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50" r:id="rId1"/>
  </p:sldMasterIdLst>
  <p:notesMasterIdLst>
    <p:notesMasterId r:id="rId110"/>
  </p:notesMasterIdLst>
  <p:handoutMasterIdLst>
    <p:handoutMasterId r:id="rId111"/>
  </p:handoutMasterIdLst>
  <p:sldIdLst>
    <p:sldId id="692" r:id="rId2"/>
    <p:sldId id="563" r:id="rId3"/>
    <p:sldId id="564" r:id="rId4"/>
    <p:sldId id="565" r:id="rId5"/>
    <p:sldId id="566" r:id="rId6"/>
    <p:sldId id="568" r:id="rId7"/>
    <p:sldId id="693" r:id="rId8"/>
    <p:sldId id="569" r:id="rId9"/>
    <p:sldId id="571" r:id="rId10"/>
    <p:sldId id="572" r:id="rId11"/>
    <p:sldId id="573" r:id="rId12"/>
    <p:sldId id="575" r:id="rId13"/>
    <p:sldId id="574" r:id="rId14"/>
    <p:sldId id="576" r:id="rId15"/>
    <p:sldId id="577" r:id="rId16"/>
    <p:sldId id="578" r:id="rId17"/>
    <p:sldId id="570" r:id="rId18"/>
    <p:sldId id="579" r:id="rId19"/>
    <p:sldId id="713" r:id="rId20"/>
    <p:sldId id="580" r:id="rId21"/>
    <p:sldId id="581" r:id="rId22"/>
    <p:sldId id="584" r:id="rId23"/>
    <p:sldId id="694" r:id="rId24"/>
    <p:sldId id="714" r:id="rId25"/>
    <p:sldId id="582" r:id="rId26"/>
    <p:sldId id="583" r:id="rId27"/>
    <p:sldId id="585" r:id="rId28"/>
    <p:sldId id="695" r:id="rId29"/>
    <p:sldId id="715" r:id="rId30"/>
    <p:sldId id="586" r:id="rId31"/>
    <p:sldId id="587" r:id="rId32"/>
    <p:sldId id="696" r:id="rId33"/>
    <p:sldId id="588" r:id="rId34"/>
    <p:sldId id="716" r:id="rId35"/>
    <p:sldId id="589" r:id="rId36"/>
    <p:sldId id="718" r:id="rId37"/>
    <p:sldId id="590" r:id="rId38"/>
    <p:sldId id="591" r:id="rId39"/>
    <p:sldId id="592" r:id="rId40"/>
    <p:sldId id="697" r:id="rId41"/>
    <p:sldId id="717" r:id="rId42"/>
    <p:sldId id="593" r:id="rId43"/>
    <p:sldId id="594" r:id="rId44"/>
    <p:sldId id="595" r:id="rId45"/>
    <p:sldId id="698" r:id="rId46"/>
    <p:sldId id="596" r:id="rId47"/>
    <p:sldId id="699" r:id="rId48"/>
    <p:sldId id="597" r:id="rId49"/>
    <p:sldId id="599" r:id="rId50"/>
    <p:sldId id="598" r:id="rId51"/>
    <p:sldId id="700" r:id="rId52"/>
    <p:sldId id="600" r:id="rId53"/>
    <p:sldId id="601" r:id="rId54"/>
    <p:sldId id="602" r:id="rId55"/>
    <p:sldId id="603" r:id="rId56"/>
    <p:sldId id="604" r:id="rId57"/>
    <p:sldId id="702" r:id="rId58"/>
    <p:sldId id="701" r:id="rId59"/>
    <p:sldId id="651" r:id="rId60"/>
    <p:sldId id="652" r:id="rId61"/>
    <p:sldId id="703" r:id="rId62"/>
    <p:sldId id="653" r:id="rId63"/>
    <p:sldId id="704" r:id="rId64"/>
    <p:sldId id="654" r:id="rId65"/>
    <p:sldId id="655" r:id="rId66"/>
    <p:sldId id="656" r:id="rId67"/>
    <p:sldId id="657" r:id="rId68"/>
    <p:sldId id="658" r:id="rId69"/>
    <p:sldId id="659" r:id="rId70"/>
    <p:sldId id="660" r:id="rId71"/>
    <p:sldId id="705" r:id="rId72"/>
    <p:sldId id="706" r:id="rId73"/>
    <p:sldId id="661" r:id="rId74"/>
    <p:sldId id="708" r:id="rId75"/>
    <p:sldId id="709" r:id="rId76"/>
    <p:sldId id="662" r:id="rId77"/>
    <p:sldId id="663" r:id="rId78"/>
    <p:sldId id="710" r:id="rId79"/>
    <p:sldId id="664" r:id="rId80"/>
    <p:sldId id="665" r:id="rId81"/>
    <p:sldId id="711" r:id="rId82"/>
    <p:sldId id="666" r:id="rId83"/>
    <p:sldId id="667" r:id="rId84"/>
    <p:sldId id="668" r:id="rId85"/>
    <p:sldId id="712" r:id="rId86"/>
    <p:sldId id="669" r:id="rId87"/>
    <p:sldId id="670" r:id="rId88"/>
    <p:sldId id="671" r:id="rId89"/>
    <p:sldId id="672" r:id="rId90"/>
    <p:sldId id="673" r:id="rId91"/>
    <p:sldId id="674" r:id="rId92"/>
    <p:sldId id="675" r:id="rId93"/>
    <p:sldId id="676" r:id="rId94"/>
    <p:sldId id="677" r:id="rId95"/>
    <p:sldId id="678" r:id="rId96"/>
    <p:sldId id="679" r:id="rId97"/>
    <p:sldId id="680" r:id="rId98"/>
    <p:sldId id="681" r:id="rId99"/>
    <p:sldId id="682" r:id="rId100"/>
    <p:sldId id="683" r:id="rId101"/>
    <p:sldId id="684" r:id="rId102"/>
    <p:sldId id="685" r:id="rId103"/>
    <p:sldId id="686" r:id="rId104"/>
    <p:sldId id="687" r:id="rId105"/>
    <p:sldId id="689" r:id="rId106"/>
    <p:sldId id="688" r:id="rId107"/>
    <p:sldId id="690" r:id="rId108"/>
    <p:sldId id="691" r:id="rId109"/>
  </p:sldIdLst>
  <p:sldSz cx="9144000" cy="6858000" type="screen4x3"/>
  <p:notesSz cx="9723438" cy="6858000"/>
  <p:defaultTextStyle>
    <a:defPPr>
      <a:defRPr lang="en-US"/>
    </a:defPPr>
    <a:lvl1pPr algn="l" rtl="0" fontAlgn="base">
      <a:spcBef>
        <a:spcPct val="0"/>
      </a:spcBef>
      <a:spcAft>
        <a:spcPct val="0"/>
      </a:spcAft>
      <a:defRPr b="1" kern="1200">
        <a:solidFill>
          <a:schemeClr val="tx1"/>
        </a:solidFill>
        <a:latin typeface="Arial" charset="0"/>
        <a:ea typeface="宋体" charset="-122"/>
        <a:cs typeface="+mn-cs"/>
      </a:defRPr>
    </a:lvl1pPr>
    <a:lvl2pPr marL="457200" algn="l" rtl="0" fontAlgn="base">
      <a:spcBef>
        <a:spcPct val="0"/>
      </a:spcBef>
      <a:spcAft>
        <a:spcPct val="0"/>
      </a:spcAft>
      <a:defRPr b="1" kern="1200">
        <a:solidFill>
          <a:schemeClr val="tx1"/>
        </a:solidFill>
        <a:latin typeface="Arial" charset="0"/>
        <a:ea typeface="宋体" charset="-122"/>
        <a:cs typeface="+mn-cs"/>
      </a:defRPr>
    </a:lvl2pPr>
    <a:lvl3pPr marL="914400" algn="l" rtl="0" fontAlgn="base">
      <a:spcBef>
        <a:spcPct val="0"/>
      </a:spcBef>
      <a:spcAft>
        <a:spcPct val="0"/>
      </a:spcAft>
      <a:defRPr b="1" kern="1200">
        <a:solidFill>
          <a:schemeClr val="tx1"/>
        </a:solidFill>
        <a:latin typeface="Arial" charset="0"/>
        <a:ea typeface="宋体" charset="-122"/>
        <a:cs typeface="+mn-cs"/>
      </a:defRPr>
    </a:lvl3pPr>
    <a:lvl4pPr marL="1371600" algn="l" rtl="0" fontAlgn="base">
      <a:spcBef>
        <a:spcPct val="0"/>
      </a:spcBef>
      <a:spcAft>
        <a:spcPct val="0"/>
      </a:spcAft>
      <a:defRPr b="1" kern="1200">
        <a:solidFill>
          <a:schemeClr val="tx1"/>
        </a:solidFill>
        <a:latin typeface="Arial" charset="0"/>
        <a:ea typeface="宋体" charset="-122"/>
        <a:cs typeface="+mn-cs"/>
      </a:defRPr>
    </a:lvl4pPr>
    <a:lvl5pPr marL="1828800" algn="l" rtl="0" fontAlgn="base">
      <a:spcBef>
        <a:spcPct val="0"/>
      </a:spcBef>
      <a:spcAft>
        <a:spcPct val="0"/>
      </a:spcAft>
      <a:defRPr b="1" kern="1200">
        <a:solidFill>
          <a:schemeClr val="tx1"/>
        </a:solidFill>
        <a:latin typeface="Arial" charset="0"/>
        <a:ea typeface="宋体" charset="-122"/>
        <a:cs typeface="+mn-cs"/>
      </a:defRPr>
    </a:lvl5pPr>
    <a:lvl6pPr marL="2286000" algn="l" defTabSz="914400" rtl="0" eaLnBrk="1" latinLnBrk="0" hangingPunct="1">
      <a:defRPr b="1" kern="1200">
        <a:solidFill>
          <a:schemeClr val="tx1"/>
        </a:solidFill>
        <a:latin typeface="Arial" charset="0"/>
        <a:ea typeface="宋体" charset="-122"/>
        <a:cs typeface="+mn-cs"/>
      </a:defRPr>
    </a:lvl6pPr>
    <a:lvl7pPr marL="2743200" algn="l" defTabSz="914400" rtl="0" eaLnBrk="1" latinLnBrk="0" hangingPunct="1">
      <a:defRPr b="1" kern="1200">
        <a:solidFill>
          <a:schemeClr val="tx1"/>
        </a:solidFill>
        <a:latin typeface="Arial" charset="0"/>
        <a:ea typeface="宋体" charset="-122"/>
        <a:cs typeface="+mn-cs"/>
      </a:defRPr>
    </a:lvl7pPr>
    <a:lvl8pPr marL="3200400" algn="l" defTabSz="914400" rtl="0" eaLnBrk="1" latinLnBrk="0" hangingPunct="1">
      <a:defRPr b="1" kern="1200">
        <a:solidFill>
          <a:schemeClr val="tx1"/>
        </a:solidFill>
        <a:latin typeface="Arial" charset="0"/>
        <a:ea typeface="宋体" charset="-122"/>
        <a:cs typeface="+mn-cs"/>
      </a:defRPr>
    </a:lvl8pPr>
    <a:lvl9pPr marL="3657600" algn="l" defTabSz="914400" rtl="0" eaLnBrk="1" latinLnBrk="0" hangingPunct="1">
      <a:defRPr b="1"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1C1C1C"/>
    <a:srgbClr val="FFCCFF"/>
    <a:srgbClr val="DDDDDD"/>
    <a:srgbClr val="92EEEA"/>
    <a:srgbClr val="B2B2B2"/>
    <a:srgbClr val="A5F1ED"/>
    <a:srgbClr val="777777"/>
    <a:srgbClr val="C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87" autoAdjust="0"/>
    <p:restoredTop sz="93849" autoAdjust="0"/>
  </p:normalViewPr>
  <p:slideViewPr>
    <p:cSldViewPr snapToGrid="0">
      <p:cViewPr varScale="1">
        <p:scale>
          <a:sx n="60" d="100"/>
          <a:sy n="60" d="100"/>
        </p:scale>
        <p:origin x="-1140"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4214813" cy="342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200" b="0">
                <a:ea typeface="+mn-ea"/>
              </a:defRPr>
            </a:lvl1pPr>
          </a:lstStyle>
          <a:p>
            <a:pPr>
              <a:defRPr/>
            </a:pPr>
            <a:endParaRPr lang="en-US" altLang="zh-CN"/>
          </a:p>
        </p:txBody>
      </p:sp>
      <p:sp>
        <p:nvSpPr>
          <p:cNvPr id="27651" name="Rectangle 3"/>
          <p:cNvSpPr>
            <a:spLocks noGrp="1" noChangeArrowheads="1"/>
          </p:cNvSpPr>
          <p:nvPr>
            <p:ph type="dt" sz="quarter" idx="1"/>
          </p:nvPr>
        </p:nvSpPr>
        <p:spPr bwMode="auto">
          <a:xfrm>
            <a:off x="5507038" y="0"/>
            <a:ext cx="4214812" cy="342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ea typeface="+mn-ea"/>
              </a:defRPr>
            </a:lvl1pPr>
          </a:lstStyle>
          <a:p>
            <a:pPr>
              <a:defRPr/>
            </a:pPr>
            <a:endParaRPr lang="en-US" altLang="zh-CN"/>
          </a:p>
        </p:txBody>
      </p:sp>
      <p:sp>
        <p:nvSpPr>
          <p:cNvPr id="27652" name="Rectangle 4"/>
          <p:cNvSpPr>
            <a:spLocks noGrp="1" noChangeArrowheads="1"/>
          </p:cNvSpPr>
          <p:nvPr>
            <p:ph type="ftr" sz="quarter" idx="2"/>
          </p:nvPr>
        </p:nvSpPr>
        <p:spPr bwMode="auto">
          <a:xfrm>
            <a:off x="0" y="6513513"/>
            <a:ext cx="4214813" cy="3429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200" b="0">
                <a:ea typeface="+mn-ea"/>
              </a:defRPr>
            </a:lvl1pPr>
          </a:lstStyle>
          <a:p>
            <a:pPr>
              <a:defRPr/>
            </a:pPr>
            <a:endParaRPr lang="en-US" altLang="zh-CN"/>
          </a:p>
        </p:txBody>
      </p:sp>
      <p:sp>
        <p:nvSpPr>
          <p:cNvPr id="27653" name="Rectangle 5"/>
          <p:cNvSpPr>
            <a:spLocks noGrp="1" noChangeArrowheads="1"/>
          </p:cNvSpPr>
          <p:nvPr>
            <p:ph type="sldNum" sz="quarter" idx="3"/>
          </p:nvPr>
        </p:nvSpPr>
        <p:spPr bwMode="auto">
          <a:xfrm>
            <a:off x="5507038" y="6513513"/>
            <a:ext cx="4214812" cy="3429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ea typeface="+mn-ea"/>
              </a:defRPr>
            </a:lvl1pPr>
          </a:lstStyle>
          <a:p>
            <a:pPr>
              <a:defRPr/>
            </a:pPr>
            <a:fld id="{1FCE8719-5FAF-4404-AE54-BF9208846160}" type="slidenum">
              <a:rPr lang="en-US" altLang="zh-CN"/>
              <a:pPr>
                <a:defRPr/>
              </a:pPr>
              <a:t>‹#›</a:t>
            </a:fld>
            <a:endParaRPr lang="en-US" altLang="zh-CN"/>
          </a:p>
        </p:txBody>
      </p:sp>
    </p:spTree>
    <p:extLst>
      <p:ext uri="{BB962C8B-B14F-4D97-AF65-F5344CB8AC3E}">
        <p14:creationId xmlns:p14="http://schemas.microsoft.com/office/powerpoint/2010/main" val="1283324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4214813" cy="342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200" b="0">
                <a:ea typeface="+mn-ea"/>
              </a:defRPr>
            </a:lvl1pPr>
          </a:lstStyle>
          <a:p>
            <a:pPr>
              <a:defRPr/>
            </a:pPr>
            <a:endParaRPr lang="en-US" altLang="zh-CN"/>
          </a:p>
        </p:txBody>
      </p:sp>
      <p:sp>
        <p:nvSpPr>
          <p:cNvPr id="161795" name="Rectangle 3"/>
          <p:cNvSpPr>
            <a:spLocks noGrp="1" noChangeArrowheads="1"/>
          </p:cNvSpPr>
          <p:nvPr>
            <p:ph type="dt" idx="1"/>
          </p:nvPr>
        </p:nvSpPr>
        <p:spPr bwMode="auto">
          <a:xfrm>
            <a:off x="5507038" y="0"/>
            <a:ext cx="4214812" cy="3429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ea typeface="+mn-ea"/>
              </a:defRPr>
            </a:lvl1pPr>
          </a:lstStyle>
          <a:p>
            <a:pPr>
              <a:defRPr/>
            </a:pPr>
            <a:endParaRPr lang="en-US" altLang="zh-CN"/>
          </a:p>
        </p:txBody>
      </p:sp>
      <p:sp>
        <p:nvSpPr>
          <p:cNvPr id="13316" name="Rectangle 4"/>
          <p:cNvSpPr>
            <a:spLocks noGrp="1" noRot="1" noChangeAspect="1" noChangeArrowheads="1" noTextEdit="1"/>
          </p:cNvSpPr>
          <p:nvPr>
            <p:ph type="sldImg" idx="2"/>
          </p:nvPr>
        </p:nvSpPr>
        <p:spPr bwMode="auto">
          <a:xfrm>
            <a:off x="3148013" y="514350"/>
            <a:ext cx="3429000" cy="2571750"/>
          </a:xfrm>
          <a:prstGeom prst="rect">
            <a:avLst/>
          </a:prstGeom>
          <a:noFill/>
          <a:ln w="9525">
            <a:solidFill>
              <a:srgbClr val="000000"/>
            </a:solidFill>
            <a:miter lim="800000"/>
            <a:headEnd/>
            <a:tailEnd/>
          </a:ln>
        </p:spPr>
      </p:sp>
      <p:sp>
        <p:nvSpPr>
          <p:cNvPr id="161797" name="Rectangle 5"/>
          <p:cNvSpPr>
            <a:spLocks noGrp="1" noChangeArrowheads="1"/>
          </p:cNvSpPr>
          <p:nvPr>
            <p:ph type="body" sz="quarter" idx="3"/>
          </p:nvPr>
        </p:nvSpPr>
        <p:spPr bwMode="auto">
          <a:xfrm>
            <a:off x="971550" y="3257550"/>
            <a:ext cx="7780338" cy="30861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61798" name="Rectangle 6"/>
          <p:cNvSpPr>
            <a:spLocks noGrp="1" noChangeArrowheads="1"/>
          </p:cNvSpPr>
          <p:nvPr>
            <p:ph type="ftr" sz="quarter" idx="4"/>
          </p:nvPr>
        </p:nvSpPr>
        <p:spPr bwMode="auto">
          <a:xfrm>
            <a:off x="0" y="6513513"/>
            <a:ext cx="4214813" cy="3429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200" b="0">
                <a:ea typeface="+mn-ea"/>
              </a:defRPr>
            </a:lvl1pPr>
          </a:lstStyle>
          <a:p>
            <a:pPr>
              <a:defRPr/>
            </a:pPr>
            <a:endParaRPr lang="en-US" altLang="zh-CN"/>
          </a:p>
        </p:txBody>
      </p:sp>
      <p:sp>
        <p:nvSpPr>
          <p:cNvPr id="161799" name="Rectangle 7"/>
          <p:cNvSpPr>
            <a:spLocks noGrp="1" noChangeArrowheads="1"/>
          </p:cNvSpPr>
          <p:nvPr>
            <p:ph type="sldNum" sz="quarter" idx="5"/>
          </p:nvPr>
        </p:nvSpPr>
        <p:spPr bwMode="auto">
          <a:xfrm>
            <a:off x="5507038" y="6513513"/>
            <a:ext cx="4214812" cy="3429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ea typeface="+mn-ea"/>
              </a:defRPr>
            </a:lvl1pPr>
          </a:lstStyle>
          <a:p>
            <a:pPr>
              <a:defRPr/>
            </a:pPr>
            <a:fld id="{6DB87304-D20E-4236-A0F7-2679C50646B9}" type="slidenum">
              <a:rPr lang="en-US" altLang="zh-CN"/>
              <a:pPr>
                <a:defRPr/>
              </a:pPr>
              <a:t>‹#›</a:t>
            </a:fld>
            <a:endParaRPr lang="en-US" altLang="zh-CN"/>
          </a:p>
        </p:txBody>
      </p:sp>
    </p:spTree>
    <p:extLst>
      <p:ext uri="{BB962C8B-B14F-4D97-AF65-F5344CB8AC3E}">
        <p14:creationId xmlns:p14="http://schemas.microsoft.com/office/powerpoint/2010/main" val="2421169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solidFill>
          <a:srgbClr val="FFFFFF"/>
        </a:solidFill>
        <a:effectLst/>
      </p:bgPr>
    </p:bg>
    <p:spTree>
      <p:nvGrpSpPr>
        <p:cNvPr id="1" name=""/>
        <p:cNvGrpSpPr/>
        <p:nvPr/>
      </p:nvGrpSpPr>
      <p:grpSpPr>
        <a:xfrm>
          <a:off x="0" y="0"/>
          <a:ext cx="0" cy="0"/>
          <a:chOff x="0" y="0"/>
          <a:chExt cx="0" cy="0"/>
        </a:xfrm>
      </p:grpSpPr>
      <p:pic>
        <p:nvPicPr>
          <p:cNvPr id="4" name="图片 4"/>
          <p:cNvPicPr>
            <a:picLocks noChangeAspect="1"/>
          </p:cNvPicPr>
          <p:nvPr userDrawn="1"/>
        </p:nvPicPr>
        <p:blipFill>
          <a:blip r:embed="rId2"/>
          <a:srcRect/>
          <a:stretch>
            <a:fillRect/>
          </a:stretch>
        </p:blipFill>
        <p:spPr bwMode="auto">
          <a:xfrm>
            <a:off x="1470025" y="4459288"/>
            <a:ext cx="2190750" cy="2333625"/>
          </a:xfrm>
          <a:prstGeom prst="rect">
            <a:avLst/>
          </a:prstGeom>
          <a:noFill/>
          <a:ln w="9525">
            <a:noFill/>
            <a:miter lim="800000"/>
            <a:headEnd/>
            <a:tailEnd/>
          </a:ln>
        </p:spPr>
      </p:pic>
      <p:pic>
        <p:nvPicPr>
          <p:cNvPr id="5" name="图片 3"/>
          <p:cNvPicPr>
            <a:picLocks noChangeAspect="1"/>
          </p:cNvPicPr>
          <p:nvPr userDrawn="1"/>
        </p:nvPicPr>
        <p:blipFill>
          <a:blip r:embed="rId3"/>
          <a:srcRect/>
          <a:stretch>
            <a:fillRect/>
          </a:stretch>
        </p:blipFill>
        <p:spPr bwMode="auto">
          <a:xfrm>
            <a:off x="-22225" y="3159125"/>
            <a:ext cx="2200275" cy="2324100"/>
          </a:xfrm>
          <a:prstGeom prst="rect">
            <a:avLst/>
          </a:prstGeom>
          <a:noFill/>
          <a:ln w="9525">
            <a:noFill/>
            <a:miter lim="800000"/>
            <a:headEnd/>
            <a:tailEnd/>
          </a:ln>
        </p:spPr>
      </p:pic>
      <p:sp>
        <p:nvSpPr>
          <p:cNvPr id="6" name="Rectangle 1433"/>
          <p:cNvSpPr>
            <a:spLocks noChangeArrowheads="1"/>
          </p:cNvSpPr>
          <p:nvPr/>
        </p:nvSpPr>
        <p:spPr bwMode="gray">
          <a:xfrm>
            <a:off x="0" y="0"/>
            <a:ext cx="9144000" cy="1435100"/>
          </a:xfrm>
          <a:prstGeom prst="rect">
            <a:avLst/>
          </a:prstGeom>
          <a:gradFill rotWithShape="1">
            <a:gsLst>
              <a:gs pos="0">
                <a:schemeClr val="folHlink">
                  <a:alpha val="50000"/>
                </a:schemeClr>
              </a:gs>
              <a:gs pos="100000">
                <a:schemeClr val="folHlink">
                  <a:gamma/>
                  <a:tint val="0"/>
                  <a:invGamma/>
                </a:schemeClr>
              </a:gs>
            </a:gsLst>
            <a:lin ang="5400000" scaled="1"/>
          </a:gradFill>
          <a:ln>
            <a:noFill/>
          </a:ln>
          <a:effectLst/>
          <a:extLst/>
        </p:spPr>
        <p:txBody>
          <a:bodyPr wrap="none" anchor="ctr"/>
          <a:lstStyle/>
          <a:p>
            <a:pPr algn="ctr">
              <a:defRPr/>
            </a:pPr>
            <a:endParaRPr lang="zh-CN" altLang="en-US">
              <a:ea typeface="+mn-ea"/>
            </a:endParaRPr>
          </a:p>
        </p:txBody>
      </p:sp>
      <p:sp>
        <p:nvSpPr>
          <p:cNvPr id="7" name="Text Box 1454"/>
          <p:cNvSpPr txBox="1">
            <a:spLocks noChangeArrowheads="1"/>
          </p:cNvSpPr>
          <p:nvPr userDrawn="1"/>
        </p:nvSpPr>
        <p:spPr bwMode="gray">
          <a:xfrm>
            <a:off x="6403975" y="6329363"/>
            <a:ext cx="1431925" cy="274637"/>
          </a:xfrm>
          <a:prstGeom prst="rect">
            <a:avLst/>
          </a:prstGeom>
          <a:noFill/>
          <a:ln>
            <a:noFill/>
          </a:ln>
          <a:effectLst/>
          <a:extLst/>
        </p:spPr>
        <p:txBody>
          <a:bodyPr>
            <a:spAutoFit/>
          </a:bodyPr>
          <a:lstStyle/>
          <a:p>
            <a:pPr>
              <a:spcBef>
                <a:spcPct val="50000"/>
              </a:spcBef>
              <a:defRPr/>
            </a:pPr>
            <a:r>
              <a:rPr lang="zh-CN" altLang="en-US" sz="1200" b="0" dirty="0">
                <a:latin typeface="华文新魏" pitchFamily="2" charset="-122"/>
                <a:ea typeface="华文新魏" pitchFamily="2" charset="-122"/>
              </a:rPr>
              <a:t>计算机基础教研室</a:t>
            </a:r>
            <a:endParaRPr lang="en-US" altLang="zh-CN" sz="1200" b="0" dirty="0">
              <a:latin typeface="华文新魏" pitchFamily="2" charset="-122"/>
              <a:ea typeface="华文新魏" pitchFamily="2" charset="-122"/>
            </a:endParaRPr>
          </a:p>
        </p:txBody>
      </p:sp>
      <p:grpSp>
        <p:nvGrpSpPr>
          <p:cNvPr id="8" name="组合 2"/>
          <p:cNvGrpSpPr>
            <a:grpSpLocks/>
          </p:cNvGrpSpPr>
          <p:nvPr userDrawn="1"/>
        </p:nvGrpSpPr>
        <p:grpSpPr bwMode="auto">
          <a:xfrm>
            <a:off x="782638" y="3843338"/>
            <a:ext cx="2571750" cy="2171700"/>
            <a:chOff x="737419" y="4558997"/>
            <a:chExt cx="2572439" cy="2171030"/>
          </a:xfrm>
        </p:grpSpPr>
        <p:sp>
          <p:nvSpPr>
            <p:cNvPr id="9" name="TextBox 1"/>
            <p:cNvSpPr txBox="1"/>
            <p:nvPr userDrawn="1"/>
          </p:nvSpPr>
          <p:spPr>
            <a:xfrm>
              <a:off x="737419" y="4558997"/>
              <a:ext cx="1377613"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rPr>
                <a:t>F</a:t>
              </a:r>
              <a:endParaRPr lang="zh-CN" altLang="en-US"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endParaRPr>
            </a:p>
          </p:txBody>
        </p:sp>
        <p:sp>
          <p:nvSpPr>
            <p:cNvPr id="10" name="TextBox 26"/>
            <p:cNvSpPr txBox="1"/>
            <p:nvPr userDrawn="1"/>
          </p:nvSpPr>
          <p:spPr>
            <a:xfrm>
              <a:off x="936933" y="4900004"/>
              <a:ext cx="1377613"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rPr>
                <a:t>u</a:t>
              </a:r>
              <a:endParaRPr lang="zh-CN" altLang="en-US"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endParaRPr>
            </a:p>
          </p:txBody>
        </p:sp>
        <p:sp>
          <p:nvSpPr>
            <p:cNvPr id="11" name="TextBox 27"/>
            <p:cNvSpPr txBox="1"/>
            <p:nvPr userDrawn="1"/>
          </p:nvSpPr>
          <p:spPr>
            <a:xfrm>
              <a:off x="1351532" y="5483532"/>
              <a:ext cx="1377613"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rPr>
                <a:t>d</a:t>
              </a:r>
              <a:endParaRPr lang="zh-CN" altLang="en-US"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endParaRPr>
            </a:p>
          </p:txBody>
        </p:sp>
        <p:sp>
          <p:nvSpPr>
            <p:cNvPr id="12" name="TextBox 28"/>
            <p:cNvSpPr txBox="1"/>
            <p:nvPr userDrawn="1"/>
          </p:nvSpPr>
          <p:spPr>
            <a:xfrm>
              <a:off x="1655929" y="5666017"/>
              <a:ext cx="1377613"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rPr>
                <a:t>a</a:t>
              </a:r>
              <a:endParaRPr lang="zh-CN" altLang="en-US"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endParaRPr>
            </a:p>
          </p:txBody>
        </p:sp>
        <p:sp>
          <p:nvSpPr>
            <p:cNvPr id="13" name="TextBox 29"/>
            <p:cNvSpPr txBox="1"/>
            <p:nvPr userDrawn="1"/>
          </p:nvSpPr>
          <p:spPr>
            <a:xfrm>
              <a:off x="1932245" y="5899030"/>
              <a:ext cx="1377613"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CN"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rPr>
                <a:t>n</a:t>
              </a:r>
              <a:endParaRPr lang="zh-CN" altLang="en-US" sz="4800"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ea typeface="+mn-ea"/>
              </a:endParaRPr>
            </a:p>
          </p:txBody>
        </p:sp>
      </p:grpSp>
      <p:pic>
        <p:nvPicPr>
          <p:cNvPr id="14" name="图片 5"/>
          <p:cNvPicPr>
            <a:picLocks noChangeAspect="1"/>
          </p:cNvPicPr>
          <p:nvPr userDrawn="1"/>
        </p:nvPicPr>
        <p:blipFill>
          <a:blip r:embed="rId4"/>
          <a:srcRect/>
          <a:stretch>
            <a:fillRect/>
          </a:stretch>
        </p:blipFill>
        <p:spPr bwMode="auto">
          <a:xfrm rot="4652204">
            <a:off x="4483100" y="5272088"/>
            <a:ext cx="728663" cy="636587"/>
          </a:xfrm>
          <a:prstGeom prst="rect">
            <a:avLst/>
          </a:prstGeom>
          <a:noFill/>
          <a:ln w="9525">
            <a:noFill/>
            <a:miter lim="800000"/>
            <a:headEnd/>
            <a:tailEnd/>
          </a:ln>
        </p:spPr>
      </p:pic>
      <p:pic>
        <p:nvPicPr>
          <p:cNvPr id="15" name="图片 7"/>
          <p:cNvPicPr>
            <a:picLocks noChangeAspect="1"/>
          </p:cNvPicPr>
          <p:nvPr userDrawn="1"/>
        </p:nvPicPr>
        <p:blipFill>
          <a:blip r:embed="rId5"/>
          <a:srcRect/>
          <a:stretch>
            <a:fillRect/>
          </a:stretch>
        </p:blipFill>
        <p:spPr bwMode="auto">
          <a:xfrm rot="6241912">
            <a:off x="5766593" y="5872957"/>
            <a:ext cx="538163" cy="469900"/>
          </a:xfrm>
          <a:prstGeom prst="rect">
            <a:avLst/>
          </a:prstGeom>
          <a:noFill/>
          <a:ln w="9525">
            <a:noFill/>
            <a:miter lim="800000"/>
            <a:headEnd/>
            <a:tailEnd/>
          </a:ln>
        </p:spPr>
      </p:pic>
      <p:pic>
        <p:nvPicPr>
          <p:cNvPr id="16" name="图片 8"/>
          <p:cNvPicPr>
            <a:picLocks noChangeAspect="1"/>
          </p:cNvPicPr>
          <p:nvPr userDrawn="1"/>
        </p:nvPicPr>
        <p:blipFill>
          <a:blip r:embed="rId6"/>
          <a:srcRect/>
          <a:stretch>
            <a:fillRect/>
          </a:stretch>
        </p:blipFill>
        <p:spPr bwMode="auto">
          <a:xfrm rot="2588406">
            <a:off x="7804150" y="6265863"/>
            <a:ext cx="363538" cy="319087"/>
          </a:xfrm>
          <a:prstGeom prst="rect">
            <a:avLst/>
          </a:prstGeom>
          <a:noFill/>
          <a:ln w="9525">
            <a:noFill/>
            <a:miter lim="800000"/>
            <a:headEnd/>
            <a:tailEnd/>
          </a:ln>
        </p:spPr>
      </p:pic>
      <p:sp>
        <p:nvSpPr>
          <p:cNvPr id="436655" name="Rectangle 1455"/>
          <p:cNvSpPr>
            <a:spLocks noGrp="1" noChangeArrowheads="1"/>
          </p:cNvSpPr>
          <p:nvPr>
            <p:ph type="ctrTitle" sz="quarter"/>
          </p:nvPr>
        </p:nvSpPr>
        <p:spPr>
          <a:xfrm>
            <a:off x="3200400" y="2130425"/>
            <a:ext cx="5551488" cy="1470025"/>
          </a:xfrm>
          <a:effectLst/>
          <a:extLst/>
        </p:spPr>
        <p:txBody>
          <a:bodyPr/>
          <a:lstStyle>
            <a:lvl1pPr>
              <a:defRPr/>
            </a:lvl1pPr>
          </a:lstStyle>
          <a:p>
            <a:pPr lvl="0"/>
            <a:r>
              <a:rPr lang="zh-CN" altLang="en-US" noProof="0" dirty="0" smtClean="0"/>
              <a:t>单击此处编辑母版标题样式</a:t>
            </a:r>
            <a:endParaRPr lang="en-US" altLang="zh-CN" noProof="0" dirty="0" smtClean="0"/>
          </a:p>
        </p:txBody>
      </p:sp>
      <p:sp>
        <p:nvSpPr>
          <p:cNvPr id="436656" name="Rectangle 1456"/>
          <p:cNvSpPr>
            <a:spLocks noGrp="1" noChangeArrowheads="1"/>
          </p:cNvSpPr>
          <p:nvPr>
            <p:ph type="subTitle" sz="quarter" idx="1"/>
          </p:nvPr>
        </p:nvSpPr>
        <p:spPr>
          <a:xfrm>
            <a:off x="3362325" y="1066800"/>
            <a:ext cx="4984750" cy="1077913"/>
          </a:xfrm>
        </p:spPr>
        <p:txBody>
          <a:bodyPr/>
          <a:lstStyle>
            <a:lvl1pPr marL="0" indent="0" algn="ctr">
              <a:buFontTx/>
              <a:buNone/>
              <a:defRPr/>
            </a:lvl1pPr>
          </a:lstStyle>
          <a:p>
            <a:pPr lvl="0"/>
            <a:r>
              <a:rPr lang="zh-CN" altLang="en-US" noProof="0" smtClean="0"/>
              <a:t>单击此处编辑母版副标题样式</a:t>
            </a:r>
            <a:endParaRPr lang="en-US" altLang="zh-CN" noProof="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par>
                                <p:cTn id="8" presetID="10" presetClass="entr" presetSubtype="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par>
                                <p:cTn id="11" presetID="10" presetClass="entr" presetSubtype="0" fill="hold" nodeType="withEffect">
                                  <p:stCondLst>
                                    <p:cond delay="1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58" presetClass="path" presetSubtype="0" accel="50000" decel="50000" fill="hold" nodeType="withEffect">
                                  <p:stCondLst>
                                    <p:cond delay="1500"/>
                                  </p:stCondLst>
                                  <p:childTnLst>
                                    <p:animMotion origin="layout" path="M -0.05173 -0.20788 L -0.0118 -0.14098 C -0.00277 -0.12686 0.01927 -0.10672 0.01927 -0.08473 C 0.01927 -0.05973 0.01528 -0.03658 0.00625 -0.02246 L -3.33333E-6 4.81481E-6 " pathEditMode="relative" rAng="0" ptsTypes="FffFF">
                                      <p:cBhvr>
                                        <p:cTn id="15" dur="1750" fill="hold"/>
                                        <p:tgtEl>
                                          <p:spTgt spid="14"/>
                                        </p:tgtEl>
                                        <p:attrNameLst>
                                          <p:attrName>ppt_x</p:attrName>
                                          <p:attrName>ppt_y</p:attrName>
                                        </p:attrNameLst>
                                      </p:cBhvr>
                                      <p:rCtr x="3542" y="10394"/>
                                    </p:animMotion>
                                  </p:childTnLst>
                                </p:cTn>
                              </p:par>
                              <p:par>
                                <p:cTn id="16" presetID="10" presetClass="entr" presetSubtype="0" fill="hold" nodeType="withEffect">
                                  <p:stCondLst>
                                    <p:cond delay="1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nodeType="with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0" presetClass="path" presetSubtype="0" accel="50000" decel="50000" fill="hold" nodeType="withEffect">
                                  <p:stCondLst>
                                    <p:cond delay="2500"/>
                                  </p:stCondLst>
                                  <p:childTnLst>
                                    <p:animMotion origin="layout" path="M -0.04358 -0.26435 C -0.04201 -0.26227 -0.03993 -0.26041 -0.03872 -0.25787 C -0.03351 -0.24583 -0.04167 -0.25115 -0.03229 -0.24722 C -0.03004 -0.23865 -0.0283 -0.23495 -0.02257 -0.23009 C -0.01701 -0.21921 -0.01354 -0.20671 -0.00799 -0.1956 C -0.00451 -0.18125 -0.00556 -0.15787 -0.01771 -0.15254 C -0.0224 -0.14328 -0.02344 -0.13565 -0.03056 -0.12893 C -0.03108 -0.12615 -0.0316 -0.12315 -0.03229 -0.12037 C -0.03333 -0.11597 -0.03542 -0.1074 -0.03542 -0.10717 C -0.03438 -0.08727 -0.03559 -0.08148 -0.03229 -0.06666 C -0.02951 -0.05393 -0.02379 -0.04421 -0.01771 -0.03426 C -0.00399 -0.0118 -0.02396 -0.04259 -0.01285 -0.02129 C -0.01163 -0.01875 -0.00938 -0.01736 -0.00799 -0.01504 C 0.00469 0.00648 -0.00538 -0.00717 8.33333E-7 -2.96296E-6 " pathEditMode="relative" rAng="0" ptsTypes="fffffffffffffA">
                                      <p:cBhvr>
                                        <p:cTn id="23" dur="2000" fill="hold"/>
                                        <p:tgtEl>
                                          <p:spTgt spid="15"/>
                                        </p:tgtEl>
                                        <p:attrNameLst>
                                          <p:attrName>ppt_x</p:attrName>
                                          <p:attrName>ppt_y</p:attrName>
                                        </p:attrNameLst>
                                      </p:cBhvr>
                                      <p:rCtr x="2413" y="13542"/>
                                    </p:animMotion>
                                  </p:childTnLst>
                                </p:cTn>
                              </p:par>
                              <p:par>
                                <p:cTn id="24" presetID="10" presetClass="entr" presetSubtype="0" fill="hold" nodeType="withEffect">
                                  <p:stCondLst>
                                    <p:cond delay="3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par>
                                <p:cTn id="27" presetID="0" presetClass="path" presetSubtype="0" accel="50000" decel="50000" fill="hold" nodeType="withEffect">
                                  <p:stCondLst>
                                    <p:cond delay="3500"/>
                                  </p:stCondLst>
                                  <p:childTnLst>
                                    <p:animMotion origin="layout" path="M -0.13229 -0.28172 C -0.13403 -0.27176 -0.13767 -0.26204 -0.14201 -0.25371 C -0.14566 -0.23843 -0.1408 -0.25718 -0.14687 -0.23866 C -0.14913 -0.23172 -0.14982 -0.22408 -0.15173 -0.21713 C -0.15121 -0.1963 -0.15139 -0.17547 -0.15 -0.15487 C -0.1493 -0.14468 -0.14514 -0.1375 -0.14201 -0.12894 C -0.13403 -0.10764 -0.12361 -0.08635 -0.10816 -0.07315 C -0.10225 -0.06274 -0.09583 -0.05973 -0.08715 -0.05371 C -0.08611 -0.05162 -0.08541 -0.04885 -0.08385 -0.04723 C -0.07986 -0.04283 -0.07691 -0.04352 -0.07257 -0.04074 C -0.06701 -0.03704 -0.0625 -0.03264 -0.05642 -0.0301 C -0.05486 -0.02871 -0.05347 -0.02662 -0.05173 -0.0257 C -0.04861 -0.02385 -0.04201 -0.02153 -0.04201 -0.0213 C -0.03368 -0.01389 -0.02413 -0.01065 -0.01458 -0.00649 C -0.00972 -0.00209 -0.00625 4.07407E-6 -2.22222E-6 4.07407E-6 " pathEditMode="relative" rAng="0" ptsTypes="ffffffffffffffA">
                                      <p:cBhvr>
                                        <p:cTn id="28" dur="1750" fill="hold"/>
                                        <p:tgtEl>
                                          <p:spTgt spid="16"/>
                                        </p:tgtEl>
                                        <p:attrNameLst>
                                          <p:attrName>ppt_x</p:attrName>
                                          <p:attrName>ppt_y</p:attrName>
                                        </p:attrNameLst>
                                      </p:cBhvr>
                                      <p:rCtr x="5642" y="1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27"/>
          <p:cNvSpPr>
            <a:spLocks noGrp="1" noChangeArrowheads="1"/>
          </p:cNvSpPr>
          <p:nvPr>
            <p:ph type="sldNum" sz="quarter" idx="10"/>
          </p:nvPr>
        </p:nvSpPr>
        <p:spPr>
          <a:ln/>
        </p:spPr>
        <p:txBody>
          <a:bodyPr/>
          <a:lstStyle>
            <a:lvl1pPr>
              <a:defRPr/>
            </a:lvl1pPr>
          </a:lstStyle>
          <a:p>
            <a:pPr>
              <a:defRPr/>
            </a:pPr>
            <a:fld id="{B08006AA-C1A0-424B-81C5-CC4E182CA1FD}" type="slidenum">
              <a:rPr lang="en-US" altLang="zh-CN"/>
              <a:pPr>
                <a:defRPr/>
              </a:pPr>
              <a:t>‹#›</a:t>
            </a:fld>
            <a:endParaRPr lang="en-US" altLang="zh-CN" dirty="0"/>
          </a:p>
        </p:txBody>
      </p:sp>
      <p:sp>
        <p:nvSpPr>
          <p:cNvPr id="5"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58547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33363" y="0"/>
            <a:ext cx="6362700" cy="58547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27"/>
          <p:cNvSpPr>
            <a:spLocks noGrp="1" noChangeArrowheads="1"/>
          </p:cNvSpPr>
          <p:nvPr>
            <p:ph type="sldNum" sz="quarter" idx="10"/>
          </p:nvPr>
        </p:nvSpPr>
        <p:spPr>
          <a:ln/>
        </p:spPr>
        <p:txBody>
          <a:bodyPr/>
          <a:lstStyle>
            <a:lvl1pPr>
              <a:defRPr/>
            </a:lvl1pPr>
          </a:lstStyle>
          <a:p>
            <a:pPr>
              <a:defRPr/>
            </a:pPr>
            <a:fld id="{2F5CE757-B10C-4305-A735-BB8A66D5449B}" type="slidenum">
              <a:rPr lang="en-US" altLang="zh-CN"/>
              <a:pPr>
                <a:defRPr/>
              </a:pPr>
              <a:t>‹#›</a:t>
            </a:fld>
            <a:endParaRPr lang="en-US" altLang="zh-CN" dirty="0"/>
          </a:p>
        </p:txBody>
      </p:sp>
      <p:sp>
        <p:nvSpPr>
          <p:cNvPr id="5"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84902" y="1328738"/>
            <a:ext cx="7801897" cy="427564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427"/>
          <p:cNvSpPr>
            <a:spLocks noGrp="1" noChangeArrowheads="1"/>
          </p:cNvSpPr>
          <p:nvPr>
            <p:ph type="sldNum" sz="quarter" idx="10"/>
          </p:nvPr>
        </p:nvSpPr>
        <p:spPr>
          <a:ln/>
        </p:spPr>
        <p:txBody>
          <a:bodyPr/>
          <a:lstStyle>
            <a:lvl1pPr>
              <a:defRPr/>
            </a:lvl1pPr>
          </a:lstStyle>
          <a:p>
            <a:pPr>
              <a:defRPr/>
            </a:pPr>
            <a:fld id="{B2BCA3BA-52B0-4DF2-90B2-962E5E21B764}" type="slidenum">
              <a:rPr lang="en-US" altLang="zh-CN"/>
              <a:pPr>
                <a:defRPr/>
              </a:pPr>
              <a:t>‹#›</a:t>
            </a:fld>
            <a:endParaRPr lang="en-US" altLang="zh-CN" dirty="0"/>
          </a:p>
        </p:txBody>
      </p:sp>
      <p:sp>
        <p:nvSpPr>
          <p:cNvPr id="5"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27"/>
          <p:cNvSpPr>
            <a:spLocks noGrp="1" noChangeArrowheads="1"/>
          </p:cNvSpPr>
          <p:nvPr>
            <p:ph type="sldNum" sz="quarter" idx="10"/>
          </p:nvPr>
        </p:nvSpPr>
        <p:spPr>
          <a:ln/>
        </p:spPr>
        <p:txBody>
          <a:bodyPr/>
          <a:lstStyle>
            <a:lvl1pPr>
              <a:defRPr/>
            </a:lvl1pPr>
          </a:lstStyle>
          <a:p>
            <a:pPr>
              <a:defRPr/>
            </a:pPr>
            <a:fld id="{963D4AD5-24C4-4F93-AD40-11C87E857818}" type="slidenum">
              <a:rPr lang="en-US" altLang="zh-CN"/>
              <a:pPr>
                <a:defRPr/>
              </a:pPr>
              <a:t>‹#›</a:t>
            </a:fld>
            <a:endParaRPr lang="en-US" altLang="zh-CN" dirty="0"/>
          </a:p>
        </p:txBody>
      </p:sp>
      <p:sp>
        <p:nvSpPr>
          <p:cNvPr id="5"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27"/>
          <p:cNvSpPr>
            <a:spLocks noGrp="1" noChangeArrowheads="1"/>
          </p:cNvSpPr>
          <p:nvPr>
            <p:ph type="sldNum" sz="quarter" idx="10"/>
          </p:nvPr>
        </p:nvSpPr>
        <p:spPr>
          <a:ln/>
        </p:spPr>
        <p:txBody>
          <a:bodyPr/>
          <a:lstStyle>
            <a:lvl1pPr>
              <a:defRPr/>
            </a:lvl1pPr>
          </a:lstStyle>
          <a:p>
            <a:pPr>
              <a:defRPr/>
            </a:pPr>
            <a:fld id="{5E06BB1F-9520-4CDE-9E58-7F6ACF3074C4}" type="slidenum">
              <a:rPr lang="en-US" altLang="zh-CN"/>
              <a:pPr>
                <a:defRPr/>
              </a:pPr>
              <a:t>‹#›</a:t>
            </a:fld>
            <a:endParaRPr lang="en-US" altLang="zh-CN" dirty="0"/>
          </a:p>
        </p:txBody>
      </p:sp>
      <p:sp>
        <p:nvSpPr>
          <p:cNvPr id="6"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27"/>
          <p:cNvSpPr>
            <a:spLocks noGrp="1" noChangeArrowheads="1"/>
          </p:cNvSpPr>
          <p:nvPr>
            <p:ph type="sldNum" sz="quarter" idx="10"/>
          </p:nvPr>
        </p:nvSpPr>
        <p:spPr>
          <a:ln/>
        </p:spPr>
        <p:txBody>
          <a:bodyPr/>
          <a:lstStyle>
            <a:lvl1pPr>
              <a:defRPr/>
            </a:lvl1pPr>
          </a:lstStyle>
          <a:p>
            <a:pPr>
              <a:defRPr/>
            </a:pPr>
            <a:fld id="{DBB380B4-F892-44CF-A546-FC294BF33BDE}" type="slidenum">
              <a:rPr lang="en-US" altLang="zh-CN"/>
              <a:pPr>
                <a:defRPr/>
              </a:pPr>
              <a:t>‹#›</a:t>
            </a:fld>
            <a:endParaRPr lang="en-US" altLang="zh-CN" dirty="0"/>
          </a:p>
        </p:txBody>
      </p:sp>
      <p:sp>
        <p:nvSpPr>
          <p:cNvPr id="8"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27"/>
          <p:cNvSpPr>
            <a:spLocks noGrp="1" noChangeArrowheads="1"/>
          </p:cNvSpPr>
          <p:nvPr>
            <p:ph type="sldNum" sz="quarter" idx="10"/>
          </p:nvPr>
        </p:nvSpPr>
        <p:spPr>
          <a:ln/>
        </p:spPr>
        <p:txBody>
          <a:bodyPr/>
          <a:lstStyle>
            <a:lvl1pPr>
              <a:defRPr/>
            </a:lvl1pPr>
          </a:lstStyle>
          <a:p>
            <a:pPr>
              <a:defRPr/>
            </a:pPr>
            <a:fld id="{477C95EF-04FA-48A1-8130-0B7A70A75293}" type="slidenum">
              <a:rPr lang="en-US" altLang="zh-CN"/>
              <a:pPr>
                <a:defRPr/>
              </a:pPr>
              <a:t>‹#›</a:t>
            </a:fld>
            <a:endParaRPr lang="en-US" altLang="zh-CN" dirty="0"/>
          </a:p>
        </p:txBody>
      </p:sp>
      <p:sp>
        <p:nvSpPr>
          <p:cNvPr id="4"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27"/>
          <p:cNvSpPr>
            <a:spLocks noGrp="1" noChangeArrowheads="1"/>
          </p:cNvSpPr>
          <p:nvPr>
            <p:ph type="sldNum" sz="quarter" idx="10"/>
          </p:nvPr>
        </p:nvSpPr>
        <p:spPr>
          <a:ln/>
        </p:spPr>
        <p:txBody>
          <a:bodyPr/>
          <a:lstStyle>
            <a:lvl1pPr>
              <a:defRPr/>
            </a:lvl1pPr>
          </a:lstStyle>
          <a:p>
            <a:pPr>
              <a:defRPr/>
            </a:pPr>
            <a:fld id="{B05684BA-9180-46E8-9AFC-2CBA141706F1}" type="slidenum">
              <a:rPr lang="en-US" altLang="zh-CN"/>
              <a:pPr>
                <a:defRPr/>
              </a:pPr>
              <a:t>‹#›</a:t>
            </a:fld>
            <a:endParaRPr lang="en-US" altLang="zh-CN" dirty="0"/>
          </a:p>
        </p:txBody>
      </p:sp>
      <p:sp>
        <p:nvSpPr>
          <p:cNvPr id="3"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27"/>
          <p:cNvSpPr>
            <a:spLocks noGrp="1" noChangeArrowheads="1"/>
          </p:cNvSpPr>
          <p:nvPr>
            <p:ph type="sldNum" sz="quarter" idx="10"/>
          </p:nvPr>
        </p:nvSpPr>
        <p:spPr>
          <a:ln/>
        </p:spPr>
        <p:txBody>
          <a:bodyPr/>
          <a:lstStyle>
            <a:lvl1pPr>
              <a:defRPr/>
            </a:lvl1pPr>
          </a:lstStyle>
          <a:p>
            <a:pPr>
              <a:defRPr/>
            </a:pPr>
            <a:fld id="{599B53AE-0967-4728-9383-822EABB0F991}" type="slidenum">
              <a:rPr lang="en-US" altLang="zh-CN"/>
              <a:pPr>
                <a:defRPr/>
              </a:pPr>
              <a:t>‹#›</a:t>
            </a:fld>
            <a:endParaRPr lang="en-US" altLang="zh-CN" dirty="0"/>
          </a:p>
        </p:txBody>
      </p:sp>
      <p:sp>
        <p:nvSpPr>
          <p:cNvPr id="6"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27"/>
          <p:cNvSpPr>
            <a:spLocks noGrp="1" noChangeArrowheads="1"/>
          </p:cNvSpPr>
          <p:nvPr>
            <p:ph type="sldNum" sz="quarter" idx="10"/>
          </p:nvPr>
        </p:nvSpPr>
        <p:spPr>
          <a:ln/>
        </p:spPr>
        <p:txBody>
          <a:bodyPr/>
          <a:lstStyle>
            <a:lvl1pPr>
              <a:defRPr/>
            </a:lvl1pPr>
          </a:lstStyle>
          <a:p>
            <a:pPr>
              <a:defRPr/>
            </a:pPr>
            <a:fld id="{04EAE909-0EA8-4B61-B3CF-A13C009CC11B}" type="slidenum">
              <a:rPr lang="en-US" altLang="zh-CN"/>
              <a:pPr>
                <a:defRPr/>
              </a:pPr>
              <a:t>‹#›</a:t>
            </a:fld>
            <a:endParaRPr lang="en-US" altLang="zh-CN" dirty="0"/>
          </a:p>
        </p:txBody>
      </p:sp>
      <p:sp>
        <p:nvSpPr>
          <p:cNvPr id="6" name="Rectangle 42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25"/>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0955" name="Rectangle 427"/>
          <p:cNvSpPr>
            <a:spLocks noGrp="1" noChangeArrowheads="1"/>
          </p:cNvSpPr>
          <p:nvPr>
            <p:ph type="sldNum" sz="quarter" idx="4"/>
          </p:nvPr>
        </p:nvSpPr>
        <p:spPr bwMode="gray">
          <a:xfrm>
            <a:off x="3065463"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smtClean="0">
                <a:ea typeface="宋体" charset="-122"/>
              </a:defRPr>
            </a:lvl1pPr>
          </a:lstStyle>
          <a:p>
            <a:pPr>
              <a:defRPr/>
            </a:pPr>
            <a:fld id="{B2409E90-8558-42BD-96E5-312C25EF17DB}" type="slidenum">
              <a:rPr lang="en-US" altLang="zh-CN"/>
              <a:pPr>
                <a:defRPr/>
              </a:pPr>
              <a:t>‹#›</a:t>
            </a:fld>
            <a:endParaRPr lang="en-US" altLang="zh-CN" dirty="0"/>
          </a:p>
        </p:txBody>
      </p:sp>
      <p:pic>
        <p:nvPicPr>
          <p:cNvPr id="1027" name="图片 6"/>
          <p:cNvPicPr>
            <a:picLocks noChangeAspect="1"/>
          </p:cNvPicPr>
          <p:nvPr userDrawn="1"/>
        </p:nvPicPr>
        <p:blipFill>
          <a:blip r:embed="rId13"/>
          <a:srcRect/>
          <a:stretch>
            <a:fillRect/>
          </a:stretch>
        </p:blipFill>
        <p:spPr bwMode="auto">
          <a:xfrm>
            <a:off x="58738" y="5218113"/>
            <a:ext cx="1100137" cy="1162050"/>
          </a:xfrm>
          <a:prstGeom prst="rect">
            <a:avLst/>
          </a:prstGeom>
          <a:noFill/>
          <a:ln w="9525">
            <a:noFill/>
            <a:miter lim="800000"/>
            <a:headEnd/>
            <a:tailEnd/>
          </a:ln>
        </p:spPr>
      </p:pic>
      <p:pic>
        <p:nvPicPr>
          <p:cNvPr id="1028" name="图片 7"/>
          <p:cNvPicPr>
            <a:picLocks noChangeAspect="1"/>
          </p:cNvPicPr>
          <p:nvPr userDrawn="1"/>
        </p:nvPicPr>
        <p:blipFill>
          <a:blip r:embed="rId14"/>
          <a:srcRect/>
          <a:stretch>
            <a:fillRect/>
          </a:stretch>
        </p:blipFill>
        <p:spPr bwMode="auto">
          <a:xfrm>
            <a:off x="947738" y="5805488"/>
            <a:ext cx="876300" cy="933450"/>
          </a:xfrm>
          <a:prstGeom prst="rect">
            <a:avLst/>
          </a:prstGeom>
          <a:noFill/>
          <a:ln w="9525">
            <a:noFill/>
            <a:miter lim="800000"/>
            <a:headEnd/>
            <a:tailEnd/>
          </a:ln>
        </p:spPr>
      </p:pic>
      <p:sp>
        <p:nvSpPr>
          <p:cNvPr id="151013" name="Rectangle 485"/>
          <p:cNvSpPr>
            <a:spLocks noChangeArrowheads="1"/>
          </p:cNvSpPr>
          <p:nvPr/>
        </p:nvSpPr>
        <p:spPr bwMode="gray">
          <a:xfrm>
            <a:off x="0" y="0"/>
            <a:ext cx="9144000" cy="1435100"/>
          </a:xfrm>
          <a:prstGeom prst="rect">
            <a:avLst/>
          </a:prstGeom>
          <a:gradFill rotWithShape="1">
            <a:gsLst>
              <a:gs pos="0">
                <a:schemeClr val="folHlink">
                  <a:alpha val="39999"/>
                </a:schemeClr>
              </a:gs>
              <a:gs pos="100000">
                <a:schemeClr val="folHlink">
                  <a:gamma/>
                  <a:tint val="0"/>
                  <a:invGamma/>
                  <a:alpha val="39999"/>
                </a:schemeClr>
              </a:gs>
            </a:gsLst>
            <a:lin ang="5400000" scaled="1"/>
          </a:gradFill>
          <a:ln>
            <a:noFill/>
          </a:ln>
          <a:effectLst/>
          <a:extLst/>
        </p:spPr>
        <p:txBody>
          <a:bodyPr wrap="none" anchor="ctr"/>
          <a:lstStyle/>
          <a:p>
            <a:pPr algn="ctr">
              <a:defRPr/>
            </a:pPr>
            <a:endParaRPr lang="zh-CN" altLang="en-US">
              <a:ea typeface="+mn-ea"/>
            </a:endParaRPr>
          </a:p>
        </p:txBody>
      </p:sp>
      <p:sp>
        <p:nvSpPr>
          <p:cNvPr id="151012" name="Text Box 484"/>
          <p:cNvSpPr txBox="1">
            <a:spLocks noChangeArrowheads="1"/>
          </p:cNvSpPr>
          <p:nvPr userDrawn="1"/>
        </p:nvSpPr>
        <p:spPr bwMode="gray">
          <a:xfrm>
            <a:off x="6122988" y="6345238"/>
            <a:ext cx="1566862" cy="276225"/>
          </a:xfrm>
          <a:prstGeom prst="rect">
            <a:avLst/>
          </a:prstGeom>
          <a:noFill/>
          <a:ln>
            <a:noFill/>
          </a:ln>
          <a:effectLst/>
          <a:extLst/>
        </p:spPr>
        <p:txBody>
          <a:bodyPr>
            <a:spAutoFit/>
          </a:bodyPr>
          <a:lstStyle/>
          <a:p>
            <a:pPr>
              <a:spcBef>
                <a:spcPct val="50000"/>
              </a:spcBef>
              <a:defRPr/>
            </a:pPr>
            <a:r>
              <a:rPr lang="zh-CN" altLang="en-US" sz="1200" b="0" dirty="0">
                <a:latin typeface="华文新魏" pitchFamily="2" charset="-122"/>
                <a:ea typeface="华文新魏" pitchFamily="2" charset="-122"/>
              </a:rPr>
              <a:t>计算机基础教研室</a:t>
            </a:r>
            <a:endParaRPr lang="en-US" altLang="zh-CN" sz="1200" b="0" dirty="0">
              <a:latin typeface="华文新魏" pitchFamily="2" charset="-122"/>
              <a:ea typeface="华文新魏" pitchFamily="2" charset="-122"/>
            </a:endParaRPr>
          </a:p>
        </p:txBody>
      </p:sp>
      <p:sp>
        <p:nvSpPr>
          <p:cNvPr id="1031" name="Rectangle 5"/>
          <p:cNvSpPr>
            <a:spLocks noGrp="1" noChangeArrowheads="1"/>
          </p:cNvSpPr>
          <p:nvPr>
            <p:ph type="body" idx="1"/>
          </p:nvPr>
        </p:nvSpPr>
        <p:spPr bwMode="gray">
          <a:xfrm>
            <a:off x="4572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50834" name="Rectangle 306"/>
          <p:cNvSpPr>
            <a:spLocks noChangeArrowheads="1"/>
          </p:cNvSpPr>
          <p:nvPr/>
        </p:nvSpPr>
        <p:spPr bwMode="gray">
          <a:xfrm>
            <a:off x="3124200" y="6245225"/>
            <a:ext cx="2895600" cy="476250"/>
          </a:xfrm>
          <a:prstGeom prst="rect">
            <a:avLst/>
          </a:prstGeom>
          <a:noFill/>
          <a:ln>
            <a:noFill/>
          </a:ln>
          <a:effectLst/>
          <a:extLst/>
        </p:spPr>
        <p:txBody>
          <a:bodyPr/>
          <a:lstStyle/>
          <a:p>
            <a:pPr algn="ctr">
              <a:defRPr/>
            </a:pPr>
            <a:endParaRPr lang="en-US" altLang="zh-CN" sz="1400" b="0"/>
          </a:p>
        </p:txBody>
      </p:sp>
      <p:sp>
        <p:nvSpPr>
          <p:cNvPr id="150835" name="Rectangle 307"/>
          <p:cNvSpPr>
            <a:spLocks noChangeArrowheads="1"/>
          </p:cNvSpPr>
          <p:nvPr/>
        </p:nvSpPr>
        <p:spPr bwMode="gray">
          <a:xfrm>
            <a:off x="2806700" y="6213475"/>
            <a:ext cx="2133600" cy="476250"/>
          </a:xfrm>
          <a:prstGeom prst="rect">
            <a:avLst/>
          </a:prstGeom>
          <a:noFill/>
          <a:ln>
            <a:noFill/>
          </a:ln>
          <a:effectLst/>
          <a:extLst/>
        </p:spPr>
        <p:txBody>
          <a:bodyPr/>
          <a:lstStyle/>
          <a:p>
            <a:pPr algn="r">
              <a:defRPr/>
            </a:pPr>
            <a:endParaRPr lang="zh-CN" altLang="zh-CN" sz="1400" b="0">
              <a:ea typeface="+mn-ea"/>
            </a:endParaRPr>
          </a:p>
        </p:txBody>
      </p:sp>
      <p:sp>
        <p:nvSpPr>
          <p:cNvPr id="150954" name="Rectangle 426"/>
          <p:cNvSpPr>
            <a:spLocks noGrp="1" noChangeArrowheads="1"/>
          </p:cNvSpPr>
          <p:nvPr>
            <p:ph type="ftr" sz="quarter" idx="3"/>
          </p:nvPr>
        </p:nvSpPr>
        <p:spPr bwMode="gray">
          <a:xfrm>
            <a:off x="5230813" y="6251575"/>
            <a:ext cx="2459037"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dirty="0">
                <a:ea typeface="宋体" charset="-122"/>
              </a:defRPr>
            </a:lvl1pPr>
          </a:lstStyle>
          <a:p>
            <a:pPr>
              <a:defRPr/>
            </a:pPr>
            <a:endParaRPr lang="en-US" altLang="zh-CN"/>
          </a:p>
        </p:txBody>
      </p:sp>
      <p:sp>
        <p:nvSpPr>
          <p:cNvPr id="150833" name="Rectangle 305"/>
          <p:cNvSpPr>
            <a:spLocks noChangeArrowheads="1"/>
          </p:cNvSpPr>
          <p:nvPr/>
        </p:nvSpPr>
        <p:spPr bwMode="gray">
          <a:xfrm>
            <a:off x="457200" y="6619875"/>
            <a:ext cx="2133600" cy="476250"/>
          </a:xfrm>
          <a:prstGeom prst="rect">
            <a:avLst/>
          </a:prstGeom>
          <a:noFill/>
          <a:ln>
            <a:noFill/>
          </a:ln>
          <a:effectLst/>
          <a:extLst/>
        </p:spPr>
        <p:txBody>
          <a:bodyPr/>
          <a:lstStyle/>
          <a:p>
            <a:pPr>
              <a:defRPr/>
            </a:pPr>
            <a:endParaRPr lang="en-US" altLang="zh-CN" sz="1400" b="0"/>
          </a:p>
        </p:txBody>
      </p:sp>
      <p:sp>
        <p:nvSpPr>
          <p:cNvPr id="150953" name="Rectangle 425"/>
          <p:cNvSpPr>
            <a:spLocks noGrp="1" noChangeArrowheads="1"/>
          </p:cNvSpPr>
          <p:nvPr>
            <p:ph type="dt" sz="half" idx="2"/>
          </p:nvPr>
        </p:nvSpPr>
        <p:spPr bwMode="gray">
          <a:xfrm>
            <a:off x="457200" y="6122988"/>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b="0" dirty="0">
                <a:ea typeface="宋体" charset="-122"/>
              </a:defRPr>
            </a:lvl1pPr>
          </a:lstStyle>
          <a:p>
            <a:pPr>
              <a:defRPr/>
            </a:pPr>
            <a:endParaRPr lang="en-US" altLang="zh-CN"/>
          </a:p>
        </p:txBody>
      </p:sp>
      <p:sp>
        <p:nvSpPr>
          <p:cNvPr id="150987" name="Rectangle 459"/>
          <p:cNvSpPr>
            <a:spLocks noGrp="1" noChangeArrowheads="1"/>
          </p:cNvSpPr>
          <p:nvPr>
            <p:ph type="title"/>
          </p:nvPr>
        </p:nvSpPr>
        <p:spPr bwMode="gray">
          <a:xfrm>
            <a:off x="233363" y="0"/>
            <a:ext cx="8686800" cy="1087438"/>
          </a:xfrm>
          <a:prstGeom prst="rect">
            <a:avLst/>
          </a:prstGeom>
          <a:noFill/>
          <a:ln>
            <a:noFill/>
          </a:ln>
          <a:effectLst>
            <a:outerShdw dist="35921" dir="2700000" algn="ctr" rotWithShape="0">
              <a:schemeClr val="bg2">
                <a:alpha val="50000"/>
              </a:schemeClr>
            </a:outerShdw>
          </a:effectLs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pic>
        <p:nvPicPr>
          <p:cNvPr id="1038" name="图片 8"/>
          <p:cNvPicPr>
            <a:picLocks noChangeAspect="1"/>
          </p:cNvPicPr>
          <p:nvPr userDrawn="1"/>
        </p:nvPicPr>
        <p:blipFill>
          <a:blip r:embed="rId15"/>
          <a:srcRect/>
          <a:stretch>
            <a:fillRect/>
          </a:stretch>
        </p:blipFill>
        <p:spPr bwMode="auto">
          <a:xfrm rot="2637395">
            <a:off x="7773988" y="6215063"/>
            <a:ext cx="520700" cy="454025"/>
          </a:xfrm>
          <a:prstGeom prst="rect">
            <a:avLst/>
          </a:prstGeom>
          <a:noFill/>
          <a:ln w="9525">
            <a:noFill/>
            <a:miter lim="800000"/>
            <a:headEnd/>
            <a:tailEnd/>
          </a:ln>
        </p:spPr>
      </p:pic>
      <p:grpSp>
        <p:nvGrpSpPr>
          <p:cNvPr id="1039" name="组合 10"/>
          <p:cNvGrpSpPr>
            <a:grpSpLocks/>
          </p:cNvGrpSpPr>
          <p:nvPr userDrawn="1"/>
        </p:nvGrpSpPr>
        <p:grpSpPr bwMode="auto">
          <a:xfrm>
            <a:off x="284163" y="5661025"/>
            <a:ext cx="1665287" cy="855663"/>
            <a:chOff x="122366" y="5351790"/>
            <a:chExt cx="1665421" cy="854958"/>
          </a:xfrm>
        </p:grpSpPr>
        <p:sp>
          <p:nvSpPr>
            <p:cNvPr id="10" name="TextBox 9"/>
            <p:cNvSpPr txBox="1"/>
            <p:nvPr userDrawn="1"/>
          </p:nvSpPr>
          <p:spPr>
            <a:xfrm>
              <a:off x="122366" y="5351790"/>
              <a:ext cx="855406" cy="40011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altLang="zh-CN"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rPr>
                <a:t>F</a:t>
              </a:r>
              <a:endParaRPr lang="zh-CN" alt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endParaRPr>
            </a:p>
          </p:txBody>
        </p:sp>
        <p:sp>
          <p:nvSpPr>
            <p:cNvPr id="43" name="TextBox 42"/>
            <p:cNvSpPr txBox="1"/>
            <p:nvPr userDrawn="1"/>
          </p:nvSpPr>
          <p:spPr>
            <a:xfrm>
              <a:off x="534174" y="5741196"/>
              <a:ext cx="855406" cy="40011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altLang="zh-CN"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rPr>
                <a:t>d</a:t>
              </a:r>
              <a:endParaRPr lang="zh-CN" alt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endParaRPr>
            </a:p>
          </p:txBody>
        </p:sp>
        <p:sp>
          <p:nvSpPr>
            <p:cNvPr id="44" name="TextBox 43"/>
            <p:cNvSpPr txBox="1"/>
            <p:nvPr userDrawn="1"/>
          </p:nvSpPr>
          <p:spPr>
            <a:xfrm>
              <a:off x="312943" y="5406528"/>
              <a:ext cx="855406" cy="40011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altLang="zh-CN"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rPr>
                <a:t>u</a:t>
              </a:r>
              <a:endParaRPr lang="zh-CN" alt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endParaRPr>
            </a:p>
          </p:txBody>
        </p:sp>
        <p:sp>
          <p:nvSpPr>
            <p:cNvPr id="45" name="TextBox 44"/>
            <p:cNvSpPr txBox="1"/>
            <p:nvPr userDrawn="1"/>
          </p:nvSpPr>
          <p:spPr>
            <a:xfrm>
              <a:off x="731427" y="5771774"/>
              <a:ext cx="855406" cy="40011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altLang="zh-CN"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rPr>
                <a:t>a</a:t>
              </a:r>
              <a:endParaRPr lang="zh-CN" alt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endParaRPr>
            </a:p>
          </p:txBody>
        </p:sp>
        <p:sp>
          <p:nvSpPr>
            <p:cNvPr id="46" name="TextBox 45"/>
            <p:cNvSpPr txBox="1"/>
            <p:nvPr userDrawn="1"/>
          </p:nvSpPr>
          <p:spPr>
            <a:xfrm>
              <a:off x="932381" y="5806638"/>
              <a:ext cx="855406" cy="40011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altLang="zh-CN"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rPr>
                <a:t>n</a:t>
              </a:r>
              <a:endParaRPr lang="zh-CN" alt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2">
                      <a:satMod val="175000"/>
                      <a:alpha val="40000"/>
                    </a:schemeClr>
                  </a:glow>
                  <a:outerShdw blurRad="80000" dist="40000" dir="5040000" algn="tl">
                    <a:srgbClr val="000000">
                      <a:alpha val="30000"/>
                    </a:srgbClr>
                  </a:outerShdw>
                </a:effectLst>
                <a:ea typeface="+mn-ea"/>
              </a:endParaRPr>
            </a:p>
          </p:txBody>
        </p:sp>
      </p:grpSp>
    </p:spTree>
  </p:cSld>
  <p:clrMap bg1="lt1" tx1="dk1" bg2="lt2" tx2="dk2" accent1="accent1" accent2="accent2" accent3="accent3" accent4="accent4" accent5="accent5" accent6="accent6" hlink="hlink" folHlink="folHlink"/>
  <p:sldLayoutIdLst>
    <p:sldLayoutId id="2147483662"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hf hdr="0" ftr="0" dt="0"/>
  <p:txStyles>
    <p:titleStyle>
      <a:lvl1pPr algn="ctr" rtl="0" fontAlgn="base">
        <a:spcBef>
          <a:spcPct val="0"/>
        </a:spcBef>
        <a:spcAft>
          <a:spcPct val="0"/>
        </a:spcAft>
        <a:defRPr sz="4000" b="1">
          <a:solidFill>
            <a:schemeClr val="tx1"/>
          </a:solidFill>
          <a:latin typeface="+mj-lt"/>
          <a:ea typeface="+mj-ea"/>
          <a:cs typeface="+mj-cs"/>
        </a:defRPr>
      </a:lvl1pPr>
      <a:lvl2pPr algn="ctr" rtl="0" fontAlgn="base">
        <a:spcBef>
          <a:spcPct val="0"/>
        </a:spcBef>
        <a:spcAft>
          <a:spcPct val="0"/>
        </a:spcAft>
        <a:defRPr sz="4000" b="1">
          <a:solidFill>
            <a:schemeClr val="tx1"/>
          </a:solidFill>
          <a:latin typeface="Arial" charset="0"/>
        </a:defRPr>
      </a:lvl2pPr>
      <a:lvl3pPr algn="ctr" rtl="0" fontAlgn="base">
        <a:spcBef>
          <a:spcPct val="0"/>
        </a:spcBef>
        <a:spcAft>
          <a:spcPct val="0"/>
        </a:spcAft>
        <a:defRPr sz="4000" b="1">
          <a:solidFill>
            <a:schemeClr val="tx1"/>
          </a:solidFill>
          <a:latin typeface="Arial" charset="0"/>
        </a:defRPr>
      </a:lvl3pPr>
      <a:lvl4pPr algn="ctr" rtl="0" fontAlgn="base">
        <a:spcBef>
          <a:spcPct val="0"/>
        </a:spcBef>
        <a:spcAft>
          <a:spcPct val="0"/>
        </a:spcAft>
        <a:defRPr sz="4000" b="1">
          <a:solidFill>
            <a:schemeClr val="tx1"/>
          </a:solidFill>
          <a:latin typeface="Arial" charset="0"/>
        </a:defRPr>
      </a:lvl4pPr>
      <a:lvl5pPr algn="ctr" rtl="0" fontAlgn="base">
        <a:spcBef>
          <a:spcPct val="0"/>
        </a:spcBef>
        <a:spcAft>
          <a:spcPct val="0"/>
        </a:spcAft>
        <a:defRPr sz="4000" b="1">
          <a:solidFill>
            <a:schemeClr val="tx1"/>
          </a:solidFill>
          <a:latin typeface="Arial" charset="0"/>
        </a:defRPr>
      </a:lvl5pPr>
      <a:lvl6pPr marL="457200" algn="ctr" rtl="0" eaLnBrk="1" fontAlgn="base" hangingPunct="1">
        <a:spcBef>
          <a:spcPct val="0"/>
        </a:spcBef>
        <a:spcAft>
          <a:spcPct val="0"/>
        </a:spcAft>
        <a:defRPr sz="4600" b="1">
          <a:solidFill>
            <a:schemeClr val="tx1"/>
          </a:solidFill>
          <a:latin typeface="Arial" charset="0"/>
        </a:defRPr>
      </a:lvl6pPr>
      <a:lvl7pPr marL="914400" algn="ctr" rtl="0" eaLnBrk="1" fontAlgn="base" hangingPunct="1">
        <a:spcBef>
          <a:spcPct val="0"/>
        </a:spcBef>
        <a:spcAft>
          <a:spcPct val="0"/>
        </a:spcAft>
        <a:defRPr sz="4600" b="1">
          <a:solidFill>
            <a:schemeClr val="tx1"/>
          </a:solidFill>
          <a:latin typeface="Arial" charset="0"/>
        </a:defRPr>
      </a:lvl7pPr>
      <a:lvl8pPr marL="1371600" algn="ctr" rtl="0" eaLnBrk="1" fontAlgn="base" hangingPunct="1">
        <a:spcBef>
          <a:spcPct val="0"/>
        </a:spcBef>
        <a:spcAft>
          <a:spcPct val="0"/>
        </a:spcAft>
        <a:defRPr sz="4600" b="1">
          <a:solidFill>
            <a:schemeClr val="tx1"/>
          </a:solidFill>
          <a:latin typeface="Arial" charset="0"/>
        </a:defRPr>
      </a:lvl8pPr>
      <a:lvl9pPr marL="1828800" algn="ctr" rtl="0" eaLnBrk="1" fontAlgn="base" hangingPunct="1">
        <a:spcBef>
          <a:spcPct val="0"/>
        </a:spcBef>
        <a:spcAft>
          <a:spcPct val="0"/>
        </a:spcAft>
        <a:defRPr sz="4600" b="1">
          <a:solidFill>
            <a:schemeClr val="tx1"/>
          </a:solidFill>
          <a:latin typeface="Arial" charset="0"/>
        </a:defRPr>
      </a:lvl9pPr>
    </p:titleStyle>
    <p:bodyStyle>
      <a:lvl1pPr marL="342900" indent="-342900" algn="l" rtl="0" fontAlgn="base">
        <a:spcBef>
          <a:spcPct val="20000"/>
        </a:spcBef>
        <a:spcAft>
          <a:spcPct val="0"/>
        </a:spcAft>
        <a:buChar char="•"/>
        <a:defRPr sz="2800" b="1">
          <a:solidFill>
            <a:schemeClr val="accent1"/>
          </a:solidFill>
          <a:latin typeface="+mn-lt"/>
          <a:ea typeface="+mn-ea"/>
          <a:cs typeface="+mn-cs"/>
        </a:defRPr>
      </a:lvl1pPr>
      <a:lvl2pPr marL="742950" indent="-285750" algn="l" rtl="0" fontAlgn="base">
        <a:spcBef>
          <a:spcPct val="20000"/>
        </a:spcBef>
        <a:spcAft>
          <a:spcPct val="0"/>
        </a:spcAft>
        <a:buChar char="–"/>
        <a:defRPr sz="2400">
          <a:solidFill>
            <a:schemeClr val="tx2"/>
          </a:solidFill>
          <a:latin typeface="+mn-lt"/>
        </a:defRPr>
      </a:lvl2pPr>
      <a:lvl3pPr marL="1143000" indent="-228600" algn="l" rtl="0" fontAlgn="base">
        <a:spcBef>
          <a:spcPct val="20000"/>
        </a:spcBef>
        <a:spcAft>
          <a:spcPct val="0"/>
        </a:spcAft>
        <a:buChar char="•"/>
        <a:defRPr sz="2000">
          <a:solidFill>
            <a:schemeClr val="tx2"/>
          </a:solidFill>
          <a:latin typeface="+mn-lt"/>
        </a:defRPr>
      </a:lvl3pPr>
      <a:lvl4pPr marL="1600200" indent="-228600" algn="l" rtl="0" fontAlgn="base">
        <a:spcBef>
          <a:spcPct val="20000"/>
        </a:spcBef>
        <a:spcAft>
          <a:spcPct val="0"/>
        </a:spcAft>
        <a:buChar char="–"/>
        <a:defRPr>
          <a:solidFill>
            <a:schemeClr val="tx2"/>
          </a:solidFill>
          <a:latin typeface="+mn-lt"/>
        </a:defRPr>
      </a:lvl4pPr>
      <a:lvl5pPr marL="2057400" indent="-228600" algn="l" rtl="0" fontAlgn="base">
        <a:spcBef>
          <a:spcPct val="20000"/>
        </a:spcBef>
        <a:spcAft>
          <a:spcPct val="0"/>
        </a:spcAft>
        <a:buChar char="»"/>
        <a:defRPr>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28.png"/><Relationship Id="rId4" Type="http://schemas.openxmlformats.org/officeDocument/2006/relationships/slide" Target="slide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slide" Target="slide4.xml"/><Relationship Id="rId4" Type="http://schemas.openxmlformats.org/officeDocument/2006/relationships/image" Target="../media/image138.png"/></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0.xml"/><Relationship Id="rId7" Type="http://schemas.openxmlformats.org/officeDocument/2006/relationships/slide" Target="slide30.xml"/><Relationship Id="rId2"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5.xml"/><Relationship Id="rId7" Type="http://schemas.openxmlformats.org/officeDocument/2006/relationships/slide" Target="slide20.xml"/><Relationship Id="rId2" Type="http://schemas.openxmlformats.org/officeDocument/2006/relationships/slide" Target="slide5.xml"/><Relationship Id="rId1" Type="http://schemas.openxmlformats.org/officeDocument/2006/relationships/slideLayout" Target="../slideLayouts/slideLayout6.xml"/><Relationship Id="rId6" Type="http://schemas.openxmlformats.org/officeDocument/2006/relationships/slide" Target="slide16.xml"/><Relationship Id="rId5" Type="http://schemas.openxmlformats.org/officeDocument/2006/relationships/slide" Target="slide9.xml"/><Relationship Id="rId4" Type="http://schemas.openxmlformats.org/officeDocument/2006/relationships/slide" Target="slide7.xml"/><Relationship Id="rId9" Type="http://schemas.openxmlformats.org/officeDocument/2006/relationships/slide" Target="slide30.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37.xml"/><Relationship Id="rId7" Type="http://schemas.openxmlformats.org/officeDocument/2006/relationships/slide" Target="slide66.xml"/><Relationship Id="rId2" Type="http://schemas.openxmlformats.org/officeDocument/2006/relationships/slide" Target="slide35.xml"/><Relationship Id="rId1" Type="http://schemas.openxmlformats.org/officeDocument/2006/relationships/slideLayout" Target="../slideLayouts/slideLayout6.xml"/><Relationship Id="rId6" Type="http://schemas.openxmlformats.org/officeDocument/2006/relationships/slide" Target="slide59.xml"/><Relationship Id="rId11" Type="http://schemas.openxmlformats.org/officeDocument/2006/relationships/slide" Target="slide87.xml"/><Relationship Id="rId5" Type="http://schemas.openxmlformats.org/officeDocument/2006/relationships/slide" Target="slide52.xml"/><Relationship Id="rId10" Type="http://schemas.openxmlformats.org/officeDocument/2006/relationships/slide" Target="slide82.xml"/><Relationship Id="rId4" Type="http://schemas.openxmlformats.org/officeDocument/2006/relationships/slide" Target="slide43.xml"/><Relationship Id="rId9" Type="http://schemas.openxmlformats.org/officeDocument/2006/relationships/slide" Target="slide7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slide" Target="slide57.xml"/><Relationship Id="rId3" Type="http://schemas.openxmlformats.org/officeDocument/2006/relationships/slide" Target="slide66.xml"/><Relationship Id="rId7" Type="http://schemas.openxmlformats.org/officeDocument/2006/relationships/slide" Target="slide52.xml"/><Relationship Id="rId12" Type="http://schemas.openxmlformats.org/officeDocument/2006/relationships/slide" Target="slide36.xml"/><Relationship Id="rId2" Type="http://schemas.openxmlformats.org/officeDocument/2006/relationships/slide" Target="slide37.xml"/><Relationship Id="rId1" Type="http://schemas.openxmlformats.org/officeDocument/2006/relationships/slideLayout" Target="../slideLayouts/slideLayout7.xml"/><Relationship Id="rId6" Type="http://schemas.openxmlformats.org/officeDocument/2006/relationships/slide" Target="slide59.xml"/><Relationship Id="rId11" Type="http://schemas.openxmlformats.org/officeDocument/2006/relationships/slide" Target="slide3.xml"/><Relationship Id="rId5" Type="http://schemas.openxmlformats.org/officeDocument/2006/relationships/slide" Target="slide43.xml"/><Relationship Id="rId10"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8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slide" Target="slide94.xml"/><Relationship Id="rId1" Type="http://schemas.openxmlformats.org/officeDocument/2006/relationships/slideLayout" Target="../slideLayouts/slideLayout6.xml"/><Relationship Id="rId6" Type="http://schemas.openxmlformats.org/officeDocument/2006/relationships/slide" Target="slide104.xml"/><Relationship Id="rId5" Type="http://schemas.openxmlformats.org/officeDocument/2006/relationships/slide" Target="slide101.xml"/><Relationship Id="rId4" Type="http://schemas.openxmlformats.org/officeDocument/2006/relationships/slide" Target="slide98.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2.xml"/><Relationship Id="rId2"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slide" Target="slide11.xml"/><Relationship Id="rId4" Type="http://schemas.openxmlformats.org/officeDocument/2006/relationships/slide" Target="slide12.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slide" Target="slide4.xml"/><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p:cNvGrpSpPr>
          <p:nvPr/>
        </p:nvGrpSpPr>
        <p:grpSpPr bwMode="auto">
          <a:xfrm>
            <a:off x="1463674" y="1556008"/>
            <a:ext cx="6442076" cy="2468790"/>
            <a:chOff x="704768" y="1032100"/>
            <a:chExt cx="6442575" cy="2469935"/>
          </a:xfrm>
        </p:grpSpPr>
        <p:sp>
          <p:nvSpPr>
            <p:cNvPr id="15362" name="Text Box 114"/>
            <p:cNvSpPr txBox="1">
              <a:spLocks noChangeArrowheads="1"/>
            </p:cNvSpPr>
            <p:nvPr/>
          </p:nvSpPr>
          <p:spPr bwMode="auto">
            <a:xfrm>
              <a:off x="1952860" y="2670653"/>
              <a:ext cx="5194483" cy="831382"/>
            </a:xfrm>
            <a:prstGeom prst="rect">
              <a:avLst/>
            </a:prstGeom>
            <a:noFill/>
            <a:ln w="9525">
              <a:noFill/>
              <a:miter lim="800000"/>
              <a:headEnd/>
              <a:tailEnd/>
            </a:ln>
          </p:spPr>
          <p:txBody>
            <a:bodyPr wrap="square">
              <a:spAutoFit/>
            </a:bodyPr>
            <a:lstStyle/>
            <a:p>
              <a:pPr>
                <a:spcBef>
                  <a:spcPct val="50000"/>
                </a:spcBef>
              </a:pPr>
              <a:r>
                <a:rPr lang="en-US" altLang="zh-CN" sz="4800" i="1" dirty="0">
                  <a:solidFill>
                    <a:schemeClr val="accent1"/>
                  </a:solidFill>
                  <a:latin typeface="华文新魏" pitchFamily="2" charset="-122"/>
                  <a:ea typeface="华文新魏" pitchFamily="2" charset="-122"/>
                </a:rPr>
                <a:t>—Access</a:t>
              </a:r>
              <a:r>
                <a:rPr lang="zh-CN" altLang="en-US" sz="4800" i="1" dirty="0">
                  <a:solidFill>
                    <a:schemeClr val="accent1"/>
                  </a:solidFill>
                  <a:latin typeface="华文新魏" pitchFamily="2" charset="-122"/>
                  <a:ea typeface="华文新魏" pitchFamily="2" charset="-122"/>
                </a:rPr>
                <a:t>案例教程</a:t>
              </a:r>
              <a:endParaRPr lang="en-US" altLang="zh-CN" sz="4800" i="1" dirty="0">
                <a:solidFill>
                  <a:schemeClr val="accent1"/>
                </a:solidFill>
                <a:latin typeface="华文新魏" pitchFamily="2" charset="-122"/>
                <a:ea typeface="华文新魏" pitchFamily="2" charset="-122"/>
              </a:endParaRPr>
            </a:p>
          </p:txBody>
        </p:sp>
        <p:sp>
          <p:nvSpPr>
            <p:cNvPr id="15364" name="Text Box 113"/>
            <p:cNvSpPr txBox="1">
              <a:spLocks noChangeArrowheads="1"/>
            </p:cNvSpPr>
            <p:nvPr/>
          </p:nvSpPr>
          <p:spPr bwMode="auto">
            <a:xfrm>
              <a:off x="704768" y="1032100"/>
              <a:ext cx="5851979" cy="923758"/>
            </a:xfrm>
            <a:prstGeom prst="rect">
              <a:avLst/>
            </a:prstGeom>
            <a:noFill/>
            <a:ln w="9525">
              <a:noFill/>
              <a:miter lim="800000"/>
              <a:headEnd/>
              <a:tailEnd/>
            </a:ln>
          </p:spPr>
          <p:txBody>
            <a:bodyPr wrap="square">
              <a:spAutoFit/>
            </a:bodyPr>
            <a:lstStyle/>
            <a:p>
              <a:pPr>
                <a:spcBef>
                  <a:spcPct val="50000"/>
                </a:spcBef>
              </a:pPr>
              <a:r>
                <a:rPr lang="zh-CN" altLang="en-US" sz="5400" dirty="0">
                  <a:latin typeface="华文彩云" pitchFamily="2" charset="-122"/>
                  <a:ea typeface="华文彩云" pitchFamily="2" charset="-122"/>
                </a:rPr>
                <a:t>数据库基础与应用</a:t>
              </a:r>
              <a:endParaRPr lang="en-US" altLang="zh-CN" sz="5400" dirty="0">
                <a:latin typeface="华文彩云" pitchFamily="2" charset="-122"/>
                <a:ea typeface="华文彩云" pitchFamily="2" charset="-122"/>
              </a:endParaRPr>
            </a:p>
          </p:txBody>
        </p:sp>
      </p:grpSp>
    </p:spTree>
    <p:extLst>
      <p:ext uri="{BB962C8B-B14F-4D97-AF65-F5344CB8AC3E}">
        <p14:creationId xmlns:p14="http://schemas.microsoft.com/office/powerpoint/2010/main" val="173625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10</a:t>
            </a:fld>
            <a:endParaRPr lang="en-US" altLang="zh-CN" dirty="0"/>
          </a:p>
        </p:txBody>
      </p:sp>
      <p:sp>
        <p:nvSpPr>
          <p:cNvPr id="56326" name="Rectangle 29"/>
          <p:cNvSpPr>
            <a:spLocks noChangeArrowheads="1"/>
          </p:cNvSpPr>
          <p:nvPr/>
        </p:nvSpPr>
        <p:spPr bwMode="auto">
          <a:xfrm>
            <a:off x="242888" y="1585913"/>
            <a:ext cx="2743200" cy="495776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3" name="Line 3"/>
          <p:cNvSpPr>
            <a:spLocks noChangeShapeType="1"/>
          </p:cNvSpPr>
          <p:nvPr/>
        </p:nvSpPr>
        <p:spPr bwMode="black">
          <a:xfrm flipH="1" flipV="1">
            <a:off x="3014663" y="1914524"/>
            <a:ext cx="2719386" cy="831849"/>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28600" y="1700213"/>
            <a:ext cx="2771775" cy="4524315"/>
          </a:xfrm>
          <a:prstGeom prst="rect">
            <a:avLst/>
          </a:prstGeom>
          <a:noFill/>
          <a:ln w="9525">
            <a:noFill/>
            <a:miter lim="800000"/>
            <a:headEnd/>
            <a:tailEnd/>
          </a:ln>
        </p:spPr>
        <p:txBody>
          <a:bodyPr wrap="square">
            <a:spAutoFit/>
          </a:bodyPr>
          <a:lstStyle/>
          <a:p>
            <a:pPr lvl="0"/>
            <a:r>
              <a:rPr lang="zh-CN" altLang="en-US" dirty="0" smtClean="0"/>
              <a:t>    选择查询是最常见和最基本的查询。它根据指定的查询条件，从一个或多个数据表中</a:t>
            </a:r>
            <a:r>
              <a:rPr lang="zh-CN" altLang="en-US" dirty="0" smtClean="0">
                <a:solidFill>
                  <a:srgbClr val="FF0000"/>
                </a:solidFill>
              </a:rPr>
              <a:t>检索符合查询条件的数据记录</a:t>
            </a:r>
            <a:r>
              <a:rPr lang="zh-CN" altLang="en-US" dirty="0" smtClean="0"/>
              <a:t>，把它们显示出来；如果需要，还可以对记录进行分组，并做合计、计数、平均值及其他类型的</a:t>
            </a:r>
            <a:r>
              <a:rPr lang="zh-CN" altLang="en-US" dirty="0" smtClean="0">
                <a:solidFill>
                  <a:srgbClr val="FF0000"/>
                </a:solidFill>
              </a:rPr>
              <a:t>汇总计算</a:t>
            </a:r>
            <a:r>
              <a:rPr lang="zh-CN" altLang="en-US" dirty="0" smtClean="0"/>
              <a:t>。</a:t>
            </a:r>
            <a:endParaRPr lang="en-US" altLang="zh-CN" dirty="0" smtClean="0"/>
          </a:p>
          <a:p>
            <a:pPr lvl="0"/>
            <a:r>
              <a:rPr lang="zh-CN" altLang="en-US" dirty="0" smtClean="0"/>
              <a:t>    例如：图</a:t>
            </a:r>
            <a:r>
              <a:rPr lang="en-US" dirty="0" smtClean="0"/>
              <a:t>5.1</a:t>
            </a:r>
            <a:r>
              <a:rPr lang="zh-CN" altLang="en-US" dirty="0" smtClean="0"/>
              <a:t>所示的是一个选择查询的结果，它以“教务系统”数据库中“学生信息表”为数据源，查询和显示了</a:t>
            </a:r>
            <a:r>
              <a:rPr lang="zh-CN" altLang="en-US" dirty="0" smtClean="0">
                <a:solidFill>
                  <a:srgbClr val="C00000"/>
                </a:solidFill>
              </a:rPr>
              <a:t>“计算机学院”学生的“当前绩点（</a:t>
            </a:r>
            <a:r>
              <a:rPr lang="en-US" dirty="0" smtClean="0">
                <a:solidFill>
                  <a:srgbClr val="C00000"/>
                </a:solidFill>
              </a:rPr>
              <a:t>GPA</a:t>
            </a:r>
            <a:r>
              <a:rPr lang="zh-CN" altLang="en-US" dirty="0" smtClean="0">
                <a:solidFill>
                  <a:srgbClr val="C00000"/>
                </a:solidFill>
              </a:rPr>
              <a:t>）”等信息</a:t>
            </a:r>
            <a:r>
              <a:rPr lang="zh-CN" altLang="en-US" dirty="0" smtClean="0"/>
              <a:t>。</a:t>
            </a:r>
            <a:endParaRPr lang="en-US" altLang="zh-CN" dirty="0"/>
          </a:p>
        </p:txBody>
      </p:sp>
      <p:sp>
        <p:nvSpPr>
          <p:cNvPr id="56357" name="Text Box 37"/>
          <p:cNvSpPr txBox="1">
            <a:spLocks noChangeArrowheads="1"/>
          </p:cNvSpPr>
          <p:nvPr/>
        </p:nvSpPr>
        <p:spPr bwMode="auto">
          <a:xfrm>
            <a:off x="8687303" y="3219650"/>
            <a:ext cx="461665" cy="1320854"/>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选择查询</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200025" y="1243013"/>
            <a:ext cx="2786063" cy="369332"/>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zh-CN" dirty="0" smtClean="0">
                <a:solidFill>
                  <a:schemeClr val="bg1"/>
                </a:solidFill>
              </a:rPr>
              <a:t>1. </a:t>
            </a:r>
            <a:r>
              <a:rPr lang="zh-CN" altLang="en-US" dirty="0" smtClean="0">
                <a:solidFill>
                  <a:schemeClr val="bg1"/>
                </a:solidFill>
              </a:rPr>
              <a:t>选择查询</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7650" y="228600"/>
            <a:ext cx="8686800" cy="557214"/>
          </a:xfrm>
        </p:spPr>
        <p:txBody>
          <a:bodyPr/>
          <a:lstStyle/>
          <a:p>
            <a:r>
              <a:rPr lang="en-US" sz="3200" dirty="0" smtClean="0"/>
              <a:t>5.1</a:t>
            </a:r>
            <a:r>
              <a:rPr lang="en-US" altLang="zh-CN" sz="3200" dirty="0" smtClean="0"/>
              <a:t>.2</a:t>
            </a:r>
            <a:r>
              <a:rPr lang="zh-CN" altLang="en-US" sz="3200" dirty="0" smtClean="0"/>
              <a:t>查询的类型</a:t>
            </a:r>
            <a:r>
              <a:rPr lang="en-US" altLang="zh-CN" sz="2000" dirty="0" smtClean="0"/>
              <a:t>——</a:t>
            </a:r>
            <a:r>
              <a:rPr lang="zh-CN" altLang="en-US" sz="2000" dirty="0" smtClean="0"/>
              <a:t>选择查询</a:t>
            </a:r>
            <a:endParaRPr lang="zh-CN" altLang="en-US" sz="3200" dirty="0"/>
          </a:p>
        </p:txBody>
      </p:sp>
      <p:sp>
        <p:nvSpPr>
          <p:cNvPr id="1239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7" name="图片 26"/>
          <p:cNvPicPr/>
          <p:nvPr/>
        </p:nvPicPr>
        <p:blipFill rotWithShape="1">
          <a:blip r:embed="rId2"/>
          <a:srcRect l="28400" t="40447"/>
          <a:stretch/>
        </p:blipFill>
        <p:spPr bwMode="auto">
          <a:xfrm>
            <a:off x="3137338" y="2207171"/>
            <a:ext cx="5628290" cy="3952219"/>
          </a:xfrm>
          <a:prstGeom prst="rect">
            <a:avLst/>
          </a:prstGeom>
          <a:ln>
            <a:noFill/>
          </a:ln>
          <a:extLst>
            <a:ext uri="{53640926-AAD7-44D8-BBD7-CCE9431645EC}">
              <a14:shadowObscured xmlns:a14="http://schemas.microsoft.com/office/drawing/2010/main"/>
            </a:ext>
          </a:extLst>
        </p:spPr>
      </p:pic>
      <p:sp>
        <p:nvSpPr>
          <p:cNvPr id="2" name="圆角矩形 1"/>
          <p:cNvSpPr/>
          <p:nvPr/>
        </p:nvSpPr>
        <p:spPr>
          <a:xfrm>
            <a:off x="6321972" y="2664371"/>
            <a:ext cx="1008994" cy="2333297"/>
          </a:xfrm>
          <a:prstGeom prst="roundRect">
            <a:avLst>
              <a:gd name="adj" fmla="val 1041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0" name="TextBox 19">
            <a:hlinkClick r:id="rId3" action="ppaction://hlinksldjump"/>
          </p:cNvPr>
          <p:cNvSpPr txBox="1"/>
          <p:nvPr/>
        </p:nvSpPr>
        <p:spPr>
          <a:xfrm>
            <a:off x="7693572" y="6274675"/>
            <a:ext cx="772511" cy="338554"/>
          </a:xfrm>
          <a:prstGeom prst="rect">
            <a:avLst/>
          </a:prstGeom>
          <a:noFill/>
        </p:spPr>
        <p:txBody>
          <a:bodyPr wrap="square" rtlCol="0">
            <a:spAutoFit/>
          </a:bodyPr>
          <a:lstStyle/>
          <a:p>
            <a:r>
              <a:rPr lang="en-US" altLang="zh-CN" sz="1600" dirty="0" smtClean="0"/>
              <a:t>Back</a:t>
            </a:r>
            <a:endParaRPr lang="zh-CN" altLang="en-US" sz="1600" dirty="0"/>
          </a:p>
        </p:txBody>
      </p:sp>
      <p:sp>
        <p:nvSpPr>
          <p:cNvPr id="21" name="云形 20"/>
          <p:cNvSpPr/>
          <p:nvPr/>
        </p:nvSpPr>
        <p:spPr>
          <a:xfrm>
            <a:off x="5644055" y="1608082"/>
            <a:ext cx="1970690"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smtClean="0">
                <a:solidFill>
                  <a:schemeClr val="tx1"/>
                </a:solidFill>
              </a:rPr>
              <a:t>检索记录</a:t>
            </a:r>
            <a:r>
              <a:rPr lang="en-US" altLang="zh-CN" sz="1600" dirty="0" smtClean="0">
                <a:solidFill>
                  <a:schemeClr val="tx1"/>
                </a:solidFill>
              </a:rPr>
              <a:t/>
            </a:r>
            <a:br>
              <a:rPr lang="en-US" altLang="zh-CN" sz="1600" dirty="0" smtClean="0">
                <a:solidFill>
                  <a:schemeClr val="tx1"/>
                </a:solidFill>
              </a:rPr>
            </a:br>
            <a:r>
              <a:rPr lang="zh-CN" altLang="en-US" sz="1600" dirty="0" smtClean="0">
                <a:solidFill>
                  <a:schemeClr val="tx1"/>
                </a:solidFill>
              </a:rPr>
              <a:t>汇总统计</a:t>
            </a:r>
            <a:endParaRPr lang="zh-CN" altLang="en-US" sz="1600" kern="100" dirty="0" smtClean="0">
              <a:solidFill>
                <a:schemeClr val="tx1"/>
              </a:solidFill>
              <a:latin typeface="Times New Roman"/>
              <a:ea typeface="宋体"/>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2081053"/>
            <a:ext cx="4493172"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a:xfrm>
            <a:off x="3065463" y="6402885"/>
            <a:ext cx="2133600" cy="476250"/>
          </a:xfrm>
        </p:spPr>
        <p:txBody>
          <a:bodyPr/>
          <a:lstStyle/>
          <a:p>
            <a:pPr>
              <a:defRPr/>
            </a:pPr>
            <a:fld id="{B2BCA3BA-52B0-4DF2-90B2-962E5E21B764}" type="slidenum">
              <a:rPr lang="en-US" altLang="zh-CN" smtClean="0"/>
              <a:pPr>
                <a:defRPr/>
              </a:pPr>
              <a:t>100</a:t>
            </a:fld>
            <a:endParaRPr lang="en-US" altLang="zh-CN" dirty="0"/>
          </a:p>
        </p:txBody>
      </p:sp>
      <p:sp>
        <p:nvSpPr>
          <p:cNvPr id="206863" name="Rectangle 15"/>
          <p:cNvSpPr>
            <a:spLocks noChangeArrowheads="1"/>
          </p:cNvSpPr>
          <p:nvPr/>
        </p:nvSpPr>
        <p:spPr bwMode="auto">
          <a:xfrm>
            <a:off x="0" y="15766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3" name="图片 1"/>
          <p:cNvPicPr>
            <a:picLocks noChangeAspect="1"/>
          </p:cNvPicPr>
          <p:nvPr/>
        </p:nvPicPr>
        <p:blipFill rotWithShape="1">
          <a:blip r:embed="rId2"/>
          <a:srcRect l="-777" t="885" r="777" b="4220"/>
          <a:stretch/>
        </p:blipFill>
        <p:spPr bwMode="auto">
          <a:xfrm>
            <a:off x="494152" y="78832"/>
            <a:ext cx="8115300" cy="4608493"/>
          </a:xfrm>
          <a:prstGeom prst="rect">
            <a:avLst/>
          </a:prstGeom>
          <a:noFill/>
        </p:spPr>
      </p:pic>
      <p:pic>
        <p:nvPicPr>
          <p:cNvPr id="522" name="图片 522"/>
          <p:cNvPicPr>
            <a:picLocks noChangeAspect="1"/>
          </p:cNvPicPr>
          <p:nvPr/>
        </p:nvPicPr>
        <p:blipFill>
          <a:blip r:embed="rId3"/>
          <a:srcRect/>
          <a:stretch>
            <a:fillRect/>
          </a:stretch>
        </p:blipFill>
        <p:spPr bwMode="auto">
          <a:xfrm>
            <a:off x="2520500" y="4649952"/>
            <a:ext cx="4141529" cy="1624894"/>
          </a:xfrm>
          <a:prstGeom prst="rect">
            <a:avLst/>
          </a:prstGeom>
          <a:noFill/>
        </p:spPr>
      </p:pic>
      <p:sp>
        <p:nvSpPr>
          <p:cNvPr id="527" name="直接箭头连接符 527"/>
          <p:cNvSpPr>
            <a:spLocks noChangeShapeType="1"/>
          </p:cNvSpPr>
          <p:nvPr/>
        </p:nvSpPr>
        <p:spPr bwMode="auto">
          <a:xfrm>
            <a:off x="2852216" y="1280023"/>
            <a:ext cx="380291" cy="2789843"/>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528" name="圆角矩形 528"/>
          <p:cNvSpPr>
            <a:spLocks noChangeArrowheads="1"/>
          </p:cNvSpPr>
          <p:nvPr/>
        </p:nvSpPr>
        <p:spPr bwMode="auto">
          <a:xfrm>
            <a:off x="2922144" y="1407905"/>
            <a:ext cx="2043992" cy="263250"/>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①</a:t>
            </a:r>
            <a:r>
              <a:rPr lang="zh-CN" altLang="en-US" sz="1400" dirty="0" smtClean="0">
                <a:solidFill>
                  <a:srgbClr val="000000"/>
                </a:solidFill>
                <a:latin typeface="Times New Roman" pitchFamily="18" charset="0"/>
                <a:ea typeface="宋体" pitchFamily="2" charset="-122"/>
                <a:cs typeface="Times New Roman" pitchFamily="18" charset="0"/>
              </a:rPr>
              <a:t>创建查询，</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添加更新行</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29" name="圆角矩形 529"/>
          <p:cNvSpPr>
            <a:spLocks noChangeArrowheads="1"/>
          </p:cNvSpPr>
          <p:nvPr/>
        </p:nvSpPr>
        <p:spPr bwMode="auto">
          <a:xfrm>
            <a:off x="4777208" y="4012158"/>
            <a:ext cx="1334095" cy="237394"/>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30" name="圆角矩形 530"/>
          <p:cNvSpPr>
            <a:spLocks noChangeArrowheads="1"/>
          </p:cNvSpPr>
          <p:nvPr/>
        </p:nvSpPr>
        <p:spPr bwMode="auto">
          <a:xfrm>
            <a:off x="5205651" y="2838648"/>
            <a:ext cx="1702540" cy="250181"/>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②</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设置条件和更新值</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32" name="圆角矩形 532"/>
          <p:cNvSpPr>
            <a:spLocks noChangeArrowheads="1"/>
          </p:cNvSpPr>
          <p:nvPr/>
        </p:nvSpPr>
        <p:spPr bwMode="auto">
          <a:xfrm>
            <a:off x="3618028" y="4192854"/>
            <a:ext cx="753967" cy="25506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33" name="直接箭头连接符 533"/>
          <p:cNvSpPr>
            <a:spLocks noChangeShapeType="1"/>
          </p:cNvSpPr>
          <p:nvPr/>
        </p:nvSpPr>
        <p:spPr bwMode="auto">
          <a:xfrm flipH="1">
            <a:off x="3921861" y="3088828"/>
            <a:ext cx="1929146" cy="1104025"/>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534" name="直接箭头连接符 534"/>
          <p:cNvSpPr>
            <a:spLocks noChangeShapeType="1"/>
          </p:cNvSpPr>
          <p:nvPr/>
        </p:nvSpPr>
        <p:spPr bwMode="auto">
          <a:xfrm flipH="1">
            <a:off x="6026999" y="3088828"/>
            <a:ext cx="547822" cy="981038"/>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535" name="直接箭头连接符 535"/>
          <p:cNvSpPr>
            <a:spLocks noChangeShapeType="1"/>
          </p:cNvSpPr>
          <p:nvPr/>
        </p:nvSpPr>
        <p:spPr bwMode="auto">
          <a:xfrm>
            <a:off x="1311207" y="1258656"/>
            <a:ext cx="1619929" cy="3655297"/>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531" name="圆角矩形 531"/>
          <p:cNvSpPr>
            <a:spLocks noChangeArrowheads="1"/>
          </p:cNvSpPr>
          <p:nvPr/>
        </p:nvSpPr>
        <p:spPr bwMode="auto">
          <a:xfrm>
            <a:off x="1416133" y="1285567"/>
            <a:ext cx="967803" cy="233861"/>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运行查询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0" name="TextBox 19"/>
          <p:cNvSpPr txBox="1"/>
          <p:nvPr/>
        </p:nvSpPr>
        <p:spPr>
          <a:xfrm>
            <a:off x="2123911" y="6352523"/>
            <a:ext cx="4529137" cy="369332"/>
          </a:xfrm>
          <a:prstGeom prst="rect">
            <a:avLst/>
          </a:prstGeom>
          <a:noFill/>
        </p:spPr>
        <p:txBody>
          <a:bodyPr wrap="square" rtlCol="0">
            <a:spAutoFit/>
          </a:bodyPr>
          <a:lstStyle/>
          <a:p>
            <a:pPr algn="ctr"/>
            <a:r>
              <a:rPr lang="zh-CN" altLang="en-US" dirty="0" smtClean="0"/>
              <a:t>图</a:t>
            </a:r>
            <a:r>
              <a:rPr lang="en-US" dirty="0" smtClean="0"/>
              <a:t>5.38</a:t>
            </a:r>
            <a:r>
              <a:rPr lang="zh-CN" altLang="en-US" dirty="0" smtClean="0"/>
              <a:t>创建更新查询操作步骤</a:t>
            </a:r>
            <a:endParaRPr lang="zh-CN" altLang="en-US" dirty="0"/>
          </a:p>
        </p:txBody>
      </p:sp>
      <p:sp>
        <p:nvSpPr>
          <p:cNvPr id="21" name="圆角矩形 532"/>
          <p:cNvSpPr>
            <a:spLocks noChangeArrowheads="1"/>
          </p:cNvSpPr>
          <p:nvPr/>
        </p:nvSpPr>
        <p:spPr bwMode="auto">
          <a:xfrm>
            <a:off x="3744152" y="5848234"/>
            <a:ext cx="753967" cy="25506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2" name="TextBox 21">
            <a:hlinkClick r:id="rId4" action="ppaction://hlinksldjump"/>
          </p:cNvPr>
          <p:cNvSpPr txBox="1"/>
          <p:nvPr/>
        </p:nvSpPr>
        <p:spPr>
          <a:xfrm>
            <a:off x="7709339" y="6258913"/>
            <a:ext cx="677917" cy="338554"/>
          </a:xfrm>
          <a:prstGeom prst="rect">
            <a:avLst/>
          </a:prstGeom>
          <a:noFill/>
        </p:spPr>
        <p:txBody>
          <a:bodyPr wrap="square" rtlCol="0">
            <a:spAutoFit/>
          </a:bodyPr>
          <a:lstStyle/>
          <a:p>
            <a:r>
              <a:rPr lang="zh-CN" altLang="en-US" sz="1600" dirty="0"/>
              <a:t>返回</a:t>
            </a:r>
          </a:p>
        </p:txBody>
      </p:sp>
      <p:pic>
        <p:nvPicPr>
          <p:cNvPr id="19" name="图片 18"/>
          <p:cNvPicPr/>
          <p:nvPr/>
        </p:nvPicPr>
        <p:blipFill rotWithShape="1">
          <a:blip r:embed="rId5"/>
          <a:srcRect l="28185" t="44715"/>
          <a:stretch/>
        </p:blipFill>
        <p:spPr bwMode="auto">
          <a:xfrm>
            <a:off x="5297210" y="63064"/>
            <a:ext cx="3736428" cy="1154831"/>
          </a:xfrm>
          <a:prstGeom prst="rect">
            <a:avLst/>
          </a:prstGeom>
          <a:ln>
            <a:noFill/>
          </a:ln>
          <a:extLst>
            <a:ext uri="{53640926-AAD7-44D8-BBD7-CCE9431645EC}">
              <a14:shadowObscured xmlns:a14="http://schemas.microsoft.com/office/drawing/2010/main"/>
            </a:ext>
          </a:extLst>
        </p:spPr>
      </p:pic>
      <p:pic>
        <p:nvPicPr>
          <p:cNvPr id="23" name="图片 22"/>
          <p:cNvPicPr/>
          <p:nvPr/>
        </p:nvPicPr>
        <p:blipFill rotWithShape="1">
          <a:blip r:embed="rId6"/>
          <a:srcRect l="28242" t="45122"/>
          <a:stretch/>
        </p:blipFill>
        <p:spPr bwMode="auto">
          <a:xfrm>
            <a:off x="5281445" y="1254922"/>
            <a:ext cx="3752193" cy="1172967"/>
          </a:xfrm>
          <a:prstGeom prst="rect">
            <a:avLst/>
          </a:prstGeom>
          <a:ln>
            <a:noFill/>
          </a:ln>
          <a:extLst>
            <a:ext uri="{53640926-AAD7-44D8-BBD7-CCE9431645EC}">
              <a14:shadowObscured xmlns:a14="http://schemas.microsoft.com/office/drawing/2010/main"/>
            </a:ext>
          </a:extLst>
        </p:spPr>
      </p:pic>
      <p:cxnSp>
        <p:nvCxnSpPr>
          <p:cNvPr id="5" name="直接箭头连接符 4"/>
          <p:cNvCxnSpPr/>
          <p:nvPr/>
        </p:nvCxnSpPr>
        <p:spPr bwMode="auto">
          <a:xfrm>
            <a:off x="7236372" y="1008993"/>
            <a:ext cx="0" cy="409904"/>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93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28"/>
                                        </p:tgtEl>
                                        <p:attrNameLst>
                                          <p:attrName>style.visibility</p:attrName>
                                        </p:attrNameLst>
                                      </p:cBhvr>
                                      <p:to>
                                        <p:strVal val="visible"/>
                                      </p:to>
                                    </p:set>
                                    <p:animEffect transition="in" filter="wipe(up)">
                                      <p:cBhvr>
                                        <p:cTn id="14" dur="500"/>
                                        <p:tgtEl>
                                          <p:spTgt spid="528"/>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27"/>
                                        </p:tgtEl>
                                        <p:attrNameLst>
                                          <p:attrName>style.visibility</p:attrName>
                                        </p:attrNameLst>
                                      </p:cBhvr>
                                      <p:to>
                                        <p:strVal val="visible"/>
                                      </p:to>
                                    </p:set>
                                    <p:animEffect transition="in" filter="wipe(up)">
                                      <p:cBhvr>
                                        <p:cTn id="18" dur="1500"/>
                                        <p:tgtEl>
                                          <p:spTgt spid="5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30"/>
                                        </p:tgtEl>
                                        <p:attrNameLst>
                                          <p:attrName>style.visibility</p:attrName>
                                        </p:attrNameLst>
                                      </p:cBhvr>
                                      <p:to>
                                        <p:strVal val="visible"/>
                                      </p:to>
                                    </p:set>
                                    <p:animEffect transition="in" filter="wipe(up)">
                                      <p:cBhvr>
                                        <p:cTn id="23" dur="500"/>
                                        <p:tgtEl>
                                          <p:spTgt spid="530"/>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533"/>
                                        </p:tgtEl>
                                        <p:attrNameLst>
                                          <p:attrName>style.visibility</p:attrName>
                                        </p:attrNameLst>
                                      </p:cBhvr>
                                      <p:to>
                                        <p:strVal val="visible"/>
                                      </p:to>
                                    </p:set>
                                    <p:animEffect transition="in" filter="wipe(up)">
                                      <p:cBhvr>
                                        <p:cTn id="27" dur="1500"/>
                                        <p:tgtEl>
                                          <p:spTgt spid="533"/>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532"/>
                                        </p:tgtEl>
                                        <p:attrNameLst>
                                          <p:attrName>style.visibility</p:attrName>
                                        </p:attrNameLst>
                                      </p:cBhvr>
                                      <p:to>
                                        <p:strVal val="visible"/>
                                      </p:to>
                                    </p:set>
                                    <p:animEffect transition="in" filter="wipe(left)">
                                      <p:cBhvr>
                                        <p:cTn id="31" dur="1500"/>
                                        <p:tgtEl>
                                          <p:spTgt spid="532"/>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534"/>
                                        </p:tgtEl>
                                        <p:attrNameLst>
                                          <p:attrName>style.visibility</p:attrName>
                                        </p:attrNameLst>
                                      </p:cBhvr>
                                      <p:to>
                                        <p:strVal val="visible"/>
                                      </p:to>
                                    </p:set>
                                    <p:animEffect transition="in" filter="wipe(up)">
                                      <p:cBhvr>
                                        <p:cTn id="35" dur="1500"/>
                                        <p:tgtEl>
                                          <p:spTgt spid="534"/>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529"/>
                                        </p:tgtEl>
                                        <p:attrNameLst>
                                          <p:attrName>style.visibility</p:attrName>
                                        </p:attrNameLst>
                                      </p:cBhvr>
                                      <p:to>
                                        <p:strVal val="visible"/>
                                      </p:to>
                                    </p:set>
                                    <p:animEffect transition="in" filter="wipe(left)">
                                      <p:cBhvr>
                                        <p:cTn id="39" dur="1500"/>
                                        <p:tgtEl>
                                          <p:spTgt spid="529"/>
                                        </p:tgtEl>
                                      </p:cBhvr>
                                    </p:animEffect>
                                  </p:childTnLst>
                                </p:cTn>
                              </p:par>
                            </p:childTnLst>
                          </p:cTn>
                        </p:par>
                        <p:par>
                          <p:cTn id="40" fill="hold">
                            <p:stCondLst>
                              <p:cond delay="6500"/>
                            </p:stCondLst>
                            <p:childTnLst>
                              <p:par>
                                <p:cTn id="41" presetID="26" presetClass="emph" presetSubtype="0" repeatCount="3000" fill="hold" grpId="1" nodeType="afterEffect">
                                  <p:stCondLst>
                                    <p:cond delay="0"/>
                                  </p:stCondLst>
                                  <p:childTnLst>
                                    <p:animEffect transition="out" filter="fade">
                                      <p:cBhvr>
                                        <p:cTn id="42" dur="500" tmFilter="0, 0; .2, .5; .8, .5; 1, 0"/>
                                        <p:tgtEl>
                                          <p:spTgt spid="529"/>
                                        </p:tgtEl>
                                      </p:cBhvr>
                                    </p:animEffect>
                                    <p:animScale>
                                      <p:cBhvr>
                                        <p:cTn id="43" dur="250" autoRev="1" fill="hold"/>
                                        <p:tgtEl>
                                          <p:spTgt spid="52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31"/>
                                        </p:tgtEl>
                                        <p:attrNameLst>
                                          <p:attrName>style.visibility</p:attrName>
                                        </p:attrNameLst>
                                      </p:cBhvr>
                                      <p:to>
                                        <p:strVal val="visible"/>
                                      </p:to>
                                    </p:set>
                                    <p:animEffect transition="in" filter="wipe(left)">
                                      <p:cBhvr>
                                        <p:cTn id="48" dur="500"/>
                                        <p:tgtEl>
                                          <p:spTgt spid="531"/>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35"/>
                                        </p:tgtEl>
                                        <p:attrNameLst>
                                          <p:attrName>style.visibility</p:attrName>
                                        </p:attrNameLst>
                                      </p:cBhvr>
                                      <p:to>
                                        <p:strVal val="visible"/>
                                      </p:to>
                                    </p:set>
                                    <p:animEffect transition="in" filter="wipe(left)">
                                      <p:cBhvr>
                                        <p:cTn id="52" dur="1500"/>
                                        <p:tgtEl>
                                          <p:spTgt spid="535"/>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22"/>
                                        </p:tgtEl>
                                        <p:attrNameLst>
                                          <p:attrName>style.visibility</p:attrName>
                                        </p:attrNameLst>
                                      </p:cBhvr>
                                      <p:to>
                                        <p:strVal val="visible"/>
                                      </p:to>
                                    </p:set>
                                    <p:animEffect transition="in" filter="fade">
                                      <p:cBhvr>
                                        <p:cTn id="56" dur="500"/>
                                        <p:tgtEl>
                                          <p:spTgt spid="522"/>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1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500"/>
                                        <p:tgtEl>
                                          <p:spTgt spid="19"/>
                                        </p:tgtEl>
                                      </p:cBhvr>
                                    </p:animEffect>
                                  </p:childTnLst>
                                </p:cTn>
                              </p:par>
                            </p:childTnLst>
                          </p:cTn>
                        </p:par>
                        <p:par>
                          <p:cTn id="66" fill="hold">
                            <p:stCondLst>
                              <p:cond delay="1500"/>
                            </p:stCondLst>
                            <p:childTnLst>
                              <p:par>
                                <p:cTn id="67" presetID="22" presetClass="entr" presetSubtype="1"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up)">
                                      <p:cBhvr>
                                        <p:cTn id="69" dur="500"/>
                                        <p:tgtEl>
                                          <p:spTgt spid="5"/>
                                        </p:tgtEl>
                                      </p:cBhvr>
                                    </p:animEffect>
                                  </p:childTnLst>
                                </p:cTn>
                              </p:par>
                            </p:childTnLst>
                          </p:cTn>
                        </p:par>
                        <p:par>
                          <p:cTn id="70" fill="hold">
                            <p:stCondLst>
                              <p:cond delay="2000"/>
                            </p:stCondLst>
                            <p:childTnLst>
                              <p:par>
                                <p:cTn id="71" presetID="10" presetClass="entr" presetSubtype="0"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500"/>
                                        <p:tgtEl>
                                          <p:spTgt spid="23"/>
                                        </p:tgtEl>
                                      </p:cBhvr>
                                    </p:animEffect>
                                  </p:childTnLst>
                                </p:cTn>
                              </p:par>
                            </p:childTnLst>
                          </p:cTn>
                        </p:par>
                        <p:par>
                          <p:cTn id="74" fill="hold">
                            <p:stCondLst>
                              <p:cond delay="3500"/>
                            </p:stCondLst>
                            <p:childTnLst>
                              <p:par>
                                <p:cTn id="75" presetID="6" presetClass="entr" presetSubtype="16"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circle(in)">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27" grpId="0" animBg="1"/>
      <p:bldP spid="528" grpId="0"/>
      <p:bldP spid="529" grpId="0" animBg="1"/>
      <p:bldP spid="529" grpId="1" animBg="1"/>
      <p:bldP spid="530" grpId="0"/>
      <p:bldP spid="532" grpId="0" animBg="1"/>
      <p:bldP spid="533" grpId="0" animBg="1"/>
      <p:bldP spid="534" grpId="0" animBg="1"/>
      <p:bldP spid="535" grpId="0" animBg="1"/>
      <p:bldP spid="531" grpId="0"/>
      <p:bldP spid="21" grpId="0" animBg="1"/>
      <p:bldP spid="2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1612"/>
            <a:ext cx="8686800" cy="550862"/>
          </a:xfrm>
        </p:spPr>
        <p:txBody>
          <a:bodyPr/>
          <a:lstStyle/>
          <a:p>
            <a:r>
              <a:rPr lang="en-US" sz="3600" dirty="0" smtClean="0"/>
              <a:t>5.4.3</a:t>
            </a:r>
            <a:r>
              <a:rPr lang="zh-CN" altLang="en-US" sz="3600" dirty="0" smtClean="0"/>
              <a:t>追加查询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101</a:t>
            </a:fld>
            <a:endParaRPr lang="en-US" altLang="zh-CN"/>
          </a:p>
        </p:txBody>
      </p:sp>
      <p:sp>
        <p:nvSpPr>
          <p:cNvPr id="56326" name="Rectangle 29"/>
          <p:cNvSpPr>
            <a:spLocks noChangeArrowheads="1"/>
          </p:cNvSpPr>
          <p:nvPr/>
        </p:nvSpPr>
        <p:spPr bwMode="auto">
          <a:xfrm>
            <a:off x="257175" y="1554862"/>
            <a:ext cx="2628899" cy="4286251"/>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914649" y="5243512"/>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903537" y="2640013"/>
            <a:ext cx="2182813" cy="460375"/>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14325" y="1655054"/>
            <a:ext cx="2530805" cy="3693319"/>
          </a:xfrm>
          <a:prstGeom prst="rect">
            <a:avLst/>
          </a:prstGeom>
          <a:noFill/>
          <a:ln w="9525">
            <a:noFill/>
            <a:miter lim="800000"/>
            <a:headEnd/>
            <a:tailEnd/>
          </a:ln>
        </p:spPr>
        <p:txBody>
          <a:bodyPr wrap="square">
            <a:spAutoFit/>
          </a:bodyPr>
          <a:lstStyle/>
          <a:p>
            <a:r>
              <a:rPr lang="zh-CN" altLang="en-US" dirty="0" smtClean="0"/>
              <a:t>例</a:t>
            </a:r>
            <a:r>
              <a:rPr lang="en-US" dirty="0" smtClean="0"/>
              <a:t>5.19</a:t>
            </a:r>
            <a:r>
              <a:rPr lang="zh-CN" altLang="en-US" dirty="0" smtClean="0"/>
              <a:t>：在“教务系统”数据库中创建追加查询：运行查询时将“学生信息表”中“户籍地”为</a:t>
            </a:r>
            <a:r>
              <a:rPr lang="zh-CN" altLang="en-US" dirty="0" smtClean="0">
                <a:solidFill>
                  <a:srgbClr val="FF0000"/>
                </a:solidFill>
              </a:rPr>
              <a:t>“江苏”和“浙江”的学生记录添加到“上海籍学生信息表”</a:t>
            </a:r>
            <a:r>
              <a:rPr lang="zh-CN" altLang="en-US" dirty="0" smtClean="0"/>
              <a:t>，并将数据表更名为“江浙沪地区学生信息表”，以“例</a:t>
            </a:r>
            <a:r>
              <a:rPr lang="en-US" dirty="0" smtClean="0"/>
              <a:t>19 </a:t>
            </a:r>
            <a:r>
              <a:rPr lang="zh-CN" altLang="en-US" dirty="0" smtClean="0"/>
              <a:t>追加查询”为名保存查询，图</a:t>
            </a:r>
            <a:r>
              <a:rPr lang="en-US" dirty="0" smtClean="0"/>
              <a:t>5.39</a:t>
            </a:r>
            <a:r>
              <a:rPr lang="zh-CN" altLang="en-US" dirty="0" smtClean="0"/>
              <a:t>所示的是追加查询运行前后的数据情况。</a:t>
            </a:r>
            <a:endParaRPr lang="en-US" altLang="zh-CN" dirty="0"/>
          </a:p>
        </p:txBody>
      </p:sp>
      <p:sp>
        <p:nvSpPr>
          <p:cNvPr id="56357" name="Text Box 37"/>
          <p:cNvSpPr txBox="1">
            <a:spLocks noChangeArrowheads="1"/>
          </p:cNvSpPr>
          <p:nvPr/>
        </p:nvSpPr>
        <p:spPr bwMode="auto">
          <a:xfrm>
            <a:off x="8468044" y="1285875"/>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lgn="ctr">
              <a:spcBef>
                <a:spcPct val="50000"/>
              </a:spcBef>
            </a:pPr>
            <a:r>
              <a:rPr lang="zh-CN" altLang="en-US" dirty="0" smtClean="0"/>
              <a:t>图 </a:t>
            </a:r>
            <a:r>
              <a:rPr lang="en-US" dirty="0" smtClean="0"/>
              <a:t>5.39</a:t>
            </a:r>
            <a:r>
              <a:rPr lang="zh-CN" altLang="en-US" dirty="0" smtClean="0"/>
              <a:t>追加查询运行前后的数据表</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242888" y="785814"/>
            <a:ext cx="8543925" cy="1371598"/>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追加查询可将一组记录从一个或多个数据源表中添加到另一个或多个目标数据表中。</a:t>
            </a:r>
            <a:endParaRPr lang="zh-CN" altLang="en-US" dirty="0"/>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7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9" name="图片 18"/>
          <p:cNvPicPr/>
          <p:nvPr/>
        </p:nvPicPr>
        <p:blipFill rotWithShape="1">
          <a:blip r:embed="rId2"/>
          <a:srcRect l="28242" t="45122"/>
          <a:stretch/>
        </p:blipFill>
        <p:spPr bwMode="auto">
          <a:xfrm>
            <a:off x="3157538" y="1671145"/>
            <a:ext cx="5186362" cy="1900237"/>
          </a:xfrm>
          <a:prstGeom prst="rect">
            <a:avLst/>
          </a:prstGeom>
          <a:ln>
            <a:noFill/>
          </a:ln>
          <a:extLst>
            <a:ext uri="{53640926-AAD7-44D8-BBD7-CCE9431645EC}">
              <a14:shadowObscured xmlns:a14="http://schemas.microsoft.com/office/drawing/2010/main"/>
            </a:ext>
          </a:extLst>
        </p:spPr>
      </p:pic>
      <p:pic>
        <p:nvPicPr>
          <p:cNvPr id="20" name="图片 19"/>
          <p:cNvPicPr/>
          <p:nvPr/>
        </p:nvPicPr>
        <p:blipFill rotWithShape="1">
          <a:blip r:embed="rId3"/>
          <a:srcRect l="28611" t="34534"/>
          <a:stretch/>
        </p:blipFill>
        <p:spPr bwMode="auto">
          <a:xfrm>
            <a:off x="3143250" y="3736429"/>
            <a:ext cx="5243513" cy="2435772"/>
          </a:xfrm>
          <a:prstGeom prst="rect">
            <a:avLst/>
          </a:prstGeom>
          <a:ln>
            <a:noFill/>
          </a:ln>
          <a:extLst>
            <a:ext uri="{53640926-AAD7-44D8-BBD7-CCE9431645EC}">
              <a14:shadowObscured xmlns:a14="http://schemas.microsoft.com/office/drawing/2010/main"/>
            </a:ext>
          </a:extLst>
        </p:spPr>
      </p:pic>
      <p:sp>
        <p:nvSpPr>
          <p:cNvPr id="18" name="云形 17"/>
          <p:cNvSpPr/>
          <p:nvPr/>
        </p:nvSpPr>
        <p:spPr>
          <a:xfrm>
            <a:off x="5738646" y="1245477"/>
            <a:ext cx="1939160" cy="693664"/>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smtClean="0"/>
              <a:t>运行查询</a:t>
            </a:r>
            <a:r>
              <a:rPr lang="en-US" altLang="zh-CN" sz="1600" dirty="0" smtClean="0"/>
              <a:t/>
            </a:r>
            <a:br>
              <a:rPr lang="en-US" altLang="zh-CN" sz="1600" dirty="0" smtClean="0"/>
            </a:br>
            <a:r>
              <a:rPr lang="zh-CN" altLang="en-US" sz="1600" dirty="0" smtClean="0"/>
              <a:t>可追加数据</a:t>
            </a:r>
            <a:endParaRPr lang="zh-CN" altLang="en-US" sz="1600" kern="100" dirty="0" smtClean="0">
              <a:solidFill>
                <a:srgbClr val="FF0000"/>
              </a:solidFill>
              <a:latin typeface="Times New Roman"/>
              <a:ea typeface="宋体"/>
            </a:endParaRPr>
          </a:p>
        </p:txBody>
      </p:sp>
      <p:sp>
        <p:nvSpPr>
          <p:cNvPr id="3" name="圆角矩形 2"/>
          <p:cNvSpPr/>
          <p:nvPr/>
        </p:nvSpPr>
        <p:spPr>
          <a:xfrm>
            <a:off x="3279228" y="4729655"/>
            <a:ext cx="5029200" cy="945931"/>
          </a:xfrm>
          <a:prstGeom prst="roundRect">
            <a:avLst>
              <a:gd name="adj" fmla="val 333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6927736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102</a:t>
            </a:fld>
            <a:endParaRPr lang="en-US" altLang="zh-CN" dirty="0"/>
          </a:p>
        </p:txBody>
      </p:sp>
      <p:sp>
        <p:nvSpPr>
          <p:cNvPr id="5" name="AutoShape 34"/>
          <p:cNvSpPr>
            <a:spLocks noChangeArrowheads="1"/>
          </p:cNvSpPr>
          <p:nvPr/>
        </p:nvSpPr>
        <p:spPr bwMode="gray">
          <a:xfrm>
            <a:off x="394138" y="0"/>
            <a:ext cx="8229600" cy="640080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ts val="2800"/>
              </a:lnSpc>
            </a:pPr>
            <a:r>
              <a:rPr lang="zh-CN" altLang="en-US" sz="1600" dirty="0" smtClean="0"/>
              <a:t>（</a:t>
            </a:r>
            <a:r>
              <a:rPr lang="en-US" sz="1600" dirty="0" smtClean="0"/>
              <a:t>1</a:t>
            </a:r>
            <a:r>
              <a:rPr lang="zh-CN" altLang="en-US" sz="1600" dirty="0" smtClean="0"/>
              <a:t>）打开“查询设计视图”窗格，使用“显示表”对话框，将“学生信息表”添加到查询“设计视图”中；</a:t>
            </a:r>
          </a:p>
          <a:p>
            <a:pPr>
              <a:lnSpc>
                <a:spcPts val="2800"/>
              </a:lnSpc>
            </a:pPr>
            <a:r>
              <a:rPr lang="zh-CN" altLang="en-US" sz="1600" dirty="0" smtClean="0"/>
              <a:t>（</a:t>
            </a:r>
            <a:r>
              <a:rPr lang="en-US" sz="1600" dirty="0" smtClean="0"/>
              <a:t>2</a:t>
            </a:r>
            <a:r>
              <a:rPr lang="zh-CN" altLang="en-US" sz="1600" dirty="0" smtClean="0"/>
              <a:t>）添加字段，设置追加数据条件：将“学号”到“户籍地”</a:t>
            </a:r>
            <a:r>
              <a:rPr lang="en-US" sz="1600" dirty="0" smtClean="0"/>
              <a:t>6</a:t>
            </a:r>
            <a:r>
              <a:rPr lang="zh-CN" altLang="en-US" sz="1600" dirty="0" smtClean="0"/>
              <a:t>个字段和“当前绩点（</a:t>
            </a:r>
            <a:r>
              <a:rPr lang="en-US" sz="1600" dirty="0" smtClean="0"/>
              <a:t>GPA</a:t>
            </a:r>
            <a:r>
              <a:rPr lang="zh-CN" altLang="en-US" sz="1600" dirty="0" smtClean="0"/>
              <a:t>）”字段添加到查询“设计网格”中，在“户籍地”字段列的“条件”行中输入“江苏</a:t>
            </a:r>
            <a:r>
              <a:rPr lang="en-US" sz="1600" dirty="0" smtClean="0"/>
              <a:t> or </a:t>
            </a:r>
            <a:r>
              <a:rPr lang="zh-CN" altLang="en-US" sz="1600" dirty="0" smtClean="0"/>
              <a:t>浙江”，如图</a:t>
            </a:r>
            <a:r>
              <a:rPr lang="en-US" sz="1600" dirty="0" smtClean="0"/>
              <a:t>5.40</a:t>
            </a:r>
            <a:r>
              <a:rPr lang="zh-CN" altLang="en-US" sz="1600" dirty="0" smtClean="0"/>
              <a:t>所示；</a:t>
            </a:r>
          </a:p>
          <a:p>
            <a:pPr>
              <a:lnSpc>
                <a:spcPts val="2800"/>
              </a:lnSpc>
            </a:pPr>
            <a:r>
              <a:rPr lang="zh-CN" altLang="en-US" sz="1600" dirty="0" smtClean="0"/>
              <a:t>（</a:t>
            </a:r>
            <a:r>
              <a:rPr lang="en-US" sz="1600" dirty="0" smtClean="0"/>
              <a:t>3</a:t>
            </a:r>
            <a:r>
              <a:rPr lang="zh-CN" altLang="en-US" sz="1600" dirty="0" smtClean="0"/>
              <a:t>）添加“追加到”行：单击“查询类型”组中的“追加”按钮</a:t>
            </a:r>
            <a:r>
              <a:rPr lang="en-US" sz="1600" dirty="0" smtClean="0"/>
              <a:t> </a:t>
            </a:r>
            <a:r>
              <a:rPr lang="zh-CN" altLang="en-US" sz="1600" dirty="0" smtClean="0"/>
              <a:t>，在弹出的对话框中，选择“上海籍学生信息表”，选中“当前数据库”选项，单击“确定”按钮，在“设计网格”中添加“追加到”行，如图</a:t>
            </a:r>
            <a:r>
              <a:rPr lang="en-US" sz="1600" dirty="0" smtClean="0"/>
              <a:t>5.40</a:t>
            </a:r>
            <a:r>
              <a:rPr lang="zh-CN" altLang="en-US" sz="1600" dirty="0" smtClean="0"/>
              <a:t>所示；</a:t>
            </a:r>
          </a:p>
          <a:p>
            <a:pPr>
              <a:lnSpc>
                <a:spcPts val="2800"/>
              </a:lnSpc>
            </a:pPr>
            <a:r>
              <a:rPr lang="zh-CN" altLang="en-US" sz="1600" dirty="0" smtClean="0"/>
              <a:t>（</a:t>
            </a:r>
            <a:r>
              <a:rPr lang="en-US" sz="1600" dirty="0" smtClean="0"/>
              <a:t>4</a:t>
            </a:r>
            <a:r>
              <a:rPr lang="zh-CN" altLang="en-US" sz="1600" dirty="0" smtClean="0"/>
              <a:t>）运行查询，追加数据：单击“查询工具”选项卡的“运行”按钮</a:t>
            </a:r>
            <a:r>
              <a:rPr lang="en-US" sz="1600" dirty="0" smtClean="0"/>
              <a:t> </a:t>
            </a:r>
            <a:r>
              <a:rPr lang="zh-CN" altLang="en-US" sz="1600" dirty="0" smtClean="0"/>
              <a:t>，运行查询，在弹出的对话框中，单击“是”按钮；在“表”对象栏中，双击“上海籍学生信息表”，查看追加数据情况，如图</a:t>
            </a:r>
            <a:r>
              <a:rPr lang="en-US" sz="1600" dirty="0" smtClean="0"/>
              <a:t>5.39</a:t>
            </a:r>
            <a:r>
              <a:rPr lang="zh-CN" altLang="en-US" sz="1600" dirty="0" smtClean="0"/>
              <a:t>所示；关闭数据表，在“表”对象栏中右击，选择“重命名”快捷菜单命令，将数据表更名为“江浙沪地区学生信息表”；</a:t>
            </a:r>
          </a:p>
          <a:p>
            <a:pPr>
              <a:lnSpc>
                <a:spcPts val="2800"/>
              </a:lnSpc>
            </a:pPr>
            <a:r>
              <a:rPr lang="zh-CN" altLang="en-US" sz="1600" dirty="0" smtClean="0"/>
              <a:t>（</a:t>
            </a:r>
            <a:r>
              <a:rPr lang="en-US" sz="1600" dirty="0" smtClean="0"/>
              <a:t>5</a:t>
            </a:r>
            <a:r>
              <a:rPr lang="zh-CN" altLang="en-US" sz="1600" dirty="0" smtClean="0"/>
              <a:t>）保存查询：单击“保存”按钮</a:t>
            </a:r>
            <a:r>
              <a:rPr lang="en-US" sz="1600" dirty="0" smtClean="0"/>
              <a:t> </a:t>
            </a:r>
            <a:r>
              <a:rPr lang="zh-CN" altLang="en-US" sz="1600" dirty="0" smtClean="0"/>
              <a:t>，以“例</a:t>
            </a:r>
            <a:r>
              <a:rPr lang="en-US" sz="1600" dirty="0" smtClean="0"/>
              <a:t>19 </a:t>
            </a:r>
            <a:r>
              <a:rPr lang="zh-CN" altLang="en-US" sz="1600" dirty="0" smtClean="0"/>
              <a:t>追加查询”为名保存查询。</a:t>
            </a:r>
          </a:p>
          <a:p>
            <a:pPr>
              <a:lnSpc>
                <a:spcPts val="2800"/>
              </a:lnSpc>
            </a:pPr>
            <a:r>
              <a:rPr lang="zh-CN" altLang="en-US" sz="1600" dirty="0" smtClean="0"/>
              <a:t>重要提示</a:t>
            </a:r>
            <a:r>
              <a:rPr lang="en-US" altLang="zh-CN" sz="1600" dirty="0" smtClean="0"/>
              <a:t>——</a:t>
            </a:r>
            <a:r>
              <a:rPr lang="zh-CN" altLang="en-US" sz="1600" dirty="0" smtClean="0"/>
              <a:t>追加数据源表与目标数据表：</a:t>
            </a:r>
          </a:p>
          <a:p>
            <a:pPr>
              <a:lnSpc>
                <a:spcPts val="2800"/>
              </a:lnSpc>
            </a:pPr>
            <a:r>
              <a:rPr lang="zh-CN" altLang="en-US" sz="1600" dirty="0" smtClean="0"/>
              <a:t>（</a:t>
            </a:r>
            <a:r>
              <a:rPr lang="en-US" sz="1600" dirty="0" smtClean="0"/>
              <a:t>1</a:t>
            </a:r>
            <a:r>
              <a:rPr lang="zh-CN" altLang="en-US" sz="1600" dirty="0" smtClean="0"/>
              <a:t>）在进行追加查询操作时，追加数据源表的结构必须与追加目标数据表的结构完全相同，否则将出现错误；</a:t>
            </a:r>
          </a:p>
          <a:p>
            <a:pPr>
              <a:lnSpc>
                <a:spcPts val="2800"/>
              </a:lnSpc>
            </a:pPr>
            <a:r>
              <a:rPr lang="zh-CN" altLang="en-US" sz="1600" dirty="0" smtClean="0"/>
              <a:t>（</a:t>
            </a:r>
            <a:r>
              <a:rPr lang="en-US" sz="1600" dirty="0" smtClean="0"/>
              <a:t>2</a:t>
            </a:r>
            <a:r>
              <a:rPr lang="zh-CN" altLang="en-US" sz="1600" dirty="0" smtClean="0"/>
              <a:t>）追加数据源表和追加目标数据表可以是位于同一数据库中，也可以不在同一数据库中。</a:t>
            </a:r>
            <a:endParaRPr lang="zh-CN" altLang="en-US" sz="1600" dirty="0"/>
          </a:p>
        </p:txBody>
      </p:sp>
    </p:spTree>
    <p:extLst>
      <p:ext uri="{BB962C8B-B14F-4D97-AF65-F5344CB8AC3E}">
        <p14:creationId xmlns:p14="http://schemas.microsoft.com/office/powerpoint/2010/main" val="42312742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3007" y="2869324"/>
            <a:ext cx="3011214"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pic>
        <p:nvPicPr>
          <p:cNvPr id="538" name="图片 538"/>
          <p:cNvPicPr>
            <a:picLocks noChangeAspect="1"/>
          </p:cNvPicPr>
          <p:nvPr/>
        </p:nvPicPr>
        <p:blipFill rotWithShape="1">
          <a:blip r:embed="rId2"/>
          <a:srcRect t="-630" b="2"/>
          <a:stretch/>
        </p:blipFill>
        <p:spPr bwMode="auto">
          <a:xfrm>
            <a:off x="137640" y="173422"/>
            <a:ext cx="8754112" cy="5596758"/>
          </a:xfrm>
          <a:prstGeom prst="rect">
            <a:avLst/>
          </a:prstGeom>
          <a:noFill/>
        </p:spPr>
      </p:pic>
      <p:pic>
        <p:nvPicPr>
          <p:cNvPr id="559" name="图片 559"/>
          <p:cNvPicPr>
            <a:picLocks noChangeAspect="1"/>
          </p:cNvPicPr>
          <p:nvPr/>
        </p:nvPicPr>
        <p:blipFill>
          <a:blip r:embed="rId3"/>
          <a:srcRect/>
          <a:stretch>
            <a:fillRect/>
          </a:stretch>
        </p:blipFill>
        <p:spPr bwMode="auto">
          <a:xfrm>
            <a:off x="3780082" y="1923393"/>
            <a:ext cx="4705061" cy="1557696"/>
          </a:xfrm>
          <a:prstGeom prst="rect">
            <a:avLst/>
          </a:prstGeom>
          <a:noFill/>
        </p:spPr>
      </p:pic>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103</a:t>
            </a:fld>
            <a:endParaRPr lang="en-US" altLang="zh-CN" dirty="0"/>
          </a:p>
        </p:txBody>
      </p:sp>
      <p:sp>
        <p:nvSpPr>
          <p:cNvPr id="206863"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0" name="TextBox 19"/>
          <p:cNvSpPr txBox="1"/>
          <p:nvPr/>
        </p:nvSpPr>
        <p:spPr>
          <a:xfrm>
            <a:off x="2197320" y="5905344"/>
            <a:ext cx="4529137" cy="369332"/>
          </a:xfrm>
          <a:prstGeom prst="rect">
            <a:avLst/>
          </a:prstGeom>
          <a:noFill/>
        </p:spPr>
        <p:txBody>
          <a:bodyPr wrap="square" rtlCol="0">
            <a:spAutoFit/>
          </a:bodyPr>
          <a:lstStyle/>
          <a:p>
            <a:pPr algn="ctr"/>
            <a:r>
              <a:rPr lang="zh-CN" altLang="en-US" dirty="0" smtClean="0"/>
              <a:t>图</a:t>
            </a:r>
            <a:r>
              <a:rPr lang="en-US" dirty="0" smtClean="0"/>
              <a:t>5.40 </a:t>
            </a:r>
            <a:r>
              <a:rPr lang="zh-CN" altLang="en-US" dirty="0" smtClean="0"/>
              <a:t>创建追加查询操作步骤</a:t>
            </a:r>
            <a:endParaRPr lang="zh-CN" altLang="en-US" dirty="0"/>
          </a:p>
        </p:txBody>
      </p:sp>
      <p:sp>
        <p:nvSpPr>
          <p:cNvPr id="209940"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541" name="图片 541"/>
          <p:cNvPicPr>
            <a:picLocks noChangeAspect="1"/>
          </p:cNvPicPr>
          <p:nvPr/>
        </p:nvPicPr>
        <p:blipFill>
          <a:blip r:embed="rId4"/>
          <a:srcRect/>
          <a:stretch>
            <a:fillRect/>
          </a:stretch>
        </p:blipFill>
        <p:spPr bwMode="auto">
          <a:xfrm>
            <a:off x="237131" y="3783723"/>
            <a:ext cx="4208746" cy="1513490"/>
          </a:xfrm>
          <a:prstGeom prst="rect">
            <a:avLst/>
          </a:prstGeom>
          <a:noFill/>
        </p:spPr>
      </p:pic>
      <p:sp>
        <p:nvSpPr>
          <p:cNvPr id="544" name="圆角矩形 544"/>
          <p:cNvSpPr>
            <a:spLocks noChangeArrowheads="1"/>
          </p:cNvSpPr>
          <p:nvPr/>
        </p:nvSpPr>
        <p:spPr bwMode="auto">
          <a:xfrm>
            <a:off x="6840200" y="4879886"/>
            <a:ext cx="864000" cy="252000"/>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45" name="圆角矩形 545"/>
          <p:cNvSpPr>
            <a:spLocks noChangeArrowheads="1"/>
          </p:cNvSpPr>
          <p:nvPr/>
        </p:nvSpPr>
        <p:spPr bwMode="auto">
          <a:xfrm>
            <a:off x="4669302" y="2377337"/>
            <a:ext cx="1258533" cy="216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49" name="直接箭头连接符 549"/>
          <p:cNvSpPr>
            <a:spLocks noChangeShapeType="1"/>
          </p:cNvSpPr>
          <p:nvPr/>
        </p:nvSpPr>
        <p:spPr bwMode="auto">
          <a:xfrm>
            <a:off x="756746" y="1292773"/>
            <a:ext cx="1166647" cy="2427889"/>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39" name="圆角矩形 439"/>
          <p:cNvSpPr>
            <a:spLocks noChangeArrowheads="1"/>
          </p:cNvSpPr>
          <p:nvPr/>
        </p:nvSpPr>
        <p:spPr bwMode="auto">
          <a:xfrm>
            <a:off x="5946404" y="5177753"/>
            <a:ext cx="2929582" cy="229818"/>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①</a:t>
            </a:r>
            <a:r>
              <a:rPr lang="zh-CN" altLang="en-US" sz="1400" dirty="0" smtClean="0">
                <a:solidFill>
                  <a:srgbClr val="000000"/>
                </a:solidFill>
                <a:latin typeface="Times New Roman" pitchFamily="18" charset="0"/>
                <a:ea typeface="宋体" pitchFamily="2" charset="-122"/>
                <a:cs typeface="Times New Roman" pitchFamily="18" charset="0"/>
              </a:rPr>
              <a:t>创建查询，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添加字段和条件</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40" name="圆角矩形 440"/>
          <p:cNvSpPr>
            <a:spLocks noChangeArrowheads="1"/>
          </p:cNvSpPr>
          <p:nvPr/>
        </p:nvSpPr>
        <p:spPr bwMode="auto">
          <a:xfrm>
            <a:off x="1845920" y="1269441"/>
            <a:ext cx="1338715" cy="27557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②</a:t>
            </a:r>
            <a:r>
              <a:rPr lang="zh-CN" altLang="en-US" sz="1400" dirty="0" smtClean="0">
                <a:solidFill>
                  <a:srgbClr val="000000"/>
                </a:solidFill>
                <a:latin typeface="Times New Roman" pitchFamily="18" charset="0"/>
                <a:ea typeface="宋体" pitchFamily="2" charset="-122"/>
                <a:cs typeface="Times New Roman" pitchFamily="18" charset="0"/>
              </a:rPr>
              <a:t>产生追加查询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52" name="直接箭头连接符 552"/>
          <p:cNvSpPr>
            <a:spLocks noChangeShapeType="1"/>
          </p:cNvSpPr>
          <p:nvPr/>
        </p:nvSpPr>
        <p:spPr bwMode="auto">
          <a:xfrm>
            <a:off x="1671588" y="1361061"/>
            <a:ext cx="2190963" cy="830346"/>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5" name="TextBox 24">
            <a:hlinkClick r:id="rId5" action="ppaction://hlinksldjump"/>
          </p:cNvPr>
          <p:cNvSpPr txBox="1"/>
          <p:nvPr/>
        </p:nvSpPr>
        <p:spPr>
          <a:xfrm>
            <a:off x="7709339" y="6243143"/>
            <a:ext cx="677917" cy="338554"/>
          </a:xfrm>
          <a:prstGeom prst="rect">
            <a:avLst/>
          </a:prstGeom>
          <a:noFill/>
        </p:spPr>
        <p:txBody>
          <a:bodyPr wrap="square" rtlCol="0">
            <a:spAutoFit/>
          </a:bodyPr>
          <a:lstStyle/>
          <a:p>
            <a:r>
              <a:rPr lang="zh-CN" altLang="en-US" sz="1600" dirty="0"/>
              <a:t>返回</a:t>
            </a:r>
          </a:p>
        </p:txBody>
      </p:sp>
      <p:sp>
        <p:nvSpPr>
          <p:cNvPr id="27" name="圆角矩形 545"/>
          <p:cNvSpPr>
            <a:spLocks noChangeArrowheads="1"/>
          </p:cNvSpPr>
          <p:nvPr/>
        </p:nvSpPr>
        <p:spPr bwMode="auto">
          <a:xfrm>
            <a:off x="7585923" y="2235445"/>
            <a:ext cx="738271"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8" name="圆角矩形 531"/>
          <p:cNvSpPr>
            <a:spLocks noChangeArrowheads="1"/>
          </p:cNvSpPr>
          <p:nvPr/>
        </p:nvSpPr>
        <p:spPr bwMode="auto">
          <a:xfrm>
            <a:off x="958933" y="1585108"/>
            <a:ext cx="1074818" cy="259457"/>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运行查询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9" name="圆角矩形 545"/>
          <p:cNvSpPr>
            <a:spLocks noChangeArrowheads="1"/>
          </p:cNvSpPr>
          <p:nvPr/>
        </p:nvSpPr>
        <p:spPr bwMode="auto">
          <a:xfrm>
            <a:off x="1437370" y="4915583"/>
            <a:ext cx="79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pic>
        <p:nvPicPr>
          <p:cNvPr id="21" name="图片 20"/>
          <p:cNvPicPr/>
          <p:nvPr/>
        </p:nvPicPr>
        <p:blipFill rotWithShape="1">
          <a:blip r:embed="rId6"/>
          <a:srcRect l="28242" t="45122"/>
          <a:stretch/>
        </p:blipFill>
        <p:spPr bwMode="auto">
          <a:xfrm>
            <a:off x="3031416" y="173421"/>
            <a:ext cx="2880654" cy="1103586"/>
          </a:xfrm>
          <a:prstGeom prst="rect">
            <a:avLst/>
          </a:prstGeom>
          <a:ln>
            <a:noFill/>
          </a:ln>
          <a:extLst>
            <a:ext uri="{53640926-AAD7-44D8-BBD7-CCE9431645EC}">
              <a14:shadowObscured xmlns:a14="http://schemas.microsoft.com/office/drawing/2010/main"/>
            </a:ext>
          </a:extLst>
        </p:spPr>
      </p:pic>
      <p:pic>
        <p:nvPicPr>
          <p:cNvPr id="22" name="图片 21"/>
          <p:cNvPicPr/>
          <p:nvPr/>
        </p:nvPicPr>
        <p:blipFill rotWithShape="1">
          <a:blip r:embed="rId7"/>
          <a:srcRect l="28611" t="34534"/>
          <a:stretch/>
        </p:blipFill>
        <p:spPr bwMode="auto">
          <a:xfrm>
            <a:off x="5965277" y="173422"/>
            <a:ext cx="3131425" cy="1418895"/>
          </a:xfrm>
          <a:prstGeom prst="rect">
            <a:avLst/>
          </a:prstGeom>
          <a:ln>
            <a:noFill/>
          </a:ln>
          <a:extLst>
            <a:ext uri="{53640926-AAD7-44D8-BBD7-CCE9431645EC}">
              <a14:shadowObscured xmlns:a14="http://schemas.microsoft.com/office/drawing/2010/main"/>
            </a:ext>
          </a:extLst>
        </p:spPr>
      </p:pic>
      <p:cxnSp>
        <p:nvCxnSpPr>
          <p:cNvPr id="5" name="直接箭头连接符 4"/>
          <p:cNvCxnSpPr>
            <a:stCxn id="21" idx="3"/>
          </p:cNvCxnSpPr>
          <p:nvPr/>
        </p:nvCxnSpPr>
        <p:spPr bwMode="auto">
          <a:xfrm flipV="1">
            <a:off x="5912070" y="677917"/>
            <a:ext cx="189185" cy="0"/>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1378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38"/>
                                        </p:tgtEl>
                                        <p:attrNameLst>
                                          <p:attrName>style.visibility</p:attrName>
                                        </p:attrNameLst>
                                      </p:cBhvr>
                                      <p:to>
                                        <p:strVal val="visible"/>
                                      </p:to>
                                    </p:set>
                                    <p:animEffect transition="in" filter="fade">
                                      <p:cBhvr>
                                        <p:cTn id="10" dur="500"/>
                                        <p:tgtEl>
                                          <p:spTgt spid="53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39"/>
                                        </p:tgtEl>
                                        <p:attrNameLst>
                                          <p:attrName>style.visibility</p:attrName>
                                        </p:attrNameLst>
                                      </p:cBhvr>
                                      <p:to>
                                        <p:strVal val="visible"/>
                                      </p:to>
                                    </p:set>
                                    <p:animEffect transition="in" filter="wipe(left)">
                                      <p:cBhvr>
                                        <p:cTn id="14" dur="500"/>
                                        <p:tgtEl>
                                          <p:spTgt spid="43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44"/>
                                        </p:tgtEl>
                                        <p:attrNameLst>
                                          <p:attrName>style.visibility</p:attrName>
                                        </p:attrNameLst>
                                      </p:cBhvr>
                                      <p:to>
                                        <p:strVal val="visible"/>
                                      </p:to>
                                    </p:set>
                                    <p:animEffect transition="in" filter="wipe(left)">
                                      <p:cBhvr>
                                        <p:cTn id="18" dur="1500"/>
                                        <p:tgtEl>
                                          <p:spTgt spid="544"/>
                                        </p:tgtEl>
                                      </p:cBhvr>
                                    </p:animEffect>
                                  </p:childTnLst>
                                </p:cTn>
                              </p:par>
                            </p:childTnLst>
                          </p:cTn>
                        </p:par>
                        <p:par>
                          <p:cTn id="19" fill="hold">
                            <p:stCondLst>
                              <p:cond delay="2500"/>
                            </p:stCondLst>
                            <p:childTnLst>
                              <p:par>
                                <p:cTn id="20" presetID="26" presetClass="emph" presetSubtype="0" repeatCount="3000" fill="hold" grpId="1" nodeType="afterEffect">
                                  <p:stCondLst>
                                    <p:cond delay="0"/>
                                  </p:stCondLst>
                                  <p:childTnLst>
                                    <p:animEffect transition="out" filter="fade">
                                      <p:cBhvr>
                                        <p:cTn id="21" dur="500" tmFilter="0, 0; .2, .5; .8, .5; 1, 0"/>
                                        <p:tgtEl>
                                          <p:spTgt spid="544"/>
                                        </p:tgtEl>
                                      </p:cBhvr>
                                    </p:animEffect>
                                    <p:animScale>
                                      <p:cBhvr>
                                        <p:cTn id="22" dur="250" autoRev="1" fill="hold"/>
                                        <p:tgtEl>
                                          <p:spTgt spid="54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0"/>
                                        </p:tgtEl>
                                        <p:attrNameLst>
                                          <p:attrName>style.visibility</p:attrName>
                                        </p:attrNameLst>
                                      </p:cBhvr>
                                      <p:to>
                                        <p:strVal val="visible"/>
                                      </p:to>
                                    </p:set>
                                    <p:animEffect transition="in" filter="wipe(down)">
                                      <p:cBhvr>
                                        <p:cTn id="27" dur="500"/>
                                        <p:tgtEl>
                                          <p:spTgt spid="44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52"/>
                                        </p:tgtEl>
                                        <p:attrNameLst>
                                          <p:attrName>style.visibility</p:attrName>
                                        </p:attrNameLst>
                                      </p:cBhvr>
                                      <p:to>
                                        <p:strVal val="visible"/>
                                      </p:to>
                                    </p:set>
                                    <p:animEffect transition="in" filter="wipe(left)">
                                      <p:cBhvr>
                                        <p:cTn id="31" dur="1500"/>
                                        <p:tgtEl>
                                          <p:spTgt spid="55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9"/>
                                        </p:tgtEl>
                                        <p:attrNameLst>
                                          <p:attrName>style.visibility</p:attrName>
                                        </p:attrNameLst>
                                      </p:cBhvr>
                                      <p:to>
                                        <p:strVal val="visible"/>
                                      </p:to>
                                    </p:set>
                                    <p:animEffect transition="in" filter="fade">
                                      <p:cBhvr>
                                        <p:cTn id="35" dur="500"/>
                                        <p:tgtEl>
                                          <p:spTgt spid="559"/>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545"/>
                                        </p:tgtEl>
                                        <p:attrNameLst>
                                          <p:attrName>style.visibility</p:attrName>
                                        </p:attrNameLst>
                                      </p:cBhvr>
                                      <p:to>
                                        <p:strVal val="visible"/>
                                      </p:to>
                                    </p:set>
                                    <p:animEffect transition="in" filter="wipe(left)">
                                      <p:cBhvr>
                                        <p:cTn id="39" dur="1500"/>
                                        <p:tgtEl>
                                          <p:spTgt spid="545"/>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1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549"/>
                                        </p:tgtEl>
                                        <p:attrNameLst>
                                          <p:attrName>style.visibility</p:attrName>
                                        </p:attrNameLst>
                                      </p:cBhvr>
                                      <p:to>
                                        <p:strVal val="visible"/>
                                      </p:to>
                                    </p:set>
                                    <p:animEffect transition="in" filter="wipe(up)">
                                      <p:cBhvr>
                                        <p:cTn id="52" dur="1500"/>
                                        <p:tgtEl>
                                          <p:spTgt spid="549"/>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41"/>
                                        </p:tgtEl>
                                        <p:attrNameLst>
                                          <p:attrName>style.visibility</p:attrName>
                                        </p:attrNameLst>
                                      </p:cBhvr>
                                      <p:to>
                                        <p:strVal val="visible"/>
                                      </p:to>
                                    </p:set>
                                    <p:animEffect transition="in" filter="fade">
                                      <p:cBhvr>
                                        <p:cTn id="56" dur="500"/>
                                        <p:tgtEl>
                                          <p:spTgt spid="54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1500"/>
                                        <p:tgtEl>
                                          <p:spTgt spid="29"/>
                                        </p:tgtEl>
                                      </p:cBhvr>
                                    </p:animEffect>
                                  </p:childTnLst>
                                </p:cTn>
                              </p:par>
                            </p:childTnLst>
                          </p:cTn>
                        </p:par>
                        <p:par>
                          <p:cTn id="61" fill="hold">
                            <p:stCondLst>
                              <p:cond delay="4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500"/>
                                        <p:tgtEl>
                                          <p:spTgt spid="21"/>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childTnLst>
                          </p:cTn>
                        </p:par>
                        <p:par>
                          <p:cTn id="69" fill="hold">
                            <p:stCondLst>
                              <p:cond delay="65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500"/>
                                        <p:tgtEl>
                                          <p:spTgt spid="22"/>
                                        </p:tgtEl>
                                      </p:cBhvr>
                                    </p:animEffect>
                                  </p:childTnLst>
                                </p:cTn>
                              </p:par>
                            </p:childTnLst>
                          </p:cTn>
                        </p:par>
                        <p:par>
                          <p:cTn id="73" fill="hold">
                            <p:stCondLst>
                              <p:cond delay="8000"/>
                            </p:stCondLst>
                            <p:childTnLst>
                              <p:par>
                                <p:cTn id="74" presetID="6" presetClass="entr" presetSubtype="16"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circle(i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4" grpId="0" animBg="1"/>
      <p:bldP spid="544" grpId="1" animBg="1"/>
      <p:bldP spid="545" grpId="0" animBg="1"/>
      <p:bldP spid="549" grpId="0" animBg="1"/>
      <p:bldP spid="439" grpId="0"/>
      <p:bldP spid="440" grpId="0"/>
      <p:bldP spid="552" grpId="0" animBg="1"/>
      <p:bldP spid="25" grpId="0"/>
      <p:bldP spid="27" grpId="0" animBg="1"/>
      <p:bldP spid="28" grpId="0"/>
      <p:bldP spid="2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1612"/>
            <a:ext cx="8686800" cy="550862"/>
          </a:xfrm>
        </p:spPr>
        <p:txBody>
          <a:bodyPr/>
          <a:lstStyle/>
          <a:p>
            <a:r>
              <a:rPr lang="en-US" sz="3600" dirty="0" smtClean="0"/>
              <a:t>5.4.4</a:t>
            </a:r>
            <a:r>
              <a:rPr lang="zh-CN" altLang="en-US" sz="3600" dirty="0" smtClean="0"/>
              <a:t>删除查询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104</a:t>
            </a:fld>
            <a:endParaRPr lang="en-US" altLang="zh-CN"/>
          </a:p>
        </p:txBody>
      </p:sp>
      <p:sp>
        <p:nvSpPr>
          <p:cNvPr id="56326" name="Rectangle 29"/>
          <p:cNvSpPr>
            <a:spLocks noChangeArrowheads="1"/>
          </p:cNvSpPr>
          <p:nvPr/>
        </p:nvSpPr>
        <p:spPr bwMode="auto">
          <a:xfrm>
            <a:off x="257175" y="1302624"/>
            <a:ext cx="2628899" cy="4286251"/>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914649" y="5243512"/>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903537" y="2640013"/>
            <a:ext cx="2182813" cy="460375"/>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14325" y="1402816"/>
            <a:ext cx="2530805" cy="3693319"/>
          </a:xfrm>
          <a:prstGeom prst="rect">
            <a:avLst/>
          </a:prstGeom>
          <a:noFill/>
          <a:ln w="9525">
            <a:noFill/>
            <a:miter lim="800000"/>
            <a:headEnd/>
            <a:tailEnd/>
          </a:ln>
        </p:spPr>
        <p:txBody>
          <a:bodyPr wrap="square">
            <a:spAutoFit/>
          </a:bodyPr>
          <a:lstStyle/>
          <a:p>
            <a:r>
              <a:rPr lang="zh-CN" altLang="en-US" dirty="0" smtClean="0"/>
              <a:t>例</a:t>
            </a:r>
            <a:r>
              <a:rPr lang="en-US" dirty="0" smtClean="0"/>
              <a:t>5.20</a:t>
            </a:r>
            <a:r>
              <a:rPr lang="zh-CN" altLang="en-US" dirty="0" smtClean="0"/>
              <a:t>：在“教务系统”数据库中，复制“江浙沪地区学生信息表”为“江浙沪优秀学生信息表”，以此数据表为数据源，创建删除查询：运行查询时删除“当前绩点（</a:t>
            </a:r>
            <a:r>
              <a:rPr lang="en-US" dirty="0" smtClean="0"/>
              <a:t>GPA</a:t>
            </a:r>
            <a:r>
              <a:rPr lang="zh-CN" altLang="en-US" dirty="0" smtClean="0"/>
              <a:t>）”小于“</a:t>
            </a:r>
            <a:r>
              <a:rPr lang="en-US" dirty="0" smtClean="0"/>
              <a:t>3.2</a:t>
            </a:r>
            <a:r>
              <a:rPr lang="zh-CN" altLang="en-US" dirty="0" smtClean="0"/>
              <a:t>”的数据记录，以“例</a:t>
            </a:r>
            <a:r>
              <a:rPr lang="en-US" dirty="0" smtClean="0"/>
              <a:t>20</a:t>
            </a:r>
            <a:r>
              <a:rPr lang="zh-CN" altLang="en-US" dirty="0" smtClean="0"/>
              <a:t>删除查询”为名保存查询，图</a:t>
            </a:r>
            <a:r>
              <a:rPr lang="en-US" dirty="0" smtClean="0"/>
              <a:t>5.41</a:t>
            </a:r>
            <a:r>
              <a:rPr lang="zh-CN" altLang="en-US" dirty="0" smtClean="0"/>
              <a:t>所示是查询运行前后的数据情况。</a:t>
            </a:r>
            <a:endParaRPr lang="en-US" altLang="zh-CN" dirty="0"/>
          </a:p>
        </p:txBody>
      </p:sp>
      <p:sp>
        <p:nvSpPr>
          <p:cNvPr id="56357" name="Text Box 37"/>
          <p:cNvSpPr txBox="1">
            <a:spLocks noChangeArrowheads="1"/>
          </p:cNvSpPr>
          <p:nvPr/>
        </p:nvSpPr>
        <p:spPr bwMode="auto">
          <a:xfrm>
            <a:off x="8468047" y="1285875"/>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lgn="ctr">
              <a:spcBef>
                <a:spcPct val="50000"/>
              </a:spcBef>
            </a:pPr>
            <a:r>
              <a:rPr lang="zh-CN" altLang="en-US" dirty="0" smtClean="0"/>
              <a:t>图 </a:t>
            </a:r>
            <a:r>
              <a:rPr lang="en-US" dirty="0" smtClean="0"/>
              <a:t>5.41</a:t>
            </a:r>
            <a:r>
              <a:rPr lang="zh-CN" altLang="en-US" dirty="0" smtClean="0"/>
              <a:t>删除查询运行前后的数据表</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242888" y="785814"/>
            <a:ext cx="8543925" cy="55425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删除查询可以利用查询删除一组数据记录，且</a:t>
            </a:r>
            <a:r>
              <a:rPr lang="zh-CN" altLang="en-US" dirty="0" smtClean="0">
                <a:solidFill>
                  <a:srgbClr val="FF0000"/>
                </a:solidFill>
              </a:rPr>
              <a:t>删除后的数据记录将无法恢复</a:t>
            </a:r>
            <a:r>
              <a:rPr lang="zh-CN" altLang="en-US" dirty="0" smtClean="0"/>
              <a:t>。</a:t>
            </a:r>
            <a:endParaRPr lang="zh-CN" altLang="en-US" dirty="0"/>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7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8" name="图片 17"/>
          <p:cNvPicPr/>
          <p:nvPr/>
        </p:nvPicPr>
        <p:blipFill rotWithShape="1">
          <a:blip r:embed="rId2"/>
          <a:srcRect l="28294" t="34469"/>
          <a:stretch/>
        </p:blipFill>
        <p:spPr bwMode="auto">
          <a:xfrm>
            <a:off x="3026979" y="1371600"/>
            <a:ext cx="5423337" cy="2391205"/>
          </a:xfrm>
          <a:prstGeom prst="rect">
            <a:avLst/>
          </a:prstGeom>
          <a:ln>
            <a:noFill/>
          </a:ln>
          <a:extLst>
            <a:ext uri="{53640926-AAD7-44D8-BBD7-CCE9431645EC}">
              <a14:shadowObscured xmlns:a14="http://schemas.microsoft.com/office/drawing/2010/main"/>
            </a:ext>
          </a:extLst>
        </p:spPr>
      </p:pic>
      <p:pic>
        <p:nvPicPr>
          <p:cNvPr id="21" name="图片 20"/>
          <p:cNvPicPr/>
          <p:nvPr/>
        </p:nvPicPr>
        <p:blipFill rotWithShape="1">
          <a:blip r:embed="rId3"/>
          <a:srcRect l="28710" t="48337"/>
          <a:stretch/>
        </p:blipFill>
        <p:spPr bwMode="auto">
          <a:xfrm>
            <a:off x="3015648" y="3871420"/>
            <a:ext cx="5450435" cy="2300287"/>
          </a:xfrm>
          <a:prstGeom prst="rect">
            <a:avLst/>
          </a:prstGeom>
          <a:ln>
            <a:noFill/>
          </a:ln>
          <a:extLst>
            <a:ext uri="{53640926-AAD7-44D8-BBD7-CCE9431645EC}">
              <a14:shadowObscured xmlns:a14="http://schemas.microsoft.com/office/drawing/2010/main"/>
            </a:ext>
          </a:extLst>
        </p:spPr>
      </p:pic>
      <p:sp>
        <p:nvSpPr>
          <p:cNvPr id="19" name="云形 18"/>
          <p:cNvSpPr/>
          <p:nvPr/>
        </p:nvSpPr>
        <p:spPr>
          <a:xfrm>
            <a:off x="0" y="5060733"/>
            <a:ext cx="3247700" cy="693664"/>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运行查询</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删除符合条件的记录</a:t>
            </a:r>
          </a:p>
        </p:txBody>
      </p:sp>
      <p:sp>
        <p:nvSpPr>
          <p:cNvPr id="3" name="圆角矩形 2"/>
          <p:cNvSpPr/>
          <p:nvPr/>
        </p:nvSpPr>
        <p:spPr>
          <a:xfrm>
            <a:off x="3153103" y="1702676"/>
            <a:ext cx="5218387" cy="173421"/>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0" name="圆角矩形 19"/>
          <p:cNvSpPr/>
          <p:nvPr/>
        </p:nvSpPr>
        <p:spPr>
          <a:xfrm>
            <a:off x="3137338" y="2002221"/>
            <a:ext cx="5218387" cy="725213"/>
          </a:xfrm>
          <a:prstGeom prst="roundRect">
            <a:avLst>
              <a:gd name="adj" fmla="val 10145"/>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2" name="圆角矩形 21"/>
          <p:cNvSpPr/>
          <p:nvPr/>
        </p:nvSpPr>
        <p:spPr>
          <a:xfrm>
            <a:off x="3121572" y="2885090"/>
            <a:ext cx="5218387" cy="173421"/>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爆炸形 2 3"/>
          <p:cNvSpPr/>
          <p:nvPr/>
        </p:nvSpPr>
        <p:spPr>
          <a:xfrm>
            <a:off x="4606213" y="5248243"/>
            <a:ext cx="2835111" cy="1314331"/>
          </a:xfrm>
          <a:prstGeom prst="irregularSeal2">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1600" dirty="0" smtClean="0">
                <a:solidFill>
                  <a:srgbClr val="FF0000"/>
                </a:solidFill>
              </a:rPr>
              <a:t>删除的记录不可恢复！</a:t>
            </a:r>
            <a:endParaRPr lang="zh-CN" altLang="en-US" sz="1600" dirty="0"/>
          </a:p>
        </p:txBody>
      </p:sp>
      <p:sp>
        <p:nvSpPr>
          <p:cNvPr id="23" name="TextBox 22"/>
          <p:cNvSpPr txBox="1"/>
          <p:nvPr/>
        </p:nvSpPr>
        <p:spPr>
          <a:xfrm>
            <a:off x="7646274" y="6313742"/>
            <a:ext cx="993228"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3271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6786" y="2412124"/>
            <a:ext cx="2837793"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206863"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0" name="TextBox 19"/>
          <p:cNvSpPr txBox="1"/>
          <p:nvPr/>
        </p:nvSpPr>
        <p:spPr>
          <a:xfrm>
            <a:off x="2008134" y="6047233"/>
            <a:ext cx="4529137" cy="369332"/>
          </a:xfrm>
          <a:prstGeom prst="rect">
            <a:avLst/>
          </a:prstGeom>
          <a:noFill/>
        </p:spPr>
        <p:txBody>
          <a:bodyPr wrap="square" rtlCol="0">
            <a:spAutoFit/>
          </a:bodyPr>
          <a:lstStyle/>
          <a:p>
            <a:pPr algn="ctr"/>
            <a:r>
              <a:rPr lang="zh-CN" altLang="en-US" dirty="0" smtClean="0"/>
              <a:t>图</a:t>
            </a:r>
            <a:r>
              <a:rPr lang="en-US" dirty="0" smtClean="0"/>
              <a:t>5.42 </a:t>
            </a:r>
            <a:r>
              <a:rPr lang="zh-CN" altLang="en-US" dirty="0" smtClean="0"/>
              <a:t>创建删除查询操作步骤</a:t>
            </a:r>
            <a:endParaRPr lang="zh-CN" altLang="en-US" dirty="0"/>
          </a:p>
        </p:txBody>
      </p:sp>
      <p:sp>
        <p:nvSpPr>
          <p:cNvPr id="209940" name="Rectangle 2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1300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95" name="图片 195"/>
          <p:cNvPicPr>
            <a:picLocks noChangeAspect="1"/>
          </p:cNvPicPr>
          <p:nvPr/>
        </p:nvPicPr>
        <p:blipFill>
          <a:blip r:embed="rId2"/>
          <a:srcRect/>
          <a:stretch>
            <a:fillRect/>
          </a:stretch>
        </p:blipFill>
        <p:spPr bwMode="auto">
          <a:xfrm>
            <a:off x="228599" y="94595"/>
            <a:ext cx="8658225" cy="5864771"/>
          </a:xfrm>
          <a:prstGeom prst="rect">
            <a:avLst/>
          </a:prstGeom>
          <a:noFill/>
        </p:spPr>
      </p:pic>
      <p:pic>
        <p:nvPicPr>
          <p:cNvPr id="563" name="图片 563"/>
          <p:cNvPicPr>
            <a:picLocks noChangeAspect="1"/>
          </p:cNvPicPr>
          <p:nvPr/>
        </p:nvPicPr>
        <p:blipFill>
          <a:blip r:embed="rId3"/>
          <a:srcRect/>
          <a:stretch>
            <a:fillRect/>
          </a:stretch>
        </p:blipFill>
        <p:spPr bwMode="auto">
          <a:xfrm>
            <a:off x="4803454" y="2295387"/>
            <a:ext cx="4009471" cy="1721865"/>
          </a:xfrm>
          <a:prstGeom prst="rect">
            <a:avLst/>
          </a:prstGeom>
          <a:noFill/>
        </p:spPr>
      </p:pic>
      <p:sp>
        <p:nvSpPr>
          <p:cNvPr id="566" name="直接箭头连接符 566"/>
          <p:cNvSpPr>
            <a:spLocks noChangeShapeType="1"/>
          </p:cNvSpPr>
          <p:nvPr/>
        </p:nvSpPr>
        <p:spPr bwMode="auto">
          <a:xfrm flipH="1">
            <a:off x="2869323" y="1403131"/>
            <a:ext cx="662151" cy="3452648"/>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568" name="直接箭头连接符 568"/>
          <p:cNvSpPr>
            <a:spLocks noChangeShapeType="1"/>
          </p:cNvSpPr>
          <p:nvPr/>
        </p:nvSpPr>
        <p:spPr bwMode="auto">
          <a:xfrm>
            <a:off x="1119352" y="1324302"/>
            <a:ext cx="3831020" cy="1024759"/>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43" name="圆角矩形 443"/>
          <p:cNvSpPr>
            <a:spLocks noChangeArrowheads="1"/>
          </p:cNvSpPr>
          <p:nvPr/>
        </p:nvSpPr>
        <p:spPr bwMode="auto">
          <a:xfrm>
            <a:off x="3800356" y="4848290"/>
            <a:ext cx="1654513" cy="50129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添加字段，</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设置条件</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44" name="圆角矩形 444"/>
          <p:cNvSpPr>
            <a:spLocks noChangeArrowheads="1"/>
          </p:cNvSpPr>
          <p:nvPr/>
        </p:nvSpPr>
        <p:spPr bwMode="auto">
          <a:xfrm>
            <a:off x="776531" y="1485230"/>
            <a:ext cx="1052269" cy="26474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lvl="0"/>
            <a:r>
              <a:rPr lang="zh-CN" altLang="zh-CN" sz="1400" dirty="0" smtClean="0">
                <a:solidFill>
                  <a:srgbClr val="000000"/>
                </a:solidFill>
                <a:latin typeface="Times New Roman" pitchFamily="18" charset="0"/>
                <a:ea typeface="宋体" pitchFamily="2" charset="-122"/>
                <a:cs typeface="Times New Roman" pitchFamily="18" charset="0"/>
              </a:rPr>
              <a:t>②</a:t>
            </a:r>
            <a:r>
              <a:rPr lang="zh-CN" altLang="en-US" sz="1400" dirty="0" smtClean="0">
                <a:solidFill>
                  <a:srgbClr val="000000"/>
                </a:solidFill>
                <a:latin typeface="Times New Roman" pitchFamily="18" charset="0"/>
                <a:ea typeface="宋体" pitchFamily="2" charset="-122"/>
                <a:cs typeface="Times New Roman" pitchFamily="18" charset="0"/>
              </a:rPr>
              <a:t>运行查询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45" name="圆角矩形 445"/>
          <p:cNvSpPr>
            <a:spLocks noChangeArrowheads="1"/>
          </p:cNvSpPr>
          <p:nvPr/>
        </p:nvSpPr>
        <p:spPr bwMode="auto">
          <a:xfrm>
            <a:off x="3446194" y="1674720"/>
            <a:ext cx="2560467" cy="28020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①</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创建查询，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添加</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“删除”行</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 name="爆炸形 2 1"/>
          <p:cNvSpPr/>
          <p:nvPr/>
        </p:nvSpPr>
        <p:spPr>
          <a:xfrm>
            <a:off x="5797638" y="4445892"/>
            <a:ext cx="2558087" cy="1314331"/>
          </a:xfrm>
          <a:prstGeom prst="irregularSeal2">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1600" dirty="0">
                <a:solidFill>
                  <a:srgbClr val="FF0000"/>
                </a:solidFill>
              </a:rPr>
              <a:t>慎重运行删除查询</a:t>
            </a:r>
            <a:endParaRPr lang="zh-CN" altLang="en-US" sz="1600" dirty="0"/>
          </a:p>
        </p:txBody>
      </p:sp>
      <p:sp>
        <p:nvSpPr>
          <p:cNvPr id="19" name="圆角矩形 567"/>
          <p:cNvSpPr>
            <a:spLocks noChangeArrowheads="1"/>
          </p:cNvSpPr>
          <p:nvPr/>
        </p:nvSpPr>
        <p:spPr bwMode="auto">
          <a:xfrm>
            <a:off x="2760319" y="4840015"/>
            <a:ext cx="991873" cy="324000"/>
          </a:xfrm>
          <a:prstGeom prst="roundRect">
            <a:avLst>
              <a:gd name="adj" fmla="val 9678"/>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 name="圆角矩形 4"/>
          <p:cNvSpPr/>
          <p:nvPr/>
        </p:nvSpPr>
        <p:spPr>
          <a:xfrm>
            <a:off x="6022428" y="3657600"/>
            <a:ext cx="684000" cy="20495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1" name="圆角矩形 443"/>
          <p:cNvSpPr>
            <a:spLocks noChangeArrowheads="1"/>
          </p:cNvSpPr>
          <p:nvPr/>
        </p:nvSpPr>
        <p:spPr bwMode="auto">
          <a:xfrm>
            <a:off x="6007529" y="3918125"/>
            <a:ext cx="1796402" cy="496220"/>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删除记录后，</a:t>
            </a:r>
            <a:r>
              <a:rPr kumimoji="0" lang="en-US"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
            </a:r>
            <a:br>
              <a:rPr kumimoji="0" lang="en-US"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b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关闭并保存查询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 name="TextBox 22"/>
          <p:cNvSpPr txBox="1"/>
          <p:nvPr/>
        </p:nvSpPr>
        <p:spPr>
          <a:xfrm>
            <a:off x="7646274" y="6313742"/>
            <a:ext cx="993228" cy="307777"/>
          </a:xfrm>
          <a:prstGeom prst="rect">
            <a:avLst/>
          </a:prstGeom>
          <a:noFill/>
        </p:spPr>
        <p:txBody>
          <a:bodyPr wrap="square" rtlCol="0">
            <a:spAutoFit/>
          </a:bodyPr>
          <a:lstStyle/>
          <a:p>
            <a:r>
              <a:rPr lang="zh-CN" altLang="en-US" sz="1400" dirty="0" smtClean="0"/>
              <a:t>下一张</a:t>
            </a:r>
            <a:endParaRPr lang="zh-CN" altLang="en-US" sz="1400" dirty="0"/>
          </a:p>
        </p:txBody>
      </p:sp>
      <p:pic>
        <p:nvPicPr>
          <p:cNvPr id="22" name="图片 21"/>
          <p:cNvPicPr/>
          <p:nvPr/>
        </p:nvPicPr>
        <p:blipFill rotWithShape="1">
          <a:blip r:embed="rId4"/>
          <a:srcRect l="28294" t="34469"/>
          <a:stretch/>
        </p:blipFill>
        <p:spPr bwMode="auto">
          <a:xfrm>
            <a:off x="252250" y="1891863"/>
            <a:ext cx="2743200" cy="1150882"/>
          </a:xfrm>
          <a:prstGeom prst="rect">
            <a:avLst/>
          </a:prstGeom>
          <a:ln>
            <a:noFill/>
          </a:ln>
          <a:extLst>
            <a:ext uri="{53640926-AAD7-44D8-BBD7-CCE9431645EC}">
              <a14:shadowObscured xmlns:a14="http://schemas.microsoft.com/office/drawing/2010/main"/>
            </a:ext>
          </a:extLst>
        </p:spPr>
      </p:pic>
      <p:pic>
        <p:nvPicPr>
          <p:cNvPr id="24" name="图片 23"/>
          <p:cNvPicPr/>
          <p:nvPr/>
        </p:nvPicPr>
        <p:blipFill rotWithShape="1">
          <a:blip r:embed="rId5"/>
          <a:srcRect l="28710" t="48337"/>
          <a:stretch/>
        </p:blipFill>
        <p:spPr bwMode="auto">
          <a:xfrm>
            <a:off x="256683" y="3089679"/>
            <a:ext cx="2502283" cy="1167011"/>
          </a:xfrm>
          <a:prstGeom prst="rect">
            <a:avLst/>
          </a:prstGeom>
          <a:ln>
            <a:noFill/>
          </a:ln>
          <a:extLst>
            <a:ext uri="{53640926-AAD7-44D8-BBD7-CCE9431645EC}">
              <a14:shadowObscured xmlns:a14="http://schemas.microsoft.com/office/drawing/2010/main"/>
            </a:ext>
          </a:extLst>
        </p:spPr>
      </p:pic>
      <p:cxnSp>
        <p:nvCxnSpPr>
          <p:cNvPr id="6" name="直接箭头连接符 5"/>
          <p:cNvCxnSpPr/>
          <p:nvPr/>
        </p:nvCxnSpPr>
        <p:spPr bwMode="auto">
          <a:xfrm>
            <a:off x="1639614" y="2837793"/>
            <a:ext cx="0" cy="346841"/>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564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fade">
                                      <p:cBhvr>
                                        <p:cTn id="10" dur="500"/>
                                        <p:tgtEl>
                                          <p:spTgt spid="19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45"/>
                                        </p:tgtEl>
                                        <p:attrNameLst>
                                          <p:attrName>style.visibility</p:attrName>
                                        </p:attrNameLst>
                                      </p:cBhvr>
                                      <p:to>
                                        <p:strVal val="visible"/>
                                      </p:to>
                                    </p:set>
                                    <p:animEffect transition="in" filter="wipe(right)">
                                      <p:cBhvr>
                                        <p:cTn id="14" dur="500"/>
                                        <p:tgtEl>
                                          <p:spTgt spid="44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66"/>
                                        </p:tgtEl>
                                        <p:attrNameLst>
                                          <p:attrName>style.visibility</p:attrName>
                                        </p:attrNameLst>
                                      </p:cBhvr>
                                      <p:to>
                                        <p:strVal val="visible"/>
                                      </p:to>
                                    </p:set>
                                    <p:animEffect transition="in" filter="wipe(up)">
                                      <p:cBhvr>
                                        <p:cTn id="18" dur="1500"/>
                                        <p:tgtEl>
                                          <p:spTgt spid="566"/>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1500"/>
                                        <p:tgtEl>
                                          <p:spTgt spid="19"/>
                                        </p:tgtEl>
                                      </p:cBhvr>
                                    </p:animEffect>
                                  </p:childTnLst>
                                </p:cTn>
                              </p:par>
                            </p:childTnLst>
                          </p:cTn>
                        </p:par>
                        <p:par>
                          <p:cTn id="23" fill="hold">
                            <p:stCondLst>
                              <p:cond delay="4000"/>
                            </p:stCondLst>
                            <p:childTnLst>
                              <p:par>
                                <p:cTn id="24" presetID="22" presetClass="entr" presetSubtype="8" fill="hold" grpId="0" nodeType="afterEffect">
                                  <p:stCondLst>
                                    <p:cond delay="500"/>
                                  </p:stCondLst>
                                  <p:childTnLst>
                                    <p:set>
                                      <p:cBhvr>
                                        <p:cTn id="25" dur="1" fill="hold">
                                          <p:stCondLst>
                                            <p:cond delay="0"/>
                                          </p:stCondLst>
                                        </p:cTn>
                                        <p:tgtEl>
                                          <p:spTgt spid="443"/>
                                        </p:tgtEl>
                                        <p:attrNameLst>
                                          <p:attrName>style.visibility</p:attrName>
                                        </p:attrNameLst>
                                      </p:cBhvr>
                                      <p:to>
                                        <p:strVal val="visible"/>
                                      </p:to>
                                    </p:set>
                                    <p:animEffect transition="in" filter="wipe(left)">
                                      <p:cBhvr>
                                        <p:cTn id="26" dur="1500"/>
                                        <p:tgtEl>
                                          <p:spTgt spid="443"/>
                                        </p:tgtEl>
                                      </p:cBhvr>
                                    </p:animEffect>
                                  </p:childTnLst>
                                </p:cTn>
                              </p:par>
                            </p:childTnLst>
                          </p:cTn>
                        </p:par>
                        <p:par>
                          <p:cTn id="27" fill="hold">
                            <p:stCondLst>
                              <p:cond delay="6000"/>
                            </p:stCondLst>
                            <p:childTnLst>
                              <p:par>
                                <p:cTn id="28" presetID="26" presetClass="emph" presetSubtype="0" repeatCount="3000" fill="hold" grpId="1" nodeType="afterEffect">
                                  <p:stCondLst>
                                    <p:cond delay="0"/>
                                  </p:stCondLst>
                                  <p:childTnLst>
                                    <p:animEffect transition="out" filter="fade">
                                      <p:cBhvr>
                                        <p:cTn id="29" dur="500" tmFilter="0, 0; .2, .5; .8, .5; 1, 0"/>
                                        <p:tgtEl>
                                          <p:spTgt spid="19"/>
                                        </p:tgtEl>
                                      </p:cBhvr>
                                    </p:animEffect>
                                    <p:animScale>
                                      <p:cBhvr>
                                        <p:cTn id="30" dur="250" autoRev="1" fill="hold"/>
                                        <p:tgtEl>
                                          <p:spTgt spid="19"/>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44"/>
                                        </p:tgtEl>
                                        <p:attrNameLst>
                                          <p:attrName>style.visibility</p:attrName>
                                        </p:attrNameLst>
                                      </p:cBhvr>
                                      <p:to>
                                        <p:strVal val="visible"/>
                                      </p:to>
                                    </p:set>
                                    <p:animEffect transition="in" filter="wipe(left)">
                                      <p:cBhvr>
                                        <p:cTn id="35" dur="500"/>
                                        <p:tgtEl>
                                          <p:spTgt spid="44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68"/>
                                        </p:tgtEl>
                                        <p:attrNameLst>
                                          <p:attrName>style.visibility</p:attrName>
                                        </p:attrNameLst>
                                      </p:cBhvr>
                                      <p:to>
                                        <p:strVal val="visible"/>
                                      </p:to>
                                    </p:set>
                                    <p:animEffect transition="in" filter="wipe(left)">
                                      <p:cBhvr>
                                        <p:cTn id="39" dur="500"/>
                                        <p:tgtEl>
                                          <p:spTgt spid="568"/>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63"/>
                                        </p:tgtEl>
                                        <p:attrNameLst>
                                          <p:attrName>style.visibility</p:attrName>
                                        </p:attrNameLst>
                                      </p:cBhvr>
                                      <p:to>
                                        <p:strVal val="visible"/>
                                      </p:to>
                                    </p:set>
                                    <p:animEffect transition="in" filter="fade">
                                      <p:cBhvr>
                                        <p:cTn id="43" dur="500"/>
                                        <p:tgtEl>
                                          <p:spTgt spid="563"/>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1500"/>
                                        <p:tgtEl>
                                          <p:spTgt spid="5"/>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500"/>
                                        <p:tgtEl>
                                          <p:spTgt spid="22"/>
                                        </p:tgtEl>
                                      </p:cBhvr>
                                    </p:animEffect>
                                  </p:childTnLst>
                                </p:cTn>
                              </p:par>
                            </p:childTnLst>
                          </p:cTn>
                        </p:par>
                        <p:par>
                          <p:cTn id="52" fill="hold">
                            <p:stCondLst>
                              <p:cond delay="4500"/>
                            </p:stCondLst>
                            <p:childTnLst>
                              <p:par>
                                <p:cTn id="53" presetID="22" presetClass="entr" presetSubtype="1"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500"/>
                                        <p:tgtEl>
                                          <p:spTgt spid="6"/>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1500"/>
                                        <p:tgtEl>
                                          <p:spTgt spid="21"/>
                                        </p:tgtEl>
                                      </p:cBhvr>
                                    </p:animEffect>
                                  </p:childTnLst>
                                </p:cTn>
                              </p:par>
                            </p:childTnLst>
                          </p:cTn>
                        </p:par>
                        <p:par>
                          <p:cTn id="65" fill="hold">
                            <p:stCondLst>
                              <p:cond delay="1500"/>
                            </p:stCondLst>
                            <p:childTnLst>
                              <p:par>
                                <p:cTn id="66" presetID="10" presetClass="entr" presetSubtype="0" fill="hold" grpId="0" nodeType="afterEffect">
                                  <p:stCondLst>
                                    <p:cond delay="50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500"/>
                                        <p:tgtEl>
                                          <p:spTgt spid="2"/>
                                        </p:tgtEl>
                                      </p:cBhvr>
                                    </p:animEffect>
                                  </p:childTnLst>
                                </p:cTn>
                              </p:par>
                            </p:childTnLst>
                          </p:cTn>
                        </p:par>
                        <p:par>
                          <p:cTn id="69" fill="hold">
                            <p:stCondLst>
                              <p:cond delay="3500"/>
                            </p:stCondLst>
                            <p:childTnLst>
                              <p:par>
                                <p:cTn id="70" presetID="26" presetClass="emph" presetSubtype="0" repeatCount="3000" fill="hold" grpId="1" nodeType="afterEffect">
                                  <p:stCondLst>
                                    <p:cond delay="0"/>
                                  </p:stCondLst>
                                  <p:childTnLst>
                                    <p:animEffect transition="out" filter="fade">
                                      <p:cBhvr>
                                        <p:cTn id="71" dur="500" tmFilter="0, 0; .2, .5; .8, .5; 1, 0"/>
                                        <p:tgtEl>
                                          <p:spTgt spid="2"/>
                                        </p:tgtEl>
                                      </p:cBhvr>
                                    </p:animEffect>
                                    <p:animScale>
                                      <p:cBhvr>
                                        <p:cTn id="72" dur="250" autoRev="1" fill="hold"/>
                                        <p:tgtEl>
                                          <p:spTgt spid="2"/>
                                        </p:tgtEl>
                                      </p:cBhvr>
                                      <p:by x="105000" y="105000"/>
                                    </p:animScale>
                                  </p:childTnLst>
                                </p:cTn>
                              </p:par>
                            </p:childTnLst>
                          </p:cTn>
                        </p:par>
                        <p:par>
                          <p:cTn id="73" fill="hold">
                            <p:stCondLst>
                              <p:cond delay="5000"/>
                            </p:stCondLst>
                            <p:childTnLst>
                              <p:par>
                                <p:cTn id="74" presetID="6" presetClass="entr" presetSubtype="16"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circle(in)">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66" grpId="0" animBg="1"/>
      <p:bldP spid="568" grpId="0" animBg="1"/>
      <p:bldP spid="443" grpId="0"/>
      <p:bldP spid="444" grpId="0"/>
      <p:bldP spid="445" grpId="0"/>
      <p:bldP spid="2" grpId="0" animBg="1"/>
      <p:bldP spid="2" grpId="1" animBg="1"/>
      <p:bldP spid="19" grpId="0" animBg="1"/>
      <p:bldP spid="19" grpId="1" animBg="1"/>
      <p:bldP spid="5" grpId="0" animBg="1"/>
      <p:bldP spid="21" grpId="0"/>
      <p:bldP spid="2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106</a:t>
            </a:fld>
            <a:endParaRPr lang="en-US" altLang="zh-CN" dirty="0"/>
          </a:p>
        </p:txBody>
      </p:sp>
      <p:sp>
        <p:nvSpPr>
          <p:cNvPr id="5" name="AutoShape 34"/>
          <p:cNvSpPr>
            <a:spLocks noChangeArrowheads="1"/>
          </p:cNvSpPr>
          <p:nvPr/>
        </p:nvSpPr>
        <p:spPr bwMode="gray">
          <a:xfrm>
            <a:off x="317281" y="248309"/>
            <a:ext cx="8543925" cy="544304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a:t>
            </a:r>
            <a:r>
              <a:rPr lang="en-US" dirty="0" smtClean="0"/>
              <a:t>1</a:t>
            </a:r>
            <a:r>
              <a:rPr lang="zh-CN" altLang="en-US" dirty="0" smtClean="0"/>
              <a:t>）复制数据表：在“表”对象栏中，使用“复制”、“粘贴”和“重命名”快捷菜单命令，将“江浙沪地区学生信息表”复制为“江浙沪优秀学生信息表”；</a:t>
            </a:r>
          </a:p>
          <a:p>
            <a:pPr>
              <a:lnSpc>
                <a:spcPct val="150000"/>
              </a:lnSpc>
            </a:pPr>
            <a:r>
              <a:rPr lang="zh-CN" altLang="en-US" dirty="0" smtClean="0"/>
              <a:t>（</a:t>
            </a:r>
            <a:r>
              <a:rPr lang="en-US" dirty="0" smtClean="0"/>
              <a:t>2</a:t>
            </a:r>
            <a:r>
              <a:rPr lang="zh-CN" altLang="en-US" dirty="0" smtClean="0"/>
              <a:t>）添加数据表，添加字段：单击“创建”选项卡的“查询设计”按钮</a:t>
            </a:r>
            <a:r>
              <a:rPr lang="en-US" dirty="0" smtClean="0"/>
              <a:t> </a:t>
            </a:r>
            <a:r>
              <a:rPr lang="zh-CN" altLang="en-US" dirty="0" smtClean="0"/>
              <a:t>，打开查询“设计视图”，将“江浙沪优秀学生信息表”及数据表中“当前绩点（</a:t>
            </a:r>
            <a:r>
              <a:rPr lang="en-US" dirty="0" smtClean="0"/>
              <a:t>GPA</a:t>
            </a:r>
            <a:r>
              <a:rPr lang="zh-CN" altLang="en-US" dirty="0" smtClean="0"/>
              <a:t>）”字段添加到查询“设计网格”中，如图</a:t>
            </a:r>
            <a:r>
              <a:rPr lang="en-US" dirty="0" smtClean="0"/>
              <a:t>5.42</a:t>
            </a:r>
            <a:r>
              <a:rPr lang="zh-CN" altLang="en-US" dirty="0" smtClean="0"/>
              <a:t>所示；</a:t>
            </a:r>
          </a:p>
          <a:p>
            <a:pPr>
              <a:lnSpc>
                <a:spcPct val="150000"/>
              </a:lnSpc>
            </a:pPr>
            <a:r>
              <a:rPr lang="zh-CN" altLang="en-US" dirty="0" smtClean="0"/>
              <a:t>（</a:t>
            </a:r>
            <a:r>
              <a:rPr lang="en-US" dirty="0" smtClean="0"/>
              <a:t>3</a:t>
            </a:r>
            <a:r>
              <a:rPr lang="zh-CN" altLang="en-US" dirty="0" smtClean="0"/>
              <a:t>）添加“删除”行和删除条件：单击“查询工具”选项卡“查询类型”组中的“删除”按钮</a:t>
            </a:r>
            <a:r>
              <a:rPr lang="en-US" dirty="0" smtClean="0"/>
              <a:t> </a:t>
            </a:r>
            <a:r>
              <a:rPr lang="zh-CN" altLang="en-US" dirty="0" smtClean="0"/>
              <a:t>，在查询“设计网格”中添加“删除”行，在“当前绩点（</a:t>
            </a:r>
            <a:r>
              <a:rPr lang="en-US" dirty="0" smtClean="0"/>
              <a:t>GPA</a:t>
            </a:r>
            <a:r>
              <a:rPr lang="zh-CN" altLang="en-US" dirty="0" smtClean="0"/>
              <a:t>）”字段列的“条件”行中输入“</a:t>
            </a:r>
            <a:r>
              <a:rPr lang="en-US" dirty="0" smtClean="0"/>
              <a:t>&lt;3.2</a:t>
            </a:r>
            <a:r>
              <a:rPr lang="zh-CN" altLang="en-US" dirty="0" smtClean="0"/>
              <a:t>”，如图</a:t>
            </a:r>
            <a:r>
              <a:rPr lang="en-US" dirty="0" smtClean="0"/>
              <a:t>5.42</a:t>
            </a:r>
            <a:r>
              <a:rPr lang="zh-CN" altLang="en-US" dirty="0" smtClean="0"/>
              <a:t>所示；</a:t>
            </a:r>
          </a:p>
          <a:p>
            <a:pPr>
              <a:lnSpc>
                <a:spcPct val="150000"/>
              </a:lnSpc>
            </a:pPr>
            <a:r>
              <a:rPr lang="zh-CN" altLang="en-US" dirty="0" smtClean="0"/>
              <a:t>（</a:t>
            </a:r>
            <a:r>
              <a:rPr lang="en-US" dirty="0" smtClean="0"/>
              <a:t>4</a:t>
            </a:r>
            <a:r>
              <a:rPr lang="zh-CN" altLang="en-US" dirty="0" smtClean="0"/>
              <a:t>）运行查询，删除数据：单击“查询工具”选项卡的“运行”按钮</a:t>
            </a:r>
            <a:r>
              <a:rPr lang="en-US" dirty="0" smtClean="0"/>
              <a:t> </a:t>
            </a:r>
            <a:r>
              <a:rPr lang="zh-CN" altLang="en-US" dirty="0" smtClean="0"/>
              <a:t>，运行查询，在弹出的对话框中，单击“是”按钮；在“表”对象栏中，双击“江浙沪优秀学生信息表”，查看数据情况，如图</a:t>
            </a:r>
            <a:r>
              <a:rPr lang="en-US" dirty="0" smtClean="0"/>
              <a:t>5.41</a:t>
            </a:r>
            <a:r>
              <a:rPr lang="zh-CN" altLang="en-US" dirty="0" smtClean="0"/>
              <a:t>所示，然后，关闭数据表；</a:t>
            </a:r>
          </a:p>
          <a:p>
            <a:pPr>
              <a:lnSpc>
                <a:spcPct val="150000"/>
              </a:lnSpc>
            </a:pPr>
            <a:r>
              <a:rPr lang="zh-CN" altLang="en-US" dirty="0" smtClean="0"/>
              <a:t>（</a:t>
            </a:r>
            <a:r>
              <a:rPr lang="en-US" dirty="0" smtClean="0"/>
              <a:t>5</a:t>
            </a:r>
            <a:r>
              <a:rPr lang="zh-CN" altLang="en-US" dirty="0" smtClean="0"/>
              <a:t>）保存查询：单击“保存”按钮</a:t>
            </a:r>
            <a:r>
              <a:rPr lang="en-US" dirty="0" smtClean="0"/>
              <a:t> </a:t>
            </a:r>
            <a:r>
              <a:rPr lang="zh-CN" altLang="en-US" dirty="0" smtClean="0"/>
              <a:t>，以“例</a:t>
            </a:r>
            <a:r>
              <a:rPr lang="en-US" dirty="0" smtClean="0"/>
              <a:t>20 </a:t>
            </a:r>
            <a:r>
              <a:rPr lang="zh-CN" altLang="en-US" dirty="0" smtClean="0"/>
              <a:t>删除查询”为名保存查询。</a:t>
            </a:r>
            <a:endParaRPr lang="zh-CN" altLang="en-US" dirty="0"/>
          </a:p>
        </p:txBody>
      </p:sp>
    </p:spTree>
    <p:extLst>
      <p:ext uri="{BB962C8B-B14F-4D97-AF65-F5344CB8AC3E}">
        <p14:creationId xmlns:p14="http://schemas.microsoft.com/office/powerpoint/2010/main" val="23309144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107</a:t>
            </a:fld>
            <a:endParaRPr lang="en-US" altLang="zh-CN" dirty="0"/>
          </a:p>
        </p:txBody>
      </p:sp>
      <p:sp>
        <p:nvSpPr>
          <p:cNvPr id="5" name="AutoShape 34"/>
          <p:cNvSpPr>
            <a:spLocks noChangeArrowheads="1"/>
          </p:cNvSpPr>
          <p:nvPr/>
        </p:nvSpPr>
        <p:spPr bwMode="gray">
          <a:xfrm>
            <a:off x="285750" y="800103"/>
            <a:ext cx="8543925" cy="260525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solidFill>
                  <a:srgbClr val="FF0000"/>
                </a:solidFill>
              </a:rPr>
              <a:t>慎重运行删除查询</a:t>
            </a:r>
            <a:r>
              <a:rPr lang="zh-CN" altLang="en-US" dirty="0" smtClean="0"/>
              <a:t>：</a:t>
            </a:r>
          </a:p>
          <a:p>
            <a:pPr>
              <a:lnSpc>
                <a:spcPct val="150000"/>
              </a:lnSpc>
            </a:pPr>
            <a:r>
              <a:rPr lang="zh-CN" altLang="en-US" dirty="0" smtClean="0"/>
              <a:t>（</a:t>
            </a:r>
            <a:r>
              <a:rPr lang="en-US" dirty="0" smtClean="0"/>
              <a:t>1</a:t>
            </a:r>
            <a:r>
              <a:rPr lang="zh-CN" altLang="en-US" dirty="0" smtClean="0"/>
              <a:t>）使用删除查询</a:t>
            </a:r>
            <a:r>
              <a:rPr lang="zh-CN" altLang="en-US" dirty="0" smtClean="0">
                <a:solidFill>
                  <a:srgbClr val="FF0000"/>
                </a:solidFill>
              </a:rPr>
              <a:t>删除的数据记录将无法恢复</a:t>
            </a:r>
            <a:r>
              <a:rPr lang="zh-CN" altLang="en-US" dirty="0" smtClean="0"/>
              <a:t>，应慎做运行删除查询的操作；</a:t>
            </a:r>
          </a:p>
          <a:p>
            <a:pPr>
              <a:lnSpc>
                <a:spcPct val="150000"/>
              </a:lnSpc>
            </a:pPr>
            <a:r>
              <a:rPr lang="zh-CN" altLang="en-US" dirty="0" smtClean="0"/>
              <a:t>（</a:t>
            </a:r>
            <a:r>
              <a:rPr lang="en-US" dirty="0" smtClean="0"/>
              <a:t>2</a:t>
            </a:r>
            <a:r>
              <a:rPr lang="zh-CN" altLang="en-US" dirty="0" smtClean="0"/>
              <a:t>）删除查询删除的数据记录可以在一个数据表内，也可以在多个数据表中，且利用创建一对多表关系时设置的“级联删除相关记录”和“实施参照完整性”，</a:t>
            </a:r>
            <a:r>
              <a:rPr lang="zh-CN" altLang="en-US" dirty="0" smtClean="0">
                <a:solidFill>
                  <a:srgbClr val="FF0000"/>
                </a:solidFill>
              </a:rPr>
              <a:t>可以一次删除多个数据表中相关联的所有数据记录</a:t>
            </a:r>
            <a:r>
              <a:rPr lang="zh-CN" altLang="en-US" dirty="0" smtClean="0"/>
              <a:t>。</a:t>
            </a:r>
            <a:endParaRPr lang="zh-CN" altLang="en-US" dirty="0"/>
          </a:p>
        </p:txBody>
      </p:sp>
      <p:sp>
        <p:nvSpPr>
          <p:cNvPr id="6" name="TextBox 5">
            <a:hlinkClick r:id="rId2" action="ppaction://hlinksldjump"/>
          </p:cNvPr>
          <p:cNvSpPr txBox="1"/>
          <p:nvPr/>
        </p:nvSpPr>
        <p:spPr>
          <a:xfrm>
            <a:off x="7709339" y="6243143"/>
            <a:ext cx="677917" cy="338554"/>
          </a:xfrm>
          <a:prstGeom prst="rect">
            <a:avLst/>
          </a:prstGeom>
          <a:noFill/>
        </p:spPr>
        <p:txBody>
          <a:bodyPr wrap="square" rtlCol="0">
            <a:spAutoFit/>
          </a:bodyPr>
          <a:lstStyle/>
          <a:p>
            <a:r>
              <a:rPr lang="zh-CN" altLang="en-US" sz="1600" dirty="0"/>
              <a:t>返回</a:t>
            </a:r>
          </a:p>
        </p:txBody>
      </p:sp>
    </p:spTree>
    <p:extLst>
      <p:ext uri="{BB962C8B-B14F-4D97-AF65-F5344CB8AC3E}">
        <p14:creationId xmlns:p14="http://schemas.microsoft.com/office/powerpoint/2010/main" val="40149522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标题 1"/>
          <p:cNvSpPr>
            <a:spLocks noGrp="1"/>
          </p:cNvSpPr>
          <p:nvPr>
            <p:ph type="ctrTitle" sz="quarter"/>
          </p:nvPr>
        </p:nvSpPr>
        <p:spPr>
          <a:xfrm>
            <a:off x="3075753" y="914399"/>
            <a:ext cx="4712413" cy="4319750"/>
          </a:xfrm>
          <a:effectLst>
            <a:outerShdw dist="35921" dir="2700000" algn="ctr" rotWithShape="0">
              <a:schemeClr val="bg2">
                <a:alpha val="50000"/>
              </a:schemeClr>
            </a:outerShdw>
          </a:effectLst>
          <a:extLst/>
        </p:spPr>
        <p:txBody>
          <a:bodyPr/>
          <a:lstStyle/>
          <a:p>
            <a:pPr algn="l">
              <a:lnSpc>
                <a:spcPct val="200000"/>
              </a:lnSpc>
            </a:pPr>
            <a:r>
              <a:rPr lang="en-US" altLang="zh-CN" sz="2000" dirty="0" smtClean="0"/>
              <a:t>1.</a:t>
            </a:r>
            <a:r>
              <a:rPr lang="zh-CN" altLang="en-US" sz="2000" dirty="0" smtClean="0"/>
              <a:t>利用向导创建查询</a:t>
            </a:r>
            <a:r>
              <a:rPr lang="en-US" altLang="zh-CN" sz="2000" dirty="0" smtClean="0"/>
              <a:t>(</a:t>
            </a:r>
            <a:r>
              <a:rPr lang="zh-CN" altLang="en-US" sz="2000" dirty="0" smtClean="0"/>
              <a:t>查找重复项查询、查找不匹配项查询</a:t>
            </a:r>
            <a:r>
              <a:rPr lang="en-US" altLang="zh-CN" sz="2000" dirty="0" smtClean="0"/>
              <a:t>)</a:t>
            </a:r>
            <a:br>
              <a:rPr lang="en-US" altLang="zh-CN" sz="2000" dirty="0" smtClean="0"/>
            </a:br>
            <a:r>
              <a:rPr lang="en-US" altLang="zh-CN" sz="2000" dirty="0" smtClean="0"/>
              <a:t>2.</a:t>
            </a:r>
            <a:r>
              <a:rPr lang="zh-CN" altLang="en-US" sz="2000" dirty="0" smtClean="0"/>
              <a:t>用设计视图创建查询</a:t>
            </a:r>
            <a:r>
              <a:rPr lang="en-US" altLang="zh-CN" sz="2000" dirty="0" smtClean="0"/>
              <a:t>(</a:t>
            </a:r>
            <a:r>
              <a:rPr lang="zh-CN" altLang="en-US" sz="2000" dirty="0" smtClean="0"/>
              <a:t>创建选择查询、创建参数查询、创建交叉表查询</a:t>
            </a:r>
            <a:r>
              <a:rPr lang="en-US" altLang="zh-CN" sz="2000" dirty="0" smtClean="0"/>
              <a:t>)</a:t>
            </a:r>
            <a:br>
              <a:rPr lang="en-US" altLang="zh-CN" sz="2000" dirty="0" smtClean="0"/>
            </a:br>
            <a:r>
              <a:rPr lang="en-US" altLang="zh-CN" sz="2000" dirty="0" smtClean="0"/>
              <a:t>3.</a:t>
            </a:r>
            <a:r>
              <a:rPr lang="zh-CN" altLang="en-US" sz="2000" dirty="0" smtClean="0"/>
              <a:t>查询设计视图</a:t>
            </a:r>
            <a:r>
              <a:rPr lang="en-US" altLang="zh-CN" sz="2000" dirty="0" smtClean="0"/>
              <a:t>(</a:t>
            </a:r>
            <a:r>
              <a:rPr lang="zh-CN" altLang="en-US" sz="2000" dirty="0" smtClean="0"/>
              <a:t>设置查询条件、创建计算字段、创建汇总字段</a:t>
            </a:r>
            <a:r>
              <a:rPr lang="en-US" altLang="zh-CN" sz="2000" dirty="0" smtClean="0"/>
              <a:t>)</a:t>
            </a:r>
            <a:br>
              <a:rPr lang="en-US" altLang="zh-CN" sz="2000" dirty="0" smtClean="0"/>
            </a:br>
            <a:r>
              <a:rPr lang="en-US" altLang="zh-CN" sz="2000" dirty="0" smtClean="0"/>
              <a:t>4.</a:t>
            </a:r>
            <a:r>
              <a:rPr lang="zh-CN" altLang="en-US" sz="2000" dirty="0" smtClean="0"/>
              <a:t>创建多表查询</a:t>
            </a:r>
            <a:endParaRPr lang="zh-CN" altLang="en-US" sz="2000" dirty="0" smtClean="0">
              <a:ea typeface="宋体" charset="-122"/>
            </a:endParaRPr>
          </a:p>
        </p:txBody>
      </p:sp>
      <p:sp>
        <p:nvSpPr>
          <p:cNvPr id="3" name="副标题 2"/>
          <p:cNvSpPr>
            <a:spLocks noGrp="1"/>
          </p:cNvSpPr>
          <p:nvPr>
            <p:ph type="subTitle" sz="quarter" idx="1"/>
          </p:nvPr>
        </p:nvSpPr>
        <p:spPr>
          <a:xfrm>
            <a:off x="2805715" y="491851"/>
            <a:ext cx="4984750" cy="643266"/>
          </a:xfrm>
        </p:spPr>
        <p:txBody>
          <a:bodyPr/>
          <a:lstStyle/>
          <a:p>
            <a:pPr algn="l"/>
            <a:r>
              <a:rPr lang="zh-CN" altLang="en-US" dirty="0" smtClean="0">
                <a:ea typeface="宋体" charset="-122"/>
              </a:rPr>
              <a:t>本章小结（重点）：</a:t>
            </a:r>
          </a:p>
        </p:txBody>
      </p:sp>
      <p:sp>
        <p:nvSpPr>
          <p:cNvPr id="4" name="TextBox 3">
            <a:hlinkClick r:id="rId2" action="ppaction://hlinksldjump"/>
          </p:cNvPr>
          <p:cNvSpPr txBox="1">
            <a:spLocks noChangeArrowheads="1"/>
          </p:cNvSpPr>
          <p:nvPr/>
        </p:nvSpPr>
        <p:spPr bwMode="auto">
          <a:xfrm>
            <a:off x="7588250" y="6264275"/>
            <a:ext cx="833438" cy="307975"/>
          </a:xfrm>
          <a:prstGeom prst="rect">
            <a:avLst/>
          </a:prstGeom>
          <a:noFill/>
          <a:ln w="9525">
            <a:noFill/>
            <a:miter lim="800000"/>
            <a:headEnd/>
            <a:tailEnd/>
          </a:ln>
        </p:spPr>
        <p:txBody>
          <a:bodyPr>
            <a:spAutoFit/>
          </a:bodyPr>
          <a:lstStyle/>
          <a:p>
            <a:pPr algn="ctr"/>
            <a:r>
              <a:rPr lang="zh-CN" altLang="en-US" sz="1400" dirty="0"/>
              <a:t>返回</a:t>
            </a:r>
          </a:p>
        </p:txBody>
      </p:sp>
      <p:sp>
        <p:nvSpPr>
          <p:cNvPr id="2" name="TextBox 1"/>
          <p:cNvSpPr txBox="1"/>
          <p:nvPr/>
        </p:nvSpPr>
        <p:spPr>
          <a:xfrm>
            <a:off x="6873766" y="2995446"/>
            <a:ext cx="723275" cy="307777"/>
          </a:xfrm>
          <a:prstGeom prst="rect">
            <a:avLst/>
          </a:prstGeom>
          <a:noFill/>
        </p:spPr>
        <p:txBody>
          <a:bodyPr wrap="none" rtlCol="0">
            <a:spAutoFit/>
          </a:bodyPr>
          <a:lstStyle/>
          <a:p>
            <a:r>
              <a:rPr lang="zh-CN" altLang="en-US" sz="1400" dirty="0">
                <a:solidFill>
                  <a:srgbClr val="FF0000"/>
                </a:solidFill>
              </a:rPr>
              <a:t>★★★</a:t>
            </a:r>
          </a:p>
        </p:txBody>
      </p:sp>
      <p:sp>
        <p:nvSpPr>
          <p:cNvPr id="6" name="TextBox 5"/>
          <p:cNvSpPr txBox="1"/>
          <p:nvPr/>
        </p:nvSpPr>
        <p:spPr>
          <a:xfrm>
            <a:off x="5880538" y="4162096"/>
            <a:ext cx="723275" cy="307777"/>
          </a:xfrm>
          <a:prstGeom prst="rect">
            <a:avLst/>
          </a:prstGeom>
          <a:noFill/>
        </p:spPr>
        <p:txBody>
          <a:bodyPr wrap="none" rtlCol="0">
            <a:spAutoFit/>
          </a:bodyPr>
          <a:lstStyle/>
          <a:p>
            <a:r>
              <a:rPr lang="zh-CN" altLang="en-US" sz="1400" dirty="0">
                <a:solidFill>
                  <a:srgbClr val="FF0000"/>
                </a:solidFill>
              </a:rPr>
              <a:t>★★★</a:t>
            </a:r>
          </a:p>
        </p:txBody>
      </p:sp>
      <p:sp>
        <p:nvSpPr>
          <p:cNvPr id="7" name="TextBox 6"/>
          <p:cNvSpPr txBox="1"/>
          <p:nvPr/>
        </p:nvSpPr>
        <p:spPr>
          <a:xfrm>
            <a:off x="4903074" y="4824246"/>
            <a:ext cx="723275" cy="307777"/>
          </a:xfrm>
          <a:prstGeom prst="rect">
            <a:avLst/>
          </a:prstGeom>
          <a:noFill/>
        </p:spPr>
        <p:txBody>
          <a:bodyPr wrap="none" rtlCol="0">
            <a:spAutoFit/>
          </a:bodyPr>
          <a:lstStyle/>
          <a:p>
            <a:r>
              <a:rPr lang="zh-CN" altLang="en-US" sz="1400" dirty="0">
                <a:solidFill>
                  <a:srgbClr val="FF0000"/>
                </a:solidFill>
              </a:rPr>
              <a:t>★★★</a:t>
            </a:r>
          </a:p>
        </p:txBody>
      </p:sp>
    </p:spTree>
    <p:extLst>
      <p:ext uri="{BB962C8B-B14F-4D97-AF65-F5344CB8AC3E}">
        <p14:creationId xmlns:p14="http://schemas.microsoft.com/office/powerpoint/2010/main" val="201410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2769"/>
                                        </p:tgtEl>
                                        <p:attrNameLst>
                                          <p:attrName>style.visibility</p:attrName>
                                        </p:attrNameLst>
                                      </p:cBhvr>
                                      <p:to>
                                        <p:strVal val="visible"/>
                                      </p:to>
                                    </p:set>
                                    <p:animEffect transition="in" filter="fade">
                                      <p:cBhvr>
                                        <p:cTn id="11" dur="2500"/>
                                        <p:tgtEl>
                                          <p:spTgt spid="32769"/>
                                        </p:tgtEl>
                                      </p:cBhvr>
                                    </p:animEffect>
                                  </p:childTnLst>
                                </p:cTn>
                              </p:par>
                            </p:childTnLst>
                          </p:cTn>
                        </p:par>
                        <p:par>
                          <p:cTn id="12" fill="hold">
                            <p:stCondLst>
                              <p:cond delay="4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6000"/>
                            </p:stCondLst>
                            <p:childTnLst>
                              <p:par>
                                <p:cTn id="25" presetID="26" presetClass="emph" presetSubtype="0" repeatCount="3000" fill="hold" grpId="1" nodeType="afterEffect">
                                  <p:stCondLst>
                                    <p:cond delay="0"/>
                                  </p:stCondLst>
                                  <p:childTnLst>
                                    <p:animEffect transition="out" filter="fade">
                                      <p:cBhvr>
                                        <p:cTn id="26" dur="500" tmFilter="0, 0; .2, .5; .8, .5; 1, 0"/>
                                        <p:tgtEl>
                                          <p:spTgt spid="2"/>
                                        </p:tgtEl>
                                      </p:cBhvr>
                                    </p:animEffect>
                                    <p:animScale>
                                      <p:cBhvr>
                                        <p:cTn id="27" dur="250" autoRev="1" fill="hold"/>
                                        <p:tgtEl>
                                          <p:spTgt spid="2"/>
                                        </p:tgtEl>
                                      </p:cBhvr>
                                      <p:by x="105000" y="105000"/>
                                    </p:animScale>
                                  </p:childTnLst>
                                </p:cTn>
                              </p:par>
                              <p:par>
                                <p:cTn id="28" presetID="26" presetClass="emph" presetSubtype="0" repeatCount="3000" fill="hold" grpId="1" nodeType="with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par>
                                <p:cTn id="31" presetID="26" presetClass="emph" presetSubtype="0" repeatCount="3000" fill="hold" grpId="1" nodeType="with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par>
                          <p:cTn id="34" fill="hold">
                            <p:stCondLst>
                              <p:cond delay="7500"/>
                            </p:stCondLst>
                            <p:childTnLst>
                              <p:par>
                                <p:cTn id="35" presetID="22" presetClass="entr" presetSubtype="4"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p:bldP spid="3" grpId="0" build="p"/>
      <p:bldP spid="4" grpId="0"/>
      <p:bldP spid="2" grpId="0"/>
      <p:bldP spid="2" grpId="1"/>
      <p:bldP spid="6" grpId="0"/>
      <p:bldP spid="6"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11</a:t>
            </a:fld>
            <a:endParaRPr lang="en-US" altLang="zh-CN" dirty="0"/>
          </a:p>
        </p:txBody>
      </p:sp>
      <p:sp>
        <p:nvSpPr>
          <p:cNvPr id="56326" name="Rectangle 29"/>
          <p:cNvSpPr>
            <a:spLocks noChangeArrowheads="1"/>
          </p:cNvSpPr>
          <p:nvPr/>
        </p:nvSpPr>
        <p:spPr bwMode="auto">
          <a:xfrm>
            <a:off x="242888" y="1585913"/>
            <a:ext cx="2743200" cy="5086350"/>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3000374" y="6100762"/>
            <a:ext cx="1571625" cy="47148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3014663" y="1914524"/>
            <a:ext cx="2719386" cy="831849"/>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28600" y="1700213"/>
            <a:ext cx="2771775" cy="5016758"/>
          </a:xfrm>
          <a:prstGeom prst="rect">
            <a:avLst/>
          </a:prstGeom>
          <a:noFill/>
          <a:ln w="9525">
            <a:noFill/>
            <a:miter lim="800000"/>
            <a:headEnd/>
            <a:tailEnd/>
          </a:ln>
        </p:spPr>
        <p:txBody>
          <a:bodyPr wrap="square">
            <a:spAutoFit/>
          </a:bodyPr>
          <a:lstStyle/>
          <a:p>
            <a:r>
              <a:rPr lang="zh-CN" altLang="en-US" sz="1600" dirty="0" smtClean="0"/>
              <a:t>    参数查询是一种</a:t>
            </a:r>
            <a:r>
              <a:rPr lang="zh-CN" altLang="en-US" sz="1600" dirty="0" smtClean="0">
                <a:solidFill>
                  <a:srgbClr val="FF0000"/>
                </a:solidFill>
              </a:rPr>
              <a:t>交互式查询</a:t>
            </a:r>
            <a:r>
              <a:rPr lang="zh-CN" altLang="en-US" sz="1600" dirty="0" smtClean="0"/>
              <a:t>，它利用对话框来提示用户输入查询参数，形成不同的检索条件进行检索。对于同一个参数查询，如果输入的参数不同，得到的查询结果自然也就不同。</a:t>
            </a:r>
          </a:p>
          <a:p>
            <a:r>
              <a:rPr lang="zh-CN" altLang="en-US" sz="1600" dirty="0" smtClean="0"/>
              <a:t>   所以，参数查询创建了一种动态查询，比如：输入两个日期，检索介于这两个日期之间的所有记录，输入的两个日期不同，得到的查询结果不同，形成动态的查询结果。</a:t>
            </a:r>
          </a:p>
          <a:p>
            <a:r>
              <a:rPr lang="zh-CN" altLang="en-US" sz="1600" dirty="0" smtClean="0"/>
              <a:t>   例如：图</a:t>
            </a:r>
            <a:r>
              <a:rPr lang="en-US" sz="1600" dirty="0" smtClean="0"/>
              <a:t>5.2</a:t>
            </a:r>
            <a:r>
              <a:rPr lang="zh-CN" altLang="en-US" sz="1600" dirty="0" smtClean="0"/>
              <a:t>所示的是一个以“院系”为查询参数的参数查询。运行查询时，在弹出的对话框中，可以输入不同的“院系”，得到相应的动态查询结果。</a:t>
            </a:r>
            <a:endParaRPr lang="en-US" altLang="zh-CN" sz="1600" dirty="0"/>
          </a:p>
        </p:txBody>
      </p:sp>
      <p:sp>
        <p:nvSpPr>
          <p:cNvPr id="56357" name="Text Box 37"/>
          <p:cNvSpPr txBox="1">
            <a:spLocks noChangeArrowheads="1"/>
          </p:cNvSpPr>
          <p:nvPr/>
        </p:nvSpPr>
        <p:spPr bwMode="auto">
          <a:xfrm>
            <a:off x="8682335" y="1800718"/>
            <a:ext cx="461665" cy="4038601"/>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参数查询</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200025" y="1243013"/>
            <a:ext cx="2786063" cy="369332"/>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zh-CN" dirty="0" smtClean="0">
                <a:solidFill>
                  <a:schemeClr val="bg1"/>
                </a:solidFill>
              </a:rPr>
              <a:t>2. </a:t>
            </a:r>
            <a:r>
              <a:rPr lang="zh-CN" altLang="en-US" dirty="0" smtClean="0">
                <a:solidFill>
                  <a:schemeClr val="bg1"/>
                </a:solidFill>
              </a:rPr>
              <a:t>参数查询</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7650" y="228600"/>
            <a:ext cx="8686800" cy="557214"/>
          </a:xfrm>
        </p:spPr>
        <p:txBody>
          <a:bodyPr/>
          <a:lstStyle/>
          <a:p>
            <a:r>
              <a:rPr lang="en-US" sz="2800" dirty="0" smtClean="0"/>
              <a:t>5.1</a:t>
            </a:r>
            <a:r>
              <a:rPr lang="en-US" altLang="zh-CN" sz="2800" dirty="0" smtClean="0"/>
              <a:t>.2</a:t>
            </a:r>
            <a:r>
              <a:rPr lang="zh-CN" altLang="en-US" sz="2800" dirty="0" smtClean="0"/>
              <a:t>查询的类型</a:t>
            </a:r>
            <a:r>
              <a:rPr lang="en-US" altLang="zh-CN" sz="2000" dirty="0" smtClean="0"/>
              <a:t>——</a:t>
            </a:r>
            <a:r>
              <a:rPr lang="zh-CN" altLang="en-US" sz="2000" dirty="0" smtClean="0"/>
              <a:t>参数查询</a:t>
            </a:r>
            <a:endParaRPr lang="zh-CN" altLang="en-US" sz="2800" dirty="0"/>
          </a:p>
        </p:txBody>
      </p:sp>
      <p:sp>
        <p:nvSpPr>
          <p:cNvPr id="1239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9" name="图片 6"/>
          <p:cNvPicPr>
            <a:picLocks noChangeAspect="1" noChangeArrowheads="1"/>
          </p:cNvPicPr>
          <p:nvPr/>
        </p:nvPicPr>
        <p:blipFill>
          <a:blip r:embed="rId2"/>
          <a:srcRect l="28279" t="40318"/>
          <a:stretch>
            <a:fillRect/>
          </a:stretch>
        </p:blipFill>
        <p:spPr bwMode="auto">
          <a:xfrm>
            <a:off x="3138323" y="1387365"/>
            <a:ext cx="4949387" cy="2241659"/>
          </a:xfrm>
          <a:prstGeom prst="rect">
            <a:avLst/>
          </a:prstGeom>
          <a:noFill/>
        </p:spPr>
      </p:pic>
      <p:pic>
        <p:nvPicPr>
          <p:cNvPr id="4097" name="图片 8"/>
          <p:cNvPicPr>
            <a:picLocks noChangeAspect="1" noChangeArrowheads="1"/>
          </p:cNvPicPr>
          <p:nvPr/>
        </p:nvPicPr>
        <p:blipFill>
          <a:blip r:embed="rId3"/>
          <a:srcRect l="28578" t="42339"/>
          <a:stretch>
            <a:fillRect/>
          </a:stretch>
        </p:blipFill>
        <p:spPr bwMode="auto">
          <a:xfrm>
            <a:off x="3141279" y="3972910"/>
            <a:ext cx="4906495" cy="2326891"/>
          </a:xfrm>
          <a:prstGeom prst="rect">
            <a:avLst/>
          </a:prstGeom>
          <a:noFill/>
        </p:spPr>
      </p:pic>
      <p:sp>
        <p:nvSpPr>
          <p:cNvPr id="2"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4100" name="图片 5"/>
          <p:cNvPicPr>
            <a:picLocks noChangeAspect="1" noChangeArrowheads="1"/>
          </p:cNvPicPr>
          <p:nvPr/>
        </p:nvPicPr>
        <p:blipFill>
          <a:blip r:embed="rId4"/>
          <a:srcRect/>
          <a:stretch>
            <a:fillRect/>
          </a:stretch>
        </p:blipFill>
        <p:spPr bwMode="auto">
          <a:xfrm>
            <a:off x="6593864" y="2203866"/>
            <a:ext cx="2029873" cy="1417550"/>
          </a:xfrm>
          <a:prstGeom prst="rect">
            <a:avLst/>
          </a:prstGeom>
          <a:noFill/>
        </p:spPr>
      </p:pic>
      <p:pic>
        <p:nvPicPr>
          <p:cNvPr id="4098" name="图片 7"/>
          <p:cNvPicPr>
            <a:picLocks noChangeAspect="1" noChangeArrowheads="1"/>
          </p:cNvPicPr>
          <p:nvPr/>
        </p:nvPicPr>
        <p:blipFill>
          <a:blip r:embed="rId5"/>
          <a:srcRect/>
          <a:stretch>
            <a:fillRect/>
          </a:stretch>
        </p:blipFill>
        <p:spPr bwMode="auto">
          <a:xfrm>
            <a:off x="6653048" y="4863662"/>
            <a:ext cx="2033751" cy="1411014"/>
          </a:xfrm>
          <a:prstGeom prst="rect">
            <a:avLst/>
          </a:prstGeom>
          <a:noFill/>
        </p:spPr>
      </p:pic>
      <p:sp>
        <p:nvSpPr>
          <p:cNvPr id="23" name="TextBox 22">
            <a:hlinkClick r:id="rId6" action="ppaction://hlinksldjump"/>
          </p:cNvPr>
          <p:cNvSpPr txBox="1"/>
          <p:nvPr/>
        </p:nvSpPr>
        <p:spPr>
          <a:xfrm>
            <a:off x="7693572" y="6306205"/>
            <a:ext cx="945931" cy="338554"/>
          </a:xfrm>
          <a:prstGeom prst="rect">
            <a:avLst/>
          </a:prstGeom>
          <a:noFill/>
        </p:spPr>
        <p:txBody>
          <a:bodyPr wrap="square" rtlCol="0">
            <a:spAutoFit/>
          </a:bodyPr>
          <a:lstStyle/>
          <a:p>
            <a:r>
              <a:rPr lang="en-US" altLang="zh-CN" sz="1600" dirty="0" smtClean="0"/>
              <a:t>Back</a:t>
            </a:r>
            <a:endParaRPr lang="zh-CN" altLang="en-US" sz="1600" dirty="0"/>
          </a:p>
        </p:txBody>
      </p:sp>
      <p:sp>
        <p:nvSpPr>
          <p:cNvPr id="24" name="云形 23"/>
          <p:cNvSpPr/>
          <p:nvPr/>
        </p:nvSpPr>
        <p:spPr>
          <a:xfrm>
            <a:off x="6716110" y="599089"/>
            <a:ext cx="1970690"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输入参数</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得到查询结果</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12</a:t>
            </a:fld>
            <a:endParaRPr lang="en-US" altLang="zh-CN" dirty="0"/>
          </a:p>
        </p:txBody>
      </p:sp>
      <p:sp>
        <p:nvSpPr>
          <p:cNvPr id="56326" name="Rectangle 29"/>
          <p:cNvSpPr>
            <a:spLocks noChangeArrowheads="1"/>
          </p:cNvSpPr>
          <p:nvPr/>
        </p:nvSpPr>
        <p:spPr bwMode="auto">
          <a:xfrm>
            <a:off x="242888" y="1585913"/>
            <a:ext cx="2743200" cy="495776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dirty="0"/>
          </a:p>
        </p:txBody>
      </p:sp>
      <p:sp>
        <p:nvSpPr>
          <p:cNvPr id="13" name="Line 3"/>
          <p:cNvSpPr>
            <a:spLocks noChangeShapeType="1"/>
          </p:cNvSpPr>
          <p:nvPr/>
        </p:nvSpPr>
        <p:spPr bwMode="black">
          <a:xfrm flipH="1" flipV="1">
            <a:off x="3014663" y="1914524"/>
            <a:ext cx="2719386" cy="831849"/>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28600" y="1700213"/>
            <a:ext cx="2771775" cy="4524315"/>
          </a:xfrm>
          <a:prstGeom prst="rect">
            <a:avLst/>
          </a:prstGeom>
          <a:noFill/>
          <a:ln w="9525">
            <a:noFill/>
            <a:miter lim="800000"/>
            <a:headEnd/>
            <a:tailEnd/>
          </a:ln>
        </p:spPr>
        <p:txBody>
          <a:bodyPr wrap="square">
            <a:spAutoFit/>
          </a:bodyPr>
          <a:lstStyle/>
          <a:p>
            <a:r>
              <a:rPr lang="zh-CN" altLang="en-US" dirty="0" smtClean="0"/>
              <a:t>    交叉表查询可以在一个数据表的行、列以及行与列交叉的单元格位置上，显示数据源信息。它以另一种形式显示和组织数据表中的数据，如图</a:t>
            </a:r>
            <a:r>
              <a:rPr lang="en-US" dirty="0" smtClean="0"/>
              <a:t>5.3</a:t>
            </a:r>
            <a:r>
              <a:rPr lang="zh-CN" altLang="en-US" dirty="0" smtClean="0"/>
              <a:t>所示，行标题、列标题和交叉位置上的值，构成了交叉表查询的三个要素。</a:t>
            </a:r>
          </a:p>
          <a:p>
            <a:r>
              <a:rPr lang="zh-CN" altLang="en-US" dirty="0" smtClean="0"/>
              <a:t>   如图</a:t>
            </a:r>
            <a:r>
              <a:rPr lang="en-US" dirty="0" smtClean="0"/>
              <a:t>5.3</a:t>
            </a:r>
            <a:r>
              <a:rPr lang="zh-CN" altLang="en-US" dirty="0" smtClean="0"/>
              <a:t>所示的是以“学号”和“姓名”为行标题、“院系”为列标题、“当前绩点（</a:t>
            </a:r>
            <a:r>
              <a:rPr lang="en-US" dirty="0" smtClean="0"/>
              <a:t>GPA</a:t>
            </a:r>
            <a:r>
              <a:rPr lang="zh-CN" altLang="en-US" dirty="0" smtClean="0"/>
              <a:t>）”为值，建立的交叉表查询，试比较它与选择查询</a:t>
            </a:r>
            <a:r>
              <a:rPr lang="zh-CN" altLang="en-US" dirty="0" smtClean="0">
                <a:solidFill>
                  <a:srgbClr val="FF0000"/>
                </a:solidFill>
              </a:rPr>
              <a:t>显示形式上的不同</a:t>
            </a:r>
            <a:r>
              <a:rPr lang="zh-CN" altLang="en-US" dirty="0" smtClean="0"/>
              <a:t>。</a:t>
            </a:r>
            <a:endParaRPr lang="en-US" altLang="zh-CN"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200025" y="1243013"/>
            <a:ext cx="2786063" cy="369332"/>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zh-CN" dirty="0" smtClean="0">
                <a:solidFill>
                  <a:schemeClr val="bg1"/>
                </a:solidFill>
              </a:rPr>
              <a:t>3. </a:t>
            </a:r>
            <a:r>
              <a:rPr lang="zh-CN" altLang="en-US" dirty="0" smtClean="0">
                <a:solidFill>
                  <a:schemeClr val="bg1"/>
                </a:solidFill>
              </a:rPr>
              <a:t>交叉表查询</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7650" y="228600"/>
            <a:ext cx="6862598" cy="557214"/>
          </a:xfrm>
        </p:spPr>
        <p:txBody>
          <a:bodyPr/>
          <a:lstStyle/>
          <a:p>
            <a:r>
              <a:rPr lang="en-US" sz="2800" dirty="0" smtClean="0"/>
              <a:t>5.1</a:t>
            </a:r>
            <a:r>
              <a:rPr lang="en-US" altLang="zh-CN" sz="2800" dirty="0" smtClean="0"/>
              <a:t>.2</a:t>
            </a:r>
            <a:r>
              <a:rPr lang="zh-CN" altLang="en-US" sz="2800" dirty="0" smtClean="0"/>
              <a:t>查询的类型</a:t>
            </a:r>
            <a:r>
              <a:rPr lang="en-US" altLang="zh-CN" sz="2000" dirty="0" smtClean="0"/>
              <a:t>——</a:t>
            </a:r>
            <a:r>
              <a:rPr lang="zh-CN" altLang="en-US" sz="2000" dirty="0" smtClean="0"/>
              <a:t>交叉表查询</a:t>
            </a:r>
            <a:endParaRPr lang="zh-CN" altLang="en-US" sz="2800" dirty="0"/>
          </a:p>
        </p:txBody>
      </p:sp>
      <p:sp>
        <p:nvSpPr>
          <p:cNvPr id="1239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049" name="组合 226"/>
          <p:cNvGrpSpPr>
            <a:grpSpLocks/>
          </p:cNvGrpSpPr>
          <p:nvPr/>
        </p:nvGrpSpPr>
        <p:grpSpPr bwMode="auto">
          <a:xfrm>
            <a:off x="3026979" y="1040524"/>
            <a:ext cx="6117021" cy="4881285"/>
            <a:chOff x="0" y="0"/>
            <a:chExt cx="50907" cy="25678"/>
          </a:xfrm>
        </p:grpSpPr>
        <p:grpSp>
          <p:nvGrpSpPr>
            <p:cNvPr id="395" name="组合 19"/>
            <p:cNvGrpSpPr>
              <a:grpSpLocks/>
            </p:cNvGrpSpPr>
            <p:nvPr/>
          </p:nvGrpSpPr>
          <p:grpSpPr bwMode="auto">
            <a:xfrm>
              <a:off x="0" y="322"/>
              <a:ext cx="50907" cy="25356"/>
              <a:chOff x="0" y="6710"/>
              <a:chExt cx="50913" cy="25358"/>
            </a:xfrm>
          </p:grpSpPr>
          <p:pic>
            <p:nvPicPr>
              <p:cNvPr id="396" name="图片 9"/>
              <p:cNvPicPr>
                <a:picLocks noChangeAspect="1"/>
              </p:cNvPicPr>
              <p:nvPr/>
            </p:nvPicPr>
            <p:blipFill>
              <a:blip r:embed="rId2"/>
              <a:srcRect l="32870" t="24332"/>
              <a:stretch>
                <a:fillRect/>
              </a:stretch>
            </p:blipFill>
            <p:spPr bwMode="auto">
              <a:xfrm>
                <a:off x="29114" y="7973"/>
                <a:ext cx="21799" cy="24067"/>
              </a:xfrm>
              <a:prstGeom prst="rect">
                <a:avLst/>
              </a:prstGeom>
              <a:noFill/>
            </p:spPr>
          </p:pic>
          <p:grpSp>
            <p:nvGrpSpPr>
              <p:cNvPr id="480" name="组合 17"/>
              <p:cNvGrpSpPr>
                <a:grpSpLocks/>
              </p:cNvGrpSpPr>
              <p:nvPr/>
            </p:nvGrpSpPr>
            <p:grpSpPr bwMode="auto">
              <a:xfrm>
                <a:off x="0" y="6710"/>
                <a:ext cx="28145" cy="25358"/>
                <a:chOff x="0" y="6710"/>
                <a:chExt cx="28145" cy="25357"/>
              </a:xfrm>
            </p:grpSpPr>
            <p:pic>
              <p:nvPicPr>
                <p:cNvPr id="481" name="图片 10"/>
                <p:cNvPicPr>
                  <a:picLocks noChangeAspect="1"/>
                </p:cNvPicPr>
                <p:nvPr/>
              </p:nvPicPr>
              <p:blipFill>
                <a:blip r:embed="rId3"/>
                <a:srcRect l="29280" t="24210"/>
                <a:stretch>
                  <a:fillRect/>
                </a:stretch>
              </p:blipFill>
              <p:spPr bwMode="auto">
                <a:xfrm>
                  <a:off x="0" y="7900"/>
                  <a:ext cx="28145" cy="24167"/>
                </a:xfrm>
                <a:prstGeom prst="rect">
                  <a:avLst/>
                </a:prstGeom>
                <a:noFill/>
              </p:spPr>
            </p:pic>
            <p:sp>
              <p:nvSpPr>
                <p:cNvPr id="482" name="圆角矩形 11"/>
                <p:cNvSpPr>
                  <a:spLocks noChangeArrowheads="1"/>
                </p:cNvSpPr>
                <p:nvPr/>
              </p:nvSpPr>
              <p:spPr bwMode="auto">
                <a:xfrm>
                  <a:off x="6012" y="6710"/>
                  <a:ext cx="7093" cy="1752"/>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行标题</a:t>
                  </a:r>
                  <a:endParaRPr kumimoji="0" lang="zh-CN" sz="360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83" name="圆角矩形 12"/>
                <p:cNvSpPr>
                  <a:spLocks noChangeArrowheads="1"/>
                </p:cNvSpPr>
                <p:nvPr/>
              </p:nvSpPr>
              <p:spPr bwMode="auto">
                <a:xfrm>
                  <a:off x="15123" y="7955"/>
                  <a:ext cx="7093" cy="1751"/>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列标题</a:t>
                  </a:r>
                  <a:endParaRPr kumimoji="0" lang="zh-CN" sz="360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84" name="圆角矩形 13"/>
                <p:cNvSpPr>
                  <a:spLocks noChangeArrowheads="1"/>
                </p:cNvSpPr>
                <p:nvPr/>
              </p:nvSpPr>
              <p:spPr bwMode="auto">
                <a:xfrm>
                  <a:off x="13607" y="18851"/>
                  <a:ext cx="2721" cy="176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值</a:t>
                  </a:r>
                  <a:endParaRPr kumimoji="0" lang="zh-CN" sz="3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85" name="直接箭头连接符 14"/>
                <p:cNvSpPr>
                  <a:spLocks noChangeShapeType="1"/>
                </p:cNvSpPr>
                <p:nvPr/>
              </p:nvSpPr>
              <p:spPr bwMode="auto">
                <a:xfrm flipH="1">
                  <a:off x="4974" y="7985"/>
                  <a:ext cx="2520" cy="1232"/>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86" name="直接箭头连接符 15"/>
                <p:cNvSpPr>
                  <a:spLocks noChangeShapeType="1"/>
                </p:cNvSpPr>
                <p:nvPr/>
              </p:nvSpPr>
              <p:spPr bwMode="auto">
                <a:xfrm>
                  <a:off x="7494" y="7985"/>
                  <a:ext cx="1143" cy="1232"/>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87" name="直接箭头连接符 16"/>
                <p:cNvSpPr>
                  <a:spLocks noChangeShapeType="1"/>
                </p:cNvSpPr>
                <p:nvPr/>
              </p:nvSpPr>
              <p:spPr bwMode="auto">
                <a:xfrm flipV="1">
                  <a:off x="15012" y="16081"/>
                  <a:ext cx="2095" cy="2604"/>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grpSp>
        </p:grpSp>
        <p:sp>
          <p:nvSpPr>
            <p:cNvPr id="488" name="直接箭头连接符 30"/>
            <p:cNvSpPr>
              <a:spLocks noChangeShapeType="1"/>
            </p:cNvSpPr>
            <p:nvPr/>
          </p:nvSpPr>
          <p:spPr bwMode="auto">
            <a:xfrm flipH="1">
              <a:off x="15361" y="3511"/>
              <a:ext cx="29334" cy="9871"/>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89" name="上弧形箭头 225"/>
            <p:cNvSpPr>
              <a:spLocks noChangeArrowheads="1"/>
            </p:cNvSpPr>
            <p:nvPr/>
          </p:nvSpPr>
          <p:spPr bwMode="auto">
            <a:xfrm rot="214160" flipH="1">
              <a:off x="17702" y="0"/>
              <a:ext cx="24297" cy="1976"/>
            </a:xfrm>
            <a:prstGeom prst="curvedDownArrow">
              <a:avLst>
                <a:gd name="adj1" fmla="val 24991"/>
                <a:gd name="adj2" fmla="val 50038"/>
                <a:gd name="adj3" fmla="val 25000"/>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endParaRPr lang="zh-CN" altLang="en-US"/>
            </a:p>
          </p:txBody>
        </p:sp>
      </p:grpSp>
      <p:sp>
        <p:nvSpPr>
          <p:cNvPr id="2" name="TextBox 1"/>
          <p:cNvSpPr txBox="1"/>
          <p:nvPr/>
        </p:nvSpPr>
        <p:spPr>
          <a:xfrm>
            <a:off x="4477406" y="5943601"/>
            <a:ext cx="2569779" cy="646331"/>
          </a:xfrm>
          <a:prstGeom prst="rect">
            <a:avLst/>
          </a:prstGeom>
          <a:noFill/>
        </p:spPr>
        <p:txBody>
          <a:bodyPr wrap="square" rtlCol="0">
            <a:spAutoFit/>
          </a:bodyPr>
          <a:lstStyle/>
          <a:p>
            <a:r>
              <a:rPr lang="zh-CN" altLang="en-US" dirty="0"/>
              <a:t>交叉表查询</a:t>
            </a:r>
          </a:p>
          <a:p>
            <a:endParaRPr lang="zh-CN" altLang="en-US" dirty="0"/>
          </a:p>
        </p:txBody>
      </p:sp>
      <p:sp>
        <p:nvSpPr>
          <p:cNvPr id="33" name="TextBox 32">
            <a:hlinkClick r:id="rId4" action="ppaction://hlinksldjump"/>
          </p:cNvPr>
          <p:cNvSpPr txBox="1"/>
          <p:nvPr/>
        </p:nvSpPr>
        <p:spPr>
          <a:xfrm>
            <a:off x="7693572" y="6274675"/>
            <a:ext cx="772511" cy="338554"/>
          </a:xfrm>
          <a:prstGeom prst="rect">
            <a:avLst/>
          </a:prstGeom>
          <a:noFill/>
        </p:spPr>
        <p:txBody>
          <a:bodyPr wrap="square" rtlCol="0">
            <a:spAutoFit/>
          </a:bodyPr>
          <a:lstStyle/>
          <a:p>
            <a:r>
              <a:rPr lang="en-US" altLang="zh-CN" sz="1600" dirty="0" smtClean="0"/>
              <a:t>Back</a:t>
            </a:r>
            <a:endParaRPr lang="zh-CN" altLang="en-US" sz="1600" dirty="0"/>
          </a:p>
        </p:txBody>
      </p:sp>
      <p:sp>
        <p:nvSpPr>
          <p:cNvPr id="34" name="云形 33"/>
          <p:cNvSpPr/>
          <p:nvPr/>
        </p:nvSpPr>
        <p:spPr>
          <a:xfrm>
            <a:off x="6905296" y="583324"/>
            <a:ext cx="2238704" cy="504496"/>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不同的显示形式</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灯片编号占位符 3"/>
          <p:cNvSpPr>
            <a:spLocks noGrp="1"/>
          </p:cNvSpPr>
          <p:nvPr>
            <p:ph type="sldNum" sz="quarter" idx="10"/>
          </p:nvPr>
        </p:nvSpPr>
        <p:spPr>
          <a:xfrm>
            <a:off x="2119503" y="6245225"/>
            <a:ext cx="2133600" cy="476250"/>
          </a:xfrm>
          <a:noFill/>
          <a:ln>
            <a:miter lim="800000"/>
            <a:headEnd/>
            <a:tailEnd/>
          </a:ln>
        </p:spPr>
        <p:txBody>
          <a:bodyPr/>
          <a:lstStyle/>
          <a:p>
            <a:fld id="{EC1A9A3E-259D-406C-B35F-A7CEAB658A63}" type="slidenum">
              <a:rPr lang="en-US" altLang="zh-CN"/>
              <a:pPr/>
              <a:t>13</a:t>
            </a:fld>
            <a:endParaRPr lang="en-US" altLang="zh-CN" dirty="0"/>
          </a:p>
        </p:txBody>
      </p:sp>
      <p:sp>
        <p:nvSpPr>
          <p:cNvPr id="56326" name="Rectangle 29"/>
          <p:cNvSpPr>
            <a:spLocks noChangeArrowheads="1"/>
          </p:cNvSpPr>
          <p:nvPr/>
        </p:nvSpPr>
        <p:spPr bwMode="auto">
          <a:xfrm>
            <a:off x="425641" y="1407968"/>
            <a:ext cx="2743200" cy="495776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3135811" y="5607506"/>
            <a:ext cx="742506" cy="20997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3165866" y="1673515"/>
            <a:ext cx="712424" cy="123754"/>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411353" y="1522268"/>
            <a:ext cx="2771775" cy="2031325"/>
          </a:xfrm>
          <a:prstGeom prst="rect">
            <a:avLst/>
          </a:prstGeom>
          <a:noFill/>
          <a:ln w="9525">
            <a:noFill/>
            <a:miter lim="800000"/>
            <a:headEnd/>
            <a:tailEnd/>
          </a:ln>
        </p:spPr>
        <p:txBody>
          <a:bodyPr wrap="square">
            <a:spAutoFit/>
          </a:bodyPr>
          <a:lstStyle/>
          <a:p>
            <a:pPr lvl="0"/>
            <a:r>
              <a:rPr lang="zh-CN" altLang="en-US" dirty="0" smtClean="0"/>
              <a:t>     操作查询用于添加、更改或删除数据。操作查询的特点在于</a:t>
            </a:r>
            <a:r>
              <a:rPr lang="zh-CN" altLang="en-US" dirty="0" smtClean="0">
                <a:solidFill>
                  <a:srgbClr val="FF0000"/>
                </a:solidFill>
              </a:rPr>
              <a:t>能用一次操作更改许多记录</a:t>
            </a:r>
            <a:r>
              <a:rPr lang="zh-CN" altLang="en-US" dirty="0" smtClean="0"/>
              <a:t>。</a:t>
            </a:r>
            <a:endParaRPr lang="en-US" altLang="zh-CN" dirty="0" smtClean="0"/>
          </a:p>
          <a:p>
            <a:pPr lvl="0"/>
            <a:r>
              <a:rPr lang="zh-CN" altLang="en-US" dirty="0" smtClean="0"/>
              <a:t>   它包括</a:t>
            </a:r>
            <a:r>
              <a:rPr lang="en-US" dirty="0" smtClean="0"/>
              <a:t>4</a:t>
            </a:r>
            <a:r>
              <a:rPr lang="zh-CN" altLang="en-US" dirty="0" smtClean="0"/>
              <a:t>种类型的查询：删除、更新、追加及生成表。</a:t>
            </a:r>
            <a:endParaRPr lang="en-US" altLang="zh-CN"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382778" y="1065068"/>
            <a:ext cx="2786063" cy="369332"/>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zh-CN" dirty="0" smtClean="0">
                <a:solidFill>
                  <a:schemeClr val="bg1"/>
                </a:solidFill>
              </a:rPr>
              <a:t>4. </a:t>
            </a:r>
            <a:r>
              <a:rPr lang="zh-CN" altLang="en-US" dirty="0" smtClean="0">
                <a:solidFill>
                  <a:schemeClr val="bg1"/>
                </a:solidFill>
              </a:rPr>
              <a:t>操作查询</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7650" y="228600"/>
            <a:ext cx="8686800" cy="557214"/>
          </a:xfrm>
        </p:spPr>
        <p:txBody>
          <a:bodyPr/>
          <a:lstStyle/>
          <a:p>
            <a:r>
              <a:rPr lang="en-US" sz="2800" dirty="0" smtClean="0"/>
              <a:t>5.1</a:t>
            </a:r>
            <a:r>
              <a:rPr lang="en-US" altLang="zh-CN" sz="2800" dirty="0" smtClean="0"/>
              <a:t>.2</a:t>
            </a:r>
            <a:r>
              <a:rPr lang="zh-CN" altLang="en-US" sz="2800" dirty="0" smtClean="0"/>
              <a:t>查询的类型</a:t>
            </a:r>
            <a:r>
              <a:rPr lang="en-US" altLang="zh-CN" sz="2000" dirty="0" smtClean="0"/>
              <a:t>——</a:t>
            </a:r>
            <a:r>
              <a:rPr lang="zh-CN" altLang="en-US" sz="2000" dirty="0"/>
              <a:t>操作</a:t>
            </a:r>
            <a:r>
              <a:rPr lang="zh-CN" altLang="en-US" sz="2000" dirty="0" smtClean="0"/>
              <a:t>查询</a:t>
            </a:r>
            <a:endParaRPr lang="zh-CN" altLang="en-US" sz="2000" dirty="0"/>
          </a:p>
        </p:txBody>
      </p:sp>
      <p:sp>
        <p:nvSpPr>
          <p:cNvPr id="1239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Oval 22"/>
          <p:cNvSpPr>
            <a:spLocks noChangeArrowheads="1"/>
          </p:cNvSpPr>
          <p:nvPr/>
        </p:nvSpPr>
        <p:spPr bwMode="gray">
          <a:xfrm rot="19680954">
            <a:off x="3665033" y="5344307"/>
            <a:ext cx="1352550" cy="1344612"/>
          </a:xfrm>
          <a:prstGeom prst="ellipse">
            <a:avLst/>
          </a:prstGeom>
          <a:gradFill rotWithShape="1">
            <a:gsLst>
              <a:gs pos="0">
                <a:schemeClr val="accent1">
                  <a:alpha val="50000"/>
                </a:schemeClr>
              </a:gs>
              <a:gs pos="100000">
                <a:schemeClr val="accent1">
                  <a:gamma/>
                  <a:shade val="56078"/>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20" name="Oval 36"/>
          <p:cNvSpPr>
            <a:spLocks noChangeArrowheads="1"/>
          </p:cNvSpPr>
          <p:nvPr/>
        </p:nvSpPr>
        <p:spPr bwMode="gray">
          <a:xfrm rot="19680954">
            <a:off x="3425266" y="2384280"/>
            <a:ext cx="1352550" cy="1344613"/>
          </a:xfrm>
          <a:prstGeom prst="ellipse">
            <a:avLst/>
          </a:prstGeom>
          <a:gradFill rotWithShape="1">
            <a:gsLst>
              <a:gs pos="0">
                <a:schemeClr val="accent2">
                  <a:alpha val="67999"/>
                </a:schemeClr>
              </a:gs>
              <a:gs pos="100000">
                <a:schemeClr val="accent2">
                  <a:gamma/>
                  <a:shade val="26275"/>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21" name="Oval 50"/>
          <p:cNvSpPr>
            <a:spLocks noChangeArrowheads="1"/>
          </p:cNvSpPr>
          <p:nvPr/>
        </p:nvSpPr>
        <p:spPr bwMode="gray">
          <a:xfrm rot="19680954">
            <a:off x="3444316" y="947592"/>
            <a:ext cx="1350963" cy="1344613"/>
          </a:xfrm>
          <a:prstGeom prst="ellipse">
            <a:avLst/>
          </a:prstGeom>
          <a:gradFill rotWithShape="1">
            <a:gsLst>
              <a:gs pos="0">
                <a:schemeClr val="folHlink">
                  <a:alpha val="67999"/>
                </a:schemeClr>
              </a:gs>
              <a:gs pos="100000">
                <a:schemeClr val="folHlink">
                  <a:gamma/>
                  <a:shade val="26275"/>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35" name="Text Box 64"/>
          <p:cNvSpPr txBox="1">
            <a:spLocks noChangeArrowheads="1"/>
          </p:cNvSpPr>
          <p:nvPr/>
        </p:nvSpPr>
        <p:spPr bwMode="gray">
          <a:xfrm rot="19680954">
            <a:off x="3546463" y="2873230"/>
            <a:ext cx="1077913" cy="461665"/>
          </a:xfrm>
          <a:prstGeom prst="rect">
            <a:avLst/>
          </a:prstGeom>
          <a:noFill/>
          <a:ln w="9525">
            <a:noFill/>
            <a:miter lim="800000"/>
            <a:headEnd/>
            <a:tailEnd/>
          </a:ln>
        </p:spPr>
        <p:txBody>
          <a:bodyPr>
            <a:spAutoFit/>
          </a:bodyPr>
          <a:lstStyle/>
          <a:p>
            <a:pPr algn="ctr">
              <a:spcBef>
                <a:spcPct val="50000"/>
              </a:spcBef>
            </a:pPr>
            <a:r>
              <a:rPr lang="zh-CN" altLang="en-US" sz="2400" dirty="0" smtClean="0">
                <a:solidFill>
                  <a:schemeClr val="bg1"/>
                </a:solidFill>
              </a:rPr>
              <a:t>更新</a:t>
            </a:r>
            <a:endParaRPr lang="en-US" altLang="zh-CN" sz="2400" dirty="0">
              <a:solidFill>
                <a:schemeClr val="bg1"/>
              </a:solidFill>
            </a:endParaRPr>
          </a:p>
        </p:txBody>
      </p:sp>
      <p:sp>
        <p:nvSpPr>
          <p:cNvPr id="36" name="Text Box 64"/>
          <p:cNvSpPr txBox="1">
            <a:spLocks noChangeArrowheads="1"/>
          </p:cNvSpPr>
          <p:nvPr/>
        </p:nvSpPr>
        <p:spPr bwMode="gray">
          <a:xfrm rot="19680954">
            <a:off x="3577667" y="4311504"/>
            <a:ext cx="1077913" cy="461665"/>
          </a:xfrm>
          <a:prstGeom prst="rect">
            <a:avLst/>
          </a:prstGeom>
          <a:noFill/>
          <a:ln w="9525">
            <a:noFill/>
            <a:miter lim="800000"/>
            <a:headEnd/>
            <a:tailEnd/>
          </a:ln>
        </p:spPr>
        <p:txBody>
          <a:bodyPr>
            <a:spAutoFit/>
          </a:bodyPr>
          <a:lstStyle/>
          <a:p>
            <a:pPr algn="ctr">
              <a:spcBef>
                <a:spcPct val="50000"/>
              </a:spcBef>
            </a:pPr>
            <a:r>
              <a:rPr lang="zh-CN" altLang="en-US" sz="2400" dirty="0" smtClean="0">
                <a:solidFill>
                  <a:schemeClr val="bg1"/>
                </a:solidFill>
              </a:rPr>
              <a:t>追加</a:t>
            </a:r>
            <a:endParaRPr lang="en-US" altLang="zh-CN" sz="2400" dirty="0">
              <a:solidFill>
                <a:schemeClr val="bg1"/>
              </a:solidFill>
            </a:endParaRPr>
          </a:p>
        </p:txBody>
      </p:sp>
      <p:sp>
        <p:nvSpPr>
          <p:cNvPr id="54" name="Text Box 64"/>
          <p:cNvSpPr txBox="1">
            <a:spLocks noChangeArrowheads="1"/>
          </p:cNvSpPr>
          <p:nvPr/>
        </p:nvSpPr>
        <p:spPr bwMode="gray">
          <a:xfrm rot="19680954">
            <a:off x="3615766" y="1406380"/>
            <a:ext cx="1077913" cy="461665"/>
          </a:xfrm>
          <a:prstGeom prst="rect">
            <a:avLst/>
          </a:prstGeom>
          <a:noFill/>
          <a:ln w="9525">
            <a:noFill/>
            <a:miter lim="800000"/>
            <a:headEnd/>
            <a:tailEnd/>
          </a:ln>
        </p:spPr>
        <p:txBody>
          <a:bodyPr>
            <a:spAutoFit/>
          </a:bodyPr>
          <a:lstStyle/>
          <a:p>
            <a:pPr algn="ctr">
              <a:spcBef>
                <a:spcPct val="50000"/>
              </a:spcBef>
            </a:pPr>
            <a:r>
              <a:rPr lang="zh-CN" altLang="en-US" sz="2400" dirty="0" smtClean="0">
                <a:solidFill>
                  <a:schemeClr val="bg1"/>
                </a:solidFill>
              </a:rPr>
              <a:t>删除</a:t>
            </a:r>
            <a:endParaRPr lang="en-US" altLang="zh-CN" sz="2400" dirty="0">
              <a:solidFill>
                <a:schemeClr val="bg1"/>
              </a:solidFill>
            </a:endParaRPr>
          </a:p>
        </p:txBody>
      </p:sp>
      <p:sp>
        <p:nvSpPr>
          <p:cNvPr id="55" name="Oval 50"/>
          <p:cNvSpPr>
            <a:spLocks noChangeArrowheads="1"/>
          </p:cNvSpPr>
          <p:nvPr/>
        </p:nvSpPr>
        <p:spPr bwMode="gray">
          <a:xfrm rot="19680954">
            <a:off x="3566661" y="3917586"/>
            <a:ext cx="1350963" cy="1344613"/>
          </a:xfrm>
          <a:prstGeom prst="ellipse">
            <a:avLst/>
          </a:prstGeom>
          <a:gradFill rotWithShape="1">
            <a:gsLst>
              <a:gs pos="0">
                <a:schemeClr val="folHlink">
                  <a:alpha val="67999"/>
                </a:schemeClr>
              </a:gs>
              <a:gs pos="100000">
                <a:schemeClr val="folHlink">
                  <a:gamma/>
                  <a:shade val="26275"/>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56" name="Text Box 64"/>
          <p:cNvSpPr txBox="1">
            <a:spLocks noChangeArrowheads="1"/>
          </p:cNvSpPr>
          <p:nvPr/>
        </p:nvSpPr>
        <p:spPr bwMode="gray">
          <a:xfrm rot="19680954">
            <a:off x="3410272" y="4340327"/>
            <a:ext cx="1594758" cy="461665"/>
          </a:xfrm>
          <a:prstGeom prst="rect">
            <a:avLst/>
          </a:prstGeom>
          <a:noFill/>
          <a:ln w="9525">
            <a:noFill/>
            <a:miter lim="800000"/>
            <a:headEnd/>
            <a:tailEnd/>
          </a:ln>
        </p:spPr>
        <p:txBody>
          <a:bodyPr wrap="square">
            <a:spAutoFit/>
          </a:bodyPr>
          <a:lstStyle/>
          <a:p>
            <a:pPr algn="ctr">
              <a:spcBef>
                <a:spcPct val="50000"/>
              </a:spcBef>
            </a:pPr>
            <a:r>
              <a:rPr lang="zh-CN" altLang="en-US" sz="2400" dirty="0" smtClean="0">
                <a:solidFill>
                  <a:schemeClr val="bg1"/>
                </a:solidFill>
              </a:rPr>
              <a:t>生成表</a:t>
            </a:r>
            <a:endParaRPr lang="en-US" altLang="zh-CN" sz="2400" dirty="0">
              <a:solidFill>
                <a:schemeClr val="bg1"/>
              </a:solidFill>
            </a:endParaRPr>
          </a:p>
        </p:txBody>
      </p:sp>
      <p:sp>
        <p:nvSpPr>
          <p:cNvPr id="25" name="TextBox 24">
            <a:hlinkClick r:id="rId2" action="ppaction://hlinksldjump"/>
          </p:cNvPr>
          <p:cNvSpPr txBox="1"/>
          <p:nvPr/>
        </p:nvSpPr>
        <p:spPr>
          <a:xfrm>
            <a:off x="7677760" y="6258909"/>
            <a:ext cx="772511" cy="338554"/>
          </a:xfrm>
          <a:prstGeom prst="rect">
            <a:avLst/>
          </a:prstGeom>
          <a:noFill/>
        </p:spPr>
        <p:txBody>
          <a:bodyPr wrap="square" rtlCol="0">
            <a:spAutoFit/>
          </a:bodyPr>
          <a:lstStyle/>
          <a:p>
            <a:r>
              <a:rPr lang="en-US" altLang="zh-CN" sz="1600" dirty="0" smtClean="0"/>
              <a:t>Back</a:t>
            </a:r>
            <a:endParaRPr lang="zh-CN" altLang="en-US" sz="1600" dirty="0"/>
          </a:p>
        </p:txBody>
      </p:sp>
      <p:sp>
        <p:nvSpPr>
          <p:cNvPr id="2" name="TextBox 1"/>
          <p:cNvSpPr txBox="1"/>
          <p:nvPr/>
        </p:nvSpPr>
        <p:spPr>
          <a:xfrm>
            <a:off x="4839983" y="1261242"/>
            <a:ext cx="3200402" cy="646331"/>
          </a:xfrm>
          <a:prstGeom prst="rect">
            <a:avLst/>
          </a:prstGeom>
          <a:noFill/>
        </p:spPr>
        <p:txBody>
          <a:bodyPr wrap="square" rtlCol="0">
            <a:spAutoFit/>
          </a:bodyPr>
          <a:lstStyle/>
          <a:p>
            <a:r>
              <a:rPr lang="zh-CN" altLang="en-US" dirty="0" smtClean="0"/>
              <a:t>例如：</a:t>
            </a:r>
            <a:r>
              <a:rPr lang="en-US" altLang="zh-CN" dirty="0" smtClean="0"/>
              <a:t/>
            </a:r>
            <a:br>
              <a:rPr lang="en-US" altLang="zh-CN" dirty="0" smtClean="0"/>
            </a:br>
            <a:r>
              <a:rPr lang="zh-CN" altLang="en-US" dirty="0" smtClean="0"/>
              <a:t>删除符合某一条件的所有记录</a:t>
            </a:r>
            <a:endParaRPr lang="zh-CN" altLang="en-US" dirty="0"/>
          </a:p>
        </p:txBody>
      </p:sp>
      <p:sp>
        <p:nvSpPr>
          <p:cNvPr id="27" name="TextBox 26"/>
          <p:cNvSpPr txBox="1"/>
          <p:nvPr/>
        </p:nvSpPr>
        <p:spPr>
          <a:xfrm>
            <a:off x="4792687" y="2695904"/>
            <a:ext cx="3673396" cy="646331"/>
          </a:xfrm>
          <a:prstGeom prst="rect">
            <a:avLst/>
          </a:prstGeom>
          <a:noFill/>
        </p:spPr>
        <p:txBody>
          <a:bodyPr wrap="square" rtlCol="0">
            <a:spAutoFit/>
          </a:bodyPr>
          <a:lstStyle/>
          <a:p>
            <a:r>
              <a:rPr lang="zh-CN" altLang="en-US" dirty="0" smtClean="0"/>
              <a:t>例如：</a:t>
            </a:r>
            <a:r>
              <a:rPr lang="en-US" altLang="zh-CN" dirty="0" smtClean="0"/>
              <a:t/>
            </a:r>
            <a:br>
              <a:rPr lang="en-US" altLang="zh-CN" dirty="0" smtClean="0"/>
            </a:br>
            <a:r>
              <a:rPr lang="zh-CN" altLang="en-US" dirty="0" smtClean="0"/>
              <a:t>所有学生计算机课程绩点加</a:t>
            </a:r>
            <a:r>
              <a:rPr lang="en-US" altLang="zh-CN" dirty="0" smtClean="0"/>
              <a:t>0.5</a:t>
            </a:r>
            <a:endParaRPr lang="zh-CN" altLang="en-US" dirty="0"/>
          </a:p>
        </p:txBody>
      </p:sp>
      <p:sp>
        <p:nvSpPr>
          <p:cNvPr id="28" name="TextBox 27"/>
          <p:cNvSpPr txBox="1"/>
          <p:nvPr/>
        </p:nvSpPr>
        <p:spPr>
          <a:xfrm>
            <a:off x="4855750" y="4083270"/>
            <a:ext cx="3200402" cy="646331"/>
          </a:xfrm>
          <a:prstGeom prst="rect">
            <a:avLst/>
          </a:prstGeom>
          <a:noFill/>
        </p:spPr>
        <p:txBody>
          <a:bodyPr wrap="square" rtlCol="0">
            <a:spAutoFit/>
          </a:bodyPr>
          <a:lstStyle/>
          <a:p>
            <a:r>
              <a:rPr lang="zh-CN" altLang="en-US" dirty="0" smtClean="0"/>
              <a:t>例如：</a:t>
            </a:r>
            <a:r>
              <a:rPr lang="en-US" altLang="zh-CN" dirty="0" smtClean="0"/>
              <a:t/>
            </a:r>
            <a:br>
              <a:rPr lang="en-US" altLang="zh-CN" dirty="0" smtClean="0"/>
            </a:br>
            <a:r>
              <a:rPr lang="zh-CN" altLang="en-US" dirty="0" smtClean="0"/>
              <a:t>生成上海籍学生信息表</a:t>
            </a:r>
            <a:endParaRPr lang="zh-CN" altLang="en-US" dirty="0"/>
          </a:p>
        </p:txBody>
      </p:sp>
      <p:sp>
        <p:nvSpPr>
          <p:cNvPr id="29" name="Text Box 64"/>
          <p:cNvSpPr txBox="1">
            <a:spLocks noChangeArrowheads="1"/>
          </p:cNvSpPr>
          <p:nvPr/>
        </p:nvSpPr>
        <p:spPr bwMode="gray">
          <a:xfrm rot="19680954">
            <a:off x="3552160" y="5743459"/>
            <a:ext cx="1594758" cy="461665"/>
          </a:xfrm>
          <a:prstGeom prst="rect">
            <a:avLst/>
          </a:prstGeom>
          <a:noFill/>
          <a:ln w="9525">
            <a:noFill/>
            <a:miter lim="800000"/>
            <a:headEnd/>
            <a:tailEnd/>
          </a:ln>
        </p:spPr>
        <p:txBody>
          <a:bodyPr wrap="square">
            <a:spAutoFit/>
          </a:bodyPr>
          <a:lstStyle/>
          <a:p>
            <a:pPr algn="ctr">
              <a:spcBef>
                <a:spcPct val="50000"/>
              </a:spcBef>
            </a:pPr>
            <a:r>
              <a:rPr lang="zh-CN" altLang="en-US" sz="2400" dirty="0" smtClean="0">
                <a:solidFill>
                  <a:schemeClr val="bg1"/>
                </a:solidFill>
              </a:rPr>
              <a:t>追加</a:t>
            </a:r>
            <a:endParaRPr lang="en-US" altLang="zh-CN" sz="2400" dirty="0">
              <a:solidFill>
                <a:schemeClr val="bg1"/>
              </a:solidFill>
            </a:endParaRPr>
          </a:p>
        </p:txBody>
      </p:sp>
      <p:sp>
        <p:nvSpPr>
          <p:cNvPr id="30" name="TextBox 29"/>
          <p:cNvSpPr txBox="1"/>
          <p:nvPr/>
        </p:nvSpPr>
        <p:spPr>
          <a:xfrm>
            <a:off x="4997638" y="5407576"/>
            <a:ext cx="3200402" cy="923330"/>
          </a:xfrm>
          <a:prstGeom prst="rect">
            <a:avLst/>
          </a:prstGeom>
          <a:noFill/>
        </p:spPr>
        <p:txBody>
          <a:bodyPr wrap="square" rtlCol="0">
            <a:spAutoFit/>
          </a:bodyPr>
          <a:lstStyle/>
          <a:p>
            <a:r>
              <a:rPr lang="zh-CN" altLang="en-US" dirty="0" smtClean="0"/>
              <a:t>例如：</a:t>
            </a:r>
            <a:r>
              <a:rPr lang="en-US" altLang="zh-CN" dirty="0" smtClean="0"/>
              <a:t/>
            </a:r>
            <a:br>
              <a:rPr lang="en-US" altLang="zh-CN" dirty="0" smtClean="0"/>
            </a:br>
            <a:r>
              <a:rPr lang="zh-CN" altLang="en-US" dirty="0" smtClean="0"/>
              <a:t>追加江浙籍学生，形成江浙沪学生信息表</a:t>
            </a:r>
            <a:endParaRPr lang="zh-CN" altLang="en-US" dirty="0"/>
          </a:p>
        </p:txBody>
      </p:sp>
      <p:sp>
        <p:nvSpPr>
          <p:cNvPr id="31" name="云形 30"/>
          <p:cNvSpPr/>
          <p:nvPr/>
        </p:nvSpPr>
        <p:spPr>
          <a:xfrm>
            <a:off x="851337" y="3720662"/>
            <a:ext cx="2254469"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smtClean="0">
                <a:solidFill>
                  <a:schemeClr val="tx1"/>
                </a:solidFill>
              </a:rPr>
              <a:t>一次操作</a:t>
            </a:r>
            <a:r>
              <a:rPr lang="en-US" altLang="zh-CN" sz="1600" dirty="0" smtClean="0">
                <a:solidFill>
                  <a:schemeClr val="tx1"/>
                </a:solidFill>
              </a:rPr>
              <a:t/>
            </a:r>
            <a:br>
              <a:rPr lang="en-US" altLang="zh-CN" sz="1600" dirty="0" smtClean="0">
                <a:solidFill>
                  <a:schemeClr val="tx1"/>
                </a:solidFill>
              </a:rPr>
            </a:br>
            <a:r>
              <a:rPr lang="zh-CN" altLang="en-US" sz="1600" dirty="0" smtClean="0">
                <a:solidFill>
                  <a:schemeClr val="tx1"/>
                </a:solidFill>
              </a:rPr>
              <a:t>作用于多条记录</a:t>
            </a:r>
            <a:endParaRPr lang="zh-CN" altLang="en-US" sz="1600" kern="100" dirty="0" smtClean="0">
              <a:solidFill>
                <a:schemeClr val="tx1"/>
              </a:solidFill>
              <a:latin typeface="Times New Roman"/>
              <a:ea typeface="宋体"/>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14</a:t>
            </a:fld>
            <a:endParaRPr lang="en-US" altLang="zh-CN" dirty="0"/>
          </a:p>
        </p:txBody>
      </p:sp>
      <p:sp>
        <p:nvSpPr>
          <p:cNvPr id="56326" name="Rectangle 29"/>
          <p:cNvSpPr>
            <a:spLocks noChangeArrowheads="1"/>
          </p:cNvSpPr>
          <p:nvPr/>
        </p:nvSpPr>
        <p:spPr bwMode="auto">
          <a:xfrm>
            <a:off x="242888" y="1585913"/>
            <a:ext cx="2743200" cy="495776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3014662" y="5100638"/>
            <a:ext cx="985837" cy="34290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3030428" y="4547364"/>
            <a:ext cx="359158" cy="8769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28600" y="1700213"/>
            <a:ext cx="2771775" cy="2585323"/>
          </a:xfrm>
          <a:prstGeom prst="rect">
            <a:avLst/>
          </a:prstGeom>
          <a:noFill/>
          <a:ln w="9525">
            <a:noFill/>
            <a:miter lim="800000"/>
            <a:headEnd/>
            <a:tailEnd/>
          </a:ln>
        </p:spPr>
        <p:txBody>
          <a:bodyPr wrap="square">
            <a:spAutoFit/>
          </a:bodyPr>
          <a:lstStyle/>
          <a:p>
            <a:pPr lvl="0"/>
            <a:r>
              <a:rPr lang="zh-CN" altLang="en-US" dirty="0" smtClean="0"/>
              <a:t> </a:t>
            </a:r>
            <a:r>
              <a:rPr lang="en-US" dirty="0" smtClean="0"/>
              <a:t>SQL</a:t>
            </a:r>
            <a:r>
              <a:rPr lang="zh-CN" altLang="en-US" dirty="0" smtClean="0"/>
              <a:t>（</a:t>
            </a:r>
            <a:r>
              <a:rPr lang="en-US" dirty="0" smtClean="0"/>
              <a:t>Structured Query Language</a:t>
            </a:r>
            <a:r>
              <a:rPr lang="zh-CN" altLang="en-US" dirty="0" smtClean="0"/>
              <a:t>）是一种结构化查询语言，</a:t>
            </a:r>
            <a:r>
              <a:rPr lang="en-US" dirty="0" smtClean="0"/>
              <a:t>SQL</a:t>
            </a:r>
            <a:r>
              <a:rPr lang="zh-CN" altLang="en-US" dirty="0" smtClean="0"/>
              <a:t>查询是使用</a:t>
            </a:r>
            <a:r>
              <a:rPr lang="en-US" dirty="0" smtClean="0"/>
              <a:t>SQL</a:t>
            </a:r>
            <a:r>
              <a:rPr lang="zh-CN" altLang="en-US" dirty="0" smtClean="0"/>
              <a:t>语句创建的查询。现有的支持关系模型的数据库系统都使用</a:t>
            </a:r>
            <a:r>
              <a:rPr lang="en-US" dirty="0" smtClean="0"/>
              <a:t>SQL</a:t>
            </a:r>
            <a:r>
              <a:rPr lang="zh-CN" altLang="en-US" dirty="0" smtClean="0"/>
              <a:t>语言，</a:t>
            </a:r>
            <a:r>
              <a:rPr lang="en-US" dirty="0" smtClean="0"/>
              <a:t>Access</a:t>
            </a:r>
            <a:r>
              <a:rPr lang="zh-CN" altLang="en-US" dirty="0" smtClean="0"/>
              <a:t>也可以使用它进行数据查询和更新，详见第</a:t>
            </a:r>
            <a:r>
              <a:rPr lang="en-US" dirty="0" smtClean="0"/>
              <a:t>9</a:t>
            </a:r>
            <a:r>
              <a:rPr lang="zh-CN" altLang="en-US" dirty="0" smtClean="0"/>
              <a:t>章。</a:t>
            </a:r>
            <a:endParaRPr lang="en-US" altLang="zh-CN"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200025" y="1243013"/>
            <a:ext cx="2786063" cy="369332"/>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zh-CN" dirty="0" smtClean="0">
                <a:solidFill>
                  <a:schemeClr val="bg1"/>
                </a:solidFill>
              </a:rPr>
              <a:t>5. SQL</a:t>
            </a:r>
            <a:r>
              <a:rPr lang="zh-CN" altLang="en-US" dirty="0" smtClean="0">
                <a:solidFill>
                  <a:schemeClr val="bg1"/>
                </a:solidFill>
              </a:rPr>
              <a:t>查询</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7650" y="228600"/>
            <a:ext cx="8686800" cy="557214"/>
          </a:xfrm>
        </p:spPr>
        <p:txBody>
          <a:bodyPr/>
          <a:lstStyle/>
          <a:p>
            <a:r>
              <a:rPr lang="en-US" sz="2800" dirty="0" smtClean="0"/>
              <a:t>5.1</a:t>
            </a:r>
            <a:r>
              <a:rPr lang="en-US" altLang="zh-CN" sz="2800" dirty="0" smtClean="0"/>
              <a:t>.2</a:t>
            </a:r>
            <a:r>
              <a:rPr lang="zh-CN" altLang="en-US" sz="2800" dirty="0" smtClean="0"/>
              <a:t>查询的类型</a:t>
            </a:r>
            <a:r>
              <a:rPr lang="en-US" altLang="zh-CN" sz="2000" dirty="0" smtClean="0"/>
              <a:t>——SQL</a:t>
            </a:r>
            <a:r>
              <a:rPr lang="zh-CN" altLang="en-US" sz="2000" dirty="0" smtClean="0"/>
              <a:t>查询</a:t>
            </a:r>
            <a:endParaRPr lang="zh-CN" altLang="en-US" sz="2800" dirty="0"/>
          </a:p>
        </p:txBody>
      </p:sp>
      <p:sp>
        <p:nvSpPr>
          <p:cNvPr id="1239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AutoShape 34"/>
          <p:cNvSpPr>
            <a:spLocks noChangeArrowheads="1"/>
          </p:cNvSpPr>
          <p:nvPr/>
        </p:nvSpPr>
        <p:spPr bwMode="gray">
          <a:xfrm>
            <a:off x="3464474" y="4461642"/>
            <a:ext cx="4670533" cy="61485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直接使用语句实现查询，而不是</a:t>
            </a:r>
            <a:r>
              <a:rPr lang="zh-CN" altLang="en-US" dirty="0">
                <a:solidFill>
                  <a:srgbClr val="1C1C1C"/>
                </a:solidFill>
              </a:rPr>
              <a:t>设计窗格</a:t>
            </a:r>
            <a:endParaRPr lang="zh-CN" altLang="en-US" dirty="0"/>
          </a:p>
          <a:p>
            <a:r>
              <a:rPr lang="zh-CN" altLang="en-US" dirty="0" smtClean="0"/>
              <a:t>。      </a:t>
            </a:r>
          </a:p>
        </p:txBody>
      </p:sp>
      <p:sp>
        <p:nvSpPr>
          <p:cNvPr id="18" name="TextBox 17">
            <a:hlinkClick r:id="rId2" action="ppaction://hlinksldjump"/>
          </p:cNvPr>
          <p:cNvSpPr txBox="1"/>
          <p:nvPr/>
        </p:nvSpPr>
        <p:spPr>
          <a:xfrm>
            <a:off x="7677760" y="6258909"/>
            <a:ext cx="772511" cy="338554"/>
          </a:xfrm>
          <a:prstGeom prst="rect">
            <a:avLst/>
          </a:prstGeom>
          <a:noFill/>
        </p:spPr>
        <p:txBody>
          <a:bodyPr wrap="square" rtlCol="0">
            <a:spAutoFit/>
          </a:bodyPr>
          <a:lstStyle/>
          <a:p>
            <a:r>
              <a:rPr lang="en-US" altLang="zh-CN" sz="1600" dirty="0" smtClean="0"/>
              <a:t>Back</a:t>
            </a:r>
            <a:endParaRPr lang="zh-CN" altLang="en-US" sz="16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16" t="23834" r="23448" b="63022"/>
          <a:stretch/>
        </p:blipFill>
        <p:spPr bwMode="auto">
          <a:xfrm>
            <a:off x="819807" y="4966137"/>
            <a:ext cx="7837500" cy="93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974" t="23103" r="25000" b="24321"/>
          <a:stretch/>
        </p:blipFill>
        <p:spPr bwMode="auto">
          <a:xfrm>
            <a:off x="3468414" y="1503837"/>
            <a:ext cx="5105401" cy="2500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229523" y="2559411"/>
            <a:ext cx="1579278" cy="369332"/>
          </a:xfrm>
          <a:prstGeom prst="rect">
            <a:avLst/>
          </a:prstGeom>
        </p:spPr>
        <p:txBody>
          <a:bodyPr wrap="none">
            <a:spAutoFit/>
          </a:bodyPr>
          <a:lstStyle/>
          <a:p>
            <a:r>
              <a:rPr lang="zh-CN" altLang="en-US" dirty="0" smtClean="0">
                <a:solidFill>
                  <a:srgbClr val="1C1C1C"/>
                </a:solidFill>
              </a:rPr>
              <a:t>查询设计</a:t>
            </a:r>
            <a:r>
              <a:rPr lang="zh-CN" altLang="en-US" dirty="0">
                <a:solidFill>
                  <a:srgbClr val="1C1C1C"/>
                </a:solidFill>
              </a:rPr>
              <a:t>窗格</a:t>
            </a:r>
            <a:endParaRPr lang="zh-CN" altLang="en-US" dirty="0"/>
          </a:p>
        </p:txBody>
      </p:sp>
      <p:sp>
        <p:nvSpPr>
          <p:cNvPr id="3" name="TextBox 2"/>
          <p:cNvSpPr txBox="1"/>
          <p:nvPr/>
        </p:nvSpPr>
        <p:spPr>
          <a:xfrm>
            <a:off x="8387255" y="5186855"/>
            <a:ext cx="756745" cy="584775"/>
          </a:xfrm>
          <a:prstGeom prst="rect">
            <a:avLst/>
          </a:prstGeom>
          <a:noFill/>
        </p:spPr>
        <p:txBody>
          <a:bodyPr wrap="square" rtlCol="0">
            <a:spAutoFit/>
          </a:bodyPr>
          <a:lstStyle/>
          <a:p>
            <a:r>
              <a:rPr lang="zh-CN" altLang="en-US" sz="3200" dirty="0" smtClean="0">
                <a:latin typeface="华文琥珀" pitchFamily="2" charset="-122"/>
                <a:ea typeface="华文琥珀" pitchFamily="2" charset="-122"/>
              </a:rPr>
              <a:t>√</a:t>
            </a:r>
            <a:endParaRPr lang="zh-CN" altLang="en-US" sz="3200" dirty="0">
              <a:latin typeface="华文琥珀" pitchFamily="2" charset="-122"/>
              <a:ea typeface="华文琥珀" pitchFamily="2" charset="-122"/>
            </a:endParaRPr>
          </a:p>
        </p:txBody>
      </p:sp>
      <p:sp>
        <p:nvSpPr>
          <p:cNvPr id="23" name="TextBox 22"/>
          <p:cNvSpPr txBox="1"/>
          <p:nvPr/>
        </p:nvSpPr>
        <p:spPr>
          <a:xfrm>
            <a:off x="8387255" y="3358056"/>
            <a:ext cx="756745" cy="584775"/>
          </a:xfrm>
          <a:prstGeom prst="rect">
            <a:avLst/>
          </a:prstGeom>
          <a:noFill/>
        </p:spPr>
        <p:txBody>
          <a:bodyPr wrap="square" rtlCol="0">
            <a:spAutoFit/>
          </a:bodyPr>
          <a:lstStyle/>
          <a:p>
            <a:r>
              <a:rPr lang="en-US" altLang="zh-CN" sz="3200" dirty="0"/>
              <a:t>X</a:t>
            </a:r>
            <a:endParaRPr lang="zh-CN" altLang="en-US" sz="3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a:spLocks/>
          </p:cNvSpPr>
          <p:nvPr/>
        </p:nvSpPr>
        <p:spPr bwMode="gray">
          <a:xfrm>
            <a:off x="5351244" y="1637589"/>
            <a:ext cx="1630362" cy="674687"/>
          </a:xfrm>
          <a:custGeom>
            <a:avLst/>
            <a:gdLst/>
            <a:ahLst/>
            <a:cxnLst>
              <a:cxn ang="0">
                <a:pos x="115" y="0"/>
              </a:cxn>
              <a:cxn ang="0">
                <a:pos x="237" y="0"/>
              </a:cxn>
              <a:cxn ang="0">
                <a:pos x="364" y="11"/>
              </a:cxn>
              <a:cxn ang="0">
                <a:pos x="484" y="40"/>
              </a:cxn>
              <a:cxn ang="0">
                <a:pos x="624" y="83"/>
              </a:cxn>
              <a:cxn ang="0">
                <a:pos x="754" y="141"/>
              </a:cxn>
              <a:cxn ang="0">
                <a:pos x="894" y="224"/>
              </a:cxn>
              <a:cxn ang="0">
                <a:pos x="1016" y="311"/>
              </a:cxn>
              <a:cxn ang="0">
                <a:pos x="1136" y="397"/>
              </a:cxn>
              <a:cxn ang="0">
                <a:pos x="1256" y="495"/>
              </a:cxn>
              <a:cxn ang="0">
                <a:pos x="1368" y="603"/>
              </a:cxn>
              <a:cxn ang="0">
                <a:pos x="1475" y="726"/>
              </a:cxn>
              <a:cxn ang="0">
                <a:pos x="1565" y="853"/>
              </a:cxn>
              <a:cxn ang="0">
                <a:pos x="1625" y="968"/>
              </a:cxn>
              <a:cxn ang="0">
                <a:pos x="2000" y="932"/>
              </a:cxn>
              <a:cxn ang="0">
                <a:pos x="1872" y="1012"/>
              </a:cxn>
              <a:cxn ang="0">
                <a:pos x="1782" y="1077"/>
              </a:cxn>
              <a:cxn ang="0">
                <a:pos x="1710" y="1145"/>
              </a:cxn>
              <a:cxn ang="0">
                <a:pos x="1638" y="1229"/>
              </a:cxn>
              <a:cxn ang="0">
                <a:pos x="1555" y="1337"/>
              </a:cxn>
              <a:cxn ang="0">
                <a:pos x="1475" y="1445"/>
              </a:cxn>
              <a:cxn ang="0">
                <a:pos x="1408" y="1474"/>
              </a:cxn>
              <a:cxn ang="0">
                <a:pos x="1338" y="1424"/>
              </a:cxn>
              <a:cxn ang="0">
                <a:pos x="1253" y="1373"/>
              </a:cxn>
              <a:cxn ang="0">
                <a:pos x="1173" y="1337"/>
              </a:cxn>
              <a:cxn ang="0">
                <a:pos x="1083" y="1301"/>
              </a:cxn>
              <a:cxn ang="0">
                <a:pos x="991" y="1265"/>
              </a:cxn>
              <a:cxn ang="0">
                <a:pos x="904" y="1239"/>
              </a:cxn>
              <a:cxn ang="0">
                <a:pos x="819" y="1211"/>
              </a:cxn>
              <a:cxn ang="0">
                <a:pos x="704" y="1185"/>
              </a:cxn>
              <a:cxn ang="0">
                <a:pos x="1123" y="986"/>
              </a:cxn>
              <a:cxn ang="0">
                <a:pos x="1024" y="799"/>
              </a:cxn>
              <a:cxn ang="0">
                <a:pos x="949" y="690"/>
              </a:cxn>
              <a:cxn ang="0">
                <a:pos x="841" y="542"/>
              </a:cxn>
              <a:cxn ang="0">
                <a:pos x="746" y="430"/>
              </a:cxn>
              <a:cxn ang="0">
                <a:pos x="672" y="343"/>
              </a:cxn>
              <a:cxn ang="0">
                <a:pos x="579" y="257"/>
              </a:cxn>
              <a:cxn ang="0">
                <a:pos x="482" y="184"/>
              </a:cxn>
              <a:cxn ang="0">
                <a:pos x="364" y="126"/>
              </a:cxn>
              <a:cxn ang="0">
                <a:pos x="242" y="83"/>
              </a:cxn>
              <a:cxn ang="0">
                <a:pos x="110" y="43"/>
              </a:cxn>
            </a:cxnLst>
            <a:rect l="0" t="0" r="r" b="b"/>
            <a:pathLst>
              <a:path w="2063" h="1497">
                <a:moveTo>
                  <a:pt x="0" y="11"/>
                </a:moveTo>
                <a:lnTo>
                  <a:pt x="115" y="0"/>
                </a:lnTo>
                <a:lnTo>
                  <a:pt x="170" y="0"/>
                </a:lnTo>
                <a:lnTo>
                  <a:pt x="237" y="0"/>
                </a:lnTo>
                <a:lnTo>
                  <a:pt x="302" y="7"/>
                </a:lnTo>
                <a:lnTo>
                  <a:pt x="364" y="11"/>
                </a:lnTo>
                <a:lnTo>
                  <a:pt x="429" y="22"/>
                </a:lnTo>
                <a:lnTo>
                  <a:pt x="484" y="40"/>
                </a:lnTo>
                <a:lnTo>
                  <a:pt x="549" y="54"/>
                </a:lnTo>
                <a:lnTo>
                  <a:pt x="624" y="83"/>
                </a:lnTo>
                <a:lnTo>
                  <a:pt x="691" y="116"/>
                </a:lnTo>
                <a:lnTo>
                  <a:pt x="754" y="141"/>
                </a:lnTo>
                <a:lnTo>
                  <a:pt x="826" y="181"/>
                </a:lnTo>
                <a:lnTo>
                  <a:pt x="894" y="224"/>
                </a:lnTo>
                <a:lnTo>
                  <a:pt x="961" y="267"/>
                </a:lnTo>
                <a:lnTo>
                  <a:pt x="1016" y="311"/>
                </a:lnTo>
                <a:lnTo>
                  <a:pt x="1081" y="354"/>
                </a:lnTo>
                <a:lnTo>
                  <a:pt x="1136" y="397"/>
                </a:lnTo>
                <a:lnTo>
                  <a:pt x="1196" y="444"/>
                </a:lnTo>
                <a:lnTo>
                  <a:pt x="1256" y="495"/>
                </a:lnTo>
                <a:lnTo>
                  <a:pt x="1316" y="553"/>
                </a:lnTo>
                <a:lnTo>
                  <a:pt x="1368" y="603"/>
                </a:lnTo>
                <a:lnTo>
                  <a:pt x="1423" y="669"/>
                </a:lnTo>
                <a:lnTo>
                  <a:pt x="1475" y="726"/>
                </a:lnTo>
                <a:lnTo>
                  <a:pt x="1525" y="788"/>
                </a:lnTo>
                <a:lnTo>
                  <a:pt x="1565" y="853"/>
                </a:lnTo>
                <a:lnTo>
                  <a:pt x="1600" y="911"/>
                </a:lnTo>
                <a:lnTo>
                  <a:pt x="1625" y="968"/>
                </a:lnTo>
                <a:lnTo>
                  <a:pt x="2062" y="889"/>
                </a:lnTo>
                <a:lnTo>
                  <a:pt x="2000" y="932"/>
                </a:lnTo>
                <a:lnTo>
                  <a:pt x="1930" y="976"/>
                </a:lnTo>
                <a:lnTo>
                  <a:pt x="1872" y="1012"/>
                </a:lnTo>
                <a:lnTo>
                  <a:pt x="1830" y="1041"/>
                </a:lnTo>
                <a:lnTo>
                  <a:pt x="1782" y="1077"/>
                </a:lnTo>
                <a:lnTo>
                  <a:pt x="1745" y="1109"/>
                </a:lnTo>
                <a:lnTo>
                  <a:pt x="1710" y="1145"/>
                </a:lnTo>
                <a:lnTo>
                  <a:pt x="1673" y="1189"/>
                </a:lnTo>
                <a:lnTo>
                  <a:pt x="1638" y="1229"/>
                </a:lnTo>
                <a:lnTo>
                  <a:pt x="1595" y="1283"/>
                </a:lnTo>
                <a:lnTo>
                  <a:pt x="1555" y="1337"/>
                </a:lnTo>
                <a:lnTo>
                  <a:pt x="1518" y="1384"/>
                </a:lnTo>
                <a:lnTo>
                  <a:pt x="1475" y="1445"/>
                </a:lnTo>
                <a:lnTo>
                  <a:pt x="1443" y="1496"/>
                </a:lnTo>
                <a:lnTo>
                  <a:pt x="1408" y="1474"/>
                </a:lnTo>
                <a:lnTo>
                  <a:pt x="1375" y="1445"/>
                </a:lnTo>
                <a:lnTo>
                  <a:pt x="1338" y="1424"/>
                </a:lnTo>
                <a:lnTo>
                  <a:pt x="1296" y="1398"/>
                </a:lnTo>
                <a:lnTo>
                  <a:pt x="1253" y="1373"/>
                </a:lnTo>
                <a:lnTo>
                  <a:pt x="1213" y="1351"/>
                </a:lnTo>
                <a:lnTo>
                  <a:pt x="1173" y="1337"/>
                </a:lnTo>
                <a:lnTo>
                  <a:pt x="1131" y="1315"/>
                </a:lnTo>
                <a:lnTo>
                  <a:pt x="1083" y="1301"/>
                </a:lnTo>
                <a:lnTo>
                  <a:pt x="1036" y="1283"/>
                </a:lnTo>
                <a:lnTo>
                  <a:pt x="991" y="1265"/>
                </a:lnTo>
                <a:lnTo>
                  <a:pt x="949" y="1250"/>
                </a:lnTo>
                <a:lnTo>
                  <a:pt x="904" y="1239"/>
                </a:lnTo>
                <a:lnTo>
                  <a:pt x="859" y="1225"/>
                </a:lnTo>
                <a:lnTo>
                  <a:pt x="819" y="1211"/>
                </a:lnTo>
                <a:lnTo>
                  <a:pt x="769" y="1196"/>
                </a:lnTo>
                <a:lnTo>
                  <a:pt x="704" y="1185"/>
                </a:lnTo>
                <a:lnTo>
                  <a:pt x="1153" y="1073"/>
                </a:lnTo>
                <a:lnTo>
                  <a:pt x="1123" y="986"/>
                </a:lnTo>
                <a:lnTo>
                  <a:pt x="1088" y="921"/>
                </a:lnTo>
                <a:lnTo>
                  <a:pt x="1024" y="799"/>
                </a:lnTo>
                <a:lnTo>
                  <a:pt x="986" y="744"/>
                </a:lnTo>
                <a:lnTo>
                  <a:pt x="949" y="690"/>
                </a:lnTo>
                <a:lnTo>
                  <a:pt x="881" y="596"/>
                </a:lnTo>
                <a:lnTo>
                  <a:pt x="841" y="542"/>
                </a:lnTo>
                <a:lnTo>
                  <a:pt x="791" y="477"/>
                </a:lnTo>
                <a:lnTo>
                  <a:pt x="746" y="430"/>
                </a:lnTo>
                <a:lnTo>
                  <a:pt x="709" y="387"/>
                </a:lnTo>
                <a:lnTo>
                  <a:pt x="672" y="343"/>
                </a:lnTo>
                <a:lnTo>
                  <a:pt x="627" y="300"/>
                </a:lnTo>
                <a:lnTo>
                  <a:pt x="579" y="257"/>
                </a:lnTo>
                <a:lnTo>
                  <a:pt x="529" y="224"/>
                </a:lnTo>
                <a:lnTo>
                  <a:pt x="482" y="184"/>
                </a:lnTo>
                <a:lnTo>
                  <a:pt x="422" y="152"/>
                </a:lnTo>
                <a:lnTo>
                  <a:pt x="364" y="126"/>
                </a:lnTo>
                <a:lnTo>
                  <a:pt x="302" y="105"/>
                </a:lnTo>
                <a:lnTo>
                  <a:pt x="242" y="83"/>
                </a:lnTo>
                <a:lnTo>
                  <a:pt x="177" y="61"/>
                </a:lnTo>
                <a:lnTo>
                  <a:pt x="110" y="43"/>
                </a:lnTo>
                <a:lnTo>
                  <a:pt x="0" y="11"/>
                </a:lnTo>
              </a:path>
            </a:pathLst>
          </a:custGeom>
          <a:solidFill>
            <a:schemeClr val="tx1">
              <a:lumMod val="50000"/>
              <a:lumOff val="50000"/>
            </a:schemeClr>
          </a:solidFill>
          <a:ln w="9525" cap="rnd">
            <a:noFill/>
            <a:round/>
            <a:headEnd/>
            <a:tailEnd/>
          </a:ln>
          <a:effectLst/>
        </p:spPr>
        <p:txBody>
          <a:bodyPr/>
          <a:lstStyle/>
          <a:p>
            <a:pPr>
              <a:defRPr/>
            </a:pPr>
            <a:endParaRPr lang="zh-CN" altLang="en-US" b="0">
              <a:latin typeface="Arial" pitchFamily="34" charset="0"/>
              <a:ea typeface="宋体" pitchFamily="2" charset="-122"/>
            </a:endParaRPr>
          </a:p>
        </p:txBody>
      </p:sp>
      <p:sp>
        <p:nvSpPr>
          <p:cNvPr id="6" name="Freeform 5"/>
          <p:cNvSpPr>
            <a:spLocks/>
          </p:cNvSpPr>
          <p:nvPr/>
        </p:nvSpPr>
        <p:spPr bwMode="gray">
          <a:xfrm>
            <a:off x="2344354" y="1632497"/>
            <a:ext cx="1628775" cy="701675"/>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a:defRPr/>
            </a:pPr>
            <a:endParaRPr lang="zh-CN" altLang="en-US" b="0">
              <a:latin typeface="Arial" pitchFamily="34" charset="0"/>
              <a:ea typeface="宋体" pitchFamily="2" charset="-122"/>
            </a:endParaRPr>
          </a:p>
        </p:txBody>
      </p:sp>
      <p:sp>
        <p:nvSpPr>
          <p:cNvPr id="72709" name="AutoShape 7"/>
          <p:cNvSpPr>
            <a:spLocks noChangeArrowheads="1"/>
          </p:cNvSpPr>
          <p:nvPr/>
        </p:nvSpPr>
        <p:spPr bwMode="gray">
          <a:xfrm>
            <a:off x="2966654" y="879914"/>
            <a:ext cx="3189288" cy="1232666"/>
          </a:xfrm>
          <a:prstGeom prst="octagon">
            <a:avLst>
              <a:gd name="adj" fmla="val 29287"/>
            </a:avLst>
          </a:prstGeom>
          <a:solidFill>
            <a:srgbClr val="FFC000"/>
          </a:solidFill>
          <a:ln w="38100" cmpd="dbl">
            <a:noFill/>
            <a:miter lim="800000"/>
            <a:headEnd/>
            <a:tailEnd/>
          </a:ln>
        </p:spPr>
        <p:txBody>
          <a:bodyPr wrap="none" lIns="92075" tIns="46038" rIns="92075" bIns="46038" anchor="ctr"/>
          <a:lstStyle/>
          <a:p>
            <a:pPr algn="ctr"/>
            <a:endParaRPr lang="zh-CN" altLang="zh-CN" b="0"/>
          </a:p>
        </p:txBody>
      </p:sp>
      <p:sp>
        <p:nvSpPr>
          <p:cNvPr id="72710" name="AutoShape 8">
            <a:hlinkClick r:id="rId2" action="ppaction://hlinksldjump"/>
          </p:cNvPr>
          <p:cNvSpPr>
            <a:spLocks noChangeArrowheads="1"/>
          </p:cNvSpPr>
          <p:nvPr/>
        </p:nvSpPr>
        <p:spPr bwMode="gray">
          <a:xfrm>
            <a:off x="747275" y="2427889"/>
            <a:ext cx="1725339" cy="432000"/>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72711" name="AutoShape 9"/>
          <p:cNvSpPr>
            <a:spLocks noChangeArrowheads="1"/>
          </p:cNvSpPr>
          <p:nvPr/>
        </p:nvSpPr>
        <p:spPr bwMode="gray">
          <a:xfrm>
            <a:off x="2531346" y="2427889"/>
            <a:ext cx="1725339" cy="432000"/>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72714" name="TextBox 12"/>
          <p:cNvSpPr txBox="1">
            <a:spLocks noChangeArrowheads="1"/>
          </p:cNvSpPr>
          <p:nvPr/>
        </p:nvSpPr>
        <p:spPr bwMode="auto">
          <a:xfrm>
            <a:off x="772510" y="2427889"/>
            <a:ext cx="1579301" cy="432000"/>
          </a:xfrm>
          <a:prstGeom prst="rect">
            <a:avLst/>
          </a:prstGeom>
          <a:noFill/>
          <a:ln w="9525">
            <a:noFill/>
            <a:miter lim="800000"/>
            <a:headEnd/>
            <a:tailEnd/>
          </a:ln>
        </p:spPr>
        <p:txBody>
          <a:bodyPr wrap="square">
            <a:spAutoFit/>
          </a:bodyPr>
          <a:lstStyle/>
          <a:p>
            <a:pPr algn="ctr"/>
            <a:r>
              <a:rPr lang="zh-CN" altLang="en-US" dirty="0" smtClean="0">
                <a:solidFill>
                  <a:schemeClr val="bg1"/>
                </a:solidFill>
                <a:latin typeface="微软雅黑"/>
                <a:ea typeface="微软雅黑"/>
                <a:cs typeface="微软雅黑"/>
              </a:rPr>
              <a:t>简单选择查询</a:t>
            </a:r>
            <a:endParaRPr lang="zh-CN" altLang="en-US" dirty="0">
              <a:solidFill>
                <a:schemeClr val="bg1"/>
              </a:solidFill>
              <a:latin typeface="微软雅黑"/>
              <a:ea typeface="微软雅黑"/>
              <a:cs typeface="微软雅黑"/>
            </a:endParaRPr>
          </a:p>
        </p:txBody>
      </p:sp>
      <p:sp>
        <p:nvSpPr>
          <p:cNvPr id="72715" name="TextBox 13">
            <a:hlinkClick r:id="rId3" action="ppaction://hlinksldjump"/>
          </p:cNvPr>
          <p:cNvSpPr txBox="1">
            <a:spLocks noChangeArrowheads="1"/>
          </p:cNvSpPr>
          <p:nvPr/>
        </p:nvSpPr>
        <p:spPr bwMode="auto">
          <a:xfrm>
            <a:off x="2554009" y="2427889"/>
            <a:ext cx="1589075" cy="432000"/>
          </a:xfrm>
          <a:prstGeom prst="rect">
            <a:avLst/>
          </a:prstGeom>
          <a:noFill/>
          <a:ln w="9525">
            <a:noFill/>
            <a:miter lim="800000"/>
            <a:headEnd/>
            <a:tailEnd/>
          </a:ln>
        </p:spPr>
        <p:txBody>
          <a:bodyPr wrap="square">
            <a:spAutoFit/>
          </a:bodyPr>
          <a:lstStyle/>
          <a:p>
            <a:pPr algn="ctr"/>
            <a:r>
              <a:rPr lang="zh-CN" altLang="en-US" dirty="0" smtClean="0">
                <a:solidFill>
                  <a:schemeClr val="bg1"/>
                </a:solidFill>
                <a:latin typeface="微软雅黑"/>
                <a:ea typeface="微软雅黑"/>
                <a:cs typeface="微软雅黑"/>
              </a:rPr>
              <a:t>交叉表查询</a:t>
            </a:r>
            <a:endParaRPr lang="zh-CN" altLang="en-US" dirty="0">
              <a:solidFill>
                <a:schemeClr val="bg1"/>
              </a:solidFill>
              <a:latin typeface="微软雅黑"/>
              <a:ea typeface="微软雅黑"/>
              <a:cs typeface="微软雅黑"/>
            </a:endParaRPr>
          </a:p>
        </p:txBody>
      </p:sp>
      <p:sp>
        <p:nvSpPr>
          <p:cNvPr id="17" name="TextBox 16"/>
          <p:cNvSpPr txBox="1"/>
          <p:nvPr/>
        </p:nvSpPr>
        <p:spPr>
          <a:xfrm>
            <a:off x="3299262" y="1018901"/>
            <a:ext cx="2597041" cy="923330"/>
          </a:xfrm>
          <a:prstGeom prst="rect">
            <a:avLst/>
          </a:prstGeom>
          <a:noFill/>
        </p:spPr>
        <p:txBody>
          <a:bodyPr wrap="square">
            <a:spAutoFit/>
          </a:bodyPr>
          <a:lstStyle/>
          <a:p>
            <a:pPr>
              <a:defRPr/>
            </a:pPr>
            <a:r>
              <a:rPr lang="zh-CN" altLang="en-US" dirty="0" smtClean="0">
                <a:solidFill>
                  <a:schemeClr val="tx1">
                    <a:lumMod val="75000"/>
                    <a:lumOff val="25000"/>
                  </a:schemeClr>
                </a:solidFill>
                <a:latin typeface="微软雅黑" pitchFamily="34" charset="-122"/>
                <a:ea typeface="微软雅黑" pitchFamily="34" charset="-122"/>
              </a:rPr>
              <a:t>   利用“查询向导”，可以快速地创建查询，操作比较简单。</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72719" name="灯片编号占位符 1"/>
          <p:cNvSpPr>
            <a:spLocks noGrp="1"/>
          </p:cNvSpPr>
          <p:nvPr>
            <p:ph type="sldNum" sz="quarter" idx="10"/>
          </p:nvPr>
        </p:nvSpPr>
        <p:spPr>
          <a:xfrm>
            <a:off x="3475366" y="4337601"/>
            <a:ext cx="2133600" cy="476250"/>
          </a:xfrm>
          <a:noFill/>
          <a:ln>
            <a:miter lim="800000"/>
            <a:headEnd/>
            <a:tailEnd/>
          </a:ln>
        </p:spPr>
        <p:txBody>
          <a:bodyPr/>
          <a:lstStyle/>
          <a:p>
            <a:fld id="{873CD28D-359A-404E-BDDB-DAE1D8B7FEC2}" type="slidenum">
              <a:rPr lang="en-US" altLang="zh-CN"/>
              <a:pPr/>
              <a:t>15</a:t>
            </a:fld>
            <a:endParaRPr lang="en-US" altLang="zh-CN"/>
          </a:p>
        </p:txBody>
      </p:sp>
      <p:sp>
        <p:nvSpPr>
          <p:cNvPr id="18" name="标题 1"/>
          <p:cNvSpPr>
            <a:spLocks noGrp="1"/>
          </p:cNvSpPr>
          <p:nvPr>
            <p:ph type="title"/>
          </p:nvPr>
        </p:nvSpPr>
        <p:spPr>
          <a:xfrm>
            <a:off x="457200" y="201504"/>
            <a:ext cx="8686800" cy="673100"/>
          </a:xfrm>
        </p:spPr>
        <p:txBody>
          <a:bodyPr/>
          <a:lstStyle/>
          <a:p>
            <a:r>
              <a:rPr lang="en-US" sz="3600" dirty="0" smtClean="0"/>
              <a:t>5.2</a:t>
            </a:r>
            <a:r>
              <a:rPr lang="zh-CN" altLang="en-US" sz="3600" dirty="0" smtClean="0"/>
              <a:t>利用向导创建查询</a:t>
            </a:r>
            <a:endParaRPr lang="zh-CN" altLang="en-US" sz="3600" dirty="0"/>
          </a:p>
        </p:txBody>
      </p:sp>
      <p:pic>
        <p:nvPicPr>
          <p:cNvPr id="19" name="图片 25"/>
          <p:cNvPicPr>
            <a:picLocks noChangeAspect="1"/>
          </p:cNvPicPr>
          <p:nvPr/>
        </p:nvPicPr>
        <p:blipFill rotWithShape="1">
          <a:blip r:embed="rId4"/>
          <a:srcRect t="4636" b="40795"/>
          <a:stretch/>
        </p:blipFill>
        <p:spPr bwMode="auto">
          <a:xfrm>
            <a:off x="409903" y="3105811"/>
            <a:ext cx="8229600" cy="3247696"/>
          </a:xfrm>
          <a:prstGeom prst="rect">
            <a:avLst/>
          </a:prstGeom>
          <a:noFill/>
        </p:spPr>
      </p:pic>
      <p:pic>
        <p:nvPicPr>
          <p:cNvPr id="21" name="图片 26"/>
          <p:cNvPicPr>
            <a:picLocks noChangeAspect="1"/>
          </p:cNvPicPr>
          <p:nvPr/>
        </p:nvPicPr>
        <p:blipFill>
          <a:blip r:embed="rId5"/>
          <a:srcRect/>
          <a:stretch>
            <a:fillRect/>
          </a:stretch>
        </p:blipFill>
        <p:spPr bwMode="auto">
          <a:xfrm>
            <a:off x="471680" y="4268575"/>
            <a:ext cx="4071743" cy="2163762"/>
          </a:xfrm>
          <a:prstGeom prst="rect">
            <a:avLst/>
          </a:prstGeom>
          <a:noFill/>
        </p:spPr>
      </p:pic>
      <p:sp>
        <p:nvSpPr>
          <p:cNvPr id="22" name="直接箭头连接符 28"/>
          <p:cNvSpPr>
            <a:spLocks noChangeShapeType="1"/>
          </p:cNvSpPr>
          <p:nvPr/>
        </p:nvSpPr>
        <p:spPr bwMode="auto">
          <a:xfrm>
            <a:off x="3221307" y="3947777"/>
            <a:ext cx="0" cy="324682"/>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sz="1400"/>
          </a:p>
        </p:txBody>
      </p:sp>
      <p:sp>
        <p:nvSpPr>
          <p:cNvPr id="23" name="圆角矩形 22"/>
          <p:cNvSpPr/>
          <p:nvPr/>
        </p:nvSpPr>
        <p:spPr>
          <a:xfrm>
            <a:off x="2951106" y="3310762"/>
            <a:ext cx="599089" cy="646386"/>
          </a:xfrm>
          <a:prstGeom prst="roundRect">
            <a:avLst>
              <a:gd name="adj" fmla="val 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4" name="圆角矩形 23"/>
          <p:cNvSpPr/>
          <p:nvPr/>
        </p:nvSpPr>
        <p:spPr>
          <a:xfrm>
            <a:off x="1674112" y="3105813"/>
            <a:ext cx="504000" cy="2520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5" name="AutoShape 9"/>
          <p:cNvSpPr>
            <a:spLocks noChangeArrowheads="1"/>
          </p:cNvSpPr>
          <p:nvPr/>
        </p:nvSpPr>
        <p:spPr bwMode="gray">
          <a:xfrm>
            <a:off x="4375909" y="2427889"/>
            <a:ext cx="1867228" cy="432000"/>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26" name="TextBox 13">
            <a:hlinkClick r:id="rId6" action="ppaction://hlinksldjump"/>
          </p:cNvPr>
          <p:cNvSpPr txBox="1">
            <a:spLocks noChangeArrowheads="1"/>
          </p:cNvSpPr>
          <p:nvPr/>
        </p:nvSpPr>
        <p:spPr bwMode="auto">
          <a:xfrm>
            <a:off x="4288212" y="2427889"/>
            <a:ext cx="2065282" cy="432000"/>
          </a:xfrm>
          <a:prstGeom prst="rect">
            <a:avLst/>
          </a:prstGeom>
          <a:noFill/>
          <a:ln w="9525">
            <a:noFill/>
            <a:miter lim="800000"/>
            <a:headEnd/>
            <a:tailEnd/>
          </a:ln>
        </p:spPr>
        <p:txBody>
          <a:bodyPr wrap="square">
            <a:spAutoFit/>
          </a:bodyPr>
          <a:lstStyle/>
          <a:p>
            <a:pPr algn="ctr"/>
            <a:r>
              <a:rPr lang="zh-CN" altLang="en-US" dirty="0">
                <a:solidFill>
                  <a:schemeClr val="bg1"/>
                </a:solidFill>
                <a:latin typeface="微软雅黑"/>
                <a:ea typeface="微软雅黑"/>
                <a:cs typeface="微软雅黑"/>
              </a:rPr>
              <a:t>查找重复项查询</a:t>
            </a:r>
          </a:p>
        </p:txBody>
      </p:sp>
      <p:sp>
        <p:nvSpPr>
          <p:cNvPr id="27" name="AutoShape 9"/>
          <p:cNvSpPr>
            <a:spLocks noChangeArrowheads="1"/>
          </p:cNvSpPr>
          <p:nvPr/>
        </p:nvSpPr>
        <p:spPr bwMode="gray">
          <a:xfrm>
            <a:off x="6299302" y="2427889"/>
            <a:ext cx="2151007" cy="432000"/>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28" name="TextBox 13">
            <a:hlinkClick r:id="rId7" action="ppaction://hlinksldjump"/>
          </p:cNvPr>
          <p:cNvSpPr txBox="1">
            <a:spLocks noChangeArrowheads="1"/>
          </p:cNvSpPr>
          <p:nvPr/>
        </p:nvSpPr>
        <p:spPr bwMode="auto">
          <a:xfrm>
            <a:off x="6306199" y="2427889"/>
            <a:ext cx="2191407" cy="432000"/>
          </a:xfrm>
          <a:prstGeom prst="rect">
            <a:avLst/>
          </a:prstGeom>
          <a:noFill/>
          <a:ln w="9525">
            <a:noFill/>
            <a:miter lim="800000"/>
            <a:headEnd/>
            <a:tailEnd/>
          </a:ln>
        </p:spPr>
        <p:txBody>
          <a:bodyPr wrap="square">
            <a:spAutoFit/>
          </a:bodyPr>
          <a:lstStyle/>
          <a:p>
            <a:pPr algn="ctr"/>
            <a:r>
              <a:rPr lang="zh-CN" altLang="en-US" dirty="0">
                <a:solidFill>
                  <a:schemeClr val="bg1"/>
                </a:solidFill>
                <a:latin typeface="微软雅黑"/>
                <a:ea typeface="微软雅黑"/>
                <a:cs typeface="微软雅黑"/>
              </a:rPr>
              <a:t>查找不匹配项查询</a:t>
            </a:r>
          </a:p>
        </p:txBody>
      </p:sp>
      <p:sp>
        <p:nvSpPr>
          <p:cNvPr id="29" name="圆角矩形 28"/>
          <p:cNvSpPr/>
          <p:nvPr/>
        </p:nvSpPr>
        <p:spPr>
          <a:xfrm>
            <a:off x="2683092" y="4524707"/>
            <a:ext cx="1668191" cy="567555"/>
          </a:xfrm>
          <a:prstGeom prst="roundRect">
            <a:avLst>
              <a:gd name="adj" fmla="val 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0" name="TextBox 29">
            <a:hlinkClick r:id="rId8"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500"/>
                                        <p:tgtEl>
                                          <p:spTgt spid="19"/>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4000"/>
                            </p:stCondLst>
                            <p:childTnLst>
                              <p:par>
                                <p:cTn id="17" presetID="26" presetClass="emph" presetSubtype="0" repeatCount="3000" fill="hold" grpId="1" nodeType="afterEffect">
                                  <p:stCondLst>
                                    <p:cond delay="0"/>
                                  </p:stCondLst>
                                  <p:childTnLst>
                                    <p:animEffect transition="out" filter="fade">
                                      <p:cBhvr>
                                        <p:cTn id="18" dur="500" tmFilter="0, 0; .2, .5; .8, .5; 1, 0"/>
                                        <p:tgtEl>
                                          <p:spTgt spid="23"/>
                                        </p:tgtEl>
                                      </p:cBhvr>
                                    </p:animEffect>
                                    <p:animScale>
                                      <p:cBhvr>
                                        <p:cTn id="19" dur="250" autoRev="1" fill="hold"/>
                                        <p:tgtEl>
                                          <p:spTgt spid="23"/>
                                        </p:tgtEl>
                                      </p:cBhvr>
                                      <p:by x="105000" y="105000"/>
                                    </p:animScale>
                                  </p:childTnLst>
                                </p:cTn>
                              </p:par>
                            </p:childTnLst>
                          </p:cTn>
                        </p:par>
                        <p:par>
                          <p:cTn id="20" fill="hold">
                            <p:stCondLst>
                              <p:cond delay="5500"/>
                            </p:stCondLst>
                            <p:childTnLst>
                              <p:par>
                                <p:cTn id="21" presetID="22"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7000"/>
                            </p:stCondLst>
                            <p:childTnLst>
                              <p:par>
                                <p:cTn id="33" presetID="26" presetClass="emph" presetSubtype="0" repeatCount="3000" fill="hold" grpId="1" nodeType="afterEffect">
                                  <p:stCondLst>
                                    <p:cond delay="0"/>
                                  </p:stCondLst>
                                  <p:childTnLst>
                                    <p:animEffect transition="out" filter="fade">
                                      <p:cBhvr>
                                        <p:cTn id="34" dur="500" tmFilter="0, 0; .2, .5; .8, .5; 1, 0"/>
                                        <p:tgtEl>
                                          <p:spTgt spid="29"/>
                                        </p:tgtEl>
                                      </p:cBhvr>
                                    </p:animEffect>
                                    <p:animScale>
                                      <p:cBhvr>
                                        <p:cTn id="35" dur="250" autoRev="1" fill="hold"/>
                                        <p:tgtEl>
                                          <p:spTgt spid="29"/>
                                        </p:tgtEl>
                                      </p:cBhvr>
                                      <p:by x="105000" y="105000"/>
                                    </p:animScale>
                                  </p:childTnLst>
                                </p:cTn>
                              </p:par>
                            </p:childTnLst>
                          </p:cTn>
                        </p:par>
                        <p:par>
                          <p:cTn id="36" fill="hold">
                            <p:stCondLst>
                              <p:cond delay="8500"/>
                            </p:stCondLst>
                            <p:childTnLst>
                              <p:par>
                                <p:cTn id="37" presetID="6"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4" grpId="0" animBg="1"/>
      <p:bldP spid="29" grpId="0" animBg="1"/>
      <p:bldP spid="29" grpId="1"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5.2.1</a:t>
            </a:r>
            <a:r>
              <a:rPr lang="zh-CN" altLang="en-US" sz="3600" dirty="0" smtClean="0"/>
              <a:t>简单选择查询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16</a:t>
            </a:fld>
            <a:endParaRPr lang="en-US" altLang="zh-CN"/>
          </a:p>
        </p:txBody>
      </p:sp>
      <p:sp>
        <p:nvSpPr>
          <p:cNvPr id="56326" name="Rectangle 29"/>
          <p:cNvSpPr>
            <a:spLocks noChangeArrowheads="1"/>
          </p:cNvSpPr>
          <p:nvPr/>
        </p:nvSpPr>
        <p:spPr bwMode="auto">
          <a:xfrm>
            <a:off x="257176" y="1257301"/>
            <a:ext cx="2552700" cy="492601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5070476"/>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76237" y="1279624"/>
            <a:ext cx="2352675" cy="2308324"/>
          </a:xfrm>
          <a:prstGeom prst="rect">
            <a:avLst/>
          </a:prstGeom>
          <a:noFill/>
          <a:ln w="9525">
            <a:noFill/>
            <a:miter lim="800000"/>
            <a:headEnd/>
            <a:tailEnd/>
          </a:ln>
        </p:spPr>
        <p:txBody>
          <a:bodyPr wrap="square">
            <a:spAutoFit/>
          </a:bodyPr>
          <a:lstStyle/>
          <a:p>
            <a:r>
              <a:rPr lang="zh-CN" altLang="en-US" dirty="0" smtClean="0"/>
              <a:t>例</a:t>
            </a:r>
            <a:r>
              <a:rPr lang="en-US" dirty="0" smtClean="0"/>
              <a:t> 5. 1</a:t>
            </a:r>
            <a:r>
              <a:rPr lang="zh-CN" altLang="en-US" dirty="0" smtClean="0"/>
              <a:t>：以“教务系统”数据库中的“学生信息表”为数据源，选择其中的部分信息，创建“学生信息表查询”，查询结果如图</a:t>
            </a:r>
            <a:r>
              <a:rPr lang="en-US" dirty="0" smtClean="0"/>
              <a:t>5.4</a:t>
            </a:r>
            <a:r>
              <a:rPr lang="zh-CN" altLang="en-US" dirty="0" smtClean="0"/>
              <a:t>所示。</a:t>
            </a:r>
            <a:endParaRPr lang="en-US" altLang="zh-CN" dirty="0" smtClean="0"/>
          </a:p>
          <a:p>
            <a:endParaRPr lang="en-US" altLang="zh-CN" dirty="0"/>
          </a:p>
        </p:txBody>
      </p:sp>
      <p:sp>
        <p:nvSpPr>
          <p:cNvPr id="56357" name="Text Box 37"/>
          <p:cNvSpPr txBox="1">
            <a:spLocks noChangeArrowheads="1"/>
          </p:cNvSpPr>
          <p:nvPr/>
        </p:nvSpPr>
        <p:spPr bwMode="auto">
          <a:xfrm>
            <a:off x="8482313" y="2740025"/>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a:t>
            </a:r>
            <a:r>
              <a:rPr lang="en-US" altLang="zh-CN" dirty="0" smtClean="0"/>
              <a:t>5.4</a:t>
            </a:r>
            <a:r>
              <a:rPr lang="zh-CN" altLang="en-US" dirty="0" smtClean="0"/>
              <a:t>简单选择查询结果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3" name="图片 22"/>
          <p:cNvPicPr/>
          <p:nvPr/>
        </p:nvPicPr>
        <p:blipFill rotWithShape="1">
          <a:blip r:embed="rId2"/>
          <a:srcRect l="21452" t="24575"/>
          <a:stretch/>
        </p:blipFill>
        <p:spPr bwMode="auto">
          <a:xfrm>
            <a:off x="3160643" y="1743075"/>
            <a:ext cx="5354707" cy="4114800"/>
          </a:xfrm>
          <a:prstGeom prst="rect">
            <a:avLst/>
          </a:prstGeom>
          <a:ln>
            <a:noFill/>
          </a:ln>
          <a:extLst>
            <a:ext uri="{53640926-AAD7-44D8-BBD7-CCE9431645EC}">
              <a14:shadowObscured xmlns:a14="http://schemas.microsoft.com/office/drawing/2010/main"/>
            </a:ext>
          </a:extLst>
        </p:spPr>
      </p:pic>
      <p:sp>
        <p:nvSpPr>
          <p:cNvPr id="3" name="云形 2"/>
          <p:cNvSpPr/>
          <p:nvPr/>
        </p:nvSpPr>
        <p:spPr>
          <a:xfrm>
            <a:off x="614855" y="3389586"/>
            <a:ext cx="1970690"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smtClean="0">
                <a:solidFill>
                  <a:schemeClr val="tx1"/>
                </a:solidFill>
              </a:rPr>
              <a:t>数据表中</a:t>
            </a:r>
            <a:r>
              <a:rPr lang="en-US" altLang="zh-CN" sz="1600" dirty="0" smtClean="0">
                <a:solidFill>
                  <a:schemeClr val="tx1"/>
                </a:solidFill>
              </a:rPr>
              <a:t/>
            </a:r>
            <a:br>
              <a:rPr lang="en-US" altLang="zh-CN" sz="1600" dirty="0" smtClean="0">
                <a:solidFill>
                  <a:schemeClr val="tx1"/>
                </a:solidFill>
              </a:rPr>
            </a:br>
            <a:r>
              <a:rPr lang="zh-CN" altLang="en-US" sz="1600" dirty="0" smtClean="0">
                <a:solidFill>
                  <a:schemeClr val="tx1"/>
                </a:solidFill>
              </a:rPr>
              <a:t>部分信息</a:t>
            </a:r>
            <a:endParaRPr lang="zh-CN" altLang="en-US" sz="1600" kern="100" dirty="0" smtClean="0">
              <a:solidFill>
                <a:schemeClr val="tx1"/>
              </a:solidFill>
              <a:latin typeface="Times New Roman"/>
              <a:ea typeface="宋体"/>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17</a:t>
            </a:fld>
            <a:endParaRPr lang="en-US" altLang="zh-CN" dirty="0"/>
          </a:p>
        </p:txBody>
      </p:sp>
      <p:sp>
        <p:nvSpPr>
          <p:cNvPr id="5" name="标题 1"/>
          <p:cNvSpPr>
            <a:spLocks noGrp="1"/>
          </p:cNvSpPr>
          <p:nvPr>
            <p:ph type="title"/>
          </p:nvPr>
        </p:nvSpPr>
        <p:spPr>
          <a:xfrm>
            <a:off x="271462" y="185739"/>
            <a:ext cx="8686800" cy="673100"/>
          </a:xfrm>
        </p:spPr>
        <p:txBody>
          <a:bodyPr/>
          <a:lstStyle/>
          <a:p>
            <a:r>
              <a:rPr lang="en-US" sz="3600" dirty="0" smtClean="0"/>
              <a:t>5.2.1</a:t>
            </a:r>
            <a:r>
              <a:rPr lang="zh-CN" altLang="en-US" sz="3600" dirty="0" smtClean="0"/>
              <a:t>简单选择查询</a:t>
            </a:r>
            <a:endParaRPr lang="zh-CN" altLang="en-US" sz="3600" dirty="0"/>
          </a:p>
        </p:txBody>
      </p:sp>
      <p:sp>
        <p:nvSpPr>
          <p:cNvPr id="6" name="AutoShape 34"/>
          <p:cNvSpPr>
            <a:spLocks noChangeArrowheads="1"/>
          </p:cNvSpPr>
          <p:nvPr/>
        </p:nvSpPr>
        <p:spPr bwMode="gray">
          <a:xfrm>
            <a:off x="728663" y="1100139"/>
            <a:ext cx="7843837" cy="485775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将配套光盘中本章的“教务系统素材</a:t>
            </a:r>
            <a:r>
              <a:rPr lang="en-US" dirty="0" smtClean="0"/>
              <a:t>_</a:t>
            </a:r>
            <a:r>
              <a:rPr lang="zh-CN" altLang="en-US" dirty="0" smtClean="0"/>
              <a:t>查询</a:t>
            </a:r>
            <a:r>
              <a:rPr lang="en-US" dirty="0" smtClean="0"/>
              <a:t>.</a:t>
            </a:r>
            <a:r>
              <a:rPr lang="en-US" dirty="0" err="1" smtClean="0"/>
              <a:t>accdb</a:t>
            </a:r>
            <a:r>
              <a:rPr lang="zh-CN" altLang="en-US" dirty="0" smtClean="0"/>
              <a:t>”文件复制到“</a:t>
            </a:r>
            <a:r>
              <a:rPr lang="en-US" dirty="0" smtClean="0"/>
              <a:t>C:\</a:t>
            </a:r>
            <a:r>
              <a:rPr lang="zh-CN" altLang="en-US" dirty="0" smtClean="0"/>
              <a:t>数据库”文件夹中，完成查询操作后，更名为“教务系统</a:t>
            </a:r>
            <a:r>
              <a:rPr lang="en-US" dirty="0" smtClean="0"/>
              <a:t>_</a:t>
            </a:r>
            <a:r>
              <a:rPr lang="zh-CN" altLang="en-US" dirty="0" smtClean="0"/>
              <a:t>查询</a:t>
            </a:r>
            <a:r>
              <a:rPr lang="en-US" dirty="0" smtClean="0"/>
              <a:t>.</a:t>
            </a:r>
            <a:r>
              <a:rPr lang="en-US" dirty="0" err="1" smtClean="0"/>
              <a:t>accdb</a:t>
            </a:r>
            <a:r>
              <a:rPr lang="zh-CN" altLang="en-US" dirty="0" smtClean="0"/>
              <a:t>”。</a:t>
            </a:r>
            <a:endParaRPr lang="en-US" altLang="zh-CN" dirty="0" smtClean="0"/>
          </a:p>
          <a:p>
            <a:r>
              <a:rPr lang="zh-CN" altLang="en-US" dirty="0" smtClean="0"/>
              <a:t>（</a:t>
            </a:r>
            <a:r>
              <a:rPr lang="en-US" dirty="0" smtClean="0"/>
              <a:t>1</a:t>
            </a:r>
            <a:r>
              <a:rPr lang="zh-CN" altLang="en-US" dirty="0" smtClean="0"/>
              <a:t>）打开查询向导：在“创建”选项卡的“查询”组中，单击“查询向导”按钮</a:t>
            </a:r>
            <a:r>
              <a:rPr lang="en-US" dirty="0" smtClean="0"/>
              <a:t> </a:t>
            </a:r>
            <a:r>
              <a:rPr lang="zh-CN" altLang="en-US" dirty="0" smtClean="0"/>
              <a:t>，如图</a:t>
            </a:r>
            <a:r>
              <a:rPr lang="en-US" dirty="0" smtClean="0"/>
              <a:t>5.5</a:t>
            </a:r>
            <a:r>
              <a:rPr lang="zh-CN" altLang="en-US" dirty="0" smtClean="0"/>
              <a:t>所示，在弹出的“新建查询”对话框中，选择“简单选择查询向导”选项，单击“确定”按钮；</a:t>
            </a:r>
          </a:p>
          <a:p>
            <a:r>
              <a:rPr lang="zh-CN" altLang="en-US" dirty="0" smtClean="0"/>
              <a:t>（</a:t>
            </a:r>
            <a:r>
              <a:rPr lang="en-US" dirty="0" smtClean="0"/>
              <a:t>2</a:t>
            </a:r>
            <a:r>
              <a:rPr lang="zh-CN" altLang="en-US" dirty="0" smtClean="0"/>
              <a:t>）选择数据表和字段：在“简单选择查询向导”对话框中，选择“表</a:t>
            </a:r>
            <a:r>
              <a:rPr lang="en-US" dirty="0" smtClean="0"/>
              <a:t>/</a:t>
            </a:r>
            <a:r>
              <a:rPr lang="zh-CN" altLang="en-US" dirty="0" smtClean="0"/>
              <a:t>查询”为“表</a:t>
            </a:r>
            <a:r>
              <a:rPr lang="en-US" dirty="0" smtClean="0"/>
              <a:t>:</a:t>
            </a:r>
            <a:r>
              <a:rPr lang="zh-CN" altLang="en-US" dirty="0" smtClean="0"/>
              <a:t>学生信息表”，使用</a:t>
            </a:r>
            <a:r>
              <a:rPr lang="en-US" dirty="0" smtClean="0"/>
              <a:t> </a:t>
            </a:r>
            <a:r>
              <a:rPr lang="zh-CN" altLang="en-US" dirty="0" smtClean="0"/>
              <a:t>按钮选择字段“学号”、“姓名”、“性别”、“院系”和“当前绩点（</a:t>
            </a:r>
            <a:r>
              <a:rPr lang="en-US" dirty="0" smtClean="0"/>
              <a:t>GPA</a:t>
            </a:r>
            <a:r>
              <a:rPr lang="zh-CN" altLang="en-US" dirty="0" smtClean="0"/>
              <a:t>）”，如图</a:t>
            </a:r>
            <a:r>
              <a:rPr lang="en-US" dirty="0" smtClean="0"/>
              <a:t>5.5</a:t>
            </a:r>
            <a:r>
              <a:rPr lang="zh-CN" altLang="en-US" dirty="0" smtClean="0"/>
              <a:t>所示，单击“下一步”按钮；</a:t>
            </a:r>
          </a:p>
          <a:p>
            <a:r>
              <a:rPr lang="zh-CN" altLang="en-US" dirty="0" smtClean="0"/>
              <a:t>（</a:t>
            </a:r>
            <a:r>
              <a:rPr lang="en-US" dirty="0" smtClean="0"/>
              <a:t>3</a:t>
            </a:r>
            <a:r>
              <a:rPr lang="zh-CN" altLang="en-US" dirty="0" smtClean="0"/>
              <a:t>）选择查询样式：选中“明细（选择每个记录的每个字段）”选项，单击“下一步”按钮；</a:t>
            </a:r>
          </a:p>
          <a:p>
            <a:r>
              <a:rPr lang="zh-CN" altLang="en-US" dirty="0" smtClean="0"/>
              <a:t>（</a:t>
            </a:r>
            <a:r>
              <a:rPr lang="en-US" dirty="0" smtClean="0"/>
              <a:t>4</a:t>
            </a:r>
            <a:r>
              <a:rPr lang="zh-CN" altLang="en-US" dirty="0" smtClean="0"/>
              <a:t>）输入查询标题：采用默认的查询标题“学生信息表查询”，单击“完成”按钮，系统自动生成“学生信息表查询”；</a:t>
            </a:r>
          </a:p>
          <a:p>
            <a:r>
              <a:rPr lang="zh-CN" altLang="en-US" dirty="0" smtClean="0"/>
              <a:t>（</a:t>
            </a:r>
            <a:r>
              <a:rPr lang="en-US" dirty="0" smtClean="0"/>
              <a:t>5</a:t>
            </a:r>
            <a:r>
              <a:rPr lang="zh-CN" altLang="en-US" dirty="0" smtClean="0"/>
              <a:t>）重命名查询：关闭查询，在“查询”对象栏中，右击创建的查询，选择“重命名”快捷菜单命令，将查询更名为“例</a:t>
            </a:r>
            <a:r>
              <a:rPr lang="en-US" dirty="0" smtClean="0"/>
              <a:t>01 </a:t>
            </a:r>
            <a:r>
              <a:rPr lang="zh-CN" altLang="en-US" dirty="0" smtClean="0"/>
              <a:t>学生信息表</a:t>
            </a:r>
            <a:r>
              <a:rPr lang="en-US" dirty="0" smtClean="0"/>
              <a:t>_</a:t>
            </a:r>
            <a:r>
              <a:rPr lang="zh-CN" altLang="en-US" dirty="0" smtClean="0"/>
              <a:t>选择查询</a:t>
            </a:r>
            <a:r>
              <a:rPr lang="en-US" dirty="0" smtClean="0"/>
              <a:t>_</a:t>
            </a:r>
            <a:r>
              <a:rPr lang="zh-CN" altLang="en-US" dirty="0" smtClean="0"/>
              <a:t>向导”。</a:t>
            </a:r>
            <a:endParaRPr lang="en-US" altLang="zh-CN" dirty="0" smtClean="0"/>
          </a:p>
          <a:p>
            <a:r>
              <a:rPr lang="zh-CN" altLang="en-US" dirty="0" smtClean="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5448" y="2506717"/>
            <a:ext cx="2490951"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18</a:t>
            </a:fld>
            <a:endParaRPr lang="en-US" altLang="zh-CN" dirty="0"/>
          </a:p>
        </p:txBody>
      </p:sp>
      <p:sp>
        <p:nvSpPr>
          <p:cNvPr id="2069"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24" name="图片 25"/>
          <p:cNvPicPr>
            <a:picLocks noChangeAspect="1"/>
          </p:cNvPicPr>
          <p:nvPr/>
        </p:nvPicPr>
        <p:blipFill>
          <a:blip r:embed="rId2"/>
          <a:srcRect/>
          <a:stretch>
            <a:fillRect/>
          </a:stretch>
        </p:blipFill>
        <p:spPr bwMode="auto">
          <a:xfrm>
            <a:off x="485776" y="228599"/>
            <a:ext cx="8245990" cy="5951484"/>
          </a:xfrm>
          <a:prstGeom prst="rect">
            <a:avLst/>
          </a:prstGeom>
          <a:noFill/>
        </p:spPr>
      </p:pic>
      <p:pic>
        <p:nvPicPr>
          <p:cNvPr id="225" name="图片 26"/>
          <p:cNvPicPr>
            <a:picLocks noChangeAspect="1"/>
          </p:cNvPicPr>
          <p:nvPr/>
        </p:nvPicPr>
        <p:blipFill>
          <a:blip r:embed="rId3"/>
          <a:srcRect/>
          <a:stretch>
            <a:fillRect/>
          </a:stretch>
        </p:blipFill>
        <p:spPr bwMode="auto">
          <a:xfrm>
            <a:off x="547553" y="1667261"/>
            <a:ext cx="4071743" cy="2163762"/>
          </a:xfrm>
          <a:prstGeom prst="rect">
            <a:avLst/>
          </a:prstGeom>
          <a:noFill/>
        </p:spPr>
      </p:pic>
      <p:pic>
        <p:nvPicPr>
          <p:cNvPr id="226" name="图片 20"/>
          <p:cNvPicPr>
            <a:picLocks noChangeAspect="1"/>
          </p:cNvPicPr>
          <p:nvPr/>
        </p:nvPicPr>
        <p:blipFill>
          <a:blip r:embed="rId4"/>
          <a:srcRect/>
          <a:stretch>
            <a:fillRect/>
          </a:stretch>
        </p:blipFill>
        <p:spPr bwMode="auto">
          <a:xfrm>
            <a:off x="4689441" y="1698793"/>
            <a:ext cx="4015759" cy="2132228"/>
          </a:xfrm>
          <a:prstGeom prst="rect">
            <a:avLst/>
          </a:prstGeom>
          <a:noFill/>
        </p:spPr>
      </p:pic>
      <p:pic>
        <p:nvPicPr>
          <p:cNvPr id="265" name="图片 21"/>
          <p:cNvPicPr>
            <a:picLocks noChangeAspect="1"/>
          </p:cNvPicPr>
          <p:nvPr/>
        </p:nvPicPr>
        <p:blipFill>
          <a:blip r:embed="rId5"/>
          <a:srcRect/>
          <a:stretch>
            <a:fillRect/>
          </a:stretch>
        </p:blipFill>
        <p:spPr bwMode="auto">
          <a:xfrm>
            <a:off x="548840" y="3845705"/>
            <a:ext cx="4078344" cy="2255549"/>
          </a:xfrm>
          <a:prstGeom prst="rect">
            <a:avLst/>
          </a:prstGeom>
          <a:noFill/>
        </p:spPr>
      </p:pic>
      <p:pic>
        <p:nvPicPr>
          <p:cNvPr id="271" name="图片 23"/>
          <p:cNvPicPr>
            <a:picLocks noChangeAspect="1"/>
          </p:cNvPicPr>
          <p:nvPr/>
        </p:nvPicPr>
        <p:blipFill>
          <a:blip r:embed="rId6"/>
          <a:srcRect/>
          <a:stretch>
            <a:fillRect/>
          </a:stretch>
        </p:blipFill>
        <p:spPr bwMode="auto">
          <a:xfrm>
            <a:off x="4689441" y="3861472"/>
            <a:ext cx="4017561" cy="2239783"/>
          </a:xfrm>
          <a:prstGeom prst="rect">
            <a:avLst/>
          </a:prstGeom>
          <a:noFill/>
        </p:spPr>
      </p:pic>
      <p:sp>
        <p:nvSpPr>
          <p:cNvPr id="272" name="直接箭头连接符 28"/>
          <p:cNvSpPr>
            <a:spLocks noChangeShapeType="1"/>
          </p:cNvSpPr>
          <p:nvPr/>
        </p:nvSpPr>
        <p:spPr bwMode="auto">
          <a:xfrm>
            <a:off x="3297180" y="1346463"/>
            <a:ext cx="0" cy="324682"/>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sz="1400"/>
          </a:p>
        </p:txBody>
      </p:sp>
      <p:sp>
        <p:nvSpPr>
          <p:cNvPr id="273" name="文本框 31"/>
          <p:cNvSpPr txBox="1">
            <a:spLocks noChangeArrowheads="1"/>
          </p:cNvSpPr>
          <p:nvPr/>
        </p:nvSpPr>
        <p:spPr bwMode="auto">
          <a:xfrm>
            <a:off x="5386881" y="1692892"/>
            <a:ext cx="291328" cy="220840"/>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②</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77" name="文本框 96"/>
          <p:cNvSpPr txBox="1">
            <a:spLocks noChangeArrowheads="1"/>
          </p:cNvSpPr>
          <p:nvPr/>
        </p:nvSpPr>
        <p:spPr bwMode="auto">
          <a:xfrm>
            <a:off x="1235541" y="3815400"/>
            <a:ext cx="291328" cy="220720"/>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③</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25" name="文本框 97"/>
          <p:cNvSpPr txBox="1">
            <a:spLocks noChangeArrowheads="1"/>
          </p:cNvSpPr>
          <p:nvPr/>
        </p:nvSpPr>
        <p:spPr bwMode="auto">
          <a:xfrm>
            <a:off x="5386881" y="3822952"/>
            <a:ext cx="291328" cy="241667"/>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④</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79" name="圆角矩形 205"/>
          <p:cNvSpPr>
            <a:spLocks noChangeArrowheads="1"/>
          </p:cNvSpPr>
          <p:nvPr/>
        </p:nvSpPr>
        <p:spPr bwMode="auto">
          <a:xfrm>
            <a:off x="4841196" y="2461336"/>
            <a:ext cx="884306" cy="152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80" name="圆角矩形 206"/>
          <p:cNvSpPr>
            <a:spLocks noChangeArrowheads="1"/>
          </p:cNvSpPr>
          <p:nvPr/>
        </p:nvSpPr>
        <p:spPr bwMode="auto">
          <a:xfrm>
            <a:off x="6286715" y="2789180"/>
            <a:ext cx="288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87" name="圆角矩形 207"/>
          <p:cNvSpPr>
            <a:spLocks noChangeArrowheads="1"/>
          </p:cNvSpPr>
          <p:nvPr/>
        </p:nvSpPr>
        <p:spPr bwMode="auto">
          <a:xfrm>
            <a:off x="6104878" y="4219374"/>
            <a:ext cx="884306" cy="166621"/>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430" name="圆角矩形 430"/>
          <p:cNvSpPr>
            <a:spLocks noChangeArrowheads="1"/>
          </p:cNvSpPr>
          <p:nvPr/>
        </p:nvSpPr>
        <p:spPr bwMode="auto">
          <a:xfrm>
            <a:off x="2767220" y="1948084"/>
            <a:ext cx="884470" cy="152262"/>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74" name="文本框 29"/>
          <p:cNvSpPr txBox="1">
            <a:spLocks noChangeArrowheads="1"/>
          </p:cNvSpPr>
          <p:nvPr/>
        </p:nvSpPr>
        <p:spPr bwMode="auto">
          <a:xfrm>
            <a:off x="1213694" y="1683727"/>
            <a:ext cx="291328" cy="220720"/>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effectLst/>
                <a:latin typeface="Arial" pitchFamily="34" charset="0"/>
                <a:ea typeface="宋体" pitchFamily="2" charset="-122"/>
                <a:cs typeface="宋体" pitchFamily="2" charset="-122"/>
              </a:rPr>
              <a:t>①</a:t>
            </a:r>
            <a:endParaRPr kumimoji="0" lang="zh-CN" altLang="zh-CN" sz="1400" i="0" u="none" strike="noStrike" cap="none" normalizeH="0" baseline="0" dirty="0" smtClean="0">
              <a:ln>
                <a:noFill/>
              </a:ln>
              <a:effectLst/>
              <a:latin typeface="Arial" pitchFamily="34" charset="0"/>
              <a:ea typeface="宋体" pitchFamily="2" charset="-122"/>
              <a:cs typeface="宋体" pitchFamily="2" charset="-122"/>
            </a:endParaRPr>
          </a:p>
        </p:txBody>
      </p:sp>
      <p:sp>
        <p:nvSpPr>
          <p:cNvPr id="3" name="圆角矩形 2"/>
          <p:cNvSpPr/>
          <p:nvPr/>
        </p:nvSpPr>
        <p:spPr>
          <a:xfrm>
            <a:off x="3026979" y="709448"/>
            <a:ext cx="599089" cy="646386"/>
          </a:xfrm>
          <a:prstGeom prst="roundRect">
            <a:avLst>
              <a:gd name="adj" fmla="val 666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8" name="圆角矩形 430"/>
          <p:cNvSpPr>
            <a:spLocks noChangeArrowheads="1"/>
          </p:cNvSpPr>
          <p:nvPr/>
        </p:nvSpPr>
        <p:spPr bwMode="auto">
          <a:xfrm>
            <a:off x="2782987" y="3540402"/>
            <a:ext cx="756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9" name="圆角矩形 430"/>
          <p:cNvSpPr>
            <a:spLocks noChangeArrowheads="1"/>
          </p:cNvSpPr>
          <p:nvPr/>
        </p:nvSpPr>
        <p:spPr bwMode="auto">
          <a:xfrm>
            <a:off x="7276159" y="3571967"/>
            <a:ext cx="648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0" name="圆角矩形 430"/>
          <p:cNvSpPr>
            <a:spLocks noChangeArrowheads="1"/>
          </p:cNvSpPr>
          <p:nvPr/>
        </p:nvSpPr>
        <p:spPr bwMode="auto">
          <a:xfrm>
            <a:off x="3192894" y="5826404"/>
            <a:ext cx="648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2" name="圆角矩形 430"/>
          <p:cNvSpPr>
            <a:spLocks noChangeArrowheads="1"/>
          </p:cNvSpPr>
          <p:nvPr/>
        </p:nvSpPr>
        <p:spPr bwMode="auto">
          <a:xfrm>
            <a:off x="7954081" y="5842176"/>
            <a:ext cx="612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 name="下弧形箭头 4"/>
          <p:cNvSpPr/>
          <p:nvPr/>
        </p:nvSpPr>
        <p:spPr>
          <a:xfrm>
            <a:off x="5770179" y="3294993"/>
            <a:ext cx="1403131" cy="204951"/>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6" name="圆角矩形 5"/>
          <p:cNvSpPr/>
          <p:nvPr/>
        </p:nvSpPr>
        <p:spPr>
          <a:xfrm>
            <a:off x="1749985" y="504499"/>
            <a:ext cx="504000" cy="2520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7" name="TextBox 6"/>
          <p:cNvSpPr txBox="1"/>
          <p:nvPr/>
        </p:nvSpPr>
        <p:spPr>
          <a:xfrm>
            <a:off x="8405336" y="1497724"/>
            <a:ext cx="738664" cy="3909848"/>
          </a:xfrm>
          <a:prstGeom prst="rect">
            <a:avLst/>
          </a:prstGeom>
          <a:noFill/>
        </p:spPr>
        <p:txBody>
          <a:bodyPr vert="eaVert" wrap="square" rtlCol="0">
            <a:spAutoFit/>
          </a:bodyPr>
          <a:lstStyle/>
          <a:p>
            <a:r>
              <a:rPr lang="zh-CN" altLang="en-US" dirty="0"/>
              <a:t>图</a:t>
            </a:r>
            <a:r>
              <a:rPr lang="en-US" altLang="zh-CN" dirty="0"/>
              <a:t>5.5</a:t>
            </a:r>
            <a:r>
              <a:rPr lang="zh-CN" altLang="en-US" dirty="0"/>
              <a:t>用向导创建选择查询操作步骤</a:t>
            </a:r>
          </a:p>
          <a:p>
            <a:endParaRPr lang="zh-CN" altLang="en-US" dirty="0"/>
          </a:p>
        </p:txBody>
      </p:sp>
      <p:sp>
        <p:nvSpPr>
          <p:cNvPr id="8" name="TextBox 7"/>
          <p:cNvSpPr txBox="1"/>
          <p:nvPr/>
        </p:nvSpPr>
        <p:spPr>
          <a:xfrm>
            <a:off x="7662040" y="6290440"/>
            <a:ext cx="772511" cy="307777"/>
          </a:xfrm>
          <a:prstGeom prst="rect">
            <a:avLst/>
          </a:prstGeom>
          <a:noFill/>
        </p:spPr>
        <p:txBody>
          <a:bodyPr wrap="square" rtlCol="0">
            <a:spAutoFit/>
          </a:bodyPr>
          <a:lstStyle/>
          <a:p>
            <a:r>
              <a:rPr lang="zh-CN" altLang="en-US" sz="1400" dirty="0" smtClean="0"/>
              <a:t>下一张</a:t>
            </a:r>
            <a:endParaRPr lang="zh-CN"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6" presetClass="emph" presetSubtype="0" repeatCount="3000" fill="hold" grpId="1" nodeType="after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2"/>
                                        </p:tgtEl>
                                        <p:attrNameLst>
                                          <p:attrName>style.visibility</p:attrName>
                                        </p:attrNameLst>
                                      </p:cBhvr>
                                      <p:to>
                                        <p:strVal val="visible"/>
                                      </p:to>
                                    </p:set>
                                    <p:animEffect transition="in" filter="wipe(up)">
                                      <p:cBhvr>
                                        <p:cTn id="27" dur="500"/>
                                        <p:tgtEl>
                                          <p:spTgt spid="272"/>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25"/>
                                        </p:tgtEl>
                                        <p:attrNameLst>
                                          <p:attrName>style.visibility</p:attrName>
                                        </p:attrNameLst>
                                      </p:cBhvr>
                                      <p:to>
                                        <p:strVal val="visible"/>
                                      </p:to>
                                    </p:set>
                                    <p:animEffect transition="in" filter="fade">
                                      <p:cBhvr>
                                        <p:cTn id="31" dur="500"/>
                                        <p:tgtEl>
                                          <p:spTgt spid="225"/>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74"/>
                                        </p:tgtEl>
                                        <p:attrNameLst>
                                          <p:attrName>style.visibility</p:attrName>
                                        </p:attrNameLst>
                                      </p:cBhvr>
                                      <p:to>
                                        <p:strVal val="visible"/>
                                      </p:to>
                                    </p:se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430"/>
                                        </p:tgtEl>
                                        <p:attrNameLst>
                                          <p:attrName>style.visibility</p:attrName>
                                        </p:attrNameLst>
                                      </p:cBhvr>
                                      <p:to>
                                        <p:strVal val="visible"/>
                                      </p:to>
                                    </p:set>
                                    <p:animEffect transition="in" filter="wipe(left)">
                                      <p:cBhvr>
                                        <p:cTn id="37" dur="1500"/>
                                        <p:tgtEl>
                                          <p:spTgt spid="430"/>
                                        </p:tgtEl>
                                      </p:cBhvr>
                                    </p:animEffect>
                                  </p:childTnLst>
                                </p:cTn>
                              </p:par>
                            </p:childTnLst>
                          </p:cTn>
                        </p:par>
                        <p:par>
                          <p:cTn id="38" fill="hold">
                            <p:stCondLst>
                              <p:cond delay="2500"/>
                            </p:stCondLst>
                            <p:childTnLst>
                              <p:par>
                                <p:cTn id="39" presetID="26" presetClass="emph" presetSubtype="0" repeatCount="3000" fill="hold" grpId="1" nodeType="afterEffect">
                                  <p:stCondLst>
                                    <p:cond delay="0"/>
                                  </p:stCondLst>
                                  <p:childTnLst>
                                    <p:animEffect transition="out" filter="fade">
                                      <p:cBhvr>
                                        <p:cTn id="40" dur="500" tmFilter="0, 0; .2, .5; .8, .5; 1, 0"/>
                                        <p:tgtEl>
                                          <p:spTgt spid="430"/>
                                        </p:tgtEl>
                                      </p:cBhvr>
                                    </p:animEffect>
                                    <p:animScale>
                                      <p:cBhvr>
                                        <p:cTn id="41" dur="250" autoRev="1" fill="hold"/>
                                        <p:tgtEl>
                                          <p:spTgt spid="430"/>
                                        </p:tgtEl>
                                      </p:cBhvr>
                                      <p:by x="105000" y="105000"/>
                                    </p:animScale>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6"/>
                                        </p:tgtEl>
                                        <p:attrNameLst>
                                          <p:attrName>style.visibility</p:attrName>
                                        </p:attrNameLst>
                                      </p:cBhvr>
                                      <p:to>
                                        <p:strVal val="visible"/>
                                      </p:to>
                                    </p:set>
                                    <p:animEffect transition="in" filter="fade">
                                      <p:cBhvr>
                                        <p:cTn id="50" dur="500"/>
                                        <p:tgtEl>
                                          <p:spTgt spid="226"/>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73"/>
                                        </p:tgtEl>
                                        <p:attrNameLst>
                                          <p:attrName>style.visibility</p:attrName>
                                        </p:attrNameLst>
                                      </p:cBhvr>
                                      <p:to>
                                        <p:strVal val="visible"/>
                                      </p:to>
                                    </p:se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79"/>
                                        </p:tgtEl>
                                        <p:attrNameLst>
                                          <p:attrName>style.visibility</p:attrName>
                                        </p:attrNameLst>
                                      </p:cBhvr>
                                      <p:to>
                                        <p:strVal val="visible"/>
                                      </p:to>
                                    </p:set>
                                    <p:animEffect transition="in" filter="wipe(left)">
                                      <p:cBhvr>
                                        <p:cTn id="56" dur="1500"/>
                                        <p:tgtEl>
                                          <p:spTgt spid="379"/>
                                        </p:tgtEl>
                                      </p:cBhvr>
                                    </p:animEffect>
                                  </p:childTnLst>
                                </p:cTn>
                              </p:par>
                            </p:childTnLst>
                          </p:cTn>
                        </p:par>
                        <p:par>
                          <p:cTn id="57" fill="hold">
                            <p:stCondLst>
                              <p:cond delay="2000"/>
                            </p:stCondLst>
                            <p:childTnLst>
                              <p:par>
                                <p:cTn id="58" presetID="22" presetClass="entr" presetSubtype="8" fill="hold" grpId="0" nodeType="afterEffect">
                                  <p:stCondLst>
                                    <p:cond delay="500"/>
                                  </p:stCondLst>
                                  <p:childTnLst>
                                    <p:set>
                                      <p:cBhvr>
                                        <p:cTn id="59" dur="1" fill="hold">
                                          <p:stCondLst>
                                            <p:cond delay="0"/>
                                          </p:stCondLst>
                                        </p:cTn>
                                        <p:tgtEl>
                                          <p:spTgt spid="380"/>
                                        </p:tgtEl>
                                        <p:attrNameLst>
                                          <p:attrName>style.visibility</p:attrName>
                                        </p:attrNameLst>
                                      </p:cBhvr>
                                      <p:to>
                                        <p:strVal val="visible"/>
                                      </p:to>
                                    </p:set>
                                    <p:animEffect transition="in" filter="wipe(left)">
                                      <p:cBhvr>
                                        <p:cTn id="60" dur="1500"/>
                                        <p:tgtEl>
                                          <p:spTgt spid="380"/>
                                        </p:tgtEl>
                                      </p:cBhvr>
                                    </p:animEffect>
                                  </p:childTnLst>
                                </p:cTn>
                              </p:par>
                            </p:childTnLst>
                          </p:cTn>
                        </p:par>
                        <p:par>
                          <p:cTn id="61" fill="hold">
                            <p:stCondLst>
                              <p:cond delay="4000"/>
                            </p:stCondLst>
                            <p:childTnLst>
                              <p:par>
                                <p:cTn id="62" presetID="22" presetClass="entr" presetSubtype="8"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left)">
                                      <p:cBhvr>
                                        <p:cTn id="64" dur="1500"/>
                                        <p:tgtEl>
                                          <p:spTgt spid="5"/>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65"/>
                                        </p:tgtEl>
                                        <p:attrNameLst>
                                          <p:attrName>style.visibility</p:attrName>
                                        </p:attrNameLst>
                                      </p:cBhvr>
                                      <p:to>
                                        <p:strVal val="visible"/>
                                      </p:to>
                                    </p:set>
                                    <p:animEffect transition="in" filter="fade">
                                      <p:cBhvr>
                                        <p:cTn id="73" dur="500"/>
                                        <p:tgtEl>
                                          <p:spTgt spid="265"/>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277"/>
                                        </p:tgtEl>
                                        <p:attrNameLst>
                                          <p:attrName>style.visibility</p:attrName>
                                        </p:attrNameLst>
                                      </p:cBhvr>
                                      <p:to>
                                        <p:strVal val="visible"/>
                                      </p:to>
                                    </p:set>
                                  </p:childTnLst>
                                </p:cTn>
                              </p:par>
                            </p:childTnLst>
                          </p:cTn>
                        </p:par>
                        <p:par>
                          <p:cTn id="76" fill="hold">
                            <p:stCondLst>
                              <p:cond delay="500"/>
                            </p:stCondLst>
                            <p:childTnLst>
                              <p:par>
                                <p:cTn id="77" presetID="22" presetClass="entr" presetSubtype="4"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71"/>
                                        </p:tgtEl>
                                        <p:attrNameLst>
                                          <p:attrName>style.visibility</p:attrName>
                                        </p:attrNameLst>
                                      </p:cBhvr>
                                      <p:to>
                                        <p:strVal val="visible"/>
                                      </p:to>
                                    </p:set>
                                    <p:animEffect transition="in" filter="fade">
                                      <p:cBhvr>
                                        <p:cTn id="84" dur="500"/>
                                        <p:tgtEl>
                                          <p:spTgt spid="271"/>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325"/>
                                        </p:tgtEl>
                                        <p:attrNameLst>
                                          <p:attrName>style.visibility</p:attrName>
                                        </p:attrNameLst>
                                      </p:cBhvr>
                                      <p:to>
                                        <p:strVal val="visible"/>
                                      </p:to>
                                    </p:se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387"/>
                                        </p:tgtEl>
                                        <p:attrNameLst>
                                          <p:attrName>style.visibility</p:attrName>
                                        </p:attrNameLst>
                                      </p:cBhvr>
                                      <p:to>
                                        <p:strVal val="visible"/>
                                      </p:to>
                                    </p:set>
                                    <p:animEffect transition="in" filter="wipe(left)">
                                      <p:cBhvr>
                                        <p:cTn id="90" dur="1500"/>
                                        <p:tgtEl>
                                          <p:spTgt spid="387"/>
                                        </p:tgtEl>
                                      </p:cBhvr>
                                    </p:animEffect>
                                  </p:childTnLst>
                                </p:cTn>
                              </p:par>
                            </p:childTnLst>
                          </p:cTn>
                        </p:par>
                        <p:par>
                          <p:cTn id="91" fill="hold">
                            <p:stCondLst>
                              <p:cond delay="2000"/>
                            </p:stCondLst>
                            <p:childTnLst>
                              <p:par>
                                <p:cTn id="92" presetID="22" presetClass="entr" presetSubtype="4" fill="hold" grpId="0"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down)">
                                      <p:cBhvr>
                                        <p:cTn id="94" dur="500"/>
                                        <p:tgtEl>
                                          <p:spTgt spid="32"/>
                                        </p:tgtEl>
                                      </p:cBhvr>
                                    </p:animEffect>
                                  </p:childTnLst>
                                </p:cTn>
                              </p:par>
                            </p:childTnLst>
                          </p:cTn>
                        </p:par>
                        <p:par>
                          <p:cTn id="95" fill="hold">
                            <p:stCondLst>
                              <p:cond delay="2500"/>
                            </p:stCondLst>
                            <p:childTnLst>
                              <p:par>
                                <p:cTn id="96" presetID="6" presetClass="entr" presetSubtype="16" fill="hold" grpId="0" nodeType="after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circle(in)">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2" grpId="0" animBg="1"/>
      <p:bldP spid="273" grpId="0"/>
      <p:bldP spid="277" grpId="0"/>
      <p:bldP spid="325" grpId="0"/>
      <p:bldP spid="379" grpId="0" animBg="1"/>
      <p:bldP spid="380" grpId="0" animBg="1"/>
      <p:bldP spid="387" grpId="0" animBg="1"/>
      <p:bldP spid="430" grpId="0" animBg="1"/>
      <p:bldP spid="430" grpId="1" animBg="1"/>
      <p:bldP spid="274" grpId="0"/>
      <p:bldP spid="3" grpId="0" animBg="1"/>
      <p:bldP spid="3" grpId="1" animBg="1"/>
      <p:bldP spid="28" grpId="0" animBg="1"/>
      <p:bldP spid="29" grpId="0" animBg="1"/>
      <p:bldP spid="30" grpId="0" animBg="1"/>
      <p:bldP spid="32" grpId="0" animBg="1"/>
      <p:bldP spid="5" grpId="0" animBg="1"/>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5.2.1</a:t>
            </a:r>
            <a:r>
              <a:rPr lang="zh-CN" altLang="en-US" sz="3600" dirty="0" smtClean="0"/>
              <a:t>简单选择查询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19</a:t>
            </a:fld>
            <a:endParaRPr lang="en-US" altLang="zh-CN"/>
          </a:p>
        </p:txBody>
      </p:sp>
      <p:sp>
        <p:nvSpPr>
          <p:cNvPr id="56326" name="Rectangle 29"/>
          <p:cNvSpPr>
            <a:spLocks noChangeArrowheads="1"/>
          </p:cNvSpPr>
          <p:nvPr/>
        </p:nvSpPr>
        <p:spPr bwMode="auto">
          <a:xfrm>
            <a:off x="257176" y="1257301"/>
            <a:ext cx="2552700" cy="492601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5070476"/>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76237" y="1279624"/>
            <a:ext cx="2352675" cy="2308324"/>
          </a:xfrm>
          <a:prstGeom prst="rect">
            <a:avLst/>
          </a:prstGeom>
          <a:noFill/>
          <a:ln w="9525">
            <a:noFill/>
            <a:miter lim="800000"/>
            <a:headEnd/>
            <a:tailEnd/>
          </a:ln>
        </p:spPr>
        <p:txBody>
          <a:bodyPr wrap="square">
            <a:spAutoFit/>
          </a:bodyPr>
          <a:lstStyle/>
          <a:p>
            <a:r>
              <a:rPr lang="zh-CN" altLang="en-US" dirty="0" smtClean="0"/>
              <a:t>例</a:t>
            </a:r>
            <a:r>
              <a:rPr lang="en-US" dirty="0" smtClean="0"/>
              <a:t> 5. 1</a:t>
            </a:r>
            <a:r>
              <a:rPr lang="zh-CN" altLang="en-US" dirty="0" smtClean="0"/>
              <a:t>：以“教务系统”数据库中的“学生信息表”为数据源，选择其中的部分信息，创建“学生信息表查询”，查询结果如图</a:t>
            </a:r>
            <a:r>
              <a:rPr lang="en-US" dirty="0" smtClean="0"/>
              <a:t>5.4</a:t>
            </a:r>
            <a:r>
              <a:rPr lang="zh-CN" altLang="en-US" dirty="0" smtClean="0"/>
              <a:t>所示。</a:t>
            </a:r>
            <a:endParaRPr lang="en-US" altLang="zh-CN" dirty="0" smtClean="0"/>
          </a:p>
          <a:p>
            <a:endParaRPr lang="en-US" altLang="zh-CN" dirty="0"/>
          </a:p>
        </p:txBody>
      </p:sp>
      <p:sp>
        <p:nvSpPr>
          <p:cNvPr id="56357" name="Text Box 37"/>
          <p:cNvSpPr txBox="1">
            <a:spLocks noChangeArrowheads="1"/>
          </p:cNvSpPr>
          <p:nvPr/>
        </p:nvSpPr>
        <p:spPr bwMode="auto">
          <a:xfrm>
            <a:off x="8482313" y="2740025"/>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a:t>
            </a:r>
            <a:r>
              <a:rPr lang="en-US" altLang="zh-CN" dirty="0" smtClean="0"/>
              <a:t>5.4</a:t>
            </a:r>
            <a:r>
              <a:rPr lang="zh-CN" altLang="en-US" dirty="0" smtClean="0"/>
              <a:t>简单选择查询结果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3" name="图片 22"/>
          <p:cNvPicPr/>
          <p:nvPr/>
        </p:nvPicPr>
        <p:blipFill rotWithShape="1">
          <a:blip r:embed="rId2"/>
          <a:srcRect l="21452" t="24575"/>
          <a:stretch/>
        </p:blipFill>
        <p:spPr bwMode="auto">
          <a:xfrm>
            <a:off x="3160643" y="1743075"/>
            <a:ext cx="5354707" cy="4114800"/>
          </a:xfrm>
          <a:prstGeom prst="rect">
            <a:avLst/>
          </a:prstGeom>
          <a:ln>
            <a:noFill/>
          </a:ln>
          <a:extLst>
            <a:ext uri="{53640926-AAD7-44D8-BBD7-CCE9431645EC}">
              <a14:shadowObscured xmlns:a14="http://schemas.microsoft.com/office/drawing/2010/main"/>
            </a:ext>
          </a:extLst>
        </p:spPr>
      </p:pic>
      <p:sp>
        <p:nvSpPr>
          <p:cNvPr id="3" name="云形 2"/>
          <p:cNvSpPr/>
          <p:nvPr/>
        </p:nvSpPr>
        <p:spPr>
          <a:xfrm>
            <a:off x="614855" y="3389586"/>
            <a:ext cx="1970690"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smtClean="0">
                <a:solidFill>
                  <a:schemeClr val="tx1"/>
                </a:solidFill>
              </a:rPr>
              <a:t>数据表中</a:t>
            </a:r>
            <a:r>
              <a:rPr lang="en-US" altLang="zh-CN" sz="1600" dirty="0" smtClean="0">
                <a:solidFill>
                  <a:schemeClr val="tx1"/>
                </a:solidFill>
              </a:rPr>
              <a:t/>
            </a:r>
            <a:br>
              <a:rPr lang="en-US" altLang="zh-CN" sz="1600" dirty="0" smtClean="0">
                <a:solidFill>
                  <a:schemeClr val="tx1"/>
                </a:solidFill>
              </a:rPr>
            </a:br>
            <a:r>
              <a:rPr lang="zh-CN" altLang="en-US" sz="1600" dirty="0" smtClean="0">
                <a:solidFill>
                  <a:schemeClr val="tx1"/>
                </a:solidFill>
              </a:rPr>
              <a:t>部分信息</a:t>
            </a:r>
            <a:endParaRPr lang="zh-CN" altLang="en-US" sz="1600" kern="100" dirty="0" smtClean="0">
              <a:solidFill>
                <a:schemeClr val="tx1"/>
              </a:solidFill>
              <a:latin typeface="Times New Roman"/>
              <a:ea typeface="宋体"/>
            </a:endParaRPr>
          </a:p>
        </p:txBody>
      </p:sp>
      <p:sp>
        <p:nvSpPr>
          <p:cNvPr id="14" name="TextBox 13">
            <a:hlinkClick r:id="rId3"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
        <p:nvSpPr>
          <p:cNvPr id="4" name="TextBox 3"/>
          <p:cNvSpPr txBox="1"/>
          <p:nvPr/>
        </p:nvSpPr>
        <p:spPr>
          <a:xfrm>
            <a:off x="5644055" y="1340069"/>
            <a:ext cx="1623848" cy="369332"/>
          </a:xfrm>
          <a:prstGeom prst="rect">
            <a:avLst/>
          </a:prstGeom>
          <a:noFill/>
        </p:spPr>
        <p:txBody>
          <a:bodyPr wrap="square" rtlCol="0">
            <a:spAutoFit/>
          </a:bodyPr>
          <a:lstStyle/>
          <a:p>
            <a:r>
              <a:rPr lang="zh-CN" altLang="en-US" dirty="0" smtClean="0"/>
              <a:t>得到查询结果</a:t>
            </a:r>
            <a:endParaRPr lang="zh-CN" altLang="en-US" dirty="0"/>
          </a:p>
        </p:txBody>
      </p:sp>
    </p:spTree>
    <p:extLst>
      <p:ext uri="{BB962C8B-B14F-4D97-AF65-F5344CB8AC3E}">
        <p14:creationId xmlns:p14="http://schemas.microsoft.com/office/powerpoint/2010/main" val="3576442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39" name="Freeform 483"/>
          <p:cNvSpPr>
            <a:spLocks/>
          </p:cNvSpPr>
          <p:nvPr/>
        </p:nvSpPr>
        <p:spPr bwMode="gray">
          <a:xfrm>
            <a:off x="2478088" y="1239838"/>
            <a:ext cx="453390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2">
                  <a:gamma/>
                  <a:shade val="83137"/>
                  <a:invGamma/>
                </a:schemeClr>
              </a:gs>
              <a:gs pos="50000">
                <a:schemeClr val="accent2"/>
              </a:gs>
              <a:gs pos="100000">
                <a:schemeClr val="accent2">
                  <a:gamma/>
                  <a:shade val="83137"/>
                  <a:invGamma/>
                </a:schemeClr>
              </a:gs>
            </a:gsLst>
            <a:lin ang="5400000" scaled="1"/>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lgn="ctr">
              <a:defRPr/>
            </a:pPr>
            <a:endParaRPr lang="zh-CN" altLang="en-US">
              <a:ea typeface="+mn-ea"/>
            </a:endParaRPr>
          </a:p>
        </p:txBody>
      </p:sp>
      <p:sp>
        <p:nvSpPr>
          <p:cNvPr id="199138" name="Freeform 482"/>
          <p:cNvSpPr>
            <a:spLocks/>
          </p:cNvSpPr>
          <p:nvPr/>
        </p:nvSpPr>
        <p:spPr bwMode="gray">
          <a:xfrm>
            <a:off x="2186925" y="1191710"/>
            <a:ext cx="751976" cy="615950"/>
          </a:xfrm>
          <a:prstGeom prst="diamond">
            <a:avLst/>
          </a:prstGeom>
          <a:gradFill rotWithShape="1">
            <a:gsLst>
              <a:gs pos="0">
                <a:schemeClr val="accent2">
                  <a:gamma/>
                  <a:shade val="63137"/>
                  <a:invGamma/>
                </a:schemeClr>
              </a:gs>
              <a:gs pos="50000">
                <a:schemeClr val="accent2"/>
              </a:gs>
              <a:gs pos="100000">
                <a:schemeClr val="accent2">
                  <a:gamma/>
                  <a:shade val="63137"/>
                  <a:invGamma/>
                </a:schemeClr>
              </a:gs>
            </a:gsLst>
            <a:lin ang="5400000" scaled="1"/>
          </a:gradFill>
          <a:ln w="28575" cap="flat" cmpd="sng">
            <a:solidFill>
              <a:schemeClr val="bg2"/>
            </a:solidFill>
            <a:prstDash val="solid"/>
            <a:round/>
            <a:headEnd/>
            <a:tailEnd/>
          </a:ln>
          <a:effectLst>
            <a:glow rad="101600">
              <a:schemeClr val="accent2">
                <a:satMod val="175000"/>
                <a:alpha val="40000"/>
              </a:schemeClr>
            </a:glow>
            <a:outerShdw dist="35921" dir="2700000" algn="ctr" rotWithShape="0">
              <a:schemeClr val="bg2"/>
            </a:outerShdw>
          </a:effectLst>
        </p:spPr>
        <p:txBody>
          <a:bodyPr wrap="none" anchor="ctr"/>
          <a:lstStyle/>
          <a:p>
            <a:pPr algn="ctr">
              <a:defRPr/>
            </a:pPr>
            <a:endParaRPr lang="zh-CN" altLang="en-US">
              <a:ea typeface="+mn-ea"/>
            </a:endParaRPr>
          </a:p>
        </p:txBody>
      </p:sp>
      <p:sp>
        <p:nvSpPr>
          <p:cNvPr id="199101" name="Rectangle 445"/>
          <p:cNvSpPr>
            <a:spLocks noGrp="1" noChangeArrowheads="1"/>
          </p:cNvSpPr>
          <p:nvPr>
            <p:ph type="title"/>
          </p:nvPr>
        </p:nvSpPr>
        <p:spPr>
          <a:xfrm>
            <a:off x="0" y="82550"/>
            <a:ext cx="9144000" cy="862013"/>
          </a:xfrm>
        </p:spPr>
        <p:txBody>
          <a:bodyPr/>
          <a:lstStyle/>
          <a:p>
            <a:r>
              <a:rPr lang="zh-CN" altLang="en-US" sz="3600" dirty="0" smtClean="0">
                <a:ea typeface="宋体" charset="-122"/>
              </a:rPr>
              <a:t>第</a:t>
            </a:r>
            <a:r>
              <a:rPr lang="en-US" altLang="zh-CN" sz="3600" dirty="0" smtClean="0">
                <a:ea typeface="宋体" charset="-122"/>
              </a:rPr>
              <a:t>5</a:t>
            </a:r>
            <a:r>
              <a:rPr lang="zh-CN" altLang="en-US" sz="3600" dirty="0" smtClean="0">
                <a:ea typeface="宋体" charset="-122"/>
              </a:rPr>
              <a:t>章</a:t>
            </a:r>
            <a:r>
              <a:rPr lang="zh-CN" altLang="en-US" sz="3600" dirty="0" smtClean="0"/>
              <a:t>查询的创建与使用</a:t>
            </a:r>
            <a:endParaRPr lang="en-US" altLang="zh-CN" sz="3600" dirty="0" smtClean="0">
              <a:ea typeface="宋体" charset="-122"/>
            </a:endParaRPr>
          </a:p>
        </p:txBody>
      </p:sp>
      <p:sp>
        <p:nvSpPr>
          <p:cNvPr id="199118" name="Text Box 462">
            <a:hlinkClick r:id="rId2" action="ppaction://hlinksldjump"/>
          </p:cNvPr>
          <p:cNvSpPr txBox="1">
            <a:spLocks noChangeArrowheads="1"/>
          </p:cNvSpPr>
          <p:nvPr/>
        </p:nvSpPr>
        <p:spPr bwMode="gray">
          <a:xfrm>
            <a:off x="2452688" y="1290638"/>
            <a:ext cx="4376737" cy="461665"/>
          </a:xfrm>
          <a:prstGeom prst="rect">
            <a:avLst/>
          </a:prstGeom>
          <a:noFill/>
          <a:ln>
            <a:noFill/>
          </a:ln>
          <a:effectLst>
            <a:outerShdw dist="17961" dir="2700000" algn="ctr" rotWithShape="0">
              <a:srgbClr val="333333">
                <a:alpha val="50000"/>
              </a:srgbClr>
            </a:outerShdw>
          </a:effectLst>
          <a:extLst/>
        </p:spPr>
        <p:txBody>
          <a:bodyPr>
            <a:spAutoFit/>
          </a:bodyPr>
          <a:lstStyle/>
          <a:p>
            <a:pPr algn="ctr">
              <a:spcBef>
                <a:spcPct val="50000"/>
              </a:spcBef>
              <a:defRPr/>
            </a:pPr>
            <a:r>
              <a:rPr lang="zh-CN" altLang="en-US" sz="2400" dirty="0" smtClean="0"/>
              <a:t>查询简介</a:t>
            </a:r>
            <a:endParaRPr lang="en-US" altLang="zh-CN" sz="2400" dirty="0"/>
          </a:p>
        </p:txBody>
      </p:sp>
      <p:sp>
        <p:nvSpPr>
          <p:cNvPr id="199114" name="Text Box 458"/>
          <p:cNvSpPr txBox="1">
            <a:spLocks noChangeArrowheads="1"/>
          </p:cNvSpPr>
          <p:nvPr/>
        </p:nvSpPr>
        <p:spPr bwMode="gray">
          <a:xfrm>
            <a:off x="2320925" y="1138238"/>
            <a:ext cx="482600" cy="646112"/>
          </a:xfrm>
          <a:prstGeom prst="rect">
            <a:avLst/>
          </a:prstGeom>
          <a:noFill/>
          <a:ln>
            <a:noFill/>
          </a:ln>
          <a:effectLst>
            <a:outerShdw dist="28398" dir="1593903" algn="ctr" rotWithShape="0">
              <a:srgbClr val="333333">
                <a:alpha val="50000"/>
              </a:srgbClr>
            </a:outerShdw>
          </a:effectLst>
          <a:extLst/>
        </p:spPr>
        <p:txBody>
          <a:bodyPr>
            <a:spAutoFit/>
          </a:bodyPr>
          <a:lstStyle/>
          <a:p>
            <a:pPr algn="ctr">
              <a:spcBef>
                <a:spcPct val="50000"/>
              </a:spcBef>
              <a:defRPr/>
            </a:pPr>
            <a:r>
              <a:rPr lang="en-US" altLang="zh-CN" sz="3600" dirty="0">
                <a:solidFill>
                  <a:schemeClr val="bg1"/>
                </a:solidFill>
              </a:rPr>
              <a:t>1</a:t>
            </a:r>
          </a:p>
        </p:txBody>
      </p:sp>
      <p:sp>
        <p:nvSpPr>
          <p:cNvPr id="26" name="Freeform 487"/>
          <p:cNvSpPr>
            <a:spLocks/>
          </p:cNvSpPr>
          <p:nvPr/>
        </p:nvSpPr>
        <p:spPr bwMode="gray">
          <a:xfrm>
            <a:off x="2566987" y="2960688"/>
            <a:ext cx="453390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hlink">
                  <a:gamma/>
                  <a:shade val="83137"/>
                  <a:invGamma/>
                </a:schemeClr>
              </a:gs>
              <a:gs pos="50000">
                <a:schemeClr val="hlink"/>
              </a:gs>
              <a:gs pos="100000">
                <a:schemeClr val="hlink">
                  <a:gamma/>
                  <a:shade val="83137"/>
                  <a:invGamma/>
                </a:schemeClr>
              </a:gs>
            </a:gsLst>
            <a:lin ang="5400000" scaled="1"/>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lgn="ctr">
              <a:defRPr/>
            </a:pPr>
            <a:endParaRPr lang="zh-CN" altLang="en-US" dirty="0">
              <a:ea typeface="+mn-ea"/>
            </a:endParaRPr>
          </a:p>
        </p:txBody>
      </p:sp>
      <p:sp>
        <p:nvSpPr>
          <p:cNvPr id="27" name="Freeform 488"/>
          <p:cNvSpPr>
            <a:spLocks/>
          </p:cNvSpPr>
          <p:nvPr/>
        </p:nvSpPr>
        <p:spPr bwMode="gray">
          <a:xfrm>
            <a:off x="2177088" y="2959561"/>
            <a:ext cx="609600" cy="568325"/>
          </a:xfrm>
          <a:prstGeom prst="diamond">
            <a:avLst/>
          </a:prstGeom>
          <a:gradFill rotWithShape="1">
            <a:gsLst>
              <a:gs pos="0">
                <a:schemeClr val="hlink">
                  <a:gamma/>
                  <a:shade val="63137"/>
                  <a:invGamma/>
                </a:schemeClr>
              </a:gs>
              <a:gs pos="50000">
                <a:schemeClr val="hlink"/>
              </a:gs>
              <a:gs pos="100000">
                <a:schemeClr val="hlink">
                  <a:gamma/>
                  <a:shade val="63137"/>
                  <a:invGamma/>
                </a:schemeClr>
              </a:gs>
            </a:gsLst>
            <a:lin ang="5400000" scaled="1"/>
          </a:gradFill>
          <a:ln w="28575" cap="flat" cmpd="sng">
            <a:solidFill>
              <a:schemeClr val="bg2"/>
            </a:solidFill>
            <a:prstDash val="solid"/>
            <a:round/>
            <a:headEnd/>
            <a:tailEnd/>
          </a:ln>
          <a:effectLst>
            <a:glow rad="101600">
              <a:srgbClr val="92D050">
                <a:alpha val="60000"/>
              </a:srgbClr>
            </a:glow>
            <a:outerShdw dist="35921" dir="2700000" algn="ctr" rotWithShape="0">
              <a:schemeClr val="bg2"/>
            </a:outerShdw>
          </a:effectLst>
        </p:spPr>
        <p:txBody>
          <a:bodyPr wrap="none" anchor="ctr"/>
          <a:lstStyle/>
          <a:p>
            <a:pPr algn="ctr">
              <a:defRPr/>
            </a:pPr>
            <a:endParaRPr lang="zh-CN" altLang="en-US">
              <a:ea typeface="+mn-ea"/>
            </a:endParaRPr>
          </a:p>
        </p:txBody>
      </p:sp>
      <p:sp>
        <p:nvSpPr>
          <p:cNvPr id="28" name="Text Box 489">
            <a:hlinkClick r:id="rId3" action="ppaction://hlinksldjump"/>
          </p:cNvPr>
          <p:cNvSpPr txBox="1">
            <a:spLocks noChangeArrowheads="1"/>
          </p:cNvSpPr>
          <p:nvPr/>
        </p:nvSpPr>
        <p:spPr bwMode="gray">
          <a:xfrm>
            <a:off x="2670175" y="3005138"/>
            <a:ext cx="3581400" cy="461665"/>
          </a:xfrm>
          <a:prstGeom prst="rect">
            <a:avLst/>
          </a:prstGeom>
          <a:noFill/>
          <a:ln>
            <a:noFill/>
          </a:ln>
          <a:effectLst>
            <a:outerShdw dist="17961" dir="2700000" algn="ctr" rotWithShape="0">
              <a:srgbClr val="333333">
                <a:alpha val="50000"/>
              </a:srgbClr>
            </a:outerShdw>
          </a:effectLst>
          <a:extLst/>
        </p:spPr>
        <p:txBody>
          <a:bodyPr>
            <a:spAutoFit/>
          </a:bodyPr>
          <a:lstStyle/>
          <a:p>
            <a:pPr algn="ctr">
              <a:spcBef>
                <a:spcPct val="50000"/>
              </a:spcBef>
              <a:defRPr/>
            </a:pPr>
            <a:r>
              <a:rPr lang="zh-CN" altLang="en-US" sz="2400" dirty="0" smtClean="0"/>
              <a:t>利用向导创建查询</a:t>
            </a:r>
            <a:endParaRPr lang="en-US" altLang="zh-CN" sz="2400" dirty="0">
              <a:solidFill>
                <a:schemeClr val="bg1"/>
              </a:solidFill>
            </a:endParaRPr>
          </a:p>
        </p:txBody>
      </p:sp>
      <p:sp>
        <p:nvSpPr>
          <p:cNvPr id="29" name="Text Box 470"/>
          <p:cNvSpPr txBox="1">
            <a:spLocks noChangeArrowheads="1"/>
          </p:cNvSpPr>
          <p:nvPr/>
        </p:nvSpPr>
        <p:spPr bwMode="gray">
          <a:xfrm>
            <a:off x="2390775" y="2935288"/>
            <a:ext cx="304800" cy="641350"/>
          </a:xfrm>
          <a:prstGeom prst="rect">
            <a:avLst/>
          </a:prstGeom>
          <a:noFill/>
          <a:ln>
            <a:noFill/>
          </a:ln>
          <a:effectLst>
            <a:outerShdw dist="28398" dir="1593903" algn="ctr" rotWithShape="0">
              <a:srgbClr val="333333">
                <a:alpha val="50000"/>
              </a:srgbClr>
            </a:outerShdw>
          </a:effectLst>
          <a:extLst/>
        </p:spPr>
        <p:txBody>
          <a:bodyPr>
            <a:spAutoFit/>
          </a:bodyPr>
          <a:lstStyle/>
          <a:p>
            <a:pPr algn="ctr">
              <a:spcBef>
                <a:spcPct val="50000"/>
              </a:spcBef>
              <a:defRPr/>
            </a:pPr>
            <a:r>
              <a:rPr lang="en-US" altLang="zh-CN" sz="3600" dirty="0">
                <a:solidFill>
                  <a:schemeClr val="bg1"/>
                </a:solidFill>
              </a:rPr>
              <a:t>2</a:t>
            </a:r>
          </a:p>
        </p:txBody>
      </p:sp>
      <p:sp>
        <p:nvSpPr>
          <p:cNvPr id="33806" name="灯片编号占位符 1"/>
          <p:cNvSpPr>
            <a:spLocks noGrp="1"/>
          </p:cNvSpPr>
          <p:nvPr>
            <p:ph type="sldNum" sz="quarter" idx="10"/>
          </p:nvPr>
        </p:nvSpPr>
        <p:spPr>
          <a:noFill/>
          <a:ln>
            <a:miter lim="800000"/>
            <a:headEnd/>
            <a:tailEnd/>
          </a:ln>
        </p:spPr>
        <p:txBody>
          <a:bodyPr/>
          <a:lstStyle/>
          <a:p>
            <a:fld id="{6C607C20-A4E5-4974-8A10-6B07AF2BDFFE}" type="slidenum">
              <a:rPr lang="en-US" altLang="zh-CN"/>
              <a:pPr/>
              <a:t>2</a:t>
            </a:fld>
            <a:endParaRPr lang="en-US" altLang="zh-CN"/>
          </a:p>
        </p:txBody>
      </p:sp>
      <p:sp>
        <p:nvSpPr>
          <p:cNvPr id="30" name="AutoShape 34"/>
          <p:cNvSpPr>
            <a:spLocks noChangeArrowheads="1"/>
          </p:cNvSpPr>
          <p:nvPr/>
        </p:nvSpPr>
        <p:spPr bwMode="gray">
          <a:xfrm>
            <a:off x="2590799" y="1817688"/>
            <a:ext cx="4187825" cy="95704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wrap="none" anchor="ctr"/>
          <a:lstStyle/>
          <a:p>
            <a:pPr indent="252000">
              <a:spcBef>
                <a:spcPts val="600"/>
              </a:spcBef>
              <a:spcAft>
                <a:spcPts val="600"/>
              </a:spcAft>
              <a:defRPr/>
            </a:pPr>
            <a:r>
              <a:rPr lang="en-US" altLang="en-US" u="sng" dirty="0" smtClean="0">
                <a:ea typeface="+mn-ea"/>
                <a:hlinkClick r:id="rId4" action="ppaction://hlinksldjump"/>
              </a:rPr>
              <a:t>5.1.1</a:t>
            </a:r>
            <a:r>
              <a:rPr lang="zh-CN" altLang="en-US" u="sng" dirty="0" smtClean="0">
                <a:ea typeface="+mn-ea"/>
                <a:hlinkClick r:id="rId4" action="ppaction://hlinksldjump"/>
              </a:rPr>
              <a:t>查询的功能</a:t>
            </a:r>
            <a:endParaRPr lang="en-US" altLang="zh-CN" u="sng" dirty="0">
              <a:ea typeface="+mn-ea"/>
              <a:hlinkClick r:id="" action="ppaction://noaction"/>
            </a:endParaRPr>
          </a:p>
          <a:p>
            <a:pPr indent="252000">
              <a:spcBef>
                <a:spcPts val="600"/>
              </a:spcBef>
              <a:spcAft>
                <a:spcPts val="600"/>
              </a:spcAft>
              <a:defRPr/>
            </a:pPr>
            <a:r>
              <a:rPr lang="en-US" altLang="en-US" u="sng" dirty="0" smtClean="0">
                <a:ea typeface="+mn-ea"/>
                <a:hlinkClick r:id="rId5" action="ppaction://hlinksldjump"/>
              </a:rPr>
              <a:t>5.1.2</a:t>
            </a:r>
            <a:r>
              <a:rPr lang="zh-CN" altLang="en-US" u="sng" dirty="0" smtClean="0">
                <a:ea typeface="+mn-ea"/>
                <a:hlinkClick r:id="rId5" action="ppaction://hlinksldjump"/>
              </a:rPr>
              <a:t>查询的类型</a:t>
            </a:r>
            <a:endParaRPr lang="en-US" altLang="zh-CN" u="sng" dirty="0">
              <a:ea typeface="+mn-ea"/>
            </a:endParaRPr>
          </a:p>
        </p:txBody>
      </p:sp>
      <p:sp>
        <p:nvSpPr>
          <p:cNvPr id="31" name="AutoShape 34"/>
          <p:cNvSpPr>
            <a:spLocks noChangeArrowheads="1"/>
          </p:cNvSpPr>
          <p:nvPr/>
        </p:nvSpPr>
        <p:spPr bwMode="gray">
          <a:xfrm>
            <a:off x="2601913" y="3508376"/>
            <a:ext cx="4187825" cy="1978024"/>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wrap="none" anchor="ctr"/>
          <a:lstStyle/>
          <a:p>
            <a:pPr indent="252000">
              <a:spcBef>
                <a:spcPts val="600"/>
              </a:spcBef>
              <a:spcAft>
                <a:spcPts val="600"/>
              </a:spcAft>
              <a:defRPr/>
            </a:pPr>
            <a:r>
              <a:rPr lang="en-US" altLang="zh-CN" dirty="0" smtClean="0">
                <a:ea typeface="+mn-ea"/>
                <a:hlinkClick r:id="rId6" action="ppaction://hlinksldjump"/>
              </a:rPr>
              <a:t>5.2.1</a:t>
            </a:r>
            <a:r>
              <a:rPr lang="zh-CN" altLang="en-US" dirty="0" smtClean="0">
                <a:ea typeface="+mn-ea"/>
                <a:hlinkClick r:id="rId6" action="ppaction://hlinksldjump"/>
              </a:rPr>
              <a:t>简单选择查询</a:t>
            </a:r>
            <a:endParaRPr lang="en-US" altLang="zh-CN" dirty="0">
              <a:ea typeface="+mn-ea"/>
              <a:hlinkClick r:id="" action="ppaction://noaction"/>
            </a:endParaRPr>
          </a:p>
          <a:p>
            <a:pPr indent="252000">
              <a:spcBef>
                <a:spcPts val="600"/>
              </a:spcBef>
              <a:spcAft>
                <a:spcPts val="600"/>
              </a:spcAft>
              <a:defRPr/>
            </a:pPr>
            <a:r>
              <a:rPr lang="en-US" altLang="zh-CN" dirty="0" smtClean="0">
                <a:ea typeface="+mn-ea"/>
                <a:hlinkClick r:id="rId7" action="ppaction://hlinksldjump"/>
              </a:rPr>
              <a:t>5.2.2</a:t>
            </a:r>
            <a:r>
              <a:rPr lang="zh-CN" altLang="en-US" dirty="0" smtClean="0">
                <a:ea typeface="+mn-ea"/>
                <a:hlinkClick r:id="rId7" action="ppaction://hlinksldjump"/>
              </a:rPr>
              <a:t>交叉表查询</a:t>
            </a:r>
            <a:endParaRPr lang="en-US" altLang="zh-CN" dirty="0">
              <a:ea typeface="+mn-ea"/>
              <a:hlinkClick r:id="" action="ppaction://noaction"/>
            </a:endParaRPr>
          </a:p>
          <a:p>
            <a:pPr indent="252000">
              <a:spcBef>
                <a:spcPts val="600"/>
              </a:spcBef>
              <a:spcAft>
                <a:spcPts val="600"/>
              </a:spcAft>
              <a:defRPr/>
            </a:pPr>
            <a:r>
              <a:rPr lang="en-US" altLang="zh-CN" dirty="0" smtClean="0">
                <a:ea typeface="+mn-ea"/>
                <a:hlinkClick r:id="rId8" action="ppaction://hlinksldjump"/>
              </a:rPr>
              <a:t>5.2.3</a:t>
            </a:r>
            <a:r>
              <a:rPr lang="zh-CN" altLang="en-US" dirty="0" smtClean="0">
                <a:ea typeface="+mn-ea"/>
                <a:hlinkClick r:id="rId8" action="ppaction://hlinksldjump"/>
              </a:rPr>
              <a:t>查找重复项查询</a:t>
            </a:r>
            <a:endParaRPr lang="en-US" altLang="zh-CN" dirty="0">
              <a:ea typeface="+mn-ea"/>
              <a:hlinkClick r:id="" action="ppaction://noaction"/>
            </a:endParaRPr>
          </a:p>
          <a:p>
            <a:pPr indent="252000">
              <a:spcBef>
                <a:spcPts val="600"/>
              </a:spcBef>
              <a:spcAft>
                <a:spcPts val="600"/>
              </a:spcAft>
              <a:defRPr/>
            </a:pPr>
            <a:r>
              <a:rPr lang="en-US" altLang="zh-CN" dirty="0" smtClean="0">
                <a:ea typeface="+mn-ea"/>
                <a:hlinkClick r:id="rId9" action="ppaction://hlinksldjump"/>
              </a:rPr>
              <a:t>5.2.4</a:t>
            </a:r>
            <a:r>
              <a:rPr lang="zh-CN" altLang="en-US" dirty="0" smtClean="0">
                <a:ea typeface="+mn-ea"/>
                <a:hlinkClick r:id="rId9" action="ppaction://hlinksldjump"/>
              </a:rPr>
              <a:t>查找不匹配项查询</a:t>
            </a:r>
            <a:endParaRPr lang="en-US" altLang="zh-CN" dirty="0">
              <a:ea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5.2.2</a:t>
            </a:r>
            <a:r>
              <a:rPr lang="zh-CN" altLang="en-US" sz="3600" dirty="0" smtClean="0"/>
              <a:t>交叉表查询</a:t>
            </a:r>
            <a:r>
              <a:rPr lang="en-US" sz="3600" dirty="0" smtClean="0"/>
              <a:t>	</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20</a:t>
            </a:fld>
            <a:endParaRPr lang="en-US" altLang="zh-CN"/>
          </a:p>
        </p:txBody>
      </p:sp>
      <p:sp>
        <p:nvSpPr>
          <p:cNvPr id="56326" name="Rectangle 29"/>
          <p:cNvSpPr>
            <a:spLocks noChangeArrowheads="1"/>
          </p:cNvSpPr>
          <p:nvPr/>
        </p:nvSpPr>
        <p:spPr bwMode="auto">
          <a:xfrm>
            <a:off x="257176" y="1257301"/>
            <a:ext cx="2552700" cy="492601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5070476"/>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76237" y="1279624"/>
            <a:ext cx="2352675" cy="2031325"/>
          </a:xfrm>
          <a:prstGeom prst="rect">
            <a:avLst/>
          </a:prstGeom>
          <a:noFill/>
          <a:ln w="9525">
            <a:noFill/>
            <a:miter lim="800000"/>
            <a:headEnd/>
            <a:tailEnd/>
          </a:ln>
        </p:spPr>
        <p:txBody>
          <a:bodyPr wrap="square">
            <a:spAutoFit/>
          </a:bodyPr>
          <a:lstStyle/>
          <a:p>
            <a:r>
              <a:rPr lang="zh-CN" altLang="en-US" dirty="0" smtClean="0"/>
              <a:t>例</a:t>
            </a:r>
            <a:r>
              <a:rPr lang="en-US" dirty="0" smtClean="0"/>
              <a:t> 5. 2</a:t>
            </a:r>
            <a:r>
              <a:rPr lang="zh-CN" altLang="en-US" dirty="0" smtClean="0"/>
              <a:t>：以“教务系统”数据库中的“学生信息表”为数据源，选择其中的部分字段，创建“学生信息表</a:t>
            </a:r>
            <a:r>
              <a:rPr lang="en-US" dirty="0" smtClean="0"/>
              <a:t>_</a:t>
            </a:r>
            <a:r>
              <a:rPr lang="zh-CN" altLang="en-US" dirty="0" smtClean="0"/>
              <a:t>交叉表”查询，查询结果如图</a:t>
            </a:r>
            <a:r>
              <a:rPr lang="en-US" dirty="0" smtClean="0"/>
              <a:t>5.6</a:t>
            </a:r>
            <a:r>
              <a:rPr lang="zh-CN" altLang="en-US" dirty="0" smtClean="0"/>
              <a:t>所示。</a:t>
            </a:r>
            <a:endParaRPr lang="en-US" altLang="zh-CN" dirty="0"/>
          </a:p>
        </p:txBody>
      </p:sp>
      <p:sp>
        <p:nvSpPr>
          <p:cNvPr id="56357" name="Text Box 37"/>
          <p:cNvSpPr txBox="1">
            <a:spLocks noChangeArrowheads="1"/>
          </p:cNvSpPr>
          <p:nvPr/>
        </p:nvSpPr>
        <p:spPr bwMode="auto">
          <a:xfrm>
            <a:off x="8639976" y="2740025"/>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5.6 </a:t>
            </a:r>
            <a:r>
              <a:rPr lang="zh-CN" altLang="en-US" dirty="0" smtClean="0"/>
              <a:t>交叉表查询结果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1" name="图片 10"/>
          <p:cNvPicPr/>
          <p:nvPr/>
        </p:nvPicPr>
        <p:blipFill rotWithShape="1">
          <a:blip r:embed="rId2"/>
          <a:srcRect l="4458" t="24341"/>
          <a:stretch/>
        </p:blipFill>
        <p:spPr bwMode="auto">
          <a:xfrm>
            <a:off x="3040600" y="1443038"/>
            <a:ext cx="5646200" cy="4543425"/>
          </a:xfrm>
          <a:prstGeom prst="rect">
            <a:avLst/>
          </a:prstGeom>
          <a:ln>
            <a:noFill/>
          </a:ln>
          <a:extLst>
            <a:ext uri="{53640926-AAD7-44D8-BBD7-CCE9431645EC}">
              <a14:shadowObscured xmlns:a14="http://schemas.microsoft.com/office/drawing/2010/main"/>
            </a:ext>
          </a:extLst>
        </p:spPr>
      </p:pic>
      <p:sp>
        <p:nvSpPr>
          <p:cNvPr id="14" name="云形 13"/>
          <p:cNvSpPr/>
          <p:nvPr/>
        </p:nvSpPr>
        <p:spPr>
          <a:xfrm>
            <a:off x="488730" y="3436884"/>
            <a:ext cx="2207173"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数据信息的</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另一种显示形式</a:t>
            </a:r>
          </a:p>
        </p:txBody>
      </p:sp>
      <p:sp>
        <p:nvSpPr>
          <p:cNvPr id="3" name="圆角矩形标注 2"/>
          <p:cNvSpPr/>
          <p:nvPr/>
        </p:nvSpPr>
        <p:spPr>
          <a:xfrm>
            <a:off x="2916620" y="1103583"/>
            <a:ext cx="2112580" cy="504497"/>
          </a:xfrm>
          <a:prstGeom prst="wedgeRoundRectCallout">
            <a:avLst>
              <a:gd name="adj1" fmla="val -36962"/>
              <a:gd name="adj2" fmla="val 76785"/>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000000"/>
                </a:solidFill>
                <a:latin typeface="Times New Roman"/>
                <a:ea typeface="宋体"/>
              </a:rPr>
              <a:t>行标题：姓名和院系</a:t>
            </a:r>
          </a:p>
        </p:txBody>
      </p:sp>
      <p:sp>
        <p:nvSpPr>
          <p:cNvPr id="15" name="圆角矩形标注 14"/>
          <p:cNvSpPr/>
          <p:nvPr/>
        </p:nvSpPr>
        <p:spPr>
          <a:xfrm>
            <a:off x="6574217" y="2522482"/>
            <a:ext cx="1513493" cy="315313"/>
          </a:xfrm>
          <a:prstGeom prst="wedgeRoundRectCallout">
            <a:avLst>
              <a:gd name="adj1" fmla="val -36962"/>
              <a:gd name="adj2" fmla="val 76785"/>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000000"/>
                </a:solidFill>
                <a:latin typeface="Times New Roman"/>
                <a:ea typeface="宋体"/>
              </a:rPr>
              <a:t>值：学生人数</a:t>
            </a:r>
          </a:p>
        </p:txBody>
      </p:sp>
      <p:sp>
        <p:nvSpPr>
          <p:cNvPr id="16" name="圆角矩形标注 15"/>
          <p:cNvSpPr/>
          <p:nvPr/>
        </p:nvSpPr>
        <p:spPr>
          <a:xfrm>
            <a:off x="5990895" y="1198178"/>
            <a:ext cx="1481960" cy="315311"/>
          </a:xfrm>
          <a:prstGeom prst="wedgeRoundRectCallout">
            <a:avLst>
              <a:gd name="adj1" fmla="val -36962"/>
              <a:gd name="adj2" fmla="val 76785"/>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000000"/>
                </a:solidFill>
                <a:latin typeface="Times New Roman"/>
                <a:ea typeface="宋体"/>
              </a:rPr>
              <a:t>列标题：户籍地</a:t>
            </a:r>
          </a:p>
        </p:txBody>
      </p:sp>
      <p:sp>
        <p:nvSpPr>
          <p:cNvPr id="4" name="圆角矩形 3"/>
          <p:cNvSpPr/>
          <p:nvPr/>
        </p:nvSpPr>
        <p:spPr>
          <a:xfrm>
            <a:off x="3184634" y="1686910"/>
            <a:ext cx="882869" cy="189187"/>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7" name="圆角矩形 16"/>
          <p:cNvSpPr/>
          <p:nvPr/>
        </p:nvSpPr>
        <p:spPr>
          <a:xfrm>
            <a:off x="4256689" y="1702677"/>
            <a:ext cx="4392000" cy="18918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21</a:t>
            </a:fld>
            <a:endParaRPr lang="en-US" altLang="zh-CN" dirty="0"/>
          </a:p>
        </p:txBody>
      </p:sp>
      <p:sp>
        <p:nvSpPr>
          <p:cNvPr id="5" name="AutoShape 34"/>
          <p:cNvSpPr>
            <a:spLocks noChangeArrowheads="1"/>
          </p:cNvSpPr>
          <p:nvPr/>
        </p:nvSpPr>
        <p:spPr bwMode="gray">
          <a:xfrm>
            <a:off x="685800" y="857252"/>
            <a:ext cx="7843837" cy="485775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a:t>
            </a:r>
            <a:r>
              <a:rPr lang="en-US" dirty="0" smtClean="0"/>
              <a:t>1</a:t>
            </a:r>
            <a:r>
              <a:rPr lang="zh-CN" altLang="en-US" dirty="0" smtClean="0"/>
              <a:t>）打开查询向导：在“创建”选项卡的“查询”组中，单击“查询向导”按钮</a:t>
            </a:r>
            <a:r>
              <a:rPr lang="en-US" dirty="0" smtClean="0"/>
              <a:t> </a:t>
            </a:r>
            <a:r>
              <a:rPr lang="zh-CN" altLang="en-US" dirty="0" smtClean="0"/>
              <a:t>，如图</a:t>
            </a:r>
            <a:r>
              <a:rPr lang="en-US" dirty="0" smtClean="0"/>
              <a:t>5.7</a:t>
            </a:r>
            <a:r>
              <a:rPr lang="zh-CN" altLang="en-US" dirty="0" smtClean="0"/>
              <a:t>所示，在弹出的“新建查询”对话框中，选择“交叉表查询向导”选项，单击“确定”按钮；</a:t>
            </a:r>
            <a:endParaRPr lang="en-US" altLang="zh-CN" dirty="0" smtClean="0"/>
          </a:p>
          <a:p>
            <a:r>
              <a:rPr lang="zh-CN" altLang="en-US" dirty="0" smtClean="0"/>
              <a:t>（</a:t>
            </a:r>
            <a:r>
              <a:rPr lang="en-US" dirty="0" smtClean="0"/>
              <a:t>2</a:t>
            </a:r>
            <a:r>
              <a:rPr lang="zh-CN" altLang="en-US" dirty="0" smtClean="0"/>
              <a:t>）选择数据表：在“交叉表查询向导”对话框中，选择“表</a:t>
            </a:r>
            <a:r>
              <a:rPr lang="en-US" dirty="0" smtClean="0"/>
              <a:t>:</a:t>
            </a:r>
            <a:r>
              <a:rPr lang="zh-CN" altLang="en-US" dirty="0" smtClean="0"/>
              <a:t>学生信息表”，单击“下一步”按钮；</a:t>
            </a:r>
          </a:p>
          <a:p>
            <a:r>
              <a:rPr lang="zh-CN" altLang="en-US" dirty="0" smtClean="0"/>
              <a:t>（</a:t>
            </a:r>
            <a:r>
              <a:rPr lang="en-US" dirty="0" smtClean="0"/>
              <a:t>3</a:t>
            </a:r>
            <a:r>
              <a:rPr lang="zh-CN" altLang="en-US" dirty="0" smtClean="0"/>
              <a:t>）选择“行标题”字段：使用</a:t>
            </a:r>
            <a:r>
              <a:rPr lang="en-US" dirty="0" smtClean="0"/>
              <a:t> </a:t>
            </a:r>
            <a:r>
              <a:rPr lang="zh-CN" altLang="en-US" dirty="0" smtClean="0"/>
              <a:t>按钮选择字段“姓名”和“院系”，单击“下一步”按钮；</a:t>
            </a:r>
          </a:p>
          <a:p>
            <a:r>
              <a:rPr lang="zh-CN" altLang="en-US" dirty="0" smtClean="0"/>
              <a:t>（</a:t>
            </a:r>
            <a:r>
              <a:rPr lang="en-US" dirty="0" smtClean="0"/>
              <a:t>4</a:t>
            </a:r>
            <a:r>
              <a:rPr lang="zh-CN" altLang="en-US" dirty="0" smtClean="0"/>
              <a:t>）选择“列标题”字段：选择“户籍地”字段，单击“下一步”按钮；</a:t>
            </a:r>
          </a:p>
          <a:p>
            <a:r>
              <a:rPr lang="zh-CN" altLang="en-US" dirty="0" smtClean="0"/>
              <a:t>（</a:t>
            </a:r>
            <a:r>
              <a:rPr lang="en-US" dirty="0" smtClean="0"/>
              <a:t>5</a:t>
            </a:r>
            <a:r>
              <a:rPr lang="zh-CN" altLang="en-US" dirty="0" smtClean="0"/>
              <a:t>）选择“值”字段：选择“学号”字段，“</a:t>
            </a:r>
            <a:r>
              <a:rPr lang="en-US" dirty="0" smtClean="0"/>
              <a:t>Count</a:t>
            </a:r>
            <a:r>
              <a:rPr lang="zh-CN" altLang="en-US" dirty="0" smtClean="0"/>
              <a:t>”函数，取消选中“是，包括各行小计”选项（不选中），如图</a:t>
            </a:r>
            <a:r>
              <a:rPr lang="en-US" dirty="0" smtClean="0"/>
              <a:t>5.7</a:t>
            </a:r>
            <a:r>
              <a:rPr lang="zh-CN" altLang="en-US" dirty="0" smtClean="0"/>
              <a:t>所示，单击“下一步”按钮；</a:t>
            </a:r>
          </a:p>
          <a:p>
            <a:r>
              <a:rPr lang="zh-CN" altLang="en-US" dirty="0" smtClean="0"/>
              <a:t>（</a:t>
            </a:r>
            <a:r>
              <a:rPr lang="en-US" dirty="0" smtClean="0"/>
              <a:t>6</a:t>
            </a:r>
            <a:r>
              <a:rPr lang="zh-CN" altLang="en-US" dirty="0" smtClean="0"/>
              <a:t>）输入查询标题：采用默认的查询标题“学生信息表</a:t>
            </a:r>
            <a:r>
              <a:rPr lang="en-US" dirty="0" smtClean="0"/>
              <a:t>_</a:t>
            </a:r>
            <a:r>
              <a:rPr lang="zh-CN" altLang="en-US" dirty="0" smtClean="0"/>
              <a:t>交叉表”，单击“完成”按钮，系统自动生成“学生信息表</a:t>
            </a:r>
            <a:r>
              <a:rPr lang="en-US" dirty="0" smtClean="0"/>
              <a:t>_</a:t>
            </a:r>
            <a:r>
              <a:rPr lang="zh-CN" altLang="en-US" dirty="0" smtClean="0"/>
              <a:t>交叉表”查询；</a:t>
            </a:r>
          </a:p>
          <a:p>
            <a:r>
              <a:rPr lang="zh-CN" altLang="en-US" dirty="0" smtClean="0"/>
              <a:t>（</a:t>
            </a:r>
            <a:r>
              <a:rPr lang="en-US" dirty="0" smtClean="0"/>
              <a:t>7</a:t>
            </a:r>
            <a:r>
              <a:rPr lang="zh-CN" altLang="en-US" dirty="0" smtClean="0"/>
              <a:t>）重命名查询：关闭查询，在“查询”对象栏中，右击创建的查询，选择“重命名”快捷菜单命令，将查询更名为“例</a:t>
            </a:r>
            <a:r>
              <a:rPr lang="en-US" dirty="0" smtClean="0"/>
              <a:t>02</a:t>
            </a:r>
            <a:r>
              <a:rPr lang="zh-CN" altLang="en-US" dirty="0" smtClean="0"/>
              <a:t>学生信息表</a:t>
            </a:r>
            <a:r>
              <a:rPr lang="en-US" dirty="0" smtClean="0"/>
              <a:t>_</a:t>
            </a:r>
            <a:r>
              <a:rPr lang="zh-CN" altLang="en-US" dirty="0" smtClean="0"/>
              <a:t>交叉表</a:t>
            </a:r>
            <a:r>
              <a:rPr lang="en-US" dirty="0" smtClean="0"/>
              <a:t>_</a:t>
            </a:r>
            <a:r>
              <a:rPr lang="zh-CN" altLang="en-US" dirty="0" smtClean="0"/>
              <a:t>向导”。</a:t>
            </a:r>
          </a:p>
          <a:p>
            <a:r>
              <a:rPr lang="zh-CN" altLang="en-US" dirty="0" smtClean="0"/>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4992" y="2837793"/>
            <a:ext cx="2774732"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22</a:t>
            </a:fld>
            <a:endParaRPr lang="en-US" altLang="zh-CN" dirty="0"/>
          </a:p>
        </p:txBody>
      </p:sp>
      <p:sp>
        <p:nvSpPr>
          <p:cNvPr id="147479"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13" name="图片 213"/>
          <p:cNvPicPr>
            <a:picLocks noChangeAspect="1"/>
          </p:cNvPicPr>
          <p:nvPr/>
        </p:nvPicPr>
        <p:blipFill>
          <a:blip r:embed="rId2"/>
          <a:srcRect/>
          <a:stretch>
            <a:fillRect/>
          </a:stretch>
        </p:blipFill>
        <p:spPr bwMode="auto">
          <a:xfrm>
            <a:off x="756744" y="315311"/>
            <a:ext cx="7409819" cy="5891202"/>
          </a:xfrm>
          <a:prstGeom prst="rect">
            <a:avLst/>
          </a:prstGeom>
          <a:noFill/>
        </p:spPr>
      </p:pic>
      <p:pic>
        <p:nvPicPr>
          <p:cNvPr id="214" name="图片 214"/>
          <p:cNvPicPr>
            <a:picLocks noChangeAspect="1"/>
          </p:cNvPicPr>
          <p:nvPr/>
        </p:nvPicPr>
        <p:blipFill>
          <a:blip r:embed="rId3"/>
          <a:srcRect/>
          <a:stretch>
            <a:fillRect/>
          </a:stretch>
        </p:blipFill>
        <p:spPr bwMode="auto">
          <a:xfrm>
            <a:off x="798845" y="1734007"/>
            <a:ext cx="4115480" cy="2750455"/>
          </a:xfrm>
          <a:prstGeom prst="rect">
            <a:avLst/>
          </a:prstGeom>
          <a:noFill/>
        </p:spPr>
      </p:pic>
      <p:pic>
        <p:nvPicPr>
          <p:cNvPr id="215" name="图片 215"/>
          <p:cNvPicPr>
            <a:picLocks noChangeAspect="1"/>
          </p:cNvPicPr>
          <p:nvPr/>
        </p:nvPicPr>
        <p:blipFill>
          <a:blip r:embed="rId4"/>
          <a:srcRect/>
          <a:stretch>
            <a:fillRect/>
          </a:stretch>
        </p:blipFill>
        <p:spPr bwMode="auto">
          <a:xfrm>
            <a:off x="4089372" y="2884929"/>
            <a:ext cx="4062770" cy="2916781"/>
          </a:xfrm>
          <a:prstGeom prst="rect">
            <a:avLst/>
          </a:prstGeom>
          <a:noFill/>
        </p:spPr>
      </p:pic>
      <p:sp>
        <p:nvSpPr>
          <p:cNvPr id="236" name="文本框 236"/>
          <p:cNvSpPr txBox="1">
            <a:spLocks noChangeArrowheads="1"/>
          </p:cNvSpPr>
          <p:nvPr/>
        </p:nvSpPr>
        <p:spPr bwMode="auto">
          <a:xfrm>
            <a:off x="4857912" y="2883073"/>
            <a:ext cx="410432" cy="304437"/>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②</a:t>
            </a:r>
            <a:endParaRPr kumimoji="0" lang="zh-CN" altLang="zh-CN" sz="3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7" name="文本框 237"/>
          <p:cNvSpPr txBox="1">
            <a:spLocks noChangeArrowheads="1"/>
          </p:cNvSpPr>
          <p:nvPr/>
        </p:nvSpPr>
        <p:spPr bwMode="auto">
          <a:xfrm>
            <a:off x="1567164" y="2260275"/>
            <a:ext cx="410598" cy="304437"/>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7" name="文本框 236"/>
          <p:cNvSpPr txBox="1">
            <a:spLocks noChangeArrowheads="1"/>
          </p:cNvSpPr>
          <p:nvPr/>
        </p:nvSpPr>
        <p:spPr bwMode="auto">
          <a:xfrm>
            <a:off x="1484117" y="1763709"/>
            <a:ext cx="410432" cy="304437"/>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1400" dirty="0">
                <a:latin typeface="Times New Roman" pitchFamily="18" charset="0"/>
                <a:ea typeface="宋体" pitchFamily="2" charset="-122"/>
                <a:cs typeface="宋体" pitchFamily="2" charset="-122"/>
              </a:rPr>
              <a:t>①</a:t>
            </a:r>
            <a:endParaRPr kumimoji="0" lang="zh-CN" altLang="zh-CN" sz="3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8" name="直接箭头连接符 238"/>
          <p:cNvSpPr>
            <a:spLocks noChangeShapeType="1"/>
          </p:cNvSpPr>
          <p:nvPr/>
        </p:nvSpPr>
        <p:spPr bwMode="auto">
          <a:xfrm>
            <a:off x="3314591" y="1449008"/>
            <a:ext cx="0" cy="503992"/>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39" name="圆角矩形 239"/>
          <p:cNvSpPr>
            <a:spLocks noChangeArrowheads="1"/>
          </p:cNvSpPr>
          <p:nvPr/>
        </p:nvSpPr>
        <p:spPr bwMode="auto">
          <a:xfrm>
            <a:off x="3062025" y="2260585"/>
            <a:ext cx="1073654" cy="144020"/>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8" name="TextBox 27"/>
          <p:cNvSpPr txBox="1"/>
          <p:nvPr/>
        </p:nvSpPr>
        <p:spPr>
          <a:xfrm>
            <a:off x="8482316" y="1571624"/>
            <a:ext cx="461665" cy="4672013"/>
          </a:xfrm>
          <a:prstGeom prst="rect">
            <a:avLst/>
          </a:prstGeom>
          <a:noFill/>
        </p:spPr>
        <p:txBody>
          <a:bodyPr vert="eaVert" wrap="square" rtlCol="0">
            <a:spAutoFit/>
          </a:bodyPr>
          <a:lstStyle/>
          <a:p>
            <a:r>
              <a:rPr lang="zh-CN" altLang="en-US" dirty="0" smtClean="0"/>
              <a:t>图 </a:t>
            </a:r>
            <a:r>
              <a:rPr lang="en-US" dirty="0" smtClean="0"/>
              <a:t>5.7</a:t>
            </a:r>
            <a:r>
              <a:rPr lang="zh-CN" altLang="en-US" dirty="0" smtClean="0"/>
              <a:t>用向导创建交叉表查询操作步骤</a:t>
            </a:r>
            <a:endParaRPr lang="zh-CN" altLang="en-US" dirty="0"/>
          </a:p>
        </p:txBody>
      </p:sp>
      <p:sp>
        <p:nvSpPr>
          <p:cNvPr id="3" name="圆角矩形 2"/>
          <p:cNvSpPr/>
          <p:nvPr/>
        </p:nvSpPr>
        <p:spPr>
          <a:xfrm>
            <a:off x="3042745" y="851338"/>
            <a:ext cx="536027" cy="5990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0" name="圆角矩形 239"/>
          <p:cNvSpPr>
            <a:spLocks noChangeArrowheads="1"/>
          </p:cNvSpPr>
          <p:nvPr/>
        </p:nvSpPr>
        <p:spPr bwMode="auto">
          <a:xfrm>
            <a:off x="3077790" y="4136682"/>
            <a:ext cx="756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1" name="圆角矩形 239"/>
          <p:cNvSpPr>
            <a:spLocks noChangeArrowheads="1"/>
          </p:cNvSpPr>
          <p:nvPr/>
        </p:nvSpPr>
        <p:spPr bwMode="auto">
          <a:xfrm>
            <a:off x="5789460" y="3600655"/>
            <a:ext cx="1073654"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2" name="圆角矩形 239"/>
          <p:cNvSpPr>
            <a:spLocks noChangeArrowheads="1"/>
          </p:cNvSpPr>
          <p:nvPr/>
        </p:nvSpPr>
        <p:spPr bwMode="auto">
          <a:xfrm>
            <a:off x="6766921" y="5476751"/>
            <a:ext cx="576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5" name="TextBox 4"/>
          <p:cNvSpPr txBox="1"/>
          <p:nvPr/>
        </p:nvSpPr>
        <p:spPr>
          <a:xfrm>
            <a:off x="7598982" y="6258910"/>
            <a:ext cx="898634" cy="338554"/>
          </a:xfrm>
          <a:prstGeom prst="rect">
            <a:avLst/>
          </a:prstGeom>
          <a:noFill/>
        </p:spPr>
        <p:txBody>
          <a:bodyPr wrap="square" rtlCol="0">
            <a:spAutoFit/>
          </a:bodyPr>
          <a:lstStyle/>
          <a:p>
            <a:r>
              <a:rPr lang="zh-CN" altLang="en-US" sz="1600" dirty="0"/>
              <a:t>下一张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13"/>
                                        </p:tgtEl>
                                        <p:attrNameLst>
                                          <p:attrName>style.visibility</p:attrName>
                                        </p:attrNameLst>
                                      </p:cBhvr>
                                      <p:to>
                                        <p:strVal val="visible"/>
                                      </p:to>
                                    </p:set>
                                    <p:animEffect transition="in" filter="fade">
                                      <p:cBhvr>
                                        <p:cTn id="9" dur="500"/>
                                        <p:tgtEl>
                                          <p:spTgt spid="21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38"/>
                                        </p:tgtEl>
                                        <p:attrNameLst>
                                          <p:attrName>style.visibility</p:attrName>
                                        </p:attrNameLst>
                                      </p:cBhvr>
                                      <p:to>
                                        <p:strVal val="visible"/>
                                      </p:to>
                                    </p:set>
                                    <p:animEffect transition="in" filter="wipe(up)">
                                      <p:cBhvr>
                                        <p:cTn id="18" dur="1000"/>
                                        <p:tgtEl>
                                          <p:spTgt spid="23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14"/>
                                        </p:tgtEl>
                                        <p:attrNameLst>
                                          <p:attrName>style.visibility</p:attrName>
                                        </p:attrNameLst>
                                      </p:cBhvr>
                                      <p:to>
                                        <p:strVal val="visible"/>
                                      </p:to>
                                    </p:set>
                                    <p:animEffect transition="in" filter="fade">
                                      <p:cBhvr>
                                        <p:cTn id="22" dur="500"/>
                                        <p:tgtEl>
                                          <p:spTgt spid="214"/>
                                        </p:tgtEl>
                                      </p:cBhvr>
                                    </p:animEffect>
                                  </p:childTnLst>
                                </p:cTn>
                              </p:par>
                              <p:par>
                                <p:cTn id="23" presetID="1" presetClass="entr" presetSubtype="0" fill="hold" grpId="0" nodeType="withEffect">
                                  <p:stCondLst>
                                    <p:cond delay="0"/>
                                  </p:stCondLst>
                                  <p:childTnLst>
                                    <p:set>
                                      <p:cBhvr>
                                        <p:cTn id="24" dur="1" fill="hold">
                                          <p:stCondLst>
                                            <p:cond delay="499"/>
                                          </p:stCondLst>
                                        </p:cTn>
                                        <p:tgtEl>
                                          <p:spTgt spid="27"/>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39"/>
                                        </p:tgtEl>
                                        <p:attrNameLst>
                                          <p:attrName>style.visibility</p:attrName>
                                        </p:attrNameLst>
                                      </p:cBhvr>
                                      <p:to>
                                        <p:strVal val="visible"/>
                                      </p:to>
                                    </p:set>
                                    <p:animEffect transition="in" filter="wipe(left)">
                                      <p:cBhvr>
                                        <p:cTn id="28" dur="1500"/>
                                        <p:tgtEl>
                                          <p:spTgt spid="239"/>
                                        </p:tgtEl>
                                      </p:cBhvr>
                                    </p:animEffect>
                                  </p:childTnLst>
                                </p:cTn>
                              </p:par>
                            </p:childTnLst>
                          </p:cTn>
                        </p:par>
                        <p:par>
                          <p:cTn id="29" fill="hold">
                            <p:stCondLst>
                              <p:cond delay="3000"/>
                            </p:stCondLst>
                            <p:childTnLst>
                              <p:par>
                                <p:cTn id="30" presetID="26" presetClass="emph" presetSubtype="0" repeatCount="3000" fill="hold" grpId="1" nodeType="afterEffect">
                                  <p:stCondLst>
                                    <p:cond delay="0"/>
                                  </p:stCondLst>
                                  <p:childTnLst>
                                    <p:animEffect transition="out" filter="fade">
                                      <p:cBhvr>
                                        <p:cTn id="31" dur="500" tmFilter="0, 0; .2, .5; .8, .5; 1, 0"/>
                                        <p:tgtEl>
                                          <p:spTgt spid="239"/>
                                        </p:tgtEl>
                                      </p:cBhvr>
                                    </p:animEffect>
                                    <p:animScale>
                                      <p:cBhvr>
                                        <p:cTn id="32" dur="250" autoRev="1" fill="hold"/>
                                        <p:tgtEl>
                                          <p:spTgt spid="239"/>
                                        </p:tgtEl>
                                      </p:cBhvr>
                                      <p:by x="105000" y="105000"/>
                                    </p:animScale>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5"/>
                                        </p:tgtEl>
                                        <p:attrNameLst>
                                          <p:attrName>style.visibility</p:attrName>
                                        </p:attrNameLst>
                                      </p:cBhvr>
                                      <p:to>
                                        <p:strVal val="visible"/>
                                      </p:to>
                                    </p:set>
                                    <p:animEffect transition="in" filter="fade">
                                      <p:cBhvr>
                                        <p:cTn id="41" dur="500"/>
                                        <p:tgtEl>
                                          <p:spTgt spid="215"/>
                                        </p:tgtEl>
                                      </p:cBhvr>
                                    </p:animEffect>
                                  </p:childTnLst>
                                </p:cTn>
                              </p:par>
                              <p:par>
                                <p:cTn id="42" presetID="1" presetClass="entr" presetSubtype="0" fill="hold" grpId="0" nodeType="withEffect">
                                  <p:stCondLst>
                                    <p:cond delay="0"/>
                                  </p:stCondLst>
                                  <p:childTnLst>
                                    <p:set>
                                      <p:cBhvr>
                                        <p:cTn id="43" dur="1" fill="hold">
                                          <p:stCondLst>
                                            <p:cond delay="499"/>
                                          </p:stCondLst>
                                        </p:cTn>
                                        <p:tgtEl>
                                          <p:spTgt spid="236"/>
                                        </p:tgtEl>
                                        <p:attrNameLst>
                                          <p:attrName>style.visibility</p:attrName>
                                        </p:attrNameLst>
                                      </p:cBhvr>
                                      <p:to>
                                        <p:strVal val="visible"/>
                                      </p:to>
                                    </p:se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1500"/>
                                        <p:tgtEl>
                                          <p:spTgt spid="31"/>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2500"/>
                            </p:stCondLst>
                            <p:childTnLst>
                              <p:par>
                                <p:cTn id="53" presetID="6" presetClass="entr" presetSubtype="16"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circle(in)">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6" grpId="0"/>
      <p:bldP spid="27" grpId="0"/>
      <p:bldP spid="238" grpId="0" animBg="1"/>
      <p:bldP spid="239" grpId="0" animBg="1"/>
      <p:bldP spid="239" grpId="1" animBg="1"/>
      <p:bldP spid="3" grpId="0" animBg="1"/>
      <p:bldP spid="30" grpId="0" animBg="1"/>
      <p:bldP spid="31" grpId="0" animBg="1"/>
      <p:bldP spid="3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23</a:t>
            </a:fld>
            <a:endParaRPr lang="en-US" altLang="zh-CN" dirty="0"/>
          </a:p>
        </p:txBody>
      </p:sp>
      <p:sp>
        <p:nvSpPr>
          <p:cNvPr id="147479"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43" name="图片 243"/>
          <p:cNvPicPr>
            <a:picLocks noChangeAspect="1"/>
          </p:cNvPicPr>
          <p:nvPr/>
        </p:nvPicPr>
        <p:blipFill>
          <a:blip r:embed="rId2"/>
          <a:srcRect/>
          <a:stretch>
            <a:fillRect/>
          </a:stretch>
        </p:blipFill>
        <p:spPr bwMode="auto">
          <a:xfrm>
            <a:off x="89456" y="3277577"/>
            <a:ext cx="4182997" cy="3091692"/>
          </a:xfrm>
          <a:prstGeom prst="rect">
            <a:avLst/>
          </a:prstGeom>
          <a:noFill/>
        </p:spPr>
      </p:pic>
      <p:pic>
        <p:nvPicPr>
          <p:cNvPr id="216" name="图片 216"/>
          <p:cNvPicPr>
            <a:picLocks noChangeAspect="1"/>
          </p:cNvPicPr>
          <p:nvPr/>
        </p:nvPicPr>
        <p:blipFill>
          <a:blip r:embed="rId3"/>
          <a:srcRect/>
          <a:stretch>
            <a:fillRect/>
          </a:stretch>
        </p:blipFill>
        <p:spPr bwMode="auto">
          <a:xfrm>
            <a:off x="89457" y="224564"/>
            <a:ext cx="4199734" cy="3010615"/>
          </a:xfrm>
          <a:prstGeom prst="rect">
            <a:avLst/>
          </a:prstGeom>
          <a:noFill/>
        </p:spPr>
      </p:pic>
      <p:pic>
        <p:nvPicPr>
          <p:cNvPr id="217" name="图片 217"/>
          <p:cNvPicPr>
            <a:picLocks noChangeAspect="1"/>
          </p:cNvPicPr>
          <p:nvPr/>
        </p:nvPicPr>
        <p:blipFill>
          <a:blip r:embed="rId4"/>
          <a:srcRect/>
          <a:stretch>
            <a:fillRect/>
          </a:stretch>
        </p:blipFill>
        <p:spPr bwMode="auto">
          <a:xfrm>
            <a:off x="4376912" y="224564"/>
            <a:ext cx="4210613" cy="3021569"/>
          </a:xfrm>
          <a:prstGeom prst="rect">
            <a:avLst/>
          </a:prstGeom>
          <a:noFill/>
        </p:spPr>
      </p:pic>
      <p:pic>
        <p:nvPicPr>
          <p:cNvPr id="219" name="图片 219"/>
          <p:cNvPicPr>
            <a:picLocks noChangeAspect="1"/>
          </p:cNvPicPr>
          <p:nvPr/>
        </p:nvPicPr>
        <p:blipFill>
          <a:blip r:embed="rId5"/>
          <a:srcRect/>
          <a:stretch>
            <a:fillRect/>
          </a:stretch>
        </p:blipFill>
        <p:spPr bwMode="auto">
          <a:xfrm>
            <a:off x="4395405" y="3311347"/>
            <a:ext cx="4196799" cy="3010615"/>
          </a:xfrm>
          <a:prstGeom prst="rect">
            <a:avLst/>
          </a:prstGeom>
          <a:noFill/>
        </p:spPr>
      </p:pic>
      <p:sp>
        <p:nvSpPr>
          <p:cNvPr id="230" name="文本框 230"/>
          <p:cNvSpPr txBox="1">
            <a:spLocks noChangeArrowheads="1"/>
          </p:cNvSpPr>
          <p:nvPr/>
        </p:nvSpPr>
        <p:spPr bwMode="auto">
          <a:xfrm>
            <a:off x="5210573" y="3304158"/>
            <a:ext cx="427580" cy="337023"/>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⑥</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3" name="文本框 233"/>
          <p:cNvSpPr txBox="1">
            <a:spLocks noChangeArrowheads="1"/>
          </p:cNvSpPr>
          <p:nvPr/>
        </p:nvSpPr>
        <p:spPr bwMode="auto">
          <a:xfrm>
            <a:off x="904208" y="3277628"/>
            <a:ext cx="427753" cy="336852"/>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⑤</a:t>
            </a:r>
            <a:endParaRPr kumimoji="0" lang="zh-CN" altLang="zh-CN" sz="3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4" name="文本框 234"/>
          <p:cNvSpPr txBox="1">
            <a:spLocks noChangeArrowheads="1"/>
          </p:cNvSpPr>
          <p:nvPr/>
        </p:nvSpPr>
        <p:spPr bwMode="auto">
          <a:xfrm>
            <a:off x="857063" y="222339"/>
            <a:ext cx="427753" cy="336852"/>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③</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5" name="文本框 235"/>
          <p:cNvSpPr txBox="1">
            <a:spLocks noChangeArrowheads="1"/>
          </p:cNvSpPr>
          <p:nvPr/>
        </p:nvSpPr>
        <p:spPr bwMode="auto">
          <a:xfrm>
            <a:off x="5155658" y="222339"/>
            <a:ext cx="427753" cy="336852"/>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宋体" pitchFamily="2" charset="-122"/>
              </a:rPr>
              <a:t>④</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41" name="圆角矩形 241"/>
          <p:cNvSpPr>
            <a:spLocks noChangeArrowheads="1"/>
          </p:cNvSpPr>
          <p:nvPr/>
        </p:nvSpPr>
        <p:spPr bwMode="auto">
          <a:xfrm>
            <a:off x="2846674" y="822271"/>
            <a:ext cx="25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45" name="圆角矩形 245"/>
          <p:cNvSpPr>
            <a:spLocks noChangeArrowheads="1"/>
          </p:cNvSpPr>
          <p:nvPr/>
        </p:nvSpPr>
        <p:spPr bwMode="auto">
          <a:xfrm>
            <a:off x="199115" y="4675035"/>
            <a:ext cx="1260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8" name="TextBox 27"/>
          <p:cNvSpPr txBox="1"/>
          <p:nvPr/>
        </p:nvSpPr>
        <p:spPr>
          <a:xfrm>
            <a:off x="8592678" y="1571624"/>
            <a:ext cx="461665" cy="4672013"/>
          </a:xfrm>
          <a:prstGeom prst="rect">
            <a:avLst/>
          </a:prstGeom>
          <a:noFill/>
        </p:spPr>
        <p:txBody>
          <a:bodyPr vert="eaVert" wrap="square" rtlCol="0">
            <a:spAutoFit/>
          </a:bodyPr>
          <a:lstStyle/>
          <a:p>
            <a:r>
              <a:rPr lang="zh-CN" altLang="en-US" dirty="0" smtClean="0"/>
              <a:t>图 </a:t>
            </a:r>
            <a:r>
              <a:rPr lang="en-US" dirty="0" smtClean="0"/>
              <a:t>5.7</a:t>
            </a:r>
            <a:r>
              <a:rPr lang="zh-CN" altLang="en-US" dirty="0" smtClean="0"/>
              <a:t>用向导创建交叉表查询操作步骤</a:t>
            </a:r>
            <a:endParaRPr lang="zh-CN" altLang="en-US" dirty="0"/>
          </a:p>
        </p:txBody>
      </p:sp>
      <p:sp>
        <p:nvSpPr>
          <p:cNvPr id="2" name="下弧形箭头 1"/>
          <p:cNvSpPr/>
          <p:nvPr/>
        </p:nvSpPr>
        <p:spPr>
          <a:xfrm>
            <a:off x="2238703" y="1355834"/>
            <a:ext cx="1450428" cy="299545"/>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9" name="圆角矩形 239"/>
          <p:cNvSpPr>
            <a:spLocks noChangeArrowheads="1"/>
          </p:cNvSpPr>
          <p:nvPr/>
        </p:nvSpPr>
        <p:spPr bwMode="auto">
          <a:xfrm>
            <a:off x="2841306" y="2906971"/>
            <a:ext cx="612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0" name="圆角矩形 241"/>
          <p:cNvSpPr>
            <a:spLocks noChangeArrowheads="1"/>
          </p:cNvSpPr>
          <p:nvPr/>
        </p:nvSpPr>
        <p:spPr bwMode="auto">
          <a:xfrm>
            <a:off x="1317418" y="475429"/>
            <a:ext cx="360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1" name="圆角矩形 241"/>
          <p:cNvSpPr>
            <a:spLocks noChangeArrowheads="1"/>
          </p:cNvSpPr>
          <p:nvPr/>
        </p:nvSpPr>
        <p:spPr bwMode="auto">
          <a:xfrm>
            <a:off x="5589873" y="491194"/>
            <a:ext cx="360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3" name="圆角矩形 241"/>
          <p:cNvSpPr>
            <a:spLocks noChangeArrowheads="1"/>
          </p:cNvSpPr>
          <p:nvPr/>
        </p:nvSpPr>
        <p:spPr bwMode="auto">
          <a:xfrm>
            <a:off x="6078604" y="838035"/>
            <a:ext cx="360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4" name="圆角矩形 239"/>
          <p:cNvSpPr>
            <a:spLocks noChangeArrowheads="1"/>
          </p:cNvSpPr>
          <p:nvPr/>
        </p:nvSpPr>
        <p:spPr bwMode="auto">
          <a:xfrm>
            <a:off x="7145292" y="2922736"/>
            <a:ext cx="61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5" name="圆角矩形 241"/>
          <p:cNvSpPr>
            <a:spLocks noChangeArrowheads="1"/>
          </p:cNvSpPr>
          <p:nvPr/>
        </p:nvSpPr>
        <p:spPr bwMode="auto">
          <a:xfrm>
            <a:off x="1112466" y="3533938"/>
            <a:ext cx="720000" cy="186723"/>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6" name="圆角矩形 245"/>
          <p:cNvSpPr>
            <a:spLocks noChangeArrowheads="1"/>
          </p:cNvSpPr>
          <p:nvPr/>
        </p:nvSpPr>
        <p:spPr bwMode="auto">
          <a:xfrm>
            <a:off x="1901791" y="3666042"/>
            <a:ext cx="2244540" cy="19651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7" name="圆角矩形 239"/>
          <p:cNvSpPr>
            <a:spLocks noChangeArrowheads="1"/>
          </p:cNvSpPr>
          <p:nvPr/>
        </p:nvSpPr>
        <p:spPr bwMode="auto">
          <a:xfrm>
            <a:off x="2825540" y="6012778"/>
            <a:ext cx="61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8" name="圆角矩形 241"/>
          <p:cNvSpPr>
            <a:spLocks noChangeArrowheads="1"/>
          </p:cNvSpPr>
          <p:nvPr/>
        </p:nvSpPr>
        <p:spPr bwMode="auto">
          <a:xfrm>
            <a:off x="5574107" y="4353746"/>
            <a:ext cx="700568" cy="186723"/>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9" name="圆角矩形 239"/>
          <p:cNvSpPr>
            <a:spLocks noChangeArrowheads="1"/>
          </p:cNvSpPr>
          <p:nvPr/>
        </p:nvSpPr>
        <p:spPr bwMode="auto">
          <a:xfrm>
            <a:off x="7775912" y="5997012"/>
            <a:ext cx="61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40" name="TextBox 39"/>
          <p:cNvSpPr txBox="1"/>
          <p:nvPr/>
        </p:nvSpPr>
        <p:spPr>
          <a:xfrm>
            <a:off x="7693572" y="6274675"/>
            <a:ext cx="819807" cy="338554"/>
          </a:xfrm>
          <a:prstGeom prst="rect">
            <a:avLst/>
          </a:prstGeom>
          <a:noFill/>
        </p:spPr>
        <p:txBody>
          <a:bodyPr wrap="square" rtlCol="0">
            <a:spAutoFit/>
          </a:bodyPr>
          <a:lstStyle/>
          <a:p>
            <a:r>
              <a:rPr lang="zh-CN" altLang="en-US" sz="1600" dirty="0" smtClean="0"/>
              <a:t>下一张</a:t>
            </a:r>
            <a:endParaRPr lang="zh-CN" altLang="en-US" sz="1600" dirty="0"/>
          </a:p>
        </p:txBody>
      </p:sp>
    </p:spTree>
    <p:extLst>
      <p:ext uri="{BB962C8B-B14F-4D97-AF65-F5344CB8AC3E}">
        <p14:creationId xmlns:p14="http://schemas.microsoft.com/office/powerpoint/2010/main" val="21489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34"/>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1000"/>
                                        <p:tgtEl>
                                          <p:spTgt spid="30"/>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wipe(left)">
                                      <p:cBhvr>
                                        <p:cTn id="17" dur="1500"/>
                                        <p:tgtEl>
                                          <p:spTgt spid="241"/>
                                        </p:tgtEl>
                                      </p:cBhvr>
                                    </p:animEffect>
                                  </p:childTnLst>
                                </p:cTn>
                              </p:par>
                            </p:childTnLst>
                          </p:cTn>
                        </p:par>
                        <p:par>
                          <p:cTn id="18" fill="hold">
                            <p:stCondLst>
                              <p:cond delay="3000"/>
                            </p:stCondLst>
                            <p:childTnLst>
                              <p:par>
                                <p:cTn id="19" presetID="22" presetClass="entr" presetSubtype="8" fill="hold" grpId="0"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500"/>
                                        <p:tgtEl>
                                          <p:spTgt spid="2"/>
                                        </p:tgtEl>
                                      </p:cBhvr>
                                    </p:animEffect>
                                  </p:childTnLst>
                                </p:cTn>
                              </p:par>
                            </p:childTnLst>
                          </p:cTn>
                        </p:par>
                        <p:par>
                          <p:cTn id="22" fill="hold">
                            <p:stCondLst>
                              <p:cond delay="5000"/>
                            </p:stCondLst>
                            <p:childTnLst>
                              <p:par>
                                <p:cTn id="23" presetID="22" presetClass="entr" presetSubtype="8"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7"/>
                                        </p:tgtEl>
                                        <p:attrNameLst>
                                          <p:attrName>style.visibility</p:attrName>
                                        </p:attrNameLst>
                                      </p:cBhvr>
                                      <p:to>
                                        <p:strVal val="visible"/>
                                      </p:to>
                                    </p:set>
                                    <p:animEffect transition="in" filter="fade">
                                      <p:cBhvr>
                                        <p:cTn id="30" dur="500"/>
                                        <p:tgtEl>
                                          <p:spTgt spid="217"/>
                                        </p:tgtEl>
                                      </p:cBhvr>
                                    </p:animEffect>
                                  </p:childTnLst>
                                </p:cTn>
                              </p:par>
                              <p:par>
                                <p:cTn id="31" presetID="1" presetClass="entr" presetSubtype="0" fill="hold" grpId="0" nodeType="withEffect">
                                  <p:stCondLst>
                                    <p:cond delay="0"/>
                                  </p:stCondLst>
                                  <p:childTnLst>
                                    <p:set>
                                      <p:cBhvr>
                                        <p:cTn id="32" dur="1" fill="hold">
                                          <p:stCondLst>
                                            <p:cond delay="499"/>
                                          </p:stCondLst>
                                        </p:cTn>
                                        <p:tgtEl>
                                          <p:spTgt spid="235"/>
                                        </p:tgtEl>
                                        <p:attrNameLst>
                                          <p:attrName>style.visibility</p:attrName>
                                        </p:attrNameLst>
                                      </p:cBhvr>
                                      <p:to>
                                        <p:strVal val="visible"/>
                                      </p:to>
                                    </p:se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1000"/>
                                        <p:tgtEl>
                                          <p:spTgt spid="31"/>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1000"/>
                                        <p:tgtEl>
                                          <p:spTgt spid="33"/>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499"/>
                                          </p:stCondLst>
                                        </p:cTn>
                                        <p:tgtEl>
                                          <p:spTgt spid="233"/>
                                        </p:tgtEl>
                                        <p:attrNameLst>
                                          <p:attrName>style.visibility</p:attrName>
                                        </p:attrNameLst>
                                      </p:cBhvr>
                                      <p:to>
                                        <p:strVal val="visible"/>
                                      </p:to>
                                    </p:se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1000"/>
                                        <p:tgtEl>
                                          <p:spTgt spid="3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500"/>
                                        <p:tgtEl>
                                          <p:spTgt spid="36"/>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245"/>
                                        </p:tgtEl>
                                        <p:attrNameLst>
                                          <p:attrName>style.visibility</p:attrName>
                                        </p:attrNameLst>
                                      </p:cBhvr>
                                      <p:to>
                                        <p:strVal val="visible"/>
                                      </p:to>
                                    </p:set>
                                    <p:animEffect transition="in" filter="wipe(left)">
                                      <p:cBhvr>
                                        <p:cTn id="61" dur="1250"/>
                                        <p:tgtEl>
                                          <p:spTgt spid="245"/>
                                        </p:tgtEl>
                                      </p:cBhvr>
                                    </p:animEffect>
                                  </p:childTnLst>
                                </p:cTn>
                              </p:par>
                            </p:childTnLst>
                          </p:cTn>
                        </p:par>
                        <p:par>
                          <p:cTn id="62" fill="hold">
                            <p:stCondLst>
                              <p:cond delay="3250"/>
                            </p:stCondLst>
                            <p:childTnLst>
                              <p:par>
                                <p:cTn id="63" presetID="22" presetClass="entr" presetSubtype="8"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left)">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9"/>
                                        </p:tgtEl>
                                        <p:attrNameLst>
                                          <p:attrName>style.visibility</p:attrName>
                                        </p:attrNameLst>
                                      </p:cBhvr>
                                      <p:to>
                                        <p:strVal val="visible"/>
                                      </p:to>
                                    </p:set>
                                    <p:animEffect transition="in" filter="fade">
                                      <p:cBhvr>
                                        <p:cTn id="70" dur="500"/>
                                        <p:tgtEl>
                                          <p:spTgt spid="219"/>
                                        </p:tgtEl>
                                      </p:cBhvr>
                                    </p:animEffect>
                                  </p:childTnLst>
                                </p:cTn>
                              </p:par>
                              <p:par>
                                <p:cTn id="71" presetID="1" presetClass="entr" presetSubtype="0" fill="hold" grpId="0" nodeType="withEffect">
                                  <p:stCondLst>
                                    <p:cond delay="0"/>
                                  </p:stCondLst>
                                  <p:childTnLst>
                                    <p:set>
                                      <p:cBhvr>
                                        <p:cTn id="72" dur="1" fill="hold">
                                          <p:stCondLst>
                                            <p:cond delay="499"/>
                                          </p:stCondLst>
                                        </p:cTn>
                                        <p:tgtEl>
                                          <p:spTgt spid="230"/>
                                        </p:tgtEl>
                                        <p:attrNameLst>
                                          <p:attrName>style.visibility</p:attrName>
                                        </p:attrNameLst>
                                      </p:cBhvr>
                                      <p:to>
                                        <p:strVal val="visible"/>
                                      </p:to>
                                    </p:se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left)">
                                      <p:cBhvr>
                                        <p:cTn id="76" dur="1000"/>
                                        <p:tgtEl>
                                          <p:spTgt spid="38"/>
                                        </p:tgtEl>
                                      </p:cBhvr>
                                    </p:animEffect>
                                  </p:childTnLst>
                                </p:cTn>
                              </p:par>
                            </p:childTnLst>
                          </p:cTn>
                        </p:par>
                        <p:par>
                          <p:cTn id="77" fill="hold">
                            <p:stCondLst>
                              <p:cond delay="1500"/>
                            </p:stCondLst>
                            <p:childTnLst>
                              <p:par>
                                <p:cTn id="78" presetID="22" presetClass="entr" presetSubtype="8"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left)">
                                      <p:cBhvr>
                                        <p:cTn id="80" dur="500"/>
                                        <p:tgtEl>
                                          <p:spTgt spid="39"/>
                                        </p:tgtEl>
                                      </p:cBhvr>
                                    </p:animEffect>
                                  </p:childTnLst>
                                </p:cTn>
                              </p:par>
                            </p:childTnLst>
                          </p:cTn>
                        </p:par>
                        <p:par>
                          <p:cTn id="81" fill="hold">
                            <p:stCondLst>
                              <p:cond delay="2000"/>
                            </p:stCondLst>
                            <p:childTnLst>
                              <p:par>
                                <p:cTn id="82" presetID="6" presetClass="entr" presetSubtype="16"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circle(in)">
                                      <p:cBhvr>
                                        <p:cTn id="8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233" grpId="0"/>
      <p:bldP spid="234" grpId="0"/>
      <p:bldP spid="235" grpId="0"/>
      <p:bldP spid="241" grpId="0" animBg="1"/>
      <p:bldP spid="245" grpId="0" animBg="1"/>
      <p:bldP spid="2"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5.2.2</a:t>
            </a:r>
            <a:r>
              <a:rPr lang="zh-CN" altLang="en-US" sz="3600" dirty="0" smtClean="0"/>
              <a:t>交叉表查询</a:t>
            </a:r>
            <a:r>
              <a:rPr lang="en-US" sz="3600" dirty="0" smtClean="0"/>
              <a:t>	</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24</a:t>
            </a:fld>
            <a:endParaRPr lang="en-US" altLang="zh-CN"/>
          </a:p>
        </p:txBody>
      </p:sp>
      <p:sp>
        <p:nvSpPr>
          <p:cNvPr id="56326" name="Rectangle 29"/>
          <p:cNvSpPr>
            <a:spLocks noChangeArrowheads="1"/>
          </p:cNvSpPr>
          <p:nvPr/>
        </p:nvSpPr>
        <p:spPr bwMode="auto">
          <a:xfrm>
            <a:off x="257176" y="1257301"/>
            <a:ext cx="2552700" cy="492601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5070476"/>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76237" y="1279624"/>
            <a:ext cx="2352675" cy="2031325"/>
          </a:xfrm>
          <a:prstGeom prst="rect">
            <a:avLst/>
          </a:prstGeom>
          <a:noFill/>
          <a:ln w="9525">
            <a:noFill/>
            <a:miter lim="800000"/>
            <a:headEnd/>
            <a:tailEnd/>
          </a:ln>
        </p:spPr>
        <p:txBody>
          <a:bodyPr wrap="square">
            <a:spAutoFit/>
          </a:bodyPr>
          <a:lstStyle/>
          <a:p>
            <a:r>
              <a:rPr lang="zh-CN" altLang="en-US" dirty="0" smtClean="0"/>
              <a:t>例</a:t>
            </a:r>
            <a:r>
              <a:rPr lang="en-US" dirty="0" smtClean="0"/>
              <a:t> 5. 2</a:t>
            </a:r>
            <a:r>
              <a:rPr lang="zh-CN" altLang="en-US" dirty="0" smtClean="0"/>
              <a:t>：以“教务系统”数据库中的“学生信息表”为数据源，选择其中的部分字段，创建“学生信息表</a:t>
            </a:r>
            <a:r>
              <a:rPr lang="en-US" dirty="0" smtClean="0"/>
              <a:t>_</a:t>
            </a:r>
            <a:r>
              <a:rPr lang="zh-CN" altLang="en-US" dirty="0" smtClean="0"/>
              <a:t>交叉表”查询，查询结果如图</a:t>
            </a:r>
            <a:r>
              <a:rPr lang="en-US" dirty="0" smtClean="0"/>
              <a:t>5.6</a:t>
            </a:r>
            <a:r>
              <a:rPr lang="zh-CN" altLang="en-US" dirty="0" smtClean="0"/>
              <a:t>所示。</a:t>
            </a:r>
            <a:endParaRPr lang="en-US" altLang="zh-CN" dirty="0"/>
          </a:p>
        </p:txBody>
      </p:sp>
      <p:sp>
        <p:nvSpPr>
          <p:cNvPr id="56357" name="Text Box 37"/>
          <p:cNvSpPr txBox="1">
            <a:spLocks noChangeArrowheads="1"/>
          </p:cNvSpPr>
          <p:nvPr/>
        </p:nvSpPr>
        <p:spPr bwMode="auto">
          <a:xfrm>
            <a:off x="8639976" y="2740025"/>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5.6 </a:t>
            </a:r>
            <a:r>
              <a:rPr lang="zh-CN" altLang="en-US" dirty="0" smtClean="0"/>
              <a:t>交叉表查询结果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1" name="图片 10"/>
          <p:cNvPicPr/>
          <p:nvPr/>
        </p:nvPicPr>
        <p:blipFill rotWithShape="1">
          <a:blip r:embed="rId2"/>
          <a:srcRect l="4458" t="24341"/>
          <a:stretch/>
        </p:blipFill>
        <p:spPr bwMode="auto">
          <a:xfrm>
            <a:off x="3040600" y="1443038"/>
            <a:ext cx="5646200" cy="4543425"/>
          </a:xfrm>
          <a:prstGeom prst="rect">
            <a:avLst/>
          </a:prstGeom>
          <a:ln>
            <a:noFill/>
          </a:ln>
          <a:extLst>
            <a:ext uri="{53640926-AAD7-44D8-BBD7-CCE9431645EC}">
              <a14:shadowObscured xmlns:a14="http://schemas.microsoft.com/office/drawing/2010/main"/>
            </a:ext>
          </a:extLst>
        </p:spPr>
      </p:pic>
      <p:sp>
        <p:nvSpPr>
          <p:cNvPr id="14" name="云形 13"/>
          <p:cNvSpPr/>
          <p:nvPr/>
        </p:nvSpPr>
        <p:spPr>
          <a:xfrm>
            <a:off x="488730" y="3436884"/>
            <a:ext cx="2207173"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数据信息的</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另一种显示形式</a:t>
            </a:r>
          </a:p>
        </p:txBody>
      </p:sp>
      <p:sp>
        <p:nvSpPr>
          <p:cNvPr id="3" name="圆角矩形标注 2"/>
          <p:cNvSpPr/>
          <p:nvPr/>
        </p:nvSpPr>
        <p:spPr>
          <a:xfrm>
            <a:off x="2916620" y="1103583"/>
            <a:ext cx="2112580" cy="504497"/>
          </a:xfrm>
          <a:prstGeom prst="wedgeRoundRectCallout">
            <a:avLst>
              <a:gd name="adj1" fmla="val -36962"/>
              <a:gd name="adj2" fmla="val 76785"/>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000000"/>
                </a:solidFill>
                <a:latin typeface="Times New Roman"/>
                <a:ea typeface="宋体"/>
              </a:rPr>
              <a:t>行标题：姓名和院系</a:t>
            </a:r>
          </a:p>
        </p:txBody>
      </p:sp>
      <p:sp>
        <p:nvSpPr>
          <p:cNvPr id="15" name="圆角矩形标注 14"/>
          <p:cNvSpPr/>
          <p:nvPr/>
        </p:nvSpPr>
        <p:spPr>
          <a:xfrm>
            <a:off x="6574217" y="2522482"/>
            <a:ext cx="1513493" cy="315313"/>
          </a:xfrm>
          <a:prstGeom prst="wedgeRoundRectCallout">
            <a:avLst>
              <a:gd name="adj1" fmla="val -36962"/>
              <a:gd name="adj2" fmla="val 76785"/>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000000"/>
                </a:solidFill>
                <a:latin typeface="Times New Roman"/>
                <a:ea typeface="宋体"/>
              </a:rPr>
              <a:t>值：学生人数</a:t>
            </a:r>
          </a:p>
        </p:txBody>
      </p:sp>
      <p:sp>
        <p:nvSpPr>
          <p:cNvPr id="16" name="圆角矩形标注 15"/>
          <p:cNvSpPr/>
          <p:nvPr/>
        </p:nvSpPr>
        <p:spPr>
          <a:xfrm>
            <a:off x="5990895" y="1198178"/>
            <a:ext cx="1481960" cy="315311"/>
          </a:xfrm>
          <a:prstGeom prst="wedgeRoundRectCallout">
            <a:avLst>
              <a:gd name="adj1" fmla="val -36962"/>
              <a:gd name="adj2" fmla="val 76785"/>
              <a:gd name="adj3" fmla="val 1666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000000"/>
                </a:solidFill>
                <a:latin typeface="Times New Roman"/>
                <a:ea typeface="宋体"/>
              </a:rPr>
              <a:t>列标题：户籍地</a:t>
            </a:r>
          </a:p>
        </p:txBody>
      </p:sp>
      <p:sp>
        <p:nvSpPr>
          <p:cNvPr id="4" name="圆角矩形 3"/>
          <p:cNvSpPr/>
          <p:nvPr/>
        </p:nvSpPr>
        <p:spPr>
          <a:xfrm>
            <a:off x="3184634" y="1686910"/>
            <a:ext cx="882869" cy="189187"/>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7" name="圆角矩形 16"/>
          <p:cNvSpPr/>
          <p:nvPr/>
        </p:nvSpPr>
        <p:spPr>
          <a:xfrm>
            <a:off x="4256689" y="1702677"/>
            <a:ext cx="4392000" cy="18918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8" name="TextBox 17"/>
          <p:cNvSpPr txBox="1"/>
          <p:nvPr/>
        </p:nvSpPr>
        <p:spPr>
          <a:xfrm>
            <a:off x="7330965" y="788276"/>
            <a:ext cx="1623848" cy="369332"/>
          </a:xfrm>
          <a:prstGeom prst="rect">
            <a:avLst/>
          </a:prstGeom>
          <a:noFill/>
        </p:spPr>
        <p:txBody>
          <a:bodyPr wrap="square" rtlCol="0">
            <a:spAutoFit/>
          </a:bodyPr>
          <a:lstStyle/>
          <a:p>
            <a:r>
              <a:rPr lang="zh-CN" altLang="en-US" dirty="0" smtClean="0"/>
              <a:t>得到查询结果</a:t>
            </a:r>
            <a:endParaRPr lang="zh-CN" altLang="en-US" dirty="0"/>
          </a:p>
        </p:txBody>
      </p:sp>
      <p:sp>
        <p:nvSpPr>
          <p:cNvPr id="19" name="TextBox 18">
            <a:hlinkClick r:id="rId3"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Tree>
    <p:extLst>
      <p:ext uri="{BB962C8B-B14F-4D97-AF65-F5344CB8AC3E}">
        <p14:creationId xmlns:p14="http://schemas.microsoft.com/office/powerpoint/2010/main" val="17840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5.2.3</a:t>
            </a:r>
            <a:r>
              <a:rPr lang="zh-CN" altLang="en-US" sz="3600" dirty="0" smtClean="0"/>
              <a:t>查找重复项查询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25</a:t>
            </a:fld>
            <a:endParaRPr lang="en-US" altLang="zh-CN"/>
          </a:p>
        </p:txBody>
      </p:sp>
      <p:sp>
        <p:nvSpPr>
          <p:cNvPr id="56326" name="Rectangle 29"/>
          <p:cNvSpPr>
            <a:spLocks noChangeArrowheads="1"/>
          </p:cNvSpPr>
          <p:nvPr/>
        </p:nvSpPr>
        <p:spPr bwMode="auto">
          <a:xfrm>
            <a:off x="257176" y="1257301"/>
            <a:ext cx="2552700" cy="492601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19181" y="4219137"/>
            <a:ext cx="869950" cy="24250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76237" y="1279624"/>
            <a:ext cx="2352675" cy="3970318"/>
          </a:xfrm>
          <a:prstGeom prst="rect">
            <a:avLst/>
          </a:prstGeom>
          <a:noFill/>
          <a:ln w="9525">
            <a:noFill/>
            <a:miter lim="800000"/>
            <a:headEnd/>
            <a:tailEnd/>
          </a:ln>
        </p:spPr>
        <p:txBody>
          <a:bodyPr wrap="square">
            <a:spAutoFit/>
          </a:bodyPr>
          <a:lstStyle/>
          <a:p>
            <a:r>
              <a:rPr lang="zh-CN" altLang="en-US" dirty="0" smtClean="0"/>
              <a:t>   当用户需要查找某些字段值相同的记录时，可以用查找重复项查询来查询相应的数据表。</a:t>
            </a:r>
          </a:p>
          <a:p>
            <a:r>
              <a:rPr lang="zh-CN" altLang="en-US" dirty="0" smtClean="0"/>
              <a:t>例</a:t>
            </a:r>
            <a:r>
              <a:rPr lang="en-US" dirty="0" smtClean="0"/>
              <a:t>5.3</a:t>
            </a:r>
            <a:r>
              <a:rPr lang="zh-CN" altLang="en-US" dirty="0" smtClean="0"/>
              <a:t>：以“教务系统”数据库中的“学生信息表”为数据源，创建查询：查找相同“性别”、“户籍地”和“院系”的学生“姓名”和“当前绩点（</a:t>
            </a:r>
            <a:r>
              <a:rPr lang="en-US" dirty="0" smtClean="0"/>
              <a:t>GPA</a:t>
            </a:r>
            <a:r>
              <a:rPr lang="zh-CN" altLang="en-US" dirty="0" smtClean="0"/>
              <a:t>）”，查询结果如图</a:t>
            </a:r>
            <a:r>
              <a:rPr lang="en-US" dirty="0" smtClean="0"/>
              <a:t>5.8</a:t>
            </a:r>
            <a:r>
              <a:rPr lang="zh-CN" altLang="en-US" dirty="0" smtClean="0"/>
              <a:t>所示。</a:t>
            </a:r>
            <a:endParaRPr lang="en-US" altLang="zh-CN" dirty="0"/>
          </a:p>
        </p:txBody>
      </p:sp>
      <p:sp>
        <p:nvSpPr>
          <p:cNvPr id="56357" name="Text Box 37"/>
          <p:cNvSpPr txBox="1">
            <a:spLocks noChangeArrowheads="1"/>
          </p:cNvSpPr>
          <p:nvPr/>
        </p:nvSpPr>
        <p:spPr bwMode="auto">
          <a:xfrm>
            <a:off x="8529615" y="2140936"/>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5.8</a:t>
            </a:r>
            <a:r>
              <a:rPr lang="zh-CN" altLang="en-US" dirty="0" smtClean="0"/>
              <a:t>重复项查询结果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p:cNvPicPr/>
          <p:nvPr/>
        </p:nvPicPr>
        <p:blipFill rotWithShape="1">
          <a:blip r:embed="rId2"/>
          <a:srcRect l="27446" t="50603"/>
          <a:stretch/>
        </p:blipFill>
        <p:spPr bwMode="auto">
          <a:xfrm>
            <a:off x="3011214" y="1797268"/>
            <a:ext cx="5364217" cy="2902333"/>
          </a:xfrm>
          <a:prstGeom prst="rect">
            <a:avLst/>
          </a:prstGeom>
          <a:ln>
            <a:noFill/>
          </a:ln>
          <a:extLst>
            <a:ext uri="{53640926-AAD7-44D8-BBD7-CCE9431645EC}">
              <a14:shadowObscured xmlns:a14="http://schemas.microsoft.com/office/drawing/2010/main"/>
            </a:ext>
          </a:extLst>
        </p:spPr>
      </p:pic>
      <p:sp>
        <p:nvSpPr>
          <p:cNvPr id="11" name="云形 10"/>
          <p:cNvSpPr/>
          <p:nvPr/>
        </p:nvSpPr>
        <p:spPr>
          <a:xfrm>
            <a:off x="4792717" y="1229712"/>
            <a:ext cx="1860331"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某些字段值相同的记录</a:t>
            </a:r>
          </a:p>
        </p:txBody>
      </p:sp>
      <p:sp>
        <p:nvSpPr>
          <p:cNvPr id="3" name="圆角矩形 2"/>
          <p:cNvSpPr/>
          <p:nvPr/>
        </p:nvSpPr>
        <p:spPr>
          <a:xfrm>
            <a:off x="3184638" y="2254469"/>
            <a:ext cx="2844000" cy="37837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26</a:t>
            </a:fld>
            <a:endParaRPr lang="en-US" altLang="zh-CN" dirty="0"/>
          </a:p>
        </p:txBody>
      </p:sp>
      <p:sp>
        <p:nvSpPr>
          <p:cNvPr id="5" name="AutoShape 34"/>
          <p:cNvSpPr>
            <a:spLocks noChangeArrowheads="1"/>
          </p:cNvSpPr>
          <p:nvPr/>
        </p:nvSpPr>
        <p:spPr bwMode="gray">
          <a:xfrm>
            <a:off x="685800" y="857252"/>
            <a:ext cx="7843837" cy="485775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a:t>
            </a:r>
            <a:r>
              <a:rPr lang="en-US" dirty="0" smtClean="0"/>
              <a:t>1</a:t>
            </a:r>
            <a:r>
              <a:rPr lang="zh-CN" altLang="en-US" dirty="0" smtClean="0"/>
              <a:t>）打开查询向导：在“创建”选项卡的“查询”组中，单击“查询向导”按钮</a:t>
            </a:r>
            <a:r>
              <a:rPr lang="en-US" dirty="0" smtClean="0"/>
              <a:t> </a:t>
            </a:r>
            <a:r>
              <a:rPr lang="zh-CN" altLang="en-US" dirty="0" smtClean="0"/>
              <a:t>，如图</a:t>
            </a:r>
            <a:r>
              <a:rPr lang="en-US" dirty="0" smtClean="0"/>
              <a:t>5.9</a:t>
            </a:r>
            <a:r>
              <a:rPr lang="zh-CN" altLang="en-US" dirty="0" smtClean="0"/>
              <a:t>所示，在弹出的“新建查询”对话框中，选择“查找重复项查询向导”选项，单击“确定”按钮；</a:t>
            </a:r>
          </a:p>
          <a:p>
            <a:r>
              <a:rPr lang="zh-CN" altLang="en-US" dirty="0" smtClean="0"/>
              <a:t>（</a:t>
            </a:r>
            <a:r>
              <a:rPr lang="en-US" dirty="0" smtClean="0"/>
              <a:t>2</a:t>
            </a:r>
            <a:r>
              <a:rPr lang="zh-CN" altLang="en-US" dirty="0" smtClean="0"/>
              <a:t>）选择数据表：在“查找重复项查询向导”对话框中，选择“表</a:t>
            </a:r>
            <a:r>
              <a:rPr lang="en-US" dirty="0" smtClean="0"/>
              <a:t>:</a:t>
            </a:r>
            <a:r>
              <a:rPr lang="zh-CN" altLang="en-US" dirty="0" smtClean="0"/>
              <a:t>学生信息表”，单击“下一步”按钮；</a:t>
            </a:r>
          </a:p>
          <a:p>
            <a:r>
              <a:rPr lang="zh-CN" altLang="en-US" dirty="0" smtClean="0"/>
              <a:t>（</a:t>
            </a:r>
            <a:r>
              <a:rPr lang="en-US" dirty="0" smtClean="0"/>
              <a:t>3</a:t>
            </a:r>
            <a:r>
              <a:rPr lang="zh-CN" altLang="en-US" dirty="0" smtClean="0"/>
              <a:t>）选择“包含重复信息”的字段：选择“性别”、“院系”和“户籍地”字段，单击“下一步”按钮；</a:t>
            </a:r>
          </a:p>
          <a:p>
            <a:r>
              <a:rPr lang="zh-CN" altLang="en-US" dirty="0" smtClean="0"/>
              <a:t>（</a:t>
            </a:r>
            <a:r>
              <a:rPr lang="en-US" dirty="0" smtClean="0"/>
              <a:t>4</a:t>
            </a:r>
            <a:r>
              <a:rPr lang="zh-CN" altLang="en-US" dirty="0" smtClean="0"/>
              <a:t>）选择其他要显示的字段：选择“姓名”和“当前绩点（</a:t>
            </a:r>
            <a:r>
              <a:rPr lang="en-US" dirty="0" smtClean="0"/>
              <a:t>GPA</a:t>
            </a:r>
            <a:r>
              <a:rPr lang="zh-CN" altLang="en-US" dirty="0" smtClean="0"/>
              <a:t>）”字段，单击“下一步”按钮；</a:t>
            </a:r>
          </a:p>
          <a:p>
            <a:r>
              <a:rPr lang="zh-CN" altLang="en-US" dirty="0" smtClean="0"/>
              <a:t>（</a:t>
            </a:r>
            <a:r>
              <a:rPr lang="en-US" dirty="0" smtClean="0"/>
              <a:t>5</a:t>
            </a:r>
            <a:r>
              <a:rPr lang="zh-CN" altLang="en-US" dirty="0" smtClean="0"/>
              <a:t>）输入查询标题：采用默认的查询标题“查找学生信息表的重复项”，单击“完成”按钮，系统自动生成“查找学生信息表的重复项”查询，如图</a:t>
            </a:r>
            <a:r>
              <a:rPr lang="en-US" dirty="0" smtClean="0"/>
              <a:t>5.9</a:t>
            </a:r>
            <a:r>
              <a:rPr lang="zh-CN" altLang="en-US" dirty="0" smtClean="0"/>
              <a:t>所示；</a:t>
            </a:r>
          </a:p>
          <a:p>
            <a:r>
              <a:rPr lang="zh-CN" altLang="en-US" dirty="0" smtClean="0"/>
              <a:t>（</a:t>
            </a:r>
            <a:r>
              <a:rPr lang="en-US" dirty="0" smtClean="0"/>
              <a:t>6</a:t>
            </a:r>
            <a:r>
              <a:rPr lang="zh-CN" altLang="en-US" dirty="0" smtClean="0"/>
              <a:t>）重命名查询：关闭查询，在“查询”对象栏中，右击创建的查询，选择“重命名”快捷菜单命令，将查询更名为“例</a:t>
            </a:r>
            <a:r>
              <a:rPr lang="en-US" dirty="0" smtClean="0"/>
              <a:t>03 </a:t>
            </a:r>
            <a:r>
              <a:rPr lang="zh-CN" altLang="en-US" dirty="0" smtClean="0"/>
              <a:t>学生信息表</a:t>
            </a:r>
            <a:r>
              <a:rPr lang="en-US" dirty="0" smtClean="0"/>
              <a:t>_</a:t>
            </a:r>
            <a:r>
              <a:rPr lang="zh-CN" altLang="en-US" dirty="0" smtClean="0"/>
              <a:t>重复项查询</a:t>
            </a:r>
            <a:r>
              <a:rPr lang="en-US" dirty="0" smtClean="0"/>
              <a:t>_</a:t>
            </a:r>
            <a:r>
              <a:rPr lang="zh-CN" altLang="en-US" dirty="0" smtClean="0"/>
              <a:t>向导”。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8152" y="3200400"/>
            <a:ext cx="3279227"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27</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48" name="图片 248"/>
          <p:cNvPicPr>
            <a:picLocks noChangeAspect="1"/>
          </p:cNvPicPr>
          <p:nvPr/>
        </p:nvPicPr>
        <p:blipFill>
          <a:blip r:embed="rId2"/>
          <a:srcRect/>
          <a:stretch>
            <a:fillRect/>
          </a:stretch>
        </p:blipFill>
        <p:spPr bwMode="auto">
          <a:xfrm>
            <a:off x="324245" y="173421"/>
            <a:ext cx="8299519" cy="6487867"/>
          </a:xfrm>
          <a:prstGeom prst="rect">
            <a:avLst/>
          </a:prstGeom>
          <a:noFill/>
        </p:spPr>
      </p:pic>
      <p:pic>
        <p:nvPicPr>
          <p:cNvPr id="249" name="图片 249"/>
          <p:cNvPicPr>
            <a:picLocks noChangeAspect="1"/>
          </p:cNvPicPr>
          <p:nvPr/>
        </p:nvPicPr>
        <p:blipFill>
          <a:blip r:embed="rId3"/>
          <a:srcRect/>
          <a:stretch>
            <a:fillRect/>
          </a:stretch>
        </p:blipFill>
        <p:spPr bwMode="auto">
          <a:xfrm>
            <a:off x="375133" y="1859012"/>
            <a:ext cx="4606706" cy="3278973"/>
          </a:xfrm>
          <a:prstGeom prst="rect">
            <a:avLst/>
          </a:prstGeom>
          <a:noFill/>
        </p:spPr>
      </p:pic>
      <p:pic>
        <p:nvPicPr>
          <p:cNvPr id="250" name="图片 250"/>
          <p:cNvPicPr>
            <a:picLocks noChangeAspect="1"/>
          </p:cNvPicPr>
          <p:nvPr/>
        </p:nvPicPr>
        <p:blipFill>
          <a:blip r:embed="rId4"/>
          <a:srcRect/>
          <a:stretch>
            <a:fillRect/>
          </a:stretch>
        </p:blipFill>
        <p:spPr bwMode="auto">
          <a:xfrm>
            <a:off x="3894093" y="3167364"/>
            <a:ext cx="4698047" cy="3487162"/>
          </a:xfrm>
          <a:prstGeom prst="rect">
            <a:avLst/>
          </a:prstGeom>
          <a:noFill/>
        </p:spPr>
      </p:pic>
      <p:sp>
        <p:nvSpPr>
          <p:cNvPr id="256" name="直接箭头连接符 256"/>
          <p:cNvSpPr>
            <a:spLocks noChangeShapeType="1"/>
          </p:cNvSpPr>
          <p:nvPr/>
        </p:nvSpPr>
        <p:spPr bwMode="auto">
          <a:xfrm>
            <a:off x="2448528" y="1411693"/>
            <a:ext cx="0" cy="793822"/>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57" name="圆角矩形 257"/>
          <p:cNvSpPr>
            <a:spLocks noChangeArrowheads="1"/>
          </p:cNvSpPr>
          <p:nvPr/>
        </p:nvSpPr>
        <p:spPr bwMode="auto">
          <a:xfrm>
            <a:off x="2880512" y="2671276"/>
            <a:ext cx="1439305" cy="144052"/>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03" name="文本框 116"/>
          <p:cNvSpPr txBox="1">
            <a:spLocks noChangeArrowheads="1"/>
          </p:cNvSpPr>
          <p:nvPr/>
        </p:nvSpPr>
        <p:spPr bwMode="auto">
          <a:xfrm>
            <a:off x="1098156" y="1920485"/>
            <a:ext cx="293608" cy="296710"/>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①</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04" name="文本框 117"/>
          <p:cNvSpPr txBox="1">
            <a:spLocks noChangeArrowheads="1"/>
          </p:cNvSpPr>
          <p:nvPr/>
        </p:nvSpPr>
        <p:spPr bwMode="auto">
          <a:xfrm>
            <a:off x="4919874" y="3194617"/>
            <a:ext cx="363920" cy="272121"/>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②</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 name="TextBox 22"/>
          <p:cNvSpPr txBox="1"/>
          <p:nvPr/>
        </p:nvSpPr>
        <p:spPr>
          <a:xfrm>
            <a:off x="8682335" y="1185863"/>
            <a:ext cx="461665" cy="4314825"/>
          </a:xfrm>
          <a:prstGeom prst="rect">
            <a:avLst/>
          </a:prstGeom>
          <a:noFill/>
        </p:spPr>
        <p:txBody>
          <a:bodyPr vert="eaVert" wrap="square" rtlCol="0">
            <a:spAutoFit/>
          </a:bodyPr>
          <a:lstStyle/>
          <a:p>
            <a:r>
              <a:rPr lang="zh-CN" altLang="en-US" dirty="0" smtClean="0"/>
              <a:t>图</a:t>
            </a:r>
            <a:r>
              <a:rPr lang="en-US" dirty="0" smtClean="0"/>
              <a:t>5.9</a:t>
            </a:r>
            <a:r>
              <a:rPr lang="zh-CN" altLang="en-US" dirty="0" smtClean="0"/>
              <a:t>用向导创建重复项查询操作步骤</a:t>
            </a:r>
            <a:endParaRPr lang="zh-CN" altLang="en-US" dirty="0"/>
          </a:p>
        </p:txBody>
      </p:sp>
      <p:sp>
        <p:nvSpPr>
          <p:cNvPr id="3" name="圆角矩形 2"/>
          <p:cNvSpPr/>
          <p:nvPr/>
        </p:nvSpPr>
        <p:spPr>
          <a:xfrm>
            <a:off x="2207172" y="772510"/>
            <a:ext cx="472966" cy="64638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4" name="圆角矩形 257"/>
          <p:cNvSpPr>
            <a:spLocks noChangeArrowheads="1"/>
          </p:cNvSpPr>
          <p:nvPr/>
        </p:nvSpPr>
        <p:spPr bwMode="auto">
          <a:xfrm>
            <a:off x="2896277" y="4736559"/>
            <a:ext cx="864000" cy="216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5" name="圆角矩形 257"/>
          <p:cNvSpPr>
            <a:spLocks noChangeArrowheads="1"/>
          </p:cNvSpPr>
          <p:nvPr/>
        </p:nvSpPr>
        <p:spPr bwMode="auto">
          <a:xfrm>
            <a:off x="5402994" y="4846917"/>
            <a:ext cx="864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6" name="圆角矩形 257"/>
          <p:cNvSpPr>
            <a:spLocks noChangeArrowheads="1"/>
          </p:cNvSpPr>
          <p:nvPr/>
        </p:nvSpPr>
        <p:spPr bwMode="auto">
          <a:xfrm>
            <a:off x="7026843" y="6155456"/>
            <a:ext cx="684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7" name="TextBox 26"/>
          <p:cNvSpPr txBox="1"/>
          <p:nvPr/>
        </p:nvSpPr>
        <p:spPr>
          <a:xfrm>
            <a:off x="8694683" y="5896298"/>
            <a:ext cx="449317" cy="830997"/>
          </a:xfrm>
          <a:prstGeom prst="rect">
            <a:avLst/>
          </a:prstGeom>
          <a:noFill/>
        </p:spPr>
        <p:txBody>
          <a:bodyPr wrap="square" rtlCol="0">
            <a:spAutoFit/>
          </a:bodyPr>
          <a:lstStyle/>
          <a:p>
            <a:r>
              <a:rPr lang="zh-CN" altLang="en-US" sz="1600" dirty="0"/>
              <a:t>下一张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56"/>
                                        </p:tgtEl>
                                        <p:attrNameLst>
                                          <p:attrName>style.visibility</p:attrName>
                                        </p:attrNameLst>
                                      </p:cBhvr>
                                      <p:to>
                                        <p:strVal val="visible"/>
                                      </p:to>
                                    </p:set>
                                    <p:animEffect transition="in" filter="wipe(up)">
                                      <p:cBhvr>
                                        <p:cTn id="19" dur="500"/>
                                        <p:tgtEl>
                                          <p:spTgt spid="25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500"/>
                                        <p:tgtEl>
                                          <p:spTgt spid="249"/>
                                        </p:tgtEl>
                                      </p:cBhvr>
                                    </p:animEffect>
                                  </p:childTnLst>
                                </p:cTn>
                              </p:par>
                              <p:par>
                                <p:cTn id="24" presetID="1" presetClass="entr" presetSubtype="0" fill="hold" grpId="0" nodeType="withEffect">
                                  <p:stCondLst>
                                    <p:cond delay="0"/>
                                  </p:stCondLst>
                                  <p:childTnLst>
                                    <p:set>
                                      <p:cBhvr>
                                        <p:cTn id="25" dur="1" fill="hold">
                                          <p:stCondLst>
                                            <p:cond delay="499"/>
                                          </p:stCondLst>
                                        </p:cTn>
                                        <p:tgtEl>
                                          <p:spTgt spid="203"/>
                                        </p:tgtEl>
                                        <p:attrNameLst>
                                          <p:attrName>style.visibility</p:attrName>
                                        </p:attrNameLst>
                                      </p:cBhvr>
                                      <p:to>
                                        <p:strVal val="visible"/>
                                      </p:to>
                                    </p:se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57"/>
                                        </p:tgtEl>
                                        <p:attrNameLst>
                                          <p:attrName>style.visibility</p:attrName>
                                        </p:attrNameLst>
                                      </p:cBhvr>
                                      <p:to>
                                        <p:strVal val="visible"/>
                                      </p:to>
                                    </p:set>
                                    <p:animEffect transition="in" filter="wipe(left)">
                                      <p:cBhvr>
                                        <p:cTn id="29" dur="1500"/>
                                        <p:tgtEl>
                                          <p:spTgt spid="257"/>
                                        </p:tgtEl>
                                      </p:cBhvr>
                                    </p:animEffect>
                                  </p:childTnLst>
                                </p:cTn>
                              </p:par>
                            </p:childTnLst>
                          </p:cTn>
                        </p:par>
                        <p:par>
                          <p:cTn id="30" fill="hold">
                            <p:stCondLst>
                              <p:cond delay="2500"/>
                            </p:stCondLst>
                            <p:childTnLst>
                              <p:par>
                                <p:cTn id="31" presetID="26" presetClass="emph" presetSubtype="0" repeatCount="3000" fill="hold" grpId="1" nodeType="afterEffect">
                                  <p:stCondLst>
                                    <p:cond delay="0"/>
                                  </p:stCondLst>
                                  <p:childTnLst>
                                    <p:animEffect transition="out" filter="fade">
                                      <p:cBhvr>
                                        <p:cTn id="32" dur="500" tmFilter="0, 0; .2, .5; .8, .5; 1, 0"/>
                                        <p:tgtEl>
                                          <p:spTgt spid="257"/>
                                        </p:tgtEl>
                                      </p:cBhvr>
                                    </p:animEffect>
                                    <p:animScale>
                                      <p:cBhvr>
                                        <p:cTn id="33" dur="250" autoRev="1" fill="hold"/>
                                        <p:tgtEl>
                                          <p:spTgt spid="257"/>
                                        </p:tgtEl>
                                      </p:cBhvr>
                                      <p:by x="105000" y="105000"/>
                                    </p:animScale>
                                  </p:childTnLst>
                                </p:cTn>
                              </p:par>
                            </p:childTnLst>
                          </p:cTn>
                        </p:par>
                        <p:par>
                          <p:cTn id="34" fill="hold">
                            <p:stCondLst>
                              <p:cond delay="4000"/>
                            </p:stCondLst>
                            <p:childTnLst>
                              <p:par>
                                <p:cTn id="35" presetID="22" presetClass="entr" presetSubtype="8" fill="hold" grpId="0" nodeType="afterEffect">
                                  <p:stCondLst>
                                    <p:cond delay="50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0"/>
                                        </p:tgtEl>
                                        <p:attrNameLst>
                                          <p:attrName>style.visibility</p:attrName>
                                        </p:attrNameLst>
                                      </p:cBhvr>
                                      <p:to>
                                        <p:strVal val="visible"/>
                                      </p:to>
                                    </p:set>
                                    <p:animEffect transition="in" filter="fade">
                                      <p:cBhvr>
                                        <p:cTn id="42" dur="500"/>
                                        <p:tgtEl>
                                          <p:spTgt spid="250"/>
                                        </p:tgtEl>
                                      </p:cBhvr>
                                    </p:animEffect>
                                  </p:childTnLst>
                                </p:cTn>
                              </p:par>
                              <p:par>
                                <p:cTn id="43" presetID="1" presetClass="entr" presetSubtype="0" fill="hold" grpId="0" nodeType="withEffect">
                                  <p:stCondLst>
                                    <p:cond delay="0"/>
                                  </p:stCondLst>
                                  <p:childTnLst>
                                    <p:set>
                                      <p:cBhvr>
                                        <p:cTn id="44" dur="1" fill="hold">
                                          <p:stCondLst>
                                            <p:cond delay="499"/>
                                          </p:stCondLst>
                                        </p:cTn>
                                        <p:tgtEl>
                                          <p:spTgt spid="204"/>
                                        </p:tgtEl>
                                        <p:attrNameLst>
                                          <p:attrName>style.visibility</p:attrName>
                                        </p:attrNameLst>
                                      </p:cBhvr>
                                      <p:to>
                                        <p:strVal val="visible"/>
                                      </p:to>
                                    </p:se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1500"/>
                                        <p:tgtEl>
                                          <p:spTgt spid="25"/>
                                        </p:tgtEl>
                                      </p:cBhvr>
                                    </p:animEffect>
                                  </p:childTnLst>
                                </p:cTn>
                              </p:par>
                            </p:childTnLst>
                          </p:cTn>
                        </p:par>
                        <p:par>
                          <p:cTn id="49" fill="hold">
                            <p:stCondLst>
                              <p:cond delay="2000"/>
                            </p:stCondLst>
                            <p:childTnLst>
                              <p:par>
                                <p:cTn id="50" presetID="22" presetClass="entr" presetSubtype="8" fill="hold" grpId="0" nodeType="afterEffect">
                                  <p:stCondLst>
                                    <p:cond delay="50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par>
                          <p:cTn id="53" fill="hold">
                            <p:stCondLst>
                              <p:cond delay="3000"/>
                            </p:stCondLst>
                            <p:childTnLst>
                              <p:par>
                                <p:cTn id="54" presetID="6" presetClass="entr" presetSubtype="16"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circle(in)">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6" grpId="0" animBg="1"/>
      <p:bldP spid="257" grpId="0" animBg="1"/>
      <p:bldP spid="257" grpId="1" animBg="1"/>
      <p:bldP spid="203" grpId="0"/>
      <p:bldP spid="204" grpId="0"/>
      <p:bldP spid="3" grpId="0" animBg="1"/>
      <p:bldP spid="24" grpId="0" animBg="1"/>
      <p:bldP spid="25" grpId="0" animBg="1"/>
      <p:bldP spid="26"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28</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51" name="图片 251"/>
          <p:cNvPicPr>
            <a:picLocks noChangeAspect="1"/>
          </p:cNvPicPr>
          <p:nvPr/>
        </p:nvPicPr>
        <p:blipFill>
          <a:blip r:embed="rId2"/>
          <a:srcRect/>
          <a:stretch>
            <a:fillRect/>
          </a:stretch>
        </p:blipFill>
        <p:spPr bwMode="auto">
          <a:xfrm>
            <a:off x="108386" y="356764"/>
            <a:ext cx="4179833" cy="2952380"/>
          </a:xfrm>
          <a:prstGeom prst="rect">
            <a:avLst/>
          </a:prstGeom>
          <a:noFill/>
        </p:spPr>
      </p:pic>
      <p:pic>
        <p:nvPicPr>
          <p:cNvPr id="252" name="图片 252"/>
          <p:cNvPicPr>
            <a:picLocks noChangeAspect="1"/>
          </p:cNvPicPr>
          <p:nvPr/>
        </p:nvPicPr>
        <p:blipFill>
          <a:blip r:embed="rId3"/>
          <a:srcRect/>
          <a:stretch>
            <a:fillRect/>
          </a:stretch>
        </p:blipFill>
        <p:spPr bwMode="auto">
          <a:xfrm>
            <a:off x="4367048" y="356764"/>
            <a:ext cx="4130566" cy="2952380"/>
          </a:xfrm>
          <a:prstGeom prst="rect">
            <a:avLst/>
          </a:prstGeom>
          <a:noFill/>
        </p:spPr>
      </p:pic>
      <p:pic>
        <p:nvPicPr>
          <p:cNvPr id="253" name="图片 253"/>
          <p:cNvPicPr>
            <a:picLocks noChangeAspect="1"/>
          </p:cNvPicPr>
          <p:nvPr/>
        </p:nvPicPr>
        <p:blipFill>
          <a:blip r:embed="rId4"/>
          <a:srcRect/>
          <a:stretch>
            <a:fillRect/>
          </a:stretch>
        </p:blipFill>
        <p:spPr bwMode="auto">
          <a:xfrm>
            <a:off x="1812108" y="3412058"/>
            <a:ext cx="4509864" cy="2846851"/>
          </a:xfrm>
          <a:prstGeom prst="rect">
            <a:avLst/>
          </a:prstGeom>
          <a:noFill/>
        </p:spPr>
      </p:pic>
      <p:sp>
        <p:nvSpPr>
          <p:cNvPr id="205" name="文本框 119"/>
          <p:cNvSpPr txBox="1">
            <a:spLocks noChangeArrowheads="1"/>
          </p:cNvSpPr>
          <p:nvPr/>
        </p:nvSpPr>
        <p:spPr bwMode="auto">
          <a:xfrm>
            <a:off x="1064512" y="375537"/>
            <a:ext cx="266730" cy="218253"/>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③</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5" name="文本框 415"/>
          <p:cNvSpPr txBox="1">
            <a:spLocks noChangeArrowheads="1"/>
          </p:cNvSpPr>
          <p:nvPr/>
        </p:nvSpPr>
        <p:spPr bwMode="auto">
          <a:xfrm>
            <a:off x="2831339" y="3416165"/>
            <a:ext cx="355793" cy="269483"/>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⑤</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6" name="文本框 416"/>
          <p:cNvSpPr txBox="1">
            <a:spLocks noChangeArrowheads="1"/>
          </p:cNvSpPr>
          <p:nvPr/>
        </p:nvSpPr>
        <p:spPr bwMode="auto">
          <a:xfrm>
            <a:off x="5301575" y="372530"/>
            <a:ext cx="344546" cy="237025"/>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④</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3" name="TextBox 22"/>
          <p:cNvSpPr txBox="1"/>
          <p:nvPr/>
        </p:nvSpPr>
        <p:spPr>
          <a:xfrm>
            <a:off x="8503996" y="1185863"/>
            <a:ext cx="461665" cy="4314825"/>
          </a:xfrm>
          <a:prstGeom prst="rect">
            <a:avLst/>
          </a:prstGeom>
          <a:noFill/>
        </p:spPr>
        <p:txBody>
          <a:bodyPr vert="eaVert" wrap="square" rtlCol="0">
            <a:spAutoFit/>
          </a:bodyPr>
          <a:lstStyle/>
          <a:p>
            <a:r>
              <a:rPr lang="zh-CN" altLang="en-US" dirty="0" smtClean="0"/>
              <a:t>图</a:t>
            </a:r>
            <a:r>
              <a:rPr lang="en-US" dirty="0" smtClean="0"/>
              <a:t>5.9</a:t>
            </a:r>
            <a:r>
              <a:rPr lang="zh-CN" altLang="en-US" dirty="0" smtClean="0"/>
              <a:t>用向导创建重复项查询操作步骤</a:t>
            </a:r>
            <a:endParaRPr lang="zh-CN" altLang="en-US" dirty="0"/>
          </a:p>
        </p:txBody>
      </p:sp>
      <p:sp>
        <p:nvSpPr>
          <p:cNvPr id="22" name="圆角矩形 241"/>
          <p:cNvSpPr>
            <a:spLocks noChangeArrowheads="1"/>
          </p:cNvSpPr>
          <p:nvPr/>
        </p:nvSpPr>
        <p:spPr bwMode="auto">
          <a:xfrm>
            <a:off x="2515588" y="1374081"/>
            <a:ext cx="216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4" name="下弧形箭头 23"/>
          <p:cNvSpPr/>
          <p:nvPr/>
        </p:nvSpPr>
        <p:spPr>
          <a:xfrm>
            <a:off x="1891851" y="2049538"/>
            <a:ext cx="1450428" cy="299545"/>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5" name="圆角矩形 239"/>
          <p:cNvSpPr>
            <a:spLocks noChangeArrowheads="1"/>
          </p:cNvSpPr>
          <p:nvPr/>
        </p:nvSpPr>
        <p:spPr bwMode="auto">
          <a:xfrm>
            <a:off x="2904367" y="2875440"/>
            <a:ext cx="61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6" name="圆角矩形 241"/>
          <p:cNvSpPr>
            <a:spLocks noChangeArrowheads="1"/>
          </p:cNvSpPr>
          <p:nvPr/>
        </p:nvSpPr>
        <p:spPr bwMode="auto">
          <a:xfrm>
            <a:off x="2783601" y="1137597"/>
            <a:ext cx="574453" cy="170939"/>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7" name="圆角矩形 241"/>
          <p:cNvSpPr>
            <a:spLocks noChangeArrowheads="1"/>
          </p:cNvSpPr>
          <p:nvPr/>
        </p:nvSpPr>
        <p:spPr bwMode="auto">
          <a:xfrm>
            <a:off x="7008758" y="1247955"/>
            <a:ext cx="720000" cy="170939"/>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8" name="圆角矩形 241"/>
          <p:cNvSpPr>
            <a:spLocks noChangeArrowheads="1"/>
          </p:cNvSpPr>
          <p:nvPr/>
        </p:nvSpPr>
        <p:spPr bwMode="auto">
          <a:xfrm>
            <a:off x="6740747" y="1484440"/>
            <a:ext cx="216000"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9" name="下弧形箭头 28"/>
          <p:cNvSpPr/>
          <p:nvPr/>
        </p:nvSpPr>
        <p:spPr>
          <a:xfrm>
            <a:off x="6117010" y="2159897"/>
            <a:ext cx="1450428" cy="299545"/>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0" name="圆角矩形 239"/>
          <p:cNvSpPr>
            <a:spLocks noChangeArrowheads="1"/>
          </p:cNvSpPr>
          <p:nvPr/>
        </p:nvSpPr>
        <p:spPr bwMode="auto">
          <a:xfrm>
            <a:off x="7113760" y="2875440"/>
            <a:ext cx="61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1" name="圆角矩形 241"/>
          <p:cNvSpPr>
            <a:spLocks noChangeArrowheads="1"/>
          </p:cNvSpPr>
          <p:nvPr/>
        </p:nvSpPr>
        <p:spPr bwMode="auto">
          <a:xfrm>
            <a:off x="3177737" y="4479886"/>
            <a:ext cx="720000" cy="170939"/>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2" name="圆角矩形 239"/>
          <p:cNvSpPr>
            <a:spLocks noChangeArrowheads="1"/>
          </p:cNvSpPr>
          <p:nvPr/>
        </p:nvSpPr>
        <p:spPr bwMode="auto">
          <a:xfrm>
            <a:off x="5537209" y="5839357"/>
            <a:ext cx="61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3" name="TextBox 32"/>
          <p:cNvSpPr txBox="1"/>
          <p:nvPr/>
        </p:nvSpPr>
        <p:spPr>
          <a:xfrm>
            <a:off x="7693572" y="6274675"/>
            <a:ext cx="804042" cy="338554"/>
          </a:xfrm>
          <a:prstGeom prst="rect">
            <a:avLst/>
          </a:prstGeom>
          <a:noFill/>
        </p:spPr>
        <p:txBody>
          <a:bodyPr wrap="square" rtlCol="0">
            <a:spAutoFit/>
          </a:bodyPr>
          <a:lstStyle/>
          <a:p>
            <a:r>
              <a:rPr lang="zh-CN" altLang="en-US" sz="1600" dirty="0" smtClean="0"/>
              <a:t>下一张</a:t>
            </a:r>
            <a:endParaRPr lang="zh-CN" altLang="en-US" sz="1600" dirty="0"/>
          </a:p>
        </p:txBody>
      </p:sp>
    </p:spTree>
    <p:extLst>
      <p:ext uri="{BB962C8B-B14F-4D97-AF65-F5344CB8AC3E}">
        <p14:creationId xmlns:p14="http://schemas.microsoft.com/office/powerpoint/2010/main" val="297180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05"/>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500"/>
                                        <p:tgtEl>
                                          <p:spTgt spid="26"/>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500"/>
                                        <p:tgtEl>
                                          <p:spTgt spid="22"/>
                                        </p:tgtEl>
                                      </p:cBhvr>
                                    </p:animEffect>
                                  </p:childTnLst>
                                </p:cTn>
                              </p:par>
                            </p:childTnLst>
                          </p:cTn>
                        </p:par>
                        <p:par>
                          <p:cTn id="18" fill="hold">
                            <p:stCondLst>
                              <p:cond delay="3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1500"/>
                                        <p:tgtEl>
                                          <p:spTgt spid="24"/>
                                        </p:tgtEl>
                                      </p:cBhvr>
                                    </p:animEffect>
                                  </p:childTnLst>
                                </p:cTn>
                              </p:par>
                            </p:childTnLst>
                          </p:cTn>
                        </p:par>
                        <p:par>
                          <p:cTn id="22" fill="hold">
                            <p:stCondLst>
                              <p:cond delay="50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2"/>
                                        </p:tgtEl>
                                        <p:attrNameLst>
                                          <p:attrName>style.visibility</p:attrName>
                                        </p:attrNameLst>
                                      </p:cBhvr>
                                      <p:to>
                                        <p:strVal val="visible"/>
                                      </p:to>
                                    </p:set>
                                    <p:animEffect transition="in" filter="fade">
                                      <p:cBhvr>
                                        <p:cTn id="30" dur="500"/>
                                        <p:tgtEl>
                                          <p:spTgt spid="252"/>
                                        </p:tgtEl>
                                      </p:cBhvr>
                                    </p:animEffect>
                                  </p:childTnLst>
                                </p:cTn>
                              </p:par>
                              <p:par>
                                <p:cTn id="31" presetID="1" presetClass="entr" presetSubtype="0" fill="hold" grpId="0" nodeType="withEffect">
                                  <p:stCondLst>
                                    <p:cond delay="0"/>
                                  </p:stCondLst>
                                  <p:childTnLst>
                                    <p:set>
                                      <p:cBhvr>
                                        <p:cTn id="32" dur="1" fill="hold">
                                          <p:stCondLst>
                                            <p:cond delay="499"/>
                                          </p:stCondLst>
                                        </p:cTn>
                                        <p:tgtEl>
                                          <p:spTgt spid="416"/>
                                        </p:tgtEl>
                                        <p:attrNameLst>
                                          <p:attrName>style.visibility</p:attrName>
                                        </p:attrNameLst>
                                      </p:cBhvr>
                                      <p:to>
                                        <p:strVal val="visible"/>
                                      </p:to>
                                    </p:se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1500"/>
                                        <p:tgtEl>
                                          <p:spTgt spid="27"/>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1500"/>
                                        <p:tgtEl>
                                          <p:spTgt spid="28"/>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1500"/>
                                        <p:tgtEl>
                                          <p:spTgt spid="29"/>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53"/>
                                        </p:tgtEl>
                                        <p:attrNameLst>
                                          <p:attrName>style.visibility</p:attrName>
                                        </p:attrNameLst>
                                      </p:cBhvr>
                                      <p:to>
                                        <p:strVal val="visible"/>
                                      </p:to>
                                    </p:set>
                                    <p:animEffect transition="in" filter="fade">
                                      <p:cBhvr>
                                        <p:cTn id="53" dur="500"/>
                                        <p:tgtEl>
                                          <p:spTgt spid="253"/>
                                        </p:tgtEl>
                                      </p:cBhvr>
                                    </p:animEffect>
                                  </p:childTnLst>
                                </p:cTn>
                              </p:par>
                              <p:par>
                                <p:cTn id="54" presetID="1" presetClass="entr" presetSubtype="0" fill="hold" grpId="0" nodeType="withEffect">
                                  <p:stCondLst>
                                    <p:cond delay="0"/>
                                  </p:stCondLst>
                                  <p:childTnLst>
                                    <p:set>
                                      <p:cBhvr>
                                        <p:cTn id="55" dur="1" fill="hold">
                                          <p:stCondLst>
                                            <p:cond delay="499"/>
                                          </p:stCondLst>
                                        </p:cTn>
                                        <p:tgtEl>
                                          <p:spTgt spid="415"/>
                                        </p:tgtEl>
                                        <p:attrNameLst>
                                          <p:attrName>style.visibility</p:attrName>
                                        </p:attrNameLst>
                                      </p:cBhvr>
                                      <p:to>
                                        <p:strVal val="visible"/>
                                      </p:to>
                                    </p:se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1500"/>
                                        <p:tgtEl>
                                          <p:spTgt spid="31"/>
                                        </p:tgtEl>
                                      </p:cBhvr>
                                    </p:animEffect>
                                  </p:childTnLst>
                                </p:cTn>
                              </p:par>
                            </p:childTnLst>
                          </p:cTn>
                        </p:par>
                        <p:par>
                          <p:cTn id="60" fill="hold">
                            <p:stCondLst>
                              <p:cond delay="2000"/>
                            </p:stCondLst>
                            <p:childTnLst>
                              <p:par>
                                <p:cTn id="61" presetID="22" presetClass="entr" presetSubtype="8"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childTnLst>
                          </p:cTn>
                        </p:par>
                        <p:par>
                          <p:cTn id="64" fill="hold">
                            <p:stCondLst>
                              <p:cond delay="2500"/>
                            </p:stCondLst>
                            <p:childTnLst>
                              <p:par>
                                <p:cTn id="65" presetID="6" presetClass="entr" presetSubtype="16"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ircle(in)">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415" grpId="0"/>
      <p:bldP spid="416" grpId="0"/>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5.2.3</a:t>
            </a:r>
            <a:r>
              <a:rPr lang="zh-CN" altLang="en-US" sz="3600" dirty="0" smtClean="0"/>
              <a:t>查找重复项查询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29</a:t>
            </a:fld>
            <a:endParaRPr lang="en-US" altLang="zh-CN"/>
          </a:p>
        </p:txBody>
      </p:sp>
      <p:sp>
        <p:nvSpPr>
          <p:cNvPr id="56326" name="Rectangle 29"/>
          <p:cNvSpPr>
            <a:spLocks noChangeArrowheads="1"/>
          </p:cNvSpPr>
          <p:nvPr/>
        </p:nvSpPr>
        <p:spPr bwMode="auto">
          <a:xfrm>
            <a:off x="257176" y="1257301"/>
            <a:ext cx="2552700" cy="492601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19181" y="4219137"/>
            <a:ext cx="869950" cy="24250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76237" y="1279624"/>
            <a:ext cx="2352675" cy="3970318"/>
          </a:xfrm>
          <a:prstGeom prst="rect">
            <a:avLst/>
          </a:prstGeom>
          <a:noFill/>
          <a:ln w="9525">
            <a:noFill/>
            <a:miter lim="800000"/>
            <a:headEnd/>
            <a:tailEnd/>
          </a:ln>
        </p:spPr>
        <p:txBody>
          <a:bodyPr wrap="square">
            <a:spAutoFit/>
          </a:bodyPr>
          <a:lstStyle/>
          <a:p>
            <a:r>
              <a:rPr lang="zh-CN" altLang="en-US" dirty="0" smtClean="0"/>
              <a:t>   当用户需要查找某些字段值相同的记录时，可以用查找重复项查询来查询相应的数据表。</a:t>
            </a:r>
          </a:p>
          <a:p>
            <a:r>
              <a:rPr lang="zh-CN" altLang="en-US" dirty="0" smtClean="0"/>
              <a:t>例</a:t>
            </a:r>
            <a:r>
              <a:rPr lang="en-US" dirty="0" smtClean="0"/>
              <a:t>5.3</a:t>
            </a:r>
            <a:r>
              <a:rPr lang="zh-CN" altLang="en-US" dirty="0" smtClean="0"/>
              <a:t>：以“教务系统”数据库中的“学生信息表”为数据源，创建查询：查找相同“性别”、“户籍地”和“院系”的学生“姓名”和“当前绩点（</a:t>
            </a:r>
            <a:r>
              <a:rPr lang="en-US" dirty="0" smtClean="0"/>
              <a:t>GPA</a:t>
            </a:r>
            <a:r>
              <a:rPr lang="zh-CN" altLang="en-US" dirty="0" smtClean="0"/>
              <a:t>）”，查询结果如图</a:t>
            </a:r>
            <a:r>
              <a:rPr lang="en-US" dirty="0" smtClean="0"/>
              <a:t>5.8</a:t>
            </a:r>
            <a:r>
              <a:rPr lang="zh-CN" altLang="en-US" dirty="0" smtClean="0"/>
              <a:t>所示。</a:t>
            </a:r>
            <a:endParaRPr lang="en-US" altLang="zh-CN" dirty="0"/>
          </a:p>
        </p:txBody>
      </p:sp>
      <p:sp>
        <p:nvSpPr>
          <p:cNvPr id="56357" name="Text Box 37"/>
          <p:cNvSpPr txBox="1">
            <a:spLocks noChangeArrowheads="1"/>
          </p:cNvSpPr>
          <p:nvPr/>
        </p:nvSpPr>
        <p:spPr bwMode="auto">
          <a:xfrm>
            <a:off x="8529615" y="2140936"/>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5.8</a:t>
            </a:r>
            <a:r>
              <a:rPr lang="zh-CN" altLang="en-US" dirty="0" smtClean="0"/>
              <a:t>重复项查询结果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p:cNvPicPr/>
          <p:nvPr/>
        </p:nvPicPr>
        <p:blipFill rotWithShape="1">
          <a:blip r:embed="rId2"/>
          <a:srcRect l="27446" t="50603"/>
          <a:stretch/>
        </p:blipFill>
        <p:spPr bwMode="auto">
          <a:xfrm>
            <a:off x="3011214" y="1797268"/>
            <a:ext cx="5364217" cy="2902333"/>
          </a:xfrm>
          <a:prstGeom prst="rect">
            <a:avLst/>
          </a:prstGeom>
          <a:ln>
            <a:noFill/>
          </a:ln>
          <a:extLst>
            <a:ext uri="{53640926-AAD7-44D8-BBD7-CCE9431645EC}">
              <a14:shadowObscured xmlns:a14="http://schemas.microsoft.com/office/drawing/2010/main"/>
            </a:ext>
          </a:extLst>
        </p:spPr>
      </p:pic>
      <p:sp>
        <p:nvSpPr>
          <p:cNvPr id="11" name="云形 10"/>
          <p:cNvSpPr/>
          <p:nvPr/>
        </p:nvSpPr>
        <p:spPr>
          <a:xfrm>
            <a:off x="4792717" y="1229712"/>
            <a:ext cx="1860331"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某些字段值相同的记录</a:t>
            </a:r>
          </a:p>
        </p:txBody>
      </p:sp>
      <p:sp>
        <p:nvSpPr>
          <p:cNvPr id="3" name="圆角矩形 2"/>
          <p:cNvSpPr/>
          <p:nvPr/>
        </p:nvSpPr>
        <p:spPr>
          <a:xfrm>
            <a:off x="3184638" y="2254469"/>
            <a:ext cx="2844000" cy="37837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5" name="TextBox 14">
            <a:hlinkClick r:id="rId3"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
        <p:nvSpPr>
          <p:cNvPr id="16" name="TextBox 15"/>
          <p:cNvSpPr txBox="1"/>
          <p:nvPr/>
        </p:nvSpPr>
        <p:spPr>
          <a:xfrm>
            <a:off x="7062951" y="1371600"/>
            <a:ext cx="1623848" cy="369332"/>
          </a:xfrm>
          <a:prstGeom prst="rect">
            <a:avLst/>
          </a:prstGeom>
          <a:noFill/>
        </p:spPr>
        <p:txBody>
          <a:bodyPr wrap="square" rtlCol="0">
            <a:spAutoFit/>
          </a:bodyPr>
          <a:lstStyle/>
          <a:p>
            <a:r>
              <a:rPr lang="zh-CN" altLang="en-US" dirty="0" smtClean="0"/>
              <a:t>得到查询结果</a:t>
            </a:r>
            <a:endParaRPr lang="zh-CN" altLang="en-US" dirty="0"/>
          </a:p>
        </p:txBody>
      </p:sp>
    </p:spTree>
    <p:extLst>
      <p:ext uri="{BB962C8B-B14F-4D97-AF65-F5344CB8AC3E}">
        <p14:creationId xmlns:p14="http://schemas.microsoft.com/office/powerpoint/2010/main" val="427594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39" name="Freeform 483">
            <a:hlinkClick r:id="rId2" action="ppaction://hlinksldjump"/>
          </p:cNvPr>
          <p:cNvSpPr>
            <a:spLocks/>
          </p:cNvSpPr>
          <p:nvPr/>
        </p:nvSpPr>
        <p:spPr bwMode="gray">
          <a:xfrm>
            <a:off x="2535238" y="1174812"/>
            <a:ext cx="453390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2">
                  <a:gamma/>
                  <a:shade val="83137"/>
                  <a:invGamma/>
                </a:schemeClr>
              </a:gs>
              <a:gs pos="50000">
                <a:schemeClr val="accent2"/>
              </a:gs>
              <a:gs pos="100000">
                <a:schemeClr val="accent2">
                  <a:gamma/>
                  <a:shade val="83137"/>
                  <a:invGamma/>
                </a:schemeClr>
              </a:gs>
            </a:gsLst>
            <a:lin ang="5400000" scaled="1"/>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lgn="ctr">
              <a:defRPr/>
            </a:pPr>
            <a:endParaRPr lang="zh-CN" altLang="en-US">
              <a:ea typeface="+mn-ea"/>
            </a:endParaRPr>
          </a:p>
        </p:txBody>
      </p:sp>
      <p:sp>
        <p:nvSpPr>
          <p:cNvPr id="199138" name="Freeform 482"/>
          <p:cNvSpPr>
            <a:spLocks/>
          </p:cNvSpPr>
          <p:nvPr/>
        </p:nvSpPr>
        <p:spPr bwMode="gray">
          <a:xfrm>
            <a:off x="2186925" y="1183834"/>
            <a:ext cx="751976" cy="615950"/>
          </a:xfrm>
          <a:prstGeom prst="diamond">
            <a:avLst/>
          </a:prstGeom>
          <a:gradFill rotWithShape="1">
            <a:gsLst>
              <a:gs pos="0">
                <a:schemeClr val="accent2">
                  <a:gamma/>
                  <a:shade val="63137"/>
                  <a:invGamma/>
                </a:schemeClr>
              </a:gs>
              <a:gs pos="50000">
                <a:schemeClr val="accent2"/>
              </a:gs>
              <a:gs pos="100000">
                <a:schemeClr val="accent2">
                  <a:gamma/>
                  <a:shade val="63137"/>
                  <a:invGamma/>
                </a:schemeClr>
              </a:gs>
            </a:gsLst>
            <a:lin ang="5400000" scaled="1"/>
          </a:gradFill>
          <a:ln w="28575" cap="flat" cmpd="sng">
            <a:solidFill>
              <a:schemeClr val="bg2"/>
            </a:solidFill>
            <a:prstDash val="solid"/>
            <a:round/>
            <a:headEnd/>
            <a:tailEnd/>
          </a:ln>
          <a:effectLst>
            <a:glow rad="101600">
              <a:schemeClr val="accent2">
                <a:satMod val="175000"/>
                <a:alpha val="40000"/>
              </a:schemeClr>
            </a:glow>
            <a:outerShdw dist="35921" dir="2700000" algn="ctr" rotWithShape="0">
              <a:schemeClr val="bg2"/>
            </a:outerShdw>
          </a:effectLst>
        </p:spPr>
        <p:txBody>
          <a:bodyPr wrap="none" anchor="ctr"/>
          <a:lstStyle/>
          <a:p>
            <a:pPr algn="ctr">
              <a:defRPr/>
            </a:pPr>
            <a:endParaRPr lang="zh-CN" altLang="en-US">
              <a:ea typeface="+mn-ea"/>
            </a:endParaRPr>
          </a:p>
        </p:txBody>
      </p:sp>
      <p:sp>
        <p:nvSpPr>
          <p:cNvPr id="199101" name="Rectangle 445"/>
          <p:cNvSpPr>
            <a:spLocks noGrp="1" noChangeArrowheads="1"/>
          </p:cNvSpPr>
          <p:nvPr>
            <p:ph type="title"/>
          </p:nvPr>
        </p:nvSpPr>
        <p:spPr>
          <a:xfrm>
            <a:off x="0" y="82550"/>
            <a:ext cx="9144000" cy="862013"/>
          </a:xfrm>
        </p:spPr>
        <p:txBody>
          <a:bodyPr/>
          <a:lstStyle/>
          <a:p>
            <a:r>
              <a:rPr lang="zh-CN" altLang="en-US" sz="3600" dirty="0" smtClean="0">
                <a:ea typeface="宋体" charset="-122"/>
              </a:rPr>
              <a:t>第</a:t>
            </a:r>
            <a:r>
              <a:rPr lang="en-US" altLang="zh-CN" sz="3600" dirty="0" smtClean="0">
                <a:ea typeface="宋体" charset="-122"/>
              </a:rPr>
              <a:t>5</a:t>
            </a:r>
            <a:r>
              <a:rPr lang="zh-CN" altLang="en-US" sz="3600" dirty="0" smtClean="0">
                <a:ea typeface="宋体" charset="-122"/>
              </a:rPr>
              <a:t>章</a:t>
            </a:r>
            <a:r>
              <a:rPr lang="zh-CN" altLang="en-US" sz="3600" dirty="0" smtClean="0"/>
              <a:t>查询的创建与使用</a:t>
            </a:r>
            <a:r>
              <a:rPr lang="zh-CN" altLang="en-US" sz="3600" dirty="0" smtClean="0">
                <a:ea typeface="宋体" charset="-122"/>
              </a:rPr>
              <a:t>	</a:t>
            </a:r>
            <a:endParaRPr lang="en-US" altLang="zh-CN" sz="3600" dirty="0" smtClean="0">
              <a:ea typeface="宋体" charset="-122"/>
            </a:endParaRPr>
          </a:p>
        </p:txBody>
      </p:sp>
      <p:sp>
        <p:nvSpPr>
          <p:cNvPr id="199118" name="Text Box 462">
            <a:hlinkClick r:id="rId2" action="ppaction://hlinksldjump"/>
          </p:cNvPr>
          <p:cNvSpPr txBox="1">
            <a:spLocks noChangeArrowheads="1"/>
          </p:cNvSpPr>
          <p:nvPr/>
        </p:nvSpPr>
        <p:spPr bwMode="gray">
          <a:xfrm>
            <a:off x="2609850" y="1225611"/>
            <a:ext cx="4376737" cy="460375"/>
          </a:xfrm>
          <a:prstGeom prst="rect">
            <a:avLst/>
          </a:prstGeom>
          <a:noFill/>
          <a:ln>
            <a:noFill/>
          </a:ln>
          <a:effectLst>
            <a:outerShdw dist="17961" dir="2700000" algn="ctr" rotWithShape="0">
              <a:srgbClr val="333333">
                <a:alpha val="50000"/>
              </a:srgbClr>
            </a:outerShdw>
          </a:effectLst>
          <a:extLst/>
        </p:spPr>
        <p:txBody>
          <a:bodyPr>
            <a:spAutoFit/>
          </a:bodyPr>
          <a:lstStyle/>
          <a:p>
            <a:pPr algn="ctr">
              <a:spcBef>
                <a:spcPct val="50000"/>
              </a:spcBef>
              <a:defRPr/>
            </a:pPr>
            <a:r>
              <a:rPr lang="zh-CN" altLang="en-US" sz="2400" dirty="0" smtClean="0"/>
              <a:t>用设计视图创建查询</a:t>
            </a:r>
            <a:endParaRPr lang="en-US" altLang="zh-CN" sz="2400" dirty="0"/>
          </a:p>
        </p:txBody>
      </p:sp>
      <p:sp>
        <p:nvSpPr>
          <p:cNvPr id="199114" name="Text Box 458"/>
          <p:cNvSpPr txBox="1">
            <a:spLocks noChangeArrowheads="1"/>
          </p:cNvSpPr>
          <p:nvPr/>
        </p:nvSpPr>
        <p:spPr bwMode="gray">
          <a:xfrm>
            <a:off x="2320925" y="1173224"/>
            <a:ext cx="482600" cy="646112"/>
          </a:xfrm>
          <a:prstGeom prst="rect">
            <a:avLst/>
          </a:prstGeom>
          <a:noFill/>
          <a:ln>
            <a:noFill/>
          </a:ln>
          <a:effectLst>
            <a:outerShdw dist="28398" dir="1593903" algn="ctr" rotWithShape="0">
              <a:srgbClr val="333333">
                <a:alpha val="50000"/>
              </a:srgbClr>
            </a:outerShdw>
          </a:effectLst>
          <a:extLst/>
        </p:spPr>
        <p:txBody>
          <a:bodyPr>
            <a:spAutoFit/>
          </a:bodyPr>
          <a:lstStyle/>
          <a:p>
            <a:pPr algn="ctr">
              <a:spcBef>
                <a:spcPct val="50000"/>
              </a:spcBef>
              <a:defRPr/>
            </a:pPr>
            <a:r>
              <a:rPr lang="en-US" altLang="zh-CN" sz="3600" dirty="0">
                <a:solidFill>
                  <a:schemeClr val="bg1"/>
                </a:solidFill>
              </a:rPr>
              <a:t>3</a:t>
            </a:r>
          </a:p>
        </p:txBody>
      </p:sp>
      <p:sp>
        <p:nvSpPr>
          <p:cNvPr id="34830" name="灯片编号占位符 1"/>
          <p:cNvSpPr>
            <a:spLocks noGrp="1"/>
          </p:cNvSpPr>
          <p:nvPr>
            <p:ph type="sldNum" sz="quarter" idx="10"/>
          </p:nvPr>
        </p:nvSpPr>
        <p:spPr>
          <a:noFill/>
          <a:ln>
            <a:miter lim="800000"/>
            <a:headEnd/>
            <a:tailEnd/>
          </a:ln>
        </p:spPr>
        <p:txBody>
          <a:bodyPr/>
          <a:lstStyle/>
          <a:p>
            <a:fld id="{31879A1C-B672-4B46-8F47-87907A242147}" type="slidenum">
              <a:rPr lang="en-US" altLang="zh-CN"/>
              <a:pPr/>
              <a:t>3</a:t>
            </a:fld>
            <a:endParaRPr lang="en-US" altLang="zh-CN"/>
          </a:p>
        </p:txBody>
      </p:sp>
      <p:sp>
        <p:nvSpPr>
          <p:cNvPr id="30" name="AutoShape 34"/>
          <p:cNvSpPr>
            <a:spLocks noChangeArrowheads="1"/>
          </p:cNvSpPr>
          <p:nvPr/>
        </p:nvSpPr>
        <p:spPr bwMode="gray">
          <a:xfrm>
            <a:off x="2705100" y="1752661"/>
            <a:ext cx="4187825" cy="469741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wrap="none" anchor="ctr"/>
          <a:lstStyle/>
          <a:p>
            <a:pPr indent="252000">
              <a:spcBef>
                <a:spcPts val="600"/>
              </a:spcBef>
              <a:spcAft>
                <a:spcPts val="600"/>
              </a:spcAft>
              <a:defRPr/>
            </a:pPr>
            <a:endParaRPr lang="en-US" altLang="zh-CN" dirty="0" smtClean="0">
              <a:ea typeface="+mn-ea"/>
              <a:hlinkClick r:id="" action="ppaction://noaction"/>
            </a:endParaRPr>
          </a:p>
          <a:p>
            <a:pPr indent="252000">
              <a:spcBef>
                <a:spcPts val="600"/>
              </a:spcBef>
              <a:spcAft>
                <a:spcPts val="600"/>
              </a:spcAft>
              <a:defRPr/>
            </a:pPr>
            <a:endParaRPr lang="en-US" altLang="zh-CN" dirty="0" smtClean="0">
              <a:ea typeface="+mn-ea"/>
              <a:hlinkClick r:id="" action="ppaction://noaction"/>
            </a:endParaRPr>
          </a:p>
          <a:p>
            <a:pPr indent="252000">
              <a:spcBef>
                <a:spcPts val="600"/>
              </a:spcBef>
              <a:spcAft>
                <a:spcPts val="600"/>
              </a:spcAft>
              <a:defRPr/>
            </a:pPr>
            <a:endParaRPr lang="en-US" altLang="zh-CN" dirty="0" smtClean="0">
              <a:ea typeface="+mn-ea"/>
              <a:hlinkClick r:id="" action="ppaction://noaction"/>
            </a:endParaRPr>
          </a:p>
          <a:p>
            <a:pPr indent="252000">
              <a:spcBef>
                <a:spcPts val="600"/>
              </a:spcBef>
              <a:spcAft>
                <a:spcPts val="600"/>
              </a:spcAft>
              <a:defRPr/>
            </a:pPr>
            <a:r>
              <a:rPr lang="en-US" altLang="zh-CN" dirty="0" smtClean="0">
                <a:ea typeface="+mn-ea"/>
                <a:hlinkClick r:id="rId3" action="ppaction://hlinksldjump"/>
              </a:rPr>
              <a:t>5</a:t>
            </a:r>
            <a:r>
              <a:rPr lang="en-US" altLang="en-US" dirty="0" smtClean="0">
                <a:ea typeface="+mn-ea"/>
                <a:hlinkClick r:id="rId3" action="ppaction://hlinksldjump"/>
              </a:rPr>
              <a:t>.3.1</a:t>
            </a:r>
            <a:r>
              <a:rPr lang="zh-CN" altLang="en-US" dirty="0" smtClean="0">
                <a:ea typeface="+mn-ea"/>
                <a:hlinkClick r:id="rId3" action="ppaction://hlinksldjump"/>
              </a:rPr>
              <a:t>创建选择查询</a:t>
            </a:r>
            <a:endParaRPr lang="en-US" altLang="zh-CN" dirty="0" smtClean="0">
              <a:ea typeface="+mn-ea"/>
              <a:hlinkClick r:id="" action="ppaction://noaction"/>
            </a:endParaRPr>
          </a:p>
          <a:p>
            <a:pPr indent="252000">
              <a:spcBef>
                <a:spcPts val="600"/>
              </a:spcBef>
              <a:spcAft>
                <a:spcPts val="600"/>
              </a:spcAft>
              <a:defRPr/>
            </a:pPr>
            <a:r>
              <a:rPr lang="en-US" altLang="zh-CN" dirty="0" smtClean="0">
                <a:ea typeface="+mn-ea"/>
                <a:hlinkClick r:id="rId4" action="ppaction://hlinksldjump"/>
              </a:rPr>
              <a:t>5</a:t>
            </a:r>
            <a:r>
              <a:rPr lang="en-US" altLang="en-US" dirty="0" smtClean="0">
                <a:ea typeface="+mn-ea"/>
                <a:hlinkClick r:id="rId4" action="ppaction://hlinksldjump"/>
              </a:rPr>
              <a:t>.3.2</a:t>
            </a:r>
            <a:r>
              <a:rPr lang="zh-CN" altLang="en-US" dirty="0" smtClean="0">
                <a:ea typeface="+mn-ea"/>
                <a:hlinkClick r:id="rId4" action="ppaction://hlinksldjump"/>
              </a:rPr>
              <a:t>创建参数查询</a:t>
            </a:r>
            <a:endParaRPr lang="en-US" altLang="zh-CN" dirty="0" smtClean="0">
              <a:ea typeface="+mn-ea"/>
              <a:hlinkClick r:id="" action="ppaction://noaction"/>
            </a:endParaRPr>
          </a:p>
          <a:p>
            <a:pPr indent="252000">
              <a:spcBef>
                <a:spcPts val="600"/>
              </a:spcBef>
              <a:spcAft>
                <a:spcPts val="600"/>
              </a:spcAft>
              <a:defRPr/>
            </a:pPr>
            <a:r>
              <a:rPr lang="en-US" altLang="zh-CN" dirty="0" smtClean="0">
                <a:hlinkClick r:id="rId5" action="ppaction://hlinksldjump"/>
              </a:rPr>
              <a:t>5</a:t>
            </a:r>
            <a:r>
              <a:rPr lang="en-US" altLang="en-US" dirty="0" smtClean="0">
                <a:hlinkClick r:id="rId5" action="ppaction://hlinksldjump"/>
              </a:rPr>
              <a:t>.3.</a:t>
            </a:r>
            <a:r>
              <a:rPr lang="en-US" altLang="zh-CN" dirty="0" smtClean="0">
                <a:hlinkClick r:id="rId5" action="ppaction://hlinksldjump"/>
              </a:rPr>
              <a:t>3</a:t>
            </a:r>
            <a:r>
              <a:rPr lang="zh-CN" altLang="en-US" dirty="0" smtClean="0">
                <a:hlinkClick r:id="rId5" action="ppaction://hlinksldjump"/>
              </a:rPr>
              <a:t>创建交叉表查询</a:t>
            </a:r>
            <a:endParaRPr lang="en-US" altLang="zh-CN" dirty="0" smtClean="0">
              <a:hlinkClick r:id="" action="ppaction://noaction"/>
            </a:endParaRPr>
          </a:p>
          <a:p>
            <a:pPr indent="252000">
              <a:spcBef>
                <a:spcPts val="600"/>
              </a:spcBef>
              <a:spcAft>
                <a:spcPts val="600"/>
              </a:spcAft>
              <a:defRPr/>
            </a:pPr>
            <a:r>
              <a:rPr lang="en-US" altLang="zh-CN" dirty="0" smtClean="0">
                <a:hlinkClick r:id="rId6" action="ppaction://hlinksldjump"/>
              </a:rPr>
              <a:t>5</a:t>
            </a:r>
            <a:r>
              <a:rPr lang="en-US" altLang="en-US" dirty="0" smtClean="0">
                <a:hlinkClick r:id="rId6" action="ppaction://hlinksldjump"/>
              </a:rPr>
              <a:t>.3.</a:t>
            </a:r>
            <a:r>
              <a:rPr lang="en-US" altLang="zh-CN" dirty="0" smtClean="0">
                <a:hlinkClick r:id="rId6" action="ppaction://hlinksldjump"/>
              </a:rPr>
              <a:t>4</a:t>
            </a:r>
            <a:r>
              <a:rPr lang="zh-CN" altLang="en-US" dirty="0" smtClean="0">
                <a:hlinkClick r:id="rId6" action="ppaction://hlinksldjump"/>
              </a:rPr>
              <a:t>查询设计视图</a:t>
            </a:r>
            <a:endParaRPr lang="en-US" altLang="zh-CN" dirty="0" smtClean="0">
              <a:hlinkClick r:id="" action="ppaction://noaction"/>
            </a:endParaRPr>
          </a:p>
          <a:p>
            <a:pPr indent="252000">
              <a:spcBef>
                <a:spcPts val="600"/>
              </a:spcBef>
              <a:spcAft>
                <a:spcPts val="600"/>
              </a:spcAft>
              <a:defRPr/>
            </a:pPr>
            <a:r>
              <a:rPr lang="en-US" altLang="zh-CN" dirty="0" smtClean="0">
                <a:hlinkClick r:id="rId7" action="ppaction://hlinksldjump"/>
              </a:rPr>
              <a:t>5</a:t>
            </a:r>
            <a:r>
              <a:rPr lang="en-US" altLang="en-US" dirty="0" smtClean="0">
                <a:hlinkClick r:id="rId7" action="ppaction://hlinksldjump"/>
              </a:rPr>
              <a:t>.3.</a:t>
            </a:r>
            <a:r>
              <a:rPr lang="en-US" altLang="zh-CN" dirty="0" smtClean="0">
                <a:hlinkClick r:id="rId7" action="ppaction://hlinksldjump"/>
              </a:rPr>
              <a:t>5</a:t>
            </a:r>
            <a:r>
              <a:rPr lang="zh-CN" altLang="en-US" dirty="0" smtClean="0">
                <a:hlinkClick r:id="rId7" action="ppaction://hlinksldjump"/>
              </a:rPr>
              <a:t>设置查询条件</a:t>
            </a:r>
            <a:endParaRPr lang="en-US" altLang="zh-CN" dirty="0" smtClean="0">
              <a:hlinkClick r:id="" action="ppaction://noaction"/>
            </a:endParaRPr>
          </a:p>
          <a:p>
            <a:pPr indent="252000">
              <a:spcBef>
                <a:spcPts val="600"/>
              </a:spcBef>
              <a:spcAft>
                <a:spcPts val="600"/>
              </a:spcAft>
              <a:defRPr/>
            </a:pPr>
            <a:r>
              <a:rPr lang="en-US" altLang="zh-CN" dirty="0" smtClean="0">
                <a:hlinkClick r:id="rId8" action="ppaction://hlinksldjump"/>
              </a:rPr>
              <a:t>5</a:t>
            </a:r>
            <a:r>
              <a:rPr lang="en-US" altLang="en-US" dirty="0" smtClean="0">
                <a:hlinkClick r:id="rId8" action="ppaction://hlinksldjump"/>
              </a:rPr>
              <a:t>.3.</a:t>
            </a:r>
            <a:r>
              <a:rPr lang="en-US" altLang="zh-CN" dirty="0" smtClean="0">
                <a:hlinkClick r:id="rId8" action="ppaction://hlinksldjump"/>
              </a:rPr>
              <a:t>6</a:t>
            </a:r>
            <a:r>
              <a:rPr lang="zh-CN" altLang="en-US" dirty="0" smtClean="0">
                <a:hlinkClick r:id="rId8" action="ppaction://hlinksldjump"/>
              </a:rPr>
              <a:t>创建计算字段</a:t>
            </a:r>
            <a:endParaRPr lang="en-US" altLang="zh-CN" dirty="0" smtClean="0">
              <a:hlinkClick r:id="" action="ppaction://noaction"/>
            </a:endParaRPr>
          </a:p>
          <a:p>
            <a:pPr indent="252000">
              <a:spcBef>
                <a:spcPts val="600"/>
              </a:spcBef>
              <a:spcAft>
                <a:spcPts val="600"/>
              </a:spcAft>
              <a:defRPr/>
            </a:pPr>
            <a:r>
              <a:rPr lang="en-US" altLang="zh-CN" dirty="0" smtClean="0">
                <a:hlinkClick r:id="rId9" action="ppaction://hlinksldjump"/>
              </a:rPr>
              <a:t>5.3.7</a:t>
            </a:r>
            <a:r>
              <a:rPr lang="zh-CN" altLang="en-US" dirty="0" smtClean="0">
                <a:hlinkClick r:id="rId9" action="ppaction://hlinksldjump"/>
              </a:rPr>
              <a:t>创建汇总字段</a:t>
            </a:r>
            <a:endParaRPr lang="en-US" altLang="zh-CN" dirty="0" smtClean="0">
              <a:hlinkClick r:id="" action="ppaction://noaction"/>
            </a:endParaRPr>
          </a:p>
          <a:p>
            <a:pPr indent="252000">
              <a:spcBef>
                <a:spcPts val="600"/>
              </a:spcBef>
              <a:spcAft>
                <a:spcPts val="600"/>
              </a:spcAft>
              <a:defRPr/>
            </a:pPr>
            <a:r>
              <a:rPr lang="en-US" altLang="zh-CN" dirty="0" smtClean="0">
                <a:hlinkClick r:id="rId10" action="ppaction://hlinksldjump"/>
              </a:rPr>
              <a:t>5.3.8</a:t>
            </a:r>
            <a:r>
              <a:rPr lang="zh-CN" altLang="en-US" dirty="0" smtClean="0">
                <a:hlinkClick r:id="rId10" action="ppaction://hlinksldjump"/>
              </a:rPr>
              <a:t>创建多表查询</a:t>
            </a:r>
            <a:endParaRPr lang="en-US" altLang="zh-CN" dirty="0" smtClean="0">
              <a:hlinkClick r:id="" action="ppaction://noaction"/>
            </a:endParaRPr>
          </a:p>
          <a:p>
            <a:pPr indent="252000">
              <a:spcBef>
                <a:spcPts val="600"/>
              </a:spcBef>
              <a:spcAft>
                <a:spcPts val="600"/>
              </a:spcAft>
              <a:defRPr/>
            </a:pPr>
            <a:r>
              <a:rPr lang="en-US" altLang="zh-CN" dirty="0" smtClean="0">
                <a:hlinkClick r:id="rId11" action="ppaction://hlinksldjump"/>
              </a:rPr>
              <a:t>5.3.9</a:t>
            </a:r>
            <a:r>
              <a:rPr lang="zh-CN" altLang="en-US" dirty="0" smtClean="0">
                <a:hlinkClick r:id="rId11" action="ppaction://hlinksldjump"/>
              </a:rPr>
              <a:t>查询综合举例</a:t>
            </a:r>
            <a:endParaRPr lang="en-US" altLang="zh-CN" dirty="0" smtClean="0">
              <a:hlinkClick r:id="" action="ppaction://noaction"/>
            </a:endParaRPr>
          </a:p>
          <a:p>
            <a:pPr indent="252000">
              <a:spcBef>
                <a:spcPts val="600"/>
              </a:spcBef>
              <a:spcAft>
                <a:spcPts val="600"/>
              </a:spcAft>
              <a:defRPr/>
            </a:pPr>
            <a:endParaRPr lang="en-US" altLang="zh-CN" dirty="0" smtClean="0">
              <a:hlinkClick r:id="" action="ppaction://noaction"/>
            </a:endParaRPr>
          </a:p>
          <a:p>
            <a:pPr indent="252000">
              <a:spcBef>
                <a:spcPts val="600"/>
              </a:spcBef>
              <a:spcAft>
                <a:spcPts val="600"/>
              </a:spcAft>
              <a:defRPr/>
            </a:pPr>
            <a:endParaRPr lang="en-US" altLang="zh-CN" dirty="0" smtClean="0">
              <a:hlinkClick r:id="" action="ppaction://noaction"/>
            </a:endParaRPr>
          </a:p>
          <a:p>
            <a:pPr indent="252000">
              <a:spcBef>
                <a:spcPts val="600"/>
              </a:spcBef>
              <a:spcAft>
                <a:spcPts val="600"/>
              </a:spcAft>
              <a:defRPr/>
            </a:pPr>
            <a:endParaRPr lang="en-US" altLang="zh-CN" dirty="0" smtClean="0">
              <a:ea typeface="+mn-ea"/>
              <a:hlinkClick r:id="" action="ppaction://noaction"/>
            </a:endParaRPr>
          </a:p>
          <a:p>
            <a:pPr indent="252000">
              <a:spcBef>
                <a:spcPts val="600"/>
              </a:spcBef>
              <a:spcAft>
                <a:spcPts val="600"/>
              </a:spcAft>
              <a:defRPr/>
            </a:pPr>
            <a:endParaRPr lang="en-US" altLang="zh-CN" dirty="0" smtClean="0">
              <a:ea typeface="+mn-ea"/>
              <a:hlinkClick r:id="" action="ppaction://noactio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5.2.4</a:t>
            </a:r>
            <a:r>
              <a:rPr lang="zh-CN" altLang="en-US" sz="3600" dirty="0" smtClean="0"/>
              <a:t>查找不匹配项查询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30</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03416" y="4124544"/>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33578" y="2620798"/>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5078313"/>
          </a:xfrm>
          <a:prstGeom prst="rect">
            <a:avLst/>
          </a:prstGeom>
          <a:noFill/>
          <a:ln w="9525">
            <a:noFill/>
            <a:miter lim="800000"/>
            <a:headEnd/>
            <a:tailEnd/>
          </a:ln>
        </p:spPr>
        <p:txBody>
          <a:bodyPr wrap="square">
            <a:spAutoFit/>
          </a:bodyPr>
          <a:lstStyle/>
          <a:p>
            <a:r>
              <a:rPr lang="zh-CN" altLang="en-US" dirty="0" smtClean="0"/>
              <a:t>   与查找重复项查询相反，查找不匹配项查询主要用于查找两个数据表中某些字段值不相同的记录。</a:t>
            </a:r>
          </a:p>
          <a:p>
            <a:r>
              <a:rPr lang="zh-CN" altLang="en-US" dirty="0" smtClean="0"/>
              <a:t>例</a:t>
            </a:r>
            <a:r>
              <a:rPr lang="en-US" dirty="0" smtClean="0"/>
              <a:t>5.4</a:t>
            </a:r>
            <a:r>
              <a:rPr lang="zh-CN" altLang="en-US" dirty="0" smtClean="0"/>
              <a:t>：以“教务系统”数据库中的“学生信息表”和“成绩表”为数据源，创建查询：查找</a:t>
            </a:r>
            <a:r>
              <a:rPr lang="zh-CN" altLang="en-US" dirty="0" smtClean="0">
                <a:solidFill>
                  <a:srgbClr val="FF0000"/>
                </a:solidFill>
              </a:rPr>
              <a:t>“学生信息表”中存在，但“成绩表”中没有出现的学生记录</a:t>
            </a:r>
            <a:r>
              <a:rPr lang="zh-CN" altLang="en-US" dirty="0" smtClean="0"/>
              <a:t>，并显示其对应的“姓名”、“性别”、“院系”、“当前绩点（</a:t>
            </a:r>
            <a:r>
              <a:rPr lang="en-US" dirty="0" smtClean="0"/>
              <a:t>GPA</a:t>
            </a:r>
            <a:r>
              <a:rPr lang="zh-CN" altLang="en-US" dirty="0" smtClean="0"/>
              <a:t>）”及“备注”信息，查询结果如图</a:t>
            </a:r>
            <a:r>
              <a:rPr lang="en-US" dirty="0" smtClean="0"/>
              <a:t>5.10</a:t>
            </a:r>
            <a:r>
              <a:rPr lang="zh-CN" altLang="en-US" dirty="0" smtClean="0"/>
              <a:t>所示。</a:t>
            </a:r>
            <a:endParaRPr lang="en-US" altLang="zh-CN" dirty="0"/>
          </a:p>
        </p:txBody>
      </p:sp>
      <p:sp>
        <p:nvSpPr>
          <p:cNvPr id="56357" name="Text Box 37"/>
          <p:cNvSpPr txBox="1">
            <a:spLocks noChangeArrowheads="1"/>
          </p:cNvSpPr>
          <p:nvPr/>
        </p:nvSpPr>
        <p:spPr bwMode="auto">
          <a:xfrm>
            <a:off x="8682335" y="2109405"/>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5.10 </a:t>
            </a:r>
            <a:r>
              <a:rPr lang="zh-CN" altLang="en-US" dirty="0" smtClean="0"/>
              <a:t>不匹配查询结果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1" name="图片 10"/>
          <p:cNvPicPr/>
          <p:nvPr/>
        </p:nvPicPr>
        <p:blipFill rotWithShape="1">
          <a:blip r:embed="rId2"/>
          <a:srcRect l="31384" t="47253"/>
          <a:stretch/>
        </p:blipFill>
        <p:spPr bwMode="auto">
          <a:xfrm>
            <a:off x="2979684" y="1844565"/>
            <a:ext cx="5675586" cy="3305340"/>
          </a:xfrm>
          <a:prstGeom prst="rect">
            <a:avLst/>
          </a:prstGeom>
          <a:ln>
            <a:noFill/>
          </a:ln>
          <a:extLst>
            <a:ext uri="{53640926-AAD7-44D8-BBD7-CCE9431645EC}">
              <a14:shadowObscured xmlns:a14="http://schemas.microsoft.com/office/drawing/2010/main"/>
            </a:ext>
          </a:extLst>
        </p:spPr>
      </p:pic>
      <p:sp>
        <p:nvSpPr>
          <p:cNvPr id="14" name="云形 13"/>
          <p:cNvSpPr/>
          <p:nvPr/>
        </p:nvSpPr>
        <p:spPr>
          <a:xfrm>
            <a:off x="5076497" y="1450429"/>
            <a:ext cx="2191406"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两个表</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不相同的记录</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31</a:t>
            </a:fld>
            <a:endParaRPr lang="en-US" altLang="zh-CN" dirty="0"/>
          </a:p>
        </p:txBody>
      </p:sp>
      <p:sp>
        <p:nvSpPr>
          <p:cNvPr id="5" name="AutoShape 34"/>
          <p:cNvSpPr>
            <a:spLocks noChangeArrowheads="1"/>
          </p:cNvSpPr>
          <p:nvPr/>
        </p:nvSpPr>
        <p:spPr bwMode="gray">
          <a:xfrm>
            <a:off x="685800" y="857252"/>
            <a:ext cx="7843837" cy="485775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a:t>
            </a:r>
            <a:r>
              <a:rPr lang="en-US" dirty="0" smtClean="0"/>
              <a:t>1</a:t>
            </a:r>
            <a:r>
              <a:rPr lang="zh-CN" altLang="en-US" dirty="0" smtClean="0"/>
              <a:t>）打开查询向导：在“创建”选项卡的“查询”组中，单击“查询向导”按钮</a:t>
            </a:r>
            <a:r>
              <a:rPr lang="en-US" dirty="0" smtClean="0"/>
              <a:t> </a:t>
            </a:r>
            <a:r>
              <a:rPr lang="zh-CN" altLang="en-US" dirty="0" smtClean="0"/>
              <a:t>，如图</a:t>
            </a:r>
            <a:r>
              <a:rPr lang="en-US" dirty="0" smtClean="0"/>
              <a:t>5.11</a:t>
            </a:r>
            <a:r>
              <a:rPr lang="zh-CN" altLang="en-US" dirty="0" smtClean="0"/>
              <a:t>所示，在弹出的“新建查询”对话框中，选择“查找不匹配查询向导”选项，单击“确定”按钮；</a:t>
            </a:r>
          </a:p>
          <a:p>
            <a:r>
              <a:rPr lang="zh-CN" altLang="en-US" dirty="0" smtClean="0"/>
              <a:t>（</a:t>
            </a:r>
            <a:r>
              <a:rPr lang="en-US" dirty="0" smtClean="0"/>
              <a:t>2</a:t>
            </a:r>
            <a:r>
              <a:rPr lang="zh-CN" altLang="en-US" dirty="0" smtClean="0"/>
              <a:t>）选择数据表：在“查找不匹配查询向导”对话框中，选择“表</a:t>
            </a:r>
            <a:r>
              <a:rPr lang="en-US" dirty="0" smtClean="0"/>
              <a:t>:</a:t>
            </a:r>
            <a:r>
              <a:rPr lang="zh-CN" altLang="en-US" dirty="0" smtClean="0"/>
              <a:t>学生信息表”，单击“下一步”按钮；</a:t>
            </a:r>
            <a:endParaRPr lang="en-US" altLang="zh-CN" dirty="0" smtClean="0"/>
          </a:p>
          <a:p>
            <a:r>
              <a:rPr lang="zh-CN" altLang="en-US" dirty="0" smtClean="0"/>
              <a:t>（</a:t>
            </a:r>
            <a:r>
              <a:rPr lang="en-US" dirty="0" smtClean="0"/>
              <a:t>3</a:t>
            </a:r>
            <a:r>
              <a:rPr lang="zh-CN" altLang="en-US" dirty="0" smtClean="0"/>
              <a:t>）选择相关表：选择“表</a:t>
            </a:r>
            <a:r>
              <a:rPr lang="en-US" dirty="0" smtClean="0"/>
              <a:t>:</a:t>
            </a:r>
            <a:r>
              <a:rPr lang="zh-CN" altLang="en-US" dirty="0" smtClean="0"/>
              <a:t>成绩表”，单击“下一步”按钮；</a:t>
            </a:r>
          </a:p>
          <a:p>
            <a:r>
              <a:rPr lang="zh-CN" altLang="en-US" dirty="0" smtClean="0"/>
              <a:t>（</a:t>
            </a:r>
            <a:r>
              <a:rPr lang="en-US" dirty="0" smtClean="0"/>
              <a:t>4</a:t>
            </a:r>
            <a:r>
              <a:rPr lang="zh-CN" altLang="en-US" dirty="0" smtClean="0"/>
              <a:t>）选择两张表的匹配（相同）字段：选择“学生信息表”和“成绩表”的“学号”字段，单击“下一步”按钮；</a:t>
            </a:r>
          </a:p>
          <a:p>
            <a:r>
              <a:rPr lang="zh-CN" altLang="en-US" dirty="0" smtClean="0"/>
              <a:t>（</a:t>
            </a:r>
            <a:r>
              <a:rPr lang="en-US" dirty="0" smtClean="0"/>
              <a:t>5</a:t>
            </a:r>
            <a:r>
              <a:rPr lang="zh-CN" altLang="en-US" dirty="0" smtClean="0"/>
              <a:t>）选择其他要显示的字段：选择“姓名”、“性别”、“院系”、“当前绩点（</a:t>
            </a:r>
            <a:r>
              <a:rPr lang="en-US" dirty="0" smtClean="0"/>
              <a:t>GPA</a:t>
            </a:r>
            <a:r>
              <a:rPr lang="zh-CN" altLang="en-US" dirty="0" smtClean="0"/>
              <a:t>）”及“备注”字段，单击“下一步”按钮；</a:t>
            </a:r>
          </a:p>
          <a:p>
            <a:r>
              <a:rPr lang="zh-CN" altLang="en-US" dirty="0" smtClean="0"/>
              <a:t>（</a:t>
            </a:r>
            <a:r>
              <a:rPr lang="en-US" dirty="0" smtClean="0"/>
              <a:t>6</a:t>
            </a:r>
            <a:r>
              <a:rPr lang="zh-CN" altLang="en-US" dirty="0" smtClean="0"/>
              <a:t>）输入查询标题：采用默认的查询标题“学生信息表与成绩表不匹配”，单击“完成”按钮，系统自动生成“学生信息表与成绩表不匹配”查询，如图</a:t>
            </a:r>
            <a:r>
              <a:rPr lang="en-US" dirty="0" smtClean="0"/>
              <a:t>5.11</a:t>
            </a:r>
            <a:r>
              <a:rPr lang="zh-CN" altLang="en-US" dirty="0" smtClean="0"/>
              <a:t>所示；</a:t>
            </a:r>
          </a:p>
          <a:p>
            <a:r>
              <a:rPr lang="zh-CN" altLang="en-US" dirty="0" smtClean="0"/>
              <a:t>（</a:t>
            </a:r>
            <a:r>
              <a:rPr lang="en-US" dirty="0" smtClean="0"/>
              <a:t>7</a:t>
            </a:r>
            <a:r>
              <a:rPr lang="zh-CN" altLang="en-US" dirty="0" smtClean="0"/>
              <a:t>）重命名查询：关闭查询，在“查询”对象栏中，右击创建的查询，选择“重命名”快捷菜单命令，将查询更名为“例</a:t>
            </a:r>
            <a:r>
              <a:rPr lang="en-US" dirty="0" smtClean="0"/>
              <a:t>04 </a:t>
            </a:r>
            <a:r>
              <a:rPr lang="zh-CN" altLang="en-US" dirty="0" smtClean="0"/>
              <a:t>学生信息表</a:t>
            </a:r>
            <a:r>
              <a:rPr lang="en-US" dirty="0" smtClean="0"/>
              <a:t>_</a:t>
            </a:r>
            <a:r>
              <a:rPr lang="zh-CN" altLang="en-US" dirty="0" smtClean="0"/>
              <a:t>成绩表</a:t>
            </a:r>
            <a:r>
              <a:rPr lang="en-US" dirty="0" smtClean="0"/>
              <a:t>_</a:t>
            </a:r>
            <a:r>
              <a:rPr lang="zh-CN" altLang="en-US" dirty="0" smtClean="0"/>
              <a:t>不匹配查询</a:t>
            </a:r>
            <a:r>
              <a:rPr lang="en-US" dirty="0" smtClean="0"/>
              <a:t>_</a:t>
            </a:r>
            <a:r>
              <a:rPr lang="zh-CN" altLang="en-US" dirty="0" smtClean="0"/>
              <a:t>向导”。</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6620" y="2932386"/>
            <a:ext cx="3909849"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32</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425170" y="1185863"/>
            <a:ext cx="461665" cy="4743450"/>
          </a:xfrm>
          <a:prstGeom prst="rect">
            <a:avLst/>
          </a:prstGeom>
          <a:noFill/>
        </p:spPr>
        <p:txBody>
          <a:bodyPr vert="eaVert" wrap="square" rtlCol="0">
            <a:spAutoFit/>
          </a:bodyPr>
          <a:lstStyle/>
          <a:p>
            <a:r>
              <a:rPr lang="zh-CN" altLang="en-US" dirty="0" smtClean="0"/>
              <a:t>图 </a:t>
            </a:r>
            <a:r>
              <a:rPr lang="en-US" dirty="0" smtClean="0"/>
              <a:t>5.11 </a:t>
            </a:r>
            <a:r>
              <a:rPr lang="zh-CN" altLang="en-US" dirty="0" smtClean="0"/>
              <a:t>用向导创建不匹配项查询操作步骤</a:t>
            </a:r>
            <a:endParaRPr lang="zh-CN" altLang="en-US" dirty="0"/>
          </a:p>
        </p:txBody>
      </p:sp>
      <p:pic>
        <p:nvPicPr>
          <p:cNvPr id="260" name="图片 260"/>
          <p:cNvPicPr>
            <a:picLocks noChangeAspect="1"/>
          </p:cNvPicPr>
          <p:nvPr/>
        </p:nvPicPr>
        <p:blipFill>
          <a:blip r:embed="rId2"/>
          <a:srcRect/>
          <a:stretch>
            <a:fillRect/>
          </a:stretch>
        </p:blipFill>
        <p:spPr bwMode="auto">
          <a:xfrm>
            <a:off x="212580" y="268014"/>
            <a:ext cx="8143065" cy="5691352"/>
          </a:xfrm>
          <a:prstGeom prst="rect">
            <a:avLst/>
          </a:prstGeom>
          <a:noFill/>
        </p:spPr>
      </p:pic>
      <p:pic>
        <p:nvPicPr>
          <p:cNvPr id="261" name="图片 261"/>
          <p:cNvPicPr>
            <a:picLocks noChangeAspect="1"/>
          </p:cNvPicPr>
          <p:nvPr/>
        </p:nvPicPr>
        <p:blipFill>
          <a:blip r:embed="rId3"/>
          <a:srcRect/>
          <a:stretch>
            <a:fillRect/>
          </a:stretch>
        </p:blipFill>
        <p:spPr bwMode="auto">
          <a:xfrm>
            <a:off x="283143" y="1675009"/>
            <a:ext cx="4478066" cy="3271999"/>
          </a:xfrm>
          <a:prstGeom prst="rect">
            <a:avLst/>
          </a:prstGeom>
          <a:noFill/>
        </p:spPr>
      </p:pic>
      <p:pic>
        <p:nvPicPr>
          <p:cNvPr id="262" name="图片 262"/>
          <p:cNvPicPr>
            <a:picLocks noChangeAspect="1"/>
          </p:cNvPicPr>
          <p:nvPr/>
        </p:nvPicPr>
        <p:blipFill>
          <a:blip r:embed="rId4"/>
          <a:srcRect/>
          <a:stretch>
            <a:fillRect/>
          </a:stretch>
        </p:blipFill>
        <p:spPr bwMode="auto">
          <a:xfrm>
            <a:off x="4252804" y="2948155"/>
            <a:ext cx="4056911" cy="2978439"/>
          </a:xfrm>
          <a:prstGeom prst="rect">
            <a:avLst/>
          </a:prstGeom>
          <a:noFill/>
        </p:spPr>
      </p:pic>
      <p:cxnSp>
        <p:nvCxnSpPr>
          <p:cNvPr id="268" name="直接箭头连接符 268"/>
          <p:cNvCxnSpPr>
            <a:cxnSpLocks noChangeShapeType="1"/>
          </p:cNvCxnSpPr>
          <p:nvPr/>
        </p:nvCxnSpPr>
        <p:spPr bwMode="auto">
          <a:xfrm flipH="1">
            <a:off x="2648443" y="1374737"/>
            <a:ext cx="0" cy="468077"/>
          </a:xfrm>
          <a:prstGeom prst="straightConnector1">
            <a:avLst/>
          </a:prstGeom>
          <a:noFill/>
          <a:ln w="9525">
            <a:solidFill>
              <a:srgbClr val="000000"/>
            </a:solidFill>
            <a:round/>
            <a:headEnd/>
            <a:tailEnd type="arrow" w="med" len="med"/>
          </a:ln>
        </p:spPr>
      </p:cxnSp>
      <p:sp>
        <p:nvSpPr>
          <p:cNvPr id="269" name="圆角矩形 269"/>
          <p:cNvSpPr>
            <a:spLocks noChangeArrowheads="1"/>
          </p:cNvSpPr>
          <p:nvPr/>
        </p:nvSpPr>
        <p:spPr bwMode="auto">
          <a:xfrm>
            <a:off x="2706928" y="2627747"/>
            <a:ext cx="1565583" cy="216000"/>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00" name="文本框 121"/>
          <p:cNvSpPr txBox="1">
            <a:spLocks noChangeArrowheads="1"/>
          </p:cNvSpPr>
          <p:nvPr/>
        </p:nvSpPr>
        <p:spPr bwMode="auto">
          <a:xfrm>
            <a:off x="988046" y="1781927"/>
            <a:ext cx="220908" cy="286453"/>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itchFamily="34" charset="0"/>
                <a:ea typeface="宋体" pitchFamily="2" charset="-122"/>
                <a:cs typeface="宋体" pitchFamily="2" charset="-122"/>
              </a:rPr>
              <a:t>①</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9" name="文本框 419"/>
          <p:cNvSpPr txBox="1">
            <a:spLocks noChangeArrowheads="1"/>
          </p:cNvSpPr>
          <p:nvPr/>
        </p:nvSpPr>
        <p:spPr bwMode="auto">
          <a:xfrm>
            <a:off x="5243074" y="3013501"/>
            <a:ext cx="220908" cy="286453"/>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itchFamily="34" charset="0"/>
                <a:ea typeface="宋体" pitchFamily="2" charset="-122"/>
                <a:cs typeface="宋体" pitchFamily="2" charset="-122"/>
              </a:rPr>
              <a:t>②</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5" name="圆角矩形 24"/>
          <p:cNvSpPr/>
          <p:nvPr/>
        </p:nvSpPr>
        <p:spPr>
          <a:xfrm>
            <a:off x="2412123" y="740979"/>
            <a:ext cx="504000" cy="61200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6" name="圆角矩形 257"/>
          <p:cNvSpPr>
            <a:spLocks noChangeArrowheads="1"/>
          </p:cNvSpPr>
          <p:nvPr/>
        </p:nvSpPr>
        <p:spPr bwMode="auto">
          <a:xfrm>
            <a:off x="2738622" y="4547372"/>
            <a:ext cx="864000" cy="216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8" name="圆角矩形 257"/>
          <p:cNvSpPr>
            <a:spLocks noChangeArrowheads="1"/>
          </p:cNvSpPr>
          <p:nvPr/>
        </p:nvSpPr>
        <p:spPr bwMode="auto">
          <a:xfrm>
            <a:off x="5387229" y="4563138"/>
            <a:ext cx="864000" cy="108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9" name="圆角矩形 257"/>
          <p:cNvSpPr>
            <a:spLocks noChangeArrowheads="1"/>
          </p:cNvSpPr>
          <p:nvPr/>
        </p:nvSpPr>
        <p:spPr bwMode="auto">
          <a:xfrm>
            <a:off x="6853422" y="5540600"/>
            <a:ext cx="648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0" name="TextBox 29"/>
          <p:cNvSpPr txBox="1"/>
          <p:nvPr/>
        </p:nvSpPr>
        <p:spPr>
          <a:xfrm>
            <a:off x="7646274" y="6274670"/>
            <a:ext cx="1450428" cy="338554"/>
          </a:xfrm>
          <a:prstGeom prst="rect">
            <a:avLst/>
          </a:prstGeom>
          <a:noFill/>
        </p:spPr>
        <p:txBody>
          <a:bodyPr wrap="square" rtlCol="0">
            <a:spAutoFit/>
          </a:bodyPr>
          <a:lstStyle/>
          <a:p>
            <a:r>
              <a:rPr lang="zh-CN" altLang="en-US" sz="1600" dirty="0"/>
              <a:t>下一张</a:t>
            </a:r>
          </a:p>
        </p:txBody>
      </p:sp>
    </p:spTree>
    <p:extLst>
      <p:ext uri="{BB962C8B-B14F-4D97-AF65-F5344CB8AC3E}">
        <p14:creationId xmlns:p14="http://schemas.microsoft.com/office/powerpoint/2010/main" val="390042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1500"/>
                            </p:stCondLst>
                            <p:childTnLst>
                              <p:par>
                                <p:cTn id="8" presetID="10" presetClass="entr" presetSubtype="0" fill="hold" nodeType="after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68"/>
                                        </p:tgtEl>
                                        <p:attrNameLst>
                                          <p:attrName>style.visibility</p:attrName>
                                        </p:attrNameLst>
                                      </p:cBhvr>
                                      <p:to>
                                        <p:strVal val="visible"/>
                                      </p:to>
                                    </p:set>
                                    <p:animEffect transition="in" filter="wipe(up)">
                                      <p:cBhvr>
                                        <p:cTn id="19" dur="500"/>
                                        <p:tgtEl>
                                          <p:spTgt spid="26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500"/>
                                        <p:tgtEl>
                                          <p:spTgt spid="261"/>
                                        </p:tgtEl>
                                      </p:cBhvr>
                                    </p:animEffect>
                                  </p:childTnLst>
                                </p:cTn>
                              </p:par>
                              <p:par>
                                <p:cTn id="24" presetID="1" presetClass="entr" presetSubtype="0" fill="hold" grpId="0" nodeType="withEffect">
                                  <p:stCondLst>
                                    <p:cond delay="0"/>
                                  </p:stCondLst>
                                  <p:childTnLst>
                                    <p:set>
                                      <p:cBhvr>
                                        <p:cTn id="25" dur="1" fill="hold">
                                          <p:stCondLst>
                                            <p:cond delay="499"/>
                                          </p:stCondLst>
                                        </p:cTn>
                                        <p:tgtEl>
                                          <p:spTgt spid="200"/>
                                        </p:tgtEl>
                                        <p:attrNameLst>
                                          <p:attrName>style.visibility</p:attrName>
                                        </p:attrNameLst>
                                      </p:cBhvr>
                                      <p:to>
                                        <p:strVal val="visible"/>
                                      </p:to>
                                    </p:se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69"/>
                                        </p:tgtEl>
                                        <p:attrNameLst>
                                          <p:attrName>style.visibility</p:attrName>
                                        </p:attrNameLst>
                                      </p:cBhvr>
                                      <p:to>
                                        <p:strVal val="visible"/>
                                      </p:to>
                                    </p:set>
                                    <p:animEffect transition="in" filter="wipe(left)">
                                      <p:cBhvr>
                                        <p:cTn id="29" dur="1500"/>
                                        <p:tgtEl>
                                          <p:spTgt spid="269"/>
                                        </p:tgtEl>
                                      </p:cBhvr>
                                    </p:animEffect>
                                  </p:childTnLst>
                                </p:cTn>
                              </p:par>
                            </p:childTnLst>
                          </p:cTn>
                        </p:par>
                        <p:par>
                          <p:cTn id="30" fill="hold">
                            <p:stCondLst>
                              <p:cond delay="2500"/>
                            </p:stCondLst>
                            <p:childTnLst>
                              <p:par>
                                <p:cTn id="31" presetID="26" presetClass="emph" presetSubtype="0" repeatCount="3000" fill="hold" grpId="1" nodeType="afterEffect">
                                  <p:stCondLst>
                                    <p:cond delay="0"/>
                                  </p:stCondLst>
                                  <p:childTnLst>
                                    <p:animEffect transition="out" filter="fade">
                                      <p:cBhvr>
                                        <p:cTn id="32" dur="500" tmFilter="0, 0; .2, .5; .8, .5; 1, 0"/>
                                        <p:tgtEl>
                                          <p:spTgt spid="269"/>
                                        </p:tgtEl>
                                      </p:cBhvr>
                                    </p:animEffect>
                                    <p:animScale>
                                      <p:cBhvr>
                                        <p:cTn id="33" dur="250" autoRev="1" fill="hold"/>
                                        <p:tgtEl>
                                          <p:spTgt spid="269"/>
                                        </p:tgtEl>
                                      </p:cBhvr>
                                      <p:by x="105000" y="105000"/>
                                    </p:animScale>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2"/>
                                        </p:tgtEl>
                                        <p:attrNameLst>
                                          <p:attrName>style.visibility</p:attrName>
                                        </p:attrNameLst>
                                      </p:cBhvr>
                                      <p:to>
                                        <p:strVal val="visible"/>
                                      </p:to>
                                    </p:set>
                                    <p:animEffect transition="in" filter="fade">
                                      <p:cBhvr>
                                        <p:cTn id="42" dur="500"/>
                                        <p:tgtEl>
                                          <p:spTgt spid="262"/>
                                        </p:tgtEl>
                                      </p:cBhvr>
                                    </p:animEffect>
                                  </p:childTnLst>
                                </p:cTn>
                              </p:par>
                              <p:par>
                                <p:cTn id="43" presetID="1" presetClass="entr" presetSubtype="0" fill="hold" grpId="0" nodeType="withEffect">
                                  <p:stCondLst>
                                    <p:cond delay="0"/>
                                  </p:stCondLst>
                                  <p:childTnLst>
                                    <p:set>
                                      <p:cBhvr>
                                        <p:cTn id="44" dur="1" fill="hold">
                                          <p:stCondLst>
                                            <p:cond delay="499"/>
                                          </p:stCondLst>
                                        </p:cTn>
                                        <p:tgtEl>
                                          <p:spTgt spid="419"/>
                                        </p:tgtEl>
                                        <p:attrNameLst>
                                          <p:attrName>style.visibility</p:attrName>
                                        </p:attrNameLst>
                                      </p:cBhvr>
                                      <p:to>
                                        <p:strVal val="visible"/>
                                      </p:to>
                                    </p:se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1500"/>
                                        <p:tgtEl>
                                          <p:spTgt spid="28"/>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par>
                          <p:cTn id="53" fill="hold">
                            <p:stCondLst>
                              <p:cond delay="2500"/>
                            </p:stCondLst>
                            <p:childTnLst>
                              <p:par>
                                <p:cTn id="54" presetID="6" presetClass="entr" presetSubtype="16"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circle(in)">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9" grpId="0" animBg="1"/>
      <p:bldP spid="269" grpId="1" animBg="1"/>
      <p:bldP spid="200" grpId="0"/>
      <p:bldP spid="419" grpId="0"/>
      <p:bldP spid="25" grpId="0" animBg="1"/>
      <p:bldP spid="26" grpId="0" animBg="1"/>
      <p:bldP spid="28" grpId="0" animBg="1"/>
      <p:bldP spid="29" grpId="0" animBg="1"/>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33</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425170" y="1185863"/>
            <a:ext cx="461665" cy="4743450"/>
          </a:xfrm>
          <a:prstGeom prst="rect">
            <a:avLst/>
          </a:prstGeom>
          <a:noFill/>
        </p:spPr>
        <p:txBody>
          <a:bodyPr vert="eaVert" wrap="square" rtlCol="0">
            <a:spAutoFit/>
          </a:bodyPr>
          <a:lstStyle/>
          <a:p>
            <a:r>
              <a:rPr lang="zh-CN" altLang="en-US" dirty="0" smtClean="0"/>
              <a:t>图 </a:t>
            </a:r>
            <a:r>
              <a:rPr lang="en-US" dirty="0" smtClean="0"/>
              <a:t>5.11 </a:t>
            </a:r>
            <a:r>
              <a:rPr lang="zh-CN" altLang="en-US" dirty="0" smtClean="0"/>
              <a:t>用向导创建不匹配项查询操作步骤</a:t>
            </a:r>
            <a:endParaRPr lang="zh-CN" altLang="en-US" dirty="0"/>
          </a:p>
        </p:txBody>
      </p:sp>
      <p:pic>
        <p:nvPicPr>
          <p:cNvPr id="197" name="图片 125"/>
          <p:cNvPicPr>
            <a:picLocks noChangeAspect="1"/>
          </p:cNvPicPr>
          <p:nvPr/>
        </p:nvPicPr>
        <p:blipFill>
          <a:blip r:embed="rId2"/>
          <a:srcRect/>
          <a:stretch>
            <a:fillRect/>
          </a:stretch>
        </p:blipFill>
        <p:spPr bwMode="auto">
          <a:xfrm>
            <a:off x="136963" y="3187534"/>
            <a:ext cx="4142374" cy="2771832"/>
          </a:xfrm>
          <a:prstGeom prst="rect">
            <a:avLst/>
          </a:prstGeom>
          <a:noFill/>
        </p:spPr>
      </p:pic>
      <p:pic>
        <p:nvPicPr>
          <p:cNvPr id="263" name="图片 263"/>
          <p:cNvPicPr>
            <a:picLocks noChangeAspect="1"/>
          </p:cNvPicPr>
          <p:nvPr/>
        </p:nvPicPr>
        <p:blipFill>
          <a:blip r:embed="rId3"/>
          <a:srcRect/>
          <a:stretch>
            <a:fillRect/>
          </a:stretch>
        </p:blipFill>
        <p:spPr bwMode="auto">
          <a:xfrm>
            <a:off x="149518" y="346842"/>
            <a:ext cx="4129302" cy="2754998"/>
          </a:xfrm>
          <a:prstGeom prst="rect">
            <a:avLst/>
          </a:prstGeom>
          <a:noFill/>
        </p:spPr>
      </p:pic>
      <p:pic>
        <p:nvPicPr>
          <p:cNvPr id="264" name="图片 264"/>
          <p:cNvPicPr>
            <a:picLocks noChangeAspect="1"/>
          </p:cNvPicPr>
          <p:nvPr/>
        </p:nvPicPr>
        <p:blipFill>
          <a:blip r:embed="rId4"/>
          <a:srcRect/>
          <a:stretch>
            <a:fillRect/>
          </a:stretch>
        </p:blipFill>
        <p:spPr bwMode="auto">
          <a:xfrm>
            <a:off x="4373469" y="346842"/>
            <a:ext cx="4076848" cy="2721851"/>
          </a:xfrm>
          <a:prstGeom prst="rect">
            <a:avLst/>
          </a:prstGeom>
          <a:noFill/>
        </p:spPr>
      </p:pic>
      <p:pic>
        <p:nvPicPr>
          <p:cNvPr id="266" name="图片 266"/>
          <p:cNvPicPr>
            <a:picLocks noChangeAspect="1"/>
          </p:cNvPicPr>
          <p:nvPr/>
        </p:nvPicPr>
        <p:blipFill>
          <a:blip r:embed="rId5"/>
          <a:srcRect/>
          <a:stretch>
            <a:fillRect/>
          </a:stretch>
        </p:blipFill>
        <p:spPr bwMode="auto">
          <a:xfrm>
            <a:off x="4373469" y="3212040"/>
            <a:ext cx="4076848" cy="2721851"/>
          </a:xfrm>
          <a:prstGeom prst="rect">
            <a:avLst/>
          </a:prstGeom>
          <a:noFill/>
        </p:spPr>
      </p:pic>
      <p:sp>
        <p:nvSpPr>
          <p:cNvPr id="420" name="文本框 420"/>
          <p:cNvSpPr txBox="1">
            <a:spLocks noChangeArrowheads="1"/>
          </p:cNvSpPr>
          <p:nvPr/>
        </p:nvSpPr>
        <p:spPr bwMode="auto">
          <a:xfrm>
            <a:off x="1162479" y="391043"/>
            <a:ext cx="230003" cy="251638"/>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itchFamily="34" charset="0"/>
                <a:ea typeface="宋体" pitchFamily="2" charset="-122"/>
                <a:cs typeface="宋体" pitchFamily="2" charset="-122"/>
              </a:rPr>
              <a:t>③</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21" name="文本框 421"/>
          <p:cNvSpPr txBox="1">
            <a:spLocks noChangeArrowheads="1"/>
          </p:cNvSpPr>
          <p:nvPr/>
        </p:nvSpPr>
        <p:spPr bwMode="auto">
          <a:xfrm>
            <a:off x="5388111" y="391043"/>
            <a:ext cx="230003" cy="251638"/>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itchFamily="34" charset="0"/>
                <a:ea typeface="宋体" pitchFamily="2" charset="-122"/>
                <a:cs typeface="宋体" pitchFamily="2" charset="-122"/>
              </a:rPr>
              <a:t>④</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22" name="文本框 422"/>
          <p:cNvSpPr txBox="1">
            <a:spLocks noChangeArrowheads="1"/>
          </p:cNvSpPr>
          <p:nvPr/>
        </p:nvSpPr>
        <p:spPr bwMode="auto">
          <a:xfrm>
            <a:off x="1199901" y="3225723"/>
            <a:ext cx="230003" cy="251811"/>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itchFamily="34" charset="0"/>
                <a:ea typeface="宋体" pitchFamily="2" charset="-122"/>
                <a:cs typeface="宋体" pitchFamily="2" charset="-122"/>
              </a:rPr>
              <a:t>⑤</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25" name="文本框 425"/>
          <p:cNvSpPr txBox="1">
            <a:spLocks noChangeArrowheads="1"/>
          </p:cNvSpPr>
          <p:nvPr/>
        </p:nvSpPr>
        <p:spPr bwMode="auto">
          <a:xfrm>
            <a:off x="5370141" y="3259338"/>
            <a:ext cx="230003" cy="251638"/>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US" altLang="zh-CN" sz="1400" i="0" u="none" strike="noStrike" cap="none" normalizeH="0" baseline="0" dirty="0" smtClean="0">
                <a:ln>
                  <a:noFill/>
                </a:ln>
                <a:solidFill>
                  <a:schemeClr val="tx1"/>
                </a:solidFill>
                <a:effectLst/>
                <a:latin typeface="Calibri" pitchFamily="34" charset="0"/>
                <a:ea typeface="宋体" pitchFamily="2" charset="-122"/>
                <a:cs typeface="宋体" pitchFamily="2" charset="-122"/>
              </a:rPr>
              <a:t>⑥</a:t>
            </a:r>
            <a:endParaRPr kumimoji="0" lang="zh-CN"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4" name="圆角矩形 257"/>
          <p:cNvSpPr>
            <a:spLocks noChangeArrowheads="1"/>
          </p:cNvSpPr>
          <p:nvPr/>
        </p:nvSpPr>
        <p:spPr bwMode="auto">
          <a:xfrm>
            <a:off x="1335491" y="1315441"/>
            <a:ext cx="864000" cy="108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5" name="圆角矩形 257"/>
          <p:cNvSpPr>
            <a:spLocks noChangeArrowheads="1"/>
          </p:cNvSpPr>
          <p:nvPr/>
        </p:nvSpPr>
        <p:spPr bwMode="auto">
          <a:xfrm>
            <a:off x="2817450" y="2750103"/>
            <a:ext cx="648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 name="左右箭头 1"/>
          <p:cNvSpPr/>
          <p:nvPr/>
        </p:nvSpPr>
        <p:spPr>
          <a:xfrm>
            <a:off x="6526924" y="1324303"/>
            <a:ext cx="504000" cy="108000"/>
          </a:xfrm>
          <a:prstGeom prst="lef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7" name="圆角矩形 257"/>
          <p:cNvSpPr>
            <a:spLocks noChangeArrowheads="1"/>
          </p:cNvSpPr>
          <p:nvPr/>
        </p:nvSpPr>
        <p:spPr bwMode="auto">
          <a:xfrm>
            <a:off x="6979546" y="2718572"/>
            <a:ext cx="648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8" name="下弧形箭头 27"/>
          <p:cNvSpPr/>
          <p:nvPr/>
        </p:nvSpPr>
        <p:spPr>
          <a:xfrm>
            <a:off x="1828799" y="4540468"/>
            <a:ext cx="1466194" cy="268014"/>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9" name="圆角矩形 257"/>
          <p:cNvSpPr>
            <a:spLocks noChangeArrowheads="1"/>
          </p:cNvSpPr>
          <p:nvPr/>
        </p:nvSpPr>
        <p:spPr bwMode="auto">
          <a:xfrm>
            <a:off x="2801683" y="5603662"/>
            <a:ext cx="648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0" name="圆角矩形 257"/>
          <p:cNvSpPr>
            <a:spLocks noChangeArrowheads="1"/>
          </p:cNvSpPr>
          <p:nvPr/>
        </p:nvSpPr>
        <p:spPr bwMode="auto">
          <a:xfrm>
            <a:off x="7673228" y="5572131"/>
            <a:ext cx="648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1" name="TextBox 30"/>
          <p:cNvSpPr txBox="1"/>
          <p:nvPr/>
        </p:nvSpPr>
        <p:spPr>
          <a:xfrm>
            <a:off x="7693572" y="6274675"/>
            <a:ext cx="914400" cy="338554"/>
          </a:xfrm>
          <a:prstGeom prst="rect">
            <a:avLst/>
          </a:prstGeom>
          <a:noFill/>
        </p:spPr>
        <p:txBody>
          <a:bodyPr wrap="square" rtlCol="0">
            <a:spAutoFit/>
          </a:bodyPr>
          <a:lstStyle/>
          <a:p>
            <a:r>
              <a:rPr lang="zh-CN" altLang="en-US" sz="1600" dirty="0" smtClean="0"/>
              <a:t>下一张</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420"/>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1500"/>
                                        <p:tgtEl>
                                          <p:spTgt spid="24"/>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par>
                                <p:cTn id="23" presetID="1" presetClass="entr" presetSubtype="0" fill="hold" grpId="0" nodeType="withEffect">
                                  <p:stCondLst>
                                    <p:cond delay="0"/>
                                  </p:stCondLst>
                                  <p:childTnLst>
                                    <p:set>
                                      <p:cBhvr>
                                        <p:cTn id="24" dur="1" fill="hold">
                                          <p:stCondLst>
                                            <p:cond delay="499"/>
                                          </p:stCondLst>
                                        </p:cTn>
                                        <p:tgtEl>
                                          <p:spTgt spid="421"/>
                                        </p:tgtEl>
                                        <p:attrNameLst>
                                          <p:attrName>style.visibility</p:attrName>
                                        </p:attrNameLst>
                                      </p:cBhvr>
                                      <p:to>
                                        <p:strVal val="visible"/>
                                      </p:to>
                                    </p:se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1500"/>
                                        <p:tgtEl>
                                          <p:spTgt spid="2"/>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fade">
                                      <p:cBhvr>
                                        <p:cTn id="37" dur="500"/>
                                        <p:tgtEl>
                                          <p:spTgt spid="197"/>
                                        </p:tgtEl>
                                      </p:cBhvr>
                                    </p:animEffect>
                                  </p:childTnLst>
                                </p:cTn>
                              </p:par>
                              <p:par>
                                <p:cTn id="38" presetID="1" presetClass="entr" presetSubtype="0" fill="hold" grpId="0" nodeType="withEffect">
                                  <p:stCondLst>
                                    <p:cond delay="0"/>
                                  </p:stCondLst>
                                  <p:childTnLst>
                                    <p:set>
                                      <p:cBhvr>
                                        <p:cTn id="39" dur="1" fill="hold">
                                          <p:stCondLst>
                                            <p:cond delay="499"/>
                                          </p:stCondLst>
                                        </p:cTn>
                                        <p:tgtEl>
                                          <p:spTgt spid="422"/>
                                        </p:tgtEl>
                                        <p:attrNameLst>
                                          <p:attrName>style.visibility</p:attrName>
                                        </p:attrNameLst>
                                      </p:cBhvr>
                                      <p:to>
                                        <p:strVal val="visible"/>
                                      </p:to>
                                    </p:se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1500"/>
                                        <p:tgtEl>
                                          <p:spTgt spid="28"/>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6"/>
                                        </p:tgtEl>
                                        <p:attrNameLst>
                                          <p:attrName>style.visibility</p:attrName>
                                        </p:attrNameLst>
                                      </p:cBhvr>
                                      <p:to>
                                        <p:strVal val="visible"/>
                                      </p:to>
                                    </p:set>
                                    <p:animEffect transition="in" filter="fade">
                                      <p:cBhvr>
                                        <p:cTn id="52" dur="500"/>
                                        <p:tgtEl>
                                          <p:spTgt spid="266"/>
                                        </p:tgtEl>
                                      </p:cBhvr>
                                    </p:animEffect>
                                  </p:childTnLst>
                                </p:cTn>
                              </p:par>
                              <p:par>
                                <p:cTn id="53" presetID="1" presetClass="entr" presetSubtype="0" fill="hold" grpId="0" nodeType="withEffect">
                                  <p:stCondLst>
                                    <p:cond delay="0"/>
                                  </p:stCondLst>
                                  <p:childTnLst>
                                    <p:set>
                                      <p:cBhvr>
                                        <p:cTn id="54" dur="1" fill="hold">
                                          <p:stCondLst>
                                            <p:cond delay="499"/>
                                          </p:stCondLst>
                                        </p:cTn>
                                        <p:tgtEl>
                                          <p:spTgt spid="425"/>
                                        </p:tgtEl>
                                        <p:attrNameLst>
                                          <p:attrName>style.visibility</p:attrName>
                                        </p:attrNameLst>
                                      </p:cBhvr>
                                      <p:to>
                                        <p:strVal val="visible"/>
                                      </p:to>
                                    </p:se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par>
                          <p:cTn id="59" fill="hold">
                            <p:stCondLst>
                              <p:cond delay="1000"/>
                            </p:stCondLst>
                            <p:childTnLst>
                              <p:par>
                                <p:cTn id="60" presetID="6"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ircle(in)">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p:bldP spid="421" grpId="0"/>
      <p:bldP spid="422" grpId="0"/>
      <p:bldP spid="425" grpId="0"/>
      <p:bldP spid="24" grpId="0" animBg="1"/>
      <p:bldP spid="25" grpId="0" animBg="1"/>
      <p:bldP spid="2" grpId="0" animBg="1"/>
      <p:bldP spid="27" grpId="0" animBg="1"/>
      <p:bldP spid="28" grpId="0" animBg="1"/>
      <p:bldP spid="29" grpId="0" animBg="1"/>
      <p:bldP spid="30" grpId="0"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5.2.4</a:t>
            </a:r>
            <a:r>
              <a:rPr lang="zh-CN" altLang="en-US" sz="3600" dirty="0" smtClean="0"/>
              <a:t>查找不匹配项查询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34</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03416" y="4124544"/>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33578" y="2620798"/>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5078313"/>
          </a:xfrm>
          <a:prstGeom prst="rect">
            <a:avLst/>
          </a:prstGeom>
          <a:noFill/>
          <a:ln w="9525">
            <a:noFill/>
            <a:miter lim="800000"/>
            <a:headEnd/>
            <a:tailEnd/>
          </a:ln>
        </p:spPr>
        <p:txBody>
          <a:bodyPr wrap="square">
            <a:spAutoFit/>
          </a:bodyPr>
          <a:lstStyle/>
          <a:p>
            <a:r>
              <a:rPr lang="zh-CN" altLang="en-US" dirty="0" smtClean="0"/>
              <a:t>   与查找重复项查询相反，查找不匹配项查询主要用于查找两个数据表中某些字段值不相同的记录。</a:t>
            </a:r>
          </a:p>
          <a:p>
            <a:r>
              <a:rPr lang="zh-CN" altLang="en-US" dirty="0" smtClean="0"/>
              <a:t>例</a:t>
            </a:r>
            <a:r>
              <a:rPr lang="en-US" dirty="0" smtClean="0"/>
              <a:t>5.4</a:t>
            </a:r>
            <a:r>
              <a:rPr lang="zh-CN" altLang="en-US" dirty="0" smtClean="0"/>
              <a:t>：以“教务系统”数据库中的“学生信息表”和“成绩表”为数据源，创建查询：查找</a:t>
            </a:r>
            <a:r>
              <a:rPr lang="zh-CN" altLang="en-US" dirty="0" smtClean="0">
                <a:solidFill>
                  <a:srgbClr val="FF0000"/>
                </a:solidFill>
              </a:rPr>
              <a:t>“学生信息表”中存在，但“成绩表”中没有出现的学生记录</a:t>
            </a:r>
            <a:r>
              <a:rPr lang="zh-CN" altLang="en-US" dirty="0" smtClean="0"/>
              <a:t>，并显示其对应的“姓名”、“性别”、“院系”、“当前绩点（</a:t>
            </a:r>
            <a:r>
              <a:rPr lang="en-US" dirty="0" smtClean="0"/>
              <a:t>GPA</a:t>
            </a:r>
            <a:r>
              <a:rPr lang="zh-CN" altLang="en-US" dirty="0" smtClean="0"/>
              <a:t>）”及“备注”信息，查询结果如图</a:t>
            </a:r>
            <a:r>
              <a:rPr lang="en-US" dirty="0" smtClean="0"/>
              <a:t>5.10</a:t>
            </a:r>
            <a:r>
              <a:rPr lang="zh-CN" altLang="en-US" dirty="0" smtClean="0"/>
              <a:t>所示。</a:t>
            </a:r>
            <a:endParaRPr lang="en-US" altLang="zh-CN" dirty="0"/>
          </a:p>
        </p:txBody>
      </p:sp>
      <p:sp>
        <p:nvSpPr>
          <p:cNvPr id="56357" name="Text Box 37"/>
          <p:cNvSpPr txBox="1">
            <a:spLocks noChangeArrowheads="1"/>
          </p:cNvSpPr>
          <p:nvPr/>
        </p:nvSpPr>
        <p:spPr bwMode="auto">
          <a:xfrm>
            <a:off x="8682335" y="2109405"/>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5.10 </a:t>
            </a:r>
            <a:r>
              <a:rPr lang="zh-CN" altLang="en-US" dirty="0" smtClean="0"/>
              <a:t>不匹配查询结果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1" name="图片 10"/>
          <p:cNvPicPr/>
          <p:nvPr/>
        </p:nvPicPr>
        <p:blipFill rotWithShape="1">
          <a:blip r:embed="rId2"/>
          <a:srcRect l="31384" t="47253"/>
          <a:stretch/>
        </p:blipFill>
        <p:spPr bwMode="auto">
          <a:xfrm>
            <a:off x="2979684" y="1844565"/>
            <a:ext cx="5675586" cy="3305340"/>
          </a:xfrm>
          <a:prstGeom prst="rect">
            <a:avLst/>
          </a:prstGeom>
          <a:ln>
            <a:noFill/>
          </a:ln>
          <a:extLst>
            <a:ext uri="{53640926-AAD7-44D8-BBD7-CCE9431645EC}">
              <a14:shadowObscured xmlns:a14="http://schemas.microsoft.com/office/drawing/2010/main"/>
            </a:ext>
          </a:extLst>
        </p:spPr>
      </p:pic>
      <p:sp>
        <p:nvSpPr>
          <p:cNvPr id="14" name="云形 13"/>
          <p:cNvSpPr/>
          <p:nvPr/>
        </p:nvSpPr>
        <p:spPr>
          <a:xfrm>
            <a:off x="5076497" y="1450429"/>
            <a:ext cx="2191406"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两个表</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不相同的记录</a:t>
            </a:r>
          </a:p>
        </p:txBody>
      </p:sp>
      <p:sp>
        <p:nvSpPr>
          <p:cNvPr id="15" name="TextBox 14">
            <a:hlinkClick r:id="rId3"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
        <p:nvSpPr>
          <p:cNvPr id="16" name="TextBox 15"/>
          <p:cNvSpPr txBox="1"/>
          <p:nvPr/>
        </p:nvSpPr>
        <p:spPr>
          <a:xfrm>
            <a:off x="7299433" y="1324303"/>
            <a:ext cx="1623848" cy="369332"/>
          </a:xfrm>
          <a:prstGeom prst="rect">
            <a:avLst/>
          </a:prstGeom>
          <a:noFill/>
        </p:spPr>
        <p:txBody>
          <a:bodyPr wrap="square" rtlCol="0">
            <a:spAutoFit/>
          </a:bodyPr>
          <a:lstStyle/>
          <a:p>
            <a:r>
              <a:rPr lang="zh-CN" altLang="en-US" dirty="0" smtClean="0"/>
              <a:t>得到查询结果</a:t>
            </a:r>
            <a:endParaRPr lang="zh-CN" altLang="en-US" dirty="0"/>
          </a:p>
        </p:txBody>
      </p:sp>
    </p:spTree>
    <p:extLst>
      <p:ext uri="{BB962C8B-B14F-4D97-AF65-F5344CB8AC3E}">
        <p14:creationId xmlns:p14="http://schemas.microsoft.com/office/powerpoint/2010/main" val="36169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ChangeArrowheads="1"/>
          </p:cNvSpPr>
          <p:nvPr/>
        </p:nvSpPr>
        <p:spPr bwMode="gray">
          <a:xfrm>
            <a:off x="2905125" y="3128963"/>
            <a:ext cx="2667000" cy="766762"/>
          </a:xfrm>
          <a:prstGeom prst="rect">
            <a:avLst/>
          </a:prstGeom>
          <a:solidFill>
            <a:srgbClr val="FF9933"/>
          </a:solidFill>
          <a:ln w="9525">
            <a:noFill/>
            <a:miter lim="800000"/>
            <a:headEnd/>
            <a:tailEnd/>
          </a:ln>
        </p:spPr>
        <p:txBody>
          <a:bodyPr wrap="none" anchor="ctr"/>
          <a:lstStyle/>
          <a:p>
            <a:pPr algn="ctr"/>
            <a:endParaRPr lang="zh-CN" altLang="en-US"/>
          </a:p>
        </p:txBody>
      </p:sp>
      <p:sp>
        <p:nvSpPr>
          <p:cNvPr id="89092" name="Rectangle 4"/>
          <p:cNvSpPr>
            <a:spLocks noChangeArrowheads="1"/>
          </p:cNvSpPr>
          <p:nvPr/>
        </p:nvSpPr>
        <p:spPr bwMode="gray">
          <a:xfrm>
            <a:off x="2905125" y="3922713"/>
            <a:ext cx="2667000" cy="766762"/>
          </a:xfrm>
          <a:prstGeom prst="rect">
            <a:avLst/>
          </a:prstGeom>
          <a:solidFill>
            <a:srgbClr val="C00000"/>
          </a:solidFill>
          <a:ln w="9525">
            <a:noFill/>
            <a:miter lim="800000"/>
            <a:headEnd/>
            <a:tailEnd/>
          </a:ln>
        </p:spPr>
        <p:txBody>
          <a:bodyPr wrap="none" anchor="ctr"/>
          <a:lstStyle/>
          <a:p>
            <a:pPr algn="ctr"/>
            <a:endParaRPr lang="zh-CN" altLang="en-US"/>
          </a:p>
        </p:txBody>
      </p:sp>
      <p:sp>
        <p:nvSpPr>
          <p:cNvPr id="89093" name="Rectangle 5"/>
          <p:cNvSpPr>
            <a:spLocks noChangeArrowheads="1"/>
          </p:cNvSpPr>
          <p:nvPr/>
        </p:nvSpPr>
        <p:spPr bwMode="gray">
          <a:xfrm>
            <a:off x="2905125" y="4722813"/>
            <a:ext cx="2667000" cy="766762"/>
          </a:xfrm>
          <a:prstGeom prst="rect">
            <a:avLst/>
          </a:prstGeom>
          <a:solidFill>
            <a:srgbClr val="FF9933"/>
          </a:solidFill>
          <a:ln w="9525">
            <a:noFill/>
            <a:miter lim="800000"/>
            <a:headEnd/>
            <a:tailEnd/>
          </a:ln>
        </p:spPr>
        <p:txBody>
          <a:bodyPr wrap="none" anchor="ctr"/>
          <a:lstStyle/>
          <a:p>
            <a:pPr algn="ctr"/>
            <a:endParaRPr lang="zh-CN" altLang="en-US"/>
          </a:p>
        </p:txBody>
      </p:sp>
      <p:sp>
        <p:nvSpPr>
          <p:cNvPr id="89094" name="Rectangle 174"/>
          <p:cNvSpPr>
            <a:spLocks noChangeArrowheads="1"/>
          </p:cNvSpPr>
          <p:nvPr/>
        </p:nvSpPr>
        <p:spPr bwMode="gray">
          <a:xfrm>
            <a:off x="1230312" y="3130550"/>
            <a:ext cx="2411413" cy="766763"/>
          </a:xfrm>
          <a:prstGeom prst="rect">
            <a:avLst/>
          </a:prstGeom>
          <a:solidFill>
            <a:srgbClr val="C00000"/>
          </a:solidFill>
          <a:ln w="9525">
            <a:noFill/>
            <a:miter lim="800000"/>
            <a:headEnd/>
            <a:tailEnd/>
          </a:ln>
        </p:spPr>
        <p:txBody>
          <a:bodyPr wrap="none" anchor="ctr"/>
          <a:lstStyle/>
          <a:p>
            <a:pPr algn="ctr"/>
            <a:r>
              <a:rPr lang="zh-CN" altLang="en-US" dirty="0" smtClean="0">
                <a:hlinkClick r:id="rId2" action="ppaction://hlinksldjump"/>
              </a:rPr>
              <a:t>创建选择查询</a:t>
            </a:r>
            <a:endParaRPr lang="en-US" altLang="zh-CN" dirty="0"/>
          </a:p>
        </p:txBody>
      </p:sp>
      <p:sp>
        <p:nvSpPr>
          <p:cNvPr id="89095" name="Rectangle 175"/>
          <p:cNvSpPr>
            <a:spLocks noChangeArrowheads="1"/>
          </p:cNvSpPr>
          <p:nvPr/>
        </p:nvSpPr>
        <p:spPr bwMode="gray">
          <a:xfrm>
            <a:off x="1230312" y="3922713"/>
            <a:ext cx="2411413" cy="766762"/>
          </a:xfrm>
          <a:prstGeom prst="rect">
            <a:avLst/>
          </a:prstGeom>
          <a:solidFill>
            <a:srgbClr val="FF9933"/>
          </a:solidFill>
          <a:ln w="9525">
            <a:noFill/>
            <a:miter lim="800000"/>
            <a:headEnd/>
            <a:tailEnd/>
          </a:ln>
        </p:spPr>
        <p:txBody>
          <a:bodyPr wrap="none" anchor="ctr"/>
          <a:lstStyle/>
          <a:p>
            <a:pPr algn="ctr"/>
            <a:endParaRPr lang="zh-CN" altLang="en-US"/>
          </a:p>
        </p:txBody>
      </p:sp>
      <p:sp>
        <p:nvSpPr>
          <p:cNvPr id="89096" name="Rectangle 176"/>
          <p:cNvSpPr>
            <a:spLocks noChangeArrowheads="1"/>
          </p:cNvSpPr>
          <p:nvPr/>
        </p:nvSpPr>
        <p:spPr bwMode="gray">
          <a:xfrm>
            <a:off x="1230312" y="4722813"/>
            <a:ext cx="2411413" cy="766762"/>
          </a:xfrm>
          <a:prstGeom prst="rect">
            <a:avLst/>
          </a:prstGeom>
          <a:solidFill>
            <a:srgbClr val="C00000"/>
          </a:solidFill>
          <a:ln w="9525">
            <a:noFill/>
            <a:miter lim="800000"/>
            <a:headEnd/>
            <a:tailEnd/>
          </a:ln>
        </p:spPr>
        <p:txBody>
          <a:bodyPr wrap="none" anchor="ctr"/>
          <a:lstStyle/>
          <a:p>
            <a:pPr algn="ctr"/>
            <a:endParaRPr lang="zh-CN" altLang="en-US"/>
          </a:p>
        </p:txBody>
      </p:sp>
      <p:sp>
        <p:nvSpPr>
          <p:cNvPr id="89097" name="Rectangle 179"/>
          <p:cNvSpPr>
            <a:spLocks noChangeArrowheads="1"/>
          </p:cNvSpPr>
          <p:nvPr/>
        </p:nvSpPr>
        <p:spPr bwMode="white">
          <a:xfrm>
            <a:off x="3692525" y="4103688"/>
            <a:ext cx="1851025" cy="369332"/>
          </a:xfrm>
          <a:prstGeom prst="rect">
            <a:avLst/>
          </a:prstGeom>
          <a:noFill/>
          <a:ln w="9525">
            <a:noFill/>
            <a:miter lim="800000"/>
            <a:headEnd/>
            <a:tailEnd/>
          </a:ln>
        </p:spPr>
        <p:txBody>
          <a:bodyPr>
            <a:spAutoFit/>
          </a:bodyPr>
          <a:lstStyle/>
          <a:p>
            <a:pPr algn="ctr"/>
            <a:r>
              <a:rPr lang="zh-CN" altLang="en-US" dirty="0" smtClean="0">
                <a:hlinkClick r:id="rId3" action="ppaction://hlinksldjump"/>
              </a:rPr>
              <a:t>设置查询条件</a:t>
            </a:r>
            <a:endParaRPr lang="en-US" altLang="zh-CN" dirty="0"/>
          </a:p>
        </p:txBody>
      </p:sp>
      <p:sp>
        <p:nvSpPr>
          <p:cNvPr id="89098" name="Rectangle 180"/>
          <p:cNvSpPr>
            <a:spLocks noChangeArrowheads="1"/>
          </p:cNvSpPr>
          <p:nvPr/>
        </p:nvSpPr>
        <p:spPr bwMode="white">
          <a:xfrm>
            <a:off x="1166812" y="4929188"/>
            <a:ext cx="2525713" cy="369332"/>
          </a:xfrm>
          <a:prstGeom prst="rect">
            <a:avLst/>
          </a:prstGeom>
          <a:noFill/>
          <a:ln w="9525">
            <a:noFill/>
            <a:miter lim="800000"/>
            <a:headEnd/>
            <a:tailEnd/>
          </a:ln>
        </p:spPr>
        <p:txBody>
          <a:bodyPr>
            <a:spAutoFit/>
          </a:bodyPr>
          <a:lstStyle/>
          <a:p>
            <a:pPr algn="ctr"/>
            <a:r>
              <a:rPr lang="zh-CN" altLang="en-US" dirty="0" smtClean="0">
                <a:hlinkClick r:id="rId4" action="ppaction://hlinksldjump"/>
              </a:rPr>
              <a:t>创建汇总字段</a:t>
            </a:r>
            <a:endParaRPr lang="en-US" altLang="zh-CN" dirty="0"/>
          </a:p>
        </p:txBody>
      </p:sp>
      <p:sp>
        <p:nvSpPr>
          <p:cNvPr id="89099" name="Rectangle 181"/>
          <p:cNvSpPr>
            <a:spLocks noChangeArrowheads="1"/>
          </p:cNvSpPr>
          <p:nvPr/>
        </p:nvSpPr>
        <p:spPr bwMode="auto">
          <a:xfrm>
            <a:off x="3673475" y="2163763"/>
            <a:ext cx="4365625" cy="369887"/>
          </a:xfrm>
          <a:prstGeom prst="rect">
            <a:avLst/>
          </a:prstGeom>
          <a:noFill/>
          <a:ln w="9525">
            <a:noFill/>
            <a:miter lim="800000"/>
            <a:headEnd/>
            <a:tailEnd/>
          </a:ln>
        </p:spPr>
        <p:txBody>
          <a:bodyPr>
            <a:spAutoFit/>
          </a:bodyPr>
          <a:lstStyle/>
          <a:p>
            <a:endParaRPr lang="en-US" altLang="zh-CN"/>
          </a:p>
        </p:txBody>
      </p:sp>
      <p:sp>
        <p:nvSpPr>
          <p:cNvPr id="89100" name="Rectangle 182"/>
          <p:cNvSpPr>
            <a:spLocks noChangeArrowheads="1"/>
          </p:cNvSpPr>
          <p:nvPr/>
        </p:nvSpPr>
        <p:spPr bwMode="auto">
          <a:xfrm>
            <a:off x="3741737" y="3360738"/>
            <a:ext cx="1839912" cy="369332"/>
          </a:xfrm>
          <a:prstGeom prst="rect">
            <a:avLst/>
          </a:prstGeom>
          <a:noFill/>
          <a:ln w="9525">
            <a:noFill/>
            <a:miter lim="800000"/>
            <a:headEnd/>
            <a:tailEnd/>
          </a:ln>
        </p:spPr>
        <p:txBody>
          <a:bodyPr>
            <a:spAutoFit/>
          </a:bodyPr>
          <a:lstStyle/>
          <a:p>
            <a:r>
              <a:rPr lang="zh-CN" altLang="en-US" dirty="0" smtClean="0">
                <a:hlinkClick r:id="rId5" action="ppaction://hlinksldjump"/>
              </a:rPr>
              <a:t>创建参数查询</a:t>
            </a:r>
            <a:endParaRPr lang="en-US" altLang="zh-CN" dirty="0"/>
          </a:p>
        </p:txBody>
      </p:sp>
      <p:sp>
        <p:nvSpPr>
          <p:cNvPr id="89101" name="Rectangle 183"/>
          <p:cNvSpPr>
            <a:spLocks noChangeArrowheads="1"/>
          </p:cNvSpPr>
          <p:nvPr/>
        </p:nvSpPr>
        <p:spPr bwMode="auto">
          <a:xfrm>
            <a:off x="1273175" y="4122738"/>
            <a:ext cx="2368550" cy="369332"/>
          </a:xfrm>
          <a:prstGeom prst="rect">
            <a:avLst/>
          </a:prstGeom>
          <a:noFill/>
          <a:ln w="9525">
            <a:noFill/>
            <a:miter lim="800000"/>
            <a:headEnd/>
            <a:tailEnd/>
          </a:ln>
        </p:spPr>
        <p:txBody>
          <a:bodyPr>
            <a:spAutoFit/>
          </a:bodyPr>
          <a:lstStyle/>
          <a:p>
            <a:pPr algn="ctr"/>
            <a:r>
              <a:rPr lang="zh-CN" altLang="en-US" dirty="0" smtClean="0">
                <a:hlinkClick r:id="rId6" action="ppaction://hlinksldjump"/>
              </a:rPr>
              <a:t>查询设计视图</a:t>
            </a:r>
            <a:endParaRPr lang="en-US" altLang="zh-CN" dirty="0"/>
          </a:p>
        </p:txBody>
      </p:sp>
      <p:sp>
        <p:nvSpPr>
          <p:cNvPr id="89103" name="Rectangle 174"/>
          <p:cNvSpPr>
            <a:spLocks noChangeArrowheads="1"/>
          </p:cNvSpPr>
          <p:nvPr/>
        </p:nvSpPr>
        <p:spPr bwMode="gray">
          <a:xfrm>
            <a:off x="5572125" y="3128963"/>
            <a:ext cx="2055812" cy="766762"/>
          </a:xfrm>
          <a:prstGeom prst="rect">
            <a:avLst/>
          </a:prstGeom>
          <a:solidFill>
            <a:srgbClr val="C00000"/>
          </a:solidFill>
          <a:ln w="9525">
            <a:noFill/>
            <a:miter lim="800000"/>
            <a:headEnd/>
            <a:tailEnd/>
          </a:ln>
        </p:spPr>
        <p:txBody>
          <a:bodyPr wrap="none" anchor="ctr"/>
          <a:lstStyle/>
          <a:p>
            <a:pPr algn="ctr"/>
            <a:r>
              <a:rPr lang="zh-CN" altLang="en-US" dirty="0" smtClean="0">
                <a:hlinkClick r:id="rId7" action="ppaction://hlinksldjump"/>
              </a:rPr>
              <a:t>创建交叉表查询</a:t>
            </a:r>
            <a:endParaRPr lang="en-US" altLang="zh-CN" dirty="0"/>
          </a:p>
        </p:txBody>
      </p:sp>
      <p:sp>
        <p:nvSpPr>
          <p:cNvPr id="89104" name="Rectangle 175"/>
          <p:cNvSpPr>
            <a:spLocks noChangeArrowheads="1"/>
          </p:cNvSpPr>
          <p:nvPr/>
        </p:nvSpPr>
        <p:spPr bwMode="gray">
          <a:xfrm>
            <a:off x="5572125" y="3921125"/>
            <a:ext cx="2055812" cy="766763"/>
          </a:xfrm>
          <a:prstGeom prst="rect">
            <a:avLst/>
          </a:prstGeom>
          <a:solidFill>
            <a:srgbClr val="FF9933"/>
          </a:solidFill>
          <a:ln w="9525">
            <a:noFill/>
            <a:miter lim="800000"/>
            <a:headEnd/>
            <a:tailEnd/>
          </a:ln>
        </p:spPr>
        <p:txBody>
          <a:bodyPr wrap="none" anchor="ctr"/>
          <a:lstStyle/>
          <a:p>
            <a:pPr algn="ctr"/>
            <a:endParaRPr lang="zh-CN" altLang="en-US"/>
          </a:p>
        </p:txBody>
      </p:sp>
      <p:sp>
        <p:nvSpPr>
          <p:cNvPr id="89105" name="Rectangle 176"/>
          <p:cNvSpPr>
            <a:spLocks noChangeArrowheads="1"/>
          </p:cNvSpPr>
          <p:nvPr/>
        </p:nvSpPr>
        <p:spPr bwMode="gray">
          <a:xfrm>
            <a:off x="5572125" y="4721225"/>
            <a:ext cx="2055812" cy="766763"/>
          </a:xfrm>
          <a:prstGeom prst="rect">
            <a:avLst/>
          </a:prstGeom>
          <a:solidFill>
            <a:srgbClr val="C00000"/>
          </a:solidFill>
          <a:ln w="9525">
            <a:noFill/>
            <a:miter lim="800000"/>
            <a:headEnd/>
            <a:tailEnd/>
          </a:ln>
        </p:spPr>
        <p:txBody>
          <a:bodyPr wrap="none" anchor="ctr"/>
          <a:lstStyle/>
          <a:p>
            <a:pPr algn="ctr"/>
            <a:endParaRPr lang="zh-CN" altLang="en-US"/>
          </a:p>
        </p:txBody>
      </p:sp>
      <p:sp>
        <p:nvSpPr>
          <p:cNvPr id="89106" name="Rectangle 179"/>
          <p:cNvSpPr>
            <a:spLocks noChangeArrowheads="1"/>
          </p:cNvSpPr>
          <p:nvPr/>
        </p:nvSpPr>
        <p:spPr bwMode="white">
          <a:xfrm>
            <a:off x="5418137" y="4137025"/>
            <a:ext cx="2363788" cy="369332"/>
          </a:xfrm>
          <a:prstGeom prst="rect">
            <a:avLst/>
          </a:prstGeom>
          <a:noFill/>
          <a:ln w="9525">
            <a:noFill/>
            <a:miter lim="800000"/>
            <a:headEnd/>
            <a:tailEnd/>
          </a:ln>
        </p:spPr>
        <p:txBody>
          <a:bodyPr>
            <a:spAutoFit/>
          </a:bodyPr>
          <a:lstStyle/>
          <a:p>
            <a:pPr algn="ctr"/>
            <a:r>
              <a:rPr lang="zh-CN" altLang="en-US" dirty="0" smtClean="0">
                <a:hlinkClick r:id="rId8" action="ppaction://hlinksldjump"/>
              </a:rPr>
              <a:t>创建计算字段</a:t>
            </a:r>
            <a:endParaRPr lang="en-US" altLang="zh-CN" dirty="0"/>
          </a:p>
        </p:txBody>
      </p:sp>
      <p:sp>
        <p:nvSpPr>
          <p:cNvPr id="89107" name="Rectangle 180"/>
          <p:cNvSpPr>
            <a:spLocks noChangeArrowheads="1"/>
          </p:cNvSpPr>
          <p:nvPr/>
        </p:nvSpPr>
        <p:spPr bwMode="white">
          <a:xfrm>
            <a:off x="5543550" y="4927600"/>
            <a:ext cx="2152650" cy="369332"/>
          </a:xfrm>
          <a:prstGeom prst="rect">
            <a:avLst/>
          </a:prstGeom>
          <a:noFill/>
          <a:ln w="9525">
            <a:noFill/>
            <a:miter lim="800000"/>
            <a:headEnd/>
            <a:tailEnd/>
          </a:ln>
        </p:spPr>
        <p:txBody>
          <a:bodyPr>
            <a:spAutoFit/>
          </a:bodyPr>
          <a:lstStyle/>
          <a:p>
            <a:pPr algn="ctr"/>
            <a:r>
              <a:rPr lang="zh-CN" altLang="en-US" dirty="0" smtClean="0">
                <a:hlinkClick r:id="rId9" action="ppaction://hlinksldjump"/>
              </a:rPr>
              <a:t>查询综合举例</a:t>
            </a:r>
            <a:endParaRPr lang="en-US" altLang="zh-CN" dirty="0"/>
          </a:p>
        </p:txBody>
      </p:sp>
      <p:sp>
        <p:nvSpPr>
          <p:cNvPr id="89108" name="Rectangle 179"/>
          <p:cNvSpPr>
            <a:spLocks noChangeArrowheads="1"/>
          </p:cNvSpPr>
          <p:nvPr/>
        </p:nvSpPr>
        <p:spPr bwMode="white">
          <a:xfrm>
            <a:off x="3641725" y="4919663"/>
            <a:ext cx="1930400" cy="369332"/>
          </a:xfrm>
          <a:prstGeom prst="rect">
            <a:avLst/>
          </a:prstGeom>
          <a:noFill/>
          <a:ln w="9525">
            <a:noFill/>
            <a:miter lim="800000"/>
            <a:headEnd/>
            <a:tailEnd/>
          </a:ln>
        </p:spPr>
        <p:txBody>
          <a:bodyPr>
            <a:spAutoFit/>
          </a:bodyPr>
          <a:lstStyle/>
          <a:p>
            <a:pPr algn="ctr"/>
            <a:r>
              <a:rPr lang="zh-CN" altLang="en-US" dirty="0" smtClean="0">
                <a:hlinkClick r:id="rId10" action="ppaction://hlinksldjump"/>
              </a:rPr>
              <a:t>创建多表查询</a:t>
            </a:r>
            <a:endParaRPr lang="en-US" altLang="zh-CN" dirty="0"/>
          </a:p>
        </p:txBody>
      </p:sp>
      <p:sp>
        <p:nvSpPr>
          <p:cNvPr id="25" name="标题 1"/>
          <p:cNvSpPr txBox="1">
            <a:spLocks/>
          </p:cNvSpPr>
          <p:nvPr/>
        </p:nvSpPr>
        <p:spPr bwMode="gray">
          <a:xfrm>
            <a:off x="0" y="385763"/>
            <a:ext cx="8686800" cy="1087437"/>
          </a:xfrm>
          <a:prstGeom prst="rect">
            <a:avLst/>
          </a:prstGeom>
          <a:noFill/>
          <a:ln>
            <a:noFill/>
          </a:ln>
          <a:effectLst>
            <a:outerShdw dist="35921" dir="2700000" algn="ctr" rotWithShape="0">
              <a:schemeClr val="bg2">
                <a:alpha val="50000"/>
              </a:schemeClr>
            </a:outerShdw>
          </a:effectLst>
          <a:extLst/>
        </p:spPr>
        <p:txBody>
          <a:bodyPr anchor="ctr"/>
          <a:lstStyle>
            <a:lvl1pPr algn="ctr" rtl="0" eaLnBrk="1" fontAlgn="base" hangingPunct="1">
              <a:spcBef>
                <a:spcPct val="0"/>
              </a:spcBef>
              <a:spcAft>
                <a:spcPct val="0"/>
              </a:spcAft>
              <a:defRPr sz="4600" b="1">
                <a:solidFill>
                  <a:schemeClr val="tx1"/>
                </a:solidFill>
                <a:latin typeface="+mj-lt"/>
                <a:ea typeface="+mj-ea"/>
                <a:cs typeface="+mj-cs"/>
              </a:defRPr>
            </a:lvl1pPr>
            <a:lvl2pPr algn="ctr" rtl="0" eaLnBrk="1" fontAlgn="base" hangingPunct="1">
              <a:spcBef>
                <a:spcPct val="0"/>
              </a:spcBef>
              <a:spcAft>
                <a:spcPct val="0"/>
              </a:spcAft>
              <a:defRPr sz="4600" b="1">
                <a:solidFill>
                  <a:schemeClr val="tx1"/>
                </a:solidFill>
                <a:latin typeface="Arial" charset="0"/>
              </a:defRPr>
            </a:lvl2pPr>
            <a:lvl3pPr algn="ctr" rtl="0" eaLnBrk="1" fontAlgn="base" hangingPunct="1">
              <a:spcBef>
                <a:spcPct val="0"/>
              </a:spcBef>
              <a:spcAft>
                <a:spcPct val="0"/>
              </a:spcAft>
              <a:defRPr sz="4600" b="1">
                <a:solidFill>
                  <a:schemeClr val="tx1"/>
                </a:solidFill>
                <a:latin typeface="Arial" charset="0"/>
              </a:defRPr>
            </a:lvl3pPr>
            <a:lvl4pPr algn="ctr" rtl="0" eaLnBrk="1" fontAlgn="base" hangingPunct="1">
              <a:spcBef>
                <a:spcPct val="0"/>
              </a:spcBef>
              <a:spcAft>
                <a:spcPct val="0"/>
              </a:spcAft>
              <a:defRPr sz="4600" b="1">
                <a:solidFill>
                  <a:schemeClr val="tx1"/>
                </a:solidFill>
                <a:latin typeface="Arial" charset="0"/>
              </a:defRPr>
            </a:lvl4pPr>
            <a:lvl5pPr algn="ctr" rtl="0" eaLnBrk="1" fontAlgn="base" hangingPunct="1">
              <a:spcBef>
                <a:spcPct val="0"/>
              </a:spcBef>
              <a:spcAft>
                <a:spcPct val="0"/>
              </a:spcAft>
              <a:defRPr sz="4600" b="1">
                <a:solidFill>
                  <a:schemeClr val="tx1"/>
                </a:solidFill>
                <a:latin typeface="Arial" charset="0"/>
              </a:defRPr>
            </a:lvl5pPr>
            <a:lvl6pPr marL="457200" algn="ctr" rtl="0" eaLnBrk="1" fontAlgn="base" hangingPunct="1">
              <a:spcBef>
                <a:spcPct val="0"/>
              </a:spcBef>
              <a:spcAft>
                <a:spcPct val="0"/>
              </a:spcAft>
              <a:defRPr sz="4600" b="1">
                <a:solidFill>
                  <a:schemeClr val="tx1"/>
                </a:solidFill>
                <a:latin typeface="Arial" charset="0"/>
              </a:defRPr>
            </a:lvl6pPr>
            <a:lvl7pPr marL="914400" algn="ctr" rtl="0" eaLnBrk="1" fontAlgn="base" hangingPunct="1">
              <a:spcBef>
                <a:spcPct val="0"/>
              </a:spcBef>
              <a:spcAft>
                <a:spcPct val="0"/>
              </a:spcAft>
              <a:defRPr sz="4600" b="1">
                <a:solidFill>
                  <a:schemeClr val="tx1"/>
                </a:solidFill>
                <a:latin typeface="Arial" charset="0"/>
              </a:defRPr>
            </a:lvl7pPr>
            <a:lvl8pPr marL="1371600" algn="ctr" rtl="0" eaLnBrk="1" fontAlgn="base" hangingPunct="1">
              <a:spcBef>
                <a:spcPct val="0"/>
              </a:spcBef>
              <a:spcAft>
                <a:spcPct val="0"/>
              </a:spcAft>
              <a:defRPr sz="4600" b="1">
                <a:solidFill>
                  <a:schemeClr val="tx1"/>
                </a:solidFill>
                <a:latin typeface="Arial" charset="0"/>
              </a:defRPr>
            </a:lvl8pPr>
            <a:lvl9pPr marL="1828800" algn="ctr" rtl="0" eaLnBrk="1" fontAlgn="base" hangingPunct="1">
              <a:spcBef>
                <a:spcPct val="0"/>
              </a:spcBef>
              <a:spcAft>
                <a:spcPct val="0"/>
              </a:spcAft>
              <a:defRPr sz="4600" b="1">
                <a:solidFill>
                  <a:schemeClr val="tx1"/>
                </a:solidFill>
                <a:latin typeface="Arial" charset="0"/>
              </a:defRPr>
            </a:lvl9pPr>
          </a:lstStyle>
          <a:p>
            <a:pPr>
              <a:defRPr/>
            </a:pPr>
            <a:endParaRPr lang="zh-CN" altLang="en-US" sz="3600" dirty="0"/>
          </a:p>
        </p:txBody>
      </p:sp>
      <p:sp>
        <p:nvSpPr>
          <p:cNvPr id="27" name="TextBox 26">
            <a:hlinkClick r:id="rId11" action="ppaction://hlinksldjump"/>
          </p:cNvPr>
          <p:cNvSpPr txBox="1">
            <a:spLocks noChangeArrowheads="1"/>
          </p:cNvSpPr>
          <p:nvPr/>
        </p:nvSpPr>
        <p:spPr bwMode="auto">
          <a:xfrm>
            <a:off x="7604125" y="6272213"/>
            <a:ext cx="801688" cy="338137"/>
          </a:xfrm>
          <a:prstGeom prst="rect">
            <a:avLst/>
          </a:prstGeom>
          <a:noFill/>
          <a:ln w="9525">
            <a:noFill/>
            <a:miter lim="800000"/>
            <a:headEnd/>
            <a:tailEnd/>
          </a:ln>
        </p:spPr>
        <p:txBody>
          <a:bodyPr>
            <a:spAutoFit/>
          </a:bodyPr>
          <a:lstStyle/>
          <a:p>
            <a:pPr algn="ctr"/>
            <a:r>
              <a:rPr lang="zh-CN" altLang="en-US" sz="1600" dirty="0"/>
              <a:t>返回</a:t>
            </a:r>
          </a:p>
        </p:txBody>
      </p:sp>
      <p:sp>
        <p:nvSpPr>
          <p:cNvPr id="23" name="标题 1"/>
          <p:cNvSpPr txBox="1">
            <a:spLocks/>
          </p:cNvSpPr>
          <p:nvPr/>
        </p:nvSpPr>
        <p:spPr>
          <a:xfrm>
            <a:off x="246063" y="330200"/>
            <a:ext cx="8686800" cy="550862"/>
          </a:xfrm>
          <a:prstGeom prst="rect">
            <a:avLst/>
          </a:prstGeom>
        </p:spPr>
        <p:txBody>
          <a:bodyPr/>
          <a:lstStyle/>
          <a:p>
            <a:pPr lvl="0" algn="ctr"/>
            <a:r>
              <a:rPr lang="en-US" sz="3600" dirty="0" smtClean="0"/>
              <a:t>5.3</a:t>
            </a:r>
            <a:r>
              <a:rPr lang="zh-CN" altLang="en-US" sz="3600" dirty="0" smtClean="0"/>
              <a:t>用设计视图创建查询</a:t>
            </a:r>
            <a:endParaRPr kumimoji="0" lang="zh-CN" altLang="en-US" sz="4000" b="1" i="0" u="none" strike="noStrike" kern="0" cap="none" spc="0" normalizeH="0" baseline="0" noProof="0" dirty="0" smtClean="0">
              <a:ln>
                <a:noFill/>
              </a:ln>
              <a:solidFill>
                <a:schemeClr val="tx1"/>
              </a:solidFill>
              <a:effectLst/>
              <a:uLnTx/>
              <a:uFillTx/>
              <a:latin typeface="+mj-lt"/>
              <a:ea typeface="宋体" charset="-122"/>
              <a:cs typeface="+mj-cs"/>
            </a:endParaRPr>
          </a:p>
        </p:txBody>
      </p:sp>
      <p:sp>
        <p:nvSpPr>
          <p:cNvPr id="26" name="AutoShape 34"/>
          <p:cNvSpPr>
            <a:spLocks noChangeArrowheads="1"/>
          </p:cNvSpPr>
          <p:nvPr/>
        </p:nvSpPr>
        <p:spPr bwMode="gray">
          <a:xfrm>
            <a:off x="571500" y="1128715"/>
            <a:ext cx="7972425" cy="192881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使用查询向导是一种最简单的创建查询的方法，但对于创建指定条件的查询、参数查询和复杂条件的查询，是无法直接利用查询向导创建的。</a:t>
            </a:r>
          </a:p>
          <a:p>
            <a:r>
              <a:rPr lang="zh-CN" altLang="en-US" dirty="0" smtClean="0"/>
              <a:t>    利用查询“设计视图”，可以自定义查询的条件和查询表达式，从而创建灵活的、满足自己需求的查询，也可以利用查询“设计视图”来修改已经创建的查询，例如：使用查询向导创建查询后，在查询“设计视图”中根据需要做进一步的修改。</a:t>
            </a:r>
          </a:p>
        </p:txBody>
      </p:sp>
      <p:sp>
        <p:nvSpPr>
          <p:cNvPr id="2" name="矩形 1">
            <a:hlinkClick r:id="rId12" action="ppaction://hlinksldjump"/>
          </p:cNvPr>
          <p:cNvSpPr/>
          <p:nvPr/>
        </p:nvSpPr>
        <p:spPr>
          <a:xfrm>
            <a:off x="3382364" y="5624928"/>
            <a:ext cx="2509020" cy="369332"/>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zh-CN" altLang="en-US" dirty="0" smtClean="0">
                <a:solidFill>
                  <a:srgbClr val="FF0000"/>
                </a:solidFill>
              </a:rPr>
              <a:t>设计视图创建查询要点</a:t>
            </a:r>
            <a:endParaRPr lang="zh-CN" altLang="en-US" dirty="0">
              <a:solidFill>
                <a:srgbClr val="FF0000"/>
              </a:solidFill>
            </a:endParaRPr>
          </a:p>
        </p:txBody>
      </p:sp>
      <p:sp>
        <p:nvSpPr>
          <p:cNvPr id="24" name="矩形 23">
            <a:hlinkClick r:id="rId13" action="ppaction://hlinksldjump"/>
          </p:cNvPr>
          <p:cNvSpPr/>
          <p:nvPr/>
        </p:nvSpPr>
        <p:spPr>
          <a:xfrm>
            <a:off x="3606423" y="2684630"/>
            <a:ext cx="1811714" cy="369332"/>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r>
              <a:rPr lang="zh-CN" altLang="en-US" dirty="0" smtClean="0">
                <a:solidFill>
                  <a:srgbClr val="FF0000"/>
                </a:solidFill>
              </a:rPr>
              <a:t>三种查询的不同</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233363" y="173420"/>
            <a:ext cx="8686800" cy="630621"/>
          </a:xfrm>
        </p:spPr>
        <p:txBody>
          <a:bodyPr/>
          <a:lstStyle/>
          <a:p>
            <a:r>
              <a:rPr lang="zh-CN" altLang="en-US" sz="3200" dirty="0"/>
              <a:t>用设计视图创建查询</a:t>
            </a:r>
          </a:p>
        </p:txBody>
      </p:sp>
      <p:sp>
        <p:nvSpPr>
          <p:cNvPr id="2" name="灯片编号占位符 1"/>
          <p:cNvSpPr>
            <a:spLocks noGrp="1"/>
          </p:cNvSpPr>
          <p:nvPr>
            <p:ph type="sldNum" sz="quarter" idx="10"/>
          </p:nvPr>
        </p:nvSpPr>
        <p:spPr/>
        <p:txBody>
          <a:bodyPr/>
          <a:lstStyle/>
          <a:p>
            <a:pPr>
              <a:defRPr/>
            </a:pPr>
            <a:fld id="{B05684BA-9180-46E8-9AFC-2CBA141706F1}" type="slidenum">
              <a:rPr lang="en-US" altLang="zh-CN" smtClean="0"/>
              <a:pPr>
                <a:defRPr/>
              </a:pPr>
              <a:t>36</a:t>
            </a:fld>
            <a:endParaRPr lang="en-US" altLang="zh-CN"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609" r="42015" b="37012"/>
          <a:stretch/>
        </p:blipFill>
        <p:spPr bwMode="auto">
          <a:xfrm>
            <a:off x="236483" y="889076"/>
            <a:ext cx="4540469" cy="34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925" y="3050442"/>
            <a:ext cx="6709870" cy="361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a:xfrm>
            <a:off x="1150883" y="1040525"/>
            <a:ext cx="324000" cy="25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8" name="圆角矩形 7"/>
          <p:cNvSpPr/>
          <p:nvPr/>
        </p:nvSpPr>
        <p:spPr>
          <a:xfrm>
            <a:off x="2412124" y="1261241"/>
            <a:ext cx="472965" cy="4729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cxnSp>
        <p:nvCxnSpPr>
          <p:cNvPr id="6" name="直接箭头连接符 5"/>
          <p:cNvCxnSpPr>
            <a:stCxn id="8" idx="2"/>
          </p:cNvCxnSpPr>
          <p:nvPr/>
        </p:nvCxnSpPr>
        <p:spPr bwMode="auto">
          <a:xfrm>
            <a:off x="2648607" y="1734206"/>
            <a:ext cx="0" cy="252249"/>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4981903" y="5123793"/>
            <a:ext cx="2853559" cy="338554"/>
          </a:xfrm>
          <a:prstGeom prst="rect">
            <a:avLst/>
          </a:prstGeom>
          <a:noFill/>
        </p:spPr>
        <p:txBody>
          <a:bodyPr wrap="square" rtlCol="0">
            <a:spAutoFit/>
          </a:bodyPr>
          <a:lstStyle/>
          <a:p>
            <a:r>
              <a:rPr lang="zh-CN" altLang="en-US" sz="1600" dirty="0" smtClean="0">
                <a:solidFill>
                  <a:srgbClr val="FF0000"/>
                </a:solidFill>
              </a:rPr>
              <a:t>①字段选择与列标题设置</a:t>
            </a:r>
            <a:endParaRPr lang="zh-CN" altLang="en-US" sz="1600" dirty="0">
              <a:solidFill>
                <a:srgbClr val="FF0000"/>
              </a:solidFill>
            </a:endParaRPr>
          </a:p>
        </p:txBody>
      </p:sp>
      <p:sp>
        <p:nvSpPr>
          <p:cNvPr id="12" name="TextBox 11"/>
          <p:cNvSpPr txBox="1"/>
          <p:nvPr/>
        </p:nvSpPr>
        <p:spPr>
          <a:xfrm>
            <a:off x="3846786" y="6117020"/>
            <a:ext cx="3342290" cy="338554"/>
          </a:xfrm>
          <a:prstGeom prst="rect">
            <a:avLst/>
          </a:prstGeom>
          <a:noFill/>
        </p:spPr>
        <p:txBody>
          <a:bodyPr wrap="square" rtlCol="0">
            <a:spAutoFit/>
          </a:bodyPr>
          <a:lstStyle/>
          <a:p>
            <a:r>
              <a:rPr lang="zh-CN" altLang="en-US" sz="1600" dirty="0" smtClean="0">
                <a:solidFill>
                  <a:srgbClr val="FF0000"/>
                </a:solidFill>
              </a:rPr>
              <a:t>②条件行：正确设置查询条件</a:t>
            </a:r>
            <a:endParaRPr lang="zh-CN" altLang="en-US" sz="1600" dirty="0">
              <a:solidFill>
                <a:srgbClr val="FF0000"/>
              </a:solidFill>
            </a:endParaRPr>
          </a:p>
        </p:txBody>
      </p:sp>
      <p:sp>
        <p:nvSpPr>
          <p:cNvPr id="13" name="TextBox 12"/>
          <p:cNvSpPr txBox="1"/>
          <p:nvPr/>
        </p:nvSpPr>
        <p:spPr>
          <a:xfrm>
            <a:off x="3846786" y="5880537"/>
            <a:ext cx="4966138" cy="338554"/>
          </a:xfrm>
          <a:prstGeom prst="rect">
            <a:avLst/>
          </a:prstGeom>
          <a:noFill/>
        </p:spPr>
        <p:txBody>
          <a:bodyPr wrap="square" rtlCol="0">
            <a:spAutoFit/>
          </a:bodyPr>
          <a:lstStyle/>
          <a:p>
            <a:r>
              <a:rPr lang="zh-CN" altLang="en-US" sz="1600" dirty="0" smtClean="0">
                <a:solidFill>
                  <a:srgbClr val="FF0000"/>
                </a:solidFill>
              </a:rPr>
              <a:t>③交叉表行</a:t>
            </a:r>
            <a:r>
              <a:rPr lang="en-US" altLang="zh-CN" sz="1600" dirty="0" smtClean="0">
                <a:solidFill>
                  <a:srgbClr val="FF0000"/>
                </a:solidFill>
              </a:rPr>
              <a:t>(</a:t>
            </a:r>
            <a:r>
              <a:rPr lang="zh-CN" altLang="en-US" sz="1600" dirty="0" smtClean="0">
                <a:solidFill>
                  <a:srgbClr val="FF0000"/>
                </a:solidFill>
              </a:rPr>
              <a:t>交叉表查询</a:t>
            </a:r>
            <a:r>
              <a:rPr lang="en-US" altLang="zh-CN" sz="1600" dirty="0" smtClean="0">
                <a:solidFill>
                  <a:srgbClr val="FF0000"/>
                </a:solidFill>
              </a:rPr>
              <a:t>)</a:t>
            </a:r>
            <a:r>
              <a:rPr lang="zh-CN" altLang="en-US" sz="1600" dirty="0" smtClean="0">
                <a:solidFill>
                  <a:srgbClr val="FF0000"/>
                </a:solidFill>
              </a:rPr>
              <a:t>：行列标题和值及总计设置</a:t>
            </a:r>
            <a:endParaRPr lang="zh-CN" altLang="en-US" sz="1600" dirty="0">
              <a:solidFill>
                <a:srgbClr val="FF0000"/>
              </a:solidFill>
            </a:endParaRPr>
          </a:p>
        </p:txBody>
      </p:sp>
      <p:sp>
        <p:nvSpPr>
          <p:cNvPr id="14" name="TextBox 13"/>
          <p:cNvSpPr txBox="1"/>
          <p:nvPr/>
        </p:nvSpPr>
        <p:spPr>
          <a:xfrm>
            <a:off x="3846785" y="5675585"/>
            <a:ext cx="4240924" cy="338554"/>
          </a:xfrm>
          <a:prstGeom prst="rect">
            <a:avLst/>
          </a:prstGeom>
          <a:noFill/>
        </p:spPr>
        <p:txBody>
          <a:bodyPr wrap="square" rtlCol="0">
            <a:spAutoFit/>
          </a:bodyPr>
          <a:lstStyle/>
          <a:p>
            <a:r>
              <a:rPr lang="zh-CN" altLang="en-US" sz="1600" dirty="0" smtClean="0">
                <a:solidFill>
                  <a:srgbClr val="FF0000"/>
                </a:solidFill>
              </a:rPr>
              <a:t>④总计行</a:t>
            </a:r>
            <a:r>
              <a:rPr lang="en-US" altLang="zh-CN" sz="1600" dirty="0" smtClean="0">
                <a:solidFill>
                  <a:srgbClr val="FF0000"/>
                </a:solidFill>
              </a:rPr>
              <a:t>(</a:t>
            </a:r>
            <a:r>
              <a:rPr lang="zh-CN" altLang="en-US" sz="1600" dirty="0" smtClean="0">
                <a:solidFill>
                  <a:srgbClr val="FF0000"/>
                </a:solidFill>
              </a:rPr>
              <a:t>汇总查询</a:t>
            </a:r>
            <a:r>
              <a:rPr lang="en-US" altLang="zh-CN" sz="1600" dirty="0" smtClean="0">
                <a:solidFill>
                  <a:srgbClr val="FF0000"/>
                </a:solidFill>
              </a:rPr>
              <a:t>)</a:t>
            </a:r>
            <a:r>
              <a:rPr lang="zh-CN" altLang="en-US" sz="1600" dirty="0" smtClean="0">
                <a:solidFill>
                  <a:srgbClr val="FF0000"/>
                </a:solidFill>
              </a:rPr>
              <a:t>：分组及总计方式设置</a:t>
            </a:r>
            <a:endParaRPr lang="zh-CN" altLang="en-US" sz="1600" dirty="0">
              <a:solidFill>
                <a:srgbClr val="FF0000"/>
              </a:solidFill>
            </a:endParaRPr>
          </a:p>
        </p:txBody>
      </p:sp>
      <p:sp>
        <p:nvSpPr>
          <p:cNvPr id="15" name="TextBox 14"/>
          <p:cNvSpPr txBox="1"/>
          <p:nvPr/>
        </p:nvSpPr>
        <p:spPr>
          <a:xfrm>
            <a:off x="3846787" y="5423337"/>
            <a:ext cx="4587765" cy="338554"/>
          </a:xfrm>
          <a:prstGeom prst="rect">
            <a:avLst/>
          </a:prstGeom>
          <a:noFill/>
        </p:spPr>
        <p:txBody>
          <a:bodyPr wrap="square" rtlCol="0">
            <a:spAutoFit/>
          </a:bodyPr>
          <a:lstStyle/>
          <a:p>
            <a:r>
              <a:rPr lang="zh-CN" altLang="en-US" sz="1600" dirty="0" smtClean="0">
                <a:solidFill>
                  <a:srgbClr val="FF0000"/>
                </a:solidFill>
              </a:rPr>
              <a:t>⑤表行</a:t>
            </a:r>
            <a:r>
              <a:rPr lang="en-US" altLang="zh-CN" sz="1600" dirty="0" smtClean="0">
                <a:solidFill>
                  <a:srgbClr val="FF0000"/>
                </a:solidFill>
              </a:rPr>
              <a:t>(</a:t>
            </a:r>
            <a:r>
              <a:rPr lang="zh-CN" altLang="en-US" sz="1600" dirty="0" smtClean="0">
                <a:solidFill>
                  <a:srgbClr val="FF0000"/>
                </a:solidFill>
              </a:rPr>
              <a:t>多表查询</a:t>
            </a:r>
            <a:r>
              <a:rPr lang="en-US" altLang="zh-CN" sz="1600" dirty="0" smtClean="0">
                <a:solidFill>
                  <a:srgbClr val="FF0000"/>
                </a:solidFill>
              </a:rPr>
              <a:t>)</a:t>
            </a:r>
            <a:r>
              <a:rPr lang="zh-CN" altLang="en-US" sz="1600" dirty="0" smtClean="0">
                <a:solidFill>
                  <a:srgbClr val="FF0000"/>
                </a:solidFill>
              </a:rPr>
              <a:t>：表关系设置</a:t>
            </a:r>
            <a:endParaRPr lang="zh-CN" altLang="en-US" sz="1600" dirty="0">
              <a:solidFill>
                <a:srgbClr val="FF0000"/>
              </a:solidFill>
            </a:endParaRPr>
          </a:p>
        </p:txBody>
      </p:sp>
      <p:sp>
        <p:nvSpPr>
          <p:cNvPr id="16" name="圆角矩形 15"/>
          <p:cNvSpPr/>
          <p:nvPr/>
        </p:nvSpPr>
        <p:spPr>
          <a:xfrm>
            <a:off x="4051739" y="3484180"/>
            <a:ext cx="360000" cy="47296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7" name="圆角矩形 16"/>
          <p:cNvSpPr/>
          <p:nvPr/>
        </p:nvSpPr>
        <p:spPr>
          <a:xfrm>
            <a:off x="7394029" y="3468414"/>
            <a:ext cx="360000" cy="47296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8" name="圆角矩形 369"/>
          <p:cNvSpPr>
            <a:spLocks noChangeArrowheads="1"/>
          </p:cNvSpPr>
          <p:nvPr/>
        </p:nvSpPr>
        <p:spPr bwMode="auto">
          <a:xfrm>
            <a:off x="5550978" y="4536866"/>
            <a:ext cx="2268719" cy="523866"/>
          </a:xfrm>
          <a:prstGeom prst="irregularSeal2">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设计网格</a:t>
            </a:r>
            <a:r>
              <a:rPr kumimoji="0" lang="zh-CN" altLang="en-US"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a:t>
            </a:r>
            <a:endParaRPr kumimoji="0" lang="zh-CN" sz="140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19" name="TextBox 18">
            <a:hlinkClick r:id="rId4" action="ppaction://hlinksldjump"/>
          </p:cNvPr>
          <p:cNvSpPr txBox="1">
            <a:spLocks noChangeArrowheads="1"/>
          </p:cNvSpPr>
          <p:nvPr/>
        </p:nvSpPr>
        <p:spPr bwMode="auto">
          <a:xfrm>
            <a:off x="7604125" y="6272213"/>
            <a:ext cx="801688" cy="338137"/>
          </a:xfrm>
          <a:prstGeom prst="rect">
            <a:avLst/>
          </a:prstGeom>
          <a:noFill/>
          <a:ln w="9525">
            <a:noFill/>
            <a:miter lim="800000"/>
            <a:headEnd/>
            <a:tailEnd/>
          </a:ln>
        </p:spPr>
        <p:txBody>
          <a:bodyPr>
            <a:spAutoFit/>
          </a:bodyPr>
          <a:lstStyle/>
          <a:p>
            <a:pPr algn="ctr"/>
            <a:r>
              <a:rPr lang="zh-CN" altLang="en-US" sz="1600" dirty="0" smtClean="0"/>
              <a:t>上一张</a:t>
            </a:r>
            <a:endParaRPr lang="zh-CN" altLang="en-US" sz="1600" dirty="0"/>
          </a:p>
        </p:txBody>
      </p:sp>
    </p:spTree>
    <p:extLst>
      <p:ext uri="{BB962C8B-B14F-4D97-AF65-F5344CB8AC3E}">
        <p14:creationId xmlns:p14="http://schemas.microsoft.com/office/powerpoint/2010/main" val="404511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500"/>
                                        <p:tgtEl>
                                          <p:spTgt spid="8"/>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500"/>
                                        <p:tgtEl>
                                          <p:spTgt spid="13"/>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1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1500"/>
                                        <p:tgtEl>
                                          <p:spTgt spid="14"/>
                                        </p:tgtEl>
                                      </p:cBhvr>
                                    </p:animEffect>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1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1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500"/>
                                        <p:tgtEl>
                                          <p:spTgt spid="18"/>
                                        </p:tgtEl>
                                      </p:cBhvr>
                                    </p:animEffect>
                                  </p:childTnLst>
                                </p:cTn>
                              </p:par>
                            </p:childTnLst>
                          </p:cTn>
                        </p:par>
                        <p:par>
                          <p:cTn id="63" fill="hold">
                            <p:stCondLst>
                              <p:cond delay="1500"/>
                            </p:stCondLst>
                            <p:childTnLst>
                              <p:par>
                                <p:cTn id="64" presetID="26" presetClass="emph" presetSubtype="0" repeatCount="3000" fill="hold" grpId="1" nodeType="afterEffect">
                                  <p:stCondLst>
                                    <p:cond delay="0"/>
                                  </p:stCondLst>
                                  <p:childTnLst>
                                    <p:animEffect transition="out" filter="fade">
                                      <p:cBhvr>
                                        <p:cTn id="65" dur="1500" tmFilter="0, 0; .2, .5; .8, .5; 1, 0"/>
                                        <p:tgtEl>
                                          <p:spTgt spid="18"/>
                                        </p:tgtEl>
                                      </p:cBhvr>
                                    </p:animEffect>
                                    <p:animScale>
                                      <p:cBhvr>
                                        <p:cTn id="66" dur="750" autoRev="1" fill="hold"/>
                                        <p:tgtEl>
                                          <p:spTgt spid="18"/>
                                        </p:tgtEl>
                                      </p:cBhvr>
                                      <p:by x="105000" y="105000"/>
                                    </p:animScale>
                                  </p:childTnLst>
                                </p:cTn>
                              </p:par>
                            </p:childTnLst>
                          </p:cTn>
                        </p:par>
                        <p:par>
                          <p:cTn id="67" fill="hold">
                            <p:stCondLst>
                              <p:cond delay="6000"/>
                            </p:stCondLst>
                            <p:childTnLst>
                              <p:par>
                                <p:cTn id="68" presetID="10"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7" grpId="0"/>
      <p:bldP spid="12" grpId="0"/>
      <p:bldP spid="13" grpId="0"/>
      <p:bldP spid="14" grpId="0"/>
      <p:bldP spid="15" grpId="0"/>
      <p:bldP spid="16" grpId="0" animBg="1"/>
      <p:bldP spid="17" grpId="0" animBg="1"/>
      <p:bldP spid="18" grpId="0" animBg="1"/>
      <p:bldP spid="18" grpId="1"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5.3.1</a:t>
            </a:r>
            <a:r>
              <a:rPr lang="zh-CN" altLang="en-US" sz="3600" dirty="0" smtClean="0"/>
              <a:t>创建选择查询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37</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4455620"/>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3139321"/>
          </a:xfrm>
          <a:prstGeom prst="rect">
            <a:avLst/>
          </a:prstGeom>
          <a:noFill/>
          <a:ln w="9525">
            <a:noFill/>
            <a:miter lim="800000"/>
            <a:headEnd/>
            <a:tailEnd/>
          </a:ln>
        </p:spPr>
        <p:txBody>
          <a:bodyPr wrap="square">
            <a:spAutoFit/>
          </a:bodyPr>
          <a:lstStyle/>
          <a:p>
            <a:r>
              <a:rPr lang="zh-CN" altLang="en-US" dirty="0" smtClean="0"/>
              <a:t>例</a:t>
            </a:r>
            <a:r>
              <a:rPr lang="en-US" dirty="0" smtClean="0"/>
              <a:t>5.5</a:t>
            </a:r>
            <a:r>
              <a:rPr lang="zh-CN" altLang="en-US" dirty="0" smtClean="0"/>
              <a:t>：以“教务系统”数据库中的“学生信息表”为数据源，创建查询：查找</a:t>
            </a:r>
            <a:r>
              <a:rPr lang="en-US" dirty="0" smtClean="0">
                <a:solidFill>
                  <a:srgbClr val="FF0000"/>
                </a:solidFill>
              </a:rPr>
              <a:t>1991</a:t>
            </a:r>
            <a:r>
              <a:rPr lang="zh-CN" altLang="en-US" dirty="0" smtClean="0">
                <a:solidFill>
                  <a:srgbClr val="FF0000"/>
                </a:solidFill>
              </a:rPr>
              <a:t>年以后出生的、或“当前绩点（</a:t>
            </a:r>
            <a:r>
              <a:rPr lang="en-US" dirty="0" smtClean="0">
                <a:solidFill>
                  <a:srgbClr val="FF0000"/>
                </a:solidFill>
              </a:rPr>
              <a:t>GPA</a:t>
            </a:r>
            <a:r>
              <a:rPr lang="zh-CN" altLang="en-US" dirty="0" smtClean="0">
                <a:solidFill>
                  <a:srgbClr val="FF0000"/>
                </a:solidFill>
              </a:rPr>
              <a:t>）”在</a:t>
            </a:r>
            <a:r>
              <a:rPr lang="en-US" dirty="0" smtClean="0">
                <a:solidFill>
                  <a:srgbClr val="FF0000"/>
                </a:solidFill>
              </a:rPr>
              <a:t>3.0</a:t>
            </a:r>
            <a:r>
              <a:rPr lang="zh-CN" altLang="en-US" dirty="0" smtClean="0">
                <a:solidFill>
                  <a:srgbClr val="FF0000"/>
                </a:solidFill>
              </a:rPr>
              <a:t>～</a:t>
            </a:r>
            <a:r>
              <a:rPr lang="en-US" dirty="0" smtClean="0">
                <a:solidFill>
                  <a:srgbClr val="FF0000"/>
                </a:solidFill>
              </a:rPr>
              <a:t>3.5</a:t>
            </a:r>
            <a:r>
              <a:rPr lang="zh-CN" altLang="en-US" dirty="0" smtClean="0">
                <a:solidFill>
                  <a:srgbClr val="FF0000"/>
                </a:solidFill>
              </a:rPr>
              <a:t>之间</a:t>
            </a:r>
            <a:r>
              <a:rPr lang="zh-CN" altLang="en-US" dirty="0" smtClean="0"/>
              <a:t>的学生记录，并按“当前绩点（</a:t>
            </a:r>
            <a:r>
              <a:rPr lang="en-US" dirty="0" smtClean="0"/>
              <a:t>GPA</a:t>
            </a:r>
            <a:r>
              <a:rPr lang="zh-CN" altLang="en-US" dirty="0" smtClean="0"/>
              <a:t>）”从大到小</a:t>
            </a:r>
            <a:r>
              <a:rPr lang="zh-CN" altLang="en-US" dirty="0" smtClean="0">
                <a:solidFill>
                  <a:srgbClr val="FF0000"/>
                </a:solidFill>
              </a:rPr>
              <a:t>降序排列</a:t>
            </a:r>
            <a:r>
              <a:rPr lang="zh-CN" altLang="en-US" dirty="0" smtClean="0"/>
              <a:t>，查询结果如图</a:t>
            </a:r>
            <a:r>
              <a:rPr lang="en-US" dirty="0" smtClean="0"/>
              <a:t>5.12</a:t>
            </a:r>
            <a:r>
              <a:rPr lang="zh-CN" altLang="en-US" dirty="0" smtClean="0"/>
              <a:t>所示。</a:t>
            </a:r>
            <a:endParaRPr lang="en-US" altLang="zh-CN" dirty="0"/>
          </a:p>
        </p:txBody>
      </p:sp>
      <p:sp>
        <p:nvSpPr>
          <p:cNvPr id="56357" name="Text Box 37"/>
          <p:cNvSpPr txBox="1">
            <a:spLocks noChangeArrowheads="1"/>
          </p:cNvSpPr>
          <p:nvPr/>
        </p:nvSpPr>
        <p:spPr bwMode="auto">
          <a:xfrm>
            <a:off x="8682335" y="2708494"/>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5.12</a:t>
            </a:r>
            <a:r>
              <a:rPr lang="zh-CN" altLang="en-US" dirty="0" smtClean="0"/>
              <a:t>选择查询结果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p:cNvPicPr/>
          <p:nvPr/>
        </p:nvPicPr>
        <p:blipFill rotWithShape="1">
          <a:blip r:embed="rId2"/>
          <a:srcRect l="18061" t="26837"/>
          <a:stretch/>
        </p:blipFill>
        <p:spPr bwMode="auto">
          <a:xfrm>
            <a:off x="3011214" y="1655380"/>
            <a:ext cx="5738648" cy="3652181"/>
          </a:xfrm>
          <a:prstGeom prst="rect">
            <a:avLst/>
          </a:prstGeom>
          <a:ln>
            <a:noFill/>
          </a:ln>
          <a:extLst>
            <a:ext uri="{53640926-AAD7-44D8-BBD7-CCE9431645EC}">
              <a14:shadowObscured xmlns:a14="http://schemas.microsoft.com/office/drawing/2010/main"/>
            </a:ext>
          </a:extLst>
        </p:spPr>
      </p:pic>
      <p:sp>
        <p:nvSpPr>
          <p:cNvPr id="11" name="云形 10"/>
          <p:cNvSpPr/>
          <p:nvPr/>
        </p:nvSpPr>
        <p:spPr>
          <a:xfrm>
            <a:off x="630621" y="4382816"/>
            <a:ext cx="2033751"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含条件的查询和排序</a:t>
            </a:r>
          </a:p>
        </p:txBody>
      </p:sp>
      <p:sp>
        <p:nvSpPr>
          <p:cNvPr id="3" name="圆角矩形 2"/>
          <p:cNvSpPr/>
          <p:nvPr/>
        </p:nvSpPr>
        <p:spPr>
          <a:xfrm>
            <a:off x="6574221" y="1844567"/>
            <a:ext cx="1970689" cy="180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38</a:t>
            </a:fld>
            <a:endParaRPr lang="en-US" altLang="zh-CN" dirty="0"/>
          </a:p>
        </p:txBody>
      </p:sp>
      <p:sp>
        <p:nvSpPr>
          <p:cNvPr id="5" name="AutoShape 34"/>
          <p:cNvSpPr>
            <a:spLocks noChangeArrowheads="1"/>
          </p:cNvSpPr>
          <p:nvPr/>
        </p:nvSpPr>
        <p:spPr bwMode="gray">
          <a:xfrm>
            <a:off x="685800" y="600076"/>
            <a:ext cx="7843837" cy="540067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a:t>
            </a:r>
            <a:r>
              <a:rPr lang="en-US" dirty="0" smtClean="0"/>
              <a:t>1</a:t>
            </a:r>
            <a:r>
              <a:rPr lang="zh-CN" altLang="en-US" dirty="0" smtClean="0"/>
              <a:t>）打开“查询设计视图”窗格：在“创建”选项卡下“查询”组中，单击“查询设计”按钮</a:t>
            </a:r>
            <a:r>
              <a:rPr lang="en-US" dirty="0" smtClean="0"/>
              <a:t> </a:t>
            </a:r>
            <a:r>
              <a:rPr lang="zh-CN" altLang="en-US" dirty="0" smtClean="0"/>
              <a:t>；</a:t>
            </a:r>
          </a:p>
          <a:p>
            <a:r>
              <a:rPr lang="zh-CN" altLang="en-US" dirty="0" smtClean="0"/>
              <a:t>（</a:t>
            </a:r>
            <a:r>
              <a:rPr lang="en-US" dirty="0" smtClean="0"/>
              <a:t>2</a:t>
            </a:r>
            <a:r>
              <a:rPr lang="zh-CN" altLang="en-US" dirty="0" smtClean="0"/>
              <a:t>）添加数据表：在弹出的“显示表”对话框中，选择“学生信息表”，单击“添加”按钮，单击“关闭”按钮，如图</a:t>
            </a:r>
            <a:r>
              <a:rPr lang="en-US" dirty="0" smtClean="0"/>
              <a:t>5.13</a:t>
            </a:r>
            <a:r>
              <a:rPr lang="zh-CN" altLang="en-US" dirty="0" smtClean="0"/>
              <a:t>所示；</a:t>
            </a:r>
          </a:p>
          <a:p>
            <a:r>
              <a:rPr lang="zh-CN" altLang="en-US" dirty="0" smtClean="0"/>
              <a:t>（</a:t>
            </a:r>
            <a:r>
              <a:rPr lang="en-US" dirty="0" smtClean="0"/>
              <a:t>3</a:t>
            </a:r>
            <a:r>
              <a:rPr lang="zh-CN" altLang="en-US" dirty="0" smtClean="0"/>
              <a:t>）创建查询：</a:t>
            </a:r>
          </a:p>
          <a:p>
            <a:pPr lvl="0"/>
            <a:r>
              <a:rPr lang="zh-CN" altLang="en-US" dirty="0" smtClean="0"/>
              <a:t>添加字段：双击或拖曳“学生信息表”字段列表中的“学号”、“姓名”、“性别”、“院系”、“出生年月”及“当前绩点（</a:t>
            </a:r>
            <a:r>
              <a:rPr lang="en-US" dirty="0" smtClean="0"/>
              <a:t>GPA</a:t>
            </a:r>
            <a:r>
              <a:rPr lang="zh-CN" altLang="en-US" dirty="0" smtClean="0"/>
              <a:t>）”字段，将它们添加到查询“设计网格”中，如图</a:t>
            </a:r>
            <a:r>
              <a:rPr lang="en-US" dirty="0" smtClean="0"/>
              <a:t>5.13</a:t>
            </a:r>
            <a:r>
              <a:rPr lang="zh-CN" altLang="en-US" dirty="0" smtClean="0"/>
              <a:t>所示；</a:t>
            </a:r>
          </a:p>
          <a:p>
            <a:pPr lvl="0"/>
            <a:r>
              <a:rPr lang="zh-CN" altLang="en-US" dirty="0" smtClean="0"/>
              <a:t>输入查询条件：在“出生年月”字段列的“条件”行中，输入条件“</a:t>
            </a:r>
            <a:r>
              <a:rPr lang="en-US" dirty="0" smtClean="0"/>
              <a:t>&gt;=#1991/1/1#</a:t>
            </a:r>
            <a:r>
              <a:rPr lang="zh-CN" altLang="en-US" dirty="0" smtClean="0"/>
              <a:t>”；在“当前绩点（</a:t>
            </a:r>
            <a:r>
              <a:rPr lang="en-US" dirty="0" smtClean="0"/>
              <a:t>GPA</a:t>
            </a:r>
            <a:r>
              <a:rPr lang="zh-CN" altLang="en-US" dirty="0" smtClean="0"/>
              <a:t>）”字段列的“或”行中，输入条件“</a:t>
            </a:r>
            <a:r>
              <a:rPr lang="en-US" dirty="0" smtClean="0"/>
              <a:t>&gt;=3.0 and &lt;=3.5</a:t>
            </a:r>
            <a:r>
              <a:rPr lang="zh-CN" altLang="en-US" dirty="0" smtClean="0"/>
              <a:t>”；</a:t>
            </a:r>
          </a:p>
          <a:p>
            <a:pPr lvl="0"/>
            <a:r>
              <a:rPr lang="zh-CN" altLang="en-US" dirty="0" smtClean="0"/>
              <a:t>设置排序：在“当前绩点（</a:t>
            </a:r>
            <a:r>
              <a:rPr lang="en-US" dirty="0" smtClean="0"/>
              <a:t>GPA</a:t>
            </a:r>
            <a:r>
              <a:rPr lang="zh-CN" altLang="en-US" dirty="0" smtClean="0"/>
              <a:t>）”字段列的“排序”行中，选择“降序”；</a:t>
            </a:r>
          </a:p>
          <a:p>
            <a:r>
              <a:rPr lang="zh-CN" altLang="en-US" dirty="0" smtClean="0"/>
              <a:t>（</a:t>
            </a:r>
            <a:r>
              <a:rPr lang="en-US" dirty="0" smtClean="0"/>
              <a:t>4</a:t>
            </a:r>
            <a:r>
              <a:rPr lang="zh-CN" altLang="en-US" dirty="0" smtClean="0"/>
              <a:t>）运行查询：在“查询工具”选项卡的“结果”组中，单击“运行”按钮</a:t>
            </a:r>
            <a:r>
              <a:rPr lang="en-US" dirty="0" smtClean="0"/>
              <a:t> </a:t>
            </a:r>
            <a:r>
              <a:rPr lang="zh-CN" altLang="en-US" dirty="0" smtClean="0"/>
              <a:t>运行查询（即切换到“查询视图”）得到如图</a:t>
            </a:r>
            <a:r>
              <a:rPr lang="en-US" dirty="0" smtClean="0"/>
              <a:t>5.12</a:t>
            </a:r>
            <a:r>
              <a:rPr lang="zh-CN" altLang="en-US" dirty="0" smtClean="0"/>
              <a:t>所示的查询结果；</a:t>
            </a:r>
          </a:p>
          <a:p>
            <a:r>
              <a:rPr lang="zh-CN" altLang="en-US" dirty="0" smtClean="0"/>
              <a:t>（</a:t>
            </a:r>
            <a:r>
              <a:rPr lang="en-US" dirty="0" smtClean="0"/>
              <a:t>5</a:t>
            </a:r>
            <a:r>
              <a:rPr lang="zh-CN" altLang="en-US" dirty="0" smtClean="0"/>
              <a:t>）保存和命名查询：单击查询窗格右上角的“关闭”按钮</a:t>
            </a:r>
            <a:r>
              <a:rPr lang="en-US" dirty="0" smtClean="0"/>
              <a:t> </a:t>
            </a:r>
            <a:r>
              <a:rPr lang="zh-CN" altLang="en-US" dirty="0" smtClean="0"/>
              <a:t>，关闭查询，在弹出的对话框中，单击“是”按钮，确认需要保存，输入查询名称“例</a:t>
            </a:r>
            <a:r>
              <a:rPr lang="en-US" dirty="0" smtClean="0"/>
              <a:t>05 </a:t>
            </a:r>
            <a:r>
              <a:rPr lang="zh-CN" altLang="en-US" dirty="0" smtClean="0"/>
              <a:t>学生信息表</a:t>
            </a:r>
            <a:r>
              <a:rPr lang="en-US" dirty="0" smtClean="0"/>
              <a:t>_</a:t>
            </a:r>
            <a:r>
              <a:rPr lang="zh-CN" altLang="en-US" dirty="0" smtClean="0"/>
              <a:t>选择查询”。</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63" y="468449"/>
            <a:ext cx="7511704" cy="549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圆角矩形 23"/>
          <p:cNvSpPr/>
          <p:nvPr/>
        </p:nvSpPr>
        <p:spPr>
          <a:xfrm>
            <a:off x="2648624" y="977469"/>
            <a:ext cx="468000" cy="54000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 name="TextBox 1"/>
          <p:cNvSpPr txBox="1"/>
          <p:nvPr/>
        </p:nvSpPr>
        <p:spPr>
          <a:xfrm>
            <a:off x="2822030" y="3310769"/>
            <a:ext cx="2506718"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39</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409408" y="870552"/>
            <a:ext cx="461665" cy="4986337"/>
          </a:xfrm>
          <a:prstGeom prst="rect">
            <a:avLst/>
          </a:prstGeom>
          <a:noFill/>
        </p:spPr>
        <p:txBody>
          <a:bodyPr vert="eaVert" wrap="square" rtlCol="0">
            <a:spAutoFit/>
          </a:bodyPr>
          <a:lstStyle/>
          <a:p>
            <a:r>
              <a:rPr lang="zh-CN" altLang="en-US" dirty="0" smtClean="0"/>
              <a:t>图 </a:t>
            </a:r>
            <a:r>
              <a:rPr lang="en-US" dirty="0" smtClean="0"/>
              <a:t>5.13</a:t>
            </a:r>
            <a:r>
              <a:rPr lang="zh-CN" altLang="en-US" dirty="0" smtClean="0"/>
              <a:t>用“设计视图”创建选择查询操作步骤</a:t>
            </a:r>
            <a:endParaRPr lang="zh-CN" altLang="en-US" dirty="0"/>
          </a:p>
        </p:txBody>
      </p:sp>
      <p:sp>
        <p:nvSpPr>
          <p:cNvPr id="154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75" name="图片 275"/>
          <p:cNvPicPr>
            <a:picLocks noChangeAspect="1"/>
          </p:cNvPicPr>
          <p:nvPr/>
        </p:nvPicPr>
        <p:blipFill>
          <a:blip r:embed="rId3"/>
          <a:srcRect l="15900" r="21085" b="18175"/>
          <a:stretch>
            <a:fillRect/>
          </a:stretch>
        </p:blipFill>
        <p:spPr bwMode="auto">
          <a:xfrm>
            <a:off x="557217" y="472967"/>
            <a:ext cx="7540047" cy="5472000"/>
          </a:xfrm>
          <a:prstGeom prst="rect">
            <a:avLst/>
          </a:prstGeom>
          <a:noFill/>
        </p:spPr>
      </p:pic>
      <p:sp>
        <p:nvSpPr>
          <p:cNvPr id="282" name="直接箭头连接符 282"/>
          <p:cNvSpPr>
            <a:spLocks noChangeShapeType="1"/>
          </p:cNvSpPr>
          <p:nvPr/>
        </p:nvSpPr>
        <p:spPr bwMode="auto">
          <a:xfrm>
            <a:off x="3228840" y="1504642"/>
            <a:ext cx="0" cy="54000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83" name="圆角矩形 283"/>
          <p:cNvSpPr>
            <a:spLocks noChangeArrowheads="1"/>
          </p:cNvSpPr>
          <p:nvPr/>
        </p:nvSpPr>
        <p:spPr bwMode="auto">
          <a:xfrm>
            <a:off x="2883586" y="3049626"/>
            <a:ext cx="715736"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91" name="圆角矩形 291"/>
          <p:cNvSpPr>
            <a:spLocks noChangeArrowheads="1"/>
          </p:cNvSpPr>
          <p:nvPr/>
        </p:nvSpPr>
        <p:spPr bwMode="auto">
          <a:xfrm>
            <a:off x="3351189" y="1551905"/>
            <a:ext cx="493934" cy="232982"/>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31" name="圆角矩形 431"/>
          <p:cNvSpPr>
            <a:spLocks noChangeArrowheads="1"/>
          </p:cNvSpPr>
          <p:nvPr/>
        </p:nvSpPr>
        <p:spPr bwMode="auto">
          <a:xfrm>
            <a:off x="4328419" y="4719463"/>
            <a:ext cx="715895" cy="166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5" name="TextBox 24"/>
          <p:cNvSpPr txBox="1"/>
          <p:nvPr/>
        </p:nvSpPr>
        <p:spPr>
          <a:xfrm>
            <a:off x="7646274" y="6274670"/>
            <a:ext cx="1450428" cy="338554"/>
          </a:xfrm>
          <a:prstGeom prst="rect">
            <a:avLst/>
          </a:prstGeom>
          <a:noFill/>
        </p:spPr>
        <p:txBody>
          <a:bodyPr wrap="square" rtlCol="0">
            <a:spAutoFit/>
          </a:bodyPr>
          <a:lstStyle/>
          <a:p>
            <a:r>
              <a:rPr lang="zh-CN" altLang="en-US" sz="1600" dirty="0"/>
              <a:t>下一张</a:t>
            </a:r>
          </a:p>
        </p:txBody>
      </p:sp>
      <p:sp>
        <p:nvSpPr>
          <p:cNvPr id="26" name="圆角矩形 431"/>
          <p:cNvSpPr>
            <a:spLocks noChangeArrowheads="1"/>
          </p:cNvSpPr>
          <p:nvPr/>
        </p:nvSpPr>
        <p:spPr bwMode="auto">
          <a:xfrm>
            <a:off x="5100929" y="4735228"/>
            <a:ext cx="715895" cy="166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5"/>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282"/>
                                        </p:tgtEl>
                                        <p:attrNameLst>
                                          <p:attrName>style.visibility</p:attrName>
                                        </p:attrNameLst>
                                      </p:cBhvr>
                                      <p:to>
                                        <p:strVal val="visible"/>
                                      </p:to>
                                    </p:set>
                                    <p:animEffect transition="in" filter="wipe(up)">
                                      <p:cBhvr>
                                        <p:cTn id="22" dur="500"/>
                                        <p:tgtEl>
                                          <p:spTgt spid="28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83"/>
                                        </p:tgtEl>
                                        <p:attrNameLst>
                                          <p:attrName>style.visibility</p:attrName>
                                        </p:attrNameLst>
                                      </p:cBhvr>
                                      <p:to>
                                        <p:strVal val="visible"/>
                                      </p:to>
                                    </p:set>
                                    <p:animEffect transition="in" filter="wipe(left)">
                                      <p:cBhvr>
                                        <p:cTn id="26" dur="1500"/>
                                        <p:tgtEl>
                                          <p:spTgt spid="28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431"/>
                                        </p:tgtEl>
                                        <p:attrNameLst>
                                          <p:attrName>style.visibility</p:attrName>
                                        </p:attrNameLst>
                                      </p:cBhvr>
                                      <p:to>
                                        <p:strVal val="visible"/>
                                      </p:to>
                                    </p:set>
                                    <p:animEffect transition="in" filter="wipe(left)">
                                      <p:cBhvr>
                                        <p:cTn id="30" dur="500"/>
                                        <p:tgtEl>
                                          <p:spTgt spid="431"/>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00"/>
                            </p:stCondLst>
                            <p:childTnLst>
                              <p:par>
                                <p:cTn id="36" presetID="6" presetClass="entr" presetSubtype="16"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 grpId="0"/>
      <p:bldP spid="282" grpId="0" animBg="1"/>
      <p:bldP spid="283" grpId="0" animBg="1"/>
      <p:bldP spid="431" grpId="0" animBg="1"/>
      <p:bldP spid="25" grpId="0"/>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101" name="Rectangle 445"/>
          <p:cNvSpPr>
            <a:spLocks noGrp="1" noChangeArrowheads="1"/>
          </p:cNvSpPr>
          <p:nvPr>
            <p:ph type="title"/>
          </p:nvPr>
        </p:nvSpPr>
        <p:spPr>
          <a:xfrm>
            <a:off x="0" y="82550"/>
            <a:ext cx="9144000" cy="862013"/>
          </a:xfrm>
        </p:spPr>
        <p:txBody>
          <a:bodyPr/>
          <a:lstStyle/>
          <a:p>
            <a:r>
              <a:rPr lang="zh-CN" altLang="en-US" sz="3600" dirty="0" smtClean="0">
                <a:ea typeface="宋体" charset="-122"/>
              </a:rPr>
              <a:t>第</a:t>
            </a:r>
            <a:r>
              <a:rPr lang="en-US" altLang="zh-CN" sz="3600" dirty="0" smtClean="0">
                <a:ea typeface="宋体" charset="-122"/>
              </a:rPr>
              <a:t>5</a:t>
            </a:r>
            <a:r>
              <a:rPr lang="zh-CN" altLang="en-US" sz="3600" dirty="0" smtClean="0">
                <a:ea typeface="宋体" charset="-122"/>
              </a:rPr>
              <a:t>章</a:t>
            </a:r>
            <a:r>
              <a:rPr lang="zh-CN" altLang="en-US" sz="3600" dirty="0" smtClean="0"/>
              <a:t>查询的创建与使用</a:t>
            </a:r>
            <a:r>
              <a:rPr lang="zh-CN" altLang="en-US" sz="3600" dirty="0" smtClean="0">
                <a:ea typeface="宋体" charset="-122"/>
              </a:rPr>
              <a:t>	</a:t>
            </a:r>
            <a:endParaRPr lang="en-US" altLang="zh-CN" sz="3600" dirty="0" smtClean="0">
              <a:ea typeface="宋体" charset="-122"/>
            </a:endParaRPr>
          </a:p>
        </p:txBody>
      </p:sp>
      <p:sp>
        <p:nvSpPr>
          <p:cNvPr id="26" name="Freeform 487"/>
          <p:cNvSpPr>
            <a:spLocks/>
          </p:cNvSpPr>
          <p:nvPr/>
        </p:nvSpPr>
        <p:spPr bwMode="gray">
          <a:xfrm>
            <a:off x="2409825" y="1225503"/>
            <a:ext cx="4533900" cy="568325"/>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hlink">
                  <a:gamma/>
                  <a:shade val="83137"/>
                  <a:invGamma/>
                </a:schemeClr>
              </a:gs>
              <a:gs pos="50000">
                <a:schemeClr val="hlink"/>
              </a:gs>
              <a:gs pos="100000">
                <a:schemeClr val="hlink">
                  <a:gamma/>
                  <a:shade val="83137"/>
                  <a:invGamma/>
                </a:schemeClr>
              </a:gs>
            </a:gsLst>
            <a:lin ang="5400000" scaled="1"/>
          </a:gradFill>
          <a:ln w="28575" cap="flat" cmpd="sng">
            <a:solidFill>
              <a:schemeClr val="bg2"/>
            </a:solidFill>
            <a:prstDash val="solid"/>
            <a:round/>
            <a:headEnd/>
            <a:tailEnd/>
          </a:ln>
          <a:effectLst>
            <a:outerShdw dist="35921" dir="2700000" algn="ctr" rotWithShape="0">
              <a:schemeClr val="bg2"/>
            </a:outerShdw>
          </a:effectLst>
        </p:spPr>
        <p:txBody>
          <a:bodyPr wrap="none" anchor="ctr"/>
          <a:lstStyle/>
          <a:p>
            <a:pPr algn="ctr">
              <a:defRPr/>
            </a:pPr>
            <a:endParaRPr lang="zh-CN" altLang="en-US">
              <a:ea typeface="+mn-ea"/>
            </a:endParaRPr>
          </a:p>
        </p:txBody>
      </p:sp>
      <p:sp>
        <p:nvSpPr>
          <p:cNvPr id="27" name="Freeform 488"/>
          <p:cNvSpPr>
            <a:spLocks/>
          </p:cNvSpPr>
          <p:nvPr/>
        </p:nvSpPr>
        <p:spPr bwMode="gray">
          <a:xfrm>
            <a:off x="2105650" y="1238663"/>
            <a:ext cx="609600" cy="568325"/>
          </a:xfrm>
          <a:prstGeom prst="diamond">
            <a:avLst/>
          </a:prstGeom>
          <a:gradFill rotWithShape="1">
            <a:gsLst>
              <a:gs pos="0">
                <a:schemeClr val="hlink">
                  <a:gamma/>
                  <a:shade val="63137"/>
                  <a:invGamma/>
                </a:schemeClr>
              </a:gs>
              <a:gs pos="50000">
                <a:schemeClr val="hlink"/>
              </a:gs>
              <a:gs pos="100000">
                <a:schemeClr val="hlink">
                  <a:gamma/>
                  <a:shade val="63137"/>
                  <a:invGamma/>
                </a:schemeClr>
              </a:gs>
            </a:gsLst>
            <a:lin ang="5400000" scaled="1"/>
          </a:gradFill>
          <a:ln w="28575" cap="flat" cmpd="sng">
            <a:solidFill>
              <a:schemeClr val="bg2"/>
            </a:solidFill>
            <a:prstDash val="solid"/>
            <a:round/>
            <a:headEnd/>
            <a:tailEnd/>
          </a:ln>
          <a:effectLst>
            <a:glow rad="101600">
              <a:srgbClr val="92D050">
                <a:alpha val="60000"/>
              </a:srgbClr>
            </a:glow>
            <a:outerShdw dist="35921" dir="2700000" algn="ctr" rotWithShape="0">
              <a:schemeClr val="bg2"/>
            </a:outerShdw>
          </a:effectLst>
        </p:spPr>
        <p:txBody>
          <a:bodyPr wrap="none" anchor="ctr"/>
          <a:lstStyle/>
          <a:p>
            <a:pPr algn="ctr">
              <a:defRPr/>
            </a:pPr>
            <a:endParaRPr lang="zh-CN" altLang="en-US">
              <a:ea typeface="+mn-ea"/>
            </a:endParaRPr>
          </a:p>
        </p:txBody>
      </p:sp>
      <p:sp>
        <p:nvSpPr>
          <p:cNvPr id="28" name="Text Box 489">
            <a:hlinkClick r:id="rId2" action="ppaction://hlinksldjump"/>
          </p:cNvPr>
          <p:cNvSpPr txBox="1">
            <a:spLocks noChangeArrowheads="1"/>
          </p:cNvSpPr>
          <p:nvPr/>
        </p:nvSpPr>
        <p:spPr bwMode="gray">
          <a:xfrm>
            <a:off x="2813050" y="1284241"/>
            <a:ext cx="3581400" cy="461962"/>
          </a:xfrm>
          <a:prstGeom prst="rect">
            <a:avLst/>
          </a:prstGeom>
          <a:noFill/>
          <a:ln>
            <a:noFill/>
          </a:ln>
          <a:effectLst>
            <a:outerShdw dist="17961" dir="2700000" algn="ctr" rotWithShape="0">
              <a:srgbClr val="333333">
                <a:alpha val="50000"/>
              </a:srgbClr>
            </a:outerShdw>
          </a:effectLst>
          <a:extLst/>
        </p:spPr>
        <p:txBody>
          <a:bodyPr>
            <a:spAutoFit/>
          </a:bodyPr>
          <a:lstStyle/>
          <a:p>
            <a:pPr algn="ctr">
              <a:spcBef>
                <a:spcPct val="50000"/>
              </a:spcBef>
              <a:defRPr/>
            </a:pPr>
            <a:r>
              <a:rPr lang="zh-CN" altLang="en-US" sz="2400" dirty="0" smtClean="0">
                <a:solidFill>
                  <a:schemeClr val="bg1"/>
                </a:solidFill>
                <a:ea typeface="+mn-ea"/>
              </a:rPr>
              <a:t>创建操作查询</a:t>
            </a:r>
            <a:endParaRPr lang="en-US" altLang="zh-CN" sz="2400" dirty="0">
              <a:solidFill>
                <a:schemeClr val="bg1"/>
              </a:solidFill>
            </a:endParaRPr>
          </a:p>
        </p:txBody>
      </p:sp>
      <p:sp>
        <p:nvSpPr>
          <p:cNvPr id="29" name="Text Box 470"/>
          <p:cNvSpPr txBox="1">
            <a:spLocks noChangeArrowheads="1"/>
          </p:cNvSpPr>
          <p:nvPr/>
        </p:nvSpPr>
        <p:spPr bwMode="gray">
          <a:xfrm>
            <a:off x="2247900" y="1228678"/>
            <a:ext cx="304800" cy="641350"/>
          </a:xfrm>
          <a:prstGeom prst="rect">
            <a:avLst/>
          </a:prstGeom>
          <a:noFill/>
          <a:ln>
            <a:noFill/>
          </a:ln>
          <a:effectLst>
            <a:outerShdw dist="28398" dir="1593903" algn="ctr" rotWithShape="0">
              <a:srgbClr val="333333">
                <a:alpha val="50000"/>
              </a:srgbClr>
            </a:outerShdw>
          </a:effectLst>
          <a:extLst/>
        </p:spPr>
        <p:txBody>
          <a:bodyPr>
            <a:spAutoFit/>
          </a:bodyPr>
          <a:lstStyle/>
          <a:p>
            <a:pPr algn="ctr">
              <a:spcBef>
                <a:spcPct val="50000"/>
              </a:spcBef>
              <a:defRPr/>
            </a:pPr>
            <a:r>
              <a:rPr lang="en-US" altLang="zh-CN" sz="3600" dirty="0" smtClean="0">
                <a:solidFill>
                  <a:schemeClr val="bg1"/>
                </a:solidFill>
              </a:rPr>
              <a:t>4</a:t>
            </a:r>
            <a:endParaRPr lang="en-US" altLang="zh-CN" sz="3600" dirty="0">
              <a:solidFill>
                <a:schemeClr val="bg1"/>
              </a:solidFill>
            </a:endParaRPr>
          </a:p>
        </p:txBody>
      </p:sp>
      <p:sp>
        <p:nvSpPr>
          <p:cNvPr id="35854" name="灯片编号占位符 1"/>
          <p:cNvSpPr>
            <a:spLocks noGrp="1"/>
          </p:cNvSpPr>
          <p:nvPr>
            <p:ph type="sldNum" sz="quarter" idx="10"/>
          </p:nvPr>
        </p:nvSpPr>
        <p:spPr>
          <a:noFill/>
          <a:ln>
            <a:miter lim="800000"/>
            <a:headEnd/>
            <a:tailEnd/>
          </a:ln>
        </p:spPr>
        <p:txBody>
          <a:bodyPr/>
          <a:lstStyle/>
          <a:p>
            <a:fld id="{4EEAE3E3-E2B9-4A7D-9508-AA539CA94628}" type="slidenum">
              <a:rPr lang="en-US" altLang="zh-CN"/>
              <a:pPr/>
              <a:t>4</a:t>
            </a:fld>
            <a:endParaRPr lang="en-US" altLang="zh-CN"/>
          </a:p>
        </p:txBody>
      </p:sp>
      <p:sp>
        <p:nvSpPr>
          <p:cNvPr id="31" name="AutoShape 34"/>
          <p:cNvSpPr>
            <a:spLocks noChangeArrowheads="1"/>
          </p:cNvSpPr>
          <p:nvPr/>
        </p:nvSpPr>
        <p:spPr bwMode="gray">
          <a:xfrm>
            <a:off x="2544763" y="1808116"/>
            <a:ext cx="4187825" cy="265747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wrap="none" anchor="ctr"/>
          <a:lstStyle/>
          <a:p>
            <a:pPr indent="252000">
              <a:spcBef>
                <a:spcPts val="600"/>
              </a:spcBef>
              <a:spcAft>
                <a:spcPts val="600"/>
              </a:spcAft>
              <a:defRPr/>
            </a:pPr>
            <a:r>
              <a:rPr lang="en-US" altLang="zh-CN" dirty="0" smtClean="0">
                <a:ea typeface="+mn-ea"/>
                <a:hlinkClick r:id="rId3" action="ppaction://hlinksldjump"/>
              </a:rPr>
              <a:t>5.4.1</a:t>
            </a:r>
            <a:r>
              <a:rPr lang="zh-CN" altLang="en-US" dirty="0" smtClean="0">
                <a:ea typeface="+mn-ea"/>
                <a:hlinkClick r:id="rId3" action="ppaction://hlinksldjump"/>
              </a:rPr>
              <a:t>生成表查询</a:t>
            </a:r>
            <a:endParaRPr lang="en-US" altLang="zh-CN" dirty="0">
              <a:ea typeface="+mn-ea"/>
              <a:hlinkClick r:id="" action="ppaction://noaction"/>
            </a:endParaRPr>
          </a:p>
          <a:p>
            <a:pPr indent="252000">
              <a:spcBef>
                <a:spcPts val="600"/>
              </a:spcBef>
              <a:spcAft>
                <a:spcPts val="600"/>
              </a:spcAft>
              <a:defRPr/>
            </a:pPr>
            <a:r>
              <a:rPr lang="en-US" altLang="zh-CN" dirty="0" smtClean="0">
                <a:ea typeface="+mn-ea"/>
                <a:hlinkClick r:id="rId4" action="ppaction://hlinksldjump"/>
              </a:rPr>
              <a:t>5.4.2</a:t>
            </a:r>
            <a:r>
              <a:rPr lang="zh-CN" altLang="en-US" dirty="0" smtClean="0">
                <a:ea typeface="+mn-ea"/>
                <a:hlinkClick r:id="rId4" action="ppaction://hlinksldjump"/>
              </a:rPr>
              <a:t>更新查询</a:t>
            </a:r>
            <a:endParaRPr lang="en-US" altLang="zh-CN" dirty="0">
              <a:ea typeface="+mn-ea"/>
              <a:hlinkClick r:id="" action="ppaction://noaction"/>
            </a:endParaRPr>
          </a:p>
          <a:p>
            <a:pPr indent="252000">
              <a:spcBef>
                <a:spcPts val="600"/>
              </a:spcBef>
              <a:spcAft>
                <a:spcPts val="600"/>
              </a:spcAft>
              <a:defRPr/>
            </a:pPr>
            <a:r>
              <a:rPr lang="en-US" altLang="zh-CN" dirty="0" smtClean="0">
                <a:ea typeface="+mn-ea"/>
                <a:hlinkClick r:id="rId5" action="ppaction://hlinksldjump"/>
              </a:rPr>
              <a:t>5.4.3</a:t>
            </a:r>
            <a:r>
              <a:rPr lang="zh-CN" altLang="en-US" dirty="0" smtClean="0">
                <a:ea typeface="+mn-ea"/>
                <a:hlinkClick r:id="rId5" action="ppaction://hlinksldjump"/>
              </a:rPr>
              <a:t>追加查询</a:t>
            </a:r>
            <a:endParaRPr lang="en-US" altLang="zh-CN" dirty="0" smtClean="0">
              <a:ea typeface="+mn-ea"/>
              <a:hlinkClick r:id="" action="ppaction://noaction"/>
            </a:endParaRPr>
          </a:p>
          <a:p>
            <a:pPr indent="252000">
              <a:spcBef>
                <a:spcPts val="600"/>
              </a:spcBef>
              <a:spcAft>
                <a:spcPts val="600"/>
              </a:spcAft>
              <a:defRPr/>
            </a:pPr>
            <a:r>
              <a:rPr lang="en-US" altLang="zh-CN" dirty="0" smtClean="0">
                <a:ea typeface="+mn-ea"/>
                <a:hlinkClick r:id="rId6" action="ppaction://hlinksldjump"/>
              </a:rPr>
              <a:t>5.4.4</a:t>
            </a:r>
            <a:r>
              <a:rPr lang="zh-CN" altLang="en-US" dirty="0" smtClean="0">
                <a:ea typeface="+mn-ea"/>
                <a:hlinkClick r:id="rId6" action="ppaction://hlinksldjump"/>
              </a:rPr>
              <a:t>删除查询</a:t>
            </a:r>
            <a:endParaRPr lang="en-US" altLang="zh-CN" dirty="0" smtClean="0">
              <a:ea typeface="+mn-ea"/>
              <a:hlinkClick r:id="" action="ppaction://noaction"/>
            </a:endParaRPr>
          </a:p>
          <a:p>
            <a:pPr indent="252000">
              <a:spcBef>
                <a:spcPts val="600"/>
              </a:spcBef>
              <a:spcAft>
                <a:spcPts val="600"/>
              </a:spcAft>
              <a:defRPr/>
            </a:pPr>
            <a:endParaRPr lang="en-US" altLang="zh-CN" dirty="0">
              <a:ea typeface="+mn-ea"/>
              <a:hlinkClick r:id="" action="ppaction://noaction"/>
            </a:endParaRPr>
          </a:p>
          <a:p>
            <a:pPr indent="252000">
              <a:spcBef>
                <a:spcPts val="600"/>
              </a:spcBef>
              <a:spcAft>
                <a:spcPts val="600"/>
              </a:spcAft>
              <a:defRPr/>
            </a:pPr>
            <a:endParaRPr lang="zh-CN" altLang="en-US" dirty="0">
              <a:ea typeface="+mn-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390"/>
          <a:stretch/>
        </p:blipFill>
        <p:spPr bwMode="auto">
          <a:xfrm>
            <a:off x="835575" y="189184"/>
            <a:ext cx="7078715" cy="348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425174" y="1185862"/>
            <a:ext cx="461665" cy="4986337"/>
          </a:xfrm>
          <a:prstGeom prst="rect">
            <a:avLst/>
          </a:prstGeom>
          <a:noFill/>
        </p:spPr>
        <p:txBody>
          <a:bodyPr vert="eaVert" wrap="square" rtlCol="0">
            <a:spAutoFit/>
          </a:bodyPr>
          <a:lstStyle/>
          <a:p>
            <a:r>
              <a:rPr lang="zh-CN" altLang="en-US" dirty="0" smtClean="0"/>
              <a:t>图 </a:t>
            </a:r>
            <a:r>
              <a:rPr lang="en-US" dirty="0" smtClean="0"/>
              <a:t>5.13</a:t>
            </a:r>
            <a:r>
              <a:rPr lang="zh-CN" altLang="en-US" dirty="0" smtClean="0"/>
              <a:t>用“设计视图”创建选择查询操作步骤</a:t>
            </a:r>
            <a:endParaRPr lang="zh-CN" altLang="en-US" dirty="0"/>
          </a:p>
        </p:txBody>
      </p:sp>
      <p:sp>
        <p:nvSpPr>
          <p:cNvPr id="154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79" name="图片 279"/>
          <p:cNvPicPr>
            <a:picLocks noChangeAspect="1"/>
          </p:cNvPicPr>
          <p:nvPr/>
        </p:nvPicPr>
        <p:blipFill>
          <a:blip r:embed="rId3"/>
          <a:srcRect/>
          <a:stretch>
            <a:fillRect/>
          </a:stretch>
        </p:blipFill>
        <p:spPr bwMode="auto">
          <a:xfrm>
            <a:off x="840993" y="2822027"/>
            <a:ext cx="7072629" cy="3773173"/>
          </a:xfrm>
          <a:prstGeom prst="rect">
            <a:avLst/>
          </a:prstGeom>
          <a:noFill/>
        </p:spPr>
      </p:pic>
      <p:sp>
        <p:nvSpPr>
          <p:cNvPr id="284" name="圆角矩形 284"/>
          <p:cNvSpPr>
            <a:spLocks noChangeArrowheads="1"/>
          </p:cNvSpPr>
          <p:nvPr/>
        </p:nvSpPr>
        <p:spPr bwMode="auto">
          <a:xfrm>
            <a:off x="3725501" y="408880"/>
            <a:ext cx="836719" cy="34786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字段列表</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85" name="直接箭头连接符 285"/>
          <p:cNvSpPr>
            <a:spLocks noChangeShapeType="1"/>
          </p:cNvSpPr>
          <p:nvPr/>
        </p:nvSpPr>
        <p:spPr bwMode="auto">
          <a:xfrm flipH="1">
            <a:off x="3324455" y="536220"/>
            <a:ext cx="396000" cy="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87" name="曲线连接符 287"/>
          <p:cNvSpPr>
            <a:spLocks noChangeShapeType="1"/>
          </p:cNvSpPr>
          <p:nvPr/>
        </p:nvSpPr>
        <p:spPr bwMode="auto">
          <a:xfrm>
            <a:off x="3378439" y="1104812"/>
            <a:ext cx="957078" cy="787050"/>
          </a:xfrm>
          <a:prstGeom prst="curvedConnector3">
            <a:avLst>
              <a:gd name="adj1" fmla="val 100000"/>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88" name="圆角矩形 288"/>
          <p:cNvSpPr>
            <a:spLocks noChangeArrowheads="1"/>
          </p:cNvSpPr>
          <p:nvPr/>
        </p:nvSpPr>
        <p:spPr bwMode="auto">
          <a:xfrm>
            <a:off x="4018540" y="939680"/>
            <a:ext cx="1149337" cy="15946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②</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双击或拖曳</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90" name="圆角矩形 290"/>
          <p:cNvSpPr>
            <a:spLocks noChangeArrowheads="1"/>
          </p:cNvSpPr>
          <p:nvPr/>
        </p:nvSpPr>
        <p:spPr bwMode="auto">
          <a:xfrm>
            <a:off x="4218051" y="5906864"/>
            <a:ext cx="1593576" cy="35204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设置</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查询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条件和排序</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93" name="圆角矩形 293"/>
          <p:cNvSpPr>
            <a:spLocks noChangeArrowheads="1"/>
          </p:cNvSpPr>
          <p:nvPr/>
        </p:nvSpPr>
        <p:spPr bwMode="auto">
          <a:xfrm>
            <a:off x="1582032" y="3623630"/>
            <a:ext cx="735498" cy="286218"/>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④</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单击</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94" name="直接箭头连接符 294"/>
          <p:cNvSpPr>
            <a:spLocks noChangeShapeType="1"/>
          </p:cNvSpPr>
          <p:nvPr/>
        </p:nvSpPr>
        <p:spPr bwMode="auto">
          <a:xfrm flipH="1" flipV="1">
            <a:off x="1395414" y="3538988"/>
            <a:ext cx="291494" cy="165908"/>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96" name="圆角矩形 296"/>
          <p:cNvSpPr>
            <a:spLocks noChangeArrowheads="1"/>
          </p:cNvSpPr>
          <p:nvPr/>
        </p:nvSpPr>
        <p:spPr bwMode="auto">
          <a:xfrm>
            <a:off x="5943601" y="5537269"/>
            <a:ext cx="1798898" cy="437862"/>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 name="圆角矩形 1"/>
          <p:cNvSpPr/>
          <p:nvPr/>
        </p:nvSpPr>
        <p:spPr>
          <a:xfrm>
            <a:off x="2017986" y="5281447"/>
            <a:ext cx="5707117" cy="236483"/>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4" name="TextBox 23"/>
          <p:cNvSpPr txBox="1"/>
          <p:nvPr/>
        </p:nvSpPr>
        <p:spPr>
          <a:xfrm>
            <a:off x="7851223" y="6306202"/>
            <a:ext cx="819809" cy="307777"/>
          </a:xfrm>
          <a:prstGeom prst="rect">
            <a:avLst/>
          </a:prstGeom>
          <a:noFill/>
        </p:spPr>
        <p:txBody>
          <a:bodyPr wrap="square" rtlCol="0">
            <a:spAutoFit/>
          </a:bodyPr>
          <a:lstStyle/>
          <a:p>
            <a:r>
              <a:rPr lang="zh-CN" altLang="en-US" sz="1400" dirty="0"/>
              <a:t>下一张</a:t>
            </a:r>
          </a:p>
        </p:txBody>
      </p:sp>
    </p:spTree>
    <p:extLst>
      <p:ext uri="{BB962C8B-B14F-4D97-AF65-F5344CB8AC3E}">
        <p14:creationId xmlns:p14="http://schemas.microsoft.com/office/powerpoint/2010/main" val="2915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wipe(right)">
                                      <p:cBhvr>
                                        <p:cTn id="11" dur="500"/>
                                        <p:tgtEl>
                                          <p:spTgt spid="28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wipe(right)">
                                      <p:cBhvr>
                                        <p:cTn id="15" dur="500"/>
                                        <p:tgtEl>
                                          <p:spTgt spid="28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wipe(left)">
                                      <p:cBhvr>
                                        <p:cTn id="19" dur="1500"/>
                                        <p:tgtEl>
                                          <p:spTgt spid="288"/>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wipe(left)">
                                      <p:cBhvr>
                                        <p:cTn id="23" dur="1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fade">
                                      <p:cBhvr>
                                        <p:cTn id="28" dur="500"/>
                                        <p:tgtEl>
                                          <p:spTgt spid="27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0"/>
                                        </p:tgtEl>
                                        <p:attrNameLst>
                                          <p:attrName>style.visibility</p:attrName>
                                        </p:attrNameLst>
                                      </p:cBhvr>
                                      <p:to>
                                        <p:strVal val="visible"/>
                                      </p:to>
                                    </p:set>
                                    <p:animEffect transition="in" filter="wipe(left)">
                                      <p:cBhvr>
                                        <p:cTn id="37" dur="500"/>
                                        <p:tgtEl>
                                          <p:spTgt spid="29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96"/>
                                        </p:tgtEl>
                                        <p:attrNameLst>
                                          <p:attrName>style.visibility</p:attrName>
                                        </p:attrNameLst>
                                      </p:cBhvr>
                                      <p:to>
                                        <p:strVal val="visible"/>
                                      </p:to>
                                    </p:set>
                                    <p:animEffect transition="in" filter="wipe(left)">
                                      <p:cBhvr>
                                        <p:cTn id="41" dur="1500"/>
                                        <p:tgtEl>
                                          <p:spTgt spid="296"/>
                                        </p:tgtEl>
                                      </p:cBhvr>
                                    </p:animEffect>
                                  </p:childTnLst>
                                </p:cTn>
                              </p:par>
                            </p:childTnLst>
                          </p:cTn>
                        </p:par>
                        <p:par>
                          <p:cTn id="42" fill="hold">
                            <p:stCondLst>
                              <p:cond delay="2000"/>
                            </p:stCondLst>
                            <p:childTnLst>
                              <p:par>
                                <p:cTn id="43" presetID="26" presetClass="emph" presetSubtype="0" repeatCount="3000" fill="hold" grpId="1" nodeType="afterEffect">
                                  <p:stCondLst>
                                    <p:cond delay="0"/>
                                  </p:stCondLst>
                                  <p:childTnLst>
                                    <p:animEffect transition="out" filter="fade">
                                      <p:cBhvr>
                                        <p:cTn id="44" dur="500" tmFilter="0, 0; .2, .5; .8, .5; 1, 0"/>
                                        <p:tgtEl>
                                          <p:spTgt spid="296"/>
                                        </p:tgtEl>
                                      </p:cBhvr>
                                    </p:animEffect>
                                    <p:animScale>
                                      <p:cBhvr>
                                        <p:cTn id="45" dur="250" autoRev="1" fill="hold"/>
                                        <p:tgtEl>
                                          <p:spTgt spid="296"/>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93"/>
                                        </p:tgtEl>
                                        <p:attrNameLst>
                                          <p:attrName>style.visibility</p:attrName>
                                        </p:attrNameLst>
                                      </p:cBhvr>
                                      <p:to>
                                        <p:strVal val="visible"/>
                                      </p:to>
                                    </p:set>
                                    <p:animEffect transition="in" filter="wipe(right)">
                                      <p:cBhvr>
                                        <p:cTn id="50" dur="500"/>
                                        <p:tgtEl>
                                          <p:spTgt spid="293"/>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294"/>
                                        </p:tgtEl>
                                        <p:attrNameLst>
                                          <p:attrName>style.visibility</p:attrName>
                                        </p:attrNameLst>
                                      </p:cBhvr>
                                      <p:to>
                                        <p:strVal val="visible"/>
                                      </p:to>
                                    </p:set>
                                    <p:animEffect transition="in" filter="wipe(right)">
                                      <p:cBhvr>
                                        <p:cTn id="54" dur="500"/>
                                        <p:tgtEl>
                                          <p:spTgt spid="294"/>
                                        </p:tgtEl>
                                      </p:cBhvr>
                                    </p:animEffect>
                                  </p:childTnLst>
                                </p:cTn>
                              </p:par>
                            </p:childTnLst>
                          </p:cTn>
                        </p:par>
                        <p:par>
                          <p:cTn id="55" fill="hold">
                            <p:stCondLst>
                              <p:cond delay="1000"/>
                            </p:stCondLst>
                            <p:childTnLst>
                              <p:par>
                                <p:cTn id="56" presetID="6"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85" grpId="0" animBg="1"/>
      <p:bldP spid="287" grpId="0" animBg="1"/>
      <p:bldP spid="288" grpId="0"/>
      <p:bldP spid="290" grpId="0"/>
      <p:bldP spid="293" grpId="0"/>
      <p:bldP spid="294" grpId="0" animBg="1"/>
      <p:bldP spid="296" grpId="0" animBg="1"/>
      <p:bldP spid="296" grpId="1" animBg="1"/>
      <p:bldP spid="2"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5.3.1</a:t>
            </a:r>
            <a:r>
              <a:rPr lang="zh-CN" altLang="en-US" sz="3600" dirty="0" smtClean="0"/>
              <a:t>创建选择查询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41</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4455620"/>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3139321"/>
          </a:xfrm>
          <a:prstGeom prst="rect">
            <a:avLst/>
          </a:prstGeom>
          <a:noFill/>
          <a:ln w="9525">
            <a:noFill/>
            <a:miter lim="800000"/>
            <a:headEnd/>
            <a:tailEnd/>
          </a:ln>
        </p:spPr>
        <p:txBody>
          <a:bodyPr wrap="square">
            <a:spAutoFit/>
          </a:bodyPr>
          <a:lstStyle/>
          <a:p>
            <a:r>
              <a:rPr lang="zh-CN" altLang="en-US" dirty="0" smtClean="0"/>
              <a:t>例</a:t>
            </a:r>
            <a:r>
              <a:rPr lang="en-US" dirty="0" smtClean="0"/>
              <a:t>5.5</a:t>
            </a:r>
            <a:r>
              <a:rPr lang="zh-CN" altLang="en-US" dirty="0" smtClean="0"/>
              <a:t>：以“教务系统”数据库中的“学生信息表”为数据源，创建查询：查找</a:t>
            </a:r>
            <a:r>
              <a:rPr lang="en-US" dirty="0" smtClean="0">
                <a:solidFill>
                  <a:srgbClr val="FF0000"/>
                </a:solidFill>
              </a:rPr>
              <a:t>1991</a:t>
            </a:r>
            <a:r>
              <a:rPr lang="zh-CN" altLang="en-US" dirty="0" smtClean="0">
                <a:solidFill>
                  <a:srgbClr val="FF0000"/>
                </a:solidFill>
              </a:rPr>
              <a:t>年以后出生的、或“当前绩点（</a:t>
            </a:r>
            <a:r>
              <a:rPr lang="en-US" dirty="0" smtClean="0">
                <a:solidFill>
                  <a:srgbClr val="FF0000"/>
                </a:solidFill>
              </a:rPr>
              <a:t>GPA</a:t>
            </a:r>
            <a:r>
              <a:rPr lang="zh-CN" altLang="en-US" dirty="0" smtClean="0">
                <a:solidFill>
                  <a:srgbClr val="FF0000"/>
                </a:solidFill>
              </a:rPr>
              <a:t>）”在</a:t>
            </a:r>
            <a:r>
              <a:rPr lang="en-US" dirty="0" smtClean="0">
                <a:solidFill>
                  <a:srgbClr val="FF0000"/>
                </a:solidFill>
              </a:rPr>
              <a:t>3.0</a:t>
            </a:r>
            <a:r>
              <a:rPr lang="zh-CN" altLang="en-US" dirty="0" smtClean="0">
                <a:solidFill>
                  <a:srgbClr val="FF0000"/>
                </a:solidFill>
              </a:rPr>
              <a:t>～</a:t>
            </a:r>
            <a:r>
              <a:rPr lang="en-US" dirty="0" smtClean="0">
                <a:solidFill>
                  <a:srgbClr val="FF0000"/>
                </a:solidFill>
              </a:rPr>
              <a:t>3.5</a:t>
            </a:r>
            <a:r>
              <a:rPr lang="zh-CN" altLang="en-US" dirty="0" smtClean="0">
                <a:solidFill>
                  <a:srgbClr val="FF0000"/>
                </a:solidFill>
              </a:rPr>
              <a:t>之间</a:t>
            </a:r>
            <a:r>
              <a:rPr lang="zh-CN" altLang="en-US" dirty="0" smtClean="0"/>
              <a:t>的学生记录，并按“当前绩点（</a:t>
            </a:r>
            <a:r>
              <a:rPr lang="en-US" dirty="0" smtClean="0"/>
              <a:t>GPA</a:t>
            </a:r>
            <a:r>
              <a:rPr lang="zh-CN" altLang="en-US" dirty="0" smtClean="0"/>
              <a:t>）”从大到小</a:t>
            </a:r>
            <a:r>
              <a:rPr lang="zh-CN" altLang="en-US" dirty="0" smtClean="0">
                <a:solidFill>
                  <a:srgbClr val="FF0000"/>
                </a:solidFill>
              </a:rPr>
              <a:t>降序排列</a:t>
            </a:r>
            <a:r>
              <a:rPr lang="zh-CN" altLang="en-US" dirty="0" smtClean="0"/>
              <a:t>，查询结果如图</a:t>
            </a:r>
            <a:r>
              <a:rPr lang="en-US" dirty="0" smtClean="0"/>
              <a:t>5.12</a:t>
            </a:r>
            <a:r>
              <a:rPr lang="zh-CN" altLang="en-US" dirty="0" smtClean="0"/>
              <a:t>所示。</a:t>
            </a:r>
            <a:endParaRPr lang="en-US" altLang="zh-CN" dirty="0"/>
          </a:p>
        </p:txBody>
      </p:sp>
      <p:sp>
        <p:nvSpPr>
          <p:cNvPr id="56357" name="Text Box 37"/>
          <p:cNvSpPr txBox="1">
            <a:spLocks noChangeArrowheads="1"/>
          </p:cNvSpPr>
          <p:nvPr/>
        </p:nvSpPr>
        <p:spPr bwMode="auto">
          <a:xfrm>
            <a:off x="8682335" y="2708494"/>
            <a:ext cx="461665" cy="2570163"/>
          </a:xfrm>
          <a:prstGeom prst="rect">
            <a:avLst/>
          </a:prstGeom>
          <a:noFill/>
          <a:ln w="9525">
            <a:noFill/>
            <a:miter lim="800000"/>
            <a:headEnd/>
            <a:tailEnd/>
          </a:ln>
          <a:effectLst>
            <a:prstShdw prst="shdw13" dist="53882" dir="13500000">
              <a:schemeClr val="bg2">
                <a:alpha val="50000"/>
              </a:schemeClr>
            </a:prstShdw>
          </a:effectLst>
        </p:spPr>
        <p:txBody>
          <a:bodyPr vert="eaVert">
            <a:spAutoFit/>
          </a:bodyPr>
          <a:lstStyle/>
          <a:p>
            <a:pPr>
              <a:spcBef>
                <a:spcPct val="50000"/>
              </a:spcBef>
            </a:pPr>
            <a:r>
              <a:rPr lang="zh-CN" altLang="en-US" dirty="0" smtClean="0"/>
              <a:t>图 </a:t>
            </a:r>
            <a:r>
              <a:rPr lang="en-US" dirty="0" smtClean="0"/>
              <a:t>5.12</a:t>
            </a:r>
            <a:r>
              <a:rPr lang="zh-CN" altLang="en-US" dirty="0" smtClean="0"/>
              <a:t>选择查询结果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p:cNvPicPr/>
          <p:nvPr/>
        </p:nvPicPr>
        <p:blipFill rotWithShape="1">
          <a:blip r:embed="rId2"/>
          <a:srcRect l="18061" t="26837"/>
          <a:stretch/>
        </p:blipFill>
        <p:spPr bwMode="auto">
          <a:xfrm>
            <a:off x="3011214" y="1655380"/>
            <a:ext cx="5738648" cy="3652181"/>
          </a:xfrm>
          <a:prstGeom prst="rect">
            <a:avLst/>
          </a:prstGeom>
          <a:ln>
            <a:noFill/>
          </a:ln>
          <a:extLst>
            <a:ext uri="{53640926-AAD7-44D8-BBD7-CCE9431645EC}">
              <a14:shadowObscured xmlns:a14="http://schemas.microsoft.com/office/drawing/2010/main"/>
            </a:ext>
          </a:extLst>
        </p:spPr>
      </p:pic>
      <p:sp>
        <p:nvSpPr>
          <p:cNvPr id="11" name="云形 10"/>
          <p:cNvSpPr/>
          <p:nvPr/>
        </p:nvSpPr>
        <p:spPr>
          <a:xfrm>
            <a:off x="630621" y="4382816"/>
            <a:ext cx="2033751"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含条件的查询和排序</a:t>
            </a:r>
          </a:p>
        </p:txBody>
      </p:sp>
      <p:sp>
        <p:nvSpPr>
          <p:cNvPr id="3" name="圆角矩形 2"/>
          <p:cNvSpPr/>
          <p:nvPr/>
        </p:nvSpPr>
        <p:spPr>
          <a:xfrm>
            <a:off x="6574221" y="1844567"/>
            <a:ext cx="1970689" cy="180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TextBox 3"/>
          <p:cNvSpPr txBox="1"/>
          <p:nvPr/>
        </p:nvSpPr>
        <p:spPr>
          <a:xfrm>
            <a:off x="6621517" y="1072055"/>
            <a:ext cx="1749973" cy="369332"/>
          </a:xfrm>
          <a:prstGeom prst="rect">
            <a:avLst/>
          </a:prstGeom>
          <a:noFill/>
        </p:spPr>
        <p:txBody>
          <a:bodyPr wrap="square" rtlCol="0">
            <a:spAutoFit/>
          </a:bodyPr>
          <a:lstStyle/>
          <a:p>
            <a:r>
              <a:rPr lang="zh-CN" altLang="en-US" dirty="0" smtClean="0"/>
              <a:t>得到查询结果</a:t>
            </a:r>
            <a:endParaRPr lang="zh-CN" altLang="en-US" dirty="0"/>
          </a:p>
        </p:txBody>
      </p:sp>
    </p:spTree>
    <p:extLst>
      <p:ext uri="{BB962C8B-B14F-4D97-AF65-F5344CB8AC3E}">
        <p14:creationId xmlns:p14="http://schemas.microsoft.com/office/powerpoint/2010/main" val="2978691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42</a:t>
            </a:fld>
            <a:endParaRPr lang="en-US" altLang="zh-CN" dirty="0"/>
          </a:p>
        </p:txBody>
      </p:sp>
      <p:sp>
        <p:nvSpPr>
          <p:cNvPr id="5" name="AutoShape 34"/>
          <p:cNvSpPr>
            <a:spLocks noChangeArrowheads="1"/>
          </p:cNvSpPr>
          <p:nvPr/>
        </p:nvSpPr>
        <p:spPr bwMode="gray">
          <a:xfrm>
            <a:off x="685800" y="600076"/>
            <a:ext cx="7843837" cy="277374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重要提示</a:t>
            </a:r>
            <a:r>
              <a:rPr lang="en-US" altLang="zh-CN" dirty="0" smtClean="0"/>
              <a:t>——</a:t>
            </a:r>
            <a:r>
              <a:rPr lang="zh-CN" altLang="en-US" dirty="0" smtClean="0"/>
              <a:t>创建选择查询的关键及选择查询的作用：</a:t>
            </a:r>
          </a:p>
          <a:p>
            <a:r>
              <a:rPr lang="zh-CN" altLang="en-US" dirty="0" smtClean="0"/>
              <a:t>（</a:t>
            </a:r>
            <a:r>
              <a:rPr lang="en-US" dirty="0" smtClean="0"/>
              <a:t>1</a:t>
            </a:r>
            <a:r>
              <a:rPr lang="zh-CN" altLang="en-US" dirty="0" smtClean="0"/>
              <a:t>）</a:t>
            </a:r>
            <a:r>
              <a:rPr lang="zh-CN" altLang="en-US" dirty="0" smtClean="0">
                <a:solidFill>
                  <a:srgbClr val="FF0000"/>
                </a:solidFill>
              </a:rPr>
              <a:t>正确的查询条件设置是创建选择查询的关键</a:t>
            </a:r>
            <a:r>
              <a:rPr lang="zh-CN" altLang="en-US" dirty="0" smtClean="0"/>
              <a:t>（详见“</a:t>
            </a:r>
            <a:r>
              <a:rPr lang="en-US" dirty="0" smtClean="0"/>
              <a:t>5.3.5</a:t>
            </a:r>
            <a:r>
              <a:rPr lang="zh-CN" altLang="en-US" dirty="0" smtClean="0"/>
              <a:t>设置查询条件”）；</a:t>
            </a:r>
          </a:p>
          <a:p>
            <a:r>
              <a:rPr lang="zh-CN" altLang="en-US" dirty="0" smtClean="0"/>
              <a:t>（</a:t>
            </a:r>
            <a:r>
              <a:rPr lang="en-US" dirty="0" smtClean="0"/>
              <a:t>2</a:t>
            </a:r>
            <a:r>
              <a:rPr lang="zh-CN" altLang="en-US" dirty="0" smtClean="0"/>
              <a:t>）选择查询还可以利用数据表中的现有字段生成可计算字段或新的查询字段（详见“</a:t>
            </a:r>
            <a:r>
              <a:rPr lang="en-US" dirty="0" smtClean="0"/>
              <a:t>5.3.6</a:t>
            </a:r>
            <a:r>
              <a:rPr lang="zh-CN" altLang="en-US" dirty="0" smtClean="0"/>
              <a:t>创建计算字段”）；</a:t>
            </a:r>
          </a:p>
          <a:p>
            <a:r>
              <a:rPr lang="zh-CN" altLang="en-US" dirty="0" smtClean="0"/>
              <a:t>（</a:t>
            </a:r>
            <a:r>
              <a:rPr lang="en-US" dirty="0" smtClean="0"/>
              <a:t>3</a:t>
            </a:r>
            <a:r>
              <a:rPr lang="zh-CN" altLang="en-US" dirty="0" smtClean="0"/>
              <a:t>）选择查询还可以对数据记录进行合计、计数、求平均值等汇总计算（详见“</a:t>
            </a:r>
            <a:r>
              <a:rPr lang="en-US" dirty="0" smtClean="0"/>
              <a:t>5.3.7</a:t>
            </a:r>
            <a:r>
              <a:rPr lang="zh-CN" altLang="en-US" dirty="0" smtClean="0"/>
              <a:t>创建汇总字段”）；</a:t>
            </a:r>
          </a:p>
          <a:p>
            <a:r>
              <a:rPr lang="zh-CN" altLang="en-US" dirty="0" smtClean="0"/>
              <a:t>（</a:t>
            </a:r>
            <a:r>
              <a:rPr lang="en-US" dirty="0" smtClean="0"/>
              <a:t>4</a:t>
            </a:r>
            <a:r>
              <a:rPr lang="zh-CN" altLang="en-US" dirty="0" smtClean="0"/>
              <a:t>）选择查询还可以实现多个数据表的检索查询（详见“</a:t>
            </a:r>
            <a:r>
              <a:rPr lang="en-US" dirty="0" smtClean="0"/>
              <a:t>5.3.8</a:t>
            </a:r>
            <a:r>
              <a:rPr lang="zh-CN" altLang="en-US" dirty="0" smtClean="0"/>
              <a:t>创建多表查询”）。</a:t>
            </a:r>
          </a:p>
        </p:txBody>
      </p:sp>
      <p:sp>
        <p:nvSpPr>
          <p:cNvPr id="2" name="TextBox 1">
            <a:hlinkClick r:id="rId2" action="ppaction://hlinksldjump"/>
          </p:cNvPr>
          <p:cNvSpPr txBox="1"/>
          <p:nvPr/>
        </p:nvSpPr>
        <p:spPr>
          <a:xfrm>
            <a:off x="7709338" y="6258910"/>
            <a:ext cx="945931" cy="369332"/>
          </a:xfrm>
          <a:prstGeom prst="rect">
            <a:avLst/>
          </a:prstGeom>
          <a:noFill/>
        </p:spPr>
        <p:txBody>
          <a:bodyPr wrap="square" rtlCol="0">
            <a:spAutoFit/>
          </a:bodyPr>
          <a:lstStyle/>
          <a:p>
            <a:r>
              <a:rPr lang="en-US" altLang="zh-CN" dirty="0" smtClean="0"/>
              <a:t>Back</a:t>
            </a:r>
            <a:endParaRPr lang="zh-CN"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5.3.2</a:t>
            </a:r>
            <a:r>
              <a:rPr lang="zh-CN" altLang="en-US" sz="3600" dirty="0" smtClean="0"/>
              <a:t>创建参数查询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43</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87650" y="5070476"/>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3970318"/>
          </a:xfrm>
          <a:prstGeom prst="rect">
            <a:avLst/>
          </a:prstGeom>
          <a:noFill/>
          <a:ln w="9525">
            <a:noFill/>
            <a:miter lim="800000"/>
            <a:headEnd/>
            <a:tailEnd/>
          </a:ln>
        </p:spPr>
        <p:txBody>
          <a:bodyPr wrap="square">
            <a:spAutoFit/>
          </a:bodyPr>
          <a:lstStyle/>
          <a:p>
            <a:r>
              <a:rPr lang="zh-CN" altLang="en-US" dirty="0" smtClean="0"/>
              <a:t>   参数查询可创建动态查询结果，它在运行时弹出对话框，提示用户输入参数，形成查询条件，得到相应的查询结果。</a:t>
            </a:r>
          </a:p>
          <a:p>
            <a:r>
              <a:rPr lang="zh-CN" altLang="en-US" dirty="0" smtClean="0"/>
              <a:t>例</a:t>
            </a:r>
            <a:r>
              <a:rPr lang="en-US" dirty="0" smtClean="0"/>
              <a:t>5.6</a:t>
            </a:r>
            <a:r>
              <a:rPr lang="zh-CN" altLang="en-US" dirty="0" smtClean="0"/>
              <a:t>：以“教务系统”数据库中的“学生信息表”为数据源，创建查询：以“院系”为参数，查找指定“院系”的学生记录，查询结果如图</a:t>
            </a:r>
            <a:r>
              <a:rPr lang="en-US" dirty="0" smtClean="0"/>
              <a:t>5.14</a:t>
            </a:r>
            <a:r>
              <a:rPr lang="zh-CN" altLang="en-US" dirty="0" smtClean="0"/>
              <a:t>所示。</a:t>
            </a:r>
            <a:endParaRPr lang="en-US" altLang="zh-CN" dirty="0"/>
          </a:p>
        </p:txBody>
      </p:sp>
      <p:sp>
        <p:nvSpPr>
          <p:cNvPr id="56357" name="Text Box 37"/>
          <p:cNvSpPr txBox="1">
            <a:spLocks noChangeArrowheads="1"/>
          </p:cNvSpPr>
          <p:nvPr/>
        </p:nvSpPr>
        <p:spPr bwMode="auto">
          <a:xfrm>
            <a:off x="8482329" y="1700213"/>
            <a:ext cx="461665" cy="360997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5.14</a:t>
            </a:r>
            <a:r>
              <a:rPr lang="zh-CN" altLang="en-US" dirty="0" smtClean="0"/>
              <a:t>单参数查询的动态查询结果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62824" name="图片 322"/>
          <p:cNvPicPr>
            <a:picLocks noChangeAspect="1" noChangeArrowheads="1"/>
          </p:cNvPicPr>
          <p:nvPr/>
        </p:nvPicPr>
        <p:blipFill>
          <a:blip r:embed="rId2"/>
          <a:srcRect/>
          <a:stretch>
            <a:fillRect/>
          </a:stretch>
        </p:blipFill>
        <p:spPr bwMode="auto">
          <a:xfrm>
            <a:off x="3214025" y="1023279"/>
            <a:ext cx="1962458" cy="1042004"/>
          </a:xfrm>
          <a:prstGeom prst="rect">
            <a:avLst/>
          </a:prstGeom>
          <a:noFill/>
        </p:spPr>
      </p:pic>
      <p:grpSp>
        <p:nvGrpSpPr>
          <p:cNvPr id="162821" name="组合 177"/>
          <p:cNvGrpSpPr>
            <a:grpSpLocks/>
          </p:cNvGrpSpPr>
          <p:nvPr/>
        </p:nvGrpSpPr>
        <p:grpSpPr bwMode="auto">
          <a:xfrm>
            <a:off x="3219122" y="2065283"/>
            <a:ext cx="4726699" cy="1683953"/>
            <a:chOff x="0" y="0"/>
            <a:chExt cx="35888" cy="14323"/>
          </a:xfrm>
        </p:grpSpPr>
        <p:pic>
          <p:nvPicPr>
            <p:cNvPr id="323" name="图片 323"/>
            <p:cNvPicPr>
              <a:picLocks noChangeAspect="1"/>
            </p:cNvPicPr>
            <p:nvPr/>
          </p:nvPicPr>
          <p:blipFill>
            <a:blip r:embed="rId3"/>
            <a:srcRect l="22414" t="42506"/>
            <a:stretch>
              <a:fillRect/>
            </a:stretch>
          </p:blipFill>
          <p:spPr bwMode="auto">
            <a:xfrm>
              <a:off x="0" y="0"/>
              <a:ext cx="35888" cy="14323"/>
            </a:xfrm>
            <a:prstGeom prst="rect">
              <a:avLst/>
            </a:prstGeom>
            <a:noFill/>
          </p:spPr>
        </p:pic>
        <p:sp>
          <p:nvSpPr>
            <p:cNvPr id="149" name="文本框 149"/>
            <p:cNvSpPr txBox="1">
              <a:spLocks noChangeArrowheads="1"/>
            </p:cNvSpPr>
            <p:nvPr/>
          </p:nvSpPr>
          <p:spPr bwMode="auto">
            <a:xfrm>
              <a:off x="14852" y="12262"/>
              <a:ext cx="4281" cy="2056"/>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9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9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a:t>
              </a:r>
              <a:r>
                <a:rPr kumimoji="0" lang="zh-CN" altLang="en-US" sz="9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pSp>
      <p:pic>
        <p:nvPicPr>
          <p:cNvPr id="162820" name="图片 324"/>
          <p:cNvPicPr>
            <a:picLocks noChangeAspect="1" noChangeArrowheads="1"/>
          </p:cNvPicPr>
          <p:nvPr/>
        </p:nvPicPr>
        <p:blipFill>
          <a:blip r:embed="rId4"/>
          <a:srcRect/>
          <a:stretch>
            <a:fillRect/>
          </a:stretch>
        </p:blipFill>
        <p:spPr bwMode="auto">
          <a:xfrm>
            <a:off x="3252443" y="3830204"/>
            <a:ext cx="1965943" cy="1054135"/>
          </a:xfrm>
          <a:prstGeom prst="rect">
            <a:avLst/>
          </a:prstGeom>
          <a:noFill/>
        </p:spPr>
      </p:pic>
      <p:grpSp>
        <p:nvGrpSpPr>
          <p:cNvPr id="162817" name="组合 179"/>
          <p:cNvGrpSpPr>
            <a:grpSpLocks/>
          </p:cNvGrpSpPr>
          <p:nvPr/>
        </p:nvGrpSpPr>
        <p:grpSpPr bwMode="auto">
          <a:xfrm>
            <a:off x="3211667" y="4903076"/>
            <a:ext cx="4466140" cy="1793666"/>
            <a:chOff x="0" y="0"/>
            <a:chExt cx="34356" cy="15010"/>
          </a:xfrm>
        </p:grpSpPr>
        <p:pic>
          <p:nvPicPr>
            <p:cNvPr id="326" name="图片 326"/>
            <p:cNvPicPr>
              <a:picLocks noChangeAspect="1"/>
            </p:cNvPicPr>
            <p:nvPr/>
          </p:nvPicPr>
          <p:blipFill>
            <a:blip r:embed="rId5"/>
            <a:srcRect l="22142" t="39845"/>
            <a:stretch>
              <a:fillRect/>
            </a:stretch>
          </p:blipFill>
          <p:spPr bwMode="auto">
            <a:xfrm>
              <a:off x="0" y="0"/>
              <a:ext cx="34356" cy="15010"/>
            </a:xfrm>
            <a:prstGeom prst="rect">
              <a:avLst/>
            </a:prstGeom>
            <a:noFill/>
          </p:spPr>
        </p:pic>
        <p:sp>
          <p:nvSpPr>
            <p:cNvPr id="178" name="文本框 178"/>
            <p:cNvSpPr txBox="1">
              <a:spLocks noChangeArrowheads="1"/>
            </p:cNvSpPr>
            <p:nvPr/>
          </p:nvSpPr>
          <p:spPr bwMode="auto">
            <a:xfrm>
              <a:off x="13845" y="13108"/>
              <a:ext cx="4279" cy="1875"/>
            </a:xfrm>
            <a:prstGeom prst="rect">
              <a:avLst/>
            </a:prstGeom>
            <a:noFill/>
            <a:ln w="6350">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9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9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b</a:t>
              </a:r>
              <a:r>
                <a:rPr kumimoji="0" lang="zh-CN" altLang="en-US" sz="9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grpSp>
      <p:sp>
        <p:nvSpPr>
          <p:cNvPr id="16282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2" name="云形 21"/>
          <p:cNvSpPr/>
          <p:nvPr/>
        </p:nvSpPr>
        <p:spPr>
          <a:xfrm>
            <a:off x="977464" y="4855781"/>
            <a:ext cx="1497724" cy="551791"/>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动态查询</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44</a:t>
            </a:fld>
            <a:endParaRPr lang="en-US" altLang="zh-CN" dirty="0"/>
          </a:p>
        </p:txBody>
      </p:sp>
      <p:sp>
        <p:nvSpPr>
          <p:cNvPr id="5" name="AutoShape 34"/>
          <p:cNvSpPr>
            <a:spLocks noChangeArrowheads="1"/>
          </p:cNvSpPr>
          <p:nvPr/>
        </p:nvSpPr>
        <p:spPr bwMode="gray">
          <a:xfrm>
            <a:off x="685800" y="600076"/>
            <a:ext cx="7843837" cy="540067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a:t>
            </a:r>
            <a:r>
              <a:rPr lang="en-US" dirty="0" smtClean="0"/>
              <a:t>1</a:t>
            </a:r>
            <a:r>
              <a:rPr lang="zh-CN" altLang="en-US" dirty="0" smtClean="0"/>
              <a:t>）打开“查询设计视图”窗格：在“创建”选项卡下“查询”组中，单击“查询设计”按钮</a:t>
            </a:r>
            <a:r>
              <a:rPr lang="en-US" dirty="0" smtClean="0"/>
              <a:t> </a:t>
            </a:r>
            <a:r>
              <a:rPr lang="zh-CN" altLang="en-US" dirty="0" smtClean="0"/>
              <a:t>；</a:t>
            </a:r>
          </a:p>
          <a:p>
            <a:r>
              <a:rPr lang="zh-CN" altLang="en-US" dirty="0" smtClean="0"/>
              <a:t>（</a:t>
            </a:r>
            <a:r>
              <a:rPr lang="en-US" dirty="0" smtClean="0"/>
              <a:t>2</a:t>
            </a:r>
            <a:r>
              <a:rPr lang="zh-CN" altLang="en-US" dirty="0" smtClean="0"/>
              <a:t>）添加数据表：在弹出的“显示表”对话框中，选择“学生信息表”，单击“添加”按钮，单击“关闭”按钮，如图</a:t>
            </a:r>
            <a:r>
              <a:rPr lang="en-US" dirty="0" smtClean="0"/>
              <a:t>5.15</a:t>
            </a:r>
            <a:r>
              <a:rPr lang="zh-CN" altLang="en-US" dirty="0" smtClean="0"/>
              <a:t>所示；</a:t>
            </a:r>
          </a:p>
          <a:p>
            <a:r>
              <a:rPr lang="zh-CN" altLang="en-US" dirty="0" smtClean="0"/>
              <a:t>（</a:t>
            </a:r>
            <a:r>
              <a:rPr lang="en-US" dirty="0" smtClean="0"/>
              <a:t>3</a:t>
            </a:r>
            <a:r>
              <a:rPr lang="zh-CN" altLang="en-US" dirty="0" smtClean="0"/>
              <a:t>）创建查询：</a:t>
            </a:r>
          </a:p>
          <a:p>
            <a:pPr lvl="0"/>
            <a:r>
              <a:rPr lang="zh-CN" altLang="en-US" dirty="0" smtClean="0"/>
              <a:t>添加字段：双击或拖曳“学生信息表”字段列表中的“学号”、“姓名”、“性别”、“院系”、“当前绩点（</a:t>
            </a:r>
            <a:r>
              <a:rPr lang="en-US" dirty="0" smtClean="0"/>
              <a:t>GPA</a:t>
            </a:r>
            <a:r>
              <a:rPr lang="zh-CN" altLang="en-US" dirty="0" smtClean="0"/>
              <a:t>）”及“是否党员”字段，将它们添加到“设计网格”中，如图</a:t>
            </a:r>
            <a:r>
              <a:rPr lang="en-US" dirty="0" smtClean="0"/>
              <a:t>5.15</a:t>
            </a:r>
            <a:r>
              <a:rPr lang="zh-CN" altLang="en-US" dirty="0" smtClean="0"/>
              <a:t>所示；</a:t>
            </a:r>
          </a:p>
          <a:p>
            <a:pPr lvl="0"/>
            <a:r>
              <a:rPr lang="zh-CN" altLang="en-US" dirty="0" smtClean="0"/>
              <a:t>输入查询条件：在“院系”字段列的“条件”行中，输入方括号和提示信息“</a:t>
            </a:r>
            <a:r>
              <a:rPr lang="en-US" dirty="0" smtClean="0"/>
              <a:t>[</a:t>
            </a:r>
            <a:r>
              <a:rPr lang="zh-CN" altLang="en-US" dirty="0" smtClean="0"/>
              <a:t>请输入院系名称：</a:t>
            </a:r>
            <a:r>
              <a:rPr lang="en-US" dirty="0" smtClean="0"/>
              <a:t>]</a:t>
            </a:r>
            <a:r>
              <a:rPr lang="zh-CN" altLang="en-US" dirty="0" smtClean="0"/>
              <a:t>”；</a:t>
            </a:r>
          </a:p>
          <a:p>
            <a:r>
              <a:rPr lang="zh-CN" altLang="en-US" dirty="0" smtClean="0"/>
              <a:t>（</a:t>
            </a:r>
            <a:r>
              <a:rPr lang="en-US" dirty="0" smtClean="0"/>
              <a:t>4</a:t>
            </a:r>
            <a:r>
              <a:rPr lang="zh-CN" altLang="en-US" dirty="0" smtClean="0"/>
              <a:t>）运行查询：在“查询工具”选项卡的“结果”组中，单击“运行”按钮</a:t>
            </a:r>
            <a:r>
              <a:rPr lang="en-US" dirty="0" smtClean="0"/>
              <a:t> </a:t>
            </a:r>
            <a:r>
              <a:rPr lang="zh-CN" altLang="en-US" dirty="0" smtClean="0"/>
              <a:t>运行查询，在弹出的对话框中，输入参数“中文学院”，单击“确定”按钮，得到如图</a:t>
            </a:r>
            <a:r>
              <a:rPr lang="en-US" dirty="0" smtClean="0"/>
              <a:t>5.14</a:t>
            </a:r>
            <a:r>
              <a:rPr lang="zh-CN" altLang="en-US" dirty="0" smtClean="0"/>
              <a:t>（</a:t>
            </a:r>
            <a:r>
              <a:rPr lang="en-US" dirty="0" smtClean="0"/>
              <a:t>a</a:t>
            </a:r>
            <a:r>
              <a:rPr lang="zh-CN" altLang="en-US" dirty="0" smtClean="0"/>
              <a:t>）所示的查询结果；</a:t>
            </a:r>
          </a:p>
          <a:p>
            <a:r>
              <a:rPr lang="zh-CN" altLang="en-US" dirty="0" smtClean="0"/>
              <a:t>（</a:t>
            </a:r>
            <a:r>
              <a:rPr lang="en-US" dirty="0" smtClean="0"/>
              <a:t>5</a:t>
            </a:r>
            <a:r>
              <a:rPr lang="zh-CN" altLang="en-US" dirty="0" smtClean="0"/>
              <a:t>）保存和命名查询：单击窗口左上角的“保存”按钮</a:t>
            </a:r>
            <a:r>
              <a:rPr lang="en-US" dirty="0" smtClean="0"/>
              <a:t> </a:t>
            </a:r>
            <a:r>
              <a:rPr lang="zh-CN" altLang="en-US" dirty="0" smtClean="0"/>
              <a:t>，在弹出的对话框中，输入查询名称“例</a:t>
            </a:r>
            <a:r>
              <a:rPr lang="en-US" dirty="0" smtClean="0"/>
              <a:t>06</a:t>
            </a:r>
            <a:r>
              <a:rPr lang="zh-CN" altLang="en-US" dirty="0" smtClean="0"/>
              <a:t>学生信息表</a:t>
            </a:r>
            <a:r>
              <a:rPr lang="en-US" dirty="0" smtClean="0"/>
              <a:t>_</a:t>
            </a:r>
            <a:r>
              <a:rPr lang="zh-CN" altLang="en-US" dirty="0" smtClean="0"/>
              <a:t>参数查询”，然后，关闭查询；</a:t>
            </a:r>
          </a:p>
          <a:p>
            <a:r>
              <a:rPr lang="zh-CN" altLang="en-US" dirty="0" smtClean="0"/>
              <a:t>（</a:t>
            </a:r>
            <a:r>
              <a:rPr lang="en-US" dirty="0" smtClean="0"/>
              <a:t>6</a:t>
            </a:r>
            <a:r>
              <a:rPr lang="zh-CN" altLang="en-US" dirty="0" smtClean="0"/>
              <a:t>）再次运行参数查询：在“查询”对象栏中，双击该参数查询，输入其他“院系”名称，例如：“计算机学院”，观察不同的查询结果，如图</a:t>
            </a:r>
            <a:r>
              <a:rPr lang="en-US" dirty="0" smtClean="0"/>
              <a:t>5.14</a:t>
            </a:r>
            <a:r>
              <a:rPr lang="zh-CN" altLang="en-US" dirty="0" smtClean="0"/>
              <a:t>（</a:t>
            </a:r>
            <a:r>
              <a:rPr lang="en-US" dirty="0" smtClean="0"/>
              <a:t>b</a:t>
            </a:r>
            <a:r>
              <a:rPr lang="zh-CN" altLang="en-US" dirty="0" smtClean="0"/>
              <a:t>）所示。</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63" y="468449"/>
            <a:ext cx="7511704" cy="549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圆角矩形 23"/>
          <p:cNvSpPr/>
          <p:nvPr/>
        </p:nvSpPr>
        <p:spPr>
          <a:xfrm>
            <a:off x="2664389" y="977469"/>
            <a:ext cx="468000" cy="54000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 name="TextBox 1"/>
          <p:cNvSpPr txBox="1"/>
          <p:nvPr/>
        </p:nvSpPr>
        <p:spPr>
          <a:xfrm>
            <a:off x="2822030" y="3310769"/>
            <a:ext cx="2506718"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45</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4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75" name="图片 275"/>
          <p:cNvPicPr>
            <a:picLocks noChangeAspect="1"/>
          </p:cNvPicPr>
          <p:nvPr/>
        </p:nvPicPr>
        <p:blipFill>
          <a:blip r:embed="rId3"/>
          <a:srcRect l="15900" r="21085" b="18175"/>
          <a:stretch>
            <a:fillRect/>
          </a:stretch>
        </p:blipFill>
        <p:spPr bwMode="auto">
          <a:xfrm>
            <a:off x="604513" y="488732"/>
            <a:ext cx="7483198" cy="5439102"/>
          </a:xfrm>
          <a:prstGeom prst="rect">
            <a:avLst/>
          </a:prstGeom>
          <a:noFill/>
        </p:spPr>
      </p:pic>
      <p:sp>
        <p:nvSpPr>
          <p:cNvPr id="282" name="直接箭头连接符 282"/>
          <p:cNvSpPr>
            <a:spLocks noChangeShapeType="1"/>
          </p:cNvSpPr>
          <p:nvPr/>
        </p:nvSpPr>
        <p:spPr bwMode="auto">
          <a:xfrm>
            <a:off x="3228840" y="1504642"/>
            <a:ext cx="0" cy="54000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83" name="圆角矩形 283"/>
          <p:cNvSpPr>
            <a:spLocks noChangeArrowheads="1"/>
          </p:cNvSpPr>
          <p:nvPr/>
        </p:nvSpPr>
        <p:spPr bwMode="auto">
          <a:xfrm>
            <a:off x="2883586" y="3049626"/>
            <a:ext cx="715736"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91" name="圆角矩形 291"/>
          <p:cNvSpPr>
            <a:spLocks noChangeArrowheads="1"/>
          </p:cNvSpPr>
          <p:nvPr/>
        </p:nvSpPr>
        <p:spPr bwMode="auto">
          <a:xfrm>
            <a:off x="3351189" y="1551905"/>
            <a:ext cx="493934" cy="232982"/>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431" name="圆角矩形 431"/>
          <p:cNvSpPr>
            <a:spLocks noChangeArrowheads="1"/>
          </p:cNvSpPr>
          <p:nvPr/>
        </p:nvSpPr>
        <p:spPr bwMode="auto">
          <a:xfrm>
            <a:off x="4328419" y="4719463"/>
            <a:ext cx="715895" cy="166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5" name="TextBox 24"/>
          <p:cNvSpPr txBox="1"/>
          <p:nvPr/>
        </p:nvSpPr>
        <p:spPr>
          <a:xfrm>
            <a:off x="7646274" y="6274670"/>
            <a:ext cx="1450428" cy="338554"/>
          </a:xfrm>
          <a:prstGeom prst="rect">
            <a:avLst/>
          </a:prstGeom>
          <a:noFill/>
        </p:spPr>
        <p:txBody>
          <a:bodyPr wrap="square" rtlCol="0">
            <a:spAutoFit/>
          </a:bodyPr>
          <a:lstStyle/>
          <a:p>
            <a:r>
              <a:rPr lang="zh-CN" altLang="en-US" sz="1600" dirty="0"/>
              <a:t>下一张</a:t>
            </a:r>
          </a:p>
        </p:txBody>
      </p:sp>
      <p:sp>
        <p:nvSpPr>
          <p:cNvPr id="26" name="圆角矩形 431"/>
          <p:cNvSpPr>
            <a:spLocks noChangeArrowheads="1"/>
          </p:cNvSpPr>
          <p:nvPr/>
        </p:nvSpPr>
        <p:spPr bwMode="auto">
          <a:xfrm>
            <a:off x="5100929" y="4735228"/>
            <a:ext cx="715895" cy="166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6" name="TextBox 15"/>
          <p:cNvSpPr txBox="1"/>
          <p:nvPr/>
        </p:nvSpPr>
        <p:spPr>
          <a:xfrm>
            <a:off x="8362113" y="996670"/>
            <a:ext cx="461665" cy="4986337"/>
          </a:xfrm>
          <a:prstGeom prst="rect">
            <a:avLst/>
          </a:prstGeom>
          <a:noFill/>
        </p:spPr>
        <p:txBody>
          <a:bodyPr vert="eaVert" wrap="square" rtlCol="0">
            <a:spAutoFit/>
          </a:bodyPr>
          <a:lstStyle/>
          <a:p>
            <a:r>
              <a:rPr lang="zh-CN" altLang="en-US" dirty="0" smtClean="0"/>
              <a:t>图 </a:t>
            </a:r>
            <a:r>
              <a:rPr lang="en-US" dirty="0" smtClean="0"/>
              <a:t>5.15</a:t>
            </a:r>
            <a:r>
              <a:rPr lang="zh-CN" altLang="en-US" dirty="0" smtClean="0"/>
              <a:t>用“设计视图”创建参数查询操作步骤</a:t>
            </a:r>
            <a:endParaRPr lang="zh-CN" altLang="en-US" dirty="0"/>
          </a:p>
        </p:txBody>
      </p:sp>
    </p:spTree>
    <p:extLst>
      <p:ext uri="{BB962C8B-B14F-4D97-AF65-F5344CB8AC3E}">
        <p14:creationId xmlns:p14="http://schemas.microsoft.com/office/powerpoint/2010/main" val="27112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5"/>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282"/>
                                        </p:tgtEl>
                                        <p:attrNameLst>
                                          <p:attrName>style.visibility</p:attrName>
                                        </p:attrNameLst>
                                      </p:cBhvr>
                                      <p:to>
                                        <p:strVal val="visible"/>
                                      </p:to>
                                    </p:set>
                                    <p:animEffect transition="in" filter="wipe(up)">
                                      <p:cBhvr>
                                        <p:cTn id="22" dur="500"/>
                                        <p:tgtEl>
                                          <p:spTgt spid="28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83"/>
                                        </p:tgtEl>
                                        <p:attrNameLst>
                                          <p:attrName>style.visibility</p:attrName>
                                        </p:attrNameLst>
                                      </p:cBhvr>
                                      <p:to>
                                        <p:strVal val="visible"/>
                                      </p:to>
                                    </p:set>
                                    <p:animEffect transition="in" filter="wipe(left)">
                                      <p:cBhvr>
                                        <p:cTn id="26" dur="1500"/>
                                        <p:tgtEl>
                                          <p:spTgt spid="283"/>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431"/>
                                        </p:tgtEl>
                                        <p:attrNameLst>
                                          <p:attrName>style.visibility</p:attrName>
                                        </p:attrNameLst>
                                      </p:cBhvr>
                                      <p:to>
                                        <p:strVal val="visible"/>
                                      </p:to>
                                    </p:set>
                                    <p:animEffect transition="in" filter="wipe(left)">
                                      <p:cBhvr>
                                        <p:cTn id="30" dur="500"/>
                                        <p:tgtEl>
                                          <p:spTgt spid="431"/>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3000"/>
                            </p:stCondLst>
                            <p:childTnLst>
                              <p:par>
                                <p:cTn id="36" presetID="6" presetClass="entr" presetSubtype="16"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82" grpId="0" animBg="1"/>
      <p:bldP spid="283" grpId="0" animBg="1"/>
      <p:bldP spid="431" grpId="0" animBg="1"/>
      <p:bldP spid="25" grpId="0"/>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46</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425177" y="1185862"/>
            <a:ext cx="461665" cy="4986337"/>
          </a:xfrm>
          <a:prstGeom prst="rect">
            <a:avLst/>
          </a:prstGeom>
          <a:noFill/>
        </p:spPr>
        <p:txBody>
          <a:bodyPr vert="eaVert" wrap="square" rtlCol="0">
            <a:spAutoFit/>
          </a:bodyPr>
          <a:lstStyle/>
          <a:p>
            <a:r>
              <a:rPr lang="zh-CN" altLang="en-US" dirty="0" smtClean="0"/>
              <a:t>图 </a:t>
            </a:r>
            <a:r>
              <a:rPr lang="en-US" dirty="0" smtClean="0"/>
              <a:t>5.15</a:t>
            </a:r>
            <a:r>
              <a:rPr lang="zh-CN" altLang="en-US" dirty="0" smtClean="0"/>
              <a:t>用“设计视图”创建参数查询操作步骤</a:t>
            </a:r>
            <a:endParaRPr lang="zh-CN" altLang="en-US" dirty="0"/>
          </a:p>
        </p:txBody>
      </p:sp>
      <p:sp>
        <p:nvSpPr>
          <p:cNvPr id="154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079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320" name="图片 320"/>
          <p:cNvPicPr>
            <a:picLocks noChangeAspect="1"/>
          </p:cNvPicPr>
          <p:nvPr/>
        </p:nvPicPr>
        <p:blipFill>
          <a:blip r:embed="rId2"/>
          <a:srcRect/>
          <a:stretch>
            <a:fillRect/>
          </a:stretch>
        </p:blipFill>
        <p:spPr bwMode="auto">
          <a:xfrm>
            <a:off x="328612" y="268014"/>
            <a:ext cx="8029575" cy="5943600"/>
          </a:xfrm>
          <a:prstGeom prst="rect">
            <a:avLst/>
          </a:prstGeom>
          <a:noFill/>
        </p:spPr>
      </p:pic>
      <p:sp>
        <p:nvSpPr>
          <p:cNvPr id="311" name="圆角矩形 311"/>
          <p:cNvSpPr>
            <a:spLocks noChangeArrowheads="1"/>
          </p:cNvSpPr>
          <p:nvPr/>
        </p:nvSpPr>
        <p:spPr bwMode="auto">
          <a:xfrm>
            <a:off x="4124116" y="6409336"/>
            <a:ext cx="1667914" cy="15946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③</a:t>
            </a:r>
            <a:r>
              <a:rPr kumimoji="0" lang="zh-CN" sz="9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设置参数和提示信息</a:t>
            </a:r>
            <a:endParaRPr kumimoji="0" 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12" name="圆角矩形 312"/>
          <p:cNvSpPr>
            <a:spLocks noChangeArrowheads="1"/>
          </p:cNvSpPr>
          <p:nvPr/>
        </p:nvSpPr>
        <p:spPr bwMode="auto">
          <a:xfrm>
            <a:off x="3568313" y="860203"/>
            <a:ext cx="406624" cy="15946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0" name="圆角矩形 284"/>
          <p:cNvSpPr>
            <a:spLocks noChangeArrowheads="1"/>
          </p:cNvSpPr>
          <p:nvPr/>
        </p:nvSpPr>
        <p:spPr bwMode="auto">
          <a:xfrm>
            <a:off x="3820097" y="2237736"/>
            <a:ext cx="836719" cy="34786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字段列表</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1" name="直接箭头连接符 285"/>
          <p:cNvSpPr>
            <a:spLocks noChangeShapeType="1"/>
          </p:cNvSpPr>
          <p:nvPr/>
        </p:nvSpPr>
        <p:spPr bwMode="auto">
          <a:xfrm flipH="1">
            <a:off x="3419051" y="2365076"/>
            <a:ext cx="396000" cy="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2" name="曲线连接符 287"/>
          <p:cNvSpPr>
            <a:spLocks noChangeShapeType="1"/>
          </p:cNvSpPr>
          <p:nvPr/>
        </p:nvSpPr>
        <p:spPr bwMode="auto">
          <a:xfrm>
            <a:off x="3378439" y="3532776"/>
            <a:ext cx="957078" cy="787050"/>
          </a:xfrm>
          <a:prstGeom prst="curvedConnector3">
            <a:avLst>
              <a:gd name="adj1" fmla="val 100000"/>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3" name="圆角矩形 288"/>
          <p:cNvSpPr>
            <a:spLocks noChangeArrowheads="1"/>
          </p:cNvSpPr>
          <p:nvPr/>
        </p:nvSpPr>
        <p:spPr bwMode="auto">
          <a:xfrm>
            <a:off x="4018540" y="3367644"/>
            <a:ext cx="1149337" cy="15946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②</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双击或拖曳</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4" name="圆角矩形 290"/>
          <p:cNvSpPr>
            <a:spLocks noChangeArrowheads="1"/>
          </p:cNvSpPr>
          <p:nvPr/>
        </p:nvSpPr>
        <p:spPr bwMode="auto">
          <a:xfrm>
            <a:off x="4154989" y="5433898"/>
            <a:ext cx="1593576" cy="352047"/>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设置</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查询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条件</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5" name="圆角矩形 293"/>
          <p:cNvSpPr>
            <a:spLocks noChangeArrowheads="1"/>
          </p:cNvSpPr>
          <p:nvPr/>
        </p:nvSpPr>
        <p:spPr bwMode="auto">
          <a:xfrm>
            <a:off x="1219414" y="1574050"/>
            <a:ext cx="735498" cy="286218"/>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④</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单击</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6" name="直接箭头连接符 294"/>
          <p:cNvSpPr>
            <a:spLocks noChangeShapeType="1"/>
          </p:cNvSpPr>
          <p:nvPr/>
        </p:nvSpPr>
        <p:spPr bwMode="auto">
          <a:xfrm flipH="1" flipV="1">
            <a:off x="1032796" y="1489408"/>
            <a:ext cx="291494" cy="165908"/>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7" name="圆角矩形 296"/>
          <p:cNvSpPr>
            <a:spLocks noChangeArrowheads="1"/>
          </p:cNvSpPr>
          <p:nvPr/>
        </p:nvSpPr>
        <p:spPr bwMode="auto">
          <a:xfrm>
            <a:off x="5761766" y="5344509"/>
            <a:ext cx="1224000" cy="201563"/>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8" name="TextBox 37"/>
          <p:cNvSpPr txBox="1"/>
          <p:nvPr/>
        </p:nvSpPr>
        <p:spPr>
          <a:xfrm>
            <a:off x="7646274" y="6274670"/>
            <a:ext cx="1450428" cy="338554"/>
          </a:xfrm>
          <a:prstGeom prst="rect">
            <a:avLst/>
          </a:prstGeom>
          <a:noFill/>
        </p:spPr>
        <p:txBody>
          <a:bodyPr wrap="square" rtlCol="0">
            <a:spAutoFit/>
          </a:bodyPr>
          <a:lstStyle/>
          <a:p>
            <a:r>
              <a:rPr lang="zh-CN" altLang="en-US" sz="1600" dirty="0"/>
              <a:t>下一张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1500"/>
                                        <p:tgtEl>
                                          <p:spTgt spid="33"/>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1500"/>
                                        <p:tgtEl>
                                          <p:spTgt spid="37"/>
                                        </p:tgtEl>
                                      </p:cBhvr>
                                    </p:animEffect>
                                  </p:childTnLst>
                                </p:cTn>
                              </p:par>
                            </p:childTnLst>
                          </p:cTn>
                        </p:par>
                        <p:par>
                          <p:cTn id="33" fill="hold">
                            <p:stCondLst>
                              <p:cond delay="2000"/>
                            </p:stCondLst>
                            <p:childTnLst>
                              <p:par>
                                <p:cTn id="34" presetID="26" presetClass="emph" presetSubtype="0" repeatCount="3000" fill="hold" grpId="1" nodeType="afterEffect">
                                  <p:stCondLst>
                                    <p:cond delay="0"/>
                                  </p:stCondLst>
                                  <p:childTnLst>
                                    <p:animEffect transition="out" filter="fade">
                                      <p:cBhvr>
                                        <p:cTn id="35" dur="500" tmFilter="0, 0; .2, .5; .8, .5; 1, 0"/>
                                        <p:tgtEl>
                                          <p:spTgt spid="37"/>
                                        </p:tgtEl>
                                      </p:cBhvr>
                                    </p:animEffect>
                                    <p:animScale>
                                      <p:cBhvr>
                                        <p:cTn id="36" dur="250" autoRev="1" fill="hold"/>
                                        <p:tgtEl>
                                          <p:spTgt spid="37"/>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500"/>
                                        <p:tgtEl>
                                          <p:spTgt spid="36"/>
                                        </p:tgtEl>
                                      </p:cBhvr>
                                    </p:animEffect>
                                  </p:childTnLst>
                                </p:cTn>
                              </p:par>
                            </p:childTnLst>
                          </p:cTn>
                        </p:par>
                        <p:par>
                          <p:cTn id="46" fill="hold">
                            <p:stCondLst>
                              <p:cond delay="1000"/>
                            </p:stCondLst>
                            <p:childTnLst>
                              <p:par>
                                <p:cTn id="47" presetID="6"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P spid="33" grpId="0"/>
      <p:bldP spid="34" grpId="0"/>
      <p:bldP spid="35" grpId="0"/>
      <p:bldP spid="36" grpId="0" animBg="1"/>
      <p:bldP spid="37" grpId="0" animBg="1"/>
      <p:bldP spid="37" grpId="1" animBg="1"/>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20"/>
          <p:cNvPicPr>
            <a:picLocks noChangeAspect="1"/>
          </p:cNvPicPr>
          <p:nvPr/>
        </p:nvPicPr>
        <p:blipFill rotWithShape="1">
          <a:blip r:embed="rId2"/>
          <a:srcRect l="17702" t="31565" r="4743" b="10345"/>
          <a:stretch/>
        </p:blipFill>
        <p:spPr bwMode="auto">
          <a:xfrm>
            <a:off x="756746" y="2017986"/>
            <a:ext cx="6227380" cy="3452649"/>
          </a:xfrm>
          <a:prstGeom prst="rect">
            <a:avLst/>
          </a:prstGeom>
          <a:noFill/>
        </p:spPr>
      </p:pic>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47</a:t>
            </a:fld>
            <a:endParaRPr lang="en-US" altLang="zh-CN" dirty="0"/>
          </a:p>
        </p:txBody>
      </p:sp>
      <p:sp>
        <p:nvSpPr>
          <p:cNvPr id="5" name="TextBox 4"/>
          <p:cNvSpPr txBox="1"/>
          <p:nvPr/>
        </p:nvSpPr>
        <p:spPr>
          <a:xfrm>
            <a:off x="8425177" y="1185862"/>
            <a:ext cx="461665" cy="4986337"/>
          </a:xfrm>
          <a:prstGeom prst="rect">
            <a:avLst/>
          </a:prstGeom>
          <a:noFill/>
        </p:spPr>
        <p:txBody>
          <a:bodyPr vert="eaVert" wrap="square" rtlCol="0">
            <a:spAutoFit/>
          </a:bodyPr>
          <a:lstStyle/>
          <a:p>
            <a:r>
              <a:rPr lang="zh-CN" altLang="en-US" dirty="0" smtClean="0"/>
              <a:t>图 </a:t>
            </a:r>
            <a:r>
              <a:rPr lang="en-US" dirty="0" smtClean="0"/>
              <a:t>5.15</a:t>
            </a:r>
            <a:r>
              <a:rPr lang="zh-CN" altLang="en-US" dirty="0" smtClean="0"/>
              <a:t>用“设计视图”创建参数查询操作步骤</a:t>
            </a:r>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284" y="235662"/>
            <a:ext cx="20955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324"/>
          <p:cNvPicPr>
            <a:picLocks noChangeAspect="1" noChangeArrowheads="1"/>
          </p:cNvPicPr>
          <p:nvPr/>
        </p:nvPicPr>
        <p:blipFill>
          <a:blip r:embed="rId4"/>
          <a:srcRect/>
          <a:stretch>
            <a:fillRect/>
          </a:stretch>
        </p:blipFill>
        <p:spPr bwMode="auto">
          <a:xfrm>
            <a:off x="5349257" y="219900"/>
            <a:ext cx="2147898" cy="1151699"/>
          </a:xfrm>
          <a:prstGeom prst="rect">
            <a:avLst/>
          </a:prstGeom>
          <a:noFill/>
        </p:spPr>
      </p:pic>
      <p:pic>
        <p:nvPicPr>
          <p:cNvPr id="9" name="图片 326"/>
          <p:cNvPicPr>
            <a:picLocks noChangeAspect="1"/>
          </p:cNvPicPr>
          <p:nvPr/>
        </p:nvPicPr>
        <p:blipFill>
          <a:blip r:embed="rId5"/>
          <a:srcRect l="22142" t="39845"/>
          <a:stretch>
            <a:fillRect/>
          </a:stretch>
        </p:blipFill>
        <p:spPr bwMode="auto">
          <a:xfrm>
            <a:off x="3022483" y="1545020"/>
            <a:ext cx="4466140" cy="1793666"/>
          </a:xfrm>
          <a:prstGeom prst="rect">
            <a:avLst/>
          </a:prstGeom>
          <a:noFill/>
        </p:spPr>
      </p:pic>
      <p:sp>
        <p:nvSpPr>
          <p:cNvPr id="6" name="圆角矩形 5"/>
          <p:cNvSpPr/>
          <p:nvPr/>
        </p:nvSpPr>
        <p:spPr>
          <a:xfrm>
            <a:off x="5454869" y="740979"/>
            <a:ext cx="772510" cy="216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3" name="圆角矩形 296"/>
          <p:cNvSpPr>
            <a:spLocks noChangeArrowheads="1"/>
          </p:cNvSpPr>
          <p:nvPr/>
        </p:nvSpPr>
        <p:spPr bwMode="auto">
          <a:xfrm>
            <a:off x="4784303" y="5218384"/>
            <a:ext cx="1224000" cy="201563"/>
          </a:xfrm>
          <a:prstGeom prst="roundRect">
            <a:avLst>
              <a:gd name="adj" fmla="val 16667"/>
            </a:avLst>
          </a:prstGeom>
          <a:noFill/>
          <a:ln w="28575">
            <a:solidFill>
              <a:schemeClr val="accent1"/>
            </a:solidFill>
            <a:round/>
            <a:headEnd/>
            <a:tailEnd/>
          </a:ln>
        </p:spPr>
        <p:txBody>
          <a:bodyPr vert="horz" wrap="square" lIns="0" tIns="0" rIns="0" bIns="0" numCol="1" anchor="t" anchorCtr="0" compatLnSpc="1">
            <a:prstTxWarp prst="textNoShape">
              <a:avLst/>
            </a:prstTxWarp>
          </a:bodyPr>
          <a:lstStyle/>
          <a:p>
            <a:endParaRPr lang="zh-CN" altLang="en-US"/>
          </a:p>
        </p:txBody>
      </p:sp>
      <p:cxnSp>
        <p:nvCxnSpPr>
          <p:cNvPr id="14" name="直接箭头连接符 13"/>
          <p:cNvCxnSpPr/>
          <p:nvPr/>
        </p:nvCxnSpPr>
        <p:spPr bwMode="auto">
          <a:xfrm flipH="1" flipV="1">
            <a:off x="3909848" y="709448"/>
            <a:ext cx="1008993" cy="4508938"/>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4981903" y="5801710"/>
            <a:ext cx="945931" cy="338554"/>
          </a:xfrm>
          <a:prstGeom prst="rect">
            <a:avLst/>
          </a:prstGeom>
          <a:noFill/>
        </p:spPr>
        <p:txBody>
          <a:bodyPr wrap="square" rtlCol="0">
            <a:spAutoFit/>
          </a:bodyPr>
          <a:lstStyle/>
          <a:p>
            <a:r>
              <a:rPr lang="zh-CN" altLang="en-US" sz="1600" dirty="0"/>
              <a:t>下一</a:t>
            </a:r>
            <a:r>
              <a:rPr lang="zh-CN" altLang="en-US" sz="1600" dirty="0" smtClean="0"/>
              <a:t>例</a:t>
            </a:r>
            <a:endParaRPr lang="zh-CN" altLang="en-US" sz="1600" dirty="0"/>
          </a:p>
        </p:txBody>
      </p:sp>
      <p:sp>
        <p:nvSpPr>
          <p:cNvPr id="15" name="爆炸形 2 14"/>
          <p:cNvSpPr/>
          <p:nvPr/>
        </p:nvSpPr>
        <p:spPr>
          <a:xfrm>
            <a:off x="5486400" y="3547241"/>
            <a:ext cx="2380593" cy="882869"/>
          </a:xfrm>
          <a:prstGeom prst="irregularSeal2">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条件行：</a:t>
            </a:r>
            <a:r>
              <a:rPr lang="en-US" altLang="zh-CN" sz="1600" kern="100" dirty="0" smtClean="0">
                <a:solidFill>
                  <a:srgbClr val="FF0000"/>
                </a:solidFill>
                <a:latin typeface="Times New Roman"/>
                <a:ea typeface="宋体"/>
              </a:rPr>
              <a:t/>
            </a:r>
            <a:br>
              <a:rPr lang="en-US" altLang="zh-CN" sz="1600" kern="100" dirty="0" smtClean="0">
                <a:solidFill>
                  <a:srgbClr val="FF0000"/>
                </a:solidFill>
                <a:latin typeface="Times New Roman"/>
                <a:ea typeface="宋体"/>
              </a:rPr>
            </a:br>
            <a:r>
              <a:rPr lang="en-US" altLang="zh-CN" sz="1600" kern="100" dirty="0" smtClean="0">
                <a:solidFill>
                  <a:srgbClr val="FF0000"/>
                </a:solidFill>
                <a:latin typeface="Times New Roman"/>
                <a:ea typeface="宋体"/>
              </a:rPr>
              <a:t>[</a:t>
            </a:r>
            <a:r>
              <a:rPr lang="zh-CN" altLang="en-US" sz="1600" kern="100" dirty="0" smtClean="0">
                <a:solidFill>
                  <a:srgbClr val="FF0000"/>
                </a:solidFill>
                <a:latin typeface="Times New Roman"/>
                <a:ea typeface="宋体"/>
              </a:rPr>
              <a:t>提示信息</a:t>
            </a:r>
            <a:r>
              <a:rPr lang="en-US" altLang="zh-CN" sz="1600" kern="100" dirty="0" smtClean="0">
                <a:solidFill>
                  <a:srgbClr val="FF0000"/>
                </a:solidFill>
                <a:latin typeface="Times New Roman"/>
                <a:ea typeface="宋体"/>
              </a:rPr>
              <a:t> ]</a:t>
            </a:r>
            <a:endParaRPr lang="zh-CN" altLang="en-US" sz="1600" kern="100" dirty="0" smtClean="0">
              <a:solidFill>
                <a:srgbClr val="FF0000"/>
              </a:solidFill>
              <a:latin typeface="Times New Roman"/>
              <a:ea typeface="宋体"/>
            </a:endParaRPr>
          </a:p>
        </p:txBody>
      </p:sp>
    </p:spTree>
    <p:extLst>
      <p:ext uri="{BB962C8B-B14F-4D97-AF65-F5344CB8AC3E}">
        <p14:creationId xmlns:p14="http://schemas.microsoft.com/office/powerpoint/2010/main" val="62618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500"/>
                                        <p:tgtEl>
                                          <p:spTgt spid="13"/>
                                        </p:tgtEl>
                                      </p:cBhvr>
                                    </p:animEffect>
                                  </p:childTnLst>
                                </p:cTn>
                              </p:par>
                            </p:childTnLst>
                          </p:cTn>
                        </p:par>
                        <p:par>
                          <p:cTn id="31" fill="hold">
                            <p:stCondLst>
                              <p:cond delay="2000"/>
                            </p:stCondLst>
                            <p:childTnLst>
                              <p:par>
                                <p:cTn id="32" presetID="26" presetClass="emph" presetSubtype="0" repeatCount="3000" fill="hold" grpId="1" nodeType="after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4500"/>
                            </p:stCondLst>
                            <p:childTnLst>
                              <p:par>
                                <p:cTn id="46" presetID="26" presetClass="emph" presetSubtype="0" repeatCount="3000" fill="hold" grpId="1" nodeType="after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par>
                          <p:cTn id="49" fill="hold">
                            <p:stCondLst>
                              <p:cond delay="6000"/>
                            </p:stCondLst>
                            <p:childTnLst>
                              <p:par>
                                <p:cTn id="50" presetID="6"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3" grpId="1" animBg="1"/>
      <p:bldP spid="16" grpId="0"/>
      <p:bldP spid="15" grpId="0" animBg="1"/>
      <p:bldP spid="1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5.3.2</a:t>
            </a:r>
            <a:r>
              <a:rPr lang="zh-CN" altLang="en-US" sz="3600" dirty="0" smtClean="0"/>
              <a:t>创建参数查询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48</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56119" y="4203372"/>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17812" y="1911350"/>
            <a:ext cx="1533471" cy="406181"/>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2862322"/>
          </a:xfrm>
          <a:prstGeom prst="rect">
            <a:avLst/>
          </a:prstGeom>
          <a:noFill/>
          <a:ln w="9525">
            <a:noFill/>
            <a:miter lim="800000"/>
            <a:headEnd/>
            <a:tailEnd/>
          </a:ln>
        </p:spPr>
        <p:txBody>
          <a:bodyPr wrap="square">
            <a:spAutoFit/>
          </a:bodyPr>
          <a:lstStyle/>
          <a:p>
            <a:r>
              <a:rPr lang="zh-CN" altLang="en-US" dirty="0" smtClean="0"/>
              <a:t>例</a:t>
            </a:r>
            <a:r>
              <a:rPr lang="en-US" dirty="0" smtClean="0"/>
              <a:t>5.7</a:t>
            </a:r>
            <a:r>
              <a:rPr lang="zh-CN" altLang="en-US" dirty="0" smtClean="0"/>
              <a:t>：以“教务系统”数据库中的“学生信息表”为数据源，创建参数查询，能动态地查询某一段时间内出生的学生记录，例如：查询“</a:t>
            </a:r>
            <a:r>
              <a:rPr lang="en-US" dirty="0" smtClean="0"/>
              <a:t>1990</a:t>
            </a:r>
            <a:r>
              <a:rPr lang="zh-CN" altLang="en-US" dirty="0" smtClean="0"/>
              <a:t>年”到“</a:t>
            </a:r>
            <a:r>
              <a:rPr lang="en-US" dirty="0" smtClean="0"/>
              <a:t>1991</a:t>
            </a:r>
            <a:r>
              <a:rPr lang="zh-CN" altLang="en-US" dirty="0" smtClean="0"/>
              <a:t>年”两年间出生的学生记录，查询结果如图</a:t>
            </a:r>
            <a:r>
              <a:rPr lang="en-US" dirty="0" smtClean="0"/>
              <a:t>5.16</a:t>
            </a:r>
            <a:r>
              <a:rPr lang="zh-CN" altLang="en-US" dirty="0" smtClean="0"/>
              <a:t>所示。</a:t>
            </a:r>
            <a:endParaRPr lang="en-US" altLang="zh-CN" dirty="0"/>
          </a:p>
        </p:txBody>
      </p:sp>
      <p:sp>
        <p:nvSpPr>
          <p:cNvPr id="56357" name="Text Box 37"/>
          <p:cNvSpPr txBox="1">
            <a:spLocks noChangeArrowheads="1"/>
          </p:cNvSpPr>
          <p:nvPr/>
        </p:nvSpPr>
        <p:spPr bwMode="auto">
          <a:xfrm>
            <a:off x="8482332" y="1700213"/>
            <a:ext cx="461665" cy="360997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5.16</a:t>
            </a:r>
            <a:r>
              <a:rPr lang="zh-CN" altLang="en-US" dirty="0" smtClean="0"/>
              <a:t>多参数查询运行结果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66915" name="图片 331"/>
          <p:cNvPicPr>
            <a:picLocks noChangeAspect="1" noChangeArrowheads="1"/>
          </p:cNvPicPr>
          <p:nvPr/>
        </p:nvPicPr>
        <p:blipFill>
          <a:blip r:embed="rId2"/>
          <a:srcRect/>
          <a:stretch>
            <a:fillRect/>
          </a:stretch>
        </p:blipFill>
        <p:spPr bwMode="auto">
          <a:xfrm>
            <a:off x="2992001" y="1282149"/>
            <a:ext cx="2620523" cy="1196322"/>
          </a:xfrm>
          <a:prstGeom prst="rect">
            <a:avLst/>
          </a:prstGeom>
          <a:noFill/>
        </p:spPr>
      </p:pic>
      <p:pic>
        <p:nvPicPr>
          <p:cNvPr id="166914" name="图片 332"/>
          <p:cNvPicPr>
            <a:picLocks noChangeAspect="1" noChangeArrowheads="1"/>
          </p:cNvPicPr>
          <p:nvPr/>
        </p:nvPicPr>
        <p:blipFill>
          <a:blip r:embed="rId3"/>
          <a:srcRect/>
          <a:stretch>
            <a:fillRect/>
          </a:stretch>
        </p:blipFill>
        <p:spPr bwMode="auto">
          <a:xfrm>
            <a:off x="5735201" y="1278663"/>
            <a:ext cx="2636289" cy="1180758"/>
          </a:xfrm>
          <a:prstGeom prst="rect">
            <a:avLst/>
          </a:prstGeom>
          <a:noFill/>
        </p:spPr>
      </p:pic>
      <p:pic>
        <p:nvPicPr>
          <p:cNvPr id="166913" name="图片 333"/>
          <p:cNvPicPr>
            <a:picLocks noChangeAspect="1" noChangeArrowheads="1"/>
          </p:cNvPicPr>
          <p:nvPr/>
        </p:nvPicPr>
        <p:blipFill>
          <a:blip r:embed="rId4"/>
          <a:srcRect l="21065" t="29977"/>
          <a:stretch>
            <a:fillRect/>
          </a:stretch>
        </p:blipFill>
        <p:spPr bwMode="auto">
          <a:xfrm>
            <a:off x="3032891" y="2631527"/>
            <a:ext cx="5385895" cy="2847975"/>
          </a:xfrm>
          <a:prstGeom prst="rect">
            <a:avLst/>
          </a:prstGeom>
          <a:noFill/>
        </p:spPr>
      </p:pic>
      <p:sp>
        <p:nvSpPr>
          <p:cNvPr id="1669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云形 17"/>
          <p:cNvSpPr/>
          <p:nvPr/>
        </p:nvSpPr>
        <p:spPr>
          <a:xfrm>
            <a:off x="930166" y="4256692"/>
            <a:ext cx="1623847" cy="551791"/>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多参数查询</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49</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522730" y="928687"/>
            <a:ext cx="461665" cy="4986337"/>
          </a:xfrm>
          <a:prstGeom prst="rect">
            <a:avLst/>
          </a:prstGeom>
          <a:noFill/>
        </p:spPr>
        <p:txBody>
          <a:bodyPr vert="eaVert" wrap="square" rtlCol="0">
            <a:spAutoFit/>
          </a:bodyPr>
          <a:lstStyle/>
          <a:p>
            <a:pPr algn="ctr"/>
            <a:r>
              <a:rPr lang="zh-CN" altLang="en-US" dirty="0" smtClean="0"/>
              <a:t>图 </a:t>
            </a:r>
            <a:r>
              <a:rPr lang="en-US" dirty="0" smtClean="0"/>
              <a:t>5.17</a:t>
            </a:r>
            <a:r>
              <a:rPr lang="zh-CN" altLang="en-US" dirty="0" smtClean="0"/>
              <a:t>创建多参数查询</a:t>
            </a:r>
            <a:endParaRPr lang="zh-CN" altLang="en-US" dirty="0"/>
          </a:p>
        </p:txBody>
      </p:sp>
      <p:sp>
        <p:nvSpPr>
          <p:cNvPr id="154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079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4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327" name="图片 327"/>
          <p:cNvPicPr>
            <a:picLocks noChangeAspect="1"/>
          </p:cNvPicPr>
          <p:nvPr/>
        </p:nvPicPr>
        <p:blipFill>
          <a:blip r:embed="rId2"/>
          <a:srcRect/>
          <a:stretch>
            <a:fillRect/>
          </a:stretch>
        </p:blipFill>
        <p:spPr bwMode="auto">
          <a:xfrm>
            <a:off x="208782" y="457201"/>
            <a:ext cx="8290317" cy="6195848"/>
          </a:xfrm>
          <a:prstGeom prst="rect">
            <a:avLst/>
          </a:prstGeom>
          <a:noFill/>
        </p:spPr>
      </p:pic>
      <p:sp>
        <p:nvSpPr>
          <p:cNvPr id="328" name="圆角矩形 328"/>
          <p:cNvSpPr>
            <a:spLocks noChangeArrowheads="1"/>
          </p:cNvSpPr>
          <p:nvPr/>
        </p:nvSpPr>
        <p:spPr bwMode="auto">
          <a:xfrm>
            <a:off x="4705010" y="5577579"/>
            <a:ext cx="2088000" cy="252000"/>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21" name="圆角矩形 221"/>
          <p:cNvSpPr>
            <a:spLocks noChangeArrowheads="1"/>
          </p:cNvSpPr>
          <p:nvPr/>
        </p:nvSpPr>
        <p:spPr bwMode="auto">
          <a:xfrm>
            <a:off x="5141733" y="3799511"/>
            <a:ext cx="2677964" cy="7200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一个</a:t>
            </a:r>
            <a:r>
              <a:rPr kumimoji="0" lang="zh-CN" sz="1400" i="0" u="none" strike="noStrike" cap="none" normalizeH="0" baseline="0" dirty="0" smtClean="0">
                <a:ln>
                  <a:noFill/>
                </a:ln>
                <a:solidFill>
                  <a:srgbClr val="FF0000"/>
                </a:solidFill>
                <a:effectLst/>
                <a:latin typeface="Arial"/>
                <a:ea typeface="宋体" pitchFamily="2" charset="-122"/>
                <a:cs typeface="Times New Roman" pitchFamily="18" charset="0"/>
              </a:rPr>
              <a:t>“</a:t>
            </a:r>
            <a:r>
              <a:rPr kumimoji="0" lang="en-US" altLang="zh-CN"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 ]</a:t>
            </a:r>
            <a:r>
              <a:rPr kumimoji="0" lang="en-US" altLang="zh-CN" sz="1400" i="0" u="none" strike="noStrike" cap="none" normalizeH="0" baseline="0" dirty="0" smtClean="0">
                <a:ln>
                  <a:noFill/>
                </a:ln>
                <a:solidFill>
                  <a:srgbClr val="FF0000"/>
                </a:solidFill>
                <a:effectLst/>
                <a:latin typeface="Arial"/>
                <a:ea typeface="宋体" pitchFamily="2" charset="-122"/>
                <a:cs typeface="Times New Roman" pitchFamily="18" charset="0"/>
              </a:rPr>
              <a:t>”</a:t>
            </a:r>
            <a:r>
              <a:rPr kumimoji="0" lang="en-US" altLang="zh-CN"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 </a:t>
            </a:r>
            <a:r>
              <a:rPr kumimoji="0" lang="zh-CN" altLang="en-US"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弹出一个对话框</a:t>
            </a:r>
            <a:br>
              <a:rPr kumimoji="0" lang="zh-CN" altLang="en-US"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br>
            <a:r>
              <a:rPr kumimoji="0" lang="zh-CN" altLang="en-US"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输入值替代</a:t>
            </a:r>
            <a:r>
              <a:rPr kumimoji="0" lang="zh-CN" altLang="en-US" sz="1400" i="0" u="none" strike="noStrike" cap="none" normalizeH="0" baseline="0" dirty="0" smtClean="0">
                <a:ln>
                  <a:noFill/>
                </a:ln>
                <a:solidFill>
                  <a:srgbClr val="FF0000"/>
                </a:solidFill>
                <a:effectLst/>
                <a:latin typeface="Arial"/>
                <a:ea typeface="宋体" pitchFamily="2" charset="-122"/>
                <a:cs typeface="Times New Roman" pitchFamily="18" charset="0"/>
              </a:rPr>
              <a:t>“</a:t>
            </a:r>
            <a:r>
              <a:rPr kumimoji="0" lang="en-US" altLang="zh-CN"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 ]</a:t>
            </a:r>
            <a:r>
              <a:rPr kumimoji="0" lang="en-US" altLang="zh-CN" sz="1400" i="0" u="none" strike="noStrike" cap="none" normalizeH="0" baseline="0" dirty="0" smtClean="0">
                <a:ln>
                  <a:noFill/>
                </a:ln>
                <a:solidFill>
                  <a:srgbClr val="FF0000"/>
                </a:solidFill>
                <a:effectLst/>
                <a:latin typeface="Arial"/>
                <a:ea typeface="宋体" pitchFamily="2" charset="-122"/>
                <a:cs typeface="Times New Roman" pitchFamily="18" charset="0"/>
              </a:rPr>
              <a:t>”</a:t>
            </a:r>
            <a:r>
              <a:rPr kumimoji="0" lang="zh-CN" altLang="en-US" sz="1400" i="0" u="none" strike="noStrike" cap="none" normalizeH="0" baseline="0" dirty="0" smtClean="0">
                <a:ln>
                  <a:noFill/>
                </a:ln>
                <a:solidFill>
                  <a:srgbClr val="FF0000"/>
                </a:solidFill>
                <a:effectLst/>
                <a:latin typeface="宋体" pitchFamily="2" charset="-122"/>
                <a:ea typeface="宋体" pitchFamily="2" charset="-122"/>
                <a:cs typeface="Times New Roman" pitchFamily="18" charset="0"/>
              </a:rPr>
              <a:t>生成查询条件，得到查询结果</a:t>
            </a:r>
            <a:endParaRPr kumimoji="0" lang="zh-CN" altLang="en-US" sz="140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228" name="直接箭头连接符 228"/>
          <p:cNvSpPr>
            <a:spLocks noChangeShapeType="1"/>
          </p:cNvSpPr>
          <p:nvPr/>
        </p:nvSpPr>
        <p:spPr bwMode="auto">
          <a:xfrm>
            <a:off x="6336728" y="4507528"/>
            <a:ext cx="10752" cy="1054304"/>
          </a:xfrm>
          <a:prstGeom prst="straightConnector1">
            <a:avLst/>
          </a:prstGeom>
          <a:noFill/>
          <a:ln w="9525">
            <a:solidFill>
              <a:srgbClr val="000000"/>
            </a:solidFill>
            <a:round/>
            <a:headEnd type="arrow" w="med" len="med"/>
            <a:tailEnd type="none" w="med" len="med"/>
          </a:ln>
        </p:spPr>
        <p:txBody>
          <a:bodyPr vert="horz" wrap="square" lIns="91440" tIns="45720" rIns="91440" bIns="45720" numCol="1" anchor="t" anchorCtr="0" compatLnSpc="1">
            <a:prstTxWarp prst="textNoShape">
              <a:avLst/>
            </a:prstTxWarp>
          </a:bodyPr>
          <a:lstStyle/>
          <a:p>
            <a:endParaRPr lang="zh-CN" altLang="en-US"/>
          </a:p>
        </p:txBody>
      </p:sp>
      <p:pic>
        <p:nvPicPr>
          <p:cNvPr id="15" name="图片 331"/>
          <p:cNvPicPr>
            <a:picLocks noChangeAspect="1" noChangeArrowheads="1"/>
          </p:cNvPicPr>
          <p:nvPr/>
        </p:nvPicPr>
        <p:blipFill>
          <a:blip r:embed="rId3"/>
          <a:srcRect/>
          <a:stretch>
            <a:fillRect/>
          </a:stretch>
        </p:blipFill>
        <p:spPr bwMode="auto">
          <a:xfrm>
            <a:off x="3906402" y="2496094"/>
            <a:ext cx="2242150" cy="1066913"/>
          </a:xfrm>
          <a:prstGeom prst="rect">
            <a:avLst/>
          </a:prstGeom>
          <a:noFill/>
        </p:spPr>
      </p:pic>
      <p:pic>
        <p:nvPicPr>
          <p:cNvPr id="16" name="图片 332"/>
          <p:cNvPicPr>
            <a:picLocks noChangeAspect="1" noChangeArrowheads="1"/>
          </p:cNvPicPr>
          <p:nvPr/>
        </p:nvPicPr>
        <p:blipFill>
          <a:blip r:embed="rId4"/>
          <a:srcRect/>
          <a:stretch>
            <a:fillRect/>
          </a:stretch>
        </p:blipFill>
        <p:spPr bwMode="auto">
          <a:xfrm>
            <a:off x="6192403" y="2508374"/>
            <a:ext cx="2242150" cy="1053657"/>
          </a:xfrm>
          <a:prstGeom prst="rect">
            <a:avLst/>
          </a:prstGeom>
          <a:noFill/>
        </p:spPr>
      </p:pic>
      <p:sp>
        <p:nvSpPr>
          <p:cNvPr id="17" name="TextBox 16"/>
          <p:cNvSpPr txBox="1"/>
          <p:nvPr/>
        </p:nvSpPr>
        <p:spPr>
          <a:xfrm>
            <a:off x="8418786" y="6274670"/>
            <a:ext cx="725214" cy="307777"/>
          </a:xfrm>
          <a:prstGeom prst="rect">
            <a:avLst/>
          </a:prstGeom>
          <a:noFill/>
        </p:spPr>
        <p:txBody>
          <a:bodyPr wrap="square" rtlCol="0">
            <a:spAutoFit/>
          </a:bodyPr>
          <a:lstStyle/>
          <a:p>
            <a:r>
              <a:rPr lang="zh-CN" altLang="en-US" sz="1400" dirty="0"/>
              <a:t>下一张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500" tmFilter="0, 0; .2, .5; .8, .5; 1, 0"/>
                                        <p:tgtEl>
                                          <p:spTgt spid="328"/>
                                        </p:tgtEl>
                                      </p:cBhvr>
                                    </p:animEffect>
                                    <p:animScale>
                                      <p:cBhvr>
                                        <p:cTn id="7" dur="750" autoRev="1" fill="hold"/>
                                        <p:tgtEl>
                                          <p:spTgt spid="328"/>
                                        </p:tgtEl>
                                      </p:cBhvr>
                                      <p:by x="105000" y="105000"/>
                                    </p:animScale>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228"/>
                                        </p:tgtEl>
                                        <p:attrNameLst>
                                          <p:attrName>style.visibility</p:attrName>
                                        </p:attrNameLst>
                                      </p:cBhvr>
                                      <p:to>
                                        <p:strVal val="visible"/>
                                      </p:to>
                                    </p:set>
                                    <p:animEffect transition="in" filter="wipe(down)">
                                      <p:cBhvr>
                                        <p:cTn id="11" dur="1500"/>
                                        <p:tgtEl>
                                          <p:spTgt spid="228"/>
                                        </p:tgtEl>
                                      </p:cBhvr>
                                    </p:animEffect>
                                  </p:childTnLst>
                                </p:cTn>
                              </p:par>
                            </p:childTnLst>
                          </p:cTn>
                        </p:par>
                        <p:par>
                          <p:cTn id="12" fill="hold">
                            <p:stCondLst>
                              <p:cond delay="3500"/>
                            </p:stCondLst>
                            <p:childTnLst>
                              <p:par>
                                <p:cTn id="13" presetID="53" presetClass="entr" presetSubtype="16" fill="hold" grpId="0" nodeType="afterEffect">
                                  <p:stCondLst>
                                    <p:cond delay="0"/>
                                  </p:stCondLst>
                                  <p:childTnLst>
                                    <p:set>
                                      <p:cBhvr>
                                        <p:cTn id="14" dur="1" fill="hold">
                                          <p:stCondLst>
                                            <p:cond delay="0"/>
                                          </p:stCondLst>
                                        </p:cTn>
                                        <p:tgtEl>
                                          <p:spTgt spid="221"/>
                                        </p:tgtEl>
                                        <p:attrNameLst>
                                          <p:attrName>style.visibility</p:attrName>
                                        </p:attrNameLst>
                                      </p:cBhvr>
                                      <p:to>
                                        <p:strVal val="visible"/>
                                      </p:to>
                                    </p:set>
                                    <p:anim calcmode="lin" valueType="num">
                                      <p:cBhvr>
                                        <p:cTn id="15" dur="500" fill="hold"/>
                                        <p:tgtEl>
                                          <p:spTgt spid="221"/>
                                        </p:tgtEl>
                                        <p:attrNameLst>
                                          <p:attrName>ppt_w</p:attrName>
                                        </p:attrNameLst>
                                      </p:cBhvr>
                                      <p:tavLst>
                                        <p:tav tm="0">
                                          <p:val>
                                            <p:fltVal val="0"/>
                                          </p:val>
                                        </p:tav>
                                        <p:tav tm="100000">
                                          <p:val>
                                            <p:strVal val="#ppt_w"/>
                                          </p:val>
                                        </p:tav>
                                      </p:tavLst>
                                    </p:anim>
                                    <p:anim calcmode="lin" valueType="num">
                                      <p:cBhvr>
                                        <p:cTn id="16" dur="500" fill="hold"/>
                                        <p:tgtEl>
                                          <p:spTgt spid="221"/>
                                        </p:tgtEl>
                                        <p:attrNameLst>
                                          <p:attrName>ppt_h</p:attrName>
                                        </p:attrNameLst>
                                      </p:cBhvr>
                                      <p:tavLst>
                                        <p:tav tm="0">
                                          <p:val>
                                            <p:fltVal val="0"/>
                                          </p:val>
                                        </p:tav>
                                        <p:tav tm="100000">
                                          <p:val>
                                            <p:strVal val="#ppt_h"/>
                                          </p:val>
                                        </p:tav>
                                      </p:tavLst>
                                    </p:anim>
                                    <p:animEffect transition="in" filter="fade">
                                      <p:cBhvr>
                                        <p:cTn id="17" dur="500"/>
                                        <p:tgtEl>
                                          <p:spTgt spid="221"/>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500"/>
                                        <p:tgtEl>
                                          <p:spTgt spid="15"/>
                                        </p:tgtEl>
                                      </p:cBhvr>
                                    </p:animEffect>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500"/>
                                        <p:tgtEl>
                                          <p:spTgt spid="16"/>
                                        </p:tgtEl>
                                      </p:cBhvr>
                                    </p:animEffect>
                                  </p:childTnLst>
                                </p:cTn>
                              </p:par>
                            </p:childTnLst>
                          </p:cTn>
                        </p:par>
                        <p:par>
                          <p:cTn id="26" fill="hold">
                            <p:stCondLst>
                              <p:cond delay="7000"/>
                            </p:stCondLst>
                            <p:childTnLst>
                              <p:par>
                                <p:cTn id="27" presetID="26" presetClass="emph" presetSubtype="0" fill="hold" nodeType="after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cTn>
                              </p:par>
                            </p:childTnLst>
                          </p:cTn>
                        </p:par>
                        <p:par>
                          <p:cTn id="30" fill="hold">
                            <p:stCondLst>
                              <p:cond delay="7500"/>
                            </p:stCondLst>
                            <p:childTnLst>
                              <p:par>
                                <p:cTn id="31" presetID="26" presetClass="emph" presetSubtype="0" fill="hold" nodeType="after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cTn>
                              </p:par>
                            </p:childTnLst>
                          </p:cTn>
                        </p:par>
                        <p:par>
                          <p:cTn id="34" fill="hold">
                            <p:stCondLst>
                              <p:cond delay="8000"/>
                            </p:stCondLst>
                            <p:childTnLst>
                              <p:par>
                                <p:cTn id="35" presetID="6"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animBg="1"/>
      <p:bldP spid="221" grpId="0" animBg="1"/>
      <p:bldP spid="228"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0" y="185738"/>
            <a:ext cx="8686800" cy="744537"/>
          </a:xfrm>
        </p:spPr>
        <p:txBody>
          <a:bodyPr/>
          <a:lstStyle/>
          <a:p>
            <a:r>
              <a:rPr lang="zh-CN" altLang="en-US" sz="3600" dirty="0" smtClean="0">
                <a:ea typeface="宋体" charset="-122"/>
              </a:rPr>
              <a:t>第</a:t>
            </a:r>
            <a:r>
              <a:rPr lang="en-US" altLang="zh-CN" sz="3600" dirty="0" smtClean="0">
                <a:ea typeface="宋体" charset="-122"/>
              </a:rPr>
              <a:t>5</a:t>
            </a:r>
            <a:r>
              <a:rPr lang="zh-CN" altLang="en-US" sz="3600" dirty="0" smtClean="0">
                <a:ea typeface="宋体" charset="-122"/>
              </a:rPr>
              <a:t>章</a:t>
            </a:r>
            <a:r>
              <a:rPr lang="zh-CN" altLang="en-US" sz="3600" dirty="0" smtClean="0"/>
              <a:t>查询的创建与使用</a:t>
            </a:r>
            <a:endParaRPr lang="zh-CN" altLang="en-US" sz="3600" dirty="0" smtClean="0">
              <a:ea typeface="宋体" charset="-122"/>
            </a:endParaRPr>
          </a:p>
        </p:txBody>
      </p:sp>
      <p:sp>
        <p:nvSpPr>
          <p:cNvPr id="36866" name="灯片编号占位符 3"/>
          <p:cNvSpPr>
            <a:spLocks noGrp="1"/>
          </p:cNvSpPr>
          <p:nvPr>
            <p:ph type="sldNum" sz="quarter" idx="10"/>
          </p:nvPr>
        </p:nvSpPr>
        <p:spPr>
          <a:noFill/>
          <a:ln>
            <a:miter lim="800000"/>
            <a:headEnd/>
            <a:tailEnd/>
          </a:ln>
        </p:spPr>
        <p:txBody>
          <a:bodyPr/>
          <a:lstStyle/>
          <a:p>
            <a:fld id="{044F5D29-CD9C-4AAE-B7FF-159C6DF8AEC7}" type="slidenum">
              <a:rPr lang="en-US" altLang="zh-CN"/>
              <a:pPr/>
              <a:t>5</a:t>
            </a:fld>
            <a:endParaRPr lang="en-US" altLang="zh-CN"/>
          </a:p>
        </p:txBody>
      </p:sp>
      <p:sp>
        <p:nvSpPr>
          <p:cNvPr id="5" name="AutoShape 34"/>
          <p:cNvSpPr>
            <a:spLocks noChangeArrowheads="1"/>
          </p:cNvSpPr>
          <p:nvPr/>
        </p:nvSpPr>
        <p:spPr bwMode="gray">
          <a:xfrm>
            <a:off x="914400" y="1236546"/>
            <a:ext cx="7458075" cy="4849930"/>
          </a:xfrm>
          <a:prstGeom prst="roundRect">
            <a:avLst>
              <a:gd name="adj" fmla="val 2259"/>
            </a:avLst>
          </a:prstGeom>
          <a:gradFill rotWithShape="1">
            <a:gsLst>
              <a:gs pos="2000">
                <a:schemeClr val="bg2"/>
              </a:gs>
              <a:gs pos="48000">
                <a:schemeClr val="bg2">
                  <a:gamma/>
                  <a:tint val="0"/>
                  <a:invGamma/>
                  <a:alpha val="0"/>
                </a:schemeClr>
              </a:gs>
            </a:gsLst>
            <a:lin ang="5400000" scaled="0"/>
          </a:gradFill>
          <a:ln>
            <a:noFill/>
          </a:ln>
          <a:effectLst/>
          <a:extLst/>
        </p:spPr>
        <p:txBody>
          <a:bodyPr/>
          <a:lstStyle/>
          <a:p>
            <a:r>
              <a:rPr lang="zh-CN" altLang="en-US" sz="2000" dirty="0" smtClean="0"/>
              <a:t>          数据库不仅仅用来记录各种各样的数据信息，而且，还要对数据进行管理。用户创建了一个数据库后，就可以对数据库中基本的数据表进行各种管理工作，例如：汇总、分析和统计等，其中最基本的管理操作是查询。</a:t>
            </a:r>
            <a:endParaRPr lang="en-US" altLang="zh-CN" sz="2000" dirty="0" smtClean="0"/>
          </a:p>
          <a:p>
            <a:endParaRPr lang="zh-CN" altLang="en-US" sz="2000" dirty="0" smtClean="0"/>
          </a:p>
          <a:p>
            <a:r>
              <a:rPr lang="zh-CN" altLang="en-US" sz="2000" dirty="0" smtClean="0"/>
              <a:t>         本章将介绍查询的概念、种类、作用以及在</a:t>
            </a:r>
            <a:r>
              <a:rPr lang="en-US" sz="2000" dirty="0" smtClean="0"/>
              <a:t>Access2010</a:t>
            </a:r>
            <a:r>
              <a:rPr lang="zh-CN" altLang="en-US" sz="2000" dirty="0" smtClean="0"/>
              <a:t>中创建查询的多种方法和如何使用这些方法进行简单的查询。</a:t>
            </a:r>
            <a:endParaRPr lang="zh-CN" altLang="en-US" sz="2000" dirty="0">
              <a:ea typeface="+mn-e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50</a:t>
            </a:fld>
            <a:endParaRPr lang="en-US" altLang="zh-CN" dirty="0"/>
          </a:p>
        </p:txBody>
      </p:sp>
      <p:sp>
        <p:nvSpPr>
          <p:cNvPr id="5" name="AutoShape 34"/>
          <p:cNvSpPr>
            <a:spLocks noChangeArrowheads="1"/>
          </p:cNvSpPr>
          <p:nvPr/>
        </p:nvSpPr>
        <p:spPr bwMode="gray">
          <a:xfrm>
            <a:off x="348320" y="804042"/>
            <a:ext cx="8386761" cy="3878317"/>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 重要提示</a:t>
            </a:r>
            <a:r>
              <a:rPr lang="en-US" altLang="zh-CN" dirty="0" smtClean="0"/>
              <a:t>——</a:t>
            </a:r>
            <a:r>
              <a:rPr lang="zh-CN" altLang="en-US" dirty="0" smtClean="0"/>
              <a:t>创建</a:t>
            </a:r>
            <a:r>
              <a:rPr lang="zh-CN" altLang="en-US" sz="2800" dirty="0" smtClean="0">
                <a:solidFill>
                  <a:srgbClr val="FF0000"/>
                </a:solidFill>
              </a:rPr>
              <a:t>参数查询</a:t>
            </a:r>
            <a:r>
              <a:rPr lang="zh-CN" altLang="en-US" dirty="0" smtClean="0"/>
              <a:t>的关键及其修改和再运行：</a:t>
            </a:r>
          </a:p>
          <a:p>
            <a:pPr>
              <a:lnSpc>
                <a:spcPct val="150000"/>
              </a:lnSpc>
            </a:pPr>
            <a:r>
              <a:rPr lang="zh-CN" altLang="en-US" dirty="0" smtClean="0"/>
              <a:t>（</a:t>
            </a:r>
            <a:r>
              <a:rPr lang="en-US" dirty="0" smtClean="0"/>
              <a:t>1</a:t>
            </a:r>
            <a:r>
              <a:rPr lang="zh-CN" altLang="en-US" dirty="0" smtClean="0"/>
              <a:t>）在参数字段的</a:t>
            </a:r>
            <a:r>
              <a:rPr lang="zh-CN" altLang="en-US" dirty="0">
                <a:solidFill>
                  <a:srgbClr val="FF0000"/>
                </a:solidFill>
              </a:rPr>
              <a:t>“条件”行</a:t>
            </a:r>
            <a:r>
              <a:rPr lang="zh-CN" altLang="en-US" dirty="0" smtClean="0"/>
              <a:t>中</a:t>
            </a:r>
            <a:r>
              <a:rPr lang="zh-CN" altLang="en-US" dirty="0">
                <a:solidFill>
                  <a:srgbClr val="FF0000"/>
                </a:solidFill>
              </a:rPr>
              <a:t>输入方括号及提示信息“</a:t>
            </a:r>
            <a:r>
              <a:rPr lang="en-US" dirty="0">
                <a:solidFill>
                  <a:srgbClr val="FF0000"/>
                </a:solidFill>
              </a:rPr>
              <a:t>[</a:t>
            </a:r>
            <a:r>
              <a:rPr lang="zh-CN" altLang="en-US" dirty="0">
                <a:solidFill>
                  <a:srgbClr val="FF0000"/>
                </a:solidFill>
              </a:rPr>
              <a:t>提示信息：</a:t>
            </a:r>
            <a:r>
              <a:rPr lang="en-US" dirty="0">
                <a:solidFill>
                  <a:srgbClr val="FF0000"/>
                </a:solidFill>
              </a:rPr>
              <a:t> ]</a:t>
            </a:r>
            <a:r>
              <a:rPr lang="zh-CN" altLang="en-US" dirty="0">
                <a:solidFill>
                  <a:srgbClr val="FF0000"/>
                </a:solidFill>
              </a:rPr>
              <a:t>”</a:t>
            </a:r>
            <a:r>
              <a:rPr lang="zh-CN" altLang="en-US" dirty="0" smtClean="0"/>
              <a:t>是创建参数查询的关键；如果把图</a:t>
            </a:r>
            <a:r>
              <a:rPr lang="en-US" dirty="0" smtClean="0"/>
              <a:t>5.15</a:t>
            </a:r>
            <a:r>
              <a:rPr lang="zh-CN" altLang="en-US" dirty="0" smtClean="0"/>
              <a:t>所示“条件”行的“</a:t>
            </a:r>
            <a:r>
              <a:rPr lang="en-US" dirty="0" smtClean="0"/>
              <a:t>[</a:t>
            </a:r>
            <a:r>
              <a:rPr lang="zh-CN" altLang="en-US" dirty="0" smtClean="0"/>
              <a:t>请输入院系名称：</a:t>
            </a:r>
            <a:r>
              <a:rPr lang="en-US" dirty="0" smtClean="0"/>
              <a:t>]</a:t>
            </a:r>
            <a:r>
              <a:rPr lang="zh-CN" altLang="en-US" dirty="0" smtClean="0"/>
              <a:t>”，改为“计算机学院”或“</a:t>
            </a:r>
            <a:r>
              <a:rPr lang="en-US" dirty="0" smtClean="0"/>
              <a:t>[]</a:t>
            </a:r>
            <a:r>
              <a:rPr lang="zh-CN" altLang="en-US" dirty="0" smtClean="0"/>
              <a:t>”，试比较查询结果的不同；</a:t>
            </a:r>
          </a:p>
          <a:p>
            <a:pPr>
              <a:lnSpc>
                <a:spcPct val="150000"/>
              </a:lnSpc>
            </a:pPr>
            <a:r>
              <a:rPr lang="zh-CN" altLang="en-US" dirty="0" smtClean="0"/>
              <a:t>（</a:t>
            </a:r>
            <a:r>
              <a:rPr lang="en-US" dirty="0" smtClean="0"/>
              <a:t>2</a:t>
            </a:r>
            <a:r>
              <a:rPr lang="zh-CN" altLang="en-US" dirty="0" smtClean="0"/>
              <a:t>）“条件”行的方括号“</a:t>
            </a:r>
            <a:r>
              <a:rPr lang="en-US" dirty="0" smtClean="0"/>
              <a:t>[]</a:t>
            </a:r>
            <a:r>
              <a:rPr lang="zh-CN" altLang="en-US" dirty="0" smtClean="0"/>
              <a:t>”，会使查询在运行时弹出一个对话框，要求输入参数，并将输入的参数值替代方括号“</a:t>
            </a:r>
            <a:r>
              <a:rPr lang="en-US" dirty="0" smtClean="0"/>
              <a:t>[]</a:t>
            </a:r>
            <a:r>
              <a:rPr lang="zh-CN" altLang="en-US" dirty="0" smtClean="0"/>
              <a:t>”，生成查询条件进行查询；参照上例“例</a:t>
            </a:r>
            <a:r>
              <a:rPr lang="en-US" dirty="0" smtClean="0"/>
              <a:t>5.7</a:t>
            </a:r>
            <a:r>
              <a:rPr lang="zh-CN" altLang="en-US" dirty="0" smtClean="0"/>
              <a:t>”进一步体会“条件”行方括号“</a:t>
            </a:r>
            <a:r>
              <a:rPr lang="en-US" dirty="0" smtClean="0"/>
              <a:t>[]</a:t>
            </a:r>
            <a:r>
              <a:rPr lang="zh-CN" altLang="en-US" dirty="0" smtClean="0"/>
              <a:t>”的作用；</a:t>
            </a:r>
          </a:p>
        </p:txBody>
      </p:sp>
      <p:pic>
        <p:nvPicPr>
          <p:cNvPr id="6" name="图片 320"/>
          <p:cNvPicPr>
            <a:picLocks noChangeAspect="1"/>
          </p:cNvPicPr>
          <p:nvPr/>
        </p:nvPicPr>
        <p:blipFill rotWithShape="1">
          <a:blip r:embed="rId2"/>
          <a:srcRect l="17702" t="71353" r="4743" b="10345"/>
          <a:stretch/>
        </p:blipFill>
        <p:spPr bwMode="auto">
          <a:xfrm>
            <a:off x="504497" y="4209393"/>
            <a:ext cx="8212919" cy="1434662"/>
          </a:xfrm>
          <a:prstGeom prst="rect">
            <a:avLst/>
          </a:prstGeom>
          <a:noFill/>
        </p:spPr>
      </p:pic>
      <p:sp>
        <p:nvSpPr>
          <p:cNvPr id="2" name="圆角矩形 1"/>
          <p:cNvSpPr/>
          <p:nvPr/>
        </p:nvSpPr>
        <p:spPr>
          <a:xfrm>
            <a:off x="709448" y="5297214"/>
            <a:ext cx="6716111" cy="268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4"/>
          <p:cNvSpPr>
            <a:spLocks noChangeArrowheads="1"/>
          </p:cNvSpPr>
          <p:nvPr/>
        </p:nvSpPr>
        <p:spPr bwMode="gray">
          <a:xfrm>
            <a:off x="333118" y="252250"/>
            <a:ext cx="8386761" cy="2017422"/>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 重要提示</a:t>
            </a:r>
            <a:r>
              <a:rPr lang="en-US" altLang="zh-CN" dirty="0" smtClean="0"/>
              <a:t>——</a:t>
            </a:r>
            <a:r>
              <a:rPr lang="zh-CN" altLang="en-US" dirty="0" smtClean="0"/>
              <a:t>创建</a:t>
            </a:r>
            <a:r>
              <a:rPr lang="zh-CN" altLang="en-US" sz="2800" dirty="0" smtClean="0">
                <a:solidFill>
                  <a:srgbClr val="FF0000"/>
                </a:solidFill>
              </a:rPr>
              <a:t>参数查询</a:t>
            </a:r>
            <a:r>
              <a:rPr lang="zh-CN" altLang="en-US" dirty="0" smtClean="0"/>
              <a:t>的关键及其修改和再运行：</a:t>
            </a:r>
          </a:p>
          <a:p>
            <a:pPr>
              <a:lnSpc>
                <a:spcPct val="150000"/>
              </a:lnSpc>
            </a:pPr>
            <a:r>
              <a:rPr lang="zh-CN" altLang="en-US" dirty="0" smtClean="0"/>
              <a:t>（</a:t>
            </a:r>
            <a:r>
              <a:rPr lang="en-US" dirty="0" smtClean="0"/>
              <a:t>3</a:t>
            </a:r>
            <a:r>
              <a:rPr lang="zh-CN" altLang="en-US" dirty="0" smtClean="0"/>
              <a:t>）</a:t>
            </a:r>
            <a:r>
              <a:rPr lang="zh-CN" altLang="en-US" dirty="0" smtClean="0">
                <a:solidFill>
                  <a:srgbClr val="FF0000"/>
                </a:solidFill>
              </a:rPr>
              <a:t>修改</a:t>
            </a:r>
            <a:r>
              <a:rPr lang="zh-CN" altLang="en-US" dirty="0" smtClean="0"/>
              <a:t>参数查询：如果需要修改参数查询，可以在关闭参数查询后，</a:t>
            </a:r>
            <a:r>
              <a:rPr lang="zh-CN" altLang="en-US" dirty="0" smtClean="0">
                <a:solidFill>
                  <a:srgbClr val="FF0000"/>
                </a:solidFill>
              </a:rPr>
              <a:t>右击“查询”对象栏中的参数查询，选择“设计视图”快捷菜单命令</a:t>
            </a:r>
            <a:r>
              <a:rPr lang="zh-CN" altLang="en-US" dirty="0" smtClean="0"/>
              <a:t>，打开查询“设计视图”进行修改；</a:t>
            </a:r>
          </a:p>
        </p:txBody>
      </p:sp>
      <p:grpSp>
        <p:nvGrpSpPr>
          <p:cNvPr id="7" name="组合 6"/>
          <p:cNvGrpSpPr/>
          <p:nvPr/>
        </p:nvGrpSpPr>
        <p:grpSpPr>
          <a:xfrm>
            <a:off x="97967" y="2476726"/>
            <a:ext cx="4240925" cy="4185339"/>
            <a:chOff x="-1" y="2672661"/>
            <a:chExt cx="4240925" cy="4185339"/>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40" r="66786" b="30476"/>
            <a:stretch/>
          </p:blipFill>
          <p:spPr bwMode="auto">
            <a:xfrm>
              <a:off x="-1" y="2689147"/>
              <a:ext cx="4067503" cy="416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a:xfrm>
              <a:off x="0" y="6290441"/>
              <a:ext cx="1891862" cy="299545"/>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 name="圆角矩形 2"/>
            <p:cNvSpPr/>
            <p:nvPr/>
          </p:nvSpPr>
          <p:spPr>
            <a:xfrm>
              <a:off x="1844565" y="2948152"/>
              <a:ext cx="1103586" cy="283779"/>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6" name="TextBox 5"/>
            <p:cNvSpPr txBox="1"/>
            <p:nvPr/>
          </p:nvSpPr>
          <p:spPr>
            <a:xfrm>
              <a:off x="1970689" y="6519446"/>
              <a:ext cx="1718441" cy="338554"/>
            </a:xfrm>
            <a:prstGeom prst="rect">
              <a:avLst/>
            </a:prstGeom>
            <a:noFill/>
          </p:spPr>
          <p:txBody>
            <a:bodyPr wrap="square" rtlCol="0">
              <a:spAutoFit/>
            </a:bodyPr>
            <a:lstStyle/>
            <a:p>
              <a:r>
                <a:rPr lang="zh-CN" altLang="en-US" sz="1600" dirty="0" smtClean="0"/>
                <a:t>双击再次运行</a:t>
              </a:r>
              <a:endParaRPr lang="zh-CN" altLang="en-US" sz="1600" dirty="0"/>
            </a:p>
          </p:txBody>
        </p:sp>
        <p:sp>
          <p:nvSpPr>
            <p:cNvPr id="11" name="TextBox 10"/>
            <p:cNvSpPr txBox="1"/>
            <p:nvPr/>
          </p:nvSpPr>
          <p:spPr>
            <a:xfrm>
              <a:off x="2522483" y="2672661"/>
              <a:ext cx="1718441" cy="338554"/>
            </a:xfrm>
            <a:prstGeom prst="rect">
              <a:avLst/>
            </a:prstGeom>
            <a:noFill/>
          </p:spPr>
          <p:txBody>
            <a:bodyPr wrap="square" rtlCol="0">
              <a:spAutoFit/>
            </a:bodyPr>
            <a:lstStyle/>
            <a:p>
              <a:r>
                <a:rPr lang="zh-CN" altLang="en-US" sz="1600" dirty="0" smtClean="0"/>
                <a:t>打开设计视图</a:t>
              </a:r>
              <a:endParaRPr lang="zh-CN" altLang="en-US" sz="1600" dirty="0"/>
            </a:p>
          </p:txBody>
        </p:sp>
      </p:grpSp>
      <p:sp>
        <p:nvSpPr>
          <p:cNvPr id="8" name="AutoShape 34"/>
          <p:cNvSpPr>
            <a:spLocks noChangeArrowheads="1"/>
          </p:cNvSpPr>
          <p:nvPr/>
        </p:nvSpPr>
        <p:spPr bwMode="gray">
          <a:xfrm>
            <a:off x="4170897" y="2073727"/>
            <a:ext cx="4597548" cy="3657602"/>
          </a:xfrm>
          <a:prstGeom prst="roundRect">
            <a:avLst>
              <a:gd name="adj" fmla="val 2259"/>
            </a:avLst>
          </a:prstGeom>
          <a:gradFill flip="none" rotWithShape="1">
            <a:gsLst>
              <a:gs pos="0">
                <a:schemeClr val="bg2"/>
              </a:gs>
              <a:gs pos="100000">
                <a:schemeClr val="bg2">
                  <a:gamma/>
                  <a:tint val="0"/>
                  <a:invGamma/>
                  <a:alpha val="0"/>
                </a:schemeClr>
              </a:gs>
            </a:gsLst>
            <a:lin ang="16200000" scaled="1"/>
            <a:tileRect/>
          </a:gradFill>
          <a:ln>
            <a:noFill/>
          </a:ln>
          <a:effectLst/>
          <a:extLst/>
        </p:spPr>
        <p:txBody>
          <a:bodyPr/>
          <a:lstStyle/>
          <a:p>
            <a:pPr>
              <a:lnSpc>
                <a:spcPct val="150000"/>
              </a:lnSpc>
            </a:pPr>
            <a:r>
              <a:rPr lang="zh-CN" altLang="en-US" dirty="0" smtClean="0"/>
              <a:t>（</a:t>
            </a:r>
            <a:r>
              <a:rPr lang="en-US" dirty="0" smtClean="0"/>
              <a:t>4</a:t>
            </a:r>
            <a:r>
              <a:rPr lang="zh-CN" altLang="en-US" dirty="0" smtClean="0"/>
              <a:t>）</a:t>
            </a:r>
            <a:r>
              <a:rPr lang="zh-CN" altLang="en-US" dirty="0" smtClean="0">
                <a:solidFill>
                  <a:srgbClr val="FF0000"/>
                </a:solidFill>
              </a:rPr>
              <a:t>再次运行</a:t>
            </a:r>
            <a:r>
              <a:rPr lang="zh-CN" altLang="en-US" dirty="0" smtClean="0"/>
              <a:t>参数查询：在需要多次运行参数查询，输入不同参数值，以得到不同的查询结果的情况下，</a:t>
            </a:r>
            <a:r>
              <a:rPr lang="zh-CN" altLang="en-US" dirty="0" smtClean="0">
                <a:solidFill>
                  <a:srgbClr val="FF0000"/>
                </a:solidFill>
              </a:rPr>
              <a:t>应先关闭</a:t>
            </a:r>
            <a:r>
              <a:rPr lang="zh-CN" altLang="en-US" dirty="0" smtClean="0"/>
              <a:t>前一次查询结果，再重新运行查询。在“查询”对象栏中，</a:t>
            </a:r>
            <a:r>
              <a:rPr lang="zh-CN" altLang="en-US" dirty="0" smtClean="0">
                <a:solidFill>
                  <a:srgbClr val="FF0000"/>
                </a:solidFill>
              </a:rPr>
              <a:t>双击</a:t>
            </a:r>
            <a:r>
              <a:rPr lang="zh-CN" altLang="en-US" dirty="0" smtClean="0"/>
              <a:t>已关闭的参数查询，或右击已关闭的参数查询，选择“打开”快捷菜单命令，都可以再次运行查询，输入不同参数值得到动态查询结果。</a:t>
            </a:r>
          </a:p>
        </p:txBody>
      </p:sp>
      <p:sp>
        <p:nvSpPr>
          <p:cNvPr id="10" name="TextBox 9">
            <a:hlinkClick r:id="rId3" action="ppaction://hlinksldjump"/>
          </p:cNvPr>
          <p:cNvSpPr txBox="1"/>
          <p:nvPr/>
        </p:nvSpPr>
        <p:spPr>
          <a:xfrm>
            <a:off x="7709338" y="6258910"/>
            <a:ext cx="945931" cy="369332"/>
          </a:xfrm>
          <a:prstGeom prst="rect">
            <a:avLst/>
          </a:prstGeom>
          <a:noFill/>
        </p:spPr>
        <p:txBody>
          <a:bodyPr wrap="square" rtlCol="0">
            <a:spAutoFit/>
          </a:bodyPr>
          <a:lstStyle/>
          <a:p>
            <a:r>
              <a:rPr lang="en-US" altLang="zh-CN" dirty="0" smtClean="0"/>
              <a:t>Back</a:t>
            </a:r>
            <a:endParaRPr lang="zh-CN" altLang="en-US" dirty="0"/>
          </a:p>
        </p:txBody>
      </p:sp>
    </p:spTree>
    <p:extLst>
      <p:ext uri="{BB962C8B-B14F-4D97-AF65-F5344CB8AC3E}">
        <p14:creationId xmlns:p14="http://schemas.microsoft.com/office/powerpoint/2010/main" val="11412816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5.3.3</a:t>
            </a:r>
            <a:r>
              <a:rPr lang="zh-CN" altLang="en-US" sz="3600" dirty="0" smtClean="0"/>
              <a:t>创建交叉表查询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52</a:t>
            </a:fld>
            <a:endParaRPr lang="en-US" altLang="zh-CN"/>
          </a:p>
        </p:txBody>
      </p:sp>
      <p:sp>
        <p:nvSpPr>
          <p:cNvPr id="56326" name="Rectangle 29"/>
          <p:cNvSpPr>
            <a:spLocks noChangeArrowheads="1"/>
          </p:cNvSpPr>
          <p:nvPr/>
        </p:nvSpPr>
        <p:spPr bwMode="auto">
          <a:xfrm>
            <a:off x="257176" y="1042988"/>
            <a:ext cx="2552700" cy="5140325"/>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614224" y="5070476"/>
            <a:ext cx="2046287" cy="63023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644386" y="19113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90525" y="1108174"/>
            <a:ext cx="2352675" cy="2031325"/>
          </a:xfrm>
          <a:prstGeom prst="rect">
            <a:avLst/>
          </a:prstGeom>
          <a:noFill/>
          <a:ln w="9525">
            <a:noFill/>
            <a:miter lim="800000"/>
            <a:headEnd/>
            <a:tailEnd/>
          </a:ln>
        </p:spPr>
        <p:txBody>
          <a:bodyPr wrap="square">
            <a:spAutoFit/>
          </a:bodyPr>
          <a:lstStyle/>
          <a:p>
            <a:r>
              <a:rPr lang="zh-CN" altLang="en-US" dirty="0" smtClean="0"/>
              <a:t>例</a:t>
            </a:r>
            <a:r>
              <a:rPr lang="en-US" dirty="0" smtClean="0"/>
              <a:t>5.8</a:t>
            </a:r>
            <a:r>
              <a:rPr lang="zh-CN" altLang="en-US" dirty="0" smtClean="0"/>
              <a:t>：以“教务系统”数据库中的“学生信息表”为数据源，创建交叉表查询：按地区和“院系”统计学生人数，查询结果如图</a:t>
            </a:r>
            <a:r>
              <a:rPr lang="en-US" dirty="0" smtClean="0"/>
              <a:t>5.18</a:t>
            </a:r>
            <a:r>
              <a:rPr lang="zh-CN" altLang="en-US" dirty="0" smtClean="0"/>
              <a:t>所示。</a:t>
            </a:r>
            <a:endParaRPr lang="en-US" altLang="zh-CN" dirty="0"/>
          </a:p>
        </p:txBody>
      </p:sp>
      <p:sp>
        <p:nvSpPr>
          <p:cNvPr id="56357" name="Text Box 37"/>
          <p:cNvSpPr txBox="1">
            <a:spLocks noChangeArrowheads="1"/>
          </p:cNvSpPr>
          <p:nvPr/>
        </p:nvSpPr>
        <p:spPr bwMode="auto">
          <a:xfrm>
            <a:off x="8508909" y="1700213"/>
            <a:ext cx="461665" cy="360997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5.18</a:t>
            </a:r>
            <a:r>
              <a:rPr lang="zh-CN" altLang="en-US" dirty="0" smtClean="0"/>
              <a:t>交叉表查询结果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5"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8" name="图片 17"/>
          <p:cNvPicPr/>
          <p:nvPr/>
        </p:nvPicPr>
        <p:blipFill rotWithShape="1">
          <a:blip r:embed="rId2"/>
          <a:srcRect l="26747" t="38515"/>
          <a:stretch/>
        </p:blipFill>
        <p:spPr bwMode="auto">
          <a:xfrm>
            <a:off x="3168865" y="1547485"/>
            <a:ext cx="5349930" cy="4286250"/>
          </a:xfrm>
          <a:prstGeom prst="rect">
            <a:avLst/>
          </a:prstGeom>
          <a:ln>
            <a:noFill/>
          </a:ln>
          <a:extLst>
            <a:ext uri="{53640926-AAD7-44D8-BBD7-CCE9431645EC}">
              <a14:shadowObscured xmlns:a14="http://schemas.microsoft.com/office/drawing/2010/main"/>
            </a:ext>
          </a:extLst>
        </p:spPr>
      </p:pic>
      <p:sp>
        <p:nvSpPr>
          <p:cNvPr id="16" name="云形 15"/>
          <p:cNvSpPr/>
          <p:nvPr/>
        </p:nvSpPr>
        <p:spPr>
          <a:xfrm>
            <a:off x="488730" y="3436884"/>
            <a:ext cx="2207173" cy="70944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数据信息的</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另一种显示形式</a:t>
            </a:r>
          </a:p>
        </p:txBody>
      </p:sp>
      <p:sp>
        <p:nvSpPr>
          <p:cNvPr id="17" name="圆角矩形标注 16"/>
          <p:cNvSpPr/>
          <p:nvPr/>
        </p:nvSpPr>
        <p:spPr>
          <a:xfrm>
            <a:off x="6101250" y="1576551"/>
            <a:ext cx="1387371" cy="360000"/>
          </a:xfrm>
          <a:prstGeom prst="wedgeRoundRectCallout">
            <a:avLst>
              <a:gd name="adj1" fmla="val -36962"/>
              <a:gd name="adj2" fmla="val 42170"/>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a:solidFill>
                  <a:srgbClr val="FF0000"/>
                </a:solidFill>
                <a:latin typeface="Times New Roman"/>
                <a:ea typeface="宋体"/>
              </a:rPr>
              <a:t>列</a:t>
            </a:r>
            <a:r>
              <a:rPr lang="zh-CN" altLang="en-US" sz="1600" kern="100" dirty="0" smtClean="0">
                <a:solidFill>
                  <a:srgbClr val="FF0000"/>
                </a:solidFill>
                <a:latin typeface="Times New Roman"/>
                <a:ea typeface="宋体"/>
              </a:rPr>
              <a:t>标题：院系</a:t>
            </a:r>
          </a:p>
        </p:txBody>
      </p:sp>
      <p:sp>
        <p:nvSpPr>
          <p:cNvPr id="19" name="圆角矩形标注 18"/>
          <p:cNvSpPr/>
          <p:nvPr/>
        </p:nvSpPr>
        <p:spPr>
          <a:xfrm>
            <a:off x="5596749" y="2948151"/>
            <a:ext cx="1513493" cy="315313"/>
          </a:xfrm>
          <a:prstGeom prst="wedgeRoundRectCallout">
            <a:avLst>
              <a:gd name="adj1" fmla="val -36962"/>
              <a:gd name="adj2" fmla="val 51785"/>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值：学生人数</a:t>
            </a:r>
          </a:p>
        </p:txBody>
      </p:sp>
      <p:sp>
        <p:nvSpPr>
          <p:cNvPr id="20" name="圆角矩形标注 19"/>
          <p:cNvSpPr/>
          <p:nvPr/>
        </p:nvSpPr>
        <p:spPr>
          <a:xfrm>
            <a:off x="3168864" y="1576552"/>
            <a:ext cx="1608082" cy="394137"/>
          </a:xfrm>
          <a:prstGeom prst="wedgeRoundRectCallout">
            <a:avLst>
              <a:gd name="adj1" fmla="val -36962"/>
              <a:gd name="adj2" fmla="val 41785"/>
              <a:gd name="adj3" fmla="val 16667"/>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行标题：户籍地</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53</a:t>
            </a:fld>
            <a:endParaRPr lang="en-US" altLang="zh-CN" dirty="0"/>
          </a:p>
        </p:txBody>
      </p:sp>
      <p:sp>
        <p:nvSpPr>
          <p:cNvPr id="5" name="AutoShape 34"/>
          <p:cNvSpPr>
            <a:spLocks noChangeArrowheads="1"/>
          </p:cNvSpPr>
          <p:nvPr/>
        </p:nvSpPr>
        <p:spPr bwMode="gray">
          <a:xfrm>
            <a:off x="414338" y="514351"/>
            <a:ext cx="8386761" cy="6115049"/>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a:t>
            </a:r>
            <a:r>
              <a:rPr lang="en-US" dirty="0" smtClean="0"/>
              <a:t>1</a:t>
            </a:r>
            <a:r>
              <a:rPr lang="zh-CN" altLang="en-US" dirty="0" smtClean="0"/>
              <a:t>）打开“查询设计视图”窗格：在“创建”选项卡下“查询”组中，单击“查询设计”按钮</a:t>
            </a:r>
            <a:r>
              <a:rPr lang="en-US" dirty="0" smtClean="0"/>
              <a:t> </a:t>
            </a:r>
            <a:r>
              <a:rPr lang="zh-CN" altLang="en-US" dirty="0" smtClean="0"/>
              <a:t>；</a:t>
            </a:r>
          </a:p>
          <a:p>
            <a:r>
              <a:rPr lang="zh-CN" altLang="en-US" dirty="0" smtClean="0"/>
              <a:t>（</a:t>
            </a:r>
            <a:r>
              <a:rPr lang="en-US" dirty="0" smtClean="0"/>
              <a:t>2</a:t>
            </a:r>
            <a:r>
              <a:rPr lang="zh-CN" altLang="en-US" dirty="0" smtClean="0"/>
              <a:t>）添加数据表：在弹出的“显示表”对话框中，选择“学生信息表”，单击“添加”按钮，单击“关闭”按钮；</a:t>
            </a:r>
          </a:p>
          <a:p>
            <a:r>
              <a:rPr lang="zh-CN" altLang="en-US" dirty="0" smtClean="0"/>
              <a:t>（</a:t>
            </a:r>
            <a:r>
              <a:rPr lang="en-US" dirty="0" smtClean="0"/>
              <a:t>3</a:t>
            </a:r>
            <a:r>
              <a:rPr lang="zh-CN" altLang="en-US" dirty="0" smtClean="0"/>
              <a:t>）创建交叉表查询：</a:t>
            </a:r>
          </a:p>
          <a:p>
            <a:pPr lvl="0"/>
            <a:r>
              <a:rPr lang="zh-CN" altLang="en-US" dirty="0" smtClean="0"/>
              <a:t>添加字段：双击或拖曳“学生信息表”字段列表中的“户籍地”、“院系”和“学号”字段，将它们添加到查询“设计网格”中；</a:t>
            </a:r>
          </a:p>
          <a:p>
            <a:pPr lvl="0"/>
            <a:r>
              <a:rPr lang="zh-CN" altLang="en-US" dirty="0" smtClean="0"/>
              <a:t>添加“交叉表”行：在“查询工具”选项卡的“查询类型”组中，单击“交叉表”按钮</a:t>
            </a:r>
            <a:r>
              <a:rPr lang="en-US" dirty="0" smtClean="0"/>
              <a:t> </a:t>
            </a:r>
            <a:r>
              <a:rPr lang="zh-CN" altLang="en-US" dirty="0" smtClean="0"/>
              <a:t>，在查询“设计网格”中，添加“交叉表”行和“总计”行，如图</a:t>
            </a:r>
            <a:r>
              <a:rPr lang="en-US" dirty="0" smtClean="0"/>
              <a:t>5.19</a:t>
            </a:r>
            <a:r>
              <a:rPr lang="zh-CN" altLang="en-US" dirty="0" smtClean="0"/>
              <a:t>所示；</a:t>
            </a:r>
          </a:p>
          <a:p>
            <a:pPr lvl="0"/>
            <a:r>
              <a:rPr lang="zh-CN" altLang="en-US" dirty="0" smtClean="0"/>
              <a:t>设置“交叉表”行：单击“户籍地”字段列的“交叉表”行，选择“行标题”；单击“院系”字段列的“交叉表”行，选择“列标题”；单击“学号”字段列的“交叉表”行，选择“值”，并选择“总计”行的总计方式为“计数”，如图</a:t>
            </a:r>
            <a:r>
              <a:rPr lang="en-US" dirty="0" smtClean="0"/>
              <a:t>5.19</a:t>
            </a:r>
            <a:r>
              <a:rPr lang="zh-CN" altLang="en-US" dirty="0" smtClean="0"/>
              <a:t>所示；</a:t>
            </a:r>
          </a:p>
          <a:p>
            <a:r>
              <a:rPr lang="zh-CN" altLang="en-US" dirty="0" smtClean="0"/>
              <a:t>（</a:t>
            </a:r>
            <a:r>
              <a:rPr lang="en-US" dirty="0" smtClean="0"/>
              <a:t>4</a:t>
            </a:r>
            <a:r>
              <a:rPr lang="zh-CN" altLang="en-US" dirty="0" smtClean="0"/>
              <a:t>）运行查询：在“查询工具”选项卡的“结果”组中，单击“运行”按钮</a:t>
            </a:r>
            <a:r>
              <a:rPr lang="en-US" dirty="0" smtClean="0"/>
              <a:t> </a:t>
            </a:r>
            <a:r>
              <a:rPr lang="zh-CN" altLang="en-US" dirty="0" smtClean="0"/>
              <a:t>运行查询（切换到“查询视图”），得到如图</a:t>
            </a:r>
            <a:r>
              <a:rPr lang="en-US" dirty="0" smtClean="0"/>
              <a:t>5.18</a:t>
            </a:r>
            <a:r>
              <a:rPr lang="zh-CN" altLang="en-US" dirty="0" smtClean="0"/>
              <a:t>所示的查询结果；</a:t>
            </a:r>
          </a:p>
          <a:p>
            <a:r>
              <a:rPr lang="zh-CN" altLang="en-US" dirty="0" smtClean="0"/>
              <a:t>（</a:t>
            </a:r>
            <a:r>
              <a:rPr lang="en-US" dirty="0" smtClean="0"/>
              <a:t>5</a:t>
            </a:r>
            <a:r>
              <a:rPr lang="zh-CN" altLang="en-US" dirty="0" smtClean="0"/>
              <a:t>）保存和命名查询：单击窗口左上角“保存”按钮</a:t>
            </a:r>
            <a:r>
              <a:rPr lang="en-US" dirty="0" smtClean="0"/>
              <a:t> </a:t>
            </a:r>
            <a:r>
              <a:rPr lang="zh-CN" altLang="en-US" dirty="0" smtClean="0"/>
              <a:t>，保存查询为“例</a:t>
            </a:r>
            <a:r>
              <a:rPr lang="en-US" dirty="0" smtClean="0"/>
              <a:t>08</a:t>
            </a:r>
            <a:r>
              <a:rPr lang="zh-CN" altLang="en-US" dirty="0" smtClean="0"/>
              <a:t>学生信息表</a:t>
            </a:r>
            <a:r>
              <a:rPr lang="en-US" dirty="0" smtClean="0"/>
              <a:t>_</a:t>
            </a:r>
            <a:r>
              <a:rPr lang="zh-CN" altLang="en-US" dirty="0" smtClean="0"/>
              <a:t>交叉表查询”。</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58"/>
          <a:stretch/>
        </p:blipFill>
        <p:spPr bwMode="auto">
          <a:xfrm>
            <a:off x="157658" y="378371"/>
            <a:ext cx="8179200" cy="562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圆角矩形 37"/>
          <p:cNvSpPr/>
          <p:nvPr/>
        </p:nvSpPr>
        <p:spPr>
          <a:xfrm>
            <a:off x="2301767" y="614854"/>
            <a:ext cx="432000" cy="648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54</a:t>
            </a:fld>
            <a:endParaRPr lang="en-US" altLang="zh-CN" dirty="0"/>
          </a:p>
        </p:txBody>
      </p:sp>
      <p:sp>
        <p:nvSpPr>
          <p:cNvPr id="152594"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TextBox 22"/>
          <p:cNvSpPr txBox="1"/>
          <p:nvPr/>
        </p:nvSpPr>
        <p:spPr>
          <a:xfrm>
            <a:off x="8392153" y="755266"/>
            <a:ext cx="461665" cy="5214938"/>
          </a:xfrm>
          <a:prstGeom prst="rect">
            <a:avLst/>
          </a:prstGeom>
          <a:noFill/>
        </p:spPr>
        <p:txBody>
          <a:bodyPr vert="eaVert" wrap="square" rtlCol="0">
            <a:spAutoFit/>
          </a:bodyPr>
          <a:lstStyle/>
          <a:p>
            <a:pPr algn="ctr"/>
            <a:r>
              <a:rPr lang="zh-CN" altLang="en-US" dirty="0" smtClean="0"/>
              <a:t>图 </a:t>
            </a:r>
            <a:r>
              <a:rPr lang="en-US" dirty="0" smtClean="0"/>
              <a:t>5.19 </a:t>
            </a:r>
            <a:r>
              <a:rPr lang="zh-CN" altLang="en-US" dirty="0" smtClean="0"/>
              <a:t>用“设计视图”创建交叉表查询操作步骤</a:t>
            </a:r>
            <a:endParaRPr lang="zh-CN" altLang="en-US" dirty="0"/>
          </a:p>
        </p:txBody>
      </p:sp>
      <p:sp>
        <p:nvSpPr>
          <p:cNvPr id="154641"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0792"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487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796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TextBox 1"/>
          <p:cNvSpPr txBox="1"/>
          <p:nvPr/>
        </p:nvSpPr>
        <p:spPr>
          <a:xfrm>
            <a:off x="3767959" y="2396359"/>
            <a:ext cx="2081048" cy="307777"/>
          </a:xfrm>
          <a:prstGeom prst="rect">
            <a:avLst/>
          </a:prstGeom>
          <a:noFill/>
        </p:spPr>
        <p:txBody>
          <a:bodyPr wrap="square" rtlCol="0">
            <a:spAutoFit/>
          </a:bodyPr>
          <a:lstStyle/>
          <a:p>
            <a:r>
              <a:rPr lang="zh-CN" altLang="en-US" sz="1400" dirty="0" smtClean="0"/>
              <a:t>添加表以后</a:t>
            </a:r>
            <a:r>
              <a:rPr lang="en-US" altLang="zh-CN" sz="1400" dirty="0" smtClean="0"/>
              <a:t>….</a:t>
            </a:r>
            <a:endParaRPr lang="zh-CN" altLang="en-US" sz="1400" dirty="0"/>
          </a:p>
        </p:txBody>
      </p:sp>
      <p:pic>
        <p:nvPicPr>
          <p:cNvPr id="354" name="图片 354"/>
          <p:cNvPicPr>
            <a:picLocks noChangeAspect="1"/>
          </p:cNvPicPr>
          <p:nvPr/>
        </p:nvPicPr>
        <p:blipFill rotWithShape="1">
          <a:blip r:embed="rId3"/>
          <a:srcRect l="15298" t="3960" r="23254" b="26315"/>
          <a:stretch/>
        </p:blipFill>
        <p:spPr bwMode="auto">
          <a:xfrm>
            <a:off x="179804" y="331076"/>
            <a:ext cx="8179200" cy="5667125"/>
          </a:xfrm>
          <a:prstGeom prst="rect">
            <a:avLst/>
          </a:prstGeom>
          <a:noFill/>
        </p:spPr>
      </p:pic>
      <p:sp>
        <p:nvSpPr>
          <p:cNvPr id="3" name="圆角矩形 2"/>
          <p:cNvSpPr/>
          <p:nvPr/>
        </p:nvSpPr>
        <p:spPr>
          <a:xfrm>
            <a:off x="2743202" y="646385"/>
            <a:ext cx="432000" cy="648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44" name="圆角矩形 344"/>
          <p:cNvSpPr>
            <a:spLocks noChangeArrowheads="1"/>
          </p:cNvSpPr>
          <p:nvPr/>
        </p:nvSpPr>
        <p:spPr bwMode="auto">
          <a:xfrm>
            <a:off x="5939106" y="4430109"/>
            <a:ext cx="1454918" cy="26801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algn="ctr"/>
            <a:r>
              <a:rPr lang="zh-CN" altLang="en-US" sz="1400" dirty="0" smtClean="0">
                <a:solidFill>
                  <a:srgbClr val="000000"/>
                </a:solidFill>
                <a:latin typeface="Times New Roman" pitchFamily="18" charset="0"/>
                <a:ea typeface="宋体" pitchFamily="2" charset="-122"/>
                <a:cs typeface="Times New Roman" pitchFamily="18" charset="0"/>
              </a:rPr>
              <a:t>④设置</a:t>
            </a:r>
            <a:r>
              <a:rPr lang="zh-CN" altLang="zh-CN" sz="1400" dirty="0" smtClean="0">
                <a:solidFill>
                  <a:srgbClr val="000000"/>
                </a:solidFill>
                <a:latin typeface="Times New Roman" pitchFamily="18" charset="0"/>
                <a:ea typeface="宋体" pitchFamily="2" charset="-122"/>
                <a:cs typeface="Times New Roman" pitchFamily="18" charset="0"/>
              </a:rPr>
              <a:t>值</a:t>
            </a:r>
            <a:r>
              <a:rPr lang="zh-CN" altLang="zh-CN" sz="1400" dirty="0">
                <a:solidFill>
                  <a:srgbClr val="000000"/>
                </a:solidFill>
                <a:latin typeface="Times New Roman" pitchFamily="18" charset="0"/>
                <a:ea typeface="宋体" pitchFamily="2" charset="-122"/>
                <a:cs typeface="Times New Roman" pitchFamily="18" charset="0"/>
              </a:rPr>
              <a:t>及其总计</a:t>
            </a:r>
            <a:endParaRPr lang="zh-CN" altLang="zh-CN" sz="1400" dirty="0">
              <a:latin typeface="Arial" pitchFamily="34" charset="0"/>
              <a:ea typeface="宋体" pitchFamily="2" charset="-122"/>
              <a:cs typeface="宋体"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46" name="曲线连接符 346"/>
          <p:cNvSpPr>
            <a:spLocks noChangeShapeType="1"/>
          </p:cNvSpPr>
          <p:nvPr/>
        </p:nvSpPr>
        <p:spPr bwMode="auto">
          <a:xfrm>
            <a:off x="3279228" y="3168868"/>
            <a:ext cx="1150882" cy="914401"/>
          </a:xfrm>
          <a:prstGeom prst="curvedConnector3">
            <a:avLst>
              <a:gd name="adj1" fmla="val 102259"/>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48" name="圆角矩形 348"/>
          <p:cNvSpPr>
            <a:spLocks noChangeArrowheads="1"/>
          </p:cNvSpPr>
          <p:nvPr/>
        </p:nvSpPr>
        <p:spPr bwMode="auto">
          <a:xfrm>
            <a:off x="2326022" y="4770997"/>
            <a:ext cx="1331573" cy="494685"/>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③设置</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行列标题</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49" name="圆角矩形 349"/>
          <p:cNvSpPr>
            <a:spLocks noChangeArrowheads="1"/>
          </p:cNvSpPr>
          <p:nvPr/>
        </p:nvSpPr>
        <p:spPr bwMode="auto">
          <a:xfrm>
            <a:off x="3984337" y="1123791"/>
            <a:ext cx="395969" cy="159463"/>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0" name="圆角矩形 350"/>
          <p:cNvSpPr>
            <a:spLocks noChangeArrowheads="1"/>
          </p:cNvSpPr>
          <p:nvPr/>
        </p:nvSpPr>
        <p:spPr bwMode="auto">
          <a:xfrm>
            <a:off x="937167" y="1410951"/>
            <a:ext cx="645519" cy="159358"/>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⑤</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单击</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51" name="直接箭头连接符 351"/>
          <p:cNvSpPr>
            <a:spLocks noChangeShapeType="1"/>
          </p:cNvSpPr>
          <p:nvPr/>
        </p:nvSpPr>
        <p:spPr bwMode="auto">
          <a:xfrm flipH="1" flipV="1">
            <a:off x="937167" y="1278698"/>
            <a:ext cx="135433" cy="132253"/>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56" name="直接箭头连接符 356"/>
          <p:cNvSpPr>
            <a:spLocks noChangeShapeType="1"/>
          </p:cNvSpPr>
          <p:nvPr/>
        </p:nvSpPr>
        <p:spPr bwMode="auto">
          <a:xfrm flipH="1">
            <a:off x="1813034" y="1298372"/>
            <a:ext cx="959538" cy="309600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52" name="圆角矩形 352"/>
          <p:cNvSpPr>
            <a:spLocks noChangeArrowheads="1"/>
          </p:cNvSpPr>
          <p:nvPr/>
        </p:nvSpPr>
        <p:spPr bwMode="auto">
          <a:xfrm>
            <a:off x="1661488" y="4399917"/>
            <a:ext cx="504000" cy="360000"/>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5" name="圆角矩形 344"/>
          <p:cNvSpPr>
            <a:spLocks noChangeArrowheads="1"/>
          </p:cNvSpPr>
          <p:nvPr/>
        </p:nvSpPr>
        <p:spPr bwMode="auto">
          <a:xfrm>
            <a:off x="4394090" y="3309004"/>
            <a:ext cx="1108076" cy="458955"/>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②添加</a:t>
            </a:r>
            <a:r>
              <a:rPr lang="zh-CN" altLang="en-US" sz="1400" dirty="0" smtClean="0">
                <a:solidFill>
                  <a:srgbClr val="000000"/>
                </a:solidFill>
                <a:latin typeface="Times New Roman" pitchFamily="18" charset="0"/>
                <a:ea typeface="宋体" pitchFamily="2" charset="-122"/>
                <a:cs typeface="Times New Roman" pitchFamily="18" charset="0"/>
              </a:rPr>
              <a:t>字段</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6" name="圆角矩形 344"/>
          <p:cNvSpPr>
            <a:spLocks noChangeArrowheads="1"/>
          </p:cNvSpPr>
          <p:nvPr/>
        </p:nvSpPr>
        <p:spPr bwMode="auto">
          <a:xfrm>
            <a:off x="1430184" y="4191873"/>
            <a:ext cx="382862" cy="30129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①添加两行</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7" name="圆角矩形 352"/>
          <p:cNvSpPr>
            <a:spLocks noChangeArrowheads="1"/>
          </p:cNvSpPr>
          <p:nvPr/>
        </p:nvSpPr>
        <p:spPr bwMode="auto">
          <a:xfrm>
            <a:off x="1661488" y="4399915"/>
            <a:ext cx="4140222" cy="1070719"/>
          </a:xfrm>
          <a:prstGeom prst="roundRect">
            <a:avLst>
              <a:gd name="adj" fmla="val 7832"/>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9" name="TextBox 38"/>
          <p:cNvSpPr txBox="1"/>
          <p:nvPr/>
        </p:nvSpPr>
        <p:spPr>
          <a:xfrm>
            <a:off x="7630507" y="6274670"/>
            <a:ext cx="725214" cy="307777"/>
          </a:xfrm>
          <a:prstGeom prst="rect">
            <a:avLst/>
          </a:prstGeom>
          <a:noFill/>
        </p:spPr>
        <p:txBody>
          <a:bodyPr wrap="square" rtlCol="0">
            <a:spAutoFit/>
          </a:bodyPr>
          <a:lstStyle/>
          <a:p>
            <a:r>
              <a:rPr lang="zh-CN" altLang="en-US" sz="1400" dirty="0"/>
              <a:t>下一张</a:t>
            </a:r>
          </a:p>
        </p:txBody>
      </p:sp>
      <p:sp>
        <p:nvSpPr>
          <p:cNvPr id="5" name="右大括号 4"/>
          <p:cNvSpPr/>
          <p:nvPr/>
        </p:nvSpPr>
        <p:spPr bwMode="auto">
          <a:xfrm>
            <a:off x="5801708" y="4398579"/>
            <a:ext cx="141890" cy="331076"/>
          </a:xfrm>
          <a:prstGeom prst="rightBrace">
            <a:avLst/>
          </a:prstGeom>
          <a:noFill/>
          <a:ln w="9525" cap="flat" cmpd="sng" algn="ctr">
            <a:solidFill>
              <a:schemeClr val="tx1"/>
            </a:solidFill>
            <a:prstDash val="solid"/>
            <a:round/>
            <a:headEnd type="none" w="med" len="med"/>
            <a:tailEnd type="none" w="med" len="med"/>
          </a:ln>
          <a:effectLst/>
          <a:extLst/>
        </p:spPr>
        <p:txBody>
          <a:bodyPr rtlCol="0" anchor="ctr"/>
          <a:lstStyle/>
          <a:p>
            <a:pPr algn="ctr"/>
            <a:endParaRPr lang="zh-CN" altLang="en-US"/>
          </a:p>
        </p:txBody>
      </p:sp>
      <p:sp>
        <p:nvSpPr>
          <p:cNvPr id="41" name="爆炸形 2 40"/>
          <p:cNvSpPr/>
          <p:nvPr/>
        </p:nvSpPr>
        <p:spPr>
          <a:xfrm>
            <a:off x="5644055" y="3405351"/>
            <a:ext cx="2380593" cy="882869"/>
          </a:xfrm>
          <a:prstGeom prst="irregularSeal2">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行列标题、值及总计</a:t>
            </a:r>
          </a:p>
        </p:txBody>
      </p:sp>
      <p:pic>
        <p:nvPicPr>
          <p:cNvPr id="28" name="图片 27"/>
          <p:cNvPicPr/>
          <p:nvPr/>
        </p:nvPicPr>
        <p:blipFill rotWithShape="1">
          <a:blip r:embed="rId4"/>
          <a:srcRect l="26747" t="38515"/>
          <a:stretch/>
        </p:blipFill>
        <p:spPr bwMode="auto">
          <a:xfrm>
            <a:off x="5044963" y="1198178"/>
            <a:ext cx="3294997" cy="2050011"/>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6" presetClass="emph" presetSubtype="0" repeatCount="3000" fill="hold" grpId="1" nodeType="after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4"/>
                                        </p:tgtEl>
                                        <p:attrNameLst>
                                          <p:attrName>style.visibility</p:attrName>
                                        </p:attrNameLst>
                                      </p:cBhvr>
                                      <p:to>
                                        <p:strVal val="visible"/>
                                      </p:to>
                                    </p:set>
                                    <p:animEffect transition="in" filter="fade">
                                      <p:cBhvr>
                                        <p:cTn id="24" dur="500"/>
                                        <p:tgtEl>
                                          <p:spTgt spid="354"/>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9"/>
                                          </p:stCondLst>
                                        </p:cTn>
                                        <p:tgtEl>
                                          <p:spTgt spid="3"/>
                                        </p:tgtEl>
                                        <p:attrNameLst>
                                          <p:attrName>style.visibility</p:attrName>
                                        </p:attrNameLst>
                                      </p:cBhvr>
                                      <p:to>
                                        <p:strVal val="visible"/>
                                      </p:to>
                                    </p:set>
                                  </p:childTnLst>
                                </p:cTn>
                              </p:par>
                            </p:childTnLst>
                          </p:cTn>
                        </p:par>
                        <p:par>
                          <p:cTn id="28" fill="hold">
                            <p:stCondLst>
                              <p:cond delay="510"/>
                            </p:stCondLst>
                            <p:childTnLst>
                              <p:par>
                                <p:cTn id="29" presetID="26" presetClass="emph" presetSubtype="0" repeatCount="3000" fill="hold" grpId="1" nodeType="after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par>
                          <p:cTn id="32" fill="hold">
                            <p:stCondLst>
                              <p:cond delay="2010"/>
                            </p:stCondLst>
                            <p:childTnLst>
                              <p:par>
                                <p:cTn id="33" presetID="22" presetClass="entr" presetSubtype="1" fill="hold" grpId="0" nodeType="afterEffect">
                                  <p:stCondLst>
                                    <p:cond delay="0"/>
                                  </p:stCondLst>
                                  <p:childTnLst>
                                    <p:set>
                                      <p:cBhvr>
                                        <p:cTn id="34" dur="1" fill="hold">
                                          <p:stCondLst>
                                            <p:cond delay="0"/>
                                          </p:stCondLst>
                                        </p:cTn>
                                        <p:tgtEl>
                                          <p:spTgt spid="356"/>
                                        </p:tgtEl>
                                        <p:attrNameLst>
                                          <p:attrName>style.visibility</p:attrName>
                                        </p:attrNameLst>
                                      </p:cBhvr>
                                      <p:to>
                                        <p:strVal val="visible"/>
                                      </p:to>
                                    </p:set>
                                    <p:animEffect transition="in" filter="wipe(up)">
                                      <p:cBhvr>
                                        <p:cTn id="35" dur="500"/>
                                        <p:tgtEl>
                                          <p:spTgt spid="356"/>
                                        </p:tgtEl>
                                      </p:cBhvr>
                                    </p:animEffect>
                                  </p:childTnLst>
                                </p:cTn>
                              </p:par>
                            </p:childTnLst>
                          </p:cTn>
                        </p:par>
                        <p:par>
                          <p:cTn id="36" fill="hold">
                            <p:stCondLst>
                              <p:cond delay="2510"/>
                            </p:stCondLst>
                            <p:childTnLst>
                              <p:par>
                                <p:cTn id="37" presetID="22" presetClass="entr" presetSubtype="1" fill="hold" grpId="0" nodeType="afterEffect">
                                  <p:stCondLst>
                                    <p:cond delay="0"/>
                                  </p:stCondLst>
                                  <p:childTnLst>
                                    <p:set>
                                      <p:cBhvr>
                                        <p:cTn id="38" dur="1" fill="hold">
                                          <p:stCondLst>
                                            <p:cond delay="0"/>
                                          </p:stCondLst>
                                        </p:cTn>
                                        <p:tgtEl>
                                          <p:spTgt spid="352"/>
                                        </p:tgtEl>
                                        <p:attrNameLst>
                                          <p:attrName>style.visibility</p:attrName>
                                        </p:attrNameLst>
                                      </p:cBhvr>
                                      <p:to>
                                        <p:strVal val="visible"/>
                                      </p:to>
                                    </p:set>
                                    <p:animEffect transition="in" filter="wipe(up)">
                                      <p:cBhvr>
                                        <p:cTn id="39" dur="500"/>
                                        <p:tgtEl>
                                          <p:spTgt spid="352"/>
                                        </p:tgtEl>
                                      </p:cBhvr>
                                    </p:animEffect>
                                  </p:childTnLst>
                                </p:cTn>
                              </p:par>
                            </p:childTnLst>
                          </p:cTn>
                        </p:par>
                        <p:par>
                          <p:cTn id="40" fill="hold">
                            <p:stCondLst>
                              <p:cond delay="3010"/>
                            </p:stCondLst>
                            <p:childTnLst>
                              <p:par>
                                <p:cTn id="41" presetID="22" presetClass="entr" presetSubtype="1"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346"/>
                                        </p:tgtEl>
                                        <p:attrNameLst>
                                          <p:attrName>style.visibility</p:attrName>
                                        </p:attrNameLst>
                                      </p:cBhvr>
                                      <p:to>
                                        <p:strVal val="visible"/>
                                      </p:to>
                                    </p:set>
                                    <p:animEffect transition="in" filter="wipe(up)">
                                      <p:cBhvr>
                                        <p:cTn id="52" dur="500"/>
                                        <p:tgtEl>
                                          <p:spTgt spid="3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48"/>
                                        </p:tgtEl>
                                        <p:attrNameLst>
                                          <p:attrName>style.visibility</p:attrName>
                                        </p:attrNameLst>
                                      </p:cBhvr>
                                      <p:to>
                                        <p:strVal val="visible"/>
                                      </p:to>
                                    </p:set>
                                    <p:animEffect transition="in" filter="wipe(left)">
                                      <p:cBhvr>
                                        <p:cTn id="57" dur="500"/>
                                        <p:tgtEl>
                                          <p:spTgt spid="34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344"/>
                                        </p:tgtEl>
                                        <p:attrNameLst>
                                          <p:attrName>style.visibility</p:attrName>
                                        </p:attrNameLst>
                                      </p:cBhvr>
                                      <p:to>
                                        <p:strVal val="visible"/>
                                      </p:to>
                                    </p:set>
                                    <p:animEffect transition="in" filter="wipe(right)">
                                      <p:cBhvr>
                                        <p:cTn id="62" dur="500"/>
                                        <p:tgtEl>
                                          <p:spTgt spid="344"/>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up)">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350"/>
                                        </p:tgtEl>
                                        <p:attrNameLst>
                                          <p:attrName>style.visibility</p:attrName>
                                        </p:attrNameLst>
                                      </p:cBhvr>
                                      <p:to>
                                        <p:strVal val="visible"/>
                                      </p:to>
                                    </p:set>
                                    <p:animEffect transition="in" filter="wipe(right)">
                                      <p:cBhvr>
                                        <p:cTn id="71" dur="500"/>
                                        <p:tgtEl>
                                          <p:spTgt spid="350"/>
                                        </p:tgtEl>
                                      </p:cBhvr>
                                    </p:animEffect>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351"/>
                                        </p:tgtEl>
                                        <p:attrNameLst>
                                          <p:attrName>style.visibility</p:attrName>
                                        </p:attrNameLst>
                                      </p:cBhvr>
                                      <p:to>
                                        <p:strVal val="visible"/>
                                      </p:to>
                                    </p:set>
                                    <p:animEffect transition="in" filter="wipe(right)">
                                      <p:cBhvr>
                                        <p:cTn id="75" dur="500"/>
                                        <p:tgtEl>
                                          <p:spTgt spid="351"/>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352"/>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childTnLst>
                                </p:cTn>
                              </p:par>
                            </p:childTnLst>
                          </p:cTn>
                        </p:par>
                        <p:par>
                          <p:cTn id="86" fill="hold">
                            <p:stCondLst>
                              <p:cond delay="0"/>
                            </p:stCondLst>
                            <p:childTnLst>
                              <p:par>
                                <p:cTn id="87" presetID="26" presetClass="emph" presetSubtype="0" repeatCount="3000" fill="hold" grpId="1" nodeType="afterEffect">
                                  <p:stCondLst>
                                    <p:cond delay="0"/>
                                  </p:stCondLst>
                                  <p:childTnLst>
                                    <p:animEffect transition="out" filter="fade">
                                      <p:cBhvr>
                                        <p:cTn id="88" dur="500" tmFilter="0, 0; .2, .5; .8, .5; 1, 0"/>
                                        <p:tgtEl>
                                          <p:spTgt spid="37"/>
                                        </p:tgtEl>
                                      </p:cBhvr>
                                    </p:animEffect>
                                    <p:animScale>
                                      <p:cBhvr>
                                        <p:cTn id="89" dur="250" autoRev="1" fill="hold"/>
                                        <p:tgtEl>
                                          <p:spTgt spid="37"/>
                                        </p:tgtEl>
                                      </p:cBhvr>
                                      <p:by x="105000" y="105000"/>
                                    </p:animScale>
                                  </p:childTnLst>
                                </p:cTn>
                              </p:par>
                            </p:childTnLst>
                          </p:cTn>
                        </p:par>
                        <p:par>
                          <p:cTn id="90" fill="hold">
                            <p:stCondLst>
                              <p:cond delay="1500"/>
                            </p:stCondLst>
                            <p:childTnLst>
                              <p:par>
                                <p:cTn id="91" presetID="53" presetClass="entr" presetSubtype="16" fill="hold" grpId="0" nodeType="afterEffect">
                                  <p:stCondLst>
                                    <p:cond delay="0"/>
                                  </p:stCondLst>
                                  <p:childTnLst>
                                    <p:set>
                                      <p:cBhvr>
                                        <p:cTn id="92" dur="1" fill="hold">
                                          <p:stCondLst>
                                            <p:cond delay="0"/>
                                          </p:stCondLst>
                                        </p:cTn>
                                        <p:tgtEl>
                                          <p:spTgt spid="41"/>
                                        </p:tgtEl>
                                        <p:attrNameLst>
                                          <p:attrName>style.visibility</p:attrName>
                                        </p:attrNameLst>
                                      </p:cBhvr>
                                      <p:to>
                                        <p:strVal val="visible"/>
                                      </p:to>
                                    </p:set>
                                    <p:anim calcmode="lin" valueType="num">
                                      <p:cBhvr>
                                        <p:cTn id="93" dur="500" fill="hold"/>
                                        <p:tgtEl>
                                          <p:spTgt spid="41"/>
                                        </p:tgtEl>
                                        <p:attrNameLst>
                                          <p:attrName>ppt_w</p:attrName>
                                        </p:attrNameLst>
                                      </p:cBhvr>
                                      <p:tavLst>
                                        <p:tav tm="0">
                                          <p:val>
                                            <p:fltVal val="0"/>
                                          </p:val>
                                        </p:tav>
                                        <p:tav tm="100000">
                                          <p:val>
                                            <p:strVal val="#ppt_w"/>
                                          </p:val>
                                        </p:tav>
                                      </p:tavLst>
                                    </p:anim>
                                    <p:anim calcmode="lin" valueType="num">
                                      <p:cBhvr>
                                        <p:cTn id="94" dur="500" fill="hold"/>
                                        <p:tgtEl>
                                          <p:spTgt spid="41"/>
                                        </p:tgtEl>
                                        <p:attrNameLst>
                                          <p:attrName>ppt_h</p:attrName>
                                        </p:attrNameLst>
                                      </p:cBhvr>
                                      <p:tavLst>
                                        <p:tav tm="0">
                                          <p:val>
                                            <p:fltVal val="0"/>
                                          </p:val>
                                        </p:tav>
                                        <p:tav tm="100000">
                                          <p:val>
                                            <p:strVal val="#ppt_h"/>
                                          </p:val>
                                        </p:tav>
                                      </p:tavLst>
                                    </p:anim>
                                    <p:animEffect transition="in" filter="fade">
                                      <p:cBhvr>
                                        <p:cTn id="95" dur="500"/>
                                        <p:tgtEl>
                                          <p:spTgt spid="41"/>
                                        </p:tgtEl>
                                      </p:cBhvr>
                                    </p:animEffect>
                                  </p:childTnLst>
                                </p:cTn>
                              </p:par>
                            </p:childTnLst>
                          </p:cTn>
                        </p:par>
                        <p:par>
                          <p:cTn id="96" fill="hold">
                            <p:stCondLst>
                              <p:cond delay="2000"/>
                            </p:stCondLst>
                            <p:childTnLst>
                              <p:par>
                                <p:cTn id="97" presetID="26" presetClass="emph" presetSubtype="0" repeatCount="3000" fill="hold" grpId="1" nodeType="afterEffect">
                                  <p:stCondLst>
                                    <p:cond delay="0"/>
                                  </p:stCondLst>
                                  <p:childTnLst>
                                    <p:animEffect transition="out" filter="fade">
                                      <p:cBhvr>
                                        <p:cTn id="98" dur="500" tmFilter="0, 0; .2, .5; .8, .5; 1, 0"/>
                                        <p:tgtEl>
                                          <p:spTgt spid="41"/>
                                        </p:tgtEl>
                                      </p:cBhvr>
                                    </p:animEffect>
                                    <p:animScale>
                                      <p:cBhvr>
                                        <p:cTn id="99" dur="250" autoRev="1" fill="hold"/>
                                        <p:tgtEl>
                                          <p:spTgt spid="41"/>
                                        </p:tgtEl>
                                      </p:cBhvr>
                                      <p:by x="105000" y="105000"/>
                                    </p:animScale>
                                  </p:childTnLst>
                                </p:cTn>
                              </p:par>
                            </p:childTnLst>
                          </p:cTn>
                        </p:par>
                        <p:par>
                          <p:cTn id="100" fill="hold">
                            <p:stCondLst>
                              <p:cond delay="3500"/>
                            </p:stCondLst>
                            <p:childTnLst>
                              <p:par>
                                <p:cTn id="101" presetID="6" presetClass="entr" presetSubtype="16" fill="hold" grpId="0" nodeType="after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circle(in)">
                                      <p:cBhvr>
                                        <p:cTn id="10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p:bldP spid="2" grpId="1"/>
      <p:bldP spid="3" grpId="0" animBg="1"/>
      <p:bldP spid="3" grpId="1" animBg="1"/>
      <p:bldP spid="344" grpId="0"/>
      <p:bldP spid="346" grpId="0" animBg="1"/>
      <p:bldP spid="348" grpId="0"/>
      <p:bldP spid="350" grpId="0"/>
      <p:bldP spid="351" grpId="0" animBg="1"/>
      <p:bldP spid="356" grpId="0" animBg="1"/>
      <p:bldP spid="352" grpId="0" animBg="1"/>
      <p:bldP spid="352" grpId="1" animBg="1"/>
      <p:bldP spid="35" grpId="0"/>
      <p:bldP spid="36" grpId="0"/>
      <p:bldP spid="37" grpId="0" animBg="1"/>
      <p:bldP spid="37" grpId="1" animBg="1"/>
      <p:bldP spid="39" grpId="0"/>
      <p:bldP spid="5" grpId="0" animBg="1"/>
      <p:bldP spid="41" grpId="0" animBg="1"/>
      <p:bldP spid="4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55</a:t>
            </a:fld>
            <a:endParaRPr lang="en-US" altLang="zh-CN" dirty="0"/>
          </a:p>
        </p:txBody>
      </p:sp>
      <p:sp>
        <p:nvSpPr>
          <p:cNvPr id="5" name="AutoShape 34"/>
          <p:cNvSpPr>
            <a:spLocks noChangeArrowheads="1"/>
          </p:cNvSpPr>
          <p:nvPr/>
        </p:nvSpPr>
        <p:spPr bwMode="gray">
          <a:xfrm>
            <a:off x="382243" y="0"/>
            <a:ext cx="8386761" cy="3915758"/>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sz="2800" dirty="0" smtClean="0">
                <a:solidFill>
                  <a:srgbClr val="FF0000"/>
                </a:solidFill>
              </a:rPr>
              <a:t>创建交叉表查询的关键</a:t>
            </a:r>
            <a:r>
              <a:rPr lang="zh-CN" altLang="en-US" dirty="0" smtClean="0"/>
              <a:t>：</a:t>
            </a:r>
          </a:p>
          <a:p>
            <a:pPr>
              <a:lnSpc>
                <a:spcPct val="150000"/>
              </a:lnSpc>
            </a:pPr>
            <a:r>
              <a:rPr lang="zh-CN" altLang="en-US" dirty="0" smtClean="0"/>
              <a:t>（</a:t>
            </a:r>
            <a:r>
              <a:rPr lang="en-US" dirty="0" smtClean="0"/>
              <a:t>1</a:t>
            </a:r>
            <a:r>
              <a:rPr lang="zh-CN" altLang="en-US" dirty="0" smtClean="0"/>
              <a:t>）交叉表查询的“”：交叉表的</a:t>
            </a:r>
            <a:r>
              <a:rPr lang="zh-CN" altLang="en-US" dirty="0">
                <a:solidFill>
                  <a:srgbClr val="FF0000"/>
                </a:solidFill>
              </a:rPr>
              <a:t>三</a:t>
            </a:r>
            <a:r>
              <a:rPr lang="zh-CN" altLang="en-US" dirty="0" smtClean="0">
                <a:solidFill>
                  <a:srgbClr val="FF0000"/>
                </a:solidFill>
              </a:rPr>
              <a:t>要素：“行标题”、“列标题”和“值”</a:t>
            </a:r>
            <a:r>
              <a:rPr lang="zh-CN" altLang="en-US" dirty="0" smtClean="0"/>
              <a:t>是交叉表查询的三要素，正确地判断和设置这三者是创建交叉表查询的关键；</a:t>
            </a:r>
          </a:p>
          <a:p>
            <a:pPr>
              <a:lnSpc>
                <a:spcPct val="150000"/>
              </a:lnSpc>
            </a:pPr>
            <a:r>
              <a:rPr lang="zh-CN" altLang="en-US" dirty="0" smtClean="0"/>
              <a:t>（</a:t>
            </a:r>
            <a:r>
              <a:rPr lang="en-US" dirty="0" smtClean="0"/>
              <a:t>2</a:t>
            </a:r>
            <a:r>
              <a:rPr lang="zh-CN" altLang="en-US" dirty="0" smtClean="0"/>
              <a:t>）“值”的总计方式设置：交叉表“值”字段的“总计”行如果为“</a:t>
            </a:r>
            <a:r>
              <a:rPr lang="en-US" dirty="0" smtClean="0"/>
              <a:t>Group By</a:t>
            </a:r>
            <a:r>
              <a:rPr lang="zh-CN" altLang="en-US" dirty="0" smtClean="0"/>
              <a:t>”（上例中为“计数”，如图</a:t>
            </a:r>
            <a:r>
              <a:rPr lang="en-US" dirty="0" smtClean="0"/>
              <a:t>5.19</a:t>
            </a:r>
            <a:r>
              <a:rPr lang="zh-CN" altLang="en-US" dirty="0" smtClean="0"/>
              <a:t>所示），则创建的交叉表查询常常会无法正确地运行，这是尤其要注意的；</a:t>
            </a:r>
          </a:p>
        </p:txBody>
      </p:sp>
      <p:sp>
        <p:nvSpPr>
          <p:cNvPr id="2" name="矩形 1"/>
          <p:cNvSpPr/>
          <p:nvPr/>
        </p:nvSpPr>
        <p:spPr>
          <a:xfrm>
            <a:off x="638937" y="4631236"/>
            <a:ext cx="157927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dirty="0">
                <a:solidFill>
                  <a:srgbClr val="FF0000"/>
                </a:solidFill>
              </a:rPr>
              <a:t>交叉</a:t>
            </a:r>
            <a:r>
              <a:rPr lang="zh-CN" altLang="en-US" dirty="0" smtClean="0">
                <a:solidFill>
                  <a:srgbClr val="FF0000"/>
                </a:solidFill>
              </a:rPr>
              <a:t>表三</a:t>
            </a:r>
            <a:r>
              <a:rPr lang="zh-CN" altLang="en-US" dirty="0">
                <a:solidFill>
                  <a:srgbClr val="FF0000"/>
                </a:solidFill>
              </a:rPr>
              <a:t>要素</a:t>
            </a:r>
          </a:p>
        </p:txBody>
      </p:sp>
      <p:sp>
        <p:nvSpPr>
          <p:cNvPr id="3" name="矩形 2"/>
          <p:cNvSpPr/>
          <p:nvPr/>
        </p:nvSpPr>
        <p:spPr>
          <a:xfrm>
            <a:off x="2578733" y="4591164"/>
            <a:ext cx="881973"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dirty="0" smtClean="0">
                <a:solidFill>
                  <a:srgbClr val="FF0000"/>
                </a:solidFill>
              </a:rPr>
              <a:t>行标题</a:t>
            </a:r>
            <a:endParaRPr lang="zh-CN" altLang="en-US" dirty="0"/>
          </a:p>
        </p:txBody>
      </p:sp>
      <p:sp>
        <p:nvSpPr>
          <p:cNvPr id="7" name="矩形 6"/>
          <p:cNvSpPr/>
          <p:nvPr/>
        </p:nvSpPr>
        <p:spPr>
          <a:xfrm>
            <a:off x="2578733" y="5048364"/>
            <a:ext cx="881973"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dirty="0" smtClean="0">
                <a:solidFill>
                  <a:srgbClr val="FF0000"/>
                </a:solidFill>
              </a:rPr>
              <a:t>列标题</a:t>
            </a:r>
            <a:endParaRPr lang="zh-CN" altLang="en-US" dirty="0"/>
          </a:p>
        </p:txBody>
      </p:sp>
      <p:sp>
        <p:nvSpPr>
          <p:cNvPr id="8" name="矩形 7"/>
          <p:cNvSpPr/>
          <p:nvPr/>
        </p:nvSpPr>
        <p:spPr>
          <a:xfrm>
            <a:off x="2594498" y="5600157"/>
            <a:ext cx="157927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dirty="0" smtClean="0">
                <a:solidFill>
                  <a:srgbClr val="FF0000"/>
                </a:solidFill>
              </a:rPr>
              <a:t>值及总计方式</a:t>
            </a:r>
            <a:endParaRPr lang="zh-CN" altLang="en-US" dirty="0"/>
          </a:p>
        </p:txBody>
      </p:sp>
      <p:pic>
        <p:nvPicPr>
          <p:cNvPr id="9" name="图片 354"/>
          <p:cNvPicPr>
            <a:picLocks noChangeAspect="1"/>
          </p:cNvPicPr>
          <p:nvPr/>
        </p:nvPicPr>
        <p:blipFill rotWithShape="1">
          <a:blip r:embed="rId2"/>
          <a:srcRect l="26502" t="47898" r="42229" b="30721"/>
          <a:stretch/>
        </p:blipFill>
        <p:spPr bwMode="auto">
          <a:xfrm>
            <a:off x="4272454" y="4452638"/>
            <a:ext cx="4162097" cy="1718441"/>
          </a:xfrm>
          <a:prstGeom prst="rect">
            <a:avLst/>
          </a:prstGeom>
          <a:noFill/>
        </p:spPr>
      </p:pic>
      <p:sp>
        <p:nvSpPr>
          <p:cNvPr id="10" name="TextBox 9">
            <a:hlinkClick r:id="rId3" action="ppaction://hlinksldjump"/>
          </p:cNvPr>
          <p:cNvSpPr txBox="1"/>
          <p:nvPr/>
        </p:nvSpPr>
        <p:spPr>
          <a:xfrm>
            <a:off x="7709338" y="6258910"/>
            <a:ext cx="945931" cy="369332"/>
          </a:xfrm>
          <a:prstGeom prst="rect">
            <a:avLst/>
          </a:prstGeom>
          <a:noFill/>
        </p:spPr>
        <p:txBody>
          <a:bodyPr wrap="square" rtlCol="0">
            <a:spAutoFit/>
          </a:bodyPr>
          <a:lstStyle/>
          <a:p>
            <a:r>
              <a:rPr lang="en-US" altLang="zh-CN" dirty="0" smtClean="0"/>
              <a:t>Back</a:t>
            </a:r>
            <a:endParaRPr lang="zh-CN" altLang="en-US" dirty="0"/>
          </a:p>
        </p:txBody>
      </p:sp>
      <p:pic>
        <p:nvPicPr>
          <p:cNvPr id="11" name="图片 10"/>
          <p:cNvPicPr/>
          <p:nvPr/>
        </p:nvPicPr>
        <p:blipFill rotWithShape="1">
          <a:blip r:embed="rId4"/>
          <a:srcRect l="26747" t="38515"/>
          <a:stretch/>
        </p:blipFill>
        <p:spPr bwMode="auto">
          <a:xfrm>
            <a:off x="5146313" y="2374960"/>
            <a:ext cx="3294997" cy="2050011"/>
          </a:xfrm>
          <a:prstGeom prst="rect">
            <a:avLst/>
          </a:prstGeom>
          <a:ln>
            <a:noFill/>
          </a:ln>
          <a:extLst>
            <a:ext uri="{53640926-AAD7-44D8-BBD7-CCE9431645EC}">
              <a14:shadowObscured xmlns:a14="http://schemas.microsoft.com/office/drawing/2010/main"/>
            </a:ext>
          </a:extLst>
        </p:spPr>
      </p:pic>
      <p:sp>
        <p:nvSpPr>
          <p:cNvPr id="12" name="AutoShape 34"/>
          <p:cNvSpPr>
            <a:spLocks noChangeArrowheads="1"/>
          </p:cNvSpPr>
          <p:nvPr/>
        </p:nvSpPr>
        <p:spPr bwMode="gray">
          <a:xfrm>
            <a:off x="345644" y="2669161"/>
            <a:ext cx="4748870" cy="1706895"/>
          </a:xfrm>
          <a:prstGeom prst="roundRect">
            <a:avLst>
              <a:gd name="adj" fmla="val 2259"/>
            </a:avLst>
          </a:prstGeom>
          <a:gradFill flip="none" rotWithShape="1">
            <a:gsLst>
              <a:gs pos="0">
                <a:schemeClr val="bg2"/>
              </a:gs>
              <a:gs pos="100000">
                <a:schemeClr val="bg2">
                  <a:gamma/>
                  <a:tint val="0"/>
                  <a:invGamma/>
                  <a:alpha val="0"/>
                </a:schemeClr>
              </a:gs>
            </a:gsLst>
            <a:lin ang="16200000" scaled="1"/>
            <a:tileRect/>
          </a:gradFill>
          <a:ln>
            <a:noFill/>
          </a:ln>
          <a:effectLst/>
          <a:extLst/>
        </p:spPr>
        <p:txBody>
          <a:bodyPr/>
          <a:lstStyle/>
          <a:p>
            <a:pPr>
              <a:lnSpc>
                <a:spcPct val="150000"/>
              </a:lnSpc>
            </a:pPr>
            <a:r>
              <a:rPr lang="zh-CN" altLang="en-US" dirty="0" smtClean="0"/>
              <a:t>（</a:t>
            </a:r>
            <a:r>
              <a:rPr lang="en-US" dirty="0" smtClean="0"/>
              <a:t>3</a:t>
            </a:r>
            <a:r>
              <a:rPr lang="zh-CN" altLang="en-US" dirty="0" smtClean="0"/>
              <a:t>）交叉表查询在显示形式上与选择查询不同，如图</a:t>
            </a:r>
            <a:r>
              <a:rPr lang="en-US" dirty="0" smtClean="0"/>
              <a:t>5.20</a:t>
            </a:r>
            <a:r>
              <a:rPr lang="zh-CN" altLang="en-US" dirty="0" smtClean="0"/>
              <a:t>所示，试比较选择相同字段创建选择查询、参数查询与交叉表查询的不同查询结果。</a:t>
            </a:r>
          </a:p>
        </p:txBody>
      </p:sp>
      <p:sp>
        <p:nvSpPr>
          <p:cNvPr id="6" name="圆角矩形 5"/>
          <p:cNvSpPr/>
          <p:nvPr/>
        </p:nvSpPr>
        <p:spPr>
          <a:xfrm>
            <a:off x="4833257" y="5110843"/>
            <a:ext cx="3592286" cy="212271"/>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3" name="圆角矩形 12"/>
          <p:cNvSpPr/>
          <p:nvPr/>
        </p:nvSpPr>
        <p:spPr>
          <a:xfrm>
            <a:off x="7168243" y="4963886"/>
            <a:ext cx="587828" cy="130628"/>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56</a:t>
            </a:fld>
            <a:endParaRPr lang="en-US" altLang="zh-CN" dirty="0"/>
          </a:p>
        </p:txBody>
      </p:sp>
      <p:sp>
        <p:nvSpPr>
          <p:cNvPr id="171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1009" name="组合 112"/>
          <p:cNvGrpSpPr>
            <a:grpSpLocks/>
          </p:cNvGrpSpPr>
          <p:nvPr/>
        </p:nvGrpSpPr>
        <p:grpSpPr bwMode="auto">
          <a:xfrm>
            <a:off x="520261" y="827667"/>
            <a:ext cx="8135007" cy="5289352"/>
            <a:chOff x="0" y="-3032"/>
            <a:chExt cx="53187" cy="32292"/>
          </a:xfrm>
        </p:grpSpPr>
        <p:grpSp>
          <p:nvGrpSpPr>
            <p:cNvPr id="121" name="组合 101"/>
            <p:cNvGrpSpPr>
              <a:grpSpLocks/>
            </p:cNvGrpSpPr>
            <p:nvPr/>
          </p:nvGrpSpPr>
          <p:grpSpPr bwMode="auto">
            <a:xfrm>
              <a:off x="0" y="-3032"/>
              <a:ext cx="40081" cy="32292"/>
              <a:chOff x="0" y="-3032"/>
              <a:chExt cx="40087" cy="32292"/>
            </a:xfrm>
          </p:grpSpPr>
          <p:pic>
            <p:nvPicPr>
              <p:cNvPr id="278" name="图片 278"/>
              <p:cNvPicPr>
                <a:picLocks noChangeAspect="1"/>
              </p:cNvPicPr>
              <p:nvPr/>
            </p:nvPicPr>
            <p:blipFill>
              <a:blip r:embed="rId2"/>
              <a:srcRect/>
              <a:stretch>
                <a:fillRect/>
              </a:stretch>
            </p:blipFill>
            <p:spPr bwMode="auto">
              <a:xfrm>
                <a:off x="0" y="0"/>
                <a:ext cx="40087" cy="29260"/>
              </a:xfrm>
              <a:prstGeom prst="rect">
                <a:avLst/>
              </a:prstGeom>
              <a:noFill/>
            </p:spPr>
          </p:pic>
          <p:sp>
            <p:nvSpPr>
              <p:cNvPr id="306" name="圆角矩形 306"/>
              <p:cNvSpPr>
                <a:spLocks noChangeArrowheads="1"/>
              </p:cNvSpPr>
              <p:nvPr/>
            </p:nvSpPr>
            <p:spPr bwMode="auto">
              <a:xfrm>
                <a:off x="4754" y="2468"/>
                <a:ext cx="2341" cy="3219"/>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22" name="直接箭头连接符 100"/>
              <p:cNvSpPr>
                <a:spLocks noChangeShapeType="1"/>
              </p:cNvSpPr>
              <p:nvPr/>
            </p:nvSpPr>
            <p:spPr bwMode="auto">
              <a:xfrm>
                <a:off x="3584" y="5559"/>
                <a:ext cx="30065" cy="395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35" name="圆角矩形 435"/>
              <p:cNvSpPr>
                <a:spLocks noChangeArrowheads="1"/>
              </p:cNvSpPr>
              <p:nvPr/>
            </p:nvSpPr>
            <p:spPr bwMode="auto">
              <a:xfrm>
                <a:off x="21354" y="-3032"/>
                <a:ext cx="8336" cy="2455"/>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选择查询</a:t>
                </a:r>
                <a:endParaRPr kumimoji="0" lang="zh-CN" sz="20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pic>
          <p:nvPicPr>
            <p:cNvPr id="280" name="图片 280"/>
            <p:cNvPicPr>
              <a:picLocks noChangeAspect="1"/>
            </p:cNvPicPr>
            <p:nvPr/>
          </p:nvPicPr>
          <p:blipFill>
            <a:blip r:embed="rId3"/>
            <a:srcRect l="46893" t="25104"/>
            <a:stretch>
              <a:fillRect/>
            </a:stretch>
          </p:blipFill>
          <p:spPr bwMode="auto">
            <a:xfrm>
              <a:off x="33802" y="1683"/>
              <a:ext cx="19385" cy="27577"/>
            </a:xfrm>
            <a:prstGeom prst="rect">
              <a:avLst/>
            </a:prstGeom>
            <a:noFill/>
          </p:spPr>
        </p:pic>
      </p:grpSp>
      <p:sp>
        <p:nvSpPr>
          <p:cNvPr id="17102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7103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TextBox 31"/>
          <p:cNvSpPr txBox="1"/>
          <p:nvPr/>
        </p:nvSpPr>
        <p:spPr>
          <a:xfrm>
            <a:off x="2274669" y="225644"/>
            <a:ext cx="4409910" cy="369332"/>
          </a:xfrm>
          <a:prstGeom prst="rect">
            <a:avLst/>
          </a:prstGeom>
          <a:noFill/>
        </p:spPr>
        <p:txBody>
          <a:bodyPr wrap="square" rtlCol="0">
            <a:spAutoFit/>
          </a:bodyPr>
          <a:lstStyle/>
          <a:p>
            <a:pPr algn="ctr"/>
            <a:r>
              <a:rPr lang="zh-CN" altLang="en-US" dirty="0" smtClean="0"/>
              <a:t>图</a:t>
            </a:r>
            <a:r>
              <a:rPr lang="en-US" dirty="0" smtClean="0"/>
              <a:t>5.20 </a:t>
            </a:r>
            <a:r>
              <a:rPr lang="zh-CN" altLang="en-US" dirty="0" smtClean="0"/>
              <a:t>三种查询的区别（使用相同字段）</a:t>
            </a:r>
            <a:endParaRPr lang="zh-CN" altLang="en-US" dirty="0"/>
          </a:p>
        </p:txBody>
      </p:sp>
      <p:sp>
        <p:nvSpPr>
          <p:cNvPr id="2" name="爆炸形 2 1"/>
          <p:cNvSpPr/>
          <p:nvPr/>
        </p:nvSpPr>
        <p:spPr>
          <a:xfrm>
            <a:off x="3184634" y="5029199"/>
            <a:ext cx="3531476" cy="851338"/>
          </a:xfrm>
          <a:prstGeom prst="irregularSeal2">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lvl="0" algn="ctr"/>
            <a:r>
              <a:rPr lang="zh-CN" altLang="en-US" sz="1600" dirty="0">
                <a:solidFill>
                  <a:srgbClr val="FF0000"/>
                </a:solidFill>
                <a:latin typeface="Arial" pitchFamily="34" charset="0"/>
                <a:ea typeface="宋体" pitchFamily="2" charset="-122"/>
                <a:cs typeface="宋体" pitchFamily="2" charset="-122"/>
              </a:rPr>
              <a:t>选择字段</a:t>
            </a:r>
            <a:r>
              <a:rPr lang="en-US" altLang="zh-CN" sz="1600" dirty="0">
                <a:solidFill>
                  <a:srgbClr val="FF0000"/>
                </a:solidFill>
                <a:latin typeface="Arial" pitchFamily="34" charset="0"/>
                <a:ea typeface="宋体" pitchFamily="2" charset="-122"/>
                <a:cs typeface="宋体" pitchFamily="2" charset="-122"/>
              </a:rPr>
              <a:t/>
            </a:r>
            <a:br>
              <a:rPr lang="en-US" altLang="zh-CN" sz="1600" dirty="0">
                <a:solidFill>
                  <a:srgbClr val="FF0000"/>
                </a:solidFill>
                <a:latin typeface="Arial" pitchFamily="34" charset="0"/>
                <a:ea typeface="宋体" pitchFamily="2" charset="-122"/>
                <a:cs typeface="宋体" pitchFamily="2" charset="-122"/>
              </a:rPr>
            </a:br>
            <a:r>
              <a:rPr lang="zh-CN" altLang="en-US" sz="1600" dirty="0">
                <a:solidFill>
                  <a:srgbClr val="FF0000"/>
                </a:solidFill>
                <a:latin typeface="Arial" pitchFamily="34" charset="0"/>
                <a:ea typeface="宋体" pitchFamily="2" charset="-122"/>
                <a:cs typeface="宋体" pitchFamily="2" charset="-122"/>
              </a:rPr>
              <a:t>正确的条件设置</a:t>
            </a:r>
            <a:endParaRPr lang="zh-CN" altLang="zh-CN" sz="1600" dirty="0">
              <a:solidFill>
                <a:srgbClr val="FF0000"/>
              </a:solidFill>
              <a:latin typeface="Arial" pitchFamily="34" charset="0"/>
              <a:ea typeface="宋体" pitchFamily="2" charset="-122"/>
              <a:cs typeface="宋体" pitchFamily="2" charset="-122"/>
            </a:endParaRPr>
          </a:p>
        </p:txBody>
      </p:sp>
      <p:sp>
        <p:nvSpPr>
          <p:cNvPr id="34" name="TextBox 33"/>
          <p:cNvSpPr txBox="1"/>
          <p:nvPr/>
        </p:nvSpPr>
        <p:spPr>
          <a:xfrm>
            <a:off x="7662040" y="6290441"/>
            <a:ext cx="740979" cy="307777"/>
          </a:xfrm>
          <a:prstGeom prst="rect">
            <a:avLst/>
          </a:prstGeom>
          <a:noFill/>
        </p:spPr>
        <p:txBody>
          <a:bodyPr wrap="square" rtlCol="0">
            <a:spAutoFit/>
          </a:bodyPr>
          <a:lstStyle/>
          <a:p>
            <a:r>
              <a:rPr lang="zh-CN" altLang="en-US" sz="1400" dirty="0" smtClean="0"/>
              <a:t>下一张</a:t>
            </a:r>
            <a:endParaRPr lang="zh-CN" altLang="en-US" sz="1400" dirty="0"/>
          </a:p>
        </p:txBody>
      </p:sp>
      <p:sp>
        <p:nvSpPr>
          <p:cNvPr id="3" name="圆角矩形 2"/>
          <p:cNvSpPr/>
          <p:nvPr/>
        </p:nvSpPr>
        <p:spPr>
          <a:xfrm>
            <a:off x="2648607" y="5013434"/>
            <a:ext cx="457200" cy="14400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ircle(in)">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57</a:t>
            </a:fld>
            <a:endParaRPr lang="en-US" altLang="zh-CN" dirty="0"/>
          </a:p>
        </p:txBody>
      </p:sp>
      <p:sp>
        <p:nvSpPr>
          <p:cNvPr id="171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7102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1018" name="组合 106"/>
          <p:cNvGrpSpPr>
            <a:grpSpLocks/>
          </p:cNvGrpSpPr>
          <p:nvPr/>
        </p:nvGrpSpPr>
        <p:grpSpPr bwMode="auto">
          <a:xfrm>
            <a:off x="396076" y="736696"/>
            <a:ext cx="8558651" cy="5413289"/>
            <a:chOff x="-17664" y="-3754"/>
            <a:chExt cx="60343" cy="36016"/>
          </a:xfrm>
        </p:grpSpPr>
        <p:grpSp>
          <p:nvGrpSpPr>
            <p:cNvPr id="116" name="组合 102"/>
            <p:cNvGrpSpPr>
              <a:grpSpLocks/>
            </p:cNvGrpSpPr>
            <p:nvPr/>
          </p:nvGrpSpPr>
          <p:grpSpPr bwMode="auto">
            <a:xfrm>
              <a:off x="-17664" y="-1679"/>
              <a:ext cx="60343" cy="33941"/>
              <a:chOff x="-17664" y="-1679"/>
              <a:chExt cx="60343" cy="33942"/>
            </a:xfrm>
          </p:grpSpPr>
          <p:pic>
            <p:nvPicPr>
              <p:cNvPr id="281" name="图片 281"/>
              <p:cNvPicPr>
                <a:picLocks noChangeAspect="1"/>
              </p:cNvPicPr>
              <p:nvPr/>
            </p:nvPicPr>
            <p:blipFill>
              <a:blip r:embed="rId2"/>
              <a:srcRect/>
              <a:stretch>
                <a:fillRect/>
              </a:stretch>
            </p:blipFill>
            <p:spPr bwMode="auto">
              <a:xfrm>
                <a:off x="-700" y="-1679"/>
                <a:ext cx="43379" cy="33942"/>
              </a:xfrm>
              <a:prstGeom prst="rect">
                <a:avLst/>
              </a:prstGeom>
              <a:noFill/>
            </p:spPr>
          </p:pic>
          <p:pic>
            <p:nvPicPr>
              <p:cNvPr id="292" name="图片 292"/>
              <p:cNvPicPr>
                <a:picLocks noChangeAspect="1"/>
              </p:cNvPicPr>
              <p:nvPr/>
            </p:nvPicPr>
            <p:blipFill>
              <a:blip r:embed="rId3"/>
              <a:srcRect l="48405" t="43665"/>
              <a:stretch>
                <a:fillRect/>
              </a:stretch>
            </p:blipFill>
            <p:spPr bwMode="auto">
              <a:xfrm>
                <a:off x="-17651" y="7486"/>
                <a:ext cx="22760" cy="12285"/>
              </a:xfrm>
              <a:prstGeom prst="rect">
                <a:avLst/>
              </a:prstGeom>
              <a:noFill/>
            </p:spPr>
          </p:pic>
          <p:pic>
            <p:nvPicPr>
              <p:cNvPr id="286" name="图片 286"/>
              <p:cNvPicPr>
                <a:picLocks noChangeAspect="1"/>
              </p:cNvPicPr>
              <p:nvPr/>
            </p:nvPicPr>
            <p:blipFill>
              <a:blip r:embed="rId4"/>
              <a:srcRect/>
              <a:stretch>
                <a:fillRect/>
              </a:stretch>
            </p:blipFill>
            <p:spPr bwMode="auto">
              <a:xfrm>
                <a:off x="-17664" y="-1564"/>
                <a:ext cx="15362" cy="8411"/>
              </a:xfrm>
              <a:prstGeom prst="rect">
                <a:avLst/>
              </a:prstGeom>
              <a:noFill/>
            </p:spPr>
          </p:pic>
        </p:grpSp>
        <p:sp>
          <p:nvSpPr>
            <p:cNvPr id="117" name="圆角矩形 103"/>
            <p:cNvSpPr>
              <a:spLocks noChangeArrowheads="1"/>
            </p:cNvSpPr>
            <p:nvPr/>
          </p:nvSpPr>
          <p:spPr bwMode="auto">
            <a:xfrm>
              <a:off x="4599" y="1321"/>
              <a:ext cx="2538" cy="383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18" name="圆角矩形 104"/>
            <p:cNvSpPr>
              <a:spLocks noChangeArrowheads="1"/>
            </p:cNvSpPr>
            <p:nvPr/>
          </p:nvSpPr>
          <p:spPr bwMode="auto">
            <a:xfrm>
              <a:off x="15113" y="24144"/>
              <a:ext cx="15789" cy="1395"/>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19" name="直接箭头连接符 105"/>
            <p:cNvSpPr>
              <a:spLocks noChangeShapeType="1"/>
            </p:cNvSpPr>
            <p:nvPr/>
          </p:nvSpPr>
          <p:spPr bwMode="auto">
            <a:xfrm flipH="1">
              <a:off x="-2483" y="2519"/>
              <a:ext cx="5076" cy="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36" name="圆角矩形 436"/>
            <p:cNvSpPr>
              <a:spLocks noChangeArrowheads="1"/>
            </p:cNvSpPr>
            <p:nvPr/>
          </p:nvSpPr>
          <p:spPr bwMode="auto">
            <a:xfrm>
              <a:off x="5986" y="-3754"/>
              <a:ext cx="11658" cy="3242"/>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参数查询</a:t>
              </a:r>
              <a:endParaRPr kumimoji="0" lang="zh-CN"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sp>
        <p:nvSpPr>
          <p:cNvPr id="17103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3" name="TextBox 32"/>
          <p:cNvSpPr txBox="1"/>
          <p:nvPr/>
        </p:nvSpPr>
        <p:spPr>
          <a:xfrm>
            <a:off x="2274669" y="225644"/>
            <a:ext cx="4409910" cy="369332"/>
          </a:xfrm>
          <a:prstGeom prst="rect">
            <a:avLst/>
          </a:prstGeom>
          <a:noFill/>
        </p:spPr>
        <p:txBody>
          <a:bodyPr wrap="square" rtlCol="0">
            <a:spAutoFit/>
          </a:bodyPr>
          <a:lstStyle/>
          <a:p>
            <a:pPr algn="ctr"/>
            <a:r>
              <a:rPr lang="zh-CN" altLang="en-US" dirty="0" smtClean="0"/>
              <a:t>图</a:t>
            </a:r>
            <a:r>
              <a:rPr lang="en-US" dirty="0" smtClean="0"/>
              <a:t>5.20 </a:t>
            </a:r>
            <a:r>
              <a:rPr lang="zh-CN" altLang="en-US" dirty="0" smtClean="0"/>
              <a:t>三种查询的区别（使用相同字段）</a:t>
            </a:r>
            <a:endParaRPr lang="zh-CN" altLang="en-US" dirty="0"/>
          </a:p>
        </p:txBody>
      </p:sp>
      <p:sp>
        <p:nvSpPr>
          <p:cNvPr id="34" name="爆炸形 2 33"/>
          <p:cNvSpPr/>
          <p:nvPr/>
        </p:nvSpPr>
        <p:spPr>
          <a:xfrm>
            <a:off x="6605752" y="3105807"/>
            <a:ext cx="2380593" cy="882869"/>
          </a:xfrm>
          <a:prstGeom prst="irregularSeal2">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条件行：</a:t>
            </a:r>
            <a:r>
              <a:rPr lang="en-US" altLang="zh-CN" sz="1600" kern="100" dirty="0" smtClean="0">
                <a:solidFill>
                  <a:srgbClr val="FF0000"/>
                </a:solidFill>
                <a:latin typeface="Times New Roman"/>
                <a:ea typeface="宋体"/>
              </a:rPr>
              <a:t/>
            </a:r>
            <a:br>
              <a:rPr lang="en-US" altLang="zh-CN" sz="1600" kern="100" dirty="0" smtClean="0">
                <a:solidFill>
                  <a:srgbClr val="FF0000"/>
                </a:solidFill>
                <a:latin typeface="Times New Roman"/>
                <a:ea typeface="宋体"/>
              </a:rPr>
            </a:br>
            <a:r>
              <a:rPr lang="en-US" altLang="zh-CN" sz="1600" kern="100" dirty="0" smtClean="0">
                <a:solidFill>
                  <a:srgbClr val="FF0000"/>
                </a:solidFill>
                <a:latin typeface="Times New Roman"/>
                <a:ea typeface="宋体"/>
              </a:rPr>
              <a:t>[</a:t>
            </a:r>
            <a:r>
              <a:rPr lang="zh-CN" altLang="en-US" sz="1600" kern="100" dirty="0" smtClean="0">
                <a:solidFill>
                  <a:srgbClr val="FF0000"/>
                </a:solidFill>
                <a:latin typeface="Times New Roman"/>
                <a:ea typeface="宋体"/>
              </a:rPr>
              <a:t>提示信息</a:t>
            </a:r>
            <a:r>
              <a:rPr lang="en-US" altLang="zh-CN" sz="1600" kern="100" dirty="0" smtClean="0">
                <a:solidFill>
                  <a:srgbClr val="FF0000"/>
                </a:solidFill>
                <a:latin typeface="Times New Roman"/>
                <a:ea typeface="宋体"/>
              </a:rPr>
              <a:t> ]</a:t>
            </a:r>
            <a:endParaRPr lang="zh-CN" altLang="en-US" sz="1600" kern="100" dirty="0" smtClean="0">
              <a:solidFill>
                <a:srgbClr val="FF0000"/>
              </a:solidFill>
              <a:latin typeface="Times New Roman"/>
              <a:ea typeface="宋体"/>
            </a:endParaRPr>
          </a:p>
        </p:txBody>
      </p:sp>
      <p:sp>
        <p:nvSpPr>
          <p:cNvPr id="2" name="TextBox 1"/>
          <p:cNvSpPr txBox="1"/>
          <p:nvPr/>
        </p:nvSpPr>
        <p:spPr>
          <a:xfrm>
            <a:off x="7662040" y="6290441"/>
            <a:ext cx="740979"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25789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58</a:t>
            </a:fld>
            <a:endParaRPr lang="en-US" altLang="zh-CN" dirty="0"/>
          </a:p>
        </p:txBody>
      </p:sp>
      <p:sp>
        <p:nvSpPr>
          <p:cNvPr id="1710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7102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7103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1029" name="组合 111"/>
          <p:cNvGrpSpPr>
            <a:grpSpLocks/>
          </p:cNvGrpSpPr>
          <p:nvPr/>
        </p:nvGrpSpPr>
        <p:grpSpPr bwMode="auto">
          <a:xfrm>
            <a:off x="551795" y="581187"/>
            <a:ext cx="8387192" cy="6119158"/>
            <a:chOff x="-2824" y="-2394"/>
            <a:chExt cx="59572" cy="33776"/>
          </a:xfrm>
        </p:grpSpPr>
        <p:grpSp>
          <p:nvGrpSpPr>
            <p:cNvPr id="101" name="组合 107"/>
            <p:cNvGrpSpPr>
              <a:grpSpLocks/>
            </p:cNvGrpSpPr>
            <p:nvPr/>
          </p:nvGrpSpPr>
          <p:grpSpPr bwMode="auto">
            <a:xfrm>
              <a:off x="-2824" y="0"/>
              <a:ext cx="59572" cy="31382"/>
              <a:chOff x="-2824" y="0"/>
              <a:chExt cx="59572" cy="31382"/>
            </a:xfrm>
          </p:grpSpPr>
          <p:pic>
            <p:nvPicPr>
              <p:cNvPr id="303" name="图片 303"/>
              <p:cNvPicPr>
                <a:picLocks noChangeAspect="1"/>
              </p:cNvPicPr>
              <p:nvPr/>
            </p:nvPicPr>
            <p:blipFill>
              <a:blip r:embed="rId2"/>
              <a:srcRect/>
              <a:stretch>
                <a:fillRect/>
              </a:stretch>
            </p:blipFill>
            <p:spPr bwMode="auto">
              <a:xfrm>
                <a:off x="-2824" y="0"/>
                <a:ext cx="49046" cy="31382"/>
              </a:xfrm>
              <a:prstGeom prst="rect">
                <a:avLst/>
              </a:prstGeom>
              <a:noFill/>
            </p:spPr>
          </p:pic>
          <p:pic>
            <p:nvPicPr>
              <p:cNvPr id="304" name="图片 304"/>
              <p:cNvPicPr>
                <a:picLocks noChangeAspect="1"/>
              </p:cNvPicPr>
              <p:nvPr/>
            </p:nvPicPr>
            <p:blipFill>
              <a:blip r:embed="rId3"/>
              <a:srcRect l="41234" t="39343"/>
              <a:stretch>
                <a:fillRect/>
              </a:stretch>
            </p:blipFill>
            <p:spPr bwMode="auto">
              <a:xfrm>
                <a:off x="31329" y="67"/>
                <a:ext cx="25419" cy="13911"/>
              </a:xfrm>
              <a:prstGeom prst="rect">
                <a:avLst/>
              </a:prstGeom>
              <a:noFill/>
            </p:spPr>
          </p:pic>
        </p:grpSp>
        <p:sp>
          <p:nvSpPr>
            <p:cNvPr id="108" name="圆角矩形 108"/>
            <p:cNvSpPr>
              <a:spLocks noChangeArrowheads="1"/>
            </p:cNvSpPr>
            <p:nvPr/>
          </p:nvSpPr>
          <p:spPr bwMode="auto">
            <a:xfrm>
              <a:off x="13290" y="2912"/>
              <a:ext cx="2488" cy="3950"/>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09" name="直接箭头连接符 109"/>
            <p:cNvSpPr>
              <a:spLocks noChangeShapeType="1"/>
            </p:cNvSpPr>
            <p:nvPr/>
          </p:nvSpPr>
          <p:spPr bwMode="auto">
            <a:xfrm>
              <a:off x="2213" y="5834"/>
              <a:ext cx="29788" cy="4576"/>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110" name="圆角矩形 110"/>
            <p:cNvSpPr>
              <a:spLocks noChangeArrowheads="1"/>
            </p:cNvSpPr>
            <p:nvPr/>
          </p:nvSpPr>
          <p:spPr bwMode="auto">
            <a:xfrm>
              <a:off x="14084" y="23001"/>
              <a:ext cx="25084" cy="2406"/>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437" name="圆角矩形 437"/>
            <p:cNvSpPr>
              <a:spLocks noChangeArrowheads="1"/>
            </p:cNvSpPr>
            <p:nvPr/>
          </p:nvSpPr>
          <p:spPr bwMode="auto">
            <a:xfrm>
              <a:off x="22611" y="-2394"/>
              <a:ext cx="11965" cy="2971"/>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20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交叉表查询</a:t>
              </a:r>
              <a:endParaRPr kumimoji="0" lang="zh-CN" sz="20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sp>
        <p:nvSpPr>
          <p:cNvPr id="31" name="TextBox 30">
            <a:hlinkClick r:id="rId4" action="ppaction://hlinksldjump"/>
          </p:cNvPr>
          <p:cNvSpPr txBox="1"/>
          <p:nvPr/>
        </p:nvSpPr>
        <p:spPr>
          <a:xfrm>
            <a:off x="7709338" y="6258910"/>
            <a:ext cx="945931" cy="369332"/>
          </a:xfrm>
          <a:prstGeom prst="rect">
            <a:avLst/>
          </a:prstGeom>
          <a:noFill/>
        </p:spPr>
        <p:txBody>
          <a:bodyPr wrap="square" rtlCol="0">
            <a:spAutoFit/>
          </a:bodyPr>
          <a:lstStyle/>
          <a:p>
            <a:r>
              <a:rPr lang="en-US" altLang="zh-CN" dirty="0" smtClean="0"/>
              <a:t>Back</a:t>
            </a:r>
            <a:endParaRPr lang="zh-CN" altLang="en-US" dirty="0"/>
          </a:p>
        </p:txBody>
      </p:sp>
      <p:sp>
        <p:nvSpPr>
          <p:cNvPr id="33" name="TextBox 32"/>
          <p:cNvSpPr txBox="1"/>
          <p:nvPr/>
        </p:nvSpPr>
        <p:spPr>
          <a:xfrm>
            <a:off x="2274669" y="225644"/>
            <a:ext cx="4409910" cy="369332"/>
          </a:xfrm>
          <a:prstGeom prst="rect">
            <a:avLst/>
          </a:prstGeom>
          <a:noFill/>
        </p:spPr>
        <p:txBody>
          <a:bodyPr wrap="square" rtlCol="0">
            <a:spAutoFit/>
          </a:bodyPr>
          <a:lstStyle/>
          <a:p>
            <a:pPr algn="ctr"/>
            <a:r>
              <a:rPr lang="zh-CN" altLang="en-US" dirty="0" smtClean="0"/>
              <a:t>图</a:t>
            </a:r>
            <a:r>
              <a:rPr lang="en-US" dirty="0" smtClean="0"/>
              <a:t>5.20 </a:t>
            </a:r>
            <a:r>
              <a:rPr lang="zh-CN" altLang="en-US" dirty="0" smtClean="0"/>
              <a:t>三种查询的区别（使用相同字段）</a:t>
            </a:r>
            <a:endParaRPr lang="zh-CN" altLang="en-US" dirty="0"/>
          </a:p>
        </p:txBody>
      </p:sp>
      <p:sp>
        <p:nvSpPr>
          <p:cNvPr id="34" name="爆炸形 2 33"/>
          <p:cNvSpPr/>
          <p:nvPr/>
        </p:nvSpPr>
        <p:spPr>
          <a:xfrm>
            <a:off x="5817475" y="4162096"/>
            <a:ext cx="2380593" cy="882869"/>
          </a:xfrm>
          <a:prstGeom prst="irregularSeal2">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行列标题、值及总计</a:t>
            </a:r>
          </a:p>
        </p:txBody>
      </p:sp>
    </p:spTree>
    <p:extLst>
      <p:ext uri="{BB962C8B-B14F-4D97-AF65-F5344CB8AC3E}">
        <p14:creationId xmlns:p14="http://schemas.microsoft.com/office/powerpoint/2010/main" val="16916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circle(in)">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49300" y="4010025"/>
            <a:ext cx="7908925" cy="2019300"/>
            <a:chOff x="794" y="1199"/>
            <a:chExt cx="4308" cy="2120"/>
          </a:xfrm>
        </p:grpSpPr>
        <p:sp>
          <p:nvSpPr>
            <p:cNvPr id="88067" name="Freeform 28"/>
            <p:cNvSpPr>
              <a:spLocks/>
            </p:cNvSpPr>
            <p:nvPr/>
          </p:nvSpPr>
          <p:spPr bwMode="ltGray">
            <a:xfrm>
              <a:off x="873" y="1293"/>
              <a:ext cx="1267" cy="1938"/>
            </a:xfrm>
            <a:custGeom>
              <a:avLst/>
              <a:gdLst>
                <a:gd name="T0" fmla="*/ 87 w 1692"/>
                <a:gd name="T1" fmla="*/ 193 h 2586"/>
                <a:gd name="T2" fmla="*/ 240 w 1692"/>
                <a:gd name="T3" fmla="*/ 157 h 2586"/>
                <a:gd name="T4" fmla="*/ 325 w 1692"/>
                <a:gd name="T5" fmla="*/ 180 h 2586"/>
                <a:gd name="T6" fmla="*/ 312 w 1692"/>
                <a:gd name="T7" fmla="*/ 333 h 2586"/>
                <a:gd name="T8" fmla="*/ 204 w 1692"/>
                <a:gd name="T9" fmla="*/ 436 h 2586"/>
                <a:gd name="T10" fmla="*/ 163 w 1692"/>
                <a:gd name="T11" fmla="*/ 535 h 2586"/>
                <a:gd name="T12" fmla="*/ 213 w 1692"/>
                <a:gd name="T13" fmla="*/ 722 h 2586"/>
                <a:gd name="T14" fmla="*/ 237 w 1692"/>
                <a:gd name="T15" fmla="*/ 719 h 2586"/>
                <a:gd name="T16" fmla="*/ 246 w 1692"/>
                <a:gd name="T17" fmla="*/ 679 h 2586"/>
                <a:gd name="T18" fmla="*/ 358 w 1692"/>
                <a:gd name="T19" fmla="*/ 865 h 2586"/>
                <a:gd name="T20" fmla="*/ 487 w 1692"/>
                <a:gd name="T21" fmla="*/ 899 h 2586"/>
                <a:gd name="T22" fmla="*/ 595 w 1692"/>
                <a:gd name="T23" fmla="*/ 1012 h 2586"/>
                <a:gd name="T24" fmla="*/ 639 w 1692"/>
                <a:gd name="T25" fmla="*/ 1066 h 2586"/>
                <a:gd name="T26" fmla="*/ 577 w 1692"/>
                <a:gd name="T27" fmla="*/ 1205 h 2586"/>
                <a:gd name="T28" fmla="*/ 686 w 1692"/>
                <a:gd name="T29" fmla="*/ 1335 h 2586"/>
                <a:gd name="T30" fmla="*/ 774 w 1692"/>
                <a:gd name="T31" fmla="*/ 1515 h 2586"/>
                <a:gd name="T32" fmla="*/ 819 w 1692"/>
                <a:gd name="T33" fmla="*/ 1731 h 2586"/>
                <a:gd name="T34" fmla="*/ 894 w 1692"/>
                <a:gd name="T35" fmla="*/ 1904 h 2586"/>
                <a:gd name="T36" fmla="*/ 958 w 1692"/>
                <a:gd name="T37" fmla="*/ 1889 h 2586"/>
                <a:gd name="T38" fmla="*/ 932 w 1692"/>
                <a:gd name="T39" fmla="*/ 1794 h 2586"/>
                <a:gd name="T40" fmla="*/ 964 w 1692"/>
                <a:gd name="T41" fmla="*/ 1728 h 2586"/>
                <a:gd name="T42" fmla="*/ 1024 w 1692"/>
                <a:gd name="T43" fmla="*/ 1670 h 2586"/>
                <a:gd name="T44" fmla="*/ 1084 w 1692"/>
                <a:gd name="T45" fmla="*/ 1556 h 2586"/>
                <a:gd name="T46" fmla="*/ 1174 w 1692"/>
                <a:gd name="T47" fmla="*/ 1461 h 2586"/>
                <a:gd name="T48" fmla="*/ 1215 w 1692"/>
                <a:gd name="T49" fmla="*/ 1308 h 2586"/>
                <a:gd name="T50" fmla="*/ 1162 w 1692"/>
                <a:gd name="T51" fmla="*/ 1153 h 2586"/>
                <a:gd name="T52" fmla="*/ 1030 w 1692"/>
                <a:gd name="T53" fmla="*/ 1057 h 2586"/>
                <a:gd name="T54" fmla="*/ 827 w 1692"/>
                <a:gd name="T55" fmla="*/ 959 h 2586"/>
                <a:gd name="T56" fmla="*/ 729 w 1692"/>
                <a:gd name="T57" fmla="*/ 944 h 2586"/>
                <a:gd name="T58" fmla="*/ 677 w 1692"/>
                <a:gd name="T59" fmla="*/ 950 h 2586"/>
                <a:gd name="T60" fmla="*/ 595 w 1692"/>
                <a:gd name="T61" fmla="*/ 980 h 2586"/>
                <a:gd name="T62" fmla="*/ 568 w 1692"/>
                <a:gd name="T63" fmla="*/ 880 h 2586"/>
                <a:gd name="T64" fmla="*/ 551 w 1692"/>
                <a:gd name="T65" fmla="*/ 796 h 2586"/>
                <a:gd name="T66" fmla="*/ 473 w 1692"/>
                <a:gd name="T67" fmla="*/ 827 h 2586"/>
                <a:gd name="T68" fmla="*/ 425 w 1692"/>
                <a:gd name="T69" fmla="*/ 712 h 2586"/>
                <a:gd name="T70" fmla="*/ 554 w 1692"/>
                <a:gd name="T71" fmla="*/ 683 h 2586"/>
                <a:gd name="T72" fmla="*/ 631 w 1692"/>
                <a:gd name="T73" fmla="*/ 679 h 2586"/>
                <a:gd name="T74" fmla="*/ 671 w 1692"/>
                <a:gd name="T75" fmla="*/ 674 h 2586"/>
                <a:gd name="T76" fmla="*/ 792 w 1692"/>
                <a:gd name="T77" fmla="*/ 562 h 2586"/>
                <a:gd name="T78" fmla="*/ 887 w 1692"/>
                <a:gd name="T79" fmla="*/ 508 h 2586"/>
                <a:gd name="T80" fmla="*/ 957 w 1692"/>
                <a:gd name="T81" fmla="*/ 477 h 2586"/>
                <a:gd name="T82" fmla="*/ 1003 w 1692"/>
                <a:gd name="T83" fmla="*/ 403 h 2586"/>
                <a:gd name="T84" fmla="*/ 964 w 1692"/>
                <a:gd name="T85" fmla="*/ 384 h 2586"/>
                <a:gd name="T86" fmla="*/ 1143 w 1692"/>
                <a:gd name="T87" fmla="*/ 342 h 2586"/>
                <a:gd name="T88" fmla="*/ 1053 w 1692"/>
                <a:gd name="T89" fmla="*/ 256 h 2586"/>
                <a:gd name="T90" fmla="*/ 994 w 1692"/>
                <a:gd name="T91" fmla="*/ 198 h 2586"/>
                <a:gd name="T92" fmla="*/ 915 w 1692"/>
                <a:gd name="T93" fmla="*/ 273 h 2586"/>
                <a:gd name="T94" fmla="*/ 831 w 1692"/>
                <a:gd name="T95" fmla="*/ 333 h 2586"/>
                <a:gd name="T96" fmla="*/ 765 w 1692"/>
                <a:gd name="T97" fmla="*/ 228 h 2586"/>
                <a:gd name="T98" fmla="*/ 908 w 1692"/>
                <a:gd name="T99" fmla="*/ 180 h 2586"/>
                <a:gd name="T100" fmla="*/ 948 w 1692"/>
                <a:gd name="T101" fmla="*/ 148 h 2586"/>
                <a:gd name="T102" fmla="*/ 994 w 1692"/>
                <a:gd name="T103" fmla="*/ 129 h 2586"/>
                <a:gd name="T104" fmla="*/ 963 w 1692"/>
                <a:gd name="T105" fmla="*/ 108 h 2586"/>
                <a:gd name="T106" fmla="*/ 945 w 1692"/>
                <a:gd name="T107" fmla="*/ 90 h 2586"/>
                <a:gd name="T108" fmla="*/ 900 w 1692"/>
                <a:gd name="T109" fmla="*/ 76 h 2586"/>
                <a:gd name="T110" fmla="*/ 828 w 1692"/>
                <a:gd name="T111" fmla="*/ 102 h 2586"/>
                <a:gd name="T112" fmla="*/ 711 w 1692"/>
                <a:gd name="T113" fmla="*/ 90 h 2586"/>
                <a:gd name="T114" fmla="*/ 412 w 1692"/>
                <a:gd name="T115" fmla="*/ 0 h 2586"/>
                <a:gd name="T116" fmla="*/ 258 w 1692"/>
                <a:gd name="T117" fmla="*/ 24 h 2586"/>
                <a:gd name="T118" fmla="*/ 217 w 1692"/>
                <a:gd name="T119" fmla="*/ 76 h 2586"/>
                <a:gd name="T120" fmla="*/ 96 w 1692"/>
                <a:gd name="T121" fmla="*/ 130 h 2586"/>
                <a:gd name="T122" fmla="*/ 96 w 1692"/>
                <a:gd name="T123" fmla="*/ 162 h 2586"/>
                <a:gd name="T124" fmla="*/ 1 w 1692"/>
                <a:gd name="T125" fmla="*/ 189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586"/>
                <a:gd name="T191" fmla="*/ 1692 w 1692"/>
                <a:gd name="T192" fmla="*/ 2586 h 25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chemeClr val="bg2"/>
            </a:solidFill>
            <a:ln w="9525">
              <a:noFill/>
              <a:round/>
              <a:headEnd/>
              <a:tailEnd/>
            </a:ln>
          </p:spPr>
          <p:txBody>
            <a:bodyPr/>
            <a:lstStyle/>
            <a:p>
              <a:endParaRPr lang="zh-CN" altLang="en-US"/>
            </a:p>
          </p:txBody>
        </p:sp>
        <p:sp>
          <p:nvSpPr>
            <p:cNvPr id="88068" name="Freeform 29"/>
            <p:cNvSpPr>
              <a:spLocks/>
            </p:cNvSpPr>
            <p:nvPr/>
          </p:nvSpPr>
          <p:spPr bwMode="ltGray">
            <a:xfrm>
              <a:off x="833" y="1478"/>
              <a:ext cx="34" cy="28"/>
            </a:xfrm>
            <a:custGeom>
              <a:avLst/>
              <a:gdLst>
                <a:gd name="T0" fmla="*/ 12 w 46"/>
                <a:gd name="T1" fmla="*/ 3 h 38"/>
                <a:gd name="T2" fmla="*/ 0 w 46"/>
                <a:gd name="T3" fmla="*/ 16 h 38"/>
                <a:gd name="T4" fmla="*/ 16 w 46"/>
                <a:gd name="T5" fmla="*/ 28 h 38"/>
                <a:gd name="T6" fmla="*/ 34 w 46"/>
                <a:gd name="T7" fmla="*/ 19 h 38"/>
                <a:gd name="T8" fmla="*/ 22 w 46"/>
                <a:gd name="T9" fmla="*/ 0 h 38"/>
                <a:gd name="T10" fmla="*/ 12 w 46"/>
                <a:gd name="T11" fmla="*/ 3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16" y="4"/>
                  </a:moveTo>
                  <a:lnTo>
                    <a:pt x="0" y="22"/>
                  </a:lnTo>
                  <a:lnTo>
                    <a:pt x="22" y="38"/>
                  </a:lnTo>
                  <a:lnTo>
                    <a:pt x="46" y="26"/>
                  </a:lnTo>
                  <a:lnTo>
                    <a:pt x="30" y="0"/>
                  </a:lnTo>
                  <a:lnTo>
                    <a:pt x="16" y="4"/>
                  </a:lnTo>
                  <a:close/>
                </a:path>
              </a:pathLst>
            </a:custGeom>
            <a:solidFill>
              <a:schemeClr val="bg2"/>
            </a:solidFill>
            <a:ln w="9525">
              <a:noFill/>
              <a:round/>
              <a:headEnd/>
              <a:tailEnd/>
            </a:ln>
          </p:spPr>
          <p:txBody>
            <a:bodyPr/>
            <a:lstStyle/>
            <a:p>
              <a:endParaRPr lang="zh-CN" altLang="en-US"/>
            </a:p>
          </p:txBody>
        </p:sp>
        <p:sp>
          <p:nvSpPr>
            <p:cNvPr id="88069" name="Freeform 30"/>
            <p:cNvSpPr>
              <a:spLocks/>
            </p:cNvSpPr>
            <p:nvPr/>
          </p:nvSpPr>
          <p:spPr bwMode="ltGray">
            <a:xfrm>
              <a:off x="1140" y="1601"/>
              <a:ext cx="39" cy="32"/>
            </a:xfrm>
            <a:custGeom>
              <a:avLst/>
              <a:gdLst>
                <a:gd name="T0" fmla="*/ 9 w 52"/>
                <a:gd name="T1" fmla="*/ 0 h 44"/>
                <a:gd name="T2" fmla="*/ 20 w 52"/>
                <a:gd name="T3" fmla="*/ 32 h 44"/>
                <a:gd name="T4" fmla="*/ 32 w 52"/>
                <a:gd name="T5" fmla="*/ 31 h 44"/>
                <a:gd name="T6" fmla="*/ 29 w 52"/>
                <a:gd name="T7" fmla="*/ 12 h 44"/>
                <a:gd name="T8" fmla="*/ 20 w 52"/>
                <a:gd name="T9" fmla="*/ 1 h 44"/>
                <a:gd name="T10" fmla="*/ 9 w 52"/>
                <a:gd name="T11" fmla="*/ 0 h 44"/>
                <a:gd name="T12" fmla="*/ 0 60000 65536"/>
                <a:gd name="T13" fmla="*/ 0 60000 65536"/>
                <a:gd name="T14" fmla="*/ 0 60000 65536"/>
                <a:gd name="T15" fmla="*/ 0 60000 65536"/>
                <a:gd name="T16" fmla="*/ 0 60000 65536"/>
                <a:gd name="T17" fmla="*/ 0 60000 65536"/>
                <a:gd name="T18" fmla="*/ 0 w 52"/>
                <a:gd name="T19" fmla="*/ 0 h 44"/>
                <a:gd name="T20" fmla="*/ 52 w 52"/>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chemeClr val="bg2"/>
            </a:solidFill>
            <a:ln w="9525">
              <a:noFill/>
              <a:round/>
              <a:headEnd/>
              <a:tailEnd/>
            </a:ln>
          </p:spPr>
          <p:txBody>
            <a:bodyPr/>
            <a:lstStyle/>
            <a:p>
              <a:endParaRPr lang="zh-CN" altLang="en-US"/>
            </a:p>
          </p:txBody>
        </p:sp>
        <p:sp>
          <p:nvSpPr>
            <p:cNvPr id="88070" name="Freeform 31"/>
            <p:cNvSpPr>
              <a:spLocks/>
            </p:cNvSpPr>
            <p:nvPr/>
          </p:nvSpPr>
          <p:spPr bwMode="ltGray">
            <a:xfrm>
              <a:off x="1922" y="1657"/>
              <a:ext cx="98" cy="74"/>
            </a:xfrm>
            <a:custGeom>
              <a:avLst/>
              <a:gdLst>
                <a:gd name="T0" fmla="*/ 73 w 131"/>
                <a:gd name="T1" fmla="*/ 0 h 98"/>
                <a:gd name="T2" fmla="*/ 59 w 131"/>
                <a:gd name="T3" fmla="*/ 6 h 98"/>
                <a:gd name="T4" fmla="*/ 40 w 131"/>
                <a:gd name="T5" fmla="*/ 18 h 98"/>
                <a:gd name="T6" fmla="*/ 29 w 131"/>
                <a:gd name="T7" fmla="*/ 30 h 98"/>
                <a:gd name="T8" fmla="*/ 16 w 131"/>
                <a:gd name="T9" fmla="*/ 39 h 98"/>
                <a:gd name="T10" fmla="*/ 47 w 131"/>
                <a:gd name="T11" fmla="*/ 62 h 98"/>
                <a:gd name="T12" fmla="*/ 59 w 131"/>
                <a:gd name="T13" fmla="*/ 71 h 98"/>
                <a:gd name="T14" fmla="*/ 64 w 131"/>
                <a:gd name="T15" fmla="*/ 69 h 98"/>
                <a:gd name="T16" fmla="*/ 67 w 131"/>
                <a:gd name="T17" fmla="*/ 65 h 98"/>
                <a:gd name="T18" fmla="*/ 73 w 131"/>
                <a:gd name="T19" fmla="*/ 74 h 98"/>
                <a:gd name="T20" fmla="*/ 92 w 131"/>
                <a:gd name="T21" fmla="*/ 65 h 98"/>
                <a:gd name="T22" fmla="*/ 97 w 131"/>
                <a:gd name="T23" fmla="*/ 56 h 98"/>
                <a:gd name="T24" fmla="*/ 76 w 131"/>
                <a:gd name="T25" fmla="*/ 30 h 98"/>
                <a:gd name="T26" fmla="*/ 86 w 131"/>
                <a:gd name="T27" fmla="*/ 18 h 98"/>
                <a:gd name="T28" fmla="*/ 83 w 131"/>
                <a:gd name="T29" fmla="*/ 3 h 98"/>
                <a:gd name="T30" fmla="*/ 73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1"/>
                <a:gd name="T49" fmla="*/ 0 h 98"/>
                <a:gd name="T50" fmla="*/ 131 w 131"/>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chemeClr val="bg2"/>
            </a:solidFill>
            <a:ln w="9525">
              <a:noFill/>
              <a:round/>
              <a:headEnd/>
              <a:tailEnd/>
            </a:ln>
          </p:spPr>
          <p:txBody>
            <a:bodyPr/>
            <a:lstStyle/>
            <a:p>
              <a:endParaRPr lang="zh-CN" altLang="en-US"/>
            </a:p>
          </p:txBody>
        </p:sp>
        <p:sp>
          <p:nvSpPr>
            <p:cNvPr id="88071" name="Freeform 32"/>
            <p:cNvSpPr>
              <a:spLocks/>
            </p:cNvSpPr>
            <p:nvPr/>
          </p:nvSpPr>
          <p:spPr bwMode="ltGray">
            <a:xfrm>
              <a:off x="1448" y="2041"/>
              <a:ext cx="158" cy="84"/>
            </a:xfrm>
            <a:custGeom>
              <a:avLst/>
              <a:gdLst>
                <a:gd name="T0" fmla="*/ 35 w 212"/>
                <a:gd name="T1" fmla="*/ 9 h 112"/>
                <a:gd name="T2" fmla="*/ 13 w 212"/>
                <a:gd name="T3" fmla="*/ 9 h 112"/>
                <a:gd name="T4" fmla="*/ 4 w 212"/>
                <a:gd name="T5" fmla="*/ 12 h 112"/>
                <a:gd name="T6" fmla="*/ 19 w 212"/>
                <a:gd name="T7" fmla="*/ 39 h 112"/>
                <a:gd name="T8" fmla="*/ 38 w 212"/>
                <a:gd name="T9" fmla="*/ 33 h 112"/>
                <a:gd name="T10" fmla="*/ 69 w 212"/>
                <a:gd name="T11" fmla="*/ 41 h 112"/>
                <a:gd name="T12" fmla="*/ 83 w 212"/>
                <a:gd name="T13" fmla="*/ 45 h 112"/>
                <a:gd name="T14" fmla="*/ 99 w 212"/>
                <a:gd name="T15" fmla="*/ 66 h 112"/>
                <a:gd name="T16" fmla="*/ 105 w 212"/>
                <a:gd name="T17" fmla="*/ 84 h 112"/>
                <a:gd name="T18" fmla="*/ 117 w 212"/>
                <a:gd name="T19" fmla="*/ 75 h 112"/>
                <a:gd name="T20" fmla="*/ 126 w 212"/>
                <a:gd name="T21" fmla="*/ 72 h 112"/>
                <a:gd name="T22" fmla="*/ 139 w 212"/>
                <a:gd name="T23" fmla="*/ 77 h 112"/>
                <a:gd name="T24" fmla="*/ 145 w 212"/>
                <a:gd name="T25" fmla="*/ 60 h 112"/>
                <a:gd name="T26" fmla="*/ 114 w 212"/>
                <a:gd name="T27" fmla="*/ 41 h 112"/>
                <a:gd name="T28" fmla="*/ 78 w 212"/>
                <a:gd name="T29" fmla="*/ 15 h 112"/>
                <a:gd name="T30" fmla="*/ 40 w 212"/>
                <a:gd name="T31" fmla="*/ 20 h 112"/>
                <a:gd name="T32" fmla="*/ 35 w 212"/>
                <a:gd name="T33" fmla="*/ 9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
                <a:gd name="T52" fmla="*/ 0 h 112"/>
                <a:gd name="T53" fmla="*/ 212 w 212"/>
                <a:gd name="T54" fmla="*/ 112 h 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chemeClr val="bg2"/>
            </a:solidFill>
            <a:ln w="9525">
              <a:noFill/>
              <a:round/>
              <a:headEnd/>
              <a:tailEnd/>
            </a:ln>
          </p:spPr>
          <p:txBody>
            <a:bodyPr/>
            <a:lstStyle/>
            <a:p>
              <a:endParaRPr lang="zh-CN" altLang="en-US"/>
            </a:p>
          </p:txBody>
        </p:sp>
        <p:sp>
          <p:nvSpPr>
            <p:cNvPr id="88072" name="Freeform 33"/>
            <p:cNvSpPr>
              <a:spLocks/>
            </p:cNvSpPr>
            <p:nvPr/>
          </p:nvSpPr>
          <p:spPr bwMode="ltGray">
            <a:xfrm>
              <a:off x="1578" y="2105"/>
              <a:ext cx="99" cy="41"/>
            </a:xfrm>
            <a:custGeom>
              <a:avLst/>
              <a:gdLst>
                <a:gd name="T0" fmla="*/ 42 w 133"/>
                <a:gd name="T1" fmla="*/ 0 h 54"/>
                <a:gd name="T2" fmla="*/ 32 w 133"/>
                <a:gd name="T3" fmla="*/ 5 h 54"/>
                <a:gd name="T4" fmla="*/ 23 w 133"/>
                <a:gd name="T5" fmla="*/ 23 h 54"/>
                <a:gd name="T6" fmla="*/ 11 w 133"/>
                <a:gd name="T7" fmla="*/ 26 h 54"/>
                <a:gd name="T8" fmla="*/ 2 w 133"/>
                <a:gd name="T9" fmla="*/ 32 h 54"/>
                <a:gd name="T10" fmla="*/ 10 w 133"/>
                <a:gd name="T11" fmla="*/ 41 h 54"/>
                <a:gd name="T12" fmla="*/ 99 w 133"/>
                <a:gd name="T13" fmla="*/ 26 h 54"/>
                <a:gd name="T14" fmla="*/ 92 w 133"/>
                <a:gd name="T15" fmla="*/ 12 h 54"/>
                <a:gd name="T16" fmla="*/ 78 w 133"/>
                <a:gd name="T17" fmla="*/ 6 h 54"/>
                <a:gd name="T18" fmla="*/ 75 w 133"/>
                <a:gd name="T19" fmla="*/ 18 h 54"/>
                <a:gd name="T20" fmla="*/ 66 w 133"/>
                <a:gd name="T21" fmla="*/ 14 h 54"/>
                <a:gd name="T22" fmla="*/ 50 w 133"/>
                <a:gd name="T23" fmla="*/ 11 h 54"/>
                <a:gd name="T24" fmla="*/ 42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54"/>
                <a:gd name="T41" fmla="*/ 133 w 133"/>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chemeClr val="bg2"/>
            </a:solidFill>
            <a:ln w="9525">
              <a:noFill/>
              <a:round/>
              <a:headEnd/>
              <a:tailEnd/>
            </a:ln>
          </p:spPr>
          <p:txBody>
            <a:bodyPr/>
            <a:lstStyle/>
            <a:p>
              <a:endParaRPr lang="zh-CN" altLang="en-US"/>
            </a:p>
          </p:txBody>
        </p:sp>
        <p:sp>
          <p:nvSpPr>
            <p:cNvPr id="88073" name="Freeform 34"/>
            <p:cNvSpPr>
              <a:spLocks/>
            </p:cNvSpPr>
            <p:nvPr/>
          </p:nvSpPr>
          <p:spPr bwMode="ltGray">
            <a:xfrm>
              <a:off x="1683" y="2131"/>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chemeClr val="bg2"/>
            </a:solidFill>
            <a:ln w="9525">
              <a:noFill/>
              <a:round/>
              <a:headEnd/>
              <a:tailEnd/>
            </a:ln>
          </p:spPr>
          <p:txBody>
            <a:bodyPr/>
            <a:lstStyle/>
            <a:p>
              <a:endParaRPr lang="zh-CN" altLang="en-US"/>
            </a:p>
          </p:txBody>
        </p:sp>
        <p:sp>
          <p:nvSpPr>
            <p:cNvPr id="88074" name="Freeform 35"/>
            <p:cNvSpPr>
              <a:spLocks/>
            </p:cNvSpPr>
            <p:nvPr/>
          </p:nvSpPr>
          <p:spPr bwMode="ltGray">
            <a:xfrm>
              <a:off x="1739" y="2134"/>
              <a:ext cx="12" cy="25"/>
            </a:xfrm>
            <a:custGeom>
              <a:avLst/>
              <a:gdLst>
                <a:gd name="T0" fmla="*/ 10 w 16"/>
                <a:gd name="T1" fmla="*/ 0 h 34"/>
                <a:gd name="T2" fmla="*/ 0 w 16"/>
                <a:gd name="T3" fmla="*/ 10 h 34"/>
                <a:gd name="T4" fmla="*/ 12 w 16"/>
                <a:gd name="T5" fmla="*/ 25 h 34"/>
                <a:gd name="T6" fmla="*/ 9 w 16"/>
                <a:gd name="T7" fmla="*/ 13 h 34"/>
                <a:gd name="T8" fmla="*/ 12 w 16"/>
                <a:gd name="T9" fmla="*/ 4 h 34"/>
                <a:gd name="T10" fmla="*/ 10 w 16"/>
                <a:gd name="T11" fmla="*/ 0 h 34"/>
                <a:gd name="T12" fmla="*/ 0 60000 65536"/>
                <a:gd name="T13" fmla="*/ 0 60000 65536"/>
                <a:gd name="T14" fmla="*/ 0 60000 65536"/>
                <a:gd name="T15" fmla="*/ 0 60000 65536"/>
                <a:gd name="T16" fmla="*/ 0 60000 65536"/>
                <a:gd name="T17" fmla="*/ 0 60000 65536"/>
                <a:gd name="T18" fmla="*/ 0 w 16"/>
                <a:gd name="T19" fmla="*/ 0 h 34"/>
                <a:gd name="T20" fmla="*/ 16 w 1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chemeClr val="bg2"/>
            </a:solidFill>
            <a:ln w="9525">
              <a:noFill/>
              <a:round/>
              <a:headEnd/>
              <a:tailEnd/>
            </a:ln>
          </p:spPr>
          <p:txBody>
            <a:bodyPr/>
            <a:lstStyle/>
            <a:p>
              <a:endParaRPr lang="zh-CN" altLang="en-US"/>
            </a:p>
          </p:txBody>
        </p:sp>
        <p:sp>
          <p:nvSpPr>
            <p:cNvPr id="88075" name="Freeform 36"/>
            <p:cNvSpPr>
              <a:spLocks/>
            </p:cNvSpPr>
            <p:nvPr/>
          </p:nvSpPr>
          <p:spPr bwMode="ltGray">
            <a:xfrm>
              <a:off x="1556" y="1288"/>
              <a:ext cx="180" cy="88"/>
            </a:xfrm>
            <a:custGeom>
              <a:avLst/>
              <a:gdLst>
                <a:gd name="T0" fmla="*/ 48 w 240"/>
                <a:gd name="T1" fmla="*/ 1 h 117"/>
                <a:gd name="T2" fmla="*/ 18 w 240"/>
                <a:gd name="T3" fmla="*/ 23 h 117"/>
                <a:gd name="T4" fmla="*/ 5 w 240"/>
                <a:gd name="T5" fmla="*/ 28 h 117"/>
                <a:gd name="T6" fmla="*/ 0 w 240"/>
                <a:gd name="T7" fmla="*/ 29 h 117"/>
                <a:gd name="T8" fmla="*/ 20 w 240"/>
                <a:gd name="T9" fmla="*/ 44 h 117"/>
                <a:gd name="T10" fmla="*/ 29 w 240"/>
                <a:gd name="T11" fmla="*/ 47 h 117"/>
                <a:gd name="T12" fmla="*/ 51 w 240"/>
                <a:gd name="T13" fmla="*/ 35 h 117"/>
                <a:gd name="T14" fmla="*/ 60 w 240"/>
                <a:gd name="T15" fmla="*/ 32 h 117"/>
                <a:gd name="T16" fmla="*/ 62 w 240"/>
                <a:gd name="T17" fmla="*/ 41 h 117"/>
                <a:gd name="T18" fmla="*/ 48 w 240"/>
                <a:gd name="T19" fmla="*/ 46 h 117"/>
                <a:gd name="T20" fmla="*/ 54 w 240"/>
                <a:gd name="T21" fmla="*/ 55 h 117"/>
                <a:gd name="T22" fmla="*/ 30 w 240"/>
                <a:gd name="T23" fmla="*/ 65 h 117"/>
                <a:gd name="T24" fmla="*/ 53 w 240"/>
                <a:gd name="T25" fmla="*/ 82 h 117"/>
                <a:gd name="T26" fmla="*/ 62 w 240"/>
                <a:gd name="T27" fmla="*/ 85 h 117"/>
                <a:gd name="T28" fmla="*/ 89 w 240"/>
                <a:gd name="T29" fmla="*/ 77 h 117"/>
                <a:gd name="T30" fmla="*/ 113 w 240"/>
                <a:gd name="T31" fmla="*/ 79 h 117"/>
                <a:gd name="T32" fmla="*/ 126 w 240"/>
                <a:gd name="T33" fmla="*/ 88 h 117"/>
                <a:gd name="T34" fmla="*/ 153 w 240"/>
                <a:gd name="T35" fmla="*/ 82 h 117"/>
                <a:gd name="T36" fmla="*/ 168 w 240"/>
                <a:gd name="T37" fmla="*/ 77 h 117"/>
                <a:gd name="T38" fmla="*/ 167 w 240"/>
                <a:gd name="T39" fmla="*/ 58 h 117"/>
                <a:gd name="T40" fmla="*/ 176 w 240"/>
                <a:gd name="T41" fmla="*/ 52 h 117"/>
                <a:gd name="T42" fmla="*/ 179 w 240"/>
                <a:gd name="T43" fmla="*/ 35 h 117"/>
                <a:gd name="T44" fmla="*/ 158 w 240"/>
                <a:gd name="T45" fmla="*/ 43 h 117"/>
                <a:gd name="T46" fmla="*/ 150 w 240"/>
                <a:gd name="T47" fmla="*/ 32 h 117"/>
                <a:gd name="T48" fmla="*/ 129 w 240"/>
                <a:gd name="T49" fmla="*/ 34 h 117"/>
                <a:gd name="T50" fmla="*/ 101 w 240"/>
                <a:gd name="T51" fmla="*/ 7 h 117"/>
                <a:gd name="T52" fmla="*/ 71 w 240"/>
                <a:gd name="T53" fmla="*/ 8 h 117"/>
                <a:gd name="T54" fmla="*/ 62 w 240"/>
                <a:gd name="T55" fmla="*/ 1 h 117"/>
                <a:gd name="T56" fmla="*/ 48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0"/>
                <a:gd name="T88" fmla="*/ 0 h 117"/>
                <a:gd name="T89" fmla="*/ 240 w 240"/>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chemeClr val="bg2"/>
            </a:solidFill>
            <a:ln w="9525">
              <a:noFill/>
              <a:round/>
              <a:headEnd/>
              <a:tailEnd/>
            </a:ln>
          </p:spPr>
          <p:txBody>
            <a:bodyPr/>
            <a:lstStyle/>
            <a:p>
              <a:endParaRPr lang="zh-CN" altLang="en-US"/>
            </a:p>
          </p:txBody>
        </p:sp>
        <p:sp>
          <p:nvSpPr>
            <p:cNvPr id="88076" name="Freeform 37"/>
            <p:cNvSpPr>
              <a:spLocks/>
            </p:cNvSpPr>
            <p:nvPr/>
          </p:nvSpPr>
          <p:spPr bwMode="ltGray">
            <a:xfrm>
              <a:off x="1636" y="1247"/>
              <a:ext cx="146" cy="60"/>
            </a:xfrm>
            <a:custGeom>
              <a:avLst/>
              <a:gdLst>
                <a:gd name="T0" fmla="*/ 73 w 194"/>
                <a:gd name="T1" fmla="*/ 8 h 80"/>
                <a:gd name="T2" fmla="*/ 10 w 194"/>
                <a:gd name="T3" fmla="*/ 18 h 80"/>
                <a:gd name="T4" fmla="*/ 7 w 194"/>
                <a:gd name="T5" fmla="*/ 26 h 80"/>
                <a:gd name="T6" fmla="*/ 43 w 194"/>
                <a:gd name="T7" fmla="*/ 39 h 80"/>
                <a:gd name="T8" fmla="*/ 102 w 194"/>
                <a:gd name="T9" fmla="*/ 56 h 80"/>
                <a:gd name="T10" fmla="*/ 132 w 194"/>
                <a:gd name="T11" fmla="*/ 51 h 80"/>
                <a:gd name="T12" fmla="*/ 141 w 194"/>
                <a:gd name="T13" fmla="*/ 48 h 80"/>
                <a:gd name="T14" fmla="*/ 132 w 194"/>
                <a:gd name="T15" fmla="*/ 33 h 80"/>
                <a:gd name="T16" fmla="*/ 123 w 194"/>
                <a:gd name="T17" fmla="*/ 27 h 80"/>
                <a:gd name="T18" fmla="*/ 97 w 194"/>
                <a:gd name="T19" fmla="*/ 19 h 80"/>
                <a:gd name="T20" fmla="*/ 73 w 194"/>
                <a:gd name="T21" fmla="*/ 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4"/>
                <a:gd name="T34" fmla="*/ 0 h 80"/>
                <a:gd name="T35" fmla="*/ 194 w 194"/>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chemeClr val="bg2"/>
            </a:solidFill>
            <a:ln w="9525">
              <a:noFill/>
              <a:round/>
              <a:headEnd/>
              <a:tailEnd/>
            </a:ln>
          </p:spPr>
          <p:txBody>
            <a:bodyPr/>
            <a:lstStyle/>
            <a:p>
              <a:endParaRPr lang="zh-CN" altLang="en-US"/>
            </a:p>
          </p:txBody>
        </p:sp>
        <p:sp>
          <p:nvSpPr>
            <p:cNvPr id="88077" name="Freeform 38"/>
            <p:cNvSpPr>
              <a:spLocks/>
            </p:cNvSpPr>
            <p:nvPr/>
          </p:nvSpPr>
          <p:spPr bwMode="ltGray">
            <a:xfrm>
              <a:off x="1841" y="1317"/>
              <a:ext cx="233" cy="190"/>
            </a:xfrm>
            <a:custGeom>
              <a:avLst/>
              <a:gdLst>
                <a:gd name="T0" fmla="*/ 50 w 310"/>
                <a:gd name="T1" fmla="*/ 7 h 254"/>
                <a:gd name="T2" fmla="*/ 38 w 310"/>
                <a:gd name="T3" fmla="*/ 17 h 254"/>
                <a:gd name="T4" fmla="*/ 16 w 310"/>
                <a:gd name="T5" fmla="*/ 29 h 254"/>
                <a:gd name="T6" fmla="*/ 40 w 310"/>
                <a:gd name="T7" fmla="*/ 58 h 254"/>
                <a:gd name="T8" fmla="*/ 59 w 310"/>
                <a:gd name="T9" fmla="*/ 64 h 254"/>
                <a:gd name="T10" fmla="*/ 77 w 310"/>
                <a:gd name="T11" fmla="*/ 74 h 254"/>
                <a:gd name="T12" fmla="*/ 95 w 310"/>
                <a:gd name="T13" fmla="*/ 64 h 254"/>
                <a:gd name="T14" fmla="*/ 107 w 310"/>
                <a:gd name="T15" fmla="*/ 76 h 254"/>
                <a:gd name="T16" fmla="*/ 112 w 310"/>
                <a:gd name="T17" fmla="*/ 95 h 254"/>
                <a:gd name="T18" fmla="*/ 86 w 310"/>
                <a:gd name="T19" fmla="*/ 113 h 254"/>
                <a:gd name="T20" fmla="*/ 67 w 310"/>
                <a:gd name="T21" fmla="*/ 129 h 254"/>
                <a:gd name="T22" fmla="*/ 52 w 310"/>
                <a:gd name="T23" fmla="*/ 126 h 254"/>
                <a:gd name="T24" fmla="*/ 43 w 310"/>
                <a:gd name="T25" fmla="*/ 123 h 254"/>
                <a:gd name="T26" fmla="*/ 32 w 310"/>
                <a:gd name="T27" fmla="*/ 140 h 254"/>
                <a:gd name="T28" fmla="*/ 29 w 310"/>
                <a:gd name="T29" fmla="*/ 149 h 254"/>
                <a:gd name="T30" fmla="*/ 55 w 310"/>
                <a:gd name="T31" fmla="*/ 153 h 254"/>
                <a:gd name="T32" fmla="*/ 71 w 310"/>
                <a:gd name="T33" fmla="*/ 152 h 254"/>
                <a:gd name="T34" fmla="*/ 86 w 310"/>
                <a:gd name="T35" fmla="*/ 173 h 254"/>
                <a:gd name="T36" fmla="*/ 95 w 310"/>
                <a:gd name="T37" fmla="*/ 176 h 254"/>
                <a:gd name="T38" fmla="*/ 104 w 310"/>
                <a:gd name="T39" fmla="*/ 179 h 254"/>
                <a:gd name="T40" fmla="*/ 117 w 310"/>
                <a:gd name="T41" fmla="*/ 188 h 254"/>
                <a:gd name="T42" fmla="*/ 136 w 310"/>
                <a:gd name="T43" fmla="*/ 177 h 254"/>
                <a:gd name="T44" fmla="*/ 153 w 310"/>
                <a:gd name="T45" fmla="*/ 176 h 254"/>
                <a:gd name="T46" fmla="*/ 172 w 310"/>
                <a:gd name="T47" fmla="*/ 159 h 254"/>
                <a:gd name="T48" fmla="*/ 169 w 310"/>
                <a:gd name="T49" fmla="*/ 138 h 254"/>
                <a:gd name="T50" fmla="*/ 163 w 310"/>
                <a:gd name="T51" fmla="*/ 129 h 254"/>
                <a:gd name="T52" fmla="*/ 175 w 310"/>
                <a:gd name="T53" fmla="*/ 125 h 254"/>
                <a:gd name="T54" fmla="*/ 184 w 310"/>
                <a:gd name="T55" fmla="*/ 137 h 254"/>
                <a:gd name="T56" fmla="*/ 186 w 310"/>
                <a:gd name="T57" fmla="*/ 147 h 254"/>
                <a:gd name="T58" fmla="*/ 196 w 310"/>
                <a:gd name="T59" fmla="*/ 144 h 254"/>
                <a:gd name="T60" fmla="*/ 228 w 310"/>
                <a:gd name="T61" fmla="*/ 126 h 254"/>
                <a:gd name="T62" fmla="*/ 220 w 310"/>
                <a:gd name="T63" fmla="*/ 110 h 254"/>
                <a:gd name="T64" fmla="*/ 195 w 310"/>
                <a:gd name="T65" fmla="*/ 92 h 254"/>
                <a:gd name="T66" fmla="*/ 199 w 310"/>
                <a:gd name="T67" fmla="*/ 80 h 254"/>
                <a:gd name="T68" fmla="*/ 208 w 310"/>
                <a:gd name="T69" fmla="*/ 77 h 254"/>
                <a:gd name="T70" fmla="*/ 190 w 310"/>
                <a:gd name="T71" fmla="*/ 47 h 254"/>
                <a:gd name="T72" fmla="*/ 175 w 310"/>
                <a:gd name="T73" fmla="*/ 44 h 254"/>
                <a:gd name="T74" fmla="*/ 166 w 310"/>
                <a:gd name="T75" fmla="*/ 41 h 254"/>
                <a:gd name="T76" fmla="*/ 151 w 310"/>
                <a:gd name="T77" fmla="*/ 25 h 254"/>
                <a:gd name="T78" fmla="*/ 117 w 310"/>
                <a:gd name="T79" fmla="*/ 34 h 254"/>
                <a:gd name="T80" fmla="*/ 126 w 310"/>
                <a:gd name="T81" fmla="*/ 19 h 254"/>
                <a:gd name="T82" fmla="*/ 104 w 310"/>
                <a:gd name="T83" fmla="*/ 13 h 254"/>
                <a:gd name="T84" fmla="*/ 89 w 310"/>
                <a:gd name="T85" fmla="*/ 14 h 254"/>
                <a:gd name="T86" fmla="*/ 50 w 310"/>
                <a:gd name="T87" fmla="*/ 7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0"/>
                <a:gd name="T133" fmla="*/ 0 h 254"/>
                <a:gd name="T134" fmla="*/ 310 w 310"/>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chemeClr val="bg2"/>
            </a:solidFill>
            <a:ln w="9525">
              <a:noFill/>
              <a:round/>
              <a:headEnd/>
              <a:tailEnd/>
            </a:ln>
          </p:spPr>
          <p:txBody>
            <a:bodyPr/>
            <a:lstStyle/>
            <a:p>
              <a:endParaRPr lang="zh-CN" altLang="en-US"/>
            </a:p>
          </p:txBody>
        </p:sp>
        <p:sp>
          <p:nvSpPr>
            <p:cNvPr id="88078" name="Freeform 39"/>
            <p:cNvSpPr>
              <a:spLocks/>
            </p:cNvSpPr>
            <p:nvPr/>
          </p:nvSpPr>
          <p:spPr bwMode="ltGray">
            <a:xfrm>
              <a:off x="1839" y="1235"/>
              <a:ext cx="44" cy="37"/>
            </a:xfrm>
            <a:custGeom>
              <a:avLst/>
              <a:gdLst>
                <a:gd name="T0" fmla="*/ 19 w 59"/>
                <a:gd name="T1" fmla="*/ 0 h 50"/>
                <a:gd name="T2" fmla="*/ 0 w 59"/>
                <a:gd name="T3" fmla="*/ 7 h 50"/>
                <a:gd name="T4" fmla="*/ 22 w 59"/>
                <a:gd name="T5" fmla="*/ 30 h 50"/>
                <a:gd name="T6" fmla="*/ 36 w 59"/>
                <a:gd name="T7" fmla="*/ 37 h 50"/>
                <a:gd name="T8" fmla="*/ 43 w 59"/>
                <a:gd name="T9" fmla="*/ 21 h 50"/>
                <a:gd name="T10" fmla="*/ 33 w 59"/>
                <a:gd name="T11" fmla="*/ 6 h 50"/>
                <a:gd name="T12" fmla="*/ 19 w 59"/>
                <a:gd name="T13" fmla="*/ 0 h 50"/>
                <a:gd name="T14" fmla="*/ 0 60000 65536"/>
                <a:gd name="T15" fmla="*/ 0 60000 65536"/>
                <a:gd name="T16" fmla="*/ 0 60000 65536"/>
                <a:gd name="T17" fmla="*/ 0 60000 65536"/>
                <a:gd name="T18" fmla="*/ 0 60000 65536"/>
                <a:gd name="T19" fmla="*/ 0 60000 65536"/>
                <a:gd name="T20" fmla="*/ 0 60000 65536"/>
                <a:gd name="T21" fmla="*/ 0 w 59"/>
                <a:gd name="T22" fmla="*/ 0 h 50"/>
                <a:gd name="T23" fmla="*/ 59 w 5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chemeClr val="bg2"/>
            </a:solidFill>
            <a:ln w="9525">
              <a:noFill/>
              <a:round/>
              <a:headEnd/>
              <a:tailEnd/>
            </a:ln>
          </p:spPr>
          <p:txBody>
            <a:bodyPr/>
            <a:lstStyle/>
            <a:p>
              <a:endParaRPr lang="zh-CN" altLang="en-US"/>
            </a:p>
          </p:txBody>
        </p:sp>
        <p:sp>
          <p:nvSpPr>
            <p:cNvPr id="88079" name="Freeform 40"/>
            <p:cNvSpPr>
              <a:spLocks/>
            </p:cNvSpPr>
            <p:nvPr/>
          </p:nvSpPr>
          <p:spPr bwMode="ltGray">
            <a:xfrm>
              <a:off x="1755" y="1305"/>
              <a:ext cx="65" cy="42"/>
            </a:xfrm>
            <a:custGeom>
              <a:avLst/>
              <a:gdLst>
                <a:gd name="T0" fmla="*/ 33 w 86"/>
                <a:gd name="T1" fmla="*/ 5 h 57"/>
                <a:gd name="T2" fmla="*/ 18 w 86"/>
                <a:gd name="T3" fmla="*/ 18 h 57"/>
                <a:gd name="T4" fmla="*/ 3 w 86"/>
                <a:gd name="T5" fmla="*/ 20 h 57"/>
                <a:gd name="T6" fmla="*/ 12 w 86"/>
                <a:gd name="T7" fmla="*/ 42 h 57"/>
                <a:gd name="T8" fmla="*/ 56 w 86"/>
                <a:gd name="T9" fmla="*/ 26 h 57"/>
                <a:gd name="T10" fmla="*/ 65 w 86"/>
                <a:gd name="T11" fmla="*/ 13 h 57"/>
                <a:gd name="T12" fmla="*/ 42 w 86"/>
                <a:gd name="T13" fmla="*/ 5 h 57"/>
                <a:gd name="T14" fmla="*/ 33 w 86"/>
                <a:gd name="T15" fmla="*/ 5 h 57"/>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57"/>
                <a:gd name="T26" fmla="*/ 86 w 8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chemeClr val="bg2"/>
            </a:solidFill>
            <a:ln w="9525">
              <a:noFill/>
              <a:round/>
              <a:headEnd/>
              <a:tailEnd/>
            </a:ln>
          </p:spPr>
          <p:txBody>
            <a:bodyPr/>
            <a:lstStyle/>
            <a:p>
              <a:endParaRPr lang="zh-CN" altLang="en-US"/>
            </a:p>
          </p:txBody>
        </p:sp>
        <p:sp>
          <p:nvSpPr>
            <p:cNvPr id="88080" name="Freeform 41"/>
            <p:cNvSpPr>
              <a:spLocks/>
            </p:cNvSpPr>
            <p:nvPr/>
          </p:nvSpPr>
          <p:spPr bwMode="ltGray">
            <a:xfrm>
              <a:off x="1823" y="1313"/>
              <a:ext cx="54" cy="25"/>
            </a:xfrm>
            <a:custGeom>
              <a:avLst/>
              <a:gdLst>
                <a:gd name="T0" fmla="*/ 30 w 73"/>
                <a:gd name="T1" fmla="*/ 0 h 34"/>
                <a:gd name="T2" fmla="*/ 7 w 73"/>
                <a:gd name="T3" fmla="*/ 12 h 34"/>
                <a:gd name="T4" fmla="*/ 18 w 73"/>
                <a:gd name="T5" fmla="*/ 25 h 34"/>
                <a:gd name="T6" fmla="*/ 38 w 73"/>
                <a:gd name="T7" fmla="*/ 21 h 34"/>
                <a:gd name="T8" fmla="*/ 47 w 73"/>
                <a:gd name="T9" fmla="*/ 15 h 34"/>
                <a:gd name="T10" fmla="*/ 30 w 73"/>
                <a:gd name="T11" fmla="*/ 0 h 34"/>
                <a:gd name="T12" fmla="*/ 0 60000 65536"/>
                <a:gd name="T13" fmla="*/ 0 60000 65536"/>
                <a:gd name="T14" fmla="*/ 0 60000 65536"/>
                <a:gd name="T15" fmla="*/ 0 60000 65536"/>
                <a:gd name="T16" fmla="*/ 0 60000 65536"/>
                <a:gd name="T17" fmla="*/ 0 60000 65536"/>
                <a:gd name="T18" fmla="*/ 0 w 73"/>
                <a:gd name="T19" fmla="*/ 0 h 34"/>
                <a:gd name="T20" fmla="*/ 73 w 7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chemeClr val="bg2"/>
            </a:solidFill>
            <a:ln w="9525">
              <a:noFill/>
              <a:round/>
              <a:headEnd/>
              <a:tailEnd/>
            </a:ln>
          </p:spPr>
          <p:txBody>
            <a:bodyPr/>
            <a:lstStyle/>
            <a:p>
              <a:endParaRPr lang="zh-CN" altLang="en-US"/>
            </a:p>
          </p:txBody>
        </p:sp>
        <p:sp>
          <p:nvSpPr>
            <p:cNvPr id="88081" name="Freeform 42"/>
            <p:cNvSpPr>
              <a:spLocks/>
            </p:cNvSpPr>
            <p:nvPr/>
          </p:nvSpPr>
          <p:spPr bwMode="ltGray">
            <a:xfrm>
              <a:off x="1794" y="1277"/>
              <a:ext cx="64" cy="34"/>
            </a:xfrm>
            <a:custGeom>
              <a:avLst/>
              <a:gdLst>
                <a:gd name="T0" fmla="*/ 44 w 85"/>
                <a:gd name="T1" fmla="*/ 8 h 45"/>
                <a:gd name="T2" fmla="*/ 21 w 85"/>
                <a:gd name="T3" fmla="*/ 3 h 45"/>
                <a:gd name="T4" fmla="*/ 0 w 85"/>
                <a:gd name="T5" fmla="*/ 14 h 45"/>
                <a:gd name="T6" fmla="*/ 30 w 85"/>
                <a:gd name="T7" fmla="*/ 24 h 45"/>
                <a:gd name="T8" fmla="*/ 48 w 85"/>
                <a:gd name="T9" fmla="*/ 30 h 45"/>
                <a:gd name="T10" fmla="*/ 63 w 85"/>
                <a:gd name="T11" fmla="*/ 14 h 45"/>
                <a:gd name="T12" fmla="*/ 62 w 85"/>
                <a:gd name="T13" fmla="*/ 5 h 45"/>
                <a:gd name="T14" fmla="*/ 48 w 85"/>
                <a:gd name="T15" fmla="*/ 0 h 45"/>
                <a:gd name="T16" fmla="*/ 44 w 85"/>
                <a:gd name="T17" fmla="*/ 8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5"/>
                <a:gd name="T29" fmla="*/ 85 w 8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chemeClr val="bg2"/>
            </a:solidFill>
            <a:ln w="9525">
              <a:noFill/>
              <a:round/>
              <a:headEnd/>
              <a:tailEnd/>
            </a:ln>
          </p:spPr>
          <p:txBody>
            <a:bodyPr/>
            <a:lstStyle/>
            <a:p>
              <a:endParaRPr lang="zh-CN" altLang="en-US"/>
            </a:p>
          </p:txBody>
        </p:sp>
        <p:sp>
          <p:nvSpPr>
            <p:cNvPr id="88082" name="Freeform 43"/>
            <p:cNvSpPr>
              <a:spLocks/>
            </p:cNvSpPr>
            <p:nvPr/>
          </p:nvSpPr>
          <p:spPr bwMode="ltGray">
            <a:xfrm>
              <a:off x="1767" y="1245"/>
              <a:ext cx="44" cy="24"/>
            </a:xfrm>
            <a:custGeom>
              <a:avLst/>
              <a:gdLst>
                <a:gd name="T0" fmla="*/ 12 w 58"/>
                <a:gd name="T1" fmla="*/ 3 h 31"/>
                <a:gd name="T2" fmla="*/ 0 w 58"/>
                <a:gd name="T3" fmla="*/ 14 h 31"/>
                <a:gd name="T4" fmla="*/ 15 w 58"/>
                <a:gd name="T5" fmla="*/ 22 h 31"/>
                <a:gd name="T6" fmla="*/ 21 w 58"/>
                <a:gd name="T7" fmla="*/ 15 h 31"/>
                <a:gd name="T8" fmla="*/ 39 w 58"/>
                <a:gd name="T9" fmla="*/ 9 h 31"/>
                <a:gd name="T10" fmla="*/ 33 w 58"/>
                <a:gd name="T11" fmla="*/ 0 h 31"/>
                <a:gd name="T12" fmla="*/ 12 w 58"/>
                <a:gd name="T13" fmla="*/ 3 h 31"/>
                <a:gd name="T14" fmla="*/ 0 60000 65536"/>
                <a:gd name="T15" fmla="*/ 0 60000 65536"/>
                <a:gd name="T16" fmla="*/ 0 60000 65536"/>
                <a:gd name="T17" fmla="*/ 0 60000 65536"/>
                <a:gd name="T18" fmla="*/ 0 60000 65536"/>
                <a:gd name="T19" fmla="*/ 0 60000 65536"/>
                <a:gd name="T20" fmla="*/ 0 60000 65536"/>
                <a:gd name="T21" fmla="*/ 0 w 58"/>
                <a:gd name="T22" fmla="*/ 0 h 31"/>
                <a:gd name="T23" fmla="*/ 58 w 5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chemeClr val="bg2"/>
            </a:solidFill>
            <a:ln w="9525">
              <a:noFill/>
              <a:round/>
              <a:headEnd/>
              <a:tailEnd/>
            </a:ln>
          </p:spPr>
          <p:txBody>
            <a:bodyPr/>
            <a:lstStyle/>
            <a:p>
              <a:endParaRPr lang="zh-CN" altLang="en-US"/>
            </a:p>
          </p:txBody>
        </p:sp>
        <p:sp>
          <p:nvSpPr>
            <p:cNvPr id="88083" name="Freeform 44"/>
            <p:cNvSpPr>
              <a:spLocks/>
            </p:cNvSpPr>
            <p:nvPr/>
          </p:nvSpPr>
          <p:spPr bwMode="ltGray">
            <a:xfrm>
              <a:off x="1881" y="1248"/>
              <a:ext cx="114" cy="77"/>
            </a:xfrm>
            <a:custGeom>
              <a:avLst/>
              <a:gdLst>
                <a:gd name="T0" fmla="*/ 29 w 152"/>
                <a:gd name="T1" fmla="*/ 0 h 102"/>
                <a:gd name="T2" fmla="*/ 10 w 152"/>
                <a:gd name="T3" fmla="*/ 5 h 102"/>
                <a:gd name="T4" fmla="*/ 3 w 152"/>
                <a:gd name="T5" fmla="*/ 29 h 102"/>
                <a:gd name="T6" fmla="*/ 9 w 152"/>
                <a:gd name="T7" fmla="*/ 42 h 102"/>
                <a:gd name="T8" fmla="*/ 0 w 152"/>
                <a:gd name="T9" fmla="*/ 54 h 102"/>
                <a:gd name="T10" fmla="*/ 42 w 152"/>
                <a:gd name="T11" fmla="*/ 65 h 102"/>
                <a:gd name="T12" fmla="*/ 61 w 152"/>
                <a:gd name="T13" fmla="*/ 69 h 102"/>
                <a:gd name="T14" fmla="*/ 114 w 152"/>
                <a:gd name="T15" fmla="*/ 65 h 102"/>
                <a:gd name="T16" fmla="*/ 57 w 152"/>
                <a:gd name="T17" fmla="*/ 53 h 102"/>
                <a:gd name="T18" fmla="*/ 40 w 152"/>
                <a:gd name="T19" fmla="*/ 47 h 102"/>
                <a:gd name="T20" fmla="*/ 33 w 152"/>
                <a:gd name="T21" fmla="*/ 39 h 102"/>
                <a:gd name="T22" fmla="*/ 37 w 152"/>
                <a:gd name="T23" fmla="*/ 26 h 102"/>
                <a:gd name="T24" fmla="*/ 29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
                <a:gd name="T40" fmla="*/ 0 h 102"/>
                <a:gd name="T41" fmla="*/ 152 w 15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chemeClr val="bg2"/>
            </a:solidFill>
            <a:ln w="9525">
              <a:noFill/>
              <a:round/>
              <a:headEnd/>
              <a:tailEnd/>
            </a:ln>
          </p:spPr>
          <p:txBody>
            <a:bodyPr/>
            <a:lstStyle/>
            <a:p>
              <a:endParaRPr lang="zh-CN" altLang="en-US"/>
            </a:p>
          </p:txBody>
        </p:sp>
        <p:sp>
          <p:nvSpPr>
            <p:cNvPr id="88084" name="Freeform 45"/>
            <p:cNvSpPr>
              <a:spLocks/>
            </p:cNvSpPr>
            <p:nvPr/>
          </p:nvSpPr>
          <p:spPr bwMode="ltGray">
            <a:xfrm>
              <a:off x="794" y="1493"/>
              <a:ext cx="25" cy="15"/>
            </a:xfrm>
            <a:custGeom>
              <a:avLst/>
              <a:gdLst>
                <a:gd name="T0" fmla="*/ 25 w 34"/>
                <a:gd name="T1" fmla="*/ 0 h 20"/>
                <a:gd name="T2" fmla="*/ 18 w 34"/>
                <a:gd name="T3" fmla="*/ 15 h 20"/>
                <a:gd name="T4" fmla="*/ 3 w 34"/>
                <a:gd name="T5" fmla="*/ 14 h 20"/>
                <a:gd name="T6" fmla="*/ 3 w 34"/>
                <a:gd name="T7" fmla="*/ 4 h 20"/>
                <a:gd name="T8" fmla="*/ 25 w 34"/>
                <a:gd name="T9" fmla="*/ 0 h 20"/>
                <a:gd name="T10" fmla="*/ 0 60000 65536"/>
                <a:gd name="T11" fmla="*/ 0 60000 65536"/>
                <a:gd name="T12" fmla="*/ 0 60000 65536"/>
                <a:gd name="T13" fmla="*/ 0 60000 65536"/>
                <a:gd name="T14" fmla="*/ 0 60000 65536"/>
                <a:gd name="T15" fmla="*/ 0 w 34"/>
                <a:gd name="T16" fmla="*/ 0 h 20"/>
                <a:gd name="T17" fmla="*/ 34 w 34"/>
                <a:gd name="T18" fmla="*/ 20 h 20"/>
              </a:gdLst>
              <a:ahLst/>
              <a:cxnLst>
                <a:cxn ang="T10">
                  <a:pos x="T0" y="T1"/>
                </a:cxn>
                <a:cxn ang="T11">
                  <a:pos x="T2" y="T3"/>
                </a:cxn>
                <a:cxn ang="T12">
                  <a:pos x="T4" y="T5"/>
                </a:cxn>
                <a:cxn ang="T13">
                  <a:pos x="T6" y="T7"/>
                </a:cxn>
                <a:cxn ang="T14">
                  <a:pos x="T8" y="T9"/>
                </a:cxn>
              </a:cxnLst>
              <a:rect l="T15" t="T16" r="T17" b="T18"/>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chemeClr val="bg2"/>
            </a:solidFill>
            <a:ln w="9525">
              <a:noFill/>
              <a:round/>
              <a:headEnd/>
              <a:tailEnd/>
            </a:ln>
          </p:spPr>
          <p:txBody>
            <a:bodyPr/>
            <a:lstStyle/>
            <a:p>
              <a:endParaRPr lang="zh-CN" altLang="en-US"/>
            </a:p>
          </p:txBody>
        </p:sp>
        <p:sp>
          <p:nvSpPr>
            <p:cNvPr id="88085" name="Freeform 46"/>
            <p:cNvSpPr>
              <a:spLocks/>
            </p:cNvSpPr>
            <p:nvPr/>
          </p:nvSpPr>
          <p:spPr bwMode="ltGray">
            <a:xfrm>
              <a:off x="1551" y="2004"/>
              <a:ext cx="16" cy="12"/>
            </a:xfrm>
            <a:custGeom>
              <a:avLst/>
              <a:gdLst>
                <a:gd name="T0" fmla="*/ 2 w 21"/>
                <a:gd name="T1" fmla="*/ 0 h 16"/>
                <a:gd name="T2" fmla="*/ 10 w 21"/>
                <a:gd name="T3" fmla="*/ 12 h 16"/>
                <a:gd name="T4" fmla="*/ 2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solidFill>
              <a:schemeClr val="bg2"/>
            </a:solidFill>
            <a:ln w="9525">
              <a:noFill/>
              <a:round/>
              <a:headEnd/>
              <a:tailEnd/>
            </a:ln>
          </p:spPr>
          <p:txBody>
            <a:bodyPr/>
            <a:lstStyle/>
            <a:p>
              <a:endParaRPr lang="zh-CN" altLang="en-US"/>
            </a:p>
          </p:txBody>
        </p:sp>
        <p:sp>
          <p:nvSpPr>
            <p:cNvPr id="88086" name="Freeform 47"/>
            <p:cNvSpPr>
              <a:spLocks/>
            </p:cNvSpPr>
            <p:nvPr/>
          </p:nvSpPr>
          <p:spPr bwMode="ltGray">
            <a:xfrm>
              <a:off x="1554" y="2029"/>
              <a:ext cx="16" cy="12"/>
            </a:xfrm>
            <a:custGeom>
              <a:avLst/>
              <a:gdLst>
                <a:gd name="T0" fmla="*/ 2 w 21"/>
                <a:gd name="T1" fmla="*/ 0 h 16"/>
                <a:gd name="T2" fmla="*/ 10 w 21"/>
                <a:gd name="T3" fmla="*/ 12 h 16"/>
                <a:gd name="T4" fmla="*/ 2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solidFill>
              <a:schemeClr val="bg2"/>
            </a:solidFill>
            <a:ln w="9525">
              <a:noFill/>
              <a:round/>
              <a:headEnd/>
              <a:tailEnd/>
            </a:ln>
          </p:spPr>
          <p:txBody>
            <a:bodyPr/>
            <a:lstStyle/>
            <a:p>
              <a:endParaRPr lang="zh-CN" altLang="en-US"/>
            </a:p>
          </p:txBody>
        </p:sp>
        <p:sp>
          <p:nvSpPr>
            <p:cNvPr id="88087" name="Freeform 48"/>
            <p:cNvSpPr>
              <a:spLocks/>
            </p:cNvSpPr>
            <p:nvPr/>
          </p:nvSpPr>
          <p:spPr bwMode="ltGray">
            <a:xfrm>
              <a:off x="1758" y="2161"/>
              <a:ext cx="15" cy="12"/>
            </a:xfrm>
            <a:custGeom>
              <a:avLst/>
              <a:gdLst>
                <a:gd name="T0" fmla="*/ 2 w 21"/>
                <a:gd name="T1" fmla="*/ 0 h 16"/>
                <a:gd name="T2" fmla="*/ 9 w 21"/>
                <a:gd name="T3" fmla="*/ 12 h 16"/>
                <a:gd name="T4" fmla="*/ 2 w 21"/>
                <a:gd name="T5" fmla="*/ 0 h 16"/>
                <a:gd name="T6" fmla="*/ 0 60000 65536"/>
                <a:gd name="T7" fmla="*/ 0 60000 65536"/>
                <a:gd name="T8" fmla="*/ 0 60000 65536"/>
                <a:gd name="T9" fmla="*/ 0 w 21"/>
                <a:gd name="T10" fmla="*/ 0 h 16"/>
                <a:gd name="T11" fmla="*/ 21 w 21"/>
                <a:gd name="T12" fmla="*/ 16 h 16"/>
              </a:gdLst>
              <a:ahLst/>
              <a:cxnLst>
                <a:cxn ang="T6">
                  <a:pos x="T0" y="T1"/>
                </a:cxn>
                <a:cxn ang="T7">
                  <a:pos x="T2" y="T3"/>
                </a:cxn>
                <a:cxn ang="T8">
                  <a:pos x="T4" y="T5"/>
                </a:cxn>
              </a:cxnLst>
              <a:rect l="T9" t="T10" r="T11" b="T12"/>
              <a:pathLst>
                <a:path w="21" h="16">
                  <a:moveTo>
                    <a:pt x="3" y="0"/>
                  </a:moveTo>
                  <a:cubicBezTo>
                    <a:pt x="0" y="9"/>
                    <a:pt x="6" y="11"/>
                    <a:pt x="13" y="16"/>
                  </a:cubicBezTo>
                  <a:cubicBezTo>
                    <a:pt x="21" y="4"/>
                    <a:pt x="16" y="2"/>
                    <a:pt x="3" y="0"/>
                  </a:cubicBezTo>
                  <a:close/>
                </a:path>
              </a:pathLst>
            </a:custGeom>
            <a:solidFill>
              <a:schemeClr val="bg2"/>
            </a:solidFill>
            <a:ln w="9525">
              <a:noFill/>
              <a:round/>
              <a:headEnd/>
              <a:tailEnd/>
            </a:ln>
          </p:spPr>
          <p:txBody>
            <a:bodyPr/>
            <a:lstStyle/>
            <a:p>
              <a:endParaRPr lang="zh-CN" altLang="en-US"/>
            </a:p>
          </p:txBody>
        </p:sp>
        <p:sp>
          <p:nvSpPr>
            <p:cNvPr id="88088" name="Freeform 49"/>
            <p:cNvSpPr>
              <a:spLocks/>
            </p:cNvSpPr>
            <p:nvPr/>
          </p:nvSpPr>
          <p:spPr bwMode="ltGray">
            <a:xfrm>
              <a:off x="1882" y="1677"/>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chemeClr val="bg2"/>
            </a:solidFill>
            <a:ln w="9525">
              <a:noFill/>
              <a:round/>
              <a:headEnd/>
              <a:tailEnd/>
            </a:ln>
          </p:spPr>
          <p:txBody>
            <a:bodyPr/>
            <a:lstStyle/>
            <a:p>
              <a:endParaRPr lang="zh-CN" altLang="en-US"/>
            </a:p>
          </p:txBody>
        </p:sp>
        <p:sp>
          <p:nvSpPr>
            <p:cNvPr id="88089" name="Freeform 50"/>
            <p:cNvSpPr>
              <a:spLocks/>
            </p:cNvSpPr>
            <p:nvPr/>
          </p:nvSpPr>
          <p:spPr bwMode="ltGray">
            <a:xfrm>
              <a:off x="1782" y="1472"/>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chemeClr val="bg2"/>
            </a:solidFill>
            <a:ln w="9525">
              <a:noFill/>
              <a:round/>
              <a:headEnd/>
              <a:tailEnd/>
            </a:ln>
          </p:spPr>
          <p:txBody>
            <a:bodyPr/>
            <a:lstStyle/>
            <a:p>
              <a:endParaRPr lang="zh-CN" altLang="en-US"/>
            </a:p>
          </p:txBody>
        </p:sp>
        <p:sp>
          <p:nvSpPr>
            <p:cNvPr id="88090" name="Freeform 51"/>
            <p:cNvSpPr>
              <a:spLocks/>
            </p:cNvSpPr>
            <p:nvPr/>
          </p:nvSpPr>
          <p:spPr bwMode="ltGray">
            <a:xfrm>
              <a:off x="1847" y="1293"/>
              <a:ext cx="39" cy="18"/>
            </a:xfrm>
            <a:custGeom>
              <a:avLst/>
              <a:gdLst>
                <a:gd name="T0" fmla="*/ 10 w 51"/>
                <a:gd name="T1" fmla="*/ 0 h 24"/>
                <a:gd name="T2" fmla="*/ 5 w 51"/>
                <a:gd name="T3" fmla="*/ 14 h 24"/>
                <a:gd name="T4" fmla="*/ 21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chemeClr val="bg2"/>
            </a:solidFill>
            <a:ln w="9525">
              <a:noFill/>
              <a:round/>
              <a:headEnd/>
              <a:tailEnd/>
            </a:ln>
          </p:spPr>
          <p:txBody>
            <a:bodyPr/>
            <a:lstStyle/>
            <a:p>
              <a:endParaRPr lang="zh-CN" altLang="en-US"/>
            </a:p>
          </p:txBody>
        </p:sp>
        <p:sp>
          <p:nvSpPr>
            <p:cNvPr id="88091" name="Freeform 52"/>
            <p:cNvSpPr>
              <a:spLocks/>
            </p:cNvSpPr>
            <p:nvPr/>
          </p:nvSpPr>
          <p:spPr bwMode="ltGray">
            <a:xfrm>
              <a:off x="1910" y="1401"/>
              <a:ext cx="38" cy="18"/>
            </a:xfrm>
            <a:custGeom>
              <a:avLst/>
              <a:gdLst>
                <a:gd name="T0" fmla="*/ 10 w 51"/>
                <a:gd name="T1" fmla="*/ 0 h 24"/>
                <a:gd name="T2" fmla="*/ 5 w 51"/>
                <a:gd name="T3" fmla="*/ 14 h 24"/>
                <a:gd name="T4" fmla="*/ 20 w 51"/>
                <a:gd name="T5" fmla="*/ 18 h 24"/>
                <a:gd name="T6" fmla="*/ 25 w 51"/>
                <a:gd name="T7" fmla="*/ 3 h 24"/>
                <a:gd name="T8" fmla="*/ 10 w 51"/>
                <a:gd name="T9" fmla="*/ 0 h 24"/>
                <a:gd name="T10" fmla="*/ 0 60000 65536"/>
                <a:gd name="T11" fmla="*/ 0 60000 65536"/>
                <a:gd name="T12" fmla="*/ 0 60000 65536"/>
                <a:gd name="T13" fmla="*/ 0 60000 65536"/>
                <a:gd name="T14" fmla="*/ 0 60000 65536"/>
                <a:gd name="T15" fmla="*/ 0 w 51"/>
                <a:gd name="T16" fmla="*/ 0 h 24"/>
                <a:gd name="T17" fmla="*/ 51 w 51"/>
                <a:gd name="T18" fmla="*/ 24 h 24"/>
              </a:gdLst>
              <a:ahLst/>
              <a:cxnLst>
                <a:cxn ang="T10">
                  <a:pos x="T0" y="T1"/>
                </a:cxn>
                <a:cxn ang="T11">
                  <a:pos x="T2" y="T3"/>
                </a:cxn>
                <a:cxn ang="T12">
                  <a:pos x="T4" y="T5"/>
                </a:cxn>
                <a:cxn ang="T13">
                  <a:pos x="T6" y="T7"/>
                </a:cxn>
                <a:cxn ang="T14">
                  <a:pos x="T8" y="T9"/>
                </a:cxn>
              </a:cxnLst>
              <a:rect l="T15" t="T16" r="T17" b="T18"/>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chemeClr val="bg2"/>
            </a:solidFill>
            <a:ln w="9525">
              <a:noFill/>
              <a:round/>
              <a:headEnd/>
              <a:tailEnd/>
            </a:ln>
          </p:spPr>
          <p:txBody>
            <a:bodyPr/>
            <a:lstStyle/>
            <a:p>
              <a:endParaRPr lang="zh-CN" altLang="en-US"/>
            </a:p>
          </p:txBody>
        </p:sp>
        <p:sp>
          <p:nvSpPr>
            <p:cNvPr id="88092" name="Freeform 53"/>
            <p:cNvSpPr>
              <a:spLocks/>
            </p:cNvSpPr>
            <p:nvPr/>
          </p:nvSpPr>
          <p:spPr bwMode="ltGray">
            <a:xfrm>
              <a:off x="1926" y="1199"/>
              <a:ext cx="696" cy="346"/>
            </a:xfrm>
            <a:custGeom>
              <a:avLst/>
              <a:gdLst>
                <a:gd name="T0" fmla="*/ 21 w 929"/>
                <a:gd name="T1" fmla="*/ 42 h 462"/>
                <a:gd name="T2" fmla="*/ 4 w 929"/>
                <a:gd name="T3" fmla="*/ 69 h 462"/>
                <a:gd name="T4" fmla="*/ 27 w 929"/>
                <a:gd name="T5" fmla="*/ 75 h 462"/>
                <a:gd name="T6" fmla="*/ 12 w 929"/>
                <a:gd name="T7" fmla="*/ 87 h 462"/>
                <a:gd name="T8" fmla="*/ 78 w 929"/>
                <a:gd name="T9" fmla="*/ 102 h 462"/>
                <a:gd name="T10" fmla="*/ 106 w 929"/>
                <a:gd name="T11" fmla="*/ 97 h 462"/>
                <a:gd name="T12" fmla="*/ 187 w 929"/>
                <a:gd name="T13" fmla="*/ 58 h 462"/>
                <a:gd name="T14" fmla="*/ 225 w 929"/>
                <a:gd name="T15" fmla="*/ 49 h 462"/>
                <a:gd name="T16" fmla="*/ 243 w 929"/>
                <a:gd name="T17" fmla="*/ 60 h 462"/>
                <a:gd name="T18" fmla="*/ 204 w 929"/>
                <a:gd name="T19" fmla="*/ 66 h 462"/>
                <a:gd name="T20" fmla="*/ 181 w 929"/>
                <a:gd name="T21" fmla="*/ 84 h 462"/>
                <a:gd name="T22" fmla="*/ 190 w 929"/>
                <a:gd name="T23" fmla="*/ 90 h 462"/>
                <a:gd name="T24" fmla="*/ 195 w 929"/>
                <a:gd name="T25" fmla="*/ 118 h 462"/>
                <a:gd name="T26" fmla="*/ 262 w 929"/>
                <a:gd name="T27" fmla="*/ 144 h 462"/>
                <a:gd name="T28" fmla="*/ 252 w 929"/>
                <a:gd name="T29" fmla="*/ 157 h 462"/>
                <a:gd name="T30" fmla="*/ 276 w 929"/>
                <a:gd name="T31" fmla="*/ 184 h 462"/>
                <a:gd name="T32" fmla="*/ 261 w 929"/>
                <a:gd name="T33" fmla="*/ 199 h 462"/>
                <a:gd name="T34" fmla="*/ 243 w 929"/>
                <a:gd name="T35" fmla="*/ 220 h 462"/>
                <a:gd name="T36" fmla="*/ 220 w 929"/>
                <a:gd name="T37" fmla="*/ 243 h 462"/>
                <a:gd name="T38" fmla="*/ 219 w 929"/>
                <a:gd name="T39" fmla="*/ 315 h 462"/>
                <a:gd name="T40" fmla="*/ 249 w 929"/>
                <a:gd name="T41" fmla="*/ 334 h 462"/>
                <a:gd name="T42" fmla="*/ 291 w 929"/>
                <a:gd name="T43" fmla="*/ 336 h 462"/>
                <a:gd name="T44" fmla="*/ 309 w 929"/>
                <a:gd name="T45" fmla="*/ 316 h 462"/>
                <a:gd name="T46" fmla="*/ 379 w 929"/>
                <a:gd name="T47" fmla="*/ 267 h 462"/>
                <a:gd name="T48" fmla="*/ 429 w 929"/>
                <a:gd name="T49" fmla="*/ 250 h 462"/>
                <a:gd name="T50" fmla="*/ 484 w 929"/>
                <a:gd name="T51" fmla="*/ 231 h 462"/>
                <a:gd name="T52" fmla="*/ 539 w 929"/>
                <a:gd name="T53" fmla="*/ 217 h 462"/>
                <a:gd name="T54" fmla="*/ 571 w 929"/>
                <a:gd name="T55" fmla="*/ 195 h 462"/>
                <a:gd name="T56" fmla="*/ 599 w 929"/>
                <a:gd name="T57" fmla="*/ 150 h 462"/>
                <a:gd name="T58" fmla="*/ 601 w 929"/>
                <a:gd name="T59" fmla="*/ 115 h 462"/>
                <a:gd name="T60" fmla="*/ 601 w 929"/>
                <a:gd name="T61" fmla="*/ 93 h 462"/>
                <a:gd name="T62" fmla="*/ 623 w 929"/>
                <a:gd name="T63" fmla="*/ 67 h 462"/>
                <a:gd name="T64" fmla="*/ 656 w 929"/>
                <a:gd name="T65" fmla="*/ 70 h 462"/>
                <a:gd name="T66" fmla="*/ 691 w 929"/>
                <a:gd name="T67" fmla="*/ 39 h 462"/>
                <a:gd name="T68" fmla="*/ 665 w 929"/>
                <a:gd name="T69" fmla="*/ 42 h 462"/>
                <a:gd name="T70" fmla="*/ 635 w 929"/>
                <a:gd name="T71" fmla="*/ 34 h 462"/>
                <a:gd name="T72" fmla="*/ 595 w 929"/>
                <a:gd name="T73" fmla="*/ 16 h 462"/>
                <a:gd name="T74" fmla="*/ 481 w 929"/>
                <a:gd name="T75" fmla="*/ 19 h 462"/>
                <a:gd name="T76" fmla="*/ 438 w 929"/>
                <a:gd name="T77" fmla="*/ 28 h 462"/>
                <a:gd name="T78" fmla="*/ 417 w 929"/>
                <a:gd name="T79" fmla="*/ 28 h 462"/>
                <a:gd name="T80" fmla="*/ 387 w 929"/>
                <a:gd name="T81" fmla="*/ 40 h 462"/>
                <a:gd name="T82" fmla="*/ 358 w 929"/>
                <a:gd name="T83" fmla="*/ 22 h 462"/>
                <a:gd name="T84" fmla="*/ 324 w 929"/>
                <a:gd name="T85" fmla="*/ 30 h 462"/>
                <a:gd name="T86" fmla="*/ 274 w 929"/>
                <a:gd name="T87" fmla="*/ 39 h 462"/>
                <a:gd name="T88" fmla="*/ 307 w 929"/>
                <a:gd name="T89" fmla="*/ 28 h 462"/>
                <a:gd name="T90" fmla="*/ 264 w 929"/>
                <a:gd name="T91" fmla="*/ 6 h 462"/>
                <a:gd name="T92" fmla="*/ 250 w 929"/>
                <a:gd name="T93" fmla="*/ 1 h 462"/>
                <a:gd name="T94" fmla="*/ 235 w 929"/>
                <a:gd name="T95" fmla="*/ 6 h 462"/>
                <a:gd name="T96" fmla="*/ 180 w 929"/>
                <a:gd name="T97" fmla="*/ 12 h 462"/>
                <a:gd name="T98" fmla="*/ 120 w 929"/>
                <a:gd name="T99" fmla="*/ 21 h 462"/>
                <a:gd name="T100" fmla="*/ 81 w 929"/>
                <a:gd name="T101" fmla="*/ 19 h 462"/>
                <a:gd name="T102" fmla="*/ 85 w 929"/>
                <a:gd name="T103" fmla="*/ 51 h 462"/>
                <a:gd name="T104" fmla="*/ 78 w 929"/>
                <a:gd name="T105" fmla="*/ 39 h 462"/>
                <a:gd name="T106" fmla="*/ 45 w 929"/>
                <a:gd name="T107" fmla="*/ 31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9"/>
                <a:gd name="T163" fmla="*/ 0 h 462"/>
                <a:gd name="T164" fmla="*/ 929 w 92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chemeClr val="bg2"/>
            </a:solidFill>
            <a:ln w="9525">
              <a:noFill/>
              <a:round/>
              <a:headEnd/>
              <a:tailEnd/>
            </a:ln>
          </p:spPr>
          <p:txBody>
            <a:bodyPr/>
            <a:lstStyle/>
            <a:p>
              <a:endParaRPr lang="zh-CN" altLang="en-US"/>
            </a:p>
          </p:txBody>
        </p:sp>
        <p:sp>
          <p:nvSpPr>
            <p:cNvPr id="88093" name="Freeform 54"/>
            <p:cNvSpPr>
              <a:spLocks/>
            </p:cNvSpPr>
            <p:nvPr/>
          </p:nvSpPr>
          <p:spPr bwMode="ltGray">
            <a:xfrm>
              <a:off x="2139" y="1383"/>
              <a:ext cx="39" cy="24"/>
            </a:xfrm>
            <a:custGeom>
              <a:avLst/>
              <a:gdLst>
                <a:gd name="T0" fmla="*/ 26 w 52"/>
                <a:gd name="T1" fmla="*/ 0 h 32"/>
                <a:gd name="T2" fmla="*/ 6 w 52"/>
                <a:gd name="T3" fmla="*/ 15 h 32"/>
                <a:gd name="T4" fmla="*/ 18 w 52"/>
                <a:gd name="T5" fmla="*/ 24 h 32"/>
                <a:gd name="T6" fmla="*/ 32 w 52"/>
                <a:gd name="T7" fmla="*/ 22 h 32"/>
                <a:gd name="T8" fmla="*/ 26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chemeClr val="bg2"/>
            </a:solidFill>
            <a:ln w="9525">
              <a:noFill/>
              <a:round/>
              <a:headEnd/>
              <a:tailEnd/>
            </a:ln>
          </p:spPr>
          <p:txBody>
            <a:bodyPr/>
            <a:lstStyle/>
            <a:p>
              <a:endParaRPr lang="zh-CN" altLang="en-US"/>
            </a:p>
          </p:txBody>
        </p:sp>
        <p:sp>
          <p:nvSpPr>
            <p:cNvPr id="88094" name="Freeform 55"/>
            <p:cNvSpPr>
              <a:spLocks/>
            </p:cNvSpPr>
            <p:nvPr/>
          </p:nvSpPr>
          <p:spPr bwMode="ltGray">
            <a:xfrm>
              <a:off x="2422" y="1449"/>
              <a:ext cx="128" cy="54"/>
            </a:xfrm>
            <a:custGeom>
              <a:avLst/>
              <a:gdLst>
                <a:gd name="T0" fmla="*/ 76 w 172"/>
                <a:gd name="T1" fmla="*/ 6 h 72"/>
                <a:gd name="T2" fmla="*/ 49 w 172"/>
                <a:gd name="T3" fmla="*/ 3 h 72"/>
                <a:gd name="T4" fmla="*/ 40 w 172"/>
                <a:gd name="T5" fmla="*/ 0 h 72"/>
                <a:gd name="T6" fmla="*/ 0 w 172"/>
                <a:gd name="T7" fmla="*/ 21 h 72"/>
                <a:gd name="T8" fmla="*/ 21 w 172"/>
                <a:gd name="T9" fmla="*/ 30 h 72"/>
                <a:gd name="T10" fmla="*/ 31 w 172"/>
                <a:gd name="T11" fmla="*/ 45 h 72"/>
                <a:gd name="T12" fmla="*/ 49 w 172"/>
                <a:gd name="T13" fmla="*/ 51 h 72"/>
                <a:gd name="T14" fmla="*/ 58 w 172"/>
                <a:gd name="T15" fmla="*/ 54 h 72"/>
                <a:gd name="T16" fmla="*/ 97 w 172"/>
                <a:gd name="T17" fmla="*/ 45 h 72"/>
                <a:gd name="T18" fmla="*/ 128 w 172"/>
                <a:gd name="T19" fmla="*/ 33 h 72"/>
                <a:gd name="T20" fmla="*/ 110 w 172"/>
                <a:gd name="T21" fmla="*/ 14 h 72"/>
                <a:gd name="T22" fmla="*/ 101 w 172"/>
                <a:gd name="T23" fmla="*/ 3 h 72"/>
                <a:gd name="T24" fmla="*/ 76 w 172"/>
                <a:gd name="T25" fmla="*/ 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
                <a:gd name="T40" fmla="*/ 0 h 72"/>
                <a:gd name="T41" fmla="*/ 172 w 17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chemeClr val="bg2"/>
            </a:solidFill>
            <a:ln w="9525">
              <a:noFill/>
              <a:round/>
              <a:headEnd/>
              <a:tailEnd/>
            </a:ln>
          </p:spPr>
          <p:txBody>
            <a:bodyPr/>
            <a:lstStyle/>
            <a:p>
              <a:endParaRPr lang="zh-CN" altLang="en-US"/>
            </a:p>
          </p:txBody>
        </p:sp>
        <p:sp>
          <p:nvSpPr>
            <p:cNvPr id="88095" name="Freeform 56"/>
            <p:cNvSpPr>
              <a:spLocks/>
            </p:cNvSpPr>
            <p:nvPr/>
          </p:nvSpPr>
          <p:spPr bwMode="ltGray">
            <a:xfrm>
              <a:off x="2523" y="1286"/>
              <a:ext cx="39" cy="24"/>
            </a:xfrm>
            <a:custGeom>
              <a:avLst/>
              <a:gdLst>
                <a:gd name="T0" fmla="*/ 26 w 52"/>
                <a:gd name="T1" fmla="*/ 0 h 32"/>
                <a:gd name="T2" fmla="*/ 6 w 52"/>
                <a:gd name="T3" fmla="*/ 15 h 32"/>
                <a:gd name="T4" fmla="*/ 18 w 52"/>
                <a:gd name="T5" fmla="*/ 24 h 32"/>
                <a:gd name="T6" fmla="*/ 32 w 52"/>
                <a:gd name="T7" fmla="*/ 22 h 32"/>
                <a:gd name="T8" fmla="*/ 26 w 52"/>
                <a:gd name="T9" fmla="*/ 0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chemeClr val="bg2"/>
            </a:solidFill>
            <a:ln w="9525">
              <a:noFill/>
              <a:round/>
              <a:headEnd/>
              <a:tailEnd/>
            </a:ln>
          </p:spPr>
          <p:txBody>
            <a:bodyPr/>
            <a:lstStyle/>
            <a:p>
              <a:endParaRPr lang="zh-CN" altLang="en-US"/>
            </a:p>
          </p:txBody>
        </p:sp>
        <p:sp>
          <p:nvSpPr>
            <p:cNvPr id="88096" name="Freeform 57"/>
            <p:cNvSpPr>
              <a:spLocks/>
            </p:cNvSpPr>
            <p:nvPr/>
          </p:nvSpPr>
          <p:spPr bwMode="ltGray">
            <a:xfrm>
              <a:off x="2792" y="1254"/>
              <a:ext cx="155" cy="63"/>
            </a:xfrm>
            <a:custGeom>
              <a:avLst/>
              <a:gdLst>
                <a:gd name="T0" fmla="*/ 144 w 206"/>
                <a:gd name="T1" fmla="*/ 5 h 85"/>
                <a:gd name="T2" fmla="*/ 78 w 206"/>
                <a:gd name="T3" fmla="*/ 7 h 85"/>
                <a:gd name="T4" fmla="*/ 82 w 206"/>
                <a:gd name="T5" fmla="*/ 19 h 85"/>
                <a:gd name="T6" fmla="*/ 81 w 206"/>
                <a:gd name="T7" fmla="*/ 24 h 85"/>
                <a:gd name="T8" fmla="*/ 67 w 206"/>
                <a:gd name="T9" fmla="*/ 20 h 85"/>
                <a:gd name="T10" fmla="*/ 58 w 206"/>
                <a:gd name="T11" fmla="*/ 14 h 85"/>
                <a:gd name="T12" fmla="*/ 17 w 206"/>
                <a:gd name="T13" fmla="*/ 20 h 85"/>
                <a:gd name="T14" fmla="*/ 23 w 206"/>
                <a:gd name="T15" fmla="*/ 36 h 85"/>
                <a:gd name="T16" fmla="*/ 41 w 206"/>
                <a:gd name="T17" fmla="*/ 39 h 85"/>
                <a:gd name="T18" fmla="*/ 56 w 206"/>
                <a:gd name="T19" fmla="*/ 54 h 85"/>
                <a:gd name="T20" fmla="*/ 67 w 206"/>
                <a:gd name="T21" fmla="*/ 63 h 85"/>
                <a:gd name="T22" fmla="*/ 82 w 206"/>
                <a:gd name="T23" fmla="*/ 50 h 85"/>
                <a:gd name="T24" fmla="*/ 91 w 206"/>
                <a:gd name="T25" fmla="*/ 44 h 85"/>
                <a:gd name="T26" fmla="*/ 96 w 206"/>
                <a:gd name="T27" fmla="*/ 35 h 85"/>
                <a:gd name="T28" fmla="*/ 126 w 206"/>
                <a:gd name="T29" fmla="*/ 26 h 85"/>
                <a:gd name="T30" fmla="*/ 141 w 206"/>
                <a:gd name="T31" fmla="*/ 23 h 85"/>
                <a:gd name="T32" fmla="*/ 150 w 206"/>
                <a:gd name="T33" fmla="*/ 20 h 85"/>
                <a:gd name="T34" fmla="*/ 144 w 206"/>
                <a:gd name="T35" fmla="*/ 5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85"/>
                <a:gd name="T56" fmla="*/ 206 w 20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chemeClr val="bg2"/>
            </a:solidFill>
            <a:ln w="9525">
              <a:noFill/>
              <a:round/>
              <a:headEnd/>
              <a:tailEnd/>
            </a:ln>
          </p:spPr>
          <p:txBody>
            <a:bodyPr/>
            <a:lstStyle/>
            <a:p>
              <a:endParaRPr lang="zh-CN" altLang="en-US"/>
            </a:p>
          </p:txBody>
        </p:sp>
        <p:sp>
          <p:nvSpPr>
            <p:cNvPr id="88097" name="Freeform 58"/>
            <p:cNvSpPr>
              <a:spLocks/>
            </p:cNvSpPr>
            <p:nvPr/>
          </p:nvSpPr>
          <p:spPr bwMode="ltGray">
            <a:xfrm>
              <a:off x="2889" y="1287"/>
              <a:ext cx="48" cy="21"/>
            </a:xfrm>
            <a:custGeom>
              <a:avLst/>
              <a:gdLst>
                <a:gd name="T0" fmla="*/ 27 w 64"/>
                <a:gd name="T1" fmla="*/ 5 h 28"/>
                <a:gd name="T2" fmla="*/ 6 w 64"/>
                <a:gd name="T3" fmla="*/ 3 h 28"/>
                <a:gd name="T4" fmla="*/ 18 w 64"/>
                <a:gd name="T5" fmla="*/ 21 h 28"/>
                <a:gd name="T6" fmla="*/ 40 w 64"/>
                <a:gd name="T7" fmla="*/ 11 h 28"/>
                <a:gd name="T8" fmla="*/ 27 w 64"/>
                <a:gd name="T9" fmla="*/ 5 h 28"/>
                <a:gd name="T10" fmla="*/ 0 60000 65536"/>
                <a:gd name="T11" fmla="*/ 0 60000 65536"/>
                <a:gd name="T12" fmla="*/ 0 60000 65536"/>
                <a:gd name="T13" fmla="*/ 0 60000 65536"/>
                <a:gd name="T14" fmla="*/ 0 60000 65536"/>
                <a:gd name="T15" fmla="*/ 0 w 64"/>
                <a:gd name="T16" fmla="*/ 0 h 28"/>
                <a:gd name="T17" fmla="*/ 64 w 64"/>
                <a:gd name="T18" fmla="*/ 28 h 28"/>
              </a:gdLst>
              <a:ahLst/>
              <a:cxnLst>
                <a:cxn ang="T10">
                  <a:pos x="T0" y="T1"/>
                </a:cxn>
                <a:cxn ang="T11">
                  <a:pos x="T2" y="T3"/>
                </a:cxn>
                <a:cxn ang="T12">
                  <a:pos x="T4" y="T5"/>
                </a:cxn>
                <a:cxn ang="T13">
                  <a:pos x="T6" y="T7"/>
                </a:cxn>
                <a:cxn ang="T14">
                  <a:pos x="T8" y="T9"/>
                </a:cxn>
              </a:cxnLst>
              <a:rect l="T15" t="T16" r="T17" b="T18"/>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chemeClr val="bg2"/>
            </a:solidFill>
            <a:ln w="9525">
              <a:noFill/>
              <a:round/>
              <a:headEnd/>
              <a:tailEnd/>
            </a:ln>
          </p:spPr>
          <p:txBody>
            <a:bodyPr/>
            <a:lstStyle/>
            <a:p>
              <a:endParaRPr lang="zh-CN" altLang="en-US"/>
            </a:p>
          </p:txBody>
        </p:sp>
        <p:sp>
          <p:nvSpPr>
            <p:cNvPr id="88098" name="Freeform 59"/>
            <p:cNvSpPr>
              <a:spLocks/>
            </p:cNvSpPr>
            <p:nvPr/>
          </p:nvSpPr>
          <p:spPr bwMode="ltGray">
            <a:xfrm>
              <a:off x="2597" y="1559"/>
              <a:ext cx="109" cy="132"/>
            </a:xfrm>
            <a:custGeom>
              <a:avLst/>
              <a:gdLst>
                <a:gd name="T0" fmla="*/ 18 w 146"/>
                <a:gd name="T1" fmla="*/ 14 h 176"/>
                <a:gd name="T2" fmla="*/ 0 w 146"/>
                <a:gd name="T3" fmla="*/ 19 h 176"/>
                <a:gd name="T4" fmla="*/ 10 w 146"/>
                <a:gd name="T5" fmla="*/ 32 h 176"/>
                <a:gd name="T6" fmla="*/ 25 w 146"/>
                <a:gd name="T7" fmla="*/ 65 h 176"/>
                <a:gd name="T8" fmla="*/ 39 w 146"/>
                <a:gd name="T9" fmla="*/ 68 h 176"/>
                <a:gd name="T10" fmla="*/ 37 w 146"/>
                <a:gd name="T11" fmla="*/ 80 h 176"/>
                <a:gd name="T12" fmla="*/ 21 w 146"/>
                <a:gd name="T13" fmla="*/ 85 h 176"/>
                <a:gd name="T14" fmla="*/ 12 w 146"/>
                <a:gd name="T15" fmla="*/ 98 h 176"/>
                <a:gd name="T16" fmla="*/ 13 w 146"/>
                <a:gd name="T17" fmla="*/ 103 h 176"/>
                <a:gd name="T18" fmla="*/ 22 w 146"/>
                <a:gd name="T19" fmla="*/ 106 h 176"/>
                <a:gd name="T20" fmla="*/ 13 w 146"/>
                <a:gd name="T21" fmla="*/ 127 h 176"/>
                <a:gd name="T22" fmla="*/ 15 w 146"/>
                <a:gd name="T23" fmla="*/ 131 h 176"/>
                <a:gd name="T24" fmla="*/ 25 w 146"/>
                <a:gd name="T25" fmla="*/ 128 h 176"/>
                <a:gd name="T26" fmla="*/ 43 w 146"/>
                <a:gd name="T27" fmla="*/ 127 h 176"/>
                <a:gd name="T28" fmla="*/ 69 w 146"/>
                <a:gd name="T29" fmla="*/ 128 h 176"/>
                <a:gd name="T30" fmla="*/ 82 w 146"/>
                <a:gd name="T31" fmla="*/ 127 h 176"/>
                <a:gd name="T32" fmla="*/ 91 w 146"/>
                <a:gd name="T33" fmla="*/ 124 h 176"/>
                <a:gd name="T34" fmla="*/ 96 w 146"/>
                <a:gd name="T35" fmla="*/ 106 h 176"/>
                <a:gd name="T36" fmla="*/ 109 w 146"/>
                <a:gd name="T37" fmla="*/ 100 h 176"/>
                <a:gd name="T38" fmla="*/ 82 w 146"/>
                <a:gd name="T39" fmla="*/ 82 h 176"/>
                <a:gd name="T40" fmla="*/ 66 w 146"/>
                <a:gd name="T41" fmla="*/ 62 h 176"/>
                <a:gd name="T42" fmla="*/ 61 w 146"/>
                <a:gd name="T43" fmla="*/ 52 h 176"/>
                <a:gd name="T44" fmla="*/ 48 w 146"/>
                <a:gd name="T45" fmla="*/ 46 h 176"/>
                <a:gd name="T46" fmla="*/ 64 w 146"/>
                <a:gd name="T47" fmla="*/ 34 h 176"/>
                <a:gd name="T48" fmla="*/ 48 w 146"/>
                <a:gd name="T49" fmla="*/ 23 h 176"/>
                <a:gd name="T50" fmla="*/ 52 w 146"/>
                <a:gd name="T51" fmla="*/ 10 h 176"/>
                <a:gd name="T52" fmla="*/ 34 w 146"/>
                <a:gd name="T53" fmla="*/ 1 h 176"/>
                <a:gd name="T54" fmla="*/ 22 w 146"/>
                <a:gd name="T55" fmla="*/ 7 h 176"/>
                <a:gd name="T56" fmla="*/ 18 w 146"/>
                <a:gd name="T57" fmla="*/ 14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176"/>
                <a:gd name="T89" fmla="*/ 146 w 146"/>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chemeClr val="bg2"/>
            </a:solidFill>
            <a:ln w="9525">
              <a:noFill/>
              <a:round/>
              <a:headEnd/>
              <a:tailEnd/>
            </a:ln>
          </p:spPr>
          <p:txBody>
            <a:bodyPr/>
            <a:lstStyle/>
            <a:p>
              <a:endParaRPr lang="zh-CN" altLang="en-US"/>
            </a:p>
          </p:txBody>
        </p:sp>
        <p:sp>
          <p:nvSpPr>
            <p:cNvPr id="88099" name="Freeform 60"/>
            <p:cNvSpPr>
              <a:spLocks/>
            </p:cNvSpPr>
            <p:nvPr/>
          </p:nvSpPr>
          <p:spPr bwMode="ltGray">
            <a:xfrm>
              <a:off x="2543" y="1607"/>
              <a:ext cx="69" cy="68"/>
            </a:xfrm>
            <a:custGeom>
              <a:avLst/>
              <a:gdLst>
                <a:gd name="T0" fmla="*/ 43 w 92"/>
                <a:gd name="T1" fmla="*/ 4 h 92"/>
                <a:gd name="T2" fmla="*/ 62 w 92"/>
                <a:gd name="T3" fmla="*/ 6 h 92"/>
                <a:gd name="T4" fmla="*/ 69 w 92"/>
                <a:gd name="T5" fmla="*/ 19 h 92"/>
                <a:gd name="T6" fmla="*/ 59 w 92"/>
                <a:gd name="T7" fmla="*/ 35 h 92"/>
                <a:gd name="T8" fmla="*/ 35 w 92"/>
                <a:gd name="T9" fmla="*/ 56 h 92"/>
                <a:gd name="T10" fmla="*/ 14 w 92"/>
                <a:gd name="T11" fmla="*/ 68 h 92"/>
                <a:gd name="T12" fmla="*/ 6 w 92"/>
                <a:gd name="T13" fmla="*/ 53 h 92"/>
                <a:gd name="T14" fmla="*/ 15 w 92"/>
                <a:gd name="T15" fmla="*/ 47 h 92"/>
                <a:gd name="T16" fmla="*/ 10 w 92"/>
                <a:gd name="T17" fmla="*/ 34 h 92"/>
                <a:gd name="T18" fmla="*/ 30 w 92"/>
                <a:gd name="T19" fmla="*/ 21 h 92"/>
                <a:gd name="T20" fmla="*/ 43 w 92"/>
                <a:gd name="T21" fmla="*/ 4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92"/>
                <a:gd name="T35" fmla="*/ 92 w 92"/>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chemeClr val="bg2"/>
            </a:solidFill>
            <a:ln w="9525">
              <a:noFill/>
              <a:round/>
              <a:headEnd/>
              <a:tailEnd/>
            </a:ln>
          </p:spPr>
          <p:txBody>
            <a:bodyPr/>
            <a:lstStyle/>
            <a:p>
              <a:endParaRPr lang="zh-CN" altLang="en-US"/>
            </a:p>
          </p:txBody>
        </p:sp>
        <p:sp>
          <p:nvSpPr>
            <p:cNvPr id="88100" name="Freeform 61"/>
            <p:cNvSpPr>
              <a:spLocks/>
            </p:cNvSpPr>
            <p:nvPr/>
          </p:nvSpPr>
          <p:spPr bwMode="ltGray">
            <a:xfrm>
              <a:off x="4229" y="2750"/>
              <a:ext cx="474" cy="495"/>
            </a:xfrm>
            <a:custGeom>
              <a:avLst/>
              <a:gdLst>
                <a:gd name="T0" fmla="*/ 159 w 633"/>
                <a:gd name="T1" fmla="*/ 8 h 660"/>
                <a:gd name="T2" fmla="*/ 132 w 633"/>
                <a:gd name="T3" fmla="*/ 14 h 660"/>
                <a:gd name="T4" fmla="*/ 108 w 633"/>
                <a:gd name="T5" fmla="*/ 38 h 660"/>
                <a:gd name="T6" fmla="*/ 78 w 633"/>
                <a:gd name="T7" fmla="*/ 44 h 660"/>
                <a:gd name="T8" fmla="*/ 63 w 633"/>
                <a:gd name="T9" fmla="*/ 56 h 660"/>
                <a:gd name="T10" fmla="*/ 51 w 633"/>
                <a:gd name="T11" fmla="*/ 86 h 660"/>
                <a:gd name="T12" fmla="*/ 27 w 633"/>
                <a:gd name="T13" fmla="*/ 125 h 660"/>
                <a:gd name="T14" fmla="*/ 0 w 633"/>
                <a:gd name="T15" fmla="*/ 134 h 660"/>
                <a:gd name="T16" fmla="*/ 54 w 633"/>
                <a:gd name="T17" fmla="*/ 242 h 660"/>
                <a:gd name="T18" fmla="*/ 90 w 633"/>
                <a:gd name="T19" fmla="*/ 320 h 660"/>
                <a:gd name="T20" fmla="*/ 108 w 633"/>
                <a:gd name="T21" fmla="*/ 332 h 660"/>
                <a:gd name="T22" fmla="*/ 126 w 633"/>
                <a:gd name="T23" fmla="*/ 338 h 660"/>
                <a:gd name="T24" fmla="*/ 171 w 633"/>
                <a:gd name="T25" fmla="*/ 323 h 660"/>
                <a:gd name="T26" fmla="*/ 189 w 633"/>
                <a:gd name="T27" fmla="*/ 317 h 660"/>
                <a:gd name="T28" fmla="*/ 225 w 633"/>
                <a:gd name="T29" fmla="*/ 338 h 660"/>
                <a:gd name="T30" fmla="*/ 243 w 633"/>
                <a:gd name="T31" fmla="*/ 395 h 660"/>
                <a:gd name="T32" fmla="*/ 252 w 633"/>
                <a:gd name="T33" fmla="*/ 392 h 660"/>
                <a:gd name="T34" fmla="*/ 258 w 633"/>
                <a:gd name="T35" fmla="*/ 383 h 660"/>
                <a:gd name="T36" fmla="*/ 276 w 633"/>
                <a:gd name="T37" fmla="*/ 410 h 660"/>
                <a:gd name="T38" fmla="*/ 303 w 633"/>
                <a:gd name="T39" fmla="*/ 428 h 660"/>
                <a:gd name="T40" fmla="*/ 326 w 633"/>
                <a:gd name="T41" fmla="*/ 452 h 660"/>
                <a:gd name="T42" fmla="*/ 332 w 633"/>
                <a:gd name="T43" fmla="*/ 461 h 660"/>
                <a:gd name="T44" fmla="*/ 341 w 633"/>
                <a:gd name="T45" fmla="*/ 467 h 660"/>
                <a:gd name="T46" fmla="*/ 362 w 633"/>
                <a:gd name="T47" fmla="*/ 491 h 660"/>
                <a:gd name="T48" fmla="*/ 368 w 633"/>
                <a:gd name="T49" fmla="*/ 473 h 660"/>
                <a:gd name="T50" fmla="*/ 404 w 633"/>
                <a:gd name="T51" fmla="*/ 494 h 660"/>
                <a:gd name="T52" fmla="*/ 440 w 633"/>
                <a:gd name="T53" fmla="*/ 491 h 660"/>
                <a:gd name="T54" fmla="*/ 461 w 633"/>
                <a:gd name="T55" fmla="*/ 398 h 660"/>
                <a:gd name="T56" fmla="*/ 473 w 633"/>
                <a:gd name="T57" fmla="*/ 347 h 660"/>
                <a:gd name="T58" fmla="*/ 464 w 633"/>
                <a:gd name="T59" fmla="*/ 275 h 660"/>
                <a:gd name="T60" fmla="*/ 401 w 633"/>
                <a:gd name="T61" fmla="*/ 203 h 660"/>
                <a:gd name="T62" fmla="*/ 395 w 633"/>
                <a:gd name="T63" fmla="*/ 176 h 660"/>
                <a:gd name="T64" fmla="*/ 344 w 633"/>
                <a:gd name="T65" fmla="*/ 134 h 660"/>
                <a:gd name="T66" fmla="*/ 353 w 633"/>
                <a:gd name="T67" fmla="*/ 116 h 660"/>
                <a:gd name="T68" fmla="*/ 341 w 633"/>
                <a:gd name="T69" fmla="*/ 98 h 660"/>
                <a:gd name="T70" fmla="*/ 312 w 633"/>
                <a:gd name="T71" fmla="*/ 59 h 660"/>
                <a:gd name="T72" fmla="*/ 294 w 633"/>
                <a:gd name="T73" fmla="*/ 23 h 660"/>
                <a:gd name="T74" fmla="*/ 291 w 633"/>
                <a:gd name="T75" fmla="*/ 14 h 660"/>
                <a:gd name="T76" fmla="*/ 273 w 633"/>
                <a:gd name="T77" fmla="*/ 113 h 660"/>
                <a:gd name="T78" fmla="*/ 243 w 633"/>
                <a:gd name="T79" fmla="*/ 86 h 660"/>
                <a:gd name="T80" fmla="*/ 219 w 633"/>
                <a:gd name="T81" fmla="*/ 83 h 660"/>
                <a:gd name="T82" fmla="*/ 204 w 633"/>
                <a:gd name="T83" fmla="*/ 65 h 660"/>
                <a:gd name="T84" fmla="*/ 198 w 633"/>
                <a:gd name="T85" fmla="*/ 47 h 660"/>
                <a:gd name="T86" fmla="*/ 207 w 633"/>
                <a:gd name="T87" fmla="*/ 41 h 660"/>
                <a:gd name="T88" fmla="*/ 180 w 633"/>
                <a:gd name="T89" fmla="*/ 14 h 660"/>
                <a:gd name="T90" fmla="*/ 162 w 633"/>
                <a:gd name="T91" fmla="*/ 8 h 660"/>
                <a:gd name="T92" fmla="*/ 153 w 633"/>
                <a:gd name="T93" fmla="*/ 5 h 660"/>
                <a:gd name="T94" fmla="*/ 159 w 633"/>
                <a:gd name="T95" fmla="*/ 8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3"/>
                <a:gd name="T145" fmla="*/ 0 h 660"/>
                <a:gd name="T146" fmla="*/ 633 w 633"/>
                <a:gd name="T147" fmla="*/ 660 h 6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chemeClr val="bg2"/>
            </a:solidFill>
            <a:ln w="9525">
              <a:noFill/>
              <a:round/>
              <a:headEnd/>
              <a:tailEnd/>
            </a:ln>
          </p:spPr>
          <p:txBody>
            <a:bodyPr/>
            <a:lstStyle/>
            <a:p>
              <a:endParaRPr lang="zh-CN" altLang="en-US"/>
            </a:p>
          </p:txBody>
        </p:sp>
        <p:sp>
          <p:nvSpPr>
            <p:cNvPr id="88101" name="Freeform 62"/>
            <p:cNvSpPr>
              <a:spLocks/>
            </p:cNvSpPr>
            <p:nvPr/>
          </p:nvSpPr>
          <p:spPr bwMode="ltGray">
            <a:xfrm>
              <a:off x="4376" y="2489"/>
              <a:ext cx="319" cy="210"/>
            </a:xfrm>
            <a:custGeom>
              <a:avLst/>
              <a:gdLst>
                <a:gd name="T0" fmla="*/ 63 w 426"/>
                <a:gd name="T1" fmla="*/ 45 h 280"/>
                <a:gd name="T2" fmla="*/ 51 w 426"/>
                <a:gd name="T3" fmla="*/ 27 h 280"/>
                <a:gd name="T4" fmla="*/ 48 w 426"/>
                <a:gd name="T5" fmla="*/ 12 h 280"/>
                <a:gd name="T6" fmla="*/ 39 w 426"/>
                <a:gd name="T7" fmla="*/ 9 h 280"/>
                <a:gd name="T8" fmla="*/ 12 w 426"/>
                <a:gd name="T9" fmla="*/ 12 h 280"/>
                <a:gd name="T10" fmla="*/ 33 w 426"/>
                <a:gd name="T11" fmla="*/ 30 h 280"/>
                <a:gd name="T12" fmla="*/ 36 w 426"/>
                <a:gd name="T13" fmla="*/ 39 h 280"/>
                <a:gd name="T14" fmla="*/ 18 w 426"/>
                <a:gd name="T15" fmla="*/ 51 h 280"/>
                <a:gd name="T16" fmla="*/ 66 w 426"/>
                <a:gd name="T17" fmla="*/ 69 h 280"/>
                <a:gd name="T18" fmla="*/ 93 w 426"/>
                <a:gd name="T19" fmla="*/ 84 h 280"/>
                <a:gd name="T20" fmla="*/ 96 w 426"/>
                <a:gd name="T21" fmla="*/ 93 h 280"/>
                <a:gd name="T22" fmla="*/ 105 w 426"/>
                <a:gd name="T23" fmla="*/ 99 h 280"/>
                <a:gd name="T24" fmla="*/ 111 w 426"/>
                <a:gd name="T25" fmla="*/ 117 h 280"/>
                <a:gd name="T26" fmla="*/ 99 w 426"/>
                <a:gd name="T27" fmla="*/ 147 h 280"/>
                <a:gd name="T28" fmla="*/ 135 w 426"/>
                <a:gd name="T29" fmla="*/ 141 h 280"/>
                <a:gd name="T30" fmla="*/ 144 w 426"/>
                <a:gd name="T31" fmla="*/ 162 h 280"/>
                <a:gd name="T32" fmla="*/ 162 w 426"/>
                <a:gd name="T33" fmla="*/ 168 h 280"/>
                <a:gd name="T34" fmla="*/ 171 w 426"/>
                <a:gd name="T35" fmla="*/ 171 h 280"/>
                <a:gd name="T36" fmla="*/ 189 w 426"/>
                <a:gd name="T37" fmla="*/ 168 h 280"/>
                <a:gd name="T38" fmla="*/ 207 w 426"/>
                <a:gd name="T39" fmla="*/ 147 h 280"/>
                <a:gd name="T40" fmla="*/ 252 w 426"/>
                <a:gd name="T41" fmla="*/ 189 h 280"/>
                <a:gd name="T42" fmla="*/ 273 w 426"/>
                <a:gd name="T43" fmla="*/ 210 h 280"/>
                <a:gd name="T44" fmla="*/ 270 w 426"/>
                <a:gd name="T45" fmla="*/ 168 h 280"/>
                <a:gd name="T46" fmla="*/ 252 w 426"/>
                <a:gd name="T47" fmla="*/ 150 h 280"/>
                <a:gd name="T48" fmla="*/ 279 w 426"/>
                <a:gd name="T49" fmla="*/ 126 h 280"/>
                <a:gd name="T50" fmla="*/ 306 w 426"/>
                <a:gd name="T51" fmla="*/ 117 h 280"/>
                <a:gd name="T52" fmla="*/ 315 w 426"/>
                <a:gd name="T53" fmla="*/ 114 h 280"/>
                <a:gd name="T54" fmla="*/ 318 w 426"/>
                <a:gd name="T55" fmla="*/ 105 h 280"/>
                <a:gd name="T56" fmla="*/ 267 w 426"/>
                <a:gd name="T57" fmla="*/ 111 h 280"/>
                <a:gd name="T58" fmla="*/ 228 w 426"/>
                <a:gd name="T59" fmla="*/ 105 h 280"/>
                <a:gd name="T60" fmla="*/ 225 w 426"/>
                <a:gd name="T61" fmla="*/ 96 h 280"/>
                <a:gd name="T62" fmla="*/ 219 w 426"/>
                <a:gd name="T63" fmla="*/ 87 h 280"/>
                <a:gd name="T64" fmla="*/ 165 w 426"/>
                <a:gd name="T65" fmla="*/ 60 h 280"/>
                <a:gd name="T66" fmla="*/ 120 w 426"/>
                <a:gd name="T67" fmla="*/ 45 h 280"/>
                <a:gd name="T68" fmla="*/ 102 w 426"/>
                <a:gd name="T69" fmla="*/ 39 h 280"/>
                <a:gd name="T70" fmla="*/ 60 w 426"/>
                <a:gd name="T71" fmla="*/ 39 h 280"/>
                <a:gd name="T72" fmla="*/ 51 w 426"/>
                <a:gd name="T73" fmla="*/ 24 h 280"/>
                <a:gd name="T74" fmla="*/ 51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6"/>
                <a:gd name="T115" fmla="*/ 0 h 280"/>
                <a:gd name="T116" fmla="*/ 426 w 426"/>
                <a:gd name="T117" fmla="*/ 280 h 2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chemeClr val="bg2"/>
            </a:solidFill>
            <a:ln w="9525">
              <a:noFill/>
              <a:round/>
              <a:headEnd/>
              <a:tailEnd/>
            </a:ln>
          </p:spPr>
          <p:txBody>
            <a:bodyPr/>
            <a:lstStyle/>
            <a:p>
              <a:endParaRPr lang="zh-CN" altLang="en-US"/>
            </a:p>
          </p:txBody>
        </p:sp>
        <p:sp>
          <p:nvSpPr>
            <p:cNvPr id="88102" name="Freeform 63"/>
            <p:cNvSpPr>
              <a:spLocks/>
            </p:cNvSpPr>
            <p:nvPr/>
          </p:nvSpPr>
          <p:spPr bwMode="ltGray">
            <a:xfrm>
              <a:off x="4385" y="2491"/>
              <a:ext cx="311" cy="211"/>
            </a:xfrm>
            <a:custGeom>
              <a:avLst/>
              <a:gdLst>
                <a:gd name="T0" fmla="*/ 0 w 416"/>
                <a:gd name="T1" fmla="*/ 1 h 282"/>
                <a:gd name="T2" fmla="*/ 15 w 416"/>
                <a:gd name="T3" fmla="*/ 28 h 282"/>
                <a:gd name="T4" fmla="*/ 21 w 416"/>
                <a:gd name="T5" fmla="*/ 37 h 282"/>
                <a:gd name="T6" fmla="*/ 63 w 416"/>
                <a:gd name="T7" fmla="*/ 67 h 282"/>
                <a:gd name="T8" fmla="*/ 90 w 416"/>
                <a:gd name="T9" fmla="*/ 85 h 282"/>
                <a:gd name="T10" fmla="*/ 99 w 416"/>
                <a:gd name="T11" fmla="*/ 91 h 282"/>
                <a:gd name="T12" fmla="*/ 102 w 416"/>
                <a:gd name="T13" fmla="*/ 126 h 282"/>
                <a:gd name="T14" fmla="*/ 87 w 416"/>
                <a:gd name="T15" fmla="*/ 150 h 282"/>
                <a:gd name="T16" fmla="*/ 102 w 416"/>
                <a:gd name="T17" fmla="*/ 147 h 282"/>
                <a:gd name="T18" fmla="*/ 111 w 416"/>
                <a:gd name="T19" fmla="*/ 141 h 282"/>
                <a:gd name="T20" fmla="*/ 120 w 416"/>
                <a:gd name="T21" fmla="*/ 150 h 282"/>
                <a:gd name="T22" fmla="*/ 138 w 416"/>
                <a:gd name="T23" fmla="*/ 162 h 282"/>
                <a:gd name="T24" fmla="*/ 156 w 416"/>
                <a:gd name="T25" fmla="*/ 174 h 282"/>
                <a:gd name="T26" fmla="*/ 179 w 416"/>
                <a:gd name="T27" fmla="*/ 165 h 282"/>
                <a:gd name="T28" fmla="*/ 185 w 416"/>
                <a:gd name="T29" fmla="*/ 147 h 282"/>
                <a:gd name="T30" fmla="*/ 200 w 416"/>
                <a:gd name="T31" fmla="*/ 150 h 282"/>
                <a:gd name="T32" fmla="*/ 218 w 416"/>
                <a:gd name="T33" fmla="*/ 156 h 282"/>
                <a:gd name="T34" fmla="*/ 254 w 416"/>
                <a:gd name="T35" fmla="*/ 210 h 282"/>
                <a:gd name="T36" fmla="*/ 266 w 416"/>
                <a:gd name="T37" fmla="*/ 207 h 282"/>
                <a:gd name="T38" fmla="*/ 263 w 416"/>
                <a:gd name="T39" fmla="*/ 189 h 282"/>
                <a:gd name="T40" fmla="*/ 236 w 416"/>
                <a:gd name="T41" fmla="*/ 147 h 282"/>
                <a:gd name="T42" fmla="*/ 269 w 416"/>
                <a:gd name="T43" fmla="*/ 129 h 282"/>
                <a:gd name="T44" fmla="*/ 305 w 416"/>
                <a:gd name="T45" fmla="*/ 108 h 282"/>
                <a:gd name="T46" fmla="*/ 306 w 416"/>
                <a:gd name="T47" fmla="*/ 90 h 282"/>
                <a:gd name="T48" fmla="*/ 274 w 416"/>
                <a:gd name="T49" fmla="*/ 103 h 282"/>
                <a:gd name="T50" fmla="*/ 230 w 416"/>
                <a:gd name="T51" fmla="*/ 103 h 282"/>
                <a:gd name="T52" fmla="*/ 197 w 416"/>
                <a:gd name="T53" fmla="*/ 73 h 282"/>
                <a:gd name="T54" fmla="*/ 135 w 416"/>
                <a:gd name="T55" fmla="*/ 46 h 282"/>
                <a:gd name="T56" fmla="*/ 99 w 416"/>
                <a:gd name="T57" fmla="*/ 25 h 282"/>
                <a:gd name="T58" fmla="*/ 69 w 416"/>
                <a:gd name="T59" fmla="*/ 31 h 282"/>
                <a:gd name="T60" fmla="*/ 57 w 416"/>
                <a:gd name="T61" fmla="*/ 43 h 282"/>
                <a:gd name="T62" fmla="*/ 42 w 416"/>
                <a:gd name="T63" fmla="*/ 13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6"/>
                <a:gd name="T100" fmla="*/ 0 h 282"/>
                <a:gd name="T101" fmla="*/ 416 w 416"/>
                <a:gd name="T102" fmla="*/ 282 h 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chemeClr val="bg2"/>
            </a:solidFill>
            <a:ln w="9525">
              <a:noFill/>
              <a:round/>
              <a:headEnd/>
              <a:tailEnd/>
            </a:ln>
          </p:spPr>
          <p:txBody>
            <a:bodyPr/>
            <a:lstStyle/>
            <a:p>
              <a:endParaRPr lang="zh-CN" altLang="en-US"/>
            </a:p>
          </p:txBody>
        </p:sp>
        <p:sp>
          <p:nvSpPr>
            <p:cNvPr id="88103" name="Freeform 64"/>
            <p:cNvSpPr>
              <a:spLocks/>
            </p:cNvSpPr>
            <p:nvPr/>
          </p:nvSpPr>
          <p:spPr bwMode="ltGray">
            <a:xfrm>
              <a:off x="4615" y="3261"/>
              <a:ext cx="45" cy="58"/>
            </a:xfrm>
            <a:custGeom>
              <a:avLst/>
              <a:gdLst>
                <a:gd name="T0" fmla="*/ 24 w 60"/>
                <a:gd name="T1" fmla="*/ 13 h 78"/>
                <a:gd name="T2" fmla="*/ 0 w 60"/>
                <a:gd name="T3" fmla="*/ 13 h 78"/>
                <a:gd name="T4" fmla="*/ 15 w 60"/>
                <a:gd name="T5" fmla="*/ 31 h 78"/>
                <a:gd name="T6" fmla="*/ 21 w 60"/>
                <a:gd name="T7" fmla="*/ 49 h 78"/>
                <a:gd name="T8" fmla="*/ 24 w 60"/>
                <a:gd name="T9" fmla="*/ 58 h 78"/>
                <a:gd name="T10" fmla="*/ 45 w 60"/>
                <a:gd name="T11" fmla="*/ 37 h 78"/>
                <a:gd name="T12" fmla="*/ 24 w 60"/>
                <a:gd name="T13" fmla="*/ 13 h 78"/>
                <a:gd name="T14" fmla="*/ 0 60000 65536"/>
                <a:gd name="T15" fmla="*/ 0 60000 65536"/>
                <a:gd name="T16" fmla="*/ 0 60000 65536"/>
                <a:gd name="T17" fmla="*/ 0 60000 65536"/>
                <a:gd name="T18" fmla="*/ 0 60000 65536"/>
                <a:gd name="T19" fmla="*/ 0 60000 65536"/>
                <a:gd name="T20" fmla="*/ 0 60000 65536"/>
                <a:gd name="T21" fmla="*/ 0 w 60"/>
                <a:gd name="T22" fmla="*/ 0 h 78"/>
                <a:gd name="T23" fmla="*/ 60 w 6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chemeClr val="bg2"/>
            </a:solidFill>
            <a:ln w="9525">
              <a:noFill/>
              <a:round/>
              <a:headEnd/>
              <a:tailEnd/>
            </a:ln>
          </p:spPr>
          <p:txBody>
            <a:bodyPr/>
            <a:lstStyle/>
            <a:p>
              <a:endParaRPr lang="zh-CN" altLang="en-US"/>
            </a:p>
          </p:txBody>
        </p:sp>
        <p:sp>
          <p:nvSpPr>
            <p:cNvPr id="88104" name="Freeform 65"/>
            <p:cNvSpPr>
              <a:spLocks/>
            </p:cNvSpPr>
            <p:nvPr/>
          </p:nvSpPr>
          <p:spPr bwMode="ltGray">
            <a:xfrm>
              <a:off x="4751" y="3171"/>
              <a:ext cx="164" cy="85"/>
            </a:xfrm>
            <a:custGeom>
              <a:avLst/>
              <a:gdLst>
                <a:gd name="T0" fmla="*/ 35 w 219"/>
                <a:gd name="T1" fmla="*/ 55 h 113"/>
                <a:gd name="T2" fmla="*/ 29 w 219"/>
                <a:gd name="T3" fmla="*/ 46 h 113"/>
                <a:gd name="T4" fmla="*/ 11 w 219"/>
                <a:gd name="T5" fmla="*/ 52 h 113"/>
                <a:gd name="T6" fmla="*/ 29 w 219"/>
                <a:gd name="T7" fmla="*/ 85 h 113"/>
                <a:gd name="T8" fmla="*/ 92 w 219"/>
                <a:gd name="T9" fmla="*/ 67 h 113"/>
                <a:gd name="T10" fmla="*/ 110 w 219"/>
                <a:gd name="T11" fmla="*/ 55 h 113"/>
                <a:gd name="T12" fmla="*/ 128 w 219"/>
                <a:gd name="T13" fmla="*/ 49 h 113"/>
                <a:gd name="T14" fmla="*/ 164 w 219"/>
                <a:gd name="T15" fmla="*/ 14 h 113"/>
                <a:gd name="T16" fmla="*/ 157 w 219"/>
                <a:gd name="T17" fmla="*/ 0 h 113"/>
                <a:gd name="T18" fmla="*/ 134 w 219"/>
                <a:gd name="T19" fmla="*/ 13 h 113"/>
                <a:gd name="T20" fmla="*/ 80 w 219"/>
                <a:gd name="T21" fmla="*/ 31 h 113"/>
                <a:gd name="T22" fmla="*/ 62 w 219"/>
                <a:gd name="T23" fmla="*/ 34 h 113"/>
                <a:gd name="T24" fmla="*/ 44 w 219"/>
                <a:gd name="T25" fmla="*/ 40 h 113"/>
                <a:gd name="T26" fmla="*/ 35 w 219"/>
                <a:gd name="T27" fmla="*/ 55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9"/>
                <a:gd name="T43" fmla="*/ 0 h 113"/>
                <a:gd name="T44" fmla="*/ 219 w 219"/>
                <a:gd name="T45" fmla="*/ 113 h 1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chemeClr val="bg2"/>
            </a:solidFill>
            <a:ln w="9525">
              <a:noFill/>
              <a:round/>
              <a:headEnd/>
              <a:tailEnd/>
            </a:ln>
          </p:spPr>
          <p:txBody>
            <a:bodyPr/>
            <a:lstStyle/>
            <a:p>
              <a:endParaRPr lang="zh-CN" altLang="en-US"/>
            </a:p>
          </p:txBody>
        </p:sp>
        <p:sp>
          <p:nvSpPr>
            <p:cNvPr id="88105" name="Freeform 66"/>
            <p:cNvSpPr>
              <a:spLocks/>
            </p:cNvSpPr>
            <p:nvPr/>
          </p:nvSpPr>
          <p:spPr bwMode="ltGray">
            <a:xfrm>
              <a:off x="4921" y="3121"/>
              <a:ext cx="104" cy="92"/>
            </a:xfrm>
            <a:custGeom>
              <a:avLst/>
              <a:gdLst>
                <a:gd name="T0" fmla="*/ 9 w 139"/>
                <a:gd name="T1" fmla="*/ 45 h 122"/>
                <a:gd name="T2" fmla="*/ 6 w 139"/>
                <a:gd name="T3" fmla="*/ 63 h 122"/>
                <a:gd name="T4" fmla="*/ 0 w 139"/>
                <a:gd name="T5" fmla="*/ 81 h 122"/>
                <a:gd name="T6" fmla="*/ 27 w 139"/>
                <a:gd name="T7" fmla="*/ 87 h 122"/>
                <a:gd name="T8" fmla="*/ 39 w 139"/>
                <a:gd name="T9" fmla="*/ 72 h 122"/>
                <a:gd name="T10" fmla="*/ 93 w 139"/>
                <a:gd name="T11" fmla="*/ 51 h 122"/>
                <a:gd name="T12" fmla="*/ 102 w 139"/>
                <a:gd name="T13" fmla="*/ 33 h 122"/>
                <a:gd name="T14" fmla="*/ 84 w 139"/>
                <a:gd name="T15" fmla="*/ 21 h 122"/>
                <a:gd name="T16" fmla="*/ 75 w 139"/>
                <a:gd name="T17" fmla="*/ 15 h 122"/>
                <a:gd name="T18" fmla="*/ 48 w 139"/>
                <a:gd name="T19" fmla="*/ 9 h 122"/>
                <a:gd name="T20" fmla="*/ 39 w 139"/>
                <a:gd name="T21" fmla="*/ 27 h 122"/>
                <a:gd name="T22" fmla="*/ 9 w 139"/>
                <a:gd name="T23" fmla="*/ 45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122"/>
                <a:gd name="T38" fmla="*/ 139 w 139"/>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chemeClr val="bg2"/>
            </a:solidFill>
            <a:ln w="9525">
              <a:noFill/>
              <a:round/>
              <a:headEnd/>
              <a:tailEnd/>
            </a:ln>
          </p:spPr>
          <p:txBody>
            <a:bodyPr/>
            <a:lstStyle/>
            <a:p>
              <a:endParaRPr lang="zh-CN" altLang="en-US"/>
            </a:p>
          </p:txBody>
        </p:sp>
        <p:sp>
          <p:nvSpPr>
            <p:cNvPr id="88106" name="Freeform 67"/>
            <p:cNvSpPr>
              <a:spLocks/>
            </p:cNvSpPr>
            <p:nvPr/>
          </p:nvSpPr>
          <p:spPr bwMode="ltGray">
            <a:xfrm>
              <a:off x="4976" y="3080"/>
              <a:ext cx="37" cy="26"/>
            </a:xfrm>
            <a:custGeom>
              <a:avLst/>
              <a:gdLst>
                <a:gd name="T0" fmla="*/ 22 w 49"/>
                <a:gd name="T1" fmla="*/ 0 h 35"/>
                <a:gd name="T2" fmla="*/ 6 w 49"/>
                <a:gd name="T3" fmla="*/ 8 h 35"/>
                <a:gd name="T4" fmla="*/ 18 w 49"/>
                <a:gd name="T5" fmla="*/ 26 h 35"/>
                <a:gd name="T6" fmla="*/ 29 w 49"/>
                <a:gd name="T7" fmla="*/ 19 h 35"/>
                <a:gd name="T8" fmla="*/ 22 w 49"/>
                <a:gd name="T9" fmla="*/ 0 h 35"/>
                <a:gd name="T10" fmla="*/ 0 60000 65536"/>
                <a:gd name="T11" fmla="*/ 0 60000 65536"/>
                <a:gd name="T12" fmla="*/ 0 60000 65536"/>
                <a:gd name="T13" fmla="*/ 0 60000 65536"/>
                <a:gd name="T14" fmla="*/ 0 60000 65536"/>
                <a:gd name="T15" fmla="*/ 0 w 49"/>
                <a:gd name="T16" fmla="*/ 0 h 35"/>
                <a:gd name="T17" fmla="*/ 49 w 49"/>
                <a:gd name="T18" fmla="*/ 35 h 35"/>
              </a:gdLst>
              <a:ahLst/>
              <a:cxnLst>
                <a:cxn ang="T10">
                  <a:pos x="T0" y="T1"/>
                </a:cxn>
                <a:cxn ang="T11">
                  <a:pos x="T2" y="T3"/>
                </a:cxn>
                <a:cxn ang="T12">
                  <a:pos x="T4" y="T5"/>
                </a:cxn>
                <a:cxn ang="T13">
                  <a:pos x="T6" y="T7"/>
                </a:cxn>
                <a:cxn ang="T14">
                  <a:pos x="T8" y="T9"/>
                </a:cxn>
              </a:cxnLst>
              <a:rect l="T15" t="T16" r="T17" b="T18"/>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chemeClr val="bg2"/>
            </a:solidFill>
            <a:ln w="9525">
              <a:noFill/>
              <a:round/>
              <a:headEnd/>
              <a:tailEnd/>
            </a:ln>
          </p:spPr>
          <p:txBody>
            <a:bodyPr/>
            <a:lstStyle/>
            <a:p>
              <a:endParaRPr lang="zh-CN" altLang="en-US"/>
            </a:p>
          </p:txBody>
        </p:sp>
        <p:sp>
          <p:nvSpPr>
            <p:cNvPr id="88107" name="Freeform 68"/>
            <p:cNvSpPr>
              <a:spLocks/>
            </p:cNvSpPr>
            <p:nvPr/>
          </p:nvSpPr>
          <p:spPr bwMode="ltGray">
            <a:xfrm>
              <a:off x="3253" y="2594"/>
              <a:ext cx="123" cy="201"/>
            </a:xfrm>
            <a:custGeom>
              <a:avLst/>
              <a:gdLst>
                <a:gd name="T0" fmla="*/ 96 w 164"/>
                <a:gd name="T1" fmla="*/ 0 h 268"/>
                <a:gd name="T2" fmla="*/ 78 w 164"/>
                <a:gd name="T3" fmla="*/ 21 h 268"/>
                <a:gd name="T4" fmla="*/ 66 w 164"/>
                <a:gd name="T5" fmla="*/ 48 h 268"/>
                <a:gd name="T6" fmla="*/ 27 w 164"/>
                <a:gd name="T7" fmla="*/ 63 h 268"/>
                <a:gd name="T8" fmla="*/ 21 w 164"/>
                <a:gd name="T9" fmla="*/ 72 h 268"/>
                <a:gd name="T10" fmla="*/ 12 w 164"/>
                <a:gd name="T11" fmla="*/ 75 h 268"/>
                <a:gd name="T12" fmla="*/ 15 w 164"/>
                <a:gd name="T13" fmla="*/ 99 h 268"/>
                <a:gd name="T14" fmla="*/ 21 w 164"/>
                <a:gd name="T15" fmla="*/ 117 h 268"/>
                <a:gd name="T16" fmla="*/ 0 w 164"/>
                <a:gd name="T17" fmla="*/ 150 h 268"/>
                <a:gd name="T18" fmla="*/ 21 w 164"/>
                <a:gd name="T19" fmla="*/ 195 h 268"/>
                <a:gd name="T20" fmla="*/ 39 w 164"/>
                <a:gd name="T21" fmla="*/ 201 h 268"/>
                <a:gd name="T22" fmla="*/ 66 w 164"/>
                <a:gd name="T23" fmla="*/ 162 h 268"/>
                <a:gd name="T24" fmla="*/ 78 w 164"/>
                <a:gd name="T25" fmla="*/ 144 h 268"/>
                <a:gd name="T26" fmla="*/ 96 w 164"/>
                <a:gd name="T27" fmla="*/ 87 h 268"/>
                <a:gd name="T28" fmla="*/ 105 w 164"/>
                <a:gd name="T29" fmla="*/ 57 h 268"/>
                <a:gd name="T30" fmla="*/ 123 w 164"/>
                <a:gd name="T31" fmla="*/ 54 h 268"/>
                <a:gd name="T32" fmla="*/ 96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268"/>
                <a:gd name="T53" fmla="*/ 164 w 164"/>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chemeClr val="bg2"/>
            </a:solidFill>
            <a:ln w="9525">
              <a:noFill/>
              <a:round/>
              <a:headEnd/>
              <a:tailEnd/>
            </a:ln>
          </p:spPr>
          <p:txBody>
            <a:bodyPr/>
            <a:lstStyle/>
            <a:p>
              <a:endParaRPr lang="zh-CN" altLang="en-US"/>
            </a:p>
          </p:txBody>
        </p:sp>
        <p:sp>
          <p:nvSpPr>
            <p:cNvPr id="88108" name="Freeform 69"/>
            <p:cNvSpPr>
              <a:spLocks/>
            </p:cNvSpPr>
            <p:nvPr/>
          </p:nvSpPr>
          <p:spPr bwMode="ltGray">
            <a:xfrm>
              <a:off x="3785" y="2282"/>
              <a:ext cx="49" cy="61"/>
            </a:xfrm>
            <a:custGeom>
              <a:avLst/>
              <a:gdLst>
                <a:gd name="T0" fmla="*/ 22 w 66"/>
                <a:gd name="T1" fmla="*/ 0 h 81"/>
                <a:gd name="T2" fmla="*/ 19 w 66"/>
                <a:gd name="T3" fmla="*/ 45 h 81"/>
                <a:gd name="T4" fmla="*/ 22 w 66"/>
                <a:gd name="T5" fmla="*/ 57 h 81"/>
                <a:gd name="T6" fmla="*/ 30 w 66"/>
                <a:gd name="T7" fmla="*/ 60 h 81"/>
                <a:gd name="T8" fmla="*/ 42 w 66"/>
                <a:gd name="T9" fmla="*/ 57 h 81"/>
                <a:gd name="T10" fmla="*/ 22 w 66"/>
                <a:gd name="T11" fmla="*/ 0 h 81"/>
                <a:gd name="T12" fmla="*/ 0 60000 65536"/>
                <a:gd name="T13" fmla="*/ 0 60000 65536"/>
                <a:gd name="T14" fmla="*/ 0 60000 65536"/>
                <a:gd name="T15" fmla="*/ 0 60000 65536"/>
                <a:gd name="T16" fmla="*/ 0 60000 65536"/>
                <a:gd name="T17" fmla="*/ 0 60000 65536"/>
                <a:gd name="T18" fmla="*/ 0 w 66"/>
                <a:gd name="T19" fmla="*/ 0 h 81"/>
                <a:gd name="T20" fmla="*/ 66 w 66"/>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chemeClr val="bg2"/>
            </a:solidFill>
            <a:ln w="9525">
              <a:noFill/>
              <a:round/>
              <a:headEnd/>
              <a:tailEnd/>
            </a:ln>
          </p:spPr>
          <p:txBody>
            <a:bodyPr/>
            <a:lstStyle/>
            <a:p>
              <a:endParaRPr lang="zh-CN" altLang="en-US"/>
            </a:p>
          </p:txBody>
        </p:sp>
        <p:sp>
          <p:nvSpPr>
            <p:cNvPr id="88109" name="Freeform 70"/>
            <p:cNvSpPr>
              <a:spLocks/>
            </p:cNvSpPr>
            <p:nvPr/>
          </p:nvSpPr>
          <p:spPr bwMode="ltGray">
            <a:xfrm>
              <a:off x="4118" y="2348"/>
              <a:ext cx="111" cy="183"/>
            </a:xfrm>
            <a:custGeom>
              <a:avLst/>
              <a:gdLst>
                <a:gd name="T0" fmla="*/ 72 w 148"/>
                <a:gd name="T1" fmla="*/ 0 h 244"/>
                <a:gd name="T2" fmla="*/ 45 w 148"/>
                <a:gd name="T3" fmla="*/ 63 h 244"/>
                <a:gd name="T4" fmla="*/ 27 w 148"/>
                <a:gd name="T5" fmla="*/ 69 h 244"/>
                <a:gd name="T6" fmla="*/ 9 w 148"/>
                <a:gd name="T7" fmla="*/ 81 h 244"/>
                <a:gd name="T8" fmla="*/ 30 w 148"/>
                <a:gd name="T9" fmla="*/ 141 h 244"/>
                <a:gd name="T10" fmla="*/ 39 w 148"/>
                <a:gd name="T11" fmla="*/ 168 h 244"/>
                <a:gd name="T12" fmla="*/ 45 w 148"/>
                <a:gd name="T13" fmla="*/ 177 h 244"/>
                <a:gd name="T14" fmla="*/ 63 w 148"/>
                <a:gd name="T15" fmla="*/ 183 h 244"/>
                <a:gd name="T16" fmla="*/ 72 w 148"/>
                <a:gd name="T17" fmla="*/ 147 h 244"/>
                <a:gd name="T18" fmla="*/ 93 w 148"/>
                <a:gd name="T19" fmla="*/ 126 h 244"/>
                <a:gd name="T20" fmla="*/ 84 w 148"/>
                <a:gd name="T21" fmla="*/ 51 h 244"/>
                <a:gd name="T22" fmla="*/ 105 w 148"/>
                <a:gd name="T23" fmla="*/ 36 h 244"/>
                <a:gd name="T24" fmla="*/ 84 w 148"/>
                <a:gd name="T25" fmla="*/ 15 h 244"/>
                <a:gd name="T26" fmla="*/ 72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8"/>
                <a:gd name="T43" fmla="*/ 0 h 244"/>
                <a:gd name="T44" fmla="*/ 148 w 148"/>
                <a:gd name="T45" fmla="*/ 244 h 2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chemeClr val="bg2"/>
            </a:solidFill>
            <a:ln w="9525">
              <a:noFill/>
              <a:round/>
              <a:headEnd/>
              <a:tailEnd/>
            </a:ln>
          </p:spPr>
          <p:txBody>
            <a:bodyPr/>
            <a:lstStyle/>
            <a:p>
              <a:endParaRPr lang="zh-CN" altLang="en-US"/>
            </a:p>
          </p:txBody>
        </p:sp>
        <p:sp>
          <p:nvSpPr>
            <p:cNvPr id="88110" name="Freeform 71"/>
            <p:cNvSpPr>
              <a:spLocks/>
            </p:cNvSpPr>
            <p:nvPr/>
          </p:nvSpPr>
          <p:spPr bwMode="ltGray">
            <a:xfrm>
              <a:off x="4024" y="2291"/>
              <a:ext cx="72" cy="137"/>
            </a:xfrm>
            <a:custGeom>
              <a:avLst/>
              <a:gdLst>
                <a:gd name="T0" fmla="*/ 36 w 96"/>
                <a:gd name="T1" fmla="*/ 1 h 183"/>
                <a:gd name="T2" fmla="*/ 38 w 96"/>
                <a:gd name="T3" fmla="*/ 26 h 183"/>
                <a:gd name="T4" fmla="*/ 45 w 96"/>
                <a:gd name="T5" fmla="*/ 46 h 183"/>
                <a:gd name="T6" fmla="*/ 46 w 96"/>
                <a:gd name="T7" fmla="*/ 69 h 183"/>
                <a:gd name="T8" fmla="*/ 51 w 96"/>
                <a:gd name="T9" fmla="*/ 79 h 183"/>
                <a:gd name="T10" fmla="*/ 53 w 96"/>
                <a:gd name="T11" fmla="*/ 94 h 183"/>
                <a:gd name="T12" fmla="*/ 43 w 96"/>
                <a:gd name="T13" fmla="*/ 70 h 183"/>
                <a:gd name="T14" fmla="*/ 26 w 96"/>
                <a:gd name="T15" fmla="*/ 58 h 183"/>
                <a:gd name="T16" fmla="*/ 4 w 96"/>
                <a:gd name="T17" fmla="*/ 62 h 183"/>
                <a:gd name="T18" fmla="*/ 6 w 96"/>
                <a:gd name="T19" fmla="*/ 76 h 183"/>
                <a:gd name="T20" fmla="*/ 31 w 96"/>
                <a:gd name="T21" fmla="*/ 85 h 183"/>
                <a:gd name="T22" fmla="*/ 43 w 96"/>
                <a:gd name="T23" fmla="*/ 101 h 183"/>
                <a:gd name="T24" fmla="*/ 53 w 96"/>
                <a:gd name="T25" fmla="*/ 101 h 183"/>
                <a:gd name="T26" fmla="*/ 59 w 96"/>
                <a:gd name="T27" fmla="*/ 112 h 183"/>
                <a:gd name="T28" fmla="*/ 72 w 96"/>
                <a:gd name="T29" fmla="*/ 134 h 183"/>
                <a:gd name="T30" fmla="*/ 61 w 96"/>
                <a:gd name="T31" fmla="*/ 94 h 183"/>
                <a:gd name="T32" fmla="*/ 60 w 96"/>
                <a:gd name="T33" fmla="*/ 70 h 183"/>
                <a:gd name="T34" fmla="*/ 53 w 96"/>
                <a:gd name="T35" fmla="*/ 47 h 183"/>
                <a:gd name="T36" fmla="*/ 47 w 96"/>
                <a:gd name="T37" fmla="*/ 31 h 183"/>
                <a:gd name="T38" fmla="*/ 43 w 96"/>
                <a:gd name="T39" fmla="*/ 15 h 183"/>
                <a:gd name="T40" fmla="*/ 36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83"/>
                <a:gd name="T65" fmla="*/ 96 w 96"/>
                <a:gd name="T66" fmla="*/ 183 h 1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chemeClr val="bg2"/>
            </a:solidFill>
            <a:ln w="9525">
              <a:noFill/>
              <a:round/>
              <a:headEnd/>
              <a:tailEnd/>
            </a:ln>
          </p:spPr>
          <p:txBody>
            <a:bodyPr/>
            <a:lstStyle/>
            <a:p>
              <a:endParaRPr lang="zh-CN" altLang="en-US"/>
            </a:p>
          </p:txBody>
        </p:sp>
        <p:sp>
          <p:nvSpPr>
            <p:cNvPr id="88111" name="Freeform 72"/>
            <p:cNvSpPr>
              <a:spLocks/>
            </p:cNvSpPr>
            <p:nvPr/>
          </p:nvSpPr>
          <p:spPr bwMode="ltGray">
            <a:xfrm>
              <a:off x="4073" y="2401"/>
              <a:ext cx="40" cy="131"/>
            </a:xfrm>
            <a:custGeom>
              <a:avLst/>
              <a:gdLst>
                <a:gd name="T0" fmla="*/ 4 w 54"/>
                <a:gd name="T1" fmla="*/ 0 h 175"/>
                <a:gd name="T2" fmla="*/ 0 w 54"/>
                <a:gd name="T3" fmla="*/ 19 h 175"/>
                <a:gd name="T4" fmla="*/ 7 w 54"/>
                <a:gd name="T5" fmla="*/ 40 h 175"/>
                <a:gd name="T6" fmla="*/ 13 w 54"/>
                <a:gd name="T7" fmla="*/ 70 h 175"/>
                <a:gd name="T8" fmla="*/ 25 w 54"/>
                <a:gd name="T9" fmla="*/ 97 h 175"/>
                <a:gd name="T10" fmla="*/ 40 w 54"/>
                <a:gd name="T11" fmla="*/ 131 h 175"/>
                <a:gd name="T12" fmla="*/ 30 w 54"/>
                <a:gd name="T13" fmla="*/ 86 h 175"/>
                <a:gd name="T14" fmla="*/ 25 w 54"/>
                <a:gd name="T15" fmla="*/ 70 h 175"/>
                <a:gd name="T16" fmla="*/ 21 w 54"/>
                <a:gd name="T17" fmla="*/ 46 h 175"/>
                <a:gd name="T18" fmla="*/ 19 w 54"/>
                <a:gd name="T19" fmla="*/ 34 h 175"/>
                <a:gd name="T20" fmla="*/ 12 w 54"/>
                <a:gd name="T21" fmla="*/ 28 h 175"/>
                <a:gd name="T22" fmla="*/ 4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75"/>
                <a:gd name="T38" fmla="*/ 54 w 54"/>
                <a:gd name="T39" fmla="*/ 175 h 1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chemeClr val="bg2"/>
            </a:solidFill>
            <a:ln w="9525">
              <a:noFill/>
              <a:round/>
              <a:headEnd/>
              <a:tailEnd/>
            </a:ln>
          </p:spPr>
          <p:txBody>
            <a:bodyPr/>
            <a:lstStyle/>
            <a:p>
              <a:endParaRPr lang="zh-CN" altLang="en-US"/>
            </a:p>
          </p:txBody>
        </p:sp>
        <p:sp>
          <p:nvSpPr>
            <p:cNvPr id="88112" name="Freeform 73"/>
            <p:cNvSpPr>
              <a:spLocks/>
            </p:cNvSpPr>
            <p:nvPr/>
          </p:nvSpPr>
          <p:spPr bwMode="ltGray">
            <a:xfrm>
              <a:off x="4118" y="2538"/>
              <a:ext cx="65" cy="54"/>
            </a:xfrm>
            <a:custGeom>
              <a:avLst/>
              <a:gdLst>
                <a:gd name="T0" fmla="*/ 2 w 86"/>
                <a:gd name="T1" fmla="*/ 0 h 73"/>
                <a:gd name="T2" fmla="*/ 6 w 86"/>
                <a:gd name="T3" fmla="*/ 25 h 73"/>
                <a:gd name="T4" fmla="*/ 17 w 86"/>
                <a:gd name="T5" fmla="*/ 32 h 73"/>
                <a:gd name="T6" fmla="*/ 36 w 86"/>
                <a:gd name="T7" fmla="*/ 36 h 73"/>
                <a:gd name="T8" fmla="*/ 47 w 86"/>
                <a:gd name="T9" fmla="*/ 42 h 73"/>
                <a:gd name="T10" fmla="*/ 56 w 86"/>
                <a:gd name="T11" fmla="*/ 49 h 73"/>
                <a:gd name="T12" fmla="*/ 65 w 86"/>
                <a:gd name="T13" fmla="*/ 51 h 73"/>
                <a:gd name="T14" fmla="*/ 54 w 86"/>
                <a:gd name="T15" fmla="*/ 29 h 73"/>
                <a:gd name="T16" fmla="*/ 48 w 86"/>
                <a:gd name="T17" fmla="*/ 16 h 73"/>
                <a:gd name="T18" fmla="*/ 27 w 86"/>
                <a:gd name="T19" fmla="*/ 18 h 73"/>
                <a:gd name="T20" fmla="*/ 18 w 86"/>
                <a:gd name="T21" fmla="*/ 14 h 73"/>
                <a:gd name="T22" fmla="*/ 5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73"/>
                <a:gd name="T41" fmla="*/ 86 w 86"/>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chemeClr val="bg2"/>
            </a:solidFill>
            <a:ln w="9525">
              <a:noFill/>
              <a:round/>
              <a:headEnd/>
              <a:tailEnd/>
            </a:ln>
          </p:spPr>
          <p:txBody>
            <a:bodyPr/>
            <a:lstStyle/>
            <a:p>
              <a:endParaRPr lang="zh-CN" altLang="en-US"/>
            </a:p>
          </p:txBody>
        </p:sp>
        <p:sp>
          <p:nvSpPr>
            <p:cNvPr id="88113" name="Freeform 74"/>
            <p:cNvSpPr>
              <a:spLocks/>
            </p:cNvSpPr>
            <p:nvPr/>
          </p:nvSpPr>
          <p:spPr bwMode="ltGray">
            <a:xfrm>
              <a:off x="4222" y="2443"/>
              <a:ext cx="83" cy="117"/>
            </a:xfrm>
            <a:custGeom>
              <a:avLst/>
              <a:gdLst>
                <a:gd name="T0" fmla="*/ 73 w 111"/>
                <a:gd name="T1" fmla="*/ 0 h 156"/>
                <a:gd name="T2" fmla="*/ 56 w 111"/>
                <a:gd name="T3" fmla="*/ 7 h 156"/>
                <a:gd name="T4" fmla="*/ 17 w 111"/>
                <a:gd name="T5" fmla="*/ 11 h 156"/>
                <a:gd name="T6" fmla="*/ 10 w 111"/>
                <a:gd name="T7" fmla="*/ 25 h 156"/>
                <a:gd name="T8" fmla="*/ 8 w 111"/>
                <a:gd name="T9" fmla="*/ 46 h 156"/>
                <a:gd name="T10" fmla="*/ 10 w 111"/>
                <a:gd name="T11" fmla="*/ 56 h 156"/>
                <a:gd name="T12" fmla="*/ 2 w 111"/>
                <a:gd name="T13" fmla="*/ 66 h 156"/>
                <a:gd name="T14" fmla="*/ 10 w 111"/>
                <a:gd name="T15" fmla="*/ 82 h 156"/>
                <a:gd name="T16" fmla="*/ 17 w 111"/>
                <a:gd name="T17" fmla="*/ 93 h 156"/>
                <a:gd name="T18" fmla="*/ 11 w 111"/>
                <a:gd name="T19" fmla="*/ 108 h 156"/>
                <a:gd name="T20" fmla="*/ 18 w 111"/>
                <a:gd name="T21" fmla="*/ 117 h 156"/>
                <a:gd name="T22" fmla="*/ 31 w 111"/>
                <a:gd name="T23" fmla="*/ 108 h 156"/>
                <a:gd name="T24" fmla="*/ 37 w 111"/>
                <a:gd name="T25" fmla="*/ 70 h 156"/>
                <a:gd name="T26" fmla="*/ 42 w 111"/>
                <a:gd name="T27" fmla="*/ 94 h 156"/>
                <a:gd name="T28" fmla="*/ 49 w 111"/>
                <a:gd name="T29" fmla="*/ 109 h 156"/>
                <a:gd name="T30" fmla="*/ 46 w 111"/>
                <a:gd name="T31" fmla="*/ 84 h 156"/>
                <a:gd name="T32" fmla="*/ 54 w 111"/>
                <a:gd name="T33" fmla="*/ 55 h 156"/>
                <a:gd name="T34" fmla="*/ 52 w 111"/>
                <a:gd name="T35" fmla="*/ 38 h 156"/>
                <a:gd name="T36" fmla="*/ 40 w 111"/>
                <a:gd name="T37" fmla="*/ 45 h 156"/>
                <a:gd name="T38" fmla="*/ 26 w 111"/>
                <a:gd name="T39" fmla="*/ 40 h 156"/>
                <a:gd name="T40" fmla="*/ 31 w 111"/>
                <a:gd name="T41" fmla="*/ 27 h 156"/>
                <a:gd name="T42" fmla="*/ 46 w 111"/>
                <a:gd name="T43" fmla="*/ 26 h 156"/>
                <a:gd name="T44" fmla="*/ 58 w 111"/>
                <a:gd name="T45" fmla="*/ 29 h 156"/>
                <a:gd name="T46" fmla="*/ 73 w 111"/>
                <a:gd name="T47" fmla="*/ 22 h 156"/>
                <a:gd name="T48" fmla="*/ 83 w 111"/>
                <a:gd name="T49" fmla="*/ 10 h 156"/>
                <a:gd name="T50" fmla="*/ 73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
                <a:gd name="T79" fmla="*/ 0 h 156"/>
                <a:gd name="T80" fmla="*/ 111 w 111"/>
                <a:gd name="T81" fmla="*/ 156 h 1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chemeClr val="bg2"/>
            </a:solidFill>
            <a:ln w="9525">
              <a:noFill/>
              <a:round/>
              <a:headEnd/>
              <a:tailEnd/>
            </a:ln>
          </p:spPr>
          <p:txBody>
            <a:bodyPr/>
            <a:lstStyle/>
            <a:p>
              <a:endParaRPr lang="zh-CN" altLang="en-US"/>
            </a:p>
          </p:txBody>
        </p:sp>
        <p:sp>
          <p:nvSpPr>
            <p:cNvPr id="88114" name="Freeform 75"/>
            <p:cNvSpPr>
              <a:spLocks/>
            </p:cNvSpPr>
            <p:nvPr/>
          </p:nvSpPr>
          <p:spPr bwMode="ltGray">
            <a:xfrm>
              <a:off x="4194" y="2025"/>
              <a:ext cx="22" cy="71"/>
            </a:xfrm>
            <a:custGeom>
              <a:avLst/>
              <a:gdLst>
                <a:gd name="T0" fmla="*/ 9 w 30"/>
                <a:gd name="T1" fmla="*/ 0 h 94"/>
                <a:gd name="T2" fmla="*/ 0 w 30"/>
                <a:gd name="T3" fmla="*/ 12 h 94"/>
                <a:gd name="T4" fmla="*/ 4 w 30"/>
                <a:gd name="T5" fmla="*/ 28 h 94"/>
                <a:gd name="T6" fmla="*/ 1 w 30"/>
                <a:gd name="T7" fmla="*/ 46 h 94"/>
                <a:gd name="T8" fmla="*/ 12 w 30"/>
                <a:gd name="T9" fmla="*/ 71 h 94"/>
                <a:gd name="T10" fmla="*/ 22 w 30"/>
                <a:gd name="T11" fmla="*/ 62 h 94"/>
                <a:gd name="T12" fmla="*/ 16 w 30"/>
                <a:gd name="T13" fmla="*/ 46 h 94"/>
                <a:gd name="T14" fmla="*/ 9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94"/>
                <a:gd name="T26" fmla="*/ 30 w 30"/>
                <a:gd name="T27" fmla="*/ 94 h 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chemeClr val="bg2"/>
            </a:solidFill>
            <a:ln w="9525">
              <a:noFill/>
              <a:round/>
              <a:headEnd/>
              <a:tailEnd/>
            </a:ln>
          </p:spPr>
          <p:txBody>
            <a:bodyPr/>
            <a:lstStyle/>
            <a:p>
              <a:endParaRPr lang="zh-CN" altLang="en-US"/>
            </a:p>
          </p:txBody>
        </p:sp>
        <p:sp>
          <p:nvSpPr>
            <p:cNvPr id="88115" name="Freeform 76"/>
            <p:cNvSpPr>
              <a:spLocks/>
            </p:cNvSpPr>
            <p:nvPr/>
          </p:nvSpPr>
          <p:spPr bwMode="ltGray">
            <a:xfrm>
              <a:off x="4208" y="2144"/>
              <a:ext cx="61" cy="118"/>
            </a:xfrm>
            <a:custGeom>
              <a:avLst/>
              <a:gdLst>
                <a:gd name="T0" fmla="*/ 9 w 81"/>
                <a:gd name="T1" fmla="*/ 1 h 158"/>
                <a:gd name="T2" fmla="*/ 0 w 81"/>
                <a:gd name="T3" fmla="*/ 15 h 158"/>
                <a:gd name="T4" fmla="*/ 6 w 81"/>
                <a:gd name="T5" fmla="*/ 37 h 158"/>
                <a:gd name="T6" fmla="*/ 5 w 81"/>
                <a:gd name="T7" fmla="*/ 80 h 158"/>
                <a:gd name="T8" fmla="*/ 13 w 81"/>
                <a:gd name="T9" fmla="*/ 77 h 158"/>
                <a:gd name="T10" fmla="*/ 15 w 81"/>
                <a:gd name="T11" fmla="*/ 86 h 158"/>
                <a:gd name="T12" fmla="*/ 22 w 81"/>
                <a:gd name="T13" fmla="*/ 91 h 158"/>
                <a:gd name="T14" fmla="*/ 29 w 81"/>
                <a:gd name="T15" fmla="*/ 105 h 158"/>
                <a:gd name="T16" fmla="*/ 36 w 81"/>
                <a:gd name="T17" fmla="*/ 96 h 158"/>
                <a:gd name="T18" fmla="*/ 49 w 81"/>
                <a:gd name="T19" fmla="*/ 100 h 158"/>
                <a:gd name="T20" fmla="*/ 47 w 81"/>
                <a:gd name="T21" fmla="*/ 81 h 158"/>
                <a:gd name="T22" fmla="*/ 36 w 81"/>
                <a:gd name="T23" fmla="*/ 78 h 158"/>
                <a:gd name="T24" fmla="*/ 29 w 81"/>
                <a:gd name="T25" fmla="*/ 68 h 158"/>
                <a:gd name="T26" fmla="*/ 25 w 81"/>
                <a:gd name="T27" fmla="*/ 55 h 158"/>
                <a:gd name="T28" fmla="*/ 31 w 81"/>
                <a:gd name="T29" fmla="*/ 40 h 158"/>
                <a:gd name="T30" fmla="*/ 26 w 81"/>
                <a:gd name="T31" fmla="*/ 26 h 158"/>
                <a:gd name="T32" fmla="*/ 32 w 81"/>
                <a:gd name="T33" fmla="*/ 15 h 158"/>
                <a:gd name="T34" fmla="*/ 22 w 81"/>
                <a:gd name="T35" fmla="*/ 3 h 158"/>
                <a:gd name="T36" fmla="*/ 14 w 81"/>
                <a:gd name="T37" fmla="*/ 5 h 158"/>
                <a:gd name="T38" fmla="*/ 9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158"/>
                <a:gd name="T62" fmla="*/ 81 w 81"/>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chemeClr val="bg2"/>
            </a:solidFill>
            <a:ln w="9525">
              <a:noFill/>
              <a:round/>
              <a:headEnd/>
              <a:tailEnd/>
            </a:ln>
          </p:spPr>
          <p:txBody>
            <a:bodyPr/>
            <a:lstStyle/>
            <a:p>
              <a:endParaRPr lang="zh-CN" altLang="en-US"/>
            </a:p>
          </p:txBody>
        </p:sp>
        <p:sp>
          <p:nvSpPr>
            <p:cNvPr id="88116" name="Freeform 77"/>
            <p:cNvSpPr>
              <a:spLocks/>
            </p:cNvSpPr>
            <p:nvPr/>
          </p:nvSpPr>
          <p:spPr bwMode="ltGray">
            <a:xfrm>
              <a:off x="4251" y="2300"/>
              <a:ext cx="64" cy="79"/>
            </a:xfrm>
            <a:custGeom>
              <a:avLst/>
              <a:gdLst>
                <a:gd name="T0" fmla="*/ 39 w 85"/>
                <a:gd name="T1" fmla="*/ 0 h 105"/>
                <a:gd name="T2" fmla="*/ 33 w 85"/>
                <a:gd name="T3" fmla="*/ 14 h 105"/>
                <a:gd name="T4" fmla="*/ 24 w 85"/>
                <a:gd name="T5" fmla="*/ 23 h 105"/>
                <a:gd name="T6" fmla="*/ 12 w 85"/>
                <a:gd name="T7" fmla="*/ 26 h 105"/>
                <a:gd name="T8" fmla="*/ 6 w 85"/>
                <a:gd name="T9" fmla="*/ 36 h 105"/>
                <a:gd name="T10" fmla="*/ 3 w 85"/>
                <a:gd name="T11" fmla="*/ 56 h 105"/>
                <a:gd name="T12" fmla="*/ 10 w 85"/>
                <a:gd name="T13" fmla="*/ 53 h 105"/>
                <a:gd name="T14" fmla="*/ 19 w 85"/>
                <a:gd name="T15" fmla="*/ 47 h 105"/>
                <a:gd name="T16" fmla="*/ 26 w 85"/>
                <a:gd name="T17" fmla="*/ 52 h 105"/>
                <a:gd name="T18" fmla="*/ 44 w 85"/>
                <a:gd name="T19" fmla="*/ 74 h 105"/>
                <a:gd name="T20" fmla="*/ 53 w 85"/>
                <a:gd name="T21" fmla="*/ 54 h 105"/>
                <a:gd name="T22" fmla="*/ 64 w 85"/>
                <a:gd name="T23" fmla="*/ 51 h 105"/>
                <a:gd name="T24" fmla="*/ 56 w 85"/>
                <a:gd name="T25" fmla="*/ 29 h 105"/>
                <a:gd name="T26" fmla="*/ 39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5"/>
                <a:gd name="T43" fmla="*/ 0 h 105"/>
                <a:gd name="T44" fmla="*/ 85 w 85"/>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chemeClr val="bg2"/>
            </a:solidFill>
            <a:ln w="9525">
              <a:noFill/>
              <a:round/>
              <a:headEnd/>
              <a:tailEnd/>
            </a:ln>
          </p:spPr>
          <p:txBody>
            <a:bodyPr/>
            <a:lstStyle/>
            <a:p>
              <a:endParaRPr lang="zh-CN" altLang="en-US"/>
            </a:p>
          </p:txBody>
        </p:sp>
        <p:sp>
          <p:nvSpPr>
            <p:cNvPr id="88117" name="Freeform 78"/>
            <p:cNvSpPr>
              <a:spLocks/>
            </p:cNvSpPr>
            <p:nvPr/>
          </p:nvSpPr>
          <p:spPr bwMode="ltGray">
            <a:xfrm>
              <a:off x="4327" y="2441"/>
              <a:ext cx="29" cy="49"/>
            </a:xfrm>
            <a:custGeom>
              <a:avLst/>
              <a:gdLst>
                <a:gd name="T0" fmla="*/ 5 w 38"/>
                <a:gd name="T1" fmla="*/ 20 h 66"/>
                <a:gd name="T2" fmla="*/ 20 w 38"/>
                <a:gd name="T3" fmla="*/ 49 h 66"/>
                <a:gd name="T4" fmla="*/ 23 w 38"/>
                <a:gd name="T5" fmla="*/ 39 h 66"/>
                <a:gd name="T6" fmla="*/ 29 w 38"/>
                <a:gd name="T7" fmla="*/ 30 h 66"/>
                <a:gd name="T8" fmla="*/ 23 w 38"/>
                <a:gd name="T9" fmla="*/ 19 h 66"/>
                <a:gd name="T10" fmla="*/ 15 w 38"/>
                <a:gd name="T11" fmla="*/ 10 h 66"/>
                <a:gd name="T12" fmla="*/ 8 w 38"/>
                <a:gd name="T13" fmla="*/ 1 h 66"/>
                <a:gd name="T14" fmla="*/ 2 w 38"/>
                <a:gd name="T15" fmla="*/ 9 h 66"/>
                <a:gd name="T16" fmla="*/ 5 w 38"/>
                <a:gd name="T17" fmla="*/ 2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6"/>
                <a:gd name="T29" fmla="*/ 38 w 38"/>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chemeClr val="bg2"/>
            </a:solidFill>
            <a:ln w="9525">
              <a:noFill/>
              <a:round/>
              <a:headEnd/>
              <a:tailEnd/>
            </a:ln>
          </p:spPr>
          <p:txBody>
            <a:bodyPr/>
            <a:lstStyle/>
            <a:p>
              <a:endParaRPr lang="zh-CN" altLang="en-US"/>
            </a:p>
          </p:txBody>
        </p:sp>
        <p:sp>
          <p:nvSpPr>
            <p:cNvPr id="88118" name="Freeform 79"/>
            <p:cNvSpPr>
              <a:spLocks/>
            </p:cNvSpPr>
            <p:nvPr/>
          </p:nvSpPr>
          <p:spPr bwMode="ltGray">
            <a:xfrm>
              <a:off x="4311" y="2523"/>
              <a:ext cx="18" cy="17"/>
            </a:xfrm>
            <a:custGeom>
              <a:avLst/>
              <a:gdLst>
                <a:gd name="T0" fmla="*/ 0 w 24"/>
                <a:gd name="T1" fmla="*/ 0 h 23"/>
                <a:gd name="T2" fmla="*/ 5 w 24"/>
                <a:gd name="T3" fmla="*/ 17 h 23"/>
                <a:gd name="T4" fmla="*/ 18 w 24"/>
                <a:gd name="T5" fmla="*/ 8 h 23"/>
                <a:gd name="T6" fmla="*/ 0 w 24"/>
                <a:gd name="T7" fmla="*/ 0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0"/>
                  </a:moveTo>
                  <a:cubicBezTo>
                    <a:pt x="1" y="8"/>
                    <a:pt x="3" y="16"/>
                    <a:pt x="6" y="23"/>
                  </a:cubicBezTo>
                  <a:cubicBezTo>
                    <a:pt x="19" y="20"/>
                    <a:pt x="19" y="22"/>
                    <a:pt x="24" y="11"/>
                  </a:cubicBezTo>
                  <a:cubicBezTo>
                    <a:pt x="20" y="0"/>
                    <a:pt x="4" y="8"/>
                    <a:pt x="0" y="0"/>
                  </a:cubicBezTo>
                  <a:close/>
                </a:path>
              </a:pathLst>
            </a:custGeom>
            <a:solidFill>
              <a:schemeClr val="bg2"/>
            </a:solidFill>
            <a:ln w="9525">
              <a:noFill/>
              <a:round/>
              <a:headEnd/>
              <a:tailEnd/>
            </a:ln>
          </p:spPr>
          <p:txBody>
            <a:bodyPr/>
            <a:lstStyle/>
            <a:p>
              <a:endParaRPr lang="zh-CN" altLang="en-US"/>
            </a:p>
          </p:txBody>
        </p:sp>
        <p:sp>
          <p:nvSpPr>
            <p:cNvPr id="88119" name="Freeform 80"/>
            <p:cNvSpPr>
              <a:spLocks/>
            </p:cNvSpPr>
            <p:nvPr/>
          </p:nvSpPr>
          <p:spPr bwMode="ltGray">
            <a:xfrm>
              <a:off x="4338" y="2513"/>
              <a:ext cx="45" cy="37"/>
            </a:xfrm>
            <a:custGeom>
              <a:avLst/>
              <a:gdLst>
                <a:gd name="T0" fmla="*/ 7 w 60"/>
                <a:gd name="T1" fmla="*/ 0 h 49"/>
                <a:gd name="T2" fmla="*/ 0 w 60"/>
                <a:gd name="T3" fmla="*/ 14 h 49"/>
                <a:gd name="T4" fmla="*/ 21 w 60"/>
                <a:gd name="T5" fmla="*/ 25 h 49"/>
                <a:gd name="T6" fmla="*/ 32 w 60"/>
                <a:gd name="T7" fmla="*/ 35 h 49"/>
                <a:gd name="T8" fmla="*/ 45 w 60"/>
                <a:gd name="T9" fmla="*/ 32 h 49"/>
                <a:gd name="T10" fmla="*/ 37 w 60"/>
                <a:gd name="T11" fmla="*/ 18 h 49"/>
                <a:gd name="T12" fmla="*/ 21 w 60"/>
                <a:gd name="T13" fmla="*/ 2 h 49"/>
                <a:gd name="T14" fmla="*/ 14 w 60"/>
                <a:gd name="T15" fmla="*/ 12 h 49"/>
                <a:gd name="T16" fmla="*/ 7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9"/>
                <a:gd name="T29" fmla="*/ 60 w 60"/>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chemeClr val="bg2"/>
            </a:solidFill>
            <a:ln w="9525">
              <a:noFill/>
              <a:round/>
              <a:headEnd/>
              <a:tailEnd/>
            </a:ln>
          </p:spPr>
          <p:txBody>
            <a:bodyPr/>
            <a:lstStyle/>
            <a:p>
              <a:endParaRPr lang="zh-CN" altLang="en-US"/>
            </a:p>
          </p:txBody>
        </p:sp>
        <p:sp>
          <p:nvSpPr>
            <p:cNvPr id="88120" name="Freeform 81"/>
            <p:cNvSpPr>
              <a:spLocks/>
            </p:cNvSpPr>
            <p:nvPr/>
          </p:nvSpPr>
          <p:spPr bwMode="ltGray">
            <a:xfrm>
              <a:off x="4407" y="2583"/>
              <a:ext cx="24" cy="33"/>
            </a:xfrm>
            <a:custGeom>
              <a:avLst/>
              <a:gdLst>
                <a:gd name="T0" fmla="*/ 21 w 32"/>
                <a:gd name="T1" fmla="*/ 0 h 44"/>
                <a:gd name="T2" fmla="*/ 7 w 32"/>
                <a:gd name="T3" fmla="*/ 8 h 44"/>
                <a:gd name="T4" fmla="*/ 9 w 32"/>
                <a:gd name="T5" fmla="*/ 24 h 44"/>
                <a:gd name="T6" fmla="*/ 18 w 32"/>
                <a:gd name="T7" fmla="*/ 27 h 44"/>
                <a:gd name="T8" fmla="*/ 21 w 32"/>
                <a:gd name="T9" fmla="*/ 0 h 44"/>
                <a:gd name="T10" fmla="*/ 0 60000 65536"/>
                <a:gd name="T11" fmla="*/ 0 60000 65536"/>
                <a:gd name="T12" fmla="*/ 0 60000 65536"/>
                <a:gd name="T13" fmla="*/ 0 60000 65536"/>
                <a:gd name="T14" fmla="*/ 0 60000 65536"/>
                <a:gd name="T15" fmla="*/ 0 w 32"/>
                <a:gd name="T16" fmla="*/ 0 h 44"/>
                <a:gd name="T17" fmla="*/ 32 w 32"/>
                <a:gd name="T18" fmla="*/ 44 h 44"/>
              </a:gdLst>
              <a:ahLst/>
              <a:cxnLst>
                <a:cxn ang="T10">
                  <a:pos x="T0" y="T1"/>
                </a:cxn>
                <a:cxn ang="T11">
                  <a:pos x="T2" y="T3"/>
                </a:cxn>
                <a:cxn ang="T12">
                  <a:pos x="T4" y="T5"/>
                </a:cxn>
                <a:cxn ang="T13">
                  <a:pos x="T6" y="T7"/>
                </a:cxn>
                <a:cxn ang="T14">
                  <a:pos x="T8" y="T9"/>
                </a:cxn>
              </a:cxnLst>
              <a:rect l="T15" t="T16" r="T17" b="T18"/>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chemeClr val="bg2"/>
            </a:solidFill>
            <a:ln w="9525">
              <a:noFill/>
              <a:round/>
              <a:headEnd/>
              <a:tailEnd/>
            </a:ln>
          </p:spPr>
          <p:txBody>
            <a:bodyPr/>
            <a:lstStyle/>
            <a:p>
              <a:endParaRPr lang="zh-CN" altLang="en-US"/>
            </a:p>
          </p:txBody>
        </p:sp>
        <p:sp>
          <p:nvSpPr>
            <p:cNvPr id="88121" name="Freeform 82"/>
            <p:cNvSpPr>
              <a:spLocks/>
            </p:cNvSpPr>
            <p:nvPr/>
          </p:nvSpPr>
          <p:spPr bwMode="ltGray">
            <a:xfrm>
              <a:off x="4674" y="2541"/>
              <a:ext cx="46" cy="47"/>
            </a:xfrm>
            <a:custGeom>
              <a:avLst/>
              <a:gdLst>
                <a:gd name="T0" fmla="*/ 5 w 61"/>
                <a:gd name="T1" fmla="*/ 0 h 63"/>
                <a:gd name="T2" fmla="*/ 0 w 61"/>
                <a:gd name="T3" fmla="*/ 10 h 63"/>
                <a:gd name="T4" fmla="*/ 18 w 61"/>
                <a:gd name="T5" fmla="*/ 26 h 63"/>
                <a:gd name="T6" fmla="*/ 27 w 61"/>
                <a:gd name="T7" fmla="*/ 40 h 63"/>
                <a:gd name="T8" fmla="*/ 35 w 61"/>
                <a:gd name="T9" fmla="*/ 47 h 63"/>
                <a:gd name="T10" fmla="*/ 46 w 61"/>
                <a:gd name="T11" fmla="*/ 42 h 63"/>
                <a:gd name="T12" fmla="*/ 25 w 61"/>
                <a:gd name="T13" fmla="*/ 13 h 63"/>
                <a:gd name="T14" fmla="*/ 5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63"/>
                <a:gd name="T26" fmla="*/ 61 w 61"/>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chemeClr val="bg2"/>
            </a:solidFill>
            <a:ln w="9525">
              <a:noFill/>
              <a:round/>
              <a:headEnd/>
              <a:tailEnd/>
            </a:ln>
          </p:spPr>
          <p:txBody>
            <a:bodyPr/>
            <a:lstStyle/>
            <a:p>
              <a:endParaRPr lang="zh-CN" altLang="en-US"/>
            </a:p>
          </p:txBody>
        </p:sp>
        <p:sp>
          <p:nvSpPr>
            <p:cNvPr id="88122" name="Freeform 83"/>
            <p:cNvSpPr>
              <a:spLocks/>
            </p:cNvSpPr>
            <p:nvPr/>
          </p:nvSpPr>
          <p:spPr bwMode="ltGray">
            <a:xfrm>
              <a:off x="4277" y="2600"/>
              <a:ext cx="46" cy="50"/>
            </a:xfrm>
            <a:custGeom>
              <a:avLst/>
              <a:gdLst>
                <a:gd name="T0" fmla="*/ 21 w 61"/>
                <a:gd name="T1" fmla="*/ 5 h 67"/>
                <a:gd name="T2" fmla="*/ 23 w 61"/>
                <a:gd name="T3" fmla="*/ 25 h 67"/>
                <a:gd name="T4" fmla="*/ 12 w 61"/>
                <a:gd name="T5" fmla="*/ 32 h 67"/>
                <a:gd name="T6" fmla="*/ 17 w 61"/>
                <a:gd name="T7" fmla="*/ 50 h 67"/>
                <a:gd name="T8" fmla="*/ 36 w 61"/>
                <a:gd name="T9" fmla="*/ 43 h 67"/>
                <a:gd name="T10" fmla="*/ 45 w 61"/>
                <a:gd name="T11" fmla="*/ 35 h 67"/>
                <a:gd name="T12" fmla="*/ 38 w 61"/>
                <a:gd name="T13" fmla="*/ 21 h 67"/>
                <a:gd name="T14" fmla="*/ 43 w 61"/>
                <a:gd name="T15" fmla="*/ 10 h 67"/>
                <a:gd name="T16" fmla="*/ 41 w 61"/>
                <a:gd name="T17" fmla="*/ 1 h 67"/>
                <a:gd name="T18" fmla="*/ 35 w 61"/>
                <a:gd name="T19" fmla="*/ 3 h 67"/>
                <a:gd name="T20" fmla="*/ 38 w 61"/>
                <a:gd name="T21" fmla="*/ 4 h 67"/>
                <a:gd name="T22" fmla="*/ 37 w 61"/>
                <a:gd name="T23" fmla="*/ 12 h 67"/>
                <a:gd name="T24" fmla="*/ 32 w 61"/>
                <a:gd name="T25" fmla="*/ 17 h 67"/>
                <a:gd name="T26" fmla="*/ 21 w 61"/>
                <a:gd name="T27" fmla="*/ 5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67"/>
                <a:gd name="T44" fmla="*/ 61 w 61"/>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chemeClr val="bg2"/>
            </a:solidFill>
            <a:ln w="9525">
              <a:noFill/>
              <a:round/>
              <a:headEnd/>
              <a:tailEnd/>
            </a:ln>
          </p:spPr>
          <p:txBody>
            <a:bodyPr/>
            <a:lstStyle/>
            <a:p>
              <a:endParaRPr lang="zh-CN" altLang="en-US"/>
            </a:p>
          </p:txBody>
        </p:sp>
        <p:sp>
          <p:nvSpPr>
            <p:cNvPr id="88123" name="Freeform 84"/>
            <p:cNvSpPr>
              <a:spLocks/>
            </p:cNvSpPr>
            <p:nvPr/>
          </p:nvSpPr>
          <p:spPr bwMode="ltGray">
            <a:xfrm>
              <a:off x="4228" y="2619"/>
              <a:ext cx="32" cy="27"/>
            </a:xfrm>
            <a:custGeom>
              <a:avLst/>
              <a:gdLst>
                <a:gd name="T0" fmla="*/ 16 w 43"/>
                <a:gd name="T1" fmla="*/ 2 h 36"/>
                <a:gd name="T2" fmla="*/ 4 w 43"/>
                <a:gd name="T3" fmla="*/ 4 h 36"/>
                <a:gd name="T4" fmla="*/ 25 w 43"/>
                <a:gd name="T5" fmla="*/ 27 h 36"/>
                <a:gd name="T6" fmla="*/ 31 w 43"/>
                <a:gd name="T7" fmla="*/ 22 h 36"/>
                <a:gd name="T8" fmla="*/ 16 w 43"/>
                <a:gd name="T9" fmla="*/ 2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chemeClr val="bg2"/>
            </a:solidFill>
            <a:ln w="9525">
              <a:noFill/>
              <a:round/>
              <a:headEnd/>
              <a:tailEnd/>
            </a:ln>
          </p:spPr>
          <p:txBody>
            <a:bodyPr/>
            <a:lstStyle/>
            <a:p>
              <a:endParaRPr lang="zh-CN" altLang="en-US"/>
            </a:p>
          </p:txBody>
        </p:sp>
        <p:sp>
          <p:nvSpPr>
            <p:cNvPr id="88124" name="Freeform 85"/>
            <p:cNvSpPr>
              <a:spLocks/>
            </p:cNvSpPr>
            <p:nvPr/>
          </p:nvSpPr>
          <p:spPr bwMode="ltGray">
            <a:xfrm>
              <a:off x="4207" y="2590"/>
              <a:ext cx="24" cy="31"/>
            </a:xfrm>
            <a:custGeom>
              <a:avLst/>
              <a:gdLst>
                <a:gd name="T0" fmla="*/ 16 w 32"/>
                <a:gd name="T1" fmla="*/ 0 h 41"/>
                <a:gd name="T2" fmla="*/ 0 w 32"/>
                <a:gd name="T3" fmla="*/ 20 h 41"/>
                <a:gd name="T4" fmla="*/ 12 w 32"/>
                <a:gd name="T5" fmla="*/ 18 h 41"/>
                <a:gd name="T6" fmla="*/ 14 w 32"/>
                <a:gd name="T7" fmla="*/ 22 h 41"/>
                <a:gd name="T8" fmla="*/ 12 w 32"/>
                <a:gd name="T9" fmla="*/ 26 h 41"/>
                <a:gd name="T10" fmla="*/ 22 w 32"/>
                <a:gd name="T11" fmla="*/ 16 h 41"/>
                <a:gd name="T12" fmla="*/ 18 w 32"/>
                <a:gd name="T13" fmla="*/ 7 h 41"/>
                <a:gd name="T14" fmla="*/ 16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1"/>
                <a:gd name="T26" fmla="*/ 32 w 32"/>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chemeClr val="bg2"/>
            </a:solidFill>
            <a:ln w="9525">
              <a:noFill/>
              <a:round/>
              <a:headEnd/>
              <a:tailEnd/>
            </a:ln>
          </p:spPr>
          <p:txBody>
            <a:bodyPr/>
            <a:lstStyle/>
            <a:p>
              <a:endParaRPr lang="zh-CN" altLang="en-US"/>
            </a:p>
          </p:txBody>
        </p:sp>
        <p:sp>
          <p:nvSpPr>
            <p:cNvPr id="88125" name="Freeform 86"/>
            <p:cNvSpPr>
              <a:spLocks/>
            </p:cNvSpPr>
            <p:nvPr/>
          </p:nvSpPr>
          <p:spPr bwMode="ltGray">
            <a:xfrm>
              <a:off x="4241" y="2601"/>
              <a:ext cx="34" cy="24"/>
            </a:xfrm>
            <a:custGeom>
              <a:avLst/>
              <a:gdLst>
                <a:gd name="T0" fmla="*/ 16 w 45"/>
                <a:gd name="T1" fmla="*/ 0 h 32"/>
                <a:gd name="T2" fmla="*/ 0 w 45"/>
                <a:gd name="T3" fmla="*/ 5 h 32"/>
                <a:gd name="T4" fmla="*/ 20 w 45"/>
                <a:gd name="T5" fmla="*/ 23 h 32"/>
                <a:gd name="T6" fmla="*/ 34 w 45"/>
                <a:gd name="T7" fmla="*/ 18 h 32"/>
                <a:gd name="T8" fmla="*/ 17 w 45"/>
                <a:gd name="T9" fmla="*/ 7 h 32"/>
                <a:gd name="T10" fmla="*/ 16 w 45"/>
                <a:gd name="T11" fmla="*/ 0 h 32"/>
                <a:gd name="T12" fmla="*/ 0 60000 65536"/>
                <a:gd name="T13" fmla="*/ 0 60000 65536"/>
                <a:gd name="T14" fmla="*/ 0 60000 65536"/>
                <a:gd name="T15" fmla="*/ 0 60000 65536"/>
                <a:gd name="T16" fmla="*/ 0 60000 65536"/>
                <a:gd name="T17" fmla="*/ 0 60000 65536"/>
                <a:gd name="T18" fmla="*/ 0 w 45"/>
                <a:gd name="T19" fmla="*/ 0 h 32"/>
                <a:gd name="T20" fmla="*/ 45 w 45"/>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chemeClr val="bg2"/>
            </a:solidFill>
            <a:ln w="9525">
              <a:noFill/>
              <a:round/>
              <a:headEnd/>
              <a:tailEnd/>
            </a:ln>
          </p:spPr>
          <p:txBody>
            <a:bodyPr/>
            <a:lstStyle/>
            <a:p>
              <a:endParaRPr lang="zh-CN" altLang="en-US"/>
            </a:p>
          </p:txBody>
        </p:sp>
        <p:sp>
          <p:nvSpPr>
            <p:cNvPr id="88126" name="Freeform 87"/>
            <p:cNvSpPr>
              <a:spLocks/>
            </p:cNvSpPr>
            <p:nvPr/>
          </p:nvSpPr>
          <p:spPr bwMode="ltGray">
            <a:xfrm>
              <a:off x="4192" y="2269"/>
              <a:ext cx="27" cy="55"/>
            </a:xfrm>
            <a:custGeom>
              <a:avLst/>
              <a:gdLst>
                <a:gd name="T0" fmla="*/ 23 w 35"/>
                <a:gd name="T1" fmla="*/ 0 h 74"/>
                <a:gd name="T2" fmla="*/ 16 w 35"/>
                <a:gd name="T3" fmla="*/ 11 h 74"/>
                <a:gd name="T4" fmla="*/ 7 w 35"/>
                <a:gd name="T5" fmla="*/ 27 h 74"/>
                <a:gd name="T6" fmla="*/ 0 w 35"/>
                <a:gd name="T7" fmla="*/ 44 h 74"/>
                <a:gd name="T8" fmla="*/ 6 w 35"/>
                <a:gd name="T9" fmla="*/ 55 h 74"/>
                <a:gd name="T10" fmla="*/ 15 w 35"/>
                <a:gd name="T11" fmla="*/ 44 h 74"/>
                <a:gd name="T12" fmla="*/ 27 w 35"/>
                <a:gd name="T13" fmla="*/ 24 h 74"/>
                <a:gd name="T14" fmla="*/ 23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74"/>
                <a:gd name="T26" fmla="*/ 35 w 35"/>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chemeClr val="bg2"/>
            </a:solidFill>
            <a:ln w="9525">
              <a:noFill/>
              <a:round/>
              <a:headEnd/>
              <a:tailEnd/>
            </a:ln>
          </p:spPr>
          <p:txBody>
            <a:bodyPr/>
            <a:lstStyle/>
            <a:p>
              <a:endParaRPr lang="zh-CN" altLang="en-US"/>
            </a:p>
          </p:txBody>
        </p:sp>
        <p:sp>
          <p:nvSpPr>
            <p:cNvPr id="88127" name="Freeform 88"/>
            <p:cNvSpPr>
              <a:spLocks/>
            </p:cNvSpPr>
            <p:nvPr/>
          </p:nvSpPr>
          <p:spPr bwMode="ltGray">
            <a:xfrm>
              <a:off x="4243" y="2260"/>
              <a:ext cx="19" cy="55"/>
            </a:xfrm>
            <a:custGeom>
              <a:avLst/>
              <a:gdLst>
                <a:gd name="T0" fmla="*/ 10 w 25"/>
                <a:gd name="T1" fmla="*/ 5 h 73"/>
                <a:gd name="T2" fmla="*/ 3 w 25"/>
                <a:gd name="T3" fmla="*/ 6 h 73"/>
                <a:gd name="T4" fmla="*/ 0 w 25"/>
                <a:gd name="T5" fmla="*/ 17 h 73"/>
                <a:gd name="T6" fmla="*/ 11 w 25"/>
                <a:gd name="T7" fmla="*/ 31 h 73"/>
                <a:gd name="T8" fmla="*/ 19 w 25"/>
                <a:gd name="T9" fmla="*/ 42 h 73"/>
                <a:gd name="T10" fmla="*/ 12 w 25"/>
                <a:gd name="T11" fmla="*/ 15 h 73"/>
                <a:gd name="T12" fmla="*/ 10 w 25"/>
                <a:gd name="T13" fmla="*/ 5 h 73"/>
                <a:gd name="T14" fmla="*/ 0 60000 65536"/>
                <a:gd name="T15" fmla="*/ 0 60000 65536"/>
                <a:gd name="T16" fmla="*/ 0 60000 65536"/>
                <a:gd name="T17" fmla="*/ 0 60000 65536"/>
                <a:gd name="T18" fmla="*/ 0 60000 65536"/>
                <a:gd name="T19" fmla="*/ 0 60000 65536"/>
                <a:gd name="T20" fmla="*/ 0 60000 65536"/>
                <a:gd name="T21" fmla="*/ 0 w 25"/>
                <a:gd name="T22" fmla="*/ 0 h 73"/>
                <a:gd name="T23" fmla="*/ 25 w 25"/>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chemeClr val="bg2"/>
            </a:solidFill>
            <a:ln w="9525">
              <a:noFill/>
              <a:round/>
              <a:headEnd/>
              <a:tailEnd/>
            </a:ln>
          </p:spPr>
          <p:txBody>
            <a:bodyPr/>
            <a:lstStyle/>
            <a:p>
              <a:endParaRPr lang="zh-CN" altLang="en-US"/>
            </a:p>
          </p:txBody>
        </p:sp>
        <p:sp>
          <p:nvSpPr>
            <p:cNvPr id="88128" name="Freeform 89"/>
            <p:cNvSpPr>
              <a:spLocks/>
            </p:cNvSpPr>
            <p:nvPr/>
          </p:nvSpPr>
          <p:spPr bwMode="ltGray">
            <a:xfrm>
              <a:off x="4265" y="2243"/>
              <a:ext cx="10" cy="25"/>
            </a:xfrm>
            <a:custGeom>
              <a:avLst/>
              <a:gdLst>
                <a:gd name="T0" fmla="*/ 8 w 14"/>
                <a:gd name="T1" fmla="*/ 0 h 33"/>
                <a:gd name="T2" fmla="*/ 1 w 14"/>
                <a:gd name="T3" fmla="*/ 8 h 33"/>
                <a:gd name="T4" fmla="*/ 8 w 14"/>
                <a:gd name="T5" fmla="*/ 19 h 33"/>
                <a:gd name="T6" fmla="*/ 8 w 14"/>
                <a:gd name="T7" fmla="*/ 0 h 33"/>
                <a:gd name="T8" fmla="*/ 0 60000 65536"/>
                <a:gd name="T9" fmla="*/ 0 60000 65536"/>
                <a:gd name="T10" fmla="*/ 0 60000 65536"/>
                <a:gd name="T11" fmla="*/ 0 60000 65536"/>
                <a:gd name="T12" fmla="*/ 0 w 14"/>
                <a:gd name="T13" fmla="*/ 0 h 33"/>
                <a:gd name="T14" fmla="*/ 14 w 14"/>
                <a:gd name="T15" fmla="*/ 33 h 33"/>
              </a:gdLst>
              <a:ahLst/>
              <a:cxnLst>
                <a:cxn ang="T8">
                  <a:pos x="T0" y="T1"/>
                </a:cxn>
                <a:cxn ang="T9">
                  <a:pos x="T2" y="T3"/>
                </a:cxn>
                <a:cxn ang="T10">
                  <a:pos x="T4" y="T5"/>
                </a:cxn>
                <a:cxn ang="T11">
                  <a:pos x="T6" y="T7"/>
                </a:cxn>
              </a:cxnLst>
              <a:rect l="T12" t="T13" r="T14" b="T15"/>
              <a:pathLst>
                <a:path w="14" h="33">
                  <a:moveTo>
                    <a:pt x="11" y="0"/>
                  </a:moveTo>
                  <a:cubicBezTo>
                    <a:pt x="7" y="3"/>
                    <a:pt x="5" y="7"/>
                    <a:pt x="1" y="10"/>
                  </a:cubicBezTo>
                  <a:cubicBezTo>
                    <a:pt x="2" y="18"/>
                    <a:pt x="0" y="33"/>
                    <a:pt x="11" y="25"/>
                  </a:cubicBezTo>
                  <a:cubicBezTo>
                    <a:pt x="14" y="15"/>
                    <a:pt x="5" y="4"/>
                    <a:pt x="11" y="0"/>
                  </a:cubicBezTo>
                  <a:close/>
                </a:path>
              </a:pathLst>
            </a:custGeom>
            <a:solidFill>
              <a:schemeClr val="bg2"/>
            </a:solidFill>
            <a:ln w="9525">
              <a:noFill/>
              <a:round/>
              <a:headEnd/>
              <a:tailEnd/>
            </a:ln>
          </p:spPr>
          <p:txBody>
            <a:bodyPr/>
            <a:lstStyle/>
            <a:p>
              <a:endParaRPr lang="zh-CN" altLang="en-US"/>
            </a:p>
          </p:txBody>
        </p:sp>
        <p:sp>
          <p:nvSpPr>
            <p:cNvPr id="88129" name="Freeform 90"/>
            <p:cNvSpPr>
              <a:spLocks/>
            </p:cNvSpPr>
            <p:nvPr/>
          </p:nvSpPr>
          <p:spPr bwMode="ltGray">
            <a:xfrm>
              <a:off x="4275" y="2255"/>
              <a:ext cx="21" cy="48"/>
            </a:xfrm>
            <a:custGeom>
              <a:avLst/>
              <a:gdLst>
                <a:gd name="T0" fmla="*/ 4 w 28"/>
                <a:gd name="T1" fmla="*/ 0 h 64"/>
                <a:gd name="T2" fmla="*/ 8 w 28"/>
                <a:gd name="T3" fmla="*/ 10 h 64"/>
                <a:gd name="T4" fmla="*/ 15 w 28"/>
                <a:gd name="T5" fmla="*/ 16 h 64"/>
                <a:gd name="T6" fmla="*/ 6 w 28"/>
                <a:gd name="T7" fmla="*/ 29 h 64"/>
                <a:gd name="T8" fmla="*/ 0 w 28"/>
                <a:gd name="T9" fmla="*/ 42 h 64"/>
                <a:gd name="T10" fmla="*/ 8 w 28"/>
                <a:gd name="T11" fmla="*/ 43 h 64"/>
                <a:gd name="T12" fmla="*/ 20 w 28"/>
                <a:gd name="T13" fmla="*/ 19 h 64"/>
                <a:gd name="T14" fmla="*/ 4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64"/>
                <a:gd name="T26" fmla="*/ 28 w 28"/>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chemeClr val="bg2"/>
            </a:solidFill>
            <a:ln w="9525">
              <a:noFill/>
              <a:round/>
              <a:headEnd/>
              <a:tailEnd/>
            </a:ln>
          </p:spPr>
          <p:txBody>
            <a:bodyPr/>
            <a:lstStyle/>
            <a:p>
              <a:endParaRPr lang="zh-CN" altLang="en-US"/>
            </a:p>
          </p:txBody>
        </p:sp>
        <p:sp>
          <p:nvSpPr>
            <p:cNvPr id="88130" name="Freeform 91"/>
            <p:cNvSpPr>
              <a:spLocks/>
            </p:cNvSpPr>
            <p:nvPr/>
          </p:nvSpPr>
          <p:spPr bwMode="ltGray">
            <a:xfrm>
              <a:off x="4006" y="2324"/>
              <a:ext cx="12" cy="27"/>
            </a:xfrm>
            <a:custGeom>
              <a:avLst/>
              <a:gdLst>
                <a:gd name="T0" fmla="*/ 10 w 16"/>
                <a:gd name="T1" fmla="*/ 2 h 36"/>
                <a:gd name="T2" fmla="*/ 0 w 16"/>
                <a:gd name="T3" fmla="*/ 5 h 36"/>
                <a:gd name="T4" fmla="*/ 6 w 16"/>
                <a:gd name="T5" fmla="*/ 16 h 36"/>
                <a:gd name="T6" fmla="*/ 10 w 16"/>
                <a:gd name="T7" fmla="*/ 2 h 36"/>
                <a:gd name="T8" fmla="*/ 0 60000 65536"/>
                <a:gd name="T9" fmla="*/ 0 60000 65536"/>
                <a:gd name="T10" fmla="*/ 0 60000 65536"/>
                <a:gd name="T11" fmla="*/ 0 60000 65536"/>
                <a:gd name="T12" fmla="*/ 0 w 16"/>
                <a:gd name="T13" fmla="*/ 0 h 36"/>
                <a:gd name="T14" fmla="*/ 16 w 16"/>
                <a:gd name="T15" fmla="*/ 36 h 36"/>
              </a:gdLst>
              <a:ahLst/>
              <a:cxnLst>
                <a:cxn ang="T8">
                  <a:pos x="T0" y="T1"/>
                </a:cxn>
                <a:cxn ang="T9">
                  <a:pos x="T2" y="T3"/>
                </a:cxn>
                <a:cxn ang="T10">
                  <a:pos x="T4" y="T5"/>
                </a:cxn>
                <a:cxn ang="T11">
                  <a:pos x="T6" y="T7"/>
                </a:cxn>
              </a:cxnLst>
              <a:rect l="T12" t="T13" r="T14" b="T15"/>
              <a:pathLst>
                <a:path w="16" h="36">
                  <a:moveTo>
                    <a:pt x="14" y="3"/>
                  </a:moveTo>
                  <a:cubicBezTo>
                    <a:pt x="7" y="0"/>
                    <a:pt x="4" y="1"/>
                    <a:pt x="0" y="7"/>
                  </a:cubicBezTo>
                  <a:cubicBezTo>
                    <a:pt x="3" y="14"/>
                    <a:pt x="2" y="17"/>
                    <a:pt x="8" y="22"/>
                  </a:cubicBezTo>
                  <a:cubicBezTo>
                    <a:pt x="16" y="36"/>
                    <a:pt x="11" y="7"/>
                    <a:pt x="14" y="3"/>
                  </a:cubicBezTo>
                  <a:close/>
                </a:path>
              </a:pathLst>
            </a:custGeom>
            <a:solidFill>
              <a:schemeClr val="bg2"/>
            </a:solidFill>
            <a:ln w="9525">
              <a:noFill/>
              <a:round/>
              <a:headEnd/>
              <a:tailEnd/>
            </a:ln>
          </p:spPr>
          <p:txBody>
            <a:bodyPr/>
            <a:lstStyle/>
            <a:p>
              <a:endParaRPr lang="zh-CN" altLang="en-US"/>
            </a:p>
          </p:txBody>
        </p:sp>
        <p:sp>
          <p:nvSpPr>
            <p:cNvPr id="88131" name="Freeform 92"/>
            <p:cNvSpPr>
              <a:spLocks/>
            </p:cNvSpPr>
            <p:nvPr/>
          </p:nvSpPr>
          <p:spPr bwMode="ltGray">
            <a:xfrm>
              <a:off x="3996" y="2301"/>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32" name="Freeform 93"/>
            <p:cNvSpPr>
              <a:spLocks/>
            </p:cNvSpPr>
            <p:nvPr/>
          </p:nvSpPr>
          <p:spPr bwMode="ltGray">
            <a:xfrm>
              <a:off x="3992" y="2283"/>
              <a:ext cx="12" cy="14"/>
            </a:xfrm>
            <a:custGeom>
              <a:avLst/>
              <a:gdLst>
                <a:gd name="T0" fmla="*/ 7 w 16"/>
                <a:gd name="T1" fmla="*/ 4 h 19"/>
                <a:gd name="T2" fmla="*/ 0 w 16"/>
                <a:gd name="T3" fmla="*/ 7 h 19"/>
                <a:gd name="T4" fmla="*/ 9 w 16"/>
                <a:gd name="T5" fmla="*/ 14 h 19"/>
                <a:gd name="T6" fmla="*/ 7 w 16"/>
                <a:gd name="T7" fmla="*/ 4 h 19"/>
                <a:gd name="T8" fmla="*/ 0 60000 65536"/>
                <a:gd name="T9" fmla="*/ 0 60000 65536"/>
                <a:gd name="T10" fmla="*/ 0 60000 65536"/>
                <a:gd name="T11" fmla="*/ 0 60000 65536"/>
                <a:gd name="T12" fmla="*/ 0 w 16"/>
                <a:gd name="T13" fmla="*/ 0 h 19"/>
                <a:gd name="T14" fmla="*/ 16 w 16"/>
                <a:gd name="T15" fmla="*/ 19 h 19"/>
              </a:gdLst>
              <a:ahLst/>
              <a:cxnLst>
                <a:cxn ang="T8">
                  <a:pos x="T0" y="T1"/>
                </a:cxn>
                <a:cxn ang="T9">
                  <a:pos x="T2" y="T3"/>
                </a:cxn>
                <a:cxn ang="T10">
                  <a:pos x="T4" y="T5"/>
                </a:cxn>
                <a:cxn ang="T11">
                  <a:pos x="T6" y="T7"/>
                </a:cxn>
              </a:cxnLst>
              <a:rect l="T12" t="T13" r="T14" b="T15"/>
              <a:pathLst>
                <a:path w="16" h="19">
                  <a:moveTo>
                    <a:pt x="10" y="5"/>
                  </a:moveTo>
                  <a:cubicBezTo>
                    <a:pt x="4" y="0"/>
                    <a:pt x="1" y="3"/>
                    <a:pt x="0" y="10"/>
                  </a:cubicBezTo>
                  <a:cubicBezTo>
                    <a:pt x="4" y="15"/>
                    <a:pt x="7" y="16"/>
                    <a:pt x="12" y="19"/>
                  </a:cubicBezTo>
                  <a:cubicBezTo>
                    <a:pt x="16" y="12"/>
                    <a:pt x="14" y="12"/>
                    <a:pt x="10" y="5"/>
                  </a:cubicBezTo>
                  <a:close/>
                </a:path>
              </a:pathLst>
            </a:custGeom>
            <a:solidFill>
              <a:schemeClr val="bg2"/>
            </a:solidFill>
            <a:ln w="9525">
              <a:noFill/>
              <a:round/>
              <a:headEnd/>
              <a:tailEnd/>
            </a:ln>
          </p:spPr>
          <p:txBody>
            <a:bodyPr/>
            <a:lstStyle/>
            <a:p>
              <a:endParaRPr lang="zh-CN" altLang="en-US"/>
            </a:p>
          </p:txBody>
        </p:sp>
        <p:sp>
          <p:nvSpPr>
            <p:cNvPr id="88133" name="Freeform 94"/>
            <p:cNvSpPr>
              <a:spLocks/>
            </p:cNvSpPr>
            <p:nvPr/>
          </p:nvSpPr>
          <p:spPr bwMode="ltGray">
            <a:xfrm>
              <a:off x="3980" y="2243"/>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solidFill>
              <a:schemeClr val="bg2"/>
            </a:solidFill>
            <a:ln w="9525">
              <a:noFill/>
              <a:round/>
              <a:headEnd/>
              <a:tailEnd/>
            </a:ln>
          </p:spPr>
          <p:txBody>
            <a:bodyPr/>
            <a:lstStyle/>
            <a:p>
              <a:endParaRPr lang="zh-CN" altLang="en-US"/>
            </a:p>
          </p:txBody>
        </p:sp>
        <p:sp>
          <p:nvSpPr>
            <p:cNvPr id="88134" name="Freeform 95"/>
            <p:cNvSpPr>
              <a:spLocks/>
            </p:cNvSpPr>
            <p:nvPr/>
          </p:nvSpPr>
          <p:spPr bwMode="ltGray">
            <a:xfrm>
              <a:off x="3982" y="2268"/>
              <a:ext cx="16" cy="13"/>
            </a:xfrm>
            <a:custGeom>
              <a:avLst/>
              <a:gdLst>
                <a:gd name="T0" fmla="*/ 9 w 22"/>
                <a:gd name="T1" fmla="*/ 0 h 18"/>
                <a:gd name="T2" fmla="*/ 14 w 22"/>
                <a:gd name="T3" fmla="*/ 13 h 18"/>
                <a:gd name="T4" fmla="*/ 10 w 22"/>
                <a:gd name="T5" fmla="*/ 4 h 18"/>
                <a:gd name="T6" fmla="*/ 9 w 22"/>
                <a:gd name="T7" fmla="*/ 0 h 18"/>
                <a:gd name="T8" fmla="*/ 0 60000 65536"/>
                <a:gd name="T9" fmla="*/ 0 60000 65536"/>
                <a:gd name="T10" fmla="*/ 0 60000 65536"/>
                <a:gd name="T11" fmla="*/ 0 60000 65536"/>
                <a:gd name="T12" fmla="*/ 0 w 22"/>
                <a:gd name="T13" fmla="*/ 0 h 18"/>
                <a:gd name="T14" fmla="*/ 22 w 22"/>
                <a:gd name="T15" fmla="*/ 18 h 18"/>
              </a:gdLst>
              <a:ahLst/>
              <a:cxnLst>
                <a:cxn ang="T8">
                  <a:pos x="T0" y="T1"/>
                </a:cxn>
                <a:cxn ang="T9">
                  <a:pos x="T2" y="T3"/>
                </a:cxn>
                <a:cxn ang="T10">
                  <a:pos x="T4" y="T5"/>
                </a:cxn>
                <a:cxn ang="T11">
                  <a:pos x="T6" y="T7"/>
                </a:cxn>
              </a:cxnLst>
              <a:rect l="T12" t="T13" r="T14" b="T15"/>
              <a:pathLst>
                <a:path w="22" h="18">
                  <a:moveTo>
                    <a:pt x="13" y="0"/>
                  </a:moveTo>
                  <a:cubicBezTo>
                    <a:pt x="0" y="8"/>
                    <a:pt x="9" y="12"/>
                    <a:pt x="19" y="18"/>
                  </a:cubicBezTo>
                  <a:cubicBezTo>
                    <a:pt x="20" y="11"/>
                    <a:pt x="22" y="8"/>
                    <a:pt x="14" y="6"/>
                  </a:cubicBezTo>
                  <a:cubicBezTo>
                    <a:pt x="9" y="3"/>
                    <a:pt x="9" y="5"/>
                    <a:pt x="13" y="0"/>
                  </a:cubicBezTo>
                  <a:close/>
                </a:path>
              </a:pathLst>
            </a:custGeom>
            <a:solidFill>
              <a:schemeClr val="bg2"/>
            </a:solidFill>
            <a:ln w="9525">
              <a:noFill/>
              <a:round/>
              <a:headEnd/>
              <a:tailEnd/>
            </a:ln>
          </p:spPr>
          <p:txBody>
            <a:bodyPr/>
            <a:lstStyle/>
            <a:p>
              <a:endParaRPr lang="zh-CN" altLang="en-US"/>
            </a:p>
          </p:txBody>
        </p:sp>
        <p:sp>
          <p:nvSpPr>
            <p:cNvPr id="88135" name="Freeform 96"/>
            <p:cNvSpPr>
              <a:spLocks/>
            </p:cNvSpPr>
            <p:nvPr/>
          </p:nvSpPr>
          <p:spPr bwMode="ltGray">
            <a:xfrm>
              <a:off x="4818" y="2891"/>
              <a:ext cx="45" cy="60"/>
            </a:xfrm>
            <a:custGeom>
              <a:avLst/>
              <a:gdLst>
                <a:gd name="T0" fmla="*/ 8 w 60"/>
                <a:gd name="T1" fmla="*/ 5 h 81"/>
                <a:gd name="T2" fmla="*/ 2 w 60"/>
                <a:gd name="T3" fmla="*/ 13 h 81"/>
                <a:gd name="T4" fmla="*/ 11 w 60"/>
                <a:gd name="T5" fmla="*/ 29 h 81"/>
                <a:gd name="T6" fmla="*/ 20 w 60"/>
                <a:gd name="T7" fmla="*/ 40 h 81"/>
                <a:gd name="T8" fmla="*/ 30 w 60"/>
                <a:gd name="T9" fmla="*/ 47 h 81"/>
                <a:gd name="T10" fmla="*/ 38 w 60"/>
                <a:gd name="T11" fmla="*/ 60 h 81"/>
                <a:gd name="T12" fmla="*/ 39 w 60"/>
                <a:gd name="T13" fmla="*/ 42 h 81"/>
                <a:gd name="T14" fmla="*/ 32 w 60"/>
                <a:gd name="T15" fmla="*/ 27 h 81"/>
                <a:gd name="T16" fmla="*/ 19 w 60"/>
                <a:gd name="T17" fmla="*/ 13 h 81"/>
                <a:gd name="T18" fmla="*/ 8 w 60"/>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81"/>
                <a:gd name="T32" fmla="*/ 60 w 60"/>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chemeClr val="bg2"/>
            </a:solidFill>
            <a:ln w="9525">
              <a:noFill/>
              <a:round/>
              <a:headEnd/>
              <a:tailEnd/>
            </a:ln>
          </p:spPr>
          <p:txBody>
            <a:bodyPr/>
            <a:lstStyle/>
            <a:p>
              <a:endParaRPr lang="zh-CN" altLang="en-US"/>
            </a:p>
          </p:txBody>
        </p:sp>
        <p:sp>
          <p:nvSpPr>
            <p:cNvPr id="88136" name="Freeform 97"/>
            <p:cNvSpPr>
              <a:spLocks/>
            </p:cNvSpPr>
            <p:nvPr/>
          </p:nvSpPr>
          <p:spPr bwMode="ltGray">
            <a:xfrm>
              <a:off x="5049" y="2842"/>
              <a:ext cx="53" cy="46"/>
            </a:xfrm>
            <a:custGeom>
              <a:avLst/>
              <a:gdLst>
                <a:gd name="T0" fmla="*/ 21 w 71"/>
                <a:gd name="T1" fmla="*/ 17 h 61"/>
                <a:gd name="T2" fmla="*/ 10 w 71"/>
                <a:gd name="T3" fmla="*/ 24 h 61"/>
                <a:gd name="T4" fmla="*/ 1 w 71"/>
                <a:gd name="T5" fmla="*/ 33 h 61"/>
                <a:gd name="T6" fmla="*/ 10 w 71"/>
                <a:gd name="T7" fmla="*/ 44 h 61"/>
                <a:gd name="T8" fmla="*/ 21 w 71"/>
                <a:gd name="T9" fmla="*/ 33 h 61"/>
                <a:gd name="T10" fmla="*/ 30 w 71"/>
                <a:gd name="T11" fmla="*/ 17 h 61"/>
                <a:gd name="T12" fmla="*/ 41 w 71"/>
                <a:gd name="T13" fmla="*/ 0 h 61"/>
                <a:gd name="T14" fmla="*/ 53 w 71"/>
                <a:gd name="T15" fmla="*/ 8 h 61"/>
                <a:gd name="T16" fmla="*/ 26 w 71"/>
                <a:gd name="T17" fmla="*/ 17 h 61"/>
                <a:gd name="T18" fmla="*/ 21 w 71"/>
                <a:gd name="T19" fmla="*/ 17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61"/>
                <a:gd name="T32" fmla="*/ 71 w 7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chemeClr val="bg2"/>
            </a:solidFill>
            <a:ln w="9525">
              <a:noFill/>
              <a:round/>
              <a:headEnd/>
              <a:tailEnd/>
            </a:ln>
          </p:spPr>
          <p:txBody>
            <a:bodyPr/>
            <a:lstStyle/>
            <a:p>
              <a:endParaRPr lang="zh-CN" altLang="en-US"/>
            </a:p>
          </p:txBody>
        </p:sp>
        <p:sp>
          <p:nvSpPr>
            <p:cNvPr id="88137" name="Freeform 98"/>
            <p:cNvSpPr>
              <a:spLocks/>
            </p:cNvSpPr>
            <p:nvPr/>
          </p:nvSpPr>
          <p:spPr bwMode="ltGray">
            <a:xfrm>
              <a:off x="4889" y="2817"/>
              <a:ext cx="17" cy="23"/>
            </a:xfrm>
            <a:custGeom>
              <a:avLst/>
              <a:gdLst>
                <a:gd name="T0" fmla="*/ 7 w 23"/>
                <a:gd name="T1" fmla="*/ 0 h 30"/>
                <a:gd name="T2" fmla="*/ 0 w 23"/>
                <a:gd name="T3" fmla="*/ 11 h 30"/>
                <a:gd name="T4" fmla="*/ 9 w 23"/>
                <a:gd name="T5" fmla="*/ 23 h 30"/>
                <a:gd name="T6" fmla="*/ 7 w 23"/>
                <a:gd name="T7" fmla="*/ 0 h 30"/>
                <a:gd name="T8" fmla="*/ 0 60000 65536"/>
                <a:gd name="T9" fmla="*/ 0 60000 65536"/>
                <a:gd name="T10" fmla="*/ 0 60000 65536"/>
                <a:gd name="T11" fmla="*/ 0 60000 65536"/>
                <a:gd name="T12" fmla="*/ 0 w 23"/>
                <a:gd name="T13" fmla="*/ 0 h 30"/>
                <a:gd name="T14" fmla="*/ 23 w 23"/>
                <a:gd name="T15" fmla="*/ 30 h 30"/>
              </a:gdLst>
              <a:ahLst/>
              <a:cxnLst>
                <a:cxn ang="T8">
                  <a:pos x="T0" y="T1"/>
                </a:cxn>
                <a:cxn ang="T9">
                  <a:pos x="T2" y="T3"/>
                </a:cxn>
                <a:cxn ang="T10">
                  <a:pos x="T4" y="T5"/>
                </a:cxn>
                <a:cxn ang="T11">
                  <a:pos x="T6" y="T7"/>
                </a:cxn>
              </a:cxnLst>
              <a:rect l="T12" t="T13" r="T14" b="T15"/>
              <a:pathLst>
                <a:path w="23" h="30">
                  <a:moveTo>
                    <a:pt x="9" y="0"/>
                  </a:moveTo>
                  <a:cubicBezTo>
                    <a:pt x="8" y="7"/>
                    <a:pt x="3" y="8"/>
                    <a:pt x="0" y="14"/>
                  </a:cubicBezTo>
                  <a:cubicBezTo>
                    <a:pt x="3" y="21"/>
                    <a:pt x="8" y="24"/>
                    <a:pt x="12" y="30"/>
                  </a:cubicBezTo>
                  <a:cubicBezTo>
                    <a:pt x="23" y="15"/>
                    <a:pt x="4" y="9"/>
                    <a:pt x="9" y="0"/>
                  </a:cubicBezTo>
                  <a:close/>
                </a:path>
              </a:pathLst>
            </a:custGeom>
            <a:solidFill>
              <a:schemeClr val="bg2"/>
            </a:solidFill>
            <a:ln w="9525">
              <a:noFill/>
              <a:round/>
              <a:headEnd/>
              <a:tailEnd/>
            </a:ln>
          </p:spPr>
          <p:txBody>
            <a:bodyPr/>
            <a:lstStyle/>
            <a:p>
              <a:endParaRPr lang="zh-CN" altLang="en-US"/>
            </a:p>
          </p:txBody>
        </p:sp>
        <p:sp>
          <p:nvSpPr>
            <p:cNvPr id="88138" name="Freeform 99"/>
            <p:cNvSpPr>
              <a:spLocks/>
            </p:cNvSpPr>
            <p:nvPr/>
          </p:nvSpPr>
          <p:spPr bwMode="ltGray">
            <a:xfrm>
              <a:off x="4881" y="2795"/>
              <a:ext cx="20" cy="17"/>
            </a:xfrm>
            <a:custGeom>
              <a:avLst/>
              <a:gdLst>
                <a:gd name="T0" fmla="*/ 15 w 26"/>
                <a:gd name="T1" fmla="*/ 0 h 23"/>
                <a:gd name="T2" fmla="*/ 0 w 26"/>
                <a:gd name="T3" fmla="*/ 10 h 23"/>
                <a:gd name="T4" fmla="*/ 16 w 26"/>
                <a:gd name="T5" fmla="*/ 15 h 23"/>
                <a:gd name="T6" fmla="*/ 15 w 26"/>
                <a:gd name="T7" fmla="*/ 0 h 23"/>
                <a:gd name="T8" fmla="*/ 0 60000 65536"/>
                <a:gd name="T9" fmla="*/ 0 60000 65536"/>
                <a:gd name="T10" fmla="*/ 0 60000 65536"/>
                <a:gd name="T11" fmla="*/ 0 60000 65536"/>
                <a:gd name="T12" fmla="*/ 0 w 26"/>
                <a:gd name="T13" fmla="*/ 0 h 23"/>
                <a:gd name="T14" fmla="*/ 26 w 26"/>
                <a:gd name="T15" fmla="*/ 23 h 23"/>
              </a:gdLst>
              <a:ahLst/>
              <a:cxnLst>
                <a:cxn ang="T8">
                  <a:pos x="T0" y="T1"/>
                </a:cxn>
                <a:cxn ang="T9">
                  <a:pos x="T2" y="T3"/>
                </a:cxn>
                <a:cxn ang="T10">
                  <a:pos x="T4" y="T5"/>
                </a:cxn>
                <a:cxn ang="T11">
                  <a:pos x="T6" y="T7"/>
                </a:cxn>
              </a:cxnLst>
              <a:rect l="T12" t="T13" r="T14" b="T15"/>
              <a:pathLst>
                <a:path w="26" h="23">
                  <a:moveTo>
                    <a:pt x="19" y="0"/>
                  </a:moveTo>
                  <a:cubicBezTo>
                    <a:pt x="17" y="12"/>
                    <a:pt x="10" y="11"/>
                    <a:pt x="0" y="14"/>
                  </a:cubicBezTo>
                  <a:cubicBezTo>
                    <a:pt x="5" y="23"/>
                    <a:pt x="11" y="22"/>
                    <a:pt x="21" y="20"/>
                  </a:cubicBezTo>
                  <a:cubicBezTo>
                    <a:pt x="26" y="12"/>
                    <a:pt x="23" y="7"/>
                    <a:pt x="19" y="0"/>
                  </a:cubicBezTo>
                  <a:close/>
                </a:path>
              </a:pathLst>
            </a:custGeom>
            <a:solidFill>
              <a:schemeClr val="bg2"/>
            </a:solidFill>
            <a:ln w="9525">
              <a:noFill/>
              <a:round/>
              <a:headEnd/>
              <a:tailEnd/>
            </a:ln>
          </p:spPr>
          <p:txBody>
            <a:bodyPr/>
            <a:lstStyle/>
            <a:p>
              <a:endParaRPr lang="zh-CN" altLang="en-US"/>
            </a:p>
          </p:txBody>
        </p:sp>
        <p:sp>
          <p:nvSpPr>
            <p:cNvPr id="88139" name="Freeform 100"/>
            <p:cNvSpPr>
              <a:spLocks/>
            </p:cNvSpPr>
            <p:nvPr/>
          </p:nvSpPr>
          <p:spPr bwMode="ltGray">
            <a:xfrm>
              <a:off x="4728" y="2601"/>
              <a:ext cx="24" cy="33"/>
            </a:xfrm>
            <a:custGeom>
              <a:avLst/>
              <a:gdLst>
                <a:gd name="T0" fmla="*/ 21 w 32"/>
                <a:gd name="T1" fmla="*/ 0 h 44"/>
                <a:gd name="T2" fmla="*/ 7 w 32"/>
                <a:gd name="T3" fmla="*/ 8 h 44"/>
                <a:gd name="T4" fmla="*/ 9 w 32"/>
                <a:gd name="T5" fmla="*/ 24 h 44"/>
                <a:gd name="T6" fmla="*/ 18 w 32"/>
                <a:gd name="T7" fmla="*/ 27 h 44"/>
                <a:gd name="T8" fmla="*/ 21 w 32"/>
                <a:gd name="T9" fmla="*/ 0 h 44"/>
                <a:gd name="T10" fmla="*/ 0 60000 65536"/>
                <a:gd name="T11" fmla="*/ 0 60000 65536"/>
                <a:gd name="T12" fmla="*/ 0 60000 65536"/>
                <a:gd name="T13" fmla="*/ 0 60000 65536"/>
                <a:gd name="T14" fmla="*/ 0 60000 65536"/>
                <a:gd name="T15" fmla="*/ 0 w 32"/>
                <a:gd name="T16" fmla="*/ 0 h 44"/>
                <a:gd name="T17" fmla="*/ 32 w 32"/>
                <a:gd name="T18" fmla="*/ 44 h 44"/>
              </a:gdLst>
              <a:ahLst/>
              <a:cxnLst>
                <a:cxn ang="T10">
                  <a:pos x="T0" y="T1"/>
                </a:cxn>
                <a:cxn ang="T11">
                  <a:pos x="T2" y="T3"/>
                </a:cxn>
                <a:cxn ang="T12">
                  <a:pos x="T4" y="T5"/>
                </a:cxn>
                <a:cxn ang="T13">
                  <a:pos x="T6" y="T7"/>
                </a:cxn>
                <a:cxn ang="T14">
                  <a:pos x="T8" y="T9"/>
                </a:cxn>
              </a:cxnLst>
              <a:rect l="T15" t="T16" r="T17" b="T18"/>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chemeClr val="bg2"/>
            </a:solidFill>
            <a:ln w="9525">
              <a:noFill/>
              <a:round/>
              <a:headEnd/>
              <a:tailEnd/>
            </a:ln>
          </p:spPr>
          <p:txBody>
            <a:bodyPr/>
            <a:lstStyle/>
            <a:p>
              <a:endParaRPr lang="zh-CN" altLang="en-US"/>
            </a:p>
          </p:txBody>
        </p:sp>
        <p:sp>
          <p:nvSpPr>
            <p:cNvPr id="88140" name="Freeform 101"/>
            <p:cNvSpPr>
              <a:spLocks/>
            </p:cNvSpPr>
            <p:nvPr/>
          </p:nvSpPr>
          <p:spPr bwMode="ltGray">
            <a:xfrm>
              <a:off x="4762" y="2644"/>
              <a:ext cx="26" cy="33"/>
            </a:xfrm>
            <a:custGeom>
              <a:avLst/>
              <a:gdLst>
                <a:gd name="T0" fmla="*/ 23 w 34"/>
                <a:gd name="T1" fmla="*/ 0 h 44"/>
                <a:gd name="T2" fmla="*/ 8 w 34"/>
                <a:gd name="T3" fmla="*/ 7 h 44"/>
                <a:gd name="T4" fmla="*/ 11 w 34"/>
                <a:gd name="T5" fmla="*/ 24 h 44"/>
                <a:gd name="T6" fmla="*/ 20 w 34"/>
                <a:gd name="T7" fmla="*/ 27 h 44"/>
                <a:gd name="T8" fmla="*/ 23 w 34"/>
                <a:gd name="T9" fmla="*/ 0 h 44"/>
                <a:gd name="T10" fmla="*/ 0 60000 65536"/>
                <a:gd name="T11" fmla="*/ 0 60000 65536"/>
                <a:gd name="T12" fmla="*/ 0 60000 65536"/>
                <a:gd name="T13" fmla="*/ 0 60000 65536"/>
                <a:gd name="T14" fmla="*/ 0 60000 65536"/>
                <a:gd name="T15" fmla="*/ 0 w 34"/>
                <a:gd name="T16" fmla="*/ 0 h 44"/>
                <a:gd name="T17" fmla="*/ 34 w 34"/>
                <a:gd name="T18" fmla="*/ 44 h 44"/>
              </a:gdLst>
              <a:ahLst/>
              <a:cxnLst>
                <a:cxn ang="T10">
                  <a:pos x="T0" y="T1"/>
                </a:cxn>
                <a:cxn ang="T11">
                  <a:pos x="T2" y="T3"/>
                </a:cxn>
                <a:cxn ang="T12">
                  <a:pos x="T4" y="T5"/>
                </a:cxn>
                <a:cxn ang="T13">
                  <a:pos x="T6" y="T7"/>
                </a:cxn>
                <a:cxn ang="T14">
                  <a:pos x="T8" y="T9"/>
                </a:cxn>
              </a:cxnLst>
              <a:rect l="T15" t="T16" r="T17" b="T18"/>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chemeClr val="bg2"/>
            </a:solidFill>
            <a:ln w="9525">
              <a:noFill/>
              <a:round/>
              <a:headEnd/>
              <a:tailEnd/>
            </a:ln>
          </p:spPr>
          <p:txBody>
            <a:bodyPr/>
            <a:lstStyle/>
            <a:p>
              <a:endParaRPr lang="zh-CN" altLang="en-US"/>
            </a:p>
          </p:txBody>
        </p:sp>
        <p:sp>
          <p:nvSpPr>
            <p:cNvPr id="88141" name="Freeform 102"/>
            <p:cNvSpPr>
              <a:spLocks/>
            </p:cNvSpPr>
            <p:nvPr/>
          </p:nvSpPr>
          <p:spPr bwMode="ltGray">
            <a:xfrm>
              <a:off x="4789" y="2707"/>
              <a:ext cx="28" cy="28"/>
            </a:xfrm>
            <a:custGeom>
              <a:avLst/>
              <a:gdLst>
                <a:gd name="T0" fmla="*/ 25 w 38"/>
                <a:gd name="T1" fmla="*/ 2 h 37"/>
                <a:gd name="T2" fmla="*/ 7 w 38"/>
                <a:gd name="T3" fmla="*/ 2 h 37"/>
                <a:gd name="T4" fmla="*/ 10 w 38"/>
                <a:gd name="T5" fmla="*/ 19 h 37"/>
                <a:gd name="T6" fmla="*/ 19 w 38"/>
                <a:gd name="T7" fmla="*/ 22 h 37"/>
                <a:gd name="T8" fmla="*/ 25 w 38"/>
                <a:gd name="T9" fmla="*/ 2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chemeClr val="bg2"/>
            </a:solidFill>
            <a:ln w="9525">
              <a:noFill/>
              <a:round/>
              <a:headEnd/>
              <a:tailEnd/>
            </a:ln>
          </p:spPr>
          <p:txBody>
            <a:bodyPr/>
            <a:lstStyle/>
            <a:p>
              <a:endParaRPr lang="zh-CN" altLang="en-US"/>
            </a:p>
          </p:txBody>
        </p:sp>
        <p:sp>
          <p:nvSpPr>
            <p:cNvPr id="88142" name="Freeform 103"/>
            <p:cNvSpPr>
              <a:spLocks/>
            </p:cNvSpPr>
            <p:nvPr/>
          </p:nvSpPr>
          <p:spPr bwMode="ltGray">
            <a:xfrm>
              <a:off x="4823" y="2697"/>
              <a:ext cx="28" cy="26"/>
            </a:xfrm>
            <a:custGeom>
              <a:avLst/>
              <a:gdLst>
                <a:gd name="T0" fmla="*/ 25 w 38"/>
                <a:gd name="T1" fmla="*/ 2 h 34"/>
                <a:gd name="T2" fmla="*/ 7 w 38"/>
                <a:gd name="T3" fmla="*/ 2 h 34"/>
                <a:gd name="T4" fmla="*/ 12 w 38"/>
                <a:gd name="T5" fmla="*/ 17 h 34"/>
                <a:gd name="T6" fmla="*/ 20 w 38"/>
                <a:gd name="T7" fmla="*/ 17 h 34"/>
                <a:gd name="T8" fmla="*/ 25 w 38"/>
                <a:gd name="T9" fmla="*/ 2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chemeClr val="bg2"/>
            </a:solidFill>
            <a:ln w="9525">
              <a:noFill/>
              <a:round/>
              <a:headEnd/>
              <a:tailEnd/>
            </a:ln>
          </p:spPr>
          <p:txBody>
            <a:bodyPr/>
            <a:lstStyle/>
            <a:p>
              <a:endParaRPr lang="zh-CN" altLang="en-US"/>
            </a:p>
          </p:txBody>
        </p:sp>
        <p:sp>
          <p:nvSpPr>
            <p:cNvPr id="88143" name="Freeform 104"/>
            <p:cNvSpPr>
              <a:spLocks/>
            </p:cNvSpPr>
            <p:nvPr/>
          </p:nvSpPr>
          <p:spPr bwMode="ltGray">
            <a:xfrm>
              <a:off x="4813" y="2661"/>
              <a:ext cx="26" cy="20"/>
            </a:xfrm>
            <a:custGeom>
              <a:avLst/>
              <a:gdLst>
                <a:gd name="T0" fmla="*/ 23 w 35"/>
                <a:gd name="T1" fmla="*/ 1 h 27"/>
                <a:gd name="T2" fmla="*/ 7 w 35"/>
                <a:gd name="T3" fmla="*/ 1 h 27"/>
                <a:gd name="T4" fmla="*/ 10 w 35"/>
                <a:gd name="T5" fmla="*/ 11 h 27"/>
                <a:gd name="T6" fmla="*/ 19 w 35"/>
                <a:gd name="T7" fmla="*/ 14 h 27"/>
                <a:gd name="T8" fmla="*/ 23 w 35"/>
                <a:gd name="T9" fmla="*/ 1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chemeClr val="bg2"/>
            </a:solidFill>
            <a:ln w="9525">
              <a:noFill/>
              <a:round/>
              <a:headEnd/>
              <a:tailEnd/>
            </a:ln>
          </p:spPr>
          <p:txBody>
            <a:bodyPr/>
            <a:lstStyle/>
            <a:p>
              <a:endParaRPr lang="zh-CN" altLang="en-US"/>
            </a:p>
          </p:txBody>
        </p:sp>
        <p:sp>
          <p:nvSpPr>
            <p:cNvPr id="88144" name="Freeform 105"/>
            <p:cNvSpPr>
              <a:spLocks/>
            </p:cNvSpPr>
            <p:nvPr/>
          </p:nvSpPr>
          <p:spPr bwMode="ltGray">
            <a:xfrm>
              <a:off x="4787" y="2636"/>
              <a:ext cx="26" cy="35"/>
            </a:xfrm>
            <a:custGeom>
              <a:avLst/>
              <a:gdLst>
                <a:gd name="T0" fmla="*/ 21 w 35"/>
                <a:gd name="T1" fmla="*/ 12 h 47"/>
                <a:gd name="T2" fmla="*/ 14 w 35"/>
                <a:gd name="T3" fmla="*/ 1 h 47"/>
                <a:gd name="T4" fmla="*/ 7 w 35"/>
                <a:gd name="T5" fmla="*/ 19 h 47"/>
                <a:gd name="T6" fmla="*/ 14 w 35"/>
                <a:gd name="T7" fmla="*/ 26 h 47"/>
                <a:gd name="T8" fmla="*/ 20 w 35"/>
                <a:gd name="T9" fmla="*/ 22 h 47"/>
                <a:gd name="T10" fmla="*/ 21 w 35"/>
                <a:gd name="T11" fmla="*/ 12 h 47"/>
                <a:gd name="T12" fmla="*/ 0 60000 65536"/>
                <a:gd name="T13" fmla="*/ 0 60000 65536"/>
                <a:gd name="T14" fmla="*/ 0 60000 65536"/>
                <a:gd name="T15" fmla="*/ 0 60000 65536"/>
                <a:gd name="T16" fmla="*/ 0 60000 65536"/>
                <a:gd name="T17" fmla="*/ 0 60000 65536"/>
                <a:gd name="T18" fmla="*/ 0 w 35"/>
                <a:gd name="T19" fmla="*/ 0 h 47"/>
                <a:gd name="T20" fmla="*/ 35 w 3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chemeClr val="bg2"/>
            </a:solidFill>
            <a:ln w="9525">
              <a:noFill/>
              <a:round/>
              <a:headEnd/>
              <a:tailEnd/>
            </a:ln>
          </p:spPr>
          <p:txBody>
            <a:bodyPr/>
            <a:lstStyle/>
            <a:p>
              <a:endParaRPr lang="zh-CN" altLang="en-US"/>
            </a:p>
          </p:txBody>
        </p:sp>
        <p:sp>
          <p:nvSpPr>
            <p:cNvPr id="88145" name="Freeform 106"/>
            <p:cNvSpPr>
              <a:spLocks/>
            </p:cNvSpPr>
            <p:nvPr/>
          </p:nvSpPr>
          <p:spPr bwMode="ltGray">
            <a:xfrm>
              <a:off x="4755" y="2620"/>
              <a:ext cx="24" cy="26"/>
            </a:xfrm>
            <a:custGeom>
              <a:avLst/>
              <a:gdLst>
                <a:gd name="T0" fmla="*/ 16 w 32"/>
                <a:gd name="T1" fmla="*/ 7 h 35"/>
                <a:gd name="T2" fmla="*/ 7 w 32"/>
                <a:gd name="T3" fmla="*/ 1 h 35"/>
                <a:gd name="T4" fmla="*/ 9 w 32"/>
                <a:gd name="T5" fmla="*/ 17 h 35"/>
                <a:gd name="T6" fmla="*/ 18 w 32"/>
                <a:gd name="T7" fmla="*/ 20 h 35"/>
                <a:gd name="T8" fmla="*/ 16 w 32"/>
                <a:gd name="T9" fmla="*/ 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chemeClr val="bg2"/>
            </a:solidFill>
            <a:ln w="9525">
              <a:noFill/>
              <a:round/>
              <a:headEnd/>
              <a:tailEnd/>
            </a:ln>
          </p:spPr>
          <p:txBody>
            <a:bodyPr/>
            <a:lstStyle/>
            <a:p>
              <a:endParaRPr lang="zh-CN" altLang="en-US"/>
            </a:p>
          </p:txBody>
        </p:sp>
        <p:sp>
          <p:nvSpPr>
            <p:cNvPr id="88146" name="Freeform 107"/>
            <p:cNvSpPr>
              <a:spLocks/>
            </p:cNvSpPr>
            <p:nvPr/>
          </p:nvSpPr>
          <p:spPr bwMode="ltGray">
            <a:xfrm>
              <a:off x="4795" y="2673"/>
              <a:ext cx="24" cy="26"/>
            </a:xfrm>
            <a:custGeom>
              <a:avLst/>
              <a:gdLst>
                <a:gd name="T0" fmla="*/ 16 w 32"/>
                <a:gd name="T1" fmla="*/ 7 h 35"/>
                <a:gd name="T2" fmla="*/ 7 w 32"/>
                <a:gd name="T3" fmla="*/ 1 h 35"/>
                <a:gd name="T4" fmla="*/ 9 w 32"/>
                <a:gd name="T5" fmla="*/ 17 h 35"/>
                <a:gd name="T6" fmla="*/ 18 w 32"/>
                <a:gd name="T7" fmla="*/ 20 h 35"/>
                <a:gd name="T8" fmla="*/ 16 w 32"/>
                <a:gd name="T9" fmla="*/ 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chemeClr val="bg2"/>
            </a:solidFill>
            <a:ln w="9525">
              <a:noFill/>
              <a:round/>
              <a:headEnd/>
              <a:tailEnd/>
            </a:ln>
          </p:spPr>
          <p:txBody>
            <a:bodyPr/>
            <a:lstStyle/>
            <a:p>
              <a:endParaRPr lang="zh-CN" altLang="en-US"/>
            </a:p>
          </p:txBody>
        </p:sp>
        <p:sp>
          <p:nvSpPr>
            <p:cNvPr id="88147" name="Freeform 108"/>
            <p:cNvSpPr>
              <a:spLocks/>
            </p:cNvSpPr>
            <p:nvPr/>
          </p:nvSpPr>
          <p:spPr bwMode="ltGray">
            <a:xfrm>
              <a:off x="2526" y="1398"/>
              <a:ext cx="761" cy="542"/>
            </a:xfrm>
            <a:custGeom>
              <a:avLst/>
              <a:gdLst>
                <a:gd name="T0" fmla="*/ 78 w 1016"/>
                <a:gd name="T1" fmla="*/ 495 h 723"/>
                <a:gd name="T2" fmla="*/ 4 w 1016"/>
                <a:gd name="T3" fmla="*/ 493 h 723"/>
                <a:gd name="T4" fmla="*/ 19 w 1016"/>
                <a:gd name="T5" fmla="*/ 412 h 723"/>
                <a:gd name="T6" fmla="*/ 91 w 1016"/>
                <a:gd name="T7" fmla="*/ 396 h 723"/>
                <a:gd name="T8" fmla="*/ 87 w 1016"/>
                <a:gd name="T9" fmla="*/ 331 h 723"/>
                <a:gd name="T10" fmla="*/ 130 w 1016"/>
                <a:gd name="T11" fmla="*/ 304 h 723"/>
                <a:gd name="T12" fmla="*/ 207 w 1016"/>
                <a:gd name="T13" fmla="*/ 272 h 723"/>
                <a:gd name="T14" fmla="*/ 246 w 1016"/>
                <a:gd name="T15" fmla="*/ 216 h 723"/>
                <a:gd name="T16" fmla="*/ 275 w 1016"/>
                <a:gd name="T17" fmla="*/ 232 h 723"/>
                <a:gd name="T18" fmla="*/ 356 w 1016"/>
                <a:gd name="T19" fmla="*/ 239 h 723"/>
                <a:gd name="T20" fmla="*/ 404 w 1016"/>
                <a:gd name="T21" fmla="*/ 198 h 723"/>
                <a:gd name="T22" fmla="*/ 441 w 1016"/>
                <a:gd name="T23" fmla="*/ 178 h 723"/>
                <a:gd name="T24" fmla="*/ 431 w 1016"/>
                <a:gd name="T25" fmla="*/ 165 h 723"/>
                <a:gd name="T26" fmla="*/ 433 w 1016"/>
                <a:gd name="T27" fmla="*/ 91 h 723"/>
                <a:gd name="T28" fmla="*/ 381 w 1016"/>
                <a:gd name="T29" fmla="*/ 106 h 723"/>
                <a:gd name="T30" fmla="*/ 361 w 1016"/>
                <a:gd name="T31" fmla="*/ 181 h 723"/>
                <a:gd name="T32" fmla="*/ 303 w 1016"/>
                <a:gd name="T33" fmla="*/ 216 h 723"/>
                <a:gd name="T34" fmla="*/ 252 w 1016"/>
                <a:gd name="T35" fmla="*/ 196 h 723"/>
                <a:gd name="T36" fmla="*/ 223 w 1016"/>
                <a:gd name="T37" fmla="*/ 146 h 723"/>
                <a:gd name="T38" fmla="*/ 286 w 1016"/>
                <a:gd name="T39" fmla="*/ 88 h 723"/>
                <a:gd name="T40" fmla="*/ 352 w 1016"/>
                <a:gd name="T41" fmla="*/ 19 h 723"/>
                <a:gd name="T42" fmla="*/ 430 w 1016"/>
                <a:gd name="T43" fmla="*/ 3 h 723"/>
                <a:gd name="T44" fmla="*/ 484 w 1016"/>
                <a:gd name="T45" fmla="*/ 21 h 723"/>
                <a:gd name="T46" fmla="*/ 556 w 1016"/>
                <a:gd name="T47" fmla="*/ 32 h 723"/>
                <a:gd name="T48" fmla="*/ 598 w 1016"/>
                <a:gd name="T49" fmla="*/ 61 h 723"/>
                <a:gd name="T50" fmla="*/ 621 w 1016"/>
                <a:gd name="T51" fmla="*/ 68 h 723"/>
                <a:gd name="T52" fmla="*/ 657 w 1016"/>
                <a:gd name="T53" fmla="*/ 34 h 723"/>
                <a:gd name="T54" fmla="*/ 680 w 1016"/>
                <a:gd name="T55" fmla="*/ 36 h 723"/>
                <a:gd name="T56" fmla="*/ 756 w 1016"/>
                <a:gd name="T57" fmla="*/ 86 h 723"/>
                <a:gd name="T58" fmla="*/ 720 w 1016"/>
                <a:gd name="T59" fmla="*/ 502 h 723"/>
                <a:gd name="T60" fmla="*/ 626 w 1016"/>
                <a:gd name="T61" fmla="*/ 542 h 723"/>
                <a:gd name="T62" fmla="*/ 557 w 1016"/>
                <a:gd name="T63" fmla="*/ 499 h 723"/>
                <a:gd name="T64" fmla="*/ 491 w 1016"/>
                <a:gd name="T65" fmla="*/ 475 h 723"/>
                <a:gd name="T66" fmla="*/ 563 w 1016"/>
                <a:gd name="T67" fmla="*/ 410 h 723"/>
                <a:gd name="T68" fmla="*/ 628 w 1016"/>
                <a:gd name="T69" fmla="*/ 425 h 723"/>
                <a:gd name="T70" fmla="*/ 661 w 1016"/>
                <a:gd name="T71" fmla="*/ 396 h 723"/>
                <a:gd name="T72" fmla="*/ 640 w 1016"/>
                <a:gd name="T73" fmla="*/ 335 h 723"/>
                <a:gd name="T74" fmla="*/ 578 w 1016"/>
                <a:gd name="T75" fmla="*/ 392 h 723"/>
                <a:gd name="T76" fmla="*/ 507 w 1016"/>
                <a:gd name="T77" fmla="*/ 394 h 723"/>
                <a:gd name="T78" fmla="*/ 450 w 1016"/>
                <a:gd name="T79" fmla="*/ 432 h 723"/>
                <a:gd name="T80" fmla="*/ 446 w 1016"/>
                <a:gd name="T81" fmla="*/ 500 h 723"/>
                <a:gd name="T82" fmla="*/ 395 w 1016"/>
                <a:gd name="T83" fmla="*/ 445 h 723"/>
                <a:gd name="T84" fmla="*/ 327 w 1016"/>
                <a:gd name="T85" fmla="*/ 385 h 723"/>
                <a:gd name="T86" fmla="*/ 327 w 1016"/>
                <a:gd name="T87" fmla="*/ 419 h 723"/>
                <a:gd name="T88" fmla="*/ 381 w 1016"/>
                <a:gd name="T89" fmla="*/ 446 h 723"/>
                <a:gd name="T90" fmla="*/ 341 w 1016"/>
                <a:gd name="T91" fmla="*/ 455 h 723"/>
                <a:gd name="T92" fmla="*/ 271 w 1016"/>
                <a:gd name="T93" fmla="*/ 424 h 723"/>
                <a:gd name="T94" fmla="*/ 242 w 1016"/>
                <a:gd name="T95" fmla="*/ 460 h 723"/>
                <a:gd name="T96" fmla="*/ 242 w 1016"/>
                <a:gd name="T97" fmla="*/ 392 h 723"/>
                <a:gd name="T98" fmla="*/ 181 w 1016"/>
                <a:gd name="T99" fmla="*/ 401 h 723"/>
                <a:gd name="T100" fmla="*/ 145 w 1016"/>
                <a:gd name="T101" fmla="*/ 439 h 7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16"/>
                <a:gd name="T154" fmla="*/ 0 h 723"/>
                <a:gd name="T155" fmla="*/ 1016 w 1016"/>
                <a:gd name="T156" fmla="*/ 723 h 7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16" h="723">
                  <a:moveTo>
                    <a:pt x="214" y="612"/>
                  </a:moveTo>
                  <a:cubicBezTo>
                    <a:pt x="204" y="613"/>
                    <a:pt x="199" y="613"/>
                    <a:pt x="191" y="618"/>
                  </a:cubicBezTo>
                  <a:cubicBezTo>
                    <a:pt x="184" y="627"/>
                    <a:pt x="178" y="635"/>
                    <a:pt x="167" y="637"/>
                  </a:cubicBezTo>
                  <a:cubicBezTo>
                    <a:pt x="162" y="639"/>
                    <a:pt x="158" y="640"/>
                    <a:pt x="154" y="643"/>
                  </a:cubicBezTo>
                  <a:cubicBezTo>
                    <a:pt x="143" y="661"/>
                    <a:pt x="124" y="659"/>
                    <a:pt x="104" y="660"/>
                  </a:cubicBezTo>
                  <a:cubicBezTo>
                    <a:pt x="99" y="661"/>
                    <a:pt x="94" y="663"/>
                    <a:pt x="89" y="664"/>
                  </a:cubicBezTo>
                  <a:cubicBezTo>
                    <a:pt x="83" y="663"/>
                    <a:pt x="80" y="660"/>
                    <a:pt x="74" y="658"/>
                  </a:cubicBezTo>
                  <a:cubicBezTo>
                    <a:pt x="68" y="652"/>
                    <a:pt x="60" y="647"/>
                    <a:pt x="52" y="643"/>
                  </a:cubicBezTo>
                  <a:cubicBezTo>
                    <a:pt x="42" y="645"/>
                    <a:pt x="33" y="648"/>
                    <a:pt x="23" y="649"/>
                  </a:cubicBezTo>
                  <a:cubicBezTo>
                    <a:pt x="17" y="652"/>
                    <a:pt x="11" y="653"/>
                    <a:pt x="5" y="657"/>
                  </a:cubicBezTo>
                  <a:cubicBezTo>
                    <a:pt x="0" y="648"/>
                    <a:pt x="3" y="639"/>
                    <a:pt x="7" y="630"/>
                  </a:cubicBezTo>
                  <a:cubicBezTo>
                    <a:pt x="8" y="623"/>
                    <a:pt x="11" y="623"/>
                    <a:pt x="17" y="627"/>
                  </a:cubicBezTo>
                  <a:cubicBezTo>
                    <a:pt x="24" y="615"/>
                    <a:pt x="21" y="609"/>
                    <a:pt x="14" y="598"/>
                  </a:cubicBezTo>
                  <a:cubicBezTo>
                    <a:pt x="13" y="589"/>
                    <a:pt x="15" y="589"/>
                    <a:pt x="23" y="588"/>
                  </a:cubicBezTo>
                  <a:cubicBezTo>
                    <a:pt x="36" y="583"/>
                    <a:pt x="30" y="561"/>
                    <a:pt x="26" y="550"/>
                  </a:cubicBezTo>
                  <a:cubicBezTo>
                    <a:pt x="25" y="543"/>
                    <a:pt x="21" y="537"/>
                    <a:pt x="17" y="531"/>
                  </a:cubicBezTo>
                  <a:cubicBezTo>
                    <a:pt x="21" y="518"/>
                    <a:pt x="38" y="521"/>
                    <a:pt x="50" y="519"/>
                  </a:cubicBezTo>
                  <a:cubicBezTo>
                    <a:pt x="66" y="509"/>
                    <a:pt x="61" y="509"/>
                    <a:pt x="88" y="514"/>
                  </a:cubicBezTo>
                  <a:cubicBezTo>
                    <a:pt x="93" y="518"/>
                    <a:pt x="97" y="519"/>
                    <a:pt x="103" y="520"/>
                  </a:cubicBezTo>
                  <a:cubicBezTo>
                    <a:pt x="109" y="523"/>
                    <a:pt x="115" y="526"/>
                    <a:pt x="121" y="528"/>
                  </a:cubicBezTo>
                  <a:cubicBezTo>
                    <a:pt x="130" y="526"/>
                    <a:pt x="139" y="523"/>
                    <a:pt x="148" y="522"/>
                  </a:cubicBezTo>
                  <a:cubicBezTo>
                    <a:pt x="153" y="519"/>
                    <a:pt x="157" y="518"/>
                    <a:pt x="160" y="513"/>
                  </a:cubicBezTo>
                  <a:cubicBezTo>
                    <a:pt x="162" y="504"/>
                    <a:pt x="162" y="494"/>
                    <a:pt x="166" y="486"/>
                  </a:cubicBezTo>
                  <a:cubicBezTo>
                    <a:pt x="169" y="472"/>
                    <a:pt x="169" y="447"/>
                    <a:pt x="152" y="444"/>
                  </a:cubicBezTo>
                  <a:cubicBezTo>
                    <a:pt x="136" y="436"/>
                    <a:pt x="165" y="450"/>
                    <a:pt x="116" y="441"/>
                  </a:cubicBezTo>
                  <a:cubicBezTo>
                    <a:pt x="113" y="440"/>
                    <a:pt x="114" y="435"/>
                    <a:pt x="112" y="432"/>
                  </a:cubicBezTo>
                  <a:cubicBezTo>
                    <a:pt x="113" y="409"/>
                    <a:pt x="109" y="418"/>
                    <a:pt x="122" y="412"/>
                  </a:cubicBezTo>
                  <a:cubicBezTo>
                    <a:pt x="130" y="413"/>
                    <a:pt x="145" y="420"/>
                    <a:pt x="145" y="420"/>
                  </a:cubicBezTo>
                  <a:cubicBezTo>
                    <a:pt x="150" y="418"/>
                    <a:pt x="156" y="418"/>
                    <a:pt x="161" y="415"/>
                  </a:cubicBezTo>
                  <a:cubicBezTo>
                    <a:pt x="165" y="410"/>
                    <a:pt x="168" y="409"/>
                    <a:pt x="173" y="406"/>
                  </a:cubicBezTo>
                  <a:cubicBezTo>
                    <a:pt x="178" y="418"/>
                    <a:pt x="184" y="405"/>
                    <a:pt x="191" y="403"/>
                  </a:cubicBezTo>
                  <a:cubicBezTo>
                    <a:pt x="196" y="402"/>
                    <a:pt x="201" y="402"/>
                    <a:pt x="206" y="402"/>
                  </a:cubicBezTo>
                  <a:cubicBezTo>
                    <a:pt x="217" y="398"/>
                    <a:pt x="225" y="394"/>
                    <a:pt x="235" y="388"/>
                  </a:cubicBezTo>
                  <a:cubicBezTo>
                    <a:pt x="237" y="374"/>
                    <a:pt x="242" y="376"/>
                    <a:pt x="257" y="375"/>
                  </a:cubicBezTo>
                  <a:cubicBezTo>
                    <a:pt x="264" y="371"/>
                    <a:pt x="270" y="367"/>
                    <a:pt x="277" y="363"/>
                  </a:cubicBezTo>
                  <a:cubicBezTo>
                    <a:pt x="280" y="357"/>
                    <a:pt x="283" y="354"/>
                    <a:pt x="289" y="351"/>
                  </a:cubicBezTo>
                  <a:cubicBezTo>
                    <a:pt x="292" y="345"/>
                    <a:pt x="295" y="342"/>
                    <a:pt x="301" y="339"/>
                  </a:cubicBezTo>
                  <a:cubicBezTo>
                    <a:pt x="306" y="331"/>
                    <a:pt x="305" y="330"/>
                    <a:pt x="314" y="331"/>
                  </a:cubicBezTo>
                  <a:cubicBezTo>
                    <a:pt x="319" y="339"/>
                    <a:pt x="322" y="337"/>
                    <a:pt x="332" y="336"/>
                  </a:cubicBezTo>
                  <a:cubicBezTo>
                    <a:pt x="340" y="322"/>
                    <a:pt x="339" y="301"/>
                    <a:pt x="329" y="288"/>
                  </a:cubicBezTo>
                  <a:cubicBezTo>
                    <a:pt x="331" y="271"/>
                    <a:pt x="330" y="270"/>
                    <a:pt x="346" y="273"/>
                  </a:cubicBezTo>
                  <a:cubicBezTo>
                    <a:pt x="354" y="271"/>
                    <a:pt x="360" y="268"/>
                    <a:pt x="367" y="265"/>
                  </a:cubicBezTo>
                  <a:cubicBezTo>
                    <a:pt x="372" y="271"/>
                    <a:pt x="375" y="277"/>
                    <a:pt x="380" y="283"/>
                  </a:cubicBezTo>
                  <a:cubicBezTo>
                    <a:pt x="378" y="292"/>
                    <a:pt x="368" y="295"/>
                    <a:pt x="361" y="300"/>
                  </a:cubicBezTo>
                  <a:cubicBezTo>
                    <a:pt x="358" y="307"/>
                    <a:pt x="360" y="309"/>
                    <a:pt x="367" y="310"/>
                  </a:cubicBezTo>
                  <a:cubicBezTo>
                    <a:pt x="376" y="314"/>
                    <a:pt x="385" y="320"/>
                    <a:pt x="394" y="324"/>
                  </a:cubicBezTo>
                  <a:cubicBezTo>
                    <a:pt x="401" y="322"/>
                    <a:pt x="407" y="322"/>
                    <a:pt x="413" y="318"/>
                  </a:cubicBezTo>
                  <a:cubicBezTo>
                    <a:pt x="421" y="323"/>
                    <a:pt x="427" y="329"/>
                    <a:pt x="436" y="331"/>
                  </a:cubicBezTo>
                  <a:cubicBezTo>
                    <a:pt x="444" y="330"/>
                    <a:pt x="450" y="328"/>
                    <a:pt x="457" y="327"/>
                  </a:cubicBezTo>
                  <a:cubicBezTo>
                    <a:pt x="463" y="324"/>
                    <a:pt x="469" y="321"/>
                    <a:pt x="475" y="319"/>
                  </a:cubicBezTo>
                  <a:cubicBezTo>
                    <a:pt x="479" y="314"/>
                    <a:pt x="481" y="312"/>
                    <a:pt x="487" y="310"/>
                  </a:cubicBezTo>
                  <a:cubicBezTo>
                    <a:pt x="493" y="313"/>
                    <a:pt x="498" y="318"/>
                    <a:pt x="505" y="319"/>
                  </a:cubicBezTo>
                  <a:cubicBezTo>
                    <a:pt x="513" y="318"/>
                    <a:pt x="518" y="314"/>
                    <a:pt x="526" y="312"/>
                  </a:cubicBezTo>
                  <a:cubicBezTo>
                    <a:pt x="523" y="294"/>
                    <a:pt x="526" y="293"/>
                    <a:pt x="539" y="283"/>
                  </a:cubicBezTo>
                  <a:cubicBezTo>
                    <a:pt x="542" y="276"/>
                    <a:pt x="543" y="271"/>
                    <a:pt x="539" y="264"/>
                  </a:cubicBezTo>
                  <a:cubicBezTo>
                    <a:pt x="537" y="255"/>
                    <a:pt x="543" y="258"/>
                    <a:pt x="550" y="259"/>
                  </a:cubicBezTo>
                  <a:cubicBezTo>
                    <a:pt x="556" y="262"/>
                    <a:pt x="559" y="259"/>
                    <a:pt x="565" y="258"/>
                  </a:cubicBezTo>
                  <a:cubicBezTo>
                    <a:pt x="573" y="259"/>
                    <a:pt x="574" y="263"/>
                    <a:pt x="580" y="267"/>
                  </a:cubicBezTo>
                  <a:cubicBezTo>
                    <a:pt x="593" y="264"/>
                    <a:pt x="590" y="260"/>
                    <a:pt x="584" y="250"/>
                  </a:cubicBezTo>
                  <a:cubicBezTo>
                    <a:pt x="583" y="243"/>
                    <a:pt x="581" y="239"/>
                    <a:pt x="589" y="237"/>
                  </a:cubicBezTo>
                  <a:cubicBezTo>
                    <a:pt x="604" y="226"/>
                    <a:pt x="622" y="228"/>
                    <a:pt x="640" y="225"/>
                  </a:cubicBezTo>
                  <a:cubicBezTo>
                    <a:pt x="648" y="221"/>
                    <a:pt x="656" y="219"/>
                    <a:pt x="664" y="214"/>
                  </a:cubicBezTo>
                  <a:cubicBezTo>
                    <a:pt x="666" y="201"/>
                    <a:pt x="656" y="205"/>
                    <a:pt x="644" y="204"/>
                  </a:cubicBezTo>
                  <a:cubicBezTo>
                    <a:pt x="627" y="195"/>
                    <a:pt x="606" y="201"/>
                    <a:pt x="587" y="205"/>
                  </a:cubicBezTo>
                  <a:cubicBezTo>
                    <a:pt x="583" y="211"/>
                    <a:pt x="581" y="219"/>
                    <a:pt x="575" y="220"/>
                  </a:cubicBezTo>
                  <a:cubicBezTo>
                    <a:pt x="561" y="218"/>
                    <a:pt x="555" y="209"/>
                    <a:pt x="541" y="207"/>
                  </a:cubicBezTo>
                  <a:cubicBezTo>
                    <a:pt x="533" y="199"/>
                    <a:pt x="531" y="189"/>
                    <a:pt x="524" y="180"/>
                  </a:cubicBezTo>
                  <a:cubicBezTo>
                    <a:pt x="521" y="164"/>
                    <a:pt x="528" y="153"/>
                    <a:pt x="544" y="150"/>
                  </a:cubicBezTo>
                  <a:cubicBezTo>
                    <a:pt x="564" y="135"/>
                    <a:pt x="532" y="135"/>
                    <a:pt x="568" y="132"/>
                  </a:cubicBezTo>
                  <a:cubicBezTo>
                    <a:pt x="573" y="128"/>
                    <a:pt x="573" y="125"/>
                    <a:pt x="578" y="121"/>
                  </a:cubicBezTo>
                  <a:cubicBezTo>
                    <a:pt x="585" y="107"/>
                    <a:pt x="568" y="109"/>
                    <a:pt x="559" y="108"/>
                  </a:cubicBezTo>
                  <a:cubicBezTo>
                    <a:pt x="555" y="107"/>
                    <a:pt x="552" y="103"/>
                    <a:pt x="548" y="103"/>
                  </a:cubicBezTo>
                  <a:cubicBezTo>
                    <a:pt x="543" y="103"/>
                    <a:pt x="533" y="106"/>
                    <a:pt x="533" y="106"/>
                  </a:cubicBezTo>
                  <a:cubicBezTo>
                    <a:pt x="526" y="114"/>
                    <a:pt x="528" y="116"/>
                    <a:pt x="530" y="126"/>
                  </a:cubicBezTo>
                  <a:cubicBezTo>
                    <a:pt x="529" y="139"/>
                    <a:pt x="520" y="138"/>
                    <a:pt x="508" y="141"/>
                  </a:cubicBezTo>
                  <a:cubicBezTo>
                    <a:pt x="492" y="137"/>
                    <a:pt x="486" y="143"/>
                    <a:pt x="479" y="157"/>
                  </a:cubicBezTo>
                  <a:cubicBezTo>
                    <a:pt x="485" y="173"/>
                    <a:pt x="486" y="169"/>
                    <a:pt x="479" y="186"/>
                  </a:cubicBezTo>
                  <a:cubicBezTo>
                    <a:pt x="483" y="198"/>
                    <a:pt x="493" y="203"/>
                    <a:pt x="499" y="214"/>
                  </a:cubicBezTo>
                  <a:cubicBezTo>
                    <a:pt x="500" y="220"/>
                    <a:pt x="500" y="224"/>
                    <a:pt x="497" y="229"/>
                  </a:cubicBezTo>
                  <a:cubicBezTo>
                    <a:pt x="496" y="236"/>
                    <a:pt x="489" y="240"/>
                    <a:pt x="482" y="241"/>
                  </a:cubicBezTo>
                  <a:cubicBezTo>
                    <a:pt x="474" y="245"/>
                    <a:pt x="474" y="249"/>
                    <a:pt x="470" y="256"/>
                  </a:cubicBezTo>
                  <a:cubicBezTo>
                    <a:pt x="469" y="265"/>
                    <a:pt x="469" y="274"/>
                    <a:pt x="460" y="279"/>
                  </a:cubicBezTo>
                  <a:cubicBezTo>
                    <a:pt x="457" y="286"/>
                    <a:pt x="450" y="288"/>
                    <a:pt x="443" y="289"/>
                  </a:cubicBezTo>
                  <a:cubicBezTo>
                    <a:pt x="436" y="294"/>
                    <a:pt x="430" y="299"/>
                    <a:pt x="422" y="304"/>
                  </a:cubicBezTo>
                  <a:cubicBezTo>
                    <a:pt x="414" y="300"/>
                    <a:pt x="409" y="295"/>
                    <a:pt x="404" y="288"/>
                  </a:cubicBezTo>
                  <a:cubicBezTo>
                    <a:pt x="403" y="282"/>
                    <a:pt x="401" y="276"/>
                    <a:pt x="398" y="270"/>
                  </a:cubicBezTo>
                  <a:cubicBezTo>
                    <a:pt x="397" y="263"/>
                    <a:pt x="392" y="256"/>
                    <a:pt x="389" y="250"/>
                  </a:cubicBezTo>
                  <a:cubicBezTo>
                    <a:pt x="387" y="238"/>
                    <a:pt x="387" y="240"/>
                    <a:pt x="373" y="241"/>
                  </a:cubicBezTo>
                  <a:cubicBezTo>
                    <a:pt x="365" y="244"/>
                    <a:pt x="359" y="251"/>
                    <a:pt x="350" y="253"/>
                  </a:cubicBezTo>
                  <a:cubicBezTo>
                    <a:pt x="346" y="256"/>
                    <a:pt x="341" y="259"/>
                    <a:pt x="337" y="262"/>
                  </a:cubicBezTo>
                  <a:cubicBezTo>
                    <a:pt x="328" y="260"/>
                    <a:pt x="334" y="262"/>
                    <a:pt x="322" y="256"/>
                  </a:cubicBezTo>
                  <a:cubicBezTo>
                    <a:pt x="320" y="255"/>
                    <a:pt x="316" y="253"/>
                    <a:pt x="316" y="253"/>
                  </a:cubicBezTo>
                  <a:cubicBezTo>
                    <a:pt x="312" y="247"/>
                    <a:pt x="306" y="241"/>
                    <a:pt x="302" y="235"/>
                  </a:cubicBezTo>
                  <a:cubicBezTo>
                    <a:pt x="300" y="231"/>
                    <a:pt x="296" y="223"/>
                    <a:pt x="296" y="223"/>
                  </a:cubicBezTo>
                  <a:cubicBezTo>
                    <a:pt x="294" y="214"/>
                    <a:pt x="294" y="204"/>
                    <a:pt x="298" y="195"/>
                  </a:cubicBezTo>
                  <a:cubicBezTo>
                    <a:pt x="299" y="189"/>
                    <a:pt x="301" y="183"/>
                    <a:pt x="304" y="177"/>
                  </a:cubicBezTo>
                  <a:cubicBezTo>
                    <a:pt x="307" y="161"/>
                    <a:pt x="307" y="150"/>
                    <a:pt x="325" y="147"/>
                  </a:cubicBezTo>
                  <a:cubicBezTo>
                    <a:pt x="333" y="143"/>
                    <a:pt x="343" y="140"/>
                    <a:pt x="352" y="138"/>
                  </a:cubicBezTo>
                  <a:cubicBezTo>
                    <a:pt x="358" y="135"/>
                    <a:pt x="363" y="130"/>
                    <a:pt x="370" y="129"/>
                  </a:cubicBezTo>
                  <a:cubicBezTo>
                    <a:pt x="375" y="125"/>
                    <a:pt x="377" y="121"/>
                    <a:pt x="382" y="118"/>
                  </a:cubicBezTo>
                  <a:cubicBezTo>
                    <a:pt x="386" y="112"/>
                    <a:pt x="390" y="108"/>
                    <a:pt x="394" y="102"/>
                  </a:cubicBezTo>
                  <a:cubicBezTo>
                    <a:pt x="395" y="95"/>
                    <a:pt x="399" y="90"/>
                    <a:pt x="403" y="84"/>
                  </a:cubicBezTo>
                  <a:cubicBezTo>
                    <a:pt x="404" y="77"/>
                    <a:pt x="411" y="73"/>
                    <a:pt x="418" y="72"/>
                  </a:cubicBezTo>
                  <a:cubicBezTo>
                    <a:pt x="426" y="68"/>
                    <a:pt x="431" y="62"/>
                    <a:pt x="439" y="57"/>
                  </a:cubicBezTo>
                  <a:cubicBezTo>
                    <a:pt x="446" y="46"/>
                    <a:pt x="458" y="30"/>
                    <a:pt x="470" y="25"/>
                  </a:cubicBezTo>
                  <a:cubicBezTo>
                    <a:pt x="483" y="19"/>
                    <a:pt x="500" y="21"/>
                    <a:pt x="514" y="16"/>
                  </a:cubicBezTo>
                  <a:cubicBezTo>
                    <a:pt x="518" y="13"/>
                    <a:pt x="527" y="8"/>
                    <a:pt x="532" y="7"/>
                  </a:cubicBezTo>
                  <a:cubicBezTo>
                    <a:pt x="538" y="6"/>
                    <a:pt x="545" y="5"/>
                    <a:pt x="551" y="4"/>
                  </a:cubicBezTo>
                  <a:cubicBezTo>
                    <a:pt x="553" y="4"/>
                    <a:pt x="557" y="3"/>
                    <a:pt x="557" y="3"/>
                  </a:cubicBezTo>
                  <a:cubicBezTo>
                    <a:pt x="564" y="0"/>
                    <a:pt x="567" y="3"/>
                    <a:pt x="574" y="4"/>
                  </a:cubicBezTo>
                  <a:cubicBezTo>
                    <a:pt x="580" y="9"/>
                    <a:pt x="582" y="9"/>
                    <a:pt x="589" y="7"/>
                  </a:cubicBezTo>
                  <a:cubicBezTo>
                    <a:pt x="594" y="3"/>
                    <a:pt x="601" y="1"/>
                    <a:pt x="607" y="0"/>
                  </a:cubicBezTo>
                  <a:cubicBezTo>
                    <a:pt x="618" y="1"/>
                    <a:pt x="624" y="2"/>
                    <a:pt x="634" y="4"/>
                  </a:cubicBezTo>
                  <a:cubicBezTo>
                    <a:pt x="640" y="13"/>
                    <a:pt x="634" y="19"/>
                    <a:pt x="629" y="27"/>
                  </a:cubicBezTo>
                  <a:cubicBezTo>
                    <a:pt x="633" y="35"/>
                    <a:pt x="640" y="31"/>
                    <a:pt x="646" y="28"/>
                  </a:cubicBezTo>
                  <a:cubicBezTo>
                    <a:pt x="668" y="29"/>
                    <a:pt x="674" y="31"/>
                    <a:pt x="691" y="34"/>
                  </a:cubicBezTo>
                  <a:cubicBezTo>
                    <a:pt x="696" y="38"/>
                    <a:pt x="696" y="42"/>
                    <a:pt x="703" y="43"/>
                  </a:cubicBezTo>
                  <a:cubicBezTo>
                    <a:pt x="709" y="46"/>
                    <a:pt x="712" y="43"/>
                    <a:pt x="718" y="42"/>
                  </a:cubicBezTo>
                  <a:cubicBezTo>
                    <a:pt x="724" y="39"/>
                    <a:pt x="727" y="41"/>
                    <a:pt x="731" y="46"/>
                  </a:cubicBezTo>
                  <a:cubicBezTo>
                    <a:pt x="735" y="63"/>
                    <a:pt x="734" y="48"/>
                    <a:pt x="742" y="43"/>
                  </a:cubicBezTo>
                  <a:cubicBezTo>
                    <a:pt x="747" y="49"/>
                    <a:pt x="751" y="50"/>
                    <a:pt x="754" y="57"/>
                  </a:cubicBezTo>
                  <a:cubicBezTo>
                    <a:pt x="756" y="69"/>
                    <a:pt x="761" y="58"/>
                    <a:pt x="767" y="54"/>
                  </a:cubicBezTo>
                  <a:cubicBezTo>
                    <a:pt x="773" y="58"/>
                    <a:pt x="779" y="63"/>
                    <a:pt x="785" y="67"/>
                  </a:cubicBezTo>
                  <a:cubicBezTo>
                    <a:pt x="792" y="66"/>
                    <a:pt x="797" y="66"/>
                    <a:pt x="803" y="70"/>
                  </a:cubicBezTo>
                  <a:cubicBezTo>
                    <a:pt x="806" y="77"/>
                    <a:pt x="805" y="78"/>
                    <a:pt x="799" y="82"/>
                  </a:cubicBezTo>
                  <a:cubicBezTo>
                    <a:pt x="796" y="88"/>
                    <a:pt x="792" y="89"/>
                    <a:pt x="787" y="93"/>
                  </a:cubicBezTo>
                  <a:cubicBezTo>
                    <a:pt x="784" y="98"/>
                    <a:pt x="782" y="103"/>
                    <a:pt x="787" y="108"/>
                  </a:cubicBezTo>
                  <a:cubicBezTo>
                    <a:pt x="791" y="112"/>
                    <a:pt x="800" y="118"/>
                    <a:pt x="800" y="118"/>
                  </a:cubicBezTo>
                  <a:cubicBezTo>
                    <a:pt x="810" y="116"/>
                    <a:pt x="798" y="98"/>
                    <a:pt x="812" y="87"/>
                  </a:cubicBezTo>
                  <a:cubicBezTo>
                    <a:pt x="819" y="88"/>
                    <a:pt x="823" y="90"/>
                    <a:pt x="829" y="91"/>
                  </a:cubicBezTo>
                  <a:cubicBezTo>
                    <a:pt x="833" y="94"/>
                    <a:pt x="837" y="97"/>
                    <a:pt x="842" y="99"/>
                  </a:cubicBezTo>
                  <a:cubicBezTo>
                    <a:pt x="856" y="93"/>
                    <a:pt x="847" y="80"/>
                    <a:pt x="836" y="78"/>
                  </a:cubicBezTo>
                  <a:cubicBezTo>
                    <a:pt x="831" y="72"/>
                    <a:pt x="828" y="66"/>
                    <a:pt x="823" y="60"/>
                  </a:cubicBezTo>
                  <a:cubicBezTo>
                    <a:pt x="824" y="42"/>
                    <a:pt x="826" y="34"/>
                    <a:pt x="844" y="30"/>
                  </a:cubicBezTo>
                  <a:cubicBezTo>
                    <a:pt x="857" y="31"/>
                    <a:pt x="866" y="38"/>
                    <a:pt x="877" y="45"/>
                  </a:cubicBezTo>
                  <a:cubicBezTo>
                    <a:pt x="879" y="60"/>
                    <a:pt x="868" y="60"/>
                    <a:pt x="857" y="63"/>
                  </a:cubicBezTo>
                  <a:cubicBezTo>
                    <a:pt x="850" y="68"/>
                    <a:pt x="849" y="74"/>
                    <a:pt x="859" y="76"/>
                  </a:cubicBezTo>
                  <a:cubicBezTo>
                    <a:pt x="864" y="79"/>
                    <a:pt x="877" y="75"/>
                    <a:pt x="877" y="75"/>
                  </a:cubicBezTo>
                  <a:cubicBezTo>
                    <a:pt x="882" y="73"/>
                    <a:pt x="884" y="69"/>
                    <a:pt x="889" y="66"/>
                  </a:cubicBezTo>
                  <a:cubicBezTo>
                    <a:pt x="894" y="57"/>
                    <a:pt x="898" y="50"/>
                    <a:pt x="908" y="48"/>
                  </a:cubicBezTo>
                  <a:cubicBezTo>
                    <a:pt x="920" y="43"/>
                    <a:pt x="931" y="35"/>
                    <a:pt x="943" y="33"/>
                  </a:cubicBezTo>
                  <a:cubicBezTo>
                    <a:pt x="952" y="38"/>
                    <a:pt x="960" y="41"/>
                    <a:pt x="970" y="43"/>
                  </a:cubicBezTo>
                  <a:cubicBezTo>
                    <a:pt x="978" y="47"/>
                    <a:pt x="991" y="47"/>
                    <a:pt x="1000" y="48"/>
                  </a:cubicBezTo>
                  <a:cubicBezTo>
                    <a:pt x="1005" y="51"/>
                    <a:pt x="1009" y="53"/>
                    <a:pt x="1012" y="58"/>
                  </a:cubicBezTo>
                  <a:cubicBezTo>
                    <a:pt x="1016" y="76"/>
                    <a:pt x="1010" y="96"/>
                    <a:pt x="1009" y="115"/>
                  </a:cubicBezTo>
                  <a:cubicBezTo>
                    <a:pt x="1008" y="150"/>
                    <a:pt x="1012" y="215"/>
                    <a:pt x="1004" y="256"/>
                  </a:cubicBezTo>
                  <a:cubicBezTo>
                    <a:pt x="1002" y="273"/>
                    <a:pt x="1000" y="289"/>
                    <a:pt x="998" y="306"/>
                  </a:cubicBezTo>
                  <a:cubicBezTo>
                    <a:pt x="996" y="338"/>
                    <a:pt x="991" y="371"/>
                    <a:pt x="986" y="402"/>
                  </a:cubicBezTo>
                  <a:cubicBezTo>
                    <a:pt x="983" y="442"/>
                    <a:pt x="985" y="539"/>
                    <a:pt x="997" y="574"/>
                  </a:cubicBezTo>
                  <a:cubicBezTo>
                    <a:pt x="1001" y="624"/>
                    <a:pt x="1016" y="662"/>
                    <a:pt x="961" y="670"/>
                  </a:cubicBezTo>
                  <a:cubicBezTo>
                    <a:pt x="954" y="673"/>
                    <a:pt x="949" y="675"/>
                    <a:pt x="941" y="676"/>
                  </a:cubicBezTo>
                  <a:cubicBezTo>
                    <a:pt x="930" y="682"/>
                    <a:pt x="920" y="689"/>
                    <a:pt x="907" y="691"/>
                  </a:cubicBezTo>
                  <a:cubicBezTo>
                    <a:pt x="901" y="695"/>
                    <a:pt x="894" y="699"/>
                    <a:pt x="887" y="700"/>
                  </a:cubicBezTo>
                  <a:cubicBezTo>
                    <a:pt x="876" y="705"/>
                    <a:pt x="862" y="716"/>
                    <a:pt x="851" y="718"/>
                  </a:cubicBezTo>
                  <a:cubicBezTo>
                    <a:pt x="846" y="720"/>
                    <a:pt x="841" y="721"/>
                    <a:pt x="836" y="723"/>
                  </a:cubicBezTo>
                  <a:cubicBezTo>
                    <a:pt x="810" y="719"/>
                    <a:pt x="823" y="711"/>
                    <a:pt x="815" y="691"/>
                  </a:cubicBezTo>
                  <a:cubicBezTo>
                    <a:pt x="814" y="683"/>
                    <a:pt x="813" y="677"/>
                    <a:pt x="809" y="670"/>
                  </a:cubicBezTo>
                  <a:cubicBezTo>
                    <a:pt x="800" y="673"/>
                    <a:pt x="792" y="677"/>
                    <a:pt x="782" y="679"/>
                  </a:cubicBezTo>
                  <a:cubicBezTo>
                    <a:pt x="773" y="678"/>
                    <a:pt x="767" y="676"/>
                    <a:pt x="757" y="675"/>
                  </a:cubicBezTo>
                  <a:cubicBezTo>
                    <a:pt x="750" y="671"/>
                    <a:pt x="751" y="667"/>
                    <a:pt x="743" y="666"/>
                  </a:cubicBezTo>
                  <a:cubicBezTo>
                    <a:pt x="734" y="667"/>
                    <a:pt x="728" y="674"/>
                    <a:pt x="719" y="676"/>
                  </a:cubicBezTo>
                  <a:cubicBezTo>
                    <a:pt x="709" y="683"/>
                    <a:pt x="698" y="677"/>
                    <a:pt x="688" y="675"/>
                  </a:cubicBezTo>
                  <a:cubicBezTo>
                    <a:pt x="684" y="668"/>
                    <a:pt x="682" y="667"/>
                    <a:pt x="674" y="666"/>
                  </a:cubicBezTo>
                  <a:cubicBezTo>
                    <a:pt x="669" y="660"/>
                    <a:pt x="666" y="655"/>
                    <a:pt x="662" y="648"/>
                  </a:cubicBezTo>
                  <a:cubicBezTo>
                    <a:pt x="661" y="642"/>
                    <a:pt x="659" y="639"/>
                    <a:pt x="656" y="634"/>
                  </a:cubicBezTo>
                  <a:cubicBezTo>
                    <a:pt x="661" y="618"/>
                    <a:pt x="654" y="612"/>
                    <a:pt x="643" y="604"/>
                  </a:cubicBezTo>
                  <a:cubicBezTo>
                    <a:pt x="638" y="595"/>
                    <a:pt x="676" y="581"/>
                    <a:pt x="685" y="579"/>
                  </a:cubicBezTo>
                  <a:cubicBezTo>
                    <a:pt x="691" y="576"/>
                    <a:pt x="696" y="571"/>
                    <a:pt x="703" y="570"/>
                  </a:cubicBezTo>
                  <a:cubicBezTo>
                    <a:pt x="714" y="572"/>
                    <a:pt x="723" y="569"/>
                    <a:pt x="733" y="567"/>
                  </a:cubicBezTo>
                  <a:cubicBezTo>
                    <a:pt x="738" y="560"/>
                    <a:pt x="743" y="550"/>
                    <a:pt x="751" y="547"/>
                  </a:cubicBezTo>
                  <a:cubicBezTo>
                    <a:pt x="758" y="552"/>
                    <a:pt x="759" y="553"/>
                    <a:pt x="769" y="552"/>
                  </a:cubicBezTo>
                  <a:cubicBezTo>
                    <a:pt x="774" y="549"/>
                    <a:pt x="778" y="547"/>
                    <a:pt x="784" y="546"/>
                  </a:cubicBezTo>
                  <a:cubicBezTo>
                    <a:pt x="794" y="548"/>
                    <a:pt x="798" y="555"/>
                    <a:pt x="802" y="564"/>
                  </a:cubicBezTo>
                  <a:cubicBezTo>
                    <a:pt x="804" y="574"/>
                    <a:pt x="808" y="571"/>
                    <a:pt x="818" y="570"/>
                  </a:cubicBezTo>
                  <a:cubicBezTo>
                    <a:pt x="829" y="566"/>
                    <a:pt x="818" y="570"/>
                    <a:pt x="839" y="567"/>
                  </a:cubicBezTo>
                  <a:cubicBezTo>
                    <a:pt x="845" y="566"/>
                    <a:pt x="857" y="564"/>
                    <a:pt x="857" y="564"/>
                  </a:cubicBezTo>
                  <a:cubicBezTo>
                    <a:pt x="862" y="562"/>
                    <a:pt x="867" y="561"/>
                    <a:pt x="872" y="559"/>
                  </a:cubicBezTo>
                  <a:cubicBezTo>
                    <a:pt x="886" y="562"/>
                    <a:pt x="881" y="564"/>
                    <a:pt x="898" y="562"/>
                  </a:cubicBezTo>
                  <a:cubicBezTo>
                    <a:pt x="916" y="553"/>
                    <a:pt x="901" y="545"/>
                    <a:pt x="892" y="537"/>
                  </a:cubicBezTo>
                  <a:cubicBezTo>
                    <a:pt x="889" y="534"/>
                    <a:pt x="885" y="532"/>
                    <a:pt x="883" y="528"/>
                  </a:cubicBezTo>
                  <a:cubicBezTo>
                    <a:pt x="882" y="526"/>
                    <a:pt x="881" y="524"/>
                    <a:pt x="880" y="523"/>
                  </a:cubicBezTo>
                  <a:cubicBezTo>
                    <a:pt x="869" y="512"/>
                    <a:pt x="850" y="504"/>
                    <a:pt x="836" y="496"/>
                  </a:cubicBezTo>
                  <a:cubicBezTo>
                    <a:pt x="828" y="486"/>
                    <a:pt x="845" y="479"/>
                    <a:pt x="853" y="474"/>
                  </a:cubicBezTo>
                  <a:cubicBezTo>
                    <a:pt x="854" y="468"/>
                    <a:pt x="857" y="465"/>
                    <a:pt x="859" y="460"/>
                  </a:cubicBezTo>
                  <a:cubicBezTo>
                    <a:pt x="860" y="453"/>
                    <a:pt x="862" y="449"/>
                    <a:pt x="854" y="447"/>
                  </a:cubicBezTo>
                  <a:cubicBezTo>
                    <a:pt x="848" y="444"/>
                    <a:pt x="843" y="447"/>
                    <a:pt x="836" y="448"/>
                  </a:cubicBezTo>
                  <a:cubicBezTo>
                    <a:pt x="829" y="459"/>
                    <a:pt x="822" y="467"/>
                    <a:pt x="809" y="469"/>
                  </a:cubicBezTo>
                  <a:cubicBezTo>
                    <a:pt x="803" y="472"/>
                    <a:pt x="795" y="474"/>
                    <a:pt x="788" y="475"/>
                  </a:cubicBezTo>
                  <a:cubicBezTo>
                    <a:pt x="775" y="485"/>
                    <a:pt x="782" y="484"/>
                    <a:pt x="799" y="486"/>
                  </a:cubicBezTo>
                  <a:cubicBezTo>
                    <a:pt x="802" y="506"/>
                    <a:pt x="782" y="509"/>
                    <a:pt x="772" y="523"/>
                  </a:cubicBezTo>
                  <a:cubicBezTo>
                    <a:pt x="765" y="519"/>
                    <a:pt x="767" y="516"/>
                    <a:pt x="764" y="510"/>
                  </a:cubicBezTo>
                  <a:cubicBezTo>
                    <a:pt x="761" y="493"/>
                    <a:pt x="755" y="484"/>
                    <a:pt x="737" y="483"/>
                  </a:cubicBezTo>
                  <a:cubicBezTo>
                    <a:pt x="730" y="481"/>
                    <a:pt x="726" y="483"/>
                    <a:pt x="724" y="475"/>
                  </a:cubicBezTo>
                  <a:cubicBezTo>
                    <a:pt x="708" y="480"/>
                    <a:pt x="706" y="499"/>
                    <a:pt x="689" y="502"/>
                  </a:cubicBezTo>
                  <a:cubicBezTo>
                    <a:pt x="682" y="510"/>
                    <a:pt x="685" y="521"/>
                    <a:pt x="677" y="526"/>
                  </a:cubicBezTo>
                  <a:cubicBezTo>
                    <a:pt x="673" y="533"/>
                    <a:pt x="670" y="531"/>
                    <a:pt x="664" y="534"/>
                  </a:cubicBezTo>
                  <a:cubicBezTo>
                    <a:pt x="658" y="546"/>
                    <a:pt x="670" y="549"/>
                    <a:pt x="679" y="552"/>
                  </a:cubicBezTo>
                  <a:cubicBezTo>
                    <a:pt x="676" y="564"/>
                    <a:pt x="656" y="578"/>
                    <a:pt x="644" y="580"/>
                  </a:cubicBezTo>
                  <a:cubicBezTo>
                    <a:pt x="630" y="579"/>
                    <a:pt x="626" y="575"/>
                    <a:pt x="614" y="573"/>
                  </a:cubicBezTo>
                  <a:cubicBezTo>
                    <a:pt x="608" y="569"/>
                    <a:pt x="603" y="568"/>
                    <a:pt x="601" y="576"/>
                  </a:cubicBezTo>
                  <a:cubicBezTo>
                    <a:pt x="602" y="584"/>
                    <a:pt x="600" y="585"/>
                    <a:pt x="593" y="588"/>
                  </a:cubicBezTo>
                  <a:cubicBezTo>
                    <a:pt x="584" y="601"/>
                    <a:pt x="584" y="595"/>
                    <a:pt x="596" y="607"/>
                  </a:cubicBezTo>
                  <a:cubicBezTo>
                    <a:pt x="601" y="618"/>
                    <a:pt x="607" y="628"/>
                    <a:pt x="613" y="639"/>
                  </a:cubicBezTo>
                  <a:cubicBezTo>
                    <a:pt x="614" y="647"/>
                    <a:pt x="615" y="651"/>
                    <a:pt x="608" y="655"/>
                  </a:cubicBezTo>
                  <a:cubicBezTo>
                    <a:pt x="604" y="661"/>
                    <a:pt x="600" y="662"/>
                    <a:pt x="596" y="667"/>
                  </a:cubicBezTo>
                  <a:cubicBezTo>
                    <a:pt x="575" y="666"/>
                    <a:pt x="583" y="663"/>
                    <a:pt x="569" y="655"/>
                  </a:cubicBezTo>
                  <a:cubicBezTo>
                    <a:pt x="566" y="651"/>
                    <a:pt x="563" y="646"/>
                    <a:pt x="560" y="642"/>
                  </a:cubicBezTo>
                  <a:cubicBezTo>
                    <a:pt x="559" y="636"/>
                    <a:pt x="541" y="633"/>
                    <a:pt x="556" y="630"/>
                  </a:cubicBezTo>
                  <a:cubicBezTo>
                    <a:pt x="554" y="625"/>
                    <a:pt x="545" y="618"/>
                    <a:pt x="545" y="618"/>
                  </a:cubicBezTo>
                  <a:cubicBezTo>
                    <a:pt x="539" y="608"/>
                    <a:pt x="537" y="600"/>
                    <a:pt x="527" y="594"/>
                  </a:cubicBezTo>
                  <a:cubicBezTo>
                    <a:pt x="521" y="586"/>
                    <a:pt x="519" y="582"/>
                    <a:pt x="515" y="574"/>
                  </a:cubicBezTo>
                  <a:cubicBezTo>
                    <a:pt x="513" y="563"/>
                    <a:pt x="505" y="554"/>
                    <a:pt x="494" y="552"/>
                  </a:cubicBezTo>
                  <a:cubicBezTo>
                    <a:pt x="488" y="544"/>
                    <a:pt x="479" y="539"/>
                    <a:pt x="470" y="535"/>
                  </a:cubicBezTo>
                  <a:cubicBezTo>
                    <a:pt x="459" y="539"/>
                    <a:pt x="450" y="536"/>
                    <a:pt x="442" y="528"/>
                  </a:cubicBezTo>
                  <a:cubicBezTo>
                    <a:pt x="440" y="523"/>
                    <a:pt x="439" y="518"/>
                    <a:pt x="437" y="513"/>
                  </a:cubicBezTo>
                  <a:cubicBezTo>
                    <a:pt x="435" y="504"/>
                    <a:pt x="431" y="502"/>
                    <a:pt x="422" y="501"/>
                  </a:cubicBezTo>
                  <a:cubicBezTo>
                    <a:pt x="412" y="502"/>
                    <a:pt x="409" y="506"/>
                    <a:pt x="401" y="511"/>
                  </a:cubicBezTo>
                  <a:cubicBezTo>
                    <a:pt x="403" y="522"/>
                    <a:pt x="403" y="530"/>
                    <a:pt x="415" y="532"/>
                  </a:cubicBezTo>
                  <a:cubicBezTo>
                    <a:pt x="420" y="536"/>
                    <a:pt x="421" y="539"/>
                    <a:pt x="424" y="544"/>
                  </a:cubicBezTo>
                  <a:cubicBezTo>
                    <a:pt x="425" y="555"/>
                    <a:pt x="424" y="558"/>
                    <a:pt x="436" y="559"/>
                  </a:cubicBezTo>
                  <a:cubicBezTo>
                    <a:pt x="450" y="566"/>
                    <a:pt x="455" y="567"/>
                    <a:pt x="473" y="577"/>
                  </a:cubicBezTo>
                  <a:cubicBezTo>
                    <a:pt x="477" y="584"/>
                    <a:pt x="479" y="585"/>
                    <a:pt x="487" y="586"/>
                  </a:cubicBezTo>
                  <a:cubicBezTo>
                    <a:pt x="488" y="587"/>
                    <a:pt x="490" y="588"/>
                    <a:pt x="491" y="588"/>
                  </a:cubicBezTo>
                  <a:cubicBezTo>
                    <a:pt x="493" y="588"/>
                    <a:pt x="494" y="584"/>
                    <a:pt x="496" y="585"/>
                  </a:cubicBezTo>
                  <a:cubicBezTo>
                    <a:pt x="501" y="587"/>
                    <a:pt x="509" y="595"/>
                    <a:pt x="509" y="595"/>
                  </a:cubicBezTo>
                  <a:cubicBezTo>
                    <a:pt x="513" y="601"/>
                    <a:pt x="514" y="605"/>
                    <a:pt x="506" y="607"/>
                  </a:cubicBezTo>
                  <a:cubicBezTo>
                    <a:pt x="497" y="611"/>
                    <a:pt x="489" y="605"/>
                    <a:pt x="485" y="615"/>
                  </a:cubicBezTo>
                  <a:cubicBezTo>
                    <a:pt x="489" y="623"/>
                    <a:pt x="483" y="627"/>
                    <a:pt x="476" y="628"/>
                  </a:cubicBezTo>
                  <a:cubicBezTo>
                    <a:pt x="471" y="632"/>
                    <a:pt x="467" y="634"/>
                    <a:pt x="460" y="636"/>
                  </a:cubicBezTo>
                  <a:cubicBezTo>
                    <a:pt x="450" y="620"/>
                    <a:pt x="468" y="651"/>
                    <a:pt x="455" y="607"/>
                  </a:cubicBezTo>
                  <a:cubicBezTo>
                    <a:pt x="455" y="606"/>
                    <a:pt x="441" y="599"/>
                    <a:pt x="440" y="598"/>
                  </a:cubicBezTo>
                  <a:cubicBezTo>
                    <a:pt x="436" y="593"/>
                    <a:pt x="426" y="589"/>
                    <a:pt x="419" y="588"/>
                  </a:cubicBezTo>
                  <a:cubicBezTo>
                    <a:pt x="421" y="575"/>
                    <a:pt x="421" y="571"/>
                    <a:pt x="410" y="564"/>
                  </a:cubicBezTo>
                  <a:cubicBezTo>
                    <a:pt x="400" y="548"/>
                    <a:pt x="391" y="568"/>
                    <a:pt x="383" y="573"/>
                  </a:cubicBezTo>
                  <a:cubicBezTo>
                    <a:pt x="375" y="571"/>
                    <a:pt x="369" y="568"/>
                    <a:pt x="362" y="565"/>
                  </a:cubicBezTo>
                  <a:cubicBezTo>
                    <a:pt x="358" y="567"/>
                    <a:pt x="353" y="568"/>
                    <a:pt x="349" y="570"/>
                  </a:cubicBezTo>
                  <a:cubicBezTo>
                    <a:pt x="346" y="576"/>
                    <a:pt x="348" y="578"/>
                    <a:pt x="353" y="583"/>
                  </a:cubicBezTo>
                  <a:cubicBezTo>
                    <a:pt x="357" y="592"/>
                    <a:pt x="357" y="601"/>
                    <a:pt x="353" y="610"/>
                  </a:cubicBezTo>
                  <a:cubicBezTo>
                    <a:pt x="352" y="617"/>
                    <a:pt x="350" y="618"/>
                    <a:pt x="344" y="621"/>
                  </a:cubicBezTo>
                  <a:cubicBezTo>
                    <a:pt x="334" y="619"/>
                    <a:pt x="328" y="621"/>
                    <a:pt x="323" y="613"/>
                  </a:cubicBezTo>
                  <a:cubicBezTo>
                    <a:pt x="324" y="604"/>
                    <a:pt x="324" y="596"/>
                    <a:pt x="328" y="588"/>
                  </a:cubicBezTo>
                  <a:cubicBezTo>
                    <a:pt x="329" y="582"/>
                    <a:pt x="333" y="575"/>
                    <a:pt x="337" y="570"/>
                  </a:cubicBezTo>
                  <a:cubicBezTo>
                    <a:pt x="340" y="557"/>
                    <a:pt x="344" y="549"/>
                    <a:pt x="358" y="546"/>
                  </a:cubicBezTo>
                  <a:cubicBezTo>
                    <a:pt x="369" y="527"/>
                    <a:pt x="354" y="528"/>
                    <a:pt x="340" y="517"/>
                  </a:cubicBezTo>
                  <a:cubicBezTo>
                    <a:pt x="333" y="519"/>
                    <a:pt x="329" y="522"/>
                    <a:pt x="323" y="523"/>
                  </a:cubicBezTo>
                  <a:cubicBezTo>
                    <a:pt x="317" y="528"/>
                    <a:pt x="309" y="530"/>
                    <a:pt x="302" y="534"/>
                  </a:cubicBezTo>
                  <a:cubicBezTo>
                    <a:pt x="295" y="543"/>
                    <a:pt x="290" y="533"/>
                    <a:pt x="284" y="528"/>
                  </a:cubicBezTo>
                  <a:cubicBezTo>
                    <a:pt x="280" y="521"/>
                    <a:pt x="276" y="522"/>
                    <a:pt x="268" y="523"/>
                  </a:cubicBezTo>
                  <a:cubicBezTo>
                    <a:pt x="263" y="525"/>
                    <a:pt x="259" y="528"/>
                    <a:pt x="254" y="531"/>
                  </a:cubicBezTo>
                  <a:cubicBezTo>
                    <a:pt x="247" y="529"/>
                    <a:pt x="245" y="528"/>
                    <a:pt x="242" y="535"/>
                  </a:cubicBezTo>
                  <a:cubicBezTo>
                    <a:pt x="244" y="541"/>
                    <a:pt x="244" y="547"/>
                    <a:pt x="247" y="553"/>
                  </a:cubicBezTo>
                  <a:cubicBezTo>
                    <a:pt x="244" y="561"/>
                    <a:pt x="243" y="562"/>
                    <a:pt x="235" y="559"/>
                  </a:cubicBezTo>
                  <a:cubicBezTo>
                    <a:pt x="230" y="560"/>
                    <a:pt x="225" y="559"/>
                    <a:pt x="221" y="561"/>
                  </a:cubicBezTo>
                  <a:cubicBezTo>
                    <a:pt x="214" y="563"/>
                    <a:pt x="215" y="572"/>
                    <a:pt x="206" y="574"/>
                  </a:cubicBezTo>
                  <a:cubicBezTo>
                    <a:pt x="201" y="578"/>
                    <a:pt x="198" y="581"/>
                    <a:pt x="194" y="586"/>
                  </a:cubicBezTo>
                  <a:cubicBezTo>
                    <a:pt x="191" y="599"/>
                    <a:pt x="193" y="599"/>
                    <a:pt x="208" y="601"/>
                  </a:cubicBezTo>
                  <a:cubicBezTo>
                    <a:pt x="214" y="604"/>
                    <a:pt x="214" y="606"/>
                    <a:pt x="214" y="612"/>
                  </a:cubicBezTo>
                  <a:close/>
                </a:path>
              </a:pathLst>
            </a:custGeom>
            <a:solidFill>
              <a:schemeClr val="bg2"/>
            </a:solidFill>
            <a:ln w="9525">
              <a:noFill/>
              <a:round/>
              <a:headEnd/>
              <a:tailEnd/>
            </a:ln>
          </p:spPr>
          <p:txBody>
            <a:bodyPr/>
            <a:lstStyle/>
            <a:p>
              <a:endParaRPr lang="zh-CN" altLang="en-US"/>
            </a:p>
          </p:txBody>
        </p:sp>
        <p:sp>
          <p:nvSpPr>
            <p:cNvPr id="88148" name="Freeform 109"/>
            <p:cNvSpPr>
              <a:spLocks/>
            </p:cNvSpPr>
            <p:nvPr/>
          </p:nvSpPr>
          <p:spPr bwMode="ltGray">
            <a:xfrm>
              <a:off x="3232" y="1290"/>
              <a:ext cx="1164" cy="618"/>
            </a:xfrm>
            <a:custGeom>
              <a:avLst/>
              <a:gdLst>
                <a:gd name="T0" fmla="*/ 548 w 1555"/>
                <a:gd name="T1" fmla="*/ 42 h 824"/>
                <a:gd name="T2" fmla="*/ 527 w 1555"/>
                <a:gd name="T3" fmla="*/ 57 h 824"/>
                <a:gd name="T4" fmla="*/ 497 w 1555"/>
                <a:gd name="T5" fmla="*/ 22 h 824"/>
                <a:gd name="T6" fmla="*/ 437 w 1555"/>
                <a:gd name="T7" fmla="*/ 10 h 824"/>
                <a:gd name="T8" fmla="*/ 416 w 1555"/>
                <a:gd name="T9" fmla="*/ 9 h 824"/>
                <a:gd name="T10" fmla="*/ 367 w 1555"/>
                <a:gd name="T11" fmla="*/ 6 h 824"/>
                <a:gd name="T12" fmla="*/ 322 w 1555"/>
                <a:gd name="T13" fmla="*/ 26 h 824"/>
                <a:gd name="T14" fmla="*/ 280 w 1555"/>
                <a:gd name="T15" fmla="*/ 35 h 824"/>
                <a:gd name="T16" fmla="*/ 272 w 1555"/>
                <a:gd name="T17" fmla="*/ 40 h 824"/>
                <a:gd name="T18" fmla="*/ 278 w 1555"/>
                <a:gd name="T19" fmla="*/ 65 h 824"/>
                <a:gd name="T20" fmla="*/ 252 w 1555"/>
                <a:gd name="T21" fmla="*/ 65 h 824"/>
                <a:gd name="T22" fmla="*/ 258 w 1555"/>
                <a:gd name="T23" fmla="*/ 85 h 824"/>
                <a:gd name="T24" fmla="*/ 271 w 1555"/>
                <a:gd name="T25" fmla="*/ 101 h 824"/>
                <a:gd name="T26" fmla="*/ 226 w 1555"/>
                <a:gd name="T27" fmla="*/ 87 h 824"/>
                <a:gd name="T28" fmla="*/ 192 w 1555"/>
                <a:gd name="T29" fmla="*/ 71 h 824"/>
                <a:gd name="T30" fmla="*/ 181 w 1555"/>
                <a:gd name="T31" fmla="*/ 81 h 824"/>
                <a:gd name="T32" fmla="*/ 223 w 1555"/>
                <a:gd name="T33" fmla="*/ 125 h 824"/>
                <a:gd name="T34" fmla="*/ 213 w 1555"/>
                <a:gd name="T35" fmla="*/ 165 h 824"/>
                <a:gd name="T36" fmla="*/ 184 w 1555"/>
                <a:gd name="T37" fmla="*/ 160 h 824"/>
                <a:gd name="T38" fmla="*/ 210 w 1555"/>
                <a:gd name="T39" fmla="*/ 146 h 824"/>
                <a:gd name="T40" fmla="*/ 171 w 1555"/>
                <a:gd name="T41" fmla="*/ 90 h 824"/>
                <a:gd name="T42" fmla="*/ 160 w 1555"/>
                <a:gd name="T43" fmla="*/ 75 h 824"/>
                <a:gd name="T44" fmla="*/ 132 w 1555"/>
                <a:gd name="T45" fmla="*/ 71 h 824"/>
                <a:gd name="T46" fmla="*/ 126 w 1555"/>
                <a:gd name="T47" fmla="*/ 88 h 824"/>
                <a:gd name="T48" fmla="*/ 153 w 1555"/>
                <a:gd name="T49" fmla="*/ 122 h 824"/>
                <a:gd name="T50" fmla="*/ 163 w 1555"/>
                <a:gd name="T51" fmla="*/ 141 h 824"/>
                <a:gd name="T52" fmla="*/ 120 w 1555"/>
                <a:gd name="T53" fmla="*/ 129 h 824"/>
                <a:gd name="T54" fmla="*/ 79 w 1555"/>
                <a:gd name="T55" fmla="*/ 140 h 824"/>
                <a:gd name="T56" fmla="*/ 55 w 1555"/>
                <a:gd name="T57" fmla="*/ 141 h 824"/>
                <a:gd name="T58" fmla="*/ 19 w 1555"/>
                <a:gd name="T59" fmla="*/ 190 h 824"/>
                <a:gd name="T60" fmla="*/ 12 w 1555"/>
                <a:gd name="T61" fmla="*/ 215 h 824"/>
                <a:gd name="T62" fmla="*/ 0 w 1555"/>
                <a:gd name="T63" fmla="*/ 345 h 824"/>
                <a:gd name="T64" fmla="*/ 19 w 1555"/>
                <a:gd name="T65" fmla="*/ 554 h 824"/>
                <a:gd name="T66" fmla="*/ 72 w 1555"/>
                <a:gd name="T67" fmla="*/ 615 h 824"/>
                <a:gd name="T68" fmla="*/ 148 w 1555"/>
                <a:gd name="T69" fmla="*/ 617 h 824"/>
                <a:gd name="T70" fmla="*/ 211 w 1555"/>
                <a:gd name="T71" fmla="*/ 603 h 824"/>
                <a:gd name="T72" fmla="*/ 295 w 1555"/>
                <a:gd name="T73" fmla="*/ 540 h 824"/>
                <a:gd name="T74" fmla="*/ 386 w 1555"/>
                <a:gd name="T75" fmla="*/ 474 h 824"/>
                <a:gd name="T76" fmla="*/ 485 w 1555"/>
                <a:gd name="T77" fmla="*/ 387 h 824"/>
                <a:gd name="T78" fmla="*/ 603 w 1555"/>
                <a:gd name="T79" fmla="*/ 321 h 824"/>
                <a:gd name="T80" fmla="*/ 678 w 1555"/>
                <a:gd name="T81" fmla="*/ 279 h 824"/>
                <a:gd name="T82" fmla="*/ 793 w 1555"/>
                <a:gd name="T83" fmla="*/ 210 h 824"/>
                <a:gd name="T84" fmla="*/ 879 w 1555"/>
                <a:gd name="T85" fmla="*/ 162 h 824"/>
                <a:gd name="T86" fmla="*/ 964 w 1555"/>
                <a:gd name="T87" fmla="*/ 107 h 824"/>
                <a:gd name="T88" fmla="*/ 1067 w 1555"/>
                <a:gd name="T89" fmla="*/ 74 h 824"/>
                <a:gd name="T90" fmla="*/ 1124 w 1555"/>
                <a:gd name="T91" fmla="*/ 22 h 824"/>
                <a:gd name="T92" fmla="*/ 1159 w 1555"/>
                <a:gd name="T93" fmla="*/ 15 h 824"/>
                <a:gd name="T94" fmla="*/ 1136 w 1555"/>
                <a:gd name="T95" fmla="*/ 0 h 824"/>
                <a:gd name="T96" fmla="*/ 1045 w 1555"/>
                <a:gd name="T97" fmla="*/ 17 h 824"/>
                <a:gd name="T98" fmla="*/ 1015 w 1555"/>
                <a:gd name="T99" fmla="*/ 43 h 824"/>
                <a:gd name="T100" fmla="*/ 994 w 1555"/>
                <a:gd name="T101" fmla="*/ 72 h 824"/>
                <a:gd name="T102" fmla="*/ 955 w 1555"/>
                <a:gd name="T103" fmla="*/ 59 h 824"/>
                <a:gd name="T104" fmla="*/ 895 w 1555"/>
                <a:gd name="T105" fmla="*/ 54 h 824"/>
                <a:gd name="T106" fmla="*/ 858 w 1555"/>
                <a:gd name="T107" fmla="*/ 57 h 824"/>
                <a:gd name="T108" fmla="*/ 808 w 1555"/>
                <a:gd name="T109" fmla="*/ 40 h 824"/>
                <a:gd name="T110" fmla="*/ 740 w 1555"/>
                <a:gd name="T111" fmla="*/ 68 h 824"/>
                <a:gd name="T112" fmla="*/ 717 w 1555"/>
                <a:gd name="T113" fmla="*/ 60 h 824"/>
                <a:gd name="T114" fmla="*/ 663 w 1555"/>
                <a:gd name="T115" fmla="*/ 40 h 824"/>
                <a:gd name="T116" fmla="*/ 599 w 1555"/>
                <a:gd name="T117" fmla="*/ 59 h 8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5"/>
                <a:gd name="T178" fmla="*/ 0 h 824"/>
                <a:gd name="T179" fmla="*/ 1555 w 1555"/>
                <a:gd name="T180" fmla="*/ 824 h 8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5" h="824">
                  <a:moveTo>
                    <a:pt x="760" y="58"/>
                  </a:moveTo>
                  <a:cubicBezTo>
                    <a:pt x="748" y="56"/>
                    <a:pt x="744" y="54"/>
                    <a:pt x="732" y="56"/>
                  </a:cubicBezTo>
                  <a:cubicBezTo>
                    <a:pt x="725" y="60"/>
                    <a:pt x="723" y="68"/>
                    <a:pt x="716" y="72"/>
                  </a:cubicBezTo>
                  <a:cubicBezTo>
                    <a:pt x="712" y="74"/>
                    <a:pt x="704" y="76"/>
                    <a:pt x="704" y="76"/>
                  </a:cubicBezTo>
                  <a:cubicBezTo>
                    <a:pt x="694" y="60"/>
                    <a:pt x="695" y="63"/>
                    <a:pt x="676" y="60"/>
                  </a:cubicBezTo>
                  <a:cubicBezTo>
                    <a:pt x="664" y="52"/>
                    <a:pt x="671" y="41"/>
                    <a:pt x="664" y="30"/>
                  </a:cubicBezTo>
                  <a:cubicBezTo>
                    <a:pt x="655" y="16"/>
                    <a:pt x="630" y="12"/>
                    <a:pt x="614" y="8"/>
                  </a:cubicBezTo>
                  <a:cubicBezTo>
                    <a:pt x="592" y="10"/>
                    <a:pt x="602" y="8"/>
                    <a:pt x="584" y="14"/>
                  </a:cubicBezTo>
                  <a:cubicBezTo>
                    <a:pt x="578" y="16"/>
                    <a:pt x="566" y="20"/>
                    <a:pt x="566" y="20"/>
                  </a:cubicBezTo>
                  <a:cubicBezTo>
                    <a:pt x="546" y="15"/>
                    <a:pt x="567" y="23"/>
                    <a:pt x="556" y="12"/>
                  </a:cubicBezTo>
                  <a:cubicBezTo>
                    <a:pt x="551" y="7"/>
                    <a:pt x="538" y="4"/>
                    <a:pt x="532" y="0"/>
                  </a:cubicBezTo>
                  <a:cubicBezTo>
                    <a:pt x="518" y="2"/>
                    <a:pt x="504" y="3"/>
                    <a:pt x="490" y="8"/>
                  </a:cubicBezTo>
                  <a:cubicBezTo>
                    <a:pt x="484" y="25"/>
                    <a:pt x="480" y="29"/>
                    <a:pt x="466" y="38"/>
                  </a:cubicBezTo>
                  <a:cubicBezTo>
                    <a:pt x="448" y="35"/>
                    <a:pt x="450" y="32"/>
                    <a:pt x="430" y="34"/>
                  </a:cubicBezTo>
                  <a:cubicBezTo>
                    <a:pt x="422" y="37"/>
                    <a:pt x="419" y="39"/>
                    <a:pt x="414" y="46"/>
                  </a:cubicBezTo>
                  <a:cubicBezTo>
                    <a:pt x="407" y="45"/>
                    <a:pt x="384" y="42"/>
                    <a:pt x="374" y="46"/>
                  </a:cubicBezTo>
                  <a:cubicBezTo>
                    <a:pt x="372" y="47"/>
                    <a:pt x="372" y="50"/>
                    <a:pt x="370" y="52"/>
                  </a:cubicBezTo>
                  <a:cubicBezTo>
                    <a:pt x="368" y="53"/>
                    <a:pt x="366" y="53"/>
                    <a:pt x="364" y="54"/>
                  </a:cubicBezTo>
                  <a:cubicBezTo>
                    <a:pt x="361" y="63"/>
                    <a:pt x="362" y="67"/>
                    <a:pt x="370" y="72"/>
                  </a:cubicBezTo>
                  <a:cubicBezTo>
                    <a:pt x="374" y="77"/>
                    <a:pt x="377" y="79"/>
                    <a:pt x="372" y="86"/>
                  </a:cubicBezTo>
                  <a:cubicBezTo>
                    <a:pt x="368" y="91"/>
                    <a:pt x="354" y="94"/>
                    <a:pt x="354" y="94"/>
                  </a:cubicBezTo>
                  <a:cubicBezTo>
                    <a:pt x="349" y="90"/>
                    <a:pt x="336" y="86"/>
                    <a:pt x="336" y="86"/>
                  </a:cubicBezTo>
                  <a:cubicBezTo>
                    <a:pt x="326" y="88"/>
                    <a:pt x="322" y="87"/>
                    <a:pt x="316" y="96"/>
                  </a:cubicBezTo>
                  <a:cubicBezTo>
                    <a:pt x="320" y="110"/>
                    <a:pt x="331" y="110"/>
                    <a:pt x="344" y="114"/>
                  </a:cubicBezTo>
                  <a:cubicBezTo>
                    <a:pt x="350" y="116"/>
                    <a:pt x="362" y="120"/>
                    <a:pt x="362" y="120"/>
                  </a:cubicBezTo>
                  <a:cubicBezTo>
                    <a:pt x="367" y="127"/>
                    <a:pt x="372" y="131"/>
                    <a:pt x="362" y="134"/>
                  </a:cubicBezTo>
                  <a:cubicBezTo>
                    <a:pt x="350" y="126"/>
                    <a:pt x="334" y="119"/>
                    <a:pt x="320" y="114"/>
                  </a:cubicBezTo>
                  <a:cubicBezTo>
                    <a:pt x="314" y="115"/>
                    <a:pt x="308" y="115"/>
                    <a:pt x="302" y="116"/>
                  </a:cubicBezTo>
                  <a:cubicBezTo>
                    <a:pt x="298" y="117"/>
                    <a:pt x="290" y="120"/>
                    <a:pt x="290" y="120"/>
                  </a:cubicBezTo>
                  <a:cubicBezTo>
                    <a:pt x="275" y="117"/>
                    <a:pt x="272" y="99"/>
                    <a:pt x="256" y="94"/>
                  </a:cubicBezTo>
                  <a:cubicBezTo>
                    <a:pt x="253" y="95"/>
                    <a:pt x="248" y="94"/>
                    <a:pt x="246" y="96"/>
                  </a:cubicBezTo>
                  <a:cubicBezTo>
                    <a:pt x="243" y="99"/>
                    <a:pt x="242" y="108"/>
                    <a:pt x="242" y="108"/>
                  </a:cubicBezTo>
                  <a:cubicBezTo>
                    <a:pt x="245" y="116"/>
                    <a:pt x="262" y="124"/>
                    <a:pt x="262" y="124"/>
                  </a:cubicBezTo>
                  <a:cubicBezTo>
                    <a:pt x="275" y="143"/>
                    <a:pt x="278" y="153"/>
                    <a:pt x="298" y="166"/>
                  </a:cubicBezTo>
                  <a:cubicBezTo>
                    <a:pt x="306" y="178"/>
                    <a:pt x="306" y="194"/>
                    <a:pt x="314" y="206"/>
                  </a:cubicBezTo>
                  <a:cubicBezTo>
                    <a:pt x="310" y="217"/>
                    <a:pt x="294" y="217"/>
                    <a:pt x="284" y="220"/>
                  </a:cubicBezTo>
                  <a:cubicBezTo>
                    <a:pt x="280" y="221"/>
                    <a:pt x="272" y="224"/>
                    <a:pt x="272" y="224"/>
                  </a:cubicBezTo>
                  <a:cubicBezTo>
                    <a:pt x="261" y="223"/>
                    <a:pt x="250" y="225"/>
                    <a:pt x="246" y="214"/>
                  </a:cubicBezTo>
                  <a:cubicBezTo>
                    <a:pt x="257" y="210"/>
                    <a:pt x="267" y="212"/>
                    <a:pt x="278" y="208"/>
                  </a:cubicBezTo>
                  <a:cubicBezTo>
                    <a:pt x="283" y="201"/>
                    <a:pt x="284" y="203"/>
                    <a:pt x="280" y="194"/>
                  </a:cubicBezTo>
                  <a:cubicBezTo>
                    <a:pt x="280" y="193"/>
                    <a:pt x="245" y="150"/>
                    <a:pt x="242" y="148"/>
                  </a:cubicBezTo>
                  <a:cubicBezTo>
                    <a:pt x="238" y="136"/>
                    <a:pt x="239" y="128"/>
                    <a:pt x="228" y="120"/>
                  </a:cubicBezTo>
                  <a:cubicBezTo>
                    <a:pt x="226" y="114"/>
                    <a:pt x="230" y="102"/>
                    <a:pt x="230" y="102"/>
                  </a:cubicBezTo>
                  <a:cubicBezTo>
                    <a:pt x="210" y="89"/>
                    <a:pt x="242" y="108"/>
                    <a:pt x="214" y="100"/>
                  </a:cubicBezTo>
                  <a:cubicBezTo>
                    <a:pt x="211" y="99"/>
                    <a:pt x="202" y="87"/>
                    <a:pt x="198" y="84"/>
                  </a:cubicBezTo>
                  <a:cubicBezTo>
                    <a:pt x="187" y="86"/>
                    <a:pt x="184" y="86"/>
                    <a:pt x="176" y="94"/>
                  </a:cubicBezTo>
                  <a:cubicBezTo>
                    <a:pt x="174" y="100"/>
                    <a:pt x="172" y="106"/>
                    <a:pt x="170" y="112"/>
                  </a:cubicBezTo>
                  <a:cubicBezTo>
                    <a:pt x="169" y="114"/>
                    <a:pt x="168" y="118"/>
                    <a:pt x="168" y="118"/>
                  </a:cubicBezTo>
                  <a:cubicBezTo>
                    <a:pt x="168" y="119"/>
                    <a:pt x="162" y="144"/>
                    <a:pt x="166" y="148"/>
                  </a:cubicBezTo>
                  <a:cubicBezTo>
                    <a:pt x="175" y="157"/>
                    <a:pt x="194" y="155"/>
                    <a:pt x="204" y="162"/>
                  </a:cubicBezTo>
                  <a:cubicBezTo>
                    <a:pt x="208" y="165"/>
                    <a:pt x="216" y="170"/>
                    <a:pt x="216" y="170"/>
                  </a:cubicBezTo>
                  <a:cubicBezTo>
                    <a:pt x="221" y="184"/>
                    <a:pt x="221" y="178"/>
                    <a:pt x="218" y="188"/>
                  </a:cubicBezTo>
                  <a:cubicBezTo>
                    <a:pt x="204" y="186"/>
                    <a:pt x="205" y="182"/>
                    <a:pt x="194" y="176"/>
                  </a:cubicBezTo>
                  <a:cubicBezTo>
                    <a:pt x="185" y="171"/>
                    <a:pt x="164" y="172"/>
                    <a:pt x="160" y="172"/>
                  </a:cubicBezTo>
                  <a:cubicBezTo>
                    <a:pt x="140" y="159"/>
                    <a:pt x="120" y="169"/>
                    <a:pt x="96" y="170"/>
                  </a:cubicBezTo>
                  <a:cubicBezTo>
                    <a:pt x="99" y="178"/>
                    <a:pt x="103" y="178"/>
                    <a:pt x="106" y="186"/>
                  </a:cubicBezTo>
                  <a:cubicBezTo>
                    <a:pt x="103" y="202"/>
                    <a:pt x="103" y="199"/>
                    <a:pt x="92" y="192"/>
                  </a:cubicBezTo>
                  <a:cubicBezTo>
                    <a:pt x="86" y="183"/>
                    <a:pt x="90" y="184"/>
                    <a:pt x="74" y="188"/>
                  </a:cubicBezTo>
                  <a:cubicBezTo>
                    <a:pt x="70" y="189"/>
                    <a:pt x="62" y="192"/>
                    <a:pt x="62" y="192"/>
                  </a:cubicBezTo>
                  <a:cubicBezTo>
                    <a:pt x="49" y="211"/>
                    <a:pt x="43" y="237"/>
                    <a:pt x="26" y="254"/>
                  </a:cubicBezTo>
                  <a:cubicBezTo>
                    <a:pt x="23" y="266"/>
                    <a:pt x="25" y="259"/>
                    <a:pt x="20" y="274"/>
                  </a:cubicBezTo>
                  <a:cubicBezTo>
                    <a:pt x="19" y="278"/>
                    <a:pt x="16" y="286"/>
                    <a:pt x="16" y="286"/>
                  </a:cubicBezTo>
                  <a:cubicBezTo>
                    <a:pt x="11" y="325"/>
                    <a:pt x="16" y="366"/>
                    <a:pt x="6" y="404"/>
                  </a:cubicBezTo>
                  <a:cubicBezTo>
                    <a:pt x="4" y="423"/>
                    <a:pt x="2" y="441"/>
                    <a:pt x="0" y="460"/>
                  </a:cubicBezTo>
                  <a:cubicBezTo>
                    <a:pt x="1" y="530"/>
                    <a:pt x="3" y="592"/>
                    <a:pt x="14" y="660"/>
                  </a:cubicBezTo>
                  <a:cubicBezTo>
                    <a:pt x="15" y="683"/>
                    <a:pt x="12" y="717"/>
                    <a:pt x="26" y="738"/>
                  </a:cubicBezTo>
                  <a:cubicBezTo>
                    <a:pt x="31" y="759"/>
                    <a:pt x="39" y="781"/>
                    <a:pt x="58" y="794"/>
                  </a:cubicBezTo>
                  <a:cubicBezTo>
                    <a:pt x="66" y="806"/>
                    <a:pt x="81" y="818"/>
                    <a:pt x="96" y="820"/>
                  </a:cubicBezTo>
                  <a:cubicBezTo>
                    <a:pt x="109" y="822"/>
                    <a:pt x="134" y="824"/>
                    <a:pt x="134" y="824"/>
                  </a:cubicBezTo>
                  <a:cubicBezTo>
                    <a:pt x="155" y="823"/>
                    <a:pt x="177" y="823"/>
                    <a:pt x="198" y="822"/>
                  </a:cubicBezTo>
                  <a:cubicBezTo>
                    <a:pt x="210" y="821"/>
                    <a:pt x="234" y="818"/>
                    <a:pt x="234" y="818"/>
                  </a:cubicBezTo>
                  <a:cubicBezTo>
                    <a:pt x="251" y="814"/>
                    <a:pt x="266" y="808"/>
                    <a:pt x="282" y="804"/>
                  </a:cubicBezTo>
                  <a:cubicBezTo>
                    <a:pt x="296" y="795"/>
                    <a:pt x="310" y="785"/>
                    <a:pt x="324" y="776"/>
                  </a:cubicBezTo>
                  <a:cubicBezTo>
                    <a:pt x="341" y="751"/>
                    <a:pt x="370" y="737"/>
                    <a:pt x="394" y="720"/>
                  </a:cubicBezTo>
                  <a:cubicBezTo>
                    <a:pt x="408" y="710"/>
                    <a:pt x="418" y="696"/>
                    <a:pt x="432" y="686"/>
                  </a:cubicBezTo>
                  <a:cubicBezTo>
                    <a:pt x="459" y="667"/>
                    <a:pt x="489" y="650"/>
                    <a:pt x="516" y="632"/>
                  </a:cubicBezTo>
                  <a:cubicBezTo>
                    <a:pt x="524" y="620"/>
                    <a:pt x="539" y="615"/>
                    <a:pt x="550" y="604"/>
                  </a:cubicBezTo>
                  <a:cubicBezTo>
                    <a:pt x="576" y="578"/>
                    <a:pt x="614" y="529"/>
                    <a:pt x="648" y="516"/>
                  </a:cubicBezTo>
                  <a:cubicBezTo>
                    <a:pt x="678" y="486"/>
                    <a:pt x="721" y="456"/>
                    <a:pt x="762" y="446"/>
                  </a:cubicBezTo>
                  <a:cubicBezTo>
                    <a:pt x="775" y="437"/>
                    <a:pt x="791" y="433"/>
                    <a:pt x="806" y="428"/>
                  </a:cubicBezTo>
                  <a:cubicBezTo>
                    <a:pt x="819" y="424"/>
                    <a:pt x="830" y="415"/>
                    <a:pt x="844" y="412"/>
                  </a:cubicBezTo>
                  <a:cubicBezTo>
                    <a:pt x="863" y="399"/>
                    <a:pt x="885" y="379"/>
                    <a:pt x="906" y="372"/>
                  </a:cubicBezTo>
                  <a:cubicBezTo>
                    <a:pt x="935" y="349"/>
                    <a:pt x="973" y="341"/>
                    <a:pt x="1002" y="318"/>
                  </a:cubicBezTo>
                  <a:cubicBezTo>
                    <a:pt x="1020" y="303"/>
                    <a:pt x="1042" y="294"/>
                    <a:pt x="1060" y="280"/>
                  </a:cubicBezTo>
                  <a:cubicBezTo>
                    <a:pt x="1071" y="272"/>
                    <a:pt x="1084" y="259"/>
                    <a:pt x="1098" y="254"/>
                  </a:cubicBezTo>
                  <a:cubicBezTo>
                    <a:pt x="1121" y="237"/>
                    <a:pt x="1149" y="230"/>
                    <a:pt x="1174" y="216"/>
                  </a:cubicBezTo>
                  <a:cubicBezTo>
                    <a:pt x="1193" y="205"/>
                    <a:pt x="1210" y="188"/>
                    <a:pt x="1230" y="180"/>
                  </a:cubicBezTo>
                  <a:cubicBezTo>
                    <a:pt x="1241" y="169"/>
                    <a:pt x="1272" y="146"/>
                    <a:pt x="1288" y="142"/>
                  </a:cubicBezTo>
                  <a:cubicBezTo>
                    <a:pt x="1306" y="130"/>
                    <a:pt x="1329" y="126"/>
                    <a:pt x="1350" y="120"/>
                  </a:cubicBezTo>
                  <a:cubicBezTo>
                    <a:pt x="1375" y="112"/>
                    <a:pt x="1400" y="104"/>
                    <a:pt x="1426" y="98"/>
                  </a:cubicBezTo>
                  <a:cubicBezTo>
                    <a:pt x="1436" y="88"/>
                    <a:pt x="1460" y="80"/>
                    <a:pt x="1474" y="76"/>
                  </a:cubicBezTo>
                  <a:cubicBezTo>
                    <a:pt x="1491" y="65"/>
                    <a:pt x="1485" y="41"/>
                    <a:pt x="1502" y="30"/>
                  </a:cubicBezTo>
                  <a:cubicBezTo>
                    <a:pt x="1506" y="23"/>
                    <a:pt x="1537" y="28"/>
                    <a:pt x="1544" y="26"/>
                  </a:cubicBezTo>
                  <a:cubicBezTo>
                    <a:pt x="1545" y="24"/>
                    <a:pt x="1546" y="22"/>
                    <a:pt x="1548" y="20"/>
                  </a:cubicBezTo>
                  <a:cubicBezTo>
                    <a:pt x="1550" y="19"/>
                    <a:pt x="1555" y="20"/>
                    <a:pt x="1554" y="18"/>
                  </a:cubicBezTo>
                  <a:cubicBezTo>
                    <a:pt x="1549" y="10"/>
                    <a:pt x="1527" y="3"/>
                    <a:pt x="1518" y="0"/>
                  </a:cubicBezTo>
                  <a:cubicBezTo>
                    <a:pt x="1483" y="3"/>
                    <a:pt x="1450" y="10"/>
                    <a:pt x="1414" y="12"/>
                  </a:cubicBezTo>
                  <a:cubicBezTo>
                    <a:pt x="1399" y="17"/>
                    <a:pt x="1405" y="13"/>
                    <a:pt x="1396" y="22"/>
                  </a:cubicBezTo>
                  <a:cubicBezTo>
                    <a:pt x="1394" y="28"/>
                    <a:pt x="1382" y="36"/>
                    <a:pt x="1382" y="36"/>
                  </a:cubicBezTo>
                  <a:cubicBezTo>
                    <a:pt x="1375" y="58"/>
                    <a:pt x="1394" y="54"/>
                    <a:pt x="1356" y="58"/>
                  </a:cubicBezTo>
                  <a:cubicBezTo>
                    <a:pt x="1351" y="66"/>
                    <a:pt x="1347" y="82"/>
                    <a:pt x="1340" y="88"/>
                  </a:cubicBezTo>
                  <a:cubicBezTo>
                    <a:pt x="1336" y="91"/>
                    <a:pt x="1328" y="96"/>
                    <a:pt x="1328" y="96"/>
                  </a:cubicBezTo>
                  <a:cubicBezTo>
                    <a:pt x="1321" y="94"/>
                    <a:pt x="1310" y="86"/>
                    <a:pt x="1310" y="86"/>
                  </a:cubicBezTo>
                  <a:cubicBezTo>
                    <a:pt x="1300" y="71"/>
                    <a:pt x="1296" y="76"/>
                    <a:pt x="1276" y="78"/>
                  </a:cubicBezTo>
                  <a:cubicBezTo>
                    <a:pt x="1261" y="83"/>
                    <a:pt x="1240" y="78"/>
                    <a:pt x="1224" y="76"/>
                  </a:cubicBezTo>
                  <a:cubicBezTo>
                    <a:pt x="1215" y="75"/>
                    <a:pt x="1196" y="72"/>
                    <a:pt x="1196" y="72"/>
                  </a:cubicBezTo>
                  <a:cubicBezTo>
                    <a:pt x="1178" y="66"/>
                    <a:pt x="1188" y="68"/>
                    <a:pt x="1166" y="70"/>
                  </a:cubicBezTo>
                  <a:cubicBezTo>
                    <a:pt x="1159" y="72"/>
                    <a:pt x="1146" y="76"/>
                    <a:pt x="1146" y="76"/>
                  </a:cubicBezTo>
                  <a:cubicBezTo>
                    <a:pt x="1130" y="71"/>
                    <a:pt x="1113" y="69"/>
                    <a:pt x="1096" y="68"/>
                  </a:cubicBezTo>
                  <a:cubicBezTo>
                    <a:pt x="1091" y="61"/>
                    <a:pt x="1088" y="57"/>
                    <a:pt x="1080" y="54"/>
                  </a:cubicBezTo>
                  <a:cubicBezTo>
                    <a:pt x="1061" y="56"/>
                    <a:pt x="1042" y="62"/>
                    <a:pt x="1024" y="68"/>
                  </a:cubicBezTo>
                  <a:cubicBezTo>
                    <a:pt x="1019" y="89"/>
                    <a:pt x="1007" y="87"/>
                    <a:pt x="988" y="90"/>
                  </a:cubicBezTo>
                  <a:cubicBezTo>
                    <a:pt x="985" y="100"/>
                    <a:pt x="985" y="103"/>
                    <a:pt x="974" y="100"/>
                  </a:cubicBezTo>
                  <a:cubicBezTo>
                    <a:pt x="966" y="92"/>
                    <a:pt x="968" y="83"/>
                    <a:pt x="958" y="80"/>
                  </a:cubicBezTo>
                  <a:cubicBezTo>
                    <a:pt x="944" y="85"/>
                    <a:pt x="950" y="82"/>
                    <a:pt x="940" y="88"/>
                  </a:cubicBezTo>
                  <a:cubicBezTo>
                    <a:pt x="921" y="75"/>
                    <a:pt x="908" y="61"/>
                    <a:pt x="886" y="54"/>
                  </a:cubicBezTo>
                  <a:cubicBezTo>
                    <a:pt x="863" y="56"/>
                    <a:pt x="843" y="60"/>
                    <a:pt x="820" y="62"/>
                  </a:cubicBezTo>
                  <a:cubicBezTo>
                    <a:pt x="806" y="67"/>
                    <a:pt x="811" y="74"/>
                    <a:pt x="800" y="78"/>
                  </a:cubicBezTo>
                  <a:cubicBezTo>
                    <a:pt x="782" y="75"/>
                    <a:pt x="773" y="71"/>
                    <a:pt x="760" y="58"/>
                  </a:cubicBezTo>
                  <a:close/>
                </a:path>
              </a:pathLst>
            </a:custGeom>
            <a:solidFill>
              <a:schemeClr val="bg2"/>
            </a:solidFill>
            <a:ln w="9525">
              <a:noFill/>
              <a:round/>
              <a:headEnd/>
              <a:tailEnd/>
            </a:ln>
          </p:spPr>
          <p:txBody>
            <a:bodyPr/>
            <a:lstStyle/>
            <a:p>
              <a:endParaRPr lang="zh-CN" altLang="en-US"/>
            </a:p>
          </p:txBody>
        </p:sp>
        <p:sp>
          <p:nvSpPr>
            <p:cNvPr id="88149" name="Freeform 110"/>
            <p:cNvSpPr>
              <a:spLocks/>
            </p:cNvSpPr>
            <p:nvPr/>
          </p:nvSpPr>
          <p:spPr bwMode="ltGray">
            <a:xfrm>
              <a:off x="3185" y="1299"/>
              <a:ext cx="141" cy="108"/>
            </a:xfrm>
            <a:custGeom>
              <a:avLst/>
              <a:gdLst>
                <a:gd name="T0" fmla="*/ 128 w 189"/>
                <a:gd name="T1" fmla="*/ 3 h 144"/>
                <a:gd name="T2" fmla="*/ 138 w 189"/>
                <a:gd name="T3" fmla="*/ 3 h 144"/>
                <a:gd name="T4" fmla="*/ 141 w 189"/>
                <a:gd name="T5" fmla="*/ 12 h 144"/>
                <a:gd name="T6" fmla="*/ 140 w 189"/>
                <a:gd name="T7" fmla="*/ 18 h 144"/>
                <a:gd name="T8" fmla="*/ 98 w 189"/>
                <a:gd name="T9" fmla="*/ 33 h 144"/>
                <a:gd name="T10" fmla="*/ 81 w 189"/>
                <a:gd name="T11" fmla="*/ 43 h 144"/>
                <a:gd name="T12" fmla="*/ 72 w 189"/>
                <a:gd name="T13" fmla="*/ 46 h 144"/>
                <a:gd name="T14" fmla="*/ 53 w 189"/>
                <a:gd name="T15" fmla="*/ 61 h 144"/>
                <a:gd name="T16" fmla="*/ 56 w 189"/>
                <a:gd name="T17" fmla="*/ 69 h 144"/>
                <a:gd name="T18" fmla="*/ 62 w 189"/>
                <a:gd name="T19" fmla="*/ 87 h 144"/>
                <a:gd name="T20" fmla="*/ 80 w 189"/>
                <a:gd name="T21" fmla="*/ 94 h 144"/>
                <a:gd name="T22" fmla="*/ 69 w 189"/>
                <a:gd name="T23" fmla="*/ 105 h 144"/>
                <a:gd name="T24" fmla="*/ 62 w 189"/>
                <a:gd name="T25" fmla="*/ 98 h 144"/>
                <a:gd name="T26" fmla="*/ 53 w 189"/>
                <a:gd name="T27" fmla="*/ 101 h 144"/>
                <a:gd name="T28" fmla="*/ 16 w 189"/>
                <a:gd name="T29" fmla="*/ 91 h 144"/>
                <a:gd name="T30" fmla="*/ 14 w 189"/>
                <a:gd name="T31" fmla="*/ 79 h 144"/>
                <a:gd name="T32" fmla="*/ 35 w 189"/>
                <a:gd name="T33" fmla="*/ 67 h 144"/>
                <a:gd name="T34" fmla="*/ 38 w 189"/>
                <a:gd name="T35" fmla="*/ 57 h 144"/>
                <a:gd name="T36" fmla="*/ 35 w 189"/>
                <a:gd name="T37" fmla="*/ 48 h 144"/>
                <a:gd name="T38" fmla="*/ 54 w 189"/>
                <a:gd name="T39" fmla="*/ 34 h 144"/>
                <a:gd name="T40" fmla="*/ 72 w 189"/>
                <a:gd name="T41" fmla="*/ 27 h 144"/>
                <a:gd name="T42" fmla="*/ 84 w 189"/>
                <a:gd name="T43" fmla="*/ 18 h 144"/>
                <a:gd name="T44" fmla="*/ 128 w 189"/>
                <a:gd name="T45" fmla="*/ 3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144"/>
                <a:gd name="T71" fmla="*/ 189 w 189"/>
                <a:gd name="T72" fmla="*/ 144 h 1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chemeClr val="bg2"/>
            </a:solidFill>
            <a:ln w="9525">
              <a:noFill/>
              <a:round/>
              <a:headEnd/>
              <a:tailEnd/>
            </a:ln>
          </p:spPr>
          <p:txBody>
            <a:bodyPr/>
            <a:lstStyle/>
            <a:p>
              <a:endParaRPr lang="zh-CN" altLang="en-US"/>
            </a:p>
          </p:txBody>
        </p:sp>
        <p:sp>
          <p:nvSpPr>
            <p:cNvPr id="88150" name="Freeform 111"/>
            <p:cNvSpPr>
              <a:spLocks/>
            </p:cNvSpPr>
            <p:nvPr/>
          </p:nvSpPr>
          <p:spPr bwMode="ltGray">
            <a:xfrm>
              <a:off x="3269" y="1403"/>
              <a:ext cx="40" cy="12"/>
            </a:xfrm>
            <a:custGeom>
              <a:avLst/>
              <a:gdLst>
                <a:gd name="T0" fmla="*/ 18 w 53"/>
                <a:gd name="T1" fmla="*/ 0 h 17"/>
                <a:gd name="T2" fmla="*/ 9 w 53"/>
                <a:gd name="T3" fmla="*/ 1 h 17"/>
                <a:gd name="T4" fmla="*/ 24 w 53"/>
                <a:gd name="T5" fmla="*/ 11 h 17"/>
                <a:gd name="T6" fmla="*/ 33 w 53"/>
                <a:gd name="T7" fmla="*/ 10 h 17"/>
                <a:gd name="T8" fmla="*/ 18 w 53"/>
                <a:gd name="T9" fmla="*/ 0 h 17"/>
                <a:gd name="T10" fmla="*/ 0 60000 65536"/>
                <a:gd name="T11" fmla="*/ 0 60000 65536"/>
                <a:gd name="T12" fmla="*/ 0 60000 65536"/>
                <a:gd name="T13" fmla="*/ 0 60000 65536"/>
                <a:gd name="T14" fmla="*/ 0 60000 65536"/>
                <a:gd name="T15" fmla="*/ 0 w 53"/>
                <a:gd name="T16" fmla="*/ 0 h 17"/>
                <a:gd name="T17" fmla="*/ 53 w 53"/>
                <a:gd name="T18" fmla="*/ 17 h 17"/>
              </a:gdLst>
              <a:ahLst/>
              <a:cxnLst>
                <a:cxn ang="T10">
                  <a:pos x="T0" y="T1"/>
                </a:cxn>
                <a:cxn ang="T11">
                  <a:pos x="T2" y="T3"/>
                </a:cxn>
                <a:cxn ang="T12">
                  <a:pos x="T4" y="T5"/>
                </a:cxn>
                <a:cxn ang="T13">
                  <a:pos x="T6" y="T7"/>
                </a:cxn>
                <a:cxn ang="T14">
                  <a:pos x="T8" y="T9"/>
                </a:cxn>
              </a:cxnLst>
              <a:rect l="T15" t="T16" r="T17" b="T18"/>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chemeClr val="bg2"/>
            </a:solidFill>
            <a:ln w="9525">
              <a:noFill/>
              <a:round/>
              <a:headEnd/>
              <a:tailEnd/>
            </a:ln>
          </p:spPr>
          <p:txBody>
            <a:bodyPr/>
            <a:lstStyle/>
            <a:p>
              <a:endParaRPr lang="zh-CN" altLang="en-US"/>
            </a:p>
          </p:txBody>
        </p:sp>
        <p:sp>
          <p:nvSpPr>
            <p:cNvPr id="88151" name="Freeform 112"/>
            <p:cNvSpPr>
              <a:spLocks/>
            </p:cNvSpPr>
            <p:nvPr/>
          </p:nvSpPr>
          <p:spPr bwMode="ltGray">
            <a:xfrm>
              <a:off x="3474" y="1247"/>
              <a:ext cx="42" cy="28"/>
            </a:xfrm>
            <a:custGeom>
              <a:avLst/>
              <a:gdLst>
                <a:gd name="T0" fmla="*/ 42 w 57"/>
                <a:gd name="T1" fmla="*/ 3 h 37"/>
                <a:gd name="T2" fmla="*/ 18 w 57"/>
                <a:gd name="T3" fmla="*/ 18 h 37"/>
                <a:gd name="T4" fmla="*/ 8 w 57"/>
                <a:gd name="T5" fmla="*/ 26 h 37"/>
                <a:gd name="T6" fmla="*/ 7 w 57"/>
                <a:gd name="T7" fmla="*/ 3 h 37"/>
                <a:gd name="T8" fmla="*/ 15 w 57"/>
                <a:gd name="T9" fmla="*/ 0 h 37"/>
                <a:gd name="T10" fmla="*/ 42 w 57"/>
                <a:gd name="T11" fmla="*/ 3 h 37"/>
                <a:gd name="T12" fmla="*/ 0 60000 65536"/>
                <a:gd name="T13" fmla="*/ 0 60000 65536"/>
                <a:gd name="T14" fmla="*/ 0 60000 65536"/>
                <a:gd name="T15" fmla="*/ 0 60000 65536"/>
                <a:gd name="T16" fmla="*/ 0 60000 65536"/>
                <a:gd name="T17" fmla="*/ 0 60000 65536"/>
                <a:gd name="T18" fmla="*/ 0 w 57"/>
                <a:gd name="T19" fmla="*/ 0 h 37"/>
                <a:gd name="T20" fmla="*/ 57 w 57"/>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chemeClr val="bg2"/>
            </a:solidFill>
            <a:ln w="9525">
              <a:noFill/>
              <a:round/>
              <a:headEnd/>
              <a:tailEnd/>
            </a:ln>
          </p:spPr>
          <p:txBody>
            <a:bodyPr/>
            <a:lstStyle/>
            <a:p>
              <a:endParaRPr lang="zh-CN" altLang="en-US"/>
            </a:p>
          </p:txBody>
        </p:sp>
        <p:sp>
          <p:nvSpPr>
            <p:cNvPr id="88152" name="Freeform 113"/>
            <p:cNvSpPr>
              <a:spLocks/>
            </p:cNvSpPr>
            <p:nvPr/>
          </p:nvSpPr>
          <p:spPr bwMode="ltGray">
            <a:xfrm>
              <a:off x="3504" y="1260"/>
              <a:ext cx="50" cy="20"/>
            </a:xfrm>
            <a:custGeom>
              <a:avLst/>
              <a:gdLst>
                <a:gd name="T0" fmla="*/ 21 w 68"/>
                <a:gd name="T1" fmla="*/ 0 h 26"/>
                <a:gd name="T2" fmla="*/ 8 w 68"/>
                <a:gd name="T3" fmla="*/ 5 h 26"/>
                <a:gd name="T4" fmla="*/ 42 w 68"/>
                <a:gd name="T5" fmla="*/ 20 h 26"/>
                <a:gd name="T6" fmla="*/ 46 w 68"/>
                <a:gd name="T7" fmla="*/ 18 h 26"/>
                <a:gd name="T8" fmla="*/ 21 w 68"/>
                <a:gd name="T9" fmla="*/ 0 h 26"/>
                <a:gd name="T10" fmla="*/ 0 60000 65536"/>
                <a:gd name="T11" fmla="*/ 0 60000 65536"/>
                <a:gd name="T12" fmla="*/ 0 60000 65536"/>
                <a:gd name="T13" fmla="*/ 0 60000 65536"/>
                <a:gd name="T14" fmla="*/ 0 60000 65536"/>
                <a:gd name="T15" fmla="*/ 0 w 68"/>
                <a:gd name="T16" fmla="*/ 0 h 26"/>
                <a:gd name="T17" fmla="*/ 68 w 68"/>
                <a:gd name="T18" fmla="*/ 26 h 26"/>
              </a:gdLst>
              <a:ahLst/>
              <a:cxnLst>
                <a:cxn ang="T10">
                  <a:pos x="T0" y="T1"/>
                </a:cxn>
                <a:cxn ang="T11">
                  <a:pos x="T2" y="T3"/>
                </a:cxn>
                <a:cxn ang="T12">
                  <a:pos x="T4" y="T5"/>
                </a:cxn>
                <a:cxn ang="T13">
                  <a:pos x="T6" y="T7"/>
                </a:cxn>
                <a:cxn ang="T14">
                  <a:pos x="T8" y="T9"/>
                </a:cxn>
              </a:cxnLst>
              <a:rect l="T15" t="T16" r="T17" b="T18"/>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chemeClr val="bg2"/>
            </a:solidFill>
            <a:ln w="9525">
              <a:noFill/>
              <a:round/>
              <a:headEnd/>
              <a:tailEnd/>
            </a:ln>
          </p:spPr>
          <p:txBody>
            <a:bodyPr/>
            <a:lstStyle/>
            <a:p>
              <a:endParaRPr lang="zh-CN" altLang="en-US"/>
            </a:p>
          </p:txBody>
        </p:sp>
        <p:sp>
          <p:nvSpPr>
            <p:cNvPr id="88153" name="Freeform 114"/>
            <p:cNvSpPr>
              <a:spLocks/>
            </p:cNvSpPr>
            <p:nvPr/>
          </p:nvSpPr>
          <p:spPr bwMode="ltGray">
            <a:xfrm>
              <a:off x="3558" y="1263"/>
              <a:ext cx="50" cy="32"/>
            </a:xfrm>
            <a:custGeom>
              <a:avLst/>
              <a:gdLst>
                <a:gd name="T0" fmla="*/ 38 w 66"/>
                <a:gd name="T1" fmla="*/ 7 h 43"/>
                <a:gd name="T2" fmla="*/ 20 w 66"/>
                <a:gd name="T3" fmla="*/ 7 h 43"/>
                <a:gd name="T4" fmla="*/ 8 w 66"/>
                <a:gd name="T5" fmla="*/ 7 h 43"/>
                <a:gd name="T6" fmla="*/ 6 w 66"/>
                <a:gd name="T7" fmla="*/ 26 h 43"/>
                <a:gd name="T8" fmla="*/ 24 w 66"/>
                <a:gd name="T9" fmla="*/ 32 h 43"/>
                <a:gd name="T10" fmla="*/ 47 w 66"/>
                <a:gd name="T11" fmla="*/ 20 h 43"/>
                <a:gd name="T12" fmla="*/ 38 w 66"/>
                <a:gd name="T13" fmla="*/ 7 h 43"/>
                <a:gd name="T14" fmla="*/ 0 60000 65536"/>
                <a:gd name="T15" fmla="*/ 0 60000 65536"/>
                <a:gd name="T16" fmla="*/ 0 60000 65536"/>
                <a:gd name="T17" fmla="*/ 0 60000 65536"/>
                <a:gd name="T18" fmla="*/ 0 60000 65536"/>
                <a:gd name="T19" fmla="*/ 0 60000 65536"/>
                <a:gd name="T20" fmla="*/ 0 60000 65536"/>
                <a:gd name="T21" fmla="*/ 0 w 66"/>
                <a:gd name="T22" fmla="*/ 0 h 43"/>
                <a:gd name="T23" fmla="*/ 66 w 6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chemeClr val="bg2"/>
            </a:solidFill>
            <a:ln w="9525">
              <a:noFill/>
              <a:round/>
              <a:headEnd/>
              <a:tailEnd/>
            </a:ln>
          </p:spPr>
          <p:txBody>
            <a:bodyPr/>
            <a:lstStyle/>
            <a:p>
              <a:endParaRPr lang="zh-CN" altLang="en-US"/>
            </a:p>
          </p:txBody>
        </p:sp>
        <p:sp>
          <p:nvSpPr>
            <p:cNvPr id="88154" name="Freeform 115"/>
            <p:cNvSpPr>
              <a:spLocks/>
            </p:cNvSpPr>
            <p:nvPr/>
          </p:nvSpPr>
          <p:spPr bwMode="ltGray">
            <a:xfrm>
              <a:off x="3907" y="1290"/>
              <a:ext cx="88" cy="31"/>
            </a:xfrm>
            <a:custGeom>
              <a:avLst/>
              <a:gdLst>
                <a:gd name="T0" fmla="*/ 11 w 117"/>
                <a:gd name="T1" fmla="*/ 0 h 41"/>
                <a:gd name="T2" fmla="*/ 6 w 117"/>
                <a:gd name="T3" fmla="*/ 12 h 41"/>
                <a:gd name="T4" fmla="*/ 38 w 117"/>
                <a:gd name="T5" fmla="*/ 23 h 41"/>
                <a:gd name="T6" fmla="*/ 57 w 117"/>
                <a:gd name="T7" fmla="*/ 27 h 41"/>
                <a:gd name="T8" fmla="*/ 84 w 117"/>
                <a:gd name="T9" fmla="*/ 17 h 41"/>
                <a:gd name="T10" fmla="*/ 59 w 117"/>
                <a:gd name="T11" fmla="*/ 3 h 41"/>
                <a:gd name="T12" fmla="*/ 11 w 117"/>
                <a:gd name="T13" fmla="*/ 0 h 41"/>
                <a:gd name="T14" fmla="*/ 0 60000 65536"/>
                <a:gd name="T15" fmla="*/ 0 60000 65536"/>
                <a:gd name="T16" fmla="*/ 0 60000 65536"/>
                <a:gd name="T17" fmla="*/ 0 60000 65536"/>
                <a:gd name="T18" fmla="*/ 0 60000 65536"/>
                <a:gd name="T19" fmla="*/ 0 60000 65536"/>
                <a:gd name="T20" fmla="*/ 0 60000 65536"/>
                <a:gd name="T21" fmla="*/ 0 w 117"/>
                <a:gd name="T22" fmla="*/ 0 h 41"/>
                <a:gd name="T23" fmla="*/ 117 w 11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chemeClr val="bg2"/>
            </a:solidFill>
            <a:ln w="9525">
              <a:noFill/>
              <a:round/>
              <a:headEnd/>
              <a:tailEnd/>
            </a:ln>
          </p:spPr>
          <p:txBody>
            <a:bodyPr/>
            <a:lstStyle/>
            <a:p>
              <a:endParaRPr lang="zh-CN" altLang="en-US"/>
            </a:p>
          </p:txBody>
        </p:sp>
        <p:sp>
          <p:nvSpPr>
            <p:cNvPr id="88155" name="Freeform 116"/>
            <p:cNvSpPr>
              <a:spLocks/>
            </p:cNvSpPr>
            <p:nvPr/>
          </p:nvSpPr>
          <p:spPr bwMode="ltGray">
            <a:xfrm>
              <a:off x="3997" y="1289"/>
              <a:ext cx="46" cy="24"/>
            </a:xfrm>
            <a:custGeom>
              <a:avLst/>
              <a:gdLst>
                <a:gd name="T0" fmla="*/ 24 w 62"/>
                <a:gd name="T1" fmla="*/ 3 h 32"/>
                <a:gd name="T2" fmla="*/ 46 w 62"/>
                <a:gd name="T3" fmla="*/ 7 h 32"/>
                <a:gd name="T4" fmla="*/ 22 w 62"/>
                <a:gd name="T5" fmla="*/ 24 h 32"/>
                <a:gd name="T6" fmla="*/ 4 w 62"/>
                <a:gd name="T7" fmla="*/ 16 h 32"/>
                <a:gd name="T8" fmla="*/ 24 w 62"/>
                <a:gd name="T9" fmla="*/ 3 h 32"/>
                <a:gd name="T10" fmla="*/ 0 60000 65536"/>
                <a:gd name="T11" fmla="*/ 0 60000 65536"/>
                <a:gd name="T12" fmla="*/ 0 60000 65536"/>
                <a:gd name="T13" fmla="*/ 0 60000 65536"/>
                <a:gd name="T14" fmla="*/ 0 60000 65536"/>
                <a:gd name="T15" fmla="*/ 0 w 62"/>
                <a:gd name="T16" fmla="*/ 0 h 32"/>
                <a:gd name="T17" fmla="*/ 62 w 62"/>
                <a:gd name="T18" fmla="*/ 32 h 32"/>
              </a:gdLst>
              <a:ahLst/>
              <a:cxnLst>
                <a:cxn ang="T10">
                  <a:pos x="T0" y="T1"/>
                </a:cxn>
                <a:cxn ang="T11">
                  <a:pos x="T2" y="T3"/>
                </a:cxn>
                <a:cxn ang="T12">
                  <a:pos x="T4" y="T5"/>
                </a:cxn>
                <a:cxn ang="T13">
                  <a:pos x="T6" y="T7"/>
                </a:cxn>
                <a:cxn ang="T14">
                  <a:pos x="T8" y="T9"/>
                </a:cxn>
              </a:cxnLst>
              <a:rect l="T15" t="T16" r="T17" b="T18"/>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chemeClr val="bg2"/>
            </a:solidFill>
            <a:ln w="9525">
              <a:noFill/>
              <a:round/>
              <a:headEnd/>
              <a:tailEnd/>
            </a:ln>
          </p:spPr>
          <p:txBody>
            <a:bodyPr/>
            <a:lstStyle/>
            <a:p>
              <a:endParaRPr lang="zh-CN" altLang="en-US"/>
            </a:p>
          </p:txBody>
        </p:sp>
        <p:sp>
          <p:nvSpPr>
            <p:cNvPr id="88156" name="Freeform 117"/>
            <p:cNvSpPr>
              <a:spLocks/>
            </p:cNvSpPr>
            <p:nvPr/>
          </p:nvSpPr>
          <p:spPr bwMode="ltGray">
            <a:xfrm>
              <a:off x="3976" y="1318"/>
              <a:ext cx="37" cy="17"/>
            </a:xfrm>
            <a:custGeom>
              <a:avLst/>
              <a:gdLst>
                <a:gd name="T0" fmla="*/ 15 w 49"/>
                <a:gd name="T1" fmla="*/ 1 h 23"/>
                <a:gd name="T2" fmla="*/ 5 w 49"/>
                <a:gd name="T3" fmla="*/ 4 h 23"/>
                <a:gd name="T4" fmla="*/ 29 w 49"/>
                <a:gd name="T5" fmla="*/ 17 h 23"/>
                <a:gd name="T6" fmla="*/ 15 w 49"/>
                <a:gd name="T7" fmla="*/ 1 h 23"/>
                <a:gd name="T8" fmla="*/ 0 60000 65536"/>
                <a:gd name="T9" fmla="*/ 0 60000 65536"/>
                <a:gd name="T10" fmla="*/ 0 60000 65536"/>
                <a:gd name="T11" fmla="*/ 0 60000 65536"/>
                <a:gd name="T12" fmla="*/ 0 w 49"/>
                <a:gd name="T13" fmla="*/ 0 h 23"/>
                <a:gd name="T14" fmla="*/ 49 w 49"/>
                <a:gd name="T15" fmla="*/ 23 h 23"/>
              </a:gdLst>
              <a:ahLst/>
              <a:cxnLst>
                <a:cxn ang="T8">
                  <a:pos x="T0" y="T1"/>
                </a:cxn>
                <a:cxn ang="T9">
                  <a:pos x="T2" y="T3"/>
                </a:cxn>
                <a:cxn ang="T10">
                  <a:pos x="T4" y="T5"/>
                </a:cxn>
                <a:cxn ang="T11">
                  <a:pos x="T6" y="T7"/>
                </a:cxn>
              </a:cxnLst>
              <a:rect l="T12" t="T13" r="T14" b="T15"/>
              <a:pathLst>
                <a:path w="49" h="23">
                  <a:moveTo>
                    <a:pt x="20" y="1"/>
                  </a:moveTo>
                  <a:cubicBezTo>
                    <a:pt x="15" y="2"/>
                    <a:pt x="8" y="0"/>
                    <a:pt x="6" y="5"/>
                  </a:cubicBezTo>
                  <a:cubicBezTo>
                    <a:pt x="0" y="19"/>
                    <a:pt x="32" y="21"/>
                    <a:pt x="38" y="23"/>
                  </a:cubicBezTo>
                  <a:cubicBezTo>
                    <a:pt x="49" y="6"/>
                    <a:pt x="35" y="3"/>
                    <a:pt x="20" y="1"/>
                  </a:cubicBezTo>
                  <a:close/>
                </a:path>
              </a:pathLst>
            </a:custGeom>
            <a:solidFill>
              <a:schemeClr val="bg2"/>
            </a:solidFill>
            <a:ln w="9525">
              <a:noFill/>
              <a:round/>
              <a:headEnd/>
              <a:tailEnd/>
            </a:ln>
          </p:spPr>
          <p:txBody>
            <a:bodyPr/>
            <a:lstStyle/>
            <a:p>
              <a:endParaRPr lang="zh-CN" altLang="en-US"/>
            </a:p>
          </p:txBody>
        </p:sp>
        <p:sp>
          <p:nvSpPr>
            <p:cNvPr id="88157" name="Freeform 118"/>
            <p:cNvSpPr>
              <a:spLocks/>
            </p:cNvSpPr>
            <p:nvPr/>
          </p:nvSpPr>
          <p:spPr bwMode="ltGray">
            <a:xfrm>
              <a:off x="4228" y="1542"/>
              <a:ext cx="76" cy="114"/>
            </a:xfrm>
            <a:custGeom>
              <a:avLst/>
              <a:gdLst>
                <a:gd name="T0" fmla="*/ 4 w 102"/>
                <a:gd name="T1" fmla="*/ 0 h 152"/>
                <a:gd name="T2" fmla="*/ 0 w 102"/>
                <a:gd name="T3" fmla="*/ 14 h 152"/>
                <a:gd name="T4" fmla="*/ 10 w 102"/>
                <a:gd name="T5" fmla="*/ 31 h 152"/>
                <a:gd name="T6" fmla="*/ 24 w 102"/>
                <a:gd name="T7" fmla="*/ 54 h 152"/>
                <a:gd name="T8" fmla="*/ 27 w 102"/>
                <a:gd name="T9" fmla="*/ 78 h 152"/>
                <a:gd name="T10" fmla="*/ 60 w 102"/>
                <a:gd name="T11" fmla="*/ 114 h 152"/>
                <a:gd name="T12" fmla="*/ 64 w 102"/>
                <a:gd name="T13" fmla="*/ 93 h 152"/>
                <a:gd name="T14" fmla="*/ 55 w 102"/>
                <a:gd name="T15" fmla="*/ 76 h 152"/>
                <a:gd name="T16" fmla="*/ 46 w 102"/>
                <a:gd name="T17" fmla="*/ 69 h 152"/>
                <a:gd name="T18" fmla="*/ 39 w 102"/>
                <a:gd name="T19" fmla="*/ 56 h 152"/>
                <a:gd name="T20" fmla="*/ 31 w 102"/>
                <a:gd name="T21" fmla="*/ 33 h 152"/>
                <a:gd name="T22" fmla="*/ 3 w 102"/>
                <a:gd name="T23" fmla="*/ 9 h 152"/>
                <a:gd name="T24" fmla="*/ 4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52"/>
                <a:gd name="T41" fmla="*/ 102 w 102"/>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chemeClr val="bg2"/>
            </a:solidFill>
            <a:ln w="9525">
              <a:noFill/>
              <a:round/>
              <a:headEnd/>
              <a:tailEnd/>
            </a:ln>
          </p:spPr>
          <p:txBody>
            <a:bodyPr/>
            <a:lstStyle/>
            <a:p>
              <a:endParaRPr lang="zh-CN" altLang="en-US"/>
            </a:p>
          </p:txBody>
        </p:sp>
        <p:sp>
          <p:nvSpPr>
            <p:cNvPr id="88158" name="Freeform 119"/>
            <p:cNvSpPr>
              <a:spLocks/>
            </p:cNvSpPr>
            <p:nvPr/>
          </p:nvSpPr>
          <p:spPr bwMode="ltGray">
            <a:xfrm>
              <a:off x="4289" y="1660"/>
              <a:ext cx="55" cy="78"/>
            </a:xfrm>
            <a:custGeom>
              <a:avLst/>
              <a:gdLst>
                <a:gd name="T0" fmla="*/ 48 w 74"/>
                <a:gd name="T1" fmla="*/ 17 h 103"/>
                <a:gd name="T2" fmla="*/ 55 w 74"/>
                <a:gd name="T3" fmla="*/ 30 h 103"/>
                <a:gd name="T4" fmla="*/ 22 w 74"/>
                <a:gd name="T5" fmla="*/ 64 h 103"/>
                <a:gd name="T6" fmla="*/ 24 w 74"/>
                <a:gd name="T7" fmla="*/ 76 h 103"/>
                <a:gd name="T8" fmla="*/ 15 w 74"/>
                <a:gd name="T9" fmla="*/ 71 h 103"/>
                <a:gd name="T10" fmla="*/ 4 w 74"/>
                <a:gd name="T11" fmla="*/ 64 h 103"/>
                <a:gd name="T12" fmla="*/ 0 w 74"/>
                <a:gd name="T13" fmla="*/ 62 h 103"/>
                <a:gd name="T14" fmla="*/ 7 w 74"/>
                <a:gd name="T15" fmla="*/ 44 h 103"/>
                <a:gd name="T16" fmla="*/ 9 w 74"/>
                <a:gd name="T17" fmla="*/ 39 h 103"/>
                <a:gd name="T18" fmla="*/ 1 w 74"/>
                <a:gd name="T19" fmla="*/ 18 h 103"/>
                <a:gd name="T20" fmla="*/ 3 w 74"/>
                <a:gd name="T21" fmla="*/ 11 h 103"/>
                <a:gd name="T22" fmla="*/ 19 w 74"/>
                <a:gd name="T23" fmla="*/ 17 h 103"/>
                <a:gd name="T24" fmla="*/ 27 w 74"/>
                <a:gd name="T25" fmla="*/ 27 h 103"/>
                <a:gd name="T26" fmla="*/ 48 w 74"/>
                <a:gd name="T27" fmla="*/ 17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
                <a:gd name="T43" fmla="*/ 0 h 103"/>
                <a:gd name="T44" fmla="*/ 74 w 74"/>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chemeClr val="bg2"/>
            </a:solidFill>
            <a:ln w="9525">
              <a:noFill/>
              <a:round/>
              <a:headEnd/>
              <a:tailEnd/>
            </a:ln>
          </p:spPr>
          <p:txBody>
            <a:bodyPr/>
            <a:lstStyle/>
            <a:p>
              <a:endParaRPr lang="zh-CN" altLang="en-US"/>
            </a:p>
          </p:txBody>
        </p:sp>
        <p:sp>
          <p:nvSpPr>
            <p:cNvPr id="88159" name="Freeform 120"/>
            <p:cNvSpPr>
              <a:spLocks/>
            </p:cNvSpPr>
            <p:nvPr/>
          </p:nvSpPr>
          <p:spPr bwMode="ltGray">
            <a:xfrm>
              <a:off x="4253" y="1740"/>
              <a:ext cx="109" cy="189"/>
            </a:xfrm>
            <a:custGeom>
              <a:avLst/>
              <a:gdLst>
                <a:gd name="T0" fmla="*/ 61 w 146"/>
                <a:gd name="T1" fmla="*/ 75 h 252"/>
                <a:gd name="T2" fmla="*/ 49 w 146"/>
                <a:gd name="T3" fmla="*/ 80 h 252"/>
                <a:gd name="T4" fmla="*/ 48 w 146"/>
                <a:gd name="T5" fmla="*/ 99 h 252"/>
                <a:gd name="T6" fmla="*/ 16 w 146"/>
                <a:gd name="T7" fmla="*/ 110 h 252"/>
                <a:gd name="T8" fmla="*/ 6 w 146"/>
                <a:gd name="T9" fmla="*/ 126 h 252"/>
                <a:gd name="T10" fmla="*/ 15 w 146"/>
                <a:gd name="T11" fmla="*/ 137 h 252"/>
                <a:gd name="T12" fmla="*/ 6 w 146"/>
                <a:gd name="T13" fmla="*/ 149 h 252"/>
                <a:gd name="T14" fmla="*/ 18 w 146"/>
                <a:gd name="T15" fmla="*/ 189 h 252"/>
                <a:gd name="T16" fmla="*/ 21 w 146"/>
                <a:gd name="T17" fmla="*/ 161 h 252"/>
                <a:gd name="T18" fmla="*/ 16 w 146"/>
                <a:gd name="T19" fmla="*/ 144 h 252"/>
                <a:gd name="T20" fmla="*/ 31 w 146"/>
                <a:gd name="T21" fmla="*/ 132 h 252"/>
                <a:gd name="T22" fmla="*/ 39 w 146"/>
                <a:gd name="T23" fmla="*/ 119 h 252"/>
                <a:gd name="T24" fmla="*/ 49 w 146"/>
                <a:gd name="T25" fmla="*/ 131 h 252"/>
                <a:gd name="T26" fmla="*/ 33 w 146"/>
                <a:gd name="T27" fmla="*/ 143 h 252"/>
                <a:gd name="T28" fmla="*/ 42 w 146"/>
                <a:gd name="T29" fmla="*/ 150 h 252"/>
                <a:gd name="T30" fmla="*/ 51 w 146"/>
                <a:gd name="T31" fmla="*/ 134 h 252"/>
                <a:gd name="T32" fmla="*/ 63 w 146"/>
                <a:gd name="T33" fmla="*/ 138 h 252"/>
                <a:gd name="T34" fmla="*/ 78 w 146"/>
                <a:gd name="T35" fmla="*/ 111 h 252"/>
                <a:gd name="T36" fmla="*/ 85 w 146"/>
                <a:gd name="T37" fmla="*/ 117 h 252"/>
                <a:gd name="T38" fmla="*/ 102 w 146"/>
                <a:gd name="T39" fmla="*/ 111 h 252"/>
                <a:gd name="T40" fmla="*/ 109 w 146"/>
                <a:gd name="T41" fmla="*/ 98 h 252"/>
                <a:gd name="T42" fmla="*/ 106 w 146"/>
                <a:gd name="T43" fmla="*/ 83 h 252"/>
                <a:gd name="T44" fmla="*/ 100 w 146"/>
                <a:gd name="T45" fmla="*/ 74 h 252"/>
                <a:gd name="T46" fmla="*/ 91 w 146"/>
                <a:gd name="T47" fmla="*/ 30 h 252"/>
                <a:gd name="T48" fmla="*/ 70 w 146"/>
                <a:gd name="T49" fmla="*/ 0 h 252"/>
                <a:gd name="T50" fmla="*/ 58 w 146"/>
                <a:gd name="T51" fmla="*/ 9 h 252"/>
                <a:gd name="T52" fmla="*/ 72 w 146"/>
                <a:gd name="T53" fmla="*/ 26 h 252"/>
                <a:gd name="T54" fmla="*/ 72 w 146"/>
                <a:gd name="T55" fmla="*/ 48 h 252"/>
                <a:gd name="T56" fmla="*/ 61 w 146"/>
                <a:gd name="T57" fmla="*/ 75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252"/>
                <a:gd name="T89" fmla="*/ 146 w 146"/>
                <a:gd name="T90" fmla="*/ 252 h 2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chemeClr val="bg2"/>
            </a:solidFill>
            <a:ln w="9525">
              <a:noFill/>
              <a:round/>
              <a:headEnd/>
              <a:tailEnd/>
            </a:ln>
          </p:spPr>
          <p:txBody>
            <a:bodyPr/>
            <a:lstStyle/>
            <a:p>
              <a:endParaRPr lang="zh-CN" altLang="en-US"/>
            </a:p>
          </p:txBody>
        </p:sp>
        <p:sp>
          <p:nvSpPr>
            <p:cNvPr id="88160" name="Freeform 121"/>
            <p:cNvSpPr>
              <a:spLocks/>
            </p:cNvSpPr>
            <p:nvPr/>
          </p:nvSpPr>
          <p:spPr bwMode="ltGray">
            <a:xfrm>
              <a:off x="3192" y="1236"/>
              <a:ext cx="52" cy="30"/>
            </a:xfrm>
            <a:custGeom>
              <a:avLst/>
              <a:gdLst>
                <a:gd name="T0" fmla="*/ 44 w 70"/>
                <a:gd name="T1" fmla="*/ 0 h 40"/>
                <a:gd name="T2" fmla="*/ 48 w 70"/>
                <a:gd name="T3" fmla="*/ 15 h 40"/>
                <a:gd name="T4" fmla="*/ 30 w 70"/>
                <a:gd name="T5" fmla="*/ 18 h 40"/>
                <a:gd name="T6" fmla="*/ 23 w 70"/>
                <a:gd name="T7" fmla="*/ 30 h 40"/>
                <a:gd name="T8" fmla="*/ 5 w 70"/>
                <a:gd name="T9" fmla="*/ 29 h 40"/>
                <a:gd name="T10" fmla="*/ 1 w 70"/>
                <a:gd name="T11" fmla="*/ 27 h 40"/>
                <a:gd name="T12" fmla="*/ 25 w 70"/>
                <a:gd name="T13" fmla="*/ 15 h 40"/>
                <a:gd name="T14" fmla="*/ 44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40"/>
                <a:gd name="T26" fmla="*/ 70 w 7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chemeClr val="bg2"/>
            </a:solidFill>
            <a:ln w="9525">
              <a:noFill/>
              <a:round/>
              <a:headEnd/>
              <a:tailEnd/>
            </a:ln>
          </p:spPr>
          <p:txBody>
            <a:bodyPr/>
            <a:lstStyle/>
            <a:p>
              <a:endParaRPr lang="zh-CN" altLang="en-US"/>
            </a:p>
          </p:txBody>
        </p:sp>
        <p:sp>
          <p:nvSpPr>
            <p:cNvPr id="88161" name="Freeform 122"/>
            <p:cNvSpPr>
              <a:spLocks/>
            </p:cNvSpPr>
            <p:nvPr/>
          </p:nvSpPr>
          <p:spPr bwMode="ltGray">
            <a:xfrm>
              <a:off x="3085" y="1245"/>
              <a:ext cx="19" cy="22"/>
            </a:xfrm>
            <a:custGeom>
              <a:avLst/>
              <a:gdLst>
                <a:gd name="T0" fmla="*/ 13 w 26"/>
                <a:gd name="T1" fmla="*/ 0 h 29"/>
                <a:gd name="T2" fmla="*/ 0 w 26"/>
                <a:gd name="T3" fmla="*/ 14 h 29"/>
                <a:gd name="T4" fmla="*/ 13 w 26"/>
                <a:gd name="T5" fmla="*/ 20 h 29"/>
                <a:gd name="T6" fmla="*/ 13 w 26"/>
                <a:gd name="T7" fmla="*/ 0 h 29"/>
                <a:gd name="T8" fmla="*/ 0 60000 65536"/>
                <a:gd name="T9" fmla="*/ 0 60000 65536"/>
                <a:gd name="T10" fmla="*/ 0 60000 65536"/>
                <a:gd name="T11" fmla="*/ 0 60000 65536"/>
                <a:gd name="T12" fmla="*/ 0 w 26"/>
                <a:gd name="T13" fmla="*/ 0 h 29"/>
                <a:gd name="T14" fmla="*/ 26 w 26"/>
                <a:gd name="T15" fmla="*/ 29 h 29"/>
              </a:gdLst>
              <a:ahLst/>
              <a:cxnLst>
                <a:cxn ang="T8">
                  <a:pos x="T0" y="T1"/>
                </a:cxn>
                <a:cxn ang="T9">
                  <a:pos x="T2" y="T3"/>
                </a:cxn>
                <a:cxn ang="T10">
                  <a:pos x="T4" y="T5"/>
                </a:cxn>
                <a:cxn ang="T11">
                  <a:pos x="T6" y="T7"/>
                </a:cxn>
              </a:cxnLst>
              <a:rect l="T12" t="T13" r="T14" b="T15"/>
              <a:pathLst>
                <a:path w="26" h="29">
                  <a:moveTo>
                    <a:pt x="18" y="0"/>
                  </a:moveTo>
                  <a:cubicBezTo>
                    <a:pt x="9" y="6"/>
                    <a:pt x="4" y="7"/>
                    <a:pt x="0" y="18"/>
                  </a:cubicBezTo>
                  <a:cubicBezTo>
                    <a:pt x="7" y="25"/>
                    <a:pt x="9" y="29"/>
                    <a:pt x="18" y="26"/>
                  </a:cubicBezTo>
                  <a:cubicBezTo>
                    <a:pt x="22" y="14"/>
                    <a:pt x="26" y="12"/>
                    <a:pt x="18" y="0"/>
                  </a:cubicBezTo>
                  <a:close/>
                </a:path>
              </a:pathLst>
            </a:custGeom>
            <a:solidFill>
              <a:schemeClr val="bg2"/>
            </a:solidFill>
            <a:ln w="9525">
              <a:noFill/>
              <a:round/>
              <a:headEnd/>
              <a:tailEnd/>
            </a:ln>
          </p:spPr>
          <p:txBody>
            <a:bodyPr/>
            <a:lstStyle/>
            <a:p>
              <a:endParaRPr lang="zh-CN" altLang="en-US"/>
            </a:p>
          </p:txBody>
        </p:sp>
        <p:sp>
          <p:nvSpPr>
            <p:cNvPr id="88162" name="Freeform 123"/>
            <p:cNvSpPr>
              <a:spLocks/>
            </p:cNvSpPr>
            <p:nvPr/>
          </p:nvSpPr>
          <p:spPr bwMode="ltGray">
            <a:xfrm>
              <a:off x="3109" y="1244"/>
              <a:ext cx="37" cy="27"/>
            </a:xfrm>
            <a:custGeom>
              <a:avLst/>
              <a:gdLst>
                <a:gd name="T0" fmla="*/ 11 w 49"/>
                <a:gd name="T1" fmla="*/ 4 h 36"/>
                <a:gd name="T2" fmla="*/ 0 w 49"/>
                <a:gd name="T3" fmla="*/ 14 h 36"/>
                <a:gd name="T4" fmla="*/ 5 w 49"/>
                <a:gd name="T5" fmla="*/ 24 h 36"/>
                <a:gd name="T6" fmla="*/ 14 w 49"/>
                <a:gd name="T7" fmla="*/ 27 h 36"/>
                <a:gd name="T8" fmla="*/ 30 w 49"/>
                <a:gd name="T9" fmla="*/ 19 h 36"/>
                <a:gd name="T10" fmla="*/ 11 w 49"/>
                <a:gd name="T11" fmla="*/ 4 h 36"/>
                <a:gd name="T12" fmla="*/ 0 60000 65536"/>
                <a:gd name="T13" fmla="*/ 0 60000 65536"/>
                <a:gd name="T14" fmla="*/ 0 60000 65536"/>
                <a:gd name="T15" fmla="*/ 0 60000 65536"/>
                <a:gd name="T16" fmla="*/ 0 60000 65536"/>
                <a:gd name="T17" fmla="*/ 0 60000 65536"/>
                <a:gd name="T18" fmla="*/ 0 w 49"/>
                <a:gd name="T19" fmla="*/ 0 h 36"/>
                <a:gd name="T20" fmla="*/ 49 w 49"/>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chemeClr val="bg2"/>
            </a:solidFill>
            <a:ln w="9525">
              <a:noFill/>
              <a:round/>
              <a:headEnd/>
              <a:tailEnd/>
            </a:ln>
          </p:spPr>
          <p:txBody>
            <a:bodyPr/>
            <a:lstStyle/>
            <a:p>
              <a:endParaRPr lang="zh-CN" altLang="en-US"/>
            </a:p>
          </p:txBody>
        </p:sp>
        <p:sp>
          <p:nvSpPr>
            <p:cNvPr id="88163" name="Freeform 124"/>
            <p:cNvSpPr>
              <a:spLocks/>
            </p:cNvSpPr>
            <p:nvPr/>
          </p:nvSpPr>
          <p:spPr bwMode="ltGray">
            <a:xfrm>
              <a:off x="3170" y="1235"/>
              <a:ext cx="20" cy="16"/>
            </a:xfrm>
            <a:custGeom>
              <a:avLst/>
              <a:gdLst>
                <a:gd name="T0" fmla="*/ 8 w 27"/>
                <a:gd name="T1" fmla="*/ 0 h 22"/>
                <a:gd name="T2" fmla="*/ 2 w 27"/>
                <a:gd name="T3" fmla="*/ 9 h 22"/>
                <a:gd name="T4" fmla="*/ 14 w 27"/>
                <a:gd name="T5" fmla="*/ 16 h 22"/>
                <a:gd name="T6" fmla="*/ 8 w 27"/>
                <a:gd name="T7" fmla="*/ 0 h 22"/>
                <a:gd name="T8" fmla="*/ 0 60000 65536"/>
                <a:gd name="T9" fmla="*/ 0 60000 65536"/>
                <a:gd name="T10" fmla="*/ 0 60000 65536"/>
                <a:gd name="T11" fmla="*/ 0 60000 65536"/>
                <a:gd name="T12" fmla="*/ 0 w 27"/>
                <a:gd name="T13" fmla="*/ 0 h 22"/>
                <a:gd name="T14" fmla="*/ 27 w 27"/>
                <a:gd name="T15" fmla="*/ 22 h 22"/>
              </a:gdLst>
              <a:ahLst/>
              <a:cxnLst>
                <a:cxn ang="T8">
                  <a:pos x="T0" y="T1"/>
                </a:cxn>
                <a:cxn ang="T9">
                  <a:pos x="T2" y="T3"/>
                </a:cxn>
                <a:cxn ang="T10">
                  <a:pos x="T4" y="T5"/>
                </a:cxn>
                <a:cxn ang="T11">
                  <a:pos x="T6" y="T7"/>
                </a:cxn>
              </a:cxnLst>
              <a:rect l="T12" t="T13" r="T14" b="T15"/>
              <a:pathLst>
                <a:path w="27" h="22">
                  <a:moveTo>
                    <a:pt x="11" y="0"/>
                  </a:moveTo>
                  <a:cubicBezTo>
                    <a:pt x="8" y="4"/>
                    <a:pt x="0" y="8"/>
                    <a:pt x="3" y="12"/>
                  </a:cubicBezTo>
                  <a:cubicBezTo>
                    <a:pt x="6" y="17"/>
                    <a:pt x="19" y="22"/>
                    <a:pt x="19" y="22"/>
                  </a:cubicBezTo>
                  <a:cubicBezTo>
                    <a:pt x="27" y="10"/>
                    <a:pt x="15" y="11"/>
                    <a:pt x="11" y="0"/>
                  </a:cubicBezTo>
                  <a:close/>
                </a:path>
              </a:pathLst>
            </a:custGeom>
            <a:solidFill>
              <a:schemeClr val="bg2"/>
            </a:solidFill>
            <a:ln w="9525">
              <a:noFill/>
              <a:round/>
              <a:headEnd/>
              <a:tailEnd/>
            </a:ln>
          </p:spPr>
          <p:txBody>
            <a:bodyPr/>
            <a:lstStyle/>
            <a:p>
              <a:endParaRPr lang="zh-CN" altLang="en-US"/>
            </a:p>
          </p:txBody>
        </p:sp>
        <p:sp>
          <p:nvSpPr>
            <p:cNvPr id="88164" name="Freeform 125"/>
            <p:cNvSpPr>
              <a:spLocks/>
            </p:cNvSpPr>
            <p:nvPr/>
          </p:nvSpPr>
          <p:spPr bwMode="ltGray">
            <a:xfrm>
              <a:off x="3152" y="1253"/>
              <a:ext cx="15" cy="13"/>
            </a:xfrm>
            <a:custGeom>
              <a:avLst/>
              <a:gdLst>
                <a:gd name="T0" fmla="*/ 8 w 20"/>
                <a:gd name="T1" fmla="*/ 0 h 18"/>
                <a:gd name="T2" fmla="*/ 7 w 20"/>
                <a:gd name="T3" fmla="*/ 13 h 18"/>
                <a:gd name="T4" fmla="*/ 8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11" y="0"/>
                  </a:moveTo>
                  <a:cubicBezTo>
                    <a:pt x="1" y="14"/>
                    <a:pt x="0" y="9"/>
                    <a:pt x="9" y="18"/>
                  </a:cubicBezTo>
                  <a:cubicBezTo>
                    <a:pt x="20" y="14"/>
                    <a:pt x="16" y="18"/>
                    <a:pt x="11" y="0"/>
                  </a:cubicBezTo>
                  <a:close/>
                </a:path>
              </a:pathLst>
            </a:custGeom>
            <a:solidFill>
              <a:schemeClr val="bg2"/>
            </a:solidFill>
            <a:ln w="9525">
              <a:noFill/>
              <a:round/>
              <a:headEnd/>
              <a:tailEnd/>
            </a:ln>
          </p:spPr>
          <p:txBody>
            <a:bodyPr/>
            <a:lstStyle/>
            <a:p>
              <a:endParaRPr lang="zh-CN" altLang="en-US"/>
            </a:p>
          </p:txBody>
        </p:sp>
        <p:sp>
          <p:nvSpPr>
            <p:cNvPr id="88165" name="Freeform 126"/>
            <p:cNvSpPr>
              <a:spLocks/>
            </p:cNvSpPr>
            <p:nvPr/>
          </p:nvSpPr>
          <p:spPr bwMode="ltGray">
            <a:xfrm>
              <a:off x="4292" y="1269"/>
              <a:ext cx="18" cy="33"/>
            </a:xfrm>
            <a:custGeom>
              <a:avLst/>
              <a:gdLst>
                <a:gd name="T0" fmla="*/ 18 w 24"/>
                <a:gd name="T1" fmla="*/ 0 h 44"/>
                <a:gd name="T2" fmla="*/ 6 w 24"/>
                <a:gd name="T3" fmla="*/ 12 h 44"/>
                <a:gd name="T4" fmla="*/ 0 w 24"/>
                <a:gd name="T5" fmla="*/ 26 h 44"/>
                <a:gd name="T6" fmla="*/ 12 w 24"/>
                <a:gd name="T7" fmla="*/ 30 h 44"/>
                <a:gd name="T8" fmla="*/ 18 w 24"/>
                <a:gd name="T9" fmla="*/ 0 h 44"/>
                <a:gd name="T10" fmla="*/ 0 60000 65536"/>
                <a:gd name="T11" fmla="*/ 0 60000 65536"/>
                <a:gd name="T12" fmla="*/ 0 60000 65536"/>
                <a:gd name="T13" fmla="*/ 0 60000 65536"/>
                <a:gd name="T14" fmla="*/ 0 60000 65536"/>
                <a:gd name="T15" fmla="*/ 0 w 24"/>
                <a:gd name="T16" fmla="*/ 0 h 44"/>
                <a:gd name="T17" fmla="*/ 24 w 24"/>
                <a:gd name="T18" fmla="*/ 44 h 44"/>
              </a:gdLst>
              <a:ahLst/>
              <a:cxnLst>
                <a:cxn ang="T10">
                  <a:pos x="T0" y="T1"/>
                </a:cxn>
                <a:cxn ang="T11">
                  <a:pos x="T2" y="T3"/>
                </a:cxn>
                <a:cxn ang="T12">
                  <a:pos x="T4" y="T5"/>
                </a:cxn>
                <a:cxn ang="T13">
                  <a:pos x="T6" y="T7"/>
                </a:cxn>
                <a:cxn ang="T14">
                  <a:pos x="T8" y="T9"/>
                </a:cxn>
              </a:cxnLst>
              <a:rect l="T15" t="T16" r="T17" b="T18"/>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chemeClr val="bg2"/>
            </a:solidFill>
            <a:ln w="9525">
              <a:noFill/>
              <a:round/>
              <a:headEnd/>
              <a:tailEnd/>
            </a:ln>
          </p:spPr>
          <p:txBody>
            <a:bodyPr/>
            <a:lstStyle/>
            <a:p>
              <a:endParaRPr lang="zh-CN" altLang="en-US"/>
            </a:p>
          </p:txBody>
        </p:sp>
        <p:sp>
          <p:nvSpPr>
            <p:cNvPr id="88166" name="Freeform 127"/>
            <p:cNvSpPr>
              <a:spLocks/>
            </p:cNvSpPr>
            <p:nvPr/>
          </p:nvSpPr>
          <p:spPr bwMode="ltGray">
            <a:xfrm>
              <a:off x="3408" y="2721"/>
              <a:ext cx="31" cy="18"/>
            </a:xfrm>
            <a:custGeom>
              <a:avLst/>
              <a:gdLst>
                <a:gd name="T0" fmla="*/ 23 w 41"/>
                <a:gd name="T1" fmla="*/ 0 h 24"/>
                <a:gd name="T2" fmla="*/ 20 w 41"/>
                <a:gd name="T3" fmla="*/ 18 h 24"/>
                <a:gd name="T4" fmla="*/ 23 w 41"/>
                <a:gd name="T5" fmla="*/ 0 h 24"/>
                <a:gd name="T6" fmla="*/ 0 60000 65536"/>
                <a:gd name="T7" fmla="*/ 0 60000 65536"/>
                <a:gd name="T8" fmla="*/ 0 60000 65536"/>
                <a:gd name="T9" fmla="*/ 0 w 41"/>
                <a:gd name="T10" fmla="*/ 0 h 24"/>
                <a:gd name="T11" fmla="*/ 41 w 41"/>
                <a:gd name="T12" fmla="*/ 24 h 24"/>
              </a:gdLst>
              <a:ahLst/>
              <a:cxnLst>
                <a:cxn ang="T6">
                  <a:pos x="T0" y="T1"/>
                </a:cxn>
                <a:cxn ang="T7">
                  <a:pos x="T2" y="T3"/>
                </a:cxn>
                <a:cxn ang="T8">
                  <a:pos x="T4" y="T5"/>
                </a:cxn>
              </a:cxnLst>
              <a:rect l="T9" t="T10" r="T11" b="T12"/>
              <a:pathLst>
                <a:path w="41" h="24">
                  <a:moveTo>
                    <a:pt x="30" y="0"/>
                  </a:moveTo>
                  <a:cubicBezTo>
                    <a:pt x="4" y="4"/>
                    <a:pt x="0" y="17"/>
                    <a:pt x="26" y="24"/>
                  </a:cubicBezTo>
                  <a:cubicBezTo>
                    <a:pt x="41" y="19"/>
                    <a:pt x="38" y="10"/>
                    <a:pt x="30" y="0"/>
                  </a:cubicBezTo>
                  <a:close/>
                </a:path>
              </a:pathLst>
            </a:custGeom>
            <a:solidFill>
              <a:schemeClr val="bg2"/>
            </a:solidFill>
            <a:ln w="9525">
              <a:noFill/>
              <a:round/>
              <a:headEnd/>
              <a:tailEnd/>
            </a:ln>
          </p:spPr>
          <p:txBody>
            <a:bodyPr/>
            <a:lstStyle/>
            <a:p>
              <a:endParaRPr lang="zh-CN" altLang="en-US"/>
            </a:p>
          </p:txBody>
        </p:sp>
        <p:sp>
          <p:nvSpPr>
            <p:cNvPr id="88167" name="Freeform 128"/>
            <p:cNvSpPr>
              <a:spLocks/>
            </p:cNvSpPr>
            <p:nvPr/>
          </p:nvSpPr>
          <p:spPr bwMode="ltGray">
            <a:xfrm>
              <a:off x="3448" y="2714"/>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68" name="Freeform 129"/>
            <p:cNvSpPr>
              <a:spLocks/>
            </p:cNvSpPr>
            <p:nvPr/>
          </p:nvSpPr>
          <p:spPr bwMode="ltGray">
            <a:xfrm>
              <a:off x="3381" y="2560"/>
              <a:ext cx="9" cy="15"/>
            </a:xfrm>
            <a:custGeom>
              <a:avLst/>
              <a:gdLst>
                <a:gd name="T0" fmla="*/ 7 w 13"/>
                <a:gd name="T1" fmla="*/ 4 h 20"/>
                <a:gd name="T2" fmla="*/ 1 w 13"/>
                <a:gd name="T3" fmla="*/ 8 h 20"/>
                <a:gd name="T4" fmla="*/ 6 w 13"/>
                <a:gd name="T5" fmla="*/ 15 h 20"/>
                <a:gd name="T6" fmla="*/ 7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69" name="Freeform 130"/>
            <p:cNvSpPr>
              <a:spLocks/>
            </p:cNvSpPr>
            <p:nvPr/>
          </p:nvSpPr>
          <p:spPr bwMode="ltGray">
            <a:xfrm>
              <a:off x="3441" y="2487"/>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solidFill>
              <a:schemeClr val="bg2"/>
            </a:solidFill>
            <a:ln w="9525">
              <a:noFill/>
              <a:round/>
              <a:headEnd/>
              <a:tailEnd/>
            </a:ln>
          </p:spPr>
          <p:txBody>
            <a:bodyPr/>
            <a:lstStyle/>
            <a:p>
              <a:endParaRPr lang="zh-CN" altLang="en-US"/>
            </a:p>
          </p:txBody>
        </p:sp>
        <p:sp>
          <p:nvSpPr>
            <p:cNvPr id="88170" name="Freeform 131"/>
            <p:cNvSpPr>
              <a:spLocks/>
            </p:cNvSpPr>
            <p:nvPr/>
          </p:nvSpPr>
          <p:spPr bwMode="ltGray">
            <a:xfrm>
              <a:off x="3417" y="2486"/>
              <a:ext cx="11" cy="19"/>
            </a:xfrm>
            <a:custGeom>
              <a:avLst/>
              <a:gdLst>
                <a:gd name="T0" fmla="*/ 5 w 14"/>
                <a:gd name="T1" fmla="*/ 0 h 25"/>
                <a:gd name="T2" fmla="*/ 0 w 14"/>
                <a:gd name="T3" fmla="*/ 10 h 25"/>
                <a:gd name="T4" fmla="*/ 9 w 14"/>
                <a:gd name="T5" fmla="*/ 18 h 25"/>
                <a:gd name="T6" fmla="*/ 5 w 14"/>
                <a:gd name="T7" fmla="*/ 0 h 25"/>
                <a:gd name="T8" fmla="*/ 0 60000 65536"/>
                <a:gd name="T9" fmla="*/ 0 60000 65536"/>
                <a:gd name="T10" fmla="*/ 0 60000 65536"/>
                <a:gd name="T11" fmla="*/ 0 60000 65536"/>
                <a:gd name="T12" fmla="*/ 0 w 14"/>
                <a:gd name="T13" fmla="*/ 0 h 25"/>
                <a:gd name="T14" fmla="*/ 14 w 14"/>
                <a:gd name="T15" fmla="*/ 25 h 25"/>
              </a:gdLst>
              <a:ahLst/>
              <a:cxnLst>
                <a:cxn ang="T8">
                  <a:pos x="T0" y="T1"/>
                </a:cxn>
                <a:cxn ang="T9">
                  <a:pos x="T2" y="T3"/>
                </a:cxn>
                <a:cxn ang="T10">
                  <a:pos x="T4" y="T5"/>
                </a:cxn>
                <a:cxn ang="T11">
                  <a:pos x="T6" y="T7"/>
                </a:cxn>
              </a:cxnLst>
              <a:rect l="T12" t="T13" r="T14" b="T15"/>
              <a:pathLst>
                <a:path w="14" h="25">
                  <a:moveTo>
                    <a:pt x="6" y="0"/>
                  </a:moveTo>
                  <a:cubicBezTo>
                    <a:pt x="4" y="5"/>
                    <a:pt x="3" y="9"/>
                    <a:pt x="0" y="13"/>
                  </a:cubicBezTo>
                  <a:cubicBezTo>
                    <a:pt x="1" y="24"/>
                    <a:pt x="1" y="25"/>
                    <a:pt x="12" y="24"/>
                  </a:cubicBezTo>
                  <a:cubicBezTo>
                    <a:pt x="14" y="12"/>
                    <a:pt x="8" y="10"/>
                    <a:pt x="6" y="0"/>
                  </a:cubicBezTo>
                  <a:close/>
                </a:path>
              </a:pathLst>
            </a:custGeom>
            <a:solidFill>
              <a:schemeClr val="bg2"/>
            </a:solidFill>
            <a:ln w="9525">
              <a:noFill/>
              <a:round/>
              <a:headEnd/>
              <a:tailEnd/>
            </a:ln>
          </p:spPr>
          <p:txBody>
            <a:bodyPr/>
            <a:lstStyle/>
            <a:p>
              <a:endParaRPr lang="zh-CN" altLang="en-US"/>
            </a:p>
          </p:txBody>
        </p:sp>
        <p:sp>
          <p:nvSpPr>
            <p:cNvPr id="88171" name="Freeform 132"/>
            <p:cNvSpPr>
              <a:spLocks/>
            </p:cNvSpPr>
            <p:nvPr/>
          </p:nvSpPr>
          <p:spPr bwMode="ltGray">
            <a:xfrm>
              <a:off x="3406" y="2508"/>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72" name="Freeform 133"/>
            <p:cNvSpPr>
              <a:spLocks/>
            </p:cNvSpPr>
            <p:nvPr/>
          </p:nvSpPr>
          <p:spPr bwMode="ltGray">
            <a:xfrm>
              <a:off x="3381" y="2542"/>
              <a:ext cx="9" cy="15"/>
            </a:xfrm>
            <a:custGeom>
              <a:avLst/>
              <a:gdLst>
                <a:gd name="T0" fmla="*/ 7 w 13"/>
                <a:gd name="T1" fmla="*/ 4 h 20"/>
                <a:gd name="T2" fmla="*/ 1 w 13"/>
                <a:gd name="T3" fmla="*/ 8 h 20"/>
                <a:gd name="T4" fmla="*/ 6 w 13"/>
                <a:gd name="T5" fmla="*/ 15 h 20"/>
                <a:gd name="T6" fmla="*/ 7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73" name="Freeform 134"/>
            <p:cNvSpPr>
              <a:spLocks/>
            </p:cNvSpPr>
            <p:nvPr/>
          </p:nvSpPr>
          <p:spPr bwMode="ltGray">
            <a:xfrm>
              <a:off x="3400" y="2529"/>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74" name="Freeform 135"/>
            <p:cNvSpPr>
              <a:spLocks/>
            </p:cNvSpPr>
            <p:nvPr/>
          </p:nvSpPr>
          <p:spPr bwMode="ltGray">
            <a:xfrm>
              <a:off x="2667" y="1541"/>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75" name="Freeform 136"/>
            <p:cNvSpPr>
              <a:spLocks/>
            </p:cNvSpPr>
            <p:nvPr/>
          </p:nvSpPr>
          <p:spPr bwMode="ltGray">
            <a:xfrm>
              <a:off x="2606" y="1507"/>
              <a:ext cx="10" cy="15"/>
            </a:xfrm>
            <a:custGeom>
              <a:avLst/>
              <a:gdLst>
                <a:gd name="T0" fmla="*/ 8 w 13"/>
                <a:gd name="T1" fmla="*/ 4 h 20"/>
                <a:gd name="T2" fmla="*/ 1 w 13"/>
                <a:gd name="T3" fmla="*/ 8 h 20"/>
                <a:gd name="T4" fmla="*/ 7 w 13"/>
                <a:gd name="T5" fmla="*/ 15 h 20"/>
                <a:gd name="T6" fmla="*/ 8 w 13"/>
                <a:gd name="T7" fmla="*/ 4 h 20"/>
                <a:gd name="T8" fmla="*/ 0 60000 65536"/>
                <a:gd name="T9" fmla="*/ 0 60000 65536"/>
                <a:gd name="T10" fmla="*/ 0 60000 65536"/>
                <a:gd name="T11" fmla="*/ 0 60000 65536"/>
                <a:gd name="T12" fmla="*/ 0 w 13"/>
                <a:gd name="T13" fmla="*/ 0 h 20"/>
                <a:gd name="T14" fmla="*/ 13 w 13"/>
                <a:gd name="T15" fmla="*/ 20 h 20"/>
              </a:gdLst>
              <a:ahLst/>
              <a:cxnLst>
                <a:cxn ang="T8">
                  <a:pos x="T0" y="T1"/>
                </a:cxn>
                <a:cxn ang="T9">
                  <a:pos x="T2" y="T3"/>
                </a:cxn>
                <a:cxn ang="T10">
                  <a:pos x="T4" y="T5"/>
                </a:cxn>
                <a:cxn ang="T11">
                  <a:pos x="T6" y="T7"/>
                </a:cxn>
              </a:cxnLst>
              <a:rect l="T12" t="T13" r="T14" b="T15"/>
              <a:pathLst>
                <a:path w="13" h="20">
                  <a:moveTo>
                    <a:pt x="10" y="5"/>
                  </a:moveTo>
                  <a:cubicBezTo>
                    <a:pt x="3" y="0"/>
                    <a:pt x="5" y="6"/>
                    <a:pt x="1" y="11"/>
                  </a:cubicBezTo>
                  <a:cubicBezTo>
                    <a:pt x="0" y="18"/>
                    <a:pt x="2" y="19"/>
                    <a:pt x="9" y="20"/>
                  </a:cubicBezTo>
                  <a:cubicBezTo>
                    <a:pt x="13" y="14"/>
                    <a:pt x="10" y="12"/>
                    <a:pt x="10" y="5"/>
                  </a:cubicBezTo>
                  <a:close/>
                </a:path>
              </a:pathLst>
            </a:custGeom>
            <a:solidFill>
              <a:schemeClr val="bg2"/>
            </a:solidFill>
            <a:ln w="9525">
              <a:noFill/>
              <a:round/>
              <a:headEnd/>
              <a:tailEnd/>
            </a:ln>
          </p:spPr>
          <p:txBody>
            <a:bodyPr/>
            <a:lstStyle/>
            <a:p>
              <a:endParaRPr lang="zh-CN" altLang="en-US"/>
            </a:p>
          </p:txBody>
        </p:sp>
        <p:sp>
          <p:nvSpPr>
            <p:cNvPr id="88176" name="Freeform 137"/>
            <p:cNvSpPr>
              <a:spLocks/>
            </p:cNvSpPr>
            <p:nvPr/>
          </p:nvSpPr>
          <p:spPr bwMode="ltGray">
            <a:xfrm>
              <a:off x="2387" y="1287"/>
              <a:ext cx="2053" cy="1635"/>
            </a:xfrm>
            <a:custGeom>
              <a:avLst/>
              <a:gdLst>
                <a:gd name="T0" fmla="*/ 544 w 2742"/>
                <a:gd name="T1" fmla="*/ 680 h 2182"/>
                <a:gd name="T2" fmla="*/ 416 w 2742"/>
                <a:gd name="T3" fmla="*/ 643 h 2182"/>
                <a:gd name="T4" fmla="*/ 331 w 2742"/>
                <a:gd name="T5" fmla="*/ 599 h 2182"/>
                <a:gd name="T6" fmla="*/ 174 w 2742"/>
                <a:gd name="T7" fmla="*/ 622 h 2182"/>
                <a:gd name="T8" fmla="*/ 129 w 2742"/>
                <a:gd name="T9" fmla="*/ 673 h 2182"/>
                <a:gd name="T10" fmla="*/ 46 w 2742"/>
                <a:gd name="T11" fmla="*/ 761 h 2182"/>
                <a:gd name="T12" fmla="*/ 16 w 2742"/>
                <a:gd name="T13" fmla="*/ 856 h 2182"/>
                <a:gd name="T14" fmla="*/ 58 w 2742"/>
                <a:gd name="T15" fmla="*/ 1001 h 2182"/>
                <a:gd name="T16" fmla="*/ 145 w 2742"/>
                <a:gd name="T17" fmla="*/ 1058 h 2182"/>
                <a:gd name="T18" fmla="*/ 238 w 2742"/>
                <a:gd name="T19" fmla="*/ 1049 h 2182"/>
                <a:gd name="T20" fmla="*/ 340 w 2742"/>
                <a:gd name="T21" fmla="*/ 1066 h 2182"/>
                <a:gd name="T22" fmla="*/ 394 w 2742"/>
                <a:gd name="T23" fmla="*/ 1136 h 2182"/>
                <a:gd name="T24" fmla="*/ 428 w 2742"/>
                <a:gd name="T25" fmla="*/ 1362 h 2182"/>
                <a:gd name="T26" fmla="*/ 463 w 2742"/>
                <a:gd name="T27" fmla="*/ 1515 h 2182"/>
                <a:gd name="T28" fmla="*/ 494 w 2742"/>
                <a:gd name="T29" fmla="*/ 1620 h 2182"/>
                <a:gd name="T30" fmla="*/ 651 w 2742"/>
                <a:gd name="T31" fmla="*/ 1607 h 2182"/>
                <a:gd name="T32" fmla="*/ 750 w 2742"/>
                <a:gd name="T33" fmla="*/ 1487 h 2182"/>
                <a:gd name="T34" fmla="*/ 813 w 2742"/>
                <a:gd name="T35" fmla="*/ 1374 h 2182"/>
                <a:gd name="T36" fmla="*/ 827 w 2742"/>
                <a:gd name="T37" fmla="*/ 1262 h 2182"/>
                <a:gd name="T38" fmla="*/ 927 w 2742"/>
                <a:gd name="T39" fmla="*/ 1092 h 2182"/>
                <a:gd name="T40" fmla="*/ 994 w 2742"/>
                <a:gd name="T41" fmla="*/ 998 h 2182"/>
                <a:gd name="T42" fmla="*/ 840 w 2742"/>
                <a:gd name="T43" fmla="*/ 931 h 2182"/>
                <a:gd name="T44" fmla="*/ 726 w 2742"/>
                <a:gd name="T45" fmla="*/ 727 h 2182"/>
                <a:gd name="T46" fmla="*/ 813 w 2742"/>
                <a:gd name="T47" fmla="*/ 821 h 2182"/>
                <a:gd name="T48" fmla="*/ 906 w 2742"/>
                <a:gd name="T49" fmla="*/ 955 h 2182"/>
                <a:gd name="T50" fmla="*/ 1063 w 2742"/>
                <a:gd name="T51" fmla="*/ 889 h 2182"/>
                <a:gd name="T52" fmla="*/ 1093 w 2742"/>
                <a:gd name="T53" fmla="*/ 794 h 2182"/>
                <a:gd name="T54" fmla="*/ 1045 w 2742"/>
                <a:gd name="T55" fmla="*/ 778 h 2182"/>
                <a:gd name="T56" fmla="*/ 999 w 2742"/>
                <a:gd name="T57" fmla="*/ 779 h 2182"/>
                <a:gd name="T58" fmla="*/ 925 w 2742"/>
                <a:gd name="T59" fmla="*/ 719 h 2182"/>
                <a:gd name="T60" fmla="*/ 1054 w 2742"/>
                <a:gd name="T61" fmla="*/ 737 h 2182"/>
                <a:gd name="T62" fmla="*/ 1175 w 2742"/>
                <a:gd name="T63" fmla="*/ 767 h 2182"/>
                <a:gd name="T64" fmla="*/ 1289 w 2742"/>
                <a:gd name="T65" fmla="*/ 853 h 2182"/>
                <a:gd name="T66" fmla="*/ 1313 w 2742"/>
                <a:gd name="T67" fmla="*/ 881 h 2182"/>
                <a:gd name="T68" fmla="*/ 1418 w 2742"/>
                <a:gd name="T69" fmla="*/ 959 h 2182"/>
                <a:gd name="T70" fmla="*/ 1601 w 2742"/>
                <a:gd name="T71" fmla="*/ 848 h 2182"/>
                <a:gd name="T72" fmla="*/ 1668 w 2742"/>
                <a:gd name="T73" fmla="*/ 974 h 2182"/>
                <a:gd name="T74" fmla="*/ 1731 w 2742"/>
                <a:gd name="T75" fmla="*/ 971 h 2182"/>
                <a:gd name="T76" fmla="*/ 1700 w 2742"/>
                <a:gd name="T77" fmla="*/ 875 h 2182"/>
                <a:gd name="T78" fmla="*/ 1725 w 2742"/>
                <a:gd name="T79" fmla="*/ 826 h 2182"/>
                <a:gd name="T80" fmla="*/ 1801 w 2742"/>
                <a:gd name="T81" fmla="*/ 659 h 2182"/>
                <a:gd name="T82" fmla="*/ 1776 w 2742"/>
                <a:gd name="T83" fmla="*/ 548 h 2182"/>
                <a:gd name="T84" fmla="*/ 1780 w 2742"/>
                <a:gd name="T85" fmla="*/ 505 h 2182"/>
                <a:gd name="T86" fmla="*/ 1822 w 2742"/>
                <a:gd name="T87" fmla="*/ 592 h 2182"/>
                <a:gd name="T88" fmla="*/ 1836 w 2742"/>
                <a:gd name="T89" fmla="*/ 433 h 2182"/>
                <a:gd name="T90" fmla="*/ 1818 w 2742"/>
                <a:gd name="T91" fmla="*/ 283 h 2182"/>
                <a:gd name="T92" fmla="*/ 1845 w 2742"/>
                <a:gd name="T93" fmla="*/ 171 h 2182"/>
                <a:gd name="T94" fmla="*/ 1891 w 2742"/>
                <a:gd name="T95" fmla="*/ 118 h 2182"/>
                <a:gd name="T96" fmla="*/ 1909 w 2742"/>
                <a:gd name="T97" fmla="*/ 186 h 2182"/>
                <a:gd name="T98" fmla="*/ 2005 w 2742"/>
                <a:gd name="T99" fmla="*/ 225 h 2182"/>
                <a:gd name="T100" fmla="*/ 1935 w 2742"/>
                <a:gd name="T101" fmla="*/ 135 h 2182"/>
                <a:gd name="T102" fmla="*/ 1996 w 2742"/>
                <a:gd name="T103" fmla="*/ 69 h 2182"/>
                <a:gd name="T104" fmla="*/ 1996 w 2742"/>
                <a:gd name="T105" fmla="*/ 31 h 2182"/>
                <a:gd name="T106" fmla="*/ 2034 w 2742"/>
                <a:gd name="T107" fmla="*/ 0 h 21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42"/>
                <a:gd name="T163" fmla="*/ 0 h 2182"/>
                <a:gd name="T164" fmla="*/ 2742 w 2742"/>
                <a:gd name="T165" fmla="*/ 2182 h 21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42" h="2182">
                  <a:moveTo>
                    <a:pt x="926" y="908"/>
                  </a:moveTo>
                  <a:cubicBezTo>
                    <a:pt x="877" y="906"/>
                    <a:pt x="867" y="898"/>
                    <a:pt x="822" y="896"/>
                  </a:cubicBezTo>
                  <a:cubicBezTo>
                    <a:pt x="806" y="893"/>
                    <a:pt x="790" y="887"/>
                    <a:pt x="774" y="884"/>
                  </a:cubicBezTo>
                  <a:cubicBezTo>
                    <a:pt x="768" y="880"/>
                    <a:pt x="756" y="872"/>
                    <a:pt x="756" y="872"/>
                  </a:cubicBezTo>
                  <a:cubicBezTo>
                    <a:pt x="733" y="875"/>
                    <a:pt x="741" y="879"/>
                    <a:pt x="726" y="884"/>
                  </a:cubicBezTo>
                  <a:cubicBezTo>
                    <a:pt x="718" y="895"/>
                    <a:pt x="721" y="897"/>
                    <a:pt x="726" y="908"/>
                  </a:cubicBezTo>
                  <a:cubicBezTo>
                    <a:pt x="728" y="912"/>
                    <a:pt x="730" y="920"/>
                    <a:pt x="730" y="920"/>
                  </a:cubicBezTo>
                  <a:cubicBezTo>
                    <a:pt x="700" y="930"/>
                    <a:pt x="674" y="909"/>
                    <a:pt x="648" y="900"/>
                  </a:cubicBezTo>
                  <a:cubicBezTo>
                    <a:pt x="640" y="876"/>
                    <a:pt x="628" y="879"/>
                    <a:pt x="602" y="876"/>
                  </a:cubicBezTo>
                  <a:cubicBezTo>
                    <a:pt x="593" y="870"/>
                    <a:pt x="591" y="870"/>
                    <a:pt x="580" y="872"/>
                  </a:cubicBezTo>
                  <a:cubicBezTo>
                    <a:pt x="569" y="868"/>
                    <a:pt x="576" y="871"/>
                    <a:pt x="562" y="862"/>
                  </a:cubicBezTo>
                  <a:cubicBezTo>
                    <a:pt x="560" y="861"/>
                    <a:pt x="556" y="858"/>
                    <a:pt x="556" y="858"/>
                  </a:cubicBezTo>
                  <a:cubicBezTo>
                    <a:pt x="554" y="856"/>
                    <a:pt x="550" y="850"/>
                    <a:pt x="550" y="846"/>
                  </a:cubicBezTo>
                  <a:cubicBezTo>
                    <a:pt x="551" y="840"/>
                    <a:pt x="556" y="828"/>
                    <a:pt x="556" y="828"/>
                  </a:cubicBezTo>
                  <a:cubicBezTo>
                    <a:pt x="554" y="796"/>
                    <a:pt x="560" y="791"/>
                    <a:pt x="530" y="794"/>
                  </a:cubicBezTo>
                  <a:cubicBezTo>
                    <a:pt x="519" y="805"/>
                    <a:pt x="518" y="800"/>
                    <a:pt x="506" y="796"/>
                  </a:cubicBezTo>
                  <a:cubicBezTo>
                    <a:pt x="491" y="797"/>
                    <a:pt x="479" y="800"/>
                    <a:pt x="464" y="802"/>
                  </a:cubicBezTo>
                  <a:cubicBezTo>
                    <a:pt x="457" y="801"/>
                    <a:pt x="449" y="802"/>
                    <a:pt x="442" y="800"/>
                  </a:cubicBezTo>
                  <a:cubicBezTo>
                    <a:pt x="440" y="799"/>
                    <a:pt x="438" y="796"/>
                    <a:pt x="436" y="796"/>
                  </a:cubicBezTo>
                  <a:cubicBezTo>
                    <a:pt x="417" y="794"/>
                    <a:pt x="394" y="803"/>
                    <a:pt x="376" y="808"/>
                  </a:cubicBezTo>
                  <a:cubicBezTo>
                    <a:pt x="366" y="811"/>
                    <a:pt x="356" y="815"/>
                    <a:pt x="346" y="818"/>
                  </a:cubicBezTo>
                  <a:cubicBezTo>
                    <a:pt x="340" y="820"/>
                    <a:pt x="328" y="824"/>
                    <a:pt x="328" y="824"/>
                  </a:cubicBezTo>
                  <a:cubicBezTo>
                    <a:pt x="302" y="821"/>
                    <a:pt x="278" y="820"/>
                    <a:pt x="252" y="822"/>
                  </a:cubicBezTo>
                  <a:cubicBezTo>
                    <a:pt x="245" y="824"/>
                    <a:pt x="239" y="826"/>
                    <a:pt x="232" y="830"/>
                  </a:cubicBezTo>
                  <a:cubicBezTo>
                    <a:pt x="231" y="832"/>
                    <a:pt x="231" y="834"/>
                    <a:pt x="230" y="836"/>
                  </a:cubicBezTo>
                  <a:cubicBezTo>
                    <a:pt x="228" y="838"/>
                    <a:pt x="225" y="838"/>
                    <a:pt x="224" y="840"/>
                  </a:cubicBezTo>
                  <a:cubicBezTo>
                    <a:pt x="217" y="852"/>
                    <a:pt x="222" y="860"/>
                    <a:pt x="210" y="866"/>
                  </a:cubicBezTo>
                  <a:cubicBezTo>
                    <a:pt x="204" y="870"/>
                    <a:pt x="198" y="874"/>
                    <a:pt x="192" y="878"/>
                  </a:cubicBezTo>
                  <a:cubicBezTo>
                    <a:pt x="188" y="881"/>
                    <a:pt x="180" y="886"/>
                    <a:pt x="180" y="886"/>
                  </a:cubicBezTo>
                  <a:cubicBezTo>
                    <a:pt x="178" y="891"/>
                    <a:pt x="173" y="893"/>
                    <a:pt x="172" y="898"/>
                  </a:cubicBezTo>
                  <a:cubicBezTo>
                    <a:pt x="170" y="907"/>
                    <a:pt x="174" y="927"/>
                    <a:pt x="164" y="936"/>
                  </a:cubicBezTo>
                  <a:cubicBezTo>
                    <a:pt x="156" y="943"/>
                    <a:pt x="144" y="950"/>
                    <a:pt x="134" y="954"/>
                  </a:cubicBezTo>
                  <a:cubicBezTo>
                    <a:pt x="134" y="954"/>
                    <a:pt x="119" y="959"/>
                    <a:pt x="116" y="960"/>
                  </a:cubicBezTo>
                  <a:cubicBezTo>
                    <a:pt x="114" y="961"/>
                    <a:pt x="110" y="962"/>
                    <a:pt x="110" y="962"/>
                  </a:cubicBezTo>
                  <a:cubicBezTo>
                    <a:pt x="101" y="971"/>
                    <a:pt x="91" y="981"/>
                    <a:pt x="80" y="988"/>
                  </a:cubicBezTo>
                  <a:cubicBezTo>
                    <a:pt x="74" y="998"/>
                    <a:pt x="71" y="1010"/>
                    <a:pt x="62" y="1016"/>
                  </a:cubicBezTo>
                  <a:cubicBezTo>
                    <a:pt x="57" y="1024"/>
                    <a:pt x="49" y="1028"/>
                    <a:pt x="42" y="1036"/>
                  </a:cubicBezTo>
                  <a:cubicBezTo>
                    <a:pt x="35" y="1044"/>
                    <a:pt x="33" y="1056"/>
                    <a:pt x="30" y="1066"/>
                  </a:cubicBezTo>
                  <a:cubicBezTo>
                    <a:pt x="27" y="1074"/>
                    <a:pt x="25" y="1082"/>
                    <a:pt x="22" y="1090"/>
                  </a:cubicBezTo>
                  <a:cubicBezTo>
                    <a:pt x="21" y="1094"/>
                    <a:pt x="18" y="1102"/>
                    <a:pt x="18" y="1102"/>
                  </a:cubicBezTo>
                  <a:cubicBezTo>
                    <a:pt x="21" y="1111"/>
                    <a:pt x="36" y="1126"/>
                    <a:pt x="36" y="1126"/>
                  </a:cubicBezTo>
                  <a:cubicBezTo>
                    <a:pt x="34" y="1133"/>
                    <a:pt x="22" y="1142"/>
                    <a:pt x="22" y="1142"/>
                  </a:cubicBezTo>
                  <a:cubicBezTo>
                    <a:pt x="19" y="1152"/>
                    <a:pt x="23" y="1158"/>
                    <a:pt x="32" y="1164"/>
                  </a:cubicBezTo>
                  <a:cubicBezTo>
                    <a:pt x="38" y="1181"/>
                    <a:pt x="22" y="1205"/>
                    <a:pt x="8" y="1214"/>
                  </a:cubicBezTo>
                  <a:cubicBezTo>
                    <a:pt x="0" y="1238"/>
                    <a:pt x="6" y="1237"/>
                    <a:pt x="16" y="1256"/>
                  </a:cubicBezTo>
                  <a:cubicBezTo>
                    <a:pt x="31" y="1285"/>
                    <a:pt x="40" y="1292"/>
                    <a:pt x="70" y="1302"/>
                  </a:cubicBezTo>
                  <a:cubicBezTo>
                    <a:pt x="80" y="1316"/>
                    <a:pt x="75" y="1311"/>
                    <a:pt x="84" y="1320"/>
                  </a:cubicBezTo>
                  <a:cubicBezTo>
                    <a:pt x="83" y="1326"/>
                    <a:pt x="79" y="1330"/>
                    <a:pt x="78" y="1336"/>
                  </a:cubicBezTo>
                  <a:cubicBezTo>
                    <a:pt x="77" y="1346"/>
                    <a:pt x="93" y="1361"/>
                    <a:pt x="98" y="1368"/>
                  </a:cubicBezTo>
                  <a:cubicBezTo>
                    <a:pt x="103" y="1376"/>
                    <a:pt x="122" y="1382"/>
                    <a:pt x="122" y="1382"/>
                  </a:cubicBezTo>
                  <a:cubicBezTo>
                    <a:pt x="125" y="1381"/>
                    <a:pt x="128" y="1382"/>
                    <a:pt x="130" y="1380"/>
                  </a:cubicBezTo>
                  <a:cubicBezTo>
                    <a:pt x="132" y="1379"/>
                    <a:pt x="130" y="1375"/>
                    <a:pt x="132" y="1374"/>
                  </a:cubicBezTo>
                  <a:cubicBezTo>
                    <a:pt x="134" y="1373"/>
                    <a:pt x="143" y="1384"/>
                    <a:pt x="144" y="1384"/>
                  </a:cubicBezTo>
                  <a:cubicBezTo>
                    <a:pt x="158" y="1396"/>
                    <a:pt x="177" y="1406"/>
                    <a:pt x="194" y="1412"/>
                  </a:cubicBezTo>
                  <a:cubicBezTo>
                    <a:pt x="197" y="1422"/>
                    <a:pt x="202" y="1420"/>
                    <a:pt x="212" y="1418"/>
                  </a:cubicBezTo>
                  <a:cubicBezTo>
                    <a:pt x="216" y="1415"/>
                    <a:pt x="220" y="1413"/>
                    <a:pt x="224" y="1410"/>
                  </a:cubicBezTo>
                  <a:cubicBezTo>
                    <a:pt x="228" y="1408"/>
                    <a:pt x="236" y="1406"/>
                    <a:pt x="236" y="1406"/>
                  </a:cubicBezTo>
                  <a:cubicBezTo>
                    <a:pt x="256" y="1413"/>
                    <a:pt x="278" y="1414"/>
                    <a:pt x="298" y="1416"/>
                  </a:cubicBezTo>
                  <a:cubicBezTo>
                    <a:pt x="307" y="1422"/>
                    <a:pt x="304" y="1427"/>
                    <a:pt x="316" y="1424"/>
                  </a:cubicBezTo>
                  <a:cubicBezTo>
                    <a:pt x="317" y="1416"/>
                    <a:pt x="316" y="1408"/>
                    <a:pt x="318" y="1400"/>
                  </a:cubicBezTo>
                  <a:cubicBezTo>
                    <a:pt x="322" y="1387"/>
                    <a:pt x="342" y="1413"/>
                    <a:pt x="346" y="1414"/>
                  </a:cubicBezTo>
                  <a:cubicBezTo>
                    <a:pt x="355" y="1400"/>
                    <a:pt x="370" y="1401"/>
                    <a:pt x="386" y="1400"/>
                  </a:cubicBezTo>
                  <a:cubicBezTo>
                    <a:pt x="395" y="1397"/>
                    <a:pt x="401" y="1391"/>
                    <a:pt x="410" y="1388"/>
                  </a:cubicBezTo>
                  <a:cubicBezTo>
                    <a:pt x="424" y="1390"/>
                    <a:pt x="438" y="1393"/>
                    <a:pt x="452" y="1398"/>
                  </a:cubicBezTo>
                  <a:cubicBezTo>
                    <a:pt x="454" y="1400"/>
                    <a:pt x="458" y="1406"/>
                    <a:pt x="458" y="1410"/>
                  </a:cubicBezTo>
                  <a:cubicBezTo>
                    <a:pt x="458" y="1414"/>
                    <a:pt x="454" y="1422"/>
                    <a:pt x="454" y="1422"/>
                  </a:cubicBezTo>
                  <a:cubicBezTo>
                    <a:pt x="462" y="1427"/>
                    <a:pt x="471" y="1429"/>
                    <a:pt x="480" y="1432"/>
                  </a:cubicBezTo>
                  <a:cubicBezTo>
                    <a:pt x="482" y="1433"/>
                    <a:pt x="486" y="1434"/>
                    <a:pt x="486" y="1434"/>
                  </a:cubicBezTo>
                  <a:cubicBezTo>
                    <a:pt x="498" y="1430"/>
                    <a:pt x="511" y="1431"/>
                    <a:pt x="522" y="1438"/>
                  </a:cubicBezTo>
                  <a:cubicBezTo>
                    <a:pt x="526" y="1444"/>
                    <a:pt x="530" y="1450"/>
                    <a:pt x="534" y="1456"/>
                  </a:cubicBezTo>
                  <a:cubicBezTo>
                    <a:pt x="537" y="1460"/>
                    <a:pt x="542" y="1468"/>
                    <a:pt x="542" y="1468"/>
                  </a:cubicBezTo>
                  <a:cubicBezTo>
                    <a:pt x="537" y="1484"/>
                    <a:pt x="531" y="1500"/>
                    <a:pt x="526" y="1516"/>
                  </a:cubicBezTo>
                  <a:cubicBezTo>
                    <a:pt x="522" y="1527"/>
                    <a:pt x="525" y="1520"/>
                    <a:pt x="516" y="1534"/>
                  </a:cubicBezTo>
                  <a:cubicBezTo>
                    <a:pt x="515" y="1536"/>
                    <a:pt x="512" y="1540"/>
                    <a:pt x="512" y="1540"/>
                  </a:cubicBezTo>
                  <a:cubicBezTo>
                    <a:pt x="516" y="1577"/>
                    <a:pt x="528" y="1570"/>
                    <a:pt x="546" y="1594"/>
                  </a:cubicBezTo>
                  <a:cubicBezTo>
                    <a:pt x="568" y="1622"/>
                    <a:pt x="585" y="1649"/>
                    <a:pt x="594" y="1684"/>
                  </a:cubicBezTo>
                  <a:cubicBezTo>
                    <a:pt x="593" y="1702"/>
                    <a:pt x="601" y="1747"/>
                    <a:pt x="578" y="1762"/>
                  </a:cubicBezTo>
                  <a:cubicBezTo>
                    <a:pt x="569" y="1790"/>
                    <a:pt x="576" y="1763"/>
                    <a:pt x="572" y="1818"/>
                  </a:cubicBezTo>
                  <a:cubicBezTo>
                    <a:pt x="571" y="1829"/>
                    <a:pt x="560" y="1837"/>
                    <a:pt x="556" y="1848"/>
                  </a:cubicBezTo>
                  <a:cubicBezTo>
                    <a:pt x="560" y="1877"/>
                    <a:pt x="572" y="1890"/>
                    <a:pt x="592" y="1910"/>
                  </a:cubicBezTo>
                  <a:cubicBezTo>
                    <a:pt x="596" y="1914"/>
                    <a:pt x="600" y="1917"/>
                    <a:pt x="602" y="1922"/>
                  </a:cubicBezTo>
                  <a:cubicBezTo>
                    <a:pt x="604" y="1926"/>
                    <a:pt x="606" y="1934"/>
                    <a:pt x="606" y="1934"/>
                  </a:cubicBezTo>
                  <a:cubicBezTo>
                    <a:pt x="608" y="1959"/>
                    <a:pt x="609" y="1976"/>
                    <a:pt x="612" y="1998"/>
                  </a:cubicBezTo>
                  <a:cubicBezTo>
                    <a:pt x="614" y="2012"/>
                    <a:pt x="613" y="2008"/>
                    <a:pt x="618" y="2022"/>
                  </a:cubicBezTo>
                  <a:cubicBezTo>
                    <a:pt x="619" y="2024"/>
                    <a:pt x="620" y="2028"/>
                    <a:pt x="620" y="2028"/>
                  </a:cubicBezTo>
                  <a:cubicBezTo>
                    <a:pt x="622" y="2048"/>
                    <a:pt x="623" y="2060"/>
                    <a:pt x="640" y="2072"/>
                  </a:cubicBezTo>
                  <a:cubicBezTo>
                    <a:pt x="645" y="2079"/>
                    <a:pt x="649" y="2083"/>
                    <a:pt x="656" y="2088"/>
                  </a:cubicBezTo>
                  <a:cubicBezTo>
                    <a:pt x="661" y="2104"/>
                    <a:pt x="669" y="2120"/>
                    <a:pt x="674" y="2136"/>
                  </a:cubicBezTo>
                  <a:cubicBezTo>
                    <a:pt x="673" y="2142"/>
                    <a:pt x="675" y="2149"/>
                    <a:pt x="672" y="2154"/>
                  </a:cubicBezTo>
                  <a:cubicBezTo>
                    <a:pt x="670" y="2158"/>
                    <a:pt x="660" y="2162"/>
                    <a:pt x="660" y="2162"/>
                  </a:cubicBezTo>
                  <a:cubicBezTo>
                    <a:pt x="649" y="2179"/>
                    <a:pt x="678" y="2181"/>
                    <a:pt x="688" y="2182"/>
                  </a:cubicBezTo>
                  <a:cubicBezTo>
                    <a:pt x="716" y="2176"/>
                    <a:pt x="741" y="2170"/>
                    <a:pt x="770" y="2168"/>
                  </a:cubicBezTo>
                  <a:cubicBezTo>
                    <a:pt x="794" y="2164"/>
                    <a:pt x="816" y="2159"/>
                    <a:pt x="840" y="2156"/>
                  </a:cubicBezTo>
                  <a:cubicBezTo>
                    <a:pt x="844" y="2155"/>
                    <a:pt x="848" y="2154"/>
                    <a:pt x="852" y="2152"/>
                  </a:cubicBezTo>
                  <a:cubicBezTo>
                    <a:pt x="854" y="2151"/>
                    <a:pt x="856" y="2149"/>
                    <a:pt x="858" y="2148"/>
                  </a:cubicBezTo>
                  <a:cubicBezTo>
                    <a:pt x="862" y="2146"/>
                    <a:pt x="870" y="2144"/>
                    <a:pt x="870" y="2144"/>
                  </a:cubicBezTo>
                  <a:cubicBezTo>
                    <a:pt x="877" y="2137"/>
                    <a:pt x="884" y="2129"/>
                    <a:pt x="892" y="2124"/>
                  </a:cubicBezTo>
                  <a:cubicBezTo>
                    <a:pt x="897" y="2117"/>
                    <a:pt x="901" y="2113"/>
                    <a:pt x="908" y="2108"/>
                  </a:cubicBezTo>
                  <a:cubicBezTo>
                    <a:pt x="914" y="2099"/>
                    <a:pt x="926" y="2093"/>
                    <a:pt x="936" y="2090"/>
                  </a:cubicBezTo>
                  <a:cubicBezTo>
                    <a:pt x="951" y="2075"/>
                    <a:pt x="965" y="2059"/>
                    <a:pt x="972" y="2038"/>
                  </a:cubicBezTo>
                  <a:cubicBezTo>
                    <a:pt x="971" y="2034"/>
                    <a:pt x="970" y="2030"/>
                    <a:pt x="970" y="2026"/>
                  </a:cubicBezTo>
                  <a:cubicBezTo>
                    <a:pt x="970" y="1985"/>
                    <a:pt x="979" y="1999"/>
                    <a:pt x="1002" y="1984"/>
                  </a:cubicBezTo>
                  <a:cubicBezTo>
                    <a:pt x="1008" y="1976"/>
                    <a:pt x="1013" y="1969"/>
                    <a:pt x="1016" y="1960"/>
                  </a:cubicBezTo>
                  <a:cubicBezTo>
                    <a:pt x="1015" y="1938"/>
                    <a:pt x="1017" y="1912"/>
                    <a:pt x="1004" y="1892"/>
                  </a:cubicBezTo>
                  <a:cubicBezTo>
                    <a:pt x="1009" y="1878"/>
                    <a:pt x="1025" y="1886"/>
                    <a:pt x="1036" y="1890"/>
                  </a:cubicBezTo>
                  <a:cubicBezTo>
                    <a:pt x="1040" y="1896"/>
                    <a:pt x="1040" y="1907"/>
                    <a:pt x="1044" y="1896"/>
                  </a:cubicBezTo>
                  <a:cubicBezTo>
                    <a:pt x="1045" y="1882"/>
                    <a:pt x="1045" y="1868"/>
                    <a:pt x="1046" y="1854"/>
                  </a:cubicBezTo>
                  <a:cubicBezTo>
                    <a:pt x="1047" y="1843"/>
                    <a:pt x="1077" y="1840"/>
                    <a:pt x="1086" y="1834"/>
                  </a:cubicBezTo>
                  <a:cubicBezTo>
                    <a:pt x="1092" y="1825"/>
                    <a:pt x="1105" y="1818"/>
                    <a:pt x="1114" y="1812"/>
                  </a:cubicBezTo>
                  <a:cubicBezTo>
                    <a:pt x="1118" y="1809"/>
                    <a:pt x="1126" y="1804"/>
                    <a:pt x="1126" y="1804"/>
                  </a:cubicBezTo>
                  <a:cubicBezTo>
                    <a:pt x="1137" y="1788"/>
                    <a:pt x="1125" y="1773"/>
                    <a:pt x="1122" y="1756"/>
                  </a:cubicBezTo>
                  <a:cubicBezTo>
                    <a:pt x="1124" y="1742"/>
                    <a:pt x="1126" y="1740"/>
                    <a:pt x="1130" y="1728"/>
                  </a:cubicBezTo>
                  <a:cubicBezTo>
                    <a:pt x="1127" y="1713"/>
                    <a:pt x="1120" y="1712"/>
                    <a:pt x="1110" y="1702"/>
                  </a:cubicBezTo>
                  <a:cubicBezTo>
                    <a:pt x="1108" y="1696"/>
                    <a:pt x="1104" y="1684"/>
                    <a:pt x="1104" y="1684"/>
                  </a:cubicBezTo>
                  <a:cubicBezTo>
                    <a:pt x="1105" y="1664"/>
                    <a:pt x="1105" y="1644"/>
                    <a:pt x="1106" y="1624"/>
                  </a:cubicBezTo>
                  <a:cubicBezTo>
                    <a:pt x="1108" y="1587"/>
                    <a:pt x="1144" y="1574"/>
                    <a:pt x="1166" y="1552"/>
                  </a:cubicBezTo>
                  <a:cubicBezTo>
                    <a:pt x="1169" y="1544"/>
                    <a:pt x="1175" y="1544"/>
                    <a:pt x="1178" y="1536"/>
                  </a:cubicBezTo>
                  <a:cubicBezTo>
                    <a:pt x="1183" y="1524"/>
                    <a:pt x="1181" y="1521"/>
                    <a:pt x="1190" y="1512"/>
                  </a:cubicBezTo>
                  <a:cubicBezTo>
                    <a:pt x="1194" y="1501"/>
                    <a:pt x="1204" y="1484"/>
                    <a:pt x="1216" y="1480"/>
                  </a:cubicBezTo>
                  <a:cubicBezTo>
                    <a:pt x="1222" y="1471"/>
                    <a:pt x="1229" y="1464"/>
                    <a:pt x="1238" y="1458"/>
                  </a:cubicBezTo>
                  <a:cubicBezTo>
                    <a:pt x="1243" y="1451"/>
                    <a:pt x="1247" y="1451"/>
                    <a:pt x="1254" y="1446"/>
                  </a:cubicBezTo>
                  <a:cubicBezTo>
                    <a:pt x="1259" y="1439"/>
                    <a:pt x="1262" y="1437"/>
                    <a:pt x="1270" y="1434"/>
                  </a:cubicBezTo>
                  <a:cubicBezTo>
                    <a:pt x="1279" y="1420"/>
                    <a:pt x="1274" y="1425"/>
                    <a:pt x="1284" y="1418"/>
                  </a:cubicBezTo>
                  <a:cubicBezTo>
                    <a:pt x="1292" y="1406"/>
                    <a:pt x="1300" y="1394"/>
                    <a:pt x="1308" y="1382"/>
                  </a:cubicBezTo>
                  <a:cubicBezTo>
                    <a:pt x="1313" y="1374"/>
                    <a:pt x="1315" y="1359"/>
                    <a:pt x="1318" y="1350"/>
                  </a:cubicBezTo>
                  <a:cubicBezTo>
                    <a:pt x="1322" y="1339"/>
                    <a:pt x="1319" y="1346"/>
                    <a:pt x="1328" y="1332"/>
                  </a:cubicBezTo>
                  <a:cubicBezTo>
                    <a:pt x="1333" y="1324"/>
                    <a:pt x="1333" y="1313"/>
                    <a:pt x="1336" y="1304"/>
                  </a:cubicBezTo>
                  <a:cubicBezTo>
                    <a:pt x="1333" y="1289"/>
                    <a:pt x="1329" y="1295"/>
                    <a:pt x="1316" y="1298"/>
                  </a:cubicBezTo>
                  <a:cubicBezTo>
                    <a:pt x="1290" y="1315"/>
                    <a:pt x="1252" y="1311"/>
                    <a:pt x="1224" y="1312"/>
                  </a:cubicBezTo>
                  <a:cubicBezTo>
                    <a:pt x="1186" y="1309"/>
                    <a:pt x="1190" y="1304"/>
                    <a:pt x="1168" y="1282"/>
                  </a:cubicBezTo>
                  <a:cubicBezTo>
                    <a:pt x="1163" y="1266"/>
                    <a:pt x="1153" y="1259"/>
                    <a:pt x="1140" y="1250"/>
                  </a:cubicBezTo>
                  <a:cubicBezTo>
                    <a:pt x="1135" y="1246"/>
                    <a:pt x="1122" y="1242"/>
                    <a:pt x="1122" y="1242"/>
                  </a:cubicBezTo>
                  <a:cubicBezTo>
                    <a:pt x="1113" y="1215"/>
                    <a:pt x="1102" y="1190"/>
                    <a:pt x="1086" y="1166"/>
                  </a:cubicBezTo>
                  <a:cubicBezTo>
                    <a:pt x="1079" y="1156"/>
                    <a:pt x="1084" y="1161"/>
                    <a:pt x="1070" y="1152"/>
                  </a:cubicBezTo>
                  <a:cubicBezTo>
                    <a:pt x="1066" y="1149"/>
                    <a:pt x="1058" y="1144"/>
                    <a:pt x="1058" y="1144"/>
                  </a:cubicBezTo>
                  <a:cubicBezTo>
                    <a:pt x="1046" y="1126"/>
                    <a:pt x="1056" y="1104"/>
                    <a:pt x="1044" y="1086"/>
                  </a:cubicBezTo>
                  <a:cubicBezTo>
                    <a:pt x="1029" y="1063"/>
                    <a:pt x="1009" y="1033"/>
                    <a:pt x="990" y="1014"/>
                  </a:cubicBezTo>
                  <a:cubicBezTo>
                    <a:pt x="986" y="996"/>
                    <a:pt x="980" y="985"/>
                    <a:pt x="970" y="970"/>
                  </a:cubicBezTo>
                  <a:cubicBezTo>
                    <a:pt x="966" y="965"/>
                    <a:pt x="962" y="952"/>
                    <a:pt x="962" y="952"/>
                  </a:cubicBezTo>
                  <a:cubicBezTo>
                    <a:pt x="985" y="944"/>
                    <a:pt x="1006" y="982"/>
                    <a:pt x="1020" y="996"/>
                  </a:cubicBezTo>
                  <a:cubicBezTo>
                    <a:pt x="1026" y="1015"/>
                    <a:pt x="1026" y="1017"/>
                    <a:pt x="1046" y="1024"/>
                  </a:cubicBezTo>
                  <a:cubicBezTo>
                    <a:pt x="1053" y="1026"/>
                    <a:pt x="1064" y="1036"/>
                    <a:pt x="1064" y="1036"/>
                  </a:cubicBezTo>
                  <a:cubicBezTo>
                    <a:pt x="1069" y="1044"/>
                    <a:pt x="1075" y="1050"/>
                    <a:pt x="1080" y="1058"/>
                  </a:cubicBezTo>
                  <a:cubicBezTo>
                    <a:pt x="1081" y="1075"/>
                    <a:pt x="1082" y="1082"/>
                    <a:pt x="1086" y="1096"/>
                  </a:cubicBezTo>
                  <a:cubicBezTo>
                    <a:pt x="1089" y="1125"/>
                    <a:pt x="1091" y="1124"/>
                    <a:pt x="1116" y="1132"/>
                  </a:cubicBezTo>
                  <a:cubicBezTo>
                    <a:pt x="1122" y="1138"/>
                    <a:pt x="1126" y="1144"/>
                    <a:pt x="1132" y="1150"/>
                  </a:cubicBezTo>
                  <a:cubicBezTo>
                    <a:pt x="1133" y="1152"/>
                    <a:pt x="1134" y="1154"/>
                    <a:pt x="1134" y="1156"/>
                  </a:cubicBezTo>
                  <a:cubicBezTo>
                    <a:pt x="1135" y="1161"/>
                    <a:pt x="1135" y="1167"/>
                    <a:pt x="1136" y="1172"/>
                  </a:cubicBezTo>
                  <a:cubicBezTo>
                    <a:pt x="1139" y="1182"/>
                    <a:pt x="1157" y="1187"/>
                    <a:pt x="1164" y="1194"/>
                  </a:cubicBezTo>
                  <a:cubicBezTo>
                    <a:pt x="1179" y="1238"/>
                    <a:pt x="1157" y="1261"/>
                    <a:pt x="1210" y="1274"/>
                  </a:cubicBezTo>
                  <a:cubicBezTo>
                    <a:pt x="1225" y="1272"/>
                    <a:pt x="1231" y="1274"/>
                    <a:pt x="1242" y="1266"/>
                  </a:cubicBezTo>
                  <a:cubicBezTo>
                    <a:pt x="1248" y="1257"/>
                    <a:pt x="1255" y="1255"/>
                    <a:pt x="1264" y="1250"/>
                  </a:cubicBezTo>
                  <a:cubicBezTo>
                    <a:pt x="1292" y="1234"/>
                    <a:pt x="1301" y="1229"/>
                    <a:pt x="1334" y="1222"/>
                  </a:cubicBezTo>
                  <a:cubicBezTo>
                    <a:pt x="1343" y="1220"/>
                    <a:pt x="1353" y="1217"/>
                    <a:pt x="1362" y="1214"/>
                  </a:cubicBezTo>
                  <a:cubicBezTo>
                    <a:pt x="1371" y="1211"/>
                    <a:pt x="1377" y="1201"/>
                    <a:pt x="1386" y="1198"/>
                  </a:cubicBezTo>
                  <a:cubicBezTo>
                    <a:pt x="1398" y="1194"/>
                    <a:pt x="1410" y="1193"/>
                    <a:pt x="1420" y="1186"/>
                  </a:cubicBezTo>
                  <a:cubicBezTo>
                    <a:pt x="1426" y="1177"/>
                    <a:pt x="1435" y="1171"/>
                    <a:pt x="1440" y="1162"/>
                  </a:cubicBezTo>
                  <a:cubicBezTo>
                    <a:pt x="1446" y="1150"/>
                    <a:pt x="1448" y="1136"/>
                    <a:pt x="1460" y="1128"/>
                  </a:cubicBezTo>
                  <a:cubicBezTo>
                    <a:pt x="1467" y="1117"/>
                    <a:pt x="1470" y="1104"/>
                    <a:pt x="1474" y="1092"/>
                  </a:cubicBezTo>
                  <a:cubicBezTo>
                    <a:pt x="1476" y="1085"/>
                    <a:pt x="1482" y="1081"/>
                    <a:pt x="1484" y="1074"/>
                  </a:cubicBezTo>
                  <a:cubicBezTo>
                    <a:pt x="1475" y="1071"/>
                    <a:pt x="1475" y="1077"/>
                    <a:pt x="1466" y="1080"/>
                  </a:cubicBezTo>
                  <a:cubicBezTo>
                    <a:pt x="1461" y="1073"/>
                    <a:pt x="1467" y="1065"/>
                    <a:pt x="1460" y="1060"/>
                  </a:cubicBezTo>
                  <a:cubicBezTo>
                    <a:pt x="1455" y="1057"/>
                    <a:pt x="1442" y="1054"/>
                    <a:pt x="1442" y="1054"/>
                  </a:cubicBezTo>
                  <a:cubicBezTo>
                    <a:pt x="1432" y="1044"/>
                    <a:pt x="1430" y="1047"/>
                    <a:pt x="1418" y="1052"/>
                  </a:cubicBezTo>
                  <a:cubicBezTo>
                    <a:pt x="1414" y="1054"/>
                    <a:pt x="1406" y="1056"/>
                    <a:pt x="1406" y="1056"/>
                  </a:cubicBezTo>
                  <a:cubicBezTo>
                    <a:pt x="1402" y="1055"/>
                    <a:pt x="1397" y="1057"/>
                    <a:pt x="1394" y="1054"/>
                  </a:cubicBezTo>
                  <a:cubicBezTo>
                    <a:pt x="1391" y="1051"/>
                    <a:pt x="1390" y="1042"/>
                    <a:pt x="1390" y="1042"/>
                  </a:cubicBezTo>
                  <a:cubicBezTo>
                    <a:pt x="1392" y="1041"/>
                    <a:pt x="1394" y="1039"/>
                    <a:pt x="1396" y="1038"/>
                  </a:cubicBezTo>
                  <a:cubicBezTo>
                    <a:pt x="1410" y="1034"/>
                    <a:pt x="1419" y="1042"/>
                    <a:pt x="1410" y="1022"/>
                  </a:cubicBezTo>
                  <a:cubicBezTo>
                    <a:pt x="1409" y="1020"/>
                    <a:pt x="1406" y="1019"/>
                    <a:pt x="1404" y="1018"/>
                  </a:cubicBezTo>
                  <a:cubicBezTo>
                    <a:pt x="1400" y="1019"/>
                    <a:pt x="1394" y="1018"/>
                    <a:pt x="1392" y="1022"/>
                  </a:cubicBezTo>
                  <a:cubicBezTo>
                    <a:pt x="1391" y="1024"/>
                    <a:pt x="1390" y="1026"/>
                    <a:pt x="1388" y="1028"/>
                  </a:cubicBezTo>
                  <a:cubicBezTo>
                    <a:pt x="1377" y="1037"/>
                    <a:pt x="1363" y="1040"/>
                    <a:pt x="1350" y="1044"/>
                  </a:cubicBezTo>
                  <a:cubicBezTo>
                    <a:pt x="1345" y="1043"/>
                    <a:pt x="1339" y="1041"/>
                    <a:pt x="1334" y="1040"/>
                  </a:cubicBezTo>
                  <a:cubicBezTo>
                    <a:pt x="1331" y="1039"/>
                    <a:pt x="1326" y="1038"/>
                    <a:pt x="1326" y="1038"/>
                  </a:cubicBezTo>
                  <a:cubicBezTo>
                    <a:pt x="1314" y="1020"/>
                    <a:pt x="1311" y="1018"/>
                    <a:pt x="1290" y="1014"/>
                  </a:cubicBezTo>
                  <a:cubicBezTo>
                    <a:pt x="1291" y="1008"/>
                    <a:pt x="1294" y="1000"/>
                    <a:pt x="1290" y="994"/>
                  </a:cubicBezTo>
                  <a:cubicBezTo>
                    <a:pt x="1288" y="991"/>
                    <a:pt x="1276" y="986"/>
                    <a:pt x="1272" y="984"/>
                  </a:cubicBezTo>
                  <a:cubicBezTo>
                    <a:pt x="1268" y="982"/>
                    <a:pt x="1260" y="980"/>
                    <a:pt x="1260" y="980"/>
                  </a:cubicBezTo>
                  <a:cubicBezTo>
                    <a:pt x="1252" y="972"/>
                    <a:pt x="1244" y="968"/>
                    <a:pt x="1236" y="960"/>
                  </a:cubicBezTo>
                  <a:cubicBezTo>
                    <a:pt x="1238" y="947"/>
                    <a:pt x="1239" y="938"/>
                    <a:pt x="1252" y="934"/>
                  </a:cubicBezTo>
                  <a:cubicBezTo>
                    <a:pt x="1270" y="936"/>
                    <a:pt x="1286" y="940"/>
                    <a:pt x="1304" y="944"/>
                  </a:cubicBezTo>
                  <a:cubicBezTo>
                    <a:pt x="1311" y="954"/>
                    <a:pt x="1314" y="959"/>
                    <a:pt x="1324" y="966"/>
                  </a:cubicBezTo>
                  <a:cubicBezTo>
                    <a:pt x="1335" y="983"/>
                    <a:pt x="1346" y="985"/>
                    <a:pt x="1362" y="996"/>
                  </a:cubicBezTo>
                  <a:cubicBezTo>
                    <a:pt x="1374" y="995"/>
                    <a:pt x="1389" y="1000"/>
                    <a:pt x="1398" y="992"/>
                  </a:cubicBezTo>
                  <a:cubicBezTo>
                    <a:pt x="1411" y="982"/>
                    <a:pt x="1393" y="989"/>
                    <a:pt x="1408" y="984"/>
                  </a:cubicBezTo>
                  <a:cubicBezTo>
                    <a:pt x="1414" y="988"/>
                    <a:pt x="1420" y="990"/>
                    <a:pt x="1426" y="994"/>
                  </a:cubicBezTo>
                  <a:cubicBezTo>
                    <a:pt x="1435" y="1007"/>
                    <a:pt x="1454" y="1005"/>
                    <a:pt x="1468" y="1008"/>
                  </a:cubicBezTo>
                  <a:cubicBezTo>
                    <a:pt x="1491" y="1023"/>
                    <a:pt x="1475" y="1016"/>
                    <a:pt x="1518" y="1018"/>
                  </a:cubicBezTo>
                  <a:cubicBezTo>
                    <a:pt x="1531" y="1022"/>
                    <a:pt x="1538" y="1026"/>
                    <a:pt x="1546" y="1038"/>
                  </a:cubicBezTo>
                  <a:cubicBezTo>
                    <a:pt x="1542" y="1053"/>
                    <a:pt x="1552" y="1045"/>
                    <a:pt x="1560" y="1040"/>
                  </a:cubicBezTo>
                  <a:cubicBezTo>
                    <a:pt x="1563" y="1032"/>
                    <a:pt x="1567" y="1032"/>
                    <a:pt x="1570" y="1024"/>
                  </a:cubicBezTo>
                  <a:cubicBezTo>
                    <a:pt x="1583" y="1028"/>
                    <a:pt x="1580" y="1034"/>
                    <a:pt x="1578" y="1048"/>
                  </a:cubicBezTo>
                  <a:cubicBezTo>
                    <a:pt x="1590" y="1056"/>
                    <a:pt x="1603" y="1052"/>
                    <a:pt x="1616" y="1056"/>
                  </a:cubicBezTo>
                  <a:cubicBezTo>
                    <a:pt x="1625" y="1059"/>
                    <a:pt x="1631" y="1067"/>
                    <a:pt x="1640" y="1070"/>
                  </a:cubicBezTo>
                  <a:cubicBezTo>
                    <a:pt x="1655" y="1075"/>
                    <a:pt x="1670" y="1080"/>
                    <a:pt x="1682" y="1092"/>
                  </a:cubicBezTo>
                  <a:cubicBezTo>
                    <a:pt x="1686" y="1105"/>
                    <a:pt x="1692" y="1112"/>
                    <a:pt x="1704" y="1116"/>
                  </a:cubicBezTo>
                  <a:cubicBezTo>
                    <a:pt x="1710" y="1125"/>
                    <a:pt x="1713" y="1132"/>
                    <a:pt x="1722" y="1138"/>
                  </a:cubicBezTo>
                  <a:cubicBezTo>
                    <a:pt x="1740" y="1135"/>
                    <a:pt x="1732" y="1137"/>
                    <a:pt x="1748" y="1132"/>
                  </a:cubicBezTo>
                  <a:cubicBezTo>
                    <a:pt x="1750" y="1131"/>
                    <a:pt x="1754" y="1130"/>
                    <a:pt x="1754" y="1130"/>
                  </a:cubicBezTo>
                  <a:cubicBezTo>
                    <a:pt x="1767" y="1139"/>
                    <a:pt x="1757" y="1126"/>
                    <a:pt x="1754" y="1122"/>
                  </a:cubicBezTo>
                  <a:cubicBezTo>
                    <a:pt x="1750" y="1128"/>
                    <a:pt x="1744" y="1133"/>
                    <a:pt x="1742" y="1140"/>
                  </a:cubicBezTo>
                  <a:cubicBezTo>
                    <a:pt x="1741" y="1144"/>
                    <a:pt x="1738" y="1152"/>
                    <a:pt x="1738" y="1152"/>
                  </a:cubicBezTo>
                  <a:cubicBezTo>
                    <a:pt x="1739" y="1161"/>
                    <a:pt x="1741" y="1176"/>
                    <a:pt x="1754" y="1176"/>
                  </a:cubicBezTo>
                  <a:lnTo>
                    <a:pt x="1756" y="1222"/>
                  </a:lnTo>
                  <a:lnTo>
                    <a:pt x="1794" y="1340"/>
                  </a:lnTo>
                  <a:lnTo>
                    <a:pt x="1826" y="1378"/>
                  </a:lnTo>
                  <a:lnTo>
                    <a:pt x="1884" y="1326"/>
                  </a:lnTo>
                  <a:lnTo>
                    <a:pt x="1880" y="1290"/>
                  </a:lnTo>
                  <a:lnTo>
                    <a:pt x="1894" y="1280"/>
                  </a:lnTo>
                  <a:lnTo>
                    <a:pt x="1892" y="1236"/>
                  </a:lnTo>
                  <a:lnTo>
                    <a:pt x="1930" y="1222"/>
                  </a:lnTo>
                  <a:lnTo>
                    <a:pt x="2022" y="1142"/>
                  </a:lnTo>
                  <a:lnTo>
                    <a:pt x="2038" y="1122"/>
                  </a:lnTo>
                  <a:lnTo>
                    <a:pt x="2112" y="1102"/>
                  </a:lnTo>
                  <a:lnTo>
                    <a:pt x="2138" y="1132"/>
                  </a:lnTo>
                  <a:lnTo>
                    <a:pt x="2130" y="1146"/>
                  </a:lnTo>
                  <a:lnTo>
                    <a:pt x="2154" y="1170"/>
                  </a:lnTo>
                  <a:lnTo>
                    <a:pt x="2160" y="1200"/>
                  </a:lnTo>
                  <a:lnTo>
                    <a:pt x="2182" y="1210"/>
                  </a:lnTo>
                  <a:lnTo>
                    <a:pt x="2230" y="1192"/>
                  </a:lnTo>
                  <a:lnTo>
                    <a:pt x="2228" y="1300"/>
                  </a:lnTo>
                  <a:lnTo>
                    <a:pt x="2240" y="1276"/>
                  </a:lnTo>
                  <a:lnTo>
                    <a:pt x="2270" y="1334"/>
                  </a:lnTo>
                  <a:lnTo>
                    <a:pt x="2266" y="1374"/>
                  </a:lnTo>
                  <a:lnTo>
                    <a:pt x="2286" y="1350"/>
                  </a:lnTo>
                  <a:lnTo>
                    <a:pt x="2290" y="1330"/>
                  </a:lnTo>
                  <a:lnTo>
                    <a:pt x="2312" y="1296"/>
                  </a:lnTo>
                  <a:lnTo>
                    <a:pt x="2298" y="1278"/>
                  </a:lnTo>
                  <a:lnTo>
                    <a:pt x="2310" y="1258"/>
                  </a:lnTo>
                  <a:lnTo>
                    <a:pt x="2294" y="1218"/>
                  </a:lnTo>
                  <a:lnTo>
                    <a:pt x="2304" y="1188"/>
                  </a:lnTo>
                  <a:lnTo>
                    <a:pt x="2280" y="1196"/>
                  </a:lnTo>
                  <a:lnTo>
                    <a:pt x="2270" y="1168"/>
                  </a:lnTo>
                  <a:lnTo>
                    <a:pt x="2262" y="1128"/>
                  </a:lnTo>
                  <a:lnTo>
                    <a:pt x="2278" y="1090"/>
                  </a:lnTo>
                  <a:lnTo>
                    <a:pt x="2298" y="1116"/>
                  </a:lnTo>
                  <a:lnTo>
                    <a:pt x="2290" y="1176"/>
                  </a:lnTo>
                  <a:lnTo>
                    <a:pt x="2312" y="1134"/>
                  </a:lnTo>
                  <a:lnTo>
                    <a:pt x="2304" y="1102"/>
                  </a:lnTo>
                  <a:lnTo>
                    <a:pt x="2330" y="1080"/>
                  </a:lnTo>
                  <a:lnTo>
                    <a:pt x="2330" y="1066"/>
                  </a:lnTo>
                  <a:lnTo>
                    <a:pt x="2338" y="1070"/>
                  </a:lnTo>
                  <a:lnTo>
                    <a:pt x="2388" y="1012"/>
                  </a:lnTo>
                  <a:lnTo>
                    <a:pt x="2400" y="918"/>
                  </a:lnTo>
                  <a:lnTo>
                    <a:pt x="2406" y="880"/>
                  </a:lnTo>
                  <a:lnTo>
                    <a:pt x="2386" y="892"/>
                  </a:lnTo>
                  <a:lnTo>
                    <a:pt x="2378" y="878"/>
                  </a:lnTo>
                  <a:lnTo>
                    <a:pt x="2394" y="856"/>
                  </a:lnTo>
                  <a:lnTo>
                    <a:pt x="2362" y="796"/>
                  </a:lnTo>
                  <a:lnTo>
                    <a:pt x="2344" y="780"/>
                  </a:lnTo>
                  <a:lnTo>
                    <a:pt x="2372" y="732"/>
                  </a:lnTo>
                  <a:lnTo>
                    <a:pt x="2342" y="726"/>
                  </a:lnTo>
                  <a:lnTo>
                    <a:pt x="2318" y="716"/>
                  </a:lnTo>
                  <a:lnTo>
                    <a:pt x="2328" y="680"/>
                  </a:lnTo>
                  <a:lnTo>
                    <a:pt x="2344" y="658"/>
                  </a:lnTo>
                  <a:lnTo>
                    <a:pt x="2348" y="700"/>
                  </a:lnTo>
                  <a:lnTo>
                    <a:pt x="2378" y="674"/>
                  </a:lnTo>
                  <a:lnTo>
                    <a:pt x="2400" y="672"/>
                  </a:lnTo>
                  <a:lnTo>
                    <a:pt x="2390" y="700"/>
                  </a:lnTo>
                  <a:lnTo>
                    <a:pt x="2424" y="712"/>
                  </a:lnTo>
                  <a:lnTo>
                    <a:pt x="2414" y="734"/>
                  </a:lnTo>
                  <a:lnTo>
                    <a:pt x="2434" y="754"/>
                  </a:lnTo>
                  <a:lnTo>
                    <a:pt x="2434" y="790"/>
                  </a:lnTo>
                  <a:lnTo>
                    <a:pt x="2474" y="754"/>
                  </a:lnTo>
                  <a:lnTo>
                    <a:pt x="2460" y="716"/>
                  </a:lnTo>
                  <a:lnTo>
                    <a:pt x="2420" y="660"/>
                  </a:lnTo>
                  <a:lnTo>
                    <a:pt x="2434" y="640"/>
                  </a:lnTo>
                  <a:lnTo>
                    <a:pt x="2426" y="608"/>
                  </a:lnTo>
                  <a:lnTo>
                    <a:pt x="2452" y="578"/>
                  </a:lnTo>
                  <a:lnTo>
                    <a:pt x="2484" y="564"/>
                  </a:lnTo>
                  <a:lnTo>
                    <a:pt x="2482" y="500"/>
                  </a:lnTo>
                  <a:lnTo>
                    <a:pt x="2480" y="454"/>
                  </a:lnTo>
                  <a:lnTo>
                    <a:pt x="2470" y="414"/>
                  </a:lnTo>
                  <a:lnTo>
                    <a:pt x="2434" y="344"/>
                  </a:lnTo>
                  <a:lnTo>
                    <a:pt x="2428" y="378"/>
                  </a:lnTo>
                  <a:lnTo>
                    <a:pt x="2402" y="356"/>
                  </a:lnTo>
                  <a:lnTo>
                    <a:pt x="2380" y="366"/>
                  </a:lnTo>
                  <a:lnTo>
                    <a:pt x="2400" y="314"/>
                  </a:lnTo>
                  <a:lnTo>
                    <a:pt x="2420" y="270"/>
                  </a:lnTo>
                  <a:lnTo>
                    <a:pt x="2460" y="250"/>
                  </a:lnTo>
                  <a:lnTo>
                    <a:pt x="2464" y="228"/>
                  </a:lnTo>
                  <a:lnTo>
                    <a:pt x="2490" y="220"/>
                  </a:lnTo>
                  <a:lnTo>
                    <a:pt x="2490" y="240"/>
                  </a:lnTo>
                  <a:lnTo>
                    <a:pt x="2522" y="208"/>
                  </a:lnTo>
                  <a:lnTo>
                    <a:pt x="2504" y="200"/>
                  </a:lnTo>
                  <a:lnTo>
                    <a:pt x="2504" y="174"/>
                  </a:lnTo>
                  <a:lnTo>
                    <a:pt x="2526" y="158"/>
                  </a:lnTo>
                  <a:lnTo>
                    <a:pt x="2534" y="178"/>
                  </a:lnTo>
                  <a:lnTo>
                    <a:pt x="2564" y="148"/>
                  </a:lnTo>
                  <a:lnTo>
                    <a:pt x="2560" y="174"/>
                  </a:lnTo>
                  <a:lnTo>
                    <a:pt x="2562" y="196"/>
                  </a:lnTo>
                  <a:lnTo>
                    <a:pt x="2560" y="224"/>
                  </a:lnTo>
                  <a:lnTo>
                    <a:pt x="2550" y="248"/>
                  </a:lnTo>
                  <a:lnTo>
                    <a:pt x="2570" y="276"/>
                  </a:lnTo>
                  <a:lnTo>
                    <a:pt x="2578" y="296"/>
                  </a:lnTo>
                  <a:lnTo>
                    <a:pt x="2590" y="292"/>
                  </a:lnTo>
                  <a:lnTo>
                    <a:pt x="2650" y="354"/>
                  </a:lnTo>
                  <a:lnTo>
                    <a:pt x="2662" y="324"/>
                  </a:lnTo>
                  <a:lnTo>
                    <a:pt x="2678" y="300"/>
                  </a:lnTo>
                  <a:lnTo>
                    <a:pt x="2652" y="286"/>
                  </a:lnTo>
                  <a:lnTo>
                    <a:pt x="2658" y="260"/>
                  </a:lnTo>
                  <a:lnTo>
                    <a:pt x="2658" y="242"/>
                  </a:lnTo>
                  <a:lnTo>
                    <a:pt x="2630" y="214"/>
                  </a:lnTo>
                  <a:lnTo>
                    <a:pt x="2606" y="210"/>
                  </a:lnTo>
                  <a:lnTo>
                    <a:pt x="2584" y="180"/>
                  </a:lnTo>
                  <a:lnTo>
                    <a:pt x="2614" y="172"/>
                  </a:lnTo>
                  <a:lnTo>
                    <a:pt x="2628" y="148"/>
                  </a:lnTo>
                  <a:lnTo>
                    <a:pt x="2648" y="156"/>
                  </a:lnTo>
                  <a:lnTo>
                    <a:pt x="2666" y="146"/>
                  </a:lnTo>
                  <a:lnTo>
                    <a:pt x="2654" y="118"/>
                  </a:lnTo>
                  <a:lnTo>
                    <a:pt x="2666" y="92"/>
                  </a:lnTo>
                  <a:lnTo>
                    <a:pt x="2694" y="84"/>
                  </a:lnTo>
                  <a:lnTo>
                    <a:pt x="2668" y="74"/>
                  </a:lnTo>
                  <a:lnTo>
                    <a:pt x="2630" y="66"/>
                  </a:lnTo>
                  <a:lnTo>
                    <a:pt x="2650" y="46"/>
                  </a:lnTo>
                  <a:lnTo>
                    <a:pt x="2646" y="30"/>
                  </a:lnTo>
                  <a:lnTo>
                    <a:pt x="2666" y="42"/>
                  </a:lnTo>
                  <a:lnTo>
                    <a:pt x="2674" y="30"/>
                  </a:lnTo>
                  <a:lnTo>
                    <a:pt x="2696" y="30"/>
                  </a:lnTo>
                  <a:lnTo>
                    <a:pt x="2714" y="50"/>
                  </a:lnTo>
                  <a:lnTo>
                    <a:pt x="2742" y="34"/>
                  </a:lnTo>
                  <a:lnTo>
                    <a:pt x="2720" y="18"/>
                  </a:lnTo>
                  <a:lnTo>
                    <a:pt x="2716" y="0"/>
                  </a:lnTo>
                  <a:lnTo>
                    <a:pt x="2692" y="2"/>
                  </a:lnTo>
                  <a:lnTo>
                    <a:pt x="2668" y="10"/>
                  </a:lnTo>
                  <a:lnTo>
                    <a:pt x="926" y="908"/>
                  </a:lnTo>
                  <a:close/>
                </a:path>
              </a:pathLst>
            </a:custGeom>
            <a:solidFill>
              <a:schemeClr val="bg2"/>
            </a:solidFill>
            <a:ln w="9525">
              <a:noFill/>
              <a:round/>
              <a:headEnd/>
              <a:tailEnd/>
            </a:ln>
          </p:spPr>
          <p:txBody>
            <a:bodyPr/>
            <a:lstStyle/>
            <a:p>
              <a:endParaRPr lang="zh-CN" altLang="en-US"/>
            </a:p>
          </p:txBody>
        </p:sp>
      </p:grpSp>
      <p:sp>
        <p:nvSpPr>
          <p:cNvPr id="88177" name="Line 2"/>
          <p:cNvSpPr>
            <a:spLocks noChangeShapeType="1"/>
          </p:cNvSpPr>
          <p:nvPr/>
        </p:nvSpPr>
        <p:spPr bwMode="auto">
          <a:xfrm flipH="1" flipV="1">
            <a:off x="1973263" y="3259138"/>
            <a:ext cx="2662237" cy="1733550"/>
          </a:xfrm>
          <a:prstGeom prst="line">
            <a:avLst/>
          </a:prstGeom>
          <a:noFill/>
          <a:ln w="57150">
            <a:solidFill>
              <a:schemeClr val="folHlink"/>
            </a:solidFill>
            <a:round/>
            <a:headEnd/>
            <a:tailEnd type="triangle" w="med" len="med"/>
          </a:ln>
        </p:spPr>
        <p:txBody>
          <a:bodyPr wrap="none" anchor="ctr"/>
          <a:lstStyle/>
          <a:p>
            <a:endParaRPr lang="zh-CN" altLang="en-US"/>
          </a:p>
        </p:txBody>
      </p:sp>
      <p:sp>
        <p:nvSpPr>
          <p:cNvPr id="88179" name="Line 4"/>
          <p:cNvSpPr>
            <a:spLocks noChangeShapeType="1"/>
          </p:cNvSpPr>
          <p:nvPr/>
        </p:nvSpPr>
        <p:spPr bwMode="auto">
          <a:xfrm flipV="1">
            <a:off x="4699000" y="3216275"/>
            <a:ext cx="2501900" cy="1778000"/>
          </a:xfrm>
          <a:prstGeom prst="line">
            <a:avLst/>
          </a:prstGeom>
          <a:noFill/>
          <a:ln w="57150">
            <a:solidFill>
              <a:schemeClr val="folHlink"/>
            </a:solidFill>
            <a:round/>
            <a:headEnd/>
            <a:tailEnd type="triangle" w="med" len="med"/>
          </a:ln>
        </p:spPr>
        <p:txBody>
          <a:bodyPr wrap="none" anchor="ctr"/>
          <a:lstStyle/>
          <a:p>
            <a:endParaRPr lang="zh-CN" altLang="en-US"/>
          </a:p>
        </p:txBody>
      </p:sp>
      <p:pic>
        <p:nvPicPr>
          <p:cNvPr id="88180" name="Picture 5" descr="shadow_1"/>
          <p:cNvPicPr>
            <a:picLocks noChangeAspect="1" noChangeArrowheads="1"/>
          </p:cNvPicPr>
          <p:nvPr/>
        </p:nvPicPr>
        <p:blipFill>
          <a:blip r:embed="rId2"/>
          <a:srcRect/>
          <a:stretch>
            <a:fillRect/>
          </a:stretch>
        </p:blipFill>
        <p:spPr bwMode="auto">
          <a:xfrm>
            <a:off x="2600325" y="4067176"/>
            <a:ext cx="4186238" cy="960437"/>
          </a:xfrm>
          <a:prstGeom prst="rect">
            <a:avLst/>
          </a:prstGeom>
          <a:noFill/>
          <a:ln w="9525">
            <a:noFill/>
            <a:miter lim="800000"/>
            <a:headEnd/>
            <a:tailEnd/>
          </a:ln>
        </p:spPr>
      </p:pic>
      <p:sp>
        <p:nvSpPr>
          <p:cNvPr id="88181" name="Freeform 7"/>
          <p:cNvSpPr>
            <a:spLocks/>
          </p:cNvSpPr>
          <p:nvPr/>
        </p:nvSpPr>
        <p:spPr bwMode="gray">
          <a:xfrm>
            <a:off x="1014413" y="1257300"/>
            <a:ext cx="2443162" cy="1908892"/>
          </a:xfrm>
          <a:custGeom>
            <a:avLst/>
            <a:gdLst>
              <a:gd name="T0" fmla="*/ 0 w 1622"/>
              <a:gd name="T1" fmla="*/ 0 h 1744"/>
              <a:gd name="T2" fmla="*/ 6350 w 1622"/>
              <a:gd name="T3" fmla="*/ 2768600 h 1744"/>
              <a:gd name="T4" fmla="*/ 2574925 w 1622"/>
              <a:gd name="T5" fmla="*/ 2706688 h 1744"/>
              <a:gd name="T6" fmla="*/ 2574925 w 1622"/>
              <a:gd name="T7" fmla="*/ 206375 h 1744"/>
              <a:gd name="T8" fmla="*/ 0 w 1622"/>
              <a:gd name="T9" fmla="*/ 0 h 1744"/>
              <a:gd name="T10" fmla="*/ 0 60000 65536"/>
              <a:gd name="T11" fmla="*/ 0 60000 65536"/>
              <a:gd name="T12" fmla="*/ 0 60000 65536"/>
              <a:gd name="T13" fmla="*/ 0 60000 65536"/>
              <a:gd name="T14" fmla="*/ 0 60000 65536"/>
              <a:gd name="T15" fmla="*/ 0 w 1622"/>
              <a:gd name="T16" fmla="*/ 0 h 1744"/>
              <a:gd name="T17" fmla="*/ 1622 w 1622"/>
              <a:gd name="T18" fmla="*/ 1744 h 1744"/>
            </a:gdLst>
            <a:ahLst/>
            <a:cxnLst>
              <a:cxn ang="T10">
                <a:pos x="T0" y="T1"/>
              </a:cxn>
              <a:cxn ang="T11">
                <a:pos x="T2" y="T3"/>
              </a:cxn>
              <a:cxn ang="T12">
                <a:pos x="T4" y="T5"/>
              </a:cxn>
              <a:cxn ang="T13">
                <a:pos x="T6" y="T7"/>
              </a:cxn>
              <a:cxn ang="T14">
                <a:pos x="T8" y="T9"/>
              </a:cxn>
            </a:cxnLst>
            <a:rect l="T15" t="T16" r="T17" b="T18"/>
            <a:pathLst>
              <a:path w="1622" h="1744">
                <a:moveTo>
                  <a:pt x="0" y="0"/>
                </a:moveTo>
                <a:lnTo>
                  <a:pt x="4" y="1744"/>
                </a:lnTo>
                <a:lnTo>
                  <a:pt x="1622" y="1705"/>
                </a:lnTo>
                <a:lnTo>
                  <a:pt x="1622" y="130"/>
                </a:lnTo>
                <a:lnTo>
                  <a:pt x="0" y="0"/>
                </a:lnTo>
                <a:close/>
              </a:path>
            </a:pathLst>
          </a:custGeom>
          <a:solidFill>
            <a:schemeClr val="accent2">
              <a:alpha val="96861"/>
            </a:schemeClr>
          </a:solidFill>
          <a:ln w="9525">
            <a:round/>
            <a:headEnd/>
            <a:tailEnd/>
          </a:ln>
          <a:scene3d>
            <a:camera prst="legacyPerspectiveTopLeft">
              <a:rot lat="21299997" lon="0" rev="0"/>
            </a:camera>
            <a:lightRig rig="legacyFlat3" dir="r"/>
          </a:scene3d>
          <a:sp3d extrusionH="430200" prstMaterial="legacyMatte">
            <a:bevelT w="13500" h="13500" prst="angle"/>
            <a:bevelB w="13500" h="13500" prst="angle"/>
            <a:extrusionClr>
              <a:schemeClr val="accent2"/>
            </a:extrusionClr>
          </a:sp3d>
        </p:spPr>
        <p:txBody>
          <a:bodyPr wrap="none" anchor="ctr">
            <a:flatTx/>
          </a:bodyPr>
          <a:lstStyle/>
          <a:p>
            <a:endParaRPr lang="zh-CN" altLang="en-US"/>
          </a:p>
        </p:txBody>
      </p:sp>
      <p:sp>
        <p:nvSpPr>
          <p:cNvPr id="88183" name="Freeform 9"/>
          <p:cNvSpPr>
            <a:spLocks/>
          </p:cNvSpPr>
          <p:nvPr/>
        </p:nvSpPr>
        <p:spPr bwMode="gray">
          <a:xfrm>
            <a:off x="5157789" y="1300163"/>
            <a:ext cx="2457449" cy="1779586"/>
          </a:xfrm>
          <a:custGeom>
            <a:avLst/>
            <a:gdLst>
              <a:gd name="T0" fmla="*/ 2565400 w 1618"/>
              <a:gd name="T1" fmla="*/ 0 h 1732"/>
              <a:gd name="T2" fmla="*/ 2568575 w 1618"/>
              <a:gd name="T3" fmla="*/ 2749550 h 1732"/>
              <a:gd name="T4" fmla="*/ 0 w 1618"/>
              <a:gd name="T5" fmla="*/ 2687638 h 1732"/>
              <a:gd name="T6" fmla="*/ 0 w 1618"/>
              <a:gd name="T7" fmla="*/ 187325 h 1732"/>
              <a:gd name="T8" fmla="*/ 2565400 w 1618"/>
              <a:gd name="T9" fmla="*/ 0 h 1732"/>
              <a:gd name="T10" fmla="*/ 0 60000 65536"/>
              <a:gd name="T11" fmla="*/ 0 60000 65536"/>
              <a:gd name="T12" fmla="*/ 0 60000 65536"/>
              <a:gd name="T13" fmla="*/ 0 60000 65536"/>
              <a:gd name="T14" fmla="*/ 0 60000 65536"/>
              <a:gd name="T15" fmla="*/ 0 w 1618"/>
              <a:gd name="T16" fmla="*/ 0 h 1732"/>
              <a:gd name="T17" fmla="*/ 1618 w 1618"/>
              <a:gd name="T18" fmla="*/ 1732 h 1732"/>
            </a:gdLst>
            <a:ahLst/>
            <a:cxnLst>
              <a:cxn ang="T10">
                <a:pos x="T0" y="T1"/>
              </a:cxn>
              <a:cxn ang="T11">
                <a:pos x="T2" y="T3"/>
              </a:cxn>
              <a:cxn ang="T12">
                <a:pos x="T4" y="T5"/>
              </a:cxn>
              <a:cxn ang="T13">
                <a:pos x="T6" y="T7"/>
              </a:cxn>
              <a:cxn ang="T14">
                <a:pos x="T8" y="T9"/>
              </a:cxn>
            </a:cxnLst>
            <a:rect l="T15" t="T16" r="T17" b="T18"/>
            <a:pathLst>
              <a:path w="1618" h="1732">
                <a:moveTo>
                  <a:pt x="1616" y="0"/>
                </a:moveTo>
                <a:lnTo>
                  <a:pt x="1618" y="1732"/>
                </a:lnTo>
                <a:lnTo>
                  <a:pt x="0" y="1693"/>
                </a:lnTo>
                <a:lnTo>
                  <a:pt x="0" y="118"/>
                </a:lnTo>
                <a:lnTo>
                  <a:pt x="1616" y="0"/>
                </a:lnTo>
                <a:close/>
              </a:path>
            </a:pathLst>
          </a:custGeom>
          <a:solidFill>
            <a:schemeClr val="accent2"/>
          </a:solidFill>
          <a:ln w="9525">
            <a:round/>
            <a:headEnd/>
            <a:tailEnd/>
          </a:ln>
          <a:scene3d>
            <a:camera prst="legacyPerspectiveTopRight">
              <a:rot lat="21299997" lon="0" rev="0"/>
            </a:camera>
            <a:lightRig rig="legacyFlat3" dir="r"/>
          </a:scene3d>
          <a:sp3d extrusionH="430200" prstMaterial="legacyMatte">
            <a:bevelT w="13500" h="13500" prst="angle"/>
            <a:bevelB w="13500" h="13500" prst="angle"/>
            <a:extrusionClr>
              <a:schemeClr val="accent2"/>
            </a:extrusionClr>
          </a:sp3d>
        </p:spPr>
        <p:txBody>
          <a:bodyPr wrap="none" anchor="ctr">
            <a:flatTx/>
          </a:bodyPr>
          <a:lstStyle/>
          <a:p>
            <a:endParaRPr lang="zh-CN" altLang="en-US"/>
          </a:p>
        </p:txBody>
      </p:sp>
      <p:sp>
        <p:nvSpPr>
          <p:cNvPr id="490506" name="Freeform 10"/>
          <p:cNvSpPr>
            <a:spLocks/>
          </p:cNvSpPr>
          <p:nvPr/>
        </p:nvSpPr>
        <p:spPr bwMode="ltGray">
          <a:xfrm>
            <a:off x="1022348" y="1314451"/>
            <a:ext cx="2435225" cy="1885949"/>
          </a:xfrm>
          <a:custGeom>
            <a:avLst/>
            <a:gdLst>
              <a:gd name="T0" fmla="*/ 0 w 1584"/>
              <a:gd name="T1" fmla="*/ 0 h 1716"/>
              <a:gd name="T2" fmla="*/ 30 w 1584"/>
              <a:gd name="T3" fmla="*/ 1716 h 1716"/>
              <a:gd name="T4" fmla="*/ 1584 w 1584"/>
              <a:gd name="T5" fmla="*/ 1686 h 1716"/>
              <a:gd name="T6" fmla="*/ 1524 w 1584"/>
              <a:gd name="T7" fmla="*/ 120 h 1716"/>
              <a:gd name="T8" fmla="*/ 0 w 1584"/>
              <a:gd name="T9" fmla="*/ 0 h 1716"/>
            </a:gdLst>
            <a:ahLst/>
            <a:cxnLst>
              <a:cxn ang="0">
                <a:pos x="T0" y="T1"/>
              </a:cxn>
              <a:cxn ang="0">
                <a:pos x="T2" y="T3"/>
              </a:cxn>
              <a:cxn ang="0">
                <a:pos x="T4" y="T5"/>
              </a:cxn>
              <a:cxn ang="0">
                <a:pos x="T6" y="T7"/>
              </a:cxn>
              <a:cxn ang="0">
                <a:pos x="T8" y="T9"/>
              </a:cxn>
            </a:cxnLst>
            <a:rect l="0" t="0" r="r" b="b"/>
            <a:pathLst>
              <a:path w="1584" h="1716">
                <a:moveTo>
                  <a:pt x="0" y="0"/>
                </a:moveTo>
                <a:lnTo>
                  <a:pt x="30" y="1716"/>
                </a:lnTo>
                <a:lnTo>
                  <a:pt x="1584" y="1686"/>
                </a:lnTo>
                <a:lnTo>
                  <a:pt x="1524" y="120"/>
                </a:lnTo>
                <a:lnTo>
                  <a:pt x="0" y="0"/>
                </a:lnTo>
                <a:close/>
              </a:path>
            </a:pathLst>
          </a:custGeom>
          <a:gradFill rotWithShape="1">
            <a:gsLst>
              <a:gs pos="0">
                <a:schemeClr val="bg2">
                  <a:gamma/>
                  <a:shade val="76471"/>
                  <a:invGamma/>
                </a:schemeClr>
              </a:gs>
              <a:gs pos="50000">
                <a:schemeClr val="bg2"/>
              </a:gs>
              <a:gs pos="100000">
                <a:schemeClr val="bg2">
                  <a:gamma/>
                  <a:shade val="76471"/>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490508" name="Freeform 12"/>
          <p:cNvSpPr>
            <a:spLocks/>
          </p:cNvSpPr>
          <p:nvPr/>
        </p:nvSpPr>
        <p:spPr bwMode="ltGray">
          <a:xfrm flipH="1">
            <a:off x="5116015" y="1278502"/>
            <a:ext cx="2405809" cy="1763147"/>
          </a:xfrm>
          <a:custGeom>
            <a:avLst/>
            <a:gdLst>
              <a:gd name="T0" fmla="*/ 0 w 1584"/>
              <a:gd name="T1" fmla="*/ 0 h 1716"/>
              <a:gd name="T2" fmla="*/ 30 w 1584"/>
              <a:gd name="T3" fmla="*/ 1716 h 1716"/>
              <a:gd name="T4" fmla="*/ 1584 w 1584"/>
              <a:gd name="T5" fmla="*/ 1686 h 1716"/>
              <a:gd name="T6" fmla="*/ 1524 w 1584"/>
              <a:gd name="T7" fmla="*/ 120 h 1716"/>
              <a:gd name="T8" fmla="*/ 0 w 1584"/>
              <a:gd name="T9" fmla="*/ 0 h 1716"/>
            </a:gdLst>
            <a:ahLst/>
            <a:cxnLst>
              <a:cxn ang="0">
                <a:pos x="T0" y="T1"/>
              </a:cxn>
              <a:cxn ang="0">
                <a:pos x="T2" y="T3"/>
              </a:cxn>
              <a:cxn ang="0">
                <a:pos x="T4" y="T5"/>
              </a:cxn>
              <a:cxn ang="0">
                <a:pos x="T6" y="T7"/>
              </a:cxn>
              <a:cxn ang="0">
                <a:pos x="T8" y="T9"/>
              </a:cxn>
            </a:cxnLst>
            <a:rect l="0" t="0" r="r" b="b"/>
            <a:pathLst>
              <a:path w="1584" h="1716">
                <a:moveTo>
                  <a:pt x="0" y="0"/>
                </a:moveTo>
                <a:lnTo>
                  <a:pt x="30" y="1716"/>
                </a:lnTo>
                <a:lnTo>
                  <a:pt x="1584" y="1686"/>
                </a:lnTo>
                <a:lnTo>
                  <a:pt x="1524" y="120"/>
                </a:lnTo>
                <a:lnTo>
                  <a:pt x="0" y="0"/>
                </a:lnTo>
                <a:close/>
              </a:path>
            </a:pathLst>
          </a:custGeom>
          <a:gradFill rotWithShape="1">
            <a:gsLst>
              <a:gs pos="0">
                <a:schemeClr val="bg2">
                  <a:gamma/>
                  <a:shade val="76078"/>
                  <a:invGamma/>
                </a:schemeClr>
              </a:gs>
              <a:gs pos="50000">
                <a:schemeClr val="bg2"/>
              </a:gs>
              <a:gs pos="100000">
                <a:schemeClr val="bg2">
                  <a:gamma/>
                  <a:shade val="76078"/>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490515" name="Text Box 19"/>
          <p:cNvSpPr txBox="1">
            <a:spLocks noChangeArrowheads="1"/>
          </p:cNvSpPr>
          <p:nvPr/>
        </p:nvSpPr>
        <p:spPr bwMode="gray">
          <a:xfrm>
            <a:off x="1143000" y="1863726"/>
            <a:ext cx="2266950" cy="369332"/>
          </a:xfrm>
          <a:prstGeom prst="rect">
            <a:avLst/>
          </a:prstGeom>
          <a:noFill/>
          <a:ln>
            <a:noFill/>
          </a:ln>
          <a:effectLst/>
          <a:extLst/>
        </p:spPr>
        <p:txBody>
          <a:bodyPr>
            <a:spAutoFit/>
          </a:bodyPr>
          <a:lstStyle/>
          <a:p>
            <a:pPr marL="120650" indent="-120650" algn="ctr">
              <a:spcBef>
                <a:spcPct val="50000"/>
              </a:spcBef>
            </a:pPr>
            <a:r>
              <a:rPr lang="zh-CN" altLang="en-US" dirty="0" smtClean="0"/>
              <a:t>基本结构</a:t>
            </a:r>
            <a:endParaRPr lang="en-US" altLang="zh-CN" dirty="0"/>
          </a:p>
        </p:txBody>
      </p:sp>
      <p:sp>
        <p:nvSpPr>
          <p:cNvPr id="490516" name="Text Box 20"/>
          <p:cNvSpPr txBox="1">
            <a:spLocks noChangeArrowheads="1"/>
          </p:cNvSpPr>
          <p:nvPr/>
        </p:nvSpPr>
        <p:spPr bwMode="gray">
          <a:xfrm>
            <a:off x="4786313" y="1951038"/>
            <a:ext cx="3100388" cy="369332"/>
          </a:xfrm>
          <a:prstGeom prst="rect">
            <a:avLst/>
          </a:prstGeom>
          <a:noFill/>
          <a:ln>
            <a:noFill/>
          </a:ln>
          <a:effectLst/>
          <a:extLst/>
        </p:spPr>
        <p:txBody>
          <a:bodyPr wrap="square">
            <a:spAutoFit/>
          </a:bodyPr>
          <a:lstStyle/>
          <a:p>
            <a:pPr marL="120650" indent="-120650" algn="ctr">
              <a:spcBef>
                <a:spcPct val="50000"/>
              </a:spcBef>
            </a:pPr>
            <a:r>
              <a:rPr lang="zh-CN" altLang="en-US" dirty="0" smtClean="0"/>
              <a:t>常用操作</a:t>
            </a:r>
            <a:endParaRPr lang="en-US" altLang="zh-CN" dirty="0"/>
          </a:p>
        </p:txBody>
      </p:sp>
      <p:grpSp>
        <p:nvGrpSpPr>
          <p:cNvPr id="3" name="Group 22"/>
          <p:cNvGrpSpPr>
            <a:grpSpLocks/>
          </p:cNvGrpSpPr>
          <p:nvPr/>
        </p:nvGrpSpPr>
        <p:grpSpPr bwMode="auto">
          <a:xfrm>
            <a:off x="2832100" y="3886200"/>
            <a:ext cx="3722688" cy="1208088"/>
            <a:chOff x="3098" y="249"/>
            <a:chExt cx="1959" cy="629"/>
          </a:xfrm>
        </p:grpSpPr>
        <p:sp>
          <p:nvSpPr>
            <p:cNvPr id="88191" name="Oval 23"/>
            <p:cNvSpPr>
              <a:spLocks noChangeArrowheads="1"/>
            </p:cNvSpPr>
            <p:nvPr/>
          </p:nvSpPr>
          <p:spPr bwMode="ltGray">
            <a:xfrm>
              <a:off x="3099" y="297"/>
              <a:ext cx="1958" cy="581"/>
            </a:xfrm>
            <a:prstGeom prst="ellipse">
              <a:avLst/>
            </a:prstGeom>
            <a:gradFill rotWithShape="1">
              <a:gsLst>
                <a:gs pos="0">
                  <a:srgbClr val="575757"/>
                </a:gs>
                <a:gs pos="50000">
                  <a:srgbClr val="C0C0C0"/>
                </a:gs>
                <a:gs pos="100000">
                  <a:srgbClr val="575757"/>
                </a:gs>
              </a:gsLst>
              <a:lin ang="0" scaled="1"/>
            </a:gradFill>
            <a:ln w="9525">
              <a:noFill/>
              <a:round/>
              <a:headEnd/>
              <a:tailEnd/>
            </a:ln>
          </p:spPr>
          <p:txBody>
            <a:bodyPr wrap="none" anchor="ctr"/>
            <a:lstStyle/>
            <a:p>
              <a:pPr algn="ctr"/>
              <a:endParaRPr lang="zh-CN" altLang="en-US"/>
            </a:p>
          </p:txBody>
        </p:sp>
        <p:sp>
          <p:nvSpPr>
            <p:cNvPr id="88192" name="Oval 24"/>
            <p:cNvSpPr>
              <a:spLocks noChangeArrowheads="1"/>
            </p:cNvSpPr>
            <p:nvPr/>
          </p:nvSpPr>
          <p:spPr bwMode="ltGray">
            <a:xfrm>
              <a:off x="3098" y="249"/>
              <a:ext cx="1959" cy="581"/>
            </a:xfrm>
            <a:prstGeom prst="ellipse">
              <a:avLst/>
            </a:prstGeom>
            <a:gradFill rotWithShape="1">
              <a:gsLst>
                <a:gs pos="0">
                  <a:srgbClr val="C0C0C0"/>
                </a:gs>
                <a:gs pos="100000">
                  <a:srgbClr val="EAEAEA"/>
                </a:gs>
              </a:gsLst>
              <a:lin ang="5400000" scaled="1"/>
            </a:gradFill>
            <a:ln w="9525">
              <a:noFill/>
              <a:round/>
              <a:headEnd/>
              <a:tailEnd/>
            </a:ln>
          </p:spPr>
          <p:txBody>
            <a:bodyPr wrap="none" anchor="ctr"/>
            <a:lstStyle/>
            <a:p>
              <a:pPr algn="ctr"/>
              <a:endParaRPr lang="zh-CN" altLang="en-US"/>
            </a:p>
          </p:txBody>
        </p:sp>
      </p:grpSp>
      <p:sp>
        <p:nvSpPr>
          <p:cNvPr id="88193" name="Text Box 25"/>
          <p:cNvSpPr txBox="1">
            <a:spLocks noChangeArrowheads="1"/>
          </p:cNvSpPr>
          <p:nvPr/>
        </p:nvSpPr>
        <p:spPr bwMode="auto">
          <a:xfrm>
            <a:off x="2884488" y="4217988"/>
            <a:ext cx="3586162" cy="369332"/>
          </a:xfrm>
          <a:prstGeom prst="rect">
            <a:avLst/>
          </a:prstGeom>
          <a:noFill/>
          <a:ln w="9525">
            <a:noFill/>
            <a:miter lim="800000"/>
            <a:headEnd/>
            <a:tailEnd/>
          </a:ln>
        </p:spPr>
        <p:txBody>
          <a:bodyPr>
            <a:spAutoFit/>
          </a:bodyPr>
          <a:lstStyle/>
          <a:p>
            <a:pPr marL="120650" indent="-120650" algn="ctr">
              <a:spcBef>
                <a:spcPct val="50000"/>
              </a:spcBef>
            </a:pPr>
            <a:r>
              <a:rPr lang="zh-CN" altLang="en-US" dirty="0" smtClean="0"/>
              <a:t>查询设计视图</a:t>
            </a:r>
            <a:endParaRPr lang="en-US" altLang="zh-CN" dirty="0"/>
          </a:p>
        </p:txBody>
      </p:sp>
      <p:sp>
        <p:nvSpPr>
          <p:cNvPr id="490522" name="Rectangle 26"/>
          <p:cNvSpPr>
            <a:spLocks noGrp="1" noChangeArrowheads="1"/>
          </p:cNvSpPr>
          <p:nvPr>
            <p:ph type="title" idx="4294967295"/>
          </p:nvPr>
        </p:nvSpPr>
        <p:spPr>
          <a:xfrm>
            <a:off x="276225" y="0"/>
            <a:ext cx="8686800" cy="1087438"/>
          </a:xfrm>
        </p:spPr>
        <p:txBody>
          <a:bodyPr/>
          <a:lstStyle/>
          <a:p>
            <a:r>
              <a:rPr lang="en-US" sz="3600" dirty="0" smtClean="0"/>
              <a:t>5.3.4</a:t>
            </a:r>
            <a:r>
              <a:rPr lang="zh-CN" altLang="en-US" sz="3600" dirty="0" smtClean="0"/>
              <a:t>查询设计视图</a:t>
            </a:r>
            <a:endParaRPr lang="en-US" altLang="zh-CN" sz="3600" dirty="0" smtClean="0">
              <a:ea typeface="宋体" charset="-122"/>
            </a:endParaRPr>
          </a:p>
        </p:txBody>
      </p:sp>
      <p:sp>
        <p:nvSpPr>
          <p:cNvPr id="88195" name="灯片编号占位符 1"/>
          <p:cNvSpPr txBox="1">
            <a:spLocks noGrp="1"/>
          </p:cNvSpPr>
          <p:nvPr/>
        </p:nvSpPr>
        <p:spPr bwMode="gray">
          <a:xfrm>
            <a:off x="3065463" y="6245225"/>
            <a:ext cx="2133600" cy="476250"/>
          </a:xfrm>
          <a:prstGeom prst="rect">
            <a:avLst/>
          </a:prstGeom>
          <a:noFill/>
          <a:ln w="9525">
            <a:noFill/>
            <a:miter lim="800000"/>
            <a:headEnd/>
            <a:tailEnd/>
          </a:ln>
        </p:spPr>
        <p:txBody>
          <a:bodyPr/>
          <a:lstStyle/>
          <a:p>
            <a:pPr algn="ctr"/>
            <a:fld id="{1A17B9D3-57A4-49D5-9199-4F21DD3670D7}" type="slidenum">
              <a:rPr lang="en-US" altLang="zh-CN" sz="1400" b="0"/>
              <a:pPr algn="ctr"/>
              <a:t>59</a:t>
            </a:fld>
            <a:endParaRPr lang="en-US" altLang="zh-CN" sz="1400" b="0"/>
          </a:p>
        </p:txBody>
      </p:sp>
    </p:spTree>
    <p:extLst>
      <p:ext uri="{BB962C8B-B14F-4D97-AF65-F5344CB8AC3E}">
        <p14:creationId xmlns:p14="http://schemas.microsoft.com/office/powerpoint/2010/main" val="474017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2" y="185739"/>
            <a:ext cx="8686800" cy="673100"/>
          </a:xfrm>
        </p:spPr>
        <p:txBody>
          <a:bodyPr/>
          <a:lstStyle/>
          <a:p>
            <a:r>
              <a:rPr lang="en-US" sz="3600" dirty="0" smtClean="0"/>
              <a:t>5.1</a:t>
            </a:r>
            <a:r>
              <a:rPr lang="zh-CN" altLang="en-US" sz="3600" dirty="0" smtClean="0"/>
              <a:t>查询简介</a:t>
            </a:r>
            <a:endParaRPr lang="zh-CN" altLang="en-US" sz="3600"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6</a:t>
            </a:fld>
            <a:endParaRPr lang="en-US" altLang="zh-CN" dirty="0"/>
          </a:p>
        </p:txBody>
      </p:sp>
      <p:sp>
        <p:nvSpPr>
          <p:cNvPr id="5" name="AutoShape 34"/>
          <p:cNvSpPr>
            <a:spLocks noChangeArrowheads="1"/>
          </p:cNvSpPr>
          <p:nvPr/>
        </p:nvSpPr>
        <p:spPr bwMode="gray">
          <a:xfrm>
            <a:off x="242889" y="900111"/>
            <a:ext cx="8572500" cy="3357564"/>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查询是</a:t>
            </a:r>
            <a:r>
              <a:rPr lang="en-US" dirty="0" smtClean="0"/>
              <a:t>Access</a:t>
            </a:r>
            <a:r>
              <a:rPr lang="zh-CN" altLang="en-US" dirty="0" smtClean="0"/>
              <a:t>数据库的一个重要对象，是数据库处理和分析数据的工具。查询是对数据源进行一系列的检索操作，在指定的一个或多个数据表中，根据给定的条件筛选所需要的数据信息，供用户查看、更改和分析使用。</a:t>
            </a:r>
            <a:endParaRPr lang="en-US" altLang="zh-CN" dirty="0" smtClean="0"/>
          </a:p>
          <a:p>
            <a:endParaRPr lang="en-US" altLang="zh-CN" dirty="0" smtClean="0"/>
          </a:p>
          <a:p>
            <a:r>
              <a:rPr lang="zh-CN" altLang="en-US" dirty="0" smtClean="0"/>
              <a:t>      为查询提供数据信息的数据表称为查询的数据源，查询的结果也可以作为其他查询、窗体、报表等数据库对象的数据源。</a:t>
            </a:r>
            <a:endParaRPr lang="en-US" altLang="zh-CN" dirty="0" smtClean="0"/>
          </a:p>
          <a:p>
            <a:endParaRPr lang="en-US" altLang="zh-CN" dirty="0" smtClean="0"/>
          </a:p>
          <a:p>
            <a:r>
              <a:rPr lang="zh-CN" altLang="en-US" dirty="0" smtClean="0"/>
              <a:t>     查询的结果是以数据表的形式显示数据的，因此查询也可以看作是一个“虚表”，即“虚表”中的数据记录实际上是与数据表“链接”产生的，所以，“虚表”中的形式与内容会随查询的设计和数据表内容的变化而变化。</a:t>
            </a:r>
          </a:p>
        </p:txBody>
      </p:sp>
      <p:sp>
        <p:nvSpPr>
          <p:cNvPr id="11572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Line 2"/>
          <p:cNvSpPr>
            <a:spLocks noChangeShapeType="1"/>
          </p:cNvSpPr>
          <p:nvPr/>
        </p:nvSpPr>
        <p:spPr bwMode="auto">
          <a:xfrm flipH="1" flipV="1">
            <a:off x="1887536" y="4936677"/>
            <a:ext cx="2129046" cy="1141859"/>
          </a:xfrm>
          <a:prstGeom prst="line">
            <a:avLst/>
          </a:prstGeom>
          <a:noFill/>
          <a:ln w="57150">
            <a:solidFill>
              <a:schemeClr val="folHlink"/>
            </a:solidFill>
            <a:round/>
            <a:headEnd/>
            <a:tailEnd type="triangle" w="med" len="med"/>
          </a:ln>
        </p:spPr>
        <p:txBody>
          <a:bodyPr wrap="none" anchor="ctr"/>
          <a:lstStyle/>
          <a:p>
            <a:endParaRPr lang="zh-CN" altLang="en-US"/>
          </a:p>
        </p:txBody>
      </p:sp>
      <p:sp>
        <p:nvSpPr>
          <p:cNvPr id="15" name="Line 4"/>
          <p:cNvSpPr>
            <a:spLocks noChangeShapeType="1"/>
          </p:cNvSpPr>
          <p:nvPr/>
        </p:nvSpPr>
        <p:spPr bwMode="auto">
          <a:xfrm flipV="1">
            <a:off x="4613274" y="4908989"/>
            <a:ext cx="2000821" cy="1171136"/>
          </a:xfrm>
          <a:prstGeom prst="line">
            <a:avLst/>
          </a:prstGeom>
          <a:noFill/>
          <a:ln w="57150">
            <a:solidFill>
              <a:schemeClr val="folHlink"/>
            </a:solidFill>
            <a:round/>
            <a:headEnd/>
            <a:tailEnd type="triangle" w="med" len="med"/>
          </a:ln>
        </p:spPr>
        <p:txBody>
          <a:bodyPr wrap="none" anchor="ctr"/>
          <a:lstStyle/>
          <a:p>
            <a:endParaRPr lang="zh-CN" altLang="en-US"/>
          </a:p>
        </p:txBody>
      </p:sp>
      <p:sp>
        <p:nvSpPr>
          <p:cNvPr id="16" name="Freeform 10"/>
          <p:cNvSpPr>
            <a:spLocks/>
          </p:cNvSpPr>
          <p:nvPr/>
        </p:nvSpPr>
        <p:spPr bwMode="ltGray">
          <a:xfrm>
            <a:off x="1185863" y="3886199"/>
            <a:ext cx="2014537" cy="1087439"/>
          </a:xfrm>
          <a:custGeom>
            <a:avLst/>
            <a:gdLst>
              <a:gd name="T0" fmla="*/ 0 w 1584"/>
              <a:gd name="T1" fmla="*/ 0 h 1716"/>
              <a:gd name="T2" fmla="*/ 30 w 1584"/>
              <a:gd name="T3" fmla="*/ 1716 h 1716"/>
              <a:gd name="T4" fmla="*/ 1584 w 1584"/>
              <a:gd name="T5" fmla="*/ 1686 h 1716"/>
              <a:gd name="T6" fmla="*/ 1524 w 1584"/>
              <a:gd name="T7" fmla="*/ 120 h 1716"/>
              <a:gd name="T8" fmla="*/ 0 w 1584"/>
              <a:gd name="T9" fmla="*/ 0 h 1716"/>
            </a:gdLst>
            <a:ahLst/>
            <a:cxnLst>
              <a:cxn ang="0">
                <a:pos x="T0" y="T1"/>
              </a:cxn>
              <a:cxn ang="0">
                <a:pos x="T2" y="T3"/>
              </a:cxn>
              <a:cxn ang="0">
                <a:pos x="T4" y="T5"/>
              </a:cxn>
              <a:cxn ang="0">
                <a:pos x="T6" y="T7"/>
              </a:cxn>
              <a:cxn ang="0">
                <a:pos x="T8" y="T9"/>
              </a:cxn>
            </a:cxnLst>
            <a:rect l="0" t="0" r="r" b="b"/>
            <a:pathLst>
              <a:path w="1584" h="1716">
                <a:moveTo>
                  <a:pt x="0" y="0"/>
                </a:moveTo>
                <a:lnTo>
                  <a:pt x="30" y="1716"/>
                </a:lnTo>
                <a:lnTo>
                  <a:pt x="1584" y="1686"/>
                </a:lnTo>
                <a:lnTo>
                  <a:pt x="1524" y="120"/>
                </a:lnTo>
                <a:lnTo>
                  <a:pt x="0" y="0"/>
                </a:lnTo>
                <a:close/>
              </a:path>
            </a:pathLst>
          </a:custGeom>
          <a:gradFill rotWithShape="1">
            <a:gsLst>
              <a:gs pos="0">
                <a:schemeClr val="bg2">
                  <a:gamma/>
                  <a:shade val="76471"/>
                  <a:invGamma/>
                </a:schemeClr>
              </a:gs>
              <a:gs pos="50000">
                <a:schemeClr val="bg2"/>
              </a:gs>
              <a:gs pos="100000">
                <a:schemeClr val="bg2">
                  <a:gamma/>
                  <a:shade val="76471"/>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17" name="Freeform 12"/>
          <p:cNvSpPr>
            <a:spLocks/>
          </p:cNvSpPr>
          <p:nvPr/>
        </p:nvSpPr>
        <p:spPr bwMode="ltGray">
          <a:xfrm flipH="1">
            <a:off x="5314949" y="3886199"/>
            <a:ext cx="1900239" cy="1012825"/>
          </a:xfrm>
          <a:custGeom>
            <a:avLst/>
            <a:gdLst>
              <a:gd name="T0" fmla="*/ 0 w 1584"/>
              <a:gd name="T1" fmla="*/ 0 h 1716"/>
              <a:gd name="T2" fmla="*/ 30 w 1584"/>
              <a:gd name="T3" fmla="*/ 1716 h 1716"/>
              <a:gd name="T4" fmla="*/ 1584 w 1584"/>
              <a:gd name="T5" fmla="*/ 1686 h 1716"/>
              <a:gd name="T6" fmla="*/ 1524 w 1584"/>
              <a:gd name="T7" fmla="*/ 120 h 1716"/>
              <a:gd name="T8" fmla="*/ 0 w 1584"/>
              <a:gd name="T9" fmla="*/ 0 h 1716"/>
            </a:gdLst>
            <a:ahLst/>
            <a:cxnLst>
              <a:cxn ang="0">
                <a:pos x="T0" y="T1"/>
              </a:cxn>
              <a:cxn ang="0">
                <a:pos x="T2" y="T3"/>
              </a:cxn>
              <a:cxn ang="0">
                <a:pos x="T4" y="T5"/>
              </a:cxn>
              <a:cxn ang="0">
                <a:pos x="T6" y="T7"/>
              </a:cxn>
              <a:cxn ang="0">
                <a:pos x="T8" y="T9"/>
              </a:cxn>
            </a:cxnLst>
            <a:rect l="0" t="0" r="r" b="b"/>
            <a:pathLst>
              <a:path w="1584" h="1716">
                <a:moveTo>
                  <a:pt x="0" y="0"/>
                </a:moveTo>
                <a:lnTo>
                  <a:pt x="30" y="1716"/>
                </a:lnTo>
                <a:lnTo>
                  <a:pt x="1584" y="1686"/>
                </a:lnTo>
                <a:lnTo>
                  <a:pt x="1524" y="120"/>
                </a:lnTo>
                <a:lnTo>
                  <a:pt x="0" y="0"/>
                </a:lnTo>
                <a:close/>
              </a:path>
            </a:pathLst>
          </a:custGeom>
          <a:gradFill rotWithShape="1">
            <a:gsLst>
              <a:gs pos="0">
                <a:schemeClr val="bg2">
                  <a:gamma/>
                  <a:shade val="76078"/>
                  <a:invGamma/>
                </a:schemeClr>
              </a:gs>
              <a:gs pos="50000">
                <a:schemeClr val="bg2"/>
              </a:gs>
              <a:gs pos="100000">
                <a:schemeClr val="bg2">
                  <a:gamma/>
                  <a:shade val="76078"/>
                  <a:invGamma/>
                </a:schemeClr>
              </a:gs>
            </a:gsLst>
            <a:lin ang="2700000" scaled="1"/>
          </a:gradFill>
          <a:ln>
            <a:noFill/>
          </a:ln>
          <a:effectLst/>
          <a:extLst/>
        </p:spPr>
        <p:txBody>
          <a:bodyPr wrap="none" anchor="ctr"/>
          <a:lstStyle/>
          <a:p>
            <a:pPr algn="ctr">
              <a:defRPr/>
            </a:pPr>
            <a:endParaRPr lang="zh-CN" altLang="en-US">
              <a:ea typeface="+mn-ea"/>
            </a:endParaRPr>
          </a:p>
        </p:txBody>
      </p:sp>
      <p:sp>
        <p:nvSpPr>
          <p:cNvPr id="18" name="Text Box 19"/>
          <p:cNvSpPr txBox="1">
            <a:spLocks noChangeArrowheads="1"/>
          </p:cNvSpPr>
          <p:nvPr/>
        </p:nvSpPr>
        <p:spPr bwMode="gray">
          <a:xfrm>
            <a:off x="1044575" y="4314456"/>
            <a:ext cx="2027238" cy="338554"/>
          </a:xfrm>
          <a:prstGeom prst="rect">
            <a:avLst/>
          </a:prstGeom>
          <a:noFill/>
          <a:ln>
            <a:noFill/>
          </a:ln>
          <a:effectLst/>
          <a:extLst/>
        </p:spPr>
        <p:txBody>
          <a:bodyPr wrap="square">
            <a:spAutoFit/>
          </a:bodyPr>
          <a:lstStyle>
            <a:lvl1pPr marL="120650" indent="-12065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zh-CN" altLang="en-US" sz="1600" dirty="0" smtClean="0"/>
              <a:t>查询的功能</a:t>
            </a:r>
            <a:endParaRPr lang="en-US" altLang="zh-CN" sz="1600" dirty="0"/>
          </a:p>
        </p:txBody>
      </p:sp>
      <p:sp>
        <p:nvSpPr>
          <p:cNvPr id="19" name="Text Box 20"/>
          <p:cNvSpPr txBox="1">
            <a:spLocks noChangeArrowheads="1"/>
          </p:cNvSpPr>
          <p:nvPr/>
        </p:nvSpPr>
        <p:spPr bwMode="gray">
          <a:xfrm>
            <a:off x="5330823" y="4229100"/>
            <a:ext cx="1812926" cy="338554"/>
          </a:xfrm>
          <a:prstGeom prst="rect">
            <a:avLst/>
          </a:prstGeom>
          <a:noFill/>
          <a:ln>
            <a:noFill/>
          </a:ln>
          <a:effectLst/>
          <a:extLst/>
        </p:spPr>
        <p:txBody>
          <a:bodyPr wrap="square">
            <a:spAutoFit/>
          </a:bodyPr>
          <a:lstStyle>
            <a:lvl1pPr marL="120650" indent="-12065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50000"/>
              </a:spcBef>
              <a:defRPr/>
            </a:pPr>
            <a:r>
              <a:rPr lang="zh-CN" altLang="en-US" sz="1600" dirty="0" smtClean="0"/>
              <a:t>查询的类型</a:t>
            </a:r>
            <a:endParaRPr lang="en-US" altLang="zh-CN" sz="1400" b="0" dirty="0"/>
          </a:p>
        </p:txBody>
      </p:sp>
      <p:grpSp>
        <p:nvGrpSpPr>
          <p:cNvPr id="3" name="Group 22"/>
          <p:cNvGrpSpPr>
            <a:grpSpLocks/>
          </p:cNvGrpSpPr>
          <p:nvPr/>
        </p:nvGrpSpPr>
        <p:grpSpPr bwMode="auto">
          <a:xfrm>
            <a:off x="2746375" y="5384392"/>
            <a:ext cx="2977110" cy="795746"/>
            <a:chOff x="3098" y="249"/>
            <a:chExt cx="1959" cy="629"/>
          </a:xfrm>
        </p:grpSpPr>
        <p:sp>
          <p:nvSpPr>
            <p:cNvPr id="21" name="Oval 23"/>
            <p:cNvSpPr>
              <a:spLocks noChangeArrowheads="1"/>
            </p:cNvSpPr>
            <p:nvPr/>
          </p:nvSpPr>
          <p:spPr bwMode="ltGray">
            <a:xfrm>
              <a:off x="3099" y="297"/>
              <a:ext cx="1958" cy="581"/>
            </a:xfrm>
            <a:prstGeom prst="ellipse">
              <a:avLst/>
            </a:prstGeom>
            <a:gradFill rotWithShape="1">
              <a:gsLst>
                <a:gs pos="0">
                  <a:srgbClr val="575757"/>
                </a:gs>
                <a:gs pos="50000">
                  <a:srgbClr val="C0C0C0"/>
                </a:gs>
                <a:gs pos="100000">
                  <a:srgbClr val="575757"/>
                </a:gs>
              </a:gsLst>
              <a:lin ang="0" scaled="1"/>
            </a:gradFill>
            <a:ln w="9525">
              <a:noFill/>
              <a:round/>
              <a:headEnd/>
              <a:tailEnd/>
            </a:ln>
          </p:spPr>
          <p:txBody>
            <a:bodyPr wrap="none" anchor="ctr"/>
            <a:lstStyle/>
            <a:p>
              <a:pPr algn="ctr"/>
              <a:endParaRPr lang="zh-CN" altLang="en-US"/>
            </a:p>
          </p:txBody>
        </p:sp>
        <p:sp>
          <p:nvSpPr>
            <p:cNvPr id="22" name="Oval 24"/>
            <p:cNvSpPr>
              <a:spLocks noChangeArrowheads="1"/>
            </p:cNvSpPr>
            <p:nvPr/>
          </p:nvSpPr>
          <p:spPr bwMode="ltGray">
            <a:xfrm>
              <a:off x="3098" y="249"/>
              <a:ext cx="1959" cy="581"/>
            </a:xfrm>
            <a:prstGeom prst="ellipse">
              <a:avLst/>
            </a:prstGeom>
            <a:gradFill rotWithShape="1">
              <a:gsLst>
                <a:gs pos="0">
                  <a:srgbClr val="C0C0C0"/>
                </a:gs>
                <a:gs pos="100000">
                  <a:srgbClr val="EAEAEA"/>
                </a:gs>
              </a:gsLst>
              <a:lin ang="5400000" scaled="1"/>
            </a:gradFill>
            <a:ln w="9525">
              <a:noFill/>
              <a:round/>
              <a:headEnd/>
              <a:tailEnd/>
            </a:ln>
          </p:spPr>
          <p:txBody>
            <a:bodyPr wrap="none" anchor="ctr"/>
            <a:lstStyle/>
            <a:p>
              <a:pPr algn="ctr"/>
              <a:endParaRPr lang="zh-CN" altLang="en-US"/>
            </a:p>
          </p:txBody>
        </p:sp>
      </p:grpSp>
      <p:sp>
        <p:nvSpPr>
          <p:cNvPr id="23" name="Text Box 25"/>
          <p:cNvSpPr txBox="1">
            <a:spLocks noChangeArrowheads="1"/>
          </p:cNvSpPr>
          <p:nvPr/>
        </p:nvSpPr>
        <p:spPr bwMode="auto">
          <a:xfrm>
            <a:off x="2798763" y="5384372"/>
            <a:ext cx="2867928" cy="584775"/>
          </a:xfrm>
          <a:prstGeom prst="rect">
            <a:avLst/>
          </a:prstGeom>
          <a:noFill/>
          <a:ln w="9525">
            <a:noFill/>
            <a:miter lim="800000"/>
            <a:headEnd/>
            <a:tailEnd/>
          </a:ln>
        </p:spPr>
        <p:txBody>
          <a:bodyPr wrap="square">
            <a:spAutoFit/>
          </a:bodyPr>
          <a:lstStyle/>
          <a:p>
            <a:pPr marL="120650" indent="-120650" algn="ctr">
              <a:spcBef>
                <a:spcPct val="50000"/>
              </a:spcBef>
            </a:pPr>
            <a:r>
              <a:rPr lang="zh-CN" altLang="en-US" sz="3200" dirty="0" smtClean="0"/>
              <a:t>查询简介</a:t>
            </a:r>
            <a:endParaRPr lang="en-US" altLang="zh-CN" sz="3200" dirty="0">
              <a:solidFill>
                <a:srgbClr val="1C1C1C"/>
              </a:solidFill>
            </a:endParaRPr>
          </a:p>
        </p:txBody>
      </p:sp>
      <p:sp>
        <p:nvSpPr>
          <p:cNvPr id="20" name="TextBox 19">
            <a:hlinkClick r:id="rId2"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Rectangle 29"/>
          <p:cNvSpPr>
            <a:spLocks noChangeArrowheads="1"/>
          </p:cNvSpPr>
          <p:nvPr/>
        </p:nvSpPr>
        <p:spPr bwMode="auto">
          <a:xfrm>
            <a:off x="98037" y="1400175"/>
            <a:ext cx="2743200" cy="523218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85577" y="5700712"/>
            <a:ext cx="1571625" cy="47148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57003" y="1914524"/>
            <a:ext cx="2719386" cy="831849"/>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83749" y="1500188"/>
            <a:ext cx="2771775" cy="4770537"/>
          </a:xfrm>
          <a:prstGeom prst="rect">
            <a:avLst/>
          </a:prstGeom>
          <a:noFill/>
          <a:ln w="9525">
            <a:noFill/>
            <a:miter lim="800000"/>
            <a:headEnd/>
            <a:tailEnd/>
          </a:ln>
        </p:spPr>
        <p:txBody>
          <a:bodyPr wrap="square">
            <a:spAutoFit/>
          </a:bodyPr>
          <a:lstStyle/>
          <a:p>
            <a:r>
              <a:rPr lang="zh-CN" altLang="en-US" sz="1600" dirty="0" smtClean="0"/>
              <a:t>   查询“设计视图”窗格主要由两部分构成：上半部分为“对象”窗格，下半部分为查询“设计网格”，如图</a:t>
            </a:r>
            <a:r>
              <a:rPr lang="en-US" sz="1600" dirty="0" smtClean="0"/>
              <a:t>5.21</a:t>
            </a:r>
            <a:r>
              <a:rPr lang="zh-CN" altLang="en-US" sz="1600" dirty="0" smtClean="0"/>
              <a:t>所示。</a:t>
            </a:r>
          </a:p>
          <a:p>
            <a:r>
              <a:rPr lang="zh-CN" altLang="en-US" sz="1600" dirty="0" smtClean="0"/>
              <a:t>   “对象”窗格中，通常可以添加和显示一个或多个字段列表，其中列出了作为查询数据源的数据表或查询的所有字段，如图</a:t>
            </a:r>
            <a:r>
              <a:rPr lang="en-US" sz="1600" dirty="0" smtClean="0"/>
              <a:t>5.21</a:t>
            </a:r>
            <a:r>
              <a:rPr lang="zh-CN" altLang="en-US" sz="1600" dirty="0" smtClean="0"/>
              <a:t>所示的“学生信息表”字段列表。</a:t>
            </a:r>
          </a:p>
          <a:p>
            <a:r>
              <a:rPr lang="zh-CN" altLang="en-US" sz="1600" dirty="0" smtClean="0"/>
              <a:t>    查询“设计网格”由若干行组成，如图</a:t>
            </a:r>
            <a:r>
              <a:rPr lang="en-US" sz="1600" dirty="0" smtClean="0"/>
              <a:t>5.21</a:t>
            </a:r>
            <a:r>
              <a:rPr lang="zh-CN" altLang="en-US" sz="1600" dirty="0" smtClean="0"/>
              <a:t>所示，包括“字段”行、“表”行、“排序”行、“显示”行、“条件”行和“或”行，还可以根据需要添加“总计”行和“交叉表”行等，用来设置和放置具体的查询条件。</a:t>
            </a:r>
            <a:endParaRPr lang="en-US" altLang="zh-CN" sz="1600" dirty="0"/>
          </a:p>
        </p:txBody>
      </p:sp>
      <p:sp>
        <p:nvSpPr>
          <p:cNvPr id="56357" name="Text Box 37"/>
          <p:cNvSpPr txBox="1">
            <a:spLocks noChangeArrowheads="1"/>
          </p:cNvSpPr>
          <p:nvPr/>
        </p:nvSpPr>
        <p:spPr bwMode="auto">
          <a:xfrm>
            <a:off x="8592700" y="2557464"/>
            <a:ext cx="461665" cy="3295650"/>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5.21</a:t>
            </a:r>
            <a:r>
              <a:rPr lang="zh-CN" altLang="en-US" dirty="0" smtClean="0"/>
              <a:t>查询“设计视图”</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55174" y="1057275"/>
            <a:ext cx="2786063" cy="370553"/>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en-US" dirty="0" smtClean="0">
                <a:solidFill>
                  <a:schemeClr val="bg1"/>
                </a:solidFill>
              </a:rPr>
              <a:t>1. </a:t>
            </a:r>
            <a:r>
              <a:rPr lang="zh-CN" altLang="en-US" dirty="0" smtClean="0">
                <a:solidFill>
                  <a:schemeClr val="bg1"/>
                </a:solidFill>
              </a:rPr>
              <a:t>基本结构</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6063" y="258763"/>
            <a:ext cx="8686800" cy="550862"/>
          </a:xfrm>
        </p:spPr>
        <p:txBody>
          <a:bodyPr/>
          <a:lstStyle/>
          <a:p>
            <a:r>
              <a:rPr lang="en-US" sz="3600" dirty="0" smtClean="0"/>
              <a:t>5.3.4</a:t>
            </a:r>
            <a:r>
              <a:rPr lang="zh-CN" altLang="en-US" sz="3600" dirty="0" smtClean="0"/>
              <a:t>查询设计视图</a:t>
            </a:r>
            <a:endParaRPr lang="zh-CN" altLang="en-US" dirty="0" smtClean="0">
              <a:ea typeface="宋体" charset="-122"/>
            </a:endParaRPr>
          </a:p>
        </p:txBody>
      </p:sp>
      <p:sp>
        <p:nvSpPr>
          <p:cNvPr id="17306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3057" name="组合 373"/>
          <p:cNvGrpSpPr>
            <a:grpSpLocks/>
          </p:cNvGrpSpPr>
          <p:nvPr/>
        </p:nvGrpSpPr>
        <p:grpSpPr bwMode="auto">
          <a:xfrm>
            <a:off x="2806309" y="1371541"/>
            <a:ext cx="5848947" cy="4723803"/>
            <a:chOff x="-4594" y="2656"/>
            <a:chExt cx="51701" cy="32078"/>
          </a:xfrm>
        </p:grpSpPr>
        <p:pic>
          <p:nvPicPr>
            <p:cNvPr id="362" name="图片 362"/>
            <p:cNvPicPr>
              <a:picLocks noChangeAspect="1"/>
            </p:cNvPicPr>
            <p:nvPr/>
          </p:nvPicPr>
          <p:blipFill>
            <a:blip r:embed="rId2"/>
            <a:srcRect l="15538" r="20142" b="12419"/>
            <a:stretch>
              <a:fillRect/>
            </a:stretch>
          </p:blipFill>
          <p:spPr bwMode="auto">
            <a:xfrm>
              <a:off x="-4594" y="2656"/>
              <a:ext cx="51701" cy="32078"/>
            </a:xfrm>
            <a:prstGeom prst="rect">
              <a:avLst/>
            </a:prstGeom>
            <a:noFill/>
          </p:spPr>
        </p:pic>
        <p:sp>
          <p:nvSpPr>
            <p:cNvPr id="363" name="圆角矩形 363"/>
            <p:cNvSpPr>
              <a:spLocks noChangeArrowheads="1"/>
            </p:cNvSpPr>
            <p:nvPr/>
          </p:nvSpPr>
          <p:spPr bwMode="auto">
            <a:xfrm>
              <a:off x="35876" y="5406"/>
              <a:ext cx="2476" cy="3874"/>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64" name="圆角矩形 364"/>
            <p:cNvSpPr>
              <a:spLocks noChangeArrowheads="1"/>
            </p:cNvSpPr>
            <p:nvPr/>
          </p:nvSpPr>
          <p:spPr bwMode="auto">
            <a:xfrm>
              <a:off x="10548" y="5406"/>
              <a:ext cx="2864" cy="3178"/>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65" name="直接箭头连接符 365"/>
            <p:cNvSpPr>
              <a:spLocks noChangeShapeType="1"/>
            </p:cNvSpPr>
            <p:nvPr/>
          </p:nvSpPr>
          <p:spPr bwMode="auto">
            <a:xfrm flipH="1">
              <a:off x="11432" y="9187"/>
              <a:ext cx="24248" cy="16273"/>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66" name="直接箭头连接符 366"/>
            <p:cNvSpPr>
              <a:spLocks noChangeShapeType="1"/>
            </p:cNvSpPr>
            <p:nvPr/>
          </p:nvSpPr>
          <p:spPr bwMode="auto">
            <a:xfrm flipH="1">
              <a:off x="8645" y="8531"/>
              <a:ext cx="3349" cy="1618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67" name="圆角矩形 367"/>
            <p:cNvSpPr>
              <a:spLocks noChangeArrowheads="1"/>
            </p:cNvSpPr>
            <p:nvPr/>
          </p:nvSpPr>
          <p:spPr bwMode="auto">
            <a:xfrm>
              <a:off x="20542" y="12000"/>
              <a:ext cx="8349" cy="1843"/>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字段列表</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68" name="直接箭头连接符 368"/>
            <p:cNvSpPr>
              <a:spLocks noChangeShapeType="1"/>
            </p:cNvSpPr>
            <p:nvPr/>
          </p:nvSpPr>
          <p:spPr bwMode="auto">
            <a:xfrm flipH="1">
              <a:off x="18775" y="12849"/>
              <a:ext cx="2609" cy="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69" name="圆角矩形 369"/>
            <p:cNvSpPr>
              <a:spLocks noChangeArrowheads="1"/>
            </p:cNvSpPr>
            <p:nvPr/>
          </p:nvSpPr>
          <p:spPr bwMode="auto">
            <a:xfrm>
              <a:off x="16880" y="26292"/>
              <a:ext cx="8349" cy="184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设计网格</a:t>
              </a:r>
              <a:endParaRPr kumimoji="0" lang="zh-CN" sz="140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371" name="圆角矩形 371"/>
            <p:cNvSpPr>
              <a:spLocks noChangeArrowheads="1"/>
            </p:cNvSpPr>
            <p:nvPr/>
          </p:nvSpPr>
          <p:spPr bwMode="auto">
            <a:xfrm>
              <a:off x="30395" y="27181"/>
              <a:ext cx="8349" cy="184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总计方式</a:t>
              </a:r>
              <a:endParaRPr kumimoji="0" lang="zh-CN" sz="140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372" name="左大括号 372"/>
            <p:cNvSpPr>
              <a:spLocks/>
            </p:cNvSpPr>
            <p:nvPr/>
          </p:nvSpPr>
          <p:spPr bwMode="auto">
            <a:xfrm flipH="1">
              <a:off x="14919" y="22733"/>
              <a:ext cx="2644" cy="5939"/>
            </a:xfrm>
            <a:prstGeom prst="leftBrace">
              <a:avLst>
                <a:gd name="adj1" fmla="val 8335"/>
                <a:gd name="adj2" fmla="val 74704"/>
              </a:avLst>
            </a:prstGeom>
            <a:noFill/>
            <a:ln w="9525">
              <a:solidFill>
                <a:srgbClr val="FF0000"/>
              </a:solidFill>
              <a:round/>
              <a:headEnd/>
              <a:tailEnd/>
            </a:ln>
          </p:spPr>
          <p:txBody>
            <a:bodyPr vert="horz" wrap="square" lIns="91440" tIns="45720" rIns="91440" bIns="45720" numCol="1" anchor="ctr" anchorCtr="0" compatLnSpc="1">
              <a:prstTxWarp prst="textNoShape">
                <a:avLst/>
              </a:prstTxWarp>
            </a:bodyPr>
            <a:lstStyle/>
            <a:p>
              <a:endParaRPr lang="zh-CN" altLang="en-US"/>
            </a:p>
          </p:txBody>
        </p:sp>
        <p:sp>
          <p:nvSpPr>
            <p:cNvPr id="30" name="圆角矩形 367"/>
            <p:cNvSpPr>
              <a:spLocks noChangeArrowheads="1"/>
            </p:cNvSpPr>
            <p:nvPr/>
          </p:nvSpPr>
          <p:spPr bwMode="auto">
            <a:xfrm>
              <a:off x="33502" y="10394"/>
              <a:ext cx="8349" cy="1843"/>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添加总计行</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1" name="圆角矩形 367"/>
            <p:cNvSpPr>
              <a:spLocks noChangeArrowheads="1"/>
            </p:cNvSpPr>
            <p:nvPr/>
          </p:nvSpPr>
          <p:spPr bwMode="auto">
            <a:xfrm>
              <a:off x="3400" y="17246"/>
              <a:ext cx="8349" cy="3289"/>
            </a:xfrm>
            <a:prstGeom prst="roundRect">
              <a:avLst>
                <a:gd name="adj" fmla="val 16667"/>
              </a:avLst>
            </a:prstGeom>
            <a:solidFill>
              <a:schemeClr val="bg1"/>
            </a:solid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添加总计</a:t>
              </a:r>
              <a:r>
                <a:rPr kumimoji="0" lang="en-US"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
              </a:r>
              <a:br>
                <a:rPr kumimoji="0" lang="en-US"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b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和交叉表行</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sp>
        <p:nvSpPr>
          <p:cNvPr id="2" name="圆角矩形 1"/>
          <p:cNvSpPr/>
          <p:nvPr/>
        </p:nvSpPr>
        <p:spPr>
          <a:xfrm>
            <a:off x="4225159" y="4650828"/>
            <a:ext cx="409903" cy="252248"/>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 name="圆角矩形 2"/>
          <p:cNvSpPr/>
          <p:nvPr/>
        </p:nvSpPr>
        <p:spPr>
          <a:xfrm>
            <a:off x="7630510" y="4682359"/>
            <a:ext cx="792000" cy="1440000"/>
          </a:xfrm>
          <a:prstGeom prst="roundRect">
            <a:avLst>
              <a:gd name="adj" fmla="val 3940"/>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42018416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0" y="141890"/>
            <a:ext cx="6574221" cy="302697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61</a:t>
            </a:fld>
            <a:endParaRPr lang="en-US" altLang="zh-CN" dirty="0"/>
          </a:p>
        </p:txBody>
      </p:sp>
      <p:pic>
        <p:nvPicPr>
          <p:cNvPr id="5127"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328" t="69918" r="52891"/>
          <a:stretch/>
        </p:blipFill>
        <p:spPr bwMode="auto">
          <a:xfrm>
            <a:off x="170045" y="1129487"/>
            <a:ext cx="3177312" cy="178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328" t="10319" r="9723" b="73932"/>
          <a:stretch/>
        </p:blipFill>
        <p:spPr bwMode="auto">
          <a:xfrm>
            <a:off x="173422" y="173421"/>
            <a:ext cx="6132785" cy="80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bwMode="auto">
          <a:xfrm>
            <a:off x="408213" y="767442"/>
            <a:ext cx="0" cy="432000"/>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圆角矩形 6"/>
          <p:cNvSpPr/>
          <p:nvPr/>
        </p:nvSpPr>
        <p:spPr>
          <a:xfrm>
            <a:off x="228599" y="1240971"/>
            <a:ext cx="538843" cy="119198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grpSp>
        <p:nvGrpSpPr>
          <p:cNvPr id="11" name="组合 10"/>
          <p:cNvGrpSpPr/>
          <p:nvPr/>
        </p:nvGrpSpPr>
        <p:grpSpPr>
          <a:xfrm>
            <a:off x="4712201" y="1176788"/>
            <a:ext cx="3461658" cy="2624391"/>
            <a:chOff x="4278085" y="1278138"/>
            <a:chExt cx="3461658" cy="2624391"/>
          </a:xfrm>
        </p:grpSpPr>
        <p:pic>
          <p:nvPicPr>
            <p:cNvPr id="5130"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t="52381" r="57232" b="27619"/>
            <a:stretch/>
          </p:blipFill>
          <p:spPr bwMode="auto">
            <a:xfrm>
              <a:off x="4278085" y="1910442"/>
              <a:ext cx="3323724" cy="191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1726" t="10306" r="60850" b="77478"/>
            <a:stretch/>
          </p:blipFill>
          <p:spPr bwMode="auto">
            <a:xfrm>
              <a:off x="5582119" y="1278138"/>
              <a:ext cx="2157624" cy="62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直接箭头连接符 18"/>
            <p:cNvCxnSpPr/>
            <p:nvPr/>
          </p:nvCxnSpPr>
          <p:spPr bwMode="auto">
            <a:xfrm flipH="1">
              <a:off x="4941926" y="1867088"/>
              <a:ext cx="2493087" cy="662152"/>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圆角矩形 19"/>
            <p:cNvSpPr/>
            <p:nvPr/>
          </p:nvSpPr>
          <p:spPr>
            <a:xfrm>
              <a:off x="4310742" y="2596246"/>
              <a:ext cx="1959429" cy="1306283"/>
            </a:xfrm>
            <a:prstGeom prst="roundRect">
              <a:avLst>
                <a:gd name="adj" fmla="val 9167"/>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5" name="圆角矩形 34"/>
            <p:cNvSpPr/>
            <p:nvPr/>
          </p:nvSpPr>
          <p:spPr>
            <a:xfrm>
              <a:off x="4327072" y="2612575"/>
              <a:ext cx="504000" cy="432000"/>
            </a:xfrm>
            <a:prstGeom prst="roundRect">
              <a:avLst>
                <a:gd name="adj" fmla="val 9167"/>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grpSp>
      <p:grpSp>
        <p:nvGrpSpPr>
          <p:cNvPr id="16" name="组合 15"/>
          <p:cNvGrpSpPr/>
          <p:nvPr/>
        </p:nvGrpSpPr>
        <p:grpSpPr>
          <a:xfrm>
            <a:off x="342900" y="4000500"/>
            <a:ext cx="6139543" cy="2498272"/>
            <a:chOff x="342900" y="4000500"/>
            <a:chExt cx="6139543" cy="2498272"/>
          </a:xfrm>
        </p:grpSpPr>
        <p:pic>
          <p:nvPicPr>
            <p:cNvPr id="5131"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19999" t="52381" r="57769" b="25238"/>
            <a:stretch/>
          </p:blipFill>
          <p:spPr bwMode="auto">
            <a:xfrm>
              <a:off x="3393216" y="4767944"/>
              <a:ext cx="3056570" cy="173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2415" t="11303" r="9551" b="76316"/>
            <a:stretch/>
          </p:blipFill>
          <p:spPr bwMode="auto">
            <a:xfrm>
              <a:off x="342900" y="4000500"/>
              <a:ext cx="6139543" cy="63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圆角矩形 22"/>
            <p:cNvSpPr/>
            <p:nvPr/>
          </p:nvSpPr>
          <p:spPr>
            <a:xfrm>
              <a:off x="3543299" y="5306786"/>
              <a:ext cx="1665515" cy="1175656"/>
            </a:xfrm>
            <a:prstGeom prst="roundRect">
              <a:avLst>
                <a:gd name="adj" fmla="val 6945"/>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4" name="圆角矩形 33"/>
            <p:cNvSpPr/>
            <p:nvPr/>
          </p:nvSpPr>
          <p:spPr>
            <a:xfrm>
              <a:off x="3559629" y="5306786"/>
              <a:ext cx="396000" cy="180000"/>
            </a:xfrm>
            <a:prstGeom prst="roundRect">
              <a:avLst>
                <a:gd name="adj" fmla="val 6945"/>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grpSp>
      <p:cxnSp>
        <p:nvCxnSpPr>
          <p:cNvPr id="18" name="直接箭头连接符 17"/>
          <p:cNvCxnSpPr/>
          <p:nvPr/>
        </p:nvCxnSpPr>
        <p:spPr bwMode="auto">
          <a:xfrm flipH="1">
            <a:off x="3886200" y="4539343"/>
            <a:ext cx="2367643" cy="800100"/>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圆角矩形 23"/>
          <p:cNvSpPr/>
          <p:nvPr/>
        </p:nvSpPr>
        <p:spPr>
          <a:xfrm>
            <a:off x="0" y="3894087"/>
            <a:ext cx="6605752" cy="2916620"/>
          </a:xfrm>
          <a:prstGeom prst="roundRect">
            <a:avLst>
              <a:gd name="adj" fmla="val 2613"/>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5" name="矩形 24"/>
          <p:cNvSpPr/>
          <p:nvPr/>
        </p:nvSpPr>
        <p:spPr>
          <a:xfrm>
            <a:off x="4682359" y="1072055"/>
            <a:ext cx="3673366" cy="283779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2" name="TextBox 41"/>
          <p:cNvSpPr txBox="1"/>
          <p:nvPr/>
        </p:nvSpPr>
        <p:spPr>
          <a:xfrm>
            <a:off x="8560676" y="1245476"/>
            <a:ext cx="583324" cy="3108543"/>
          </a:xfrm>
          <a:prstGeom prst="rect">
            <a:avLst/>
          </a:prstGeom>
          <a:noFill/>
        </p:spPr>
        <p:txBody>
          <a:bodyPr wrap="square" rtlCol="0">
            <a:spAutoFit/>
          </a:bodyPr>
          <a:lstStyle/>
          <a:p>
            <a:pPr lvl="0"/>
            <a:r>
              <a:rPr lang="zh-CN" altLang="zh-CN" sz="2800" dirty="0">
                <a:latin typeface="Times New Roman" pitchFamily="18" charset="0"/>
                <a:ea typeface="宋体" pitchFamily="2" charset="-122"/>
                <a:cs typeface="Times New Roman" pitchFamily="18" charset="0"/>
              </a:rPr>
              <a:t>设计</a:t>
            </a:r>
            <a:r>
              <a:rPr lang="zh-CN" altLang="zh-CN" sz="2800" dirty="0" smtClean="0">
                <a:latin typeface="Times New Roman" pitchFamily="18" charset="0"/>
                <a:ea typeface="宋体" pitchFamily="2" charset="-122"/>
                <a:cs typeface="Times New Roman" pitchFamily="18" charset="0"/>
              </a:rPr>
              <a:t>网格</a:t>
            </a:r>
            <a:r>
              <a:rPr lang="zh-CN" altLang="en-US" sz="2800" dirty="0" smtClean="0">
                <a:latin typeface="Times New Roman" pitchFamily="18" charset="0"/>
                <a:ea typeface="宋体" pitchFamily="2" charset="-122"/>
                <a:cs typeface="Times New Roman" pitchFamily="18" charset="0"/>
              </a:rPr>
              <a:t>的变化</a:t>
            </a:r>
            <a:endParaRPr lang="zh-CN" altLang="zh-CN" sz="2800" dirty="0">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4894084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62</a:t>
            </a:fld>
            <a:endParaRPr lang="en-US" altLang="zh-CN" dirty="0"/>
          </a:p>
        </p:txBody>
      </p:sp>
      <p:sp>
        <p:nvSpPr>
          <p:cNvPr id="5" name="AutoShape 34"/>
          <p:cNvSpPr>
            <a:spLocks noChangeArrowheads="1"/>
          </p:cNvSpPr>
          <p:nvPr/>
        </p:nvSpPr>
        <p:spPr bwMode="gray">
          <a:xfrm>
            <a:off x="341423" y="489226"/>
            <a:ext cx="8386761" cy="408277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a:t>
            </a:r>
            <a:r>
              <a:rPr lang="en-US" dirty="0" smtClean="0"/>
              <a:t>1</a:t>
            </a:r>
            <a:r>
              <a:rPr lang="zh-CN" altLang="en-US" dirty="0" smtClean="0"/>
              <a:t>）</a:t>
            </a:r>
            <a:r>
              <a:rPr lang="zh-CN" altLang="en-US" dirty="0" smtClean="0">
                <a:solidFill>
                  <a:srgbClr val="C00000"/>
                </a:solidFill>
              </a:rPr>
              <a:t>字段行</a:t>
            </a:r>
          </a:p>
          <a:p>
            <a:pPr>
              <a:lnSpc>
                <a:spcPct val="150000"/>
              </a:lnSpc>
            </a:pPr>
            <a:r>
              <a:rPr lang="zh-CN" altLang="en-US" dirty="0" smtClean="0"/>
              <a:t>“字段”行用于放置查询需要的字段、可计算字段及用户自定义的查询字段标题。</a:t>
            </a:r>
          </a:p>
          <a:p>
            <a:pPr>
              <a:lnSpc>
                <a:spcPct val="150000"/>
              </a:lnSpc>
            </a:pPr>
            <a:r>
              <a:rPr lang="zh-CN" altLang="en-US" dirty="0" smtClean="0"/>
              <a:t>（</a:t>
            </a:r>
            <a:r>
              <a:rPr lang="en-US" dirty="0" smtClean="0"/>
              <a:t>2</a:t>
            </a:r>
            <a:r>
              <a:rPr lang="zh-CN" altLang="en-US" dirty="0" smtClean="0"/>
              <a:t>）表行</a:t>
            </a:r>
          </a:p>
          <a:p>
            <a:pPr>
              <a:lnSpc>
                <a:spcPct val="150000"/>
              </a:lnSpc>
            </a:pPr>
            <a:r>
              <a:rPr lang="zh-CN" altLang="en-US" dirty="0" smtClean="0"/>
              <a:t>“表”行用于放置查询的数据源名称（数据表或查询的名称）。</a:t>
            </a:r>
          </a:p>
          <a:p>
            <a:pPr>
              <a:lnSpc>
                <a:spcPct val="150000"/>
              </a:lnSpc>
            </a:pPr>
            <a:r>
              <a:rPr lang="zh-CN" altLang="en-US" dirty="0" smtClean="0"/>
              <a:t>（</a:t>
            </a:r>
            <a:r>
              <a:rPr lang="en-US" dirty="0" smtClean="0"/>
              <a:t>3</a:t>
            </a:r>
            <a:r>
              <a:rPr lang="zh-CN" altLang="en-US" dirty="0" smtClean="0"/>
              <a:t>）</a:t>
            </a:r>
            <a:r>
              <a:rPr lang="zh-CN" altLang="en-US" dirty="0" smtClean="0">
                <a:solidFill>
                  <a:srgbClr val="C00000"/>
                </a:solidFill>
              </a:rPr>
              <a:t>排序行</a:t>
            </a:r>
          </a:p>
          <a:p>
            <a:pPr>
              <a:lnSpc>
                <a:spcPct val="150000"/>
              </a:lnSpc>
            </a:pPr>
            <a:r>
              <a:rPr lang="zh-CN" altLang="en-US" dirty="0" smtClean="0"/>
              <a:t>“排序”行用于设置查询结果按某个字段排序，有“降序”、“升序”和“不排序”三种选择。在记录很多的情况下，对某列数据进行排序将方便数据的查询。如果不选择排序，则查询运行时按照数据表中原有的记录顺序排列。当按多字段排序时，出现在最左边的排序字段为第一关键字，出现在次左的排序字段为第二关键字，依此类推。</a:t>
            </a:r>
          </a:p>
        </p:txBody>
      </p:sp>
      <p:pic>
        <p:nvPicPr>
          <p:cNvPr id="6"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328" t="69918" r="52891"/>
          <a:stretch/>
        </p:blipFill>
        <p:spPr bwMode="auto">
          <a:xfrm>
            <a:off x="2850180" y="4471779"/>
            <a:ext cx="3177312" cy="178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a:xfrm>
            <a:off x="2908734" y="4583263"/>
            <a:ext cx="538843" cy="119198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 name="TextBox 1"/>
          <p:cNvSpPr txBox="1"/>
          <p:nvPr/>
        </p:nvSpPr>
        <p:spPr>
          <a:xfrm>
            <a:off x="3153104" y="157655"/>
            <a:ext cx="1781503" cy="523220"/>
          </a:xfrm>
          <a:prstGeom prst="rect">
            <a:avLst/>
          </a:prstGeom>
          <a:noFill/>
        </p:spPr>
        <p:txBody>
          <a:bodyPr wrap="square" rtlCol="0">
            <a:spAutoFit/>
          </a:bodyPr>
          <a:lstStyle/>
          <a:p>
            <a:pPr lvl="0"/>
            <a:r>
              <a:rPr lang="zh-CN" altLang="zh-CN" sz="2800" dirty="0">
                <a:latin typeface="Times New Roman" pitchFamily="18" charset="0"/>
                <a:ea typeface="宋体" pitchFamily="2" charset="-122"/>
                <a:cs typeface="Times New Roman" pitchFamily="18" charset="0"/>
              </a:rPr>
              <a:t>设计</a:t>
            </a:r>
            <a:r>
              <a:rPr lang="zh-CN" altLang="zh-CN" sz="2800" dirty="0" smtClean="0">
                <a:latin typeface="Times New Roman" pitchFamily="18" charset="0"/>
                <a:ea typeface="宋体" pitchFamily="2" charset="-122"/>
                <a:cs typeface="Times New Roman" pitchFamily="18" charset="0"/>
              </a:rPr>
              <a:t>网格</a:t>
            </a:r>
            <a:endParaRPr lang="zh-CN" altLang="zh-CN" sz="2800" dirty="0">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446493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63</a:t>
            </a:fld>
            <a:endParaRPr lang="en-US" altLang="zh-CN" dirty="0"/>
          </a:p>
        </p:txBody>
      </p:sp>
      <p:sp>
        <p:nvSpPr>
          <p:cNvPr id="5" name="AutoShape 34"/>
          <p:cNvSpPr>
            <a:spLocks noChangeArrowheads="1"/>
          </p:cNvSpPr>
          <p:nvPr/>
        </p:nvSpPr>
        <p:spPr bwMode="gray">
          <a:xfrm>
            <a:off x="404484" y="410399"/>
            <a:ext cx="8386761" cy="3657104"/>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a:t>（</a:t>
            </a:r>
            <a:r>
              <a:rPr lang="en-US" altLang="zh-CN" dirty="0"/>
              <a:t>4</a:t>
            </a:r>
            <a:r>
              <a:rPr lang="zh-CN" altLang="en-US" dirty="0"/>
              <a:t>）</a:t>
            </a:r>
            <a:r>
              <a:rPr lang="zh-CN" altLang="en-US" dirty="0">
                <a:solidFill>
                  <a:srgbClr val="C00000"/>
                </a:solidFill>
              </a:rPr>
              <a:t>显示行</a:t>
            </a:r>
          </a:p>
          <a:p>
            <a:r>
              <a:rPr lang="zh-CN" altLang="en-US" dirty="0"/>
              <a:t>“显示”行用于决定该字段列是否在查询结果中显示。默认情况下所有字段列都将显示出来，如果不希望某个字段列被显示，但又需要该字段参与查询条件的设置或参与运算，则可以不选中该选项。</a:t>
            </a:r>
          </a:p>
          <a:p>
            <a:pPr>
              <a:lnSpc>
                <a:spcPct val="150000"/>
              </a:lnSpc>
            </a:pPr>
            <a:r>
              <a:rPr lang="zh-CN" altLang="en-US" dirty="0" smtClean="0"/>
              <a:t>（</a:t>
            </a:r>
            <a:r>
              <a:rPr lang="en-US" dirty="0" smtClean="0"/>
              <a:t>5</a:t>
            </a:r>
            <a:r>
              <a:rPr lang="zh-CN" altLang="en-US" dirty="0" smtClean="0"/>
              <a:t>）</a:t>
            </a:r>
            <a:r>
              <a:rPr lang="zh-CN" altLang="en-US" dirty="0" smtClean="0">
                <a:solidFill>
                  <a:srgbClr val="C00000"/>
                </a:solidFill>
              </a:rPr>
              <a:t>条件行</a:t>
            </a:r>
          </a:p>
          <a:p>
            <a:pPr>
              <a:lnSpc>
                <a:spcPct val="150000"/>
              </a:lnSpc>
            </a:pPr>
            <a:r>
              <a:rPr lang="zh-CN" altLang="en-US" dirty="0" smtClean="0"/>
              <a:t>“条件”行用于设置查询的条件，满足条件的记录才会在查询结果中被显示出来。</a:t>
            </a:r>
          </a:p>
          <a:p>
            <a:pPr>
              <a:lnSpc>
                <a:spcPct val="150000"/>
              </a:lnSpc>
            </a:pPr>
            <a:r>
              <a:rPr lang="zh-CN" altLang="en-US" dirty="0" smtClean="0"/>
              <a:t>（</a:t>
            </a:r>
            <a:r>
              <a:rPr lang="en-US" dirty="0" smtClean="0"/>
              <a:t>6</a:t>
            </a:r>
            <a:r>
              <a:rPr lang="zh-CN" altLang="en-US" dirty="0" smtClean="0"/>
              <a:t>）</a:t>
            </a:r>
            <a:r>
              <a:rPr lang="zh-CN" altLang="en-US" dirty="0" smtClean="0">
                <a:solidFill>
                  <a:srgbClr val="C00000"/>
                </a:solidFill>
              </a:rPr>
              <a:t>或行</a:t>
            </a:r>
          </a:p>
          <a:p>
            <a:pPr>
              <a:lnSpc>
                <a:spcPct val="150000"/>
              </a:lnSpc>
            </a:pPr>
            <a:r>
              <a:rPr lang="zh-CN" altLang="en-US" dirty="0" smtClean="0"/>
              <a:t>“或”行用于设置查询条件中“或”关系的条件。</a:t>
            </a:r>
          </a:p>
          <a:p>
            <a:pPr>
              <a:lnSpc>
                <a:spcPct val="150000"/>
              </a:lnSpc>
            </a:pPr>
            <a:r>
              <a:rPr lang="zh-CN" altLang="en-US" dirty="0" smtClean="0"/>
              <a:t>（</a:t>
            </a:r>
            <a:r>
              <a:rPr lang="en-US" dirty="0" smtClean="0"/>
              <a:t>7</a:t>
            </a:r>
            <a:r>
              <a:rPr lang="zh-CN" altLang="en-US" dirty="0" smtClean="0"/>
              <a:t>）</a:t>
            </a:r>
            <a:r>
              <a:rPr lang="zh-CN" altLang="en-US" dirty="0" smtClean="0">
                <a:solidFill>
                  <a:srgbClr val="C00000"/>
                </a:solidFill>
              </a:rPr>
              <a:t>空行</a:t>
            </a:r>
          </a:p>
          <a:p>
            <a:pPr>
              <a:lnSpc>
                <a:spcPct val="150000"/>
              </a:lnSpc>
            </a:pPr>
            <a:r>
              <a:rPr lang="zh-CN" altLang="en-US" dirty="0" smtClean="0"/>
              <a:t>“空”行用于放置更多的查询条件。</a:t>
            </a:r>
          </a:p>
        </p:txBody>
      </p:sp>
      <p:pic>
        <p:nvPicPr>
          <p:cNvPr id="6"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2328" t="69918" r="52891"/>
          <a:stretch/>
        </p:blipFill>
        <p:spPr bwMode="auto">
          <a:xfrm>
            <a:off x="2692527" y="4314122"/>
            <a:ext cx="3177312" cy="178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a:xfrm>
            <a:off x="2751081" y="4425606"/>
            <a:ext cx="538843" cy="119198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41680843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Rectangle 29"/>
          <p:cNvSpPr>
            <a:spLocks noChangeArrowheads="1"/>
          </p:cNvSpPr>
          <p:nvPr/>
        </p:nvSpPr>
        <p:spPr bwMode="auto">
          <a:xfrm>
            <a:off x="255698" y="1242523"/>
            <a:ext cx="2743200" cy="5232182"/>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3027472" y="4644426"/>
            <a:ext cx="1571625" cy="471487"/>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3014663" y="1914524"/>
            <a:ext cx="2719386" cy="831849"/>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41410" y="1342536"/>
            <a:ext cx="2771775" cy="3739998"/>
          </a:xfrm>
          <a:prstGeom prst="rect">
            <a:avLst/>
          </a:prstGeom>
          <a:noFill/>
          <a:ln w="9525">
            <a:noFill/>
            <a:miter lim="800000"/>
            <a:headEnd/>
            <a:tailEnd/>
          </a:ln>
        </p:spPr>
        <p:txBody>
          <a:bodyPr wrap="square">
            <a:spAutoFit/>
          </a:bodyPr>
          <a:lstStyle/>
          <a:p>
            <a:pPr>
              <a:lnSpc>
                <a:spcPct val="150000"/>
              </a:lnSpc>
            </a:pPr>
            <a:r>
              <a:rPr lang="zh-CN" altLang="en-US" sz="1600" dirty="0" smtClean="0"/>
              <a:t>   查询“设计视图”窗格中，经常用到的操作有：</a:t>
            </a:r>
            <a:endParaRPr lang="en-US" altLang="zh-CN" sz="1600" dirty="0" smtClean="0"/>
          </a:p>
          <a:p>
            <a:pPr marL="285750" indent="-285750">
              <a:lnSpc>
                <a:spcPct val="150000"/>
              </a:lnSpc>
              <a:buFont typeface="Arial" pitchFamily="34" charset="0"/>
              <a:buChar char="•"/>
            </a:pPr>
            <a:r>
              <a:rPr lang="zh-CN" altLang="en-US" sz="1600" dirty="0"/>
              <a:t>添加</a:t>
            </a:r>
            <a:r>
              <a:rPr lang="zh-CN" altLang="en-US" sz="1600" dirty="0" smtClean="0"/>
              <a:t>数据源</a:t>
            </a:r>
            <a:endParaRPr lang="en-US" altLang="zh-CN" sz="1600" dirty="0" smtClean="0"/>
          </a:p>
          <a:p>
            <a:pPr marL="285750" indent="-285750">
              <a:lnSpc>
                <a:spcPct val="150000"/>
              </a:lnSpc>
              <a:buFont typeface="Arial" pitchFamily="34" charset="0"/>
              <a:buChar char="•"/>
            </a:pPr>
            <a:r>
              <a:rPr lang="zh-CN" altLang="en-US" sz="1600" dirty="0"/>
              <a:t>隐藏</a:t>
            </a:r>
            <a:r>
              <a:rPr lang="zh-CN" altLang="en-US" sz="1600" dirty="0" smtClean="0"/>
              <a:t>数据源</a:t>
            </a:r>
            <a:endParaRPr lang="en-US" altLang="zh-CN" sz="1600" dirty="0" smtClean="0"/>
          </a:p>
          <a:p>
            <a:pPr marL="285750" indent="-285750">
              <a:lnSpc>
                <a:spcPct val="150000"/>
              </a:lnSpc>
              <a:buFont typeface="Arial" pitchFamily="34" charset="0"/>
              <a:buChar char="•"/>
            </a:pPr>
            <a:r>
              <a:rPr lang="zh-CN" altLang="en-US" sz="1600" dirty="0"/>
              <a:t>添加字段</a:t>
            </a:r>
            <a:r>
              <a:rPr lang="zh-CN" altLang="en-US" sz="1600" dirty="0" smtClean="0"/>
              <a:t>列</a:t>
            </a:r>
            <a:endParaRPr lang="en-US" altLang="zh-CN" sz="1600" dirty="0" smtClean="0"/>
          </a:p>
          <a:p>
            <a:pPr marL="285750" indent="-285750">
              <a:lnSpc>
                <a:spcPct val="150000"/>
              </a:lnSpc>
              <a:buFont typeface="Arial" pitchFamily="34" charset="0"/>
              <a:buChar char="•"/>
            </a:pPr>
            <a:r>
              <a:rPr lang="zh-CN" altLang="en-US" sz="1600" dirty="0"/>
              <a:t>选中字段</a:t>
            </a:r>
            <a:r>
              <a:rPr lang="zh-CN" altLang="en-US" sz="1600" dirty="0" smtClean="0"/>
              <a:t>列</a:t>
            </a:r>
            <a:endParaRPr lang="en-US" altLang="zh-CN" sz="1600" dirty="0" smtClean="0"/>
          </a:p>
          <a:p>
            <a:pPr marL="285750" indent="-285750">
              <a:lnSpc>
                <a:spcPct val="150000"/>
              </a:lnSpc>
              <a:buFont typeface="Arial" pitchFamily="34" charset="0"/>
              <a:buChar char="•"/>
            </a:pPr>
            <a:r>
              <a:rPr lang="zh-CN" altLang="en-US" sz="1600" dirty="0"/>
              <a:t>移动字段</a:t>
            </a:r>
            <a:r>
              <a:rPr lang="zh-CN" altLang="en-US" sz="1600" dirty="0" smtClean="0"/>
              <a:t>列</a:t>
            </a:r>
            <a:endParaRPr lang="en-US" altLang="zh-CN" sz="1600" dirty="0" smtClean="0"/>
          </a:p>
          <a:p>
            <a:pPr marL="285750" indent="-285750">
              <a:lnSpc>
                <a:spcPct val="150000"/>
              </a:lnSpc>
              <a:buFont typeface="Arial" pitchFamily="34" charset="0"/>
              <a:buChar char="•"/>
            </a:pPr>
            <a:r>
              <a:rPr lang="zh-CN" altLang="en-US" sz="1600" dirty="0"/>
              <a:t>删除字段列</a:t>
            </a:r>
            <a:endParaRPr lang="en-US" altLang="zh-CN" sz="1600" dirty="0" smtClean="0"/>
          </a:p>
          <a:p>
            <a:pPr>
              <a:lnSpc>
                <a:spcPct val="150000"/>
              </a:lnSpc>
            </a:pPr>
            <a:endParaRPr lang="en-US" altLang="zh-CN" sz="1600" dirty="0" smtClean="0"/>
          </a:p>
          <a:p>
            <a:pPr>
              <a:lnSpc>
                <a:spcPct val="150000"/>
              </a:lnSpc>
            </a:pPr>
            <a:endParaRPr lang="en-US" altLang="zh-CN" sz="1600"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6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4478"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5491"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32"/>
          <p:cNvSpPr>
            <a:spLocks noChangeArrowheads="1"/>
          </p:cNvSpPr>
          <p:nvPr/>
        </p:nvSpPr>
        <p:spPr bwMode="ltGray">
          <a:xfrm>
            <a:off x="212835" y="899623"/>
            <a:ext cx="2786063" cy="370553"/>
          </a:xfrm>
          <a:prstGeom prst="rect">
            <a:avLst/>
          </a:prstGeom>
          <a:solidFill>
            <a:srgbClr val="7030A0"/>
          </a:solidFill>
          <a:ln w="9525">
            <a:noFill/>
            <a:miter lim="800000"/>
            <a:headEnd/>
            <a:tailEnd/>
          </a:ln>
          <a:effectLst>
            <a:outerShdw dist="35921" dir="2700000" algn="ctr" rotWithShape="0">
              <a:srgbClr val="333333"/>
            </a:outerShdw>
          </a:effectLst>
        </p:spPr>
        <p:txBody>
          <a:bodyPr wrap="square">
            <a:spAutoFit/>
          </a:bodyPr>
          <a:lstStyle/>
          <a:p>
            <a:pPr algn="ctr"/>
            <a:r>
              <a:rPr lang="en-US" altLang="zh-CN" dirty="0" smtClean="0">
                <a:solidFill>
                  <a:schemeClr val="bg1"/>
                </a:solidFill>
              </a:rPr>
              <a:t>2</a:t>
            </a:r>
            <a:r>
              <a:rPr lang="en-US" altLang="en-US" dirty="0" smtClean="0">
                <a:solidFill>
                  <a:schemeClr val="bg1"/>
                </a:solidFill>
              </a:rPr>
              <a:t>. </a:t>
            </a:r>
            <a:r>
              <a:rPr lang="zh-CN" altLang="en-US" dirty="0" smtClean="0">
                <a:solidFill>
                  <a:schemeClr val="bg1"/>
                </a:solidFill>
              </a:rPr>
              <a:t>常用操作</a:t>
            </a:r>
            <a:endParaRPr lang="en-US" altLang="zh-CN" dirty="0" smtClean="0">
              <a:solidFill>
                <a:schemeClr val="bg1"/>
              </a:solidFill>
            </a:endParaRPr>
          </a:p>
        </p:txBody>
      </p:sp>
      <p:sp>
        <p:nvSpPr>
          <p:cNvPr id="10651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10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198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32" name="标题 1"/>
          <p:cNvSpPr>
            <a:spLocks noGrp="1"/>
          </p:cNvSpPr>
          <p:nvPr>
            <p:ph type="title"/>
          </p:nvPr>
        </p:nvSpPr>
        <p:spPr>
          <a:xfrm>
            <a:off x="246063" y="258763"/>
            <a:ext cx="8686800" cy="550862"/>
          </a:xfrm>
        </p:spPr>
        <p:txBody>
          <a:bodyPr/>
          <a:lstStyle/>
          <a:p>
            <a:r>
              <a:rPr lang="en-US" sz="3600" dirty="0" smtClean="0"/>
              <a:t>5.3.4</a:t>
            </a:r>
            <a:r>
              <a:rPr lang="zh-CN" altLang="en-US" sz="3600" dirty="0" smtClean="0"/>
              <a:t>查询设计视图</a:t>
            </a:r>
            <a:endParaRPr lang="zh-CN" altLang="en-US" dirty="0" smtClean="0">
              <a:ea typeface="宋体" charset="-122"/>
            </a:endParaRPr>
          </a:p>
        </p:txBody>
      </p:sp>
      <p:sp>
        <p:nvSpPr>
          <p:cNvPr id="173068"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00" t="28055" r="47767" b="26198"/>
          <a:stretch/>
        </p:blipFill>
        <p:spPr bwMode="auto">
          <a:xfrm>
            <a:off x="3104117" y="1045029"/>
            <a:ext cx="3624943" cy="284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67" y="1001276"/>
            <a:ext cx="2643574" cy="251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
          <p:cNvSpPr/>
          <p:nvPr/>
        </p:nvSpPr>
        <p:spPr>
          <a:xfrm>
            <a:off x="4698124" y="1939158"/>
            <a:ext cx="1040524" cy="220717"/>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612" t="23908" r="46121" b="48506"/>
          <a:stretch/>
        </p:blipFill>
        <p:spPr bwMode="auto">
          <a:xfrm>
            <a:off x="3894083" y="3894083"/>
            <a:ext cx="4177864" cy="189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圆角矩形 32"/>
          <p:cNvSpPr/>
          <p:nvPr/>
        </p:nvSpPr>
        <p:spPr>
          <a:xfrm>
            <a:off x="6653048" y="4335517"/>
            <a:ext cx="1040524" cy="220717"/>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4" name="TextBox 33"/>
          <p:cNvSpPr txBox="1"/>
          <p:nvPr/>
        </p:nvSpPr>
        <p:spPr>
          <a:xfrm>
            <a:off x="7677804" y="4272457"/>
            <a:ext cx="1277007" cy="307777"/>
          </a:xfrm>
          <a:prstGeom prst="rect">
            <a:avLst/>
          </a:prstGeom>
          <a:noFill/>
        </p:spPr>
        <p:txBody>
          <a:bodyPr wrap="square" rtlCol="0">
            <a:spAutoFit/>
          </a:bodyPr>
          <a:lstStyle/>
          <a:p>
            <a:r>
              <a:rPr lang="zh-CN" altLang="en-US" sz="1400" dirty="0" smtClean="0"/>
              <a:t>②隐藏数据表</a:t>
            </a:r>
            <a:endParaRPr lang="zh-CN" altLang="en-US" sz="1400" dirty="0"/>
          </a:p>
        </p:txBody>
      </p:sp>
      <p:sp>
        <p:nvSpPr>
          <p:cNvPr id="35" name="TextBox 34"/>
          <p:cNvSpPr txBox="1"/>
          <p:nvPr/>
        </p:nvSpPr>
        <p:spPr>
          <a:xfrm>
            <a:off x="6605752" y="2033752"/>
            <a:ext cx="2033752" cy="307777"/>
          </a:xfrm>
          <a:prstGeom prst="rect">
            <a:avLst/>
          </a:prstGeom>
          <a:noFill/>
        </p:spPr>
        <p:txBody>
          <a:bodyPr wrap="square" rtlCol="0">
            <a:spAutoFit/>
          </a:bodyPr>
          <a:lstStyle/>
          <a:p>
            <a:r>
              <a:rPr lang="zh-CN" altLang="en-US" sz="1400" dirty="0" smtClean="0"/>
              <a:t>①添加数据表</a:t>
            </a:r>
            <a:endParaRPr lang="zh-CN" altLang="en-US" sz="1400" dirty="0"/>
          </a:p>
        </p:txBody>
      </p:sp>
      <p:sp>
        <p:nvSpPr>
          <p:cNvPr id="36" name="TextBox 35"/>
          <p:cNvSpPr txBox="1"/>
          <p:nvPr/>
        </p:nvSpPr>
        <p:spPr>
          <a:xfrm>
            <a:off x="5565227" y="3389586"/>
            <a:ext cx="898634" cy="307777"/>
          </a:xfrm>
          <a:prstGeom prst="rect">
            <a:avLst/>
          </a:prstGeom>
          <a:noFill/>
        </p:spPr>
        <p:txBody>
          <a:bodyPr wrap="square" rtlCol="0">
            <a:spAutoFit/>
          </a:bodyPr>
          <a:lstStyle/>
          <a:p>
            <a:r>
              <a:rPr lang="zh-CN" altLang="en-US" sz="1400" dirty="0" smtClean="0"/>
              <a:t>快捷菜单</a:t>
            </a:r>
            <a:endParaRPr lang="zh-CN" altLang="en-US" sz="1400" dirty="0"/>
          </a:p>
        </p:txBody>
      </p:sp>
      <p:cxnSp>
        <p:nvCxnSpPr>
          <p:cNvPr id="6" name="直接箭头连接符 5"/>
          <p:cNvCxnSpPr>
            <a:stCxn id="36" idx="0"/>
          </p:cNvCxnSpPr>
          <p:nvPr/>
        </p:nvCxnSpPr>
        <p:spPr bwMode="auto">
          <a:xfrm flipH="1" flipV="1">
            <a:off x="5659821" y="2144110"/>
            <a:ext cx="354723" cy="1245476"/>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箭头连接符 7"/>
          <p:cNvCxnSpPr/>
          <p:nvPr/>
        </p:nvCxnSpPr>
        <p:spPr bwMode="auto">
          <a:xfrm>
            <a:off x="6148552" y="3704897"/>
            <a:ext cx="583324" cy="646386"/>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7677807" y="6243145"/>
            <a:ext cx="867103"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39989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22" presetClass="entr" presetSubtype="4"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500"/>
                                        <p:tgtEl>
                                          <p:spTgt spid="6"/>
                                        </p:tgtEl>
                                      </p:cBhvr>
                                    </p:animEffect>
                                  </p:childTnLst>
                                </p:cTn>
                              </p:par>
                            </p:childTnLst>
                          </p:cTn>
                        </p:par>
                        <p:par>
                          <p:cTn id="16" fill="hold">
                            <p:stCondLst>
                              <p:cond delay="3000"/>
                            </p:stCondLst>
                            <p:childTnLst>
                              <p:par>
                                <p:cTn id="17" presetID="22" presetClass="entr" presetSubtype="4"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500"/>
                                        <p:tgtEl>
                                          <p:spTgt spid="3"/>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6147"/>
                                        </p:tgtEl>
                                        <p:attrNameLst>
                                          <p:attrName>style.visibility</p:attrName>
                                        </p:attrNameLst>
                                      </p:cBhvr>
                                      <p:to>
                                        <p:strVal val="visible"/>
                                      </p:to>
                                    </p:set>
                                    <p:animEffect transition="in" filter="fade">
                                      <p:cBhvr>
                                        <p:cTn id="23" dur="500"/>
                                        <p:tgtEl>
                                          <p:spTgt spid="6147"/>
                                        </p:tgtEl>
                                      </p:cBhvr>
                                    </p:animEffect>
                                  </p:childTnLst>
                                </p:cTn>
                              </p:par>
                            </p:childTnLst>
                          </p:cTn>
                        </p:par>
                        <p:par>
                          <p:cTn id="24" fill="hold">
                            <p:stCondLst>
                              <p:cond delay="5500"/>
                            </p:stCondLst>
                            <p:childTnLst>
                              <p:par>
                                <p:cTn id="25" presetID="22" presetClass="entr" presetSubtype="4"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1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148"/>
                                        </p:tgtEl>
                                        <p:attrNameLst>
                                          <p:attrName>style.visibility</p:attrName>
                                        </p:attrNameLst>
                                      </p:cBhvr>
                                      <p:to>
                                        <p:strVal val="visible"/>
                                      </p:to>
                                    </p:set>
                                    <p:animEffect transition="in" filter="fade">
                                      <p:cBhvr>
                                        <p:cTn id="36" dur="500"/>
                                        <p:tgtEl>
                                          <p:spTgt spid="6148"/>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up)">
                                      <p:cBhvr>
                                        <p:cTn id="40" dur="500"/>
                                        <p:tgtEl>
                                          <p:spTgt spid="33"/>
                                        </p:tgtEl>
                                      </p:cBhvr>
                                    </p:animEffect>
                                  </p:childTnLst>
                                </p:cTn>
                              </p:par>
                            </p:childTnLst>
                          </p:cTn>
                        </p:par>
                        <p:par>
                          <p:cTn id="41" fill="hold">
                            <p:stCondLst>
                              <p:cond delay="1500"/>
                            </p:stCondLst>
                            <p:childTnLst>
                              <p:par>
                                <p:cTn id="42" presetID="22" presetClass="entr" presetSubtype="1"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up)">
                                      <p:cBhvr>
                                        <p:cTn id="44" dur="500"/>
                                        <p:tgtEl>
                                          <p:spTgt spid="34"/>
                                        </p:tgtEl>
                                      </p:cBhvr>
                                    </p:animEffect>
                                  </p:childTnLst>
                                </p:cTn>
                              </p:par>
                            </p:childTnLst>
                          </p:cTn>
                        </p:par>
                        <p:par>
                          <p:cTn id="45" fill="hold">
                            <p:stCondLst>
                              <p:cond delay="2000"/>
                            </p:stCondLst>
                            <p:childTnLst>
                              <p:par>
                                <p:cTn id="46" presetID="6" presetClass="entr" presetSubtype="16"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ircle(in)">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34" grpId="0"/>
      <p:bldP spid="35" grpId="0"/>
      <p:bldP spid="36"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65</a:t>
            </a:fld>
            <a:endParaRPr lang="en-US" altLang="zh-CN" dirty="0"/>
          </a:p>
        </p:txBody>
      </p:sp>
      <p:sp>
        <p:nvSpPr>
          <p:cNvPr id="5" name="AutoShape 34"/>
          <p:cNvSpPr>
            <a:spLocks noChangeArrowheads="1"/>
          </p:cNvSpPr>
          <p:nvPr/>
        </p:nvSpPr>
        <p:spPr bwMode="gray">
          <a:xfrm>
            <a:off x="342901" y="228602"/>
            <a:ext cx="8558212" cy="481636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a:t>
            </a:r>
            <a:r>
              <a:rPr lang="en-US" dirty="0" smtClean="0"/>
              <a:t>1</a:t>
            </a:r>
            <a:r>
              <a:rPr lang="zh-CN" altLang="en-US" dirty="0" smtClean="0"/>
              <a:t>）添加数据源：单击“查询工具”选项卡的“显示表”按钮</a:t>
            </a:r>
            <a:r>
              <a:rPr lang="en-US" dirty="0" smtClean="0"/>
              <a:t> </a:t>
            </a:r>
            <a:r>
              <a:rPr lang="zh-CN" altLang="en-US" dirty="0" smtClean="0"/>
              <a:t>，打开“显示表”对话框，可以将数据源添加到“对象”窗格中；</a:t>
            </a:r>
          </a:p>
          <a:p>
            <a:pPr>
              <a:lnSpc>
                <a:spcPct val="150000"/>
              </a:lnSpc>
            </a:pPr>
            <a:r>
              <a:rPr lang="zh-CN" altLang="en-US" dirty="0" smtClean="0"/>
              <a:t>（</a:t>
            </a:r>
            <a:r>
              <a:rPr lang="en-US" dirty="0" smtClean="0"/>
              <a:t>2</a:t>
            </a:r>
            <a:r>
              <a:rPr lang="zh-CN" altLang="en-US" dirty="0" smtClean="0"/>
              <a:t>）隐藏数据源：在“对象”窗格中，右击已经添加的数据源，选择“删除表”快捷菜单命令，可以将数据源从“对象”窗格中删除，不显示；</a:t>
            </a:r>
          </a:p>
          <a:p>
            <a:pPr>
              <a:lnSpc>
                <a:spcPct val="150000"/>
              </a:lnSpc>
            </a:pPr>
            <a:r>
              <a:rPr lang="zh-CN" altLang="en-US" dirty="0" smtClean="0"/>
              <a:t>（</a:t>
            </a:r>
            <a:r>
              <a:rPr lang="en-US" dirty="0" smtClean="0"/>
              <a:t>3</a:t>
            </a:r>
            <a:r>
              <a:rPr lang="zh-CN" altLang="en-US" dirty="0" smtClean="0"/>
              <a:t>）添加字段列：在字段列表中，双击一个字段，或拖曳字段到“设计网格”的“字段”行，可以添加一个字段列；</a:t>
            </a:r>
          </a:p>
          <a:p>
            <a:pPr>
              <a:lnSpc>
                <a:spcPct val="150000"/>
              </a:lnSpc>
            </a:pPr>
            <a:r>
              <a:rPr lang="zh-CN" altLang="en-US" dirty="0" smtClean="0"/>
              <a:t>（</a:t>
            </a:r>
            <a:r>
              <a:rPr lang="en-US" dirty="0" smtClean="0"/>
              <a:t>4</a:t>
            </a:r>
            <a:r>
              <a:rPr lang="zh-CN" altLang="en-US" dirty="0" smtClean="0"/>
              <a:t>）选中字段列：鼠标指向字段列的顶部，指针呈黑色向下箭头</a:t>
            </a:r>
            <a:r>
              <a:rPr lang="en-US" dirty="0" smtClean="0"/>
              <a:t> </a:t>
            </a:r>
            <a:r>
              <a:rPr lang="zh-CN" altLang="en-US" dirty="0" smtClean="0"/>
              <a:t>时单击，该字段列被选中呈黑色；</a:t>
            </a:r>
          </a:p>
          <a:p>
            <a:pPr>
              <a:lnSpc>
                <a:spcPct val="150000"/>
              </a:lnSpc>
            </a:pPr>
            <a:r>
              <a:rPr lang="zh-CN" altLang="en-US" dirty="0" smtClean="0"/>
              <a:t>（</a:t>
            </a:r>
            <a:r>
              <a:rPr lang="en-US" dirty="0" smtClean="0"/>
              <a:t>5</a:t>
            </a:r>
            <a:r>
              <a:rPr lang="zh-CN" altLang="en-US" dirty="0" smtClean="0"/>
              <a:t>）移动字段列：拖曳选中的字段列，可以移动该字段列；</a:t>
            </a:r>
          </a:p>
          <a:p>
            <a:pPr>
              <a:lnSpc>
                <a:spcPct val="150000"/>
              </a:lnSpc>
            </a:pPr>
            <a:r>
              <a:rPr lang="zh-CN" altLang="en-US" dirty="0" smtClean="0"/>
              <a:t>（</a:t>
            </a:r>
            <a:r>
              <a:rPr lang="en-US" dirty="0" smtClean="0"/>
              <a:t>6</a:t>
            </a:r>
            <a:r>
              <a:rPr lang="zh-CN" altLang="en-US" dirty="0" smtClean="0"/>
              <a:t>）删除字段列：右击选中的字段列，选择“剪切”快捷菜单命令，可以删除该字段列。</a:t>
            </a:r>
            <a:endParaRPr lang="en-US" altLang="zh-CN" dirty="0" smtClean="0"/>
          </a:p>
          <a:p>
            <a:pPr>
              <a:lnSpc>
                <a:spcPct val="150000"/>
              </a:lnSpc>
            </a:pPr>
            <a:endParaRPr lang="zh-CN" altLang="en-US" dirty="0" smtClean="0"/>
          </a:p>
        </p:txBody>
      </p:sp>
      <p:pic>
        <p:nvPicPr>
          <p:cNvPr id="6" name="图片 278"/>
          <p:cNvPicPr>
            <a:picLocks noChangeAspect="1"/>
          </p:cNvPicPr>
          <p:nvPr/>
        </p:nvPicPr>
        <p:blipFill rotWithShape="1">
          <a:blip r:embed="rId2"/>
          <a:srcRect l="34461" t="26644" b="15131"/>
          <a:stretch/>
        </p:blipFill>
        <p:spPr bwMode="auto">
          <a:xfrm>
            <a:off x="1939159" y="4461642"/>
            <a:ext cx="4017851" cy="2301767"/>
          </a:xfrm>
          <a:prstGeom prst="rect">
            <a:avLst/>
          </a:prstGeom>
          <a:noFill/>
        </p:spPr>
      </p:pic>
      <p:sp>
        <p:nvSpPr>
          <p:cNvPr id="2" name="下箭头 1"/>
          <p:cNvSpPr/>
          <p:nvPr/>
        </p:nvSpPr>
        <p:spPr>
          <a:xfrm>
            <a:off x="3626077" y="5801709"/>
            <a:ext cx="108000" cy="180000"/>
          </a:xfrm>
          <a:prstGeom prst="downArrow">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7" name="TextBox 6">
            <a:hlinkClick r:id="rId3" action="ppaction://hlinksldjump"/>
          </p:cNvPr>
          <p:cNvSpPr txBox="1"/>
          <p:nvPr/>
        </p:nvSpPr>
        <p:spPr>
          <a:xfrm>
            <a:off x="7709338" y="6258910"/>
            <a:ext cx="945931" cy="369332"/>
          </a:xfrm>
          <a:prstGeom prst="rect">
            <a:avLst/>
          </a:prstGeom>
          <a:noFill/>
        </p:spPr>
        <p:txBody>
          <a:bodyPr wrap="square" rtlCol="0">
            <a:spAutoFit/>
          </a:bodyPr>
          <a:lstStyle/>
          <a:p>
            <a:r>
              <a:rPr lang="en-US" altLang="zh-CN" dirty="0" smtClean="0"/>
              <a:t>Back</a:t>
            </a:r>
            <a:endParaRPr lang="zh-CN" altLang="en-US" dirty="0"/>
          </a:p>
        </p:txBody>
      </p:sp>
    </p:spTree>
    <p:extLst>
      <p:ext uri="{BB962C8B-B14F-4D97-AF65-F5344CB8AC3E}">
        <p14:creationId xmlns:p14="http://schemas.microsoft.com/office/powerpoint/2010/main" val="322557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9" name="Rectangle 181"/>
          <p:cNvSpPr>
            <a:spLocks noChangeArrowheads="1"/>
          </p:cNvSpPr>
          <p:nvPr/>
        </p:nvSpPr>
        <p:spPr bwMode="auto">
          <a:xfrm>
            <a:off x="3673475" y="2163763"/>
            <a:ext cx="4365625" cy="369887"/>
          </a:xfrm>
          <a:prstGeom prst="rect">
            <a:avLst/>
          </a:prstGeom>
          <a:noFill/>
          <a:ln w="9525">
            <a:noFill/>
            <a:miter lim="800000"/>
            <a:headEnd/>
            <a:tailEnd/>
          </a:ln>
        </p:spPr>
        <p:txBody>
          <a:bodyPr>
            <a:spAutoFit/>
          </a:bodyPr>
          <a:lstStyle/>
          <a:p>
            <a:endParaRPr lang="en-US" altLang="zh-CN"/>
          </a:p>
        </p:txBody>
      </p:sp>
      <p:sp>
        <p:nvSpPr>
          <p:cNvPr id="25" name="标题 1"/>
          <p:cNvSpPr txBox="1">
            <a:spLocks/>
          </p:cNvSpPr>
          <p:nvPr/>
        </p:nvSpPr>
        <p:spPr bwMode="gray">
          <a:xfrm>
            <a:off x="0" y="385763"/>
            <a:ext cx="8686800" cy="1087437"/>
          </a:xfrm>
          <a:prstGeom prst="rect">
            <a:avLst/>
          </a:prstGeom>
          <a:noFill/>
          <a:ln>
            <a:noFill/>
          </a:ln>
          <a:effectLst>
            <a:outerShdw dist="35921" dir="2700000" algn="ctr" rotWithShape="0">
              <a:schemeClr val="bg2">
                <a:alpha val="50000"/>
              </a:schemeClr>
            </a:outerShdw>
          </a:effectLst>
          <a:extLst/>
        </p:spPr>
        <p:txBody>
          <a:bodyPr anchor="ctr"/>
          <a:lstStyle>
            <a:lvl1pPr algn="ctr" rtl="0" eaLnBrk="1" fontAlgn="base" hangingPunct="1">
              <a:spcBef>
                <a:spcPct val="0"/>
              </a:spcBef>
              <a:spcAft>
                <a:spcPct val="0"/>
              </a:spcAft>
              <a:defRPr sz="4600" b="1">
                <a:solidFill>
                  <a:schemeClr val="tx1"/>
                </a:solidFill>
                <a:latin typeface="+mj-lt"/>
                <a:ea typeface="+mj-ea"/>
                <a:cs typeface="+mj-cs"/>
              </a:defRPr>
            </a:lvl1pPr>
            <a:lvl2pPr algn="ctr" rtl="0" eaLnBrk="1" fontAlgn="base" hangingPunct="1">
              <a:spcBef>
                <a:spcPct val="0"/>
              </a:spcBef>
              <a:spcAft>
                <a:spcPct val="0"/>
              </a:spcAft>
              <a:defRPr sz="4600" b="1">
                <a:solidFill>
                  <a:schemeClr val="tx1"/>
                </a:solidFill>
                <a:latin typeface="Arial" charset="0"/>
              </a:defRPr>
            </a:lvl2pPr>
            <a:lvl3pPr algn="ctr" rtl="0" eaLnBrk="1" fontAlgn="base" hangingPunct="1">
              <a:spcBef>
                <a:spcPct val="0"/>
              </a:spcBef>
              <a:spcAft>
                <a:spcPct val="0"/>
              </a:spcAft>
              <a:defRPr sz="4600" b="1">
                <a:solidFill>
                  <a:schemeClr val="tx1"/>
                </a:solidFill>
                <a:latin typeface="Arial" charset="0"/>
              </a:defRPr>
            </a:lvl3pPr>
            <a:lvl4pPr algn="ctr" rtl="0" eaLnBrk="1" fontAlgn="base" hangingPunct="1">
              <a:spcBef>
                <a:spcPct val="0"/>
              </a:spcBef>
              <a:spcAft>
                <a:spcPct val="0"/>
              </a:spcAft>
              <a:defRPr sz="4600" b="1">
                <a:solidFill>
                  <a:schemeClr val="tx1"/>
                </a:solidFill>
                <a:latin typeface="Arial" charset="0"/>
              </a:defRPr>
            </a:lvl4pPr>
            <a:lvl5pPr algn="ctr" rtl="0" eaLnBrk="1" fontAlgn="base" hangingPunct="1">
              <a:spcBef>
                <a:spcPct val="0"/>
              </a:spcBef>
              <a:spcAft>
                <a:spcPct val="0"/>
              </a:spcAft>
              <a:defRPr sz="4600" b="1">
                <a:solidFill>
                  <a:schemeClr val="tx1"/>
                </a:solidFill>
                <a:latin typeface="Arial" charset="0"/>
              </a:defRPr>
            </a:lvl5pPr>
            <a:lvl6pPr marL="457200" algn="ctr" rtl="0" eaLnBrk="1" fontAlgn="base" hangingPunct="1">
              <a:spcBef>
                <a:spcPct val="0"/>
              </a:spcBef>
              <a:spcAft>
                <a:spcPct val="0"/>
              </a:spcAft>
              <a:defRPr sz="4600" b="1">
                <a:solidFill>
                  <a:schemeClr val="tx1"/>
                </a:solidFill>
                <a:latin typeface="Arial" charset="0"/>
              </a:defRPr>
            </a:lvl6pPr>
            <a:lvl7pPr marL="914400" algn="ctr" rtl="0" eaLnBrk="1" fontAlgn="base" hangingPunct="1">
              <a:spcBef>
                <a:spcPct val="0"/>
              </a:spcBef>
              <a:spcAft>
                <a:spcPct val="0"/>
              </a:spcAft>
              <a:defRPr sz="4600" b="1">
                <a:solidFill>
                  <a:schemeClr val="tx1"/>
                </a:solidFill>
                <a:latin typeface="Arial" charset="0"/>
              </a:defRPr>
            </a:lvl7pPr>
            <a:lvl8pPr marL="1371600" algn="ctr" rtl="0" eaLnBrk="1" fontAlgn="base" hangingPunct="1">
              <a:spcBef>
                <a:spcPct val="0"/>
              </a:spcBef>
              <a:spcAft>
                <a:spcPct val="0"/>
              </a:spcAft>
              <a:defRPr sz="4600" b="1">
                <a:solidFill>
                  <a:schemeClr val="tx1"/>
                </a:solidFill>
                <a:latin typeface="Arial" charset="0"/>
              </a:defRPr>
            </a:lvl8pPr>
            <a:lvl9pPr marL="1828800" algn="ctr" rtl="0" eaLnBrk="1" fontAlgn="base" hangingPunct="1">
              <a:spcBef>
                <a:spcPct val="0"/>
              </a:spcBef>
              <a:spcAft>
                <a:spcPct val="0"/>
              </a:spcAft>
              <a:defRPr sz="4600" b="1">
                <a:solidFill>
                  <a:schemeClr val="tx1"/>
                </a:solidFill>
                <a:latin typeface="Arial" charset="0"/>
              </a:defRPr>
            </a:lvl9pPr>
          </a:lstStyle>
          <a:p>
            <a:pPr>
              <a:defRPr/>
            </a:pPr>
            <a:endParaRPr lang="zh-CN" altLang="en-US" sz="3600" dirty="0"/>
          </a:p>
        </p:txBody>
      </p:sp>
      <p:sp>
        <p:nvSpPr>
          <p:cNvPr id="23" name="标题 1"/>
          <p:cNvSpPr txBox="1">
            <a:spLocks/>
          </p:cNvSpPr>
          <p:nvPr/>
        </p:nvSpPr>
        <p:spPr>
          <a:xfrm>
            <a:off x="260350" y="187325"/>
            <a:ext cx="8686800" cy="550862"/>
          </a:xfrm>
          <a:prstGeom prst="rect">
            <a:avLst/>
          </a:prstGeom>
        </p:spPr>
        <p:txBody>
          <a:bodyPr/>
          <a:lstStyle/>
          <a:p>
            <a:pPr lvl="0" algn="ctr"/>
            <a:r>
              <a:rPr lang="en-US" sz="3600" dirty="0" smtClean="0"/>
              <a:t>5.3.5</a:t>
            </a:r>
            <a:r>
              <a:rPr lang="zh-CN" altLang="en-US" sz="3600" dirty="0" smtClean="0"/>
              <a:t>设置查询条件</a:t>
            </a:r>
            <a:endParaRPr kumimoji="0" lang="zh-CN" altLang="en-US" sz="4000" b="1" i="0" u="none" strike="noStrike" kern="0" cap="none" spc="0" normalizeH="0" baseline="0" noProof="0" dirty="0" smtClean="0">
              <a:ln>
                <a:noFill/>
              </a:ln>
              <a:solidFill>
                <a:schemeClr val="tx1"/>
              </a:solidFill>
              <a:effectLst/>
              <a:uLnTx/>
              <a:uFillTx/>
              <a:latin typeface="+mj-lt"/>
              <a:ea typeface="宋体" charset="-122"/>
              <a:cs typeface="+mj-cs"/>
            </a:endParaRPr>
          </a:p>
        </p:txBody>
      </p:sp>
      <p:sp>
        <p:nvSpPr>
          <p:cNvPr id="26" name="AutoShape 34"/>
          <p:cNvSpPr>
            <a:spLocks noChangeArrowheads="1"/>
          </p:cNvSpPr>
          <p:nvPr/>
        </p:nvSpPr>
        <p:spPr bwMode="gray">
          <a:xfrm>
            <a:off x="371475" y="885827"/>
            <a:ext cx="8358187" cy="124301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查询条件是一个表达式，是一个由引用的字段名称、运算符和常量组成的字符串。运行查询时将查询条件与记录的字段值进行比较，把符合查询条件的所有记录显示在查询结果中。</a:t>
            </a:r>
          </a:p>
          <a:p>
            <a:r>
              <a:rPr lang="zh-CN" altLang="en-US" dirty="0" smtClean="0"/>
              <a:t>      表</a:t>
            </a:r>
            <a:r>
              <a:rPr lang="en-US" dirty="0" smtClean="0"/>
              <a:t>5-1</a:t>
            </a:r>
            <a:r>
              <a:rPr lang="zh-CN" altLang="en-US" dirty="0" smtClean="0"/>
              <a:t>、表</a:t>
            </a:r>
            <a:r>
              <a:rPr lang="en-US" dirty="0" smtClean="0"/>
              <a:t>5-2</a:t>
            </a:r>
            <a:r>
              <a:rPr lang="zh-CN" altLang="en-US" dirty="0" smtClean="0"/>
              <a:t>和表</a:t>
            </a:r>
            <a:r>
              <a:rPr lang="en-US" dirty="0" smtClean="0"/>
              <a:t>5-3</a:t>
            </a:r>
            <a:r>
              <a:rPr lang="zh-CN" altLang="en-US" dirty="0" smtClean="0"/>
              <a:t>分别列出了不同数据类型的字段常用的查询条件。</a:t>
            </a:r>
          </a:p>
        </p:txBody>
      </p:sp>
      <p:graphicFrame>
        <p:nvGraphicFramePr>
          <p:cNvPr id="24" name="表格 23"/>
          <p:cNvGraphicFramePr>
            <a:graphicFrameLocks noGrp="1"/>
          </p:cNvGraphicFramePr>
          <p:nvPr>
            <p:extLst>
              <p:ext uri="{D42A27DB-BD31-4B8C-83A1-F6EECF244321}">
                <p14:modId xmlns:p14="http://schemas.microsoft.com/office/powerpoint/2010/main" val="4248773953"/>
              </p:ext>
            </p:extLst>
          </p:nvPr>
        </p:nvGraphicFramePr>
        <p:xfrm>
          <a:off x="567558" y="2112581"/>
          <a:ext cx="8147816" cy="4212000"/>
        </p:xfrm>
        <a:graphic>
          <a:graphicData uri="http://schemas.openxmlformats.org/drawingml/2006/table">
            <a:tbl>
              <a:tblPr>
                <a:tableStyleId>{08FB837D-C827-4EFA-A057-4D05807E0F7C}</a:tableStyleId>
              </a:tblPr>
              <a:tblGrid>
                <a:gridCol w="758855"/>
                <a:gridCol w="3119462"/>
                <a:gridCol w="4269499"/>
              </a:tblGrid>
              <a:tr h="468000">
                <a:tc>
                  <a:txBody>
                    <a:bodyPr/>
                    <a:lstStyle/>
                    <a:p>
                      <a:pPr algn="l">
                        <a:spcAft>
                          <a:spcPts val="0"/>
                        </a:spcAft>
                      </a:pPr>
                      <a:r>
                        <a:rPr lang="zh-CN" sz="1800" b="1" kern="100" dirty="0">
                          <a:solidFill>
                            <a:srgbClr val="FF0000"/>
                          </a:solidFill>
                        </a:rPr>
                        <a:t>字段</a:t>
                      </a:r>
                      <a:endParaRPr lang="zh-CN" sz="1800" b="1" kern="100" dirty="0">
                        <a:solidFill>
                          <a:srgbClr val="FF0000"/>
                        </a:solidFill>
                        <a:latin typeface="Times New Roman"/>
                        <a:ea typeface="宋体"/>
                      </a:endParaRPr>
                    </a:p>
                  </a:txBody>
                  <a:tcPr marL="68580" marR="68580" marT="0" marB="0" anchor="ctr">
                    <a:solidFill>
                      <a:srgbClr val="92D050"/>
                    </a:solidFill>
                  </a:tcPr>
                </a:tc>
                <a:tc>
                  <a:txBody>
                    <a:bodyPr/>
                    <a:lstStyle/>
                    <a:p>
                      <a:pPr algn="ctr">
                        <a:spcAft>
                          <a:spcPts val="0"/>
                        </a:spcAft>
                      </a:pPr>
                      <a:r>
                        <a:rPr lang="zh-CN" sz="1800" b="1" kern="100" dirty="0">
                          <a:solidFill>
                            <a:srgbClr val="FF0000"/>
                          </a:solidFill>
                        </a:rPr>
                        <a:t>条件</a:t>
                      </a:r>
                      <a:endParaRPr lang="zh-CN" sz="1800" b="1" kern="100" dirty="0">
                        <a:solidFill>
                          <a:srgbClr val="FF0000"/>
                        </a:solidFill>
                        <a:latin typeface="Times New Roman"/>
                        <a:ea typeface="宋体"/>
                      </a:endParaRPr>
                    </a:p>
                  </a:txBody>
                  <a:tcPr marL="68580" marR="68580" marT="0" marB="0" anchor="ctr">
                    <a:solidFill>
                      <a:srgbClr val="92D050"/>
                    </a:solidFill>
                  </a:tcPr>
                </a:tc>
                <a:tc>
                  <a:txBody>
                    <a:bodyPr/>
                    <a:lstStyle/>
                    <a:p>
                      <a:pPr algn="ctr">
                        <a:spcAft>
                          <a:spcPts val="0"/>
                        </a:spcAft>
                      </a:pPr>
                      <a:r>
                        <a:rPr lang="zh-CN" sz="1800" b="1" kern="100" dirty="0">
                          <a:solidFill>
                            <a:srgbClr val="FF0000"/>
                          </a:solidFill>
                        </a:rPr>
                        <a:t>说明</a:t>
                      </a:r>
                      <a:endParaRPr lang="zh-CN" sz="1800" b="1" kern="100" dirty="0">
                        <a:solidFill>
                          <a:srgbClr val="FF0000"/>
                        </a:solidFill>
                        <a:latin typeface="Times New Roman"/>
                        <a:ea typeface="宋体"/>
                      </a:endParaRPr>
                    </a:p>
                  </a:txBody>
                  <a:tcPr marL="68580" marR="68580" marT="0" marB="0" anchor="ctr">
                    <a:solidFill>
                      <a:srgbClr val="92D050"/>
                    </a:solidFill>
                  </a:tcPr>
                </a:tc>
              </a:tr>
              <a:tr h="468000">
                <a:tc>
                  <a:txBody>
                    <a:bodyPr/>
                    <a:lstStyle/>
                    <a:p>
                      <a:pPr algn="l">
                        <a:spcAft>
                          <a:spcPts val="0"/>
                        </a:spcAft>
                      </a:pPr>
                      <a:r>
                        <a:rPr lang="zh-CN" sz="1600" b="1" kern="100" dirty="0">
                          <a:solidFill>
                            <a:srgbClr val="FF0000"/>
                          </a:solidFill>
                        </a:rPr>
                        <a:t>院系</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a:t>
                      </a:r>
                      <a:r>
                        <a:rPr lang="zh-CN" sz="1600" b="1" kern="100" dirty="0">
                          <a:solidFill>
                            <a:srgbClr val="FF0000"/>
                          </a:solidFill>
                        </a:rPr>
                        <a:t>计算机学院</a:t>
                      </a:r>
                      <a:r>
                        <a:rPr lang="en-US" sz="1600" b="1" kern="100" dirty="0">
                          <a:solidFill>
                            <a:srgbClr val="FF0000"/>
                          </a:solidFill>
                        </a:rPr>
                        <a:t>"</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“院系”为“计算机学院”</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院系</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a:t>
                      </a:r>
                      <a:r>
                        <a:rPr lang="zh-CN" sz="1600" b="1" kern="100" dirty="0">
                          <a:solidFill>
                            <a:srgbClr val="FF0000"/>
                          </a:solidFill>
                        </a:rPr>
                        <a:t>计算机学院</a:t>
                      </a:r>
                      <a:r>
                        <a:rPr lang="en-US" sz="1600" b="1" kern="100" dirty="0">
                          <a:solidFill>
                            <a:srgbClr val="FF0000"/>
                          </a:solidFill>
                        </a:rPr>
                        <a:t>" Or "</a:t>
                      </a:r>
                      <a:r>
                        <a:rPr lang="zh-CN" sz="1600" b="1" kern="100" dirty="0">
                          <a:solidFill>
                            <a:srgbClr val="FF0000"/>
                          </a:solidFill>
                        </a:rPr>
                        <a:t>中文学院</a:t>
                      </a:r>
                      <a:r>
                        <a:rPr lang="en-US" sz="1600" b="1" kern="100" dirty="0">
                          <a:solidFill>
                            <a:srgbClr val="FF0000"/>
                          </a:solidFill>
                        </a:rPr>
                        <a:t>"</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“院系”为“计算机学院”或者“中文学院”</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院系</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Not  "</a:t>
                      </a:r>
                      <a:r>
                        <a:rPr lang="zh-CN" sz="1600" b="1" kern="100" dirty="0">
                          <a:solidFill>
                            <a:srgbClr val="FF0000"/>
                          </a:solidFill>
                        </a:rPr>
                        <a:t>计算机学院</a:t>
                      </a:r>
                      <a:r>
                        <a:rPr lang="en-US" sz="1600" b="1" kern="100" dirty="0">
                          <a:solidFill>
                            <a:srgbClr val="FF0000"/>
                          </a:solidFill>
                        </a:rPr>
                        <a:t>" </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“院系”不为“计算机学院”（非“计算机学院”）</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学号</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In ("00007","09004","09008")</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“学号”为“</a:t>
                      </a:r>
                      <a:r>
                        <a:rPr lang="en-US" sz="1600" b="1" kern="100" dirty="0">
                          <a:solidFill>
                            <a:srgbClr val="FF0000"/>
                          </a:solidFill>
                        </a:rPr>
                        <a:t>0007</a:t>
                      </a:r>
                      <a:r>
                        <a:rPr lang="zh-CN" sz="1600" b="1" kern="100" dirty="0">
                          <a:solidFill>
                            <a:srgbClr val="FF0000"/>
                          </a:solidFill>
                        </a:rPr>
                        <a:t>”或“</a:t>
                      </a:r>
                      <a:r>
                        <a:rPr lang="en-US" sz="1600" b="1" kern="100" dirty="0">
                          <a:solidFill>
                            <a:srgbClr val="FF0000"/>
                          </a:solidFill>
                        </a:rPr>
                        <a:t>09004</a:t>
                      </a:r>
                      <a:r>
                        <a:rPr lang="zh-CN" sz="1600" b="1" kern="100" dirty="0">
                          <a:solidFill>
                            <a:srgbClr val="FF0000"/>
                          </a:solidFill>
                        </a:rPr>
                        <a:t>”或“</a:t>
                      </a:r>
                      <a:r>
                        <a:rPr lang="en-US" sz="1600" b="1" kern="100" dirty="0">
                          <a:solidFill>
                            <a:srgbClr val="FF0000"/>
                          </a:solidFill>
                        </a:rPr>
                        <a:t>09008</a:t>
                      </a:r>
                      <a:r>
                        <a:rPr lang="zh-CN" sz="1600" b="1" kern="100" dirty="0">
                          <a:solidFill>
                            <a:srgbClr val="FF0000"/>
                          </a:solidFill>
                        </a:rPr>
                        <a:t>”</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姓名</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a:solidFill>
                            <a:srgbClr val="FF0000"/>
                          </a:solidFill>
                        </a:rPr>
                        <a:t>Like  “</a:t>
                      </a:r>
                      <a:r>
                        <a:rPr lang="zh-CN" sz="1600" b="1" kern="100">
                          <a:solidFill>
                            <a:srgbClr val="FF0000"/>
                          </a:solidFill>
                        </a:rPr>
                        <a:t>李</a:t>
                      </a:r>
                      <a:r>
                        <a:rPr lang="en-US" sz="1600" b="1" kern="100">
                          <a:solidFill>
                            <a:srgbClr val="FF0000"/>
                          </a:solidFill>
                        </a:rPr>
                        <a:t>*”</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“姓名”第一个字符为“李”（“李”姓）</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学号</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a:solidFill>
                            <a:srgbClr val="FF0000"/>
                          </a:solidFill>
                        </a:rPr>
                        <a:t>Like "*1*"</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“学号”中包含“</a:t>
                      </a:r>
                      <a:r>
                        <a:rPr lang="en-US" sz="1600" b="1" kern="100" dirty="0">
                          <a:solidFill>
                            <a:srgbClr val="FF0000"/>
                          </a:solidFill>
                        </a:rPr>
                        <a:t>1</a:t>
                      </a:r>
                      <a:r>
                        <a:rPr lang="zh-CN" sz="1600" b="1" kern="100" dirty="0">
                          <a:solidFill>
                            <a:srgbClr val="FF0000"/>
                          </a:solidFill>
                        </a:rPr>
                        <a:t>”</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学号</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a:solidFill>
                            <a:srgbClr val="FF0000"/>
                          </a:solidFill>
                        </a:rPr>
                        <a:t>Like "*10"</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“学号”以“</a:t>
                      </a:r>
                      <a:r>
                        <a:rPr lang="en-US" sz="1600" b="1" kern="100" dirty="0">
                          <a:solidFill>
                            <a:srgbClr val="FF0000"/>
                          </a:solidFill>
                        </a:rPr>
                        <a:t>10</a:t>
                      </a:r>
                      <a:r>
                        <a:rPr lang="zh-CN" sz="1600" b="1" kern="100" dirty="0">
                          <a:solidFill>
                            <a:srgbClr val="FF0000"/>
                          </a:solidFill>
                        </a:rPr>
                        <a:t>”结尾</a:t>
                      </a:r>
                      <a:endParaRPr lang="zh-CN" sz="1600" b="1" kern="100" dirty="0">
                        <a:solidFill>
                          <a:srgbClr val="FF0000"/>
                        </a:solidFill>
                        <a:latin typeface="Times New Roman"/>
                        <a:ea typeface="宋体"/>
                      </a:endParaRPr>
                    </a:p>
                  </a:txBody>
                  <a:tcPr marL="68580" marR="68580" marT="0" marB="0" anchor="ctr"/>
                </a:tc>
              </a:tr>
              <a:tr h="468000">
                <a:tc>
                  <a:txBody>
                    <a:bodyPr/>
                    <a:lstStyle/>
                    <a:p>
                      <a:pPr algn="l">
                        <a:spcAft>
                          <a:spcPts val="0"/>
                        </a:spcAft>
                      </a:pPr>
                      <a:r>
                        <a:rPr lang="zh-CN" sz="1600" b="1" kern="100">
                          <a:solidFill>
                            <a:srgbClr val="FF0000"/>
                          </a:solidFill>
                        </a:rPr>
                        <a:t>学号</a:t>
                      </a:r>
                      <a:endParaRPr lang="zh-CN" sz="1600" b="1" kern="10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Like "0000?"</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“学号”为“</a:t>
                      </a:r>
                      <a:r>
                        <a:rPr lang="en-US" sz="1600" b="1" kern="100" dirty="0">
                          <a:solidFill>
                            <a:srgbClr val="FF0000"/>
                          </a:solidFill>
                        </a:rPr>
                        <a:t>00001</a:t>
                      </a:r>
                      <a:r>
                        <a:rPr lang="zh-CN" sz="1600" b="1" kern="100" dirty="0">
                          <a:solidFill>
                            <a:srgbClr val="FF0000"/>
                          </a:solidFill>
                        </a:rPr>
                        <a:t>”～“</a:t>
                      </a:r>
                      <a:r>
                        <a:rPr lang="en-US" sz="1600" b="1" kern="100" dirty="0">
                          <a:solidFill>
                            <a:srgbClr val="FF0000"/>
                          </a:solidFill>
                        </a:rPr>
                        <a:t>00009</a:t>
                      </a:r>
                      <a:r>
                        <a:rPr lang="zh-CN" sz="1600" b="1" kern="100" dirty="0">
                          <a:solidFill>
                            <a:srgbClr val="FF0000"/>
                          </a:solidFill>
                        </a:rPr>
                        <a:t>”</a:t>
                      </a:r>
                      <a:endParaRPr lang="zh-CN" sz="1600" b="1" kern="100" dirty="0">
                        <a:solidFill>
                          <a:srgbClr val="FF0000"/>
                        </a:solidFill>
                        <a:latin typeface="Times New Roman"/>
                        <a:ea typeface="宋体"/>
                      </a:endParaRPr>
                    </a:p>
                  </a:txBody>
                  <a:tcPr marL="68580" marR="68580" marT="0" marB="0" anchor="ctr"/>
                </a:tc>
              </a:tr>
            </a:tbl>
          </a:graphicData>
        </a:graphic>
      </p:graphicFrame>
    </p:spTree>
    <p:extLst>
      <p:ext uri="{BB962C8B-B14F-4D97-AF65-F5344CB8AC3E}">
        <p14:creationId xmlns:p14="http://schemas.microsoft.com/office/powerpoint/2010/main" val="234470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3065463" y="4968221"/>
            <a:ext cx="2133600" cy="476250"/>
          </a:xfrm>
        </p:spPr>
        <p:txBody>
          <a:bodyPr/>
          <a:lstStyle/>
          <a:p>
            <a:pPr>
              <a:defRPr/>
            </a:pPr>
            <a:fld id="{B05684BA-9180-46E8-9AFC-2CBA141706F1}" type="slidenum">
              <a:rPr lang="en-US" altLang="zh-CN" smtClean="0"/>
              <a:pPr>
                <a:defRPr/>
              </a:pPr>
              <a:t>67</a:t>
            </a:fld>
            <a:endParaRPr lang="en-US" altLang="zh-CN" dirty="0"/>
          </a:p>
        </p:txBody>
      </p:sp>
      <p:graphicFrame>
        <p:nvGraphicFramePr>
          <p:cNvPr id="4" name="表格 3"/>
          <p:cNvGraphicFramePr>
            <a:graphicFrameLocks noGrp="1"/>
          </p:cNvGraphicFramePr>
          <p:nvPr>
            <p:extLst>
              <p:ext uri="{D42A27DB-BD31-4B8C-83A1-F6EECF244321}">
                <p14:modId xmlns:p14="http://schemas.microsoft.com/office/powerpoint/2010/main" val="4137266429"/>
              </p:ext>
            </p:extLst>
          </p:nvPr>
        </p:nvGraphicFramePr>
        <p:xfrm>
          <a:off x="585788" y="679395"/>
          <a:ext cx="8290198" cy="1620000"/>
        </p:xfrm>
        <a:graphic>
          <a:graphicData uri="http://schemas.openxmlformats.org/drawingml/2006/table">
            <a:tbl>
              <a:tblPr>
                <a:tableStyleId>{08FB837D-C827-4EFA-A057-4D05807E0F7C}</a:tableStyleId>
              </a:tblPr>
              <a:tblGrid>
                <a:gridCol w="1759794"/>
                <a:gridCol w="2620722"/>
                <a:gridCol w="3909682"/>
              </a:tblGrid>
              <a:tr h="540000">
                <a:tc>
                  <a:txBody>
                    <a:bodyPr/>
                    <a:lstStyle/>
                    <a:p>
                      <a:pPr algn="ctr">
                        <a:spcAft>
                          <a:spcPts val="0"/>
                        </a:spcAft>
                      </a:pPr>
                      <a:r>
                        <a:rPr lang="zh-CN" sz="1600" b="1" kern="100" dirty="0">
                          <a:solidFill>
                            <a:srgbClr val="FF0000"/>
                          </a:solidFill>
                        </a:rPr>
                        <a:t>字段</a:t>
                      </a:r>
                      <a:endParaRPr lang="zh-CN" sz="1600" b="1" kern="100" dirty="0">
                        <a:solidFill>
                          <a:srgbClr val="FF0000"/>
                        </a:solidFill>
                        <a:latin typeface="Times New Roman"/>
                        <a:ea typeface="宋体"/>
                      </a:endParaRPr>
                    </a:p>
                  </a:txBody>
                  <a:tcPr marL="68580" marR="68580" marT="0" marB="0" anchor="ctr">
                    <a:solidFill>
                      <a:srgbClr val="92D050"/>
                    </a:solidFill>
                  </a:tcPr>
                </a:tc>
                <a:tc>
                  <a:txBody>
                    <a:bodyPr/>
                    <a:lstStyle/>
                    <a:p>
                      <a:pPr algn="ctr">
                        <a:spcAft>
                          <a:spcPts val="0"/>
                        </a:spcAft>
                      </a:pPr>
                      <a:r>
                        <a:rPr lang="zh-CN" sz="1600" b="1" kern="100" dirty="0">
                          <a:solidFill>
                            <a:srgbClr val="FF0000"/>
                          </a:solidFill>
                        </a:rPr>
                        <a:t>条件</a:t>
                      </a:r>
                      <a:endParaRPr lang="zh-CN" sz="1600" b="1" kern="100" dirty="0">
                        <a:solidFill>
                          <a:srgbClr val="FF0000"/>
                        </a:solidFill>
                        <a:latin typeface="Times New Roman"/>
                        <a:ea typeface="宋体"/>
                      </a:endParaRPr>
                    </a:p>
                  </a:txBody>
                  <a:tcPr marL="68580" marR="68580" marT="0" marB="0" anchor="ctr">
                    <a:solidFill>
                      <a:srgbClr val="92D050"/>
                    </a:solidFill>
                  </a:tcPr>
                </a:tc>
                <a:tc>
                  <a:txBody>
                    <a:bodyPr/>
                    <a:lstStyle/>
                    <a:p>
                      <a:pPr algn="ctr">
                        <a:spcAft>
                          <a:spcPts val="0"/>
                        </a:spcAft>
                      </a:pPr>
                      <a:r>
                        <a:rPr lang="zh-CN" sz="1600" b="1" kern="100" dirty="0">
                          <a:solidFill>
                            <a:srgbClr val="FF0000"/>
                          </a:solidFill>
                        </a:rPr>
                        <a:t>说明</a:t>
                      </a:r>
                      <a:endParaRPr lang="zh-CN" sz="1600" b="1" kern="100" dirty="0">
                        <a:solidFill>
                          <a:srgbClr val="FF0000"/>
                        </a:solidFill>
                        <a:latin typeface="Times New Roman"/>
                        <a:ea typeface="宋体"/>
                      </a:endParaRPr>
                    </a:p>
                  </a:txBody>
                  <a:tcPr marL="68580" marR="68580" marT="0" marB="0" anchor="ctr">
                    <a:solidFill>
                      <a:srgbClr val="92D050"/>
                    </a:solidFill>
                  </a:tcPr>
                </a:tc>
              </a:tr>
              <a:tr h="540000">
                <a:tc>
                  <a:txBody>
                    <a:bodyPr/>
                    <a:lstStyle/>
                    <a:p>
                      <a:pPr algn="l">
                        <a:spcAft>
                          <a:spcPts val="0"/>
                        </a:spcAft>
                      </a:pPr>
                      <a:r>
                        <a:rPr lang="zh-CN" sz="1600" b="1" kern="100" dirty="0">
                          <a:solidFill>
                            <a:srgbClr val="FF0000"/>
                          </a:solidFill>
                        </a:rPr>
                        <a:t>当前绩点</a:t>
                      </a:r>
                      <a:r>
                        <a:rPr lang="en-US" sz="1600" b="1" kern="100" dirty="0">
                          <a:solidFill>
                            <a:srgbClr val="FF0000"/>
                          </a:solidFill>
                        </a:rPr>
                        <a:t>(GPA)</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&gt;=2.9 And &lt;=3.2</a:t>
                      </a:r>
                      <a:endParaRPr lang="zh-CN" sz="1600" b="1" kern="100" dirty="0">
                        <a:solidFill>
                          <a:srgbClr val="FF0000"/>
                        </a:solidFill>
                      </a:endParaRPr>
                    </a:p>
                    <a:p>
                      <a:pPr algn="l">
                        <a:spcAft>
                          <a:spcPts val="0"/>
                        </a:spcAft>
                      </a:pPr>
                      <a:r>
                        <a:rPr lang="zh-CN" sz="1600" b="1" kern="100" dirty="0">
                          <a:solidFill>
                            <a:srgbClr val="FF0000"/>
                          </a:solidFill>
                        </a:rPr>
                        <a:t>或</a:t>
                      </a:r>
                      <a:r>
                        <a:rPr lang="en-US" sz="1600" b="1" kern="100" dirty="0">
                          <a:solidFill>
                            <a:srgbClr val="FF0000"/>
                          </a:solidFill>
                        </a:rPr>
                        <a:t>Between 2.9 And 3.5</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a:solidFill>
                            <a:srgbClr val="FF0000"/>
                          </a:solidFill>
                        </a:rPr>
                        <a:t>“当前绩点（</a:t>
                      </a:r>
                      <a:r>
                        <a:rPr lang="en-US" sz="1600" b="1" kern="100">
                          <a:solidFill>
                            <a:srgbClr val="FF0000"/>
                          </a:solidFill>
                        </a:rPr>
                        <a:t>GPA</a:t>
                      </a:r>
                      <a:r>
                        <a:rPr lang="zh-CN" sz="1600" b="1" kern="100">
                          <a:solidFill>
                            <a:srgbClr val="FF0000"/>
                          </a:solidFill>
                        </a:rPr>
                        <a:t>）”在</a:t>
                      </a:r>
                      <a:r>
                        <a:rPr lang="en-US" sz="1600" b="1" kern="100">
                          <a:solidFill>
                            <a:srgbClr val="FF0000"/>
                          </a:solidFill>
                        </a:rPr>
                        <a:t>2.9</a:t>
                      </a:r>
                      <a:r>
                        <a:rPr lang="zh-CN" sz="1600" b="1" kern="100">
                          <a:solidFill>
                            <a:srgbClr val="FF0000"/>
                          </a:solidFill>
                        </a:rPr>
                        <a:t>～</a:t>
                      </a:r>
                      <a:r>
                        <a:rPr lang="en-US" sz="1600" b="1" kern="100">
                          <a:solidFill>
                            <a:srgbClr val="FF0000"/>
                          </a:solidFill>
                        </a:rPr>
                        <a:t>3.2</a:t>
                      </a:r>
                      <a:r>
                        <a:rPr lang="zh-CN" sz="1600" b="1" kern="100">
                          <a:solidFill>
                            <a:srgbClr val="FF0000"/>
                          </a:solidFill>
                        </a:rPr>
                        <a:t>之间</a:t>
                      </a:r>
                      <a:endParaRPr lang="zh-CN" sz="1600" b="1" kern="100">
                        <a:solidFill>
                          <a:srgbClr val="FF0000"/>
                        </a:solidFill>
                        <a:latin typeface="Times New Roman"/>
                        <a:ea typeface="宋体"/>
                      </a:endParaRPr>
                    </a:p>
                  </a:txBody>
                  <a:tcPr marL="68580" marR="68580" marT="0" marB="0" anchor="ctr"/>
                </a:tc>
              </a:tr>
              <a:tr h="540000">
                <a:tc>
                  <a:txBody>
                    <a:bodyPr/>
                    <a:lstStyle/>
                    <a:p>
                      <a:pPr algn="l">
                        <a:spcAft>
                          <a:spcPts val="0"/>
                        </a:spcAft>
                      </a:pPr>
                      <a:r>
                        <a:rPr lang="zh-CN" sz="1600" b="1" kern="100" dirty="0">
                          <a:solidFill>
                            <a:srgbClr val="FF0000"/>
                          </a:solidFill>
                        </a:rPr>
                        <a:t>当前绩点</a:t>
                      </a:r>
                      <a:r>
                        <a:rPr lang="en-US" sz="1600" b="1" kern="100" dirty="0">
                          <a:solidFill>
                            <a:srgbClr val="FF0000"/>
                          </a:solidFill>
                        </a:rPr>
                        <a:t>(GPA)</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&lt;2.9 Or &gt;3.2</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zh-CN" sz="1600" b="1" kern="100" dirty="0">
                          <a:solidFill>
                            <a:srgbClr val="FF0000"/>
                          </a:solidFill>
                        </a:rPr>
                        <a:t>“当前绩点（</a:t>
                      </a:r>
                      <a:r>
                        <a:rPr lang="en-US" sz="1600" b="1" kern="100" dirty="0">
                          <a:solidFill>
                            <a:srgbClr val="FF0000"/>
                          </a:solidFill>
                        </a:rPr>
                        <a:t>GPA</a:t>
                      </a:r>
                      <a:r>
                        <a:rPr lang="zh-CN" sz="1600" b="1" kern="100" dirty="0">
                          <a:solidFill>
                            <a:srgbClr val="FF0000"/>
                          </a:solidFill>
                        </a:rPr>
                        <a:t>）”在</a:t>
                      </a:r>
                      <a:r>
                        <a:rPr lang="en-US" sz="1600" b="1" kern="100" dirty="0">
                          <a:solidFill>
                            <a:srgbClr val="FF0000"/>
                          </a:solidFill>
                        </a:rPr>
                        <a:t>2.9</a:t>
                      </a:r>
                      <a:r>
                        <a:rPr lang="zh-CN" sz="1600" b="1" kern="100" dirty="0">
                          <a:solidFill>
                            <a:srgbClr val="FF0000"/>
                          </a:solidFill>
                        </a:rPr>
                        <a:t>以下或</a:t>
                      </a:r>
                      <a:r>
                        <a:rPr lang="en-US" sz="1600" b="1" kern="100" dirty="0">
                          <a:solidFill>
                            <a:srgbClr val="FF0000"/>
                          </a:solidFill>
                        </a:rPr>
                        <a:t>3.2</a:t>
                      </a:r>
                      <a:r>
                        <a:rPr lang="zh-CN" sz="1600" b="1" kern="100" dirty="0">
                          <a:solidFill>
                            <a:srgbClr val="FF0000"/>
                          </a:solidFill>
                        </a:rPr>
                        <a:t>以上</a:t>
                      </a:r>
                      <a:endParaRPr lang="zh-CN" sz="1600" b="1" kern="100" dirty="0">
                        <a:solidFill>
                          <a:srgbClr val="FF0000"/>
                        </a:solidFill>
                        <a:latin typeface="Times New Roman"/>
                        <a:ea typeface="宋体"/>
                      </a:endParaRPr>
                    </a:p>
                  </a:txBody>
                  <a:tcPr marL="68580" marR="68580" marT="0" marB="0" anchor="ct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716977427"/>
              </p:ext>
            </p:extLst>
          </p:nvPr>
        </p:nvGraphicFramePr>
        <p:xfrm>
          <a:off x="567558" y="3074773"/>
          <a:ext cx="8261131" cy="2317037"/>
        </p:xfrm>
        <a:graphic>
          <a:graphicData uri="http://schemas.openxmlformats.org/drawingml/2006/table">
            <a:tbl>
              <a:tblPr>
                <a:tableStyleId>{08FB837D-C827-4EFA-A057-4D05807E0F7C}</a:tableStyleId>
              </a:tblPr>
              <a:tblGrid>
                <a:gridCol w="1079040"/>
                <a:gridCol w="4111016"/>
                <a:gridCol w="3071075"/>
              </a:tblGrid>
              <a:tr h="540000">
                <a:tc>
                  <a:txBody>
                    <a:bodyPr/>
                    <a:lstStyle/>
                    <a:p>
                      <a:pPr algn="l">
                        <a:spcAft>
                          <a:spcPts val="0"/>
                        </a:spcAft>
                      </a:pPr>
                      <a:r>
                        <a:rPr lang="zh-CN" sz="1600" b="1" kern="100" dirty="0">
                          <a:solidFill>
                            <a:srgbClr val="FF0000"/>
                          </a:solidFill>
                        </a:rPr>
                        <a:t>字段</a:t>
                      </a:r>
                      <a:endParaRPr lang="zh-CN" sz="1600" b="1" kern="100" dirty="0">
                        <a:solidFill>
                          <a:srgbClr val="FF0000"/>
                        </a:solidFill>
                        <a:latin typeface="Times New Roman"/>
                        <a:ea typeface="宋体"/>
                      </a:endParaRPr>
                    </a:p>
                  </a:txBody>
                  <a:tcPr marL="68580" marR="68580" marT="0" marB="0" anchor="ctr">
                    <a:solidFill>
                      <a:srgbClr val="92D050"/>
                    </a:solidFill>
                  </a:tcPr>
                </a:tc>
                <a:tc>
                  <a:txBody>
                    <a:bodyPr/>
                    <a:lstStyle/>
                    <a:p>
                      <a:pPr algn="l">
                        <a:spcAft>
                          <a:spcPts val="0"/>
                        </a:spcAft>
                      </a:pPr>
                      <a:r>
                        <a:rPr lang="zh-CN" sz="1600" b="1" kern="100" dirty="0">
                          <a:solidFill>
                            <a:srgbClr val="FF0000"/>
                          </a:solidFill>
                        </a:rPr>
                        <a:t>条件</a:t>
                      </a:r>
                      <a:endParaRPr lang="zh-CN" sz="1600" b="1" kern="100" dirty="0">
                        <a:solidFill>
                          <a:srgbClr val="FF0000"/>
                        </a:solidFill>
                        <a:latin typeface="Times New Roman"/>
                        <a:ea typeface="宋体"/>
                      </a:endParaRPr>
                    </a:p>
                  </a:txBody>
                  <a:tcPr marL="68580" marR="68580" marT="0" marB="0" anchor="ctr">
                    <a:solidFill>
                      <a:srgbClr val="92D050"/>
                    </a:solidFill>
                  </a:tcPr>
                </a:tc>
                <a:tc>
                  <a:txBody>
                    <a:bodyPr/>
                    <a:lstStyle/>
                    <a:p>
                      <a:pPr algn="l">
                        <a:spcAft>
                          <a:spcPts val="0"/>
                        </a:spcAft>
                      </a:pPr>
                      <a:r>
                        <a:rPr lang="zh-CN" sz="1600" b="1" kern="100" dirty="0">
                          <a:solidFill>
                            <a:srgbClr val="FF0000"/>
                          </a:solidFill>
                        </a:rPr>
                        <a:t>说明</a:t>
                      </a:r>
                      <a:endParaRPr lang="zh-CN" sz="1600" b="1" kern="100" dirty="0">
                        <a:solidFill>
                          <a:srgbClr val="FF0000"/>
                        </a:solidFill>
                        <a:latin typeface="Times New Roman"/>
                        <a:ea typeface="宋体"/>
                      </a:endParaRPr>
                    </a:p>
                  </a:txBody>
                  <a:tcPr marL="68580" marR="68580" marT="0" marB="0" anchor="ctr">
                    <a:solidFill>
                      <a:srgbClr val="92D050"/>
                    </a:solidFill>
                  </a:tcPr>
                </a:tc>
              </a:tr>
              <a:tr h="540000">
                <a:tc>
                  <a:txBody>
                    <a:bodyPr/>
                    <a:lstStyle/>
                    <a:p>
                      <a:pPr algn="l">
                        <a:spcAft>
                          <a:spcPts val="0"/>
                        </a:spcAft>
                      </a:pPr>
                      <a:r>
                        <a:rPr lang="zh-CN" sz="1600" b="1" kern="100" dirty="0">
                          <a:solidFill>
                            <a:srgbClr val="FF0000"/>
                          </a:solidFill>
                        </a:rPr>
                        <a:t>出生年月</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&gt;=#1991/1/1#</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1991</a:t>
                      </a:r>
                      <a:r>
                        <a:rPr lang="zh-CN" sz="1600" b="1" kern="100" dirty="0">
                          <a:solidFill>
                            <a:srgbClr val="FF0000"/>
                          </a:solidFill>
                        </a:rPr>
                        <a:t>年及以后出生</a:t>
                      </a:r>
                      <a:endParaRPr lang="zh-CN" sz="1600" b="1" kern="100" dirty="0">
                        <a:solidFill>
                          <a:srgbClr val="FF0000"/>
                        </a:solidFill>
                        <a:latin typeface="Times New Roman"/>
                        <a:ea typeface="宋体"/>
                      </a:endParaRPr>
                    </a:p>
                  </a:txBody>
                  <a:tcPr marL="68580" marR="68580" marT="0" marB="0" anchor="ctr"/>
                </a:tc>
              </a:tr>
              <a:tr h="540000">
                <a:tc>
                  <a:txBody>
                    <a:bodyPr/>
                    <a:lstStyle/>
                    <a:p>
                      <a:pPr algn="l">
                        <a:spcAft>
                          <a:spcPts val="0"/>
                        </a:spcAft>
                      </a:pPr>
                      <a:r>
                        <a:rPr lang="zh-CN" sz="1600" b="1" kern="100" dirty="0">
                          <a:solidFill>
                            <a:srgbClr val="FF0000"/>
                          </a:solidFill>
                        </a:rPr>
                        <a:t>出生年月</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Year([</a:t>
                      </a:r>
                      <a:r>
                        <a:rPr lang="zh-CN" sz="1600" b="1" kern="100" dirty="0">
                          <a:solidFill>
                            <a:srgbClr val="FF0000"/>
                          </a:solidFill>
                        </a:rPr>
                        <a:t>出生年月</a:t>
                      </a:r>
                      <a:r>
                        <a:rPr lang="en-US" sz="1600" b="1" kern="100" dirty="0">
                          <a:solidFill>
                            <a:srgbClr val="FF0000"/>
                          </a:solidFill>
                        </a:rPr>
                        <a:t>])=1992</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1992</a:t>
                      </a:r>
                      <a:r>
                        <a:rPr lang="zh-CN" sz="1600" b="1" kern="100" dirty="0">
                          <a:solidFill>
                            <a:srgbClr val="FF0000"/>
                          </a:solidFill>
                        </a:rPr>
                        <a:t>出生</a:t>
                      </a:r>
                      <a:endParaRPr lang="zh-CN" sz="1600" b="1" kern="100" dirty="0">
                        <a:solidFill>
                          <a:srgbClr val="FF0000"/>
                        </a:solidFill>
                        <a:latin typeface="Times New Roman"/>
                        <a:ea typeface="宋体"/>
                      </a:endParaRPr>
                    </a:p>
                  </a:txBody>
                  <a:tcPr marL="68580" marR="68580" marT="0" marB="0" anchor="ctr"/>
                </a:tc>
              </a:tr>
              <a:tr h="697037">
                <a:tc>
                  <a:txBody>
                    <a:bodyPr/>
                    <a:lstStyle/>
                    <a:p>
                      <a:pPr algn="l">
                        <a:spcAft>
                          <a:spcPts val="0"/>
                        </a:spcAft>
                      </a:pPr>
                      <a:r>
                        <a:rPr lang="zh-CN" sz="1600" b="1" kern="100" dirty="0">
                          <a:solidFill>
                            <a:srgbClr val="FF0000"/>
                          </a:solidFill>
                        </a:rPr>
                        <a:t>出生年月</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Between #1991/1/1#And #1992/12/31#</a:t>
                      </a:r>
                      <a:endParaRPr lang="zh-CN" sz="1600" b="1" kern="100" dirty="0">
                        <a:solidFill>
                          <a:srgbClr val="FF0000"/>
                        </a:solidFill>
                      </a:endParaRPr>
                    </a:p>
                    <a:p>
                      <a:pPr algn="l">
                        <a:spcAft>
                          <a:spcPts val="0"/>
                        </a:spcAft>
                      </a:pPr>
                      <a:r>
                        <a:rPr lang="zh-CN" sz="1600" b="1" kern="100" dirty="0">
                          <a:solidFill>
                            <a:srgbClr val="FF0000"/>
                          </a:solidFill>
                        </a:rPr>
                        <a:t>或</a:t>
                      </a:r>
                      <a:r>
                        <a:rPr lang="en-US" sz="1600" b="1" kern="100" dirty="0">
                          <a:solidFill>
                            <a:srgbClr val="FF0000"/>
                          </a:solidFill>
                        </a:rPr>
                        <a:t>&gt;=#1991/1/1# And &lt;= #1992/12/31#</a:t>
                      </a:r>
                      <a:endParaRPr lang="zh-CN" sz="1600" b="1" kern="100" dirty="0">
                        <a:solidFill>
                          <a:srgbClr val="FF0000"/>
                        </a:solidFill>
                        <a:latin typeface="Times New Roman"/>
                        <a:ea typeface="宋体"/>
                      </a:endParaRPr>
                    </a:p>
                  </a:txBody>
                  <a:tcPr marL="68580" marR="68580" marT="0" marB="0" anchor="ctr"/>
                </a:tc>
                <a:tc>
                  <a:txBody>
                    <a:bodyPr/>
                    <a:lstStyle/>
                    <a:p>
                      <a:pPr algn="l">
                        <a:spcAft>
                          <a:spcPts val="0"/>
                        </a:spcAft>
                      </a:pPr>
                      <a:r>
                        <a:rPr lang="en-US" sz="1600" b="1" kern="100" dirty="0">
                          <a:solidFill>
                            <a:srgbClr val="FF0000"/>
                          </a:solidFill>
                        </a:rPr>
                        <a:t>1991~1992</a:t>
                      </a:r>
                      <a:r>
                        <a:rPr lang="zh-CN" sz="1600" b="1" kern="100" dirty="0">
                          <a:solidFill>
                            <a:srgbClr val="FF0000"/>
                          </a:solidFill>
                        </a:rPr>
                        <a:t>年之间（含）出生</a:t>
                      </a:r>
                      <a:endParaRPr lang="zh-CN" sz="1600" b="1" kern="100" dirty="0">
                        <a:solidFill>
                          <a:srgbClr val="FF0000"/>
                        </a:solidFill>
                        <a:latin typeface="Times New Roman"/>
                        <a:ea typeface="宋体"/>
                      </a:endParaRPr>
                    </a:p>
                  </a:txBody>
                  <a:tcPr marL="68580" marR="68580" marT="0" marB="0" anchor="ctr"/>
                </a:tc>
              </a:tr>
            </a:tbl>
          </a:graphicData>
        </a:graphic>
      </p:graphicFrame>
      <p:sp>
        <p:nvSpPr>
          <p:cNvPr id="182273" name="Rectangle 1"/>
          <p:cNvSpPr>
            <a:spLocks noChangeArrowheads="1"/>
          </p:cNvSpPr>
          <p:nvPr/>
        </p:nvSpPr>
        <p:spPr bwMode="auto">
          <a:xfrm>
            <a:off x="3094474" y="311370"/>
            <a:ext cx="305885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85725" algn="ctr" defTabSz="914400" rtl="0" eaLnBrk="1" fontAlgn="base" latinLnBrk="0" hangingPunct="1">
              <a:lnSpc>
                <a:spcPct val="100000"/>
              </a:lnSpc>
              <a:spcBef>
                <a:spcPct val="0"/>
              </a:spcBef>
              <a:spcAft>
                <a:spcPct val="0"/>
              </a:spcAft>
              <a:buClrTx/>
              <a:buSzTx/>
              <a:buFontTx/>
              <a:buNone/>
              <a:tabLst/>
            </a:pPr>
            <a:r>
              <a:rPr kumimoji="0" 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表</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5-2 </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数字型字段查询条件示例</a:t>
            </a:r>
            <a:endParaRPr kumimoji="0" lang="zh-CN" altLang="en-US" sz="1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Rectangle 1"/>
          <p:cNvSpPr>
            <a:spLocks noChangeArrowheads="1"/>
          </p:cNvSpPr>
          <p:nvPr/>
        </p:nvSpPr>
        <p:spPr bwMode="auto">
          <a:xfrm>
            <a:off x="3116693" y="2718735"/>
            <a:ext cx="352692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85725" algn="ctr" defTabSz="914400" rtl="0" eaLnBrk="0" fontAlgn="base" latinLnBrk="0" hangingPunct="0">
              <a:lnSpc>
                <a:spcPct val="100000"/>
              </a:lnSpc>
              <a:spcBef>
                <a:spcPct val="0"/>
              </a:spcBef>
              <a:spcAft>
                <a:spcPct val="0"/>
              </a:spcAft>
              <a:buClrTx/>
              <a:buSzTx/>
              <a:buFontTx/>
              <a:buNone/>
              <a:tabLst/>
            </a:pPr>
            <a:r>
              <a:rPr lang="zh-CN" altLang="en-US" sz="1600" b="0" dirty="0">
                <a:latin typeface="Times New Roman" pitchFamily="18" charset="0"/>
                <a:ea typeface="宋体" pitchFamily="2" charset="-122"/>
                <a:cs typeface="Times New Roman" pitchFamily="18" charset="0"/>
              </a:rPr>
              <a:t>表</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5-3 </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日期</a:t>
            </a: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时间型字段查询条件示例</a:t>
            </a:r>
            <a:endParaRPr kumimoji="0" lang="zh-CN" altLang="en-US" sz="1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2808678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B05684BA-9180-46E8-9AFC-2CBA141706F1}" type="slidenum">
              <a:rPr lang="en-US" altLang="zh-CN" smtClean="0"/>
              <a:pPr>
                <a:defRPr/>
              </a:pPr>
              <a:t>68</a:t>
            </a:fld>
            <a:endParaRPr lang="en-US" altLang="zh-CN" dirty="0"/>
          </a:p>
        </p:txBody>
      </p:sp>
      <p:sp>
        <p:nvSpPr>
          <p:cNvPr id="3" name="AutoShape 34"/>
          <p:cNvSpPr>
            <a:spLocks noChangeArrowheads="1"/>
          </p:cNvSpPr>
          <p:nvPr/>
        </p:nvSpPr>
        <p:spPr bwMode="gray">
          <a:xfrm>
            <a:off x="380343" y="2609195"/>
            <a:ext cx="8180333" cy="260032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t>查询条件的格式：</a:t>
            </a:r>
          </a:p>
          <a:p>
            <a:pPr>
              <a:lnSpc>
                <a:spcPct val="150000"/>
              </a:lnSpc>
            </a:pPr>
            <a:r>
              <a:rPr lang="zh-CN" altLang="en-US" dirty="0" smtClean="0"/>
              <a:t>（</a:t>
            </a:r>
            <a:r>
              <a:rPr lang="en-US" dirty="0" smtClean="0"/>
              <a:t>1</a:t>
            </a:r>
            <a:r>
              <a:rPr lang="zh-CN" altLang="en-US" dirty="0" smtClean="0"/>
              <a:t>）在查询条件表达式中，</a:t>
            </a:r>
            <a:r>
              <a:rPr lang="zh-CN" altLang="en-US" dirty="0" smtClean="0">
                <a:solidFill>
                  <a:srgbClr val="FF0000"/>
                </a:solidFill>
              </a:rPr>
              <a:t>除了汉字之外所有字符均应为西文字符</a:t>
            </a:r>
            <a:r>
              <a:rPr lang="zh-CN" altLang="en-US" dirty="0" smtClean="0"/>
              <a:t>；</a:t>
            </a:r>
          </a:p>
          <a:p>
            <a:pPr>
              <a:lnSpc>
                <a:spcPct val="150000"/>
              </a:lnSpc>
            </a:pPr>
            <a:r>
              <a:rPr lang="zh-CN" altLang="en-US" dirty="0" smtClean="0"/>
              <a:t>（</a:t>
            </a:r>
            <a:r>
              <a:rPr lang="en-US" dirty="0" smtClean="0"/>
              <a:t>2</a:t>
            </a:r>
            <a:r>
              <a:rPr lang="zh-CN" altLang="en-US" dirty="0" smtClean="0"/>
              <a:t>）</a:t>
            </a:r>
            <a:r>
              <a:rPr lang="zh-CN" altLang="en-US" dirty="0" smtClean="0">
                <a:solidFill>
                  <a:srgbClr val="FF0000"/>
                </a:solidFill>
              </a:rPr>
              <a:t>查询“设计网格”中“与”和“或”的表达</a:t>
            </a:r>
            <a:r>
              <a:rPr lang="zh-CN" altLang="en-US" dirty="0" smtClean="0"/>
              <a:t>：同一行上的多个查询条件为“与”的关系，不同行上的多个查询条件为“或”的关系。</a:t>
            </a:r>
          </a:p>
        </p:txBody>
      </p:sp>
      <p:sp>
        <p:nvSpPr>
          <p:cNvPr id="4" name="矩形 3"/>
          <p:cNvSpPr/>
          <p:nvPr/>
        </p:nvSpPr>
        <p:spPr>
          <a:xfrm>
            <a:off x="472964" y="723037"/>
            <a:ext cx="7961587" cy="1700530"/>
          </a:xfrm>
          <a:prstGeom prst="rect">
            <a:avLst/>
          </a:prstGeom>
          <a:gradFill>
            <a:gsLst>
              <a:gs pos="0">
                <a:schemeClr val="bg1">
                  <a:lumMod val="85000"/>
                </a:schemeClr>
              </a:gs>
              <a:gs pos="100000">
                <a:schemeClr val="bg1"/>
              </a:gs>
            </a:gsLst>
            <a:lin ang="5400000" scaled="0"/>
          </a:gradFill>
        </p:spPr>
        <p:txBody>
          <a:bodyPr wrap="square">
            <a:spAutoFit/>
          </a:bodyPr>
          <a:lstStyle/>
          <a:p>
            <a:pPr>
              <a:lnSpc>
                <a:spcPct val="150000"/>
              </a:lnSpc>
            </a:pPr>
            <a:r>
              <a:rPr lang="zh-CN" altLang="en-US" dirty="0"/>
              <a:t>重要提示</a:t>
            </a:r>
            <a:r>
              <a:rPr lang="en-US" altLang="zh-CN" dirty="0"/>
              <a:t>——</a:t>
            </a:r>
            <a:r>
              <a:rPr lang="zh-CN" altLang="en-US" dirty="0">
                <a:solidFill>
                  <a:srgbClr val="FF0000"/>
                </a:solidFill>
              </a:rPr>
              <a:t>通配符</a:t>
            </a:r>
            <a:r>
              <a:rPr lang="zh-CN" altLang="en-US" dirty="0"/>
              <a:t>：</a:t>
            </a:r>
          </a:p>
          <a:p>
            <a:pPr>
              <a:lnSpc>
                <a:spcPct val="150000"/>
              </a:lnSpc>
            </a:pPr>
            <a:r>
              <a:rPr lang="zh-CN" altLang="en-US" dirty="0"/>
              <a:t>（</a:t>
            </a:r>
            <a:r>
              <a:rPr lang="en-US" altLang="zh-CN" dirty="0"/>
              <a:t>1</a:t>
            </a:r>
            <a:r>
              <a:rPr lang="zh-CN" altLang="en-US" dirty="0"/>
              <a:t>）</a:t>
            </a:r>
            <a:r>
              <a:rPr lang="en-US" altLang="zh-CN" dirty="0"/>
              <a:t>Like</a:t>
            </a:r>
            <a:r>
              <a:rPr lang="zh-CN" altLang="en-US" dirty="0"/>
              <a:t>条件中“</a:t>
            </a:r>
            <a:r>
              <a:rPr lang="en-US" altLang="zh-CN" dirty="0"/>
              <a:t>*</a:t>
            </a:r>
            <a:r>
              <a:rPr lang="zh-CN" altLang="en-US" dirty="0"/>
              <a:t>”、“</a:t>
            </a:r>
            <a:r>
              <a:rPr lang="en-US" altLang="zh-CN" dirty="0"/>
              <a:t>?</a:t>
            </a:r>
            <a:r>
              <a:rPr lang="zh-CN" altLang="en-US" dirty="0"/>
              <a:t>”是通配符。其中，星号“</a:t>
            </a:r>
            <a:r>
              <a:rPr lang="en-US" altLang="zh-CN" dirty="0"/>
              <a:t>*</a:t>
            </a:r>
            <a:r>
              <a:rPr lang="zh-CN" altLang="en-US" dirty="0"/>
              <a:t>”代表</a:t>
            </a:r>
            <a:r>
              <a:rPr lang="en-US" altLang="zh-CN" dirty="0"/>
              <a:t>0</a:t>
            </a:r>
            <a:r>
              <a:rPr lang="zh-CN" altLang="en-US" dirty="0"/>
              <a:t>到多个任意字符，问号“</a:t>
            </a:r>
            <a:r>
              <a:rPr lang="en-US" altLang="zh-CN" dirty="0"/>
              <a:t>?</a:t>
            </a:r>
            <a:r>
              <a:rPr lang="zh-CN" altLang="en-US" dirty="0"/>
              <a:t>”代表</a:t>
            </a:r>
            <a:r>
              <a:rPr lang="en-US" altLang="zh-CN" dirty="0"/>
              <a:t>1</a:t>
            </a:r>
            <a:r>
              <a:rPr lang="zh-CN" altLang="en-US" dirty="0"/>
              <a:t>个任意字符；</a:t>
            </a:r>
          </a:p>
          <a:p>
            <a:pPr>
              <a:lnSpc>
                <a:spcPct val="150000"/>
              </a:lnSpc>
            </a:pPr>
            <a:r>
              <a:rPr lang="zh-CN" altLang="en-US" dirty="0"/>
              <a:t>（</a:t>
            </a:r>
            <a:r>
              <a:rPr lang="en-US" altLang="zh-CN" dirty="0"/>
              <a:t>2</a:t>
            </a:r>
            <a:r>
              <a:rPr lang="zh-CN" altLang="en-US" dirty="0"/>
              <a:t>）注意“</a:t>
            </a:r>
            <a:r>
              <a:rPr lang="en-US" altLang="zh-CN" dirty="0"/>
              <a:t>Like“</a:t>
            </a:r>
            <a:r>
              <a:rPr lang="zh-CN" altLang="en-US" dirty="0"/>
              <a:t>李</a:t>
            </a:r>
            <a:r>
              <a:rPr lang="en-US" altLang="zh-CN" dirty="0"/>
              <a:t>*”</a:t>
            </a:r>
            <a:r>
              <a:rPr lang="zh-CN" altLang="en-US" dirty="0"/>
              <a:t>”不能写成“</a:t>
            </a:r>
            <a:r>
              <a:rPr lang="en-US" altLang="zh-CN" dirty="0"/>
              <a:t>=“</a:t>
            </a:r>
            <a:r>
              <a:rPr lang="zh-CN" altLang="en-US" dirty="0"/>
              <a:t>李</a:t>
            </a:r>
            <a:r>
              <a:rPr lang="en-US" altLang="zh-CN" dirty="0"/>
              <a:t>*”</a:t>
            </a:r>
            <a:r>
              <a:rPr lang="zh-CN" altLang="en-US" dirty="0"/>
              <a:t>”。</a:t>
            </a:r>
          </a:p>
        </p:txBody>
      </p:sp>
      <p:sp>
        <p:nvSpPr>
          <p:cNvPr id="5" name="TextBox 4">
            <a:hlinkClick r:id="rId2" action="ppaction://hlinksldjump"/>
          </p:cNvPr>
          <p:cNvSpPr txBox="1"/>
          <p:nvPr/>
        </p:nvSpPr>
        <p:spPr>
          <a:xfrm>
            <a:off x="7646276" y="6243145"/>
            <a:ext cx="804041" cy="369332"/>
          </a:xfrm>
          <a:prstGeom prst="rect">
            <a:avLst/>
          </a:prstGeom>
          <a:noFill/>
        </p:spPr>
        <p:txBody>
          <a:bodyPr wrap="square" rtlCol="0">
            <a:spAutoFit/>
          </a:bodyPr>
          <a:lstStyle/>
          <a:p>
            <a:r>
              <a:rPr lang="en-US" altLang="zh-CN" dirty="0" smtClean="0"/>
              <a:t>Back</a:t>
            </a:r>
            <a:endParaRPr lang="zh-CN" altLang="en-US" dirty="0"/>
          </a:p>
        </p:txBody>
      </p:sp>
    </p:spTree>
    <p:extLst>
      <p:ext uri="{BB962C8B-B14F-4D97-AF65-F5344CB8AC3E}">
        <p14:creationId xmlns:p14="http://schemas.microsoft.com/office/powerpoint/2010/main" val="10638853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5.3.6</a:t>
            </a:r>
            <a:r>
              <a:rPr lang="zh-CN" altLang="en-US" sz="3600" dirty="0" smtClean="0"/>
              <a:t>创建计算字段</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69</a:t>
            </a:fld>
            <a:endParaRPr lang="en-US" altLang="zh-CN" dirty="0"/>
          </a:p>
        </p:txBody>
      </p:sp>
      <p:sp>
        <p:nvSpPr>
          <p:cNvPr id="56326" name="Rectangle 29"/>
          <p:cNvSpPr>
            <a:spLocks noChangeArrowheads="1"/>
          </p:cNvSpPr>
          <p:nvPr/>
        </p:nvSpPr>
        <p:spPr bwMode="auto">
          <a:xfrm>
            <a:off x="0" y="1966749"/>
            <a:ext cx="2552700" cy="3800474"/>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524946" y="4911451"/>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575417" y="2471026"/>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0" y="2121625"/>
            <a:ext cx="2457449" cy="2862322"/>
          </a:xfrm>
          <a:prstGeom prst="rect">
            <a:avLst/>
          </a:prstGeom>
          <a:noFill/>
          <a:ln w="9525">
            <a:noFill/>
            <a:miter lim="800000"/>
            <a:headEnd/>
            <a:tailEnd/>
          </a:ln>
        </p:spPr>
        <p:txBody>
          <a:bodyPr wrap="square">
            <a:spAutoFit/>
          </a:bodyPr>
          <a:lstStyle/>
          <a:p>
            <a:r>
              <a:rPr lang="zh-CN" altLang="en-US" dirty="0" smtClean="0"/>
              <a:t>例</a:t>
            </a:r>
            <a:r>
              <a:rPr lang="en-US" dirty="0" smtClean="0"/>
              <a:t>5.9</a:t>
            </a:r>
            <a:r>
              <a:rPr lang="zh-CN" altLang="en-US" dirty="0" smtClean="0"/>
              <a:t>：以“教务系统”数据库中的“教师信息表”为数据源，创建查询：计算“教师收入”（“基本工资”与“岗位津贴”之和），并设置“教师收入”为货币格式，查询结果如图</a:t>
            </a:r>
            <a:r>
              <a:rPr lang="en-US" dirty="0" smtClean="0"/>
              <a:t>5.22</a:t>
            </a:r>
            <a:r>
              <a:rPr lang="zh-CN" altLang="en-US" dirty="0" smtClean="0"/>
              <a:t>所示。</a:t>
            </a:r>
            <a:endParaRPr lang="en-US" altLang="zh-CN" dirty="0"/>
          </a:p>
        </p:txBody>
      </p:sp>
      <p:sp>
        <p:nvSpPr>
          <p:cNvPr id="56357" name="Text Box 37"/>
          <p:cNvSpPr txBox="1">
            <a:spLocks noChangeArrowheads="1"/>
          </p:cNvSpPr>
          <p:nvPr/>
        </p:nvSpPr>
        <p:spPr bwMode="auto">
          <a:xfrm>
            <a:off x="8682335" y="2257425"/>
            <a:ext cx="461665" cy="3729037"/>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5.22</a:t>
            </a:r>
            <a:r>
              <a:rPr lang="zh-CN" altLang="en-US" dirty="0" smtClean="0"/>
              <a:t>在查询中创建计算字段</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6" name="图片 15"/>
          <p:cNvPicPr/>
          <p:nvPr/>
        </p:nvPicPr>
        <p:blipFill rotWithShape="1">
          <a:blip r:embed="rId2"/>
          <a:srcRect l="25315" t="36141"/>
          <a:stretch/>
        </p:blipFill>
        <p:spPr bwMode="auto">
          <a:xfrm>
            <a:off x="2680138" y="2043113"/>
            <a:ext cx="6020950" cy="3727066"/>
          </a:xfrm>
          <a:prstGeom prst="rect">
            <a:avLst/>
          </a:prstGeom>
          <a:ln>
            <a:noFill/>
          </a:ln>
          <a:extLst>
            <a:ext uri="{53640926-AAD7-44D8-BBD7-CCE9431645EC}">
              <a14:shadowObscured xmlns:a14="http://schemas.microsoft.com/office/drawing/2010/main"/>
            </a:ext>
          </a:extLst>
        </p:spPr>
      </p:pic>
      <p:sp>
        <p:nvSpPr>
          <p:cNvPr id="15" name="AutoShape 34"/>
          <p:cNvSpPr>
            <a:spLocks noChangeArrowheads="1"/>
          </p:cNvSpPr>
          <p:nvPr/>
        </p:nvSpPr>
        <p:spPr bwMode="gray">
          <a:xfrm>
            <a:off x="300037" y="971552"/>
            <a:ext cx="8543925" cy="72866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查询可以利用数据源中现有的字段，生成和创建计算字段。例如：利用“教师信息表”中的“基本工资”和“岗位津贴”字段，在查询中创建“教师收入”字段，其字段值可以通过公式：“基本工资”</a:t>
            </a:r>
            <a:r>
              <a:rPr lang="en-US" dirty="0" smtClean="0"/>
              <a:t>+</a:t>
            </a:r>
            <a:r>
              <a:rPr lang="zh-CN" altLang="en-US" dirty="0" smtClean="0"/>
              <a:t>“岗位津贴”计算得到。</a:t>
            </a:r>
          </a:p>
        </p:txBody>
      </p:sp>
      <p:sp>
        <p:nvSpPr>
          <p:cNvPr id="3" name="矩形 2"/>
          <p:cNvSpPr/>
          <p:nvPr/>
        </p:nvSpPr>
        <p:spPr>
          <a:xfrm>
            <a:off x="4960742" y="2030391"/>
            <a:ext cx="3674404" cy="307777"/>
          </a:xfrm>
          <a:prstGeom prst="rect">
            <a:avLst/>
          </a:prstGeom>
        </p:spPr>
        <p:txBody>
          <a:bodyPr wrap="none">
            <a:spAutoFit/>
          </a:bodyPr>
          <a:lstStyle/>
          <a:p>
            <a:r>
              <a:rPr lang="zh-CN" altLang="en-US" sz="1400" dirty="0" smtClean="0">
                <a:solidFill>
                  <a:srgbClr val="FF0000"/>
                </a:solidFill>
              </a:rPr>
              <a:t>“教师收入”</a:t>
            </a:r>
            <a:r>
              <a:rPr lang="en-US" altLang="zh-CN" sz="1400" dirty="0" smtClean="0">
                <a:solidFill>
                  <a:srgbClr val="FF0000"/>
                </a:solidFill>
              </a:rPr>
              <a:t>=</a:t>
            </a:r>
            <a:r>
              <a:rPr lang="zh-CN" altLang="en-US" sz="1400" dirty="0" smtClean="0">
                <a:solidFill>
                  <a:srgbClr val="FF0000"/>
                </a:solidFill>
              </a:rPr>
              <a:t> </a:t>
            </a:r>
            <a:r>
              <a:rPr lang="zh-CN" altLang="en-US" sz="1400" dirty="0">
                <a:solidFill>
                  <a:srgbClr val="FF0000"/>
                </a:solidFill>
              </a:rPr>
              <a:t>“基本工资”</a:t>
            </a:r>
            <a:r>
              <a:rPr lang="en-US" altLang="zh-CN" sz="1400" dirty="0">
                <a:solidFill>
                  <a:srgbClr val="FF0000"/>
                </a:solidFill>
              </a:rPr>
              <a:t>+</a:t>
            </a:r>
            <a:r>
              <a:rPr lang="zh-CN" altLang="en-US" sz="1400" dirty="0">
                <a:solidFill>
                  <a:srgbClr val="FF0000"/>
                </a:solidFill>
              </a:rPr>
              <a:t>“岗位津贴”</a:t>
            </a:r>
          </a:p>
        </p:txBody>
      </p:sp>
      <p:sp>
        <p:nvSpPr>
          <p:cNvPr id="4" name="圆角矩形 3"/>
          <p:cNvSpPr/>
          <p:nvPr/>
        </p:nvSpPr>
        <p:spPr>
          <a:xfrm>
            <a:off x="6463862" y="2333297"/>
            <a:ext cx="2017986" cy="283779"/>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8" name="云形 17"/>
          <p:cNvSpPr/>
          <p:nvPr/>
        </p:nvSpPr>
        <p:spPr>
          <a:xfrm>
            <a:off x="5912070" y="4981903"/>
            <a:ext cx="2664371" cy="851338"/>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用公式生成数据表中没有的字段</a:t>
            </a:r>
          </a:p>
        </p:txBody>
      </p:sp>
    </p:spTree>
    <p:extLst>
      <p:ext uri="{BB962C8B-B14F-4D97-AF65-F5344CB8AC3E}">
        <p14:creationId xmlns:p14="http://schemas.microsoft.com/office/powerpoint/2010/main" val="48445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650" y="185738"/>
            <a:ext cx="8686800" cy="744537"/>
          </a:xfrm>
        </p:spPr>
        <p:txBody>
          <a:bodyPr/>
          <a:lstStyle/>
          <a:p>
            <a:r>
              <a:rPr lang="en-US" altLang="zh-CN" sz="3200" dirty="0" smtClean="0"/>
              <a:t>5.1.1 </a:t>
            </a:r>
            <a:r>
              <a:rPr lang="zh-CN" altLang="en-US" sz="3200" dirty="0" smtClean="0"/>
              <a:t>查询</a:t>
            </a:r>
            <a:r>
              <a:rPr lang="zh-CN" altLang="en-US" sz="3200" dirty="0"/>
              <a:t>的功能</a:t>
            </a:r>
            <a:endParaRPr lang="zh-CN" altLang="en-US" sz="3200" dirty="0" smtClean="0">
              <a:ea typeface="宋体" charset="-122"/>
            </a:endParaRPr>
          </a:p>
        </p:txBody>
      </p:sp>
      <p:sp>
        <p:nvSpPr>
          <p:cNvPr id="36866" name="灯片编号占位符 3"/>
          <p:cNvSpPr>
            <a:spLocks noGrp="1"/>
          </p:cNvSpPr>
          <p:nvPr>
            <p:ph type="sldNum" sz="quarter" idx="10"/>
          </p:nvPr>
        </p:nvSpPr>
        <p:spPr>
          <a:noFill/>
          <a:ln>
            <a:miter lim="800000"/>
            <a:headEnd/>
            <a:tailEnd/>
          </a:ln>
        </p:spPr>
        <p:txBody>
          <a:bodyPr/>
          <a:lstStyle/>
          <a:p>
            <a:fld id="{044F5D29-CD9C-4AAE-B7FF-159C6DF8AEC7}" type="slidenum">
              <a:rPr lang="en-US" altLang="zh-CN"/>
              <a:pPr/>
              <a:t>7</a:t>
            </a:fld>
            <a:endParaRPr lang="en-US" altLang="zh-CN"/>
          </a:p>
        </p:txBody>
      </p:sp>
      <p:sp>
        <p:nvSpPr>
          <p:cNvPr id="3" name="TextBox 2"/>
          <p:cNvSpPr txBox="1"/>
          <p:nvPr/>
        </p:nvSpPr>
        <p:spPr>
          <a:xfrm>
            <a:off x="867101" y="1103586"/>
            <a:ext cx="256977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itchFamily="34" charset="0"/>
              <a:buChar char="•"/>
            </a:pPr>
            <a:r>
              <a:rPr lang="zh-CN" altLang="en-US" dirty="0" smtClean="0">
                <a:solidFill>
                  <a:srgbClr val="FF0000"/>
                </a:solidFill>
              </a:rPr>
              <a:t>显示满足条件的记录</a:t>
            </a:r>
            <a:endParaRPr lang="en-US" altLang="zh-CN" dirty="0" smtClean="0">
              <a:solidFill>
                <a:srgbClr val="FF0000"/>
              </a:solidFill>
            </a:endParaRPr>
          </a:p>
          <a:p>
            <a:pPr marL="285750" indent="-285750">
              <a:buFont typeface="Arial" pitchFamily="34" charset="0"/>
              <a:buChar char="•"/>
            </a:pPr>
            <a:r>
              <a:rPr lang="zh-CN" altLang="en-US" dirty="0" smtClean="0">
                <a:solidFill>
                  <a:srgbClr val="FF0000"/>
                </a:solidFill>
              </a:rPr>
              <a:t>进行</a:t>
            </a:r>
            <a:r>
              <a:rPr lang="zh-CN" altLang="en-US" dirty="0">
                <a:solidFill>
                  <a:srgbClr val="FF0000"/>
                </a:solidFill>
              </a:rPr>
              <a:t>数据汇总和统计</a:t>
            </a:r>
            <a:endParaRPr lang="en-US" altLang="zh-CN" dirty="0">
              <a:solidFill>
                <a:srgbClr val="FF0000"/>
              </a:solidFill>
            </a:endParaRPr>
          </a:p>
          <a:p>
            <a:pPr marL="285750" indent="-285750">
              <a:buFont typeface="Arial" pitchFamily="34" charset="0"/>
              <a:buChar char="•"/>
            </a:pPr>
            <a:r>
              <a:rPr lang="zh-CN" altLang="en-US" dirty="0" smtClean="0">
                <a:solidFill>
                  <a:srgbClr val="FF0000"/>
                </a:solidFill>
              </a:rPr>
              <a:t>组织</a:t>
            </a:r>
            <a:r>
              <a:rPr lang="zh-CN" altLang="en-US" dirty="0">
                <a:solidFill>
                  <a:srgbClr val="FF0000"/>
                </a:solidFill>
              </a:rPr>
              <a:t>不同的显示形式 </a:t>
            </a:r>
            <a:endParaRPr lang="en-US" altLang="zh-CN"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6" t="26511" r="33534" b="56450"/>
          <a:stretch/>
        </p:blipFill>
        <p:spPr bwMode="auto">
          <a:xfrm>
            <a:off x="2402552" y="2385097"/>
            <a:ext cx="5927834" cy="11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802" t="26511" r="51422" b="61806"/>
          <a:stretch/>
        </p:blipFill>
        <p:spPr bwMode="auto">
          <a:xfrm>
            <a:off x="4430110" y="1166648"/>
            <a:ext cx="3752193" cy="75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690" t="26009" r="14568" b="23104"/>
          <a:stretch/>
        </p:blipFill>
        <p:spPr bwMode="auto">
          <a:xfrm>
            <a:off x="867103" y="3689131"/>
            <a:ext cx="6223438" cy="252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a:endCxn id="1027" idx="1"/>
          </p:cNvCxnSpPr>
          <p:nvPr/>
        </p:nvCxnSpPr>
        <p:spPr bwMode="auto">
          <a:xfrm flipV="1">
            <a:off x="3373820" y="1545020"/>
            <a:ext cx="1056290" cy="4467"/>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箭头连接符 11"/>
          <p:cNvCxnSpPr/>
          <p:nvPr/>
        </p:nvCxnSpPr>
        <p:spPr bwMode="auto">
          <a:xfrm>
            <a:off x="1828800" y="1954922"/>
            <a:ext cx="0" cy="1734207"/>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箭头连接符 10"/>
          <p:cNvCxnSpPr/>
          <p:nvPr/>
        </p:nvCxnSpPr>
        <p:spPr bwMode="auto">
          <a:xfrm>
            <a:off x="3358055" y="1340069"/>
            <a:ext cx="583324" cy="1008993"/>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5644057" y="2112581"/>
            <a:ext cx="2758965" cy="307777"/>
          </a:xfrm>
          <a:prstGeom prst="rect">
            <a:avLst/>
          </a:prstGeom>
          <a:noFill/>
        </p:spPr>
        <p:txBody>
          <a:bodyPr wrap="square" rtlCol="0">
            <a:spAutoFit/>
          </a:bodyPr>
          <a:lstStyle/>
          <a:p>
            <a:r>
              <a:rPr lang="zh-CN" altLang="en-US" sz="1400" dirty="0" smtClean="0"/>
              <a:t>绩点大于</a:t>
            </a:r>
            <a:r>
              <a:rPr lang="en-US" altLang="zh-CN" sz="1400" dirty="0" smtClean="0"/>
              <a:t>3</a:t>
            </a:r>
            <a:r>
              <a:rPr lang="zh-CN" altLang="en-US" sz="1400" dirty="0" smtClean="0"/>
              <a:t>的计算机学院学生</a:t>
            </a:r>
            <a:endParaRPr lang="zh-CN" altLang="en-US" sz="1400" dirty="0"/>
          </a:p>
        </p:txBody>
      </p:sp>
    </p:spTree>
    <p:extLst>
      <p:ext uri="{BB962C8B-B14F-4D97-AF65-F5344CB8AC3E}">
        <p14:creationId xmlns:p14="http://schemas.microsoft.com/office/powerpoint/2010/main" val="11290547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70</a:t>
            </a:fld>
            <a:endParaRPr lang="en-US" altLang="zh-CN" dirty="0"/>
          </a:p>
        </p:txBody>
      </p:sp>
      <p:sp>
        <p:nvSpPr>
          <p:cNvPr id="5" name="AutoShape 34"/>
          <p:cNvSpPr>
            <a:spLocks noChangeArrowheads="1"/>
          </p:cNvSpPr>
          <p:nvPr/>
        </p:nvSpPr>
        <p:spPr bwMode="gray">
          <a:xfrm>
            <a:off x="355711" y="750342"/>
            <a:ext cx="8386761" cy="481488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a:t>
            </a:r>
            <a:r>
              <a:rPr lang="en-US" dirty="0" smtClean="0"/>
              <a:t>1</a:t>
            </a:r>
            <a:r>
              <a:rPr lang="zh-CN" altLang="en-US" dirty="0" smtClean="0"/>
              <a:t>）打开“查询设计视图”窗格：在“创建”选项卡下“查询”组中，单击“查询设计”按钮</a:t>
            </a:r>
            <a:r>
              <a:rPr lang="en-US" dirty="0" smtClean="0"/>
              <a:t> </a:t>
            </a:r>
            <a:r>
              <a:rPr lang="zh-CN" altLang="en-US" dirty="0" smtClean="0"/>
              <a:t>；</a:t>
            </a:r>
          </a:p>
          <a:p>
            <a:pPr>
              <a:lnSpc>
                <a:spcPct val="150000"/>
              </a:lnSpc>
            </a:pPr>
            <a:r>
              <a:rPr lang="zh-CN" altLang="en-US" dirty="0" smtClean="0"/>
              <a:t>（</a:t>
            </a:r>
            <a:r>
              <a:rPr lang="en-US" dirty="0" smtClean="0"/>
              <a:t>2</a:t>
            </a:r>
            <a:r>
              <a:rPr lang="zh-CN" altLang="en-US" dirty="0" smtClean="0"/>
              <a:t>）创建查询：如图</a:t>
            </a:r>
            <a:r>
              <a:rPr lang="en-US" dirty="0" smtClean="0"/>
              <a:t>5.23</a:t>
            </a:r>
            <a:r>
              <a:rPr lang="zh-CN" altLang="en-US" dirty="0" smtClean="0"/>
              <a:t>所示，创建和设置查询，包括在“字段”行输入：“教师收入</a:t>
            </a:r>
            <a:r>
              <a:rPr lang="en-US" dirty="0" smtClean="0"/>
              <a:t>:[</a:t>
            </a:r>
            <a:r>
              <a:rPr lang="zh-CN" altLang="en-US" dirty="0" smtClean="0"/>
              <a:t>基本工资</a:t>
            </a:r>
            <a:r>
              <a:rPr lang="en-US" dirty="0" smtClean="0"/>
              <a:t>]+[</a:t>
            </a:r>
            <a:r>
              <a:rPr lang="zh-CN" altLang="en-US" dirty="0" smtClean="0"/>
              <a:t>岗位津贴</a:t>
            </a:r>
            <a:r>
              <a:rPr lang="en-US" dirty="0" smtClean="0"/>
              <a:t>]</a:t>
            </a:r>
            <a:r>
              <a:rPr lang="zh-CN" altLang="en-US" dirty="0" smtClean="0"/>
              <a:t>”，注意输入的内容除了汉字都为西文字符；</a:t>
            </a:r>
          </a:p>
          <a:p>
            <a:pPr>
              <a:lnSpc>
                <a:spcPct val="150000"/>
              </a:lnSpc>
            </a:pPr>
            <a:r>
              <a:rPr lang="zh-CN" altLang="en-US" dirty="0" smtClean="0"/>
              <a:t>（</a:t>
            </a:r>
            <a:r>
              <a:rPr lang="en-US" dirty="0" smtClean="0"/>
              <a:t>3</a:t>
            </a:r>
            <a:r>
              <a:rPr lang="zh-CN" altLang="en-US" dirty="0" smtClean="0"/>
              <a:t>）设置数据格式：在“教师收入”字段右击，选择“属性”快捷菜单命令，在“属性表”窗格的“格式”属性栏中，选择“货币”，如图</a:t>
            </a:r>
            <a:r>
              <a:rPr lang="en-US" dirty="0" smtClean="0"/>
              <a:t>5.23</a:t>
            </a:r>
            <a:r>
              <a:rPr lang="zh-CN" altLang="en-US" dirty="0" smtClean="0"/>
              <a:t>所示；</a:t>
            </a:r>
            <a:endParaRPr lang="en-US" altLang="zh-CN" dirty="0" smtClean="0"/>
          </a:p>
          <a:p>
            <a:pPr>
              <a:lnSpc>
                <a:spcPct val="150000"/>
              </a:lnSpc>
            </a:pPr>
            <a:r>
              <a:rPr lang="zh-CN" altLang="en-US" dirty="0" smtClean="0"/>
              <a:t>（</a:t>
            </a:r>
            <a:r>
              <a:rPr lang="en-US" dirty="0" smtClean="0"/>
              <a:t>4</a:t>
            </a:r>
            <a:r>
              <a:rPr lang="zh-CN" altLang="en-US" dirty="0" smtClean="0"/>
              <a:t>）运行和保存查询：在“查询工具”选项卡的“结果”组中，单击“运行”按钮</a:t>
            </a:r>
            <a:r>
              <a:rPr lang="en-US" dirty="0" smtClean="0"/>
              <a:t> </a:t>
            </a:r>
            <a:r>
              <a:rPr lang="zh-CN" altLang="en-US" dirty="0" smtClean="0"/>
              <a:t>运行查询，或切换到“查询视图”，得到如图</a:t>
            </a:r>
            <a:r>
              <a:rPr lang="en-US" dirty="0" smtClean="0"/>
              <a:t>5.22</a:t>
            </a:r>
            <a:r>
              <a:rPr lang="zh-CN" altLang="en-US" dirty="0" smtClean="0"/>
              <a:t>所示的查询结果；单击窗口左上角“保存”按钮</a:t>
            </a:r>
            <a:r>
              <a:rPr lang="en-US" dirty="0" smtClean="0"/>
              <a:t> </a:t>
            </a:r>
            <a:r>
              <a:rPr lang="zh-CN" altLang="en-US" dirty="0" smtClean="0"/>
              <a:t>，保存查询为“例</a:t>
            </a:r>
            <a:r>
              <a:rPr lang="en-US" dirty="0" smtClean="0"/>
              <a:t>09</a:t>
            </a:r>
            <a:r>
              <a:rPr lang="zh-CN" altLang="en-US" dirty="0" smtClean="0"/>
              <a:t>教师信息表</a:t>
            </a:r>
            <a:r>
              <a:rPr lang="en-US" dirty="0" smtClean="0"/>
              <a:t>_</a:t>
            </a:r>
            <a:r>
              <a:rPr lang="zh-CN" altLang="en-US" dirty="0" smtClean="0"/>
              <a:t>计算字段”。</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TextBox 14"/>
          <p:cNvSpPr txBox="1"/>
          <p:nvPr/>
        </p:nvSpPr>
        <p:spPr>
          <a:xfrm>
            <a:off x="2786063" y="5943600"/>
            <a:ext cx="4614862" cy="369332"/>
          </a:xfrm>
          <a:prstGeom prst="rect">
            <a:avLst/>
          </a:prstGeom>
          <a:noFill/>
        </p:spPr>
        <p:txBody>
          <a:bodyPr wrap="square" rtlCol="0">
            <a:spAutoFit/>
          </a:bodyPr>
          <a:lstStyle/>
          <a:p>
            <a:r>
              <a:rPr lang="zh-CN" altLang="en-US" dirty="0" smtClean="0"/>
              <a:t>图</a:t>
            </a:r>
            <a:r>
              <a:rPr lang="en-US" dirty="0" smtClean="0"/>
              <a:t>5.23 </a:t>
            </a:r>
            <a:r>
              <a:rPr lang="zh-CN" altLang="en-US" dirty="0" smtClean="0"/>
              <a:t>查询中创建计算字段操作步骤</a:t>
            </a:r>
            <a:endParaRPr lang="zh-CN" altLang="en-US" dirty="0"/>
          </a:p>
        </p:txBody>
      </p:sp>
    </p:spTree>
    <p:extLst>
      <p:ext uri="{BB962C8B-B14F-4D97-AF65-F5344CB8AC3E}">
        <p14:creationId xmlns:p14="http://schemas.microsoft.com/office/powerpoint/2010/main" val="40142290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221" t="6411"/>
          <a:stretch/>
        </p:blipFill>
        <p:spPr bwMode="auto">
          <a:xfrm>
            <a:off x="484225" y="1594026"/>
            <a:ext cx="8278586"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71</a:t>
            </a:fld>
            <a:endParaRPr lang="en-US" altLang="zh-CN" dirty="0"/>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TextBox 14"/>
          <p:cNvSpPr txBox="1"/>
          <p:nvPr/>
        </p:nvSpPr>
        <p:spPr>
          <a:xfrm>
            <a:off x="2786063" y="5943600"/>
            <a:ext cx="4614862" cy="369332"/>
          </a:xfrm>
          <a:prstGeom prst="rect">
            <a:avLst/>
          </a:prstGeom>
          <a:noFill/>
        </p:spPr>
        <p:txBody>
          <a:bodyPr wrap="square" rtlCol="0">
            <a:spAutoFit/>
          </a:bodyPr>
          <a:lstStyle/>
          <a:p>
            <a:r>
              <a:rPr lang="zh-CN" altLang="en-US" dirty="0" smtClean="0"/>
              <a:t>图</a:t>
            </a:r>
            <a:r>
              <a:rPr lang="en-US" dirty="0" smtClean="0"/>
              <a:t>5.23 </a:t>
            </a:r>
            <a:r>
              <a:rPr lang="zh-CN" altLang="en-US" dirty="0" smtClean="0"/>
              <a:t>查询中创建计算字段操作步骤</a:t>
            </a:r>
            <a:endParaRPr lang="zh-CN" altLang="en-US" dirty="0"/>
          </a:p>
        </p:txBody>
      </p:sp>
      <p:sp>
        <p:nvSpPr>
          <p:cNvPr id="2" name="圆角矩形 1"/>
          <p:cNvSpPr/>
          <p:nvPr/>
        </p:nvSpPr>
        <p:spPr>
          <a:xfrm>
            <a:off x="6297198" y="4337226"/>
            <a:ext cx="2139043" cy="3265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6" name="矩形 5"/>
          <p:cNvSpPr/>
          <p:nvPr/>
        </p:nvSpPr>
        <p:spPr>
          <a:xfrm>
            <a:off x="3626068" y="3650327"/>
            <a:ext cx="4572000" cy="369332"/>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r>
              <a:rPr lang="zh-CN" altLang="en-US" dirty="0" smtClean="0">
                <a:solidFill>
                  <a:srgbClr val="FF0000"/>
                </a:solidFill>
              </a:rPr>
              <a:t>输入</a:t>
            </a:r>
            <a:r>
              <a:rPr lang="zh-CN" altLang="en-US" dirty="0">
                <a:solidFill>
                  <a:srgbClr val="FF0000"/>
                </a:solidFill>
              </a:rPr>
              <a:t>：“教师收入</a:t>
            </a:r>
            <a:r>
              <a:rPr lang="en-US" altLang="zh-CN" dirty="0">
                <a:solidFill>
                  <a:srgbClr val="FF0000"/>
                </a:solidFill>
              </a:rPr>
              <a:t>:[</a:t>
            </a:r>
            <a:r>
              <a:rPr lang="zh-CN" altLang="en-US" dirty="0">
                <a:solidFill>
                  <a:srgbClr val="FF0000"/>
                </a:solidFill>
              </a:rPr>
              <a:t>基本工资</a:t>
            </a:r>
            <a:r>
              <a:rPr lang="en-US" altLang="zh-CN" dirty="0">
                <a:solidFill>
                  <a:srgbClr val="FF0000"/>
                </a:solidFill>
              </a:rPr>
              <a:t>]+[</a:t>
            </a:r>
            <a:r>
              <a:rPr lang="zh-CN" altLang="en-US" dirty="0">
                <a:solidFill>
                  <a:srgbClr val="FF0000"/>
                </a:solidFill>
              </a:rPr>
              <a:t>岗位津贴</a:t>
            </a:r>
            <a:r>
              <a:rPr lang="en-US" altLang="zh-CN" dirty="0">
                <a:solidFill>
                  <a:srgbClr val="FF0000"/>
                </a:solidFill>
              </a:rPr>
              <a:t>]</a:t>
            </a:r>
            <a:r>
              <a:rPr lang="zh-CN" altLang="en-US" dirty="0">
                <a:solidFill>
                  <a:srgbClr val="FF0000"/>
                </a:solidFill>
              </a:rPr>
              <a:t>”</a:t>
            </a:r>
          </a:p>
        </p:txBody>
      </p:sp>
      <p:sp>
        <p:nvSpPr>
          <p:cNvPr id="8" name="TextBox 7"/>
          <p:cNvSpPr txBox="1"/>
          <p:nvPr/>
        </p:nvSpPr>
        <p:spPr>
          <a:xfrm>
            <a:off x="7630509" y="6274675"/>
            <a:ext cx="1024759" cy="338554"/>
          </a:xfrm>
          <a:prstGeom prst="rect">
            <a:avLst/>
          </a:prstGeom>
          <a:noFill/>
        </p:spPr>
        <p:txBody>
          <a:bodyPr wrap="square" rtlCol="0">
            <a:spAutoFit/>
          </a:bodyPr>
          <a:lstStyle/>
          <a:p>
            <a:r>
              <a:rPr lang="zh-CN" altLang="en-US" sz="1600" dirty="0" smtClean="0"/>
              <a:t>下一张</a:t>
            </a:r>
            <a:endParaRPr lang="zh-CN" altLang="en-US" sz="16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49" t="35466" r="2354" b="10497"/>
          <a:stretch/>
        </p:blipFill>
        <p:spPr bwMode="auto">
          <a:xfrm>
            <a:off x="2877208" y="751113"/>
            <a:ext cx="5874907" cy="181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2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2000"/>
                                        <p:tgtEl>
                                          <p:spTgt spid="1027"/>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720" t="9788" r="3361" b="34332"/>
          <a:stretch/>
        </p:blipFill>
        <p:spPr bwMode="auto">
          <a:xfrm>
            <a:off x="4125309" y="1"/>
            <a:ext cx="3685185" cy="249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337"/>
          <p:cNvPicPr>
            <a:picLocks noChangeAspect="1"/>
          </p:cNvPicPr>
          <p:nvPr/>
        </p:nvPicPr>
        <p:blipFill>
          <a:blip r:embed="rId3"/>
          <a:srcRect l="24838" t="36333"/>
          <a:stretch>
            <a:fillRect/>
          </a:stretch>
        </p:blipFill>
        <p:spPr bwMode="auto">
          <a:xfrm>
            <a:off x="567559" y="4218260"/>
            <a:ext cx="8356389" cy="2450553"/>
          </a:xfrm>
          <a:prstGeom prst="rect">
            <a:avLst/>
          </a:prstGeom>
          <a:noFill/>
        </p:spPr>
      </p:pic>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4720" t="65195" r="3361" b="10162"/>
          <a:stretch/>
        </p:blipFill>
        <p:spPr bwMode="auto">
          <a:xfrm>
            <a:off x="4130565" y="2475186"/>
            <a:ext cx="3685185" cy="109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43" name="Rectangle 11"/>
          <p:cNvSpPr>
            <a:spLocks noChangeArrowheads="1"/>
          </p:cNvSpPr>
          <p:nvPr/>
        </p:nvSpPr>
        <p:spPr bwMode="auto">
          <a:xfrm>
            <a:off x="-189192" y="50451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圆角矩形 1"/>
          <p:cNvSpPr/>
          <p:nvPr/>
        </p:nvSpPr>
        <p:spPr>
          <a:xfrm>
            <a:off x="5855758" y="1485337"/>
            <a:ext cx="1492657" cy="2274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000" t="48809" r="14821" b="24048"/>
          <a:stretch/>
        </p:blipFill>
        <p:spPr bwMode="auto">
          <a:xfrm>
            <a:off x="7593908" y="1756728"/>
            <a:ext cx="1409887" cy="200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圆角矩形 2"/>
          <p:cNvSpPr/>
          <p:nvPr/>
        </p:nvSpPr>
        <p:spPr>
          <a:xfrm>
            <a:off x="7593907" y="3526970"/>
            <a:ext cx="1308538" cy="236482"/>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6" name="TextBox 5"/>
          <p:cNvSpPr txBox="1"/>
          <p:nvPr/>
        </p:nvSpPr>
        <p:spPr>
          <a:xfrm>
            <a:off x="4416026" y="3557376"/>
            <a:ext cx="3498263" cy="584775"/>
          </a:xfrm>
          <a:prstGeom prst="rect">
            <a:avLst/>
          </a:prstGeom>
          <a:noFill/>
        </p:spPr>
        <p:txBody>
          <a:bodyPr wrap="square" rtlCol="0">
            <a:spAutoFit/>
          </a:bodyPr>
          <a:lstStyle/>
          <a:p>
            <a:r>
              <a:rPr lang="zh-CN" altLang="en-US" sz="1600" dirty="0" smtClean="0"/>
              <a:t>①选中该列</a:t>
            </a:r>
            <a:r>
              <a:rPr lang="en-US" altLang="zh-CN" sz="1600" dirty="0" smtClean="0"/>
              <a:t>,</a:t>
            </a:r>
            <a:r>
              <a:rPr lang="zh-CN" altLang="en-US" sz="1600" dirty="0" smtClean="0"/>
              <a:t>右击打开快捷菜单</a:t>
            </a:r>
            <a:r>
              <a:rPr lang="en-US" altLang="zh-CN" sz="1600" dirty="0" smtClean="0"/>
              <a:t/>
            </a:r>
            <a:br>
              <a:rPr lang="en-US" altLang="zh-CN" sz="1600" dirty="0" smtClean="0"/>
            </a:br>
            <a:r>
              <a:rPr lang="zh-CN" altLang="en-US" sz="1600" dirty="0" smtClean="0"/>
              <a:t>②打开“属性表”设置“货币”格式</a:t>
            </a:r>
            <a:endParaRPr lang="zh-CN" altLang="en-US" sz="1600" dirty="0"/>
          </a:p>
        </p:txBody>
      </p:sp>
      <p:sp>
        <p:nvSpPr>
          <p:cNvPr id="7" name="TextBox 6"/>
          <p:cNvSpPr txBox="1"/>
          <p:nvPr/>
        </p:nvSpPr>
        <p:spPr>
          <a:xfrm>
            <a:off x="0" y="362599"/>
            <a:ext cx="738664" cy="3792064"/>
          </a:xfrm>
          <a:prstGeom prst="rect">
            <a:avLst/>
          </a:prstGeom>
          <a:noFill/>
        </p:spPr>
        <p:txBody>
          <a:bodyPr vert="eaVert" wrap="none" rtlCol="0">
            <a:spAutoFit/>
          </a:bodyPr>
          <a:lstStyle/>
          <a:p>
            <a:r>
              <a:rPr lang="zh-CN" altLang="en-US" dirty="0"/>
              <a:t>图</a:t>
            </a:r>
            <a:r>
              <a:rPr lang="en-US" altLang="zh-CN" dirty="0"/>
              <a:t>5.23 </a:t>
            </a:r>
            <a:r>
              <a:rPr lang="zh-CN" altLang="en-US" dirty="0"/>
              <a:t>查询中创建计算字段操作步骤</a:t>
            </a:r>
          </a:p>
          <a:p>
            <a:endParaRPr lang="zh-CN" altLang="en-US" dirty="0"/>
          </a:p>
        </p:txBody>
      </p:sp>
      <p:sp>
        <p:nvSpPr>
          <p:cNvPr id="8" name="圆角矩形 7"/>
          <p:cNvSpPr/>
          <p:nvPr/>
        </p:nvSpPr>
        <p:spPr>
          <a:xfrm>
            <a:off x="7740869" y="4398579"/>
            <a:ext cx="1119352" cy="2033752"/>
          </a:xfrm>
          <a:prstGeom prst="roundRect">
            <a:avLst>
              <a:gd name="adj" fmla="val 5399"/>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5" name="TextBox 14"/>
          <p:cNvSpPr txBox="1"/>
          <p:nvPr/>
        </p:nvSpPr>
        <p:spPr>
          <a:xfrm>
            <a:off x="8828688" y="5916641"/>
            <a:ext cx="315312" cy="830997"/>
          </a:xfrm>
          <a:prstGeom prst="rect">
            <a:avLst/>
          </a:prstGeom>
          <a:noFill/>
        </p:spPr>
        <p:txBody>
          <a:bodyPr wrap="square" rtlCol="0">
            <a:spAutoFit/>
          </a:bodyPr>
          <a:lstStyle/>
          <a:p>
            <a:r>
              <a:rPr lang="zh-CN" altLang="en-US" sz="1600" dirty="0" smtClean="0"/>
              <a:t>下一张</a:t>
            </a:r>
            <a:endParaRPr lang="zh-CN" altLang="en-US" sz="1600" dirty="0"/>
          </a:p>
        </p:txBody>
      </p:sp>
    </p:spTree>
    <p:extLst>
      <p:ext uri="{BB962C8B-B14F-4D97-AF65-F5344CB8AC3E}">
        <p14:creationId xmlns:p14="http://schemas.microsoft.com/office/powerpoint/2010/main" val="22259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500"/>
                                        <p:tgtEl>
                                          <p:spTgt spid="71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500"/>
                                        <p:tgtEl>
                                          <p:spTgt spid="717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1000"/>
                            </p:stCondLst>
                            <p:childTnLst>
                              <p:par>
                                <p:cTn id="31" presetID="26" presetClass="emph" presetSubtype="0" repeatCount="3000" fill="hold" grpId="1" nodeType="afterEffect">
                                  <p:stCondLst>
                                    <p:cond delay="0"/>
                                  </p:stCondLst>
                                  <p:childTnLst>
                                    <p:animEffect transition="out" filter="fade">
                                      <p:cBhvr>
                                        <p:cTn id="32" dur="500" tmFilter="0, 0; .2, .5; .8, .5; 1, 0"/>
                                        <p:tgtEl>
                                          <p:spTgt spid="2"/>
                                        </p:tgtEl>
                                      </p:cBhvr>
                                    </p:animEffect>
                                    <p:animScale>
                                      <p:cBhvr>
                                        <p:cTn id="33" dur="250" autoRev="1" fill="hold"/>
                                        <p:tgtEl>
                                          <p:spTgt spid="2"/>
                                        </p:tgtEl>
                                      </p:cBhvr>
                                      <p:by x="105000" y="105000"/>
                                    </p:animScale>
                                  </p:childTnLst>
                                </p:cTn>
                              </p:par>
                            </p:childTnLst>
                          </p:cTn>
                        </p:par>
                        <p:par>
                          <p:cTn id="34" fill="hold">
                            <p:stCondLst>
                              <p:cond delay="2500"/>
                            </p:stCondLst>
                            <p:childTnLst>
                              <p:par>
                                <p:cTn id="35" presetID="26" presetClass="emph" presetSubtype="0" repeatCount="3000" fill="hold" grpId="0" nodeType="afterEffect">
                                  <p:stCondLst>
                                    <p:cond delay="50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par>
                          <p:cTn id="38" fill="hold">
                            <p:stCondLst>
                              <p:cond delay="4500"/>
                            </p:stCondLst>
                            <p:childTnLst>
                              <p:par>
                                <p:cTn id="39" presetID="6" presetClass="entr" presetSubtype="16"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6" grpId="0"/>
      <p:bldP spid="8" grpId="0" animBg="1"/>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73</a:t>
            </a:fld>
            <a:endParaRPr lang="en-US" altLang="zh-CN" dirty="0"/>
          </a:p>
        </p:txBody>
      </p:sp>
      <p:sp>
        <p:nvSpPr>
          <p:cNvPr id="5" name="AutoShape 34"/>
          <p:cNvSpPr>
            <a:spLocks noChangeArrowheads="1"/>
          </p:cNvSpPr>
          <p:nvPr/>
        </p:nvSpPr>
        <p:spPr bwMode="gray">
          <a:xfrm>
            <a:off x="371476" y="214315"/>
            <a:ext cx="8386761" cy="2134748"/>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t>在查询中创建新字段：</a:t>
            </a:r>
          </a:p>
          <a:p>
            <a:pPr>
              <a:lnSpc>
                <a:spcPct val="150000"/>
              </a:lnSpc>
            </a:pPr>
            <a:r>
              <a:rPr lang="zh-CN" altLang="en-US" dirty="0" smtClean="0"/>
              <a:t>（</a:t>
            </a:r>
            <a:r>
              <a:rPr lang="en-US" dirty="0" smtClean="0"/>
              <a:t>1</a:t>
            </a:r>
            <a:r>
              <a:rPr lang="zh-CN" altLang="en-US" dirty="0" smtClean="0"/>
              <a:t>）创建计算字段的关键：在“字段”行输入“字段标题</a:t>
            </a:r>
            <a:r>
              <a:rPr lang="en-US" dirty="0" smtClean="0"/>
              <a:t>:</a:t>
            </a:r>
            <a:r>
              <a:rPr lang="zh-CN" altLang="en-US" dirty="0" smtClean="0">
                <a:solidFill>
                  <a:srgbClr val="FF0000"/>
                </a:solidFill>
              </a:rPr>
              <a:t>计算公式</a:t>
            </a:r>
            <a:r>
              <a:rPr lang="zh-CN" altLang="en-US" dirty="0" smtClean="0"/>
              <a:t>”，其中：“字段标题”被作为查询结果中该列的标题，该列的记录值由公式计算得到，中间的</a:t>
            </a:r>
            <a:r>
              <a:rPr lang="zh-CN" altLang="en-US" dirty="0" smtClean="0">
                <a:solidFill>
                  <a:srgbClr val="FF0000"/>
                </a:solidFill>
              </a:rPr>
              <a:t>“</a:t>
            </a:r>
            <a:r>
              <a:rPr lang="en-US" dirty="0" smtClean="0">
                <a:solidFill>
                  <a:srgbClr val="FF0000"/>
                </a:solidFill>
              </a:rPr>
              <a:t>:</a:t>
            </a:r>
            <a:r>
              <a:rPr lang="zh-CN" altLang="en-US" dirty="0" smtClean="0">
                <a:solidFill>
                  <a:srgbClr val="FF0000"/>
                </a:solidFill>
              </a:rPr>
              <a:t>”应为西文字符</a:t>
            </a:r>
            <a:r>
              <a:rPr lang="zh-CN" altLang="en-US" dirty="0" smtClean="0"/>
              <a:t>，如图</a:t>
            </a:r>
            <a:r>
              <a:rPr lang="en-US" dirty="0" smtClean="0"/>
              <a:t>5.24</a:t>
            </a:r>
            <a:r>
              <a:rPr lang="zh-CN" altLang="en-US" dirty="0" smtClean="0"/>
              <a:t>所示；</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TextBox 14"/>
          <p:cNvSpPr txBox="1"/>
          <p:nvPr/>
        </p:nvSpPr>
        <p:spPr>
          <a:xfrm>
            <a:off x="2314575" y="6157913"/>
            <a:ext cx="4614862" cy="369332"/>
          </a:xfrm>
          <a:prstGeom prst="rect">
            <a:avLst/>
          </a:prstGeom>
          <a:noFill/>
        </p:spPr>
        <p:txBody>
          <a:bodyPr wrap="square" rtlCol="0">
            <a:spAutoFit/>
          </a:bodyPr>
          <a:lstStyle/>
          <a:p>
            <a:r>
              <a:rPr lang="zh-CN" altLang="en-US" dirty="0" smtClean="0"/>
              <a:t>图</a:t>
            </a:r>
            <a:r>
              <a:rPr lang="en-US" dirty="0" smtClean="0"/>
              <a:t>5.24 </a:t>
            </a:r>
            <a:r>
              <a:rPr lang="zh-CN" altLang="en-US" dirty="0" smtClean="0"/>
              <a:t>查询中的计算字段和自定义列标题</a:t>
            </a:r>
            <a:endParaRPr lang="zh-CN" altLang="en-US" dirty="0"/>
          </a:p>
        </p:txBody>
      </p:sp>
      <p:sp>
        <p:nvSpPr>
          <p:cNvPr id="18433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221" t="6411"/>
          <a:stretch/>
        </p:blipFill>
        <p:spPr bwMode="auto">
          <a:xfrm>
            <a:off x="547287" y="2026996"/>
            <a:ext cx="8278586"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圆角矩形 18"/>
          <p:cNvSpPr/>
          <p:nvPr/>
        </p:nvSpPr>
        <p:spPr>
          <a:xfrm>
            <a:off x="6360260" y="4770196"/>
            <a:ext cx="2139043" cy="3265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cxnSp>
        <p:nvCxnSpPr>
          <p:cNvPr id="3" name="直接箭头连接符 2"/>
          <p:cNvCxnSpPr/>
          <p:nvPr/>
        </p:nvCxnSpPr>
        <p:spPr bwMode="auto">
          <a:xfrm>
            <a:off x="6905297" y="4272455"/>
            <a:ext cx="15765" cy="457200"/>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nvSpPr>
        <p:spPr>
          <a:xfrm>
            <a:off x="6013349" y="4001079"/>
            <a:ext cx="1500731"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zh-CN" altLang="en-US" sz="1400" dirty="0">
                <a:solidFill>
                  <a:srgbClr val="FF0000"/>
                </a:solidFill>
              </a:rPr>
              <a:t>“</a:t>
            </a:r>
            <a:r>
              <a:rPr lang="en-US" altLang="zh-CN" sz="1400" dirty="0">
                <a:solidFill>
                  <a:srgbClr val="FF0000"/>
                </a:solidFill>
              </a:rPr>
              <a:t>:</a:t>
            </a:r>
            <a:r>
              <a:rPr lang="zh-CN" altLang="en-US" sz="1400" dirty="0">
                <a:solidFill>
                  <a:srgbClr val="FF0000"/>
                </a:solidFill>
              </a:rPr>
              <a:t>”应为西文字符</a:t>
            </a:r>
            <a:endParaRPr lang="zh-CN" altLang="en-US" sz="1400" dirty="0"/>
          </a:p>
        </p:txBody>
      </p:sp>
      <p:sp>
        <p:nvSpPr>
          <p:cNvPr id="23" name="TextBox 22"/>
          <p:cNvSpPr txBox="1"/>
          <p:nvPr/>
        </p:nvSpPr>
        <p:spPr>
          <a:xfrm>
            <a:off x="7630509" y="6274675"/>
            <a:ext cx="1024759" cy="338554"/>
          </a:xfrm>
          <a:prstGeom prst="rect">
            <a:avLst/>
          </a:prstGeom>
          <a:noFill/>
        </p:spPr>
        <p:txBody>
          <a:bodyPr wrap="square" rtlCol="0">
            <a:spAutoFit/>
          </a:bodyPr>
          <a:lstStyle/>
          <a:p>
            <a:r>
              <a:rPr lang="zh-CN" altLang="en-US" sz="1600" dirty="0" smtClean="0"/>
              <a:t>下一张</a:t>
            </a:r>
            <a:endParaRPr lang="zh-CN" altLang="en-US" sz="1600" dirty="0"/>
          </a:p>
        </p:txBody>
      </p:sp>
    </p:spTree>
    <p:extLst>
      <p:ext uri="{BB962C8B-B14F-4D97-AF65-F5344CB8AC3E}">
        <p14:creationId xmlns:p14="http://schemas.microsoft.com/office/powerpoint/2010/main" val="43536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74</a:t>
            </a:fld>
            <a:endParaRPr lang="en-US" altLang="zh-CN" dirty="0"/>
          </a:p>
        </p:txBody>
      </p:sp>
      <p:sp>
        <p:nvSpPr>
          <p:cNvPr id="5" name="AutoShape 34"/>
          <p:cNvSpPr>
            <a:spLocks noChangeArrowheads="1"/>
          </p:cNvSpPr>
          <p:nvPr/>
        </p:nvSpPr>
        <p:spPr bwMode="gray">
          <a:xfrm>
            <a:off x="371476" y="214314"/>
            <a:ext cx="8386761" cy="1961327"/>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t>在查询中创建新字段：</a:t>
            </a:r>
          </a:p>
          <a:p>
            <a:pPr>
              <a:lnSpc>
                <a:spcPct val="150000"/>
              </a:lnSpc>
            </a:pPr>
            <a:r>
              <a:rPr lang="zh-CN" altLang="en-US" dirty="0" smtClean="0"/>
              <a:t>（</a:t>
            </a:r>
            <a:r>
              <a:rPr lang="en-US" dirty="0" smtClean="0"/>
              <a:t>2</a:t>
            </a:r>
            <a:r>
              <a:rPr lang="zh-CN" altLang="en-US" dirty="0" smtClean="0"/>
              <a:t>）查询结果中</a:t>
            </a:r>
            <a:r>
              <a:rPr lang="zh-CN" altLang="en-US" dirty="0" smtClean="0">
                <a:solidFill>
                  <a:srgbClr val="FF0000"/>
                </a:solidFill>
              </a:rPr>
              <a:t>列标题的更改</a:t>
            </a:r>
            <a:r>
              <a:rPr lang="zh-CN" altLang="en-US" dirty="0" smtClean="0"/>
              <a:t>：可以在“字段”行的字段名前添加“字段标题</a:t>
            </a:r>
            <a:r>
              <a:rPr lang="en-US" dirty="0" smtClean="0"/>
              <a:t>:</a:t>
            </a:r>
            <a:r>
              <a:rPr lang="zh-CN" altLang="en-US" dirty="0" smtClean="0"/>
              <a:t>”，用“字段标题”作为查询结果的列标题，例如：将“字段”行的“所属院系”改为“院系</a:t>
            </a:r>
            <a:r>
              <a:rPr lang="en-US" dirty="0" smtClean="0"/>
              <a:t>:</a:t>
            </a:r>
            <a:r>
              <a:rPr lang="zh-CN" altLang="en-US" dirty="0" smtClean="0"/>
              <a:t>所属院系”，查询结果中该列的标题显示为“院系”，如图</a:t>
            </a:r>
            <a:r>
              <a:rPr lang="en-US" dirty="0" smtClean="0"/>
              <a:t>5.24</a:t>
            </a:r>
            <a:r>
              <a:rPr lang="zh-CN" altLang="en-US" dirty="0" smtClean="0"/>
              <a:t>所示；</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TextBox 14"/>
          <p:cNvSpPr txBox="1"/>
          <p:nvPr/>
        </p:nvSpPr>
        <p:spPr>
          <a:xfrm>
            <a:off x="2251513" y="6488668"/>
            <a:ext cx="4614862" cy="369332"/>
          </a:xfrm>
          <a:prstGeom prst="rect">
            <a:avLst/>
          </a:prstGeom>
          <a:noFill/>
        </p:spPr>
        <p:txBody>
          <a:bodyPr wrap="square" rtlCol="0">
            <a:spAutoFit/>
          </a:bodyPr>
          <a:lstStyle/>
          <a:p>
            <a:r>
              <a:rPr lang="zh-CN" altLang="en-US" dirty="0" smtClean="0"/>
              <a:t>图</a:t>
            </a:r>
            <a:r>
              <a:rPr lang="en-US" dirty="0" smtClean="0"/>
              <a:t>5.24 </a:t>
            </a:r>
            <a:r>
              <a:rPr lang="zh-CN" altLang="en-US" dirty="0" smtClean="0"/>
              <a:t>查询中的计算字段和自定义列标题</a:t>
            </a:r>
            <a:endParaRPr lang="zh-CN" altLang="en-US" dirty="0"/>
          </a:p>
        </p:txBody>
      </p:sp>
      <p:sp>
        <p:nvSpPr>
          <p:cNvPr id="18433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 name="组合 370"/>
          <p:cNvGrpSpPr>
            <a:grpSpLocks/>
          </p:cNvGrpSpPr>
          <p:nvPr/>
        </p:nvGrpSpPr>
        <p:grpSpPr bwMode="auto">
          <a:xfrm>
            <a:off x="113745" y="2369891"/>
            <a:ext cx="8706524" cy="3914356"/>
            <a:chOff x="-1362" y="71"/>
            <a:chExt cx="47650" cy="17631"/>
          </a:xfrm>
        </p:grpSpPr>
        <p:pic>
          <p:nvPicPr>
            <p:cNvPr id="8" name="图片 336"/>
            <p:cNvPicPr>
              <a:picLocks noChangeAspect="1"/>
            </p:cNvPicPr>
            <p:nvPr/>
          </p:nvPicPr>
          <p:blipFill>
            <a:blip r:embed="rId2"/>
            <a:srcRect l="19833" t="17677" r="22054" b="38934"/>
            <a:stretch>
              <a:fillRect/>
            </a:stretch>
          </p:blipFill>
          <p:spPr bwMode="auto">
            <a:xfrm>
              <a:off x="-1362" y="2676"/>
              <a:ext cx="35962" cy="15026"/>
            </a:xfrm>
            <a:prstGeom prst="rect">
              <a:avLst/>
            </a:prstGeom>
            <a:noFill/>
          </p:spPr>
        </p:pic>
        <p:pic>
          <p:nvPicPr>
            <p:cNvPr id="9" name="图片 337"/>
            <p:cNvPicPr>
              <a:picLocks noChangeAspect="1"/>
            </p:cNvPicPr>
            <p:nvPr/>
          </p:nvPicPr>
          <p:blipFill>
            <a:blip r:embed="rId3"/>
            <a:srcRect l="24838" t="36333"/>
            <a:stretch>
              <a:fillRect/>
            </a:stretch>
          </p:blipFill>
          <p:spPr bwMode="auto">
            <a:xfrm>
              <a:off x="12053" y="71"/>
              <a:ext cx="34235" cy="11631"/>
            </a:xfrm>
            <a:prstGeom prst="rect">
              <a:avLst/>
            </a:prstGeom>
            <a:noFill/>
          </p:spPr>
        </p:pic>
        <p:sp>
          <p:nvSpPr>
            <p:cNvPr id="10" name="圆角矩形 357"/>
            <p:cNvSpPr>
              <a:spLocks noChangeArrowheads="1"/>
            </p:cNvSpPr>
            <p:nvPr/>
          </p:nvSpPr>
          <p:spPr bwMode="auto">
            <a:xfrm>
              <a:off x="8652" y="12790"/>
              <a:ext cx="6102" cy="963"/>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1" name="圆角矩形 360"/>
            <p:cNvSpPr>
              <a:spLocks noChangeArrowheads="1"/>
            </p:cNvSpPr>
            <p:nvPr/>
          </p:nvSpPr>
          <p:spPr bwMode="auto">
            <a:xfrm>
              <a:off x="29682" y="948"/>
              <a:ext cx="1975" cy="946"/>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2" name="直接箭头连接符 361"/>
            <p:cNvSpPr>
              <a:spLocks noChangeShapeType="1"/>
            </p:cNvSpPr>
            <p:nvPr/>
          </p:nvSpPr>
          <p:spPr bwMode="auto">
            <a:xfrm flipV="1">
              <a:off x="12942" y="1823"/>
              <a:ext cx="16739" cy="10865"/>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13" name="圆角矩形 374"/>
            <p:cNvSpPr>
              <a:spLocks noChangeArrowheads="1"/>
            </p:cNvSpPr>
            <p:nvPr/>
          </p:nvSpPr>
          <p:spPr bwMode="auto">
            <a:xfrm>
              <a:off x="22216" y="12653"/>
              <a:ext cx="3152" cy="1135"/>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4" name="圆角矩形 375"/>
            <p:cNvSpPr>
              <a:spLocks noChangeArrowheads="1"/>
            </p:cNvSpPr>
            <p:nvPr/>
          </p:nvSpPr>
          <p:spPr bwMode="auto">
            <a:xfrm>
              <a:off x="41460" y="958"/>
              <a:ext cx="3072" cy="936"/>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7" name="直接箭头连接符 377"/>
            <p:cNvSpPr>
              <a:spLocks noChangeShapeType="1"/>
            </p:cNvSpPr>
            <p:nvPr/>
          </p:nvSpPr>
          <p:spPr bwMode="auto">
            <a:xfrm flipV="1">
              <a:off x="23189" y="1894"/>
              <a:ext cx="18658" cy="10546"/>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grpSp>
      <p:sp>
        <p:nvSpPr>
          <p:cNvPr id="3" name="TextBox 2"/>
          <p:cNvSpPr txBox="1"/>
          <p:nvPr/>
        </p:nvSpPr>
        <p:spPr>
          <a:xfrm>
            <a:off x="2727433" y="5612523"/>
            <a:ext cx="1718443"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1600" dirty="0" smtClean="0">
                <a:solidFill>
                  <a:srgbClr val="FF0000"/>
                </a:solidFill>
              </a:rPr>
              <a:t>冒号前为列标题</a:t>
            </a:r>
            <a:endParaRPr lang="zh-CN" altLang="en-US" sz="1600" dirty="0">
              <a:solidFill>
                <a:srgbClr val="FF0000"/>
              </a:solidFill>
            </a:endParaRPr>
          </a:p>
        </p:txBody>
      </p:sp>
      <p:sp>
        <p:nvSpPr>
          <p:cNvPr id="20" name="TextBox 19"/>
          <p:cNvSpPr txBox="1"/>
          <p:nvPr/>
        </p:nvSpPr>
        <p:spPr>
          <a:xfrm>
            <a:off x="7630509" y="6274675"/>
            <a:ext cx="1024759" cy="338554"/>
          </a:xfrm>
          <a:prstGeom prst="rect">
            <a:avLst/>
          </a:prstGeom>
          <a:noFill/>
        </p:spPr>
        <p:txBody>
          <a:bodyPr wrap="square" rtlCol="0">
            <a:spAutoFit/>
          </a:bodyPr>
          <a:lstStyle/>
          <a:p>
            <a:r>
              <a:rPr lang="zh-CN" altLang="en-US" sz="1600" dirty="0" smtClean="0"/>
              <a:t>下一张</a:t>
            </a:r>
            <a:endParaRPr lang="zh-CN" altLang="en-US" sz="1600" dirty="0"/>
          </a:p>
        </p:txBody>
      </p:sp>
    </p:spTree>
    <p:extLst>
      <p:ext uri="{BB962C8B-B14F-4D97-AF65-F5344CB8AC3E}">
        <p14:creationId xmlns:p14="http://schemas.microsoft.com/office/powerpoint/2010/main" val="40236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3018165" y="6245225"/>
            <a:ext cx="2133600" cy="476250"/>
          </a:xfrm>
        </p:spPr>
        <p:txBody>
          <a:bodyPr/>
          <a:lstStyle/>
          <a:p>
            <a:pPr>
              <a:defRPr/>
            </a:pPr>
            <a:fld id="{B2BCA3BA-52B0-4DF2-90B2-962E5E21B764}" type="slidenum">
              <a:rPr lang="en-US" altLang="zh-CN" smtClean="0"/>
              <a:pPr>
                <a:defRPr/>
              </a:pPr>
              <a:t>75</a:t>
            </a:fld>
            <a:endParaRPr lang="en-US" altLang="zh-CN" dirty="0"/>
          </a:p>
        </p:txBody>
      </p:sp>
      <p:sp>
        <p:nvSpPr>
          <p:cNvPr id="5" name="AutoShape 34"/>
          <p:cNvSpPr>
            <a:spLocks noChangeArrowheads="1"/>
          </p:cNvSpPr>
          <p:nvPr/>
        </p:nvSpPr>
        <p:spPr bwMode="gray">
          <a:xfrm>
            <a:off x="371476" y="214315"/>
            <a:ext cx="8386761" cy="278113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t>在查询中创建新字段：</a:t>
            </a:r>
          </a:p>
          <a:p>
            <a:pPr>
              <a:lnSpc>
                <a:spcPct val="150000"/>
              </a:lnSpc>
            </a:pPr>
            <a:r>
              <a:rPr lang="zh-CN" altLang="en-US" dirty="0" smtClean="0"/>
              <a:t>（</a:t>
            </a:r>
            <a:r>
              <a:rPr lang="en-US" dirty="0" smtClean="0"/>
              <a:t>3</a:t>
            </a:r>
            <a:r>
              <a:rPr lang="zh-CN" altLang="en-US" dirty="0" smtClean="0"/>
              <a:t>）查询结果中</a:t>
            </a:r>
            <a:r>
              <a:rPr lang="zh-CN" altLang="en-US" dirty="0" smtClean="0">
                <a:solidFill>
                  <a:srgbClr val="FF0000"/>
                </a:solidFill>
              </a:rPr>
              <a:t>数据格式设置</a:t>
            </a:r>
            <a:r>
              <a:rPr lang="zh-CN" altLang="en-US" dirty="0" smtClean="0"/>
              <a:t>：在查询“设计视图”中，右击某个字段名，选择“属性”快捷菜单命令，在</a:t>
            </a:r>
            <a:r>
              <a:rPr lang="zh-CN" altLang="en-US" dirty="0" smtClean="0">
                <a:solidFill>
                  <a:srgbClr val="FF0000"/>
                </a:solidFill>
              </a:rPr>
              <a:t>“属性表”</a:t>
            </a:r>
            <a:r>
              <a:rPr lang="zh-CN" altLang="en-US" dirty="0" smtClean="0"/>
              <a:t>窗格中，可以设置该字段列的数据格式，例如：选择“格式”属性为“</a:t>
            </a:r>
            <a:r>
              <a:rPr lang="zh-CN" altLang="en-US" dirty="0" smtClean="0">
                <a:solidFill>
                  <a:srgbClr val="FF0000"/>
                </a:solidFill>
              </a:rPr>
              <a:t>货币</a:t>
            </a:r>
            <a:r>
              <a:rPr lang="zh-CN" altLang="en-US" dirty="0" smtClean="0"/>
              <a:t>”，如图</a:t>
            </a:r>
            <a:r>
              <a:rPr lang="en-US" dirty="0" smtClean="0"/>
              <a:t>5.24</a:t>
            </a:r>
            <a:r>
              <a:rPr lang="zh-CN" altLang="en-US" dirty="0" smtClean="0"/>
              <a:t>所示，或选择“格式”属性为</a:t>
            </a:r>
            <a:r>
              <a:rPr lang="zh-CN" altLang="en-US" dirty="0" smtClean="0">
                <a:solidFill>
                  <a:srgbClr val="FF0000"/>
                </a:solidFill>
              </a:rPr>
              <a:t>“标准”并选择“小数点”为“</a:t>
            </a:r>
            <a:r>
              <a:rPr lang="en-US" dirty="0" smtClean="0">
                <a:solidFill>
                  <a:srgbClr val="FF0000"/>
                </a:solidFill>
              </a:rPr>
              <a:t>2</a:t>
            </a:r>
            <a:r>
              <a:rPr lang="zh-CN" altLang="en-US" dirty="0" smtClean="0">
                <a:solidFill>
                  <a:srgbClr val="FF0000"/>
                </a:solidFill>
              </a:rPr>
              <a:t>”</a:t>
            </a:r>
            <a:r>
              <a:rPr lang="zh-CN" altLang="en-US" dirty="0" smtClean="0"/>
              <a:t>，例如：下例中将“平均绩点”设置为小数点后面保留两位的数据格式。</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8433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94" t="9762" r="23929" b="39762"/>
          <a:stretch/>
        </p:blipFill>
        <p:spPr bwMode="auto">
          <a:xfrm>
            <a:off x="3315261" y="2448723"/>
            <a:ext cx="2691399" cy="426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11614" y="3531476"/>
            <a:ext cx="249095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dirty="0" smtClean="0">
                <a:solidFill>
                  <a:srgbClr val="FF0000"/>
                </a:solidFill>
              </a:rPr>
              <a:t>用“属性表”设置格式</a:t>
            </a:r>
            <a:endParaRPr lang="zh-CN" altLang="en-US" dirty="0">
              <a:solidFill>
                <a:srgbClr val="FF0000"/>
              </a:solidFill>
            </a:endParaRPr>
          </a:p>
        </p:txBody>
      </p:sp>
      <p:sp>
        <p:nvSpPr>
          <p:cNvPr id="3" name="圆角矩形 2"/>
          <p:cNvSpPr/>
          <p:nvPr/>
        </p:nvSpPr>
        <p:spPr>
          <a:xfrm>
            <a:off x="3452647" y="4130566"/>
            <a:ext cx="1923393" cy="1954924"/>
          </a:xfrm>
          <a:prstGeom prst="roundRect">
            <a:avLst>
              <a:gd name="adj" fmla="val 601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0" name="圆角矩形 9"/>
          <p:cNvSpPr/>
          <p:nvPr/>
        </p:nvSpPr>
        <p:spPr>
          <a:xfrm>
            <a:off x="3468413" y="4146329"/>
            <a:ext cx="1103586" cy="468000"/>
          </a:xfrm>
          <a:prstGeom prst="roundRect">
            <a:avLst>
              <a:gd name="adj" fmla="val 601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pic>
        <p:nvPicPr>
          <p:cNvPr id="11" name="图片 337"/>
          <p:cNvPicPr>
            <a:picLocks noChangeAspect="1"/>
          </p:cNvPicPr>
          <p:nvPr/>
        </p:nvPicPr>
        <p:blipFill rotWithShape="1">
          <a:blip r:embed="rId3"/>
          <a:srcRect l="72444" t="42039" r="2084" b="6651"/>
          <a:stretch/>
        </p:blipFill>
        <p:spPr bwMode="auto">
          <a:xfrm>
            <a:off x="255627" y="3561317"/>
            <a:ext cx="2979683" cy="2581764"/>
          </a:xfrm>
          <a:prstGeom prst="rect">
            <a:avLst/>
          </a:prstGeom>
          <a:noFill/>
        </p:spPr>
      </p:pic>
      <p:sp>
        <p:nvSpPr>
          <p:cNvPr id="12" name="TextBox 11">
            <a:hlinkClick r:id="rId4" action="ppaction://hlinksldjump"/>
          </p:cNvPr>
          <p:cNvSpPr txBox="1"/>
          <p:nvPr/>
        </p:nvSpPr>
        <p:spPr>
          <a:xfrm>
            <a:off x="7646276" y="6243145"/>
            <a:ext cx="804041" cy="369332"/>
          </a:xfrm>
          <a:prstGeom prst="rect">
            <a:avLst/>
          </a:prstGeom>
          <a:noFill/>
        </p:spPr>
        <p:txBody>
          <a:bodyPr wrap="square" rtlCol="0">
            <a:spAutoFit/>
          </a:bodyPr>
          <a:lstStyle/>
          <a:p>
            <a:r>
              <a:rPr lang="en-US" altLang="zh-CN" dirty="0" smtClean="0"/>
              <a:t>Back</a:t>
            </a:r>
            <a:endParaRPr lang="zh-CN" altLang="en-US" dirty="0"/>
          </a:p>
        </p:txBody>
      </p:sp>
      <p:sp>
        <p:nvSpPr>
          <p:cNvPr id="6" name="TextBox 5"/>
          <p:cNvSpPr txBox="1"/>
          <p:nvPr/>
        </p:nvSpPr>
        <p:spPr>
          <a:xfrm>
            <a:off x="6227379" y="5486400"/>
            <a:ext cx="1860331" cy="646331"/>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smtClean="0"/>
              <a:t>选中列，右击，打开属性表</a:t>
            </a:r>
            <a:endParaRPr lang="zh-CN" altLang="en-US" dirty="0"/>
          </a:p>
        </p:txBody>
      </p:sp>
      <p:cxnSp>
        <p:nvCxnSpPr>
          <p:cNvPr id="8" name="直接箭头连接符 7"/>
          <p:cNvCxnSpPr>
            <a:stCxn id="6" idx="1"/>
          </p:cNvCxnSpPr>
          <p:nvPr/>
        </p:nvCxnSpPr>
        <p:spPr bwMode="auto">
          <a:xfrm flipH="1">
            <a:off x="5912069" y="5809566"/>
            <a:ext cx="315310" cy="0"/>
          </a:xfrm>
          <a:prstGeom prst="straightConnector1">
            <a:avLst/>
          </a:prstGeom>
          <a:gradFill rotWithShape="1">
            <a:gsLst>
              <a:gs pos="0">
                <a:schemeClr val="accent2"/>
              </a:gs>
              <a:gs pos="100000">
                <a:schemeClr val="accent2">
                  <a:gamma/>
                  <a:tint val="73725"/>
                  <a:invGamma/>
                </a:schemeClr>
              </a:gs>
            </a:gsLst>
            <a:lin ang="5400000" scaled="1"/>
          </a:gra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183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5.3.7</a:t>
            </a:r>
            <a:r>
              <a:rPr lang="zh-CN" altLang="en-US" sz="3600" dirty="0" smtClean="0"/>
              <a:t>创建汇总字段</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76</a:t>
            </a:fld>
            <a:endParaRPr lang="en-US" altLang="zh-CN"/>
          </a:p>
        </p:txBody>
      </p:sp>
      <p:sp>
        <p:nvSpPr>
          <p:cNvPr id="56326" name="Rectangle 29"/>
          <p:cNvSpPr>
            <a:spLocks noChangeArrowheads="1"/>
          </p:cNvSpPr>
          <p:nvPr/>
        </p:nvSpPr>
        <p:spPr bwMode="auto">
          <a:xfrm>
            <a:off x="285751" y="2171700"/>
            <a:ext cx="2552700" cy="3800474"/>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40256" y="4375423"/>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74962" y="25971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28612" y="2200453"/>
            <a:ext cx="2457449" cy="3139321"/>
          </a:xfrm>
          <a:prstGeom prst="rect">
            <a:avLst/>
          </a:prstGeom>
          <a:noFill/>
          <a:ln w="9525">
            <a:noFill/>
            <a:miter lim="800000"/>
            <a:headEnd/>
            <a:tailEnd/>
          </a:ln>
        </p:spPr>
        <p:txBody>
          <a:bodyPr wrap="square">
            <a:spAutoFit/>
          </a:bodyPr>
          <a:lstStyle/>
          <a:p>
            <a:r>
              <a:rPr lang="zh-CN" altLang="en-US" dirty="0" smtClean="0"/>
              <a:t>例</a:t>
            </a:r>
            <a:r>
              <a:rPr lang="en-US" dirty="0" smtClean="0"/>
              <a:t>5.10</a:t>
            </a:r>
            <a:r>
              <a:rPr lang="zh-CN" altLang="en-US" dirty="0" smtClean="0"/>
              <a:t>：以“教务系统”数据库中的“学生信息表”为数据源，创建查询：按“院系”统计各学院学生“人数”、“平均绩点”和“最高绩点”，并设置“平均绩点”小数点后面保留两位，查询结果如图</a:t>
            </a:r>
            <a:r>
              <a:rPr lang="en-US" dirty="0" smtClean="0"/>
              <a:t>5.25</a:t>
            </a:r>
            <a:r>
              <a:rPr lang="zh-CN" altLang="en-US" dirty="0" smtClean="0"/>
              <a:t>所示</a:t>
            </a:r>
            <a:endParaRPr lang="en-US" altLang="zh-CN" dirty="0"/>
          </a:p>
        </p:txBody>
      </p:sp>
      <p:sp>
        <p:nvSpPr>
          <p:cNvPr id="56357" name="Text Box 37"/>
          <p:cNvSpPr txBox="1">
            <a:spLocks noChangeArrowheads="1"/>
          </p:cNvSpPr>
          <p:nvPr/>
        </p:nvSpPr>
        <p:spPr bwMode="auto">
          <a:xfrm>
            <a:off x="8282288" y="2557463"/>
            <a:ext cx="461665" cy="3729037"/>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5.25 </a:t>
            </a:r>
            <a:r>
              <a:rPr lang="zh-CN" altLang="en-US" dirty="0" smtClean="0"/>
              <a:t>汇总查询结果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300037" y="971552"/>
            <a:ext cx="8543925" cy="72866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查询中可以创建多种汇总字段，对记录值进行各种统计计算，例如：合计、平均值、计数、最小值和最大值等总计方式，只要在查询“设计视图”中添加“总计”行，并选择该行的总计方式，便能实现这种汇总。</a:t>
            </a:r>
          </a:p>
        </p:txBody>
      </p:sp>
      <p:pic>
        <p:nvPicPr>
          <p:cNvPr id="17" name="图片 16"/>
          <p:cNvPicPr/>
          <p:nvPr/>
        </p:nvPicPr>
        <p:blipFill rotWithShape="1">
          <a:blip r:embed="rId2"/>
          <a:srcRect l="40942" t="50588"/>
          <a:stretch/>
        </p:blipFill>
        <p:spPr bwMode="auto">
          <a:xfrm>
            <a:off x="3241784" y="2585544"/>
            <a:ext cx="4800600" cy="2690485"/>
          </a:xfrm>
          <a:prstGeom prst="rect">
            <a:avLst/>
          </a:prstGeom>
          <a:ln>
            <a:noFill/>
          </a:ln>
          <a:extLst>
            <a:ext uri="{53640926-AAD7-44D8-BBD7-CCE9431645EC}">
              <a14:shadowObscured xmlns:a14="http://schemas.microsoft.com/office/drawing/2010/main"/>
            </a:ext>
          </a:extLst>
        </p:spPr>
      </p:pic>
      <p:sp>
        <p:nvSpPr>
          <p:cNvPr id="16" name="云形 15"/>
          <p:cNvSpPr/>
          <p:nvPr/>
        </p:nvSpPr>
        <p:spPr>
          <a:xfrm>
            <a:off x="5738650" y="2427889"/>
            <a:ext cx="1813032" cy="394137"/>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汇总字段</a:t>
            </a:r>
          </a:p>
        </p:txBody>
      </p:sp>
      <p:sp>
        <p:nvSpPr>
          <p:cNvPr id="3" name="圆角矩形 2"/>
          <p:cNvSpPr/>
          <p:nvPr/>
        </p:nvSpPr>
        <p:spPr>
          <a:xfrm>
            <a:off x="4603530" y="2979682"/>
            <a:ext cx="3348000" cy="346841"/>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6924385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77</a:t>
            </a:fld>
            <a:endParaRPr lang="en-US" altLang="zh-CN" dirty="0"/>
          </a:p>
        </p:txBody>
      </p:sp>
      <p:sp>
        <p:nvSpPr>
          <p:cNvPr id="5" name="AutoShape 34"/>
          <p:cNvSpPr>
            <a:spLocks noChangeArrowheads="1"/>
          </p:cNvSpPr>
          <p:nvPr/>
        </p:nvSpPr>
        <p:spPr bwMode="gray">
          <a:xfrm>
            <a:off x="471488" y="657227"/>
            <a:ext cx="8058149" cy="518636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a:t>
            </a:r>
            <a:r>
              <a:rPr lang="en-US" dirty="0" smtClean="0"/>
              <a:t>1</a:t>
            </a:r>
            <a:r>
              <a:rPr lang="zh-CN" altLang="en-US" dirty="0" smtClean="0"/>
              <a:t>）在查询“设计视图”创建查询：按图</a:t>
            </a:r>
            <a:r>
              <a:rPr lang="en-US" dirty="0" smtClean="0"/>
              <a:t>5.26(a)</a:t>
            </a:r>
            <a:r>
              <a:rPr lang="zh-CN" altLang="en-US" dirty="0" smtClean="0"/>
              <a:t>所示，添加字段；</a:t>
            </a:r>
          </a:p>
          <a:p>
            <a:r>
              <a:rPr lang="zh-CN" altLang="en-US" dirty="0" smtClean="0"/>
              <a:t>（</a:t>
            </a:r>
            <a:r>
              <a:rPr lang="en-US" dirty="0" smtClean="0"/>
              <a:t>2</a:t>
            </a:r>
            <a:r>
              <a:rPr lang="zh-CN" altLang="en-US" dirty="0" smtClean="0"/>
              <a:t>）创建汇总字段：</a:t>
            </a:r>
          </a:p>
          <a:p>
            <a:pPr lvl="0"/>
            <a:r>
              <a:rPr lang="zh-CN" altLang="en-US" dirty="0" smtClean="0"/>
              <a:t>添加“总计”行：单击“查询工具”选项卡的“汇总”按钮</a:t>
            </a:r>
            <a:r>
              <a:rPr lang="en-US" dirty="0" smtClean="0"/>
              <a:t> </a:t>
            </a:r>
            <a:r>
              <a:rPr lang="zh-CN" altLang="en-US" dirty="0" smtClean="0"/>
              <a:t>，如图</a:t>
            </a:r>
            <a:r>
              <a:rPr lang="en-US" dirty="0" smtClean="0"/>
              <a:t>5.26(a)</a:t>
            </a:r>
            <a:r>
              <a:rPr lang="zh-CN" altLang="en-US" dirty="0" smtClean="0"/>
              <a:t>所示；</a:t>
            </a:r>
          </a:p>
          <a:p>
            <a:pPr lvl="0"/>
            <a:r>
              <a:rPr lang="zh-CN" altLang="en-US" dirty="0" smtClean="0"/>
              <a:t>修改字段标题：在“学号”字段列的“字段”行添加标题和冒号“人数</a:t>
            </a:r>
            <a:r>
              <a:rPr lang="en-US" dirty="0" smtClean="0"/>
              <a:t>:</a:t>
            </a:r>
            <a:r>
              <a:rPr lang="zh-CN" altLang="en-US" dirty="0" smtClean="0"/>
              <a:t>”，修改该字段为“人数</a:t>
            </a:r>
            <a:r>
              <a:rPr lang="en-US" dirty="0" smtClean="0"/>
              <a:t>:</a:t>
            </a:r>
            <a:r>
              <a:rPr lang="zh-CN" altLang="en-US" dirty="0" smtClean="0"/>
              <a:t>学号”，如图</a:t>
            </a:r>
            <a:r>
              <a:rPr lang="en-US" dirty="0" smtClean="0"/>
              <a:t>5.26(b)</a:t>
            </a:r>
            <a:r>
              <a:rPr lang="zh-CN" altLang="en-US" dirty="0" smtClean="0"/>
              <a:t>所示；</a:t>
            </a:r>
          </a:p>
          <a:p>
            <a:pPr lvl="0"/>
            <a:r>
              <a:rPr lang="zh-CN" altLang="en-US" dirty="0" smtClean="0"/>
              <a:t>设置总计方式：在“学号”字段列的“总计”行中，选择“计数”；</a:t>
            </a:r>
          </a:p>
          <a:p>
            <a:pPr lvl="0"/>
            <a:r>
              <a:rPr lang="zh-CN" altLang="en-US" dirty="0" smtClean="0"/>
              <a:t>同样，分别修改两个“当前绩点（</a:t>
            </a:r>
            <a:r>
              <a:rPr lang="en-US" dirty="0" smtClean="0"/>
              <a:t>GPA</a:t>
            </a:r>
            <a:r>
              <a:rPr lang="zh-CN" altLang="en-US" dirty="0" smtClean="0"/>
              <a:t>）”的“字段”行和“总计”行为“平均绩点</a:t>
            </a:r>
            <a:r>
              <a:rPr lang="en-US" dirty="0" smtClean="0"/>
              <a:t>:</a:t>
            </a:r>
            <a:r>
              <a:rPr lang="zh-CN" altLang="en-US" dirty="0" smtClean="0"/>
              <a:t>当前绩点（</a:t>
            </a:r>
            <a:r>
              <a:rPr lang="en-US" dirty="0" smtClean="0"/>
              <a:t>GPA</a:t>
            </a:r>
            <a:r>
              <a:rPr lang="zh-CN" altLang="en-US" dirty="0" smtClean="0"/>
              <a:t>）”和“平均值”、“最高绩点</a:t>
            </a:r>
            <a:r>
              <a:rPr lang="en-US" dirty="0" smtClean="0"/>
              <a:t>:</a:t>
            </a:r>
            <a:r>
              <a:rPr lang="zh-CN" altLang="en-US" dirty="0" smtClean="0"/>
              <a:t>当前绩点（</a:t>
            </a:r>
            <a:r>
              <a:rPr lang="en-US" dirty="0" smtClean="0"/>
              <a:t>GPA</a:t>
            </a:r>
            <a:r>
              <a:rPr lang="zh-CN" altLang="en-US" dirty="0" smtClean="0"/>
              <a:t>）”和“最大值”，如图</a:t>
            </a:r>
            <a:r>
              <a:rPr lang="en-US" dirty="0" smtClean="0"/>
              <a:t>5.26(b)</a:t>
            </a:r>
            <a:r>
              <a:rPr lang="zh-CN" altLang="en-US" dirty="0" smtClean="0"/>
              <a:t>所示；</a:t>
            </a:r>
          </a:p>
          <a:p>
            <a:pPr lvl="0"/>
            <a:r>
              <a:rPr lang="zh-CN" altLang="en-US" dirty="0" smtClean="0"/>
              <a:t>设置小数点位数：右击“平均绩点</a:t>
            </a:r>
            <a:r>
              <a:rPr lang="en-US" dirty="0" smtClean="0"/>
              <a:t>:</a:t>
            </a:r>
            <a:r>
              <a:rPr lang="zh-CN" altLang="en-US" dirty="0" smtClean="0"/>
              <a:t>当前绩点（</a:t>
            </a:r>
            <a:r>
              <a:rPr lang="en-US" dirty="0" smtClean="0"/>
              <a:t>GPA</a:t>
            </a:r>
            <a:r>
              <a:rPr lang="zh-CN" altLang="en-US" dirty="0" smtClean="0"/>
              <a:t>）”，选择“属性表”快捷菜单命令，在“属性表”窗格中，选择“标准”格式和“</a:t>
            </a:r>
            <a:r>
              <a:rPr lang="en-US" dirty="0" smtClean="0"/>
              <a:t>2</a:t>
            </a:r>
            <a:r>
              <a:rPr lang="zh-CN" altLang="en-US" dirty="0" smtClean="0"/>
              <a:t>”位小数点（注意如果只选择小数点位数而不设置“标准”格式，则可能无法显示小数点位数）；</a:t>
            </a:r>
          </a:p>
          <a:p>
            <a:r>
              <a:rPr lang="zh-CN" altLang="en-US" dirty="0" smtClean="0"/>
              <a:t>（</a:t>
            </a:r>
            <a:r>
              <a:rPr lang="en-US" dirty="0" smtClean="0"/>
              <a:t>3</a:t>
            </a:r>
            <a:r>
              <a:rPr lang="zh-CN" altLang="en-US" dirty="0" smtClean="0"/>
              <a:t>）运行和保存查询：运行查询，以“例</a:t>
            </a:r>
            <a:r>
              <a:rPr lang="en-US" dirty="0" smtClean="0"/>
              <a:t>10 </a:t>
            </a:r>
            <a:r>
              <a:rPr lang="zh-CN" altLang="en-US" dirty="0" smtClean="0"/>
              <a:t>学生信息表</a:t>
            </a:r>
            <a:r>
              <a:rPr lang="en-US" dirty="0" smtClean="0"/>
              <a:t>_</a:t>
            </a:r>
            <a:r>
              <a:rPr lang="zh-CN" altLang="en-US" dirty="0" smtClean="0"/>
              <a:t>汇总查询”为名保存查询。</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1081877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4" y="436917"/>
            <a:ext cx="7511704" cy="549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圆角矩形 11"/>
          <p:cNvSpPr/>
          <p:nvPr/>
        </p:nvSpPr>
        <p:spPr>
          <a:xfrm>
            <a:off x="2648622" y="977469"/>
            <a:ext cx="468000" cy="54000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78</a:t>
            </a:fld>
            <a:endParaRPr lang="en-US" altLang="zh-CN" dirty="0"/>
          </a:p>
        </p:txBody>
      </p:sp>
      <p:sp>
        <p:nvSpPr>
          <p:cNvPr id="5" name="TextBox 4"/>
          <p:cNvSpPr txBox="1"/>
          <p:nvPr/>
        </p:nvSpPr>
        <p:spPr>
          <a:xfrm>
            <a:off x="2822030" y="3310769"/>
            <a:ext cx="2506718"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pic>
        <p:nvPicPr>
          <p:cNvPr id="7" name="图片 275"/>
          <p:cNvPicPr>
            <a:picLocks noChangeAspect="1"/>
          </p:cNvPicPr>
          <p:nvPr/>
        </p:nvPicPr>
        <p:blipFill>
          <a:blip r:embed="rId3"/>
          <a:srcRect l="15900" r="21085" b="18175"/>
          <a:stretch>
            <a:fillRect/>
          </a:stretch>
        </p:blipFill>
        <p:spPr bwMode="auto">
          <a:xfrm>
            <a:off x="557214" y="436917"/>
            <a:ext cx="7530496" cy="5486401"/>
          </a:xfrm>
          <a:prstGeom prst="rect">
            <a:avLst/>
          </a:prstGeom>
          <a:noFill/>
        </p:spPr>
      </p:pic>
      <p:sp>
        <p:nvSpPr>
          <p:cNvPr id="8" name="直接箭头连接符 282"/>
          <p:cNvSpPr>
            <a:spLocks noChangeShapeType="1"/>
          </p:cNvSpPr>
          <p:nvPr/>
        </p:nvSpPr>
        <p:spPr bwMode="auto">
          <a:xfrm>
            <a:off x="3228840" y="1504642"/>
            <a:ext cx="0" cy="54000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9" name="圆角矩形 283"/>
          <p:cNvSpPr>
            <a:spLocks noChangeArrowheads="1"/>
          </p:cNvSpPr>
          <p:nvPr/>
        </p:nvSpPr>
        <p:spPr bwMode="auto">
          <a:xfrm>
            <a:off x="2883586" y="3018094"/>
            <a:ext cx="715736" cy="144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0" name="圆角矩形 291"/>
          <p:cNvSpPr>
            <a:spLocks noChangeArrowheads="1"/>
          </p:cNvSpPr>
          <p:nvPr/>
        </p:nvSpPr>
        <p:spPr bwMode="auto">
          <a:xfrm>
            <a:off x="3351189" y="1551905"/>
            <a:ext cx="493934" cy="232982"/>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1" name="圆角矩形 431"/>
          <p:cNvSpPr>
            <a:spLocks noChangeArrowheads="1"/>
          </p:cNvSpPr>
          <p:nvPr/>
        </p:nvSpPr>
        <p:spPr bwMode="auto">
          <a:xfrm>
            <a:off x="4328419" y="4687931"/>
            <a:ext cx="715895" cy="166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3" name="圆角矩形 431"/>
          <p:cNvSpPr>
            <a:spLocks noChangeArrowheads="1"/>
          </p:cNvSpPr>
          <p:nvPr/>
        </p:nvSpPr>
        <p:spPr bwMode="auto">
          <a:xfrm>
            <a:off x="5100929" y="4703696"/>
            <a:ext cx="715895" cy="166262"/>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4" name="TextBox 13"/>
          <p:cNvSpPr txBox="1"/>
          <p:nvPr/>
        </p:nvSpPr>
        <p:spPr>
          <a:xfrm>
            <a:off x="8303962" y="1061709"/>
            <a:ext cx="461665" cy="4271963"/>
          </a:xfrm>
          <a:prstGeom prst="rect">
            <a:avLst/>
          </a:prstGeom>
          <a:noFill/>
        </p:spPr>
        <p:txBody>
          <a:bodyPr vert="eaVert" wrap="square" rtlCol="0">
            <a:spAutoFit/>
          </a:bodyPr>
          <a:lstStyle/>
          <a:p>
            <a:r>
              <a:rPr lang="zh-CN" altLang="en-US" dirty="0" smtClean="0"/>
              <a:t>图 </a:t>
            </a:r>
            <a:r>
              <a:rPr lang="en-US" dirty="0" smtClean="0"/>
              <a:t>5.26 </a:t>
            </a:r>
            <a:r>
              <a:rPr lang="zh-CN" altLang="en-US" dirty="0" smtClean="0"/>
              <a:t>创建汇总查询操作步骤</a:t>
            </a:r>
            <a:endParaRPr lang="zh-CN" altLang="en-US" dirty="0"/>
          </a:p>
        </p:txBody>
      </p:sp>
      <p:sp>
        <p:nvSpPr>
          <p:cNvPr id="15" name="TextBox 14"/>
          <p:cNvSpPr txBox="1"/>
          <p:nvPr/>
        </p:nvSpPr>
        <p:spPr>
          <a:xfrm>
            <a:off x="7630509" y="6274675"/>
            <a:ext cx="1024759" cy="338554"/>
          </a:xfrm>
          <a:prstGeom prst="rect">
            <a:avLst/>
          </a:prstGeom>
          <a:noFill/>
        </p:spPr>
        <p:txBody>
          <a:bodyPr wrap="square" rtlCol="0">
            <a:spAutoFit/>
          </a:bodyPr>
          <a:lstStyle/>
          <a:p>
            <a:r>
              <a:rPr lang="zh-CN" altLang="en-US" sz="1600" dirty="0" smtClean="0"/>
              <a:t>下一张</a:t>
            </a:r>
            <a:endParaRPr lang="zh-CN" altLang="en-US" sz="1600" dirty="0"/>
          </a:p>
        </p:txBody>
      </p:sp>
    </p:spTree>
    <p:extLst>
      <p:ext uri="{BB962C8B-B14F-4D97-AF65-F5344CB8AC3E}">
        <p14:creationId xmlns:p14="http://schemas.microsoft.com/office/powerpoint/2010/main" val="26142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3500"/>
                            </p:stCondLst>
                            <p:childTnLst>
                              <p:par>
                                <p:cTn id="37" presetID="6"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8" grpId="0" animBg="1"/>
      <p:bldP spid="9" grpId="0" animBg="1"/>
      <p:bldP spid="11" grpId="0" animBg="1"/>
      <p:bldP spid="13" grpId="0" animBg="1"/>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79</a:t>
            </a:fld>
            <a:endParaRPr lang="en-US" altLang="zh-CN" dirty="0"/>
          </a:p>
        </p:txBody>
      </p:sp>
      <p:sp>
        <p:nvSpPr>
          <p:cNvPr id="185358"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383" name="图片 383"/>
          <p:cNvPicPr>
            <a:picLocks noChangeAspect="1"/>
          </p:cNvPicPr>
          <p:nvPr/>
        </p:nvPicPr>
        <p:blipFill rotWithShape="1">
          <a:blip r:embed="rId2"/>
          <a:srcRect t="5035"/>
          <a:stretch/>
        </p:blipFill>
        <p:spPr bwMode="auto">
          <a:xfrm>
            <a:off x="122344" y="472966"/>
            <a:ext cx="8660526" cy="6243145"/>
          </a:xfrm>
          <a:prstGeom prst="rect">
            <a:avLst/>
          </a:prstGeom>
          <a:noFill/>
        </p:spPr>
      </p:pic>
      <p:pic>
        <p:nvPicPr>
          <p:cNvPr id="128" name="图片 128"/>
          <p:cNvPicPr>
            <a:picLocks noChangeAspect="1"/>
          </p:cNvPicPr>
          <p:nvPr/>
        </p:nvPicPr>
        <p:blipFill>
          <a:blip r:embed="rId3"/>
          <a:srcRect l="72450" t="28070" r="1091" b="31268"/>
          <a:stretch>
            <a:fillRect/>
          </a:stretch>
        </p:blipFill>
        <p:spPr bwMode="auto">
          <a:xfrm>
            <a:off x="6243104" y="2579899"/>
            <a:ext cx="2455036" cy="2170028"/>
          </a:xfrm>
          <a:prstGeom prst="rect">
            <a:avLst/>
          </a:prstGeom>
          <a:noFill/>
        </p:spPr>
      </p:pic>
      <p:sp>
        <p:nvSpPr>
          <p:cNvPr id="130" name="直接箭头连接符 130"/>
          <p:cNvSpPr>
            <a:spLocks noChangeShapeType="1"/>
          </p:cNvSpPr>
          <p:nvPr/>
        </p:nvSpPr>
        <p:spPr bwMode="auto">
          <a:xfrm flipH="1">
            <a:off x="2995447" y="1545029"/>
            <a:ext cx="3153074" cy="3748486"/>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131" name="圆角矩形 131"/>
          <p:cNvSpPr>
            <a:spLocks noChangeArrowheads="1"/>
          </p:cNvSpPr>
          <p:nvPr/>
        </p:nvSpPr>
        <p:spPr bwMode="auto">
          <a:xfrm>
            <a:off x="2604310" y="5350956"/>
            <a:ext cx="432353" cy="180028"/>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32" name="圆角矩形 132"/>
          <p:cNvSpPr>
            <a:spLocks noChangeArrowheads="1"/>
          </p:cNvSpPr>
          <p:nvPr/>
        </p:nvSpPr>
        <p:spPr bwMode="auto">
          <a:xfrm>
            <a:off x="3047829" y="4845196"/>
            <a:ext cx="5443084" cy="265606"/>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37" name="直接箭头连接符 137"/>
          <p:cNvSpPr>
            <a:spLocks noChangeShapeType="1"/>
          </p:cNvSpPr>
          <p:nvPr/>
        </p:nvSpPr>
        <p:spPr bwMode="auto">
          <a:xfrm flipH="1" flipV="1">
            <a:off x="3400378" y="5584455"/>
            <a:ext cx="0" cy="215987"/>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85" name="直接箭头连接符 385"/>
          <p:cNvSpPr>
            <a:spLocks noChangeShapeType="1"/>
          </p:cNvSpPr>
          <p:nvPr/>
        </p:nvSpPr>
        <p:spPr bwMode="auto">
          <a:xfrm>
            <a:off x="6009529" y="4597573"/>
            <a:ext cx="0" cy="251946"/>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86" name="直接箭头连接符 386"/>
          <p:cNvSpPr>
            <a:spLocks noChangeShapeType="1"/>
          </p:cNvSpPr>
          <p:nvPr/>
        </p:nvSpPr>
        <p:spPr bwMode="auto">
          <a:xfrm flipH="1" flipV="1">
            <a:off x="759790" y="3971674"/>
            <a:ext cx="83581" cy="145587"/>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8" name="圆角矩形 131"/>
          <p:cNvSpPr>
            <a:spLocks noChangeArrowheads="1"/>
          </p:cNvSpPr>
          <p:nvPr/>
        </p:nvSpPr>
        <p:spPr bwMode="auto">
          <a:xfrm>
            <a:off x="2620566" y="5334611"/>
            <a:ext cx="5903023" cy="233383"/>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9" name="TextBox 18"/>
          <p:cNvSpPr txBox="1"/>
          <p:nvPr/>
        </p:nvSpPr>
        <p:spPr>
          <a:xfrm>
            <a:off x="8682335" y="1471612"/>
            <a:ext cx="461665" cy="4271963"/>
          </a:xfrm>
          <a:prstGeom prst="rect">
            <a:avLst/>
          </a:prstGeom>
          <a:noFill/>
        </p:spPr>
        <p:txBody>
          <a:bodyPr vert="eaVert" wrap="square" rtlCol="0">
            <a:spAutoFit/>
          </a:bodyPr>
          <a:lstStyle/>
          <a:p>
            <a:r>
              <a:rPr lang="zh-CN" altLang="en-US" dirty="0" smtClean="0"/>
              <a:t>图 </a:t>
            </a:r>
            <a:r>
              <a:rPr lang="en-US" dirty="0" smtClean="0"/>
              <a:t>5.26 </a:t>
            </a:r>
            <a:r>
              <a:rPr lang="zh-CN" altLang="en-US" dirty="0" smtClean="0"/>
              <a:t>创建汇总查询操作步骤</a:t>
            </a:r>
            <a:endParaRPr lang="zh-CN" altLang="en-US" dirty="0"/>
          </a:p>
        </p:txBody>
      </p:sp>
      <p:sp>
        <p:nvSpPr>
          <p:cNvPr id="185360" name="圆角矩形 136"/>
          <p:cNvSpPr>
            <a:spLocks/>
          </p:cNvSpPr>
          <p:nvPr/>
        </p:nvSpPr>
        <p:spPr bwMode="auto">
          <a:xfrm>
            <a:off x="3009595" y="5786367"/>
            <a:ext cx="1071563" cy="314325"/>
          </a:xfrm>
          <a:prstGeom prst="roundRect">
            <a:avLst>
              <a:gd name="adj" fmla="val 16667"/>
            </a:avLst>
          </a:prstGeom>
          <a:noFill/>
          <a:ln w="9525">
            <a:noFill/>
            <a:round/>
            <a:headEnd/>
            <a:tailEnd/>
          </a:ln>
        </p:spPr>
        <p:txBody>
          <a:bodyPr vert="horz" wrap="square" lIns="0" tIns="0" rIns="0" bIns="0" numCol="1" anchor="t" anchorCtr="1"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600" i="0" u="none" strike="noStrike" cap="none" normalizeH="0" baseline="0" dirty="0" smtClean="0">
                <a:ln>
                  <a:noFill/>
                </a:ln>
                <a:solidFill>
                  <a:srgbClr val="000000"/>
                </a:solidFill>
                <a:effectLst/>
                <a:latin typeface="Calibri" pitchFamily="34" charset="0"/>
                <a:ea typeface="宋体" pitchFamily="2" charset="-122"/>
                <a:cs typeface="宋体" pitchFamily="2" charset="-122"/>
              </a:rPr>
              <a:t>按院系分组</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85361" name="圆角矩形 143"/>
          <p:cNvSpPr>
            <a:spLocks/>
          </p:cNvSpPr>
          <p:nvPr/>
        </p:nvSpPr>
        <p:spPr bwMode="auto">
          <a:xfrm>
            <a:off x="3625626" y="2955050"/>
            <a:ext cx="1235075" cy="271463"/>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600" i="0" u="none" strike="noStrike" cap="none" normalizeH="0" baseline="0" dirty="0" smtClean="0">
                <a:ln>
                  <a:noFill/>
                </a:ln>
                <a:solidFill>
                  <a:srgbClr val="000000"/>
                </a:solidFill>
                <a:effectLst/>
                <a:latin typeface="Times New Roman" pitchFamily="18" charset="0"/>
                <a:ea typeface="宋体" pitchFamily="2" charset="-122"/>
                <a:cs typeface="宋体" pitchFamily="2" charset="-122"/>
                <a:sym typeface="Wingdings" pitchFamily="2" charset="2"/>
              </a:rPr>
              <a:t>①</a:t>
            </a:r>
            <a:r>
              <a:rPr kumimoji="0" lang="zh-CN" altLang="en-US" sz="1600" i="0" u="none" strike="noStrike" cap="none" normalizeH="0" baseline="0" dirty="0" smtClean="0">
                <a:ln>
                  <a:noFill/>
                </a:ln>
                <a:solidFill>
                  <a:srgbClr val="000000"/>
                </a:solidFill>
                <a:effectLst/>
                <a:latin typeface="Calibri" pitchFamily="34" charset="0"/>
                <a:ea typeface="宋体" pitchFamily="2" charset="-122"/>
                <a:cs typeface="宋体" pitchFamily="2" charset="-122"/>
              </a:rPr>
              <a:t>添加字段</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85362" name="圆角矩形 144"/>
          <p:cNvSpPr>
            <a:spLocks/>
          </p:cNvSpPr>
          <p:nvPr/>
        </p:nvSpPr>
        <p:spPr bwMode="auto">
          <a:xfrm>
            <a:off x="5720313" y="1712529"/>
            <a:ext cx="1658938" cy="414337"/>
          </a:xfrm>
          <a:prstGeom prst="roundRect">
            <a:avLst>
              <a:gd name="adj" fmla="val 16667"/>
            </a:avLst>
          </a:prstGeom>
          <a:noFill/>
          <a:ln w="9525">
            <a:noFill/>
            <a:round/>
            <a:headEnd/>
            <a:tailEnd/>
          </a:ln>
        </p:spPr>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lang="zh-CN" altLang="en-US" sz="1600" dirty="0" smtClean="0">
                <a:solidFill>
                  <a:srgbClr val="000000"/>
                </a:solidFill>
                <a:latin typeface="Times New Roman" pitchFamily="18" charset="0"/>
                <a:ea typeface="宋体" pitchFamily="2" charset="-122"/>
                <a:cs typeface="宋体" pitchFamily="2" charset="-122"/>
                <a:sym typeface="Wingdings" pitchFamily="2" charset="2"/>
              </a:rPr>
              <a:t>②添加总计行</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85363" name="圆角矩形 142"/>
          <p:cNvSpPr>
            <a:spLocks/>
          </p:cNvSpPr>
          <p:nvPr/>
        </p:nvSpPr>
        <p:spPr bwMode="auto">
          <a:xfrm>
            <a:off x="3721437" y="4496480"/>
            <a:ext cx="1385887" cy="500063"/>
          </a:xfrm>
          <a:prstGeom prst="roundRect">
            <a:avLst>
              <a:gd name="adj" fmla="val 16667"/>
            </a:avLst>
          </a:prstGeom>
          <a:noFill/>
          <a:ln w="9525">
            <a:noFill/>
            <a:round/>
            <a:headEnd/>
            <a:tailEnd/>
          </a:ln>
        </p:spPr>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lang="zh-CN" altLang="en-US" sz="1600" dirty="0">
                <a:solidFill>
                  <a:srgbClr val="000000"/>
                </a:solidFill>
                <a:latin typeface="Times New Roman" pitchFamily="18" charset="0"/>
                <a:ea typeface="宋体" pitchFamily="2" charset="-122"/>
                <a:cs typeface="宋体" pitchFamily="2" charset="-122"/>
                <a:sym typeface="Wingdings" pitchFamily="2" charset="2"/>
              </a:rPr>
              <a:t>③</a:t>
            </a:r>
            <a:r>
              <a:rPr kumimoji="0" lang="zh-CN" altLang="en-US" sz="1600" i="0" u="none" strike="noStrike" cap="none" normalizeH="0" baseline="0" dirty="0" smtClean="0">
                <a:ln>
                  <a:noFill/>
                </a:ln>
                <a:solidFill>
                  <a:srgbClr val="000000"/>
                </a:solidFill>
                <a:effectLst/>
                <a:latin typeface="Calibri" pitchFamily="34" charset="0"/>
                <a:ea typeface="宋体" pitchFamily="2" charset="-122"/>
                <a:cs typeface="宋体" pitchFamily="2" charset="-122"/>
              </a:rPr>
              <a:t>修改标题</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85364" name="圆角矩形 141"/>
          <p:cNvSpPr>
            <a:spLocks/>
          </p:cNvSpPr>
          <p:nvPr/>
        </p:nvSpPr>
        <p:spPr bwMode="auto">
          <a:xfrm>
            <a:off x="5559847" y="4296806"/>
            <a:ext cx="1692291" cy="428625"/>
          </a:xfrm>
          <a:prstGeom prst="roundRect">
            <a:avLst>
              <a:gd name="adj" fmla="val 16667"/>
            </a:avLst>
          </a:prstGeom>
          <a:noFill/>
          <a:ln w="9525">
            <a:noFill/>
            <a:round/>
            <a:headEnd/>
            <a:tailEnd/>
          </a:ln>
        </p:spPr>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600" i="0" u="none" strike="noStrike" cap="none" normalizeH="0" baseline="0" dirty="0" smtClean="0">
                <a:ln>
                  <a:noFill/>
                </a:ln>
                <a:solidFill>
                  <a:srgbClr val="000000"/>
                </a:solidFill>
                <a:effectLst/>
                <a:latin typeface="Calibri" pitchFamily="34" charset="0"/>
                <a:ea typeface="宋体" pitchFamily="2" charset="-122"/>
                <a:cs typeface="宋体" pitchFamily="2" charset="-122"/>
              </a:rPr>
              <a:t>⑤右击设置格式</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cxnSp>
        <p:nvCxnSpPr>
          <p:cNvPr id="3" name="曲线连接符 2"/>
          <p:cNvCxnSpPr/>
          <p:nvPr/>
        </p:nvCxnSpPr>
        <p:spPr bwMode="auto">
          <a:xfrm rot="16200000" flipH="1">
            <a:off x="3656703" y="3327422"/>
            <a:ext cx="1577643" cy="1323600"/>
          </a:xfrm>
          <a:prstGeom prst="curvedConnector4">
            <a:avLst>
              <a:gd name="adj1" fmla="val -359"/>
              <a:gd name="adj2" fmla="val 101234"/>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圆角矩形 142"/>
          <p:cNvSpPr>
            <a:spLocks/>
          </p:cNvSpPr>
          <p:nvPr/>
        </p:nvSpPr>
        <p:spPr bwMode="auto">
          <a:xfrm>
            <a:off x="4423565" y="5525180"/>
            <a:ext cx="1661925" cy="500063"/>
          </a:xfrm>
          <a:prstGeom prst="roundRect">
            <a:avLst>
              <a:gd name="adj" fmla="val 16667"/>
            </a:avLst>
          </a:prstGeom>
          <a:noFill/>
          <a:ln w="9525">
            <a:noFill/>
            <a:round/>
            <a:headEnd/>
            <a:tailEnd/>
          </a:ln>
        </p:spPr>
        <p:txBody>
          <a:bodyPr vert="horz" wrap="square" lIns="0" tIns="0" rIns="0" bIns="0" numCol="1" anchor="ctr" anchorCtr="1" compatLnSpc="1">
            <a:prstTxWarp prst="textNoShape">
              <a:avLst/>
            </a:prstTxWarp>
          </a:bodyPr>
          <a:lstStyle/>
          <a:p>
            <a:pPr lvl="0" algn="ctr">
              <a:lnSpc>
                <a:spcPct val="80000"/>
              </a:lnSpc>
            </a:pPr>
            <a:r>
              <a:rPr lang="zh-CN" altLang="en-US" sz="1600" dirty="0">
                <a:solidFill>
                  <a:srgbClr val="000000"/>
                </a:solidFill>
                <a:latin typeface="Times New Roman" pitchFamily="18" charset="0"/>
                <a:ea typeface="宋体" pitchFamily="2" charset="-122"/>
                <a:cs typeface="宋体" pitchFamily="2" charset="-122"/>
                <a:sym typeface="Wingdings" pitchFamily="2" charset="2"/>
              </a:rPr>
              <a:t>④</a:t>
            </a:r>
            <a:r>
              <a:rPr kumimoji="0" lang="zh-CN" altLang="en-US" sz="1600" i="0" u="none" strike="noStrike" cap="none" normalizeH="0" baseline="0" dirty="0" smtClean="0">
                <a:ln>
                  <a:noFill/>
                </a:ln>
                <a:solidFill>
                  <a:srgbClr val="000000"/>
                </a:solidFill>
                <a:effectLst/>
                <a:latin typeface="Calibri" pitchFamily="34" charset="0"/>
                <a:ea typeface="宋体" pitchFamily="2" charset="-122"/>
                <a:cs typeface="宋体" pitchFamily="2" charset="-122"/>
              </a:rPr>
              <a:t>选择总计方式</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 name="圆角矩形 8"/>
          <p:cNvSpPr/>
          <p:nvPr/>
        </p:nvSpPr>
        <p:spPr>
          <a:xfrm>
            <a:off x="6253843" y="3477986"/>
            <a:ext cx="1845128" cy="35922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4" name="TextBox 33"/>
          <p:cNvSpPr txBox="1"/>
          <p:nvPr/>
        </p:nvSpPr>
        <p:spPr>
          <a:xfrm>
            <a:off x="8718328" y="5864770"/>
            <a:ext cx="362608" cy="830997"/>
          </a:xfrm>
          <a:prstGeom prst="rect">
            <a:avLst/>
          </a:prstGeom>
          <a:noFill/>
        </p:spPr>
        <p:txBody>
          <a:bodyPr wrap="square" rtlCol="0">
            <a:spAutoFit/>
          </a:bodyPr>
          <a:lstStyle/>
          <a:p>
            <a:r>
              <a:rPr lang="zh-CN" altLang="en-US" sz="1600" dirty="0" smtClean="0"/>
              <a:t>下一张</a:t>
            </a:r>
            <a:endParaRPr lang="zh-CN" altLang="en-US" sz="1600" dirty="0"/>
          </a:p>
        </p:txBody>
      </p:sp>
      <p:pic>
        <p:nvPicPr>
          <p:cNvPr id="23" name="图片 22"/>
          <p:cNvPicPr/>
          <p:nvPr/>
        </p:nvPicPr>
        <p:blipFill rotWithShape="1">
          <a:blip r:embed="rId4"/>
          <a:srcRect l="40942" t="50588"/>
          <a:stretch/>
        </p:blipFill>
        <p:spPr bwMode="auto">
          <a:xfrm>
            <a:off x="876957" y="409904"/>
            <a:ext cx="3348202" cy="1539602"/>
          </a:xfrm>
          <a:prstGeom prst="rect">
            <a:avLst/>
          </a:prstGeom>
          <a:ln>
            <a:noFill/>
          </a:ln>
          <a:extLst>
            <a:ext uri="{53640926-AAD7-44D8-BBD7-CCE9431645EC}">
              <a14:shadowObscured xmlns:a14="http://schemas.microsoft.com/office/drawing/2010/main"/>
            </a:ext>
          </a:extLst>
        </p:spPr>
      </p:pic>
      <p:sp>
        <p:nvSpPr>
          <p:cNvPr id="24" name="圆角矩形 141"/>
          <p:cNvSpPr>
            <a:spLocks/>
          </p:cNvSpPr>
          <p:nvPr/>
        </p:nvSpPr>
        <p:spPr bwMode="auto">
          <a:xfrm>
            <a:off x="168040" y="1411717"/>
            <a:ext cx="712787" cy="428625"/>
          </a:xfrm>
          <a:prstGeom prst="roundRect">
            <a:avLst>
              <a:gd name="adj" fmla="val 16667"/>
            </a:avLst>
          </a:prstGeom>
          <a:noFill/>
          <a:ln w="9525">
            <a:noFill/>
            <a:round/>
            <a:headEnd/>
            <a:tailEnd/>
          </a:ln>
        </p:spPr>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zh-CN" altLang="en-US" sz="1600" i="0" u="none" strike="noStrike" cap="none" normalizeH="0" baseline="0" dirty="0" smtClean="0">
                <a:ln>
                  <a:noFill/>
                </a:ln>
                <a:solidFill>
                  <a:srgbClr val="000000"/>
                </a:solidFill>
                <a:effectLst/>
                <a:latin typeface="Calibri" pitchFamily="34" charset="0"/>
                <a:ea typeface="宋体" pitchFamily="2" charset="-122"/>
                <a:cs typeface="宋体" pitchFamily="2" charset="-122"/>
              </a:rPr>
              <a:t>⑥运行</a:t>
            </a:r>
            <a:endParaRPr kumimoji="0" lang="zh-CN" sz="16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val="11994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5361"/>
                                        </p:tgtEl>
                                        <p:attrNameLst>
                                          <p:attrName>style.visibility</p:attrName>
                                        </p:attrNameLst>
                                      </p:cBhvr>
                                      <p:to>
                                        <p:strVal val="visible"/>
                                      </p:to>
                                    </p:set>
                                    <p:animEffect transition="in" filter="wipe(left)">
                                      <p:cBhvr>
                                        <p:cTn id="11" dur="500"/>
                                        <p:tgtEl>
                                          <p:spTgt spid="18536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wipe(left)">
                                      <p:cBhvr>
                                        <p:cTn id="19" dur="1500"/>
                                        <p:tgtEl>
                                          <p:spTgt spid="1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5362"/>
                                        </p:tgtEl>
                                        <p:attrNameLst>
                                          <p:attrName>style.visibility</p:attrName>
                                        </p:attrNameLst>
                                      </p:cBhvr>
                                      <p:to>
                                        <p:strVal val="visible"/>
                                      </p:to>
                                    </p:set>
                                    <p:animEffect transition="in" filter="wipe(up)">
                                      <p:cBhvr>
                                        <p:cTn id="24" dur="500"/>
                                        <p:tgtEl>
                                          <p:spTgt spid="185362"/>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wipe(up)">
                                      <p:cBhvr>
                                        <p:cTn id="28" dur="500"/>
                                        <p:tgtEl>
                                          <p:spTgt spid="13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wipe(left)">
                                      <p:cBhvr>
                                        <p:cTn id="32" dur="500"/>
                                        <p:tgtEl>
                                          <p:spTgt spid="1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5363"/>
                                        </p:tgtEl>
                                        <p:attrNameLst>
                                          <p:attrName>style.visibility</p:attrName>
                                        </p:attrNameLst>
                                      </p:cBhvr>
                                      <p:to>
                                        <p:strVal val="visible"/>
                                      </p:to>
                                    </p:set>
                                    <p:animEffect transition="in" filter="wipe(left)">
                                      <p:cBhvr>
                                        <p:cTn id="37" dur="500"/>
                                        <p:tgtEl>
                                          <p:spTgt spid="185363"/>
                                        </p:tgtEl>
                                      </p:cBhvr>
                                    </p:animEffect>
                                  </p:childTnLst>
                                </p:cTn>
                              </p:par>
                            </p:childTnLst>
                          </p:cTn>
                        </p:par>
                        <p:par>
                          <p:cTn id="38" fill="hold">
                            <p:stCondLst>
                              <p:cond delay="500"/>
                            </p:stCondLst>
                            <p:childTnLst>
                              <p:par>
                                <p:cTn id="39" presetID="26" presetClass="emph" presetSubtype="0" repeatCount="3000" fill="hold" grpId="1" nodeType="afterEffect">
                                  <p:stCondLst>
                                    <p:cond delay="0"/>
                                  </p:stCondLst>
                                  <p:childTnLst>
                                    <p:animEffect transition="out" filter="fade">
                                      <p:cBhvr>
                                        <p:cTn id="40" dur="500" tmFilter="0, 0; .2, .5; .8, .5; 1, 0"/>
                                        <p:tgtEl>
                                          <p:spTgt spid="132"/>
                                        </p:tgtEl>
                                      </p:cBhvr>
                                    </p:animEffect>
                                    <p:animScale>
                                      <p:cBhvr>
                                        <p:cTn id="41" dur="250" autoRev="1" fill="hold"/>
                                        <p:tgtEl>
                                          <p:spTgt spid="132"/>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1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85360"/>
                                        </p:tgtEl>
                                        <p:attrNameLst>
                                          <p:attrName>style.visibility</p:attrName>
                                        </p:attrNameLst>
                                      </p:cBhvr>
                                      <p:to>
                                        <p:strVal val="visible"/>
                                      </p:to>
                                    </p:set>
                                    <p:animEffect transition="in" filter="wipe(down)">
                                      <p:cBhvr>
                                        <p:cTn id="53" dur="500"/>
                                        <p:tgtEl>
                                          <p:spTgt spid="18536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wipe(down)">
                                      <p:cBhvr>
                                        <p:cTn id="56" dur="500"/>
                                        <p:tgtEl>
                                          <p:spTgt spid="13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85364"/>
                                        </p:tgtEl>
                                        <p:attrNameLst>
                                          <p:attrName>style.visibility</p:attrName>
                                        </p:attrNameLst>
                                      </p:cBhvr>
                                      <p:to>
                                        <p:strVal val="visible"/>
                                      </p:to>
                                    </p:set>
                                    <p:animEffect transition="in" filter="wipe(up)">
                                      <p:cBhvr>
                                        <p:cTn id="61" dur="500"/>
                                        <p:tgtEl>
                                          <p:spTgt spid="185364"/>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385"/>
                                        </p:tgtEl>
                                        <p:attrNameLst>
                                          <p:attrName>style.visibility</p:attrName>
                                        </p:attrNameLst>
                                      </p:cBhvr>
                                      <p:to>
                                        <p:strVal val="visible"/>
                                      </p:to>
                                    </p:set>
                                    <p:animEffect transition="in" filter="wipe(up)">
                                      <p:cBhvr>
                                        <p:cTn id="65" dur="500"/>
                                        <p:tgtEl>
                                          <p:spTgt spid="385"/>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28"/>
                                        </p:tgtEl>
                                        <p:attrNameLst>
                                          <p:attrName>style.visibility</p:attrName>
                                        </p:attrNameLst>
                                      </p:cBhvr>
                                      <p:to>
                                        <p:strVal val="visible"/>
                                      </p:to>
                                    </p:set>
                                    <p:animEffect transition="in" filter="fade">
                                      <p:cBhvr>
                                        <p:cTn id="69" dur="500"/>
                                        <p:tgtEl>
                                          <p:spTgt spid="128"/>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1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par>
                          <p:cTn id="83" fill="hold">
                            <p:stCondLst>
                              <p:cond delay="1000"/>
                            </p:stCondLst>
                            <p:childTnLst>
                              <p:par>
                                <p:cTn id="84" presetID="6" presetClass="entr" presetSubtype="16"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circle(in)">
                                      <p:cBhvr>
                                        <p:cTn id="8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2" grpId="0" animBg="1"/>
      <p:bldP spid="132" grpId="1" animBg="1"/>
      <p:bldP spid="137" grpId="0" animBg="1"/>
      <p:bldP spid="385" grpId="0" animBg="1"/>
      <p:bldP spid="28" grpId="0" animBg="1"/>
      <p:bldP spid="185360" grpId="0"/>
      <p:bldP spid="185361" grpId="0"/>
      <p:bldP spid="185362" grpId="0"/>
      <p:bldP spid="185363" grpId="0"/>
      <p:bldP spid="185364" grpId="0"/>
      <p:bldP spid="29" grpId="0"/>
      <p:bldP spid="9" grpId="0" animBg="1"/>
      <p:bldP spid="34"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Freeform 4"/>
          <p:cNvSpPr>
            <a:spLocks/>
          </p:cNvSpPr>
          <p:nvPr/>
        </p:nvSpPr>
        <p:spPr bwMode="gray">
          <a:xfrm>
            <a:off x="498475" y="1208869"/>
            <a:ext cx="1255351" cy="449262"/>
          </a:xfrm>
          <a:custGeom>
            <a:avLst/>
            <a:gdLst>
              <a:gd name="T0" fmla="*/ 1 w 880"/>
              <a:gd name="T1" fmla="*/ 113 h 283"/>
              <a:gd name="T2" fmla="*/ 1 w 880"/>
              <a:gd name="T3" fmla="*/ 283 h 283"/>
              <a:gd name="T4" fmla="*/ 880 w 880"/>
              <a:gd name="T5" fmla="*/ 283 h 283"/>
              <a:gd name="T6" fmla="*/ 880 w 880"/>
              <a:gd name="T7" fmla="*/ 106 h 283"/>
              <a:gd name="T8" fmla="*/ 742 w 880"/>
              <a:gd name="T9" fmla="*/ 4 h 283"/>
              <a:gd name="T10" fmla="*/ 140 w 880"/>
              <a:gd name="T11" fmla="*/ 4 h 283"/>
              <a:gd name="T12" fmla="*/ 1 w 880"/>
              <a:gd name="T13" fmla="*/ 113 h 283"/>
            </a:gdLst>
            <a:ahLst/>
            <a:cxnLst>
              <a:cxn ang="0">
                <a:pos x="T0" y="T1"/>
              </a:cxn>
              <a:cxn ang="0">
                <a:pos x="T2" y="T3"/>
              </a:cxn>
              <a:cxn ang="0">
                <a:pos x="T4" y="T5"/>
              </a:cxn>
              <a:cxn ang="0">
                <a:pos x="T6" y="T7"/>
              </a:cxn>
              <a:cxn ang="0">
                <a:pos x="T8" y="T9"/>
              </a:cxn>
              <a:cxn ang="0">
                <a:pos x="T10" y="T11"/>
              </a:cxn>
              <a:cxn ang="0">
                <a:pos x="T12" y="T13"/>
              </a:cxn>
            </a:cxnLst>
            <a:rect l="0" t="0" r="r" b="b"/>
            <a:pathLst>
              <a:path w="880" h="283">
                <a:moveTo>
                  <a:pt x="1" y="113"/>
                </a:moveTo>
                <a:cubicBezTo>
                  <a:pt x="1" y="237"/>
                  <a:pt x="1" y="283"/>
                  <a:pt x="1" y="283"/>
                </a:cubicBezTo>
                <a:lnTo>
                  <a:pt x="880" y="283"/>
                </a:lnTo>
                <a:lnTo>
                  <a:pt x="880" y="106"/>
                </a:lnTo>
                <a:cubicBezTo>
                  <a:pt x="878" y="68"/>
                  <a:pt x="862" y="4"/>
                  <a:pt x="742" y="4"/>
                </a:cubicBezTo>
                <a:cubicBezTo>
                  <a:pt x="365" y="4"/>
                  <a:pt x="140" y="4"/>
                  <a:pt x="140" y="4"/>
                </a:cubicBezTo>
                <a:cubicBezTo>
                  <a:pt x="16" y="0"/>
                  <a:pt x="0" y="91"/>
                  <a:pt x="1" y="113"/>
                </a:cubicBezTo>
                <a:close/>
              </a:path>
            </a:pathLst>
          </a:custGeom>
          <a:solidFill>
            <a:srgbClr val="92D050"/>
          </a:solidFill>
          <a:ln>
            <a:noFill/>
          </a:ln>
          <a:effectLst>
            <a:outerShdw dist="35921" dir="2700000" algn="ctr" rotWithShape="0">
              <a:schemeClr val="tx1">
                <a:alpha val="50000"/>
              </a:schemeClr>
            </a:outerShdw>
          </a:effectLst>
        </p:spPr>
        <p:txBody>
          <a:bodyPr wrap="none" anchor="ctr"/>
          <a:lstStyle/>
          <a:p>
            <a:endParaRPr lang="zh-CN" altLang="en-US"/>
          </a:p>
        </p:txBody>
      </p:sp>
      <p:grpSp>
        <p:nvGrpSpPr>
          <p:cNvPr id="3" name="Group 33"/>
          <p:cNvGrpSpPr>
            <a:grpSpLocks/>
          </p:cNvGrpSpPr>
          <p:nvPr/>
        </p:nvGrpSpPr>
        <p:grpSpPr bwMode="auto">
          <a:xfrm>
            <a:off x="4604009" y="2581982"/>
            <a:ext cx="1165225" cy="1499379"/>
            <a:chOff x="1381" y="2037"/>
            <a:chExt cx="851" cy="1031"/>
          </a:xfrm>
        </p:grpSpPr>
        <p:pic>
          <p:nvPicPr>
            <p:cNvPr id="503842" name="Picture 34" descr="circul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381" y="2037"/>
              <a:ext cx="851" cy="842"/>
            </a:xfrm>
            <a:prstGeom prst="rect">
              <a:avLst/>
            </a:prstGeom>
            <a:noFill/>
            <a:extLst>
              <a:ext uri="{909E8E84-426E-40DD-AFC4-6F175D3DCCD1}">
                <a14:hiddenFill xmlns:a14="http://schemas.microsoft.com/office/drawing/2010/main">
                  <a:solidFill>
                    <a:srgbClr val="FFFFFF"/>
                  </a:solidFill>
                </a14:hiddenFill>
              </a:ext>
            </a:extLst>
          </p:spPr>
        </p:pic>
        <p:sp>
          <p:nvSpPr>
            <p:cNvPr id="503843" name="Oval 35"/>
            <p:cNvSpPr>
              <a:spLocks noChangeArrowheads="1"/>
            </p:cNvSpPr>
            <p:nvPr/>
          </p:nvSpPr>
          <p:spPr bwMode="gray">
            <a:xfrm>
              <a:off x="1392" y="2043"/>
              <a:ext cx="840" cy="838"/>
            </a:xfrm>
            <a:prstGeom prst="ellipse">
              <a:avLst/>
            </a:prstGeom>
            <a:gradFill rotWithShape="1">
              <a:gsLst>
                <a:gs pos="0">
                  <a:srgbClr val="96AB94">
                    <a:alpha val="39999"/>
                  </a:srgbClr>
                </a:gs>
                <a:gs pos="17000">
                  <a:srgbClr val="D4DEFF">
                    <a:alpha val="50199"/>
                  </a:srgbClr>
                </a:gs>
                <a:gs pos="47000">
                  <a:srgbClr val="D4DEFF">
                    <a:alpha val="68200"/>
                  </a:srgbClr>
                </a:gs>
                <a:gs pos="100000">
                  <a:srgbClr val="8488C4"/>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 name="Group 36"/>
            <p:cNvGrpSpPr>
              <a:grpSpLocks/>
            </p:cNvGrpSpPr>
            <p:nvPr/>
          </p:nvGrpSpPr>
          <p:grpSpPr bwMode="auto">
            <a:xfrm rot="-3733502" flipH="1" flipV="1">
              <a:off x="1637" y="2613"/>
              <a:ext cx="733" cy="178"/>
              <a:chOff x="2532" y="1051"/>
              <a:chExt cx="893" cy="246"/>
            </a:xfrm>
          </p:grpSpPr>
          <p:grpSp>
            <p:nvGrpSpPr>
              <p:cNvPr id="5" name="Group 37"/>
              <p:cNvGrpSpPr>
                <a:grpSpLocks/>
              </p:cNvGrpSpPr>
              <p:nvPr/>
            </p:nvGrpSpPr>
            <p:grpSpPr bwMode="auto">
              <a:xfrm>
                <a:off x="2532" y="1051"/>
                <a:ext cx="743" cy="185"/>
                <a:chOff x="1565" y="2568"/>
                <a:chExt cx="1118" cy="279"/>
              </a:xfrm>
            </p:grpSpPr>
            <p:sp>
              <p:nvSpPr>
                <p:cNvPr id="503846" name="AutoShape 38"/>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3847" name="AutoShape 39"/>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3848" name="AutoShape 40"/>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3849" name="AutoShape 41"/>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 name="Group 42"/>
              <p:cNvGrpSpPr>
                <a:grpSpLocks/>
              </p:cNvGrpSpPr>
              <p:nvPr/>
            </p:nvGrpSpPr>
            <p:grpSpPr bwMode="auto">
              <a:xfrm rot="1353540">
                <a:off x="2682" y="1111"/>
                <a:ext cx="743" cy="186"/>
                <a:chOff x="1565" y="2568"/>
                <a:chExt cx="1118" cy="279"/>
              </a:xfrm>
            </p:grpSpPr>
            <p:sp>
              <p:nvSpPr>
                <p:cNvPr id="503851" name="AutoShape 43"/>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3852" name="AutoShape 44"/>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3853" name="AutoShape 45"/>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3854" name="AutoShape 46"/>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sp>
        <p:nvSpPr>
          <p:cNvPr id="503855" name="Rectangle 47"/>
          <p:cNvSpPr>
            <a:spLocks noChangeArrowheads="1"/>
          </p:cNvSpPr>
          <p:nvPr/>
        </p:nvSpPr>
        <p:spPr bwMode="gray">
          <a:xfrm>
            <a:off x="500062" y="1658131"/>
            <a:ext cx="2780464" cy="644525"/>
          </a:xfrm>
          <a:prstGeom prst="rect">
            <a:avLst/>
          </a:prstGeom>
          <a:solidFill>
            <a:schemeClr val="bg2"/>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zh-CN" altLang="en-US"/>
          </a:p>
        </p:txBody>
      </p:sp>
      <p:sp>
        <p:nvSpPr>
          <p:cNvPr id="503856" name="Freeform 48"/>
          <p:cNvSpPr>
            <a:spLocks/>
          </p:cNvSpPr>
          <p:nvPr/>
        </p:nvSpPr>
        <p:spPr bwMode="gray">
          <a:xfrm>
            <a:off x="7507956" y="1147742"/>
            <a:ext cx="1236665" cy="449262"/>
          </a:xfrm>
          <a:custGeom>
            <a:avLst/>
            <a:gdLst>
              <a:gd name="T0" fmla="*/ 1 w 880"/>
              <a:gd name="T1" fmla="*/ 113 h 283"/>
              <a:gd name="T2" fmla="*/ 1 w 880"/>
              <a:gd name="T3" fmla="*/ 283 h 283"/>
              <a:gd name="T4" fmla="*/ 880 w 880"/>
              <a:gd name="T5" fmla="*/ 283 h 283"/>
              <a:gd name="T6" fmla="*/ 880 w 880"/>
              <a:gd name="T7" fmla="*/ 106 h 283"/>
              <a:gd name="T8" fmla="*/ 742 w 880"/>
              <a:gd name="T9" fmla="*/ 4 h 283"/>
              <a:gd name="T10" fmla="*/ 140 w 880"/>
              <a:gd name="T11" fmla="*/ 4 h 283"/>
              <a:gd name="T12" fmla="*/ 1 w 880"/>
              <a:gd name="T13" fmla="*/ 113 h 283"/>
            </a:gdLst>
            <a:ahLst/>
            <a:cxnLst>
              <a:cxn ang="0">
                <a:pos x="T0" y="T1"/>
              </a:cxn>
              <a:cxn ang="0">
                <a:pos x="T2" y="T3"/>
              </a:cxn>
              <a:cxn ang="0">
                <a:pos x="T4" y="T5"/>
              </a:cxn>
              <a:cxn ang="0">
                <a:pos x="T6" y="T7"/>
              </a:cxn>
              <a:cxn ang="0">
                <a:pos x="T8" y="T9"/>
              </a:cxn>
              <a:cxn ang="0">
                <a:pos x="T10" y="T11"/>
              </a:cxn>
              <a:cxn ang="0">
                <a:pos x="T12" y="T13"/>
              </a:cxn>
            </a:cxnLst>
            <a:rect l="0" t="0" r="r" b="b"/>
            <a:pathLst>
              <a:path w="880" h="283">
                <a:moveTo>
                  <a:pt x="1" y="113"/>
                </a:moveTo>
                <a:cubicBezTo>
                  <a:pt x="1" y="237"/>
                  <a:pt x="1" y="283"/>
                  <a:pt x="1" y="283"/>
                </a:cubicBezTo>
                <a:lnTo>
                  <a:pt x="880" y="283"/>
                </a:lnTo>
                <a:lnTo>
                  <a:pt x="880" y="106"/>
                </a:lnTo>
                <a:cubicBezTo>
                  <a:pt x="878" y="68"/>
                  <a:pt x="862" y="4"/>
                  <a:pt x="742" y="4"/>
                </a:cubicBezTo>
                <a:cubicBezTo>
                  <a:pt x="365" y="4"/>
                  <a:pt x="140" y="4"/>
                  <a:pt x="140" y="4"/>
                </a:cubicBezTo>
                <a:cubicBezTo>
                  <a:pt x="16" y="0"/>
                  <a:pt x="0" y="91"/>
                  <a:pt x="1" y="113"/>
                </a:cubicBezTo>
                <a:close/>
              </a:path>
            </a:pathLst>
          </a:custGeom>
          <a:solidFill>
            <a:schemeClr val="accent2"/>
          </a:solidFill>
          <a:ln>
            <a:noFill/>
          </a:ln>
          <a:effectLst>
            <a:outerShdw dist="35921" dir="2700000" algn="ctr" rotWithShape="0">
              <a:schemeClr val="tx1">
                <a:alpha val="50000"/>
              </a:schemeClr>
            </a:outerShdw>
          </a:effectLst>
        </p:spPr>
        <p:txBody>
          <a:bodyPr wrap="none" anchor="ctr"/>
          <a:lstStyle/>
          <a:p>
            <a:pPr algn="r">
              <a:spcBef>
                <a:spcPct val="50000"/>
              </a:spcBef>
            </a:pPr>
            <a:r>
              <a:rPr lang="en-US" altLang="zh-CN" dirty="0" smtClean="0">
                <a:solidFill>
                  <a:schemeClr val="bg1"/>
                </a:solidFill>
              </a:rPr>
              <a:t>2.</a:t>
            </a:r>
            <a:endParaRPr lang="zh-CN" altLang="en-US" dirty="0">
              <a:solidFill>
                <a:schemeClr val="bg1"/>
              </a:solidFill>
            </a:endParaRPr>
          </a:p>
        </p:txBody>
      </p:sp>
      <p:sp>
        <p:nvSpPr>
          <p:cNvPr id="503857" name="Rectangle 49"/>
          <p:cNvSpPr>
            <a:spLocks noChangeArrowheads="1"/>
          </p:cNvSpPr>
          <p:nvPr/>
        </p:nvSpPr>
        <p:spPr bwMode="gray">
          <a:xfrm>
            <a:off x="5815013" y="1614488"/>
            <a:ext cx="2996204" cy="640543"/>
          </a:xfrm>
          <a:prstGeom prst="rect">
            <a:avLst/>
          </a:prstGeom>
          <a:solidFill>
            <a:schemeClr val="bg2"/>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algn="r"/>
            <a:endParaRPr lang="zh-CN" altLang="en-US"/>
          </a:p>
        </p:txBody>
      </p:sp>
      <p:sp>
        <p:nvSpPr>
          <p:cNvPr id="503858" name="Freeform 50"/>
          <p:cNvSpPr>
            <a:spLocks/>
          </p:cNvSpPr>
          <p:nvPr/>
        </p:nvSpPr>
        <p:spPr bwMode="gray">
          <a:xfrm>
            <a:off x="7542084" y="3067783"/>
            <a:ext cx="1275560" cy="449263"/>
          </a:xfrm>
          <a:custGeom>
            <a:avLst/>
            <a:gdLst>
              <a:gd name="T0" fmla="*/ 1 w 880"/>
              <a:gd name="T1" fmla="*/ 113 h 283"/>
              <a:gd name="T2" fmla="*/ 1 w 880"/>
              <a:gd name="T3" fmla="*/ 283 h 283"/>
              <a:gd name="T4" fmla="*/ 880 w 880"/>
              <a:gd name="T5" fmla="*/ 283 h 283"/>
              <a:gd name="T6" fmla="*/ 880 w 880"/>
              <a:gd name="T7" fmla="*/ 106 h 283"/>
              <a:gd name="T8" fmla="*/ 742 w 880"/>
              <a:gd name="T9" fmla="*/ 4 h 283"/>
              <a:gd name="T10" fmla="*/ 140 w 880"/>
              <a:gd name="T11" fmla="*/ 4 h 283"/>
              <a:gd name="T12" fmla="*/ 1 w 880"/>
              <a:gd name="T13" fmla="*/ 113 h 283"/>
            </a:gdLst>
            <a:ahLst/>
            <a:cxnLst>
              <a:cxn ang="0">
                <a:pos x="T0" y="T1"/>
              </a:cxn>
              <a:cxn ang="0">
                <a:pos x="T2" y="T3"/>
              </a:cxn>
              <a:cxn ang="0">
                <a:pos x="T4" y="T5"/>
              </a:cxn>
              <a:cxn ang="0">
                <a:pos x="T6" y="T7"/>
              </a:cxn>
              <a:cxn ang="0">
                <a:pos x="T8" y="T9"/>
              </a:cxn>
              <a:cxn ang="0">
                <a:pos x="T10" y="T11"/>
              </a:cxn>
              <a:cxn ang="0">
                <a:pos x="T12" y="T13"/>
              </a:cxn>
            </a:cxnLst>
            <a:rect l="0" t="0" r="r" b="b"/>
            <a:pathLst>
              <a:path w="880" h="283">
                <a:moveTo>
                  <a:pt x="1" y="113"/>
                </a:moveTo>
                <a:cubicBezTo>
                  <a:pt x="1" y="237"/>
                  <a:pt x="1" y="283"/>
                  <a:pt x="1" y="283"/>
                </a:cubicBezTo>
                <a:lnTo>
                  <a:pt x="880" y="283"/>
                </a:lnTo>
                <a:lnTo>
                  <a:pt x="880" y="106"/>
                </a:lnTo>
                <a:cubicBezTo>
                  <a:pt x="878" y="68"/>
                  <a:pt x="862" y="4"/>
                  <a:pt x="742" y="4"/>
                </a:cubicBezTo>
                <a:cubicBezTo>
                  <a:pt x="365" y="4"/>
                  <a:pt x="140" y="4"/>
                  <a:pt x="140" y="4"/>
                </a:cubicBezTo>
                <a:cubicBezTo>
                  <a:pt x="16" y="0"/>
                  <a:pt x="0" y="91"/>
                  <a:pt x="1" y="113"/>
                </a:cubicBezTo>
                <a:close/>
              </a:path>
            </a:pathLst>
          </a:custGeom>
          <a:solidFill>
            <a:srgbClr val="92D050"/>
          </a:solidFill>
          <a:ln>
            <a:noFill/>
          </a:ln>
          <a:effectLst>
            <a:outerShdw dist="35921" dir="2700000" algn="ctr" rotWithShape="0">
              <a:schemeClr val="tx1">
                <a:alpha val="50000"/>
              </a:schemeClr>
            </a:outerShdw>
          </a:effectLst>
        </p:spPr>
        <p:txBody>
          <a:bodyPr wrap="none" anchor="ctr"/>
          <a:lstStyle/>
          <a:p>
            <a:endParaRPr lang="zh-CN" altLang="en-US"/>
          </a:p>
        </p:txBody>
      </p:sp>
      <p:sp>
        <p:nvSpPr>
          <p:cNvPr id="503859" name="Rectangle 51"/>
          <p:cNvSpPr>
            <a:spLocks noChangeArrowheads="1"/>
          </p:cNvSpPr>
          <p:nvPr/>
        </p:nvSpPr>
        <p:spPr bwMode="gray">
          <a:xfrm>
            <a:off x="6342732" y="3517046"/>
            <a:ext cx="2530475" cy="644525"/>
          </a:xfrm>
          <a:prstGeom prst="rect">
            <a:avLst/>
          </a:prstGeom>
          <a:solidFill>
            <a:schemeClr val="bg2"/>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zh-CN" altLang="en-US"/>
          </a:p>
        </p:txBody>
      </p:sp>
      <p:sp>
        <p:nvSpPr>
          <p:cNvPr id="503860" name="Freeform 52"/>
          <p:cNvSpPr>
            <a:spLocks/>
          </p:cNvSpPr>
          <p:nvPr/>
        </p:nvSpPr>
        <p:spPr bwMode="gray">
          <a:xfrm>
            <a:off x="380331" y="2750796"/>
            <a:ext cx="1373495" cy="449262"/>
          </a:xfrm>
          <a:custGeom>
            <a:avLst/>
            <a:gdLst>
              <a:gd name="T0" fmla="*/ 1 w 880"/>
              <a:gd name="T1" fmla="*/ 113 h 283"/>
              <a:gd name="T2" fmla="*/ 1 w 880"/>
              <a:gd name="T3" fmla="*/ 283 h 283"/>
              <a:gd name="T4" fmla="*/ 880 w 880"/>
              <a:gd name="T5" fmla="*/ 283 h 283"/>
              <a:gd name="T6" fmla="*/ 880 w 880"/>
              <a:gd name="T7" fmla="*/ 106 h 283"/>
              <a:gd name="T8" fmla="*/ 742 w 880"/>
              <a:gd name="T9" fmla="*/ 4 h 283"/>
              <a:gd name="T10" fmla="*/ 140 w 880"/>
              <a:gd name="T11" fmla="*/ 4 h 283"/>
              <a:gd name="T12" fmla="*/ 1 w 880"/>
              <a:gd name="T13" fmla="*/ 113 h 283"/>
            </a:gdLst>
            <a:ahLst/>
            <a:cxnLst>
              <a:cxn ang="0">
                <a:pos x="T0" y="T1"/>
              </a:cxn>
              <a:cxn ang="0">
                <a:pos x="T2" y="T3"/>
              </a:cxn>
              <a:cxn ang="0">
                <a:pos x="T4" y="T5"/>
              </a:cxn>
              <a:cxn ang="0">
                <a:pos x="T6" y="T7"/>
              </a:cxn>
              <a:cxn ang="0">
                <a:pos x="T8" y="T9"/>
              </a:cxn>
              <a:cxn ang="0">
                <a:pos x="T10" y="T11"/>
              </a:cxn>
              <a:cxn ang="0">
                <a:pos x="T12" y="T13"/>
              </a:cxn>
            </a:cxnLst>
            <a:rect l="0" t="0" r="r" b="b"/>
            <a:pathLst>
              <a:path w="880" h="283">
                <a:moveTo>
                  <a:pt x="1" y="113"/>
                </a:moveTo>
                <a:cubicBezTo>
                  <a:pt x="1" y="237"/>
                  <a:pt x="1" y="283"/>
                  <a:pt x="1" y="283"/>
                </a:cubicBezTo>
                <a:lnTo>
                  <a:pt x="880" y="283"/>
                </a:lnTo>
                <a:lnTo>
                  <a:pt x="880" y="106"/>
                </a:lnTo>
                <a:cubicBezTo>
                  <a:pt x="878" y="68"/>
                  <a:pt x="862" y="4"/>
                  <a:pt x="742" y="4"/>
                </a:cubicBezTo>
                <a:cubicBezTo>
                  <a:pt x="365" y="4"/>
                  <a:pt x="140" y="4"/>
                  <a:pt x="140" y="4"/>
                </a:cubicBezTo>
                <a:cubicBezTo>
                  <a:pt x="16" y="0"/>
                  <a:pt x="0" y="91"/>
                  <a:pt x="1" y="113"/>
                </a:cubicBezTo>
                <a:close/>
              </a:path>
            </a:pathLst>
          </a:custGeom>
          <a:solidFill>
            <a:schemeClr val="accent2"/>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cap="flat" cmpd="sng">
                <a:solidFill>
                  <a:schemeClr val="tx1"/>
                </a:solidFill>
                <a:prstDash val="solid"/>
                <a:round/>
                <a:headEnd/>
                <a:tailEnd/>
              </a14:hiddenLine>
            </a:ext>
          </a:extLst>
        </p:spPr>
        <p:txBody>
          <a:bodyPr wrap="none" anchor="ctr"/>
          <a:lstStyle/>
          <a:p>
            <a:endParaRPr lang="zh-CN" altLang="en-US"/>
          </a:p>
        </p:txBody>
      </p:sp>
      <p:sp>
        <p:nvSpPr>
          <p:cNvPr id="503861" name="Rectangle 53"/>
          <p:cNvSpPr>
            <a:spLocks noChangeArrowheads="1"/>
          </p:cNvSpPr>
          <p:nvPr/>
        </p:nvSpPr>
        <p:spPr bwMode="gray">
          <a:xfrm>
            <a:off x="379462" y="3157731"/>
            <a:ext cx="3781970" cy="644525"/>
          </a:xfrm>
          <a:prstGeom prst="rect">
            <a:avLst/>
          </a:prstGeom>
          <a:solidFill>
            <a:schemeClr val="bg2"/>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zh-CN" altLang="en-US"/>
          </a:p>
        </p:txBody>
      </p:sp>
      <p:sp>
        <p:nvSpPr>
          <p:cNvPr id="503862" name="Text Box 54"/>
          <p:cNvSpPr txBox="1">
            <a:spLocks noChangeArrowheads="1"/>
          </p:cNvSpPr>
          <p:nvPr/>
        </p:nvSpPr>
        <p:spPr bwMode="gray">
          <a:xfrm>
            <a:off x="576264" y="1251731"/>
            <a:ext cx="1126410" cy="36671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dirty="0" smtClean="0">
                <a:solidFill>
                  <a:schemeClr val="bg1"/>
                </a:solidFill>
                <a:ea typeface="宋体" charset="-122"/>
              </a:rPr>
              <a:t>1.</a:t>
            </a:r>
            <a:endParaRPr lang="en-US" altLang="zh-CN" dirty="0">
              <a:solidFill>
                <a:schemeClr val="bg1"/>
              </a:solidFill>
              <a:ea typeface="宋体" charset="-122"/>
            </a:endParaRPr>
          </a:p>
        </p:txBody>
      </p:sp>
      <p:sp>
        <p:nvSpPr>
          <p:cNvPr id="503863" name="Text Box 55"/>
          <p:cNvSpPr txBox="1">
            <a:spLocks noChangeArrowheads="1"/>
          </p:cNvSpPr>
          <p:nvPr/>
        </p:nvSpPr>
        <p:spPr bwMode="gray">
          <a:xfrm>
            <a:off x="467645" y="2793658"/>
            <a:ext cx="1232419" cy="36671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dirty="0" smtClean="0">
                <a:solidFill>
                  <a:schemeClr val="bg1"/>
                </a:solidFill>
                <a:ea typeface="宋体" charset="-122"/>
              </a:rPr>
              <a:t>3.</a:t>
            </a:r>
            <a:endParaRPr lang="en-US" altLang="zh-CN" dirty="0">
              <a:solidFill>
                <a:schemeClr val="bg1"/>
              </a:solidFill>
              <a:ea typeface="宋体" charset="-122"/>
            </a:endParaRPr>
          </a:p>
        </p:txBody>
      </p:sp>
      <p:sp>
        <p:nvSpPr>
          <p:cNvPr id="503865" name="Text Box 57"/>
          <p:cNvSpPr txBox="1">
            <a:spLocks noChangeArrowheads="1"/>
          </p:cNvSpPr>
          <p:nvPr/>
        </p:nvSpPr>
        <p:spPr bwMode="gray">
          <a:xfrm>
            <a:off x="7658813" y="3145571"/>
            <a:ext cx="1144544" cy="36671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zh-CN" dirty="0" smtClean="0">
                <a:solidFill>
                  <a:schemeClr val="bg1"/>
                </a:solidFill>
                <a:ea typeface="宋体" charset="-122"/>
              </a:rPr>
              <a:t>4.</a:t>
            </a:r>
            <a:endParaRPr lang="en-US" altLang="zh-CN" dirty="0">
              <a:solidFill>
                <a:schemeClr val="bg1"/>
              </a:solidFill>
              <a:ea typeface="宋体" charset="-122"/>
            </a:endParaRPr>
          </a:p>
        </p:txBody>
      </p:sp>
      <p:sp>
        <p:nvSpPr>
          <p:cNvPr id="503866" name="Text Box 58"/>
          <p:cNvSpPr txBox="1">
            <a:spLocks noChangeArrowheads="1"/>
          </p:cNvSpPr>
          <p:nvPr/>
        </p:nvSpPr>
        <p:spPr bwMode="gray">
          <a:xfrm>
            <a:off x="4747677" y="2934643"/>
            <a:ext cx="10779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400" dirty="0" smtClean="0">
                <a:solidFill>
                  <a:srgbClr val="C00000"/>
                </a:solidFill>
                <a:ea typeface="宋体" charset="-122"/>
              </a:rPr>
              <a:t>功能</a:t>
            </a:r>
            <a:endParaRPr lang="en-US" altLang="zh-CN" sz="2400" dirty="0">
              <a:solidFill>
                <a:srgbClr val="C00000"/>
              </a:solidFill>
              <a:ea typeface="宋体" charset="-122"/>
            </a:endParaRPr>
          </a:p>
        </p:txBody>
      </p:sp>
      <p:sp>
        <p:nvSpPr>
          <p:cNvPr id="503867" name="Rectangle 59"/>
          <p:cNvSpPr>
            <a:spLocks noChangeArrowheads="1"/>
          </p:cNvSpPr>
          <p:nvPr/>
        </p:nvSpPr>
        <p:spPr bwMode="gray">
          <a:xfrm>
            <a:off x="531812" y="1854981"/>
            <a:ext cx="2722902" cy="30777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400" dirty="0" smtClean="0"/>
              <a:t>查看、搜索和分析数据</a:t>
            </a:r>
            <a:endParaRPr lang="en-US" altLang="zh-CN" sz="1400" dirty="0">
              <a:ea typeface="宋体" charset="-122"/>
            </a:endParaRPr>
          </a:p>
        </p:txBody>
      </p:sp>
      <p:sp>
        <p:nvSpPr>
          <p:cNvPr id="503868" name="Rectangle 60"/>
          <p:cNvSpPr>
            <a:spLocks noChangeArrowheads="1"/>
          </p:cNvSpPr>
          <p:nvPr/>
        </p:nvSpPr>
        <p:spPr bwMode="gray">
          <a:xfrm>
            <a:off x="411210" y="3340294"/>
            <a:ext cx="3703673" cy="30777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400" dirty="0" smtClean="0"/>
              <a:t>用来生成新数据表</a:t>
            </a:r>
            <a:endParaRPr lang="en-US" altLang="zh-CN" sz="1400" dirty="0">
              <a:ea typeface="宋体" charset="-122"/>
            </a:endParaRPr>
          </a:p>
        </p:txBody>
      </p:sp>
      <p:sp>
        <p:nvSpPr>
          <p:cNvPr id="503869" name="Rectangle 61"/>
          <p:cNvSpPr>
            <a:spLocks noChangeArrowheads="1"/>
          </p:cNvSpPr>
          <p:nvPr/>
        </p:nvSpPr>
        <p:spPr bwMode="gray">
          <a:xfrm>
            <a:off x="5686425" y="1801006"/>
            <a:ext cx="3228975" cy="30777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zh-CN" altLang="en-US" sz="1400" dirty="0" smtClean="0"/>
              <a:t>实现记录的筛选、排序、汇总和计算</a:t>
            </a:r>
            <a:endParaRPr lang="en-US" altLang="zh-CN" sz="1400" dirty="0">
              <a:ea typeface="宋体" charset="-122"/>
            </a:endParaRPr>
          </a:p>
        </p:txBody>
      </p:sp>
      <p:sp>
        <p:nvSpPr>
          <p:cNvPr id="503870" name="Rectangle 62"/>
          <p:cNvSpPr>
            <a:spLocks noChangeArrowheads="1"/>
          </p:cNvSpPr>
          <p:nvPr/>
        </p:nvSpPr>
        <p:spPr bwMode="gray">
          <a:xfrm>
            <a:off x="6286501" y="3717071"/>
            <a:ext cx="2614612" cy="30777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zh-CN" altLang="en-US" sz="1400" dirty="0" smtClean="0"/>
              <a:t>用来作为报表和窗体的数据源</a:t>
            </a:r>
            <a:endParaRPr lang="en-US" altLang="zh-CN" sz="1400" dirty="0">
              <a:ea typeface="宋体" charset="-122"/>
            </a:endParaRPr>
          </a:p>
        </p:txBody>
      </p:sp>
      <p:sp>
        <p:nvSpPr>
          <p:cNvPr id="2" name="灯片编号占位符 1"/>
          <p:cNvSpPr>
            <a:spLocks noGrp="1"/>
          </p:cNvSpPr>
          <p:nvPr>
            <p:ph type="sldNum" sz="quarter" idx="11"/>
          </p:nvPr>
        </p:nvSpPr>
        <p:spPr>
          <a:xfrm>
            <a:off x="2088942" y="4597716"/>
            <a:ext cx="2133600" cy="476250"/>
          </a:xfrm>
        </p:spPr>
        <p:txBody>
          <a:bodyPr/>
          <a:lstStyle/>
          <a:p>
            <a:fld id="{7CD82B1B-DD1F-4340-B57E-734052DD5567}" type="slidenum">
              <a:rPr lang="en-US" altLang="zh-CN" smtClean="0"/>
              <a:pPr/>
              <a:t>8</a:t>
            </a:fld>
            <a:endParaRPr lang="en-US" altLang="zh-CN"/>
          </a:p>
        </p:txBody>
      </p:sp>
      <p:sp>
        <p:nvSpPr>
          <p:cNvPr id="59" name="Freeform 4"/>
          <p:cNvSpPr>
            <a:spLocks/>
          </p:cNvSpPr>
          <p:nvPr/>
        </p:nvSpPr>
        <p:spPr bwMode="gray">
          <a:xfrm>
            <a:off x="347710" y="4179328"/>
            <a:ext cx="1420403" cy="449262"/>
          </a:xfrm>
          <a:custGeom>
            <a:avLst/>
            <a:gdLst>
              <a:gd name="T0" fmla="*/ 1 w 880"/>
              <a:gd name="T1" fmla="*/ 113 h 283"/>
              <a:gd name="T2" fmla="*/ 1 w 880"/>
              <a:gd name="T3" fmla="*/ 283 h 283"/>
              <a:gd name="T4" fmla="*/ 880 w 880"/>
              <a:gd name="T5" fmla="*/ 283 h 283"/>
              <a:gd name="T6" fmla="*/ 880 w 880"/>
              <a:gd name="T7" fmla="*/ 106 h 283"/>
              <a:gd name="T8" fmla="*/ 742 w 880"/>
              <a:gd name="T9" fmla="*/ 4 h 283"/>
              <a:gd name="T10" fmla="*/ 140 w 880"/>
              <a:gd name="T11" fmla="*/ 4 h 283"/>
              <a:gd name="T12" fmla="*/ 1 w 880"/>
              <a:gd name="T13" fmla="*/ 113 h 283"/>
            </a:gdLst>
            <a:ahLst/>
            <a:cxnLst>
              <a:cxn ang="0">
                <a:pos x="T0" y="T1"/>
              </a:cxn>
              <a:cxn ang="0">
                <a:pos x="T2" y="T3"/>
              </a:cxn>
              <a:cxn ang="0">
                <a:pos x="T4" y="T5"/>
              </a:cxn>
              <a:cxn ang="0">
                <a:pos x="T6" y="T7"/>
              </a:cxn>
              <a:cxn ang="0">
                <a:pos x="T8" y="T9"/>
              </a:cxn>
              <a:cxn ang="0">
                <a:pos x="T10" y="T11"/>
              </a:cxn>
              <a:cxn ang="0">
                <a:pos x="T12" y="T13"/>
              </a:cxn>
            </a:cxnLst>
            <a:rect l="0" t="0" r="r" b="b"/>
            <a:pathLst>
              <a:path w="880" h="283">
                <a:moveTo>
                  <a:pt x="1" y="113"/>
                </a:moveTo>
                <a:cubicBezTo>
                  <a:pt x="1" y="237"/>
                  <a:pt x="1" y="283"/>
                  <a:pt x="1" y="283"/>
                </a:cubicBezTo>
                <a:lnTo>
                  <a:pt x="880" y="283"/>
                </a:lnTo>
                <a:lnTo>
                  <a:pt x="880" y="106"/>
                </a:lnTo>
                <a:cubicBezTo>
                  <a:pt x="878" y="68"/>
                  <a:pt x="862" y="4"/>
                  <a:pt x="742" y="4"/>
                </a:cubicBezTo>
                <a:cubicBezTo>
                  <a:pt x="365" y="4"/>
                  <a:pt x="140" y="4"/>
                  <a:pt x="140" y="4"/>
                </a:cubicBezTo>
                <a:cubicBezTo>
                  <a:pt x="16" y="0"/>
                  <a:pt x="0" y="91"/>
                  <a:pt x="1" y="113"/>
                </a:cubicBezTo>
                <a:close/>
              </a:path>
            </a:pathLst>
          </a:custGeom>
          <a:solidFill>
            <a:srgbClr val="92D050"/>
          </a:solidFill>
          <a:ln>
            <a:noFill/>
          </a:ln>
          <a:effectLst>
            <a:outerShdw dist="35921" dir="2700000" algn="ctr" rotWithShape="0">
              <a:schemeClr val="tx1">
                <a:alpha val="50000"/>
              </a:schemeClr>
            </a:outerShdw>
          </a:effectLst>
        </p:spPr>
        <p:txBody>
          <a:bodyPr wrap="none" anchor="ctr"/>
          <a:lstStyle/>
          <a:p>
            <a:endParaRPr lang="zh-CN" altLang="en-US"/>
          </a:p>
        </p:txBody>
      </p:sp>
      <p:sp>
        <p:nvSpPr>
          <p:cNvPr id="60" name="Rectangle 47"/>
          <p:cNvSpPr>
            <a:spLocks noChangeArrowheads="1"/>
          </p:cNvSpPr>
          <p:nvPr/>
        </p:nvSpPr>
        <p:spPr bwMode="gray">
          <a:xfrm>
            <a:off x="349296" y="4628590"/>
            <a:ext cx="4570187" cy="644525"/>
          </a:xfrm>
          <a:prstGeom prst="rect">
            <a:avLst/>
          </a:prstGeom>
          <a:solidFill>
            <a:schemeClr val="bg2"/>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zh-CN" altLang="en-US"/>
          </a:p>
        </p:txBody>
      </p:sp>
      <p:sp>
        <p:nvSpPr>
          <p:cNvPr id="63" name="Text Box 54"/>
          <p:cNvSpPr txBox="1">
            <a:spLocks noChangeArrowheads="1"/>
          </p:cNvSpPr>
          <p:nvPr/>
        </p:nvSpPr>
        <p:spPr bwMode="gray">
          <a:xfrm>
            <a:off x="425498" y="4222190"/>
            <a:ext cx="1274509" cy="36671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dirty="0" smtClean="0">
                <a:solidFill>
                  <a:schemeClr val="bg1"/>
                </a:solidFill>
                <a:ea typeface="宋体" charset="-122"/>
              </a:rPr>
              <a:t>5.</a:t>
            </a:r>
            <a:endParaRPr lang="en-US" altLang="zh-CN" dirty="0">
              <a:solidFill>
                <a:schemeClr val="bg1"/>
              </a:solidFill>
              <a:ea typeface="宋体" charset="-122"/>
            </a:endParaRPr>
          </a:p>
        </p:txBody>
      </p:sp>
      <p:sp>
        <p:nvSpPr>
          <p:cNvPr id="65" name="Rectangle 59"/>
          <p:cNvSpPr>
            <a:spLocks noChangeArrowheads="1"/>
          </p:cNvSpPr>
          <p:nvPr/>
        </p:nvSpPr>
        <p:spPr bwMode="gray">
          <a:xfrm>
            <a:off x="381047" y="4825440"/>
            <a:ext cx="4475574" cy="30777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1400" dirty="0" smtClean="0"/>
              <a:t>对一个和多个数据表中获取的数据实现联接</a:t>
            </a:r>
            <a:endParaRPr lang="en-US" altLang="zh-CN" sz="1400" dirty="0">
              <a:ea typeface="宋体" charset="-122"/>
            </a:endParaRPr>
          </a:p>
        </p:txBody>
      </p:sp>
      <p:sp>
        <p:nvSpPr>
          <p:cNvPr id="67" name="Freeform 5"/>
          <p:cNvSpPr>
            <a:spLocks/>
          </p:cNvSpPr>
          <p:nvPr/>
        </p:nvSpPr>
        <p:spPr bwMode="gray">
          <a:xfrm>
            <a:off x="4070737" y="3709677"/>
            <a:ext cx="834458" cy="1060956"/>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pitchFamily="34" charset="0"/>
              <a:ea typeface="宋体" pitchFamily="2" charset="-122"/>
              <a:cs typeface="+mn-cs"/>
            </a:endParaRPr>
          </a:p>
        </p:txBody>
      </p:sp>
      <p:sp>
        <p:nvSpPr>
          <p:cNvPr id="68" name="Freeform 5"/>
          <p:cNvSpPr>
            <a:spLocks/>
          </p:cNvSpPr>
          <p:nvPr/>
        </p:nvSpPr>
        <p:spPr bwMode="gray">
          <a:xfrm rot="5400000">
            <a:off x="3707257" y="1695799"/>
            <a:ext cx="1019103" cy="1090890"/>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pitchFamily="34" charset="0"/>
              <a:ea typeface="宋体" pitchFamily="2" charset="-122"/>
              <a:cs typeface="+mn-cs"/>
            </a:endParaRPr>
          </a:p>
        </p:txBody>
      </p:sp>
      <p:sp>
        <p:nvSpPr>
          <p:cNvPr id="81" name="Freeform 5"/>
          <p:cNvSpPr>
            <a:spLocks/>
          </p:cNvSpPr>
          <p:nvPr/>
        </p:nvSpPr>
        <p:spPr bwMode="gray">
          <a:xfrm rot="16200000" flipH="1">
            <a:off x="5118195" y="1792847"/>
            <a:ext cx="811536" cy="841351"/>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pitchFamily="34" charset="0"/>
              <a:ea typeface="宋体" pitchFamily="2" charset="-122"/>
              <a:cs typeface="+mn-cs"/>
            </a:endParaRPr>
          </a:p>
        </p:txBody>
      </p:sp>
      <p:sp>
        <p:nvSpPr>
          <p:cNvPr id="82" name="Freeform 5"/>
          <p:cNvSpPr>
            <a:spLocks/>
          </p:cNvSpPr>
          <p:nvPr/>
        </p:nvSpPr>
        <p:spPr bwMode="gray">
          <a:xfrm rot="5400000" flipH="1" flipV="1">
            <a:off x="5663163" y="3529625"/>
            <a:ext cx="586177" cy="677716"/>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pitchFamily="34" charset="0"/>
              <a:ea typeface="宋体" pitchFamily="2" charset="-122"/>
              <a:cs typeface="+mn-cs"/>
            </a:endParaRPr>
          </a:p>
        </p:txBody>
      </p:sp>
      <p:sp>
        <p:nvSpPr>
          <p:cNvPr id="83" name="Freeform 5"/>
          <p:cNvSpPr>
            <a:spLocks/>
          </p:cNvSpPr>
          <p:nvPr/>
        </p:nvSpPr>
        <p:spPr bwMode="gray">
          <a:xfrm rot="16200000" flipV="1">
            <a:off x="4211526" y="3093395"/>
            <a:ext cx="340218" cy="440407"/>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pitchFamily="34" charset="0"/>
              <a:ea typeface="宋体" pitchFamily="2" charset="-122"/>
              <a:cs typeface="+mn-cs"/>
            </a:endParaRPr>
          </a:p>
        </p:txBody>
      </p:sp>
      <p:sp>
        <p:nvSpPr>
          <p:cNvPr id="84" name="Freeform 5"/>
          <p:cNvSpPr>
            <a:spLocks/>
          </p:cNvSpPr>
          <p:nvPr/>
        </p:nvSpPr>
        <p:spPr bwMode="gray">
          <a:xfrm rot="8320728" flipH="1" flipV="1">
            <a:off x="5407325" y="3759451"/>
            <a:ext cx="530376" cy="1829465"/>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Arial" pitchFamily="34" charset="0"/>
              <a:ea typeface="宋体" pitchFamily="2" charset="-122"/>
              <a:cs typeface="+mn-cs"/>
            </a:endParaRPr>
          </a:p>
        </p:txBody>
      </p:sp>
      <p:sp>
        <p:nvSpPr>
          <p:cNvPr id="49" name="标题 1"/>
          <p:cNvSpPr>
            <a:spLocks noGrp="1"/>
          </p:cNvSpPr>
          <p:nvPr>
            <p:ph type="title"/>
          </p:nvPr>
        </p:nvSpPr>
        <p:spPr>
          <a:xfrm>
            <a:off x="271462" y="185739"/>
            <a:ext cx="8686800" cy="673100"/>
          </a:xfrm>
        </p:spPr>
        <p:txBody>
          <a:bodyPr/>
          <a:lstStyle/>
          <a:p>
            <a:r>
              <a:rPr lang="en-US" sz="3600" dirty="0" smtClean="0"/>
              <a:t>5.1</a:t>
            </a:r>
            <a:r>
              <a:rPr lang="en-US" altLang="zh-CN" sz="3600" dirty="0" smtClean="0"/>
              <a:t>.1</a:t>
            </a:r>
            <a:r>
              <a:rPr lang="zh-CN" altLang="en-US" sz="3600" dirty="0" smtClean="0"/>
              <a:t>查询的功能</a:t>
            </a:r>
            <a:endParaRPr lang="zh-CN" altLang="en-US" sz="3600" dirty="0"/>
          </a:p>
        </p:txBody>
      </p:sp>
      <p:sp>
        <p:nvSpPr>
          <p:cNvPr id="51" name="AutoShape 34"/>
          <p:cNvSpPr>
            <a:spLocks noChangeArrowheads="1"/>
          </p:cNvSpPr>
          <p:nvPr/>
        </p:nvSpPr>
        <p:spPr bwMode="gray">
          <a:xfrm>
            <a:off x="1293758" y="5414961"/>
            <a:ext cx="6257924" cy="1443039"/>
          </a:xfrm>
          <a:prstGeom prst="roundRect">
            <a:avLst>
              <a:gd name="adj" fmla="val 2259"/>
            </a:avLst>
          </a:prstGeom>
          <a:solidFill>
            <a:srgbClr val="DDDDDD"/>
          </a:solidFill>
          <a:ln>
            <a:noFill/>
          </a:ln>
          <a:effectLst/>
          <a:extLst/>
        </p:spPr>
        <p:txBody>
          <a:bodyPr/>
          <a:lstStyle/>
          <a:p>
            <a:r>
              <a:rPr lang="zh-CN" altLang="en-US" dirty="0" smtClean="0"/>
              <a:t>重要提示</a:t>
            </a:r>
            <a:r>
              <a:rPr lang="en-US" altLang="zh-CN" dirty="0" smtClean="0"/>
              <a:t>——</a:t>
            </a:r>
            <a:r>
              <a:rPr lang="zh-CN" altLang="en-US" dirty="0" smtClean="0"/>
              <a:t>查询与查找筛选的区别：</a:t>
            </a:r>
          </a:p>
          <a:p>
            <a:r>
              <a:rPr lang="zh-CN" altLang="en-US" dirty="0" smtClean="0"/>
              <a:t>     查找和筛选只是用手工方式完成一些比较简单的数据搜索工作，如果想要获取符合特定条件的数据集合，并对该集合做更进一步的汇总、分析和统计的话，必须使用查询功能来实现。</a:t>
            </a:r>
            <a:endParaRPr lang="en-US" altLang="zh-CN" dirty="0" smtClean="0"/>
          </a:p>
          <a:p>
            <a:endParaRPr lang="en-US" altLang="zh-CN" dirty="0" smtClean="0"/>
          </a:p>
          <a:p>
            <a:r>
              <a:rPr lang="zh-CN" altLang="en-US" dirty="0" smtClean="0"/>
              <a:t>      </a:t>
            </a:r>
          </a:p>
        </p:txBody>
      </p:sp>
      <p:sp>
        <p:nvSpPr>
          <p:cNvPr id="47" name="TextBox 46">
            <a:hlinkClick r:id="rId3"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Tree>
    <p:extLst>
      <p:ext uri="{BB962C8B-B14F-4D97-AF65-F5344CB8AC3E}">
        <p14:creationId xmlns:p14="http://schemas.microsoft.com/office/powerpoint/2010/main" val="40881167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80</a:t>
            </a:fld>
            <a:endParaRPr lang="en-US" altLang="zh-CN" dirty="0"/>
          </a:p>
        </p:txBody>
      </p:sp>
      <p:sp>
        <p:nvSpPr>
          <p:cNvPr id="5" name="AutoShape 34"/>
          <p:cNvSpPr>
            <a:spLocks noChangeArrowheads="1"/>
          </p:cNvSpPr>
          <p:nvPr/>
        </p:nvSpPr>
        <p:spPr bwMode="gray">
          <a:xfrm>
            <a:off x="257175" y="228602"/>
            <a:ext cx="8586788" cy="2757486"/>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solidFill>
                  <a:srgbClr val="FF0000"/>
                </a:solidFill>
              </a:rPr>
              <a:t>分组汇总的含义</a:t>
            </a:r>
            <a:r>
              <a:rPr lang="zh-CN" altLang="en-US" dirty="0" smtClean="0"/>
              <a:t>及</a:t>
            </a:r>
            <a:r>
              <a:rPr lang="zh-CN" altLang="en-US" dirty="0" smtClean="0">
                <a:solidFill>
                  <a:srgbClr val="1C1C1C"/>
                </a:solidFill>
              </a:rPr>
              <a:t>创建汇总查询的关键</a:t>
            </a:r>
            <a:r>
              <a:rPr lang="zh-CN" altLang="en-US" dirty="0" smtClean="0"/>
              <a:t>：</a:t>
            </a:r>
          </a:p>
          <a:p>
            <a:pPr>
              <a:lnSpc>
                <a:spcPct val="150000"/>
              </a:lnSpc>
            </a:pPr>
            <a:r>
              <a:rPr lang="zh-CN" altLang="en-US" dirty="0" smtClean="0"/>
              <a:t>（</a:t>
            </a:r>
            <a:r>
              <a:rPr lang="en-US" dirty="0" smtClean="0"/>
              <a:t>1</a:t>
            </a:r>
            <a:r>
              <a:rPr lang="zh-CN" altLang="en-US" dirty="0" smtClean="0"/>
              <a:t>）分组的意义：一般汇总查询中至少有一个字段的总计方式为</a:t>
            </a:r>
            <a:r>
              <a:rPr lang="zh-CN" altLang="en-US" dirty="0" smtClean="0">
                <a:solidFill>
                  <a:srgbClr val="FF0000"/>
                </a:solidFill>
              </a:rPr>
              <a:t>“</a:t>
            </a:r>
            <a:r>
              <a:rPr lang="en-US" dirty="0" smtClean="0">
                <a:solidFill>
                  <a:srgbClr val="FF0000"/>
                </a:solidFill>
              </a:rPr>
              <a:t>Group By</a:t>
            </a:r>
            <a:r>
              <a:rPr lang="zh-CN" altLang="en-US" dirty="0" smtClean="0">
                <a:solidFill>
                  <a:srgbClr val="FF0000"/>
                </a:solidFill>
              </a:rPr>
              <a:t>”，即分组</a:t>
            </a:r>
            <a:r>
              <a:rPr lang="zh-CN" altLang="en-US" dirty="0" smtClean="0"/>
              <a:t>，也就是按这个字段进行分组，该列字段值相同的记录为一组，然后，对同一组记录的其他字段进行求平均值、合计和计数等统计计算，例如：上例中以“院系”进行分组，</a:t>
            </a:r>
            <a:r>
              <a:rPr lang="zh-CN" altLang="en-US" dirty="0" smtClean="0">
                <a:solidFill>
                  <a:srgbClr val="FF0000"/>
                </a:solidFill>
              </a:rPr>
              <a:t>“院系”相同的为一组，统计一组中“学号”的个数（“计数”）即学生“人数”、”当前绩点（</a:t>
            </a:r>
            <a:r>
              <a:rPr lang="en-US" dirty="0" smtClean="0">
                <a:solidFill>
                  <a:srgbClr val="FF0000"/>
                </a:solidFill>
              </a:rPr>
              <a:t>GPA</a:t>
            </a:r>
            <a:r>
              <a:rPr lang="zh-CN" altLang="en-US" dirty="0" smtClean="0">
                <a:solidFill>
                  <a:srgbClr val="FF0000"/>
                </a:solidFill>
              </a:rPr>
              <a:t>）”的“平均值”和“最大值”</a:t>
            </a:r>
            <a:r>
              <a:rPr lang="zh-CN" altLang="en-US" dirty="0" smtClean="0"/>
              <a:t>；</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894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TextBox 12"/>
          <p:cNvSpPr txBox="1"/>
          <p:nvPr/>
        </p:nvSpPr>
        <p:spPr>
          <a:xfrm>
            <a:off x="2071687" y="6257926"/>
            <a:ext cx="4614862" cy="369332"/>
          </a:xfrm>
          <a:prstGeom prst="rect">
            <a:avLst/>
          </a:prstGeom>
          <a:noFill/>
        </p:spPr>
        <p:txBody>
          <a:bodyPr wrap="square" rtlCol="0">
            <a:spAutoFit/>
          </a:bodyPr>
          <a:lstStyle/>
          <a:p>
            <a:r>
              <a:rPr lang="zh-CN" altLang="en-US" dirty="0" smtClean="0"/>
              <a:t>图</a:t>
            </a:r>
            <a:r>
              <a:rPr lang="en-US" dirty="0" smtClean="0"/>
              <a:t>5.24 </a:t>
            </a:r>
            <a:r>
              <a:rPr lang="zh-CN" altLang="en-US" dirty="0" smtClean="0"/>
              <a:t>查询中的计算字段和自定义列标题</a:t>
            </a:r>
            <a:endParaRPr lang="zh-CN" altLang="en-US" dirty="0"/>
          </a:p>
        </p:txBody>
      </p:sp>
      <p:pic>
        <p:nvPicPr>
          <p:cNvPr id="14" name="图片 383"/>
          <p:cNvPicPr>
            <a:picLocks noChangeAspect="1"/>
          </p:cNvPicPr>
          <p:nvPr/>
        </p:nvPicPr>
        <p:blipFill rotWithShape="1">
          <a:blip r:embed="rId2"/>
          <a:srcRect l="26985" t="67865"/>
          <a:stretch/>
        </p:blipFill>
        <p:spPr bwMode="auto">
          <a:xfrm>
            <a:off x="394138" y="2885090"/>
            <a:ext cx="6323449" cy="2112580"/>
          </a:xfrm>
          <a:prstGeom prst="rect">
            <a:avLst/>
          </a:prstGeom>
          <a:noFill/>
        </p:spPr>
      </p:pic>
      <p:sp>
        <p:nvSpPr>
          <p:cNvPr id="15" name="圆角矩形 131"/>
          <p:cNvSpPr>
            <a:spLocks noChangeArrowheads="1"/>
          </p:cNvSpPr>
          <p:nvPr/>
        </p:nvSpPr>
        <p:spPr bwMode="auto">
          <a:xfrm>
            <a:off x="555284" y="3616170"/>
            <a:ext cx="5903023" cy="233383"/>
          </a:xfrm>
          <a:prstGeom prst="roundRect">
            <a:avLst>
              <a:gd name="adj" fmla="val 16667"/>
            </a:avLst>
          </a:prstGeom>
          <a:noFill/>
          <a:ln w="2857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pic>
        <p:nvPicPr>
          <p:cNvPr id="16" name="图片 15"/>
          <p:cNvPicPr/>
          <p:nvPr/>
        </p:nvPicPr>
        <p:blipFill rotWithShape="1">
          <a:blip r:embed="rId3"/>
          <a:srcRect l="40942" t="50588"/>
          <a:stretch/>
        </p:blipFill>
        <p:spPr bwMode="auto">
          <a:xfrm>
            <a:off x="4487260" y="4162097"/>
            <a:ext cx="4278368" cy="19968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8552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81</a:t>
            </a:fld>
            <a:endParaRPr lang="en-US" altLang="zh-CN" dirty="0"/>
          </a:p>
        </p:txBody>
      </p:sp>
      <p:sp>
        <p:nvSpPr>
          <p:cNvPr id="5" name="AutoShape 34"/>
          <p:cNvSpPr>
            <a:spLocks noChangeArrowheads="1"/>
          </p:cNvSpPr>
          <p:nvPr/>
        </p:nvSpPr>
        <p:spPr bwMode="gray">
          <a:xfrm>
            <a:off x="257175" y="228602"/>
            <a:ext cx="8586788" cy="196280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t>分组汇总的含义及</a:t>
            </a:r>
            <a:r>
              <a:rPr lang="zh-CN" altLang="en-US" dirty="0" smtClean="0">
                <a:solidFill>
                  <a:srgbClr val="FF0000"/>
                </a:solidFill>
              </a:rPr>
              <a:t>创建汇总查询的关键</a:t>
            </a:r>
            <a:r>
              <a:rPr lang="zh-CN" altLang="en-US" dirty="0" smtClean="0"/>
              <a:t>：</a:t>
            </a:r>
          </a:p>
          <a:p>
            <a:pPr>
              <a:lnSpc>
                <a:spcPct val="150000"/>
              </a:lnSpc>
            </a:pPr>
            <a:r>
              <a:rPr lang="zh-CN" altLang="en-US" dirty="0" smtClean="0"/>
              <a:t>（</a:t>
            </a:r>
            <a:r>
              <a:rPr lang="en-US" dirty="0" smtClean="0"/>
              <a:t>2</a:t>
            </a:r>
            <a:r>
              <a:rPr lang="zh-CN" altLang="en-US" dirty="0" smtClean="0"/>
              <a:t>）创建汇总查询的关键在于：</a:t>
            </a:r>
            <a:r>
              <a:rPr lang="zh-CN" altLang="en-US" dirty="0" smtClean="0">
                <a:solidFill>
                  <a:srgbClr val="FF0000"/>
                </a:solidFill>
              </a:rPr>
              <a:t>修改“字段”行添加字段标题和在“总计”行选择总计方式</a:t>
            </a:r>
            <a:r>
              <a:rPr lang="zh-CN" altLang="en-US" dirty="0" smtClean="0"/>
              <a:t>。如果不添加字段标题，只选择总计方式，则系统可能采用默认的列标题形式，如图</a:t>
            </a:r>
            <a:r>
              <a:rPr lang="en-US" dirty="0" smtClean="0"/>
              <a:t>5.27</a:t>
            </a:r>
            <a:r>
              <a:rPr lang="zh-CN" altLang="en-US" dirty="0" smtClean="0"/>
              <a:t>所示。</a:t>
            </a:r>
          </a:p>
        </p:txBody>
      </p:sp>
      <p:sp>
        <p:nvSpPr>
          <p:cNvPr id="9524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894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89441" name="组合 191"/>
          <p:cNvGrpSpPr>
            <a:grpSpLocks/>
          </p:cNvGrpSpPr>
          <p:nvPr/>
        </p:nvGrpSpPr>
        <p:grpSpPr bwMode="auto">
          <a:xfrm>
            <a:off x="614363" y="2065283"/>
            <a:ext cx="8029575" cy="3892605"/>
            <a:chOff x="0" y="0"/>
            <a:chExt cx="48643" cy="23189"/>
          </a:xfrm>
        </p:grpSpPr>
        <p:pic>
          <p:nvPicPr>
            <p:cNvPr id="188" name="图片 188"/>
            <p:cNvPicPr>
              <a:picLocks noChangeAspect="1"/>
            </p:cNvPicPr>
            <p:nvPr/>
          </p:nvPicPr>
          <p:blipFill>
            <a:blip r:embed="rId2"/>
            <a:srcRect l="26382" t="30685"/>
            <a:stretch>
              <a:fillRect/>
            </a:stretch>
          </p:blipFill>
          <p:spPr bwMode="auto">
            <a:xfrm>
              <a:off x="0" y="4681"/>
              <a:ext cx="38770" cy="18508"/>
            </a:xfrm>
            <a:prstGeom prst="rect">
              <a:avLst/>
            </a:prstGeom>
            <a:noFill/>
          </p:spPr>
        </p:pic>
        <p:grpSp>
          <p:nvGrpSpPr>
            <p:cNvPr id="187" name="组合 187"/>
            <p:cNvGrpSpPr>
              <a:grpSpLocks/>
            </p:cNvGrpSpPr>
            <p:nvPr/>
          </p:nvGrpSpPr>
          <p:grpSpPr bwMode="auto">
            <a:xfrm>
              <a:off x="12435" y="0"/>
              <a:ext cx="36208" cy="9067"/>
              <a:chOff x="0" y="0"/>
              <a:chExt cx="36210" cy="9070"/>
            </a:xfrm>
          </p:grpSpPr>
          <p:pic>
            <p:nvPicPr>
              <p:cNvPr id="146" name="图片 146"/>
              <p:cNvPicPr>
                <a:picLocks noChangeAspect="1"/>
              </p:cNvPicPr>
              <p:nvPr/>
            </p:nvPicPr>
            <p:blipFill>
              <a:blip r:embed="rId3"/>
              <a:srcRect l="31250" t="51752"/>
              <a:stretch>
                <a:fillRect/>
              </a:stretch>
            </p:blipFill>
            <p:spPr bwMode="auto">
              <a:xfrm>
                <a:off x="0" y="0"/>
                <a:ext cx="36210" cy="9070"/>
              </a:xfrm>
              <a:prstGeom prst="rect">
                <a:avLst/>
              </a:prstGeom>
              <a:noFill/>
            </p:spPr>
          </p:pic>
          <p:sp>
            <p:nvSpPr>
              <p:cNvPr id="186" name="圆角矩形 186"/>
              <p:cNvSpPr>
                <a:spLocks noChangeArrowheads="1"/>
              </p:cNvSpPr>
              <p:nvPr/>
            </p:nvSpPr>
            <p:spPr bwMode="auto">
              <a:xfrm>
                <a:off x="6876" y="1086"/>
                <a:ext cx="28749" cy="1502"/>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endParaRPr lang="zh-CN" altLang="en-US"/>
              </a:p>
            </p:txBody>
          </p:sp>
        </p:grpSp>
        <p:sp>
          <p:nvSpPr>
            <p:cNvPr id="189" name="直接箭头连接符 189"/>
            <p:cNvSpPr>
              <a:spLocks noChangeShapeType="1"/>
            </p:cNvSpPr>
            <p:nvPr/>
          </p:nvSpPr>
          <p:spPr bwMode="auto">
            <a:xfrm flipV="1">
              <a:off x="11464" y="2779"/>
              <a:ext cx="9238" cy="11309"/>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190" name="直接箭头连接符 190"/>
            <p:cNvSpPr>
              <a:spLocks noChangeShapeType="1"/>
            </p:cNvSpPr>
            <p:nvPr/>
          </p:nvSpPr>
          <p:spPr bwMode="auto">
            <a:xfrm flipV="1">
              <a:off x="12435" y="2779"/>
              <a:ext cx="11046" cy="14129"/>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grpSp>
      <p:sp>
        <p:nvSpPr>
          <p:cNvPr id="13" name="TextBox 12"/>
          <p:cNvSpPr txBox="1"/>
          <p:nvPr/>
        </p:nvSpPr>
        <p:spPr>
          <a:xfrm>
            <a:off x="2055921" y="6068740"/>
            <a:ext cx="4614862" cy="369332"/>
          </a:xfrm>
          <a:prstGeom prst="rect">
            <a:avLst/>
          </a:prstGeom>
          <a:noFill/>
        </p:spPr>
        <p:txBody>
          <a:bodyPr wrap="square" rtlCol="0">
            <a:spAutoFit/>
          </a:bodyPr>
          <a:lstStyle/>
          <a:p>
            <a:r>
              <a:rPr lang="zh-CN" altLang="en-US" dirty="0" smtClean="0"/>
              <a:t>图</a:t>
            </a:r>
            <a:r>
              <a:rPr lang="en-US" dirty="0" smtClean="0"/>
              <a:t>5.24 </a:t>
            </a:r>
            <a:r>
              <a:rPr lang="zh-CN" altLang="en-US" dirty="0" smtClean="0"/>
              <a:t>查询中的计算字段和自定义列标题</a:t>
            </a:r>
            <a:endParaRPr lang="zh-CN" altLang="en-US" dirty="0"/>
          </a:p>
        </p:txBody>
      </p:sp>
      <p:sp>
        <p:nvSpPr>
          <p:cNvPr id="2" name="圆角矩形 1"/>
          <p:cNvSpPr/>
          <p:nvPr/>
        </p:nvSpPr>
        <p:spPr>
          <a:xfrm>
            <a:off x="2191407" y="4430111"/>
            <a:ext cx="472965" cy="21600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15" name="圆角矩形 14"/>
          <p:cNvSpPr/>
          <p:nvPr/>
        </p:nvSpPr>
        <p:spPr>
          <a:xfrm>
            <a:off x="2175642" y="4792718"/>
            <a:ext cx="472965" cy="21600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 name="TextBox 2"/>
          <p:cNvSpPr txBox="1"/>
          <p:nvPr/>
        </p:nvSpPr>
        <p:spPr>
          <a:xfrm>
            <a:off x="4130565" y="3578772"/>
            <a:ext cx="365760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smtClean="0">
                <a:solidFill>
                  <a:srgbClr val="FF0000"/>
                </a:solidFill>
              </a:rPr>
              <a:t>默认列标题：字段名之总计方式</a:t>
            </a:r>
            <a:endParaRPr lang="zh-CN" altLang="en-US" dirty="0">
              <a:solidFill>
                <a:srgbClr val="FF0000"/>
              </a:solidFill>
            </a:endParaRPr>
          </a:p>
        </p:txBody>
      </p:sp>
      <p:sp>
        <p:nvSpPr>
          <p:cNvPr id="17" name="TextBox 16">
            <a:hlinkClick r:id="rId4" action="ppaction://hlinksldjump"/>
          </p:cNvPr>
          <p:cNvSpPr txBox="1"/>
          <p:nvPr/>
        </p:nvSpPr>
        <p:spPr>
          <a:xfrm>
            <a:off x="7646276" y="6243145"/>
            <a:ext cx="804041" cy="369332"/>
          </a:xfrm>
          <a:prstGeom prst="rect">
            <a:avLst/>
          </a:prstGeom>
          <a:noFill/>
        </p:spPr>
        <p:txBody>
          <a:bodyPr wrap="square" rtlCol="0">
            <a:spAutoFit/>
          </a:bodyPr>
          <a:lstStyle/>
          <a:p>
            <a:r>
              <a:rPr lang="en-US" altLang="zh-CN" dirty="0" smtClean="0"/>
              <a:t>Back</a:t>
            </a:r>
            <a:endParaRPr lang="zh-CN" altLang="en-US" dirty="0"/>
          </a:p>
        </p:txBody>
      </p:sp>
    </p:spTree>
    <p:extLst>
      <p:ext uri="{BB962C8B-B14F-4D97-AF65-F5344CB8AC3E}">
        <p14:creationId xmlns:p14="http://schemas.microsoft.com/office/powerpoint/2010/main" val="35699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1500"/>
                            </p:stCondLst>
                            <p:childTnLst>
                              <p:par>
                                <p:cTn id="9" presetID="6"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a:t>
            </a:r>
            <a:r>
              <a:rPr lang="en-US" altLang="zh-CN" sz="3600" dirty="0" smtClean="0"/>
              <a:t>8</a:t>
            </a:r>
            <a:r>
              <a:rPr lang="zh-CN" altLang="en-US" sz="3600" dirty="0" smtClean="0"/>
              <a:t>创建多表查询</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82</a:t>
            </a:fld>
            <a:endParaRPr lang="en-US" altLang="zh-CN"/>
          </a:p>
        </p:txBody>
      </p:sp>
      <p:sp>
        <p:nvSpPr>
          <p:cNvPr id="56326" name="Rectangle 29"/>
          <p:cNvSpPr>
            <a:spLocks noChangeArrowheads="1"/>
          </p:cNvSpPr>
          <p:nvPr/>
        </p:nvSpPr>
        <p:spPr bwMode="auto">
          <a:xfrm>
            <a:off x="285751" y="2171700"/>
            <a:ext cx="2552700" cy="3800474"/>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71787" y="5100637"/>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74962" y="25971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28612" y="2200453"/>
            <a:ext cx="2457449" cy="2308324"/>
          </a:xfrm>
          <a:prstGeom prst="rect">
            <a:avLst/>
          </a:prstGeom>
          <a:noFill/>
          <a:ln w="9525">
            <a:noFill/>
            <a:miter lim="800000"/>
            <a:headEnd/>
            <a:tailEnd/>
          </a:ln>
        </p:spPr>
        <p:txBody>
          <a:bodyPr wrap="square">
            <a:spAutoFit/>
          </a:bodyPr>
          <a:lstStyle/>
          <a:p>
            <a:r>
              <a:rPr lang="zh-CN" altLang="en-US" dirty="0" smtClean="0"/>
              <a:t>例</a:t>
            </a:r>
            <a:r>
              <a:rPr lang="en-US" dirty="0" smtClean="0"/>
              <a:t>5.11</a:t>
            </a:r>
            <a:r>
              <a:rPr lang="zh-CN" altLang="en-US" dirty="0" smtClean="0"/>
              <a:t>：以“教务系统”数据库中的“学生信息表”、“成绩表”和“选课表”为数据源，创建查询：显示学生各门课程的成绩和学分，结查询果如图</a:t>
            </a:r>
            <a:r>
              <a:rPr lang="en-US" dirty="0" smtClean="0"/>
              <a:t>5.28</a:t>
            </a:r>
            <a:r>
              <a:rPr lang="zh-CN" altLang="en-US" dirty="0" smtClean="0"/>
              <a:t>所示。</a:t>
            </a:r>
            <a:endParaRPr lang="en-US" altLang="zh-CN" dirty="0"/>
          </a:p>
        </p:txBody>
      </p:sp>
      <p:sp>
        <p:nvSpPr>
          <p:cNvPr id="56357" name="Text Box 37"/>
          <p:cNvSpPr txBox="1">
            <a:spLocks noChangeArrowheads="1"/>
          </p:cNvSpPr>
          <p:nvPr/>
        </p:nvSpPr>
        <p:spPr bwMode="auto">
          <a:xfrm>
            <a:off x="8282291" y="2557463"/>
            <a:ext cx="461665" cy="3729037"/>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5.28</a:t>
            </a:r>
            <a:r>
              <a:rPr lang="zh-CN" altLang="en-US" dirty="0" smtClean="0"/>
              <a:t>多表查询结果</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300037" y="971552"/>
            <a:ext cx="8543925" cy="72866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查询的数据源不但可以来之单个数据表，还可以来源于多个有关联关系的数据表，如果一个查询中包含多个数据表中的信息，这种查询被称为多表查询。</a:t>
            </a:r>
          </a:p>
        </p:txBody>
      </p:sp>
      <p:pic>
        <p:nvPicPr>
          <p:cNvPr id="16" name="图片 15"/>
          <p:cNvPicPr/>
          <p:nvPr/>
        </p:nvPicPr>
        <p:blipFill rotWithShape="1">
          <a:blip r:embed="rId2"/>
          <a:srcRect l="35784" t="22298"/>
          <a:stretch/>
        </p:blipFill>
        <p:spPr bwMode="auto">
          <a:xfrm>
            <a:off x="3414713" y="2427890"/>
            <a:ext cx="4557712" cy="3815748"/>
          </a:xfrm>
          <a:prstGeom prst="rect">
            <a:avLst/>
          </a:prstGeom>
          <a:ln>
            <a:noFill/>
          </a:ln>
          <a:extLst>
            <a:ext uri="{53640926-AAD7-44D8-BBD7-CCE9431645EC}">
              <a14:shadowObscured xmlns:a14="http://schemas.microsoft.com/office/drawing/2010/main"/>
            </a:ext>
          </a:extLst>
        </p:spPr>
      </p:pic>
      <p:sp>
        <p:nvSpPr>
          <p:cNvPr id="17" name="云形 16"/>
          <p:cNvSpPr/>
          <p:nvPr/>
        </p:nvSpPr>
        <p:spPr>
          <a:xfrm>
            <a:off x="5328747" y="1860330"/>
            <a:ext cx="1828798" cy="709449"/>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数据来源于多个数据表</a:t>
            </a:r>
          </a:p>
        </p:txBody>
      </p:sp>
    </p:spTree>
    <p:extLst>
      <p:ext uri="{BB962C8B-B14F-4D97-AF65-F5344CB8AC3E}">
        <p14:creationId xmlns:p14="http://schemas.microsoft.com/office/powerpoint/2010/main" val="38345531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83</a:t>
            </a:fld>
            <a:endParaRPr lang="en-US" altLang="zh-CN" dirty="0"/>
          </a:p>
        </p:txBody>
      </p:sp>
      <p:sp>
        <p:nvSpPr>
          <p:cNvPr id="5" name="AutoShape 34"/>
          <p:cNvSpPr>
            <a:spLocks noChangeArrowheads="1"/>
          </p:cNvSpPr>
          <p:nvPr/>
        </p:nvSpPr>
        <p:spPr bwMode="gray">
          <a:xfrm>
            <a:off x="342900" y="328614"/>
            <a:ext cx="8543925" cy="598646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a:t>
            </a:r>
            <a:r>
              <a:rPr lang="en-US" dirty="0" smtClean="0"/>
              <a:t>1</a:t>
            </a:r>
            <a:r>
              <a:rPr lang="zh-CN" altLang="en-US" dirty="0" smtClean="0"/>
              <a:t>）创建一对多表关系：</a:t>
            </a:r>
          </a:p>
          <a:p>
            <a:pPr lvl="0"/>
            <a:r>
              <a:rPr lang="zh-CN" altLang="en-US" dirty="0" smtClean="0"/>
              <a:t>设置主键（如果主键已经设置，请忽略此步）：打开“学生信息表”的“设计视图”，选中“学号”字段，单击“主键”按钮</a:t>
            </a:r>
            <a:r>
              <a:rPr lang="en-US" dirty="0" smtClean="0"/>
              <a:t> </a:t>
            </a:r>
            <a:r>
              <a:rPr lang="zh-CN" altLang="en-US" dirty="0" smtClean="0"/>
              <a:t>；同样，设置“选课表”的“课程代码”为主键、“成绩表”的“学号”和“课程代码”为主键，如图</a:t>
            </a:r>
            <a:r>
              <a:rPr lang="en-US" dirty="0" smtClean="0"/>
              <a:t>5.29</a:t>
            </a:r>
            <a:r>
              <a:rPr lang="zh-CN" altLang="en-US" dirty="0" smtClean="0"/>
              <a:t>所示，然后，保存并关闭三个数据表；</a:t>
            </a:r>
          </a:p>
          <a:p>
            <a:pPr lvl="0"/>
            <a:r>
              <a:rPr lang="zh-CN" altLang="en-US" dirty="0" smtClean="0"/>
              <a:t>打开“关系”窗格并添加数据表：在“数据库工具”选项卡中，单击“关系”按钮</a:t>
            </a:r>
            <a:r>
              <a:rPr lang="en-US" dirty="0" smtClean="0"/>
              <a:t> </a:t>
            </a:r>
            <a:r>
              <a:rPr lang="zh-CN" altLang="en-US" dirty="0" smtClean="0"/>
              <a:t>；在“显示表”对话框中（如果“显示表”对话框未弹出，请单击“关系工具”选项卡中的“显示表”按钮</a:t>
            </a:r>
            <a:r>
              <a:rPr lang="en-US" dirty="0" smtClean="0"/>
              <a:t> </a:t>
            </a:r>
            <a:r>
              <a:rPr lang="zh-CN" altLang="en-US" dirty="0" smtClean="0"/>
              <a:t>），用</a:t>
            </a:r>
            <a:r>
              <a:rPr lang="en-US" dirty="0" smtClean="0"/>
              <a:t>Ctrl+</a:t>
            </a:r>
            <a:r>
              <a:rPr lang="zh-CN" altLang="en-US" dirty="0" smtClean="0"/>
              <a:t>单击同时选中“学生信息表”、“成绩表”和“选课表”，单击“添加”按钮，单击“关闭”按钮；</a:t>
            </a:r>
          </a:p>
          <a:p>
            <a:pPr lvl="0"/>
            <a:r>
              <a:rPr lang="zh-CN" altLang="en-US" dirty="0" smtClean="0"/>
              <a:t>创建表关系：将“学生信息表”的“学号”拖曳到“成绩表”的“学号”，在弹出的“编辑关系”对话框中，选中“实施参照完整性”等三个选项，单击“创建”按钮，创建表关系；同样，将“选课表”的“课程代码”拖曳到“成绩表”的“课程代码”，创建表关系；单击“关系”窗格右上角“关闭”按钮</a:t>
            </a:r>
            <a:r>
              <a:rPr lang="en-US" dirty="0" smtClean="0"/>
              <a:t> </a:t>
            </a:r>
            <a:r>
              <a:rPr lang="zh-CN" altLang="en-US" dirty="0" smtClean="0"/>
              <a:t>，保存对关系的更改，关闭“关系”窗格；</a:t>
            </a:r>
          </a:p>
          <a:p>
            <a:r>
              <a:rPr lang="zh-CN" altLang="en-US" dirty="0" smtClean="0"/>
              <a:t>（</a:t>
            </a:r>
            <a:r>
              <a:rPr lang="en-US" dirty="0" smtClean="0"/>
              <a:t>2</a:t>
            </a:r>
            <a:r>
              <a:rPr lang="zh-CN" altLang="en-US" dirty="0" smtClean="0"/>
              <a:t>）设置查询条件：在“创建”选项卡下“查询”组中，单击“查询设计”按钮</a:t>
            </a:r>
            <a:r>
              <a:rPr lang="en-US" dirty="0" smtClean="0"/>
              <a:t> </a:t>
            </a:r>
            <a:r>
              <a:rPr lang="zh-CN" altLang="en-US" dirty="0" smtClean="0"/>
              <a:t>，将三个数据表添加到查询“设计视图”中，按图</a:t>
            </a:r>
            <a:r>
              <a:rPr lang="en-US" dirty="0" smtClean="0"/>
              <a:t>5.29</a:t>
            </a:r>
            <a:r>
              <a:rPr lang="zh-CN" altLang="en-US" dirty="0" smtClean="0"/>
              <a:t>所示，将“学号”、“姓名”、“课程名称”、“成绩”和“学分”添加到“字段”行；</a:t>
            </a:r>
          </a:p>
          <a:p>
            <a:r>
              <a:rPr lang="zh-CN" altLang="en-US" dirty="0" smtClean="0"/>
              <a:t>（</a:t>
            </a:r>
            <a:r>
              <a:rPr lang="en-US" dirty="0" smtClean="0"/>
              <a:t>3</a:t>
            </a:r>
            <a:r>
              <a:rPr lang="zh-CN" altLang="en-US" dirty="0" smtClean="0"/>
              <a:t>）运行和保存查询：运行查询，以“例</a:t>
            </a:r>
            <a:r>
              <a:rPr lang="en-US" dirty="0" smtClean="0"/>
              <a:t>5.11</a:t>
            </a:r>
            <a:r>
              <a:rPr lang="zh-CN" altLang="en-US" dirty="0" smtClean="0"/>
              <a:t>多表查询”为名保存查询。</a:t>
            </a:r>
          </a:p>
        </p:txBody>
      </p:sp>
    </p:spTree>
    <p:extLst>
      <p:ext uri="{BB962C8B-B14F-4D97-AF65-F5344CB8AC3E}">
        <p14:creationId xmlns:p14="http://schemas.microsoft.com/office/powerpoint/2010/main" val="15896350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1930" y="2885090"/>
            <a:ext cx="3042745"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84</a:t>
            </a:fld>
            <a:endParaRPr lang="en-US" altLang="zh-CN" dirty="0"/>
          </a:p>
        </p:txBody>
      </p:sp>
      <p:sp>
        <p:nvSpPr>
          <p:cNvPr id="190487"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388" name="图片 388"/>
          <p:cNvPicPr>
            <a:picLocks noChangeAspect="1"/>
          </p:cNvPicPr>
          <p:nvPr/>
        </p:nvPicPr>
        <p:blipFill rotWithShape="1">
          <a:blip r:embed="rId2"/>
          <a:srcRect t="4704" b="59719"/>
          <a:stretch/>
        </p:blipFill>
        <p:spPr bwMode="auto">
          <a:xfrm>
            <a:off x="110359" y="252225"/>
            <a:ext cx="8358188" cy="1907652"/>
          </a:xfrm>
          <a:prstGeom prst="rect">
            <a:avLst/>
          </a:prstGeom>
          <a:noFill/>
        </p:spPr>
      </p:pic>
      <p:pic>
        <p:nvPicPr>
          <p:cNvPr id="391" name="图片 391"/>
          <p:cNvPicPr>
            <a:picLocks noChangeAspect="1"/>
          </p:cNvPicPr>
          <p:nvPr/>
        </p:nvPicPr>
        <p:blipFill rotWithShape="1">
          <a:blip r:embed="rId3"/>
          <a:srcRect t="6374"/>
          <a:stretch/>
        </p:blipFill>
        <p:spPr bwMode="auto">
          <a:xfrm>
            <a:off x="110359" y="2396360"/>
            <a:ext cx="8357237" cy="4288220"/>
          </a:xfrm>
          <a:prstGeom prst="rect">
            <a:avLst/>
          </a:prstGeom>
          <a:noFill/>
        </p:spPr>
      </p:pic>
      <p:pic>
        <p:nvPicPr>
          <p:cNvPr id="389" name="图片 389"/>
          <p:cNvPicPr>
            <a:picLocks noChangeAspect="1"/>
          </p:cNvPicPr>
          <p:nvPr/>
        </p:nvPicPr>
        <p:blipFill rotWithShape="1">
          <a:blip r:embed="rId4"/>
          <a:srcRect l="19141" t="19084" r="28848" b="60429"/>
          <a:stretch/>
        </p:blipFill>
        <p:spPr bwMode="auto">
          <a:xfrm>
            <a:off x="2861764" y="3767959"/>
            <a:ext cx="5572788" cy="1114284"/>
          </a:xfrm>
          <a:prstGeom prst="rect">
            <a:avLst/>
          </a:prstGeom>
          <a:noFill/>
        </p:spPr>
      </p:pic>
      <p:pic>
        <p:nvPicPr>
          <p:cNvPr id="397" name="图片 397"/>
          <p:cNvPicPr>
            <a:picLocks noChangeAspect="1"/>
          </p:cNvPicPr>
          <p:nvPr/>
        </p:nvPicPr>
        <p:blipFill>
          <a:blip r:embed="rId5"/>
          <a:srcRect/>
          <a:stretch>
            <a:fillRect/>
          </a:stretch>
        </p:blipFill>
        <p:spPr bwMode="auto">
          <a:xfrm>
            <a:off x="110359" y="3627994"/>
            <a:ext cx="2784689" cy="2702040"/>
          </a:xfrm>
          <a:prstGeom prst="rect">
            <a:avLst/>
          </a:prstGeom>
          <a:noFill/>
        </p:spPr>
      </p:pic>
      <p:sp>
        <p:nvSpPr>
          <p:cNvPr id="403" name="直接箭头连接符 403"/>
          <p:cNvSpPr>
            <a:spLocks noChangeShapeType="1"/>
          </p:cNvSpPr>
          <p:nvPr/>
        </p:nvSpPr>
        <p:spPr bwMode="auto">
          <a:xfrm>
            <a:off x="788275" y="1008995"/>
            <a:ext cx="1529255" cy="646384"/>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04" name="圆角矩形 404"/>
          <p:cNvSpPr>
            <a:spLocks noChangeArrowheads="1"/>
          </p:cNvSpPr>
          <p:nvPr/>
        </p:nvSpPr>
        <p:spPr bwMode="auto">
          <a:xfrm>
            <a:off x="405352" y="1094276"/>
            <a:ext cx="587875" cy="245793"/>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单击</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05" name="圆角矩形 405"/>
          <p:cNvSpPr>
            <a:spLocks noChangeArrowheads="1"/>
          </p:cNvSpPr>
          <p:nvPr/>
        </p:nvSpPr>
        <p:spPr bwMode="auto">
          <a:xfrm>
            <a:off x="5663730" y="696765"/>
            <a:ext cx="1541168" cy="690601"/>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sym typeface="Wingdings" pitchFamily="2" charset="2"/>
              </a:rPr>
              <a:t>①</a:t>
            </a:r>
            <a:r>
              <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设置主键</a:t>
            </a:r>
            <a:r>
              <a:rPr kumimoji="0" lang="en-US" altLang="zh-CN"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
            </a:r>
            <a:br>
              <a:rPr kumimoji="0" lang="en-US" altLang="zh-CN"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br>
            <a:r>
              <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（设计视图）</a:t>
            </a:r>
            <a:endPar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sym typeface="Wingdings" pitchFamily="2" charset="2"/>
            </a:endParaRPr>
          </a:p>
        </p:txBody>
      </p:sp>
      <p:sp>
        <p:nvSpPr>
          <p:cNvPr id="406" name="圆角矩形 406"/>
          <p:cNvSpPr>
            <a:spLocks noChangeArrowheads="1"/>
          </p:cNvSpPr>
          <p:nvPr/>
        </p:nvSpPr>
        <p:spPr bwMode="auto">
          <a:xfrm>
            <a:off x="5677392" y="3439927"/>
            <a:ext cx="1369839" cy="523179"/>
          </a:xfrm>
          <a:prstGeom prst="roundRect">
            <a:avLst>
              <a:gd name="adj" fmla="val 16667"/>
            </a:avLst>
          </a:prstGeom>
          <a:solidFill>
            <a:schemeClr val="bg1">
              <a:lumMod val="95000"/>
            </a:schemeClr>
          </a:solid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1600" dirty="0">
                <a:solidFill>
                  <a:srgbClr val="000000"/>
                </a:solidFill>
                <a:latin typeface="宋体" pitchFamily="2" charset="-122"/>
                <a:ea typeface="宋体" pitchFamily="2" charset="-122"/>
                <a:cs typeface="Times New Roman" pitchFamily="18" charset="0"/>
                <a:sym typeface="Wingdings" pitchFamily="2" charset="2"/>
              </a:rPr>
              <a:t>②</a:t>
            </a:r>
            <a:r>
              <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按箭头方向创建表关系</a:t>
            </a:r>
            <a:endPar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sym typeface="Wingdings" pitchFamily="2" charset="2"/>
            </a:endParaRPr>
          </a:p>
        </p:txBody>
      </p:sp>
      <p:sp>
        <p:nvSpPr>
          <p:cNvPr id="407" name="直接箭头连接符 407"/>
          <p:cNvSpPr>
            <a:spLocks noChangeShapeType="1"/>
          </p:cNvSpPr>
          <p:nvPr/>
        </p:nvSpPr>
        <p:spPr bwMode="auto">
          <a:xfrm flipH="1">
            <a:off x="2043148" y="3263463"/>
            <a:ext cx="0" cy="551793"/>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08" name="直接箭头连接符 408"/>
          <p:cNvSpPr>
            <a:spLocks noChangeShapeType="1"/>
          </p:cNvSpPr>
          <p:nvPr/>
        </p:nvSpPr>
        <p:spPr bwMode="auto">
          <a:xfrm flipV="1">
            <a:off x="2489412" y="4840013"/>
            <a:ext cx="774051" cy="1200519"/>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410" name="直接箭头连接符 410"/>
          <p:cNvSpPr>
            <a:spLocks noChangeShapeType="1"/>
          </p:cNvSpPr>
          <p:nvPr/>
        </p:nvSpPr>
        <p:spPr bwMode="auto">
          <a:xfrm>
            <a:off x="4949284" y="4650829"/>
            <a:ext cx="0" cy="32400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28" name="TextBox 27"/>
          <p:cNvSpPr txBox="1"/>
          <p:nvPr/>
        </p:nvSpPr>
        <p:spPr>
          <a:xfrm>
            <a:off x="8475420" y="1557338"/>
            <a:ext cx="461665" cy="4100512"/>
          </a:xfrm>
          <a:prstGeom prst="rect">
            <a:avLst/>
          </a:prstGeom>
          <a:noFill/>
        </p:spPr>
        <p:txBody>
          <a:bodyPr vert="eaVert" wrap="square" rtlCol="0">
            <a:spAutoFit/>
          </a:bodyPr>
          <a:lstStyle/>
          <a:p>
            <a:r>
              <a:rPr lang="zh-CN" altLang="en-US" dirty="0" smtClean="0"/>
              <a:t>图 </a:t>
            </a:r>
            <a:r>
              <a:rPr lang="en-US" dirty="0" smtClean="0"/>
              <a:t>5.29</a:t>
            </a:r>
            <a:r>
              <a:rPr lang="zh-CN" altLang="en-US" dirty="0" smtClean="0"/>
              <a:t>创建多表查询操作步骤</a:t>
            </a:r>
            <a:endParaRPr lang="zh-CN" altLang="en-US" dirty="0"/>
          </a:p>
        </p:txBody>
      </p:sp>
      <p:sp>
        <p:nvSpPr>
          <p:cNvPr id="29" name="圆角矩形 404"/>
          <p:cNvSpPr>
            <a:spLocks noChangeArrowheads="1"/>
          </p:cNvSpPr>
          <p:nvPr/>
        </p:nvSpPr>
        <p:spPr bwMode="auto">
          <a:xfrm>
            <a:off x="1556238" y="1693366"/>
            <a:ext cx="1043506" cy="283550"/>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选中</a:t>
            </a:r>
            <a:r>
              <a:rPr kumimoji="0" lang="zh-CN" altLang="en-US" sz="14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两行</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 name="圆角矩形 2"/>
          <p:cNvSpPr/>
          <p:nvPr/>
        </p:nvSpPr>
        <p:spPr>
          <a:xfrm>
            <a:off x="2333297" y="2380594"/>
            <a:ext cx="804041" cy="25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0" name="圆角矩形 29"/>
          <p:cNvSpPr/>
          <p:nvPr/>
        </p:nvSpPr>
        <p:spPr>
          <a:xfrm>
            <a:off x="1860332" y="2695904"/>
            <a:ext cx="396000" cy="567558"/>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1" name="圆角矩形 404"/>
          <p:cNvSpPr>
            <a:spLocks noChangeArrowheads="1"/>
          </p:cNvSpPr>
          <p:nvPr/>
        </p:nvSpPr>
        <p:spPr bwMode="auto">
          <a:xfrm>
            <a:off x="783728" y="4783408"/>
            <a:ext cx="1043506" cy="283550"/>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选中</a:t>
            </a:r>
            <a:r>
              <a:rPr lang="zh-CN" altLang="en-US" sz="1400" dirty="0">
                <a:solidFill>
                  <a:srgbClr val="000000"/>
                </a:solidFill>
                <a:latin typeface="宋体" pitchFamily="2" charset="-122"/>
                <a:ea typeface="宋体" pitchFamily="2" charset="-122"/>
                <a:cs typeface="Times New Roman" pitchFamily="18" charset="0"/>
              </a:rPr>
              <a:t>三个表</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2" name="圆角矩形 31"/>
          <p:cNvSpPr/>
          <p:nvPr/>
        </p:nvSpPr>
        <p:spPr>
          <a:xfrm>
            <a:off x="1529254" y="6038194"/>
            <a:ext cx="540000" cy="180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3" name="圆角矩形 32"/>
          <p:cNvSpPr/>
          <p:nvPr/>
        </p:nvSpPr>
        <p:spPr>
          <a:xfrm>
            <a:off x="2175640" y="6038194"/>
            <a:ext cx="612000" cy="180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5" name="上弧形箭头 4"/>
          <p:cNvSpPr/>
          <p:nvPr/>
        </p:nvSpPr>
        <p:spPr>
          <a:xfrm>
            <a:off x="3563007" y="3846786"/>
            <a:ext cx="1450427" cy="268014"/>
          </a:xfrm>
          <a:prstGeom prst="curved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5" name="圆角矩形 404"/>
          <p:cNvSpPr>
            <a:spLocks noChangeArrowheads="1"/>
          </p:cNvSpPr>
          <p:nvPr/>
        </p:nvSpPr>
        <p:spPr bwMode="auto">
          <a:xfrm>
            <a:off x="3700344" y="3600993"/>
            <a:ext cx="1486507" cy="29308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学号拖曳到学号</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 name="TextBox 5"/>
          <p:cNvSpPr txBox="1"/>
          <p:nvPr/>
        </p:nvSpPr>
        <p:spPr>
          <a:xfrm>
            <a:off x="6763408" y="5265684"/>
            <a:ext cx="1324303" cy="34051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solidFill>
                  <a:srgbClr val="FF0000"/>
                </a:solidFill>
              </a:rPr>
              <a:t>一对多表关系</a:t>
            </a:r>
            <a:endParaRPr lang="zh-CN" altLang="en-US" sz="1400" dirty="0">
              <a:solidFill>
                <a:srgbClr val="FF0000"/>
              </a:solidFill>
            </a:endParaRPr>
          </a:p>
        </p:txBody>
      </p:sp>
      <p:sp>
        <p:nvSpPr>
          <p:cNvPr id="43" name="TextBox 42"/>
          <p:cNvSpPr txBox="1"/>
          <p:nvPr/>
        </p:nvSpPr>
        <p:spPr>
          <a:xfrm>
            <a:off x="8339960" y="6353504"/>
            <a:ext cx="1024759" cy="338554"/>
          </a:xfrm>
          <a:prstGeom prst="rect">
            <a:avLst/>
          </a:prstGeom>
          <a:noFill/>
        </p:spPr>
        <p:txBody>
          <a:bodyPr wrap="square" rtlCol="0">
            <a:spAutoFit/>
          </a:bodyPr>
          <a:lstStyle/>
          <a:p>
            <a:r>
              <a:rPr lang="zh-CN" altLang="en-US" sz="1600" dirty="0" smtClean="0"/>
              <a:t>下一张</a:t>
            </a:r>
            <a:endParaRPr lang="zh-CN" altLang="en-US" sz="1600" dirty="0"/>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4634" y="4963583"/>
            <a:ext cx="2755352" cy="159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圆角矩形 36"/>
          <p:cNvSpPr/>
          <p:nvPr/>
        </p:nvSpPr>
        <p:spPr>
          <a:xfrm>
            <a:off x="3925613" y="5801710"/>
            <a:ext cx="1229711" cy="441435"/>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8" name="圆角矩形 37"/>
          <p:cNvSpPr/>
          <p:nvPr/>
        </p:nvSpPr>
        <p:spPr>
          <a:xfrm>
            <a:off x="5896302" y="5234153"/>
            <a:ext cx="612000" cy="144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cxnSp>
        <p:nvCxnSpPr>
          <p:cNvPr id="8" name="直接箭头连接符 7"/>
          <p:cNvCxnSpPr/>
          <p:nvPr/>
        </p:nvCxnSpPr>
        <p:spPr bwMode="auto">
          <a:xfrm flipH="1" flipV="1">
            <a:off x="4367049" y="4272456"/>
            <a:ext cx="2743199" cy="977461"/>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圆角矩形 406"/>
          <p:cNvSpPr>
            <a:spLocks noChangeArrowheads="1"/>
          </p:cNvSpPr>
          <p:nvPr/>
        </p:nvSpPr>
        <p:spPr bwMode="auto">
          <a:xfrm>
            <a:off x="5785945" y="1264285"/>
            <a:ext cx="2443655" cy="52317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rgbClr val="000000"/>
                </a:solidFill>
                <a:latin typeface="宋体" pitchFamily="2" charset="-122"/>
                <a:ea typeface="宋体" pitchFamily="2" charset="-122"/>
                <a:cs typeface="Times New Roman" pitchFamily="18" charset="0"/>
                <a:sym typeface="Wingdings" pitchFamily="2" charset="2"/>
              </a:rPr>
              <a:t>同样设置另两个表的主键</a:t>
            </a:r>
            <a:endPar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sym typeface="Wingdings" pitchFamily="2" charset="2"/>
            </a:endParaRPr>
          </a:p>
        </p:txBody>
      </p:sp>
    </p:spTree>
    <p:extLst>
      <p:ext uri="{BB962C8B-B14F-4D97-AF65-F5344CB8AC3E}">
        <p14:creationId xmlns:p14="http://schemas.microsoft.com/office/powerpoint/2010/main" val="346026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500"/>
                                        <p:tgtEl>
                                          <p:spTgt spid="38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05"/>
                                        </p:tgtEl>
                                        <p:attrNameLst>
                                          <p:attrName>style.visibility</p:attrName>
                                        </p:attrNameLst>
                                      </p:cBhvr>
                                      <p:to>
                                        <p:strVal val="visible"/>
                                      </p:to>
                                    </p:set>
                                    <p:animEffect transition="in" filter="wipe(left)">
                                      <p:cBhvr>
                                        <p:cTn id="14" dur="500"/>
                                        <p:tgtEl>
                                          <p:spTgt spid="40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1500"/>
                                        <p:tgtEl>
                                          <p:spTgt spid="29"/>
                                        </p:tgtEl>
                                      </p:cBhvr>
                                    </p:animEffect>
                                  </p:childTnLst>
                                </p:cTn>
                              </p:par>
                            </p:childTnLst>
                          </p:cTn>
                        </p:par>
                        <p:par>
                          <p:cTn id="19" fill="hold">
                            <p:stCondLst>
                              <p:cond delay="2500"/>
                            </p:stCondLst>
                            <p:childTnLst>
                              <p:par>
                                <p:cTn id="20" presetID="22" presetClass="entr" presetSubtype="8" fill="hold" grpId="0" nodeType="afterEffect">
                                  <p:stCondLst>
                                    <p:cond delay="1000"/>
                                  </p:stCondLst>
                                  <p:childTnLst>
                                    <p:set>
                                      <p:cBhvr>
                                        <p:cTn id="21" dur="1" fill="hold">
                                          <p:stCondLst>
                                            <p:cond delay="0"/>
                                          </p:stCondLst>
                                        </p:cTn>
                                        <p:tgtEl>
                                          <p:spTgt spid="404"/>
                                        </p:tgtEl>
                                        <p:attrNameLst>
                                          <p:attrName>style.visibility</p:attrName>
                                        </p:attrNameLst>
                                      </p:cBhvr>
                                      <p:to>
                                        <p:strVal val="visible"/>
                                      </p:to>
                                    </p:set>
                                    <p:animEffect transition="in" filter="wipe(left)">
                                      <p:cBhvr>
                                        <p:cTn id="22" dur="1500"/>
                                        <p:tgtEl>
                                          <p:spTgt spid="404"/>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403"/>
                                        </p:tgtEl>
                                        <p:attrNameLst>
                                          <p:attrName>style.visibility</p:attrName>
                                        </p:attrNameLst>
                                      </p:cBhvr>
                                      <p:to>
                                        <p:strVal val="visible"/>
                                      </p:to>
                                    </p:set>
                                    <p:animEffect transition="in" filter="wipe(left)">
                                      <p:cBhvr>
                                        <p:cTn id="26" dur="500"/>
                                        <p:tgtEl>
                                          <p:spTgt spid="403"/>
                                        </p:tgtEl>
                                      </p:cBhvr>
                                    </p:animEffect>
                                  </p:childTnLst>
                                </p:cTn>
                              </p:par>
                            </p:childTnLst>
                          </p:cTn>
                        </p:par>
                        <p:par>
                          <p:cTn id="27" fill="hold">
                            <p:stCondLst>
                              <p:cond delay="5500"/>
                            </p:stCondLst>
                            <p:childTnLst>
                              <p:par>
                                <p:cTn id="28" presetID="22" presetClass="entr" presetSubtype="8"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500"/>
                                        <p:tgtEl>
                                          <p:spTgt spid="391"/>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wipe(left)">
                                      <p:cBhvr>
                                        <p:cTn id="39" dur="500"/>
                                        <p:tgtEl>
                                          <p:spTgt spid="406"/>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1500"/>
                            </p:stCondLst>
                            <p:childTnLst>
                              <p:par>
                                <p:cTn id="45" presetID="22" presetClass="entr" presetSubtype="1" fill="hold" grpId="0" nodeType="after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1500"/>
                                        <p:tgtEl>
                                          <p:spTgt spid="30"/>
                                        </p:tgtEl>
                                      </p:cBhvr>
                                    </p:animEffect>
                                  </p:childTnLst>
                                </p:cTn>
                              </p:par>
                            </p:childTnLst>
                          </p:cTn>
                        </p:par>
                        <p:par>
                          <p:cTn id="48" fill="hold">
                            <p:stCondLst>
                              <p:cond delay="3500"/>
                            </p:stCondLst>
                            <p:childTnLst>
                              <p:par>
                                <p:cTn id="49" presetID="22" presetClass="entr" presetSubtype="1" fill="hold" grpId="0" nodeType="afterEffect">
                                  <p:stCondLst>
                                    <p:cond delay="0"/>
                                  </p:stCondLst>
                                  <p:childTnLst>
                                    <p:set>
                                      <p:cBhvr>
                                        <p:cTn id="50" dur="1" fill="hold">
                                          <p:stCondLst>
                                            <p:cond delay="0"/>
                                          </p:stCondLst>
                                        </p:cTn>
                                        <p:tgtEl>
                                          <p:spTgt spid="407"/>
                                        </p:tgtEl>
                                        <p:attrNameLst>
                                          <p:attrName>style.visibility</p:attrName>
                                        </p:attrNameLst>
                                      </p:cBhvr>
                                      <p:to>
                                        <p:strVal val="visible"/>
                                      </p:to>
                                    </p:set>
                                    <p:animEffect transition="in" filter="wipe(up)">
                                      <p:cBhvr>
                                        <p:cTn id="51" dur="1500"/>
                                        <p:tgtEl>
                                          <p:spTgt spid="407"/>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397"/>
                                        </p:tgtEl>
                                        <p:attrNameLst>
                                          <p:attrName>style.visibility</p:attrName>
                                        </p:attrNameLst>
                                      </p:cBhvr>
                                      <p:to>
                                        <p:strVal val="visible"/>
                                      </p:to>
                                    </p:set>
                                    <p:animEffect transition="in" filter="fade">
                                      <p:cBhvr>
                                        <p:cTn id="55" dur="500"/>
                                        <p:tgtEl>
                                          <p:spTgt spid="397"/>
                                        </p:tgtEl>
                                      </p:cBhvr>
                                    </p:animEffect>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1500"/>
                                        <p:tgtEl>
                                          <p:spTgt spid="31"/>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left)">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08"/>
                                        </p:tgtEl>
                                        <p:attrNameLst>
                                          <p:attrName>style.visibility</p:attrName>
                                        </p:attrNameLst>
                                      </p:cBhvr>
                                      <p:to>
                                        <p:strVal val="visible"/>
                                      </p:to>
                                    </p:set>
                                    <p:animEffect transition="in" filter="wipe(down)">
                                      <p:cBhvr>
                                        <p:cTn id="72" dur="500"/>
                                        <p:tgtEl>
                                          <p:spTgt spid="408"/>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9"/>
                                        </p:tgtEl>
                                        <p:attrNameLst>
                                          <p:attrName>style.visibility</p:attrName>
                                        </p:attrNameLst>
                                      </p:cBhvr>
                                      <p:to>
                                        <p:strVal val="visible"/>
                                      </p:to>
                                    </p:set>
                                    <p:animEffect transition="in" filter="fade">
                                      <p:cBhvr>
                                        <p:cTn id="76" dur="500"/>
                                        <p:tgtEl>
                                          <p:spTgt spid="389"/>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1500"/>
                                        <p:tgtEl>
                                          <p:spTgt spid="35"/>
                                        </p:tgtEl>
                                      </p:cBhvr>
                                    </p:animEffect>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15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410"/>
                                        </p:tgtEl>
                                        <p:attrNameLst>
                                          <p:attrName>style.visibility</p:attrName>
                                        </p:attrNameLst>
                                      </p:cBhvr>
                                      <p:to>
                                        <p:strVal val="visible"/>
                                      </p:to>
                                    </p:set>
                                    <p:animEffect transition="in" filter="wipe(up)">
                                      <p:cBhvr>
                                        <p:cTn id="89" dur="500"/>
                                        <p:tgtEl>
                                          <p:spTgt spid="410"/>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9218"/>
                                        </p:tgtEl>
                                        <p:attrNameLst>
                                          <p:attrName>style.visibility</p:attrName>
                                        </p:attrNameLst>
                                      </p:cBhvr>
                                      <p:to>
                                        <p:strVal val="visible"/>
                                      </p:to>
                                    </p:set>
                                    <p:animEffect transition="in" filter="fade">
                                      <p:cBhvr>
                                        <p:cTn id="93" dur="500"/>
                                        <p:tgtEl>
                                          <p:spTgt spid="9218"/>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left)">
                                      <p:cBhvr>
                                        <p:cTn id="97" dur="500"/>
                                        <p:tgtEl>
                                          <p:spTgt spid="37"/>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par>
                          <p:cTn id="102" fill="hold">
                            <p:stCondLst>
                              <p:cond delay="2000"/>
                            </p:stCondLst>
                            <p:childTnLst>
                              <p:par>
                                <p:cTn id="103" presetID="22" presetClass="entr" presetSubtype="4" fill="hold" grpId="0" nodeType="after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wipe(down)">
                                      <p:cBhvr>
                                        <p:cTn id="105" dur="500"/>
                                        <p:tgtEl>
                                          <p:spTgt spid="6"/>
                                        </p:tgtEl>
                                      </p:cBhvr>
                                    </p:animEffect>
                                  </p:childTnLst>
                                </p:cTn>
                              </p:par>
                            </p:childTnLst>
                          </p:cTn>
                        </p:par>
                        <p:par>
                          <p:cTn id="106" fill="hold">
                            <p:stCondLst>
                              <p:cond delay="2500"/>
                            </p:stCondLst>
                            <p:childTnLst>
                              <p:par>
                                <p:cTn id="107" presetID="22" presetClass="entr" presetSubtype="4"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ipe(down)">
                                      <p:cBhvr>
                                        <p:cTn id="109" dur="500"/>
                                        <p:tgtEl>
                                          <p:spTgt spid="8"/>
                                        </p:tgtEl>
                                      </p:cBhvr>
                                    </p:animEffect>
                                  </p:childTnLst>
                                </p:cTn>
                              </p:par>
                            </p:childTnLst>
                          </p:cTn>
                        </p:par>
                        <p:par>
                          <p:cTn id="110" fill="hold">
                            <p:stCondLst>
                              <p:cond delay="3000"/>
                            </p:stCondLst>
                            <p:childTnLst>
                              <p:par>
                                <p:cTn id="111" presetID="26" presetClass="emph" presetSubtype="0" repeatCount="3000" fill="hold" grpId="1" nodeType="afterEffect">
                                  <p:stCondLst>
                                    <p:cond delay="0"/>
                                  </p:stCondLst>
                                  <p:childTnLst>
                                    <p:animEffect transition="out" filter="fade">
                                      <p:cBhvr>
                                        <p:cTn id="112" dur="500" tmFilter="0, 0; .2, .5; .8, .5; 1, 0"/>
                                        <p:tgtEl>
                                          <p:spTgt spid="6"/>
                                        </p:tgtEl>
                                      </p:cBhvr>
                                    </p:animEffect>
                                    <p:animScale>
                                      <p:cBhvr>
                                        <p:cTn id="113" dur="250" autoRev="1" fill="hold"/>
                                        <p:tgtEl>
                                          <p:spTgt spid="6"/>
                                        </p:tgtEl>
                                      </p:cBhvr>
                                      <p:by x="105000" y="105000"/>
                                    </p:animScale>
                                  </p:childTnLst>
                                </p:cTn>
                              </p:par>
                            </p:childTnLst>
                          </p:cTn>
                        </p:par>
                        <p:par>
                          <p:cTn id="114" fill="hold">
                            <p:stCondLst>
                              <p:cond delay="4500"/>
                            </p:stCondLst>
                            <p:childTnLst>
                              <p:par>
                                <p:cTn id="115" presetID="6" presetClass="entr" presetSubtype="16" fill="hold" grpId="0" nodeType="after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circle(in)">
                                      <p:cBhvr>
                                        <p:cTn id="1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3" grpId="0" animBg="1"/>
      <p:bldP spid="404" grpId="0"/>
      <p:bldP spid="405" grpId="0"/>
      <p:bldP spid="406" grpId="0" animBg="1"/>
      <p:bldP spid="407" grpId="0" animBg="1"/>
      <p:bldP spid="408" grpId="0" animBg="1"/>
      <p:bldP spid="410" grpId="0" animBg="1"/>
      <p:bldP spid="29" grpId="0"/>
      <p:bldP spid="3" grpId="0" animBg="1"/>
      <p:bldP spid="30" grpId="0" animBg="1"/>
      <p:bldP spid="31" grpId="0"/>
      <p:bldP spid="32" grpId="0" animBg="1"/>
      <p:bldP spid="33" grpId="0" animBg="1"/>
      <p:bldP spid="5" grpId="0" animBg="1"/>
      <p:bldP spid="35" grpId="0"/>
      <p:bldP spid="6" grpId="0" animBg="1"/>
      <p:bldP spid="6" grpId="1" animBg="1"/>
      <p:bldP spid="43" grpId="0"/>
      <p:bldP spid="37" grpId="0" animBg="1"/>
      <p:bldP spid="38" grpId="0" animBg="1"/>
      <p:bldP spid="4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85</a:t>
            </a:fld>
            <a:endParaRPr lang="en-US" altLang="zh-CN" dirty="0"/>
          </a:p>
        </p:txBody>
      </p:sp>
      <p:sp>
        <p:nvSpPr>
          <p:cNvPr id="190487"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390" name="图片 390"/>
          <p:cNvPicPr>
            <a:picLocks noChangeAspect="1"/>
          </p:cNvPicPr>
          <p:nvPr/>
        </p:nvPicPr>
        <p:blipFill>
          <a:blip r:embed="rId2"/>
          <a:srcRect l="31207" t="36440"/>
          <a:stretch>
            <a:fillRect/>
          </a:stretch>
        </p:blipFill>
        <p:spPr bwMode="auto">
          <a:xfrm>
            <a:off x="890972" y="481066"/>
            <a:ext cx="5749265" cy="2856350"/>
          </a:xfrm>
          <a:prstGeom prst="rect">
            <a:avLst/>
          </a:prstGeom>
          <a:noFill/>
        </p:spPr>
      </p:pic>
      <p:pic>
        <p:nvPicPr>
          <p:cNvPr id="399" name="图片 399"/>
          <p:cNvPicPr>
            <a:picLocks noChangeAspect="1"/>
          </p:cNvPicPr>
          <p:nvPr/>
        </p:nvPicPr>
        <p:blipFill rotWithShape="1">
          <a:blip r:embed="rId3"/>
          <a:srcRect t="5286"/>
          <a:stretch/>
        </p:blipFill>
        <p:spPr bwMode="auto">
          <a:xfrm>
            <a:off x="313019" y="2601310"/>
            <a:ext cx="7979643" cy="4256692"/>
          </a:xfrm>
          <a:prstGeom prst="rect">
            <a:avLst/>
          </a:prstGeom>
          <a:noFill/>
        </p:spPr>
      </p:pic>
      <p:sp>
        <p:nvSpPr>
          <p:cNvPr id="411" name="圆角矩形 411"/>
          <p:cNvSpPr>
            <a:spLocks noChangeArrowheads="1"/>
          </p:cNvSpPr>
          <p:nvPr/>
        </p:nvSpPr>
        <p:spPr bwMode="auto">
          <a:xfrm>
            <a:off x="0" y="2248895"/>
            <a:ext cx="2096813" cy="38394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lvl="0" algn="ctr"/>
            <a:r>
              <a:rPr lang="zh-CN" altLang="en-US" sz="1600" dirty="0">
                <a:solidFill>
                  <a:srgbClr val="000000"/>
                </a:solidFill>
                <a:latin typeface="宋体" pitchFamily="2" charset="-122"/>
                <a:ea typeface="宋体" pitchFamily="2" charset="-122"/>
                <a:cs typeface="Times New Roman" pitchFamily="18" charset="0"/>
                <a:sym typeface="Wingdings" pitchFamily="2" charset="2"/>
              </a:rPr>
              <a:t>③</a:t>
            </a:r>
            <a:r>
              <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创建查询并运行</a:t>
            </a:r>
            <a:endPar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sym typeface="Wingdings" pitchFamily="2" charset="2"/>
            </a:endParaRPr>
          </a:p>
        </p:txBody>
      </p:sp>
      <p:sp>
        <p:nvSpPr>
          <p:cNvPr id="28" name="TextBox 27"/>
          <p:cNvSpPr txBox="1"/>
          <p:nvPr/>
        </p:nvSpPr>
        <p:spPr>
          <a:xfrm>
            <a:off x="8396590" y="1557338"/>
            <a:ext cx="461665" cy="4100512"/>
          </a:xfrm>
          <a:prstGeom prst="rect">
            <a:avLst/>
          </a:prstGeom>
          <a:noFill/>
        </p:spPr>
        <p:txBody>
          <a:bodyPr vert="eaVert" wrap="square" rtlCol="0">
            <a:spAutoFit/>
          </a:bodyPr>
          <a:lstStyle/>
          <a:p>
            <a:r>
              <a:rPr lang="zh-CN" altLang="en-US" dirty="0" smtClean="0"/>
              <a:t>图 </a:t>
            </a:r>
            <a:r>
              <a:rPr lang="en-US" dirty="0" smtClean="0"/>
              <a:t>5.29</a:t>
            </a:r>
            <a:r>
              <a:rPr lang="zh-CN" altLang="en-US" dirty="0" smtClean="0"/>
              <a:t>创建多表查询操作步骤</a:t>
            </a:r>
            <a:endParaRPr lang="zh-CN" altLang="en-US" dirty="0"/>
          </a:p>
        </p:txBody>
      </p:sp>
      <p:sp>
        <p:nvSpPr>
          <p:cNvPr id="27" name="圆角矩形 406"/>
          <p:cNvSpPr>
            <a:spLocks noChangeArrowheads="1"/>
          </p:cNvSpPr>
          <p:nvPr/>
        </p:nvSpPr>
        <p:spPr bwMode="auto">
          <a:xfrm>
            <a:off x="-236483" y="176466"/>
            <a:ext cx="3056705" cy="52317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rgbClr val="000000"/>
                </a:solidFill>
                <a:latin typeface="宋体" pitchFamily="2" charset="-122"/>
                <a:ea typeface="宋体" pitchFamily="2" charset="-122"/>
                <a:cs typeface="Times New Roman" pitchFamily="18" charset="0"/>
                <a:sym typeface="Wingdings" pitchFamily="2" charset="2"/>
              </a:rPr>
              <a:t>同样</a:t>
            </a:r>
            <a:r>
              <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创建另两个表的关系</a:t>
            </a:r>
            <a:endParaRPr kumimoji="0" lang="zh-CN" altLang="en-US" sz="1600"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sym typeface="Wingdings" pitchFamily="2" charset="2"/>
            </a:endParaRPr>
          </a:p>
        </p:txBody>
      </p:sp>
      <p:sp>
        <p:nvSpPr>
          <p:cNvPr id="29" name="上弧形箭头 28"/>
          <p:cNvSpPr/>
          <p:nvPr/>
        </p:nvSpPr>
        <p:spPr>
          <a:xfrm rot="21219357">
            <a:off x="3675849" y="769565"/>
            <a:ext cx="1762654" cy="427131"/>
          </a:xfrm>
          <a:prstGeom prst="curved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0" name="圆角矩形 404"/>
          <p:cNvSpPr>
            <a:spLocks noChangeArrowheads="1"/>
          </p:cNvSpPr>
          <p:nvPr/>
        </p:nvSpPr>
        <p:spPr bwMode="auto">
          <a:xfrm>
            <a:off x="3479575" y="510954"/>
            <a:ext cx="2259022" cy="29308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课程代码拖曳到课程代码</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 name="圆角矩形 1"/>
          <p:cNvSpPr/>
          <p:nvPr/>
        </p:nvSpPr>
        <p:spPr>
          <a:xfrm>
            <a:off x="3168869" y="5470636"/>
            <a:ext cx="4824000" cy="43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1" name="圆角矩形 30"/>
          <p:cNvSpPr/>
          <p:nvPr/>
        </p:nvSpPr>
        <p:spPr>
          <a:xfrm>
            <a:off x="677917" y="2790498"/>
            <a:ext cx="346842" cy="43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32" name="TextBox 31"/>
          <p:cNvSpPr txBox="1"/>
          <p:nvPr/>
        </p:nvSpPr>
        <p:spPr>
          <a:xfrm>
            <a:off x="8339960" y="6353504"/>
            <a:ext cx="1024759" cy="338554"/>
          </a:xfrm>
          <a:prstGeom prst="rect">
            <a:avLst/>
          </a:prstGeom>
          <a:noFill/>
        </p:spPr>
        <p:txBody>
          <a:bodyPr wrap="square" rtlCol="0">
            <a:spAutoFit/>
          </a:bodyPr>
          <a:lstStyle/>
          <a:p>
            <a:r>
              <a:rPr lang="zh-CN" altLang="en-US" sz="1600" dirty="0" smtClean="0"/>
              <a:t>下一张</a:t>
            </a:r>
            <a:endParaRPr lang="zh-CN" altLang="en-US" sz="1600" dirty="0"/>
          </a:p>
        </p:txBody>
      </p:sp>
      <p:sp>
        <p:nvSpPr>
          <p:cNvPr id="33" name="TextBox 32"/>
          <p:cNvSpPr txBox="1"/>
          <p:nvPr/>
        </p:nvSpPr>
        <p:spPr>
          <a:xfrm>
            <a:off x="1608084" y="5580994"/>
            <a:ext cx="930165" cy="34051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solidFill>
                  <a:srgbClr val="FF0000"/>
                </a:solidFill>
              </a:rPr>
              <a:t>含多个表</a:t>
            </a:r>
            <a:endParaRPr lang="zh-CN" altLang="en-US" sz="1400" dirty="0">
              <a:solidFill>
                <a:srgbClr val="FF0000"/>
              </a:solidFill>
            </a:endParaRPr>
          </a:p>
        </p:txBody>
      </p:sp>
      <p:cxnSp>
        <p:nvCxnSpPr>
          <p:cNvPr id="34" name="直接箭头连接符 33"/>
          <p:cNvCxnSpPr/>
          <p:nvPr/>
        </p:nvCxnSpPr>
        <p:spPr bwMode="auto">
          <a:xfrm>
            <a:off x="2538247" y="5754415"/>
            <a:ext cx="360000" cy="0"/>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7" name="图片 389"/>
          <p:cNvPicPr>
            <a:picLocks noChangeAspect="1"/>
          </p:cNvPicPr>
          <p:nvPr/>
        </p:nvPicPr>
        <p:blipFill rotWithShape="1">
          <a:blip r:embed="rId4"/>
          <a:srcRect l="30480" t="40672" r="43308" b="32911"/>
          <a:stretch/>
        </p:blipFill>
        <p:spPr bwMode="auto">
          <a:xfrm>
            <a:off x="4859720" y="1563039"/>
            <a:ext cx="2808514" cy="1436915"/>
          </a:xfrm>
          <a:prstGeom prst="rect">
            <a:avLst/>
          </a:prstGeom>
          <a:noFill/>
        </p:spPr>
      </p:pic>
      <p:sp>
        <p:nvSpPr>
          <p:cNvPr id="38" name="圆角矩形 37"/>
          <p:cNvSpPr/>
          <p:nvPr/>
        </p:nvSpPr>
        <p:spPr>
          <a:xfrm>
            <a:off x="4950371" y="2364828"/>
            <a:ext cx="1229711" cy="441435"/>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246582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0"/>
                                        </p:tgtEl>
                                        <p:attrNameLst>
                                          <p:attrName>style.visibility</p:attrName>
                                        </p:attrNameLst>
                                      </p:cBhvr>
                                      <p:to>
                                        <p:strVal val="visible"/>
                                      </p:to>
                                    </p:set>
                                    <p:animEffect transition="in" filter="fade">
                                      <p:cBhvr>
                                        <p:cTn id="11" dur="500"/>
                                        <p:tgtEl>
                                          <p:spTgt spid="39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1500"/>
                                        <p:tgtEl>
                                          <p:spTgt spid="30"/>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500"/>
                                        <p:tgtEl>
                                          <p:spTgt spid="2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1"/>
                                        </p:tgtEl>
                                        <p:attrNameLst>
                                          <p:attrName>style.visibility</p:attrName>
                                        </p:attrNameLst>
                                      </p:cBhvr>
                                      <p:to>
                                        <p:strVal val="visible"/>
                                      </p:to>
                                    </p:set>
                                    <p:animEffect transition="in" filter="wipe(left)">
                                      <p:cBhvr>
                                        <p:cTn id="32" dur="500"/>
                                        <p:tgtEl>
                                          <p:spTgt spid="41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99"/>
                                        </p:tgtEl>
                                        <p:attrNameLst>
                                          <p:attrName>style.visibility</p:attrName>
                                        </p:attrNameLst>
                                      </p:cBhvr>
                                      <p:to>
                                        <p:strVal val="visible"/>
                                      </p:to>
                                    </p:set>
                                    <p:animEffect transition="in" filter="fade">
                                      <p:cBhvr>
                                        <p:cTn id="36" dur="500"/>
                                        <p:tgtEl>
                                          <p:spTgt spid="399"/>
                                        </p:tgtEl>
                                      </p:cBhvr>
                                    </p:animEffect>
                                  </p:childTnLst>
                                </p:cTn>
                              </p:par>
                            </p:childTnLst>
                          </p:cTn>
                        </p:par>
                        <p:par>
                          <p:cTn id="37" fill="hold">
                            <p:stCondLst>
                              <p:cond delay="1000"/>
                            </p:stCondLst>
                            <p:childTnLst>
                              <p:par>
                                <p:cTn id="38" presetID="22" presetClass="entr" presetSubtype="8" fill="hold" grpId="0" nodeType="afterEffect">
                                  <p:stCondLst>
                                    <p:cond delay="50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1500"/>
                                        <p:tgtEl>
                                          <p:spTgt spid="2"/>
                                        </p:tgtEl>
                                      </p:cBhvr>
                                    </p:animEffect>
                                  </p:childTnLst>
                                </p:cTn>
                              </p:par>
                            </p:childTnLst>
                          </p:cTn>
                        </p:par>
                        <p:par>
                          <p:cTn id="41" fill="hold">
                            <p:stCondLst>
                              <p:cond delay="3000"/>
                            </p:stCondLst>
                            <p:childTnLst>
                              <p:par>
                                <p:cTn id="42" presetID="22" presetClass="entr" presetSubtype="8"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1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par>
                          <p:cTn id="50" fill="hold">
                            <p:stCondLst>
                              <p:cond delay="500"/>
                            </p:stCondLst>
                            <p:childTnLst>
                              <p:par>
                                <p:cTn id="51" presetID="26" presetClass="emph" presetSubtype="0" repeatCount="3000" fill="hold" grpId="1" nodeType="afterEffect">
                                  <p:stCondLst>
                                    <p:cond delay="0"/>
                                  </p:stCondLst>
                                  <p:childTnLst>
                                    <p:animEffect transition="out" filter="fade">
                                      <p:cBhvr>
                                        <p:cTn id="52" dur="500" tmFilter="0, 0; .2, .5; .8, .5; 1, 0"/>
                                        <p:tgtEl>
                                          <p:spTgt spid="33"/>
                                        </p:tgtEl>
                                      </p:cBhvr>
                                    </p:animEffect>
                                    <p:animScale>
                                      <p:cBhvr>
                                        <p:cTn id="53" dur="250" autoRev="1" fill="hold"/>
                                        <p:tgtEl>
                                          <p:spTgt spid="33"/>
                                        </p:tgtEl>
                                      </p:cBhvr>
                                      <p:by x="105000" y="105000"/>
                                    </p:animScale>
                                  </p:childTnLst>
                                </p:cTn>
                              </p:par>
                            </p:childTnLst>
                          </p:cTn>
                        </p:par>
                        <p:par>
                          <p:cTn id="54" fill="hold">
                            <p:stCondLst>
                              <p:cond delay="2000"/>
                            </p:stCondLst>
                            <p:childTnLst>
                              <p:par>
                                <p:cTn id="55" presetID="22" presetClass="entr" presetSubtype="4"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childTnLst>
                          </p:cTn>
                        </p:par>
                        <p:par>
                          <p:cTn id="58" fill="hold">
                            <p:stCondLst>
                              <p:cond delay="2500"/>
                            </p:stCondLst>
                            <p:childTnLst>
                              <p:par>
                                <p:cTn id="59" presetID="6" presetClass="entr" presetSubtype="16"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p:bldP spid="27" grpId="0"/>
      <p:bldP spid="29" grpId="0" animBg="1"/>
      <p:bldP spid="30" grpId="0"/>
      <p:bldP spid="2" grpId="0" animBg="1"/>
      <p:bldP spid="31" grpId="0" animBg="1"/>
      <p:bldP spid="32" grpId="0"/>
      <p:bldP spid="33" grpId="0" animBg="1"/>
      <p:bldP spid="33" grpId="1" animBg="1"/>
      <p:bldP spid="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90"/>
          <p:cNvPicPr>
            <a:picLocks noChangeAspect="1"/>
          </p:cNvPicPr>
          <p:nvPr/>
        </p:nvPicPr>
        <p:blipFill rotWithShape="1">
          <a:blip r:embed="rId2"/>
          <a:srcRect l="33905" t="36440" r="4355" b="21204"/>
          <a:stretch/>
        </p:blipFill>
        <p:spPr bwMode="auto">
          <a:xfrm>
            <a:off x="414408" y="2818868"/>
            <a:ext cx="5159829" cy="1903469"/>
          </a:xfrm>
          <a:prstGeom prst="rect">
            <a:avLst/>
          </a:prstGeom>
          <a:noFill/>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125" y="4522148"/>
            <a:ext cx="3844831" cy="222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4"/>
          <p:cNvSpPr>
            <a:spLocks noChangeArrowheads="1"/>
          </p:cNvSpPr>
          <p:nvPr/>
        </p:nvSpPr>
        <p:spPr bwMode="gray">
          <a:xfrm>
            <a:off x="342900" y="328614"/>
            <a:ext cx="8543925" cy="249341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t>创建</a:t>
            </a:r>
            <a:r>
              <a:rPr lang="zh-CN" altLang="en-US" dirty="0" smtClean="0">
                <a:solidFill>
                  <a:srgbClr val="FF0000"/>
                </a:solidFill>
              </a:rPr>
              <a:t>多表查询的关键</a:t>
            </a:r>
            <a:r>
              <a:rPr lang="zh-CN" altLang="en-US" dirty="0" smtClean="0"/>
              <a:t>：</a:t>
            </a:r>
          </a:p>
          <a:p>
            <a:pPr>
              <a:lnSpc>
                <a:spcPct val="150000"/>
              </a:lnSpc>
            </a:pPr>
            <a:r>
              <a:rPr lang="zh-CN" altLang="en-US" dirty="0" smtClean="0"/>
              <a:t>（</a:t>
            </a:r>
            <a:r>
              <a:rPr lang="en-US" dirty="0" smtClean="0"/>
              <a:t>1</a:t>
            </a:r>
            <a:r>
              <a:rPr lang="zh-CN" altLang="en-US" dirty="0" smtClean="0"/>
              <a:t>）创建多表查询的关键是</a:t>
            </a:r>
            <a:r>
              <a:rPr lang="zh-CN" altLang="en-US" dirty="0" smtClean="0">
                <a:solidFill>
                  <a:srgbClr val="FF0000"/>
                </a:solidFill>
              </a:rPr>
              <a:t>创建一对多表关系</a:t>
            </a:r>
            <a:r>
              <a:rPr lang="zh-CN" altLang="en-US" dirty="0" smtClean="0"/>
              <a:t>；而创建一对多表关系的基础是设置主键；</a:t>
            </a:r>
          </a:p>
          <a:p>
            <a:pPr>
              <a:lnSpc>
                <a:spcPct val="150000"/>
              </a:lnSpc>
            </a:pPr>
            <a:r>
              <a:rPr lang="zh-CN" altLang="en-US" dirty="0" smtClean="0"/>
              <a:t>（</a:t>
            </a:r>
            <a:r>
              <a:rPr lang="en-US" dirty="0" smtClean="0"/>
              <a:t>2</a:t>
            </a:r>
            <a:r>
              <a:rPr lang="zh-CN" altLang="en-US" dirty="0" smtClean="0"/>
              <a:t>）正确的一对多表关系，不管是在“关系”窗格，还是在查询“设计视图”中，都应该有“</a:t>
            </a:r>
            <a:r>
              <a:rPr lang="en-US" dirty="0" smtClean="0"/>
              <a:t>1</a:t>
            </a:r>
            <a:r>
              <a:rPr lang="zh-CN" altLang="en-US" dirty="0" smtClean="0"/>
              <a:t>”和“</a:t>
            </a:r>
            <a:r>
              <a:rPr lang="zh-CN" altLang="en-US" sz="3200" dirty="0" smtClean="0">
                <a:solidFill>
                  <a:srgbClr val="FF0000"/>
                </a:solidFill>
              </a:rPr>
              <a:t>∞</a:t>
            </a:r>
            <a:r>
              <a:rPr lang="zh-CN" altLang="en-US" dirty="0" smtClean="0"/>
              <a:t>”的标志，如图</a:t>
            </a:r>
            <a:r>
              <a:rPr lang="en-US" dirty="0" smtClean="0"/>
              <a:t>5.29</a:t>
            </a:r>
            <a:r>
              <a:rPr lang="zh-CN" altLang="en-US" dirty="0" smtClean="0"/>
              <a:t>所示。</a:t>
            </a:r>
          </a:p>
        </p:txBody>
      </p:sp>
      <p:cxnSp>
        <p:nvCxnSpPr>
          <p:cNvPr id="3" name="直接箭头连接符 2"/>
          <p:cNvCxnSpPr/>
          <p:nvPr/>
        </p:nvCxnSpPr>
        <p:spPr bwMode="auto">
          <a:xfrm flipH="1">
            <a:off x="2237014" y="2522483"/>
            <a:ext cx="364296" cy="890188"/>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圆角矩形 7"/>
          <p:cNvSpPr/>
          <p:nvPr/>
        </p:nvSpPr>
        <p:spPr>
          <a:xfrm>
            <a:off x="3184634" y="5707117"/>
            <a:ext cx="1671145" cy="914400"/>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339" t="36666" r="39380" b="31150"/>
          <a:stretch/>
        </p:blipFill>
        <p:spPr bwMode="auto">
          <a:xfrm>
            <a:off x="5662072" y="2828222"/>
            <a:ext cx="3326525" cy="165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086600" y="2873828"/>
            <a:ext cx="424543" cy="375557"/>
          </a:xfrm>
          <a:prstGeom prst="rect">
            <a:avLst/>
          </a:prstGeom>
          <a:noFill/>
        </p:spPr>
        <p:txBody>
          <a:bodyPr wrap="square" rtlCol="0">
            <a:spAutoFit/>
          </a:bodyPr>
          <a:lstStyle/>
          <a:p>
            <a:r>
              <a:rPr lang="en-US" altLang="zh-CN" dirty="0" smtClean="0">
                <a:solidFill>
                  <a:srgbClr val="FF0000"/>
                </a:solidFill>
              </a:rPr>
              <a:t>X</a:t>
            </a:r>
            <a:endParaRPr lang="zh-CN" altLang="en-US" dirty="0">
              <a:solidFill>
                <a:srgbClr val="FF0000"/>
              </a:solidFill>
            </a:endParaRPr>
          </a:p>
        </p:txBody>
      </p:sp>
      <p:sp>
        <p:nvSpPr>
          <p:cNvPr id="12" name="TextBox 11"/>
          <p:cNvSpPr txBox="1"/>
          <p:nvPr/>
        </p:nvSpPr>
        <p:spPr>
          <a:xfrm>
            <a:off x="6547754" y="2579914"/>
            <a:ext cx="1440000" cy="3600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smtClean="0"/>
              <a:t>错误的表关系</a:t>
            </a:r>
            <a:endParaRPr lang="zh-CN" altLang="en-US" sz="1600" dirty="0"/>
          </a:p>
        </p:txBody>
      </p:sp>
      <p:sp>
        <p:nvSpPr>
          <p:cNvPr id="13" name="TextBox 12"/>
          <p:cNvSpPr txBox="1"/>
          <p:nvPr/>
        </p:nvSpPr>
        <p:spPr>
          <a:xfrm>
            <a:off x="702129" y="5012871"/>
            <a:ext cx="1338943"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1600" dirty="0" smtClean="0">
                <a:solidFill>
                  <a:srgbClr val="FF0000"/>
                </a:solidFill>
              </a:rPr>
              <a:t>“主键”标志</a:t>
            </a:r>
            <a:endParaRPr lang="zh-CN" altLang="en-US" sz="1600" dirty="0">
              <a:solidFill>
                <a:srgbClr val="FF0000"/>
              </a:solidFill>
            </a:endParaRPr>
          </a:p>
        </p:txBody>
      </p:sp>
      <p:cxnSp>
        <p:nvCxnSpPr>
          <p:cNvPr id="15" name="直接箭头连接符 14"/>
          <p:cNvCxnSpPr/>
          <p:nvPr/>
        </p:nvCxnSpPr>
        <p:spPr bwMode="auto">
          <a:xfrm flipV="1">
            <a:off x="1632858" y="3706585"/>
            <a:ext cx="864000" cy="1306286"/>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p:cNvCxnSpPr/>
          <p:nvPr/>
        </p:nvCxnSpPr>
        <p:spPr bwMode="auto">
          <a:xfrm flipH="1" flipV="1">
            <a:off x="751115" y="3543300"/>
            <a:ext cx="0" cy="1469571"/>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hlinkClick r:id="rId5" action="ppaction://hlinksldjump"/>
          </p:cNvPr>
          <p:cNvSpPr txBox="1"/>
          <p:nvPr/>
        </p:nvSpPr>
        <p:spPr>
          <a:xfrm>
            <a:off x="7646276" y="6243145"/>
            <a:ext cx="804041" cy="369332"/>
          </a:xfrm>
          <a:prstGeom prst="rect">
            <a:avLst/>
          </a:prstGeom>
          <a:noFill/>
        </p:spPr>
        <p:txBody>
          <a:bodyPr wrap="square" rtlCol="0">
            <a:spAutoFit/>
          </a:bodyPr>
          <a:lstStyle/>
          <a:p>
            <a:r>
              <a:rPr lang="en-US" altLang="zh-CN" dirty="0" smtClean="0"/>
              <a:t>Back</a:t>
            </a:r>
            <a:endParaRPr lang="zh-CN" altLang="en-US" dirty="0"/>
          </a:p>
        </p:txBody>
      </p:sp>
    </p:spTree>
    <p:extLst>
      <p:ext uri="{BB962C8B-B14F-4D97-AF65-F5344CB8AC3E}">
        <p14:creationId xmlns:p14="http://schemas.microsoft.com/office/powerpoint/2010/main" val="404005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500"/>
                                        <p:tgtEl>
                                          <p:spTgt spid="9"/>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2"/>
                                        </p:tgtEl>
                                        <p:attrNameLst>
                                          <p:attrName>style.visibility</p:attrName>
                                        </p:attrNameLst>
                                      </p:cBhvr>
                                      <p:to>
                                        <p:strVal val="visible"/>
                                      </p:to>
                                    </p:set>
                                    <p:animEffect transition="in" filter="fade">
                                      <p:cBhvr>
                                        <p:cTn id="37" dur="500"/>
                                        <p:tgtEl>
                                          <p:spTgt spid="10242"/>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par>
                          <p:cTn id="46" fill="hold">
                            <p:stCondLst>
                              <p:cond delay="1500"/>
                            </p:stCondLst>
                            <p:childTnLst>
                              <p:par>
                                <p:cTn id="47" presetID="26" presetClass="emph" presetSubtype="0" repeatCount="3000" fill="hold" grpId="1" nodeType="afterEffect">
                                  <p:stCondLst>
                                    <p:cond delay="0"/>
                                  </p:stCondLst>
                                  <p:childTnLst>
                                    <p:animEffect transition="out" filter="fade">
                                      <p:cBhvr>
                                        <p:cTn id="48" dur="1500" tmFilter="0, 0; .2, .5; .8, .5; 1, 0"/>
                                        <p:tgtEl>
                                          <p:spTgt spid="13"/>
                                        </p:tgtEl>
                                      </p:cBhvr>
                                    </p:animEffect>
                                    <p:animScale>
                                      <p:cBhvr>
                                        <p:cTn id="49" dur="750" autoRev="1" fill="hold"/>
                                        <p:tgtEl>
                                          <p:spTgt spid="13"/>
                                        </p:tgtEl>
                                      </p:cBhvr>
                                      <p:by x="105000" y="105000"/>
                                    </p:animScale>
                                  </p:childTnLst>
                                </p:cTn>
                              </p:par>
                              <p:par>
                                <p:cTn id="50" presetID="26" presetClass="emph" presetSubtype="0" repeatCount="3000" fill="hold" grpId="1" nodeType="withEffect">
                                  <p:stCondLst>
                                    <p:cond delay="0"/>
                                  </p:stCondLst>
                                  <p:childTnLst>
                                    <p:animEffect transition="out" filter="fade">
                                      <p:cBhvr>
                                        <p:cTn id="51" dur="1500" tmFilter="0, 0; .2, .5; .8, .5; 1, 0"/>
                                        <p:tgtEl>
                                          <p:spTgt spid="8"/>
                                        </p:tgtEl>
                                      </p:cBhvr>
                                    </p:animEffect>
                                    <p:animScale>
                                      <p:cBhvr>
                                        <p:cTn id="52" dur="750" autoRev="1" fill="hold"/>
                                        <p:tgtEl>
                                          <p:spTgt spid="8"/>
                                        </p:tgtEl>
                                      </p:cBhvr>
                                      <p:by x="105000" y="105000"/>
                                    </p:animScale>
                                  </p:childTnLst>
                                </p:cTn>
                              </p:par>
                            </p:childTnLst>
                          </p:cTn>
                        </p:par>
                        <p:par>
                          <p:cTn id="53" fill="hold">
                            <p:stCondLst>
                              <p:cond delay="6000"/>
                            </p:stCondLst>
                            <p:childTnLst>
                              <p:par>
                                <p:cTn id="54" presetID="6" presetClass="entr" presetSubtype="16"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ircle(in)">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p:bldP spid="12" grpId="0" animBg="1"/>
      <p:bldP spid="13" grpId="0" animBg="1"/>
      <p:bldP spid="13" grpId="1" animBg="1"/>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258763"/>
            <a:ext cx="8686800" cy="550862"/>
          </a:xfrm>
        </p:spPr>
        <p:txBody>
          <a:bodyPr/>
          <a:lstStyle/>
          <a:p>
            <a:r>
              <a:rPr lang="en-US" sz="3600" dirty="0" smtClean="0"/>
              <a:t>5.3.</a:t>
            </a:r>
            <a:r>
              <a:rPr lang="en-US" altLang="zh-CN" sz="3600" dirty="0" smtClean="0"/>
              <a:t>9</a:t>
            </a:r>
            <a:r>
              <a:rPr lang="zh-CN" altLang="en-US" sz="3600" dirty="0" smtClean="0"/>
              <a:t>查询综合举例</a:t>
            </a:r>
            <a:r>
              <a:rPr lang="zh-CN" altLang="en-US" sz="2800" dirty="0" smtClean="0"/>
              <a:t>（</a:t>
            </a:r>
            <a:r>
              <a:rPr lang="zh-CN" altLang="en-US" sz="2800" dirty="0"/>
              <a:t>之一</a:t>
            </a:r>
            <a:r>
              <a:rPr lang="zh-CN" altLang="en-US" sz="2800" dirty="0" smtClean="0"/>
              <a:t>）</a:t>
            </a:r>
            <a:endParaRPr lang="zh-CN" altLang="en-US" dirty="0" smtClean="0">
              <a:ea typeface="宋体" charset="-122"/>
            </a:endParaRPr>
          </a:p>
        </p:txBody>
      </p:sp>
      <p:sp>
        <p:nvSpPr>
          <p:cNvPr id="56326" name="Rectangle 29"/>
          <p:cNvSpPr>
            <a:spLocks noChangeArrowheads="1"/>
          </p:cNvSpPr>
          <p:nvPr/>
        </p:nvSpPr>
        <p:spPr bwMode="auto">
          <a:xfrm>
            <a:off x="285751" y="2171700"/>
            <a:ext cx="2552700" cy="3800474"/>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71787" y="4438465"/>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43431" y="3117392"/>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28612" y="2200453"/>
            <a:ext cx="2457449" cy="2585323"/>
          </a:xfrm>
          <a:prstGeom prst="rect">
            <a:avLst/>
          </a:prstGeom>
          <a:noFill/>
          <a:ln w="9525">
            <a:noFill/>
            <a:miter lim="800000"/>
            <a:headEnd/>
            <a:tailEnd/>
          </a:ln>
        </p:spPr>
        <p:txBody>
          <a:bodyPr wrap="square">
            <a:spAutoFit/>
          </a:bodyPr>
          <a:lstStyle/>
          <a:p>
            <a:r>
              <a:rPr lang="zh-CN" altLang="en-US" dirty="0" smtClean="0"/>
              <a:t>例</a:t>
            </a:r>
            <a:r>
              <a:rPr lang="en-US" dirty="0" smtClean="0"/>
              <a:t>5.12</a:t>
            </a:r>
            <a:r>
              <a:rPr lang="zh-CN" altLang="en-US" dirty="0" smtClean="0"/>
              <a:t>：在“教务系统”数据库中，创建查询：显示</a:t>
            </a:r>
            <a:r>
              <a:rPr lang="en-US" dirty="0" smtClean="0">
                <a:solidFill>
                  <a:srgbClr val="FF0000"/>
                </a:solidFill>
              </a:rPr>
              <a:t>09</a:t>
            </a:r>
            <a:r>
              <a:rPr lang="zh-CN" altLang="en-US" dirty="0" smtClean="0">
                <a:solidFill>
                  <a:srgbClr val="FF0000"/>
                </a:solidFill>
              </a:rPr>
              <a:t>级“中文学院”和“经济学院”女生“当前绩点</a:t>
            </a:r>
            <a:r>
              <a:rPr lang="zh-CN" altLang="en-US" dirty="0" smtClean="0"/>
              <a:t>（</a:t>
            </a:r>
            <a:r>
              <a:rPr lang="en-US" dirty="0" smtClean="0"/>
              <a:t>GPA</a:t>
            </a:r>
            <a:r>
              <a:rPr lang="zh-CN" altLang="en-US" dirty="0" smtClean="0"/>
              <a:t>）”的情况，如图</a:t>
            </a:r>
            <a:r>
              <a:rPr lang="en-US" dirty="0" smtClean="0"/>
              <a:t>5.30</a:t>
            </a:r>
            <a:r>
              <a:rPr lang="zh-CN" altLang="en-US" dirty="0" smtClean="0"/>
              <a:t>所示，以“例</a:t>
            </a:r>
            <a:r>
              <a:rPr lang="en-US" dirty="0" smtClean="0"/>
              <a:t>12 </a:t>
            </a:r>
            <a:r>
              <a:rPr lang="zh-CN" altLang="en-US" dirty="0" smtClean="0"/>
              <a:t>综合查询</a:t>
            </a:r>
            <a:r>
              <a:rPr lang="en-US" dirty="0" smtClean="0"/>
              <a:t>_like</a:t>
            </a:r>
            <a:r>
              <a:rPr lang="zh-CN" altLang="en-US" dirty="0" smtClean="0"/>
              <a:t>条件”为名保存查询。</a:t>
            </a:r>
            <a:endParaRPr lang="en-US" altLang="zh-CN" dirty="0"/>
          </a:p>
        </p:txBody>
      </p:sp>
      <p:sp>
        <p:nvSpPr>
          <p:cNvPr id="56357" name="Text Box 37"/>
          <p:cNvSpPr txBox="1">
            <a:spLocks noChangeArrowheads="1"/>
          </p:cNvSpPr>
          <p:nvPr/>
        </p:nvSpPr>
        <p:spPr bwMode="auto">
          <a:xfrm>
            <a:off x="8566078" y="1703169"/>
            <a:ext cx="461665" cy="494347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5.30 </a:t>
            </a:r>
            <a:r>
              <a:rPr lang="zh-CN" altLang="en-US" dirty="0" smtClean="0"/>
              <a:t>“例 </a:t>
            </a:r>
            <a:r>
              <a:rPr lang="en-US" dirty="0" smtClean="0"/>
              <a:t>5.12</a:t>
            </a:r>
            <a:r>
              <a:rPr lang="zh-CN" altLang="en-US" dirty="0" smtClean="0"/>
              <a:t>”查询结果及查询“设计视图”</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300037" y="971552"/>
            <a:ext cx="8543925" cy="72866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可以综合使用选择查询、参数查询、交叉表查询以及创建计算字段、汇总字段等技术，建立满足用户需求的各种查询。</a:t>
            </a:r>
          </a:p>
        </p:txBody>
      </p:sp>
      <p:pic>
        <p:nvPicPr>
          <p:cNvPr id="18" name="图片 17"/>
          <p:cNvPicPr/>
          <p:nvPr/>
        </p:nvPicPr>
        <p:blipFill rotWithShape="1">
          <a:blip r:embed="rId2"/>
          <a:srcRect l="29126" t="30371"/>
          <a:stretch/>
        </p:blipFill>
        <p:spPr bwMode="auto">
          <a:xfrm>
            <a:off x="2896913" y="2867333"/>
            <a:ext cx="5695293" cy="2934357"/>
          </a:xfrm>
          <a:prstGeom prst="rect">
            <a:avLst/>
          </a:prstGeom>
          <a:ln>
            <a:noFill/>
          </a:ln>
          <a:extLst>
            <a:ext uri="{53640926-AAD7-44D8-BBD7-CCE9431645EC}">
              <a14:shadowObscured xmlns:a14="http://schemas.microsoft.com/office/drawing/2010/main"/>
            </a:ext>
          </a:extLst>
        </p:spPr>
      </p:pic>
      <p:pic>
        <p:nvPicPr>
          <p:cNvPr id="19" name="图片 18"/>
          <p:cNvPicPr/>
          <p:nvPr/>
        </p:nvPicPr>
        <p:blipFill rotWithShape="1">
          <a:blip r:embed="rId3"/>
          <a:srcRect l="34681" t="47525"/>
          <a:stretch/>
        </p:blipFill>
        <p:spPr bwMode="auto">
          <a:xfrm>
            <a:off x="4398579" y="2002200"/>
            <a:ext cx="4193628" cy="1418896"/>
          </a:xfrm>
          <a:prstGeom prst="rect">
            <a:avLst/>
          </a:prstGeom>
          <a:ln>
            <a:noFill/>
          </a:ln>
          <a:extLst>
            <a:ext uri="{53640926-AAD7-44D8-BBD7-CCE9431645EC}">
              <a14:shadowObscured xmlns:a14="http://schemas.microsoft.com/office/drawing/2010/main"/>
            </a:ext>
          </a:extLst>
        </p:spPr>
      </p:pic>
      <p:sp>
        <p:nvSpPr>
          <p:cNvPr id="17" name="云形 16"/>
          <p:cNvSpPr/>
          <p:nvPr/>
        </p:nvSpPr>
        <p:spPr>
          <a:xfrm>
            <a:off x="772512" y="4855780"/>
            <a:ext cx="1891860" cy="551792"/>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查询条件设置</a:t>
            </a:r>
          </a:p>
        </p:txBody>
      </p:sp>
      <p:sp>
        <p:nvSpPr>
          <p:cNvPr id="3" name="圆角矩形 2"/>
          <p:cNvSpPr/>
          <p:nvPr/>
        </p:nvSpPr>
        <p:spPr>
          <a:xfrm>
            <a:off x="3484179" y="5044944"/>
            <a:ext cx="3767959" cy="346843"/>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圆角矩形 3"/>
          <p:cNvSpPr/>
          <p:nvPr/>
        </p:nvSpPr>
        <p:spPr>
          <a:xfrm>
            <a:off x="5297214" y="5044946"/>
            <a:ext cx="551793" cy="346841"/>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5" name="矩形 4"/>
          <p:cNvSpPr/>
          <p:nvPr/>
        </p:nvSpPr>
        <p:spPr>
          <a:xfrm>
            <a:off x="4742244" y="5451486"/>
            <a:ext cx="1800493"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zh-CN" altLang="en-US" sz="1400" dirty="0"/>
              <a:t>不能缺省相同的部分</a:t>
            </a:r>
          </a:p>
        </p:txBody>
      </p:sp>
      <p:sp>
        <p:nvSpPr>
          <p:cNvPr id="21" name="矩形 20"/>
          <p:cNvSpPr/>
          <p:nvPr/>
        </p:nvSpPr>
        <p:spPr>
          <a:xfrm>
            <a:off x="3071099" y="5451486"/>
            <a:ext cx="1489510" cy="3077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CN" sz="1400" dirty="0" smtClean="0"/>
              <a:t>Like</a:t>
            </a:r>
            <a:r>
              <a:rPr lang="zh-CN" altLang="en-US" sz="1400" dirty="0"/>
              <a:t>：</a:t>
            </a:r>
            <a:r>
              <a:rPr lang="zh-CN" altLang="en-US" sz="1400" dirty="0" smtClean="0"/>
              <a:t> 模糊查询</a:t>
            </a:r>
            <a:endParaRPr lang="zh-CN" altLang="en-US" sz="1400" dirty="0"/>
          </a:p>
        </p:txBody>
      </p:sp>
      <p:sp>
        <p:nvSpPr>
          <p:cNvPr id="22" name="圆角矩形 21"/>
          <p:cNvSpPr/>
          <p:nvPr/>
        </p:nvSpPr>
        <p:spPr>
          <a:xfrm>
            <a:off x="3499945" y="5044946"/>
            <a:ext cx="740979" cy="331075"/>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6" name="TextBox 5"/>
          <p:cNvSpPr txBox="1"/>
          <p:nvPr/>
        </p:nvSpPr>
        <p:spPr>
          <a:xfrm>
            <a:off x="7646276" y="6274675"/>
            <a:ext cx="993228"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92793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3000"/>
                                  </p:stCondLst>
                                  <p:childTnLst>
                                    <p:animEffect transition="out" filter="fade">
                                      <p:cBhvr>
                                        <p:cTn id="6" dur="2000" tmFilter="0, 0; .2, .5; .8, .5; 1, 0"/>
                                        <p:tgtEl>
                                          <p:spTgt spid="21"/>
                                        </p:tgtEl>
                                      </p:cBhvr>
                                    </p:animEffect>
                                    <p:animScale>
                                      <p:cBhvr>
                                        <p:cTn id="7" dur="1000" autoRev="1" fill="hold"/>
                                        <p:tgtEl>
                                          <p:spTgt spid="21"/>
                                        </p:tgtEl>
                                      </p:cBhvr>
                                      <p:by x="105000" y="105000"/>
                                    </p:animScale>
                                  </p:childTnLst>
                                </p:cTn>
                              </p:par>
                              <p:par>
                                <p:cTn id="8" presetID="26" presetClass="emph" presetSubtype="0" repeatCount="3000" fill="hold" grpId="0" nodeType="withEffect">
                                  <p:stCondLst>
                                    <p:cond delay="3000"/>
                                  </p:stCondLst>
                                  <p:childTnLst>
                                    <p:animEffect transition="out" filter="fade">
                                      <p:cBhvr>
                                        <p:cTn id="9" dur="2000" tmFilter="0, 0; .2, .5; .8, .5; 1, 0"/>
                                        <p:tgtEl>
                                          <p:spTgt spid="5"/>
                                        </p:tgtEl>
                                      </p:cBhvr>
                                    </p:animEffect>
                                    <p:animScale>
                                      <p:cBhvr>
                                        <p:cTn id="10" dur="1000" autoRev="1" fill="hold"/>
                                        <p:tgtEl>
                                          <p:spTgt spid="5"/>
                                        </p:tgtEl>
                                      </p:cBhvr>
                                      <p:by x="105000" y="105000"/>
                                    </p:animScale>
                                  </p:childTnLst>
                                </p:cTn>
                              </p:par>
                              <p:par>
                                <p:cTn id="11" presetID="26" presetClass="emph" presetSubtype="0" repeatCount="3000" fill="hold" grpId="0" nodeType="withEffect">
                                  <p:stCondLst>
                                    <p:cond delay="3000"/>
                                  </p:stCondLst>
                                  <p:childTnLst>
                                    <p:animEffect transition="out" filter="fade">
                                      <p:cBhvr>
                                        <p:cTn id="12" dur="2000" tmFilter="0, 0; .2, .5; .8, .5; 1, 0"/>
                                        <p:tgtEl>
                                          <p:spTgt spid="22"/>
                                        </p:tgtEl>
                                      </p:cBhvr>
                                    </p:animEffect>
                                    <p:animScale>
                                      <p:cBhvr>
                                        <p:cTn id="13" dur="1000" autoRev="1" fill="hold"/>
                                        <p:tgtEl>
                                          <p:spTgt spid="22"/>
                                        </p:tgtEl>
                                      </p:cBhvr>
                                      <p:by x="105000" y="105000"/>
                                    </p:animScale>
                                  </p:childTnLst>
                                </p:cTn>
                              </p:par>
                              <p:par>
                                <p:cTn id="14" presetID="26" presetClass="emph" presetSubtype="0" repeatCount="3000" fill="hold" grpId="0" nodeType="withEffect">
                                  <p:stCondLst>
                                    <p:cond delay="3000"/>
                                  </p:stCondLst>
                                  <p:childTnLst>
                                    <p:animEffect transition="out" filter="fade">
                                      <p:cBhvr>
                                        <p:cTn id="15" dur="2000" tmFilter="0, 0; .2, .5; .8, .5; 1, 0"/>
                                        <p:tgtEl>
                                          <p:spTgt spid="4"/>
                                        </p:tgtEl>
                                      </p:cBhvr>
                                    </p:animEffect>
                                    <p:animScale>
                                      <p:cBhvr>
                                        <p:cTn id="16" dur="1000" autoRev="1" fill="hold"/>
                                        <p:tgtEl>
                                          <p:spTgt spid="4"/>
                                        </p:tgtEl>
                                      </p:cBhvr>
                                      <p:by x="105000" y="105000"/>
                                    </p:animScale>
                                  </p:childTnLst>
                                </p:cTn>
                              </p:par>
                            </p:childTnLst>
                          </p:cTn>
                        </p:par>
                        <p:par>
                          <p:cTn id="17" fill="hold">
                            <p:stCondLst>
                              <p:cond delay="9000"/>
                            </p:stCondLst>
                            <p:childTnLst>
                              <p:par>
                                <p:cTn id="18" presetID="6"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P spid="22" grpId="0" animBg="1"/>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88</a:t>
            </a:fld>
            <a:endParaRPr lang="en-US" altLang="zh-CN" dirty="0"/>
          </a:p>
        </p:txBody>
      </p:sp>
      <p:sp>
        <p:nvSpPr>
          <p:cNvPr id="5" name="AutoShape 34"/>
          <p:cNvSpPr>
            <a:spLocks noChangeArrowheads="1"/>
          </p:cNvSpPr>
          <p:nvPr/>
        </p:nvSpPr>
        <p:spPr bwMode="gray">
          <a:xfrm>
            <a:off x="327135" y="1258781"/>
            <a:ext cx="8543925" cy="2477648"/>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重要提示</a:t>
            </a:r>
            <a:r>
              <a:rPr lang="en-US" altLang="zh-CN" dirty="0" smtClean="0"/>
              <a:t>——“</a:t>
            </a:r>
            <a:r>
              <a:rPr lang="zh-CN" altLang="en-US" dirty="0" smtClean="0">
                <a:solidFill>
                  <a:srgbClr val="FF0000"/>
                </a:solidFill>
              </a:rPr>
              <a:t>或”条件的完整性和“</a:t>
            </a:r>
            <a:r>
              <a:rPr lang="en-US" dirty="0" smtClean="0">
                <a:solidFill>
                  <a:srgbClr val="FF0000"/>
                </a:solidFill>
              </a:rPr>
              <a:t>like</a:t>
            </a:r>
            <a:r>
              <a:rPr lang="zh-CN" altLang="en-US" dirty="0" smtClean="0">
                <a:solidFill>
                  <a:srgbClr val="FF0000"/>
                </a:solidFill>
              </a:rPr>
              <a:t>”的使用</a:t>
            </a:r>
            <a:r>
              <a:rPr lang="zh-CN" altLang="en-US" dirty="0" smtClean="0"/>
              <a:t>：</a:t>
            </a:r>
          </a:p>
          <a:p>
            <a:pPr>
              <a:lnSpc>
                <a:spcPct val="150000"/>
              </a:lnSpc>
            </a:pPr>
            <a:r>
              <a:rPr lang="zh-CN" altLang="en-US" dirty="0" smtClean="0"/>
              <a:t>（</a:t>
            </a:r>
            <a:r>
              <a:rPr lang="en-US" dirty="0" smtClean="0"/>
              <a:t>1</a:t>
            </a:r>
            <a:r>
              <a:rPr lang="zh-CN" altLang="en-US" dirty="0" smtClean="0"/>
              <a:t>）当两个查询条件为“或”的关系，并且写在两行上时，两行上的条件要写完整，不能缺省相同的部分；如果第二行的查询条件只写“经济学院”，观察查询结果的变化；</a:t>
            </a:r>
          </a:p>
          <a:p>
            <a:pPr>
              <a:lnSpc>
                <a:spcPct val="150000"/>
              </a:lnSpc>
            </a:pPr>
            <a:r>
              <a:rPr lang="zh-CN" altLang="en-US" dirty="0" smtClean="0"/>
              <a:t>（</a:t>
            </a:r>
            <a:r>
              <a:rPr lang="en-US" dirty="0" smtClean="0"/>
              <a:t>2</a:t>
            </a:r>
            <a:r>
              <a:rPr lang="zh-CN" altLang="en-US" dirty="0" smtClean="0"/>
              <a:t>）查询条件中应用“</a:t>
            </a:r>
            <a:r>
              <a:rPr lang="en-US" dirty="0" smtClean="0"/>
              <a:t>Like</a:t>
            </a:r>
            <a:r>
              <a:rPr lang="zh-CN" altLang="en-US" dirty="0" smtClean="0"/>
              <a:t>”，可以得到模糊查询结果。</a:t>
            </a:r>
          </a:p>
        </p:txBody>
      </p:sp>
    </p:spTree>
    <p:extLst>
      <p:ext uri="{BB962C8B-B14F-4D97-AF65-F5344CB8AC3E}">
        <p14:creationId xmlns:p14="http://schemas.microsoft.com/office/powerpoint/2010/main" val="39527513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8686800" cy="550862"/>
          </a:xfrm>
        </p:spPr>
        <p:txBody>
          <a:bodyPr/>
          <a:lstStyle/>
          <a:p>
            <a:r>
              <a:rPr lang="en-US" sz="3600" dirty="0" smtClean="0"/>
              <a:t>5.3.</a:t>
            </a:r>
            <a:r>
              <a:rPr lang="en-US" altLang="zh-CN" sz="3600" dirty="0" smtClean="0"/>
              <a:t>9</a:t>
            </a:r>
            <a:r>
              <a:rPr lang="zh-CN" altLang="en-US" sz="3600" dirty="0" smtClean="0"/>
              <a:t>查询综合举例</a:t>
            </a:r>
            <a:r>
              <a:rPr lang="zh-CN" altLang="en-US" sz="2800" dirty="0"/>
              <a:t>（</a:t>
            </a:r>
            <a:r>
              <a:rPr lang="zh-CN" altLang="en-US" sz="2800" dirty="0" smtClean="0"/>
              <a:t>之二）</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89</a:t>
            </a:fld>
            <a:endParaRPr lang="en-US" altLang="zh-CN"/>
          </a:p>
        </p:txBody>
      </p:sp>
      <p:sp>
        <p:nvSpPr>
          <p:cNvPr id="56326" name="Rectangle 29"/>
          <p:cNvSpPr>
            <a:spLocks noChangeArrowheads="1"/>
          </p:cNvSpPr>
          <p:nvPr/>
        </p:nvSpPr>
        <p:spPr bwMode="auto">
          <a:xfrm>
            <a:off x="285751" y="1957388"/>
            <a:ext cx="2552700" cy="4014786"/>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71787" y="5100637"/>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74962" y="25971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414337" y="2029003"/>
            <a:ext cx="2457449" cy="2862322"/>
          </a:xfrm>
          <a:prstGeom prst="rect">
            <a:avLst/>
          </a:prstGeom>
          <a:noFill/>
          <a:ln w="9525">
            <a:noFill/>
            <a:miter lim="800000"/>
            <a:headEnd/>
            <a:tailEnd/>
          </a:ln>
        </p:spPr>
        <p:txBody>
          <a:bodyPr wrap="square">
            <a:spAutoFit/>
          </a:bodyPr>
          <a:lstStyle/>
          <a:p>
            <a:r>
              <a:rPr lang="zh-CN" altLang="en-US" dirty="0" smtClean="0"/>
              <a:t>例</a:t>
            </a:r>
            <a:r>
              <a:rPr lang="en-US" dirty="0" smtClean="0"/>
              <a:t>5.13</a:t>
            </a:r>
            <a:r>
              <a:rPr lang="zh-CN" altLang="en-US" dirty="0" smtClean="0"/>
              <a:t>：在“教务系统”数据库中，创建参数查询：可以</a:t>
            </a:r>
            <a:r>
              <a:rPr lang="zh-CN" altLang="en-US" dirty="0" smtClean="0">
                <a:solidFill>
                  <a:srgbClr val="FF0000"/>
                </a:solidFill>
              </a:rPr>
              <a:t>按年级查询</a:t>
            </a:r>
            <a:r>
              <a:rPr lang="zh-CN" altLang="en-US" dirty="0" smtClean="0"/>
              <a:t>“当前绩点（</a:t>
            </a:r>
            <a:r>
              <a:rPr lang="en-US" dirty="0" smtClean="0"/>
              <a:t>GPA</a:t>
            </a:r>
            <a:r>
              <a:rPr lang="zh-CN" altLang="en-US" dirty="0" smtClean="0"/>
              <a:t>）”在</a:t>
            </a:r>
            <a:r>
              <a:rPr lang="en-US" dirty="0" smtClean="0">
                <a:solidFill>
                  <a:srgbClr val="FF0000"/>
                </a:solidFill>
              </a:rPr>
              <a:t>3</a:t>
            </a:r>
            <a:r>
              <a:rPr lang="zh-CN" altLang="en-US" dirty="0" smtClean="0">
                <a:solidFill>
                  <a:srgbClr val="FF0000"/>
                </a:solidFill>
              </a:rPr>
              <a:t>分及以上</a:t>
            </a:r>
            <a:r>
              <a:rPr lang="zh-CN" altLang="en-US" dirty="0" smtClean="0"/>
              <a:t>的学生信息，如图</a:t>
            </a:r>
            <a:r>
              <a:rPr lang="en-US" dirty="0" smtClean="0"/>
              <a:t>5.31</a:t>
            </a:r>
            <a:r>
              <a:rPr lang="zh-CN" altLang="en-US" dirty="0" smtClean="0"/>
              <a:t>所示，以“例</a:t>
            </a:r>
            <a:r>
              <a:rPr lang="en-US" dirty="0" smtClean="0"/>
              <a:t>13</a:t>
            </a:r>
            <a:r>
              <a:rPr lang="zh-CN" altLang="en-US" dirty="0" smtClean="0"/>
              <a:t>综合查询</a:t>
            </a:r>
            <a:r>
              <a:rPr lang="en-US" dirty="0" smtClean="0"/>
              <a:t>_</a:t>
            </a:r>
            <a:r>
              <a:rPr lang="zh-CN" altLang="en-US" dirty="0" smtClean="0"/>
              <a:t>条件参数查询”为名保存查询。</a:t>
            </a:r>
          </a:p>
          <a:p>
            <a:endParaRPr lang="en-US" altLang="zh-CN" dirty="0"/>
          </a:p>
        </p:txBody>
      </p:sp>
      <p:sp>
        <p:nvSpPr>
          <p:cNvPr id="56357" name="Text Box 37"/>
          <p:cNvSpPr txBox="1">
            <a:spLocks noChangeArrowheads="1"/>
          </p:cNvSpPr>
          <p:nvPr/>
        </p:nvSpPr>
        <p:spPr bwMode="auto">
          <a:xfrm>
            <a:off x="8282301" y="1671638"/>
            <a:ext cx="461665" cy="494347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5.31 </a:t>
            </a:r>
            <a:r>
              <a:rPr lang="zh-CN" altLang="en-US" dirty="0" smtClean="0"/>
              <a:t>“例 </a:t>
            </a:r>
            <a:r>
              <a:rPr lang="en-US" dirty="0" smtClean="0"/>
              <a:t>5.13</a:t>
            </a:r>
            <a:r>
              <a:rPr lang="zh-CN" altLang="en-US" dirty="0" smtClean="0"/>
              <a:t>”查询结果及查询“设计视图”</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221210" y="924255"/>
            <a:ext cx="4697632" cy="72866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重要提示</a:t>
            </a:r>
            <a:r>
              <a:rPr lang="en-US" altLang="zh-CN" dirty="0" smtClean="0"/>
              <a:t>——</a:t>
            </a:r>
            <a:r>
              <a:rPr lang="zh-CN" altLang="en-US" dirty="0" smtClean="0"/>
              <a:t>参数查询中查询条件的设置：</a:t>
            </a:r>
          </a:p>
          <a:p>
            <a:r>
              <a:rPr lang="zh-CN" altLang="en-US" dirty="0" smtClean="0"/>
              <a:t>与普通选择查询一样，在参数查询中，也可以增加查询条件。</a:t>
            </a:r>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93537" name="组合 429"/>
          <p:cNvGrpSpPr>
            <a:grpSpLocks/>
          </p:cNvGrpSpPr>
          <p:nvPr/>
        </p:nvGrpSpPr>
        <p:grpSpPr bwMode="auto">
          <a:xfrm>
            <a:off x="2727468" y="1182424"/>
            <a:ext cx="6274611" cy="5092231"/>
            <a:chOff x="10121" y="-4134"/>
            <a:chExt cx="61539" cy="43968"/>
          </a:xfrm>
        </p:grpSpPr>
        <p:pic>
          <p:nvPicPr>
            <p:cNvPr id="427" name="图片 427"/>
            <p:cNvPicPr>
              <a:picLocks noChangeAspect="1"/>
            </p:cNvPicPr>
            <p:nvPr/>
          </p:nvPicPr>
          <p:blipFill rotWithShape="1">
            <a:blip r:embed="rId2"/>
            <a:srcRect l="23611" t="68563"/>
            <a:stretch/>
          </p:blipFill>
          <p:spPr bwMode="auto">
            <a:xfrm>
              <a:off x="10121" y="24044"/>
              <a:ext cx="61385" cy="15790"/>
            </a:xfrm>
            <a:prstGeom prst="rect">
              <a:avLst/>
            </a:prstGeom>
            <a:noFill/>
          </p:spPr>
        </p:pic>
        <p:pic>
          <p:nvPicPr>
            <p:cNvPr id="428" name="图片 428"/>
            <p:cNvPicPr>
              <a:picLocks noChangeAspect="1"/>
            </p:cNvPicPr>
            <p:nvPr/>
          </p:nvPicPr>
          <p:blipFill>
            <a:blip r:embed="rId3"/>
            <a:srcRect/>
            <a:stretch>
              <a:fillRect/>
            </a:stretch>
          </p:blipFill>
          <p:spPr bwMode="auto">
            <a:xfrm>
              <a:off x="51567" y="-4134"/>
              <a:ext cx="20093" cy="11013"/>
            </a:xfrm>
            <a:prstGeom prst="rect">
              <a:avLst/>
            </a:prstGeom>
            <a:noFill/>
          </p:spPr>
        </p:pic>
        <p:grpSp>
          <p:nvGrpSpPr>
            <p:cNvPr id="426" name="组合 426"/>
            <p:cNvGrpSpPr>
              <a:grpSpLocks/>
            </p:cNvGrpSpPr>
            <p:nvPr/>
          </p:nvGrpSpPr>
          <p:grpSpPr bwMode="auto">
            <a:xfrm>
              <a:off x="15532" y="-4134"/>
              <a:ext cx="46541" cy="27088"/>
              <a:chOff x="3609" y="-5013"/>
              <a:chExt cx="46544" cy="27095"/>
            </a:xfrm>
          </p:grpSpPr>
          <p:pic>
            <p:nvPicPr>
              <p:cNvPr id="423" name="图片 423"/>
              <p:cNvPicPr>
                <a:picLocks noChangeAspect="1"/>
              </p:cNvPicPr>
              <p:nvPr/>
            </p:nvPicPr>
            <p:blipFill>
              <a:blip r:embed="rId4"/>
              <a:srcRect l="39140" t="41623"/>
              <a:stretch>
                <a:fillRect/>
              </a:stretch>
            </p:blipFill>
            <p:spPr bwMode="auto">
              <a:xfrm>
                <a:off x="3609" y="7231"/>
                <a:ext cx="46544" cy="14851"/>
              </a:xfrm>
              <a:prstGeom prst="rect">
                <a:avLst/>
              </a:prstGeom>
              <a:noFill/>
            </p:spPr>
          </p:pic>
          <p:pic>
            <p:nvPicPr>
              <p:cNvPr id="424" name="图片 424"/>
              <p:cNvPicPr>
                <a:picLocks noChangeAspect="1"/>
              </p:cNvPicPr>
              <p:nvPr/>
            </p:nvPicPr>
            <p:blipFill>
              <a:blip r:embed="rId5"/>
              <a:srcRect/>
              <a:stretch>
                <a:fillRect/>
              </a:stretch>
            </p:blipFill>
            <p:spPr bwMode="auto">
              <a:xfrm>
                <a:off x="19020" y="-5013"/>
                <a:ext cx="20036" cy="11003"/>
              </a:xfrm>
              <a:prstGeom prst="rect">
                <a:avLst/>
              </a:prstGeom>
              <a:noFill/>
            </p:spPr>
          </p:pic>
        </p:grpSp>
      </p:grpSp>
      <p:sp>
        <p:nvSpPr>
          <p:cNvPr id="23" name="云形 22"/>
          <p:cNvSpPr/>
          <p:nvPr/>
        </p:nvSpPr>
        <p:spPr>
          <a:xfrm>
            <a:off x="725216" y="4619297"/>
            <a:ext cx="1891860" cy="867103"/>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a:solidFill>
                  <a:srgbClr val="FF0000"/>
                </a:solidFill>
              </a:rPr>
              <a:t>参数查询</a:t>
            </a:r>
            <a:r>
              <a:rPr lang="zh-CN" altLang="en-US" sz="1600" dirty="0" smtClean="0">
                <a:solidFill>
                  <a:srgbClr val="FF0000"/>
                </a:solidFill>
              </a:rPr>
              <a:t>中</a:t>
            </a:r>
            <a:r>
              <a:rPr lang="zh-CN" altLang="en-US" sz="1600" dirty="0">
                <a:solidFill>
                  <a:srgbClr val="FF0000"/>
                </a:solidFill>
              </a:rPr>
              <a:t>的</a:t>
            </a:r>
            <a:r>
              <a:rPr lang="zh-CN" altLang="en-US" sz="1600" dirty="0" smtClean="0">
                <a:solidFill>
                  <a:srgbClr val="FF0000"/>
                </a:solidFill>
              </a:rPr>
              <a:t>查询</a:t>
            </a:r>
            <a:r>
              <a:rPr lang="zh-CN" altLang="en-US" sz="1600" dirty="0">
                <a:solidFill>
                  <a:srgbClr val="FF0000"/>
                </a:solidFill>
              </a:rPr>
              <a:t>条件</a:t>
            </a:r>
            <a:endParaRPr lang="zh-CN" altLang="en-US" sz="1600" kern="100" dirty="0" smtClean="0">
              <a:solidFill>
                <a:srgbClr val="FF0000"/>
              </a:solidFill>
              <a:latin typeface="Times New Roman"/>
              <a:ea typeface="宋体"/>
            </a:endParaRPr>
          </a:p>
        </p:txBody>
      </p:sp>
      <p:sp>
        <p:nvSpPr>
          <p:cNvPr id="4" name="圆角矩形 3"/>
          <p:cNvSpPr/>
          <p:nvPr/>
        </p:nvSpPr>
        <p:spPr>
          <a:xfrm>
            <a:off x="3247697" y="5517931"/>
            <a:ext cx="3121572" cy="2680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5" name="圆角矩形 24"/>
          <p:cNvSpPr/>
          <p:nvPr/>
        </p:nvSpPr>
        <p:spPr>
          <a:xfrm>
            <a:off x="7930055" y="5486400"/>
            <a:ext cx="528145" cy="2612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6" name="TextBox 25"/>
          <p:cNvSpPr txBox="1"/>
          <p:nvPr/>
        </p:nvSpPr>
        <p:spPr>
          <a:xfrm>
            <a:off x="7646276" y="6274675"/>
            <a:ext cx="993228"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1315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3000" fill="hold" grpId="0" nodeType="withEffect">
                                  <p:stCondLst>
                                    <p:cond delay="0"/>
                                  </p:st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childTnLst>
                          </p:cTn>
                        </p:par>
                        <p:par>
                          <p:cTn id="11" fill="hold">
                            <p:stCondLst>
                              <p:cond delay="1500"/>
                            </p:stCondLst>
                            <p:childTnLst>
                              <p:par>
                                <p:cTn id="12" presetID="6"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gray">
          <a:xfrm>
            <a:off x="4414838" y="2008562"/>
            <a:ext cx="1752601" cy="766762"/>
          </a:xfrm>
          <a:prstGeom prst="rect">
            <a:avLst/>
          </a:prstGeom>
          <a:solidFill>
            <a:srgbClr val="7030A0"/>
          </a:solidFill>
          <a:ln w="9525">
            <a:noFill/>
            <a:miter lim="800000"/>
            <a:headEnd/>
            <a:tailEnd/>
          </a:ln>
        </p:spPr>
        <p:txBody>
          <a:bodyPr wrap="none" anchor="ctr"/>
          <a:lstStyle/>
          <a:p>
            <a:pPr algn="ctr"/>
            <a:endParaRPr lang="zh-CN" altLang="en-US"/>
          </a:p>
        </p:txBody>
      </p:sp>
      <p:sp>
        <p:nvSpPr>
          <p:cNvPr id="58371" name="Rectangle 4"/>
          <p:cNvSpPr>
            <a:spLocks noChangeArrowheads="1"/>
          </p:cNvSpPr>
          <p:nvPr/>
        </p:nvSpPr>
        <p:spPr bwMode="gray">
          <a:xfrm>
            <a:off x="3238500" y="3600825"/>
            <a:ext cx="2667000" cy="766762"/>
          </a:xfrm>
          <a:prstGeom prst="rect">
            <a:avLst/>
          </a:prstGeom>
          <a:solidFill>
            <a:srgbClr val="1C1C1C"/>
          </a:solidFill>
          <a:ln w="9525">
            <a:noFill/>
            <a:miter lim="800000"/>
            <a:headEnd/>
            <a:tailEnd/>
          </a:ln>
        </p:spPr>
        <p:txBody>
          <a:bodyPr wrap="none" anchor="ctr"/>
          <a:lstStyle/>
          <a:p>
            <a:pPr algn="ctr"/>
            <a:r>
              <a:rPr lang="en-US" dirty="0" smtClean="0">
                <a:hlinkClick r:id="rId2" action="ppaction://hlinksldjump"/>
              </a:rPr>
              <a:t>SQL</a:t>
            </a:r>
            <a:r>
              <a:rPr lang="zh-CN" altLang="en-US" dirty="0" smtClean="0">
                <a:hlinkClick r:id="rId2" action="ppaction://hlinksldjump"/>
              </a:rPr>
              <a:t>查询</a:t>
            </a:r>
            <a:endParaRPr lang="zh-CN" altLang="en-US" dirty="0"/>
          </a:p>
        </p:txBody>
      </p:sp>
      <p:sp>
        <p:nvSpPr>
          <p:cNvPr id="58373" name="Rectangle 174"/>
          <p:cNvSpPr>
            <a:spLocks noChangeArrowheads="1"/>
          </p:cNvSpPr>
          <p:nvPr/>
        </p:nvSpPr>
        <p:spPr bwMode="gray">
          <a:xfrm>
            <a:off x="2609850" y="2024437"/>
            <a:ext cx="1771650" cy="766763"/>
          </a:xfrm>
          <a:prstGeom prst="rect">
            <a:avLst/>
          </a:prstGeom>
          <a:solidFill>
            <a:schemeClr val="accent2">
              <a:lumMod val="75000"/>
            </a:schemeClr>
          </a:solidFill>
          <a:ln w="9525">
            <a:noFill/>
            <a:miter lim="800000"/>
            <a:headEnd/>
            <a:tailEnd/>
          </a:ln>
        </p:spPr>
        <p:txBody>
          <a:bodyPr wrap="none" anchor="ctr"/>
          <a:lstStyle/>
          <a:p>
            <a:pPr algn="ctr"/>
            <a:r>
              <a:rPr lang="zh-CN" altLang="en-US" dirty="0" smtClean="0">
                <a:hlinkClick r:id="rId3" action="ppaction://hlinksldjump"/>
              </a:rPr>
              <a:t>选择查询</a:t>
            </a:r>
            <a:endParaRPr lang="en-US" altLang="zh-CN" dirty="0"/>
          </a:p>
        </p:txBody>
      </p:sp>
      <p:sp>
        <p:nvSpPr>
          <p:cNvPr id="58374" name="Rectangle 175"/>
          <p:cNvSpPr>
            <a:spLocks noChangeArrowheads="1"/>
          </p:cNvSpPr>
          <p:nvPr/>
        </p:nvSpPr>
        <p:spPr bwMode="gray">
          <a:xfrm>
            <a:off x="2579688" y="2816600"/>
            <a:ext cx="1801812" cy="766762"/>
          </a:xfrm>
          <a:prstGeom prst="rect">
            <a:avLst/>
          </a:prstGeom>
          <a:solidFill>
            <a:srgbClr val="7030A0"/>
          </a:solidFill>
          <a:ln w="9525">
            <a:noFill/>
            <a:miter lim="800000"/>
            <a:headEnd/>
            <a:tailEnd/>
          </a:ln>
        </p:spPr>
        <p:txBody>
          <a:bodyPr wrap="none" anchor="ctr"/>
          <a:lstStyle/>
          <a:p>
            <a:pPr algn="ctr"/>
            <a:r>
              <a:rPr lang="zh-CN" altLang="en-US" dirty="0" smtClean="0">
                <a:hlinkClick r:id="rId4" action="ppaction://hlinksldjump"/>
              </a:rPr>
              <a:t>交叉表查询</a:t>
            </a:r>
            <a:endParaRPr lang="zh-CN" altLang="en-US" dirty="0"/>
          </a:p>
        </p:txBody>
      </p:sp>
      <p:sp>
        <p:nvSpPr>
          <p:cNvPr id="58378" name="Rectangle 181"/>
          <p:cNvSpPr>
            <a:spLocks noChangeArrowheads="1"/>
          </p:cNvSpPr>
          <p:nvPr/>
        </p:nvSpPr>
        <p:spPr bwMode="auto">
          <a:xfrm>
            <a:off x="3673475" y="1879975"/>
            <a:ext cx="4365625" cy="369887"/>
          </a:xfrm>
          <a:prstGeom prst="rect">
            <a:avLst/>
          </a:prstGeom>
          <a:noFill/>
          <a:ln w="9525">
            <a:noFill/>
            <a:miter lim="800000"/>
            <a:headEnd/>
            <a:tailEnd/>
          </a:ln>
        </p:spPr>
        <p:txBody>
          <a:bodyPr>
            <a:spAutoFit/>
          </a:bodyPr>
          <a:lstStyle/>
          <a:p>
            <a:endParaRPr lang="en-US" altLang="zh-CN"/>
          </a:p>
        </p:txBody>
      </p:sp>
      <p:sp>
        <p:nvSpPr>
          <p:cNvPr id="58379" name="Rectangle 182"/>
          <p:cNvSpPr>
            <a:spLocks noChangeArrowheads="1"/>
          </p:cNvSpPr>
          <p:nvPr/>
        </p:nvSpPr>
        <p:spPr bwMode="auto">
          <a:xfrm>
            <a:off x="4552950" y="2254625"/>
            <a:ext cx="1839913" cy="369332"/>
          </a:xfrm>
          <a:prstGeom prst="rect">
            <a:avLst/>
          </a:prstGeom>
          <a:noFill/>
          <a:ln w="9525">
            <a:noFill/>
            <a:miter lim="800000"/>
            <a:headEnd/>
            <a:tailEnd/>
          </a:ln>
        </p:spPr>
        <p:txBody>
          <a:bodyPr>
            <a:spAutoFit/>
          </a:bodyPr>
          <a:lstStyle/>
          <a:p>
            <a:r>
              <a:rPr lang="zh-CN" altLang="en-US" dirty="0" smtClean="0">
                <a:hlinkClick r:id="rId5" action="ppaction://hlinksldjump"/>
              </a:rPr>
              <a:t>参数查询</a:t>
            </a:r>
            <a:endParaRPr lang="en-US" altLang="zh-CN" dirty="0"/>
          </a:p>
        </p:txBody>
      </p:sp>
      <p:sp>
        <p:nvSpPr>
          <p:cNvPr id="25" name="标题 1"/>
          <p:cNvSpPr txBox="1">
            <a:spLocks/>
          </p:cNvSpPr>
          <p:nvPr/>
        </p:nvSpPr>
        <p:spPr bwMode="gray">
          <a:xfrm>
            <a:off x="0" y="385763"/>
            <a:ext cx="8686800" cy="1087437"/>
          </a:xfrm>
          <a:prstGeom prst="rect">
            <a:avLst/>
          </a:prstGeom>
          <a:noFill/>
          <a:ln>
            <a:noFill/>
          </a:ln>
          <a:effectLst>
            <a:outerShdw dist="35921" dir="2700000" algn="ctr" rotWithShape="0">
              <a:schemeClr val="bg2">
                <a:alpha val="50000"/>
              </a:schemeClr>
            </a:outerShdw>
          </a:effectLst>
          <a:extLst/>
        </p:spPr>
        <p:txBody>
          <a:bodyPr anchor="ctr"/>
          <a:lstStyle>
            <a:lvl1pPr algn="ctr" rtl="0" eaLnBrk="1" fontAlgn="base" hangingPunct="1">
              <a:spcBef>
                <a:spcPct val="0"/>
              </a:spcBef>
              <a:spcAft>
                <a:spcPct val="0"/>
              </a:spcAft>
              <a:defRPr sz="4600" b="1">
                <a:solidFill>
                  <a:schemeClr val="tx1"/>
                </a:solidFill>
                <a:latin typeface="+mj-lt"/>
                <a:ea typeface="+mj-ea"/>
                <a:cs typeface="+mj-cs"/>
              </a:defRPr>
            </a:lvl1pPr>
            <a:lvl2pPr algn="ctr" rtl="0" eaLnBrk="1" fontAlgn="base" hangingPunct="1">
              <a:spcBef>
                <a:spcPct val="0"/>
              </a:spcBef>
              <a:spcAft>
                <a:spcPct val="0"/>
              </a:spcAft>
              <a:defRPr sz="4600" b="1">
                <a:solidFill>
                  <a:schemeClr val="tx1"/>
                </a:solidFill>
                <a:latin typeface="Arial" charset="0"/>
              </a:defRPr>
            </a:lvl2pPr>
            <a:lvl3pPr algn="ctr" rtl="0" eaLnBrk="1" fontAlgn="base" hangingPunct="1">
              <a:spcBef>
                <a:spcPct val="0"/>
              </a:spcBef>
              <a:spcAft>
                <a:spcPct val="0"/>
              </a:spcAft>
              <a:defRPr sz="4600" b="1">
                <a:solidFill>
                  <a:schemeClr val="tx1"/>
                </a:solidFill>
                <a:latin typeface="Arial" charset="0"/>
              </a:defRPr>
            </a:lvl3pPr>
            <a:lvl4pPr algn="ctr" rtl="0" eaLnBrk="1" fontAlgn="base" hangingPunct="1">
              <a:spcBef>
                <a:spcPct val="0"/>
              </a:spcBef>
              <a:spcAft>
                <a:spcPct val="0"/>
              </a:spcAft>
              <a:defRPr sz="4600" b="1">
                <a:solidFill>
                  <a:schemeClr val="tx1"/>
                </a:solidFill>
                <a:latin typeface="Arial" charset="0"/>
              </a:defRPr>
            </a:lvl4pPr>
            <a:lvl5pPr algn="ctr" rtl="0" eaLnBrk="1" fontAlgn="base" hangingPunct="1">
              <a:spcBef>
                <a:spcPct val="0"/>
              </a:spcBef>
              <a:spcAft>
                <a:spcPct val="0"/>
              </a:spcAft>
              <a:defRPr sz="4600" b="1">
                <a:solidFill>
                  <a:schemeClr val="tx1"/>
                </a:solidFill>
                <a:latin typeface="Arial" charset="0"/>
              </a:defRPr>
            </a:lvl5pPr>
            <a:lvl6pPr marL="457200" algn="ctr" rtl="0" eaLnBrk="1" fontAlgn="base" hangingPunct="1">
              <a:spcBef>
                <a:spcPct val="0"/>
              </a:spcBef>
              <a:spcAft>
                <a:spcPct val="0"/>
              </a:spcAft>
              <a:defRPr sz="4600" b="1">
                <a:solidFill>
                  <a:schemeClr val="tx1"/>
                </a:solidFill>
                <a:latin typeface="Arial" charset="0"/>
              </a:defRPr>
            </a:lvl6pPr>
            <a:lvl7pPr marL="914400" algn="ctr" rtl="0" eaLnBrk="1" fontAlgn="base" hangingPunct="1">
              <a:spcBef>
                <a:spcPct val="0"/>
              </a:spcBef>
              <a:spcAft>
                <a:spcPct val="0"/>
              </a:spcAft>
              <a:defRPr sz="4600" b="1">
                <a:solidFill>
                  <a:schemeClr val="tx1"/>
                </a:solidFill>
                <a:latin typeface="Arial" charset="0"/>
              </a:defRPr>
            </a:lvl7pPr>
            <a:lvl8pPr marL="1371600" algn="ctr" rtl="0" eaLnBrk="1" fontAlgn="base" hangingPunct="1">
              <a:spcBef>
                <a:spcPct val="0"/>
              </a:spcBef>
              <a:spcAft>
                <a:spcPct val="0"/>
              </a:spcAft>
              <a:defRPr sz="4600" b="1">
                <a:solidFill>
                  <a:schemeClr val="tx1"/>
                </a:solidFill>
                <a:latin typeface="Arial" charset="0"/>
              </a:defRPr>
            </a:lvl8pPr>
            <a:lvl9pPr marL="1828800" algn="ctr" rtl="0" eaLnBrk="1" fontAlgn="base" hangingPunct="1">
              <a:spcBef>
                <a:spcPct val="0"/>
              </a:spcBef>
              <a:spcAft>
                <a:spcPct val="0"/>
              </a:spcAft>
              <a:defRPr sz="4600" b="1">
                <a:solidFill>
                  <a:schemeClr val="tx1"/>
                </a:solidFill>
                <a:latin typeface="Arial" charset="0"/>
              </a:defRPr>
            </a:lvl9pPr>
          </a:lstStyle>
          <a:p>
            <a:pPr>
              <a:defRPr/>
            </a:pPr>
            <a:endParaRPr lang="zh-CN" altLang="en-US" sz="3600" dirty="0"/>
          </a:p>
        </p:txBody>
      </p:sp>
      <p:sp>
        <p:nvSpPr>
          <p:cNvPr id="2" name="标题 1"/>
          <p:cNvSpPr>
            <a:spLocks/>
          </p:cNvSpPr>
          <p:nvPr/>
        </p:nvSpPr>
        <p:spPr bwMode="gray">
          <a:xfrm>
            <a:off x="204788" y="174625"/>
            <a:ext cx="8686800" cy="550863"/>
          </a:xfrm>
          <a:prstGeom prst="rect">
            <a:avLst/>
          </a:prstGeom>
          <a:noFill/>
          <a:ln w="9525">
            <a:noFill/>
            <a:miter lim="800000"/>
            <a:headEnd/>
            <a:tailEnd/>
          </a:ln>
          <a:effectLst>
            <a:outerShdw dist="35921" dir="2700000" algn="ctr" rotWithShape="0">
              <a:schemeClr val="bg2">
                <a:alpha val="50000"/>
              </a:schemeClr>
            </a:outerShdw>
          </a:effectLst>
        </p:spPr>
        <p:txBody>
          <a:bodyPr anchor="ctr"/>
          <a:lstStyle/>
          <a:p>
            <a:pPr algn="ctr"/>
            <a:r>
              <a:rPr lang="en-US" sz="3600" dirty="0" smtClean="0"/>
              <a:t>5.1</a:t>
            </a:r>
            <a:r>
              <a:rPr lang="en-US" altLang="zh-CN" sz="3600" dirty="0" smtClean="0"/>
              <a:t>.2</a:t>
            </a:r>
            <a:r>
              <a:rPr lang="zh-CN" altLang="en-US" sz="3600" dirty="0" smtClean="0"/>
              <a:t>查询的类型</a:t>
            </a:r>
            <a:endParaRPr lang="zh-CN" altLang="en-US" sz="3600" dirty="0"/>
          </a:p>
        </p:txBody>
      </p:sp>
      <p:sp>
        <p:nvSpPr>
          <p:cNvPr id="6" name="AutoShape 34"/>
          <p:cNvSpPr>
            <a:spLocks noChangeArrowheads="1"/>
          </p:cNvSpPr>
          <p:nvPr/>
        </p:nvSpPr>
        <p:spPr bwMode="gray">
          <a:xfrm>
            <a:off x="624163" y="1217284"/>
            <a:ext cx="8386762" cy="1108075"/>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在</a:t>
            </a:r>
            <a:r>
              <a:rPr lang="en-US" dirty="0" smtClean="0"/>
              <a:t>Access</a:t>
            </a:r>
            <a:r>
              <a:rPr lang="zh-CN" altLang="en-US" dirty="0" smtClean="0"/>
              <a:t>中，根据对数据源操作方式和操作结果的不同，可以把查询分为</a:t>
            </a:r>
            <a:r>
              <a:rPr lang="en-US" dirty="0" smtClean="0"/>
              <a:t>5</a:t>
            </a:r>
            <a:r>
              <a:rPr lang="zh-CN" altLang="en-US" dirty="0" smtClean="0"/>
              <a:t>种：</a:t>
            </a:r>
            <a:endParaRPr lang="en-US" altLang="zh-CN" dirty="0"/>
          </a:p>
        </p:txBody>
      </p:sp>
      <p:sp>
        <p:nvSpPr>
          <p:cNvPr id="58393" name="Rectangle 174"/>
          <p:cNvSpPr>
            <a:spLocks noChangeArrowheads="1"/>
          </p:cNvSpPr>
          <p:nvPr/>
        </p:nvSpPr>
        <p:spPr bwMode="gray">
          <a:xfrm>
            <a:off x="4408488" y="2808662"/>
            <a:ext cx="1771650" cy="766763"/>
          </a:xfrm>
          <a:prstGeom prst="rect">
            <a:avLst/>
          </a:prstGeom>
          <a:solidFill>
            <a:schemeClr val="accent2">
              <a:lumMod val="75000"/>
            </a:schemeClr>
          </a:solidFill>
          <a:ln w="9525">
            <a:noFill/>
            <a:miter lim="800000"/>
            <a:headEnd/>
            <a:tailEnd/>
          </a:ln>
        </p:spPr>
        <p:txBody>
          <a:bodyPr wrap="none" anchor="ctr"/>
          <a:lstStyle/>
          <a:p>
            <a:pPr algn="ctr"/>
            <a:r>
              <a:rPr lang="zh-CN" altLang="en-US" dirty="0" smtClean="0">
                <a:hlinkClick r:id="rId6" action="ppaction://hlinksldjump"/>
              </a:rPr>
              <a:t>操作查询</a:t>
            </a:r>
            <a:endParaRPr lang="en-US" altLang="zh-CN" dirty="0"/>
          </a:p>
        </p:txBody>
      </p:sp>
      <p:sp>
        <p:nvSpPr>
          <p:cNvPr id="13" name="TextBox 12">
            <a:hlinkClick r:id="rId7" action="ppaction://hlinksldjump"/>
          </p:cNvPr>
          <p:cNvSpPr txBox="1"/>
          <p:nvPr/>
        </p:nvSpPr>
        <p:spPr>
          <a:xfrm>
            <a:off x="7693572" y="6274675"/>
            <a:ext cx="630621" cy="338554"/>
          </a:xfrm>
          <a:prstGeom prst="rect">
            <a:avLst/>
          </a:prstGeom>
          <a:noFill/>
        </p:spPr>
        <p:txBody>
          <a:bodyPr wrap="square" rtlCol="0">
            <a:spAutoFit/>
          </a:bodyPr>
          <a:lstStyle/>
          <a:p>
            <a:r>
              <a:rPr lang="zh-CN" altLang="en-US" sz="1600" dirty="0" smtClean="0"/>
              <a:t>返回</a:t>
            </a:r>
            <a:endParaRPr lang="zh-CN" altLang="en-US" sz="1600" dirty="0"/>
          </a:p>
        </p:txBody>
      </p:sp>
      <p:sp>
        <p:nvSpPr>
          <p:cNvPr id="14" name="AutoShape 34"/>
          <p:cNvSpPr>
            <a:spLocks noChangeArrowheads="1"/>
          </p:cNvSpPr>
          <p:nvPr/>
        </p:nvSpPr>
        <p:spPr bwMode="gray">
          <a:xfrm>
            <a:off x="2518543" y="4668071"/>
            <a:ext cx="3786187" cy="2016509"/>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重要提示</a:t>
            </a:r>
            <a:r>
              <a:rPr lang="en-US" altLang="zh-CN" dirty="0" smtClean="0"/>
              <a:t>——</a:t>
            </a:r>
            <a:r>
              <a:rPr lang="zh-CN" altLang="en-US" dirty="0" smtClean="0"/>
              <a:t>创建查询的主要方法：</a:t>
            </a:r>
            <a:endParaRPr lang="en-US" altLang="zh-CN" dirty="0" smtClean="0"/>
          </a:p>
          <a:p>
            <a:endParaRPr lang="zh-CN" altLang="en-US" dirty="0" smtClean="0"/>
          </a:p>
          <a:p>
            <a:r>
              <a:rPr lang="zh-CN" altLang="en-US" dirty="0" smtClean="0">
                <a:solidFill>
                  <a:srgbClr val="FF0000"/>
                </a:solidFill>
              </a:rPr>
              <a:t>创建查询主要有两种方法：</a:t>
            </a:r>
            <a:endParaRPr lang="en-US" altLang="zh-CN" dirty="0" smtClean="0">
              <a:solidFill>
                <a:srgbClr val="FF0000"/>
              </a:solidFill>
            </a:endParaRPr>
          </a:p>
          <a:p>
            <a:endParaRPr lang="en-US" altLang="zh-CN" dirty="0" smtClean="0">
              <a:solidFill>
                <a:srgbClr val="FF0000"/>
              </a:solidFill>
            </a:endParaRPr>
          </a:p>
          <a:p>
            <a:r>
              <a:rPr lang="en-US" altLang="zh-CN" dirty="0" smtClean="0">
                <a:solidFill>
                  <a:srgbClr val="FF0000"/>
                </a:solidFill>
              </a:rPr>
              <a:t> 1. </a:t>
            </a:r>
            <a:r>
              <a:rPr lang="zh-CN" altLang="en-US" dirty="0" smtClean="0">
                <a:solidFill>
                  <a:srgbClr val="FF0000"/>
                </a:solidFill>
              </a:rPr>
              <a:t>使用查询向导</a:t>
            </a:r>
            <a:endParaRPr lang="en-US" altLang="zh-CN" dirty="0" smtClean="0">
              <a:solidFill>
                <a:srgbClr val="FF0000"/>
              </a:solidFill>
            </a:endParaRPr>
          </a:p>
          <a:p>
            <a:r>
              <a:rPr lang="en-US" altLang="zh-CN" dirty="0" smtClean="0">
                <a:solidFill>
                  <a:srgbClr val="FF0000"/>
                </a:solidFill>
              </a:rPr>
              <a:t> 2. </a:t>
            </a:r>
            <a:r>
              <a:rPr lang="zh-CN" altLang="en-US" dirty="0" smtClean="0">
                <a:solidFill>
                  <a:srgbClr val="FF0000"/>
                </a:solidFill>
              </a:rPr>
              <a:t>在查询“设计视图”中创建查询</a:t>
            </a:r>
            <a:r>
              <a:rPr lang="zh-CN" altLang="en-US" dirty="0" smtClean="0"/>
              <a:t>。</a:t>
            </a:r>
            <a:endParaRPr lang="en-US" altLang="zh-CN" dirty="0" smtClean="0"/>
          </a:p>
          <a:p>
            <a:r>
              <a:rPr lang="zh-CN" altLang="en-US" dirty="0" smtClean="0"/>
              <a:t>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0297" y="0"/>
            <a:ext cx="8686800" cy="550862"/>
          </a:xfrm>
        </p:spPr>
        <p:txBody>
          <a:bodyPr/>
          <a:lstStyle/>
          <a:p>
            <a:r>
              <a:rPr lang="en-US" sz="3600" dirty="0" smtClean="0"/>
              <a:t>5.3.</a:t>
            </a:r>
            <a:r>
              <a:rPr lang="en-US" altLang="zh-CN" sz="3600" dirty="0" smtClean="0"/>
              <a:t>9</a:t>
            </a:r>
            <a:r>
              <a:rPr lang="zh-CN" altLang="en-US" sz="3600" dirty="0" smtClean="0"/>
              <a:t>查询综合举例</a:t>
            </a:r>
            <a:r>
              <a:rPr lang="zh-CN" altLang="en-US" sz="2800" dirty="0"/>
              <a:t>（</a:t>
            </a:r>
            <a:r>
              <a:rPr lang="zh-CN" altLang="en-US" sz="2800" dirty="0" smtClean="0"/>
              <a:t>之三）</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90</a:t>
            </a:fld>
            <a:endParaRPr lang="en-US" altLang="zh-CN"/>
          </a:p>
        </p:txBody>
      </p:sp>
      <p:sp>
        <p:nvSpPr>
          <p:cNvPr id="56326" name="Rectangle 29"/>
          <p:cNvSpPr>
            <a:spLocks noChangeArrowheads="1"/>
          </p:cNvSpPr>
          <p:nvPr/>
        </p:nvSpPr>
        <p:spPr bwMode="auto">
          <a:xfrm>
            <a:off x="80793" y="1957388"/>
            <a:ext cx="2552700" cy="4014786"/>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871787" y="5100637"/>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874962" y="2597150"/>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177847" y="2029003"/>
            <a:ext cx="2457449" cy="2862322"/>
          </a:xfrm>
          <a:prstGeom prst="rect">
            <a:avLst/>
          </a:prstGeom>
          <a:noFill/>
          <a:ln w="9525">
            <a:noFill/>
            <a:miter lim="800000"/>
            <a:headEnd/>
            <a:tailEnd/>
          </a:ln>
        </p:spPr>
        <p:txBody>
          <a:bodyPr wrap="square">
            <a:spAutoFit/>
          </a:bodyPr>
          <a:lstStyle/>
          <a:p>
            <a:r>
              <a:rPr lang="zh-CN" altLang="en-US" dirty="0" smtClean="0"/>
              <a:t>例</a:t>
            </a:r>
            <a:r>
              <a:rPr lang="en-US" dirty="0" smtClean="0"/>
              <a:t>5.14</a:t>
            </a:r>
            <a:r>
              <a:rPr lang="zh-CN" altLang="en-US" dirty="0" smtClean="0"/>
              <a:t>：在“教务系统”数据库中，创建交叉表查询：显示学生各课程的成绩和“平均成绩”（保留小数点两位），如图</a:t>
            </a:r>
            <a:r>
              <a:rPr lang="en-US" dirty="0" smtClean="0"/>
              <a:t>5.32</a:t>
            </a:r>
            <a:r>
              <a:rPr lang="zh-CN" altLang="en-US" dirty="0" smtClean="0"/>
              <a:t>所示，以“例</a:t>
            </a:r>
            <a:r>
              <a:rPr lang="en-US" dirty="0" smtClean="0"/>
              <a:t>14</a:t>
            </a:r>
            <a:r>
              <a:rPr lang="zh-CN" altLang="en-US" dirty="0" smtClean="0"/>
              <a:t>综合查询</a:t>
            </a:r>
            <a:r>
              <a:rPr lang="en-US" dirty="0" smtClean="0"/>
              <a:t>_</a:t>
            </a:r>
            <a:r>
              <a:rPr lang="zh-CN" altLang="en-US" dirty="0" smtClean="0"/>
              <a:t>交叉表中的汇总”为名保存查询。</a:t>
            </a:r>
          </a:p>
          <a:p>
            <a:endParaRPr lang="en-US" altLang="zh-CN" dirty="0"/>
          </a:p>
        </p:txBody>
      </p:sp>
      <p:sp>
        <p:nvSpPr>
          <p:cNvPr id="56357" name="Text Box 37"/>
          <p:cNvSpPr txBox="1">
            <a:spLocks noChangeArrowheads="1"/>
          </p:cNvSpPr>
          <p:nvPr/>
        </p:nvSpPr>
        <p:spPr bwMode="auto">
          <a:xfrm>
            <a:off x="8682335" y="1135611"/>
            <a:ext cx="461665" cy="494347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5.32 </a:t>
            </a:r>
            <a:r>
              <a:rPr lang="zh-CN" altLang="en-US" dirty="0" smtClean="0"/>
              <a:t>“例 </a:t>
            </a:r>
            <a:r>
              <a:rPr lang="en-US" dirty="0" smtClean="0"/>
              <a:t>5.14</a:t>
            </a:r>
            <a:r>
              <a:rPr lang="zh-CN" altLang="en-US" dirty="0" smtClean="0"/>
              <a:t>”查询结果及查询“设计视图”</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8" name="Rectangle 12"/>
          <p:cNvSpPr>
            <a:spLocks noChangeArrowheads="1"/>
          </p:cNvSpPr>
          <p:nvPr/>
        </p:nvSpPr>
        <p:spPr bwMode="auto">
          <a:xfrm>
            <a:off x="0" y="26511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357187" y="679398"/>
            <a:ext cx="8543925" cy="942973"/>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重要提示</a:t>
            </a:r>
            <a:r>
              <a:rPr lang="en-US" altLang="zh-CN" dirty="0" smtClean="0"/>
              <a:t>——</a:t>
            </a:r>
            <a:r>
              <a:rPr lang="zh-CN" altLang="en-US" dirty="0" smtClean="0"/>
              <a:t>交叉表查询中的汇总信息：</a:t>
            </a:r>
          </a:p>
          <a:p>
            <a:r>
              <a:rPr lang="zh-CN" altLang="en-US" dirty="0" smtClean="0"/>
              <a:t>（</a:t>
            </a:r>
            <a:r>
              <a:rPr lang="en-US" dirty="0" smtClean="0"/>
              <a:t>1</a:t>
            </a:r>
            <a:r>
              <a:rPr lang="zh-CN" altLang="en-US" dirty="0" smtClean="0"/>
              <a:t>）交叉表中可以用“</a:t>
            </a:r>
            <a:r>
              <a:rPr lang="zh-CN" altLang="en-US" dirty="0" smtClean="0">
                <a:solidFill>
                  <a:srgbClr val="FF0000"/>
                </a:solidFill>
              </a:rPr>
              <a:t>行标题</a:t>
            </a:r>
            <a:r>
              <a:rPr lang="zh-CN" altLang="en-US" dirty="0" smtClean="0"/>
              <a:t>”显示汇总信息；</a:t>
            </a:r>
          </a:p>
          <a:p>
            <a:r>
              <a:rPr lang="zh-CN" altLang="en-US" dirty="0" smtClean="0"/>
              <a:t>（</a:t>
            </a:r>
            <a:r>
              <a:rPr lang="en-US" dirty="0" smtClean="0"/>
              <a:t>2</a:t>
            </a:r>
            <a:r>
              <a:rPr lang="zh-CN" altLang="en-US" dirty="0" smtClean="0"/>
              <a:t>）交叉表中的数据源也可来源于多个数据表。</a:t>
            </a:r>
            <a:endParaRPr lang="zh-CN" altLang="en-US" dirty="0"/>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2" name="图片 21"/>
          <p:cNvPicPr/>
          <p:nvPr/>
        </p:nvPicPr>
        <p:blipFill rotWithShape="1">
          <a:blip r:embed="rId2"/>
          <a:srcRect l="20653" t="27292" b="8797"/>
          <a:stretch/>
        </p:blipFill>
        <p:spPr bwMode="auto">
          <a:xfrm>
            <a:off x="2648608" y="1608082"/>
            <a:ext cx="5880538" cy="2144111"/>
          </a:xfrm>
          <a:prstGeom prst="rect">
            <a:avLst/>
          </a:prstGeom>
          <a:ln>
            <a:noFill/>
          </a:ln>
          <a:extLst>
            <a:ext uri="{53640926-AAD7-44D8-BBD7-CCE9431645EC}">
              <a14:shadowObscured xmlns:a14="http://schemas.microsoft.com/office/drawing/2010/main"/>
            </a:ext>
          </a:extLst>
        </p:spPr>
      </p:pic>
      <p:pic>
        <p:nvPicPr>
          <p:cNvPr id="23" name="图片 22"/>
          <p:cNvPicPr/>
          <p:nvPr/>
        </p:nvPicPr>
        <p:blipFill rotWithShape="1">
          <a:blip r:embed="rId3"/>
          <a:srcRect l="26060" t="31423"/>
          <a:stretch/>
        </p:blipFill>
        <p:spPr bwMode="auto">
          <a:xfrm>
            <a:off x="2632842" y="3800969"/>
            <a:ext cx="5906650" cy="2915141"/>
          </a:xfrm>
          <a:prstGeom prst="rect">
            <a:avLst/>
          </a:prstGeom>
          <a:ln>
            <a:noFill/>
          </a:ln>
          <a:extLst>
            <a:ext uri="{53640926-AAD7-44D8-BBD7-CCE9431645EC}">
              <a14:shadowObscured xmlns:a14="http://schemas.microsoft.com/office/drawing/2010/main"/>
            </a:ext>
          </a:extLst>
        </p:spPr>
      </p:pic>
      <p:sp>
        <p:nvSpPr>
          <p:cNvPr id="18" name="云形 17"/>
          <p:cNvSpPr/>
          <p:nvPr/>
        </p:nvSpPr>
        <p:spPr>
          <a:xfrm>
            <a:off x="756742" y="4698125"/>
            <a:ext cx="1639612" cy="740979"/>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交叉表</a:t>
            </a:r>
            <a:r>
              <a:rPr lang="en-US" altLang="zh-CN" sz="1600" kern="100" dirty="0" smtClean="0">
                <a:solidFill>
                  <a:srgbClr val="FF0000"/>
                </a:solidFill>
                <a:latin typeface="Times New Roman"/>
                <a:ea typeface="宋体"/>
              </a:rPr>
              <a:t/>
            </a:r>
            <a:br>
              <a:rPr lang="en-US" altLang="zh-CN" sz="1600" kern="100" dirty="0" smtClean="0">
                <a:solidFill>
                  <a:srgbClr val="FF0000"/>
                </a:solidFill>
                <a:latin typeface="Times New Roman"/>
                <a:ea typeface="宋体"/>
              </a:rPr>
            </a:br>
            <a:r>
              <a:rPr lang="zh-CN" altLang="en-US" sz="1600" kern="100" dirty="0" smtClean="0">
                <a:solidFill>
                  <a:srgbClr val="FF0000"/>
                </a:solidFill>
                <a:latin typeface="Times New Roman"/>
                <a:ea typeface="宋体"/>
              </a:rPr>
              <a:t>多表查询</a:t>
            </a:r>
          </a:p>
        </p:txBody>
      </p:sp>
      <p:sp>
        <p:nvSpPr>
          <p:cNvPr id="3" name="圆角矩形 2"/>
          <p:cNvSpPr/>
          <p:nvPr/>
        </p:nvSpPr>
        <p:spPr>
          <a:xfrm>
            <a:off x="6148553" y="5470635"/>
            <a:ext cx="1044000"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cxnSp>
        <p:nvCxnSpPr>
          <p:cNvPr id="5" name="直接箭头连接符 4"/>
          <p:cNvCxnSpPr/>
          <p:nvPr/>
        </p:nvCxnSpPr>
        <p:spPr bwMode="auto">
          <a:xfrm flipH="1" flipV="1">
            <a:off x="4445876" y="1891862"/>
            <a:ext cx="2017986" cy="3563007"/>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圆角矩形 23"/>
          <p:cNvSpPr/>
          <p:nvPr/>
        </p:nvSpPr>
        <p:spPr>
          <a:xfrm>
            <a:off x="4051738" y="1734207"/>
            <a:ext cx="612000" cy="144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5" name="圆角矩形 24"/>
          <p:cNvSpPr/>
          <p:nvPr/>
        </p:nvSpPr>
        <p:spPr>
          <a:xfrm>
            <a:off x="2585545" y="5896304"/>
            <a:ext cx="5659821" cy="14188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6" name="圆角矩形 25"/>
          <p:cNvSpPr/>
          <p:nvPr/>
        </p:nvSpPr>
        <p:spPr>
          <a:xfrm>
            <a:off x="6148552" y="5770181"/>
            <a:ext cx="1450427" cy="108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6" name="TextBox 5"/>
          <p:cNvSpPr txBox="1"/>
          <p:nvPr/>
        </p:nvSpPr>
        <p:spPr>
          <a:xfrm>
            <a:off x="1844565" y="1545021"/>
            <a:ext cx="756000"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t>行标题</a:t>
            </a:r>
            <a:endParaRPr lang="zh-CN" altLang="en-US" sz="1400" dirty="0"/>
          </a:p>
        </p:txBody>
      </p:sp>
      <p:sp>
        <p:nvSpPr>
          <p:cNvPr id="27" name="TextBox 26"/>
          <p:cNvSpPr txBox="1"/>
          <p:nvPr/>
        </p:nvSpPr>
        <p:spPr>
          <a:xfrm>
            <a:off x="6164316" y="1418897"/>
            <a:ext cx="756000"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t>列标题</a:t>
            </a:r>
            <a:endParaRPr lang="zh-CN" altLang="en-US" sz="1400" dirty="0"/>
          </a:p>
        </p:txBody>
      </p:sp>
      <p:sp>
        <p:nvSpPr>
          <p:cNvPr id="28" name="TextBox 27"/>
          <p:cNvSpPr txBox="1"/>
          <p:nvPr/>
        </p:nvSpPr>
        <p:spPr>
          <a:xfrm>
            <a:off x="6589981" y="2585547"/>
            <a:ext cx="360000"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smtClean="0"/>
              <a:t>值</a:t>
            </a:r>
            <a:endParaRPr lang="zh-CN" altLang="en-US" sz="1400" dirty="0"/>
          </a:p>
        </p:txBody>
      </p:sp>
      <p:sp>
        <p:nvSpPr>
          <p:cNvPr id="7" name="圆角矩形 6"/>
          <p:cNvSpPr/>
          <p:nvPr/>
        </p:nvSpPr>
        <p:spPr>
          <a:xfrm>
            <a:off x="2743200" y="1718439"/>
            <a:ext cx="1939159" cy="18000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8" name="爆炸形 2 7"/>
          <p:cNvSpPr/>
          <p:nvPr/>
        </p:nvSpPr>
        <p:spPr>
          <a:xfrm>
            <a:off x="6511158" y="4035972"/>
            <a:ext cx="1970690" cy="835572"/>
          </a:xfrm>
          <a:prstGeom prst="irregularSeal2">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800"/>
              </a:lnSpc>
              <a:spcAft>
                <a:spcPts val="0"/>
              </a:spcAft>
            </a:pPr>
            <a:r>
              <a:rPr lang="zh-CN" altLang="en-US" sz="1400" kern="100" dirty="0" smtClean="0">
                <a:solidFill>
                  <a:srgbClr val="FF0000"/>
                </a:solidFill>
                <a:latin typeface="Times New Roman"/>
                <a:ea typeface="宋体"/>
              </a:rPr>
              <a:t>列标题</a:t>
            </a:r>
            <a:endParaRPr lang="en-US" altLang="zh-CN" sz="1400" kern="100" dirty="0" smtClean="0">
              <a:solidFill>
                <a:srgbClr val="FF0000"/>
              </a:solidFill>
              <a:latin typeface="Times New Roman"/>
              <a:ea typeface="宋体"/>
            </a:endParaRPr>
          </a:p>
          <a:p>
            <a:pPr algn="ctr">
              <a:lnSpc>
                <a:spcPts val="1800"/>
              </a:lnSpc>
              <a:spcAft>
                <a:spcPts val="0"/>
              </a:spcAft>
            </a:pPr>
            <a:r>
              <a:rPr lang="zh-CN" altLang="en-US" sz="1400" kern="100" dirty="0" smtClean="0">
                <a:solidFill>
                  <a:srgbClr val="FF0000"/>
                </a:solidFill>
                <a:latin typeface="Times New Roman"/>
                <a:ea typeface="宋体"/>
              </a:rPr>
              <a:t>总计方式</a:t>
            </a:r>
          </a:p>
        </p:txBody>
      </p:sp>
      <p:sp>
        <p:nvSpPr>
          <p:cNvPr id="30" name="TextBox 29"/>
          <p:cNvSpPr txBox="1"/>
          <p:nvPr/>
        </p:nvSpPr>
        <p:spPr>
          <a:xfrm>
            <a:off x="8450315" y="6424101"/>
            <a:ext cx="993228"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482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500"/>
                                  </p:stCondLst>
                                  <p:childTnLst>
                                    <p:animEffect transition="out" filter="fade">
                                      <p:cBhvr>
                                        <p:cTn id="6" dur="1500" tmFilter="0, 0; .2, .5; .8, .5; 1, 0"/>
                                        <p:tgtEl>
                                          <p:spTgt spid="6"/>
                                        </p:tgtEl>
                                      </p:cBhvr>
                                    </p:animEffect>
                                    <p:animScale>
                                      <p:cBhvr>
                                        <p:cTn id="7" dur="750" autoRev="1" fill="hold"/>
                                        <p:tgtEl>
                                          <p:spTgt spid="6"/>
                                        </p:tgtEl>
                                      </p:cBhvr>
                                      <p:by x="105000" y="105000"/>
                                    </p:animScale>
                                  </p:childTnLst>
                                </p:cTn>
                              </p:par>
                              <p:par>
                                <p:cTn id="8" presetID="26" presetClass="emph" presetSubtype="0" repeatCount="3000" fill="hold" grpId="0" nodeType="withEffect">
                                  <p:stCondLst>
                                    <p:cond delay="500"/>
                                  </p:stCondLst>
                                  <p:childTnLst>
                                    <p:animEffect transition="out" filter="fade">
                                      <p:cBhvr>
                                        <p:cTn id="9" dur="1500" tmFilter="0, 0; .2, .5; .8, .5; 1, 0"/>
                                        <p:tgtEl>
                                          <p:spTgt spid="27"/>
                                        </p:tgtEl>
                                      </p:cBhvr>
                                    </p:animEffect>
                                    <p:animScale>
                                      <p:cBhvr>
                                        <p:cTn id="10" dur="750" autoRev="1" fill="hold"/>
                                        <p:tgtEl>
                                          <p:spTgt spid="27"/>
                                        </p:tgtEl>
                                      </p:cBhvr>
                                      <p:by x="105000" y="105000"/>
                                    </p:animScale>
                                  </p:childTnLst>
                                </p:cTn>
                              </p:par>
                              <p:par>
                                <p:cTn id="11" presetID="26" presetClass="emph" presetSubtype="0" repeatCount="3000" fill="hold" grpId="0" nodeType="withEffect">
                                  <p:stCondLst>
                                    <p:cond delay="500"/>
                                  </p:stCondLst>
                                  <p:childTnLst>
                                    <p:animEffect transition="out" filter="fade">
                                      <p:cBhvr>
                                        <p:cTn id="12" dur="1500" tmFilter="0, 0; .2, .5; .8, .5; 1, 0"/>
                                        <p:tgtEl>
                                          <p:spTgt spid="28"/>
                                        </p:tgtEl>
                                      </p:cBhvr>
                                    </p:animEffect>
                                    <p:animScale>
                                      <p:cBhvr>
                                        <p:cTn id="13" dur="750" autoRev="1" fill="hold"/>
                                        <p:tgtEl>
                                          <p:spTgt spid="2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repeatCount="3000" fill="hold" grpId="0"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26" presetClass="emph" presetSubtype="0" repeatCount="3000" fill="hold" grpId="0" nodeType="withEffect">
                                  <p:stCondLst>
                                    <p:cond delay="0"/>
                                  </p:stCondLst>
                                  <p:childTnLst>
                                    <p:animEffect transition="out" filter="fade">
                                      <p:cBhvr>
                                        <p:cTn id="20" dur="500" tmFilter="0, 0; .2, .5; .8, .5; 1, 0"/>
                                        <p:tgtEl>
                                          <p:spTgt spid="25"/>
                                        </p:tgtEl>
                                      </p:cBhvr>
                                    </p:animEffect>
                                    <p:animScale>
                                      <p:cBhvr>
                                        <p:cTn id="21" dur="250" autoRev="1" fill="hold"/>
                                        <p:tgtEl>
                                          <p:spTgt spid="25"/>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26" presetClass="emph" presetSubtype="0" repeatCount="3000" fill="hold" grpId="1" nodeType="after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par>
                          <p:cTn id="41" fill="hold">
                            <p:stCondLst>
                              <p:cond delay="3000"/>
                            </p:stCondLst>
                            <p:childTnLst>
                              <p:par>
                                <p:cTn id="42" presetID="22" presetClass="entr" presetSubtype="4"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par>
                          <p:cTn id="45" fill="hold">
                            <p:stCondLst>
                              <p:cond delay="3500"/>
                            </p:stCondLst>
                            <p:childTnLst>
                              <p:par>
                                <p:cTn id="46" presetID="22" presetClass="entr" presetSubtype="8" fill="hold" grpId="0" nodeType="afterEffect">
                                  <p:stCondLst>
                                    <p:cond delay="50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1500"/>
                                        <p:tgtEl>
                                          <p:spTgt spid="26"/>
                                        </p:tgtEl>
                                      </p:cBhvr>
                                    </p:animEffect>
                                  </p:childTnLst>
                                </p:cTn>
                              </p:par>
                            </p:childTnLst>
                          </p:cTn>
                        </p:par>
                        <p:par>
                          <p:cTn id="49" fill="hold">
                            <p:stCondLst>
                              <p:cond delay="5500"/>
                            </p:stCondLst>
                            <p:childTnLst>
                              <p:par>
                                <p:cTn id="50" presetID="26" presetClass="emph" presetSubtype="0" repeatCount="3000" fill="hold" grpId="1" nodeType="afterEffect">
                                  <p:stCondLst>
                                    <p:cond delay="0"/>
                                  </p:stCondLst>
                                  <p:childTnLst>
                                    <p:animEffect transition="out" filter="fade">
                                      <p:cBhvr>
                                        <p:cTn id="51" dur="500" tmFilter="0, 0; .2, .5; .8, .5; 1, 0"/>
                                        <p:tgtEl>
                                          <p:spTgt spid="26"/>
                                        </p:tgtEl>
                                      </p:cBhvr>
                                    </p:animEffect>
                                    <p:animScale>
                                      <p:cBhvr>
                                        <p:cTn id="52" dur="250" autoRev="1" fill="hold"/>
                                        <p:tgtEl>
                                          <p:spTgt spid="26"/>
                                        </p:tgtEl>
                                      </p:cBhvr>
                                      <p:by x="105000" y="105000"/>
                                    </p:animScale>
                                  </p:childTnLst>
                                </p:cTn>
                              </p:par>
                            </p:childTnLst>
                          </p:cTn>
                        </p:par>
                        <p:par>
                          <p:cTn id="53" fill="hold">
                            <p:stCondLst>
                              <p:cond delay="7000"/>
                            </p:stCondLst>
                            <p:childTnLst>
                              <p:par>
                                <p:cTn id="54" presetID="6" presetClass="entr" presetSubtype="16"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circle(in)">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6" grpId="1" animBg="1"/>
      <p:bldP spid="6" grpId="0" animBg="1"/>
      <p:bldP spid="27" grpId="0" animBg="1"/>
      <p:bldP spid="28" grpId="0" animBg="1"/>
      <p:bldP spid="7" grpId="0" animBg="1"/>
      <p:bldP spid="8" grpId="0" animBg="1"/>
      <p:bldP spid="8" grpId="1" animBg="1"/>
      <p:bldP spid="3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476" t="33276" r="886" b="2241"/>
          <a:stretch/>
        </p:blipFill>
        <p:spPr bwMode="auto">
          <a:xfrm>
            <a:off x="5659821" y="3247696"/>
            <a:ext cx="3184634" cy="3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457200" y="187325"/>
            <a:ext cx="8686800" cy="550862"/>
          </a:xfrm>
        </p:spPr>
        <p:txBody>
          <a:bodyPr/>
          <a:lstStyle/>
          <a:p>
            <a:r>
              <a:rPr lang="en-US" sz="3600" dirty="0" smtClean="0"/>
              <a:t>5.3.</a:t>
            </a:r>
            <a:r>
              <a:rPr lang="en-US" altLang="zh-CN" sz="3600" dirty="0" smtClean="0"/>
              <a:t>9</a:t>
            </a:r>
            <a:r>
              <a:rPr lang="zh-CN" altLang="en-US" sz="3600" dirty="0" smtClean="0"/>
              <a:t>查询综合举例</a:t>
            </a:r>
            <a:r>
              <a:rPr lang="zh-CN" altLang="en-US" sz="2800" dirty="0"/>
              <a:t>（</a:t>
            </a:r>
            <a:r>
              <a:rPr lang="zh-CN" altLang="en-US" sz="2800" dirty="0" smtClean="0"/>
              <a:t>之四）</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91</a:t>
            </a:fld>
            <a:endParaRPr lang="en-US" altLang="zh-CN"/>
          </a:p>
        </p:txBody>
      </p:sp>
      <p:sp>
        <p:nvSpPr>
          <p:cNvPr id="56326" name="Rectangle 29"/>
          <p:cNvSpPr>
            <a:spLocks noChangeArrowheads="1"/>
          </p:cNvSpPr>
          <p:nvPr/>
        </p:nvSpPr>
        <p:spPr bwMode="auto">
          <a:xfrm>
            <a:off x="185738" y="2592932"/>
            <a:ext cx="2552700" cy="4014786"/>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43199" y="5414962"/>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760662" y="3040063"/>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11355" y="2735985"/>
            <a:ext cx="2457449" cy="3139321"/>
          </a:xfrm>
          <a:prstGeom prst="rect">
            <a:avLst/>
          </a:prstGeom>
          <a:noFill/>
          <a:ln w="9525">
            <a:noFill/>
            <a:miter lim="800000"/>
            <a:headEnd/>
            <a:tailEnd/>
          </a:ln>
        </p:spPr>
        <p:txBody>
          <a:bodyPr wrap="square">
            <a:spAutoFit/>
          </a:bodyPr>
          <a:lstStyle/>
          <a:p>
            <a:r>
              <a:rPr lang="zh-CN" altLang="en-US" dirty="0" smtClean="0"/>
              <a:t>例</a:t>
            </a:r>
            <a:r>
              <a:rPr lang="en-US" dirty="0" smtClean="0"/>
              <a:t>5.15</a:t>
            </a:r>
            <a:r>
              <a:rPr lang="zh-CN" altLang="en-US" dirty="0" smtClean="0"/>
              <a:t>：在“教务系统”数据库中，创建汇总查询：统计学生选修的课程数和课程平均成绩（保留小数点两位），按“姓名”升序排列，如图</a:t>
            </a:r>
            <a:r>
              <a:rPr lang="en-US" dirty="0" smtClean="0"/>
              <a:t>5.33(a)</a:t>
            </a:r>
            <a:r>
              <a:rPr lang="zh-CN" altLang="en-US" dirty="0" smtClean="0"/>
              <a:t>所示，以“例</a:t>
            </a:r>
            <a:r>
              <a:rPr lang="en-US" dirty="0" smtClean="0"/>
              <a:t>15</a:t>
            </a:r>
            <a:r>
              <a:rPr lang="zh-CN" altLang="en-US" dirty="0" smtClean="0"/>
              <a:t>综合查询</a:t>
            </a:r>
            <a:r>
              <a:rPr lang="en-US" dirty="0" smtClean="0"/>
              <a:t>_</a:t>
            </a:r>
            <a:r>
              <a:rPr lang="zh-CN" altLang="en-US" dirty="0" smtClean="0"/>
              <a:t>分组含义”为名保存查询。</a:t>
            </a:r>
          </a:p>
          <a:p>
            <a:endParaRPr lang="en-US" altLang="zh-CN" dirty="0"/>
          </a:p>
        </p:txBody>
      </p:sp>
      <p:sp>
        <p:nvSpPr>
          <p:cNvPr id="56357" name="Text Box 37"/>
          <p:cNvSpPr txBox="1">
            <a:spLocks noChangeArrowheads="1"/>
          </p:cNvSpPr>
          <p:nvPr/>
        </p:nvSpPr>
        <p:spPr bwMode="auto">
          <a:xfrm>
            <a:off x="8682345" y="1042988"/>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5.33</a:t>
            </a:r>
            <a:r>
              <a:rPr lang="zh-CN" altLang="en-US" dirty="0" smtClean="0"/>
              <a:t>（</a:t>
            </a:r>
            <a:r>
              <a:rPr lang="en-US" dirty="0" smtClean="0"/>
              <a:t>a</a:t>
            </a:r>
            <a:r>
              <a:rPr lang="zh-CN" altLang="en-US" dirty="0" smtClean="0"/>
              <a:t>） “例 </a:t>
            </a:r>
            <a:r>
              <a:rPr lang="en-US" dirty="0" smtClean="0"/>
              <a:t>5.15</a:t>
            </a:r>
            <a:r>
              <a:rPr lang="zh-CN" altLang="en-US" dirty="0" smtClean="0"/>
              <a:t>”查询结果分析</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200025" y="700090"/>
            <a:ext cx="8543925" cy="2043110"/>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重要提示</a:t>
            </a:r>
            <a:r>
              <a:rPr lang="en-US" altLang="zh-CN" dirty="0" smtClean="0"/>
              <a:t>——</a:t>
            </a:r>
            <a:r>
              <a:rPr lang="zh-CN" altLang="en-US" dirty="0" smtClean="0"/>
              <a:t>分组汇总的含义：</a:t>
            </a:r>
          </a:p>
          <a:p>
            <a:r>
              <a:rPr lang="zh-CN" altLang="en-US" dirty="0" smtClean="0"/>
              <a:t>    分组字段的记录值如果相同，则被认为是同一组，系统将同一组的记录合并成一条记录进行汇总计算，例如：“</a:t>
            </a:r>
            <a:r>
              <a:rPr lang="zh-CN" altLang="en-US" dirty="0" smtClean="0">
                <a:solidFill>
                  <a:srgbClr val="FF0000"/>
                </a:solidFill>
              </a:rPr>
              <a:t>姓名</a:t>
            </a:r>
            <a:r>
              <a:rPr lang="zh-CN" altLang="en-US" dirty="0" smtClean="0"/>
              <a:t>”字段为</a:t>
            </a:r>
            <a:r>
              <a:rPr lang="zh-CN" altLang="en-US" dirty="0" smtClean="0">
                <a:solidFill>
                  <a:srgbClr val="FF0000"/>
                </a:solidFill>
              </a:rPr>
              <a:t>分组</a:t>
            </a:r>
            <a:r>
              <a:rPr lang="zh-CN" altLang="en-US" dirty="0" smtClean="0"/>
              <a:t>字段（“总计”行为“</a:t>
            </a:r>
            <a:r>
              <a:rPr lang="en-US" dirty="0" smtClean="0"/>
              <a:t>Group By</a:t>
            </a:r>
            <a:r>
              <a:rPr lang="zh-CN" altLang="en-US" dirty="0" smtClean="0"/>
              <a:t>”）时，</a:t>
            </a:r>
            <a:r>
              <a:rPr lang="zh-CN" altLang="en-US" dirty="0" smtClean="0">
                <a:solidFill>
                  <a:srgbClr val="FF0000"/>
                </a:solidFill>
              </a:rPr>
              <a:t>姓名相同的记录（如“蔡家豪”）被合并成一条</a:t>
            </a:r>
            <a:r>
              <a:rPr lang="zh-CN" altLang="en-US" dirty="0" smtClean="0"/>
              <a:t>，然后，对合并记录的“成绩”字段计算“平均值”、对“学号”字段进行“计数”（计算记录条数），得到“课程数”。如图</a:t>
            </a:r>
            <a:r>
              <a:rPr lang="en-US" dirty="0" smtClean="0"/>
              <a:t>5.33(b)</a:t>
            </a:r>
            <a:r>
              <a:rPr lang="zh-CN" altLang="en-US" dirty="0" smtClean="0"/>
              <a:t>所示，分析了分组查询结果的生成过程。</a:t>
            </a:r>
            <a:endParaRPr lang="zh-CN" altLang="en-US" dirty="0"/>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7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52" name="图片 152"/>
          <p:cNvPicPr>
            <a:picLocks noChangeAspect="1"/>
          </p:cNvPicPr>
          <p:nvPr/>
        </p:nvPicPr>
        <p:blipFill>
          <a:blip r:embed="rId3"/>
          <a:srcRect l="45264" t="27296" r="2" b="15"/>
          <a:stretch>
            <a:fillRect/>
          </a:stretch>
        </p:blipFill>
        <p:spPr bwMode="auto">
          <a:xfrm>
            <a:off x="2695909" y="2571749"/>
            <a:ext cx="2888359" cy="3871789"/>
          </a:xfrm>
          <a:prstGeom prst="rect">
            <a:avLst/>
          </a:prstGeom>
          <a:noFill/>
        </p:spPr>
      </p:pic>
      <p:sp>
        <p:nvSpPr>
          <p:cNvPr id="19" name="云形 18"/>
          <p:cNvSpPr/>
          <p:nvPr/>
        </p:nvSpPr>
        <p:spPr>
          <a:xfrm>
            <a:off x="520260" y="5675581"/>
            <a:ext cx="1639612" cy="740979"/>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分组与汇总“</a:t>
            </a:r>
            <a:r>
              <a:rPr lang="en-US" altLang="zh-CN" sz="1600" kern="100" dirty="0" smtClean="0">
                <a:solidFill>
                  <a:srgbClr val="FF0000"/>
                </a:solidFill>
                <a:latin typeface="Times New Roman"/>
                <a:ea typeface="宋体"/>
              </a:rPr>
              <a:t>Group By</a:t>
            </a:r>
            <a:r>
              <a:rPr lang="zh-CN" altLang="en-US" sz="1600" kern="100" dirty="0" smtClean="0">
                <a:solidFill>
                  <a:srgbClr val="FF0000"/>
                </a:solidFill>
                <a:latin typeface="Times New Roman"/>
                <a:ea typeface="宋体"/>
              </a:rPr>
              <a:t>”</a:t>
            </a:r>
          </a:p>
        </p:txBody>
      </p:sp>
      <p:sp>
        <p:nvSpPr>
          <p:cNvPr id="3" name="圆角矩形 2"/>
          <p:cNvSpPr/>
          <p:nvPr/>
        </p:nvSpPr>
        <p:spPr>
          <a:xfrm>
            <a:off x="6053957" y="5628289"/>
            <a:ext cx="2459421" cy="15765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圆角矩形 3"/>
          <p:cNvSpPr/>
          <p:nvPr/>
        </p:nvSpPr>
        <p:spPr>
          <a:xfrm>
            <a:off x="6936826" y="5249918"/>
            <a:ext cx="1639613" cy="22071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22" name="圆角矩形 21"/>
          <p:cNvSpPr/>
          <p:nvPr/>
        </p:nvSpPr>
        <p:spPr>
          <a:xfrm>
            <a:off x="3720662" y="2806263"/>
            <a:ext cx="1639613" cy="1800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cxnSp>
        <p:nvCxnSpPr>
          <p:cNvPr id="6" name="直接箭头连接符 5"/>
          <p:cNvCxnSpPr>
            <a:stCxn id="4" idx="1"/>
            <a:endCxn id="22" idx="2"/>
          </p:cNvCxnSpPr>
          <p:nvPr/>
        </p:nvCxnSpPr>
        <p:spPr bwMode="auto">
          <a:xfrm flipH="1" flipV="1">
            <a:off x="4540469" y="2986263"/>
            <a:ext cx="2396357" cy="2374014"/>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444216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92</a:t>
            </a:fld>
            <a:endParaRPr lang="en-US" altLang="zh-CN" dirty="0"/>
          </a:p>
        </p:txBody>
      </p:sp>
      <p:sp>
        <p:nvSpPr>
          <p:cNvPr id="5" name="Text Box 37"/>
          <p:cNvSpPr txBox="1">
            <a:spLocks noChangeArrowheads="1"/>
          </p:cNvSpPr>
          <p:nvPr/>
        </p:nvSpPr>
        <p:spPr bwMode="auto">
          <a:xfrm>
            <a:off x="8335504" y="979926"/>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5.33</a:t>
            </a:r>
            <a:r>
              <a:rPr lang="zh-CN" altLang="en-US" dirty="0" smtClean="0"/>
              <a:t>（</a:t>
            </a:r>
            <a:r>
              <a:rPr lang="en-US" dirty="0" smtClean="0"/>
              <a:t>b</a:t>
            </a:r>
            <a:r>
              <a:rPr lang="zh-CN" altLang="en-US" dirty="0" smtClean="0"/>
              <a:t>） “例 </a:t>
            </a:r>
            <a:r>
              <a:rPr lang="en-US" dirty="0" smtClean="0"/>
              <a:t>5.15</a:t>
            </a:r>
            <a:r>
              <a:rPr lang="zh-CN" altLang="en-US" dirty="0" smtClean="0"/>
              <a:t>”查询结果分析</a:t>
            </a:r>
            <a:endParaRPr lang="zh-CN" altLang="en-US" dirty="0"/>
          </a:p>
        </p:txBody>
      </p:sp>
      <p:pic>
        <p:nvPicPr>
          <p:cNvPr id="154" name="图片 154"/>
          <p:cNvPicPr>
            <a:picLocks noChangeAspect="1"/>
          </p:cNvPicPr>
          <p:nvPr/>
        </p:nvPicPr>
        <p:blipFill rotWithShape="1">
          <a:blip r:embed="rId2"/>
          <a:srcRect l="47063" t="22112" b="46058"/>
          <a:stretch/>
        </p:blipFill>
        <p:spPr bwMode="auto">
          <a:xfrm>
            <a:off x="330056" y="2254438"/>
            <a:ext cx="3063759" cy="1860376"/>
          </a:xfrm>
          <a:prstGeom prst="rect">
            <a:avLst/>
          </a:prstGeom>
          <a:noFill/>
        </p:spPr>
      </p:pic>
      <p:pic>
        <p:nvPicPr>
          <p:cNvPr id="156" name="图片 156"/>
          <p:cNvPicPr>
            <a:picLocks noChangeAspect="1"/>
          </p:cNvPicPr>
          <p:nvPr/>
        </p:nvPicPr>
        <p:blipFill rotWithShape="1">
          <a:blip r:embed="rId3"/>
          <a:srcRect l="46537" t="26901" r="1053" b="19492"/>
          <a:stretch/>
        </p:blipFill>
        <p:spPr bwMode="auto">
          <a:xfrm>
            <a:off x="350539" y="4175053"/>
            <a:ext cx="3160048" cy="2572569"/>
          </a:xfrm>
          <a:prstGeom prst="rect">
            <a:avLst/>
          </a:prstGeom>
          <a:noFill/>
        </p:spPr>
      </p:pic>
      <p:pic>
        <p:nvPicPr>
          <p:cNvPr id="158" name="图片 158"/>
          <p:cNvPicPr>
            <a:picLocks noChangeAspect="1"/>
          </p:cNvPicPr>
          <p:nvPr/>
        </p:nvPicPr>
        <p:blipFill rotWithShape="1">
          <a:blip r:embed="rId4"/>
          <a:srcRect l="36719" t="30128" b="6932"/>
          <a:stretch/>
        </p:blipFill>
        <p:spPr bwMode="auto">
          <a:xfrm>
            <a:off x="3640366" y="4477409"/>
            <a:ext cx="4333502" cy="2270213"/>
          </a:xfrm>
          <a:prstGeom prst="rect">
            <a:avLst/>
          </a:prstGeom>
          <a:noFill/>
        </p:spPr>
      </p:pic>
      <p:pic>
        <p:nvPicPr>
          <p:cNvPr id="160" name="图片 160"/>
          <p:cNvPicPr>
            <a:picLocks noChangeAspect="1"/>
          </p:cNvPicPr>
          <p:nvPr/>
        </p:nvPicPr>
        <p:blipFill rotWithShape="1">
          <a:blip r:embed="rId5"/>
          <a:srcRect l="45702" t="29050" b="10621"/>
          <a:stretch/>
        </p:blipFill>
        <p:spPr bwMode="auto">
          <a:xfrm>
            <a:off x="314326" y="0"/>
            <a:ext cx="2964810" cy="2171698"/>
          </a:xfrm>
          <a:prstGeom prst="rect">
            <a:avLst/>
          </a:prstGeom>
          <a:noFill/>
        </p:spPr>
      </p:pic>
      <p:pic>
        <p:nvPicPr>
          <p:cNvPr id="162" name="图片 162"/>
          <p:cNvPicPr>
            <a:picLocks noChangeAspect="1"/>
          </p:cNvPicPr>
          <p:nvPr/>
        </p:nvPicPr>
        <p:blipFill rotWithShape="1">
          <a:blip r:embed="rId6"/>
          <a:srcRect l="54530" t="24745" b="40350"/>
          <a:stretch/>
        </p:blipFill>
        <p:spPr bwMode="auto">
          <a:xfrm>
            <a:off x="4771639" y="0"/>
            <a:ext cx="3166600" cy="2018020"/>
          </a:xfrm>
          <a:prstGeom prst="rect">
            <a:avLst/>
          </a:prstGeom>
          <a:noFill/>
        </p:spPr>
      </p:pic>
      <p:sp>
        <p:nvSpPr>
          <p:cNvPr id="175" name="直接箭头连接符 175"/>
          <p:cNvSpPr>
            <a:spLocks noChangeShapeType="1"/>
          </p:cNvSpPr>
          <p:nvPr/>
        </p:nvSpPr>
        <p:spPr bwMode="auto">
          <a:xfrm flipH="1">
            <a:off x="1282929" y="3220536"/>
            <a:ext cx="0" cy="1351561"/>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pic>
        <p:nvPicPr>
          <p:cNvPr id="166" name="图片 166"/>
          <p:cNvPicPr>
            <a:picLocks noChangeAspect="1"/>
          </p:cNvPicPr>
          <p:nvPr/>
        </p:nvPicPr>
        <p:blipFill rotWithShape="1">
          <a:blip r:embed="rId7"/>
          <a:srcRect l="33009" t="29318" b="8772"/>
          <a:stretch/>
        </p:blipFill>
        <p:spPr bwMode="auto">
          <a:xfrm>
            <a:off x="3671979" y="2112698"/>
            <a:ext cx="4286454" cy="2238716"/>
          </a:xfrm>
          <a:prstGeom prst="rect">
            <a:avLst/>
          </a:prstGeom>
          <a:noFill/>
        </p:spPr>
      </p:pic>
      <p:sp>
        <p:nvSpPr>
          <p:cNvPr id="167" name="圆角矩形 167"/>
          <p:cNvSpPr>
            <a:spLocks noChangeArrowheads="1"/>
          </p:cNvSpPr>
          <p:nvPr/>
        </p:nvSpPr>
        <p:spPr bwMode="auto">
          <a:xfrm>
            <a:off x="5007027" y="2074333"/>
            <a:ext cx="2938880" cy="25911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多表查询以</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成绩表中的记录进行统计</a:t>
            </a:r>
            <a:endPar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68" name="直接箭头连接符 168"/>
          <p:cNvSpPr>
            <a:spLocks noChangeShapeType="1"/>
          </p:cNvSpPr>
          <p:nvPr/>
        </p:nvSpPr>
        <p:spPr bwMode="auto">
          <a:xfrm flipH="1">
            <a:off x="3279241" y="2238798"/>
            <a:ext cx="1718522" cy="441423"/>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169" name="直接箭头连接符 169"/>
          <p:cNvSpPr>
            <a:spLocks noChangeShapeType="1"/>
          </p:cNvSpPr>
          <p:nvPr/>
        </p:nvSpPr>
        <p:spPr bwMode="auto">
          <a:xfrm flipV="1">
            <a:off x="2144085" y="504497"/>
            <a:ext cx="2916646" cy="208115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171" name="圆角矩形 171"/>
          <p:cNvSpPr>
            <a:spLocks noChangeArrowheads="1"/>
          </p:cNvSpPr>
          <p:nvPr/>
        </p:nvSpPr>
        <p:spPr bwMode="auto">
          <a:xfrm>
            <a:off x="1913531" y="1818342"/>
            <a:ext cx="2217077" cy="231232"/>
          </a:xfrm>
          <a:prstGeom prst="roundRect">
            <a:avLst>
              <a:gd name="adj" fmla="val 16667"/>
            </a:avLst>
          </a:prstGeom>
          <a:solidFill>
            <a:schemeClr val="bg1"/>
          </a:solid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①</a:t>
            </a:r>
            <a:r>
              <a:rPr kumimoji="0" 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与单表查询中的数据不同</a:t>
            </a:r>
            <a:endParaRPr kumimoji="0" lang="zh-CN" sz="140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172" name="圆角矩形 172"/>
          <p:cNvSpPr>
            <a:spLocks noChangeArrowheads="1"/>
          </p:cNvSpPr>
          <p:nvPr/>
        </p:nvSpPr>
        <p:spPr bwMode="auto">
          <a:xfrm>
            <a:off x="424780" y="2577245"/>
            <a:ext cx="2863855" cy="639049"/>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3" name="圆角矩形 173"/>
          <p:cNvSpPr>
            <a:spLocks noChangeArrowheads="1"/>
          </p:cNvSpPr>
          <p:nvPr/>
        </p:nvSpPr>
        <p:spPr bwMode="auto">
          <a:xfrm>
            <a:off x="468881" y="4558631"/>
            <a:ext cx="2958452" cy="108032"/>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4" name="圆角矩形 174"/>
          <p:cNvSpPr>
            <a:spLocks noChangeArrowheads="1"/>
          </p:cNvSpPr>
          <p:nvPr/>
        </p:nvSpPr>
        <p:spPr bwMode="auto">
          <a:xfrm>
            <a:off x="765740" y="3724939"/>
            <a:ext cx="1882867" cy="232206"/>
          </a:xfrm>
          <a:prstGeom prst="roundRect">
            <a:avLst>
              <a:gd name="adj" fmla="val 16667"/>
            </a:avLst>
          </a:prstGeom>
          <a:solidFill>
            <a:schemeClr val="bg1"/>
          </a:solid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②</a:t>
            </a:r>
            <a:r>
              <a:rPr kumimoji="0" lang="zh-CN" sz="140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分组使同组数据合并</a:t>
            </a:r>
            <a:endParaRPr kumimoji="0" lang="zh-CN" sz="1400"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433" name="圆角矩形 433"/>
          <p:cNvSpPr>
            <a:spLocks noChangeArrowheads="1"/>
          </p:cNvSpPr>
          <p:nvPr/>
        </p:nvSpPr>
        <p:spPr bwMode="auto">
          <a:xfrm>
            <a:off x="1947295" y="551875"/>
            <a:ext cx="2609032" cy="260750"/>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第</a:t>
            </a:r>
            <a:r>
              <a:rPr kumimoji="0" lang="en-US" altLang="zh-CN"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I</a:t>
            </a:r>
            <a:r>
              <a:rPr kumimoji="0" lang="zh-CN" altLang="en-US"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组查询</a:t>
            </a:r>
            <a:r>
              <a:rPr kumimoji="0" lang="en-US" altLang="zh-CN"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a:t>
            </a:r>
            <a:r>
              <a:rPr kumimoji="0" lang="zh-CN" altLang="en-US"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单表</a:t>
            </a:r>
            <a:r>
              <a:rPr kumimoji="0" lang="en-US" altLang="zh-CN"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a:t>
            </a:r>
            <a:r>
              <a:rPr kumimoji="0" lang="zh-CN" altLang="en-US"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姓名无重复记录</a:t>
            </a:r>
            <a:r>
              <a:rPr kumimoji="0" lang="en-US" altLang="zh-CN" sz="1400" i="0" u="none" strike="noStrike" cap="none" normalizeH="0" baseline="0" dirty="0" smtClean="0">
                <a:ln>
                  <a:noFill/>
                </a:ln>
                <a:solidFill>
                  <a:srgbClr val="0000FF"/>
                </a:solidFill>
                <a:effectLst/>
                <a:latin typeface="Times New Roman" pitchFamily="18" charset="0"/>
                <a:ea typeface="宋体" pitchFamily="2" charset="-122"/>
                <a:cs typeface="Times New Roman" pitchFamily="18" charset="0"/>
              </a:rPr>
              <a:t>)</a:t>
            </a:r>
            <a:endParaRPr kumimoji="0" lang="en-US" altLang="zh-CN" sz="1400" i="0" u="none" strike="noStrike" cap="none" normalizeH="0" baseline="0" dirty="0" smtClean="0">
              <a:ln>
                <a:noFill/>
              </a:ln>
              <a:solidFill>
                <a:srgbClr val="0000FF"/>
              </a:solidFill>
              <a:effectLst/>
              <a:latin typeface="Arial" pitchFamily="34" charset="0"/>
              <a:ea typeface="宋体" pitchFamily="2" charset="-122"/>
              <a:cs typeface="宋体" pitchFamily="2" charset="-122"/>
            </a:endParaRPr>
          </a:p>
        </p:txBody>
      </p:sp>
      <p:sp>
        <p:nvSpPr>
          <p:cNvPr id="434" name="圆角矩形 434"/>
          <p:cNvSpPr>
            <a:spLocks noChangeArrowheads="1"/>
          </p:cNvSpPr>
          <p:nvPr/>
        </p:nvSpPr>
        <p:spPr bwMode="auto">
          <a:xfrm>
            <a:off x="4455628" y="3274734"/>
            <a:ext cx="1961080" cy="27264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r>
              <a:rPr lang="zh-CN" sz="1400" dirty="0">
                <a:solidFill>
                  <a:srgbClr val="0000FF"/>
                </a:solidFill>
                <a:latin typeface="Times New Roman" pitchFamily="18" charset="0"/>
                <a:ea typeface="宋体" pitchFamily="2" charset="-122"/>
                <a:cs typeface="Times New Roman" pitchFamily="18" charset="0"/>
              </a:rPr>
              <a:t>第</a:t>
            </a:r>
            <a:r>
              <a:rPr lang="en-US" altLang="zh-CN" sz="1400" dirty="0">
                <a:solidFill>
                  <a:srgbClr val="0000FF"/>
                </a:solidFill>
                <a:latin typeface="Times New Roman" pitchFamily="18" charset="0"/>
                <a:ea typeface="宋体" pitchFamily="2" charset="-122"/>
                <a:cs typeface="Times New Roman" pitchFamily="18" charset="0"/>
              </a:rPr>
              <a:t>II</a:t>
            </a:r>
            <a:r>
              <a:rPr lang="zh-CN" altLang="en-US" sz="1400" dirty="0">
                <a:solidFill>
                  <a:srgbClr val="0000FF"/>
                </a:solidFill>
                <a:latin typeface="Times New Roman" pitchFamily="18" charset="0"/>
                <a:ea typeface="宋体" pitchFamily="2" charset="-122"/>
                <a:cs typeface="Times New Roman" pitchFamily="18" charset="0"/>
              </a:rPr>
              <a:t>组查询</a:t>
            </a:r>
            <a:r>
              <a:rPr lang="en-US" altLang="zh-CN" sz="1400" dirty="0">
                <a:solidFill>
                  <a:srgbClr val="0000FF"/>
                </a:solidFill>
                <a:latin typeface="Times New Roman" pitchFamily="18" charset="0"/>
                <a:ea typeface="宋体" pitchFamily="2" charset="-122"/>
                <a:cs typeface="Times New Roman" pitchFamily="18" charset="0"/>
              </a:rPr>
              <a:t>:</a:t>
            </a:r>
            <a:r>
              <a:rPr lang="zh-CN" altLang="en-US" sz="1400" dirty="0">
                <a:solidFill>
                  <a:srgbClr val="0000FF"/>
                </a:solidFill>
                <a:latin typeface="Times New Roman" pitchFamily="18" charset="0"/>
                <a:ea typeface="宋体" pitchFamily="2" charset="-122"/>
                <a:cs typeface="Times New Roman" pitchFamily="18" charset="0"/>
              </a:rPr>
              <a:t>多表</a:t>
            </a:r>
            <a:r>
              <a:rPr lang="en-US" altLang="zh-CN" sz="1400" dirty="0">
                <a:solidFill>
                  <a:srgbClr val="0000FF"/>
                </a:solidFill>
                <a:latin typeface="Times New Roman" pitchFamily="18" charset="0"/>
                <a:ea typeface="宋体" pitchFamily="2" charset="-122"/>
                <a:cs typeface="Times New Roman" pitchFamily="18" charset="0"/>
              </a:rPr>
              <a:t>(</a:t>
            </a:r>
            <a:r>
              <a:rPr lang="zh-CN" altLang="en-US" sz="1400" dirty="0">
                <a:solidFill>
                  <a:srgbClr val="0000FF"/>
                </a:solidFill>
                <a:latin typeface="Times New Roman" pitchFamily="18" charset="0"/>
                <a:ea typeface="宋体" pitchFamily="2" charset="-122"/>
                <a:cs typeface="Times New Roman" pitchFamily="18" charset="0"/>
              </a:rPr>
              <a:t>未分组</a:t>
            </a:r>
            <a:r>
              <a:rPr lang="en-US" altLang="zh-CN" sz="1400" dirty="0">
                <a:solidFill>
                  <a:srgbClr val="0000FF"/>
                </a:solidFill>
                <a:latin typeface="Times New Roman" pitchFamily="18" charset="0"/>
                <a:ea typeface="宋体" pitchFamily="2" charset="-122"/>
                <a:cs typeface="Times New Roman" pitchFamily="18" charset="0"/>
              </a:rPr>
              <a:t>)</a:t>
            </a:r>
          </a:p>
        </p:txBody>
      </p:sp>
      <p:sp>
        <p:nvSpPr>
          <p:cNvPr id="438" name="圆角矩形 438"/>
          <p:cNvSpPr>
            <a:spLocks noChangeArrowheads="1"/>
          </p:cNvSpPr>
          <p:nvPr/>
        </p:nvSpPr>
        <p:spPr bwMode="auto">
          <a:xfrm>
            <a:off x="1853381" y="6129450"/>
            <a:ext cx="1930418" cy="271531"/>
          </a:xfrm>
          <a:prstGeom prst="roundRect">
            <a:avLst>
              <a:gd name="adj" fmla="val 16667"/>
            </a:avLst>
          </a:prstGeom>
          <a:solidFill>
            <a:srgbClr val="FFFFFF"/>
          </a:solid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sz="1400" dirty="0">
                <a:solidFill>
                  <a:srgbClr val="0000FF"/>
                </a:solidFill>
                <a:latin typeface="Times New Roman" pitchFamily="18" charset="0"/>
                <a:ea typeface="宋体" pitchFamily="2" charset="-122"/>
                <a:cs typeface="Times New Roman" pitchFamily="18" charset="0"/>
              </a:rPr>
              <a:t>第</a:t>
            </a:r>
            <a:r>
              <a:rPr lang="en-US" altLang="zh-CN" sz="1400" dirty="0">
                <a:solidFill>
                  <a:srgbClr val="0000FF"/>
                </a:solidFill>
                <a:latin typeface="Times New Roman" pitchFamily="18" charset="0"/>
                <a:ea typeface="宋体" pitchFamily="2" charset="-122"/>
                <a:cs typeface="Times New Roman" pitchFamily="18" charset="0"/>
              </a:rPr>
              <a:t>III</a:t>
            </a:r>
            <a:r>
              <a:rPr lang="zh-CN" altLang="en-US" sz="1400" dirty="0">
                <a:solidFill>
                  <a:srgbClr val="0000FF"/>
                </a:solidFill>
                <a:latin typeface="Times New Roman" pitchFamily="18" charset="0"/>
                <a:ea typeface="宋体" pitchFamily="2" charset="-122"/>
                <a:cs typeface="Times New Roman" pitchFamily="18" charset="0"/>
              </a:rPr>
              <a:t>组查询</a:t>
            </a:r>
            <a:r>
              <a:rPr lang="en-US" altLang="zh-CN" sz="1400" dirty="0">
                <a:solidFill>
                  <a:srgbClr val="0000FF"/>
                </a:solidFill>
                <a:latin typeface="Times New Roman" pitchFamily="18" charset="0"/>
                <a:ea typeface="宋体" pitchFamily="2" charset="-122"/>
                <a:cs typeface="Times New Roman" pitchFamily="18" charset="0"/>
              </a:rPr>
              <a:t>:</a:t>
            </a:r>
            <a:r>
              <a:rPr lang="zh-CN" altLang="en-US" sz="1400" dirty="0">
                <a:solidFill>
                  <a:srgbClr val="0000FF"/>
                </a:solidFill>
                <a:latin typeface="Times New Roman" pitchFamily="18" charset="0"/>
                <a:ea typeface="宋体" pitchFamily="2" charset="-122"/>
                <a:cs typeface="Times New Roman" pitchFamily="18" charset="0"/>
              </a:rPr>
              <a:t>多表</a:t>
            </a:r>
            <a:r>
              <a:rPr lang="en-US" altLang="zh-CN" sz="1400" dirty="0">
                <a:solidFill>
                  <a:srgbClr val="0000FF"/>
                </a:solidFill>
                <a:latin typeface="Times New Roman" pitchFamily="18" charset="0"/>
                <a:ea typeface="宋体" pitchFamily="2" charset="-122"/>
                <a:cs typeface="Times New Roman" pitchFamily="18" charset="0"/>
              </a:rPr>
              <a:t>(</a:t>
            </a:r>
            <a:r>
              <a:rPr lang="zh-CN" altLang="en-US" sz="1400" dirty="0">
                <a:solidFill>
                  <a:srgbClr val="0000FF"/>
                </a:solidFill>
                <a:latin typeface="Times New Roman" pitchFamily="18" charset="0"/>
                <a:ea typeface="宋体" pitchFamily="2" charset="-122"/>
                <a:cs typeface="Times New Roman" pitchFamily="18" charset="0"/>
              </a:rPr>
              <a:t>分组</a:t>
            </a:r>
            <a:r>
              <a:rPr lang="en-US" altLang="zh-CN" sz="1400" dirty="0">
                <a:solidFill>
                  <a:srgbClr val="0000FF"/>
                </a:solidFill>
                <a:latin typeface="Times New Roman" pitchFamily="18" charset="0"/>
                <a:ea typeface="宋体" pitchFamily="2" charset="-122"/>
                <a:cs typeface="Times New Roman" pitchFamily="18" charset="0"/>
              </a:rPr>
              <a:t>)</a:t>
            </a:r>
          </a:p>
        </p:txBody>
      </p:sp>
      <p:sp>
        <p:nvSpPr>
          <p:cNvPr id="176" name="直接箭头连接符 176"/>
          <p:cNvSpPr>
            <a:spLocks noChangeShapeType="1"/>
          </p:cNvSpPr>
          <p:nvPr/>
        </p:nvSpPr>
        <p:spPr bwMode="auto">
          <a:xfrm flipH="1" flipV="1">
            <a:off x="2277759" y="3921437"/>
            <a:ext cx="2057757" cy="2258646"/>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32" name="圆角矩形 173"/>
          <p:cNvSpPr>
            <a:spLocks noChangeArrowheads="1"/>
          </p:cNvSpPr>
          <p:nvPr/>
        </p:nvSpPr>
        <p:spPr bwMode="auto">
          <a:xfrm>
            <a:off x="3795406" y="6182480"/>
            <a:ext cx="2022070" cy="139492"/>
          </a:xfrm>
          <a:prstGeom prst="roundRect">
            <a:avLst>
              <a:gd name="adj" fmla="val 16667"/>
            </a:avLst>
          </a:prstGeom>
          <a:noFill/>
          <a:ln w="9525">
            <a:solidFill>
              <a:srgbClr val="FF0000"/>
            </a:solid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3" name="TextBox 32"/>
          <p:cNvSpPr txBox="1"/>
          <p:nvPr/>
        </p:nvSpPr>
        <p:spPr>
          <a:xfrm>
            <a:off x="7898505" y="6424101"/>
            <a:ext cx="993228" cy="307777"/>
          </a:xfrm>
          <a:prstGeom prst="rect">
            <a:avLst/>
          </a:prstGeom>
          <a:noFill/>
        </p:spPr>
        <p:txBody>
          <a:bodyPr wrap="square" rtlCol="0">
            <a:spAutoFit/>
          </a:bodyPr>
          <a:lstStyle/>
          <a:p>
            <a:r>
              <a:rPr lang="zh-CN" altLang="en-US" sz="1400" dirty="0" smtClean="0"/>
              <a:t>下一张</a:t>
            </a:r>
            <a:endParaRPr lang="zh-CN" altLang="en-US" sz="1400" dirty="0"/>
          </a:p>
        </p:txBody>
      </p:sp>
    </p:spTree>
    <p:extLst>
      <p:ext uri="{BB962C8B-B14F-4D97-AF65-F5344CB8AC3E}">
        <p14:creationId xmlns:p14="http://schemas.microsoft.com/office/powerpoint/2010/main" val="32675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3"/>
                                        </p:tgtEl>
                                        <p:attrNameLst>
                                          <p:attrName>style.visibility</p:attrName>
                                        </p:attrNameLst>
                                      </p:cBhvr>
                                      <p:to>
                                        <p:strVal val="visible"/>
                                      </p:to>
                                    </p:set>
                                    <p:animEffect transition="in" filter="wipe(left)">
                                      <p:cBhvr>
                                        <p:cTn id="11" dur="500"/>
                                        <p:tgtEl>
                                          <p:spTgt spid="433"/>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62"/>
                                        </p:tgtEl>
                                        <p:attrNameLst>
                                          <p:attrName>style.visibility</p:attrName>
                                        </p:attrNameLst>
                                      </p:cBhvr>
                                      <p:to>
                                        <p:strVal val="visible"/>
                                      </p:to>
                                    </p:set>
                                    <p:animEffect transition="in" filter="fade">
                                      <p:cBhvr>
                                        <p:cTn id="15" dur="1500"/>
                                        <p:tgtEl>
                                          <p:spTgt spid="1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fade">
                                      <p:cBhvr>
                                        <p:cTn id="20" dur="500"/>
                                        <p:tgtEl>
                                          <p:spTgt spid="16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34"/>
                                        </p:tgtEl>
                                        <p:attrNameLst>
                                          <p:attrName>style.visibility</p:attrName>
                                        </p:attrNameLst>
                                      </p:cBhvr>
                                      <p:to>
                                        <p:strVal val="visible"/>
                                      </p:to>
                                    </p:set>
                                    <p:animEffect transition="in" filter="wipe(left)">
                                      <p:cBhvr>
                                        <p:cTn id="24" dur="500"/>
                                        <p:tgtEl>
                                          <p:spTgt spid="43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fade">
                                      <p:cBhvr>
                                        <p:cTn id="28" dur="500"/>
                                        <p:tgtEl>
                                          <p:spTgt spid="154"/>
                                        </p:tgtEl>
                                      </p:cBhvr>
                                    </p:animEffect>
                                  </p:childTnLst>
                                </p:cTn>
                              </p:par>
                            </p:childTnLst>
                          </p:cTn>
                        </p:par>
                        <p:par>
                          <p:cTn id="29" fill="hold">
                            <p:stCondLst>
                              <p:cond delay="1500"/>
                            </p:stCondLst>
                            <p:childTnLst>
                              <p:par>
                                <p:cTn id="30" presetID="22" presetClass="entr" presetSubtype="2" fill="hold" grpId="0" nodeType="after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wipe(right)">
                                      <p:cBhvr>
                                        <p:cTn id="32" dur="500"/>
                                        <p:tgtEl>
                                          <p:spTgt spid="167"/>
                                        </p:tgtEl>
                                      </p:cBhvr>
                                    </p:animEffect>
                                  </p:childTnLst>
                                </p:cTn>
                              </p:par>
                            </p:childTnLst>
                          </p:cTn>
                        </p:par>
                        <p:par>
                          <p:cTn id="33" fill="hold">
                            <p:stCondLst>
                              <p:cond delay="2000"/>
                            </p:stCondLst>
                            <p:childTnLst>
                              <p:par>
                                <p:cTn id="34" presetID="22" presetClass="entr" presetSubtype="2" fill="hold" grpId="0" nodeType="after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wipe(right)">
                                      <p:cBhvr>
                                        <p:cTn id="36" dur="500"/>
                                        <p:tgtEl>
                                          <p:spTgt spid="168"/>
                                        </p:tgtEl>
                                      </p:cBhvr>
                                    </p:animEffect>
                                  </p:childTnLst>
                                </p:cTn>
                              </p:par>
                            </p:childTnLst>
                          </p:cTn>
                        </p:par>
                        <p:par>
                          <p:cTn id="37" fill="hold">
                            <p:stCondLst>
                              <p:cond delay="2500"/>
                            </p:stCondLst>
                            <p:childTnLst>
                              <p:par>
                                <p:cTn id="38" presetID="22" presetClass="entr" presetSubtype="2" fill="hold" grpId="0" nodeType="afterEffect">
                                  <p:stCondLst>
                                    <p:cond delay="0"/>
                                  </p:stCondLst>
                                  <p:childTnLst>
                                    <p:set>
                                      <p:cBhvr>
                                        <p:cTn id="39" dur="1" fill="hold">
                                          <p:stCondLst>
                                            <p:cond delay="0"/>
                                          </p:stCondLst>
                                        </p:cTn>
                                        <p:tgtEl>
                                          <p:spTgt spid="172"/>
                                        </p:tgtEl>
                                        <p:attrNameLst>
                                          <p:attrName>style.visibility</p:attrName>
                                        </p:attrNameLst>
                                      </p:cBhvr>
                                      <p:to>
                                        <p:strVal val="visible"/>
                                      </p:to>
                                    </p:set>
                                    <p:animEffect transition="in" filter="wipe(right)">
                                      <p:cBhvr>
                                        <p:cTn id="40" dur="500"/>
                                        <p:tgtEl>
                                          <p:spTgt spid="172"/>
                                        </p:tgtEl>
                                      </p:cBhvr>
                                    </p:animEffect>
                                  </p:childTnLst>
                                </p:cTn>
                              </p:par>
                            </p:childTnLst>
                          </p:cTn>
                        </p:par>
                        <p:par>
                          <p:cTn id="41" fill="hold">
                            <p:stCondLst>
                              <p:cond delay="3000"/>
                            </p:stCondLst>
                            <p:childTnLst>
                              <p:par>
                                <p:cTn id="42" presetID="26" presetClass="emph" presetSubtype="0" repeatCount="3000" fill="hold" grpId="1" nodeType="afterEffect">
                                  <p:stCondLst>
                                    <p:cond delay="0"/>
                                  </p:stCondLst>
                                  <p:childTnLst>
                                    <p:animEffect transition="out" filter="fade">
                                      <p:cBhvr>
                                        <p:cTn id="43" dur="500" tmFilter="0, 0; .2, .5; .8, .5; 1, 0"/>
                                        <p:tgtEl>
                                          <p:spTgt spid="172"/>
                                        </p:tgtEl>
                                      </p:cBhvr>
                                    </p:animEffect>
                                    <p:animScale>
                                      <p:cBhvr>
                                        <p:cTn id="44" dur="250" autoRev="1" fill="hold"/>
                                        <p:tgtEl>
                                          <p:spTgt spid="17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9"/>
                                        </p:tgtEl>
                                        <p:attrNameLst>
                                          <p:attrName>style.visibility</p:attrName>
                                        </p:attrNameLst>
                                      </p:cBhvr>
                                      <p:to>
                                        <p:strVal val="visible"/>
                                      </p:to>
                                    </p:set>
                                    <p:animEffect transition="in" filter="wipe(left)">
                                      <p:cBhvr>
                                        <p:cTn id="49" dur="500"/>
                                        <p:tgtEl>
                                          <p:spTgt spid="169"/>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171"/>
                                        </p:tgtEl>
                                        <p:attrNameLst>
                                          <p:attrName>style.visibility</p:attrName>
                                        </p:attrNameLst>
                                      </p:cBhvr>
                                      <p:to>
                                        <p:strVal val="visible"/>
                                      </p:to>
                                    </p:set>
                                    <p:animEffect transition="in" filter="wipe(down)">
                                      <p:cBhvr>
                                        <p:cTn id="53" dur="1500"/>
                                        <p:tgtEl>
                                          <p:spTgt spid="1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8"/>
                                        </p:tgtEl>
                                        <p:attrNameLst>
                                          <p:attrName>style.visibility</p:attrName>
                                        </p:attrNameLst>
                                      </p:cBhvr>
                                      <p:to>
                                        <p:strVal val="visible"/>
                                      </p:to>
                                    </p:set>
                                    <p:animEffect transition="in" filter="fade">
                                      <p:cBhvr>
                                        <p:cTn id="58" dur="500"/>
                                        <p:tgtEl>
                                          <p:spTgt spid="15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38"/>
                                        </p:tgtEl>
                                        <p:attrNameLst>
                                          <p:attrName>style.visibility</p:attrName>
                                        </p:attrNameLst>
                                      </p:cBhvr>
                                      <p:to>
                                        <p:strVal val="visible"/>
                                      </p:to>
                                    </p:set>
                                    <p:animEffect transition="in" filter="wipe(left)">
                                      <p:cBhvr>
                                        <p:cTn id="62" dur="500"/>
                                        <p:tgtEl>
                                          <p:spTgt spid="438"/>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1500"/>
                            </p:stCondLst>
                            <p:childTnLst>
                              <p:par>
                                <p:cTn id="68" presetID="22" presetClass="entr" presetSubtype="2" fill="hold" grpId="0" nodeType="afterEffect">
                                  <p:stCondLst>
                                    <p:cond delay="500"/>
                                  </p:stCondLst>
                                  <p:childTnLst>
                                    <p:set>
                                      <p:cBhvr>
                                        <p:cTn id="69" dur="1" fill="hold">
                                          <p:stCondLst>
                                            <p:cond delay="0"/>
                                          </p:stCondLst>
                                        </p:cTn>
                                        <p:tgtEl>
                                          <p:spTgt spid="32"/>
                                        </p:tgtEl>
                                        <p:attrNameLst>
                                          <p:attrName>style.visibility</p:attrName>
                                        </p:attrNameLst>
                                      </p:cBhvr>
                                      <p:to>
                                        <p:strVal val="visible"/>
                                      </p:to>
                                    </p:set>
                                    <p:animEffect transition="in" filter="wipe(right)">
                                      <p:cBhvr>
                                        <p:cTn id="70" dur="1500"/>
                                        <p:tgtEl>
                                          <p:spTgt spid="32"/>
                                        </p:tgtEl>
                                      </p:cBhvr>
                                    </p:animEffect>
                                  </p:childTnLst>
                                </p:cTn>
                              </p:par>
                              <p:par>
                                <p:cTn id="71" presetID="22" presetClass="entr" presetSubtype="2" fill="hold" grpId="0" nodeType="withEffect">
                                  <p:stCondLst>
                                    <p:cond delay="500"/>
                                  </p:stCondLst>
                                  <p:childTnLst>
                                    <p:set>
                                      <p:cBhvr>
                                        <p:cTn id="72" dur="1" fill="hold">
                                          <p:stCondLst>
                                            <p:cond delay="0"/>
                                          </p:stCondLst>
                                        </p:cTn>
                                        <p:tgtEl>
                                          <p:spTgt spid="173"/>
                                        </p:tgtEl>
                                        <p:attrNameLst>
                                          <p:attrName>style.visibility</p:attrName>
                                        </p:attrNameLst>
                                      </p:cBhvr>
                                      <p:to>
                                        <p:strVal val="visible"/>
                                      </p:to>
                                    </p:set>
                                    <p:animEffect transition="in" filter="wipe(right)">
                                      <p:cBhvr>
                                        <p:cTn id="73" dur="1500"/>
                                        <p:tgtEl>
                                          <p:spTgt spid="17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75"/>
                                        </p:tgtEl>
                                        <p:attrNameLst>
                                          <p:attrName>style.visibility</p:attrName>
                                        </p:attrNameLst>
                                      </p:cBhvr>
                                      <p:to>
                                        <p:strVal val="visible"/>
                                      </p:to>
                                    </p:set>
                                    <p:animEffect transition="in" filter="wipe(up)">
                                      <p:cBhvr>
                                        <p:cTn id="78" dur="1000"/>
                                        <p:tgtEl>
                                          <p:spTgt spid="175"/>
                                        </p:tgtEl>
                                      </p:cBhvr>
                                    </p:animEffect>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174"/>
                                        </p:tgtEl>
                                        <p:attrNameLst>
                                          <p:attrName>style.visibility</p:attrName>
                                        </p:attrNameLst>
                                      </p:cBhvr>
                                      <p:to>
                                        <p:strVal val="visible"/>
                                      </p:to>
                                    </p:set>
                                    <p:animEffect transition="in" filter="wipe(up)">
                                      <p:cBhvr>
                                        <p:cTn id="82" dur="1500"/>
                                        <p:tgtEl>
                                          <p:spTgt spid="174"/>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mph" presetSubtype="0" repeatCount="3000" fill="hold" grpId="1" nodeType="clickEffect">
                                  <p:stCondLst>
                                    <p:cond delay="0"/>
                                  </p:stCondLst>
                                  <p:childTnLst>
                                    <p:animEffect transition="out" filter="fade">
                                      <p:cBhvr>
                                        <p:cTn id="86" dur="500" tmFilter="0, 0; .2, .5; .8, .5; 1, 0"/>
                                        <p:tgtEl>
                                          <p:spTgt spid="32"/>
                                        </p:tgtEl>
                                      </p:cBhvr>
                                    </p:animEffect>
                                    <p:animScale>
                                      <p:cBhvr>
                                        <p:cTn id="87" dur="250" autoRev="1" fill="hold"/>
                                        <p:tgtEl>
                                          <p:spTgt spid="32"/>
                                        </p:tgtEl>
                                      </p:cBhvr>
                                      <p:by x="105000" y="105000"/>
                                    </p:animScale>
                                  </p:childTnLst>
                                </p:cTn>
                              </p:par>
                            </p:childTnLst>
                          </p:cTn>
                        </p:par>
                        <p:par>
                          <p:cTn id="88" fill="hold">
                            <p:stCondLst>
                              <p:cond delay="1500"/>
                            </p:stCondLst>
                            <p:childTnLst>
                              <p:par>
                                <p:cTn id="89" presetID="22" presetClass="entr" presetSubtype="2" fill="hold" grpId="0" nodeType="afterEffect">
                                  <p:stCondLst>
                                    <p:cond delay="0"/>
                                  </p:stCondLst>
                                  <p:childTnLst>
                                    <p:set>
                                      <p:cBhvr>
                                        <p:cTn id="90" dur="1" fill="hold">
                                          <p:stCondLst>
                                            <p:cond delay="0"/>
                                          </p:stCondLst>
                                        </p:cTn>
                                        <p:tgtEl>
                                          <p:spTgt spid="176"/>
                                        </p:tgtEl>
                                        <p:attrNameLst>
                                          <p:attrName>style.visibility</p:attrName>
                                        </p:attrNameLst>
                                      </p:cBhvr>
                                      <p:to>
                                        <p:strVal val="visible"/>
                                      </p:to>
                                    </p:set>
                                    <p:animEffect transition="in" filter="wipe(right)">
                                      <p:cBhvr>
                                        <p:cTn id="91" dur="1500"/>
                                        <p:tgtEl>
                                          <p:spTgt spid="176"/>
                                        </p:tgtEl>
                                      </p:cBhvr>
                                    </p:animEffect>
                                  </p:childTnLst>
                                </p:cTn>
                              </p:par>
                            </p:childTnLst>
                          </p:cTn>
                        </p:par>
                        <p:par>
                          <p:cTn id="92" fill="hold">
                            <p:stCondLst>
                              <p:cond delay="3000"/>
                            </p:stCondLst>
                            <p:childTnLst>
                              <p:par>
                                <p:cTn id="93" presetID="6" presetClass="entr" presetSubtype="16"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circle(in)">
                                      <p:cBhvr>
                                        <p:cTn id="9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67" grpId="0"/>
      <p:bldP spid="168" grpId="0" animBg="1"/>
      <p:bldP spid="169" grpId="0" animBg="1"/>
      <p:bldP spid="171" grpId="0" animBg="1"/>
      <p:bldP spid="172" grpId="0" animBg="1"/>
      <p:bldP spid="172" grpId="1" animBg="1"/>
      <p:bldP spid="173" grpId="0" animBg="1"/>
      <p:bldP spid="174" grpId="0" animBg="1"/>
      <p:bldP spid="433" grpId="0"/>
      <p:bldP spid="434" grpId="0"/>
      <p:bldP spid="438" grpId="0" animBg="1"/>
      <p:bldP spid="176" grpId="0" animBg="1"/>
      <p:bldP spid="32" grpId="0" animBg="1"/>
      <p:bldP spid="32" grpId="1" animBg="1"/>
      <p:bldP spid="3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87325"/>
            <a:ext cx="8686800" cy="550862"/>
          </a:xfrm>
        </p:spPr>
        <p:txBody>
          <a:bodyPr/>
          <a:lstStyle/>
          <a:p>
            <a:r>
              <a:rPr lang="en-US" sz="3600" dirty="0" smtClean="0"/>
              <a:t>5.3.</a:t>
            </a:r>
            <a:r>
              <a:rPr lang="en-US" altLang="zh-CN" sz="3600" dirty="0" smtClean="0"/>
              <a:t>9</a:t>
            </a:r>
            <a:r>
              <a:rPr lang="zh-CN" altLang="en-US" sz="3600" dirty="0" smtClean="0"/>
              <a:t>查询综合举例</a:t>
            </a:r>
            <a:r>
              <a:rPr lang="zh-CN" altLang="en-US" sz="2800" dirty="0"/>
              <a:t>（</a:t>
            </a:r>
            <a:r>
              <a:rPr lang="zh-CN" altLang="en-US" sz="2800" dirty="0" smtClean="0"/>
              <a:t>之五）</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93</a:t>
            </a:fld>
            <a:endParaRPr lang="en-US" altLang="zh-CN"/>
          </a:p>
        </p:txBody>
      </p:sp>
      <p:sp>
        <p:nvSpPr>
          <p:cNvPr id="56326" name="Rectangle 29"/>
          <p:cNvSpPr>
            <a:spLocks noChangeArrowheads="1"/>
          </p:cNvSpPr>
          <p:nvPr/>
        </p:nvSpPr>
        <p:spPr bwMode="auto">
          <a:xfrm>
            <a:off x="242888" y="1500187"/>
            <a:ext cx="2343150" cy="4014786"/>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557462" y="5114925"/>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632075" y="1925638"/>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300037" y="1643240"/>
            <a:ext cx="2457449" cy="2585323"/>
          </a:xfrm>
          <a:prstGeom prst="rect">
            <a:avLst/>
          </a:prstGeom>
          <a:noFill/>
          <a:ln w="9525">
            <a:noFill/>
            <a:miter lim="800000"/>
            <a:headEnd/>
            <a:tailEnd/>
          </a:ln>
        </p:spPr>
        <p:txBody>
          <a:bodyPr wrap="square">
            <a:spAutoFit/>
          </a:bodyPr>
          <a:lstStyle/>
          <a:p>
            <a:r>
              <a:rPr lang="zh-CN" altLang="en-US" dirty="0" smtClean="0"/>
              <a:t>例</a:t>
            </a:r>
            <a:r>
              <a:rPr lang="en-US" dirty="0" smtClean="0"/>
              <a:t>5.16</a:t>
            </a:r>
            <a:r>
              <a:rPr lang="zh-CN" altLang="en-US" dirty="0" smtClean="0"/>
              <a:t>：以“教务系统”数据库中的“成绩表”和“选课表”为数据源，创建查询：统计各门课程选课人数，查询结果如图</a:t>
            </a:r>
            <a:r>
              <a:rPr lang="en-US" dirty="0" smtClean="0"/>
              <a:t>5.34</a:t>
            </a:r>
            <a:r>
              <a:rPr lang="zh-CN" altLang="en-US" dirty="0" smtClean="0"/>
              <a:t>所示，以“例</a:t>
            </a:r>
            <a:r>
              <a:rPr lang="en-US" dirty="0" smtClean="0"/>
              <a:t>16</a:t>
            </a:r>
            <a:r>
              <a:rPr lang="zh-CN" altLang="en-US" dirty="0" smtClean="0"/>
              <a:t>综合查询</a:t>
            </a:r>
            <a:r>
              <a:rPr lang="en-US" dirty="0" smtClean="0"/>
              <a:t>_</a:t>
            </a:r>
            <a:r>
              <a:rPr lang="zh-CN" altLang="en-US" dirty="0" smtClean="0"/>
              <a:t>分组汇总”为名保存查询。</a:t>
            </a:r>
            <a:endParaRPr lang="en-US" altLang="zh-CN" dirty="0"/>
          </a:p>
        </p:txBody>
      </p:sp>
      <p:sp>
        <p:nvSpPr>
          <p:cNvPr id="56357" name="Text Box 37"/>
          <p:cNvSpPr txBox="1">
            <a:spLocks noChangeArrowheads="1"/>
          </p:cNvSpPr>
          <p:nvPr/>
        </p:nvSpPr>
        <p:spPr bwMode="auto">
          <a:xfrm>
            <a:off x="8682335" y="680381"/>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spcBef>
                <a:spcPct val="50000"/>
              </a:spcBef>
            </a:pPr>
            <a:r>
              <a:rPr lang="zh-CN" altLang="en-US" dirty="0" smtClean="0"/>
              <a:t>图 </a:t>
            </a:r>
            <a:r>
              <a:rPr lang="en-US" dirty="0" smtClean="0"/>
              <a:t>5.34</a:t>
            </a:r>
            <a:r>
              <a:rPr lang="zh-CN" altLang="en-US" dirty="0" smtClean="0"/>
              <a:t>“例 </a:t>
            </a:r>
            <a:r>
              <a:rPr lang="en-US" dirty="0" smtClean="0"/>
              <a:t>5.16</a:t>
            </a:r>
            <a:r>
              <a:rPr lang="zh-CN" altLang="en-US" dirty="0" smtClean="0"/>
              <a:t>”查询结果与查询“设计视图”</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7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9" name="图片 18"/>
          <p:cNvPicPr/>
          <p:nvPr/>
        </p:nvPicPr>
        <p:blipFill rotWithShape="1">
          <a:blip r:embed="rId2"/>
          <a:srcRect l="35529" t="29298" r="51632" b="51032"/>
          <a:stretch/>
        </p:blipFill>
        <p:spPr bwMode="auto">
          <a:xfrm>
            <a:off x="2806771" y="1040525"/>
            <a:ext cx="3063633" cy="2078796"/>
          </a:xfrm>
          <a:prstGeom prst="rect">
            <a:avLst/>
          </a:prstGeom>
          <a:noFill/>
          <a:ln>
            <a:noFill/>
          </a:ln>
          <a:extLst>
            <a:ext uri="{53640926-AAD7-44D8-BBD7-CCE9431645EC}">
              <a14:shadowObscured xmlns:a14="http://schemas.microsoft.com/office/drawing/2010/main"/>
            </a:ext>
          </a:extLst>
        </p:spPr>
      </p:pic>
      <p:pic>
        <p:nvPicPr>
          <p:cNvPr id="20" name="图片 19"/>
          <p:cNvPicPr/>
          <p:nvPr/>
        </p:nvPicPr>
        <p:blipFill rotWithShape="1">
          <a:blip r:embed="rId3"/>
          <a:srcRect l="35491" t="29460" r="39154" b="32011"/>
          <a:stretch/>
        </p:blipFill>
        <p:spPr bwMode="auto">
          <a:xfrm>
            <a:off x="2800352" y="3228974"/>
            <a:ext cx="5760324" cy="3518667"/>
          </a:xfrm>
          <a:prstGeom prst="rect">
            <a:avLst/>
          </a:prstGeom>
          <a:noFill/>
          <a:ln>
            <a:noFill/>
          </a:ln>
          <a:extLst>
            <a:ext uri="{53640926-AAD7-44D8-BBD7-CCE9431645EC}">
              <a14:shadowObscured xmlns:a14="http://schemas.microsoft.com/office/drawing/2010/main"/>
            </a:ext>
          </a:extLst>
        </p:spPr>
      </p:pic>
      <p:sp>
        <p:nvSpPr>
          <p:cNvPr id="17" name="TextBox 16">
            <a:hlinkClick r:id="rId4" action="ppaction://hlinksldjump"/>
          </p:cNvPr>
          <p:cNvSpPr txBox="1"/>
          <p:nvPr/>
        </p:nvSpPr>
        <p:spPr>
          <a:xfrm>
            <a:off x="8741979" y="5657671"/>
            <a:ext cx="402021" cy="1200329"/>
          </a:xfrm>
          <a:prstGeom prst="rect">
            <a:avLst/>
          </a:prstGeom>
          <a:noFill/>
        </p:spPr>
        <p:txBody>
          <a:bodyPr wrap="square" rtlCol="0">
            <a:spAutoFit/>
          </a:bodyPr>
          <a:lstStyle/>
          <a:p>
            <a:r>
              <a:rPr lang="en-US" altLang="zh-CN" dirty="0" smtClean="0"/>
              <a:t>Back</a:t>
            </a:r>
            <a:endParaRPr lang="zh-CN" altLang="en-US" dirty="0"/>
          </a:p>
        </p:txBody>
      </p:sp>
      <p:sp>
        <p:nvSpPr>
          <p:cNvPr id="18" name="云形 17"/>
          <p:cNvSpPr/>
          <p:nvPr/>
        </p:nvSpPr>
        <p:spPr>
          <a:xfrm>
            <a:off x="677915" y="4398574"/>
            <a:ext cx="1639612" cy="740979"/>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rgbClr val="FF0000"/>
                </a:solidFill>
                <a:latin typeface="Times New Roman"/>
                <a:ea typeface="宋体"/>
              </a:rPr>
              <a:t>分组与汇总“计数”</a:t>
            </a:r>
          </a:p>
        </p:txBody>
      </p:sp>
      <p:sp>
        <p:nvSpPr>
          <p:cNvPr id="3" name="圆角矩形 2"/>
          <p:cNvSpPr/>
          <p:nvPr/>
        </p:nvSpPr>
        <p:spPr>
          <a:xfrm>
            <a:off x="2932386" y="5959366"/>
            <a:ext cx="2932386" cy="180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 name="圆角矩形 3"/>
          <p:cNvSpPr/>
          <p:nvPr/>
        </p:nvSpPr>
        <p:spPr>
          <a:xfrm>
            <a:off x="5186854" y="5580993"/>
            <a:ext cx="1324304" cy="216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5" name="圆角矩形 4"/>
          <p:cNvSpPr/>
          <p:nvPr/>
        </p:nvSpPr>
        <p:spPr>
          <a:xfrm>
            <a:off x="4461641" y="1324303"/>
            <a:ext cx="1387366" cy="2522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150616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afterEffect">
                                  <p:stCondLst>
                                    <p:cond delay="0"/>
                                  </p:stCondLst>
                                  <p:childTnLst>
                                    <p:animEffect transition="out" filter="fade">
                                      <p:cBhvr>
                                        <p:cTn id="6" dur="1500" tmFilter="0, 0; .2, .5; .8, .5; 1, 0"/>
                                        <p:tgtEl>
                                          <p:spTgt spid="5"/>
                                        </p:tgtEl>
                                      </p:cBhvr>
                                    </p:animEffect>
                                    <p:animScale>
                                      <p:cBhvr>
                                        <p:cTn id="7" dur="750" autoRev="1" fill="hold"/>
                                        <p:tgtEl>
                                          <p:spTgt spid="5"/>
                                        </p:tgtEl>
                                      </p:cBhvr>
                                      <p:by x="105000" y="105000"/>
                                    </p:animScale>
                                  </p:childTnLst>
                                </p:cTn>
                              </p:par>
                            </p:childTnLst>
                          </p:cTn>
                        </p:par>
                        <p:par>
                          <p:cTn id="8" fill="hold">
                            <p:stCondLst>
                              <p:cond delay="4500"/>
                            </p:stCondLst>
                            <p:childTnLst>
                              <p:par>
                                <p:cTn id="9" presetID="6"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9" name="Rectangle 181"/>
          <p:cNvSpPr>
            <a:spLocks noChangeArrowheads="1"/>
          </p:cNvSpPr>
          <p:nvPr/>
        </p:nvSpPr>
        <p:spPr bwMode="auto">
          <a:xfrm>
            <a:off x="3673475" y="1958805"/>
            <a:ext cx="4365625" cy="369887"/>
          </a:xfrm>
          <a:prstGeom prst="rect">
            <a:avLst/>
          </a:prstGeom>
          <a:noFill/>
          <a:ln w="9525">
            <a:noFill/>
            <a:miter lim="800000"/>
            <a:headEnd/>
            <a:tailEnd/>
          </a:ln>
        </p:spPr>
        <p:txBody>
          <a:bodyPr>
            <a:spAutoFit/>
          </a:bodyPr>
          <a:lstStyle/>
          <a:p>
            <a:endParaRPr lang="en-US" altLang="zh-CN"/>
          </a:p>
        </p:txBody>
      </p:sp>
      <p:sp>
        <p:nvSpPr>
          <p:cNvPr id="25" name="标题 1"/>
          <p:cNvSpPr txBox="1">
            <a:spLocks/>
          </p:cNvSpPr>
          <p:nvPr/>
        </p:nvSpPr>
        <p:spPr bwMode="gray">
          <a:xfrm>
            <a:off x="0" y="385763"/>
            <a:ext cx="8686800" cy="1087437"/>
          </a:xfrm>
          <a:prstGeom prst="rect">
            <a:avLst/>
          </a:prstGeom>
          <a:noFill/>
          <a:ln>
            <a:noFill/>
          </a:ln>
          <a:effectLst>
            <a:outerShdw dist="35921" dir="2700000" algn="ctr" rotWithShape="0">
              <a:schemeClr val="bg2">
                <a:alpha val="50000"/>
              </a:schemeClr>
            </a:outerShdw>
          </a:effectLst>
          <a:extLst/>
        </p:spPr>
        <p:txBody>
          <a:bodyPr anchor="ctr"/>
          <a:lstStyle>
            <a:lvl1pPr algn="ctr" rtl="0" eaLnBrk="1" fontAlgn="base" hangingPunct="1">
              <a:spcBef>
                <a:spcPct val="0"/>
              </a:spcBef>
              <a:spcAft>
                <a:spcPct val="0"/>
              </a:spcAft>
              <a:defRPr sz="4600" b="1">
                <a:solidFill>
                  <a:schemeClr val="tx1"/>
                </a:solidFill>
                <a:latin typeface="+mj-lt"/>
                <a:ea typeface="+mj-ea"/>
                <a:cs typeface="+mj-cs"/>
              </a:defRPr>
            </a:lvl1pPr>
            <a:lvl2pPr algn="ctr" rtl="0" eaLnBrk="1" fontAlgn="base" hangingPunct="1">
              <a:spcBef>
                <a:spcPct val="0"/>
              </a:spcBef>
              <a:spcAft>
                <a:spcPct val="0"/>
              </a:spcAft>
              <a:defRPr sz="4600" b="1">
                <a:solidFill>
                  <a:schemeClr val="tx1"/>
                </a:solidFill>
                <a:latin typeface="Arial" charset="0"/>
              </a:defRPr>
            </a:lvl2pPr>
            <a:lvl3pPr algn="ctr" rtl="0" eaLnBrk="1" fontAlgn="base" hangingPunct="1">
              <a:spcBef>
                <a:spcPct val="0"/>
              </a:spcBef>
              <a:spcAft>
                <a:spcPct val="0"/>
              </a:spcAft>
              <a:defRPr sz="4600" b="1">
                <a:solidFill>
                  <a:schemeClr val="tx1"/>
                </a:solidFill>
                <a:latin typeface="Arial" charset="0"/>
              </a:defRPr>
            </a:lvl3pPr>
            <a:lvl4pPr algn="ctr" rtl="0" eaLnBrk="1" fontAlgn="base" hangingPunct="1">
              <a:spcBef>
                <a:spcPct val="0"/>
              </a:spcBef>
              <a:spcAft>
                <a:spcPct val="0"/>
              </a:spcAft>
              <a:defRPr sz="4600" b="1">
                <a:solidFill>
                  <a:schemeClr val="tx1"/>
                </a:solidFill>
                <a:latin typeface="Arial" charset="0"/>
              </a:defRPr>
            </a:lvl4pPr>
            <a:lvl5pPr algn="ctr" rtl="0" eaLnBrk="1" fontAlgn="base" hangingPunct="1">
              <a:spcBef>
                <a:spcPct val="0"/>
              </a:spcBef>
              <a:spcAft>
                <a:spcPct val="0"/>
              </a:spcAft>
              <a:defRPr sz="4600" b="1">
                <a:solidFill>
                  <a:schemeClr val="tx1"/>
                </a:solidFill>
                <a:latin typeface="Arial" charset="0"/>
              </a:defRPr>
            </a:lvl5pPr>
            <a:lvl6pPr marL="457200" algn="ctr" rtl="0" eaLnBrk="1" fontAlgn="base" hangingPunct="1">
              <a:spcBef>
                <a:spcPct val="0"/>
              </a:spcBef>
              <a:spcAft>
                <a:spcPct val="0"/>
              </a:spcAft>
              <a:defRPr sz="4600" b="1">
                <a:solidFill>
                  <a:schemeClr val="tx1"/>
                </a:solidFill>
                <a:latin typeface="Arial" charset="0"/>
              </a:defRPr>
            </a:lvl6pPr>
            <a:lvl7pPr marL="914400" algn="ctr" rtl="0" eaLnBrk="1" fontAlgn="base" hangingPunct="1">
              <a:spcBef>
                <a:spcPct val="0"/>
              </a:spcBef>
              <a:spcAft>
                <a:spcPct val="0"/>
              </a:spcAft>
              <a:defRPr sz="4600" b="1">
                <a:solidFill>
                  <a:schemeClr val="tx1"/>
                </a:solidFill>
                <a:latin typeface="Arial" charset="0"/>
              </a:defRPr>
            </a:lvl7pPr>
            <a:lvl8pPr marL="1371600" algn="ctr" rtl="0" eaLnBrk="1" fontAlgn="base" hangingPunct="1">
              <a:spcBef>
                <a:spcPct val="0"/>
              </a:spcBef>
              <a:spcAft>
                <a:spcPct val="0"/>
              </a:spcAft>
              <a:defRPr sz="4600" b="1">
                <a:solidFill>
                  <a:schemeClr val="tx1"/>
                </a:solidFill>
                <a:latin typeface="Arial" charset="0"/>
              </a:defRPr>
            </a:lvl8pPr>
            <a:lvl9pPr marL="1828800" algn="ctr" rtl="0" eaLnBrk="1" fontAlgn="base" hangingPunct="1">
              <a:spcBef>
                <a:spcPct val="0"/>
              </a:spcBef>
              <a:spcAft>
                <a:spcPct val="0"/>
              </a:spcAft>
              <a:defRPr sz="4600" b="1">
                <a:solidFill>
                  <a:schemeClr val="tx1"/>
                </a:solidFill>
                <a:latin typeface="Arial" charset="0"/>
              </a:defRPr>
            </a:lvl9pPr>
          </a:lstStyle>
          <a:p>
            <a:pPr>
              <a:defRPr/>
            </a:pPr>
            <a:endParaRPr lang="zh-CN" altLang="en-US" sz="3600" dirty="0"/>
          </a:p>
        </p:txBody>
      </p:sp>
      <p:sp>
        <p:nvSpPr>
          <p:cNvPr id="27" name="TextBox 26">
            <a:hlinkClick r:id="rId2" action="ppaction://hlinksldjump"/>
          </p:cNvPr>
          <p:cNvSpPr txBox="1">
            <a:spLocks noChangeArrowheads="1"/>
          </p:cNvSpPr>
          <p:nvPr/>
        </p:nvSpPr>
        <p:spPr bwMode="auto">
          <a:xfrm>
            <a:off x="7604125" y="6272213"/>
            <a:ext cx="801688" cy="338137"/>
          </a:xfrm>
          <a:prstGeom prst="rect">
            <a:avLst/>
          </a:prstGeom>
          <a:noFill/>
          <a:ln w="9525">
            <a:noFill/>
            <a:miter lim="800000"/>
            <a:headEnd/>
            <a:tailEnd/>
          </a:ln>
        </p:spPr>
        <p:txBody>
          <a:bodyPr>
            <a:spAutoFit/>
          </a:bodyPr>
          <a:lstStyle/>
          <a:p>
            <a:pPr algn="ctr"/>
            <a:r>
              <a:rPr lang="zh-CN" altLang="en-US" sz="1600"/>
              <a:t>返回</a:t>
            </a:r>
          </a:p>
        </p:txBody>
      </p:sp>
      <p:sp>
        <p:nvSpPr>
          <p:cNvPr id="23" name="标题 1"/>
          <p:cNvSpPr txBox="1">
            <a:spLocks/>
          </p:cNvSpPr>
          <p:nvPr/>
        </p:nvSpPr>
        <p:spPr>
          <a:xfrm>
            <a:off x="246063" y="178458"/>
            <a:ext cx="8686800" cy="550862"/>
          </a:xfrm>
          <a:prstGeom prst="rect">
            <a:avLst/>
          </a:prstGeom>
        </p:spPr>
        <p:txBody>
          <a:bodyPr/>
          <a:lstStyle/>
          <a:p>
            <a:pPr lvl="0" algn="ctr"/>
            <a:r>
              <a:rPr lang="en-US" sz="3200" dirty="0" smtClean="0"/>
              <a:t>5.4</a:t>
            </a:r>
            <a:r>
              <a:rPr lang="zh-CN" altLang="en-US" sz="3200" dirty="0" smtClean="0"/>
              <a:t>创建操作查询</a:t>
            </a:r>
            <a:endParaRPr kumimoji="0" lang="zh-CN" altLang="en-US" sz="3600" b="1" i="0" u="none" strike="noStrike" kern="0" cap="none" spc="0" normalizeH="0" baseline="0" noProof="0" dirty="0" smtClean="0">
              <a:ln>
                <a:noFill/>
              </a:ln>
              <a:solidFill>
                <a:schemeClr val="tx1"/>
              </a:solidFill>
              <a:effectLst/>
              <a:uLnTx/>
              <a:uFillTx/>
              <a:latin typeface="+mj-lt"/>
              <a:ea typeface="宋体" charset="-122"/>
              <a:cs typeface="+mj-cs"/>
            </a:endParaRPr>
          </a:p>
        </p:txBody>
      </p:sp>
      <p:sp>
        <p:nvSpPr>
          <p:cNvPr id="26" name="AutoShape 34"/>
          <p:cNvSpPr>
            <a:spLocks noChangeArrowheads="1"/>
          </p:cNvSpPr>
          <p:nvPr/>
        </p:nvSpPr>
        <p:spPr bwMode="gray">
          <a:xfrm>
            <a:off x="773003" y="842471"/>
            <a:ext cx="7972425" cy="1928811"/>
          </a:xfrm>
          <a:prstGeom prst="roundRect">
            <a:avLst>
              <a:gd name="adj" fmla="val 6703"/>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一个数据库系统经常需要进行各种数据维护，操作查询不仅能进行数据的筛选查询，而且还能对数据表中的原始记录进行相应的修改。使用操作查询可以方便快速地完成对数据进行导出、删除以及更新等操作。</a:t>
            </a:r>
            <a:r>
              <a:rPr lang="en-US" dirty="0" smtClean="0"/>
              <a:t>Access</a:t>
            </a:r>
            <a:r>
              <a:rPr lang="zh-CN" altLang="en-US" dirty="0" smtClean="0"/>
              <a:t>提供的操作查询有：生成表查询、更新查询、追加查询和删除查询。</a:t>
            </a:r>
          </a:p>
        </p:txBody>
      </p:sp>
      <p:sp>
        <p:nvSpPr>
          <p:cNvPr id="24" name="Freeform 3"/>
          <p:cNvSpPr>
            <a:spLocks/>
          </p:cNvSpPr>
          <p:nvPr/>
        </p:nvSpPr>
        <p:spPr bwMode="gray">
          <a:xfrm>
            <a:off x="5086351" y="2602273"/>
            <a:ext cx="1628775" cy="701675"/>
          </a:xfrm>
          <a:custGeom>
            <a:avLst/>
            <a:gdLst/>
            <a:ahLst/>
            <a:cxnLst>
              <a:cxn ang="0">
                <a:pos x="112" y="1555"/>
              </a:cxn>
              <a:cxn ang="0">
                <a:pos x="237" y="1555"/>
              </a:cxn>
              <a:cxn ang="0">
                <a:pos x="365" y="1544"/>
              </a:cxn>
              <a:cxn ang="0">
                <a:pos x="484" y="1519"/>
              </a:cxn>
              <a:cxn ang="0">
                <a:pos x="622" y="1472"/>
              </a:cxn>
              <a:cxn ang="0">
                <a:pos x="754" y="1410"/>
              </a:cxn>
              <a:cxn ang="0">
                <a:pos x="891" y="1324"/>
              </a:cxn>
              <a:cxn ang="0">
                <a:pos x="1016" y="1233"/>
              </a:cxn>
              <a:cxn ang="0">
                <a:pos x="1134" y="1143"/>
              </a:cxn>
              <a:cxn ang="0">
                <a:pos x="1253" y="1041"/>
              </a:cxn>
              <a:cxn ang="0">
                <a:pos x="1366" y="929"/>
              </a:cxn>
              <a:cxn ang="0">
                <a:pos x="1476" y="799"/>
              </a:cxn>
              <a:cxn ang="0">
                <a:pos x="1566" y="665"/>
              </a:cxn>
              <a:cxn ang="0">
                <a:pos x="1626" y="546"/>
              </a:cxn>
              <a:cxn ang="0">
                <a:pos x="1993" y="586"/>
              </a:cxn>
              <a:cxn ang="0">
                <a:pos x="1875" y="506"/>
              </a:cxn>
              <a:cxn ang="0">
                <a:pos x="1785" y="427"/>
              </a:cxn>
              <a:cxn ang="0">
                <a:pos x="1713" y="354"/>
              </a:cxn>
              <a:cxn ang="0">
                <a:pos x="1638" y="275"/>
              </a:cxn>
              <a:cxn ang="0">
                <a:pos x="1551" y="166"/>
              </a:cxn>
              <a:cxn ang="0">
                <a:pos x="1473" y="51"/>
              </a:cxn>
              <a:cxn ang="0">
                <a:pos x="1408" y="18"/>
              </a:cxn>
              <a:cxn ang="0">
                <a:pos x="1338" y="72"/>
              </a:cxn>
              <a:cxn ang="0">
                <a:pos x="1251" y="127"/>
              </a:cxn>
              <a:cxn ang="0">
                <a:pos x="1174" y="163"/>
              </a:cxn>
              <a:cxn ang="0">
                <a:pos x="1084" y="199"/>
              </a:cxn>
              <a:cxn ang="0">
                <a:pos x="991" y="235"/>
              </a:cxn>
              <a:cxn ang="0">
                <a:pos x="901" y="264"/>
              </a:cxn>
              <a:cxn ang="0">
                <a:pos x="817" y="293"/>
              </a:cxn>
              <a:cxn ang="0">
                <a:pos x="704" y="318"/>
              </a:cxn>
              <a:cxn ang="0">
                <a:pos x="1124" y="528"/>
              </a:cxn>
              <a:cxn ang="0">
                <a:pos x="1024" y="720"/>
              </a:cxn>
              <a:cxn ang="0">
                <a:pos x="949" y="839"/>
              </a:cxn>
              <a:cxn ang="0">
                <a:pos x="839" y="991"/>
              </a:cxn>
              <a:cxn ang="0">
                <a:pos x="747" y="1110"/>
              </a:cxn>
              <a:cxn ang="0">
                <a:pos x="672" y="1201"/>
              </a:cxn>
              <a:cxn ang="0">
                <a:pos x="577" y="1291"/>
              </a:cxn>
              <a:cxn ang="0">
                <a:pos x="479" y="1363"/>
              </a:cxn>
              <a:cxn ang="0">
                <a:pos x="365" y="1425"/>
              </a:cxn>
              <a:cxn ang="0">
                <a:pos x="240" y="1472"/>
              </a:cxn>
              <a:cxn ang="0">
                <a:pos x="107" y="1515"/>
              </a:cxn>
            </a:cxnLst>
            <a:rect l="0" t="0" r="r" b="b"/>
            <a:pathLst>
              <a:path w="2061" h="1556">
                <a:moveTo>
                  <a:pt x="0" y="1544"/>
                </a:moveTo>
                <a:lnTo>
                  <a:pt x="112" y="1555"/>
                </a:lnTo>
                <a:lnTo>
                  <a:pt x="170" y="1555"/>
                </a:lnTo>
                <a:lnTo>
                  <a:pt x="237" y="1555"/>
                </a:lnTo>
                <a:lnTo>
                  <a:pt x="300" y="1551"/>
                </a:lnTo>
                <a:lnTo>
                  <a:pt x="365" y="1544"/>
                </a:lnTo>
                <a:lnTo>
                  <a:pt x="427" y="1533"/>
                </a:lnTo>
                <a:lnTo>
                  <a:pt x="484" y="1519"/>
                </a:lnTo>
                <a:lnTo>
                  <a:pt x="547" y="1501"/>
                </a:lnTo>
                <a:lnTo>
                  <a:pt x="622" y="1472"/>
                </a:lnTo>
                <a:lnTo>
                  <a:pt x="689" y="1439"/>
                </a:lnTo>
                <a:lnTo>
                  <a:pt x="754" y="1410"/>
                </a:lnTo>
                <a:lnTo>
                  <a:pt x="824" y="1371"/>
                </a:lnTo>
                <a:lnTo>
                  <a:pt x="891" y="1324"/>
                </a:lnTo>
                <a:lnTo>
                  <a:pt x="959" y="1280"/>
                </a:lnTo>
                <a:lnTo>
                  <a:pt x="1016" y="1233"/>
                </a:lnTo>
                <a:lnTo>
                  <a:pt x="1081" y="1190"/>
                </a:lnTo>
                <a:lnTo>
                  <a:pt x="1134" y="1143"/>
                </a:lnTo>
                <a:lnTo>
                  <a:pt x="1194" y="1092"/>
                </a:lnTo>
                <a:lnTo>
                  <a:pt x="1253" y="1041"/>
                </a:lnTo>
                <a:lnTo>
                  <a:pt x="1313" y="980"/>
                </a:lnTo>
                <a:lnTo>
                  <a:pt x="1366" y="929"/>
                </a:lnTo>
                <a:lnTo>
                  <a:pt x="1423" y="861"/>
                </a:lnTo>
                <a:lnTo>
                  <a:pt x="1476" y="799"/>
                </a:lnTo>
                <a:lnTo>
                  <a:pt x="1523" y="734"/>
                </a:lnTo>
                <a:lnTo>
                  <a:pt x="1566" y="665"/>
                </a:lnTo>
                <a:lnTo>
                  <a:pt x="1598" y="608"/>
                </a:lnTo>
                <a:lnTo>
                  <a:pt x="1626" y="546"/>
                </a:lnTo>
                <a:lnTo>
                  <a:pt x="2060" y="629"/>
                </a:lnTo>
                <a:lnTo>
                  <a:pt x="1993" y="586"/>
                </a:lnTo>
                <a:lnTo>
                  <a:pt x="1940" y="546"/>
                </a:lnTo>
                <a:lnTo>
                  <a:pt x="1875" y="506"/>
                </a:lnTo>
                <a:lnTo>
                  <a:pt x="1828" y="467"/>
                </a:lnTo>
                <a:lnTo>
                  <a:pt x="1785" y="427"/>
                </a:lnTo>
                <a:lnTo>
                  <a:pt x="1748" y="398"/>
                </a:lnTo>
                <a:lnTo>
                  <a:pt x="1713" y="354"/>
                </a:lnTo>
                <a:lnTo>
                  <a:pt x="1675" y="318"/>
                </a:lnTo>
                <a:lnTo>
                  <a:pt x="1638" y="275"/>
                </a:lnTo>
                <a:lnTo>
                  <a:pt x="1596" y="221"/>
                </a:lnTo>
                <a:lnTo>
                  <a:pt x="1551" y="166"/>
                </a:lnTo>
                <a:lnTo>
                  <a:pt x="1513" y="112"/>
                </a:lnTo>
                <a:lnTo>
                  <a:pt x="1473" y="51"/>
                </a:lnTo>
                <a:lnTo>
                  <a:pt x="1441" y="0"/>
                </a:lnTo>
                <a:lnTo>
                  <a:pt x="1408" y="18"/>
                </a:lnTo>
                <a:lnTo>
                  <a:pt x="1373" y="47"/>
                </a:lnTo>
                <a:lnTo>
                  <a:pt x="1338" y="72"/>
                </a:lnTo>
                <a:lnTo>
                  <a:pt x="1296" y="98"/>
                </a:lnTo>
                <a:lnTo>
                  <a:pt x="1251" y="127"/>
                </a:lnTo>
                <a:lnTo>
                  <a:pt x="1211" y="145"/>
                </a:lnTo>
                <a:lnTo>
                  <a:pt x="1174" y="163"/>
                </a:lnTo>
                <a:lnTo>
                  <a:pt x="1129" y="184"/>
                </a:lnTo>
                <a:lnTo>
                  <a:pt x="1084" y="199"/>
                </a:lnTo>
                <a:lnTo>
                  <a:pt x="1034" y="221"/>
                </a:lnTo>
                <a:lnTo>
                  <a:pt x="991" y="235"/>
                </a:lnTo>
                <a:lnTo>
                  <a:pt x="949" y="253"/>
                </a:lnTo>
                <a:lnTo>
                  <a:pt x="901" y="264"/>
                </a:lnTo>
                <a:lnTo>
                  <a:pt x="859" y="278"/>
                </a:lnTo>
                <a:lnTo>
                  <a:pt x="817" y="293"/>
                </a:lnTo>
                <a:lnTo>
                  <a:pt x="769" y="307"/>
                </a:lnTo>
                <a:lnTo>
                  <a:pt x="704" y="318"/>
                </a:lnTo>
                <a:lnTo>
                  <a:pt x="1154" y="438"/>
                </a:lnTo>
                <a:lnTo>
                  <a:pt x="1124" y="528"/>
                </a:lnTo>
                <a:lnTo>
                  <a:pt x="1089" y="597"/>
                </a:lnTo>
                <a:lnTo>
                  <a:pt x="1024" y="720"/>
                </a:lnTo>
                <a:lnTo>
                  <a:pt x="986" y="781"/>
                </a:lnTo>
                <a:lnTo>
                  <a:pt x="949" y="839"/>
                </a:lnTo>
                <a:lnTo>
                  <a:pt x="881" y="933"/>
                </a:lnTo>
                <a:lnTo>
                  <a:pt x="839" y="991"/>
                </a:lnTo>
                <a:lnTo>
                  <a:pt x="792" y="1060"/>
                </a:lnTo>
                <a:lnTo>
                  <a:pt x="747" y="1110"/>
                </a:lnTo>
                <a:lnTo>
                  <a:pt x="709" y="1154"/>
                </a:lnTo>
                <a:lnTo>
                  <a:pt x="672" y="1201"/>
                </a:lnTo>
                <a:lnTo>
                  <a:pt x="627" y="1244"/>
                </a:lnTo>
                <a:lnTo>
                  <a:pt x="577" y="1291"/>
                </a:lnTo>
                <a:lnTo>
                  <a:pt x="529" y="1324"/>
                </a:lnTo>
                <a:lnTo>
                  <a:pt x="479" y="1363"/>
                </a:lnTo>
                <a:lnTo>
                  <a:pt x="419" y="1400"/>
                </a:lnTo>
                <a:lnTo>
                  <a:pt x="365" y="1425"/>
                </a:lnTo>
                <a:lnTo>
                  <a:pt x="300" y="1450"/>
                </a:lnTo>
                <a:lnTo>
                  <a:pt x="240" y="1472"/>
                </a:lnTo>
                <a:lnTo>
                  <a:pt x="177" y="1494"/>
                </a:lnTo>
                <a:lnTo>
                  <a:pt x="107" y="1515"/>
                </a:lnTo>
                <a:lnTo>
                  <a:pt x="0" y="1544"/>
                </a:lnTo>
              </a:path>
            </a:pathLst>
          </a:custGeom>
          <a:solidFill>
            <a:schemeClr val="tx1">
              <a:lumMod val="50000"/>
              <a:lumOff val="50000"/>
            </a:schemeClr>
          </a:solidFill>
          <a:ln w="9525" cap="rnd">
            <a:noFill/>
            <a:round/>
            <a:headEnd/>
            <a:tailEnd/>
          </a:ln>
          <a:effectLst/>
        </p:spPr>
        <p:txBody>
          <a:bodyPr/>
          <a:lstStyle/>
          <a:p>
            <a:pPr>
              <a:defRPr/>
            </a:pPr>
            <a:endParaRPr lang="zh-CN" altLang="en-US" b="0">
              <a:latin typeface="Arial" pitchFamily="34" charset="0"/>
              <a:ea typeface="宋体" pitchFamily="2" charset="-122"/>
            </a:endParaRPr>
          </a:p>
        </p:txBody>
      </p:sp>
      <p:sp>
        <p:nvSpPr>
          <p:cNvPr id="28" name="Freeform 4"/>
          <p:cNvSpPr>
            <a:spLocks/>
          </p:cNvSpPr>
          <p:nvPr/>
        </p:nvSpPr>
        <p:spPr bwMode="gray">
          <a:xfrm>
            <a:off x="4991101" y="3451572"/>
            <a:ext cx="1630362" cy="674687"/>
          </a:xfrm>
          <a:custGeom>
            <a:avLst/>
            <a:gdLst/>
            <a:ahLst/>
            <a:cxnLst>
              <a:cxn ang="0">
                <a:pos x="115" y="0"/>
              </a:cxn>
              <a:cxn ang="0">
                <a:pos x="237" y="0"/>
              </a:cxn>
              <a:cxn ang="0">
                <a:pos x="364" y="11"/>
              </a:cxn>
              <a:cxn ang="0">
                <a:pos x="484" y="40"/>
              </a:cxn>
              <a:cxn ang="0">
                <a:pos x="624" y="83"/>
              </a:cxn>
              <a:cxn ang="0">
                <a:pos x="754" y="141"/>
              </a:cxn>
              <a:cxn ang="0">
                <a:pos x="894" y="224"/>
              </a:cxn>
              <a:cxn ang="0">
                <a:pos x="1016" y="311"/>
              </a:cxn>
              <a:cxn ang="0">
                <a:pos x="1136" y="397"/>
              </a:cxn>
              <a:cxn ang="0">
                <a:pos x="1256" y="495"/>
              </a:cxn>
              <a:cxn ang="0">
                <a:pos x="1368" y="603"/>
              </a:cxn>
              <a:cxn ang="0">
                <a:pos x="1475" y="726"/>
              </a:cxn>
              <a:cxn ang="0">
                <a:pos x="1565" y="853"/>
              </a:cxn>
              <a:cxn ang="0">
                <a:pos x="1625" y="968"/>
              </a:cxn>
              <a:cxn ang="0">
                <a:pos x="2000" y="932"/>
              </a:cxn>
              <a:cxn ang="0">
                <a:pos x="1872" y="1012"/>
              </a:cxn>
              <a:cxn ang="0">
                <a:pos x="1782" y="1077"/>
              </a:cxn>
              <a:cxn ang="0">
                <a:pos x="1710" y="1145"/>
              </a:cxn>
              <a:cxn ang="0">
                <a:pos x="1638" y="1229"/>
              </a:cxn>
              <a:cxn ang="0">
                <a:pos x="1555" y="1337"/>
              </a:cxn>
              <a:cxn ang="0">
                <a:pos x="1475" y="1445"/>
              </a:cxn>
              <a:cxn ang="0">
                <a:pos x="1408" y="1474"/>
              </a:cxn>
              <a:cxn ang="0">
                <a:pos x="1338" y="1424"/>
              </a:cxn>
              <a:cxn ang="0">
                <a:pos x="1253" y="1373"/>
              </a:cxn>
              <a:cxn ang="0">
                <a:pos x="1173" y="1337"/>
              </a:cxn>
              <a:cxn ang="0">
                <a:pos x="1083" y="1301"/>
              </a:cxn>
              <a:cxn ang="0">
                <a:pos x="991" y="1265"/>
              </a:cxn>
              <a:cxn ang="0">
                <a:pos x="904" y="1239"/>
              </a:cxn>
              <a:cxn ang="0">
                <a:pos x="819" y="1211"/>
              </a:cxn>
              <a:cxn ang="0">
                <a:pos x="704" y="1185"/>
              </a:cxn>
              <a:cxn ang="0">
                <a:pos x="1123" y="986"/>
              </a:cxn>
              <a:cxn ang="0">
                <a:pos x="1024" y="799"/>
              </a:cxn>
              <a:cxn ang="0">
                <a:pos x="949" y="690"/>
              </a:cxn>
              <a:cxn ang="0">
                <a:pos x="841" y="542"/>
              </a:cxn>
              <a:cxn ang="0">
                <a:pos x="746" y="430"/>
              </a:cxn>
              <a:cxn ang="0">
                <a:pos x="672" y="343"/>
              </a:cxn>
              <a:cxn ang="0">
                <a:pos x="579" y="257"/>
              </a:cxn>
              <a:cxn ang="0">
                <a:pos x="482" y="184"/>
              </a:cxn>
              <a:cxn ang="0">
                <a:pos x="364" y="126"/>
              </a:cxn>
              <a:cxn ang="0">
                <a:pos x="242" y="83"/>
              </a:cxn>
              <a:cxn ang="0">
                <a:pos x="110" y="43"/>
              </a:cxn>
            </a:cxnLst>
            <a:rect l="0" t="0" r="r" b="b"/>
            <a:pathLst>
              <a:path w="2063" h="1497">
                <a:moveTo>
                  <a:pt x="0" y="11"/>
                </a:moveTo>
                <a:lnTo>
                  <a:pt x="115" y="0"/>
                </a:lnTo>
                <a:lnTo>
                  <a:pt x="170" y="0"/>
                </a:lnTo>
                <a:lnTo>
                  <a:pt x="237" y="0"/>
                </a:lnTo>
                <a:lnTo>
                  <a:pt x="302" y="7"/>
                </a:lnTo>
                <a:lnTo>
                  <a:pt x="364" y="11"/>
                </a:lnTo>
                <a:lnTo>
                  <a:pt x="429" y="22"/>
                </a:lnTo>
                <a:lnTo>
                  <a:pt x="484" y="40"/>
                </a:lnTo>
                <a:lnTo>
                  <a:pt x="549" y="54"/>
                </a:lnTo>
                <a:lnTo>
                  <a:pt x="624" y="83"/>
                </a:lnTo>
                <a:lnTo>
                  <a:pt x="691" y="116"/>
                </a:lnTo>
                <a:lnTo>
                  <a:pt x="754" y="141"/>
                </a:lnTo>
                <a:lnTo>
                  <a:pt x="826" y="181"/>
                </a:lnTo>
                <a:lnTo>
                  <a:pt x="894" y="224"/>
                </a:lnTo>
                <a:lnTo>
                  <a:pt x="961" y="267"/>
                </a:lnTo>
                <a:lnTo>
                  <a:pt x="1016" y="311"/>
                </a:lnTo>
                <a:lnTo>
                  <a:pt x="1081" y="354"/>
                </a:lnTo>
                <a:lnTo>
                  <a:pt x="1136" y="397"/>
                </a:lnTo>
                <a:lnTo>
                  <a:pt x="1196" y="444"/>
                </a:lnTo>
                <a:lnTo>
                  <a:pt x="1256" y="495"/>
                </a:lnTo>
                <a:lnTo>
                  <a:pt x="1316" y="553"/>
                </a:lnTo>
                <a:lnTo>
                  <a:pt x="1368" y="603"/>
                </a:lnTo>
                <a:lnTo>
                  <a:pt x="1423" y="669"/>
                </a:lnTo>
                <a:lnTo>
                  <a:pt x="1475" y="726"/>
                </a:lnTo>
                <a:lnTo>
                  <a:pt x="1525" y="788"/>
                </a:lnTo>
                <a:lnTo>
                  <a:pt x="1565" y="853"/>
                </a:lnTo>
                <a:lnTo>
                  <a:pt x="1600" y="911"/>
                </a:lnTo>
                <a:lnTo>
                  <a:pt x="1625" y="968"/>
                </a:lnTo>
                <a:lnTo>
                  <a:pt x="2062" y="889"/>
                </a:lnTo>
                <a:lnTo>
                  <a:pt x="2000" y="932"/>
                </a:lnTo>
                <a:lnTo>
                  <a:pt x="1930" y="976"/>
                </a:lnTo>
                <a:lnTo>
                  <a:pt x="1872" y="1012"/>
                </a:lnTo>
                <a:lnTo>
                  <a:pt x="1830" y="1041"/>
                </a:lnTo>
                <a:lnTo>
                  <a:pt x="1782" y="1077"/>
                </a:lnTo>
                <a:lnTo>
                  <a:pt x="1745" y="1109"/>
                </a:lnTo>
                <a:lnTo>
                  <a:pt x="1710" y="1145"/>
                </a:lnTo>
                <a:lnTo>
                  <a:pt x="1673" y="1189"/>
                </a:lnTo>
                <a:lnTo>
                  <a:pt x="1638" y="1229"/>
                </a:lnTo>
                <a:lnTo>
                  <a:pt x="1595" y="1283"/>
                </a:lnTo>
                <a:lnTo>
                  <a:pt x="1555" y="1337"/>
                </a:lnTo>
                <a:lnTo>
                  <a:pt x="1518" y="1384"/>
                </a:lnTo>
                <a:lnTo>
                  <a:pt x="1475" y="1445"/>
                </a:lnTo>
                <a:lnTo>
                  <a:pt x="1443" y="1496"/>
                </a:lnTo>
                <a:lnTo>
                  <a:pt x="1408" y="1474"/>
                </a:lnTo>
                <a:lnTo>
                  <a:pt x="1375" y="1445"/>
                </a:lnTo>
                <a:lnTo>
                  <a:pt x="1338" y="1424"/>
                </a:lnTo>
                <a:lnTo>
                  <a:pt x="1296" y="1398"/>
                </a:lnTo>
                <a:lnTo>
                  <a:pt x="1253" y="1373"/>
                </a:lnTo>
                <a:lnTo>
                  <a:pt x="1213" y="1351"/>
                </a:lnTo>
                <a:lnTo>
                  <a:pt x="1173" y="1337"/>
                </a:lnTo>
                <a:lnTo>
                  <a:pt x="1131" y="1315"/>
                </a:lnTo>
                <a:lnTo>
                  <a:pt x="1083" y="1301"/>
                </a:lnTo>
                <a:lnTo>
                  <a:pt x="1036" y="1283"/>
                </a:lnTo>
                <a:lnTo>
                  <a:pt x="991" y="1265"/>
                </a:lnTo>
                <a:lnTo>
                  <a:pt x="949" y="1250"/>
                </a:lnTo>
                <a:lnTo>
                  <a:pt x="904" y="1239"/>
                </a:lnTo>
                <a:lnTo>
                  <a:pt x="859" y="1225"/>
                </a:lnTo>
                <a:lnTo>
                  <a:pt x="819" y="1211"/>
                </a:lnTo>
                <a:lnTo>
                  <a:pt x="769" y="1196"/>
                </a:lnTo>
                <a:lnTo>
                  <a:pt x="704" y="1185"/>
                </a:lnTo>
                <a:lnTo>
                  <a:pt x="1153" y="1073"/>
                </a:lnTo>
                <a:lnTo>
                  <a:pt x="1123" y="986"/>
                </a:lnTo>
                <a:lnTo>
                  <a:pt x="1088" y="921"/>
                </a:lnTo>
                <a:lnTo>
                  <a:pt x="1024" y="799"/>
                </a:lnTo>
                <a:lnTo>
                  <a:pt x="986" y="744"/>
                </a:lnTo>
                <a:lnTo>
                  <a:pt x="949" y="690"/>
                </a:lnTo>
                <a:lnTo>
                  <a:pt x="881" y="596"/>
                </a:lnTo>
                <a:lnTo>
                  <a:pt x="841" y="542"/>
                </a:lnTo>
                <a:lnTo>
                  <a:pt x="791" y="477"/>
                </a:lnTo>
                <a:lnTo>
                  <a:pt x="746" y="430"/>
                </a:lnTo>
                <a:lnTo>
                  <a:pt x="709" y="387"/>
                </a:lnTo>
                <a:lnTo>
                  <a:pt x="672" y="343"/>
                </a:lnTo>
                <a:lnTo>
                  <a:pt x="627" y="300"/>
                </a:lnTo>
                <a:lnTo>
                  <a:pt x="579" y="257"/>
                </a:lnTo>
                <a:lnTo>
                  <a:pt x="529" y="224"/>
                </a:lnTo>
                <a:lnTo>
                  <a:pt x="482" y="184"/>
                </a:lnTo>
                <a:lnTo>
                  <a:pt x="422" y="152"/>
                </a:lnTo>
                <a:lnTo>
                  <a:pt x="364" y="126"/>
                </a:lnTo>
                <a:lnTo>
                  <a:pt x="302" y="105"/>
                </a:lnTo>
                <a:lnTo>
                  <a:pt x="242" y="83"/>
                </a:lnTo>
                <a:lnTo>
                  <a:pt x="177" y="61"/>
                </a:lnTo>
                <a:lnTo>
                  <a:pt x="110" y="43"/>
                </a:lnTo>
                <a:lnTo>
                  <a:pt x="0" y="11"/>
                </a:lnTo>
              </a:path>
            </a:pathLst>
          </a:custGeom>
          <a:solidFill>
            <a:schemeClr val="tx1">
              <a:lumMod val="50000"/>
              <a:lumOff val="50000"/>
            </a:schemeClr>
          </a:solidFill>
          <a:ln w="9525" cap="rnd">
            <a:noFill/>
            <a:round/>
            <a:headEnd/>
            <a:tailEnd/>
          </a:ln>
          <a:effectLst/>
        </p:spPr>
        <p:txBody>
          <a:bodyPr/>
          <a:lstStyle/>
          <a:p>
            <a:pPr>
              <a:defRPr/>
            </a:pPr>
            <a:endParaRPr lang="zh-CN" altLang="en-US" b="0">
              <a:latin typeface="Arial" pitchFamily="34" charset="0"/>
              <a:ea typeface="宋体" pitchFamily="2" charset="-122"/>
            </a:endParaRPr>
          </a:p>
        </p:txBody>
      </p:sp>
      <p:sp>
        <p:nvSpPr>
          <p:cNvPr id="29" name="Freeform 5"/>
          <p:cNvSpPr>
            <a:spLocks/>
          </p:cNvSpPr>
          <p:nvPr/>
        </p:nvSpPr>
        <p:spPr bwMode="gray">
          <a:xfrm>
            <a:off x="2189163" y="3399184"/>
            <a:ext cx="1628775" cy="701675"/>
          </a:xfrm>
          <a:custGeom>
            <a:avLst/>
            <a:gdLst/>
            <a:ahLst/>
            <a:cxnLst>
              <a:cxn ang="0">
                <a:pos x="1947" y="0"/>
              </a:cxn>
              <a:cxn ang="0">
                <a:pos x="1825" y="0"/>
              </a:cxn>
              <a:cxn ang="0">
                <a:pos x="1698" y="11"/>
              </a:cxn>
              <a:cxn ang="0">
                <a:pos x="1578" y="40"/>
              </a:cxn>
              <a:cxn ang="0">
                <a:pos x="1438" y="83"/>
              </a:cxn>
              <a:cxn ang="0">
                <a:pos x="1308" y="148"/>
              </a:cxn>
              <a:cxn ang="0">
                <a:pos x="1168" y="231"/>
              </a:cxn>
              <a:cxn ang="0">
                <a:pos x="1046" y="322"/>
              </a:cxn>
              <a:cxn ang="0">
                <a:pos x="926" y="412"/>
              </a:cxn>
              <a:cxn ang="0">
                <a:pos x="806" y="514"/>
              </a:cxn>
              <a:cxn ang="0">
                <a:pos x="694" y="629"/>
              </a:cxn>
              <a:cxn ang="0">
                <a:pos x="587" y="759"/>
              </a:cxn>
              <a:cxn ang="0">
                <a:pos x="497" y="893"/>
              </a:cxn>
              <a:cxn ang="0">
                <a:pos x="437" y="1013"/>
              </a:cxn>
              <a:cxn ang="0">
                <a:pos x="70" y="973"/>
              </a:cxn>
              <a:cxn ang="0">
                <a:pos x="185" y="1052"/>
              </a:cxn>
              <a:cxn ang="0">
                <a:pos x="275" y="1128"/>
              </a:cxn>
              <a:cxn ang="0">
                <a:pos x="349" y="1201"/>
              </a:cxn>
              <a:cxn ang="0">
                <a:pos x="424" y="1284"/>
              </a:cxn>
              <a:cxn ang="0">
                <a:pos x="512" y="1392"/>
              </a:cxn>
              <a:cxn ang="0">
                <a:pos x="589" y="1504"/>
              </a:cxn>
              <a:cxn ang="0">
                <a:pos x="654" y="1537"/>
              </a:cxn>
              <a:cxn ang="0">
                <a:pos x="724" y="1486"/>
              </a:cxn>
              <a:cxn ang="0">
                <a:pos x="809" y="1432"/>
              </a:cxn>
              <a:cxn ang="0">
                <a:pos x="889" y="1396"/>
              </a:cxn>
              <a:cxn ang="0">
                <a:pos x="979" y="1356"/>
              </a:cxn>
              <a:cxn ang="0">
                <a:pos x="1071" y="1320"/>
              </a:cxn>
              <a:cxn ang="0">
                <a:pos x="1158" y="1291"/>
              </a:cxn>
              <a:cxn ang="0">
                <a:pos x="1243" y="1266"/>
              </a:cxn>
              <a:cxn ang="0">
                <a:pos x="1356" y="1237"/>
              </a:cxn>
              <a:cxn ang="0">
                <a:pos x="939" y="1027"/>
              </a:cxn>
              <a:cxn ang="0">
                <a:pos x="1038" y="835"/>
              </a:cxn>
              <a:cxn ang="0">
                <a:pos x="1113" y="720"/>
              </a:cxn>
              <a:cxn ang="0">
                <a:pos x="1221" y="568"/>
              </a:cxn>
              <a:cxn ang="0">
                <a:pos x="1316" y="448"/>
              </a:cxn>
              <a:cxn ang="0">
                <a:pos x="1390" y="358"/>
              </a:cxn>
              <a:cxn ang="0">
                <a:pos x="1483" y="268"/>
              </a:cxn>
              <a:cxn ang="0">
                <a:pos x="1580" y="192"/>
              </a:cxn>
              <a:cxn ang="0">
                <a:pos x="1698" y="130"/>
              </a:cxn>
              <a:cxn ang="0">
                <a:pos x="1820" y="83"/>
              </a:cxn>
              <a:cxn ang="0">
                <a:pos x="1952" y="43"/>
              </a:cxn>
            </a:cxnLst>
            <a:rect l="0" t="0" r="r" b="b"/>
            <a:pathLst>
              <a:path w="2063" h="1556">
                <a:moveTo>
                  <a:pt x="2062" y="11"/>
                </a:moveTo>
                <a:lnTo>
                  <a:pt x="1947" y="0"/>
                </a:lnTo>
                <a:lnTo>
                  <a:pt x="1892" y="0"/>
                </a:lnTo>
                <a:lnTo>
                  <a:pt x="1825" y="0"/>
                </a:lnTo>
                <a:lnTo>
                  <a:pt x="1760" y="7"/>
                </a:lnTo>
                <a:lnTo>
                  <a:pt x="1698" y="11"/>
                </a:lnTo>
                <a:lnTo>
                  <a:pt x="1633" y="22"/>
                </a:lnTo>
                <a:lnTo>
                  <a:pt x="1578" y="40"/>
                </a:lnTo>
                <a:lnTo>
                  <a:pt x="1513" y="58"/>
                </a:lnTo>
                <a:lnTo>
                  <a:pt x="1438" y="83"/>
                </a:lnTo>
                <a:lnTo>
                  <a:pt x="1371" y="119"/>
                </a:lnTo>
                <a:lnTo>
                  <a:pt x="1308" y="148"/>
                </a:lnTo>
                <a:lnTo>
                  <a:pt x="1236" y="188"/>
                </a:lnTo>
                <a:lnTo>
                  <a:pt x="1168" y="231"/>
                </a:lnTo>
                <a:lnTo>
                  <a:pt x="1101" y="278"/>
                </a:lnTo>
                <a:lnTo>
                  <a:pt x="1046" y="322"/>
                </a:lnTo>
                <a:lnTo>
                  <a:pt x="981" y="369"/>
                </a:lnTo>
                <a:lnTo>
                  <a:pt x="926" y="412"/>
                </a:lnTo>
                <a:lnTo>
                  <a:pt x="866" y="463"/>
                </a:lnTo>
                <a:lnTo>
                  <a:pt x="806" y="514"/>
                </a:lnTo>
                <a:lnTo>
                  <a:pt x="746" y="579"/>
                </a:lnTo>
                <a:lnTo>
                  <a:pt x="694" y="629"/>
                </a:lnTo>
                <a:lnTo>
                  <a:pt x="639" y="698"/>
                </a:lnTo>
                <a:lnTo>
                  <a:pt x="587" y="759"/>
                </a:lnTo>
                <a:lnTo>
                  <a:pt x="537" y="825"/>
                </a:lnTo>
                <a:lnTo>
                  <a:pt x="497" y="893"/>
                </a:lnTo>
                <a:lnTo>
                  <a:pt x="462" y="947"/>
                </a:lnTo>
                <a:lnTo>
                  <a:pt x="437" y="1013"/>
                </a:lnTo>
                <a:lnTo>
                  <a:pt x="0" y="929"/>
                </a:lnTo>
                <a:lnTo>
                  <a:pt x="70" y="973"/>
                </a:lnTo>
                <a:lnTo>
                  <a:pt x="122" y="1013"/>
                </a:lnTo>
                <a:lnTo>
                  <a:pt x="185" y="1052"/>
                </a:lnTo>
                <a:lnTo>
                  <a:pt x="232" y="1092"/>
                </a:lnTo>
                <a:lnTo>
                  <a:pt x="275" y="1128"/>
                </a:lnTo>
                <a:lnTo>
                  <a:pt x="312" y="1157"/>
                </a:lnTo>
                <a:lnTo>
                  <a:pt x="349" y="1201"/>
                </a:lnTo>
                <a:lnTo>
                  <a:pt x="384" y="1240"/>
                </a:lnTo>
                <a:lnTo>
                  <a:pt x="424" y="1284"/>
                </a:lnTo>
                <a:lnTo>
                  <a:pt x="467" y="1338"/>
                </a:lnTo>
                <a:lnTo>
                  <a:pt x="512" y="1392"/>
                </a:lnTo>
                <a:lnTo>
                  <a:pt x="549" y="1447"/>
                </a:lnTo>
                <a:lnTo>
                  <a:pt x="589" y="1504"/>
                </a:lnTo>
                <a:lnTo>
                  <a:pt x="619" y="1555"/>
                </a:lnTo>
                <a:lnTo>
                  <a:pt x="654" y="1537"/>
                </a:lnTo>
                <a:lnTo>
                  <a:pt x="687" y="1508"/>
                </a:lnTo>
                <a:lnTo>
                  <a:pt x="724" y="1486"/>
                </a:lnTo>
                <a:lnTo>
                  <a:pt x="766" y="1457"/>
                </a:lnTo>
                <a:lnTo>
                  <a:pt x="809" y="1432"/>
                </a:lnTo>
                <a:lnTo>
                  <a:pt x="849" y="1410"/>
                </a:lnTo>
                <a:lnTo>
                  <a:pt x="889" y="1396"/>
                </a:lnTo>
                <a:lnTo>
                  <a:pt x="931" y="1374"/>
                </a:lnTo>
                <a:lnTo>
                  <a:pt x="979" y="1356"/>
                </a:lnTo>
                <a:lnTo>
                  <a:pt x="1026" y="1338"/>
                </a:lnTo>
                <a:lnTo>
                  <a:pt x="1071" y="1320"/>
                </a:lnTo>
                <a:lnTo>
                  <a:pt x="1113" y="1305"/>
                </a:lnTo>
                <a:lnTo>
                  <a:pt x="1158" y="1291"/>
                </a:lnTo>
                <a:lnTo>
                  <a:pt x="1203" y="1277"/>
                </a:lnTo>
                <a:lnTo>
                  <a:pt x="1243" y="1266"/>
                </a:lnTo>
                <a:lnTo>
                  <a:pt x="1293" y="1248"/>
                </a:lnTo>
                <a:lnTo>
                  <a:pt x="1356" y="1237"/>
                </a:lnTo>
                <a:lnTo>
                  <a:pt x="909" y="1117"/>
                </a:lnTo>
                <a:lnTo>
                  <a:pt x="939" y="1027"/>
                </a:lnTo>
                <a:lnTo>
                  <a:pt x="974" y="962"/>
                </a:lnTo>
                <a:lnTo>
                  <a:pt x="1038" y="835"/>
                </a:lnTo>
                <a:lnTo>
                  <a:pt x="1076" y="774"/>
                </a:lnTo>
                <a:lnTo>
                  <a:pt x="1113" y="720"/>
                </a:lnTo>
                <a:lnTo>
                  <a:pt x="1181" y="622"/>
                </a:lnTo>
                <a:lnTo>
                  <a:pt x="1221" y="568"/>
                </a:lnTo>
                <a:lnTo>
                  <a:pt x="1271" y="499"/>
                </a:lnTo>
                <a:lnTo>
                  <a:pt x="1316" y="448"/>
                </a:lnTo>
                <a:lnTo>
                  <a:pt x="1353" y="401"/>
                </a:lnTo>
                <a:lnTo>
                  <a:pt x="1390" y="358"/>
                </a:lnTo>
                <a:lnTo>
                  <a:pt x="1435" y="311"/>
                </a:lnTo>
                <a:lnTo>
                  <a:pt x="1483" y="268"/>
                </a:lnTo>
                <a:lnTo>
                  <a:pt x="1533" y="231"/>
                </a:lnTo>
                <a:lnTo>
                  <a:pt x="1580" y="192"/>
                </a:lnTo>
                <a:lnTo>
                  <a:pt x="1640" y="159"/>
                </a:lnTo>
                <a:lnTo>
                  <a:pt x="1698" y="130"/>
                </a:lnTo>
                <a:lnTo>
                  <a:pt x="1760" y="108"/>
                </a:lnTo>
                <a:lnTo>
                  <a:pt x="1820" y="83"/>
                </a:lnTo>
                <a:lnTo>
                  <a:pt x="1885" y="61"/>
                </a:lnTo>
                <a:lnTo>
                  <a:pt x="1952" y="43"/>
                </a:lnTo>
                <a:lnTo>
                  <a:pt x="2062" y="11"/>
                </a:lnTo>
              </a:path>
            </a:pathLst>
          </a:custGeom>
          <a:solidFill>
            <a:schemeClr val="tx1">
              <a:lumMod val="50000"/>
              <a:lumOff val="50000"/>
            </a:schemeClr>
          </a:solidFill>
          <a:ln w="9525" cap="rnd">
            <a:noFill/>
            <a:round/>
            <a:headEnd/>
            <a:tailEnd/>
          </a:ln>
          <a:effectLst/>
        </p:spPr>
        <p:txBody>
          <a:bodyPr/>
          <a:lstStyle/>
          <a:p>
            <a:pPr>
              <a:defRPr/>
            </a:pPr>
            <a:endParaRPr lang="zh-CN" altLang="en-US" b="0">
              <a:latin typeface="Arial" pitchFamily="34" charset="0"/>
              <a:ea typeface="宋体" pitchFamily="2" charset="-122"/>
            </a:endParaRPr>
          </a:p>
        </p:txBody>
      </p:sp>
      <p:sp>
        <p:nvSpPr>
          <p:cNvPr id="30" name="Freeform 6"/>
          <p:cNvSpPr>
            <a:spLocks/>
          </p:cNvSpPr>
          <p:nvPr/>
        </p:nvSpPr>
        <p:spPr bwMode="gray">
          <a:xfrm>
            <a:off x="2192338" y="2591161"/>
            <a:ext cx="1630363" cy="674687"/>
          </a:xfrm>
          <a:custGeom>
            <a:avLst/>
            <a:gdLst/>
            <a:ahLst/>
            <a:cxnLst>
              <a:cxn ang="0">
                <a:pos x="1945" y="1496"/>
              </a:cxn>
              <a:cxn ang="0">
                <a:pos x="1823" y="1496"/>
              </a:cxn>
              <a:cxn ang="0">
                <a:pos x="1695" y="1482"/>
              </a:cxn>
              <a:cxn ang="0">
                <a:pos x="1576" y="1456"/>
              </a:cxn>
              <a:cxn ang="0">
                <a:pos x="1438" y="1413"/>
              </a:cxn>
              <a:cxn ang="0">
                <a:pos x="1306" y="1355"/>
              </a:cxn>
              <a:cxn ang="0">
                <a:pos x="1169" y="1272"/>
              </a:cxn>
              <a:cxn ang="0">
                <a:pos x="1044" y="1185"/>
              </a:cxn>
              <a:cxn ang="0">
                <a:pos x="926" y="1099"/>
              </a:cxn>
              <a:cxn ang="0">
                <a:pos x="807" y="1001"/>
              </a:cxn>
              <a:cxn ang="0">
                <a:pos x="694" y="893"/>
              </a:cxn>
              <a:cxn ang="0">
                <a:pos x="584" y="770"/>
              </a:cxn>
              <a:cxn ang="0">
                <a:pos x="494" y="643"/>
              </a:cxn>
              <a:cxn ang="0">
                <a:pos x="434" y="528"/>
              </a:cxn>
              <a:cxn ang="0">
                <a:pos x="60" y="564"/>
              </a:cxn>
              <a:cxn ang="0">
                <a:pos x="187" y="484"/>
              </a:cxn>
              <a:cxn ang="0">
                <a:pos x="277" y="419"/>
              </a:cxn>
              <a:cxn ang="0">
                <a:pos x="352" y="351"/>
              </a:cxn>
              <a:cxn ang="0">
                <a:pos x="422" y="267"/>
              </a:cxn>
              <a:cxn ang="0">
                <a:pos x="507" y="159"/>
              </a:cxn>
              <a:cxn ang="0">
                <a:pos x="587" y="54"/>
              </a:cxn>
              <a:cxn ang="0">
                <a:pos x="652" y="22"/>
              </a:cxn>
              <a:cxn ang="0">
                <a:pos x="722" y="72"/>
              </a:cxn>
              <a:cxn ang="0">
                <a:pos x="809" y="123"/>
              </a:cxn>
              <a:cxn ang="0">
                <a:pos x="886" y="159"/>
              </a:cxn>
              <a:cxn ang="0">
                <a:pos x="979" y="195"/>
              </a:cxn>
              <a:cxn ang="0">
                <a:pos x="1069" y="231"/>
              </a:cxn>
              <a:cxn ang="0">
                <a:pos x="1159" y="257"/>
              </a:cxn>
              <a:cxn ang="0">
                <a:pos x="1243" y="285"/>
              </a:cxn>
              <a:cxn ang="0">
                <a:pos x="1358" y="311"/>
              </a:cxn>
              <a:cxn ang="0">
                <a:pos x="936" y="510"/>
              </a:cxn>
              <a:cxn ang="0">
                <a:pos x="1036" y="697"/>
              </a:cxn>
              <a:cxn ang="0">
                <a:pos x="1111" y="806"/>
              </a:cxn>
              <a:cxn ang="0">
                <a:pos x="1221" y="954"/>
              </a:cxn>
              <a:cxn ang="0">
                <a:pos x="1313" y="1066"/>
              </a:cxn>
              <a:cxn ang="0">
                <a:pos x="1388" y="1153"/>
              </a:cxn>
              <a:cxn ang="0">
                <a:pos x="1483" y="1239"/>
              </a:cxn>
              <a:cxn ang="0">
                <a:pos x="1581" y="1312"/>
              </a:cxn>
              <a:cxn ang="0">
                <a:pos x="1695" y="1370"/>
              </a:cxn>
              <a:cxn ang="0">
                <a:pos x="1820" y="1413"/>
              </a:cxn>
              <a:cxn ang="0">
                <a:pos x="1950" y="1453"/>
              </a:cxn>
            </a:cxnLst>
            <a:rect l="0" t="0" r="r" b="b"/>
            <a:pathLst>
              <a:path w="2061" h="1497">
                <a:moveTo>
                  <a:pt x="2060" y="1482"/>
                </a:moveTo>
                <a:lnTo>
                  <a:pt x="1945" y="1496"/>
                </a:lnTo>
                <a:lnTo>
                  <a:pt x="1890" y="1496"/>
                </a:lnTo>
                <a:lnTo>
                  <a:pt x="1823" y="1496"/>
                </a:lnTo>
                <a:lnTo>
                  <a:pt x="1760" y="1489"/>
                </a:lnTo>
                <a:lnTo>
                  <a:pt x="1695" y="1482"/>
                </a:lnTo>
                <a:lnTo>
                  <a:pt x="1633" y="1471"/>
                </a:lnTo>
                <a:lnTo>
                  <a:pt x="1576" y="1456"/>
                </a:lnTo>
                <a:lnTo>
                  <a:pt x="1513" y="1442"/>
                </a:lnTo>
                <a:lnTo>
                  <a:pt x="1438" y="1413"/>
                </a:lnTo>
                <a:lnTo>
                  <a:pt x="1371" y="1380"/>
                </a:lnTo>
                <a:lnTo>
                  <a:pt x="1306" y="1355"/>
                </a:lnTo>
                <a:lnTo>
                  <a:pt x="1236" y="1315"/>
                </a:lnTo>
                <a:lnTo>
                  <a:pt x="1169" y="1272"/>
                </a:lnTo>
                <a:lnTo>
                  <a:pt x="1101" y="1229"/>
                </a:lnTo>
                <a:lnTo>
                  <a:pt x="1044" y="1185"/>
                </a:lnTo>
                <a:lnTo>
                  <a:pt x="981" y="1142"/>
                </a:lnTo>
                <a:lnTo>
                  <a:pt x="926" y="1099"/>
                </a:lnTo>
                <a:lnTo>
                  <a:pt x="866" y="1052"/>
                </a:lnTo>
                <a:lnTo>
                  <a:pt x="807" y="1001"/>
                </a:lnTo>
                <a:lnTo>
                  <a:pt x="747" y="943"/>
                </a:lnTo>
                <a:lnTo>
                  <a:pt x="694" y="893"/>
                </a:lnTo>
                <a:lnTo>
                  <a:pt x="637" y="827"/>
                </a:lnTo>
                <a:lnTo>
                  <a:pt x="584" y="770"/>
                </a:lnTo>
                <a:lnTo>
                  <a:pt x="537" y="708"/>
                </a:lnTo>
                <a:lnTo>
                  <a:pt x="494" y="643"/>
                </a:lnTo>
                <a:lnTo>
                  <a:pt x="462" y="585"/>
                </a:lnTo>
                <a:lnTo>
                  <a:pt x="434" y="528"/>
                </a:lnTo>
                <a:lnTo>
                  <a:pt x="0" y="611"/>
                </a:lnTo>
                <a:lnTo>
                  <a:pt x="60" y="564"/>
                </a:lnTo>
                <a:lnTo>
                  <a:pt x="132" y="520"/>
                </a:lnTo>
                <a:lnTo>
                  <a:pt x="187" y="484"/>
                </a:lnTo>
                <a:lnTo>
                  <a:pt x="232" y="455"/>
                </a:lnTo>
                <a:lnTo>
                  <a:pt x="277" y="419"/>
                </a:lnTo>
                <a:lnTo>
                  <a:pt x="315" y="387"/>
                </a:lnTo>
                <a:lnTo>
                  <a:pt x="352" y="351"/>
                </a:lnTo>
                <a:lnTo>
                  <a:pt x="385" y="307"/>
                </a:lnTo>
                <a:lnTo>
                  <a:pt x="422" y="267"/>
                </a:lnTo>
                <a:lnTo>
                  <a:pt x="464" y="213"/>
                </a:lnTo>
                <a:lnTo>
                  <a:pt x="507" y="159"/>
                </a:lnTo>
                <a:lnTo>
                  <a:pt x="544" y="112"/>
                </a:lnTo>
                <a:lnTo>
                  <a:pt x="587" y="54"/>
                </a:lnTo>
                <a:lnTo>
                  <a:pt x="619" y="0"/>
                </a:lnTo>
                <a:lnTo>
                  <a:pt x="652" y="22"/>
                </a:lnTo>
                <a:lnTo>
                  <a:pt x="687" y="51"/>
                </a:lnTo>
                <a:lnTo>
                  <a:pt x="722" y="72"/>
                </a:lnTo>
                <a:lnTo>
                  <a:pt x="764" y="98"/>
                </a:lnTo>
                <a:lnTo>
                  <a:pt x="809" y="123"/>
                </a:lnTo>
                <a:lnTo>
                  <a:pt x="849" y="145"/>
                </a:lnTo>
                <a:lnTo>
                  <a:pt x="886" y="159"/>
                </a:lnTo>
                <a:lnTo>
                  <a:pt x="931" y="181"/>
                </a:lnTo>
                <a:lnTo>
                  <a:pt x="979" y="195"/>
                </a:lnTo>
                <a:lnTo>
                  <a:pt x="1026" y="213"/>
                </a:lnTo>
                <a:lnTo>
                  <a:pt x="1069" y="231"/>
                </a:lnTo>
                <a:lnTo>
                  <a:pt x="1111" y="246"/>
                </a:lnTo>
                <a:lnTo>
                  <a:pt x="1159" y="257"/>
                </a:lnTo>
                <a:lnTo>
                  <a:pt x="1201" y="271"/>
                </a:lnTo>
                <a:lnTo>
                  <a:pt x="1243" y="285"/>
                </a:lnTo>
                <a:lnTo>
                  <a:pt x="1291" y="300"/>
                </a:lnTo>
                <a:lnTo>
                  <a:pt x="1358" y="311"/>
                </a:lnTo>
                <a:lnTo>
                  <a:pt x="906" y="423"/>
                </a:lnTo>
                <a:lnTo>
                  <a:pt x="936" y="510"/>
                </a:lnTo>
                <a:lnTo>
                  <a:pt x="974" y="575"/>
                </a:lnTo>
                <a:lnTo>
                  <a:pt x="1036" y="697"/>
                </a:lnTo>
                <a:lnTo>
                  <a:pt x="1074" y="752"/>
                </a:lnTo>
                <a:lnTo>
                  <a:pt x="1111" y="806"/>
                </a:lnTo>
                <a:lnTo>
                  <a:pt x="1179" y="900"/>
                </a:lnTo>
                <a:lnTo>
                  <a:pt x="1221" y="954"/>
                </a:lnTo>
                <a:lnTo>
                  <a:pt x="1268" y="1019"/>
                </a:lnTo>
                <a:lnTo>
                  <a:pt x="1313" y="1066"/>
                </a:lnTo>
                <a:lnTo>
                  <a:pt x="1351" y="1109"/>
                </a:lnTo>
                <a:lnTo>
                  <a:pt x="1388" y="1153"/>
                </a:lnTo>
                <a:lnTo>
                  <a:pt x="1433" y="1196"/>
                </a:lnTo>
                <a:lnTo>
                  <a:pt x="1483" y="1239"/>
                </a:lnTo>
                <a:lnTo>
                  <a:pt x="1531" y="1272"/>
                </a:lnTo>
                <a:lnTo>
                  <a:pt x="1581" y="1312"/>
                </a:lnTo>
                <a:lnTo>
                  <a:pt x="1641" y="1344"/>
                </a:lnTo>
                <a:lnTo>
                  <a:pt x="1695" y="1370"/>
                </a:lnTo>
                <a:lnTo>
                  <a:pt x="1760" y="1391"/>
                </a:lnTo>
                <a:lnTo>
                  <a:pt x="1820" y="1413"/>
                </a:lnTo>
                <a:lnTo>
                  <a:pt x="1883" y="1435"/>
                </a:lnTo>
                <a:lnTo>
                  <a:pt x="1950" y="1453"/>
                </a:lnTo>
                <a:lnTo>
                  <a:pt x="2060" y="1482"/>
                </a:lnTo>
              </a:path>
            </a:pathLst>
          </a:custGeom>
          <a:solidFill>
            <a:schemeClr val="tx1">
              <a:lumMod val="50000"/>
              <a:lumOff val="50000"/>
            </a:schemeClr>
          </a:solidFill>
          <a:ln w="9525" cap="rnd">
            <a:noFill/>
            <a:round/>
            <a:headEnd/>
            <a:tailEnd/>
          </a:ln>
          <a:effectLst/>
        </p:spPr>
        <p:txBody>
          <a:bodyPr/>
          <a:lstStyle/>
          <a:p>
            <a:pPr>
              <a:defRPr/>
            </a:pPr>
            <a:endParaRPr lang="zh-CN" altLang="en-US" b="0">
              <a:latin typeface="Arial" pitchFamily="34" charset="0"/>
              <a:ea typeface="宋体" pitchFamily="2" charset="-122"/>
            </a:endParaRPr>
          </a:p>
        </p:txBody>
      </p:sp>
      <p:sp>
        <p:nvSpPr>
          <p:cNvPr id="31" name="AutoShape 7"/>
          <p:cNvSpPr>
            <a:spLocks noChangeArrowheads="1"/>
          </p:cNvSpPr>
          <p:nvPr/>
        </p:nvSpPr>
        <p:spPr bwMode="gray">
          <a:xfrm>
            <a:off x="2811463" y="2932391"/>
            <a:ext cx="3189288" cy="693683"/>
          </a:xfrm>
          <a:prstGeom prst="octagon">
            <a:avLst>
              <a:gd name="adj" fmla="val 29287"/>
            </a:avLst>
          </a:prstGeom>
          <a:solidFill>
            <a:srgbClr val="FFC000"/>
          </a:solidFill>
          <a:ln w="38100" cmpd="dbl">
            <a:noFill/>
            <a:miter lim="800000"/>
            <a:headEnd/>
            <a:tailEnd/>
          </a:ln>
        </p:spPr>
        <p:txBody>
          <a:bodyPr wrap="none" lIns="92075" tIns="46038" rIns="92075" bIns="46038" anchor="ctr"/>
          <a:lstStyle/>
          <a:p>
            <a:pPr algn="ctr"/>
            <a:endParaRPr lang="zh-CN" altLang="zh-CN" b="0"/>
          </a:p>
        </p:txBody>
      </p:sp>
      <p:sp>
        <p:nvSpPr>
          <p:cNvPr id="32" name="AutoShape 8"/>
          <p:cNvSpPr>
            <a:spLocks noChangeArrowheads="1"/>
          </p:cNvSpPr>
          <p:nvPr/>
        </p:nvSpPr>
        <p:spPr bwMode="gray">
          <a:xfrm>
            <a:off x="1270001" y="2135017"/>
            <a:ext cx="2847975" cy="482053"/>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33" name="AutoShape 9"/>
          <p:cNvSpPr>
            <a:spLocks noChangeArrowheads="1"/>
          </p:cNvSpPr>
          <p:nvPr/>
        </p:nvSpPr>
        <p:spPr bwMode="gray">
          <a:xfrm>
            <a:off x="4614863" y="2135017"/>
            <a:ext cx="2847975" cy="482053"/>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34" name="AutoShape 10"/>
          <p:cNvSpPr>
            <a:spLocks noChangeArrowheads="1"/>
          </p:cNvSpPr>
          <p:nvPr/>
        </p:nvSpPr>
        <p:spPr bwMode="gray">
          <a:xfrm>
            <a:off x="1270001" y="4235798"/>
            <a:ext cx="2847975" cy="482052"/>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35" name="AutoShape 11"/>
          <p:cNvSpPr>
            <a:spLocks noChangeArrowheads="1"/>
          </p:cNvSpPr>
          <p:nvPr/>
        </p:nvSpPr>
        <p:spPr bwMode="gray">
          <a:xfrm>
            <a:off x="4614863" y="4235798"/>
            <a:ext cx="2847975" cy="482052"/>
          </a:xfrm>
          <a:prstGeom prst="roundRect">
            <a:avLst>
              <a:gd name="adj" fmla="val 16667"/>
            </a:avLst>
          </a:prstGeom>
          <a:solidFill>
            <a:srgbClr val="9EBF27"/>
          </a:solidFill>
          <a:ln w="38100">
            <a:noFill/>
            <a:round/>
            <a:headEnd/>
            <a:tailEnd/>
          </a:ln>
        </p:spPr>
        <p:txBody>
          <a:bodyPr lIns="111125" tIns="55563" rIns="111125" bIns="55563" anchor="ctr"/>
          <a:lstStyle/>
          <a:p>
            <a:pPr algn="ctr"/>
            <a:endParaRPr lang="zh-CN" altLang="zh-CN" b="0"/>
          </a:p>
        </p:txBody>
      </p:sp>
      <p:sp>
        <p:nvSpPr>
          <p:cNvPr id="36" name="TextBox 12"/>
          <p:cNvSpPr txBox="1">
            <a:spLocks noChangeArrowheads="1"/>
          </p:cNvSpPr>
          <p:nvPr/>
        </p:nvSpPr>
        <p:spPr bwMode="auto">
          <a:xfrm>
            <a:off x="2087563" y="2194954"/>
            <a:ext cx="1467069" cy="400110"/>
          </a:xfrm>
          <a:prstGeom prst="rect">
            <a:avLst/>
          </a:prstGeom>
          <a:noFill/>
          <a:ln w="9525">
            <a:noFill/>
            <a:miter lim="800000"/>
            <a:headEnd/>
            <a:tailEnd/>
          </a:ln>
        </p:spPr>
        <p:txBody>
          <a:bodyPr wrap="none">
            <a:spAutoFit/>
          </a:bodyPr>
          <a:lstStyle/>
          <a:p>
            <a:pPr algn="ctr"/>
            <a:r>
              <a:rPr lang="zh-CN" altLang="en-US" sz="2000" dirty="0" smtClean="0">
                <a:solidFill>
                  <a:schemeClr val="bg1"/>
                </a:solidFill>
                <a:latin typeface="微软雅黑"/>
                <a:ea typeface="微软雅黑"/>
                <a:cs typeface="微软雅黑"/>
              </a:rPr>
              <a:t>生成表查询</a:t>
            </a:r>
            <a:endParaRPr lang="zh-CN" altLang="en-US" sz="2000" dirty="0">
              <a:solidFill>
                <a:schemeClr val="bg1"/>
              </a:solidFill>
              <a:latin typeface="微软雅黑"/>
              <a:ea typeface="微软雅黑"/>
              <a:cs typeface="微软雅黑"/>
            </a:endParaRPr>
          </a:p>
        </p:txBody>
      </p:sp>
      <p:sp>
        <p:nvSpPr>
          <p:cNvPr id="37" name="TextBox 13"/>
          <p:cNvSpPr txBox="1">
            <a:spLocks noChangeArrowheads="1"/>
          </p:cNvSpPr>
          <p:nvPr/>
        </p:nvSpPr>
        <p:spPr bwMode="auto">
          <a:xfrm>
            <a:off x="5432426" y="2194954"/>
            <a:ext cx="1210588" cy="400110"/>
          </a:xfrm>
          <a:prstGeom prst="rect">
            <a:avLst/>
          </a:prstGeom>
          <a:noFill/>
          <a:ln w="9525">
            <a:noFill/>
            <a:miter lim="800000"/>
            <a:headEnd/>
            <a:tailEnd/>
          </a:ln>
        </p:spPr>
        <p:txBody>
          <a:bodyPr wrap="none">
            <a:spAutoFit/>
          </a:bodyPr>
          <a:lstStyle/>
          <a:p>
            <a:pPr algn="ctr"/>
            <a:r>
              <a:rPr lang="zh-CN" altLang="en-US" sz="2000" dirty="0" smtClean="0">
                <a:solidFill>
                  <a:schemeClr val="bg1"/>
                </a:solidFill>
                <a:latin typeface="微软雅黑"/>
                <a:ea typeface="微软雅黑"/>
                <a:cs typeface="微软雅黑"/>
              </a:rPr>
              <a:t>更新查询</a:t>
            </a:r>
            <a:endParaRPr lang="zh-CN" altLang="en-US" sz="2000" dirty="0">
              <a:solidFill>
                <a:schemeClr val="bg1"/>
              </a:solidFill>
              <a:latin typeface="微软雅黑"/>
              <a:ea typeface="微软雅黑"/>
              <a:cs typeface="微软雅黑"/>
            </a:endParaRPr>
          </a:p>
        </p:txBody>
      </p:sp>
      <p:sp>
        <p:nvSpPr>
          <p:cNvPr id="38" name="TextBox 14"/>
          <p:cNvSpPr txBox="1">
            <a:spLocks noChangeArrowheads="1"/>
          </p:cNvSpPr>
          <p:nvPr/>
        </p:nvSpPr>
        <p:spPr bwMode="auto">
          <a:xfrm>
            <a:off x="5410201" y="4295733"/>
            <a:ext cx="1210588" cy="400110"/>
          </a:xfrm>
          <a:prstGeom prst="rect">
            <a:avLst/>
          </a:prstGeom>
          <a:noFill/>
          <a:ln w="9525">
            <a:noFill/>
            <a:miter lim="800000"/>
            <a:headEnd/>
            <a:tailEnd/>
          </a:ln>
        </p:spPr>
        <p:txBody>
          <a:bodyPr wrap="none">
            <a:spAutoFit/>
          </a:bodyPr>
          <a:lstStyle/>
          <a:p>
            <a:pPr algn="ctr"/>
            <a:r>
              <a:rPr lang="zh-CN" altLang="en-US" sz="2000" dirty="0" smtClean="0">
                <a:solidFill>
                  <a:schemeClr val="bg1"/>
                </a:solidFill>
                <a:latin typeface="微软雅黑"/>
                <a:ea typeface="微软雅黑"/>
                <a:cs typeface="微软雅黑"/>
              </a:rPr>
              <a:t>删除查询</a:t>
            </a:r>
            <a:endParaRPr lang="zh-CN" altLang="en-US" sz="2000" dirty="0">
              <a:solidFill>
                <a:schemeClr val="bg1"/>
              </a:solidFill>
              <a:latin typeface="微软雅黑"/>
              <a:ea typeface="微软雅黑"/>
              <a:cs typeface="微软雅黑"/>
            </a:endParaRPr>
          </a:p>
        </p:txBody>
      </p:sp>
      <p:sp>
        <p:nvSpPr>
          <p:cNvPr id="39" name="TextBox 15"/>
          <p:cNvSpPr txBox="1">
            <a:spLocks noChangeArrowheads="1"/>
          </p:cNvSpPr>
          <p:nvPr/>
        </p:nvSpPr>
        <p:spPr bwMode="auto">
          <a:xfrm>
            <a:off x="2087563" y="4295733"/>
            <a:ext cx="1210588" cy="400110"/>
          </a:xfrm>
          <a:prstGeom prst="rect">
            <a:avLst/>
          </a:prstGeom>
          <a:noFill/>
          <a:ln w="9525">
            <a:noFill/>
            <a:miter lim="800000"/>
            <a:headEnd/>
            <a:tailEnd/>
          </a:ln>
        </p:spPr>
        <p:txBody>
          <a:bodyPr wrap="none">
            <a:spAutoFit/>
          </a:bodyPr>
          <a:lstStyle/>
          <a:p>
            <a:pPr algn="ctr"/>
            <a:r>
              <a:rPr lang="zh-CN" altLang="en-US" sz="2000" dirty="0" smtClean="0">
                <a:solidFill>
                  <a:schemeClr val="bg1"/>
                </a:solidFill>
                <a:latin typeface="微软雅黑"/>
                <a:ea typeface="微软雅黑"/>
                <a:cs typeface="微软雅黑"/>
              </a:rPr>
              <a:t>追加查询</a:t>
            </a:r>
            <a:endParaRPr lang="zh-CN" altLang="en-US" sz="2000" dirty="0">
              <a:solidFill>
                <a:schemeClr val="bg1"/>
              </a:solidFill>
              <a:latin typeface="微软雅黑"/>
              <a:ea typeface="微软雅黑"/>
              <a:cs typeface="微软雅黑"/>
            </a:endParaRPr>
          </a:p>
        </p:txBody>
      </p:sp>
      <p:sp>
        <p:nvSpPr>
          <p:cNvPr id="40" name="TextBox 39"/>
          <p:cNvSpPr txBox="1"/>
          <p:nvPr/>
        </p:nvSpPr>
        <p:spPr>
          <a:xfrm>
            <a:off x="3390901" y="2981686"/>
            <a:ext cx="2024062" cy="461665"/>
          </a:xfrm>
          <a:prstGeom prst="rect">
            <a:avLst/>
          </a:prstGeom>
          <a:noFill/>
        </p:spPr>
        <p:txBody>
          <a:bodyPr wrap="square">
            <a:spAutoFit/>
          </a:bodyPr>
          <a:lstStyle/>
          <a:p>
            <a:pPr algn="ctr">
              <a:defRPr/>
            </a:pPr>
            <a:r>
              <a:rPr lang="zh-CN" altLang="en-US" sz="2400" dirty="0" smtClean="0">
                <a:solidFill>
                  <a:schemeClr val="tx1">
                    <a:lumMod val="75000"/>
                    <a:lumOff val="25000"/>
                  </a:schemeClr>
                </a:solidFill>
                <a:latin typeface="微软雅黑" pitchFamily="34" charset="-122"/>
                <a:ea typeface="微软雅黑" pitchFamily="34" charset="-122"/>
              </a:rPr>
              <a:t>创建操作查询</a:t>
            </a:r>
            <a:endParaRPr lang="zh-CN" altLang="en-US" sz="2400" dirty="0">
              <a:solidFill>
                <a:schemeClr val="tx1">
                  <a:lumMod val="75000"/>
                  <a:lumOff val="25000"/>
                </a:schemeClr>
              </a:solidFill>
              <a:latin typeface="微软雅黑" pitchFamily="34" charset="-122"/>
              <a:ea typeface="微软雅黑" pitchFamily="34" charset="-122"/>
            </a:endParaRP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03" r="45986" b="66127"/>
          <a:stretch/>
        </p:blipFill>
        <p:spPr bwMode="auto">
          <a:xfrm>
            <a:off x="2308007" y="4840005"/>
            <a:ext cx="4455401" cy="149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a:xfrm>
            <a:off x="3704897" y="5344502"/>
            <a:ext cx="1213944" cy="63062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
        <p:nvSpPr>
          <p:cNvPr id="41" name="圆角矩形 40"/>
          <p:cNvSpPr/>
          <p:nvPr/>
        </p:nvSpPr>
        <p:spPr>
          <a:xfrm>
            <a:off x="5312980" y="5360267"/>
            <a:ext cx="378372" cy="63062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5094441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1612"/>
            <a:ext cx="8686800" cy="550862"/>
          </a:xfrm>
        </p:spPr>
        <p:txBody>
          <a:bodyPr/>
          <a:lstStyle/>
          <a:p>
            <a:r>
              <a:rPr lang="en-US" sz="3600" dirty="0" smtClean="0"/>
              <a:t>5.4.1</a:t>
            </a:r>
            <a:r>
              <a:rPr lang="zh-CN" altLang="en-US" sz="3600" dirty="0" smtClean="0"/>
              <a:t>生成表查询</a:t>
            </a:r>
            <a:r>
              <a:rPr lang="en-US" sz="3600" dirty="0" smtClean="0"/>
              <a:t>	</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95</a:t>
            </a:fld>
            <a:endParaRPr lang="en-US" altLang="zh-CN"/>
          </a:p>
        </p:txBody>
      </p:sp>
      <p:sp>
        <p:nvSpPr>
          <p:cNvPr id="56326" name="Rectangle 29"/>
          <p:cNvSpPr>
            <a:spLocks noChangeArrowheads="1"/>
          </p:cNvSpPr>
          <p:nvPr/>
        </p:nvSpPr>
        <p:spPr bwMode="auto">
          <a:xfrm>
            <a:off x="214313" y="2257424"/>
            <a:ext cx="2552700" cy="4014786"/>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43199" y="5414962"/>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760662" y="3040063"/>
            <a:ext cx="3059112" cy="920750"/>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71462" y="2400477"/>
            <a:ext cx="2457449" cy="2585323"/>
          </a:xfrm>
          <a:prstGeom prst="rect">
            <a:avLst/>
          </a:prstGeom>
          <a:noFill/>
          <a:ln w="9525">
            <a:noFill/>
            <a:miter lim="800000"/>
            <a:headEnd/>
            <a:tailEnd/>
          </a:ln>
        </p:spPr>
        <p:txBody>
          <a:bodyPr wrap="square">
            <a:spAutoFit/>
          </a:bodyPr>
          <a:lstStyle/>
          <a:p>
            <a:r>
              <a:rPr lang="zh-CN" altLang="en-US" dirty="0" smtClean="0"/>
              <a:t>例</a:t>
            </a:r>
            <a:r>
              <a:rPr lang="en-US" dirty="0" smtClean="0"/>
              <a:t>5.17</a:t>
            </a:r>
            <a:r>
              <a:rPr lang="zh-CN" altLang="en-US" dirty="0" smtClean="0"/>
              <a:t>：以“教务系统”数据库中的“学生信息表”为数据源，创建查询：运行查询时</a:t>
            </a:r>
            <a:r>
              <a:rPr lang="zh-CN" altLang="en-US" dirty="0" smtClean="0">
                <a:solidFill>
                  <a:srgbClr val="FF0000"/>
                </a:solidFill>
              </a:rPr>
              <a:t>生成数据表“上海籍学生信息表”</a:t>
            </a:r>
            <a:r>
              <a:rPr lang="zh-CN" altLang="en-US" dirty="0" smtClean="0"/>
              <a:t>，数据如图</a:t>
            </a:r>
            <a:r>
              <a:rPr lang="en-US" dirty="0" smtClean="0"/>
              <a:t>5.35</a:t>
            </a:r>
            <a:r>
              <a:rPr lang="zh-CN" altLang="en-US" dirty="0" smtClean="0"/>
              <a:t>所示，以“例</a:t>
            </a:r>
            <a:r>
              <a:rPr lang="en-US" dirty="0" smtClean="0"/>
              <a:t>17 </a:t>
            </a:r>
            <a:r>
              <a:rPr lang="zh-CN" altLang="en-US" dirty="0" smtClean="0"/>
              <a:t>生成表查询”为名保存查询。</a:t>
            </a:r>
            <a:endParaRPr lang="en-US" altLang="zh-CN" dirty="0"/>
          </a:p>
        </p:txBody>
      </p:sp>
      <p:sp>
        <p:nvSpPr>
          <p:cNvPr id="56357" name="Text Box 37"/>
          <p:cNvSpPr txBox="1">
            <a:spLocks noChangeArrowheads="1"/>
          </p:cNvSpPr>
          <p:nvPr/>
        </p:nvSpPr>
        <p:spPr bwMode="auto">
          <a:xfrm>
            <a:off x="8468038" y="1285875"/>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lgn="ctr">
              <a:spcBef>
                <a:spcPct val="50000"/>
              </a:spcBef>
            </a:pPr>
            <a:r>
              <a:rPr lang="zh-CN" altLang="en-US" dirty="0" smtClean="0"/>
              <a:t>图 </a:t>
            </a:r>
            <a:r>
              <a:rPr lang="en-US" dirty="0" smtClean="0"/>
              <a:t>5.35</a:t>
            </a:r>
            <a:r>
              <a:rPr lang="zh-CN" altLang="en-US" dirty="0" smtClean="0"/>
              <a:t>生成表查询生成的“上海籍学生信息表”</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228600" y="900114"/>
            <a:ext cx="8543925" cy="1371598"/>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生成表查询从一个或多个数据表中检索数据，将结果生成为一个新的数据表。在</a:t>
            </a:r>
            <a:r>
              <a:rPr lang="en-US" dirty="0" smtClean="0"/>
              <a:t>Access</a:t>
            </a:r>
            <a:r>
              <a:rPr lang="zh-CN" altLang="en-US" dirty="0" smtClean="0"/>
              <a:t>中，从数据表中访问数据要比从查询中访问数据快得多，所以，当经常需要从多个数据表中提取数据时，最好的方法是使用生成表查询，将查询结果生成为一个新的数据表。以后需要这些数据时，可以直接打开数据表访问。</a:t>
            </a:r>
            <a:endParaRPr lang="zh-CN" altLang="en-US" dirty="0"/>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7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9" name="图片 18"/>
          <p:cNvPicPr/>
          <p:nvPr/>
        </p:nvPicPr>
        <p:blipFill rotWithShape="1">
          <a:blip r:embed="rId2"/>
          <a:srcRect l="28185" t="44715"/>
          <a:stretch/>
        </p:blipFill>
        <p:spPr bwMode="auto">
          <a:xfrm>
            <a:off x="3057525" y="2617076"/>
            <a:ext cx="5343525" cy="3497973"/>
          </a:xfrm>
          <a:prstGeom prst="rect">
            <a:avLst/>
          </a:prstGeom>
          <a:ln>
            <a:noFill/>
          </a:ln>
          <a:extLst>
            <a:ext uri="{53640926-AAD7-44D8-BBD7-CCE9431645EC}">
              <a14:shadowObscured xmlns:a14="http://schemas.microsoft.com/office/drawing/2010/main"/>
            </a:ext>
          </a:extLst>
        </p:spPr>
      </p:pic>
      <p:sp>
        <p:nvSpPr>
          <p:cNvPr id="17" name="云形 16"/>
          <p:cNvSpPr/>
          <p:nvPr/>
        </p:nvSpPr>
        <p:spPr>
          <a:xfrm>
            <a:off x="599087" y="4950366"/>
            <a:ext cx="1939160" cy="740979"/>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kern="100" dirty="0" smtClean="0">
                <a:solidFill>
                  <a:schemeClr val="tx1"/>
                </a:solidFill>
                <a:latin typeface="Times New Roman"/>
                <a:ea typeface="宋体"/>
              </a:rPr>
              <a:t>提取部分数据</a:t>
            </a:r>
            <a:r>
              <a:rPr lang="en-US" altLang="zh-CN" sz="1600" kern="100" dirty="0" smtClean="0">
                <a:solidFill>
                  <a:schemeClr val="tx1"/>
                </a:solidFill>
                <a:latin typeface="Times New Roman"/>
                <a:ea typeface="宋体"/>
              </a:rPr>
              <a:t/>
            </a:r>
            <a:br>
              <a:rPr lang="en-US" altLang="zh-CN" sz="1600" kern="100" dirty="0" smtClean="0">
                <a:solidFill>
                  <a:schemeClr val="tx1"/>
                </a:solidFill>
                <a:latin typeface="Times New Roman"/>
                <a:ea typeface="宋体"/>
              </a:rPr>
            </a:br>
            <a:r>
              <a:rPr lang="zh-CN" altLang="en-US" sz="1600" kern="100" dirty="0" smtClean="0">
                <a:solidFill>
                  <a:schemeClr val="tx1"/>
                </a:solidFill>
                <a:latin typeface="Times New Roman"/>
                <a:ea typeface="宋体"/>
              </a:rPr>
              <a:t>生成新数据表</a:t>
            </a:r>
          </a:p>
        </p:txBody>
      </p:sp>
      <p:sp>
        <p:nvSpPr>
          <p:cNvPr id="3" name="圆角矩形 2"/>
          <p:cNvSpPr/>
          <p:nvPr/>
        </p:nvSpPr>
        <p:spPr>
          <a:xfrm>
            <a:off x="6637283" y="3168869"/>
            <a:ext cx="693683" cy="1734207"/>
          </a:xfrm>
          <a:prstGeom prst="roundRect">
            <a:avLst>
              <a:gd name="adj" fmla="val 758"/>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endParaRPr lang="zh-CN" altLang="en-US" sz="2000" kern="100" dirty="0" smtClean="0">
              <a:solidFill>
                <a:srgbClr val="000000"/>
              </a:solidFill>
              <a:latin typeface="Times New Roman"/>
              <a:ea typeface="宋体"/>
            </a:endParaRPr>
          </a:p>
        </p:txBody>
      </p:sp>
    </p:spTree>
    <p:extLst>
      <p:ext uri="{BB962C8B-B14F-4D97-AF65-F5344CB8AC3E}">
        <p14:creationId xmlns:p14="http://schemas.microsoft.com/office/powerpoint/2010/main" val="12134965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96</a:t>
            </a:fld>
            <a:endParaRPr lang="en-US" altLang="zh-CN" dirty="0"/>
          </a:p>
        </p:txBody>
      </p:sp>
      <p:sp>
        <p:nvSpPr>
          <p:cNvPr id="5" name="AutoShape 34"/>
          <p:cNvSpPr>
            <a:spLocks noChangeArrowheads="1"/>
          </p:cNvSpPr>
          <p:nvPr/>
        </p:nvSpPr>
        <p:spPr bwMode="gray">
          <a:xfrm>
            <a:off x="312846" y="367043"/>
            <a:ext cx="8543925" cy="5560791"/>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a:t>
            </a:r>
            <a:r>
              <a:rPr lang="en-US" dirty="0" smtClean="0"/>
              <a:t>1</a:t>
            </a:r>
            <a:r>
              <a:rPr lang="zh-CN" altLang="en-US" dirty="0" smtClean="0"/>
              <a:t>）打开“查询设计视图”窗格，使用“显示表”对话框，将“学生信息表”添加到查询“设计视图”中；</a:t>
            </a:r>
          </a:p>
          <a:p>
            <a:pPr>
              <a:lnSpc>
                <a:spcPct val="150000"/>
              </a:lnSpc>
            </a:pPr>
            <a:r>
              <a:rPr lang="zh-CN" altLang="en-US" dirty="0" smtClean="0"/>
              <a:t>（</a:t>
            </a:r>
            <a:r>
              <a:rPr lang="en-US" dirty="0" smtClean="0"/>
              <a:t>2</a:t>
            </a:r>
            <a:r>
              <a:rPr lang="zh-CN" altLang="en-US" dirty="0" smtClean="0"/>
              <a:t>）添加字段，设置查询条件：将“学号”到“户籍地”</a:t>
            </a:r>
            <a:r>
              <a:rPr lang="en-US" dirty="0" smtClean="0"/>
              <a:t>6</a:t>
            </a:r>
            <a:r>
              <a:rPr lang="zh-CN" altLang="en-US" dirty="0" smtClean="0"/>
              <a:t>个字段和“当前绩点（</a:t>
            </a:r>
            <a:r>
              <a:rPr lang="en-US" dirty="0" smtClean="0"/>
              <a:t>GPA</a:t>
            </a:r>
            <a:r>
              <a:rPr lang="zh-CN" altLang="en-US" dirty="0" smtClean="0"/>
              <a:t>）”字段添加到查询“设计网格”中，在“户籍地”字段列的“条件”行中输入“上海”；</a:t>
            </a:r>
          </a:p>
          <a:p>
            <a:pPr>
              <a:lnSpc>
                <a:spcPct val="150000"/>
              </a:lnSpc>
            </a:pPr>
            <a:r>
              <a:rPr lang="zh-CN" altLang="en-US" dirty="0" smtClean="0"/>
              <a:t>（</a:t>
            </a:r>
            <a:r>
              <a:rPr lang="en-US" dirty="0" smtClean="0"/>
              <a:t>3</a:t>
            </a:r>
            <a:r>
              <a:rPr lang="zh-CN" altLang="en-US" dirty="0" smtClean="0"/>
              <a:t>）生成并保存查询：在“查询工具”选项卡的“查询类型”组中，单击“生成表”按钮</a:t>
            </a:r>
            <a:r>
              <a:rPr lang="en-US" dirty="0" smtClean="0"/>
              <a:t> </a:t>
            </a:r>
            <a:r>
              <a:rPr lang="zh-CN" altLang="en-US" dirty="0" smtClean="0"/>
              <a:t>，打开“生成表”对话框，输入表名“上海籍学生信息表”，选中“当前数据库”选项，单击“确定”按钮，如图</a:t>
            </a:r>
            <a:r>
              <a:rPr lang="en-US" dirty="0" smtClean="0"/>
              <a:t>5.36</a:t>
            </a:r>
            <a:r>
              <a:rPr lang="zh-CN" altLang="en-US" dirty="0" smtClean="0"/>
              <a:t>所示；</a:t>
            </a:r>
          </a:p>
          <a:p>
            <a:pPr>
              <a:lnSpc>
                <a:spcPct val="150000"/>
              </a:lnSpc>
            </a:pPr>
            <a:r>
              <a:rPr lang="zh-CN" altLang="en-US" dirty="0" smtClean="0"/>
              <a:t>（</a:t>
            </a:r>
            <a:r>
              <a:rPr lang="en-US" dirty="0" smtClean="0"/>
              <a:t>4</a:t>
            </a:r>
            <a:r>
              <a:rPr lang="zh-CN" altLang="en-US" dirty="0" smtClean="0"/>
              <a:t>）运行查询，生成数据表：单击“查询工具”选项卡的“运行”按钮</a:t>
            </a:r>
            <a:r>
              <a:rPr lang="en-US" dirty="0" smtClean="0"/>
              <a:t> </a:t>
            </a:r>
            <a:r>
              <a:rPr lang="zh-CN" altLang="en-US" dirty="0" smtClean="0"/>
              <a:t>，运行查询，在弹出的对话框中，单击“是”按钮，可以看到在“表”对象栏中生成了新的数据表“上海籍学生信息表”；在“表”对象栏中，双击“上海籍学生信息表”，查看数据表，然后，关闭数据表；</a:t>
            </a:r>
          </a:p>
          <a:p>
            <a:pPr>
              <a:lnSpc>
                <a:spcPct val="150000"/>
              </a:lnSpc>
            </a:pPr>
            <a:r>
              <a:rPr lang="zh-CN" altLang="en-US" dirty="0" smtClean="0"/>
              <a:t>（</a:t>
            </a:r>
            <a:r>
              <a:rPr lang="en-US" dirty="0" smtClean="0"/>
              <a:t>5</a:t>
            </a:r>
            <a:r>
              <a:rPr lang="zh-CN" altLang="en-US" dirty="0" smtClean="0"/>
              <a:t>）保存查询：单击“保存”按钮</a:t>
            </a:r>
            <a:r>
              <a:rPr lang="en-US" dirty="0" smtClean="0"/>
              <a:t> </a:t>
            </a:r>
            <a:r>
              <a:rPr lang="zh-CN" altLang="en-US" dirty="0" smtClean="0"/>
              <a:t>，以“例</a:t>
            </a:r>
            <a:r>
              <a:rPr lang="en-US" dirty="0" smtClean="0"/>
              <a:t>17</a:t>
            </a:r>
            <a:r>
              <a:rPr lang="zh-CN" altLang="en-US" dirty="0" smtClean="0"/>
              <a:t>生成表查询”为名保存查询。</a:t>
            </a:r>
          </a:p>
        </p:txBody>
      </p:sp>
    </p:spTree>
    <p:extLst>
      <p:ext uri="{BB962C8B-B14F-4D97-AF65-F5344CB8AC3E}">
        <p14:creationId xmlns:p14="http://schemas.microsoft.com/office/powerpoint/2010/main" val="35053513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9945" y="2869324"/>
            <a:ext cx="3184634" cy="369332"/>
          </a:xfrm>
          <a:prstGeom prst="rect">
            <a:avLst/>
          </a:prstGeom>
          <a:noFill/>
        </p:spPr>
        <p:txBody>
          <a:bodyPr wrap="square" rtlCol="0">
            <a:spAutoFit/>
          </a:bodyPr>
          <a:lstStyle/>
          <a:p>
            <a:r>
              <a:rPr lang="zh-CN" altLang="en-US" dirty="0" smtClean="0"/>
              <a:t>单击演示操作步骤</a:t>
            </a:r>
            <a:r>
              <a:rPr lang="en-US" altLang="zh-CN" dirty="0" smtClean="0"/>
              <a:t>……</a:t>
            </a:r>
            <a:endParaRPr lang="zh-CN" altLang="en-US" dirty="0"/>
          </a:p>
        </p:txBody>
      </p:sp>
      <p:sp>
        <p:nvSpPr>
          <p:cNvPr id="206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518" name="图片 518"/>
          <p:cNvPicPr>
            <a:picLocks noChangeAspect="1"/>
          </p:cNvPicPr>
          <p:nvPr/>
        </p:nvPicPr>
        <p:blipFill rotWithShape="1">
          <a:blip r:embed="rId2"/>
          <a:srcRect t="51" b="1"/>
          <a:stretch/>
        </p:blipFill>
        <p:spPr bwMode="auto">
          <a:xfrm>
            <a:off x="323686" y="236483"/>
            <a:ext cx="8441941" cy="4874397"/>
          </a:xfrm>
          <a:prstGeom prst="rect">
            <a:avLst/>
          </a:prstGeom>
          <a:noFill/>
        </p:spPr>
      </p:pic>
      <p:pic>
        <p:nvPicPr>
          <p:cNvPr id="506" name="图片 506"/>
          <p:cNvPicPr>
            <a:picLocks noChangeAspect="1"/>
          </p:cNvPicPr>
          <p:nvPr/>
        </p:nvPicPr>
        <p:blipFill>
          <a:blip r:embed="rId3"/>
          <a:srcRect/>
          <a:stretch>
            <a:fillRect/>
          </a:stretch>
        </p:blipFill>
        <p:spPr bwMode="auto">
          <a:xfrm>
            <a:off x="4152008" y="1854715"/>
            <a:ext cx="3418714" cy="1620608"/>
          </a:xfrm>
          <a:prstGeom prst="rect">
            <a:avLst/>
          </a:prstGeom>
          <a:noFill/>
        </p:spPr>
      </p:pic>
      <p:sp>
        <p:nvSpPr>
          <p:cNvPr id="510" name="直接箭头连接符 510"/>
          <p:cNvSpPr>
            <a:spLocks noChangeShapeType="1"/>
          </p:cNvSpPr>
          <p:nvPr/>
        </p:nvSpPr>
        <p:spPr bwMode="auto">
          <a:xfrm>
            <a:off x="1576411" y="1305164"/>
            <a:ext cx="2664514" cy="791650"/>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pic>
        <p:nvPicPr>
          <p:cNvPr id="507" name="图片 507"/>
          <p:cNvPicPr>
            <a:picLocks noChangeAspect="1"/>
          </p:cNvPicPr>
          <p:nvPr/>
        </p:nvPicPr>
        <p:blipFill>
          <a:blip r:embed="rId4"/>
          <a:srcRect/>
          <a:stretch>
            <a:fillRect/>
          </a:stretch>
        </p:blipFill>
        <p:spPr bwMode="auto">
          <a:xfrm>
            <a:off x="2192039" y="4514442"/>
            <a:ext cx="3629333" cy="1650280"/>
          </a:xfrm>
          <a:prstGeom prst="rect">
            <a:avLst/>
          </a:prstGeom>
          <a:noFill/>
        </p:spPr>
      </p:pic>
      <p:sp>
        <p:nvSpPr>
          <p:cNvPr id="511" name="直接箭头连接符 511"/>
          <p:cNvSpPr>
            <a:spLocks noChangeShapeType="1"/>
          </p:cNvSpPr>
          <p:nvPr/>
        </p:nvSpPr>
        <p:spPr bwMode="auto">
          <a:xfrm>
            <a:off x="851337" y="1245476"/>
            <a:ext cx="2538249" cy="3436883"/>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zh-CN" altLang="en-US"/>
          </a:p>
        </p:txBody>
      </p:sp>
      <p:sp>
        <p:nvSpPr>
          <p:cNvPr id="512" name="圆角矩形 512"/>
          <p:cNvSpPr>
            <a:spLocks noChangeArrowheads="1"/>
          </p:cNvSpPr>
          <p:nvPr/>
        </p:nvSpPr>
        <p:spPr bwMode="auto">
          <a:xfrm>
            <a:off x="1578719" y="1110607"/>
            <a:ext cx="1264193" cy="32944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②</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生成表查询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13" name="圆角矩形 513"/>
          <p:cNvSpPr>
            <a:spLocks noChangeArrowheads="1"/>
          </p:cNvSpPr>
          <p:nvPr/>
        </p:nvSpPr>
        <p:spPr bwMode="auto">
          <a:xfrm>
            <a:off x="1103586" y="1389966"/>
            <a:ext cx="1029567" cy="329446"/>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运行查询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41" name="圆角矩形 441"/>
          <p:cNvSpPr>
            <a:spLocks noChangeArrowheads="1"/>
          </p:cNvSpPr>
          <p:nvPr/>
        </p:nvSpPr>
        <p:spPr bwMode="auto">
          <a:xfrm>
            <a:off x="6286165" y="4552581"/>
            <a:ext cx="2384870" cy="318964"/>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①</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创建查询，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设置</a:t>
            </a:r>
            <a:r>
              <a:rPr kumimoji="0" lang="zh-CN" altLang="en-US"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查询</a:t>
            </a:r>
            <a:r>
              <a:rPr kumimoji="0" lang="zh-CN" sz="140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条件</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16" name="圆角矩形 516"/>
          <p:cNvSpPr>
            <a:spLocks noChangeArrowheads="1"/>
          </p:cNvSpPr>
          <p:nvPr/>
        </p:nvSpPr>
        <p:spPr bwMode="auto">
          <a:xfrm>
            <a:off x="6611205" y="4219532"/>
            <a:ext cx="444810" cy="326235"/>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19" name="TextBox 18"/>
          <p:cNvSpPr txBox="1"/>
          <p:nvPr/>
        </p:nvSpPr>
        <p:spPr>
          <a:xfrm>
            <a:off x="1727310" y="6337246"/>
            <a:ext cx="4729163" cy="369332"/>
          </a:xfrm>
          <a:prstGeom prst="rect">
            <a:avLst/>
          </a:prstGeom>
          <a:noFill/>
        </p:spPr>
        <p:txBody>
          <a:bodyPr wrap="square" rtlCol="0">
            <a:spAutoFit/>
          </a:bodyPr>
          <a:lstStyle/>
          <a:p>
            <a:pPr algn="ctr"/>
            <a:r>
              <a:rPr lang="zh-CN" altLang="en-US" dirty="0" smtClean="0"/>
              <a:t>图</a:t>
            </a:r>
            <a:r>
              <a:rPr lang="en-US" dirty="0" smtClean="0"/>
              <a:t>5.36</a:t>
            </a:r>
            <a:r>
              <a:rPr lang="zh-CN" altLang="en-US" dirty="0" smtClean="0"/>
              <a:t>创建生成表查询操作步骤</a:t>
            </a:r>
            <a:endParaRPr lang="zh-CN" altLang="en-US" dirty="0"/>
          </a:p>
        </p:txBody>
      </p:sp>
      <p:sp>
        <p:nvSpPr>
          <p:cNvPr id="20" name="圆角矩形 516"/>
          <p:cNvSpPr>
            <a:spLocks noChangeArrowheads="1"/>
          </p:cNvSpPr>
          <p:nvPr/>
        </p:nvSpPr>
        <p:spPr bwMode="auto">
          <a:xfrm>
            <a:off x="4798171" y="2343437"/>
            <a:ext cx="792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1" name="圆角矩形 516"/>
          <p:cNvSpPr>
            <a:spLocks noChangeArrowheads="1"/>
          </p:cNvSpPr>
          <p:nvPr/>
        </p:nvSpPr>
        <p:spPr bwMode="auto">
          <a:xfrm>
            <a:off x="6910750" y="2185781"/>
            <a:ext cx="540000" cy="180000"/>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22" name="圆角矩形 516"/>
          <p:cNvSpPr>
            <a:spLocks noChangeArrowheads="1"/>
          </p:cNvSpPr>
          <p:nvPr/>
        </p:nvSpPr>
        <p:spPr bwMode="auto">
          <a:xfrm>
            <a:off x="3237384" y="5748787"/>
            <a:ext cx="672464" cy="194813"/>
          </a:xfrm>
          <a:prstGeom prst="roundRect">
            <a:avLst>
              <a:gd name="adj" fmla="val 16667"/>
            </a:avLst>
          </a:prstGeom>
          <a:noFill/>
          <a:ln w="9525">
            <a:solidFill>
              <a:srgbClr val="000000"/>
            </a:solidFill>
            <a:round/>
            <a:headEnd/>
            <a:tailEnd/>
          </a:ln>
        </p:spPr>
        <p:txBody>
          <a:bodyPr vert="horz" wrap="square" lIns="0" tIns="0" rIns="0" bIns="0" numCol="1" anchor="t" anchorCtr="0" compatLnSpc="1">
            <a:prstTxWarp prst="textNoShape">
              <a:avLst/>
            </a:prstTxWarp>
          </a:bodyPr>
          <a:lstStyle/>
          <a:p>
            <a:endParaRPr lang="zh-CN" altLang="en-US"/>
          </a:p>
        </p:txBody>
      </p:sp>
      <p:sp>
        <p:nvSpPr>
          <p:cNvPr id="3" name="TextBox 2">
            <a:hlinkClick r:id="rId5" action="ppaction://hlinksldjump"/>
          </p:cNvPr>
          <p:cNvSpPr txBox="1"/>
          <p:nvPr/>
        </p:nvSpPr>
        <p:spPr>
          <a:xfrm>
            <a:off x="7709339" y="6290441"/>
            <a:ext cx="677917" cy="338554"/>
          </a:xfrm>
          <a:prstGeom prst="rect">
            <a:avLst/>
          </a:prstGeom>
          <a:noFill/>
        </p:spPr>
        <p:txBody>
          <a:bodyPr wrap="square" rtlCol="0">
            <a:spAutoFit/>
          </a:bodyPr>
          <a:lstStyle/>
          <a:p>
            <a:r>
              <a:rPr lang="zh-CN" altLang="en-US" sz="1600" dirty="0"/>
              <a:t>返回</a:t>
            </a:r>
          </a:p>
        </p:txBody>
      </p:sp>
      <p:sp>
        <p:nvSpPr>
          <p:cNvPr id="23" name="圆角矩形 441"/>
          <p:cNvSpPr>
            <a:spLocks noChangeArrowheads="1"/>
          </p:cNvSpPr>
          <p:nvPr/>
        </p:nvSpPr>
        <p:spPr bwMode="auto">
          <a:xfrm>
            <a:off x="7015656" y="1620196"/>
            <a:ext cx="1545019" cy="303199"/>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④关闭并保存查询</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4" name="圆角矩形 441"/>
          <p:cNvSpPr>
            <a:spLocks noChangeArrowheads="1"/>
          </p:cNvSpPr>
          <p:nvPr/>
        </p:nvSpPr>
        <p:spPr bwMode="auto">
          <a:xfrm>
            <a:off x="4914565" y="5719229"/>
            <a:ext cx="2369104" cy="224371"/>
          </a:xfrm>
          <a:prstGeom prst="roundRect">
            <a:avLst>
              <a:gd name="adj" fmla="val 16667"/>
            </a:avLst>
          </a:prstGeom>
          <a:noFill/>
          <a:ln w="952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生成一个新表</a:t>
            </a:r>
            <a:r>
              <a:rPr kumimoji="0" lang="en-US"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a:t>
            </a:r>
            <a:r>
              <a:rPr kumimoji="0" lang="zh-CN" altLang="en-US"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在对象栏可见</a:t>
            </a:r>
            <a:r>
              <a:rPr kumimoji="0" lang="en-US" alt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rPr>
              <a:t>)</a:t>
            </a:r>
            <a:endParaRPr kumimoji="0" lang="zh-CN" sz="14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25" name="图片 24"/>
          <p:cNvPicPr/>
          <p:nvPr/>
        </p:nvPicPr>
        <p:blipFill rotWithShape="1">
          <a:blip r:embed="rId6"/>
          <a:srcRect l="28185" t="47705" r="1881" b="19155"/>
          <a:stretch/>
        </p:blipFill>
        <p:spPr bwMode="auto">
          <a:xfrm>
            <a:off x="4492188" y="220717"/>
            <a:ext cx="4241908" cy="13558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1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18"/>
                                        </p:tgtEl>
                                        <p:attrNameLst>
                                          <p:attrName>style.visibility</p:attrName>
                                        </p:attrNameLst>
                                      </p:cBhvr>
                                      <p:to>
                                        <p:strVal val="visible"/>
                                      </p:to>
                                    </p:set>
                                    <p:animEffect transition="in" filter="fade">
                                      <p:cBhvr>
                                        <p:cTn id="10" dur="500"/>
                                        <p:tgtEl>
                                          <p:spTgt spid="51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41"/>
                                        </p:tgtEl>
                                        <p:attrNameLst>
                                          <p:attrName>style.visibility</p:attrName>
                                        </p:attrNameLst>
                                      </p:cBhvr>
                                      <p:to>
                                        <p:strVal val="visible"/>
                                      </p:to>
                                    </p:set>
                                    <p:animEffect transition="in" filter="wipe(left)">
                                      <p:cBhvr>
                                        <p:cTn id="14" dur="500"/>
                                        <p:tgtEl>
                                          <p:spTgt spid="44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16"/>
                                        </p:tgtEl>
                                        <p:attrNameLst>
                                          <p:attrName>style.visibility</p:attrName>
                                        </p:attrNameLst>
                                      </p:cBhvr>
                                      <p:to>
                                        <p:strVal val="visible"/>
                                      </p:to>
                                    </p:set>
                                    <p:animEffect transition="in" filter="wipe(left)">
                                      <p:cBhvr>
                                        <p:cTn id="18" dur="1500"/>
                                        <p:tgtEl>
                                          <p:spTgt spid="5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12"/>
                                        </p:tgtEl>
                                        <p:attrNameLst>
                                          <p:attrName>style.visibility</p:attrName>
                                        </p:attrNameLst>
                                      </p:cBhvr>
                                      <p:to>
                                        <p:strVal val="visible"/>
                                      </p:to>
                                    </p:set>
                                    <p:animEffect transition="in" filter="wipe(left)">
                                      <p:cBhvr>
                                        <p:cTn id="23" dur="500"/>
                                        <p:tgtEl>
                                          <p:spTgt spid="51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10"/>
                                        </p:tgtEl>
                                        <p:attrNameLst>
                                          <p:attrName>style.visibility</p:attrName>
                                        </p:attrNameLst>
                                      </p:cBhvr>
                                      <p:to>
                                        <p:strVal val="visible"/>
                                      </p:to>
                                    </p:set>
                                    <p:animEffect transition="in" filter="wipe(left)">
                                      <p:cBhvr>
                                        <p:cTn id="27" dur="1500"/>
                                        <p:tgtEl>
                                          <p:spTgt spid="510"/>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06"/>
                                        </p:tgtEl>
                                        <p:attrNameLst>
                                          <p:attrName>style.visibility</p:attrName>
                                        </p:attrNameLst>
                                      </p:cBhvr>
                                      <p:to>
                                        <p:strVal val="visible"/>
                                      </p:to>
                                    </p:set>
                                    <p:animEffect transition="in" filter="fade">
                                      <p:cBhvr>
                                        <p:cTn id="31" dur="500"/>
                                        <p:tgtEl>
                                          <p:spTgt spid="506"/>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500"/>
                                        <p:tgtEl>
                                          <p:spTgt spid="20"/>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13"/>
                                        </p:tgtEl>
                                        <p:attrNameLst>
                                          <p:attrName>style.visibility</p:attrName>
                                        </p:attrNameLst>
                                      </p:cBhvr>
                                      <p:to>
                                        <p:strVal val="visible"/>
                                      </p:to>
                                    </p:set>
                                    <p:animEffect transition="in" filter="wipe(left)">
                                      <p:cBhvr>
                                        <p:cTn id="44" dur="500"/>
                                        <p:tgtEl>
                                          <p:spTgt spid="513"/>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511"/>
                                        </p:tgtEl>
                                        <p:attrNameLst>
                                          <p:attrName>style.visibility</p:attrName>
                                        </p:attrNameLst>
                                      </p:cBhvr>
                                      <p:to>
                                        <p:strVal val="visible"/>
                                      </p:to>
                                    </p:set>
                                    <p:animEffect transition="in" filter="wipe(left)">
                                      <p:cBhvr>
                                        <p:cTn id="48" dur="1500"/>
                                        <p:tgtEl>
                                          <p:spTgt spid="511"/>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507"/>
                                        </p:tgtEl>
                                        <p:attrNameLst>
                                          <p:attrName>style.visibility</p:attrName>
                                        </p:attrNameLst>
                                      </p:cBhvr>
                                      <p:to>
                                        <p:strVal val="visible"/>
                                      </p:to>
                                    </p:set>
                                    <p:animEffect transition="in" filter="fade">
                                      <p:cBhvr>
                                        <p:cTn id="52" dur="1500"/>
                                        <p:tgtEl>
                                          <p:spTgt spid="507"/>
                                        </p:tgtEl>
                                      </p:cBhvr>
                                    </p:animEffect>
                                  </p:childTnLst>
                                </p:cTn>
                              </p:par>
                            </p:childTnLst>
                          </p:cTn>
                        </p:par>
                        <p:par>
                          <p:cTn id="53" fill="hold">
                            <p:stCondLst>
                              <p:cond delay="3500"/>
                            </p:stCondLst>
                            <p:childTnLst>
                              <p:par>
                                <p:cTn id="54" presetID="22" presetClass="entr" presetSubtype="8"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1500"/>
                                        <p:tgtEl>
                                          <p:spTgt spid="22"/>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1500"/>
                                        <p:tgtEl>
                                          <p:spTgt spid="24"/>
                                        </p:tgtEl>
                                      </p:cBhvr>
                                    </p:animEffect>
                                  </p:childTnLst>
                                </p:cTn>
                              </p:par>
                            </p:childTnLst>
                          </p:cTn>
                        </p:par>
                        <p:par>
                          <p:cTn id="61" fill="hold">
                            <p:stCondLst>
                              <p:cond delay="7000"/>
                            </p:stCondLst>
                            <p:childTnLst>
                              <p:par>
                                <p:cTn id="62" presetID="10" presetClass="entr" presetSubtype="0"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1500"/>
                                        <p:tgtEl>
                                          <p:spTgt spid="23"/>
                                        </p:tgtEl>
                                      </p:cBhvr>
                                    </p:animEffect>
                                  </p:childTnLst>
                                </p:cTn>
                              </p:par>
                            </p:childTnLst>
                          </p:cTn>
                        </p:par>
                        <p:par>
                          <p:cTn id="70" fill="hold">
                            <p:stCondLst>
                              <p:cond delay="1500"/>
                            </p:stCondLst>
                            <p:childTnLst>
                              <p:par>
                                <p:cTn id="71" presetID="6" presetClass="entr" presetSubtype="16"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circle(i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0" grpId="0" animBg="1"/>
      <p:bldP spid="511" grpId="0" animBg="1"/>
      <p:bldP spid="512" grpId="0"/>
      <p:bldP spid="513" grpId="0"/>
      <p:bldP spid="441" grpId="0"/>
      <p:bldP spid="516" grpId="0" animBg="1"/>
      <p:bldP spid="20" grpId="0" animBg="1"/>
      <p:bldP spid="21" grpId="0" animBg="1"/>
      <p:bldP spid="22" grpId="0" animBg="1"/>
      <p:bldP spid="3" grpId="0"/>
      <p:bldP spid="23" grpId="0"/>
      <p:bldP spid="2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01612"/>
            <a:ext cx="8686800" cy="550862"/>
          </a:xfrm>
        </p:spPr>
        <p:txBody>
          <a:bodyPr/>
          <a:lstStyle/>
          <a:p>
            <a:r>
              <a:rPr lang="en-US" sz="3600" dirty="0" smtClean="0"/>
              <a:t>5.4.2</a:t>
            </a:r>
            <a:r>
              <a:rPr lang="zh-CN" altLang="en-US" sz="3600" dirty="0" smtClean="0"/>
              <a:t>更新查询</a:t>
            </a:r>
            <a:r>
              <a:rPr lang="en-US" sz="3600" dirty="0" smtClean="0"/>
              <a:t>	</a:t>
            </a:r>
            <a:endParaRPr lang="zh-CN" altLang="en-US" dirty="0" smtClean="0">
              <a:ea typeface="宋体" charset="-122"/>
            </a:endParaRPr>
          </a:p>
        </p:txBody>
      </p:sp>
      <p:sp>
        <p:nvSpPr>
          <p:cNvPr id="56323" name="灯片编号占位符 3"/>
          <p:cNvSpPr>
            <a:spLocks noGrp="1"/>
          </p:cNvSpPr>
          <p:nvPr>
            <p:ph type="sldNum" sz="quarter" idx="10"/>
          </p:nvPr>
        </p:nvSpPr>
        <p:spPr>
          <a:noFill/>
          <a:ln>
            <a:miter lim="800000"/>
            <a:headEnd/>
            <a:tailEnd/>
          </a:ln>
        </p:spPr>
        <p:txBody>
          <a:bodyPr/>
          <a:lstStyle/>
          <a:p>
            <a:fld id="{EC1A9A3E-259D-406C-B35F-A7CEAB658A63}" type="slidenum">
              <a:rPr lang="en-US" altLang="zh-CN"/>
              <a:pPr/>
              <a:t>98</a:t>
            </a:fld>
            <a:endParaRPr lang="en-US" altLang="zh-CN"/>
          </a:p>
        </p:txBody>
      </p:sp>
      <p:sp>
        <p:nvSpPr>
          <p:cNvPr id="56326" name="Rectangle 29"/>
          <p:cNvSpPr>
            <a:spLocks noChangeArrowheads="1"/>
          </p:cNvSpPr>
          <p:nvPr/>
        </p:nvSpPr>
        <p:spPr bwMode="auto">
          <a:xfrm>
            <a:off x="214313" y="1879040"/>
            <a:ext cx="2552700" cy="4014786"/>
          </a:xfrm>
          <a:prstGeom prst="rect">
            <a:avLst/>
          </a:prstGeom>
          <a:solidFill>
            <a:srgbClr val="EFFBF7">
              <a:alpha val="20000"/>
            </a:srgbClr>
          </a:solidFill>
          <a:ln w="38100" cap="rnd" algn="ctr">
            <a:solidFill>
              <a:schemeClr val="tx1"/>
            </a:solidFill>
            <a:prstDash val="sysDot"/>
            <a:miter lim="800000"/>
            <a:headEnd/>
            <a:tailEnd/>
          </a:ln>
        </p:spPr>
        <p:txBody>
          <a:bodyPr wrap="none" anchor="ctr"/>
          <a:lstStyle/>
          <a:p>
            <a:pPr algn="ctr"/>
            <a:endParaRPr lang="zh-CN" altLang="en-US"/>
          </a:p>
        </p:txBody>
      </p:sp>
      <p:sp>
        <p:nvSpPr>
          <p:cNvPr id="12" name="Line 2"/>
          <p:cNvSpPr>
            <a:spLocks noChangeShapeType="1"/>
          </p:cNvSpPr>
          <p:nvPr/>
        </p:nvSpPr>
        <p:spPr bwMode="auto">
          <a:xfrm flipH="1" flipV="1">
            <a:off x="2743199" y="5414962"/>
            <a:ext cx="2076449" cy="614363"/>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13" name="Line 3"/>
          <p:cNvSpPr>
            <a:spLocks noChangeShapeType="1"/>
          </p:cNvSpPr>
          <p:nvPr/>
        </p:nvSpPr>
        <p:spPr bwMode="black">
          <a:xfrm flipH="1" flipV="1">
            <a:off x="2760662" y="3040063"/>
            <a:ext cx="2182813" cy="460375"/>
          </a:xfrm>
          <a:prstGeom prst="line">
            <a:avLst/>
          </a:prstGeom>
          <a:ln w="38100">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pPr algn="ctr">
              <a:defRPr/>
            </a:pPr>
            <a:endParaRPr lang="zh-CN" altLang="en-US"/>
          </a:p>
        </p:txBody>
      </p:sp>
      <p:sp>
        <p:nvSpPr>
          <p:cNvPr id="56330" name="Rectangle 30"/>
          <p:cNvSpPr>
            <a:spLocks noChangeArrowheads="1"/>
          </p:cNvSpPr>
          <p:nvPr/>
        </p:nvSpPr>
        <p:spPr bwMode="auto">
          <a:xfrm>
            <a:off x="271462" y="2022093"/>
            <a:ext cx="2457449" cy="3139321"/>
          </a:xfrm>
          <a:prstGeom prst="rect">
            <a:avLst/>
          </a:prstGeom>
          <a:noFill/>
          <a:ln w="9525">
            <a:noFill/>
            <a:miter lim="800000"/>
            <a:headEnd/>
            <a:tailEnd/>
          </a:ln>
        </p:spPr>
        <p:txBody>
          <a:bodyPr wrap="square">
            <a:spAutoFit/>
          </a:bodyPr>
          <a:lstStyle/>
          <a:p>
            <a:r>
              <a:rPr lang="zh-CN" altLang="en-US" dirty="0" smtClean="0"/>
              <a:t>例</a:t>
            </a:r>
            <a:r>
              <a:rPr lang="en-US" dirty="0" smtClean="0"/>
              <a:t>5.18</a:t>
            </a:r>
            <a:r>
              <a:rPr lang="zh-CN" altLang="en-US" dirty="0" smtClean="0"/>
              <a:t>：在“教务系统”数据库中创建更新查询：运行查询时更新“上海籍学生信息表”，</a:t>
            </a:r>
            <a:r>
              <a:rPr lang="zh-CN" altLang="en-US" dirty="0" smtClean="0">
                <a:solidFill>
                  <a:srgbClr val="FF0000"/>
                </a:solidFill>
              </a:rPr>
              <a:t>将“经济学院”学生的“当前绩点（</a:t>
            </a:r>
            <a:r>
              <a:rPr lang="en-US" dirty="0" smtClean="0">
                <a:solidFill>
                  <a:srgbClr val="FF0000"/>
                </a:solidFill>
              </a:rPr>
              <a:t>GPA</a:t>
            </a:r>
            <a:r>
              <a:rPr lang="zh-CN" altLang="en-US" dirty="0" smtClean="0">
                <a:solidFill>
                  <a:srgbClr val="FF0000"/>
                </a:solidFill>
              </a:rPr>
              <a:t>）”增加</a:t>
            </a:r>
            <a:r>
              <a:rPr lang="en-US" dirty="0" smtClean="0">
                <a:solidFill>
                  <a:srgbClr val="FF0000"/>
                </a:solidFill>
              </a:rPr>
              <a:t>5%</a:t>
            </a:r>
            <a:r>
              <a:rPr lang="zh-CN" altLang="en-US" dirty="0" smtClean="0"/>
              <a:t>，以“例</a:t>
            </a:r>
            <a:r>
              <a:rPr lang="en-US" dirty="0" smtClean="0"/>
              <a:t>18 </a:t>
            </a:r>
            <a:r>
              <a:rPr lang="zh-CN" altLang="en-US" dirty="0" smtClean="0"/>
              <a:t>更新查询”为名保存查询，图</a:t>
            </a:r>
            <a:r>
              <a:rPr lang="en-US" dirty="0" smtClean="0"/>
              <a:t>5.37</a:t>
            </a:r>
            <a:r>
              <a:rPr lang="zh-CN" altLang="en-US" dirty="0" smtClean="0"/>
              <a:t>所示是更新查询运行前后的数据情况。</a:t>
            </a:r>
            <a:endParaRPr lang="en-US" altLang="zh-CN" dirty="0"/>
          </a:p>
        </p:txBody>
      </p:sp>
      <p:sp>
        <p:nvSpPr>
          <p:cNvPr id="56357" name="Text Box 37"/>
          <p:cNvSpPr txBox="1">
            <a:spLocks noChangeArrowheads="1"/>
          </p:cNvSpPr>
          <p:nvPr/>
        </p:nvSpPr>
        <p:spPr bwMode="auto">
          <a:xfrm>
            <a:off x="8468041" y="1285875"/>
            <a:ext cx="461665" cy="5572125"/>
          </a:xfrm>
          <a:prstGeom prst="rect">
            <a:avLst/>
          </a:prstGeom>
          <a:noFill/>
          <a:ln w="9525">
            <a:noFill/>
            <a:miter lim="800000"/>
            <a:headEnd/>
            <a:tailEnd/>
          </a:ln>
          <a:effectLst>
            <a:prstShdw prst="shdw13" dist="53882" dir="13500000">
              <a:schemeClr val="bg2">
                <a:alpha val="50000"/>
              </a:schemeClr>
            </a:prstShdw>
          </a:effectLst>
        </p:spPr>
        <p:txBody>
          <a:bodyPr vert="eaVert" wrap="square">
            <a:spAutoFit/>
          </a:bodyPr>
          <a:lstStyle/>
          <a:p>
            <a:pPr algn="ctr">
              <a:spcBef>
                <a:spcPct val="50000"/>
              </a:spcBef>
            </a:pPr>
            <a:r>
              <a:rPr lang="zh-CN" altLang="en-US" dirty="0" smtClean="0"/>
              <a:t>图 </a:t>
            </a:r>
            <a:r>
              <a:rPr lang="en-US" dirty="0" smtClean="0"/>
              <a:t>5.37</a:t>
            </a:r>
            <a:r>
              <a:rPr lang="zh-CN" altLang="en-US" dirty="0" smtClean="0"/>
              <a:t>更新查询运行前后的数据表</a:t>
            </a:r>
            <a:endParaRPr lang="zh-CN" altLang="en-US" dirty="0"/>
          </a:p>
        </p:txBody>
      </p:sp>
      <p:sp>
        <p:nvSpPr>
          <p:cNvPr id="10241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6" name="Rectangle 10"/>
          <p:cNvSpPr>
            <a:spLocks noChangeArrowheads="1"/>
          </p:cNvSpPr>
          <p:nvPr/>
        </p:nvSpPr>
        <p:spPr bwMode="auto">
          <a:xfrm>
            <a:off x="0" y="1219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9" name="Rectangle 13"/>
          <p:cNvSpPr>
            <a:spLocks noChangeArrowheads="1"/>
          </p:cNvSpPr>
          <p:nvPr/>
        </p:nvSpPr>
        <p:spPr bwMode="auto">
          <a:xfrm>
            <a:off x="0" y="3927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6916" name="Rectangle 4"/>
          <p:cNvSpPr>
            <a:spLocks noChangeArrowheads="1"/>
          </p:cNvSpPr>
          <p:nvPr/>
        </p:nvSpPr>
        <p:spPr bwMode="auto">
          <a:xfrm>
            <a:off x="0" y="314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AutoShape 34"/>
          <p:cNvSpPr>
            <a:spLocks noChangeArrowheads="1"/>
          </p:cNvSpPr>
          <p:nvPr/>
        </p:nvSpPr>
        <p:spPr bwMode="gray">
          <a:xfrm>
            <a:off x="242888" y="1028702"/>
            <a:ext cx="8543925" cy="878926"/>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r>
              <a:rPr lang="zh-CN" altLang="en-US" dirty="0" smtClean="0"/>
              <a:t>    在对数据库进行数据维护时，经常需要成批更新数据。更新查询可以批量地修改一组记录的值。</a:t>
            </a:r>
            <a:endParaRPr lang="zh-CN" altLang="en-US" dirty="0"/>
          </a:p>
        </p:txBody>
      </p:sp>
      <p:sp>
        <p:nvSpPr>
          <p:cNvPr id="1935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976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17" name="图片 16"/>
          <p:cNvPicPr/>
          <p:nvPr/>
        </p:nvPicPr>
        <p:blipFill rotWithShape="1">
          <a:blip r:embed="rId2"/>
          <a:srcRect l="28185" t="44715"/>
          <a:stretch/>
        </p:blipFill>
        <p:spPr bwMode="auto">
          <a:xfrm>
            <a:off x="2971800" y="2185988"/>
            <a:ext cx="5329238" cy="1757362"/>
          </a:xfrm>
          <a:prstGeom prst="rect">
            <a:avLst/>
          </a:prstGeom>
          <a:ln>
            <a:noFill/>
          </a:ln>
          <a:extLst>
            <a:ext uri="{53640926-AAD7-44D8-BBD7-CCE9431645EC}">
              <a14:shadowObscured xmlns:a14="http://schemas.microsoft.com/office/drawing/2010/main"/>
            </a:ext>
          </a:extLst>
        </p:spPr>
      </p:pic>
      <p:pic>
        <p:nvPicPr>
          <p:cNvPr id="18" name="图片 17"/>
          <p:cNvPicPr/>
          <p:nvPr/>
        </p:nvPicPr>
        <p:blipFill rotWithShape="1">
          <a:blip r:embed="rId3"/>
          <a:srcRect l="28242" t="45122"/>
          <a:stretch/>
        </p:blipFill>
        <p:spPr bwMode="auto">
          <a:xfrm>
            <a:off x="2957512" y="4155778"/>
            <a:ext cx="5400675" cy="1973560"/>
          </a:xfrm>
          <a:prstGeom prst="rect">
            <a:avLst/>
          </a:prstGeom>
          <a:ln>
            <a:noFill/>
          </a:ln>
          <a:extLst>
            <a:ext uri="{53640926-AAD7-44D8-BBD7-CCE9431645EC}">
              <a14:shadowObscured xmlns:a14="http://schemas.microsoft.com/office/drawing/2010/main"/>
            </a:ext>
          </a:extLst>
        </p:spPr>
      </p:pic>
      <p:sp>
        <p:nvSpPr>
          <p:cNvPr id="19" name="云形 18"/>
          <p:cNvSpPr/>
          <p:nvPr/>
        </p:nvSpPr>
        <p:spPr>
          <a:xfrm>
            <a:off x="599087" y="5171089"/>
            <a:ext cx="1939160" cy="520255"/>
          </a:xfrm>
          <a:prstGeom prst="cloud">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200"/>
              </a:lnSpc>
              <a:spcAft>
                <a:spcPts val="0"/>
              </a:spcAft>
            </a:pPr>
            <a:r>
              <a:rPr lang="zh-CN" altLang="en-US" sz="1600" dirty="0"/>
              <a:t>成批更新数据</a:t>
            </a:r>
            <a:endParaRPr lang="zh-CN" altLang="en-US" sz="1600" kern="100" dirty="0" smtClean="0">
              <a:solidFill>
                <a:srgbClr val="FF0000"/>
              </a:solidFill>
              <a:latin typeface="Times New Roman"/>
              <a:ea typeface="宋体"/>
            </a:endParaRPr>
          </a:p>
        </p:txBody>
      </p:sp>
      <p:cxnSp>
        <p:nvCxnSpPr>
          <p:cNvPr id="4" name="直接箭头连接符 3"/>
          <p:cNvCxnSpPr/>
          <p:nvPr/>
        </p:nvCxnSpPr>
        <p:spPr bwMode="auto">
          <a:xfrm>
            <a:off x="8103476" y="3389586"/>
            <a:ext cx="0" cy="1245476"/>
          </a:xfrm>
          <a:prstGeom prst="straightConnector1">
            <a:avLst/>
          </a:prstGeom>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965957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2BCA3BA-52B0-4DF2-90B2-962E5E21B764}" type="slidenum">
              <a:rPr lang="en-US" altLang="zh-CN" smtClean="0"/>
              <a:pPr>
                <a:defRPr/>
              </a:pPr>
              <a:t>99</a:t>
            </a:fld>
            <a:endParaRPr lang="en-US" altLang="zh-CN" dirty="0"/>
          </a:p>
        </p:txBody>
      </p:sp>
      <p:sp>
        <p:nvSpPr>
          <p:cNvPr id="5" name="AutoShape 34"/>
          <p:cNvSpPr>
            <a:spLocks noChangeArrowheads="1"/>
          </p:cNvSpPr>
          <p:nvPr/>
        </p:nvSpPr>
        <p:spPr bwMode="gray">
          <a:xfrm>
            <a:off x="344377" y="477401"/>
            <a:ext cx="8543925" cy="5308544"/>
          </a:xfrm>
          <a:prstGeom prst="roundRect">
            <a:avLst>
              <a:gd name="adj" fmla="val 2259"/>
            </a:avLst>
          </a:prstGeom>
          <a:gradFill rotWithShape="1">
            <a:gsLst>
              <a:gs pos="0">
                <a:schemeClr val="bg2"/>
              </a:gs>
              <a:gs pos="100000">
                <a:schemeClr val="bg2">
                  <a:gamma/>
                  <a:tint val="0"/>
                  <a:invGamma/>
                  <a:alpha val="0"/>
                </a:schemeClr>
              </a:gs>
            </a:gsLst>
            <a:lin ang="5400000" scaled="1"/>
          </a:gradFill>
          <a:ln>
            <a:noFill/>
          </a:ln>
          <a:effectLst/>
          <a:extLst/>
        </p:spPr>
        <p:txBody>
          <a:bodyPr/>
          <a:lstStyle/>
          <a:p>
            <a:pPr>
              <a:lnSpc>
                <a:spcPct val="150000"/>
              </a:lnSpc>
            </a:pPr>
            <a:r>
              <a:rPr lang="zh-CN" altLang="en-US" dirty="0" smtClean="0"/>
              <a:t>（</a:t>
            </a:r>
            <a:r>
              <a:rPr lang="en-US" dirty="0" smtClean="0"/>
              <a:t>1</a:t>
            </a:r>
            <a:r>
              <a:rPr lang="zh-CN" altLang="en-US" dirty="0" smtClean="0"/>
              <a:t>）打开“查询设计视图”窗格，使用“显示表”对话框，将“上海籍学生信息表”添加到查询“设计视图”中；</a:t>
            </a:r>
          </a:p>
          <a:p>
            <a:pPr>
              <a:lnSpc>
                <a:spcPct val="150000"/>
              </a:lnSpc>
            </a:pPr>
            <a:r>
              <a:rPr lang="zh-CN" altLang="en-US" dirty="0" smtClean="0"/>
              <a:t>（</a:t>
            </a:r>
            <a:r>
              <a:rPr lang="en-US" dirty="0" smtClean="0"/>
              <a:t>2</a:t>
            </a:r>
            <a:r>
              <a:rPr lang="zh-CN" altLang="en-US" dirty="0" smtClean="0"/>
              <a:t>）添加“更新到”行：在“查询工具”选项卡的“查询类型”组中，单击“更新”按钮</a:t>
            </a:r>
            <a:r>
              <a:rPr lang="en-US" dirty="0" smtClean="0"/>
              <a:t> </a:t>
            </a:r>
            <a:r>
              <a:rPr lang="zh-CN" altLang="en-US" dirty="0" smtClean="0"/>
              <a:t>；</a:t>
            </a:r>
          </a:p>
          <a:p>
            <a:pPr>
              <a:lnSpc>
                <a:spcPct val="150000"/>
              </a:lnSpc>
            </a:pPr>
            <a:r>
              <a:rPr lang="zh-CN" altLang="en-US" dirty="0" smtClean="0"/>
              <a:t>（</a:t>
            </a:r>
            <a:r>
              <a:rPr lang="en-US" dirty="0" smtClean="0"/>
              <a:t>3</a:t>
            </a:r>
            <a:r>
              <a:rPr lang="zh-CN" altLang="en-US" dirty="0" smtClean="0"/>
              <a:t>）设置查询条件和更新值：将“院系”和“当前绩点（</a:t>
            </a:r>
            <a:r>
              <a:rPr lang="en-US" dirty="0" smtClean="0"/>
              <a:t>GPA</a:t>
            </a:r>
            <a:r>
              <a:rPr lang="zh-CN" altLang="en-US" dirty="0" smtClean="0"/>
              <a:t>）”字段添加到查询“设计网格”中，在“院系”字段列的“条件”行中输入“经济学院”，在“当前绩点（</a:t>
            </a:r>
            <a:r>
              <a:rPr lang="en-US" dirty="0" smtClean="0"/>
              <a:t>GPA</a:t>
            </a:r>
            <a:r>
              <a:rPr lang="zh-CN" altLang="en-US" dirty="0" smtClean="0"/>
              <a:t>）”字段列的“更新到”行中，输入“</a:t>
            </a:r>
            <a:r>
              <a:rPr lang="en-US" dirty="0" smtClean="0"/>
              <a:t>[</a:t>
            </a:r>
            <a:r>
              <a:rPr lang="zh-CN" altLang="en-US" dirty="0" smtClean="0"/>
              <a:t>当前绩点（</a:t>
            </a:r>
            <a:r>
              <a:rPr lang="en-US" dirty="0" smtClean="0"/>
              <a:t>GPA</a:t>
            </a:r>
            <a:r>
              <a:rPr lang="zh-CN" altLang="en-US" dirty="0" smtClean="0"/>
              <a:t>）</a:t>
            </a:r>
            <a:r>
              <a:rPr lang="en-US" dirty="0" smtClean="0"/>
              <a:t>]*1.05</a:t>
            </a:r>
            <a:r>
              <a:rPr lang="zh-CN" altLang="en-US" dirty="0" smtClean="0"/>
              <a:t>”，如图</a:t>
            </a:r>
            <a:r>
              <a:rPr lang="en-US" dirty="0" smtClean="0"/>
              <a:t>5.38</a:t>
            </a:r>
            <a:r>
              <a:rPr lang="zh-CN" altLang="en-US" dirty="0" smtClean="0"/>
              <a:t>所示；</a:t>
            </a:r>
          </a:p>
          <a:p>
            <a:pPr>
              <a:lnSpc>
                <a:spcPct val="150000"/>
              </a:lnSpc>
            </a:pPr>
            <a:r>
              <a:rPr lang="zh-CN" altLang="en-US" dirty="0" smtClean="0"/>
              <a:t>（</a:t>
            </a:r>
            <a:r>
              <a:rPr lang="en-US" dirty="0" smtClean="0"/>
              <a:t>4</a:t>
            </a:r>
            <a:r>
              <a:rPr lang="zh-CN" altLang="en-US" dirty="0" smtClean="0"/>
              <a:t>）运行查询，更新数据表：单击“查询工具”选项卡的“运行”按钮</a:t>
            </a:r>
            <a:r>
              <a:rPr lang="en-US" dirty="0" smtClean="0"/>
              <a:t> </a:t>
            </a:r>
            <a:r>
              <a:rPr lang="zh-CN" altLang="en-US" dirty="0" smtClean="0"/>
              <a:t>，运行查询，在弹出的对话框中，单击“是”按钮；在“表”对象栏中，双击“上海籍学生信息表”，查看更新数据情况，然后，关闭数据表；</a:t>
            </a:r>
          </a:p>
          <a:p>
            <a:pPr>
              <a:lnSpc>
                <a:spcPct val="150000"/>
              </a:lnSpc>
            </a:pPr>
            <a:r>
              <a:rPr lang="zh-CN" altLang="en-US" dirty="0" smtClean="0"/>
              <a:t>（</a:t>
            </a:r>
            <a:r>
              <a:rPr lang="en-US" dirty="0" smtClean="0"/>
              <a:t>5</a:t>
            </a:r>
            <a:r>
              <a:rPr lang="zh-CN" altLang="en-US" dirty="0" smtClean="0"/>
              <a:t>）保存查询：单击“保存”按钮</a:t>
            </a:r>
            <a:r>
              <a:rPr lang="en-US" dirty="0" smtClean="0"/>
              <a:t> </a:t>
            </a:r>
            <a:r>
              <a:rPr lang="zh-CN" altLang="en-US" dirty="0" smtClean="0"/>
              <a:t>，以“例</a:t>
            </a:r>
            <a:r>
              <a:rPr lang="en-US" dirty="0" smtClean="0"/>
              <a:t>18</a:t>
            </a:r>
            <a:r>
              <a:rPr lang="zh-CN" altLang="en-US" dirty="0" smtClean="0"/>
              <a:t>更新查询”保存查询。</a:t>
            </a:r>
          </a:p>
        </p:txBody>
      </p:sp>
    </p:spTree>
    <p:extLst>
      <p:ext uri="{BB962C8B-B14F-4D97-AF65-F5344CB8AC3E}">
        <p14:creationId xmlns:p14="http://schemas.microsoft.com/office/powerpoint/2010/main" val="3572780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38">
  <a:themeElements>
    <a:clrScheme name="1_Default Design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ot="0" spcFirstLastPara="0" vert="horz" wrap="square" lIns="0" tIns="0" rIns="0" bIns="0" numCol="1" spcCol="0" rtlCol="0" fromWordArt="0" anchor="ctr" anchorCtr="0" forceAA="0" compatLnSpc="1">
        <a:prstTxWarp prst="textNoShape">
          <a:avLst/>
        </a:prstTxWarp>
        <a:noAutofit/>
      </a:bodyPr>
      <a:lstStyle>
        <a:defPPr algn="ctr">
          <a:lnSpc>
            <a:spcPts val="2200"/>
          </a:lnSpc>
          <a:spcAft>
            <a:spcPts val="0"/>
          </a:spcAft>
          <a:defRPr sz="2000" kern="100" dirty="0" smtClean="0">
            <a:solidFill>
              <a:srgbClr val="000000"/>
            </a:solidFill>
            <a:latin typeface="Times New Roman"/>
            <a:ea typeface="宋体"/>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gradFill rotWithShape="1">
          <a:gsLst>
            <a:gs pos="0">
              <a:schemeClr val="accent2"/>
            </a:gs>
            <a:gs pos="100000">
              <a:schemeClr val="accent2">
                <a:gamma/>
                <a:tint val="73725"/>
                <a:invGamma/>
              </a:schemeClr>
            </a:gs>
          </a:gsLst>
          <a:lin ang="5400000" scaled="1"/>
        </a:gra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1_Default Design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clrMap bg1="lt1" tx1="dk1" bg2="lt2" tx2="dk2" accent1="accent1" accent2="accent2" accent3="accent3" accent4="accent4" accent5="accent5" accent6="accent6" hlink="hlink" folHlink="folHlink"/>
    </a:extraClrScheme>
    <a:extraClrScheme>
      <a:clrScheme name="1_Default Design 2">
        <a:dk1>
          <a:srgbClr val="1C1C1C"/>
        </a:dk1>
        <a:lt1>
          <a:srgbClr val="FFFFFF"/>
        </a:lt1>
        <a:dk2>
          <a:srgbClr val="080808"/>
        </a:dk2>
        <a:lt2>
          <a:srgbClr val="DDDDDD"/>
        </a:lt2>
        <a:accent1>
          <a:srgbClr val="25A757"/>
        </a:accent1>
        <a:accent2>
          <a:srgbClr val="8DA955"/>
        </a:accent2>
        <a:accent3>
          <a:srgbClr val="FFFFFF"/>
        </a:accent3>
        <a:accent4>
          <a:srgbClr val="161616"/>
        </a:accent4>
        <a:accent5>
          <a:srgbClr val="ACD0B4"/>
        </a:accent5>
        <a:accent6>
          <a:srgbClr val="7F994C"/>
        </a:accent6>
        <a:hlink>
          <a:srgbClr val="D5B35D"/>
        </a:hlink>
        <a:folHlink>
          <a:srgbClr val="B86A2A"/>
        </a:folHlink>
      </a:clrScheme>
      <a:clrMap bg1="lt1" tx1="dk1" bg2="lt2" tx2="dk2" accent1="accent1" accent2="accent2" accent3="accent3" accent4="accent4" accent5="accent5" accent6="accent6" hlink="hlink" folHlink="folHlink"/>
    </a:extraClrScheme>
    <a:extraClrScheme>
      <a:clrScheme name="1_Default Design 3">
        <a:dk1>
          <a:srgbClr val="1C1C1C"/>
        </a:dk1>
        <a:lt1>
          <a:srgbClr val="FFFFFF"/>
        </a:lt1>
        <a:dk2>
          <a:srgbClr val="080808"/>
        </a:dk2>
        <a:lt2>
          <a:srgbClr val="DDDDDD"/>
        </a:lt2>
        <a:accent1>
          <a:srgbClr val="EFC119"/>
        </a:accent1>
        <a:accent2>
          <a:srgbClr val="8CCF49"/>
        </a:accent2>
        <a:accent3>
          <a:srgbClr val="FFFFFF"/>
        </a:accent3>
        <a:accent4>
          <a:srgbClr val="161616"/>
        </a:accent4>
        <a:accent5>
          <a:srgbClr val="F6DDAB"/>
        </a:accent5>
        <a:accent6>
          <a:srgbClr val="7EBB41"/>
        </a:accent6>
        <a:hlink>
          <a:srgbClr val="74D3FE"/>
        </a:hlink>
        <a:folHlink>
          <a:srgbClr val="3075A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38</Template>
  <TotalTime>5698</TotalTime>
  <Words>10616</Words>
  <Application>Microsoft Office PowerPoint</Application>
  <PresentationFormat>全屏显示(4:3)</PresentationFormat>
  <Paragraphs>853</Paragraphs>
  <Slides>108</Slides>
  <Notes>0</Notes>
  <HiddenSlides>0</HiddenSlides>
  <MMClips>0</MMClips>
  <ScaleCrop>false</ScaleCrop>
  <HeadingPairs>
    <vt:vector size="4" baseType="variant">
      <vt:variant>
        <vt:lpstr>主题</vt:lpstr>
      </vt:variant>
      <vt:variant>
        <vt:i4>1</vt:i4>
      </vt:variant>
      <vt:variant>
        <vt:lpstr>幻灯片标题</vt:lpstr>
      </vt:variant>
      <vt:variant>
        <vt:i4>108</vt:i4>
      </vt:variant>
    </vt:vector>
  </HeadingPairs>
  <TitlesOfParts>
    <vt:vector size="109" baseType="lpstr">
      <vt:lpstr>38</vt:lpstr>
      <vt:lpstr>PowerPoint 演示文稿</vt:lpstr>
      <vt:lpstr>第5章查询的创建与使用</vt:lpstr>
      <vt:lpstr>第5章查询的创建与使用 </vt:lpstr>
      <vt:lpstr>第5章查询的创建与使用 </vt:lpstr>
      <vt:lpstr>第5章查询的创建与使用</vt:lpstr>
      <vt:lpstr>5.1查询简介</vt:lpstr>
      <vt:lpstr>5.1.1 查询的功能</vt:lpstr>
      <vt:lpstr>5.1.1查询的功能</vt:lpstr>
      <vt:lpstr>PowerPoint 演示文稿</vt:lpstr>
      <vt:lpstr>5.1.2查询的类型——选择查询</vt:lpstr>
      <vt:lpstr>5.1.2查询的类型——参数查询</vt:lpstr>
      <vt:lpstr>5.1.2查询的类型——交叉表查询</vt:lpstr>
      <vt:lpstr>5.1.2查询的类型——操作查询</vt:lpstr>
      <vt:lpstr>5.1.2查询的类型——SQL查询</vt:lpstr>
      <vt:lpstr>5.2利用向导创建查询</vt:lpstr>
      <vt:lpstr>5.2.1简单选择查询</vt:lpstr>
      <vt:lpstr>5.2.1简单选择查询</vt:lpstr>
      <vt:lpstr>PowerPoint 演示文稿</vt:lpstr>
      <vt:lpstr>5.2.1简单选择查询</vt:lpstr>
      <vt:lpstr>5.2.2交叉表查询 </vt:lpstr>
      <vt:lpstr>PowerPoint 演示文稿</vt:lpstr>
      <vt:lpstr>PowerPoint 演示文稿</vt:lpstr>
      <vt:lpstr>PowerPoint 演示文稿</vt:lpstr>
      <vt:lpstr>5.2.2交叉表查询 </vt:lpstr>
      <vt:lpstr>5.2.3查找重复项查询</vt:lpstr>
      <vt:lpstr>PowerPoint 演示文稿</vt:lpstr>
      <vt:lpstr>PowerPoint 演示文稿</vt:lpstr>
      <vt:lpstr>PowerPoint 演示文稿</vt:lpstr>
      <vt:lpstr>5.2.3查找重复项查询</vt:lpstr>
      <vt:lpstr>5.2.4查找不匹配项查询</vt:lpstr>
      <vt:lpstr>PowerPoint 演示文稿</vt:lpstr>
      <vt:lpstr>PowerPoint 演示文稿</vt:lpstr>
      <vt:lpstr>PowerPoint 演示文稿</vt:lpstr>
      <vt:lpstr>5.2.4查找不匹配项查询</vt:lpstr>
      <vt:lpstr>PowerPoint 演示文稿</vt:lpstr>
      <vt:lpstr>用设计视图创建查询</vt:lpstr>
      <vt:lpstr>5.3.1创建选择查询</vt:lpstr>
      <vt:lpstr>PowerPoint 演示文稿</vt:lpstr>
      <vt:lpstr>PowerPoint 演示文稿</vt:lpstr>
      <vt:lpstr>PowerPoint 演示文稿</vt:lpstr>
      <vt:lpstr>5.3.1创建选择查询</vt:lpstr>
      <vt:lpstr>PowerPoint 演示文稿</vt:lpstr>
      <vt:lpstr>5.3.2创建参数查询</vt:lpstr>
      <vt:lpstr>PowerPoint 演示文稿</vt:lpstr>
      <vt:lpstr>PowerPoint 演示文稿</vt:lpstr>
      <vt:lpstr>PowerPoint 演示文稿</vt:lpstr>
      <vt:lpstr>PowerPoint 演示文稿</vt:lpstr>
      <vt:lpstr>5.3.2创建参数查询</vt:lpstr>
      <vt:lpstr>PowerPoint 演示文稿</vt:lpstr>
      <vt:lpstr>PowerPoint 演示文稿</vt:lpstr>
      <vt:lpstr>PowerPoint 演示文稿</vt:lpstr>
      <vt:lpstr>5.3.3创建交叉表查询</vt:lpstr>
      <vt:lpstr>PowerPoint 演示文稿</vt:lpstr>
      <vt:lpstr>PowerPoint 演示文稿</vt:lpstr>
      <vt:lpstr>PowerPoint 演示文稿</vt:lpstr>
      <vt:lpstr>PowerPoint 演示文稿</vt:lpstr>
      <vt:lpstr>PowerPoint 演示文稿</vt:lpstr>
      <vt:lpstr>PowerPoint 演示文稿</vt:lpstr>
      <vt:lpstr>5.3.4查询设计视图</vt:lpstr>
      <vt:lpstr>5.3.4查询设计视图</vt:lpstr>
      <vt:lpstr>PowerPoint 演示文稿</vt:lpstr>
      <vt:lpstr>PowerPoint 演示文稿</vt:lpstr>
      <vt:lpstr>PowerPoint 演示文稿</vt:lpstr>
      <vt:lpstr>5.3.4查询设计视图</vt:lpstr>
      <vt:lpstr>PowerPoint 演示文稿</vt:lpstr>
      <vt:lpstr>PowerPoint 演示文稿</vt:lpstr>
      <vt:lpstr>PowerPoint 演示文稿</vt:lpstr>
      <vt:lpstr>PowerPoint 演示文稿</vt:lpstr>
      <vt:lpstr>5.3.6创建计算字段</vt:lpstr>
      <vt:lpstr>PowerPoint 演示文稿</vt:lpstr>
      <vt:lpstr>PowerPoint 演示文稿</vt:lpstr>
      <vt:lpstr>PowerPoint 演示文稿</vt:lpstr>
      <vt:lpstr>PowerPoint 演示文稿</vt:lpstr>
      <vt:lpstr>PowerPoint 演示文稿</vt:lpstr>
      <vt:lpstr>PowerPoint 演示文稿</vt:lpstr>
      <vt:lpstr>5.3.7创建汇总字段</vt:lpstr>
      <vt:lpstr>PowerPoint 演示文稿</vt:lpstr>
      <vt:lpstr>PowerPoint 演示文稿</vt:lpstr>
      <vt:lpstr>PowerPoint 演示文稿</vt:lpstr>
      <vt:lpstr>PowerPoint 演示文稿</vt:lpstr>
      <vt:lpstr>PowerPoint 演示文稿</vt:lpstr>
      <vt:lpstr>5.3.8创建多表查询</vt:lpstr>
      <vt:lpstr>PowerPoint 演示文稿</vt:lpstr>
      <vt:lpstr>PowerPoint 演示文稿</vt:lpstr>
      <vt:lpstr>PowerPoint 演示文稿</vt:lpstr>
      <vt:lpstr>PowerPoint 演示文稿</vt:lpstr>
      <vt:lpstr>5.3.9查询综合举例（之一）</vt:lpstr>
      <vt:lpstr>PowerPoint 演示文稿</vt:lpstr>
      <vt:lpstr>5.3.9查询综合举例（之二）</vt:lpstr>
      <vt:lpstr>5.3.9查询综合举例（之三）</vt:lpstr>
      <vt:lpstr>5.3.9查询综合举例（之四）</vt:lpstr>
      <vt:lpstr>PowerPoint 演示文稿</vt:lpstr>
      <vt:lpstr>5.3.9查询综合举例（之五）</vt:lpstr>
      <vt:lpstr>PowerPoint 演示文稿</vt:lpstr>
      <vt:lpstr>5.4.1生成表查询 </vt:lpstr>
      <vt:lpstr>PowerPoint 演示文稿</vt:lpstr>
      <vt:lpstr>PowerPoint 演示文稿</vt:lpstr>
      <vt:lpstr>5.4.2更新查询 </vt:lpstr>
      <vt:lpstr>PowerPoint 演示文稿</vt:lpstr>
      <vt:lpstr>PowerPoint 演示文稿</vt:lpstr>
      <vt:lpstr>5.4.3追加查询</vt:lpstr>
      <vt:lpstr>PowerPoint 演示文稿</vt:lpstr>
      <vt:lpstr>PowerPoint 演示文稿</vt:lpstr>
      <vt:lpstr>5.4.4删除查询</vt:lpstr>
      <vt:lpstr>PowerPoint 演示文稿</vt:lpstr>
      <vt:lpstr>PowerPoint 演示文稿</vt:lpstr>
      <vt:lpstr>PowerPoint 演示文稿</vt:lpstr>
      <vt:lpstr>1.利用向导创建查询(查找重复项查询、查找不匹配项查询) 2.用设计视图创建查询(创建选择查询、创建参数查询、创建交叉表查询) 3.查询设计视图(设置查询条件、创建计算字段、创建汇总字段) 4.创建多表查询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MyQ</dc:creator>
  <cp:lastModifiedBy>MyQ</cp:lastModifiedBy>
  <cp:revision>362</cp:revision>
  <dcterms:created xsi:type="dcterms:W3CDTF">2013-04-26T08:48:44Z</dcterms:created>
  <dcterms:modified xsi:type="dcterms:W3CDTF">2013-10-14T07:28:47Z</dcterms:modified>
</cp:coreProperties>
</file>