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497" r:id="rId2"/>
    <p:sldId id="280" r:id="rId3"/>
    <p:sldId id="477" r:id="rId4"/>
    <p:sldId id="467" r:id="rId5"/>
    <p:sldId id="478" r:id="rId6"/>
    <p:sldId id="491" r:id="rId7"/>
    <p:sldId id="481" r:id="rId8"/>
    <p:sldId id="479" r:id="rId9"/>
    <p:sldId id="492" r:id="rId10"/>
    <p:sldId id="482" r:id="rId11"/>
    <p:sldId id="480" r:id="rId12"/>
    <p:sldId id="475" r:id="rId13"/>
    <p:sldId id="494" r:id="rId14"/>
    <p:sldId id="483" r:id="rId15"/>
    <p:sldId id="485" r:id="rId16"/>
    <p:sldId id="495" r:id="rId17"/>
    <p:sldId id="484" r:id="rId18"/>
    <p:sldId id="486" r:id="rId19"/>
    <p:sldId id="476" r:id="rId20"/>
    <p:sldId id="488" r:id="rId21"/>
    <p:sldId id="489" r:id="rId22"/>
    <p:sldId id="496" r:id="rId23"/>
    <p:sldId id="490" r:id="rId24"/>
  </p:sldIdLst>
  <p:sldSz cx="9144000" cy="6858000" type="screen4x3"/>
  <p:notesSz cx="9723438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EEEA"/>
    <a:srgbClr val="B2B2B2"/>
    <a:srgbClr val="A5F1ED"/>
    <a:srgbClr val="1C1C1C"/>
    <a:srgbClr val="777777"/>
    <a:srgbClr val="C2A000"/>
    <a:srgbClr val="3333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49" autoAdjust="0"/>
  </p:normalViewPr>
  <p:slideViewPr>
    <p:cSldViewPr snapToGrid="0"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2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</a:defRPr>
            </a:lvl1pPr>
          </a:lstStyle>
          <a:p>
            <a:pPr>
              <a:defRPr/>
            </a:pPr>
            <a:fld id="{1FCE8719-5FAF-4404-AE54-BF92088461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0958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801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3257550"/>
            <a:ext cx="7780338" cy="308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</a:defRPr>
            </a:lvl1pPr>
          </a:lstStyle>
          <a:p>
            <a:pPr>
              <a:defRPr/>
            </a:pPr>
            <a:fld id="{6DB87304-D20E-4236-A0F7-2679C50646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193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70025" y="4459288"/>
            <a:ext cx="21907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22225" y="3159125"/>
            <a:ext cx="22002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33"/>
          <p:cNvSpPr>
            <a:spLocks noChangeArrowheads="1"/>
          </p:cNvSpPr>
          <p:nvPr/>
        </p:nvSpPr>
        <p:spPr bwMode="gray">
          <a:xfrm>
            <a:off x="0" y="0"/>
            <a:ext cx="9144000" cy="1435100"/>
          </a:xfrm>
          <a:prstGeom prst="rect">
            <a:avLst/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+mn-ea"/>
            </a:endParaRPr>
          </a:p>
        </p:txBody>
      </p:sp>
      <p:sp>
        <p:nvSpPr>
          <p:cNvPr id="7" name="Text Box 1454"/>
          <p:cNvSpPr txBox="1">
            <a:spLocks noChangeArrowheads="1"/>
          </p:cNvSpPr>
          <p:nvPr userDrawn="1"/>
        </p:nvSpPr>
        <p:spPr bwMode="gray">
          <a:xfrm>
            <a:off x="6403975" y="6329363"/>
            <a:ext cx="1431925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200" b="0" dirty="0">
                <a:latin typeface="华文新魏" pitchFamily="2" charset="-122"/>
                <a:ea typeface="华文新魏" pitchFamily="2" charset="-122"/>
              </a:rPr>
              <a:t>计算机基础教研室</a:t>
            </a:r>
            <a:endParaRPr lang="en-US" altLang="zh-CN" sz="1200" b="0" dirty="0"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8" name="组合 2"/>
          <p:cNvGrpSpPr>
            <a:grpSpLocks/>
          </p:cNvGrpSpPr>
          <p:nvPr userDrawn="1"/>
        </p:nvGrpSpPr>
        <p:grpSpPr bwMode="auto">
          <a:xfrm>
            <a:off x="782638" y="3843338"/>
            <a:ext cx="2571750" cy="2171700"/>
            <a:chOff x="737419" y="4558997"/>
            <a:chExt cx="2572439" cy="2171030"/>
          </a:xfrm>
        </p:grpSpPr>
        <p:sp>
          <p:nvSpPr>
            <p:cNvPr id="9" name="TextBox 1"/>
            <p:cNvSpPr txBox="1"/>
            <p:nvPr userDrawn="1"/>
          </p:nvSpPr>
          <p:spPr>
            <a:xfrm>
              <a:off x="737419" y="4558997"/>
              <a:ext cx="1377613" cy="83099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480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+mn-ea"/>
                </a:rPr>
                <a:t>F</a:t>
              </a:r>
              <a:endParaRPr lang="zh-CN" alt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0" name="TextBox 26"/>
            <p:cNvSpPr txBox="1"/>
            <p:nvPr userDrawn="1"/>
          </p:nvSpPr>
          <p:spPr>
            <a:xfrm>
              <a:off x="936933" y="4900004"/>
              <a:ext cx="1377613" cy="83099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480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+mn-ea"/>
                </a:rPr>
                <a:t>u</a:t>
              </a:r>
              <a:endParaRPr lang="zh-CN" alt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1" name="TextBox 27"/>
            <p:cNvSpPr txBox="1"/>
            <p:nvPr userDrawn="1"/>
          </p:nvSpPr>
          <p:spPr>
            <a:xfrm>
              <a:off x="1351532" y="5483532"/>
              <a:ext cx="1377613" cy="83099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480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+mn-ea"/>
                </a:rPr>
                <a:t>d</a:t>
              </a:r>
              <a:endParaRPr lang="zh-CN" alt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2" name="TextBox 28"/>
            <p:cNvSpPr txBox="1"/>
            <p:nvPr userDrawn="1"/>
          </p:nvSpPr>
          <p:spPr>
            <a:xfrm>
              <a:off x="1655929" y="5666017"/>
              <a:ext cx="1377613" cy="83099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480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+mn-ea"/>
                </a:rPr>
                <a:t>a</a:t>
              </a:r>
              <a:endParaRPr lang="zh-CN" alt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" name="TextBox 29"/>
            <p:cNvSpPr txBox="1"/>
            <p:nvPr userDrawn="1"/>
          </p:nvSpPr>
          <p:spPr>
            <a:xfrm>
              <a:off x="1932245" y="5899030"/>
              <a:ext cx="1377613" cy="83099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480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+mn-ea"/>
                </a:rPr>
                <a:t>n</a:t>
              </a:r>
              <a:endParaRPr lang="zh-CN" alt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</a:endParaRPr>
            </a:p>
          </p:txBody>
        </p:sp>
      </p:grpSp>
      <p:pic>
        <p:nvPicPr>
          <p:cNvPr id="14" name="图片 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4652204">
            <a:off x="4483100" y="5272088"/>
            <a:ext cx="728663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7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rot="6241912">
            <a:off x="5766593" y="5872957"/>
            <a:ext cx="53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2588406">
            <a:off x="7804150" y="6265863"/>
            <a:ext cx="36353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655" name="Rectangle 1455"/>
          <p:cNvSpPr>
            <a:spLocks noGrp="1" noChangeArrowheads="1"/>
          </p:cNvSpPr>
          <p:nvPr>
            <p:ph type="ctrTitle" sz="quarter"/>
          </p:nvPr>
        </p:nvSpPr>
        <p:spPr>
          <a:xfrm>
            <a:off x="3200400" y="2130425"/>
            <a:ext cx="5551488" cy="1470025"/>
          </a:xfrm>
          <a:effectLst/>
          <a:extLst/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  <a:endParaRPr lang="en-US" altLang="zh-CN" noProof="0" dirty="0" smtClean="0"/>
          </a:p>
        </p:txBody>
      </p:sp>
      <p:sp>
        <p:nvSpPr>
          <p:cNvPr id="436656" name="Rectangle 14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62325" y="1066800"/>
            <a:ext cx="4984750" cy="107791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8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173 -0.20788 L -0.0118 -0.14098 C -0.00277 -0.12686 0.01927 -0.10672 0.01927 -0.08473 C 0.01927 -0.05973 0.01528 -0.03658 0.00625 -0.02246 L -3.33333E-6 4.81481E-6 " pathEditMode="relative" rAng="0" ptsTypes="FffFF">
                                      <p:cBhvr>
                                        <p:cTn id="15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1039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4358 -0.26435 C -0.04201 -0.26227 -0.03993 -0.26041 -0.03872 -0.25787 C -0.03351 -0.24583 -0.04167 -0.25115 -0.03229 -0.24722 C -0.03004 -0.23865 -0.0283 -0.23495 -0.02257 -0.23009 C -0.01701 -0.21921 -0.01354 -0.20671 -0.00799 -0.1956 C -0.00451 -0.18125 -0.00556 -0.15787 -0.01771 -0.15254 C -0.0224 -0.14328 -0.02344 -0.13565 -0.03056 -0.12893 C -0.03108 -0.12615 -0.0316 -0.12315 -0.03229 -0.12037 C -0.03333 -0.11597 -0.03542 -0.1074 -0.03542 -0.10717 C -0.03438 -0.08727 -0.03559 -0.08148 -0.03229 -0.06666 C -0.02951 -0.05393 -0.02379 -0.04421 -0.01771 -0.03426 C -0.00399 -0.0118 -0.02396 -0.04259 -0.01285 -0.02129 C -0.01163 -0.01875 -0.00938 -0.01736 -0.00799 -0.01504 C 0.00469 0.00648 -0.00538 -0.00717 8.33333E-7 -2.96296E-6 " pathEditMode="relative" rAng="0" ptsTypes="fffffffffffff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" y="1354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13229 -0.28172 C -0.13403 -0.27176 -0.13767 -0.26204 -0.14201 -0.25371 C -0.14566 -0.23843 -0.1408 -0.25718 -0.14687 -0.23866 C -0.14913 -0.23172 -0.14982 -0.22408 -0.15173 -0.21713 C -0.15121 -0.1963 -0.15139 -0.17547 -0.15 -0.15487 C -0.1493 -0.14468 -0.14514 -0.1375 -0.14201 -0.12894 C -0.13403 -0.10764 -0.12361 -0.08635 -0.10816 -0.07315 C -0.10225 -0.06274 -0.09583 -0.05973 -0.08715 -0.05371 C -0.08611 -0.05162 -0.08541 -0.04885 -0.08385 -0.04723 C -0.07986 -0.04283 -0.07691 -0.04352 -0.07257 -0.04074 C -0.06701 -0.03704 -0.0625 -0.03264 -0.05642 -0.0301 C -0.05486 -0.02871 -0.05347 -0.02662 -0.05173 -0.0257 C -0.04861 -0.02385 -0.04201 -0.02153 -0.04201 -0.0213 C -0.03368 -0.01389 -0.02413 -0.01065 -0.01458 -0.00649 C -0.00972 -0.00209 -0.00625 4.07407E-6 -2.22222E-6 4.07407E-6 " pathEditMode="relative" rAng="0" ptsTypes="ffffffffffffffA">
                                      <p:cBhvr>
                                        <p:cTn id="2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006AA-C1A0-424B-81C5-CC4E182CA1F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" name="Rectangle 4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2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8463" y="0"/>
            <a:ext cx="2171700" cy="5854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33363" y="0"/>
            <a:ext cx="6362700" cy="5854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CE757-B10C-4305-A735-BB8A66D5449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" name="Rectangle 4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2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4902" y="1328738"/>
            <a:ext cx="7801897" cy="427564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A3BA-52B0-4DF2-90B2-962E5E21B76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" name="Rectangle 4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2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D4AD5-24C4-4F93-AD40-11C87E85781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" name="Rectangle 4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2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287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287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6BB1F-9520-4CDE-9E58-7F6ACF3074C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4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2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380B4-F892-44CF-A546-FC294BF33B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8" name="Rectangle 4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42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C95EF-04FA-48A1-8130-0B7A70A7529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4" name="Rectangle 4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2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684BA-9180-46E8-9AFC-2CBA141706F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3" name="Rectangle 4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2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B53AE-0967-4728-9383-822EABB0F99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4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2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AE909-0EA8-4B61-B3CF-A13C009CC11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4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2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55" name="Rectangle 42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65463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ea typeface="宋体" charset="-122"/>
              </a:defRPr>
            </a:lvl1pPr>
          </a:lstStyle>
          <a:p>
            <a:pPr>
              <a:defRPr/>
            </a:pPr>
            <a:fld id="{B2409E90-8558-42BD-96E5-312C25EF17D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1027" name="图片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8738" y="5218113"/>
            <a:ext cx="11001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图片 7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47738" y="5805488"/>
            <a:ext cx="8763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013" name="Rectangle 485"/>
          <p:cNvSpPr>
            <a:spLocks noChangeArrowheads="1"/>
          </p:cNvSpPr>
          <p:nvPr/>
        </p:nvSpPr>
        <p:spPr bwMode="gray">
          <a:xfrm>
            <a:off x="0" y="0"/>
            <a:ext cx="9144000" cy="1435100"/>
          </a:xfrm>
          <a:prstGeom prst="rect">
            <a:avLst/>
          </a:prstGeom>
          <a:gradFill rotWithShape="1">
            <a:gsLst>
              <a:gs pos="0">
                <a:schemeClr val="folHlink">
                  <a:alpha val="39999"/>
                </a:schemeClr>
              </a:gs>
              <a:gs pos="100000">
                <a:schemeClr val="folHlink">
                  <a:gamma/>
                  <a:tint val="0"/>
                  <a:invGamma/>
                  <a:alpha val="39999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+mn-ea"/>
            </a:endParaRPr>
          </a:p>
        </p:txBody>
      </p:sp>
      <p:sp>
        <p:nvSpPr>
          <p:cNvPr id="151012" name="Text Box 484"/>
          <p:cNvSpPr txBox="1">
            <a:spLocks noChangeArrowheads="1"/>
          </p:cNvSpPr>
          <p:nvPr userDrawn="1"/>
        </p:nvSpPr>
        <p:spPr bwMode="gray">
          <a:xfrm>
            <a:off x="6122988" y="6345238"/>
            <a:ext cx="1566862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200" b="0" dirty="0">
                <a:latin typeface="华文新魏" pitchFamily="2" charset="-122"/>
                <a:ea typeface="华文新魏" pitchFamily="2" charset="-122"/>
              </a:rPr>
              <a:t>计算机基础教研室</a:t>
            </a:r>
            <a:endParaRPr lang="en-US" altLang="zh-CN" sz="1200" b="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50834" name="Rectangle 306"/>
          <p:cNvSpPr>
            <a:spLocks noChangeArrowheads="1"/>
          </p:cNvSpPr>
          <p:nvPr/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 altLang="zh-CN" sz="1400" b="0"/>
          </a:p>
        </p:txBody>
      </p:sp>
      <p:sp>
        <p:nvSpPr>
          <p:cNvPr id="150835" name="Rectangle 307"/>
          <p:cNvSpPr>
            <a:spLocks noChangeArrowheads="1"/>
          </p:cNvSpPr>
          <p:nvPr/>
        </p:nvSpPr>
        <p:spPr bwMode="gray">
          <a:xfrm>
            <a:off x="2806700" y="62134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>
              <a:defRPr/>
            </a:pPr>
            <a:endParaRPr lang="zh-CN" altLang="zh-CN" sz="1400" b="0">
              <a:ea typeface="+mn-ea"/>
            </a:endParaRPr>
          </a:p>
        </p:txBody>
      </p:sp>
      <p:sp>
        <p:nvSpPr>
          <p:cNvPr id="150954" name="Rectangle 42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230813" y="6251575"/>
            <a:ext cx="24590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0833" name="Rectangle 305"/>
          <p:cNvSpPr>
            <a:spLocks noChangeArrowheads="1"/>
          </p:cNvSpPr>
          <p:nvPr/>
        </p:nvSpPr>
        <p:spPr bwMode="gray">
          <a:xfrm>
            <a:off x="457200" y="6619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 altLang="zh-CN" sz="1400" b="0"/>
          </a:p>
        </p:txBody>
      </p:sp>
      <p:sp>
        <p:nvSpPr>
          <p:cNvPr id="150953" name="Rectangle 425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122988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dirty="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0987" name="Rectangle 459"/>
          <p:cNvSpPr>
            <a:spLocks noGrp="1" noChangeArrowheads="1"/>
          </p:cNvSpPr>
          <p:nvPr>
            <p:ph type="title"/>
          </p:nvPr>
        </p:nvSpPr>
        <p:spPr bwMode="gray">
          <a:xfrm>
            <a:off x="233363" y="0"/>
            <a:ext cx="8686800" cy="1087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pic>
        <p:nvPicPr>
          <p:cNvPr id="1038" name="图片 8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 rot="2637395">
            <a:off x="7773988" y="6215063"/>
            <a:ext cx="5207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9" name="组合 10"/>
          <p:cNvGrpSpPr>
            <a:grpSpLocks/>
          </p:cNvGrpSpPr>
          <p:nvPr userDrawn="1"/>
        </p:nvGrpSpPr>
        <p:grpSpPr bwMode="auto">
          <a:xfrm>
            <a:off x="284163" y="5661025"/>
            <a:ext cx="1665287" cy="855663"/>
            <a:chOff x="122366" y="5351790"/>
            <a:chExt cx="1665421" cy="854958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122366" y="5351790"/>
              <a:ext cx="855406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2000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ea typeface="+mn-ea"/>
                </a:rPr>
                <a:t>F</a:t>
              </a:r>
              <a:endParaRPr lang="zh-CN" altLang="en-US" sz="2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534174" y="5741196"/>
              <a:ext cx="855406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2000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ea typeface="+mn-ea"/>
                </a:rPr>
                <a:t>d</a:t>
              </a:r>
              <a:endParaRPr lang="zh-CN" altLang="en-US" sz="2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312943" y="5406528"/>
              <a:ext cx="855406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2000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ea typeface="+mn-ea"/>
                </a:rPr>
                <a:t>u</a:t>
              </a:r>
              <a:endParaRPr lang="zh-CN" altLang="en-US" sz="2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45" name="TextBox 44"/>
            <p:cNvSpPr txBox="1"/>
            <p:nvPr userDrawn="1"/>
          </p:nvSpPr>
          <p:spPr>
            <a:xfrm>
              <a:off x="731427" y="5771774"/>
              <a:ext cx="855406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2000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ea typeface="+mn-ea"/>
                </a:rPr>
                <a:t>a</a:t>
              </a:r>
              <a:endParaRPr lang="zh-CN" altLang="en-US" sz="2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932381" y="5806638"/>
              <a:ext cx="855406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2000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ea typeface="+mn-ea"/>
                </a:rPr>
                <a:t>n</a:t>
              </a:r>
              <a:endParaRPr lang="zh-CN" altLang="en-US" sz="2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11" Type="http://schemas.openxmlformats.org/officeDocument/2006/relationships/slide" Target="slide23.xml"/><Relationship Id="rId5" Type="http://schemas.openxmlformats.org/officeDocument/2006/relationships/slide" Target="slide11.xml"/><Relationship Id="rId10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463674" y="1556008"/>
            <a:ext cx="6442076" cy="2468790"/>
            <a:chOff x="704768" y="1032100"/>
            <a:chExt cx="6442575" cy="2469935"/>
          </a:xfrm>
        </p:grpSpPr>
        <p:sp>
          <p:nvSpPr>
            <p:cNvPr id="15362" name="Text Box 114"/>
            <p:cNvSpPr txBox="1">
              <a:spLocks noChangeArrowheads="1"/>
            </p:cNvSpPr>
            <p:nvPr/>
          </p:nvSpPr>
          <p:spPr bwMode="auto">
            <a:xfrm>
              <a:off x="1952860" y="2670653"/>
              <a:ext cx="5194483" cy="83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800" i="1" dirty="0">
                  <a:solidFill>
                    <a:schemeClr val="accent1"/>
                  </a:solidFill>
                  <a:latin typeface="华文新魏" pitchFamily="2" charset="-122"/>
                  <a:ea typeface="华文新魏" pitchFamily="2" charset="-122"/>
                </a:rPr>
                <a:t>—Access</a:t>
              </a:r>
              <a:r>
                <a:rPr lang="zh-CN" altLang="en-US" sz="4800" i="1" dirty="0">
                  <a:solidFill>
                    <a:schemeClr val="accent1"/>
                  </a:solidFill>
                  <a:latin typeface="华文新魏" pitchFamily="2" charset="-122"/>
                  <a:ea typeface="华文新魏" pitchFamily="2" charset="-122"/>
                </a:rPr>
                <a:t>案例教程</a:t>
              </a:r>
              <a:endParaRPr lang="en-US" altLang="zh-CN" sz="4800" i="1" dirty="0">
                <a:solidFill>
                  <a:schemeClr val="accent1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15364" name="Text Box 113"/>
            <p:cNvSpPr txBox="1">
              <a:spLocks noChangeArrowheads="1"/>
            </p:cNvSpPr>
            <p:nvPr/>
          </p:nvSpPr>
          <p:spPr bwMode="auto">
            <a:xfrm>
              <a:off x="704768" y="1032100"/>
              <a:ext cx="5851979" cy="923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5400" dirty="0">
                  <a:latin typeface="华文彩云" pitchFamily="2" charset="-122"/>
                  <a:ea typeface="华文彩云" pitchFamily="2" charset="-122"/>
                </a:rPr>
                <a:t>数据库基础与应用</a:t>
              </a:r>
              <a:endParaRPr lang="en-US" altLang="zh-CN" sz="5400" dirty="0">
                <a:latin typeface="华文彩云" pitchFamily="2" charset="-122"/>
                <a:ea typeface="华文彩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1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gray">
          <a:xfrm>
            <a:off x="4283075" y="2381250"/>
            <a:ext cx="1628775" cy="701675"/>
          </a:xfrm>
          <a:custGeom>
            <a:avLst/>
            <a:gdLst/>
            <a:ahLst/>
            <a:cxnLst>
              <a:cxn ang="0">
                <a:pos x="112" y="1555"/>
              </a:cxn>
              <a:cxn ang="0">
                <a:pos x="237" y="1555"/>
              </a:cxn>
              <a:cxn ang="0">
                <a:pos x="365" y="1544"/>
              </a:cxn>
              <a:cxn ang="0">
                <a:pos x="484" y="1519"/>
              </a:cxn>
              <a:cxn ang="0">
                <a:pos x="622" y="1472"/>
              </a:cxn>
              <a:cxn ang="0">
                <a:pos x="754" y="1410"/>
              </a:cxn>
              <a:cxn ang="0">
                <a:pos x="891" y="1324"/>
              </a:cxn>
              <a:cxn ang="0">
                <a:pos x="1016" y="1233"/>
              </a:cxn>
              <a:cxn ang="0">
                <a:pos x="1134" y="1143"/>
              </a:cxn>
              <a:cxn ang="0">
                <a:pos x="1253" y="1041"/>
              </a:cxn>
              <a:cxn ang="0">
                <a:pos x="1366" y="929"/>
              </a:cxn>
              <a:cxn ang="0">
                <a:pos x="1476" y="799"/>
              </a:cxn>
              <a:cxn ang="0">
                <a:pos x="1566" y="665"/>
              </a:cxn>
              <a:cxn ang="0">
                <a:pos x="1626" y="546"/>
              </a:cxn>
              <a:cxn ang="0">
                <a:pos x="1993" y="586"/>
              </a:cxn>
              <a:cxn ang="0">
                <a:pos x="1875" y="506"/>
              </a:cxn>
              <a:cxn ang="0">
                <a:pos x="1785" y="427"/>
              </a:cxn>
              <a:cxn ang="0">
                <a:pos x="1713" y="354"/>
              </a:cxn>
              <a:cxn ang="0">
                <a:pos x="1638" y="275"/>
              </a:cxn>
              <a:cxn ang="0">
                <a:pos x="1551" y="166"/>
              </a:cxn>
              <a:cxn ang="0">
                <a:pos x="1473" y="51"/>
              </a:cxn>
              <a:cxn ang="0">
                <a:pos x="1408" y="18"/>
              </a:cxn>
              <a:cxn ang="0">
                <a:pos x="1338" y="72"/>
              </a:cxn>
              <a:cxn ang="0">
                <a:pos x="1251" y="127"/>
              </a:cxn>
              <a:cxn ang="0">
                <a:pos x="1174" y="163"/>
              </a:cxn>
              <a:cxn ang="0">
                <a:pos x="1084" y="199"/>
              </a:cxn>
              <a:cxn ang="0">
                <a:pos x="991" y="235"/>
              </a:cxn>
              <a:cxn ang="0">
                <a:pos x="901" y="264"/>
              </a:cxn>
              <a:cxn ang="0">
                <a:pos x="817" y="293"/>
              </a:cxn>
              <a:cxn ang="0">
                <a:pos x="704" y="318"/>
              </a:cxn>
              <a:cxn ang="0">
                <a:pos x="1124" y="528"/>
              </a:cxn>
              <a:cxn ang="0">
                <a:pos x="1024" y="720"/>
              </a:cxn>
              <a:cxn ang="0">
                <a:pos x="949" y="839"/>
              </a:cxn>
              <a:cxn ang="0">
                <a:pos x="839" y="991"/>
              </a:cxn>
              <a:cxn ang="0">
                <a:pos x="747" y="1110"/>
              </a:cxn>
              <a:cxn ang="0">
                <a:pos x="672" y="1201"/>
              </a:cxn>
              <a:cxn ang="0">
                <a:pos x="577" y="1291"/>
              </a:cxn>
              <a:cxn ang="0">
                <a:pos x="479" y="1363"/>
              </a:cxn>
              <a:cxn ang="0">
                <a:pos x="365" y="1425"/>
              </a:cxn>
              <a:cxn ang="0">
                <a:pos x="240" y="1472"/>
              </a:cxn>
              <a:cxn ang="0">
                <a:pos x="107" y="1515"/>
              </a:cxn>
            </a:cxnLst>
            <a:rect l="0" t="0" r="r" b="b"/>
            <a:pathLst>
              <a:path w="2061" h="1556">
                <a:moveTo>
                  <a:pt x="0" y="1544"/>
                </a:moveTo>
                <a:lnTo>
                  <a:pt x="112" y="1555"/>
                </a:lnTo>
                <a:lnTo>
                  <a:pt x="170" y="1555"/>
                </a:lnTo>
                <a:lnTo>
                  <a:pt x="237" y="1555"/>
                </a:lnTo>
                <a:lnTo>
                  <a:pt x="300" y="1551"/>
                </a:lnTo>
                <a:lnTo>
                  <a:pt x="365" y="1544"/>
                </a:lnTo>
                <a:lnTo>
                  <a:pt x="427" y="1533"/>
                </a:lnTo>
                <a:lnTo>
                  <a:pt x="484" y="1519"/>
                </a:lnTo>
                <a:lnTo>
                  <a:pt x="547" y="1501"/>
                </a:lnTo>
                <a:lnTo>
                  <a:pt x="622" y="1472"/>
                </a:lnTo>
                <a:lnTo>
                  <a:pt x="689" y="1439"/>
                </a:lnTo>
                <a:lnTo>
                  <a:pt x="754" y="1410"/>
                </a:lnTo>
                <a:lnTo>
                  <a:pt x="824" y="1371"/>
                </a:lnTo>
                <a:lnTo>
                  <a:pt x="891" y="1324"/>
                </a:lnTo>
                <a:lnTo>
                  <a:pt x="959" y="1280"/>
                </a:lnTo>
                <a:lnTo>
                  <a:pt x="1016" y="1233"/>
                </a:lnTo>
                <a:lnTo>
                  <a:pt x="1081" y="1190"/>
                </a:lnTo>
                <a:lnTo>
                  <a:pt x="1134" y="1143"/>
                </a:lnTo>
                <a:lnTo>
                  <a:pt x="1194" y="1092"/>
                </a:lnTo>
                <a:lnTo>
                  <a:pt x="1253" y="1041"/>
                </a:lnTo>
                <a:lnTo>
                  <a:pt x="1313" y="980"/>
                </a:lnTo>
                <a:lnTo>
                  <a:pt x="1366" y="929"/>
                </a:lnTo>
                <a:lnTo>
                  <a:pt x="1423" y="861"/>
                </a:lnTo>
                <a:lnTo>
                  <a:pt x="1476" y="799"/>
                </a:lnTo>
                <a:lnTo>
                  <a:pt x="1523" y="734"/>
                </a:lnTo>
                <a:lnTo>
                  <a:pt x="1566" y="665"/>
                </a:lnTo>
                <a:lnTo>
                  <a:pt x="1598" y="608"/>
                </a:lnTo>
                <a:lnTo>
                  <a:pt x="1626" y="546"/>
                </a:lnTo>
                <a:lnTo>
                  <a:pt x="2060" y="629"/>
                </a:lnTo>
                <a:lnTo>
                  <a:pt x="1993" y="586"/>
                </a:lnTo>
                <a:lnTo>
                  <a:pt x="1940" y="546"/>
                </a:lnTo>
                <a:lnTo>
                  <a:pt x="1875" y="506"/>
                </a:lnTo>
                <a:lnTo>
                  <a:pt x="1828" y="467"/>
                </a:lnTo>
                <a:lnTo>
                  <a:pt x="1785" y="427"/>
                </a:lnTo>
                <a:lnTo>
                  <a:pt x="1748" y="398"/>
                </a:lnTo>
                <a:lnTo>
                  <a:pt x="1713" y="354"/>
                </a:lnTo>
                <a:lnTo>
                  <a:pt x="1675" y="318"/>
                </a:lnTo>
                <a:lnTo>
                  <a:pt x="1638" y="275"/>
                </a:lnTo>
                <a:lnTo>
                  <a:pt x="1596" y="221"/>
                </a:lnTo>
                <a:lnTo>
                  <a:pt x="1551" y="166"/>
                </a:lnTo>
                <a:lnTo>
                  <a:pt x="1513" y="112"/>
                </a:lnTo>
                <a:lnTo>
                  <a:pt x="1473" y="51"/>
                </a:lnTo>
                <a:lnTo>
                  <a:pt x="1441" y="0"/>
                </a:lnTo>
                <a:lnTo>
                  <a:pt x="1408" y="18"/>
                </a:lnTo>
                <a:lnTo>
                  <a:pt x="1373" y="47"/>
                </a:lnTo>
                <a:lnTo>
                  <a:pt x="1338" y="72"/>
                </a:lnTo>
                <a:lnTo>
                  <a:pt x="1296" y="98"/>
                </a:lnTo>
                <a:lnTo>
                  <a:pt x="1251" y="127"/>
                </a:lnTo>
                <a:lnTo>
                  <a:pt x="1211" y="145"/>
                </a:lnTo>
                <a:lnTo>
                  <a:pt x="1174" y="163"/>
                </a:lnTo>
                <a:lnTo>
                  <a:pt x="1129" y="184"/>
                </a:lnTo>
                <a:lnTo>
                  <a:pt x="1084" y="199"/>
                </a:lnTo>
                <a:lnTo>
                  <a:pt x="1034" y="221"/>
                </a:lnTo>
                <a:lnTo>
                  <a:pt x="991" y="235"/>
                </a:lnTo>
                <a:lnTo>
                  <a:pt x="949" y="253"/>
                </a:lnTo>
                <a:lnTo>
                  <a:pt x="901" y="264"/>
                </a:lnTo>
                <a:lnTo>
                  <a:pt x="859" y="278"/>
                </a:lnTo>
                <a:lnTo>
                  <a:pt x="817" y="293"/>
                </a:lnTo>
                <a:lnTo>
                  <a:pt x="769" y="307"/>
                </a:lnTo>
                <a:lnTo>
                  <a:pt x="704" y="318"/>
                </a:lnTo>
                <a:lnTo>
                  <a:pt x="1154" y="438"/>
                </a:lnTo>
                <a:lnTo>
                  <a:pt x="1124" y="528"/>
                </a:lnTo>
                <a:lnTo>
                  <a:pt x="1089" y="597"/>
                </a:lnTo>
                <a:lnTo>
                  <a:pt x="1024" y="720"/>
                </a:lnTo>
                <a:lnTo>
                  <a:pt x="986" y="781"/>
                </a:lnTo>
                <a:lnTo>
                  <a:pt x="949" y="839"/>
                </a:lnTo>
                <a:lnTo>
                  <a:pt x="881" y="933"/>
                </a:lnTo>
                <a:lnTo>
                  <a:pt x="839" y="991"/>
                </a:lnTo>
                <a:lnTo>
                  <a:pt x="792" y="1060"/>
                </a:lnTo>
                <a:lnTo>
                  <a:pt x="747" y="1110"/>
                </a:lnTo>
                <a:lnTo>
                  <a:pt x="709" y="1154"/>
                </a:lnTo>
                <a:lnTo>
                  <a:pt x="672" y="1201"/>
                </a:lnTo>
                <a:lnTo>
                  <a:pt x="627" y="1244"/>
                </a:lnTo>
                <a:lnTo>
                  <a:pt x="577" y="1291"/>
                </a:lnTo>
                <a:lnTo>
                  <a:pt x="529" y="1324"/>
                </a:lnTo>
                <a:lnTo>
                  <a:pt x="479" y="1363"/>
                </a:lnTo>
                <a:lnTo>
                  <a:pt x="419" y="1400"/>
                </a:lnTo>
                <a:lnTo>
                  <a:pt x="365" y="1425"/>
                </a:lnTo>
                <a:lnTo>
                  <a:pt x="300" y="1450"/>
                </a:lnTo>
                <a:lnTo>
                  <a:pt x="240" y="1472"/>
                </a:lnTo>
                <a:lnTo>
                  <a:pt x="177" y="1494"/>
                </a:lnTo>
                <a:lnTo>
                  <a:pt x="107" y="1515"/>
                </a:lnTo>
                <a:lnTo>
                  <a:pt x="0" y="1544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b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gray">
          <a:xfrm>
            <a:off x="4186238" y="3687763"/>
            <a:ext cx="1630362" cy="674687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237" y="0"/>
              </a:cxn>
              <a:cxn ang="0">
                <a:pos x="364" y="11"/>
              </a:cxn>
              <a:cxn ang="0">
                <a:pos x="484" y="40"/>
              </a:cxn>
              <a:cxn ang="0">
                <a:pos x="624" y="83"/>
              </a:cxn>
              <a:cxn ang="0">
                <a:pos x="754" y="141"/>
              </a:cxn>
              <a:cxn ang="0">
                <a:pos x="894" y="224"/>
              </a:cxn>
              <a:cxn ang="0">
                <a:pos x="1016" y="311"/>
              </a:cxn>
              <a:cxn ang="0">
                <a:pos x="1136" y="397"/>
              </a:cxn>
              <a:cxn ang="0">
                <a:pos x="1256" y="495"/>
              </a:cxn>
              <a:cxn ang="0">
                <a:pos x="1368" y="603"/>
              </a:cxn>
              <a:cxn ang="0">
                <a:pos x="1475" y="726"/>
              </a:cxn>
              <a:cxn ang="0">
                <a:pos x="1565" y="853"/>
              </a:cxn>
              <a:cxn ang="0">
                <a:pos x="1625" y="968"/>
              </a:cxn>
              <a:cxn ang="0">
                <a:pos x="2000" y="932"/>
              </a:cxn>
              <a:cxn ang="0">
                <a:pos x="1872" y="1012"/>
              </a:cxn>
              <a:cxn ang="0">
                <a:pos x="1782" y="1077"/>
              </a:cxn>
              <a:cxn ang="0">
                <a:pos x="1710" y="1145"/>
              </a:cxn>
              <a:cxn ang="0">
                <a:pos x="1638" y="1229"/>
              </a:cxn>
              <a:cxn ang="0">
                <a:pos x="1555" y="1337"/>
              </a:cxn>
              <a:cxn ang="0">
                <a:pos x="1475" y="1445"/>
              </a:cxn>
              <a:cxn ang="0">
                <a:pos x="1408" y="1474"/>
              </a:cxn>
              <a:cxn ang="0">
                <a:pos x="1338" y="1424"/>
              </a:cxn>
              <a:cxn ang="0">
                <a:pos x="1253" y="1373"/>
              </a:cxn>
              <a:cxn ang="0">
                <a:pos x="1173" y="1337"/>
              </a:cxn>
              <a:cxn ang="0">
                <a:pos x="1083" y="1301"/>
              </a:cxn>
              <a:cxn ang="0">
                <a:pos x="991" y="1265"/>
              </a:cxn>
              <a:cxn ang="0">
                <a:pos x="904" y="1239"/>
              </a:cxn>
              <a:cxn ang="0">
                <a:pos x="819" y="1211"/>
              </a:cxn>
              <a:cxn ang="0">
                <a:pos x="704" y="1185"/>
              </a:cxn>
              <a:cxn ang="0">
                <a:pos x="1123" y="986"/>
              </a:cxn>
              <a:cxn ang="0">
                <a:pos x="1024" y="799"/>
              </a:cxn>
              <a:cxn ang="0">
                <a:pos x="949" y="690"/>
              </a:cxn>
              <a:cxn ang="0">
                <a:pos x="841" y="542"/>
              </a:cxn>
              <a:cxn ang="0">
                <a:pos x="746" y="430"/>
              </a:cxn>
              <a:cxn ang="0">
                <a:pos x="672" y="343"/>
              </a:cxn>
              <a:cxn ang="0">
                <a:pos x="579" y="257"/>
              </a:cxn>
              <a:cxn ang="0">
                <a:pos x="482" y="184"/>
              </a:cxn>
              <a:cxn ang="0">
                <a:pos x="364" y="126"/>
              </a:cxn>
              <a:cxn ang="0">
                <a:pos x="242" y="83"/>
              </a:cxn>
              <a:cxn ang="0">
                <a:pos x="110" y="43"/>
              </a:cxn>
            </a:cxnLst>
            <a:rect l="0" t="0" r="r" b="b"/>
            <a:pathLst>
              <a:path w="2063" h="1497">
                <a:moveTo>
                  <a:pt x="0" y="11"/>
                </a:moveTo>
                <a:lnTo>
                  <a:pt x="115" y="0"/>
                </a:lnTo>
                <a:lnTo>
                  <a:pt x="170" y="0"/>
                </a:lnTo>
                <a:lnTo>
                  <a:pt x="237" y="0"/>
                </a:lnTo>
                <a:lnTo>
                  <a:pt x="302" y="7"/>
                </a:lnTo>
                <a:lnTo>
                  <a:pt x="364" y="11"/>
                </a:lnTo>
                <a:lnTo>
                  <a:pt x="429" y="22"/>
                </a:lnTo>
                <a:lnTo>
                  <a:pt x="484" y="40"/>
                </a:lnTo>
                <a:lnTo>
                  <a:pt x="549" y="54"/>
                </a:lnTo>
                <a:lnTo>
                  <a:pt x="624" y="83"/>
                </a:lnTo>
                <a:lnTo>
                  <a:pt x="691" y="116"/>
                </a:lnTo>
                <a:lnTo>
                  <a:pt x="754" y="141"/>
                </a:lnTo>
                <a:lnTo>
                  <a:pt x="826" y="181"/>
                </a:lnTo>
                <a:lnTo>
                  <a:pt x="894" y="224"/>
                </a:lnTo>
                <a:lnTo>
                  <a:pt x="961" y="267"/>
                </a:lnTo>
                <a:lnTo>
                  <a:pt x="1016" y="311"/>
                </a:lnTo>
                <a:lnTo>
                  <a:pt x="1081" y="354"/>
                </a:lnTo>
                <a:lnTo>
                  <a:pt x="1136" y="397"/>
                </a:lnTo>
                <a:lnTo>
                  <a:pt x="1196" y="444"/>
                </a:lnTo>
                <a:lnTo>
                  <a:pt x="1256" y="495"/>
                </a:lnTo>
                <a:lnTo>
                  <a:pt x="1316" y="553"/>
                </a:lnTo>
                <a:lnTo>
                  <a:pt x="1368" y="603"/>
                </a:lnTo>
                <a:lnTo>
                  <a:pt x="1423" y="669"/>
                </a:lnTo>
                <a:lnTo>
                  <a:pt x="1475" y="726"/>
                </a:lnTo>
                <a:lnTo>
                  <a:pt x="1525" y="788"/>
                </a:lnTo>
                <a:lnTo>
                  <a:pt x="1565" y="853"/>
                </a:lnTo>
                <a:lnTo>
                  <a:pt x="1600" y="911"/>
                </a:lnTo>
                <a:lnTo>
                  <a:pt x="1625" y="968"/>
                </a:lnTo>
                <a:lnTo>
                  <a:pt x="2062" y="889"/>
                </a:lnTo>
                <a:lnTo>
                  <a:pt x="2000" y="932"/>
                </a:lnTo>
                <a:lnTo>
                  <a:pt x="1930" y="976"/>
                </a:lnTo>
                <a:lnTo>
                  <a:pt x="1872" y="1012"/>
                </a:lnTo>
                <a:lnTo>
                  <a:pt x="1830" y="1041"/>
                </a:lnTo>
                <a:lnTo>
                  <a:pt x="1782" y="1077"/>
                </a:lnTo>
                <a:lnTo>
                  <a:pt x="1745" y="1109"/>
                </a:lnTo>
                <a:lnTo>
                  <a:pt x="1710" y="1145"/>
                </a:lnTo>
                <a:lnTo>
                  <a:pt x="1673" y="1189"/>
                </a:lnTo>
                <a:lnTo>
                  <a:pt x="1638" y="1229"/>
                </a:lnTo>
                <a:lnTo>
                  <a:pt x="1595" y="1283"/>
                </a:lnTo>
                <a:lnTo>
                  <a:pt x="1555" y="1337"/>
                </a:lnTo>
                <a:lnTo>
                  <a:pt x="1518" y="1384"/>
                </a:lnTo>
                <a:lnTo>
                  <a:pt x="1475" y="1445"/>
                </a:lnTo>
                <a:lnTo>
                  <a:pt x="1443" y="1496"/>
                </a:lnTo>
                <a:lnTo>
                  <a:pt x="1408" y="1474"/>
                </a:lnTo>
                <a:lnTo>
                  <a:pt x="1375" y="1445"/>
                </a:lnTo>
                <a:lnTo>
                  <a:pt x="1338" y="1424"/>
                </a:lnTo>
                <a:lnTo>
                  <a:pt x="1296" y="1398"/>
                </a:lnTo>
                <a:lnTo>
                  <a:pt x="1253" y="1373"/>
                </a:lnTo>
                <a:lnTo>
                  <a:pt x="1213" y="1351"/>
                </a:lnTo>
                <a:lnTo>
                  <a:pt x="1173" y="1337"/>
                </a:lnTo>
                <a:lnTo>
                  <a:pt x="1131" y="1315"/>
                </a:lnTo>
                <a:lnTo>
                  <a:pt x="1083" y="1301"/>
                </a:lnTo>
                <a:lnTo>
                  <a:pt x="1036" y="1283"/>
                </a:lnTo>
                <a:lnTo>
                  <a:pt x="991" y="1265"/>
                </a:lnTo>
                <a:lnTo>
                  <a:pt x="949" y="1250"/>
                </a:lnTo>
                <a:lnTo>
                  <a:pt x="904" y="1239"/>
                </a:lnTo>
                <a:lnTo>
                  <a:pt x="859" y="1225"/>
                </a:lnTo>
                <a:lnTo>
                  <a:pt x="819" y="1211"/>
                </a:lnTo>
                <a:lnTo>
                  <a:pt x="769" y="1196"/>
                </a:lnTo>
                <a:lnTo>
                  <a:pt x="704" y="1185"/>
                </a:lnTo>
                <a:lnTo>
                  <a:pt x="1153" y="1073"/>
                </a:lnTo>
                <a:lnTo>
                  <a:pt x="1123" y="986"/>
                </a:lnTo>
                <a:lnTo>
                  <a:pt x="1088" y="921"/>
                </a:lnTo>
                <a:lnTo>
                  <a:pt x="1024" y="799"/>
                </a:lnTo>
                <a:lnTo>
                  <a:pt x="986" y="744"/>
                </a:lnTo>
                <a:lnTo>
                  <a:pt x="949" y="690"/>
                </a:lnTo>
                <a:lnTo>
                  <a:pt x="881" y="596"/>
                </a:lnTo>
                <a:lnTo>
                  <a:pt x="841" y="542"/>
                </a:lnTo>
                <a:lnTo>
                  <a:pt x="791" y="477"/>
                </a:lnTo>
                <a:lnTo>
                  <a:pt x="746" y="430"/>
                </a:lnTo>
                <a:lnTo>
                  <a:pt x="709" y="387"/>
                </a:lnTo>
                <a:lnTo>
                  <a:pt x="672" y="343"/>
                </a:lnTo>
                <a:lnTo>
                  <a:pt x="627" y="300"/>
                </a:lnTo>
                <a:lnTo>
                  <a:pt x="579" y="257"/>
                </a:lnTo>
                <a:lnTo>
                  <a:pt x="529" y="224"/>
                </a:lnTo>
                <a:lnTo>
                  <a:pt x="482" y="184"/>
                </a:lnTo>
                <a:lnTo>
                  <a:pt x="422" y="152"/>
                </a:lnTo>
                <a:lnTo>
                  <a:pt x="364" y="126"/>
                </a:lnTo>
                <a:lnTo>
                  <a:pt x="302" y="105"/>
                </a:lnTo>
                <a:lnTo>
                  <a:pt x="242" y="83"/>
                </a:lnTo>
                <a:lnTo>
                  <a:pt x="177" y="61"/>
                </a:lnTo>
                <a:lnTo>
                  <a:pt x="110" y="43"/>
                </a:lnTo>
                <a:lnTo>
                  <a:pt x="0" y="11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b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>
            <a:off x="1385888" y="3635375"/>
            <a:ext cx="1628775" cy="701675"/>
          </a:xfrm>
          <a:custGeom>
            <a:avLst/>
            <a:gdLst/>
            <a:ahLst/>
            <a:cxnLst>
              <a:cxn ang="0">
                <a:pos x="1947" y="0"/>
              </a:cxn>
              <a:cxn ang="0">
                <a:pos x="1825" y="0"/>
              </a:cxn>
              <a:cxn ang="0">
                <a:pos x="1698" y="11"/>
              </a:cxn>
              <a:cxn ang="0">
                <a:pos x="1578" y="40"/>
              </a:cxn>
              <a:cxn ang="0">
                <a:pos x="1438" y="83"/>
              </a:cxn>
              <a:cxn ang="0">
                <a:pos x="1308" y="148"/>
              </a:cxn>
              <a:cxn ang="0">
                <a:pos x="1168" y="231"/>
              </a:cxn>
              <a:cxn ang="0">
                <a:pos x="1046" y="322"/>
              </a:cxn>
              <a:cxn ang="0">
                <a:pos x="926" y="412"/>
              </a:cxn>
              <a:cxn ang="0">
                <a:pos x="806" y="514"/>
              </a:cxn>
              <a:cxn ang="0">
                <a:pos x="694" y="629"/>
              </a:cxn>
              <a:cxn ang="0">
                <a:pos x="587" y="759"/>
              </a:cxn>
              <a:cxn ang="0">
                <a:pos x="497" y="893"/>
              </a:cxn>
              <a:cxn ang="0">
                <a:pos x="437" y="1013"/>
              </a:cxn>
              <a:cxn ang="0">
                <a:pos x="70" y="973"/>
              </a:cxn>
              <a:cxn ang="0">
                <a:pos x="185" y="1052"/>
              </a:cxn>
              <a:cxn ang="0">
                <a:pos x="275" y="1128"/>
              </a:cxn>
              <a:cxn ang="0">
                <a:pos x="349" y="1201"/>
              </a:cxn>
              <a:cxn ang="0">
                <a:pos x="424" y="1284"/>
              </a:cxn>
              <a:cxn ang="0">
                <a:pos x="512" y="1392"/>
              </a:cxn>
              <a:cxn ang="0">
                <a:pos x="589" y="1504"/>
              </a:cxn>
              <a:cxn ang="0">
                <a:pos x="654" y="1537"/>
              </a:cxn>
              <a:cxn ang="0">
                <a:pos x="724" y="1486"/>
              </a:cxn>
              <a:cxn ang="0">
                <a:pos x="809" y="1432"/>
              </a:cxn>
              <a:cxn ang="0">
                <a:pos x="889" y="1396"/>
              </a:cxn>
              <a:cxn ang="0">
                <a:pos x="979" y="1356"/>
              </a:cxn>
              <a:cxn ang="0">
                <a:pos x="1071" y="1320"/>
              </a:cxn>
              <a:cxn ang="0">
                <a:pos x="1158" y="1291"/>
              </a:cxn>
              <a:cxn ang="0">
                <a:pos x="1243" y="1266"/>
              </a:cxn>
              <a:cxn ang="0">
                <a:pos x="1356" y="1237"/>
              </a:cxn>
              <a:cxn ang="0">
                <a:pos x="939" y="1027"/>
              </a:cxn>
              <a:cxn ang="0">
                <a:pos x="1038" y="835"/>
              </a:cxn>
              <a:cxn ang="0">
                <a:pos x="1113" y="720"/>
              </a:cxn>
              <a:cxn ang="0">
                <a:pos x="1221" y="568"/>
              </a:cxn>
              <a:cxn ang="0">
                <a:pos x="1316" y="448"/>
              </a:cxn>
              <a:cxn ang="0">
                <a:pos x="1390" y="358"/>
              </a:cxn>
              <a:cxn ang="0">
                <a:pos x="1483" y="268"/>
              </a:cxn>
              <a:cxn ang="0">
                <a:pos x="1580" y="192"/>
              </a:cxn>
              <a:cxn ang="0">
                <a:pos x="1698" y="130"/>
              </a:cxn>
              <a:cxn ang="0">
                <a:pos x="1820" y="83"/>
              </a:cxn>
              <a:cxn ang="0">
                <a:pos x="1952" y="43"/>
              </a:cxn>
            </a:cxnLst>
            <a:rect l="0" t="0" r="r" b="b"/>
            <a:pathLst>
              <a:path w="2063" h="1556">
                <a:moveTo>
                  <a:pt x="2062" y="11"/>
                </a:moveTo>
                <a:lnTo>
                  <a:pt x="1947" y="0"/>
                </a:lnTo>
                <a:lnTo>
                  <a:pt x="1892" y="0"/>
                </a:lnTo>
                <a:lnTo>
                  <a:pt x="1825" y="0"/>
                </a:lnTo>
                <a:lnTo>
                  <a:pt x="1760" y="7"/>
                </a:lnTo>
                <a:lnTo>
                  <a:pt x="1698" y="11"/>
                </a:lnTo>
                <a:lnTo>
                  <a:pt x="1633" y="22"/>
                </a:lnTo>
                <a:lnTo>
                  <a:pt x="1578" y="40"/>
                </a:lnTo>
                <a:lnTo>
                  <a:pt x="1513" y="58"/>
                </a:lnTo>
                <a:lnTo>
                  <a:pt x="1438" y="83"/>
                </a:lnTo>
                <a:lnTo>
                  <a:pt x="1371" y="119"/>
                </a:lnTo>
                <a:lnTo>
                  <a:pt x="1308" y="148"/>
                </a:lnTo>
                <a:lnTo>
                  <a:pt x="1236" y="188"/>
                </a:lnTo>
                <a:lnTo>
                  <a:pt x="1168" y="231"/>
                </a:lnTo>
                <a:lnTo>
                  <a:pt x="1101" y="278"/>
                </a:lnTo>
                <a:lnTo>
                  <a:pt x="1046" y="322"/>
                </a:lnTo>
                <a:lnTo>
                  <a:pt x="981" y="369"/>
                </a:lnTo>
                <a:lnTo>
                  <a:pt x="926" y="412"/>
                </a:lnTo>
                <a:lnTo>
                  <a:pt x="866" y="463"/>
                </a:lnTo>
                <a:lnTo>
                  <a:pt x="806" y="514"/>
                </a:lnTo>
                <a:lnTo>
                  <a:pt x="746" y="579"/>
                </a:lnTo>
                <a:lnTo>
                  <a:pt x="694" y="629"/>
                </a:lnTo>
                <a:lnTo>
                  <a:pt x="639" y="698"/>
                </a:lnTo>
                <a:lnTo>
                  <a:pt x="587" y="759"/>
                </a:lnTo>
                <a:lnTo>
                  <a:pt x="537" y="825"/>
                </a:lnTo>
                <a:lnTo>
                  <a:pt x="497" y="893"/>
                </a:lnTo>
                <a:lnTo>
                  <a:pt x="462" y="947"/>
                </a:lnTo>
                <a:lnTo>
                  <a:pt x="437" y="1013"/>
                </a:lnTo>
                <a:lnTo>
                  <a:pt x="0" y="929"/>
                </a:lnTo>
                <a:lnTo>
                  <a:pt x="70" y="973"/>
                </a:lnTo>
                <a:lnTo>
                  <a:pt x="122" y="1013"/>
                </a:lnTo>
                <a:lnTo>
                  <a:pt x="185" y="1052"/>
                </a:lnTo>
                <a:lnTo>
                  <a:pt x="232" y="1092"/>
                </a:lnTo>
                <a:lnTo>
                  <a:pt x="275" y="1128"/>
                </a:lnTo>
                <a:lnTo>
                  <a:pt x="312" y="1157"/>
                </a:lnTo>
                <a:lnTo>
                  <a:pt x="349" y="1201"/>
                </a:lnTo>
                <a:lnTo>
                  <a:pt x="384" y="1240"/>
                </a:lnTo>
                <a:lnTo>
                  <a:pt x="424" y="1284"/>
                </a:lnTo>
                <a:lnTo>
                  <a:pt x="467" y="1338"/>
                </a:lnTo>
                <a:lnTo>
                  <a:pt x="512" y="1392"/>
                </a:lnTo>
                <a:lnTo>
                  <a:pt x="549" y="1447"/>
                </a:lnTo>
                <a:lnTo>
                  <a:pt x="589" y="1504"/>
                </a:lnTo>
                <a:lnTo>
                  <a:pt x="619" y="1555"/>
                </a:lnTo>
                <a:lnTo>
                  <a:pt x="654" y="1537"/>
                </a:lnTo>
                <a:lnTo>
                  <a:pt x="687" y="1508"/>
                </a:lnTo>
                <a:lnTo>
                  <a:pt x="724" y="1486"/>
                </a:lnTo>
                <a:lnTo>
                  <a:pt x="766" y="1457"/>
                </a:lnTo>
                <a:lnTo>
                  <a:pt x="809" y="1432"/>
                </a:lnTo>
                <a:lnTo>
                  <a:pt x="849" y="1410"/>
                </a:lnTo>
                <a:lnTo>
                  <a:pt x="889" y="1396"/>
                </a:lnTo>
                <a:lnTo>
                  <a:pt x="931" y="1374"/>
                </a:lnTo>
                <a:lnTo>
                  <a:pt x="979" y="1356"/>
                </a:lnTo>
                <a:lnTo>
                  <a:pt x="1026" y="1338"/>
                </a:lnTo>
                <a:lnTo>
                  <a:pt x="1071" y="1320"/>
                </a:lnTo>
                <a:lnTo>
                  <a:pt x="1113" y="1305"/>
                </a:lnTo>
                <a:lnTo>
                  <a:pt x="1158" y="1291"/>
                </a:lnTo>
                <a:lnTo>
                  <a:pt x="1203" y="1277"/>
                </a:lnTo>
                <a:lnTo>
                  <a:pt x="1243" y="1266"/>
                </a:lnTo>
                <a:lnTo>
                  <a:pt x="1293" y="1248"/>
                </a:lnTo>
                <a:lnTo>
                  <a:pt x="1356" y="1237"/>
                </a:lnTo>
                <a:lnTo>
                  <a:pt x="909" y="1117"/>
                </a:lnTo>
                <a:lnTo>
                  <a:pt x="939" y="1027"/>
                </a:lnTo>
                <a:lnTo>
                  <a:pt x="974" y="962"/>
                </a:lnTo>
                <a:lnTo>
                  <a:pt x="1038" y="835"/>
                </a:lnTo>
                <a:lnTo>
                  <a:pt x="1076" y="774"/>
                </a:lnTo>
                <a:lnTo>
                  <a:pt x="1113" y="720"/>
                </a:lnTo>
                <a:lnTo>
                  <a:pt x="1181" y="622"/>
                </a:lnTo>
                <a:lnTo>
                  <a:pt x="1221" y="568"/>
                </a:lnTo>
                <a:lnTo>
                  <a:pt x="1271" y="499"/>
                </a:lnTo>
                <a:lnTo>
                  <a:pt x="1316" y="448"/>
                </a:lnTo>
                <a:lnTo>
                  <a:pt x="1353" y="401"/>
                </a:lnTo>
                <a:lnTo>
                  <a:pt x="1390" y="358"/>
                </a:lnTo>
                <a:lnTo>
                  <a:pt x="1435" y="311"/>
                </a:lnTo>
                <a:lnTo>
                  <a:pt x="1483" y="268"/>
                </a:lnTo>
                <a:lnTo>
                  <a:pt x="1533" y="231"/>
                </a:lnTo>
                <a:lnTo>
                  <a:pt x="1580" y="192"/>
                </a:lnTo>
                <a:lnTo>
                  <a:pt x="1640" y="159"/>
                </a:lnTo>
                <a:lnTo>
                  <a:pt x="1698" y="130"/>
                </a:lnTo>
                <a:lnTo>
                  <a:pt x="1760" y="108"/>
                </a:lnTo>
                <a:lnTo>
                  <a:pt x="1820" y="83"/>
                </a:lnTo>
                <a:lnTo>
                  <a:pt x="1885" y="61"/>
                </a:lnTo>
                <a:lnTo>
                  <a:pt x="1952" y="43"/>
                </a:lnTo>
                <a:lnTo>
                  <a:pt x="2062" y="11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b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gray">
          <a:xfrm>
            <a:off x="1387475" y="2371725"/>
            <a:ext cx="1630363" cy="673100"/>
          </a:xfrm>
          <a:custGeom>
            <a:avLst/>
            <a:gdLst/>
            <a:ahLst/>
            <a:cxnLst>
              <a:cxn ang="0">
                <a:pos x="1945" y="1496"/>
              </a:cxn>
              <a:cxn ang="0">
                <a:pos x="1823" y="1496"/>
              </a:cxn>
              <a:cxn ang="0">
                <a:pos x="1695" y="1482"/>
              </a:cxn>
              <a:cxn ang="0">
                <a:pos x="1576" y="1456"/>
              </a:cxn>
              <a:cxn ang="0">
                <a:pos x="1438" y="1413"/>
              </a:cxn>
              <a:cxn ang="0">
                <a:pos x="1306" y="1355"/>
              </a:cxn>
              <a:cxn ang="0">
                <a:pos x="1169" y="1272"/>
              </a:cxn>
              <a:cxn ang="0">
                <a:pos x="1044" y="1185"/>
              </a:cxn>
              <a:cxn ang="0">
                <a:pos x="926" y="1099"/>
              </a:cxn>
              <a:cxn ang="0">
                <a:pos x="807" y="1001"/>
              </a:cxn>
              <a:cxn ang="0">
                <a:pos x="694" y="893"/>
              </a:cxn>
              <a:cxn ang="0">
                <a:pos x="584" y="770"/>
              </a:cxn>
              <a:cxn ang="0">
                <a:pos x="494" y="643"/>
              </a:cxn>
              <a:cxn ang="0">
                <a:pos x="434" y="528"/>
              </a:cxn>
              <a:cxn ang="0">
                <a:pos x="60" y="564"/>
              </a:cxn>
              <a:cxn ang="0">
                <a:pos x="187" y="484"/>
              </a:cxn>
              <a:cxn ang="0">
                <a:pos x="277" y="419"/>
              </a:cxn>
              <a:cxn ang="0">
                <a:pos x="352" y="351"/>
              </a:cxn>
              <a:cxn ang="0">
                <a:pos x="422" y="267"/>
              </a:cxn>
              <a:cxn ang="0">
                <a:pos x="507" y="159"/>
              </a:cxn>
              <a:cxn ang="0">
                <a:pos x="587" y="54"/>
              </a:cxn>
              <a:cxn ang="0">
                <a:pos x="652" y="22"/>
              </a:cxn>
              <a:cxn ang="0">
                <a:pos x="722" y="72"/>
              </a:cxn>
              <a:cxn ang="0">
                <a:pos x="809" y="123"/>
              </a:cxn>
              <a:cxn ang="0">
                <a:pos x="886" y="159"/>
              </a:cxn>
              <a:cxn ang="0">
                <a:pos x="979" y="195"/>
              </a:cxn>
              <a:cxn ang="0">
                <a:pos x="1069" y="231"/>
              </a:cxn>
              <a:cxn ang="0">
                <a:pos x="1159" y="257"/>
              </a:cxn>
              <a:cxn ang="0">
                <a:pos x="1243" y="285"/>
              </a:cxn>
              <a:cxn ang="0">
                <a:pos x="1358" y="311"/>
              </a:cxn>
              <a:cxn ang="0">
                <a:pos x="936" y="510"/>
              </a:cxn>
              <a:cxn ang="0">
                <a:pos x="1036" y="697"/>
              </a:cxn>
              <a:cxn ang="0">
                <a:pos x="1111" y="806"/>
              </a:cxn>
              <a:cxn ang="0">
                <a:pos x="1221" y="954"/>
              </a:cxn>
              <a:cxn ang="0">
                <a:pos x="1313" y="1066"/>
              </a:cxn>
              <a:cxn ang="0">
                <a:pos x="1388" y="1153"/>
              </a:cxn>
              <a:cxn ang="0">
                <a:pos x="1483" y="1239"/>
              </a:cxn>
              <a:cxn ang="0">
                <a:pos x="1581" y="1312"/>
              </a:cxn>
              <a:cxn ang="0">
                <a:pos x="1695" y="1370"/>
              </a:cxn>
              <a:cxn ang="0">
                <a:pos x="1820" y="1413"/>
              </a:cxn>
              <a:cxn ang="0">
                <a:pos x="1950" y="1453"/>
              </a:cxn>
            </a:cxnLst>
            <a:rect l="0" t="0" r="r" b="b"/>
            <a:pathLst>
              <a:path w="2061" h="1497">
                <a:moveTo>
                  <a:pt x="2060" y="1482"/>
                </a:moveTo>
                <a:lnTo>
                  <a:pt x="1945" y="1496"/>
                </a:lnTo>
                <a:lnTo>
                  <a:pt x="1890" y="1496"/>
                </a:lnTo>
                <a:lnTo>
                  <a:pt x="1823" y="1496"/>
                </a:lnTo>
                <a:lnTo>
                  <a:pt x="1760" y="1489"/>
                </a:lnTo>
                <a:lnTo>
                  <a:pt x="1695" y="1482"/>
                </a:lnTo>
                <a:lnTo>
                  <a:pt x="1633" y="1471"/>
                </a:lnTo>
                <a:lnTo>
                  <a:pt x="1576" y="1456"/>
                </a:lnTo>
                <a:lnTo>
                  <a:pt x="1513" y="1442"/>
                </a:lnTo>
                <a:lnTo>
                  <a:pt x="1438" y="1413"/>
                </a:lnTo>
                <a:lnTo>
                  <a:pt x="1371" y="1380"/>
                </a:lnTo>
                <a:lnTo>
                  <a:pt x="1306" y="1355"/>
                </a:lnTo>
                <a:lnTo>
                  <a:pt x="1236" y="1315"/>
                </a:lnTo>
                <a:lnTo>
                  <a:pt x="1169" y="1272"/>
                </a:lnTo>
                <a:lnTo>
                  <a:pt x="1101" y="1229"/>
                </a:lnTo>
                <a:lnTo>
                  <a:pt x="1044" y="1185"/>
                </a:lnTo>
                <a:lnTo>
                  <a:pt x="981" y="1142"/>
                </a:lnTo>
                <a:lnTo>
                  <a:pt x="926" y="1099"/>
                </a:lnTo>
                <a:lnTo>
                  <a:pt x="866" y="1052"/>
                </a:lnTo>
                <a:lnTo>
                  <a:pt x="807" y="1001"/>
                </a:lnTo>
                <a:lnTo>
                  <a:pt x="747" y="943"/>
                </a:lnTo>
                <a:lnTo>
                  <a:pt x="694" y="893"/>
                </a:lnTo>
                <a:lnTo>
                  <a:pt x="637" y="827"/>
                </a:lnTo>
                <a:lnTo>
                  <a:pt x="584" y="770"/>
                </a:lnTo>
                <a:lnTo>
                  <a:pt x="537" y="708"/>
                </a:lnTo>
                <a:lnTo>
                  <a:pt x="494" y="643"/>
                </a:lnTo>
                <a:lnTo>
                  <a:pt x="462" y="585"/>
                </a:lnTo>
                <a:lnTo>
                  <a:pt x="434" y="528"/>
                </a:lnTo>
                <a:lnTo>
                  <a:pt x="0" y="611"/>
                </a:lnTo>
                <a:lnTo>
                  <a:pt x="60" y="564"/>
                </a:lnTo>
                <a:lnTo>
                  <a:pt x="132" y="520"/>
                </a:lnTo>
                <a:lnTo>
                  <a:pt x="187" y="484"/>
                </a:lnTo>
                <a:lnTo>
                  <a:pt x="232" y="455"/>
                </a:lnTo>
                <a:lnTo>
                  <a:pt x="277" y="419"/>
                </a:lnTo>
                <a:lnTo>
                  <a:pt x="315" y="387"/>
                </a:lnTo>
                <a:lnTo>
                  <a:pt x="352" y="351"/>
                </a:lnTo>
                <a:lnTo>
                  <a:pt x="385" y="307"/>
                </a:lnTo>
                <a:lnTo>
                  <a:pt x="422" y="267"/>
                </a:lnTo>
                <a:lnTo>
                  <a:pt x="464" y="213"/>
                </a:lnTo>
                <a:lnTo>
                  <a:pt x="507" y="159"/>
                </a:lnTo>
                <a:lnTo>
                  <a:pt x="544" y="112"/>
                </a:lnTo>
                <a:lnTo>
                  <a:pt x="587" y="54"/>
                </a:lnTo>
                <a:lnTo>
                  <a:pt x="619" y="0"/>
                </a:lnTo>
                <a:lnTo>
                  <a:pt x="652" y="22"/>
                </a:lnTo>
                <a:lnTo>
                  <a:pt x="687" y="51"/>
                </a:lnTo>
                <a:lnTo>
                  <a:pt x="722" y="72"/>
                </a:lnTo>
                <a:lnTo>
                  <a:pt x="764" y="98"/>
                </a:lnTo>
                <a:lnTo>
                  <a:pt x="809" y="123"/>
                </a:lnTo>
                <a:lnTo>
                  <a:pt x="849" y="145"/>
                </a:lnTo>
                <a:lnTo>
                  <a:pt x="886" y="159"/>
                </a:lnTo>
                <a:lnTo>
                  <a:pt x="931" y="181"/>
                </a:lnTo>
                <a:lnTo>
                  <a:pt x="979" y="195"/>
                </a:lnTo>
                <a:lnTo>
                  <a:pt x="1026" y="213"/>
                </a:lnTo>
                <a:lnTo>
                  <a:pt x="1069" y="231"/>
                </a:lnTo>
                <a:lnTo>
                  <a:pt x="1111" y="246"/>
                </a:lnTo>
                <a:lnTo>
                  <a:pt x="1159" y="257"/>
                </a:lnTo>
                <a:lnTo>
                  <a:pt x="1201" y="271"/>
                </a:lnTo>
                <a:lnTo>
                  <a:pt x="1243" y="285"/>
                </a:lnTo>
                <a:lnTo>
                  <a:pt x="1291" y="300"/>
                </a:lnTo>
                <a:lnTo>
                  <a:pt x="1358" y="311"/>
                </a:lnTo>
                <a:lnTo>
                  <a:pt x="906" y="423"/>
                </a:lnTo>
                <a:lnTo>
                  <a:pt x="936" y="510"/>
                </a:lnTo>
                <a:lnTo>
                  <a:pt x="974" y="575"/>
                </a:lnTo>
                <a:lnTo>
                  <a:pt x="1036" y="697"/>
                </a:lnTo>
                <a:lnTo>
                  <a:pt x="1074" y="752"/>
                </a:lnTo>
                <a:lnTo>
                  <a:pt x="1111" y="806"/>
                </a:lnTo>
                <a:lnTo>
                  <a:pt x="1179" y="900"/>
                </a:lnTo>
                <a:lnTo>
                  <a:pt x="1221" y="954"/>
                </a:lnTo>
                <a:lnTo>
                  <a:pt x="1268" y="1019"/>
                </a:lnTo>
                <a:lnTo>
                  <a:pt x="1313" y="1066"/>
                </a:lnTo>
                <a:lnTo>
                  <a:pt x="1351" y="1109"/>
                </a:lnTo>
                <a:lnTo>
                  <a:pt x="1388" y="1153"/>
                </a:lnTo>
                <a:lnTo>
                  <a:pt x="1433" y="1196"/>
                </a:lnTo>
                <a:lnTo>
                  <a:pt x="1483" y="1239"/>
                </a:lnTo>
                <a:lnTo>
                  <a:pt x="1531" y="1272"/>
                </a:lnTo>
                <a:lnTo>
                  <a:pt x="1581" y="1312"/>
                </a:lnTo>
                <a:lnTo>
                  <a:pt x="1641" y="1344"/>
                </a:lnTo>
                <a:lnTo>
                  <a:pt x="1695" y="1370"/>
                </a:lnTo>
                <a:lnTo>
                  <a:pt x="1760" y="1391"/>
                </a:lnTo>
                <a:lnTo>
                  <a:pt x="1820" y="1413"/>
                </a:lnTo>
                <a:lnTo>
                  <a:pt x="1883" y="1435"/>
                </a:lnTo>
                <a:lnTo>
                  <a:pt x="1950" y="1453"/>
                </a:lnTo>
                <a:lnTo>
                  <a:pt x="2060" y="1482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b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533" name="AutoShape 7"/>
          <p:cNvSpPr>
            <a:spLocks noChangeArrowheads="1"/>
          </p:cNvSpPr>
          <p:nvPr/>
        </p:nvSpPr>
        <p:spPr bwMode="gray">
          <a:xfrm>
            <a:off x="1992313" y="2436813"/>
            <a:ext cx="3189287" cy="1812925"/>
          </a:xfrm>
          <a:prstGeom prst="octagon">
            <a:avLst>
              <a:gd name="adj" fmla="val 29287"/>
            </a:avLst>
          </a:prstGeom>
          <a:solidFill>
            <a:srgbClr val="FFC000"/>
          </a:solidFill>
          <a:ln w="38100" cmpd="dbl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lang="zh-CN" altLang="zh-CN" b="0"/>
          </a:p>
        </p:txBody>
      </p:sp>
      <p:sp>
        <p:nvSpPr>
          <p:cNvPr id="22534" name="AutoShape 8"/>
          <p:cNvSpPr>
            <a:spLocks noChangeArrowheads="1"/>
          </p:cNvSpPr>
          <p:nvPr/>
        </p:nvSpPr>
        <p:spPr bwMode="gray">
          <a:xfrm>
            <a:off x="465138" y="1377950"/>
            <a:ext cx="2847975" cy="865188"/>
          </a:xfrm>
          <a:prstGeom prst="roundRect">
            <a:avLst>
              <a:gd name="adj" fmla="val 16667"/>
            </a:avLst>
          </a:prstGeom>
          <a:solidFill>
            <a:srgbClr val="9EBF27"/>
          </a:solidFill>
          <a:ln w="38100">
            <a:noFill/>
            <a:round/>
            <a:headEnd/>
            <a:tailEnd/>
          </a:ln>
        </p:spPr>
        <p:txBody>
          <a:bodyPr lIns="111125" tIns="55563" rIns="111125" bIns="55563" anchor="ctr"/>
          <a:lstStyle/>
          <a:p>
            <a:pPr algn="ctr"/>
            <a:endParaRPr lang="zh-CN" altLang="zh-CN" b="0"/>
          </a:p>
        </p:txBody>
      </p:sp>
      <p:sp>
        <p:nvSpPr>
          <p:cNvPr id="22535" name="AutoShape 9"/>
          <p:cNvSpPr>
            <a:spLocks noChangeArrowheads="1"/>
          </p:cNvSpPr>
          <p:nvPr/>
        </p:nvSpPr>
        <p:spPr bwMode="gray">
          <a:xfrm>
            <a:off x="3810000" y="1377950"/>
            <a:ext cx="2847975" cy="865188"/>
          </a:xfrm>
          <a:prstGeom prst="roundRect">
            <a:avLst>
              <a:gd name="adj" fmla="val 16667"/>
            </a:avLst>
          </a:prstGeom>
          <a:solidFill>
            <a:srgbClr val="9EBF27"/>
          </a:solidFill>
          <a:ln w="38100">
            <a:noFill/>
            <a:round/>
            <a:headEnd/>
            <a:tailEnd/>
          </a:ln>
        </p:spPr>
        <p:txBody>
          <a:bodyPr lIns="111125" tIns="55563" rIns="111125" bIns="55563" anchor="ctr"/>
          <a:lstStyle/>
          <a:p>
            <a:pPr algn="ctr"/>
            <a:endParaRPr lang="zh-CN" altLang="zh-CN" b="0"/>
          </a:p>
        </p:txBody>
      </p:sp>
      <p:sp>
        <p:nvSpPr>
          <p:cNvPr id="22536" name="AutoShape 10"/>
          <p:cNvSpPr>
            <a:spLocks noChangeArrowheads="1"/>
          </p:cNvSpPr>
          <p:nvPr/>
        </p:nvSpPr>
        <p:spPr bwMode="gray">
          <a:xfrm>
            <a:off x="465138" y="4473575"/>
            <a:ext cx="2847975" cy="863600"/>
          </a:xfrm>
          <a:prstGeom prst="roundRect">
            <a:avLst>
              <a:gd name="adj" fmla="val 16667"/>
            </a:avLst>
          </a:prstGeom>
          <a:solidFill>
            <a:srgbClr val="9EBF27"/>
          </a:solidFill>
          <a:ln w="38100">
            <a:noFill/>
            <a:round/>
            <a:headEnd/>
            <a:tailEnd/>
          </a:ln>
        </p:spPr>
        <p:txBody>
          <a:bodyPr lIns="111125" tIns="55563" rIns="111125" bIns="55563" anchor="ctr"/>
          <a:lstStyle/>
          <a:p>
            <a:pPr algn="ctr"/>
            <a:endParaRPr lang="zh-CN" altLang="zh-CN" b="0"/>
          </a:p>
        </p:txBody>
      </p:sp>
      <p:sp>
        <p:nvSpPr>
          <p:cNvPr id="22537" name="AutoShape 11"/>
          <p:cNvSpPr>
            <a:spLocks noChangeArrowheads="1"/>
          </p:cNvSpPr>
          <p:nvPr/>
        </p:nvSpPr>
        <p:spPr bwMode="gray">
          <a:xfrm>
            <a:off x="3783013" y="4513263"/>
            <a:ext cx="2847975" cy="865187"/>
          </a:xfrm>
          <a:prstGeom prst="roundRect">
            <a:avLst>
              <a:gd name="adj" fmla="val 16667"/>
            </a:avLst>
          </a:prstGeom>
          <a:solidFill>
            <a:srgbClr val="9EBF27"/>
          </a:solidFill>
          <a:ln w="38100">
            <a:noFill/>
            <a:round/>
            <a:headEnd/>
            <a:tailEnd/>
          </a:ln>
        </p:spPr>
        <p:txBody>
          <a:bodyPr lIns="111125" tIns="55563" rIns="111125" bIns="55563" anchor="ctr"/>
          <a:lstStyle/>
          <a:p>
            <a:pPr algn="ctr"/>
            <a:endParaRPr lang="zh-CN" altLang="zh-CN" b="0"/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1133475" y="1624013"/>
            <a:ext cx="1474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打开数据库</a:t>
            </a:r>
          </a:p>
        </p:txBody>
      </p:sp>
      <p:sp>
        <p:nvSpPr>
          <p:cNvPr id="22539" name="TextBox 13"/>
          <p:cNvSpPr txBox="1">
            <a:spLocks noChangeArrowheads="1"/>
          </p:cNvSpPr>
          <p:nvPr/>
        </p:nvSpPr>
        <p:spPr bwMode="auto">
          <a:xfrm>
            <a:off x="4629150" y="1611313"/>
            <a:ext cx="1474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保存数据库</a:t>
            </a:r>
          </a:p>
        </p:txBody>
      </p:sp>
      <p:sp>
        <p:nvSpPr>
          <p:cNvPr id="22540" name="TextBox 14"/>
          <p:cNvSpPr txBox="1">
            <a:spLocks noChangeArrowheads="1"/>
          </p:cNvSpPr>
          <p:nvPr/>
        </p:nvSpPr>
        <p:spPr bwMode="auto">
          <a:xfrm>
            <a:off x="4606925" y="4705350"/>
            <a:ext cx="1474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删除数据库</a:t>
            </a:r>
          </a:p>
        </p:txBody>
      </p:sp>
      <p:sp>
        <p:nvSpPr>
          <p:cNvPr id="22541" name="TextBox 15"/>
          <p:cNvSpPr txBox="1">
            <a:spLocks noChangeArrowheads="1"/>
          </p:cNvSpPr>
          <p:nvPr/>
        </p:nvSpPr>
        <p:spPr bwMode="auto">
          <a:xfrm>
            <a:off x="1284288" y="4705350"/>
            <a:ext cx="1474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关闭数据库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70150" y="2978150"/>
            <a:ext cx="22796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基本操作及管理</a:t>
            </a:r>
            <a:r>
              <a:rPr lang="en-US" sz="3200" dirty="0">
                <a:ea typeface="+mn-ea"/>
              </a:rPr>
              <a:t>	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543" name="灯片编号占位符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B49450-2B0D-4AAA-A59C-CACB30ABA272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233363" y="204788"/>
            <a:ext cx="8686800" cy="882650"/>
          </a:xfrm>
        </p:spPr>
        <p:txBody>
          <a:bodyPr/>
          <a:lstStyle/>
          <a:p>
            <a:r>
              <a:rPr lang="en-US" altLang="zh-CN" sz="3600" smtClean="0">
                <a:ea typeface="宋体" charset="-122"/>
              </a:rPr>
              <a:t>3.2</a:t>
            </a:r>
            <a:r>
              <a:rPr lang="zh-CN" altLang="en-US" sz="3600" smtClean="0">
                <a:ea typeface="宋体" charset="-122"/>
              </a:rPr>
              <a:t>数据库的基本操作及管理	</a:t>
            </a:r>
          </a:p>
        </p:txBody>
      </p:sp>
      <p:sp>
        <p:nvSpPr>
          <p:cNvPr id="19" name="Freeform 4"/>
          <p:cNvSpPr>
            <a:spLocks/>
          </p:cNvSpPr>
          <p:nvPr/>
        </p:nvSpPr>
        <p:spPr bwMode="gray">
          <a:xfrm rot="19899172">
            <a:off x="5240338" y="3130550"/>
            <a:ext cx="1630362" cy="674688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237" y="0"/>
              </a:cxn>
              <a:cxn ang="0">
                <a:pos x="364" y="11"/>
              </a:cxn>
              <a:cxn ang="0">
                <a:pos x="484" y="40"/>
              </a:cxn>
              <a:cxn ang="0">
                <a:pos x="624" y="83"/>
              </a:cxn>
              <a:cxn ang="0">
                <a:pos x="754" y="141"/>
              </a:cxn>
              <a:cxn ang="0">
                <a:pos x="894" y="224"/>
              </a:cxn>
              <a:cxn ang="0">
                <a:pos x="1016" y="311"/>
              </a:cxn>
              <a:cxn ang="0">
                <a:pos x="1136" y="397"/>
              </a:cxn>
              <a:cxn ang="0">
                <a:pos x="1256" y="495"/>
              </a:cxn>
              <a:cxn ang="0">
                <a:pos x="1368" y="603"/>
              </a:cxn>
              <a:cxn ang="0">
                <a:pos x="1475" y="726"/>
              </a:cxn>
              <a:cxn ang="0">
                <a:pos x="1565" y="853"/>
              </a:cxn>
              <a:cxn ang="0">
                <a:pos x="1625" y="968"/>
              </a:cxn>
              <a:cxn ang="0">
                <a:pos x="2000" y="932"/>
              </a:cxn>
              <a:cxn ang="0">
                <a:pos x="1872" y="1012"/>
              </a:cxn>
              <a:cxn ang="0">
                <a:pos x="1782" y="1077"/>
              </a:cxn>
              <a:cxn ang="0">
                <a:pos x="1710" y="1145"/>
              </a:cxn>
              <a:cxn ang="0">
                <a:pos x="1638" y="1229"/>
              </a:cxn>
              <a:cxn ang="0">
                <a:pos x="1555" y="1337"/>
              </a:cxn>
              <a:cxn ang="0">
                <a:pos x="1475" y="1445"/>
              </a:cxn>
              <a:cxn ang="0">
                <a:pos x="1408" y="1474"/>
              </a:cxn>
              <a:cxn ang="0">
                <a:pos x="1338" y="1424"/>
              </a:cxn>
              <a:cxn ang="0">
                <a:pos x="1253" y="1373"/>
              </a:cxn>
              <a:cxn ang="0">
                <a:pos x="1173" y="1337"/>
              </a:cxn>
              <a:cxn ang="0">
                <a:pos x="1083" y="1301"/>
              </a:cxn>
              <a:cxn ang="0">
                <a:pos x="991" y="1265"/>
              </a:cxn>
              <a:cxn ang="0">
                <a:pos x="904" y="1239"/>
              </a:cxn>
              <a:cxn ang="0">
                <a:pos x="819" y="1211"/>
              </a:cxn>
              <a:cxn ang="0">
                <a:pos x="704" y="1185"/>
              </a:cxn>
              <a:cxn ang="0">
                <a:pos x="1123" y="986"/>
              </a:cxn>
              <a:cxn ang="0">
                <a:pos x="1024" y="799"/>
              </a:cxn>
              <a:cxn ang="0">
                <a:pos x="949" y="690"/>
              </a:cxn>
              <a:cxn ang="0">
                <a:pos x="841" y="542"/>
              </a:cxn>
              <a:cxn ang="0">
                <a:pos x="746" y="430"/>
              </a:cxn>
              <a:cxn ang="0">
                <a:pos x="672" y="343"/>
              </a:cxn>
              <a:cxn ang="0">
                <a:pos x="579" y="257"/>
              </a:cxn>
              <a:cxn ang="0">
                <a:pos x="482" y="184"/>
              </a:cxn>
              <a:cxn ang="0">
                <a:pos x="364" y="126"/>
              </a:cxn>
              <a:cxn ang="0">
                <a:pos x="242" y="83"/>
              </a:cxn>
              <a:cxn ang="0">
                <a:pos x="110" y="43"/>
              </a:cxn>
            </a:cxnLst>
            <a:rect l="0" t="0" r="r" b="b"/>
            <a:pathLst>
              <a:path w="2063" h="1497">
                <a:moveTo>
                  <a:pt x="0" y="11"/>
                </a:moveTo>
                <a:lnTo>
                  <a:pt x="115" y="0"/>
                </a:lnTo>
                <a:lnTo>
                  <a:pt x="170" y="0"/>
                </a:lnTo>
                <a:lnTo>
                  <a:pt x="237" y="0"/>
                </a:lnTo>
                <a:lnTo>
                  <a:pt x="302" y="7"/>
                </a:lnTo>
                <a:lnTo>
                  <a:pt x="364" y="11"/>
                </a:lnTo>
                <a:lnTo>
                  <a:pt x="429" y="22"/>
                </a:lnTo>
                <a:lnTo>
                  <a:pt x="484" y="40"/>
                </a:lnTo>
                <a:lnTo>
                  <a:pt x="549" y="54"/>
                </a:lnTo>
                <a:lnTo>
                  <a:pt x="624" y="83"/>
                </a:lnTo>
                <a:lnTo>
                  <a:pt x="691" y="116"/>
                </a:lnTo>
                <a:lnTo>
                  <a:pt x="754" y="141"/>
                </a:lnTo>
                <a:lnTo>
                  <a:pt x="826" y="181"/>
                </a:lnTo>
                <a:lnTo>
                  <a:pt x="894" y="224"/>
                </a:lnTo>
                <a:lnTo>
                  <a:pt x="961" y="267"/>
                </a:lnTo>
                <a:lnTo>
                  <a:pt x="1016" y="311"/>
                </a:lnTo>
                <a:lnTo>
                  <a:pt x="1081" y="354"/>
                </a:lnTo>
                <a:lnTo>
                  <a:pt x="1136" y="397"/>
                </a:lnTo>
                <a:lnTo>
                  <a:pt x="1196" y="444"/>
                </a:lnTo>
                <a:lnTo>
                  <a:pt x="1256" y="495"/>
                </a:lnTo>
                <a:lnTo>
                  <a:pt x="1316" y="553"/>
                </a:lnTo>
                <a:lnTo>
                  <a:pt x="1368" y="603"/>
                </a:lnTo>
                <a:lnTo>
                  <a:pt x="1423" y="669"/>
                </a:lnTo>
                <a:lnTo>
                  <a:pt x="1475" y="726"/>
                </a:lnTo>
                <a:lnTo>
                  <a:pt x="1525" y="788"/>
                </a:lnTo>
                <a:lnTo>
                  <a:pt x="1565" y="853"/>
                </a:lnTo>
                <a:lnTo>
                  <a:pt x="1600" y="911"/>
                </a:lnTo>
                <a:lnTo>
                  <a:pt x="1625" y="968"/>
                </a:lnTo>
                <a:lnTo>
                  <a:pt x="2062" y="889"/>
                </a:lnTo>
                <a:lnTo>
                  <a:pt x="2000" y="932"/>
                </a:lnTo>
                <a:lnTo>
                  <a:pt x="1930" y="976"/>
                </a:lnTo>
                <a:lnTo>
                  <a:pt x="1872" y="1012"/>
                </a:lnTo>
                <a:lnTo>
                  <a:pt x="1830" y="1041"/>
                </a:lnTo>
                <a:lnTo>
                  <a:pt x="1782" y="1077"/>
                </a:lnTo>
                <a:lnTo>
                  <a:pt x="1745" y="1109"/>
                </a:lnTo>
                <a:lnTo>
                  <a:pt x="1710" y="1145"/>
                </a:lnTo>
                <a:lnTo>
                  <a:pt x="1673" y="1189"/>
                </a:lnTo>
                <a:lnTo>
                  <a:pt x="1638" y="1229"/>
                </a:lnTo>
                <a:lnTo>
                  <a:pt x="1595" y="1283"/>
                </a:lnTo>
                <a:lnTo>
                  <a:pt x="1555" y="1337"/>
                </a:lnTo>
                <a:lnTo>
                  <a:pt x="1518" y="1384"/>
                </a:lnTo>
                <a:lnTo>
                  <a:pt x="1475" y="1445"/>
                </a:lnTo>
                <a:lnTo>
                  <a:pt x="1443" y="1496"/>
                </a:lnTo>
                <a:lnTo>
                  <a:pt x="1408" y="1474"/>
                </a:lnTo>
                <a:lnTo>
                  <a:pt x="1375" y="1445"/>
                </a:lnTo>
                <a:lnTo>
                  <a:pt x="1338" y="1424"/>
                </a:lnTo>
                <a:lnTo>
                  <a:pt x="1296" y="1398"/>
                </a:lnTo>
                <a:lnTo>
                  <a:pt x="1253" y="1373"/>
                </a:lnTo>
                <a:lnTo>
                  <a:pt x="1213" y="1351"/>
                </a:lnTo>
                <a:lnTo>
                  <a:pt x="1173" y="1337"/>
                </a:lnTo>
                <a:lnTo>
                  <a:pt x="1131" y="1315"/>
                </a:lnTo>
                <a:lnTo>
                  <a:pt x="1083" y="1301"/>
                </a:lnTo>
                <a:lnTo>
                  <a:pt x="1036" y="1283"/>
                </a:lnTo>
                <a:lnTo>
                  <a:pt x="991" y="1265"/>
                </a:lnTo>
                <a:lnTo>
                  <a:pt x="949" y="1250"/>
                </a:lnTo>
                <a:lnTo>
                  <a:pt x="904" y="1239"/>
                </a:lnTo>
                <a:lnTo>
                  <a:pt x="859" y="1225"/>
                </a:lnTo>
                <a:lnTo>
                  <a:pt x="819" y="1211"/>
                </a:lnTo>
                <a:lnTo>
                  <a:pt x="769" y="1196"/>
                </a:lnTo>
                <a:lnTo>
                  <a:pt x="704" y="1185"/>
                </a:lnTo>
                <a:lnTo>
                  <a:pt x="1153" y="1073"/>
                </a:lnTo>
                <a:lnTo>
                  <a:pt x="1123" y="986"/>
                </a:lnTo>
                <a:lnTo>
                  <a:pt x="1088" y="921"/>
                </a:lnTo>
                <a:lnTo>
                  <a:pt x="1024" y="799"/>
                </a:lnTo>
                <a:lnTo>
                  <a:pt x="986" y="744"/>
                </a:lnTo>
                <a:lnTo>
                  <a:pt x="949" y="690"/>
                </a:lnTo>
                <a:lnTo>
                  <a:pt x="881" y="596"/>
                </a:lnTo>
                <a:lnTo>
                  <a:pt x="841" y="542"/>
                </a:lnTo>
                <a:lnTo>
                  <a:pt x="791" y="477"/>
                </a:lnTo>
                <a:lnTo>
                  <a:pt x="746" y="430"/>
                </a:lnTo>
                <a:lnTo>
                  <a:pt x="709" y="387"/>
                </a:lnTo>
                <a:lnTo>
                  <a:pt x="672" y="343"/>
                </a:lnTo>
                <a:lnTo>
                  <a:pt x="627" y="300"/>
                </a:lnTo>
                <a:lnTo>
                  <a:pt x="579" y="257"/>
                </a:lnTo>
                <a:lnTo>
                  <a:pt x="529" y="224"/>
                </a:lnTo>
                <a:lnTo>
                  <a:pt x="482" y="184"/>
                </a:lnTo>
                <a:lnTo>
                  <a:pt x="422" y="152"/>
                </a:lnTo>
                <a:lnTo>
                  <a:pt x="364" y="126"/>
                </a:lnTo>
                <a:lnTo>
                  <a:pt x="302" y="105"/>
                </a:lnTo>
                <a:lnTo>
                  <a:pt x="242" y="83"/>
                </a:lnTo>
                <a:lnTo>
                  <a:pt x="177" y="61"/>
                </a:lnTo>
                <a:lnTo>
                  <a:pt x="110" y="43"/>
                </a:lnTo>
                <a:lnTo>
                  <a:pt x="0" y="11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b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546" name="AutoShape 11"/>
          <p:cNvSpPr>
            <a:spLocks noChangeArrowheads="1"/>
          </p:cNvSpPr>
          <p:nvPr/>
        </p:nvSpPr>
        <p:spPr bwMode="gray">
          <a:xfrm>
            <a:off x="6769100" y="3068638"/>
            <a:ext cx="2374900" cy="865187"/>
          </a:xfrm>
          <a:prstGeom prst="roundRect">
            <a:avLst>
              <a:gd name="adj" fmla="val 16667"/>
            </a:avLst>
          </a:prstGeom>
          <a:solidFill>
            <a:srgbClr val="9EBF27"/>
          </a:solidFill>
          <a:ln w="38100">
            <a:noFill/>
            <a:round/>
            <a:headEnd/>
            <a:tailEnd/>
          </a:ln>
        </p:spPr>
        <p:txBody>
          <a:bodyPr lIns="111125" tIns="55563" rIns="111125" bIns="55563" anchor="ctr"/>
          <a:lstStyle/>
          <a:p>
            <a:pPr algn="ctr"/>
            <a:endParaRPr lang="zh-CN" altLang="zh-CN" b="0"/>
          </a:p>
        </p:txBody>
      </p:sp>
      <p:sp>
        <p:nvSpPr>
          <p:cNvPr id="22547" name="TextBox 20"/>
          <p:cNvSpPr txBox="1">
            <a:spLocks noChangeArrowheads="1"/>
          </p:cNvSpPr>
          <p:nvPr/>
        </p:nvSpPr>
        <p:spPr bwMode="auto">
          <a:xfrm>
            <a:off x="6942138" y="3260725"/>
            <a:ext cx="199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latin typeface="微软雅黑"/>
                <a:ea typeface="微软雅黑"/>
                <a:cs typeface="微软雅黑"/>
              </a:rPr>
              <a:t>查看数据库属性</a:t>
            </a:r>
            <a:endParaRPr lang="zh-CN" altLang="en-US" sz="20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1" name="TextBox 20">
            <a:hlinkClick r:id="rId2" action="ppaction://hlinksldjump"/>
          </p:cNvPr>
          <p:cNvSpPr txBox="1"/>
          <p:nvPr/>
        </p:nvSpPr>
        <p:spPr>
          <a:xfrm>
            <a:off x="7693570" y="6249334"/>
            <a:ext cx="677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B17ADF-2A78-494A-884D-71D0C01A80C1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200" y="204788"/>
            <a:ext cx="8686800" cy="882650"/>
          </a:xfrm>
        </p:spPr>
        <p:txBody>
          <a:bodyPr/>
          <a:lstStyle/>
          <a:p>
            <a:r>
              <a:rPr lang="en-US" altLang="zh-CN" sz="3600" smtClean="0">
                <a:ea typeface="宋体" charset="-122"/>
              </a:rPr>
              <a:t>3.2.1</a:t>
            </a:r>
            <a:r>
              <a:rPr lang="zh-CN" altLang="en-US" sz="3600" smtClean="0">
                <a:ea typeface="宋体" charset="-122"/>
              </a:rPr>
              <a:t>打开数据库</a:t>
            </a:r>
            <a:r>
              <a:rPr lang="zh-CN" altLang="en-US" smtClean="0">
                <a:ea typeface="宋体" charset="-122"/>
              </a:rPr>
              <a:t>	</a:t>
            </a:r>
          </a:p>
        </p:txBody>
      </p:sp>
      <p:sp>
        <p:nvSpPr>
          <p:cNvPr id="23556" name="AutoShape 33"/>
          <p:cNvSpPr>
            <a:spLocks noChangeArrowheads="1"/>
          </p:cNvSpPr>
          <p:nvPr/>
        </p:nvSpPr>
        <p:spPr bwMode="gray">
          <a:xfrm>
            <a:off x="3048157" y="3105150"/>
            <a:ext cx="5843587" cy="911225"/>
          </a:xfrm>
          <a:prstGeom prst="roundRect">
            <a:avLst>
              <a:gd name="adj" fmla="val 11505"/>
            </a:avLst>
          </a:prstGeom>
          <a:solidFill>
            <a:srgbClr val="4D4D4D">
              <a:alpha val="5098"/>
            </a:srgbClr>
          </a:solidFill>
          <a:ln w="635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r>
              <a:rPr lang="zh-CN" altLang="en-US" sz="1400"/>
              <a:t>在</a:t>
            </a:r>
            <a:r>
              <a:rPr lang="en-US" altLang="zh-CN" sz="1400"/>
              <a:t>Backstage</a:t>
            </a:r>
            <a:r>
              <a:rPr lang="zh-CN" altLang="en-US" sz="1400"/>
              <a:t>视图的左侧列出了最近打开的数据库文件，可单击直接打</a:t>
            </a:r>
            <a:endParaRPr lang="en-US" altLang="zh-CN" sz="1400"/>
          </a:p>
          <a:p>
            <a:r>
              <a:rPr lang="zh-CN" altLang="en-US" sz="1400"/>
              <a:t>开；也可以单击“最近所用文件”命令，在右侧窗格中列出更多的最近使</a:t>
            </a:r>
            <a:endParaRPr lang="en-US" altLang="zh-CN" sz="1400"/>
          </a:p>
          <a:p>
            <a:r>
              <a:rPr lang="zh-CN" altLang="en-US" sz="1400"/>
              <a:t>用过的数据库文件，选择需要的数据库打开。</a:t>
            </a:r>
          </a:p>
        </p:txBody>
      </p:sp>
      <p:sp>
        <p:nvSpPr>
          <p:cNvPr id="23557" name="AutoShape 50"/>
          <p:cNvSpPr>
            <a:spLocks noChangeArrowheads="1"/>
          </p:cNvSpPr>
          <p:nvPr/>
        </p:nvSpPr>
        <p:spPr bwMode="gray">
          <a:xfrm>
            <a:off x="3048157" y="4171950"/>
            <a:ext cx="5843587" cy="946150"/>
          </a:xfrm>
          <a:prstGeom prst="roundRect">
            <a:avLst>
              <a:gd name="adj" fmla="val 11505"/>
            </a:avLst>
          </a:prstGeom>
          <a:solidFill>
            <a:srgbClr val="4D4D4D">
              <a:alpha val="5098"/>
            </a:srgbClr>
          </a:solidFill>
          <a:ln w="635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/>
              <a:t>按下</a:t>
            </a:r>
            <a:r>
              <a:rPr lang="en-US" altLang="zh-CN"/>
              <a:t>Ctrl+O</a:t>
            </a:r>
            <a:r>
              <a:rPr lang="zh-CN" altLang="en-US"/>
              <a:t>组合键，打开一个数据库。</a:t>
            </a:r>
          </a:p>
        </p:txBody>
      </p:sp>
      <p:grpSp>
        <p:nvGrpSpPr>
          <p:cNvPr id="23558" name="Group 2"/>
          <p:cNvGrpSpPr>
            <a:grpSpLocks/>
          </p:cNvGrpSpPr>
          <p:nvPr/>
        </p:nvGrpSpPr>
        <p:grpSpPr bwMode="auto">
          <a:xfrm>
            <a:off x="635157" y="1755775"/>
            <a:ext cx="2295525" cy="3432175"/>
            <a:chOff x="672" y="1783"/>
            <a:chExt cx="1161" cy="1737"/>
          </a:xfrm>
        </p:grpSpPr>
        <p:grpSp>
          <p:nvGrpSpPr>
            <p:cNvPr id="23563" name="Group 3"/>
            <p:cNvGrpSpPr>
              <a:grpSpLocks/>
            </p:cNvGrpSpPr>
            <p:nvPr/>
          </p:nvGrpSpPr>
          <p:grpSpPr bwMode="auto">
            <a:xfrm>
              <a:off x="672" y="2829"/>
              <a:ext cx="1161" cy="693"/>
              <a:chOff x="471" y="272"/>
              <a:chExt cx="1161" cy="1539"/>
            </a:xfrm>
          </p:grpSpPr>
          <p:sp>
            <p:nvSpPr>
              <p:cNvPr id="23570" name="Oval 4"/>
              <p:cNvSpPr>
                <a:spLocks noChangeArrowheads="1"/>
              </p:cNvSpPr>
              <p:nvPr/>
            </p:nvSpPr>
            <p:spPr bwMode="gray">
              <a:xfrm>
                <a:off x="471" y="1438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E5EBD5"/>
                  </a:gs>
                  <a:gs pos="100000">
                    <a:srgbClr val="C1CF9D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AutoShape 5"/>
              <p:cNvSpPr>
                <a:spLocks noChangeArrowheads="1"/>
              </p:cNvSpPr>
              <p:nvPr/>
            </p:nvSpPr>
            <p:spPr bwMode="gray">
              <a:xfrm>
                <a:off x="473" y="272"/>
                <a:ext cx="1159" cy="1538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>
                      <a:alpha val="50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grpSp>
          <p:nvGrpSpPr>
            <p:cNvPr id="23564" name="Group 6"/>
            <p:cNvGrpSpPr>
              <a:grpSpLocks/>
            </p:cNvGrpSpPr>
            <p:nvPr/>
          </p:nvGrpSpPr>
          <p:grpSpPr bwMode="auto">
            <a:xfrm>
              <a:off x="672" y="2307"/>
              <a:ext cx="1161" cy="693"/>
              <a:chOff x="471" y="272"/>
              <a:chExt cx="1161" cy="1539"/>
            </a:xfrm>
          </p:grpSpPr>
          <p:sp>
            <p:nvSpPr>
              <p:cNvPr id="23568" name="Oval 7"/>
              <p:cNvSpPr>
                <a:spLocks noChangeArrowheads="1"/>
              </p:cNvSpPr>
              <p:nvPr/>
            </p:nvSpPr>
            <p:spPr bwMode="gray">
              <a:xfrm>
                <a:off x="471" y="1438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E5EBD5"/>
                  </a:gs>
                  <a:gs pos="100000">
                    <a:srgbClr val="C1CF9D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AutoShape 8"/>
              <p:cNvSpPr>
                <a:spLocks noChangeArrowheads="1"/>
              </p:cNvSpPr>
              <p:nvPr/>
            </p:nvSpPr>
            <p:spPr bwMode="gray">
              <a:xfrm>
                <a:off x="473" y="272"/>
                <a:ext cx="1159" cy="1540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grpSp>
          <p:nvGrpSpPr>
            <p:cNvPr id="23565" name="Group 9"/>
            <p:cNvGrpSpPr>
              <a:grpSpLocks/>
            </p:cNvGrpSpPr>
            <p:nvPr/>
          </p:nvGrpSpPr>
          <p:grpSpPr bwMode="auto">
            <a:xfrm>
              <a:off x="672" y="1783"/>
              <a:ext cx="1161" cy="693"/>
              <a:chOff x="471" y="272"/>
              <a:chExt cx="1161" cy="1539"/>
            </a:xfrm>
          </p:grpSpPr>
          <p:sp>
            <p:nvSpPr>
              <p:cNvPr id="23566" name="Oval 10"/>
              <p:cNvSpPr>
                <a:spLocks noChangeArrowheads="1"/>
              </p:cNvSpPr>
              <p:nvPr/>
            </p:nvSpPr>
            <p:spPr bwMode="gray">
              <a:xfrm>
                <a:off x="471" y="1438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E5EBD5"/>
                  </a:gs>
                  <a:gs pos="100000">
                    <a:srgbClr val="C1CF9D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AutoShape 11"/>
              <p:cNvSpPr>
                <a:spLocks noChangeArrowheads="1"/>
              </p:cNvSpPr>
              <p:nvPr/>
            </p:nvSpPr>
            <p:spPr bwMode="gray">
              <a:xfrm>
                <a:off x="473" y="272"/>
                <a:ext cx="1159" cy="1540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>
                      <a:alpha val="50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</p:grpSp>
      <p:sp>
        <p:nvSpPr>
          <p:cNvPr id="23559" name="AutoShape 12"/>
          <p:cNvSpPr>
            <a:spLocks noChangeArrowheads="1"/>
          </p:cNvSpPr>
          <p:nvPr/>
        </p:nvSpPr>
        <p:spPr bwMode="gray">
          <a:xfrm>
            <a:off x="3048157" y="1973263"/>
            <a:ext cx="5629275" cy="911225"/>
          </a:xfrm>
          <a:prstGeom prst="roundRect">
            <a:avLst>
              <a:gd name="adj" fmla="val 11505"/>
            </a:avLst>
          </a:prstGeom>
          <a:solidFill>
            <a:srgbClr val="4D4D4D">
              <a:alpha val="5098"/>
            </a:srgbClr>
          </a:solidFill>
          <a:ln w="635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r>
              <a:rPr lang="zh-CN" altLang="en-US"/>
              <a:t>单击“文件”选项卡，在打开的</a:t>
            </a:r>
            <a:r>
              <a:rPr lang="en-US" altLang="zh-CN"/>
              <a:t>Backstage</a:t>
            </a:r>
            <a:r>
              <a:rPr lang="zh-CN" altLang="en-US"/>
              <a:t>视图中，</a:t>
            </a:r>
            <a:endParaRPr lang="en-US" altLang="zh-CN"/>
          </a:p>
          <a:p>
            <a:r>
              <a:rPr lang="zh-CN" altLang="en-US"/>
              <a:t>单击“打开”命令，在弹出对话框中，选择要打开的</a:t>
            </a:r>
            <a:endParaRPr lang="en-US" altLang="zh-CN"/>
          </a:p>
          <a:p>
            <a:r>
              <a:rPr lang="zh-CN" altLang="en-US"/>
              <a:t>数据库文件，单击“打开”按钮。</a:t>
            </a:r>
          </a:p>
        </p:txBody>
      </p:sp>
      <p:sp>
        <p:nvSpPr>
          <p:cNvPr id="23560" name="Text Box 14"/>
          <p:cNvSpPr txBox="1">
            <a:spLocks noChangeArrowheads="1"/>
          </p:cNvSpPr>
          <p:nvPr/>
        </p:nvSpPr>
        <p:spPr bwMode="white">
          <a:xfrm>
            <a:off x="690719" y="2266950"/>
            <a:ext cx="2257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  <a:hlinkClick r:id="rId2" action="ppaction://hlinksldjump"/>
              </a:rPr>
              <a:t>方法</a:t>
            </a:r>
            <a:r>
              <a:rPr lang="en-US" altLang="zh-CN" sz="20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  <a:hlinkClick r:id="rId2" action="ppaction://hlinksldjump"/>
              </a:rPr>
              <a:t>1.</a:t>
            </a:r>
            <a:r>
              <a:rPr lang="zh-CN" altLang="en-US" sz="20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通过“打开”对话框打开数据库</a:t>
            </a:r>
            <a:endParaRPr lang="en-US" altLang="zh-CN" sz="2000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3561" name="Text Box 31"/>
          <p:cNvSpPr txBox="1">
            <a:spLocks noChangeArrowheads="1"/>
          </p:cNvSpPr>
          <p:nvPr/>
        </p:nvSpPr>
        <p:spPr bwMode="white">
          <a:xfrm>
            <a:off x="717707" y="3416300"/>
            <a:ext cx="2128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  <a:hlinkClick r:id="rId3" action="ppaction://hlinksldjump"/>
              </a:rPr>
              <a:t>方法</a:t>
            </a:r>
            <a:r>
              <a:rPr lang="en-US" altLang="zh-CN" sz="20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  <a:hlinkClick r:id="rId3" action="ppaction://hlinksldjump"/>
              </a:rPr>
              <a:t>2.</a:t>
            </a:r>
            <a:r>
              <a:rPr lang="zh-CN" altLang="en-US" sz="20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快速打开</a:t>
            </a:r>
            <a:endParaRPr lang="en-US" altLang="zh-CN" sz="2000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3562" name="Text Box 32"/>
          <p:cNvSpPr txBox="1">
            <a:spLocks noChangeArrowheads="1"/>
          </p:cNvSpPr>
          <p:nvPr/>
        </p:nvSpPr>
        <p:spPr bwMode="white">
          <a:xfrm>
            <a:off x="731994" y="4387850"/>
            <a:ext cx="2128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方法</a:t>
            </a:r>
            <a:r>
              <a:rPr lang="en-US" altLang="zh-CN" sz="20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3.</a:t>
            </a:r>
            <a:r>
              <a:rPr lang="zh-CN" altLang="en-US" sz="20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通过快捷键来打开数据库</a:t>
            </a:r>
            <a:endParaRPr lang="en-US" altLang="zh-CN" sz="2000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>
            <a:off x="7693570" y="6249334"/>
            <a:ext cx="677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pic>
        <p:nvPicPr>
          <p:cNvPr id="24594" name="图片 67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326" y="214312"/>
            <a:ext cx="7796048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图片 67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7810" y="2394203"/>
            <a:ext cx="3957553" cy="313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6" name="圆角矩形 679"/>
          <p:cNvSpPr>
            <a:spLocks noChangeArrowheads="1"/>
          </p:cNvSpPr>
          <p:nvPr/>
        </p:nvSpPr>
        <p:spPr bwMode="auto">
          <a:xfrm>
            <a:off x="741342" y="1267972"/>
            <a:ext cx="713421" cy="291459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  <p:cxnSp>
        <p:nvCxnSpPr>
          <p:cNvPr id="24597" name="直接箭头连接符 680"/>
          <p:cNvCxnSpPr>
            <a:cxnSpLocks noChangeShapeType="1"/>
          </p:cNvCxnSpPr>
          <p:nvPr/>
        </p:nvCxnSpPr>
        <p:spPr bwMode="auto">
          <a:xfrm>
            <a:off x="1454578" y="1472227"/>
            <a:ext cx="1124761" cy="123255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45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585" name="TextBox 22"/>
          <p:cNvSpPr txBox="1">
            <a:spLocks noChangeArrowheads="1"/>
          </p:cNvSpPr>
          <p:nvPr/>
        </p:nvSpPr>
        <p:spPr bwMode="auto">
          <a:xfrm>
            <a:off x="2814638" y="5943600"/>
            <a:ext cx="25929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打开数据库的</a:t>
            </a:r>
            <a:r>
              <a:rPr lang="zh-CN" altLang="en-US" dirty="0" smtClean="0"/>
              <a:t>方法（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7740868" y="6281956"/>
            <a:ext cx="686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Back</a:t>
            </a:r>
            <a:endParaRPr lang="zh-CN" altLang="en-US" sz="1400" dirty="0"/>
          </a:p>
        </p:txBody>
      </p:sp>
      <p:sp>
        <p:nvSpPr>
          <p:cNvPr id="25" name="圆角矩形 679"/>
          <p:cNvSpPr>
            <a:spLocks noChangeArrowheads="1"/>
          </p:cNvSpPr>
          <p:nvPr/>
        </p:nvSpPr>
        <p:spPr bwMode="auto">
          <a:xfrm>
            <a:off x="3563370" y="3110487"/>
            <a:ext cx="913216" cy="291459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  <p:sp>
        <p:nvSpPr>
          <p:cNvPr id="26" name="圆角矩形 679"/>
          <p:cNvSpPr>
            <a:spLocks noChangeArrowheads="1"/>
          </p:cNvSpPr>
          <p:nvPr/>
        </p:nvSpPr>
        <p:spPr bwMode="auto">
          <a:xfrm>
            <a:off x="5082393" y="5210536"/>
            <a:ext cx="612000" cy="21600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6" grpId="0" animBg="1"/>
      <p:bldP spid="3" grpId="0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5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pic>
        <p:nvPicPr>
          <p:cNvPr id="24590" name="图片 67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161" y="274502"/>
            <a:ext cx="7332969" cy="554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圆角矩形 683"/>
          <p:cNvSpPr>
            <a:spLocks noChangeArrowheads="1"/>
          </p:cNvSpPr>
          <p:nvPr/>
        </p:nvSpPr>
        <p:spPr bwMode="auto">
          <a:xfrm>
            <a:off x="944648" y="2791828"/>
            <a:ext cx="1201625" cy="403871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  <p:sp>
        <p:nvSpPr>
          <p:cNvPr id="24593" name="圆角矩形 135"/>
          <p:cNvSpPr>
            <a:spLocks noChangeArrowheads="1"/>
          </p:cNvSpPr>
          <p:nvPr/>
        </p:nvSpPr>
        <p:spPr bwMode="auto">
          <a:xfrm>
            <a:off x="1027082" y="1740370"/>
            <a:ext cx="1046997" cy="860438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  <p:sp>
        <p:nvSpPr>
          <p:cNvPr id="24585" name="TextBox 22"/>
          <p:cNvSpPr txBox="1">
            <a:spLocks noChangeArrowheads="1"/>
          </p:cNvSpPr>
          <p:nvPr/>
        </p:nvSpPr>
        <p:spPr bwMode="auto">
          <a:xfrm>
            <a:off x="2814638" y="5943600"/>
            <a:ext cx="2734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打开数据库的</a:t>
            </a:r>
            <a:r>
              <a:rPr lang="zh-CN" altLang="en-US" dirty="0" smtClean="0"/>
              <a:t>方法（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25" name="TextBox 24">
            <a:hlinkClick r:id="rId3" action="ppaction://hlinksldjump"/>
          </p:cNvPr>
          <p:cNvSpPr txBox="1"/>
          <p:nvPr/>
        </p:nvSpPr>
        <p:spPr>
          <a:xfrm>
            <a:off x="7740868" y="6281956"/>
            <a:ext cx="686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Back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2296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 animBg="1"/>
      <p:bldP spid="24593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5119BC-9A9D-44A9-A7C5-279550DE53FF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200" y="185738"/>
            <a:ext cx="8686800" cy="801687"/>
          </a:xfrm>
        </p:spPr>
        <p:txBody>
          <a:bodyPr/>
          <a:lstStyle/>
          <a:p>
            <a:r>
              <a:rPr lang="en-US" altLang="zh-CN" sz="3600" smtClean="0">
                <a:ea typeface="宋体" charset="-122"/>
              </a:rPr>
              <a:t>3.2.2</a:t>
            </a:r>
            <a:r>
              <a:rPr lang="zh-CN" altLang="en-US" sz="3600" smtClean="0">
                <a:ea typeface="宋体" charset="-122"/>
              </a:rPr>
              <a:t>保存数据库</a:t>
            </a:r>
          </a:p>
        </p:txBody>
      </p:sp>
      <p:sp>
        <p:nvSpPr>
          <p:cNvPr id="25604" name="AutoShape 33"/>
          <p:cNvSpPr>
            <a:spLocks noChangeArrowheads="1"/>
          </p:cNvSpPr>
          <p:nvPr/>
        </p:nvSpPr>
        <p:spPr bwMode="gray">
          <a:xfrm>
            <a:off x="3571737" y="3105150"/>
            <a:ext cx="4643575" cy="1081088"/>
          </a:xfrm>
          <a:prstGeom prst="roundRect">
            <a:avLst>
              <a:gd name="adj" fmla="val 11505"/>
            </a:avLst>
          </a:prstGeom>
          <a:solidFill>
            <a:srgbClr val="4D4D4D">
              <a:alpha val="5098"/>
            </a:srgbClr>
          </a:solidFill>
          <a:ln w="635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dirty="0"/>
              <a:t>打开某一个数据库，在打开的</a:t>
            </a:r>
            <a:r>
              <a:rPr lang="en-US" altLang="zh-CN" dirty="0"/>
              <a:t>Backstage</a:t>
            </a:r>
          </a:p>
          <a:p>
            <a:r>
              <a:rPr lang="zh-CN" altLang="en-US" dirty="0"/>
              <a:t>视图中，单击“数据库另存为”命令，在弹</a:t>
            </a:r>
            <a:endParaRPr lang="en-US" altLang="zh-CN" dirty="0"/>
          </a:p>
          <a:p>
            <a:r>
              <a:rPr lang="zh-CN" altLang="en-US" dirty="0"/>
              <a:t>出的对话框中，可更改数据库的保存位置</a:t>
            </a:r>
            <a:endParaRPr lang="en-US" altLang="zh-CN" dirty="0"/>
          </a:p>
          <a:p>
            <a:r>
              <a:rPr lang="zh-CN" altLang="en-US" dirty="0"/>
              <a:t>和文件名。</a:t>
            </a:r>
          </a:p>
        </p:txBody>
      </p:sp>
      <p:grpSp>
        <p:nvGrpSpPr>
          <p:cNvPr id="25605" name="Group 2"/>
          <p:cNvGrpSpPr>
            <a:grpSpLocks/>
          </p:cNvGrpSpPr>
          <p:nvPr/>
        </p:nvGrpSpPr>
        <p:grpSpPr bwMode="auto">
          <a:xfrm>
            <a:off x="1003163" y="1797050"/>
            <a:ext cx="2295525" cy="2405063"/>
            <a:chOff x="672" y="1783"/>
            <a:chExt cx="1161" cy="1217"/>
          </a:xfrm>
        </p:grpSpPr>
        <p:grpSp>
          <p:nvGrpSpPr>
            <p:cNvPr id="25610" name="Group 6"/>
            <p:cNvGrpSpPr>
              <a:grpSpLocks/>
            </p:cNvGrpSpPr>
            <p:nvPr/>
          </p:nvGrpSpPr>
          <p:grpSpPr bwMode="auto">
            <a:xfrm>
              <a:off x="672" y="2307"/>
              <a:ext cx="1161" cy="693"/>
              <a:chOff x="471" y="272"/>
              <a:chExt cx="1161" cy="1539"/>
            </a:xfrm>
          </p:grpSpPr>
          <p:sp>
            <p:nvSpPr>
              <p:cNvPr id="25614" name="Oval 7"/>
              <p:cNvSpPr>
                <a:spLocks noChangeArrowheads="1"/>
              </p:cNvSpPr>
              <p:nvPr/>
            </p:nvSpPr>
            <p:spPr bwMode="gray">
              <a:xfrm>
                <a:off x="471" y="1438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E5EBD5"/>
                  </a:gs>
                  <a:gs pos="100000">
                    <a:srgbClr val="C1CF9D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AutoShape 8"/>
              <p:cNvSpPr>
                <a:spLocks noChangeArrowheads="1"/>
              </p:cNvSpPr>
              <p:nvPr/>
            </p:nvSpPr>
            <p:spPr bwMode="gray">
              <a:xfrm>
                <a:off x="473" y="271"/>
                <a:ext cx="1159" cy="1540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grpSp>
          <p:nvGrpSpPr>
            <p:cNvPr id="25611" name="Group 9"/>
            <p:cNvGrpSpPr>
              <a:grpSpLocks/>
            </p:cNvGrpSpPr>
            <p:nvPr/>
          </p:nvGrpSpPr>
          <p:grpSpPr bwMode="auto">
            <a:xfrm>
              <a:off x="672" y="1783"/>
              <a:ext cx="1161" cy="693"/>
              <a:chOff x="471" y="272"/>
              <a:chExt cx="1161" cy="1539"/>
            </a:xfrm>
          </p:grpSpPr>
          <p:sp>
            <p:nvSpPr>
              <p:cNvPr id="25612" name="Oval 10"/>
              <p:cNvSpPr>
                <a:spLocks noChangeArrowheads="1"/>
              </p:cNvSpPr>
              <p:nvPr/>
            </p:nvSpPr>
            <p:spPr bwMode="gray">
              <a:xfrm>
                <a:off x="471" y="1438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E5EBD5"/>
                  </a:gs>
                  <a:gs pos="100000">
                    <a:srgbClr val="C1CF9D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AutoShape 11"/>
              <p:cNvSpPr>
                <a:spLocks noChangeArrowheads="1"/>
              </p:cNvSpPr>
              <p:nvPr/>
            </p:nvSpPr>
            <p:spPr bwMode="gray">
              <a:xfrm>
                <a:off x="473" y="272"/>
                <a:ext cx="1159" cy="1540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>
                      <a:alpha val="50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</p:grpSp>
      <p:sp>
        <p:nvSpPr>
          <p:cNvPr id="25606" name="AutoShape 12"/>
          <p:cNvSpPr>
            <a:spLocks noChangeArrowheads="1"/>
          </p:cNvSpPr>
          <p:nvPr/>
        </p:nvSpPr>
        <p:spPr bwMode="gray">
          <a:xfrm>
            <a:off x="3571738" y="1785938"/>
            <a:ext cx="4643575" cy="1227137"/>
          </a:xfrm>
          <a:prstGeom prst="roundRect">
            <a:avLst>
              <a:gd name="adj" fmla="val 11505"/>
            </a:avLst>
          </a:prstGeom>
          <a:solidFill>
            <a:srgbClr val="4D4D4D">
              <a:alpha val="5098"/>
            </a:srgbClr>
          </a:solidFill>
          <a:ln w="635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square" anchor="ctr"/>
          <a:lstStyle/>
          <a:p>
            <a:r>
              <a:rPr lang="zh-CN" altLang="en-US" dirty="0"/>
              <a:t>打开某一个数据库</a:t>
            </a:r>
            <a:r>
              <a:rPr lang="en-US" altLang="zh-CN" dirty="0"/>
              <a:t>,</a:t>
            </a:r>
            <a:r>
              <a:rPr lang="zh-CN" altLang="en-US" dirty="0"/>
              <a:t>在打开的</a:t>
            </a:r>
            <a:r>
              <a:rPr lang="en-US" altLang="zh-CN" dirty="0"/>
              <a:t>Backstage</a:t>
            </a:r>
          </a:p>
          <a:p>
            <a:r>
              <a:rPr lang="zh-CN" altLang="en-US" dirty="0"/>
              <a:t>视图中，单击“保存”</a:t>
            </a:r>
            <a:r>
              <a:rPr lang="zh-CN" altLang="en-US" dirty="0" smtClean="0"/>
              <a:t>命令，</a:t>
            </a:r>
            <a:r>
              <a:rPr lang="zh-CN" altLang="en-US" dirty="0"/>
              <a:t>可按当前名称保存</a:t>
            </a:r>
            <a:r>
              <a:rPr lang="zh-CN" altLang="en-US" dirty="0" smtClean="0"/>
              <a:t>数据库</a:t>
            </a:r>
            <a:r>
              <a:rPr lang="zh-CN" altLang="en-US" dirty="0"/>
              <a:t>。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white">
          <a:xfrm>
            <a:off x="1071426" y="2264971"/>
            <a:ext cx="2128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hlinkClick r:id="rId2" action="ppaction://hlinksldjump"/>
              </a:rPr>
              <a:t>方法</a:t>
            </a:r>
            <a:r>
              <a:rPr lang="en-US" altLang="zh-CN" sz="2000" dirty="0">
                <a:solidFill>
                  <a:schemeClr val="bg1"/>
                </a:solidFill>
                <a:hlinkClick r:id="rId2" action="ppaction://hlinksldjump"/>
              </a:rPr>
              <a:t> 1.</a:t>
            </a:r>
            <a:r>
              <a:rPr lang="zh-CN" altLang="en-US" sz="2000" dirty="0">
                <a:solidFill>
                  <a:schemeClr val="bg1"/>
                </a:solidFill>
              </a:rPr>
              <a:t>“保存”</a:t>
            </a:r>
            <a:r>
              <a:rPr lang="zh-CN" altLang="en-US" sz="2000" dirty="0" smtClean="0">
                <a:solidFill>
                  <a:schemeClr val="bg1"/>
                </a:solidFill>
              </a:rPr>
              <a:t>命令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25608" name="Text Box 31"/>
          <p:cNvSpPr txBox="1">
            <a:spLocks noChangeArrowheads="1"/>
          </p:cNvSpPr>
          <p:nvPr/>
        </p:nvSpPr>
        <p:spPr bwMode="white">
          <a:xfrm>
            <a:off x="1085713" y="3430588"/>
            <a:ext cx="2128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hlinkClick r:id="rId3" action="ppaction://hlinksldjump"/>
              </a:rPr>
              <a:t>方法</a:t>
            </a:r>
            <a:r>
              <a:rPr lang="en-US" altLang="zh-CN" sz="2000" dirty="0">
                <a:solidFill>
                  <a:schemeClr val="bg1"/>
                </a:solidFill>
                <a:hlinkClick r:id="rId3" action="ppaction://hlinksldjump"/>
              </a:rPr>
              <a:t> 2.</a:t>
            </a:r>
            <a:r>
              <a:rPr lang="zh-CN" altLang="en-US" sz="2000" dirty="0">
                <a:solidFill>
                  <a:schemeClr val="bg1"/>
                </a:solidFill>
              </a:rPr>
              <a:t>“数据库另存为”命令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21" name="AutoShape 34"/>
          <p:cNvSpPr>
            <a:spLocks noChangeArrowheads="1"/>
          </p:cNvSpPr>
          <p:nvPr/>
        </p:nvSpPr>
        <p:spPr bwMode="gray">
          <a:xfrm>
            <a:off x="1157288" y="4579938"/>
            <a:ext cx="7058025" cy="763587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zh-CN" altLang="en-US" dirty="0">
                <a:ea typeface="+mn-ea"/>
              </a:rPr>
              <a:t>重要提示</a:t>
            </a:r>
            <a:r>
              <a:rPr lang="en-US" altLang="zh-CN" dirty="0">
                <a:ea typeface="+mn-ea"/>
              </a:rPr>
              <a:t>——</a:t>
            </a:r>
            <a:r>
              <a:rPr lang="zh-CN" altLang="en-US" dirty="0">
                <a:ea typeface="+mn-ea"/>
              </a:rPr>
              <a:t>保存数据库的重要性：</a:t>
            </a:r>
          </a:p>
          <a:p>
            <a:pPr algn="ctr">
              <a:defRPr/>
            </a:pPr>
            <a:r>
              <a:rPr lang="zh-CN" altLang="en-US" dirty="0">
                <a:ea typeface="+mn-ea"/>
              </a:rPr>
              <a:t>在处理数据库时，应随时保存，以免出现错误导致大量数据丢失。</a:t>
            </a:r>
          </a:p>
        </p:txBody>
      </p: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7693570" y="6249334"/>
            <a:ext cx="677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pic>
        <p:nvPicPr>
          <p:cNvPr id="26631" name="图片 68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7" y="614363"/>
            <a:ext cx="7401417" cy="516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圆角矩形 687"/>
          <p:cNvSpPr>
            <a:spLocks noChangeArrowheads="1"/>
          </p:cNvSpPr>
          <p:nvPr/>
        </p:nvSpPr>
        <p:spPr bwMode="auto">
          <a:xfrm>
            <a:off x="1020702" y="1056240"/>
            <a:ext cx="684000" cy="199405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  <p:sp>
        <p:nvSpPr>
          <p:cNvPr id="26640" name="圆角矩形 147"/>
          <p:cNvSpPr>
            <a:spLocks noChangeArrowheads="1"/>
          </p:cNvSpPr>
          <p:nvPr/>
        </p:nvSpPr>
        <p:spPr bwMode="auto">
          <a:xfrm>
            <a:off x="7954570" y="614521"/>
            <a:ext cx="382807" cy="141508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  <p:sp>
        <p:nvSpPr>
          <p:cNvPr id="26630" name="TextBox 16"/>
          <p:cNvSpPr txBox="1">
            <a:spLocks noChangeArrowheads="1"/>
          </p:cNvSpPr>
          <p:nvPr/>
        </p:nvSpPr>
        <p:spPr bwMode="auto">
          <a:xfrm>
            <a:off x="2721769" y="5955590"/>
            <a:ext cx="331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数据库的</a:t>
            </a:r>
            <a:r>
              <a:rPr lang="zh-CN" altLang="en-US" dirty="0" smtClean="0"/>
              <a:t>保存</a:t>
            </a:r>
            <a:endParaRPr lang="zh-CN" altLang="en-US" dirty="0"/>
          </a:p>
        </p:txBody>
      </p:sp>
      <p:sp>
        <p:nvSpPr>
          <p:cNvPr id="19" name="TextBox 18">
            <a:hlinkClick r:id="rId3" action="ppaction://hlinksldjump"/>
          </p:cNvPr>
          <p:cNvSpPr txBox="1"/>
          <p:nvPr/>
        </p:nvSpPr>
        <p:spPr>
          <a:xfrm>
            <a:off x="7740868" y="6281956"/>
            <a:ext cx="686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Back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66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2" grpId="1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773D48-0E97-4129-A12D-31371EF95EE2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pic>
        <p:nvPicPr>
          <p:cNvPr id="26631" name="图片 68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7" y="614363"/>
            <a:ext cx="7401417" cy="516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图片 68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7167" y="4149695"/>
            <a:ext cx="3301459" cy="115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图片 68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7627" y="1056398"/>
            <a:ext cx="4008386" cy="301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圆角矩形 691"/>
          <p:cNvSpPr>
            <a:spLocks noChangeArrowheads="1"/>
          </p:cNvSpPr>
          <p:nvPr/>
        </p:nvSpPr>
        <p:spPr bwMode="auto">
          <a:xfrm>
            <a:off x="1052234" y="1414822"/>
            <a:ext cx="881260" cy="199247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  <p:cxnSp>
        <p:nvCxnSpPr>
          <p:cNvPr id="26636" name="直接箭头连接符 692"/>
          <p:cNvCxnSpPr>
            <a:cxnSpLocks noChangeShapeType="1"/>
          </p:cNvCxnSpPr>
          <p:nvPr/>
        </p:nvCxnSpPr>
        <p:spPr bwMode="auto">
          <a:xfrm>
            <a:off x="1933494" y="1506321"/>
            <a:ext cx="65720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6637" name="圆角矩形 693"/>
          <p:cNvSpPr>
            <a:spLocks noChangeArrowheads="1"/>
          </p:cNvSpPr>
          <p:nvPr/>
        </p:nvSpPr>
        <p:spPr bwMode="auto">
          <a:xfrm>
            <a:off x="6415789" y="4384673"/>
            <a:ext cx="1538782" cy="68072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r>
              <a:rPr lang="zh-CN" sz="1400" dirty="0">
                <a:latin typeface="Times New Roman" pitchFamily="18" charset="0"/>
                <a:cs typeface="Times New Roman" pitchFamily="18" charset="0"/>
              </a:rPr>
              <a:t>另存数据库时如果有未关闭的对象</a:t>
            </a:r>
            <a:endParaRPr lang="zh-CN" sz="3600" dirty="0"/>
          </a:p>
        </p:txBody>
      </p:sp>
      <p:cxnSp>
        <p:nvCxnSpPr>
          <p:cNvPr id="26638" name="直接箭头连接符 694"/>
          <p:cNvCxnSpPr>
            <a:cxnSpLocks noChangeShapeType="1"/>
          </p:cNvCxnSpPr>
          <p:nvPr/>
        </p:nvCxnSpPr>
        <p:spPr bwMode="auto">
          <a:xfrm flipH="1">
            <a:off x="6042106" y="4597883"/>
            <a:ext cx="37415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6640" name="圆角矩形 147"/>
          <p:cNvSpPr>
            <a:spLocks noChangeArrowheads="1"/>
          </p:cNvSpPr>
          <p:nvPr/>
        </p:nvSpPr>
        <p:spPr bwMode="auto">
          <a:xfrm>
            <a:off x="7954570" y="614521"/>
            <a:ext cx="382807" cy="141508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  <p:sp>
        <p:nvSpPr>
          <p:cNvPr id="26630" name="TextBox 16"/>
          <p:cNvSpPr txBox="1">
            <a:spLocks noChangeArrowheads="1"/>
          </p:cNvSpPr>
          <p:nvPr/>
        </p:nvSpPr>
        <p:spPr bwMode="auto">
          <a:xfrm>
            <a:off x="2721769" y="5955590"/>
            <a:ext cx="331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数据库</a:t>
            </a:r>
            <a:r>
              <a:rPr lang="zh-CN" altLang="en-US" dirty="0" smtClean="0"/>
              <a:t>的另存</a:t>
            </a:r>
            <a:endParaRPr lang="zh-CN" altLang="en-US" dirty="0"/>
          </a:p>
        </p:txBody>
      </p:sp>
      <p:sp>
        <p:nvSpPr>
          <p:cNvPr id="16" name="圆角矩形 691"/>
          <p:cNvSpPr>
            <a:spLocks noChangeArrowheads="1"/>
          </p:cNvSpPr>
          <p:nvPr/>
        </p:nvSpPr>
        <p:spPr bwMode="auto">
          <a:xfrm>
            <a:off x="5155209" y="3748120"/>
            <a:ext cx="576000" cy="199247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  <p:sp>
        <p:nvSpPr>
          <p:cNvPr id="18" name="圆角矩形 691"/>
          <p:cNvSpPr>
            <a:spLocks noChangeArrowheads="1"/>
          </p:cNvSpPr>
          <p:nvPr/>
        </p:nvSpPr>
        <p:spPr bwMode="auto">
          <a:xfrm>
            <a:off x="2871632" y="3294761"/>
            <a:ext cx="1290466" cy="199247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  <p:sp>
        <p:nvSpPr>
          <p:cNvPr id="19" name="TextBox 18">
            <a:hlinkClick r:id="rId5" action="ppaction://hlinksldjump"/>
          </p:cNvPr>
          <p:cNvSpPr txBox="1"/>
          <p:nvPr/>
        </p:nvSpPr>
        <p:spPr>
          <a:xfrm>
            <a:off x="7740868" y="6281956"/>
            <a:ext cx="686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Back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9200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25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7" grpId="0"/>
      <p:bldP spid="16" grpId="0" animBg="1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4FFE54-7C95-4EB5-A254-937C3532383D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200" y="300038"/>
            <a:ext cx="8686800" cy="787400"/>
          </a:xfrm>
        </p:spPr>
        <p:txBody>
          <a:bodyPr/>
          <a:lstStyle/>
          <a:p>
            <a:r>
              <a:rPr lang="en-US" altLang="zh-CN" sz="3600" smtClean="0">
                <a:ea typeface="宋体" charset="-122"/>
              </a:rPr>
              <a:t>3.2.3</a:t>
            </a:r>
            <a:r>
              <a:rPr lang="zh-CN" altLang="en-US" sz="3600" smtClean="0">
                <a:ea typeface="宋体" charset="-122"/>
              </a:rPr>
              <a:t>关闭数据库</a:t>
            </a:r>
          </a:p>
        </p:txBody>
      </p:sp>
      <p:grpSp>
        <p:nvGrpSpPr>
          <p:cNvPr id="27652" name="Group 2"/>
          <p:cNvGrpSpPr>
            <a:grpSpLocks/>
          </p:cNvGrpSpPr>
          <p:nvPr/>
        </p:nvGrpSpPr>
        <p:grpSpPr bwMode="auto">
          <a:xfrm>
            <a:off x="200604" y="1797050"/>
            <a:ext cx="2295525" cy="2646363"/>
            <a:chOff x="672" y="1783"/>
            <a:chExt cx="1161" cy="1217"/>
          </a:xfrm>
        </p:grpSpPr>
        <p:grpSp>
          <p:nvGrpSpPr>
            <p:cNvPr id="27665" name="Group 6"/>
            <p:cNvGrpSpPr>
              <a:grpSpLocks/>
            </p:cNvGrpSpPr>
            <p:nvPr/>
          </p:nvGrpSpPr>
          <p:grpSpPr bwMode="auto">
            <a:xfrm>
              <a:off x="672" y="2307"/>
              <a:ext cx="1161" cy="693"/>
              <a:chOff x="471" y="272"/>
              <a:chExt cx="1161" cy="1539"/>
            </a:xfrm>
          </p:grpSpPr>
          <p:sp>
            <p:nvSpPr>
              <p:cNvPr id="27669" name="Oval 7"/>
              <p:cNvSpPr>
                <a:spLocks noChangeArrowheads="1"/>
              </p:cNvSpPr>
              <p:nvPr/>
            </p:nvSpPr>
            <p:spPr bwMode="gray">
              <a:xfrm>
                <a:off x="471" y="1438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E5EBD5"/>
                  </a:gs>
                  <a:gs pos="100000">
                    <a:srgbClr val="C1CF9D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AutoShape 8"/>
              <p:cNvSpPr>
                <a:spLocks noChangeArrowheads="1"/>
              </p:cNvSpPr>
              <p:nvPr/>
            </p:nvSpPr>
            <p:spPr bwMode="gray">
              <a:xfrm>
                <a:off x="473" y="272"/>
                <a:ext cx="1159" cy="1539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grpSp>
          <p:nvGrpSpPr>
            <p:cNvPr id="27666" name="Group 9"/>
            <p:cNvGrpSpPr>
              <a:grpSpLocks/>
            </p:cNvGrpSpPr>
            <p:nvPr/>
          </p:nvGrpSpPr>
          <p:grpSpPr bwMode="auto">
            <a:xfrm>
              <a:off x="672" y="1783"/>
              <a:ext cx="1161" cy="693"/>
              <a:chOff x="471" y="272"/>
              <a:chExt cx="1161" cy="1539"/>
            </a:xfrm>
          </p:grpSpPr>
          <p:sp>
            <p:nvSpPr>
              <p:cNvPr id="27667" name="Oval 10"/>
              <p:cNvSpPr>
                <a:spLocks noChangeArrowheads="1"/>
              </p:cNvSpPr>
              <p:nvPr/>
            </p:nvSpPr>
            <p:spPr bwMode="gray">
              <a:xfrm>
                <a:off x="471" y="1438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E5EBD5"/>
                  </a:gs>
                  <a:gs pos="100000">
                    <a:srgbClr val="C1CF9D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AutoShape 11"/>
              <p:cNvSpPr>
                <a:spLocks noChangeArrowheads="1"/>
              </p:cNvSpPr>
              <p:nvPr/>
            </p:nvSpPr>
            <p:spPr bwMode="gray">
              <a:xfrm>
                <a:off x="473" y="272"/>
                <a:ext cx="1159" cy="1539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>
                      <a:alpha val="50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</p:grpSp>
      <p:sp>
        <p:nvSpPr>
          <p:cNvPr id="27653" name="Text Box 14"/>
          <p:cNvSpPr txBox="1">
            <a:spLocks noChangeArrowheads="1"/>
          </p:cNvSpPr>
          <p:nvPr/>
        </p:nvSpPr>
        <p:spPr bwMode="white">
          <a:xfrm>
            <a:off x="314686" y="239077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chemeClr val="bg1"/>
                </a:solidFill>
              </a:rPr>
              <a:t>方法</a:t>
            </a:r>
            <a:r>
              <a:rPr lang="en-US" altLang="zh-CN" sz="2000">
                <a:solidFill>
                  <a:schemeClr val="bg1"/>
                </a:solidFill>
              </a:rPr>
              <a:t>1. </a:t>
            </a:r>
            <a:r>
              <a:rPr lang="zh-CN" altLang="en-US" sz="2000">
                <a:solidFill>
                  <a:schemeClr val="bg1"/>
                </a:solidFill>
              </a:rPr>
              <a:t>选择“关闭数据库”命令</a:t>
            </a:r>
            <a:endParaRPr lang="en-US" altLang="zh-CN" sz="2000">
              <a:solidFill>
                <a:schemeClr val="bg1"/>
              </a:solidFill>
            </a:endParaRPr>
          </a:p>
        </p:txBody>
      </p:sp>
      <p:sp>
        <p:nvSpPr>
          <p:cNvPr id="27654" name="Text Box 31"/>
          <p:cNvSpPr txBox="1">
            <a:spLocks noChangeArrowheads="1"/>
          </p:cNvSpPr>
          <p:nvPr/>
        </p:nvSpPr>
        <p:spPr bwMode="white">
          <a:xfrm>
            <a:off x="230548" y="3416300"/>
            <a:ext cx="24145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chemeClr val="bg1"/>
                </a:solidFill>
              </a:rPr>
              <a:t>方法</a:t>
            </a:r>
            <a:r>
              <a:rPr lang="en-US" altLang="zh-CN" sz="2000">
                <a:solidFill>
                  <a:schemeClr val="bg1"/>
                </a:solidFill>
              </a:rPr>
              <a:t>2. </a:t>
            </a:r>
            <a:r>
              <a:rPr lang="zh-CN" altLang="en-US" sz="2000">
                <a:solidFill>
                  <a:schemeClr val="bg1"/>
                </a:solidFill>
              </a:rPr>
              <a:t>单击数据库窗口的“关闭”按钮</a:t>
            </a:r>
            <a:endParaRPr lang="en-US" altLang="zh-CN" sz="2000">
              <a:solidFill>
                <a:schemeClr val="bg1"/>
              </a:solidFill>
            </a:endParaRPr>
          </a:p>
        </p:txBody>
      </p:sp>
      <p:sp>
        <p:nvSpPr>
          <p:cNvPr id="27655" name="Text Box 32"/>
          <p:cNvSpPr txBox="1">
            <a:spLocks noChangeArrowheads="1"/>
          </p:cNvSpPr>
          <p:nvPr/>
        </p:nvSpPr>
        <p:spPr bwMode="white">
          <a:xfrm>
            <a:off x="1984375" y="4497388"/>
            <a:ext cx="212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chemeClr val="bg1"/>
                </a:solidFill>
              </a:rPr>
              <a:t>  Content Title</a:t>
            </a: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765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pic>
        <p:nvPicPr>
          <p:cNvPr id="27660" name="图片 68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5247" y="1428750"/>
            <a:ext cx="6187127" cy="430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3" name="圆角矩形 146"/>
          <p:cNvSpPr>
            <a:spLocks noChangeArrowheads="1"/>
          </p:cNvSpPr>
          <p:nvPr/>
        </p:nvSpPr>
        <p:spPr bwMode="auto">
          <a:xfrm>
            <a:off x="2812769" y="2406579"/>
            <a:ext cx="756000" cy="18000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  <p:sp>
        <p:nvSpPr>
          <p:cNvPr id="27659" name="TextBox 39"/>
          <p:cNvSpPr txBox="1">
            <a:spLocks noChangeArrowheads="1"/>
          </p:cNvSpPr>
          <p:nvPr/>
        </p:nvSpPr>
        <p:spPr bwMode="auto">
          <a:xfrm>
            <a:off x="2005806" y="5879446"/>
            <a:ext cx="2085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 数据库的关闭</a:t>
            </a:r>
          </a:p>
        </p:txBody>
      </p:sp>
      <p:sp>
        <p:nvSpPr>
          <p:cNvPr id="24" name="TextBox 23">
            <a:hlinkClick r:id="rId3" action="ppaction://hlinksldjump"/>
          </p:cNvPr>
          <p:cNvSpPr txBox="1"/>
          <p:nvPr/>
        </p:nvSpPr>
        <p:spPr>
          <a:xfrm>
            <a:off x="7693570" y="6249334"/>
            <a:ext cx="677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25" name="圆角矩形 146"/>
          <p:cNvSpPr>
            <a:spLocks noChangeArrowheads="1"/>
          </p:cNvSpPr>
          <p:nvPr/>
        </p:nvSpPr>
        <p:spPr bwMode="auto">
          <a:xfrm>
            <a:off x="8574374" y="1407539"/>
            <a:ext cx="378000" cy="18000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3" grpId="0" animBg="1"/>
      <p:bldP spid="24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6225" y="271463"/>
            <a:ext cx="8686800" cy="715962"/>
          </a:xfrm>
        </p:spPr>
        <p:txBody>
          <a:bodyPr/>
          <a:lstStyle/>
          <a:p>
            <a:r>
              <a:rPr lang="en-US" altLang="zh-CN" sz="3600" smtClean="0">
                <a:ea typeface="宋体" charset="-122"/>
              </a:rPr>
              <a:t>3.2.4</a:t>
            </a:r>
            <a:r>
              <a:rPr lang="zh-CN" altLang="en-US" sz="3600" smtClean="0">
                <a:ea typeface="宋体" charset="-122"/>
              </a:rPr>
              <a:t>删除数据库</a:t>
            </a:r>
          </a:p>
        </p:txBody>
      </p:sp>
      <p:sp>
        <p:nvSpPr>
          <p:cNvPr id="28674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0822F3-96BD-4ADF-8C43-9E79D0A95D0E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28675" name="AutoShape 33"/>
          <p:cNvSpPr>
            <a:spLocks noChangeArrowheads="1"/>
          </p:cNvSpPr>
          <p:nvPr/>
        </p:nvSpPr>
        <p:spPr bwMode="gray">
          <a:xfrm>
            <a:off x="3886077" y="1857375"/>
            <a:ext cx="5059817" cy="1187450"/>
          </a:xfrm>
          <a:prstGeom prst="roundRect">
            <a:avLst>
              <a:gd name="adj" fmla="val 11505"/>
            </a:avLst>
          </a:prstGeom>
          <a:solidFill>
            <a:srgbClr val="4D4D4D">
              <a:alpha val="5098"/>
            </a:srgbClr>
          </a:solidFill>
          <a:ln w="635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/>
              <a:t>选择“文件”选项卡，在打开的</a:t>
            </a:r>
            <a:r>
              <a:rPr lang="en-US" altLang="zh-CN"/>
              <a:t>Backstage</a:t>
            </a:r>
          </a:p>
          <a:p>
            <a:r>
              <a:rPr lang="zh-CN" altLang="en-US"/>
              <a:t>视图中，单击“打开”命令，在弹出的“打开”</a:t>
            </a:r>
            <a:endParaRPr lang="en-US" altLang="zh-CN"/>
          </a:p>
          <a:p>
            <a:r>
              <a:rPr lang="zh-CN" altLang="en-US"/>
              <a:t>对话框中，右击要删除的数据库文件，</a:t>
            </a:r>
            <a:endParaRPr lang="en-US" altLang="zh-CN"/>
          </a:p>
          <a:p>
            <a:r>
              <a:rPr lang="zh-CN" altLang="en-US"/>
              <a:t>选择“删除”快捷菜单命令。</a:t>
            </a:r>
          </a:p>
        </p:txBody>
      </p:sp>
      <p:sp>
        <p:nvSpPr>
          <p:cNvPr id="28676" name="AutoShape 50"/>
          <p:cNvSpPr>
            <a:spLocks noChangeArrowheads="1"/>
          </p:cNvSpPr>
          <p:nvPr/>
        </p:nvSpPr>
        <p:spPr bwMode="gray">
          <a:xfrm>
            <a:off x="3971802" y="3571875"/>
            <a:ext cx="4904184" cy="1314450"/>
          </a:xfrm>
          <a:prstGeom prst="roundRect">
            <a:avLst>
              <a:gd name="adj" fmla="val 11505"/>
            </a:avLst>
          </a:prstGeom>
          <a:solidFill>
            <a:srgbClr val="4D4D4D">
              <a:alpha val="5098"/>
            </a:srgbClr>
          </a:solidFill>
          <a:ln w="635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square" anchor="ctr"/>
          <a:lstStyle/>
          <a:p>
            <a:r>
              <a:rPr lang="zh-CN" altLang="en-US" dirty="0"/>
              <a:t>用</a:t>
            </a:r>
            <a:r>
              <a:rPr lang="en-US" altLang="zh-CN" dirty="0"/>
              <a:t>Windows</a:t>
            </a:r>
            <a:r>
              <a:rPr lang="zh-CN" altLang="en-US" dirty="0"/>
              <a:t>资源管理器</a:t>
            </a:r>
            <a:endParaRPr lang="en-US" altLang="zh-CN" dirty="0"/>
          </a:p>
          <a:p>
            <a:r>
              <a:rPr lang="zh-CN" altLang="en-US" dirty="0"/>
              <a:t>或“我的电脑”（或“计算机”）做</a:t>
            </a:r>
            <a:r>
              <a:rPr lang="zh-CN" altLang="en-US" dirty="0" smtClean="0"/>
              <a:t>删除文件</a:t>
            </a:r>
            <a:r>
              <a:rPr lang="zh-CN" altLang="en-US" dirty="0"/>
              <a:t>操作。</a:t>
            </a:r>
          </a:p>
        </p:txBody>
      </p:sp>
      <p:grpSp>
        <p:nvGrpSpPr>
          <p:cNvPr id="28677" name="Group 2"/>
          <p:cNvGrpSpPr>
            <a:grpSpLocks/>
          </p:cNvGrpSpPr>
          <p:nvPr/>
        </p:nvGrpSpPr>
        <p:grpSpPr bwMode="auto">
          <a:xfrm>
            <a:off x="687265" y="1544638"/>
            <a:ext cx="3068637" cy="3673475"/>
            <a:chOff x="672" y="2303"/>
            <a:chExt cx="1161" cy="1214"/>
          </a:xfrm>
        </p:grpSpPr>
        <p:grpSp>
          <p:nvGrpSpPr>
            <p:cNvPr id="28680" name="Group 3"/>
            <p:cNvGrpSpPr>
              <a:grpSpLocks/>
            </p:cNvGrpSpPr>
            <p:nvPr/>
          </p:nvGrpSpPr>
          <p:grpSpPr bwMode="auto">
            <a:xfrm>
              <a:off x="672" y="2791"/>
              <a:ext cx="1161" cy="726"/>
              <a:chOff x="471" y="188"/>
              <a:chExt cx="1161" cy="1612"/>
            </a:xfrm>
          </p:grpSpPr>
          <p:sp>
            <p:nvSpPr>
              <p:cNvPr id="28685" name="Oval 4"/>
              <p:cNvSpPr>
                <a:spLocks noChangeArrowheads="1"/>
              </p:cNvSpPr>
              <p:nvPr/>
            </p:nvSpPr>
            <p:spPr bwMode="gray">
              <a:xfrm>
                <a:off x="471" y="1438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E5EBD5"/>
                  </a:gs>
                  <a:gs pos="100000">
                    <a:srgbClr val="C1CF9D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473" y="188"/>
                <a:ext cx="1159" cy="1539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>
                      <a:alpha val="50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grpSp>
          <p:nvGrpSpPr>
            <p:cNvPr id="28681" name="Group 6"/>
            <p:cNvGrpSpPr>
              <a:grpSpLocks/>
            </p:cNvGrpSpPr>
            <p:nvPr/>
          </p:nvGrpSpPr>
          <p:grpSpPr bwMode="auto">
            <a:xfrm>
              <a:off x="672" y="2303"/>
              <a:ext cx="1161" cy="693"/>
              <a:chOff x="471" y="261"/>
              <a:chExt cx="1161" cy="1539"/>
            </a:xfrm>
          </p:grpSpPr>
          <p:sp>
            <p:nvSpPr>
              <p:cNvPr id="28683" name="Oval 7"/>
              <p:cNvSpPr>
                <a:spLocks noChangeArrowheads="1"/>
              </p:cNvSpPr>
              <p:nvPr/>
            </p:nvSpPr>
            <p:spPr bwMode="gray">
              <a:xfrm>
                <a:off x="471" y="1438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E5EBD5"/>
                  </a:gs>
                  <a:gs pos="100000">
                    <a:srgbClr val="C1CF9D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AutoShape 8"/>
              <p:cNvSpPr>
                <a:spLocks noChangeArrowheads="1"/>
              </p:cNvSpPr>
              <p:nvPr/>
            </p:nvSpPr>
            <p:spPr bwMode="gray">
              <a:xfrm>
                <a:off x="473" y="261"/>
                <a:ext cx="1159" cy="1322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sp>
          <p:nvSpPr>
            <p:cNvPr id="28682" name="Oval 10"/>
            <p:cNvSpPr>
              <a:spLocks noChangeArrowheads="1"/>
            </p:cNvSpPr>
            <p:nvPr/>
          </p:nvSpPr>
          <p:spPr bwMode="gray">
            <a:xfrm>
              <a:off x="672" y="2316"/>
              <a:ext cx="1159" cy="206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678" name="Text Box 31"/>
          <p:cNvSpPr txBox="1">
            <a:spLocks noChangeArrowheads="1"/>
          </p:cNvSpPr>
          <p:nvPr/>
        </p:nvSpPr>
        <p:spPr bwMode="white">
          <a:xfrm>
            <a:off x="687265" y="2328863"/>
            <a:ext cx="3114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hlinkClick r:id="rId2" action="ppaction://hlinksldjump"/>
              </a:rPr>
              <a:t>方法</a:t>
            </a:r>
            <a:r>
              <a:rPr lang="en-US" altLang="zh-CN" sz="2000" dirty="0">
                <a:solidFill>
                  <a:schemeClr val="bg1"/>
                </a:solidFill>
                <a:hlinkClick r:id="rId2" action="ppaction://hlinksldjump"/>
              </a:rPr>
              <a:t>1.</a:t>
            </a:r>
            <a:r>
              <a:rPr lang="en-US" altLang="zh-CN" sz="2000" dirty="0">
                <a:solidFill>
                  <a:schemeClr val="bg1"/>
                </a:solidFill>
              </a:rPr>
              <a:t> </a:t>
            </a:r>
            <a:r>
              <a:rPr lang="zh-CN" altLang="en-US" sz="2000" dirty="0">
                <a:solidFill>
                  <a:schemeClr val="bg1"/>
                </a:solidFill>
              </a:rPr>
              <a:t>选择“文件”选项卡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28679" name="Text Box 32"/>
          <p:cNvSpPr txBox="1">
            <a:spLocks noChangeArrowheads="1"/>
          </p:cNvSpPr>
          <p:nvPr/>
        </p:nvSpPr>
        <p:spPr bwMode="white">
          <a:xfrm>
            <a:off x="899990" y="4040188"/>
            <a:ext cx="2801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chemeClr val="bg1"/>
                </a:solidFill>
              </a:rPr>
              <a:t>方法</a:t>
            </a:r>
            <a:r>
              <a:rPr lang="en-US" altLang="zh-CN" sz="2000">
                <a:solidFill>
                  <a:schemeClr val="bg1"/>
                </a:solidFill>
              </a:rPr>
              <a:t>2.</a:t>
            </a:r>
            <a:r>
              <a:rPr lang="zh-CN" altLang="en-US" sz="2000">
                <a:solidFill>
                  <a:schemeClr val="bg1"/>
                </a:solidFill>
              </a:rPr>
              <a:t> 做删除文件操作</a:t>
            </a:r>
            <a:endParaRPr lang="en-US" altLang="zh-CN" sz="2000">
              <a:solidFill>
                <a:schemeClr val="bg1"/>
              </a:solidFill>
            </a:endParaRPr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7693570" y="6249334"/>
            <a:ext cx="677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pic>
        <p:nvPicPr>
          <p:cNvPr id="29703" name="图片 69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786" y="323193"/>
            <a:ext cx="8550823" cy="555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图片 696"/>
          <p:cNvPicPr>
            <a:picLocks noChangeAspect="1"/>
          </p:cNvPicPr>
          <p:nvPr/>
        </p:nvPicPr>
        <p:blipFill>
          <a:blip r:embed="rId3"/>
          <a:srcRect l="28777" t="28342" r="21367" b="5852"/>
          <a:stretch>
            <a:fillRect/>
          </a:stretch>
        </p:blipFill>
        <p:spPr bwMode="auto">
          <a:xfrm>
            <a:off x="1987837" y="788522"/>
            <a:ext cx="5053240" cy="35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圆角矩形 698"/>
          <p:cNvSpPr>
            <a:spLocks noChangeArrowheads="1"/>
          </p:cNvSpPr>
          <p:nvPr/>
        </p:nvSpPr>
        <p:spPr bwMode="auto">
          <a:xfrm>
            <a:off x="472769" y="1349109"/>
            <a:ext cx="732142" cy="275531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  <p:cxnSp>
        <p:nvCxnSpPr>
          <p:cNvPr id="29706" name="直接箭头连接符 699"/>
          <p:cNvCxnSpPr>
            <a:cxnSpLocks noChangeShapeType="1"/>
          </p:cNvCxnSpPr>
          <p:nvPr/>
        </p:nvCxnSpPr>
        <p:spPr bwMode="auto">
          <a:xfrm>
            <a:off x="1204910" y="1510510"/>
            <a:ext cx="101722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9707" name="圆角矩形 700"/>
          <p:cNvSpPr>
            <a:spLocks noChangeArrowheads="1"/>
          </p:cNvSpPr>
          <p:nvPr/>
        </p:nvSpPr>
        <p:spPr bwMode="auto">
          <a:xfrm>
            <a:off x="4363546" y="3866630"/>
            <a:ext cx="539969" cy="179913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  <p:sp>
        <p:nvSpPr>
          <p:cNvPr id="29702" name="TextBox 11"/>
          <p:cNvSpPr txBox="1">
            <a:spLocks noChangeArrowheads="1"/>
          </p:cNvSpPr>
          <p:nvPr/>
        </p:nvSpPr>
        <p:spPr bwMode="auto">
          <a:xfrm>
            <a:off x="2555417" y="6164318"/>
            <a:ext cx="318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数据库的删除</a:t>
            </a: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7740868" y="6281956"/>
            <a:ext cx="686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Back</a:t>
            </a:r>
            <a:endParaRPr lang="zh-CN" alt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389586" y="1958691"/>
            <a:ext cx="973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右击文件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97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7" grpId="0" animBg="1"/>
      <p:bldP spid="29707" grpId="1" animBg="1"/>
      <p:bldP spid="1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39" name="Freeform 483"/>
          <p:cNvSpPr>
            <a:spLocks/>
          </p:cNvSpPr>
          <p:nvPr/>
        </p:nvSpPr>
        <p:spPr bwMode="gray">
          <a:xfrm>
            <a:off x="2535238" y="1239838"/>
            <a:ext cx="4533900" cy="568325"/>
          </a:xfrm>
          <a:custGeom>
            <a:avLst/>
            <a:gdLst>
              <a:gd name="T0" fmla="*/ 0 w 2856"/>
              <a:gd name="T1" fmla="*/ 5 h 358"/>
              <a:gd name="T2" fmla="*/ 0 w 2856"/>
              <a:gd name="T3" fmla="*/ 357 h 358"/>
              <a:gd name="T4" fmla="*/ 2667 w 2856"/>
              <a:gd name="T5" fmla="*/ 357 h 358"/>
              <a:gd name="T6" fmla="*/ 2854 w 2856"/>
              <a:gd name="T7" fmla="*/ 182 h 358"/>
              <a:gd name="T8" fmla="*/ 2667 w 2856"/>
              <a:gd name="T9" fmla="*/ 0 h 358"/>
              <a:gd name="T10" fmla="*/ 0 w 2856"/>
              <a:gd name="T11" fmla="*/ 5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3137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8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+mn-ea"/>
            </a:endParaRPr>
          </a:p>
        </p:txBody>
      </p:sp>
      <p:sp>
        <p:nvSpPr>
          <p:cNvPr id="199138" name="Freeform 482"/>
          <p:cNvSpPr>
            <a:spLocks/>
          </p:cNvSpPr>
          <p:nvPr/>
        </p:nvSpPr>
        <p:spPr bwMode="gray">
          <a:xfrm>
            <a:off x="2186925" y="1191710"/>
            <a:ext cx="751976" cy="615950"/>
          </a:xfrm>
          <a:prstGeom prst="diamond">
            <a:avLst/>
          </a:prstGeom>
          <a:gradFill rotWithShape="1">
            <a:gsLst>
              <a:gs pos="0">
                <a:schemeClr val="accent2">
                  <a:gamma/>
                  <a:shade val="63137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+mn-ea"/>
            </a:endParaRPr>
          </a:p>
        </p:txBody>
      </p:sp>
      <p:sp>
        <p:nvSpPr>
          <p:cNvPr id="199101" name="Rectangle 445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62013"/>
          </a:xfrm>
        </p:spPr>
        <p:txBody>
          <a:bodyPr/>
          <a:lstStyle/>
          <a:p>
            <a:r>
              <a:rPr lang="zh-CN" altLang="en-US" sz="3600" dirty="0" smtClean="0">
                <a:ea typeface="宋体" charset="-122"/>
              </a:rPr>
              <a:t>第</a:t>
            </a:r>
            <a:r>
              <a:rPr lang="en-US" altLang="zh-CN" sz="3600" dirty="0" smtClean="0">
                <a:ea typeface="宋体" charset="-122"/>
              </a:rPr>
              <a:t>3</a:t>
            </a:r>
            <a:r>
              <a:rPr lang="zh-CN" altLang="en-US" sz="3600" dirty="0" smtClean="0">
                <a:ea typeface="宋体" charset="-122"/>
              </a:rPr>
              <a:t>章 数据库的创建与操作</a:t>
            </a:r>
            <a:endParaRPr lang="en-US" altLang="zh-CN" sz="3600" dirty="0" smtClean="0">
              <a:ea typeface="宋体" charset="-122"/>
            </a:endParaRPr>
          </a:p>
        </p:txBody>
      </p:sp>
      <p:sp>
        <p:nvSpPr>
          <p:cNvPr id="199118" name="Text Box 462">
            <a:hlinkClick r:id="rId2" action="ppaction://hlinksldjump"/>
          </p:cNvPr>
          <p:cNvSpPr txBox="1">
            <a:spLocks noChangeArrowheads="1"/>
          </p:cNvSpPr>
          <p:nvPr/>
        </p:nvSpPr>
        <p:spPr bwMode="gray">
          <a:xfrm>
            <a:off x="2938463" y="1304925"/>
            <a:ext cx="4376737" cy="460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dirty="0"/>
              <a:t>创建数据库</a:t>
            </a:r>
            <a:endParaRPr lang="en-US" altLang="zh-CN" sz="2400" dirty="0"/>
          </a:p>
        </p:txBody>
      </p:sp>
      <p:sp>
        <p:nvSpPr>
          <p:cNvPr id="199114" name="Text Box 458"/>
          <p:cNvSpPr txBox="1">
            <a:spLocks noChangeArrowheads="1"/>
          </p:cNvSpPr>
          <p:nvPr/>
        </p:nvSpPr>
        <p:spPr bwMode="gray">
          <a:xfrm>
            <a:off x="2320925" y="1138238"/>
            <a:ext cx="482600" cy="6461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Freeform 487"/>
          <p:cNvSpPr>
            <a:spLocks/>
          </p:cNvSpPr>
          <p:nvPr/>
        </p:nvSpPr>
        <p:spPr bwMode="gray">
          <a:xfrm>
            <a:off x="2552700" y="2932113"/>
            <a:ext cx="4533900" cy="568325"/>
          </a:xfrm>
          <a:custGeom>
            <a:avLst/>
            <a:gdLst>
              <a:gd name="T0" fmla="*/ 0 w 2856"/>
              <a:gd name="T1" fmla="*/ 5 h 358"/>
              <a:gd name="T2" fmla="*/ 0 w 2856"/>
              <a:gd name="T3" fmla="*/ 357 h 358"/>
              <a:gd name="T4" fmla="*/ 2667 w 2856"/>
              <a:gd name="T5" fmla="*/ 357 h 358"/>
              <a:gd name="T6" fmla="*/ 2854 w 2856"/>
              <a:gd name="T7" fmla="*/ 182 h 358"/>
              <a:gd name="T8" fmla="*/ 2667 w 2856"/>
              <a:gd name="T9" fmla="*/ 0 h 358"/>
              <a:gd name="T10" fmla="*/ 0 w 2856"/>
              <a:gd name="T11" fmla="*/ 5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8313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8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+mn-ea"/>
            </a:endParaRPr>
          </a:p>
        </p:txBody>
      </p:sp>
      <p:sp>
        <p:nvSpPr>
          <p:cNvPr id="27" name="Freeform 488"/>
          <p:cNvSpPr>
            <a:spLocks/>
          </p:cNvSpPr>
          <p:nvPr/>
        </p:nvSpPr>
        <p:spPr bwMode="gray">
          <a:xfrm>
            <a:off x="2177088" y="2959561"/>
            <a:ext cx="609600" cy="568325"/>
          </a:xfrm>
          <a:prstGeom prst="diamond">
            <a:avLst/>
          </a:prstGeom>
          <a:gradFill rotWithShape="1">
            <a:gsLst>
              <a:gs pos="0">
                <a:schemeClr val="hlink">
                  <a:gamma/>
                  <a:shade val="6313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glow rad="101600">
              <a:srgbClr val="92D050">
                <a:alpha val="60000"/>
              </a:srgbClr>
            </a:glow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+mn-ea"/>
            </a:endParaRPr>
          </a:p>
        </p:txBody>
      </p:sp>
      <p:sp>
        <p:nvSpPr>
          <p:cNvPr id="29" name="Text Box 470"/>
          <p:cNvSpPr txBox="1">
            <a:spLocks noChangeArrowheads="1"/>
          </p:cNvSpPr>
          <p:nvPr/>
        </p:nvSpPr>
        <p:spPr bwMode="gray">
          <a:xfrm>
            <a:off x="2327711" y="2935288"/>
            <a:ext cx="304800" cy="6413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398" name="灯片编号占位符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408CD1-F495-4966-98C0-5C0F7A0CB654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30" name="AutoShape 34"/>
          <p:cNvSpPr>
            <a:spLocks noChangeArrowheads="1"/>
          </p:cNvSpPr>
          <p:nvPr/>
        </p:nvSpPr>
        <p:spPr bwMode="gray">
          <a:xfrm>
            <a:off x="2562225" y="1774825"/>
            <a:ext cx="4187825" cy="1506538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indent="2520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dirty="0">
                <a:ea typeface="+mn-ea"/>
                <a:hlinkClick r:id="rId3" action="ppaction://hlinksldjump"/>
              </a:rPr>
              <a:t>3.1.1</a:t>
            </a:r>
            <a:r>
              <a:rPr lang="zh-CN" altLang="en-US" dirty="0">
                <a:ea typeface="+mn-ea"/>
                <a:hlinkClick r:id="rId3" action="ppaction://hlinksldjump"/>
              </a:rPr>
              <a:t>利用模板创建数据库</a:t>
            </a:r>
            <a:endParaRPr lang="en-US" altLang="zh-CN" dirty="0">
              <a:ea typeface="+mn-ea"/>
              <a:hlinkClick r:id="" action="ppaction://noaction"/>
            </a:endParaRPr>
          </a:p>
          <a:p>
            <a:pPr indent="2520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dirty="0">
                <a:ea typeface="+mn-ea"/>
                <a:hlinkClick r:id="rId4" action="ppaction://hlinksldjump"/>
              </a:rPr>
              <a:t>3.1.2</a:t>
            </a:r>
            <a:r>
              <a:rPr lang="zh-CN" altLang="en-US" dirty="0">
                <a:ea typeface="+mn-ea"/>
                <a:hlinkClick r:id="rId4" action="ppaction://hlinksldjump"/>
              </a:rPr>
              <a:t>创建空白数据库</a:t>
            </a:r>
            <a:endParaRPr lang="en-US" altLang="zh-CN" dirty="0">
              <a:ea typeface="+mn-ea"/>
              <a:hlinkClick r:id="" action="ppaction://noaction"/>
            </a:endParaRPr>
          </a:p>
          <a:p>
            <a:pPr indent="252000"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dirty="0">
              <a:ea typeface="+mn-ea"/>
            </a:endParaRP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gray">
          <a:xfrm>
            <a:off x="2687638" y="3522663"/>
            <a:ext cx="4187825" cy="2932112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indent="2520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dirty="0">
                <a:ea typeface="+mn-ea"/>
                <a:hlinkClick r:id="rId5" action="ppaction://hlinksldjump"/>
              </a:rPr>
              <a:t>3.2.1</a:t>
            </a:r>
            <a:r>
              <a:rPr lang="zh-CN" altLang="en-US" dirty="0">
                <a:ea typeface="+mn-ea"/>
                <a:hlinkClick r:id="rId5" action="ppaction://hlinksldjump"/>
              </a:rPr>
              <a:t>打开数据库</a:t>
            </a:r>
            <a:endParaRPr lang="en-US" altLang="zh-CN" dirty="0">
              <a:ea typeface="+mn-ea"/>
              <a:hlinkClick r:id="" action="ppaction://noaction"/>
            </a:endParaRPr>
          </a:p>
          <a:p>
            <a:pPr indent="2520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dirty="0">
                <a:ea typeface="+mn-ea"/>
                <a:hlinkClick r:id="rId6" action="ppaction://hlinksldjump"/>
              </a:rPr>
              <a:t>3.2.2</a:t>
            </a:r>
            <a:r>
              <a:rPr lang="zh-CN" altLang="en-US" dirty="0">
                <a:ea typeface="+mn-ea"/>
                <a:hlinkClick r:id="rId6" action="ppaction://hlinksldjump"/>
              </a:rPr>
              <a:t>保存数据库</a:t>
            </a:r>
            <a:endParaRPr lang="en-US" altLang="zh-CN" dirty="0">
              <a:ea typeface="+mn-ea"/>
              <a:hlinkClick r:id="" action="ppaction://noaction"/>
            </a:endParaRPr>
          </a:p>
          <a:p>
            <a:pPr indent="2520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dirty="0">
                <a:ea typeface="+mn-ea"/>
                <a:hlinkClick r:id="rId7" action="ppaction://hlinksldjump"/>
              </a:rPr>
              <a:t>3.2.3</a:t>
            </a:r>
            <a:r>
              <a:rPr lang="zh-CN" altLang="en-US" dirty="0">
                <a:ea typeface="+mn-ea"/>
                <a:hlinkClick r:id="rId7" action="ppaction://hlinksldjump"/>
              </a:rPr>
              <a:t>关闭数据库</a:t>
            </a:r>
            <a:endParaRPr lang="en-US" altLang="zh-CN" dirty="0">
              <a:ea typeface="+mn-ea"/>
              <a:hlinkClick r:id="" action="ppaction://noaction"/>
            </a:endParaRPr>
          </a:p>
          <a:p>
            <a:pPr indent="2520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dirty="0">
                <a:ea typeface="+mn-ea"/>
                <a:hlinkClick r:id="rId8" action="ppaction://hlinksldjump"/>
              </a:rPr>
              <a:t>3.2.4</a:t>
            </a:r>
            <a:r>
              <a:rPr lang="zh-CN" altLang="en-US" dirty="0">
                <a:ea typeface="+mn-ea"/>
                <a:hlinkClick r:id="rId8" action="ppaction://hlinksldjump"/>
              </a:rPr>
              <a:t>删除数据库</a:t>
            </a:r>
            <a:endParaRPr lang="en-US" altLang="zh-CN" dirty="0">
              <a:ea typeface="+mn-ea"/>
              <a:hlinkClick r:id="" action="ppaction://noaction"/>
            </a:endParaRPr>
          </a:p>
          <a:p>
            <a:pPr indent="2520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dirty="0">
                <a:ea typeface="+mn-ea"/>
                <a:hlinkClick r:id="rId9" action="ppaction://hlinksldjump"/>
              </a:rPr>
              <a:t>3.2.5</a:t>
            </a:r>
            <a:r>
              <a:rPr lang="zh-CN" altLang="en-US" dirty="0">
                <a:ea typeface="+mn-ea"/>
                <a:hlinkClick r:id="rId9" action="ppaction://hlinksldjump"/>
              </a:rPr>
              <a:t>查看数据库属性</a:t>
            </a:r>
            <a:endParaRPr lang="en-US" altLang="zh-CN" dirty="0">
              <a:ea typeface="+mn-ea"/>
              <a:hlinkClick r:id="" action="ppaction://noaction"/>
            </a:endParaRPr>
          </a:p>
          <a:p>
            <a:pPr indent="252000"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dirty="0">
              <a:ea typeface="+mn-ea"/>
            </a:endParaRPr>
          </a:p>
        </p:txBody>
      </p:sp>
      <p:sp>
        <p:nvSpPr>
          <p:cNvPr id="28" name="Text Box 489">
            <a:hlinkClick r:id="rId10" action="ppaction://hlinksldjump"/>
          </p:cNvPr>
          <p:cNvSpPr txBox="1">
            <a:spLocks noChangeArrowheads="1"/>
          </p:cNvSpPr>
          <p:nvPr/>
        </p:nvSpPr>
        <p:spPr bwMode="gray">
          <a:xfrm>
            <a:off x="2955925" y="2990850"/>
            <a:ext cx="3581400" cy="4619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dirty="0">
                <a:ea typeface="+mn-ea"/>
              </a:rPr>
              <a:t>数据库的基本操作及管理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hlinkClick r:id="rId11" action="ppaction://hlinksldjump"/>
          </p:cNvPr>
          <p:cNvSpPr txBox="1"/>
          <p:nvPr/>
        </p:nvSpPr>
        <p:spPr>
          <a:xfrm>
            <a:off x="7441325" y="5655300"/>
            <a:ext cx="12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本章重点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139" grpId="0" animBg="1"/>
      <p:bldP spid="199138" grpId="0" animBg="1"/>
      <p:bldP spid="199118" grpId="0"/>
      <p:bldP spid="199114" grpId="0"/>
      <p:bldP spid="26" grpId="0" animBg="1"/>
      <p:bldP spid="27" grpId="0" animBg="1"/>
      <p:bldP spid="29" grpId="0"/>
      <p:bldP spid="30" grpId="0" animBg="1"/>
      <p:bldP spid="31" grpId="0" animBg="1"/>
      <p:bldP spid="28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0888" y="200025"/>
            <a:ext cx="8197850" cy="782638"/>
          </a:xfrm>
        </p:spPr>
        <p:txBody>
          <a:bodyPr/>
          <a:lstStyle/>
          <a:p>
            <a:r>
              <a:rPr lang="en-US" altLang="zh-CN" sz="3600" smtClean="0">
                <a:ea typeface="宋体" charset="-122"/>
              </a:rPr>
              <a:t>3.2.5</a:t>
            </a:r>
            <a:r>
              <a:rPr lang="zh-CN" altLang="en-US" sz="3600" smtClean="0">
                <a:ea typeface="宋体" charset="-122"/>
              </a:rPr>
              <a:t>查看数据库属性</a:t>
            </a:r>
          </a:p>
        </p:txBody>
      </p:sp>
      <p:sp>
        <p:nvSpPr>
          <p:cNvPr id="30722" name="AutoShape 3"/>
          <p:cNvSpPr>
            <a:spLocks noChangeArrowheads="1"/>
          </p:cNvSpPr>
          <p:nvPr/>
        </p:nvSpPr>
        <p:spPr bwMode="ltGray">
          <a:xfrm>
            <a:off x="1500188" y="2142097"/>
            <a:ext cx="3124200" cy="579437"/>
          </a:xfrm>
          <a:prstGeom prst="bevel">
            <a:avLst>
              <a:gd name="adj" fmla="val 12639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0723" name="AutoShape 4"/>
          <p:cNvSpPr>
            <a:spLocks noChangeArrowheads="1"/>
          </p:cNvSpPr>
          <p:nvPr/>
        </p:nvSpPr>
        <p:spPr bwMode="gray">
          <a:xfrm>
            <a:off x="452438" y="3580760"/>
            <a:ext cx="3124200" cy="609600"/>
          </a:xfrm>
          <a:prstGeom prst="bevel">
            <a:avLst>
              <a:gd name="adj" fmla="val 12639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0724" name="Freeform 7"/>
          <p:cNvSpPr>
            <a:spLocks/>
          </p:cNvSpPr>
          <p:nvPr/>
        </p:nvSpPr>
        <p:spPr bwMode="gray">
          <a:xfrm rot="18320416" flipH="1">
            <a:off x="571500" y="2724989"/>
            <a:ext cx="1074738" cy="601662"/>
          </a:xfrm>
          <a:custGeom>
            <a:avLst/>
            <a:gdLst>
              <a:gd name="T0" fmla="*/ 0 w 982"/>
              <a:gd name="T1" fmla="*/ 601663 h 774"/>
              <a:gd name="T2" fmla="*/ 2189 w 982"/>
              <a:gd name="T3" fmla="*/ 598554 h 774"/>
              <a:gd name="T4" fmla="*/ 8756 w 982"/>
              <a:gd name="T5" fmla="*/ 586116 h 774"/>
              <a:gd name="T6" fmla="*/ 17511 w 982"/>
              <a:gd name="T7" fmla="*/ 567460 h 774"/>
              <a:gd name="T8" fmla="*/ 35022 w 982"/>
              <a:gd name="T9" fmla="*/ 542585 h 774"/>
              <a:gd name="T10" fmla="*/ 54722 w 982"/>
              <a:gd name="T11" fmla="*/ 513046 h 774"/>
              <a:gd name="T12" fmla="*/ 83177 w 982"/>
              <a:gd name="T13" fmla="*/ 480398 h 774"/>
              <a:gd name="T14" fmla="*/ 116010 w 982"/>
              <a:gd name="T15" fmla="*/ 446195 h 774"/>
              <a:gd name="T16" fmla="*/ 155410 w 982"/>
              <a:gd name="T17" fmla="*/ 410437 h 774"/>
              <a:gd name="T18" fmla="*/ 203565 w 982"/>
              <a:gd name="T19" fmla="*/ 374679 h 774"/>
              <a:gd name="T20" fmla="*/ 258287 w 982"/>
              <a:gd name="T21" fmla="*/ 340476 h 774"/>
              <a:gd name="T22" fmla="*/ 321765 w 982"/>
              <a:gd name="T23" fmla="*/ 309382 h 774"/>
              <a:gd name="T24" fmla="*/ 393998 w 982"/>
              <a:gd name="T25" fmla="*/ 279843 h 774"/>
              <a:gd name="T26" fmla="*/ 466231 w 982"/>
              <a:gd name="T27" fmla="*/ 258078 h 774"/>
              <a:gd name="T28" fmla="*/ 534086 w 982"/>
              <a:gd name="T29" fmla="*/ 244086 h 774"/>
              <a:gd name="T30" fmla="*/ 595374 w 982"/>
              <a:gd name="T31" fmla="*/ 236312 h 774"/>
              <a:gd name="T32" fmla="*/ 650096 w 982"/>
              <a:gd name="T33" fmla="*/ 233203 h 774"/>
              <a:gd name="T34" fmla="*/ 698251 w 982"/>
              <a:gd name="T35" fmla="*/ 233203 h 774"/>
              <a:gd name="T36" fmla="*/ 742029 w 982"/>
              <a:gd name="T37" fmla="*/ 236312 h 774"/>
              <a:gd name="T38" fmla="*/ 777051 w 982"/>
              <a:gd name="T39" fmla="*/ 242531 h 774"/>
              <a:gd name="T40" fmla="*/ 805506 w 982"/>
              <a:gd name="T41" fmla="*/ 248750 h 774"/>
              <a:gd name="T42" fmla="*/ 825206 w 982"/>
              <a:gd name="T43" fmla="*/ 253414 h 774"/>
              <a:gd name="T44" fmla="*/ 838339 w 982"/>
              <a:gd name="T45" fmla="*/ 258078 h 774"/>
              <a:gd name="T46" fmla="*/ 842717 w 982"/>
              <a:gd name="T47" fmla="*/ 259632 h 774"/>
              <a:gd name="T48" fmla="*/ 744218 w 982"/>
              <a:gd name="T49" fmla="*/ 370015 h 774"/>
              <a:gd name="T50" fmla="*/ 1074738 w 982"/>
              <a:gd name="T51" fmla="*/ 287617 h 774"/>
              <a:gd name="T52" fmla="*/ 998127 w 982"/>
              <a:gd name="T53" fmla="*/ 0 h 774"/>
              <a:gd name="T54" fmla="*/ 934650 w 982"/>
              <a:gd name="T55" fmla="*/ 116601 h 774"/>
              <a:gd name="T56" fmla="*/ 930272 w 982"/>
              <a:gd name="T57" fmla="*/ 115047 h 774"/>
              <a:gd name="T58" fmla="*/ 917139 w 982"/>
              <a:gd name="T59" fmla="*/ 110383 h 774"/>
              <a:gd name="T60" fmla="*/ 899628 w 982"/>
              <a:gd name="T61" fmla="*/ 104164 h 774"/>
              <a:gd name="T62" fmla="*/ 873361 w 982"/>
              <a:gd name="T63" fmla="*/ 97945 h 774"/>
              <a:gd name="T64" fmla="*/ 840528 w 982"/>
              <a:gd name="T65" fmla="*/ 93281 h 774"/>
              <a:gd name="T66" fmla="*/ 801129 w 982"/>
              <a:gd name="T67" fmla="*/ 88617 h 774"/>
              <a:gd name="T68" fmla="*/ 757351 w 982"/>
              <a:gd name="T69" fmla="*/ 85508 h 774"/>
              <a:gd name="T70" fmla="*/ 707007 w 982"/>
              <a:gd name="T71" fmla="*/ 85508 h 774"/>
              <a:gd name="T72" fmla="*/ 652285 w 982"/>
              <a:gd name="T73" fmla="*/ 90172 h 774"/>
              <a:gd name="T74" fmla="*/ 590997 w 982"/>
              <a:gd name="T75" fmla="*/ 97945 h 774"/>
              <a:gd name="T76" fmla="*/ 527519 w 982"/>
              <a:gd name="T77" fmla="*/ 113492 h 774"/>
              <a:gd name="T78" fmla="*/ 461853 w 982"/>
              <a:gd name="T79" fmla="*/ 133703 h 774"/>
              <a:gd name="T80" fmla="*/ 389620 w 982"/>
              <a:gd name="T81" fmla="*/ 163242 h 774"/>
              <a:gd name="T82" fmla="*/ 317387 w 982"/>
              <a:gd name="T83" fmla="*/ 200554 h 774"/>
              <a:gd name="T84" fmla="*/ 251721 w 982"/>
              <a:gd name="T85" fmla="*/ 240976 h 774"/>
              <a:gd name="T86" fmla="*/ 194810 w 982"/>
              <a:gd name="T87" fmla="*/ 282953 h 774"/>
              <a:gd name="T88" fmla="*/ 148844 w 982"/>
              <a:gd name="T89" fmla="*/ 328038 h 774"/>
              <a:gd name="T90" fmla="*/ 109444 w 982"/>
              <a:gd name="T91" fmla="*/ 373124 h 774"/>
              <a:gd name="T92" fmla="*/ 78800 w 982"/>
              <a:gd name="T93" fmla="*/ 416656 h 774"/>
              <a:gd name="T94" fmla="*/ 52533 w 982"/>
              <a:gd name="T95" fmla="*/ 458632 h 774"/>
              <a:gd name="T96" fmla="*/ 32833 w 982"/>
              <a:gd name="T97" fmla="*/ 497499 h 774"/>
              <a:gd name="T98" fmla="*/ 19700 w 982"/>
              <a:gd name="T99" fmla="*/ 531702 h 774"/>
              <a:gd name="T100" fmla="*/ 8756 w 982"/>
              <a:gd name="T101" fmla="*/ 561241 h 774"/>
              <a:gd name="T102" fmla="*/ 4378 w 982"/>
              <a:gd name="T103" fmla="*/ 583007 h 774"/>
              <a:gd name="T104" fmla="*/ 0 w 982"/>
              <a:gd name="T105" fmla="*/ 596999 h 774"/>
              <a:gd name="T106" fmla="*/ 0 w 982"/>
              <a:gd name="T107" fmla="*/ 601663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7A9A9"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09625" y="3702998"/>
            <a:ext cx="2400300" cy="369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dirty="0">
                <a:solidFill>
                  <a:schemeClr val="bg1"/>
                </a:solidFill>
                <a:ea typeface="黑体" pitchFamily="49" charset="-122"/>
                <a:cs typeface="Arial" charset="0"/>
              </a:rPr>
              <a:t>2.</a:t>
            </a:r>
            <a:r>
              <a:rPr lang="zh-CN" altLang="en-US" dirty="0">
                <a:solidFill>
                  <a:schemeClr val="bg1"/>
                </a:solidFill>
                <a:ea typeface="黑体" pitchFamily="49" charset="-122"/>
                <a:cs typeface="Arial" charset="0"/>
              </a:rPr>
              <a:t>查看属性：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957388" y="2246872"/>
            <a:ext cx="2324100" cy="369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dirty="0">
                <a:solidFill>
                  <a:schemeClr val="bg1"/>
                </a:solidFill>
                <a:ea typeface="黑体" pitchFamily="49" charset="-122"/>
                <a:cs typeface="Arial" charset="0"/>
              </a:rPr>
              <a:t>1.</a:t>
            </a:r>
            <a:r>
              <a:rPr lang="zh-CN" altLang="en-US" dirty="0">
                <a:solidFill>
                  <a:schemeClr val="bg1"/>
                </a:solidFill>
                <a:ea typeface="黑体" pitchFamily="49" charset="-122"/>
                <a:cs typeface="Arial" charset="0"/>
              </a:rPr>
              <a:t>选择命令：</a:t>
            </a:r>
          </a:p>
        </p:txBody>
      </p:sp>
      <p:sp>
        <p:nvSpPr>
          <p:cNvPr id="30727" name="Rectangle 16"/>
          <p:cNvSpPr>
            <a:spLocks noChangeArrowheads="1"/>
          </p:cNvSpPr>
          <p:nvPr/>
        </p:nvSpPr>
        <p:spPr bwMode="auto">
          <a:xfrm>
            <a:off x="538163" y="4282435"/>
            <a:ext cx="8120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dirty="0"/>
              <a:t>在打开的对话框中，选择各个选项卡，查看数据库的相关</a:t>
            </a:r>
            <a:r>
              <a:rPr lang="zh-CN" altLang="en-US" dirty="0" smtClean="0"/>
              <a:t>信息。</a:t>
            </a:r>
            <a:endParaRPr lang="zh-CN" altLang="en-US" dirty="0">
              <a:ea typeface="黑体" pitchFamily="2" charset="-122"/>
            </a:endParaRPr>
          </a:p>
        </p:txBody>
      </p:sp>
      <p:sp>
        <p:nvSpPr>
          <p:cNvPr id="30728" name="Rectangle 16"/>
          <p:cNvSpPr>
            <a:spLocks noChangeArrowheads="1"/>
          </p:cNvSpPr>
          <p:nvPr/>
        </p:nvSpPr>
        <p:spPr bwMode="auto">
          <a:xfrm>
            <a:off x="1500188" y="2800909"/>
            <a:ext cx="7443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dirty="0"/>
              <a:t>单击“文件”选项卡，在打开的</a:t>
            </a:r>
            <a:r>
              <a:rPr lang="en-US" altLang="zh-CN" dirty="0"/>
              <a:t>Backstage</a:t>
            </a:r>
            <a:r>
              <a:rPr lang="zh-CN" altLang="en-US" dirty="0"/>
              <a:t>视图右侧单击“查看和编辑数据库属性”命令，</a:t>
            </a:r>
            <a:endParaRPr lang="zh-CN" altLang="en-US" dirty="0">
              <a:ea typeface="黑体" pitchFamily="2" charset="-122"/>
            </a:endParaRPr>
          </a:p>
        </p:txBody>
      </p:sp>
      <p:sp>
        <p:nvSpPr>
          <p:cNvPr id="30729" name="灯片编号占位符 1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D2D4B7-9E54-4CDB-8A66-576FD8FBC056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gray">
          <a:xfrm>
            <a:off x="728663" y="1160463"/>
            <a:ext cx="7340600" cy="541337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zh-CN" altLang="en-US" dirty="0">
                <a:ea typeface="+mn-ea"/>
              </a:rPr>
              <a:t>例</a:t>
            </a:r>
            <a:r>
              <a:rPr lang="en-US" dirty="0">
                <a:ea typeface="+mn-ea"/>
              </a:rPr>
              <a:t>3.3</a:t>
            </a:r>
            <a:r>
              <a:rPr lang="zh-CN" altLang="en-US" dirty="0">
                <a:ea typeface="+mn-ea"/>
              </a:rPr>
              <a:t>：查看配套光盘中本章的“教务系统素材</a:t>
            </a:r>
            <a:r>
              <a:rPr lang="en-US" dirty="0">
                <a:ea typeface="+mn-ea"/>
              </a:rPr>
              <a:t>_</a:t>
            </a:r>
            <a:r>
              <a:rPr lang="zh-CN" altLang="en-US" dirty="0">
                <a:ea typeface="+mn-ea"/>
              </a:rPr>
              <a:t>数据表”数据库的属性。</a:t>
            </a:r>
            <a:endParaRPr lang="en-US" altLang="zh-CN" dirty="0"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5949" y="6277586"/>
            <a:ext cx="1005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下一张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nimBg="1"/>
      <p:bldP spid="30724" grpId="0" animBg="1"/>
      <p:bldP spid="10" grpId="0"/>
      <p:bldP spid="11" grpId="0"/>
      <p:bldP spid="30727" grpId="0"/>
      <p:bldP spid="30728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AB678D-9066-426F-8E61-118891516732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pic>
        <p:nvPicPr>
          <p:cNvPr id="31756" name="图片 7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335" y="627499"/>
            <a:ext cx="7063194" cy="489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圆角矩形 718"/>
          <p:cNvSpPr>
            <a:spLocks noChangeArrowheads="1"/>
          </p:cNvSpPr>
          <p:nvPr/>
        </p:nvSpPr>
        <p:spPr bwMode="auto">
          <a:xfrm>
            <a:off x="6003292" y="1891088"/>
            <a:ext cx="1001519" cy="199135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1751" name="TextBox 15"/>
          <p:cNvSpPr txBox="1">
            <a:spLocks noChangeArrowheads="1"/>
          </p:cNvSpPr>
          <p:nvPr/>
        </p:nvSpPr>
        <p:spPr bwMode="auto">
          <a:xfrm>
            <a:off x="2947660" y="5602287"/>
            <a:ext cx="2457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dirty="0" smtClean="0"/>
              <a:t>查看数据库</a:t>
            </a:r>
            <a:r>
              <a:rPr lang="zh-CN" altLang="en-US" dirty="0"/>
              <a:t>属性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3569" y="6249334"/>
            <a:ext cx="945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下一张</a:t>
            </a:r>
            <a:endParaRPr lang="zh-CN" altLang="en-US" sz="1400" dirty="0"/>
          </a:p>
        </p:txBody>
      </p:sp>
      <p:sp>
        <p:nvSpPr>
          <p:cNvPr id="16" name="圆角矩形 718"/>
          <p:cNvSpPr>
            <a:spLocks noChangeArrowheads="1"/>
          </p:cNvSpPr>
          <p:nvPr/>
        </p:nvSpPr>
        <p:spPr bwMode="auto">
          <a:xfrm>
            <a:off x="969335" y="2663598"/>
            <a:ext cx="1001519" cy="199135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nimBg="1"/>
      <p:bldP spid="15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grpSp>
        <p:nvGrpSpPr>
          <p:cNvPr id="31749" name="组合 14"/>
          <p:cNvGrpSpPr>
            <a:grpSpLocks/>
          </p:cNvGrpSpPr>
          <p:nvPr/>
        </p:nvGrpSpPr>
        <p:grpSpPr bwMode="auto">
          <a:xfrm>
            <a:off x="436507" y="280823"/>
            <a:ext cx="4829175" cy="3928570"/>
            <a:chOff x="0" y="0"/>
            <a:chExt cx="22833" cy="25264"/>
          </a:xfrm>
        </p:grpSpPr>
        <p:pic>
          <p:nvPicPr>
            <p:cNvPr id="31754" name="图片 70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2833" cy="2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5" name="圆角矩形 6"/>
            <p:cNvSpPr>
              <a:spLocks noChangeArrowheads="1"/>
            </p:cNvSpPr>
            <p:nvPr/>
          </p:nvSpPr>
          <p:spPr bwMode="auto">
            <a:xfrm>
              <a:off x="581" y="2061"/>
              <a:ext cx="2590" cy="1163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1750" name="组合 18"/>
          <p:cNvGrpSpPr>
            <a:grpSpLocks/>
          </p:cNvGrpSpPr>
          <p:nvPr/>
        </p:nvGrpSpPr>
        <p:grpSpPr bwMode="auto">
          <a:xfrm>
            <a:off x="3853086" y="1988688"/>
            <a:ext cx="4791731" cy="3762770"/>
            <a:chOff x="-158" y="-65"/>
            <a:chExt cx="22991" cy="25506"/>
          </a:xfrm>
        </p:grpSpPr>
        <p:pic>
          <p:nvPicPr>
            <p:cNvPr id="31752" name="图片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8" y="-65"/>
              <a:ext cx="22990" cy="25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3" name="圆角矩形 15"/>
            <p:cNvSpPr>
              <a:spLocks noChangeArrowheads="1"/>
            </p:cNvSpPr>
            <p:nvPr/>
          </p:nvSpPr>
          <p:spPr bwMode="auto">
            <a:xfrm>
              <a:off x="8615" y="1996"/>
              <a:ext cx="2748" cy="1162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zh-CN" altLang="en-US"/>
            </a:p>
          </p:txBody>
        </p:sp>
      </p:grpSp>
      <p:sp>
        <p:nvSpPr>
          <p:cNvPr id="31751" name="TextBox 15"/>
          <p:cNvSpPr txBox="1">
            <a:spLocks noChangeArrowheads="1"/>
          </p:cNvSpPr>
          <p:nvPr/>
        </p:nvSpPr>
        <p:spPr bwMode="auto">
          <a:xfrm>
            <a:off x="3357563" y="5972175"/>
            <a:ext cx="2457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数据库属性</a:t>
            </a:r>
          </a:p>
        </p:txBody>
      </p:sp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7693570" y="6249334"/>
            <a:ext cx="677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2451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ctrTitle" sz="quarter"/>
          </p:nvPr>
        </p:nvSpPr>
        <p:spPr>
          <a:xfrm>
            <a:off x="3200400" y="2486025"/>
            <a:ext cx="5551488" cy="11144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/>
          <a:lstStyle/>
          <a:p>
            <a:pPr algn="l"/>
            <a:r>
              <a:rPr lang="zh-CN" altLang="en-US" sz="3200" dirty="0" smtClean="0">
                <a:ea typeface="宋体" charset="-122"/>
              </a:rPr>
              <a:t>数据库的创建与保存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>
          <a:xfrm>
            <a:off x="2463800" y="1452563"/>
            <a:ext cx="4984750" cy="1077912"/>
          </a:xfrm>
        </p:spPr>
        <p:txBody>
          <a:bodyPr/>
          <a:lstStyle/>
          <a:p>
            <a:pPr algn="l"/>
            <a:r>
              <a:rPr lang="zh-CN" altLang="en-US" dirty="0" smtClean="0">
                <a:ea typeface="宋体" charset="-122"/>
              </a:rPr>
              <a:t>本章重点：</a:t>
            </a:r>
          </a:p>
        </p:txBody>
      </p:sp>
      <p:sp>
        <p:nvSpPr>
          <p:cNvPr id="4" name="Text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588250" y="6264275"/>
            <a:ext cx="833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200" dirty="0"/>
              <a:t>返回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gray">
          <a:xfrm rot="1470367">
            <a:off x="4043363" y="1184275"/>
            <a:ext cx="1628775" cy="700088"/>
          </a:xfrm>
          <a:custGeom>
            <a:avLst/>
            <a:gdLst/>
            <a:ahLst/>
            <a:cxnLst>
              <a:cxn ang="0">
                <a:pos x="112" y="1555"/>
              </a:cxn>
              <a:cxn ang="0">
                <a:pos x="237" y="1555"/>
              </a:cxn>
              <a:cxn ang="0">
                <a:pos x="365" y="1544"/>
              </a:cxn>
              <a:cxn ang="0">
                <a:pos x="484" y="1519"/>
              </a:cxn>
              <a:cxn ang="0">
                <a:pos x="622" y="1472"/>
              </a:cxn>
              <a:cxn ang="0">
                <a:pos x="754" y="1410"/>
              </a:cxn>
              <a:cxn ang="0">
                <a:pos x="891" y="1324"/>
              </a:cxn>
              <a:cxn ang="0">
                <a:pos x="1016" y="1233"/>
              </a:cxn>
              <a:cxn ang="0">
                <a:pos x="1134" y="1143"/>
              </a:cxn>
              <a:cxn ang="0">
                <a:pos x="1253" y="1041"/>
              </a:cxn>
              <a:cxn ang="0">
                <a:pos x="1366" y="929"/>
              </a:cxn>
              <a:cxn ang="0">
                <a:pos x="1476" y="799"/>
              </a:cxn>
              <a:cxn ang="0">
                <a:pos x="1566" y="665"/>
              </a:cxn>
              <a:cxn ang="0">
                <a:pos x="1626" y="546"/>
              </a:cxn>
              <a:cxn ang="0">
                <a:pos x="1993" y="586"/>
              </a:cxn>
              <a:cxn ang="0">
                <a:pos x="1875" y="506"/>
              </a:cxn>
              <a:cxn ang="0">
                <a:pos x="1785" y="427"/>
              </a:cxn>
              <a:cxn ang="0">
                <a:pos x="1713" y="354"/>
              </a:cxn>
              <a:cxn ang="0">
                <a:pos x="1638" y="275"/>
              </a:cxn>
              <a:cxn ang="0">
                <a:pos x="1551" y="166"/>
              </a:cxn>
              <a:cxn ang="0">
                <a:pos x="1473" y="51"/>
              </a:cxn>
              <a:cxn ang="0">
                <a:pos x="1408" y="18"/>
              </a:cxn>
              <a:cxn ang="0">
                <a:pos x="1338" y="72"/>
              </a:cxn>
              <a:cxn ang="0">
                <a:pos x="1251" y="127"/>
              </a:cxn>
              <a:cxn ang="0">
                <a:pos x="1174" y="163"/>
              </a:cxn>
              <a:cxn ang="0">
                <a:pos x="1084" y="199"/>
              </a:cxn>
              <a:cxn ang="0">
                <a:pos x="991" y="235"/>
              </a:cxn>
              <a:cxn ang="0">
                <a:pos x="901" y="264"/>
              </a:cxn>
              <a:cxn ang="0">
                <a:pos x="817" y="293"/>
              </a:cxn>
              <a:cxn ang="0">
                <a:pos x="704" y="318"/>
              </a:cxn>
              <a:cxn ang="0">
                <a:pos x="1124" y="528"/>
              </a:cxn>
              <a:cxn ang="0">
                <a:pos x="1024" y="720"/>
              </a:cxn>
              <a:cxn ang="0">
                <a:pos x="949" y="839"/>
              </a:cxn>
              <a:cxn ang="0">
                <a:pos x="839" y="991"/>
              </a:cxn>
              <a:cxn ang="0">
                <a:pos x="747" y="1110"/>
              </a:cxn>
              <a:cxn ang="0">
                <a:pos x="672" y="1201"/>
              </a:cxn>
              <a:cxn ang="0">
                <a:pos x="577" y="1291"/>
              </a:cxn>
              <a:cxn ang="0">
                <a:pos x="479" y="1363"/>
              </a:cxn>
              <a:cxn ang="0">
                <a:pos x="365" y="1425"/>
              </a:cxn>
              <a:cxn ang="0">
                <a:pos x="240" y="1472"/>
              </a:cxn>
              <a:cxn ang="0">
                <a:pos x="107" y="1515"/>
              </a:cxn>
            </a:cxnLst>
            <a:rect l="0" t="0" r="r" b="b"/>
            <a:pathLst>
              <a:path w="2061" h="1556">
                <a:moveTo>
                  <a:pt x="0" y="1544"/>
                </a:moveTo>
                <a:lnTo>
                  <a:pt x="112" y="1555"/>
                </a:lnTo>
                <a:lnTo>
                  <a:pt x="170" y="1555"/>
                </a:lnTo>
                <a:lnTo>
                  <a:pt x="237" y="1555"/>
                </a:lnTo>
                <a:lnTo>
                  <a:pt x="300" y="1551"/>
                </a:lnTo>
                <a:lnTo>
                  <a:pt x="365" y="1544"/>
                </a:lnTo>
                <a:lnTo>
                  <a:pt x="427" y="1533"/>
                </a:lnTo>
                <a:lnTo>
                  <a:pt x="484" y="1519"/>
                </a:lnTo>
                <a:lnTo>
                  <a:pt x="547" y="1501"/>
                </a:lnTo>
                <a:lnTo>
                  <a:pt x="622" y="1472"/>
                </a:lnTo>
                <a:lnTo>
                  <a:pt x="689" y="1439"/>
                </a:lnTo>
                <a:lnTo>
                  <a:pt x="754" y="1410"/>
                </a:lnTo>
                <a:lnTo>
                  <a:pt x="824" y="1371"/>
                </a:lnTo>
                <a:lnTo>
                  <a:pt x="891" y="1324"/>
                </a:lnTo>
                <a:lnTo>
                  <a:pt x="959" y="1280"/>
                </a:lnTo>
                <a:lnTo>
                  <a:pt x="1016" y="1233"/>
                </a:lnTo>
                <a:lnTo>
                  <a:pt x="1081" y="1190"/>
                </a:lnTo>
                <a:lnTo>
                  <a:pt x="1134" y="1143"/>
                </a:lnTo>
                <a:lnTo>
                  <a:pt x="1194" y="1092"/>
                </a:lnTo>
                <a:lnTo>
                  <a:pt x="1253" y="1041"/>
                </a:lnTo>
                <a:lnTo>
                  <a:pt x="1313" y="980"/>
                </a:lnTo>
                <a:lnTo>
                  <a:pt x="1366" y="929"/>
                </a:lnTo>
                <a:lnTo>
                  <a:pt x="1423" y="861"/>
                </a:lnTo>
                <a:lnTo>
                  <a:pt x="1476" y="799"/>
                </a:lnTo>
                <a:lnTo>
                  <a:pt x="1523" y="734"/>
                </a:lnTo>
                <a:lnTo>
                  <a:pt x="1566" y="665"/>
                </a:lnTo>
                <a:lnTo>
                  <a:pt x="1598" y="608"/>
                </a:lnTo>
                <a:lnTo>
                  <a:pt x="1626" y="546"/>
                </a:lnTo>
                <a:lnTo>
                  <a:pt x="2060" y="629"/>
                </a:lnTo>
                <a:lnTo>
                  <a:pt x="1993" y="586"/>
                </a:lnTo>
                <a:lnTo>
                  <a:pt x="1940" y="546"/>
                </a:lnTo>
                <a:lnTo>
                  <a:pt x="1875" y="506"/>
                </a:lnTo>
                <a:lnTo>
                  <a:pt x="1828" y="467"/>
                </a:lnTo>
                <a:lnTo>
                  <a:pt x="1785" y="427"/>
                </a:lnTo>
                <a:lnTo>
                  <a:pt x="1748" y="398"/>
                </a:lnTo>
                <a:lnTo>
                  <a:pt x="1713" y="354"/>
                </a:lnTo>
                <a:lnTo>
                  <a:pt x="1675" y="318"/>
                </a:lnTo>
                <a:lnTo>
                  <a:pt x="1638" y="275"/>
                </a:lnTo>
                <a:lnTo>
                  <a:pt x="1596" y="221"/>
                </a:lnTo>
                <a:lnTo>
                  <a:pt x="1551" y="166"/>
                </a:lnTo>
                <a:lnTo>
                  <a:pt x="1513" y="112"/>
                </a:lnTo>
                <a:lnTo>
                  <a:pt x="1473" y="51"/>
                </a:lnTo>
                <a:lnTo>
                  <a:pt x="1441" y="0"/>
                </a:lnTo>
                <a:lnTo>
                  <a:pt x="1408" y="18"/>
                </a:lnTo>
                <a:lnTo>
                  <a:pt x="1373" y="47"/>
                </a:lnTo>
                <a:lnTo>
                  <a:pt x="1338" y="72"/>
                </a:lnTo>
                <a:lnTo>
                  <a:pt x="1296" y="98"/>
                </a:lnTo>
                <a:lnTo>
                  <a:pt x="1251" y="127"/>
                </a:lnTo>
                <a:lnTo>
                  <a:pt x="1211" y="145"/>
                </a:lnTo>
                <a:lnTo>
                  <a:pt x="1174" y="163"/>
                </a:lnTo>
                <a:lnTo>
                  <a:pt x="1129" y="184"/>
                </a:lnTo>
                <a:lnTo>
                  <a:pt x="1084" y="199"/>
                </a:lnTo>
                <a:lnTo>
                  <a:pt x="1034" y="221"/>
                </a:lnTo>
                <a:lnTo>
                  <a:pt x="991" y="235"/>
                </a:lnTo>
                <a:lnTo>
                  <a:pt x="949" y="253"/>
                </a:lnTo>
                <a:lnTo>
                  <a:pt x="901" y="264"/>
                </a:lnTo>
                <a:lnTo>
                  <a:pt x="859" y="278"/>
                </a:lnTo>
                <a:lnTo>
                  <a:pt x="817" y="293"/>
                </a:lnTo>
                <a:lnTo>
                  <a:pt x="769" y="307"/>
                </a:lnTo>
                <a:lnTo>
                  <a:pt x="704" y="318"/>
                </a:lnTo>
                <a:lnTo>
                  <a:pt x="1154" y="438"/>
                </a:lnTo>
                <a:lnTo>
                  <a:pt x="1124" y="528"/>
                </a:lnTo>
                <a:lnTo>
                  <a:pt x="1089" y="597"/>
                </a:lnTo>
                <a:lnTo>
                  <a:pt x="1024" y="720"/>
                </a:lnTo>
                <a:lnTo>
                  <a:pt x="986" y="781"/>
                </a:lnTo>
                <a:lnTo>
                  <a:pt x="949" y="839"/>
                </a:lnTo>
                <a:lnTo>
                  <a:pt x="881" y="933"/>
                </a:lnTo>
                <a:lnTo>
                  <a:pt x="839" y="991"/>
                </a:lnTo>
                <a:lnTo>
                  <a:pt x="792" y="1060"/>
                </a:lnTo>
                <a:lnTo>
                  <a:pt x="747" y="1110"/>
                </a:lnTo>
                <a:lnTo>
                  <a:pt x="709" y="1154"/>
                </a:lnTo>
                <a:lnTo>
                  <a:pt x="672" y="1201"/>
                </a:lnTo>
                <a:lnTo>
                  <a:pt x="627" y="1244"/>
                </a:lnTo>
                <a:lnTo>
                  <a:pt x="577" y="1291"/>
                </a:lnTo>
                <a:lnTo>
                  <a:pt x="529" y="1324"/>
                </a:lnTo>
                <a:lnTo>
                  <a:pt x="479" y="1363"/>
                </a:lnTo>
                <a:lnTo>
                  <a:pt x="419" y="1400"/>
                </a:lnTo>
                <a:lnTo>
                  <a:pt x="365" y="1425"/>
                </a:lnTo>
                <a:lnTo>
                  <a:pt x="300" y="1450"/>
                </a:lnTo>
                <a:lnTo>
                  <a:pt x="240" y="1472"/>
                </a:lnTo>
                <a:lnTo>
                  <a:pt x="177" y="1494"/>
                </a:lnTo>
                <a:lnTo>
                  <a:pt x="107" y="1515"/>
                </a:lnTo>
                <a:lnTo>
                  <a:pt x="0" y="1544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b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gray">
          <a:xfrm>
            <a:off x="4459288" y="4883150"/>
            <a:ext cx="1630362" cy="674688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237" y="0"/>
              </a:cxn>
              <a:cxn ang="0">
                <a:pos x="364" y="11"/>
              </a:cxn>
              <a:cxn ang="0">
                <a:pos x="484" y="40"/>
              </a:cxn>
              <a:cxn ang="0">
                <a:pos x="624" y="83"/>
              </a:cxn>
              <a:cxn ang="0">
                <a:pos x="754" y="141"/>
              </a:cxn>
              <a:cxn ang="0">
                <a:pos x="894" y="224"/>
              </a:cxn>
              <a:cxn ang="0">
                <a:pos x="1016" y="311"/>
              </a:cxn>
              <a:cxn ang="0">
                <a:pos x="1136" y="397"/>
              </a:cxn>
              <a:cxn ang="0">
                <a:pos x="1256" y="495"/>
              </a:cxn>
              <a:cxn ang="0">
                <a:pos x="1368" y="603"/>
              </a:cxn>
              <a:cxn ang="0">
                <a:pos x="1475" y="726"/>
              </a:cxn>
              <a:cxn ang="0">
                <a:pos x="1565" y="853"/>
              </a:cxn>
              <a:cxn ang="0">
                <a:pos x="1625" y="968"/>
              </a:cxn>
              <a:cxn ang="0">
                <a:pos x="2000" y="932"/>
              </a:cxn>
              <a:cxn ang="0">
                <a:pos x="1872" y="1012"/>
              </a:cxn>
              <a:cxn ang="0">
                <a:pos x="1782" y="1077"/>
              </a:cxn>
              <a:cxn ang="0">
                <a:pos x="1710" y="1145"/>
              </a:cxn>
              <a:cxn ang="0">
                <a:pos x="1638" y="1229"/>
              </a:cxn>
              <a:cxn ang="0">
                <a:pos x="1555" y="1337"/>
              </a:cxn>
              <a:cxn ang="0">
                <a:pos x="1475" y="1445"/>
              </a:cxn>
              <a:cxn ang="0">
                <a:pos x="1408" y="1474"/>
              </a:cxn>
              <a:cxn ang="0">
                <a:pos x="1338" y="1424"/>
              </a:cxn>
              <a:cxn ang="0">
                <a:pos x="1253" y="1373"/>
              </a:cxn>
              <a:cxn ang="0">
                <a:pos x="1173" y="1337"/>
              </a:cxn>
              <a:cxn ang="0">
                <a:pos x="1083" y="1301"/>
              </a:cxn>
              <a:cxn ang="0">
                <a:pos x="991" y="1265"/>
              </a:cxn>
              <a:cxn ang="0">
                <a:pos x="904" y="1239"/>
              </a:cxn>
              <a:cxn ang="0">
                <a:pos x="819" y="1211"/>
              </a:cxn>
              <a:cxn ang="0">
                <a:pos x="704" y="1185"/>
              </a:cxn>
              <a:cxn ang="0">
                <a:pos x="1123" y="986"/>
              </a:cxn>
              <a:cxn ang="0">
                <a:pos x="1024" y="799"/>
              </a:cxn>
              <a:cxn ang="0">
                <a:pos x="949" y="690"/>
              </a:cxn>
              <a:cxn ang="0">
                <a:pos x="841" y="542"/>
              </a:cxn>
              <a:cxn ang="0">
                <a:pos x="746" y="430"/>
              </a:cxn>
              <a:cxn ang="0">
                <a:pos x="672" y="343"/>
              </a:cxn>
              <a:cxn ang="0">
                <a:pos x="579" y="257"/>
              </a:cxn>
              <a:cxn ang="0">
                <a:pos x="482" y="184"/>
              </a:cxn>
              <a:cxn ang="0">
                <a:pos x="364" y="126"/>
              </a:cxn>
              <a:cxn ang="0">
                <a:pos x="242" y="83"/>
              </a:cxn>
              <a:cxn ang="0">
                <a:pos x="110" y="43"/>
              </a:cxn>
            </a:cxnLst>
            <a:rect l="0" t="0" r="r" b="b"/>
            <a:pathLst>
              <a:path w="2063" h="1497">
                <a:moveTo>
                  <a:pt x="0" y="11"/>
                </a:moveTo>
                <a:lnTo>
                  <a:pt x="115" y="0"/>
                </a:lnTo>
                <a:lnTo>
                  <a:pt x="170" y="0"/>
                </a:lnTo>
                <a:lnTo>
                  <a:pt x="237" y="0"/>
                </a:lnTo>
                <a:lnTo>
                  <a:pt x="302" y="7"/>
                </a:lnTo>
                <a:lnTo>
                  <a:pt x="364" y="11"/>
                </a:lnTo>
                <a:lnTo>
                  <a:pt x="429" y="22"/>
                </a:lnTo>
                <a:lnTo>
                  <a:pt x="484" y="40"/>
                </a:lnTo>
                <a:lnTo>
                  <a:pt x="549" y="54"/>
                </a:lnTo>
                <a:lnTo>
                  <a:pt x="624" y="83"/>
                </a:lnTo>
                <a:lnTo>
                  <a:pt x="691" y="116"/>
                </a:lnTo>
                <a:lnTo>
                  <a:pt x="754" y="141"/>
                </a:lnTo>
                <a:lnTo>
                  <a:pt x="826" y="181"/>
                </a:lnTo>
                <a:lnTo>
                  <a:pt x="894" y="224"/>
                </a:lnTo>
                <a:lnTo>
                  <a:pt x="961" y="267"/>
                </a:lnTo>
                <a:lnTo>
                  <a:pt x="1016" y="311"/>
                </a:lnTo>
                <a:lnTo>
                  <a:pt x="1081" y="354"/>
                </a:lnTo>
                <a:lnTo>
                  <a:pt x="1136" y="397"/>
                </a:lnTo>
                <a:lnTo>
                  <a:pt x="1196" y="444"/>
                </a:lnTo>
                <a:lnTo>
                  <a:pt x="1256" y="495"/>
                </a:lnTo>
                <a:lnTo>
                  <a:pt x="1316" y="553"/>
                </a:lnTo>
                <a:lnTo>
                  <a:pt x="1368" y="603"/>
                </a:lnTo>
                <a:lnTo>
                  <a:pt x="1423" y="669"/>
                </a:lnTo>
                <a:lnTo>
                  <a:pt x="1475" y="726"/>
                </a:lnTo>
                <a:lnTo>
                  <a:pt x="1525" y="788"/>
                </a:lnTo>
                <a:lnTo>
                  <a:pt x="1565" y="853"/>
                </a:lnTo>
                <a:lnTo>
                  <a:pt x="1600" y="911"/>
                </a:lnTo>
                <a:lnTo>
                  <a:pt x="1625" y="968"/>
                </a:lnTo>
                <a:lnTo>
                  <a:pt x="2062" y="889"/>
                </a:lnTo>
                <a:lnTo>
                  <a:pt x="2000" y="932"/>
                </a:lnTo>
                <a:lnTo>
                  <a:pt x="1930" y="976"/>
                </a:lnTo>
                <a:lnTo>
                  <a:pt x="1872" y="1012"/>
                </a:lnTo>
                <a:lnTo>
                  <a:pt x="1830" y="1041"/>
                </a:lnTo>
                <a:lnTo>
                  <a:pt x="1782" y="1077"/>
                </a:lnTo>
                <a:lnTo>
                  <a:pt x="1745" y="1109"/>
                </a:lnTo>
                <a:lnTo>
                  <a:pt x="1710" y="1145"/>
                </a:lnTo>
                <a:lnTo>
                  <a:pt x="1673" y="1189"/>
                </a:lnTo>
                <a:lnTo>
                  <a:pt x="1638" y="1229"/>
                </a:lnTo>
                <a:lnTo>
                  <a:pt x="1595" y="1283"/>
                </a:lnTo>
                <a:lnTo>
                  <a:pt x="1555" y="1337"/>
                </a:lnTo>
                <a:lnTo>
                  <a:pt x="1518" y="1384"/>
                </a:lnTo>
                <a:lnTo>
                  <a:pt x="1475" y="1445"/>
                </a:lnTo>
                <a:lnTo>
                  <a:pt x="1443" y="1496"/>
                </a:lnTo>
                <a:lnTo>
                  <a:pt x="1408" y="1474"/>
                </a:lnTo>
                <a:lnTo>
                  <a:pt x="1375" y="1445"/>
                </a:lnTo>
                <a:lnTo>
                  <a:pt x="1338" y="1424"/>
                </a:lnTo>
                <a:lnTo>
                  <a:pt x="1296" y="1398"/>
                </a:lnTo>
                <a:lnTo>
                  <a:pt x="1253" y="1373"/>
                </a:lnTo>
                <a:lnTo>
                  <a:pt x="1213" y="1351"/>
                </a:lnTo>
                <a:lnTo>
                  <a:pt x="1173" y="1337"/>
                </a:lnTo>
                <a:lnTo>
                  <a:pt x="1131" y="1315"/>
                </a:lnTo>
                <a:lnTo>
                  <a:pt x="1083" y="1301"/>
                </a:lnTo>
                <a:lnTo>
                  <a:pt x="1036" y="1283"/>
                </a:lnTo>
                <a:lnTo>
                  <a:pt x="991" y="1265"/>
                </a:lnTo>
                <a:lnTo>
                  <a:pt x="949" y="1250"/>
                </a:lnTo>
                <a:lnTo>
                  <a:pt x="904" y="1239"/>
                </a:lnTo>
                <a:lnTo>
                  <a:pt x="859" y="1225"/>
                </a:lnTo>
                <a:lnTo>
                  <a:pt x="819" y="1211"/>
                </a:lnTo>
                <a:lnTo>
                  <a:pt x="769" y="1196"/>
                </a:lnTo>
                <a:lnTo>
                  <a:pt x="704" y="1185"/>
                </a:lnTo>
                <a:lnTo>
                  <a:pt x="1153" y="1073"/>
                </a:lnTo>
                <a:lnTo>
                  <a:pt x="1123" y="986"/>
                </a:lnTo>
                <a:lnTo>
                  <a:pt x="1088" y="921"/>
                </a:lnTo>
                <a:lnTo>
                  <a:pt x="1024" y="799"/>
                </a:lnTo>
                <a:lnTo>
                  <a:pt x="986" y="744"/>
                </a:lnTo>
                <a:lnTo>
                  <a:pt x="949" y="690"/>
                </a:lnTo>
                <a:lnTo>
                  <a:pt x="881" y="596"/>
                </a:lnTo>
                <a:lnTo>
                  <a:pt x="841" y="542"/>
                </a:lnTo>
                <a:lnTo>
                  <a:pt x="791" y="477"/>
                </a:lnTo>
                <a:lnTo>
                  <a:pt x="746" y="430"/>
                </a:lnTo>
                <a:lnTo>
                  <a:pt x="709" y="387"/>
                </a:lnTo>
                <a:lnTo>
                  <a:pt x="672" y="343"/>
                </a:lnTo>
                <a:lnTo>
                  <a:pt x="627" y="300"/>
                </a:lnTo>
                <a:lnTo>
                  <a:pt x="579" y="257"/>
                </a:lnTo>
                <a:lnTo>
                  <a:pt x="529" y="224"/>
                </a:lnTo>
                <a:lnTo>
                  <a:pt x="482" y="184"/>
                </a:lnTo>
                <a:lnTo>
                  <a:pt x="422" y="152"/>
                </a:lnTo>
                <a:lnTo>
                  <a:pt x="364" y="126"/>
                </a:lnTo>
                <a:lnTo>
                  <a:pt x="302" y="105"/>
                </a:lnTo>
                <a:lnTo>
                  <a:pt x="242" y="83"/>
                </a:lnTo>
                <a:lnTo>
                  <a:pt x="177" y="61"/>
                </a:lnTo>
                <a:lnTo>
                  <a:pt x="110" y="43"/>
                </a:lnTo>
                <a:lnTo>
                  <a:pt x="0" y="11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b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>
            <a:off x="2517775" y="3540125"/>
            <a:ext cx="1628775" cy="701675"/>
          </a:xfrm>
          <a:custGeom>
            <a:avLst/>
            <a:gdLst/>
            <a:ahLst/>
            <a:cxnLst>
              <a:cxn ang="0">
                <a:pos x="1947" y="0"/>
              </a:cxn>
              <a:cxn ang="0">
                <a:pos x="1825" y="0"/>
              </a:cxn>
              <a:cxn ang="0">
                <a:pos x="1698" y="11"/>
              </a:cxn>
              <a:cxn ang="0">
                <a:pos x="1578" y="40"/>
              </a:cxn>
              <a:cxn ang="0">
                <a:pos x="1438" y="83"/>
              </a:cxn>
              <a:cxn ang="0">
                <a:pos x="1308" y="148"/>
              </a:cxn>
              <a:cxn ang="0">
                <a:pos x="1168" y="231"/>
              </a:cxn>
              <a:cxn ang="0">
                <a:pos x="1046" y="322"/>
              </a:cxn>
              <a:cxn ang="0">
                <a:pos x="926" y="412"/>
              </a:cxn>
              <a:cxn ang="0">
                <a:pos x="806" y="514"/>
              </a:cxn>
              <a:cxn ang="0">
                <a:pos x="694" y="629"/>
              </a:cxn>
              <a:cxn ang="0">
                <a:pos x="587" y="759"/>
              </a:cxn>
              <a:cxn ang="0">
                <a:pos x="497" y="893"/>
              </a:cxn>
              <a:cxn ang="0">
                <a:pos x="437" y="1013"/>
              </a:cxn>
              <a:cxn ang="0">
                <a:pos x="70" y="973"/>
              </a:cxn>
              <a:cxn ang="0">
                <a:pos x="185" y="1052"/>
              </a:cxn>
              <a:cxn ang="0">
                <a:pos x="275" y="1128"/>
              </a:cxn>
              <a:cxn ang="0">
                <a:pos x="349" y="1201"/>
              </a:cxn>
              <a:cxn ang="0">
                <a:pos x="424" y="1284"/>
              </a:cxn>
              <a:cxn ang="0">
                <a:pos x="512" y="1392"/>
              </a:cxn>
              <a:cxn ang="0">
                <a:pos x="589" y="1504"/>
              </a:cxn>
              <a:cxn ang="0">
                <a:pos x="654" y="1537"/>
              </a:cxn>
              <a:cxn ang="0">
                <a:pos x="724" y="1486"/>
              </a:cxn>
              <a:cxn ang="0">
                <a:pos x="809" y="1432"/>
              </a:cxn>
              <a:cxn ang="0">
                <a:pos x="889" y="1396"/>
              </a:cxn>
              <a:cxn ang="0">
                <a:pos x="979" y="1356"/>
              </a:cxn>
              <a:cxn ang="0">
                <a:pos x="1071" y="1320"/>
              </a:cxn>
              <a:cxn ang="0">
                <a:pos x="1158" y="1291"/>
              </a:cxn>
              <a:cxn ang="0">
                <a:pos x="1243" y="1266"/>
              </a:cxn>
              <a:cxn ang="0">
                <a:pos x="1356" y="1237"/>
              </a:cxn>
              <a:cxn ang="0">
                <a:pos x="939" y="1027"/>
              </a:cxn>
              <a:cxn ang="0">
                <a:pos x="1038" y="835"/>
              </a:cxn>
              <a:cxn ang="0">
                <a:pos x="1113" y="720"/>
              </a:cxn>
              <a:cxn ang="0">
                <a:pos x="1221" y="568"/>
              </a:cxn>
              <a:cxn ang="0">
                <a:pos x="1316" y="448"/>
              </a:cxn>
              <a:cxn ang="0">
                <a:pos x="1390" y="358"/>
              </a:cxn>
              <a:cxn ang="0">
                <a:pos x="1483" y="268"/>
              </a:cxn>
              <a:cxn ang="0">
                <a:pos x="1580" y="192"/>
              </a:cxn>
              <a:cxn ang="0">
                <a:pos x="1698" y="130"/>
              </a:cxn>
              <a:cxn ang="0">
                <a:pos x="1820" y="83"/>
              </a:cxn>
              <a:cxn ang="0">
                <a:pos x="1952" y="43"/>
              </a:cxn>
            </a:cxnLst>
            <a:rect l="0" t="0" r="r" b="b"/>
            <a:pathLst>
              <a:path w="2063" h="1556">
                <a:moveTo>
                  <a:pt x="2062" y="11"/>
                </a:moveTo>
                <a:lnTo>
                  <a:pt x="1947" y="0"/>
                </a:lnTo>
                <a:lnTo>
                  <a:pt x="1892" y="0"/>
                </a:lnTo>
                <a:lnTo>
                  <a:pt x="1825" y="0"/>
                </a:lnTo>
                <a:lnTo>
                  <a:pt x="1760" y="7"/>
                </a:lnTo>
                <a:lnTo>
                  <a:pt x="1698" y="11"/>
                </a:lnTo>
                <a:lnTo>
                  <a:pt x="1633" y="22"/>
                </a:lnTo>
                <a:lnTo>
                  <a:pt x="1578" y="40"/>
                </a:lnTo>
                <a:lnTo>
                  <a:pt x="1513" y="58"/>
                </a:lnTo>
                <a:lnTo>
                  <a:pt x="1438" y="83"/>
                </a:lnTo>
                <a:lnTo>
                  <a:pt x="1371" y="119"/>
                </a:lnTo>
                <a:lnTo>
                  <a:pt x="1308" y="148"/>
                </a:lnTo>
                <a:lnTo>
                  <a:pt x="1236" y="188"/>
                </a:lnTo>
                <a:lnTo>
                  <a:pt x="1168" y="231"/>
                </a:lnTo>
                <a:lnTo>
                  <a:pt x="1101" y="278"/>
                </a:lnTo>
                <a:lnTo>
                  <a:pt x="1046" y="322"/>
                </a:lnTo>
                <a:lnTo>
                  <a:pt x="981" y="369"/>
                </a:lnTo>
                <a:lnTo>
                  <a:pt x="926" y="412"/>
                </a:lnTo>
                <a:lnTo>
                  <a:pt x="866" y="463"/>
                </a:lnTo>
                <a:lnTo>
                  <a:pt x="806" y="514"/>
                </a:lnTo>
                <a:lnTo>
                  <a:pt x="746" y="579"/>
                </a:lnTo>
                <a:lnTo>
                  <a:pt x="694" y="629"/>
                </a:lnTo>
                <a:lnTo>
                  <a:pt x="639" y="698"/>
                </a:lnTo>
                <a:lnTo>
                  <a:pt x="587" y="759"/>
                </a:lnTo>
                <a:lnTo>
                  <a:pt x="537" y="825"/>
                </a:lnTo>
                <a:lnTo>
                  <a:pt x="497" y="893"/>
                </a:lnTo>
                <a:lnTo>
                  <a:pt x="462" y="947"/>
                </a:lnTo>
                <a:lnTo>
                  <a:pt x="437" y="1013"/>
                </a:lnTo>
                <a:lnTo>
                  <a:pt x="0" y="929"/>
                </a:lnTo>
                <a:lnTo>
                  <a:pt x="70" y="973"/>
                </a:lnTo>
                <a:lnTo>
                  <a:pt x="122" y="1013"/>
                </a:lnTo>
                <a:lnTo>
                  <a:pt x="185" y="1052"/>
                </a:lnTo>
                <a:lnTo>
                  <a:pt x="232" y="1092"/>
                </a:lnTo>
                <a:lnTo>
                  <a:pt x="275" y="1128"/>
                </a:lnTo>
                <a:lnTo>
                  <a:pt x="312" y="1157"/>
                </a:lnTo>
                <a:lnTo>
                  <a:pt x="349" y="1201"/>
                </a:lnTo>
                <a:lnTo>
                  <a:pt x="384" y="1240"/>
                </a:lnTo>
                <a:lnTo>
                  <a:pt x="424" y="1284"/>
                </a:lnTo>
                <a:lnTo>
                  <a:pt x="467" y="1338"/>
                </a:lnTo>
                <a:lnTo>
                  <a:pt x="512" y="1392"/>
                </a:lnTo>
                <a:lnTo>
                  <a:pt x="549" y="1447"/>
                </a:lnTo>
                <a:lnTo>
                  <a:pt x="589" y="1504"/>
                </a:lnTo>
                <a:lnTo>
                  <a:pt x="619" y="1555"/>
                </a:lnTo>
                <a:lnTo>
                  <a:pt x="654" y="1537"/>
                </a:lnTo>
                <a:lnTo>
                  <a:pt x="687" y="1508"/>
                </a:lnTo>
                <a:lnTo>
                  <a:pt x="724" y="1486"/>
                </a:lnTo>
                <a:lnTo>
                  <a:pt x="766" y="1457"/>
                </a:lnTo>
                <a:lnTo>
                  <a:pt x="809" y="1432"/>
                </a:lnTo>
                <a:lnTo>
                  <a:pt x="849" y="1410"/>
                </a:lnTo>
                <a:lnTo>
                  <a:pt x="889" y="1396"/>
                </a:lnTo>
                <a:lnTo>
                  <a:pt x="931" y="1374"/>
                </a:lnTo>
                <a:lnTo>
                  <a:pt x="979" y="1356"/>
                </a:lnTo>
                <a:lnTo>
                  <a:pt x="1026" y="1338"/>
                </a:lnTo>
                <a:lnTo>
                  <a:pt x="1071" y="1320"/>
                </a:lnTo>
                <a:lnTo>
                  <a:pt x="1113" y="1305"/>
                </a:lnTo>
                <a:lnTo>
                  <a:pt x="1158" y="1291"/>
                </a:lnTo>
                <a:lnTo>
                  <a:pt x="1203" y="1277"/>
                </a:lnTo>
                <a:lnTo>
                  <a:pt x="1243" y="1266"/>
                </a:lnTo>
                <a:lnTo>
                  <a:pt x="1293" y="1248"/>
                </a:lnTo>
                <a:lnTo>
                  <a:pt x="1356" y="1237"/>
                </a:lnTo>
                <a:lnTo>
                  <a:pt x="909" y="1117"/>
                </a:lnTo>
                <a:lnTo>
                  <a:pt x="939" y="1027"/>
                </a:lnTo>
                <a:lnTo>
                  <a:pt x="974" y="962"/>
                </a:lnTo>
                <a:lnTo>
                  <a:pt x="1038" y="835"/>
                </a:lnTo>
                <a:lnTo>
                  <a:pt x="1076" y="774"/>
                </a:lnTo>
                <a:lnTo>
                  <a:pt x="1113" y="720"/>
                </a:lnTo>
                <a:lnTo>
                  <a:pt x="1181" y="622"/>
                </a:lnTo>
                <a:lnTo>
                  <a:pt x="1221" y="568"/>
                </a:lnTo>
                <a:lnTo>
                  <a:pt x="1271" y="499"/>
                </a:lnTo>
                <a:lnTo>
                  <a:pt x="1316" y="448"/>
                </a:lnTo>
                <a:lnTo>
                  <a:pt x="1353" y="401"/>
                </a:lnTo>
                <a:lnTo>
                  <a:pt x="1390" y="358"/>
                </a:lnTo>
                <a:lnTo>
                  <a:pt x="1435" y="311"/>
                </a:lnTo>
                <a:lnTo>
                  <a:pt x="1483" y="268"/>
                </a:lnTo>
                <a:lnTo>
                  <a:pt x="1533" y="231"/>
                </a:lnTo>
                <a:lnTo>
                  <a:pt x="1580" y="192"/>
                </a:lnTo>
                <a:lnTo>
                  <a:pt x="1640" y="159"/>
                </a:lnTo>
                <a:lnTo>
                  <a:pt x="1698" y="130"/>
                </a:lnTo>
                <a:lnTo>
                  <a:pt x="1760" y="108"/>
                </a:lnTo>
                <a:lnTo>
                  <a:pt x="1820" y="83"/>
                </a:lnTo>
                <a:lnTo>
                  <a:pt x="1885" y="61"/>
                </a:lnTo>
                <a:lnTo>
                  <a:pt x="1952" y="43"/>
                </a:lnTo>
                <a:lnTo>
                  <a:pt x="2062" y="11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b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gray">
          <a:xfrm>
            <a:off x="2520950" y="2274888"/>
            <a:ext cx="1630363" cy="674687"/>
          </a:xfrm>
          <a:custGeom>
            <a:avLst/>
            <a:gdLst/>
            <a:ahLst/>
            <a:cxnLst>
              <a:cxn ang="0">
                <a:pos x="1945" y="1496"/>
              </a:cxn>
              <a:cxn ang="0">
                <a:pos x="1823" y="1496"/>
              </a:cxn>
              <a:cxn ang="0">
                <a:pos x="1695" y="1482"/>
              </a:cxn>
              <a:cxn ang="0">
                <a:pos x="1576" y="1456"/>
              </a:cxn>
              <a:cxn ang="0">
                <a:pos x="1438" y="1413"/>
              </a:cxn>
              <a:cxn ang="0">
                <a:pos x="1306" y="1355"/>
              </a:cxn>
              <a:cxn ang="0">
                <a:pos x="1169" y="1272"/>
              </a:cxn>
              <a:cxn ang="0">
                <a:pos x="1044" y="1185"/>
              </a:cxn>
              <a:cxn ang="0">
                <a:pos x="926" y="1099"/>
              </a:cxn>
              <a:cxn ang="0">
                <a:pos x="807" y="1001"/>
              </a:cxn>
              <a:cxn ang="0">
                <a:pos x="694" y="893"/>
              </a:cxn>
              <a:cxn ang="0">
                <a:pos x="584" y="770"/>
              </a:cxn>
              <a:cxn ang="0">
                <a:pos x="494" y="643"/>
              </a:cxn>
              <a:cxn ang="0">
                <a:pos x="434" y="528"/>
              </a:cxn>
              <a:cxn ang="0">
                <a:pos x="60" y="564"/>
              </a:cxn>
              <a:cxn ang="0">
                <a:pos x="187" y="484"/>
              </a:cxn>
              <a:cxn ang="0">
                <a:pos x="277" y="419"/>
              </a:cxn>
              <a:cxn ang="0">
                <a:pos x="352" y="351"/>
              </a:cxn>
              <a:cxn ang="0">
                <a:pos x="422" y="267"/>
              </a:cxn>
              <a:cxn ang="0">
                <a:pos x="507" y="159"/>
              </a:cxn>
              <a:cxn ang="0">
                <a:pos x="587" y="54"/>
              </a:cxn>
              <a:cxn ang="0">
                <a:pos x="652" y="22"/>
              </a:cxn>
              <a:cxn ang="0">
                <a:pos x="722" y="72"/>
              </a:cxn>
              <a:cxn ang="0">
                <a:pos x="809" y="123"/>
              </a:cxn>
              <a:cxn ang="0">
                <a:pos x="886" y="159"/>
              </a:cxn>
              <a:cxn ang="0">
                <a:pos x="979" y="195"/>
              </a:cxn>
              <a:cxn ang="0">
                <a:pos x="1069" y="231"/>
              </a:cxn>
              <a:cxn ang="0">
                <a:pos x="1159" y="257"/>
              </a:cxn>
              <a:cxn ang="0">
                <a:pos x="1243" y="285"/>
              </a:cxn>
              <a:cxn ang="0">
                <a:pos x="1358" y="311"/>
              </a:cxn>
              <a:cxn ang="0">
                <a:pos x="936" y="510"/>
              </a:cxn>
              <a:cxn ang="0">
                <a:pos x="1036" y="697"/>
              </a:cxn>
              <a:cxn ang="0">
                <a:pos x="1111" y="806"/>
              </a:cxn>
              <a:cxn ang="0">
                <a:pos x="1221" y="954"/>
              </a:cxn>
              <a:cxn ang="0">
                <a:pos x="1313" y="1066"/>
              </a:cxn>
              <a:cxn ang="0">
                <a:pos x="1388" y="1153"/>
              </a:cxn>
              <a:cxn ang="0">
                <a:pos x="1483" y="1239"/>
              </a:cxn>
              <a:cxn ang="0">
                <a:pos x="1581" y="1312"/>
              </a:cxn>
              <a:cxn ang="0">
                <a:pos x="1695" y="1370"/>
              </a:cxn>
              <a:cxn ang="0">
                <a:pos x="1820" y="1413"/>
              </a:cxn>
              <a:cxn ang="0">
                <a:pos x="1950" y="1453"/>
              </a:cxn>
            </a:cxnLst>
            <a:rect l="0" t="0" r="r" b="b"/>
            <a:pathLst>
              <a:path w="2061" h="1497">
                <a:moveTo>
                  <a:pt x="2060" y="1482"/>
                </a:moveTo>
                <a:lnTo>
                  <a:pt x="1945" y="1496"/>
                </a:lnTo>
                <a:lnTo>
                  <a:pt x="1890" y="1496"/>
                </a:lnTo>
                <a:lnTo>
                  <a:pt x="1823" y="1496"/>
                </a:lnTo>
                <a:lnTo>
                  <a:pt x="1760" y="1489"/>
                </a:lnTo>
                <a:lnTo>
                  <a:pt x="1695" y="1482"/>
                </a:lnTo>
                <a:lnTo>
                  <a:pt x="1633" y="1471"/>
                </a:lnTo>
                <a:lnTo>
                  <a:pt x="1576" y="1456"/>
                </a:lnTo>
                <a:lnTo>
                  <a:pt x="1513" y="1442"/>
                </a:lnTo>
                <a:lnTo>
                  <a:pt x="1438" y="1413"/>
                </a:lnTo>
                <a:lnTo>
                  <a:pt x="1371" y="1380"/>
                </a:lnTo>
                <a:lnTo>
                  <a:pt x="1306" y="1355"/>
                </a:lnTo>
                <a:lnTo>
                  <a:pt x="1236" y="1315"/>
                </a:lnTo>
                <a:lnTo>
                  <a:pt x="1169" y="1272"/>
                </a:lnTo>
                <a:lnTo>
                  <a:pt x="1101" y="1229"/>
                </a:lnTo>
                <a:lnTo>
                  <a:pt x="1044" y="1185"/>
                </a:lnTo>
                <a:lnTo>
                  <a:pt x="981" y="1142"/>
                </a:lnTo>
                <a:lnTo>
                  <a:pt x="926" y="1099"/>
                </a:lnTo>
                <a:lnTo>
                  <a:pt x="866" y="1052"/>
                </a:lnTo>
                <a:lnTo>
                  <a:pt x="807" y="1001"/>
                </a:lnTo>
                <a:lnTo>
                  <a:pt x="747" y="943"/>
                </a:lnTo>
                <a:lnTo>
                  <a:pt x="694" y="893"/>
                </a:lnTo>
                <a:lnTo>
                  <a:pt x="637" y="827"/>
                </a:lnTo>
                <a:lnTo>
                  <a:pt x="584" y="770"/>
                </a:lnTo>
                <a:lnTo>
                  <a:pt x="537" y="708"/>
                </a:lnTo>
                <a:lnTo>
                  <a:pt x="494" y="643"/>
                </a:lnTo>
                <a:lnTo>
                  <a:pt x="462" y="585"/>
                </a:lnTo>
                <a:lnTo>
                  <a:pt x="434" y="528"/>
                </a:lnTo>
                <a:lnTo>
                  <a:pt x="0" y="611"/>
                </a:lnTo>
                <a:lnTo>
                  <a:pt x="60" y="564"/>
                </a:lnTo>
                <a:lnTo>
                  <a:pt x="132" y="520"/>
                </a:lnTo>
                <a:lnTo>
                  <a:pt x="187" y="484"/>
                </a:lnTo>
                <a:lnTo>
                  <a:pt x="232" y="455"/>
                </a:lnTo>
                <a:lnTo>
                  <a:pt x="277" y="419"/>
                </a:lnTo>
                <a:lnTo>
                  <a:pt x="315" y="387"/>
                </a:lnTo>
                <a:lnTo>
                  <a:pt x="352" y="351"/>
                </a:lnTo>
                <a:lnTo>
                  <a:pt x="385" y="307"/>
                </a:lnTo>
                <a:lnTo>
                  <a:pt x="422" y="267"/>
                </a:lnTo>
                <a:lnTo>
                  <a:pt x="464" y="213"/>
                </a:lnTo>
                <a:lnTo>
                  <a:pt x="507" y="159"/>
                </a:lnTo>
                <a:lnTo>
                  <a:pt x="544" y="112"/>
                </a:lnTo>
                <a:lnTo>
                  <a:pt x="587" y="54"/>
                </a:lnTo>
                <a:lnTo>
                  <a:pt x="619" y="0"/>
                </a:lnTo>
                <a:lnTo>
                  <a:pt x="652" y="22"/>
                </a:lnTo>
                <a:lnTo>
                  <a:pt x="687" y="51"/>
                </a:lnTo>
                <a:lnTo>
                  <a:pt x="722" y="72"/>
                </a:lnTo>
                <a:lnTo>
                  <a:pt x="764" y="98"/>
                </a:lnTo>
                <a:lnTo>
                  <a:pt x="809" y="123"/>
                </a:lnTo>
                <a:lnTo>
                  <a:pt x="849" y="145"/>
                </a:lnTo>
                <a:lnTo>
                  <a:pt x="886" y="159"/>
                </a:lnTo>
                <a:lnTo>
                  <a:pt x="931" y="181"/>
                </a:lnTo>
                <a:lnTo>
                  <a:pt x="979" y="195"/>
                </a:lnTo>
                <a:lnTo>
                  <a:pt x="1026" y="213"/>
                </a:lnTo>
                <a:lnTo>
                  <a:pt x="1069" y="231"/>
                </a:lnTo>
                <a:lnTo>
                  <a:pt x="1111" y="246"/>
                </a:lnTo>
                <a:lnTo>
                  <a:pt x="1159" y="257"/>
                </a:lnTo>
                <a:lnTo>
                  <a:pt x="1201" y="271"/>
                </a:lnTo>
                <a:lnTo>
                  <a:pt x="1243" y="285"/>
                </a:lnTo>
                <a:lnTo>
                  <a:pt x="1291" y="300"/>
                </a:lnTo>
                <a:lnTo>
                  <a:pt x="1358" y="311"/>
                </a:lnTo>
                <a:lnTo>
                  <a:pt x="906" y="423"/>
                </a:lnTo>
                <a:lnTo>
                  <a:pt x="936" y="510"/>
                </a:lnTo>
                <a:lnTo>
                  <a:pt x="974" y="575"/>
                </a:lnTo>
                <a:lnTo>
                  <a:pt x="1036" y="697"/>
                </a:lnTo>
                <a:lnTo>
                  <a:pt x="1074" y="752"/>
                </a:lnTo>
                <a:lnTo>
                  <a:pt x="1111" y="806"/>
                </a:lnTo>
                <a:lnTo>
                  <a:pt x="1179" y="900"/>
                </a:lnTo>
                <a:lnTo>
                  <a:pt x="1221" y="954"/>
                </a:lnTo>
                <a:lnTo>
                  <a:pt x="1268" y="1019"/>
                </a:lnTo>
                <a:lnTo>
                  <a:pt x="1313" y="1066"/>
                </a:lnTo>
                <a:lnTo>
                  <a:pt x="1351" y="1109"/>
                </a:lnTo>
                <a:lnTo>
                  <a:pt x="1388" y="1153"/>
                </a:lnTo>
                <a:lnTo>
                  <a:pt x="1433" y="1196"/>
                </a:lnTo>
                <a:lnTo>
                  <a:pt x="1483" y="1239"/>
                </a:lnTo>
                <a:lnTo>
                  <a:pt x="1531" y="1272"/>
                </a:lnTo>
                <a:lnTo>
                  <a:pt x="1581" y="1312"/>
                </a:lnTo>
                <a:lnTo>
                  <a:pt x="1641" y="1344"/>
                </a:lnTo>
                <a:lnTo>
                  <a:pt x="1695" y="1370"/>
                </a:lnTo>
                <a:lnTo>
                  <a:pt x="1760" y="1391"/>
                </a:lnTo>
                <a:lnTo>
                  <a:pt x="1820" y="1413"/>
                </a:lnTo>
                <a:lnTo>
                  <a:pt x="1883" y="1435"/>
                </a:lnTo>
                <a:lnTo>
                  <a:pt x="1950" y="1453"/>
                </a:lnTo>
                <a:lnTo>
                  <a:pt x="2060" y="1482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b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gray">
          <a:xfrm>
            <a:off x="3140075" y="2314575"/>
            <a:ext cx="3476625" cy="1908175"/>
          </a:xfrm>
          <a:prstGeom prst="octagon">
            <a:avLst>
              <a:gd name="adj" fmla="val 29287"/>
            </a:avLst>
          </a:prstGeom>
          <a:solidFill>
            <a:srgbClr val="FFC000"/>
          </a:solidFill>
          <a:ln w="38100" cmpd="dbl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lang="zh-CN" altLang="zh-CN" b="0"/>
          </a:p>
        </p:txBody>
      </p:sp>
      <p:sp>
        <p:nvSpPr>
          <p:cNvPr id="17414" name="AutoShape 8"/>
          <p:cNvSpPr>
            <a:spLocks noChangeArrowheads="1"/>
          </p:cNvSpPr>
          <p:nvPr/>
        </p:nvSpPr>
        <p:spPr bwMode="gray">
          <a:xfrm>
            <a:off x="1598613" y="1282700"/>
            <a:ext cx="2847975" cy="865188"/>
          </a:xfrm>
          <a:prstGeom prst="roundRect">
            <a:avLst>
              <a:gd name="adj" fmla="val 16667"/>
            </a:avLst>
          </a:prstGeom>
          <a:solidFill>
            <a:srgbClr val="9EBF27"/>
          </a:solidFill>
          <a:ln w="38100">
            <a:noFill/>
            <a:round/>
            <a:headEnd/>
            <a:tailEnd/>
          </a:ln>
        </p:spPr>
        <p:txBody>
          <a:bodyPr lIns="111125" tIns="55563" rIns="111125" bIns="55563" anchor="ctr"/>
          <a:lstStyle/>
          <a:p>
            <a:pPr algn="ctr"/>
            <a:endParaRPr lang="zh-CN" altLang="zh-CN" b="0"/>
          </a:p>
        </p:txBody>
      </p:sp>
      <p:sp>
        <p:nvSpPr>
          <p:cNvPr id="17415" name="AutoShape 9"/>
          <p:cNvSpPr>
            <a:spLocks noChangeArrowheads="1"/>
          </p:cNvSpPr>
          <p:nvPr/>
        </p:nvSpPr>
        <p:spPr bwMode="gray">
          <a:xfrm>
            <a:off x="5453063" y="879475"/>
            <a:ext cx="2847975" cy="865188"/>
          </a:xfrm>
          <a:prstGeom prst="roundRect">
            <a:avLst>
              <a:gd name="adj" fmla="val 16667"/>
            </a:avLst>
          </a:prstGeom>
          <a:solidFill>
            <a:srgbClr val="9EBF27"/>
          </a:solidFill>
          <a:ln w="38100">
            <a:noFill/>
            <a:round/>
            <a:headEnd/>
            <a:tailEnd/>
          </a:ln>
        </p:spPr>
        <p:txBody>
          <a:bodyPr lIns="111125" tIns="55563" rIns="111125" bIns="55563" anchor="ctr"/>
          <a:lstStyle/>
          <a:p>
            <a:pPr algn="ctr"/>
            <a:endParaRPr lang="zh-CN" altLang="zh-CN" b="0"/>
          </a:p>
        </p:txBody>
      </p:sp>
      <p:sp>
        <p:nvSpPr>
          <p:cNvPr id="17416" name="AutoShape 10"/>
          <p:cNvSpPr>
            <a:spLocks noChangeArrowheads="1"/>
          </p:cNvSpPr>
          <p:nvPr/>
        </p:nvSpPr>
        <p:spPr bwMode="gray">
          <a:xfrm>
            <a:off x="3776663" y="5507038"/>
            <a:ext cx="2847975" cy="865187"/>
          </a:xfrm>
          <a:prstGeom prst="roundRect">
            <a:avLst>
              <a:gd name="adj" fmla="val 16667"/>
            </a:avLst>
          </a:prstGeom>
          <a:solidFill>
            <a:srgbClr val="9EBF27"/>
          </a:solidFill>
          <a:ln w="38100">
            <a:noFill/>
            <a:round/>
            <a:headEnd/>
            <a:tailEnd/>
          </a:ln>
        </p:spPr>
        <p:txBody>
          <a:bodyPr lIns="111125" tIns="55563" rIns="111125" bIns="55563" anchor="ctr"/>
          <a:lstStyle/>
          <a:p>
            <a:pPr algn="ctr"/>
            <a:endParaRPr lang="zh-CN" altLang="zh-CN" b="0"/>
          </a:p>
        </p:txBody>
      </p:sp>
      <p:sp>
        <p:nvSpPr>
          <p:cNvPr id="17417" name="AutoShape 11"/>
          <p:cNvSpPr>
            <a:spLocks noChangeArrowheads="1"/>
          </p:cNvSpPr>
          <p:nvPr/>
        </p:nvSpPr>
        <p:spPr bwMode="gray">
          <a:xfrm>
            <a:off x="1743075" y="4376738"/>
            <a:ext cx="2847975" cy="865187"/>
          </a:xfrm>
          <a:prstGeom prst="roundRect">
            <a:avLst>
              <a:gd name="adj" fmla="val 16667"/>
            </a:avLst>
          </a:prstGeom>
          <a:solidFill>
            <a:srgbClr val="9EBF27"/>
          </a:solidFill>
          <a:ln w="38100">
            <a:noFill/>
            <a:round/>
            <a:headEnd/>
            <a:tailEnd/>
          </a:ln>
        </p:spPr>
        <p:txBody>
          <a:bodyPr lIns="111125" tIns="55563" rIns="111125" bIns="55563" anchor="ctr"/>
          <a:lstStyle/>
          <a:p>
            <a:pPr algn="ctr"/>
            <a:endParaRPr lang="zh-CN" altLang="zh-CN" b="0"/>
          </a:p>
        </p:txBody>
      </p:sp>
      <p:sp>
        <p:nvSpPr>
          <p:cNvPr id="17418" name="TextBox 12"/>
          <p:cNvSpPr txBox="1">
            <a:spLocks noChangeArrowheads="1"/>
          </p:cNvSpPr>
          <p:nvPr/>
        </p:nvSpPr>
        <p:spPr bwMode="auto">
          <a:xfrm>
            <a:off x="1798638" y="1516063"/>
            <a:ext cx="2506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/>
              <a:t>使用模板创建数据库</a:t>
            </a:r>
            <a:endParaRPr lang="zh-CN" altLang="en-US" sz="20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7419" name="TextBox 13"/>
          <p:cNvSpPr txBox="1">
            <a:spLocks noChangeArrowheads="1"/>
          </p:cNvSpPr>
          <p:nvPr/>
        </p:nvSpPr>
        <p:spPr bwMode="auto">
          <a:xfrm>
            <a:off x="6111875" y="1085850"/>
            <a:ext cx="1474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/>
              <a:t>最快最简单</a:t>
            </a:r>
            <a:endParaRPr lang="zh-CN" altLang="en-US" sz="20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7420" name="TextBox 14"/>
          <p:cNvSpPr txBox="1">
            <a:spLocks noChangeArrowheads="1"/>
          </p:cNvSpPr>
          <p:nvPr/>
        </p:nvSpPr>
        <p:spPr bwMode="auto">
          <a:xfrm>
            <a:off x="1812925" y="4610100"/>
            <a:ext cx="2765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/>
              <a:t>直接创建一个空数据库</a:t>
            </a:r>
            <a:endParaRPr lang="zh-CN" altLang="en-US" sz="20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7421" name="TextBox 15"/>
          <p:cNvSpPr txBox="1">
            <a:spLocks noChangeArrowheads="1"/>
          </p:cNvSpPr>
          <p:nvPr/>
        </p:nvSpPr>
        <p:spPr bwMode="auto">
          <a:xfrm>
            <a:off x="4410075" y="5754688"/>
            <a:ext cx="158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9600" y="2492375"/>
            <a:ext cx="33591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dirty="0">
                <a:ea typeface="+mn-ea"/>
              </a:rPr>
              <a:t> 在</a:t>
            </a:r>
            <a:r>
              <a:rPr lang="en-US" sz="3200" dirty="0">
                <a:ea typeface="+mn-ea"/>
              </a:rPr>
              <a:t>Access 2010</a:t>
            </a:r>
            <a:r>
              <a:rPr lang="zh-CN" altLang="en-US" sz="3200" dirty="0">
                <a:ea typeface="+mn-ea"/>
              </a:rPr>
              <a:t>中，提供了多种方法创建数据库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23" name="灯片编号占位符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6C9B61-6DCF-4297-9ACC-B81410A04164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7424" name="TextBox 17"/>
          <p:cNvSpPr txBox="1">
            <a:spLocks noChangeArrowheads="1"/>
          </p:cNvSpPr>
          <p:nvPr/>
        </p:nvSpPr>
        <p:spPr bwMode="auto">
          <a:xfrm>
            <a:off x="4514850" y="5702300"/>
            <a:ext cx="1217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/>
              <a:t>更为灵活</a:t>
            </a:r>
            <a:endParaRPr lang="zh-CN" altLang="en-US" sz="20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9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87438"/>
          </a:xfrm>
        </p:spPr>
        <p:txBody>
          <a:bodyPr/>
          <a:lstStyle/>
          <a:p>
            <a:r>
              <a:rPr lang="en-US" altLang="zh-CN" sz="3600" smtClean="0">
                <a:ea typeface="宋体" charset="-122"/>
              </a:rPr>
              <a:t>3.1</a:t>
            </a:r>
            <a:r>
              <a:rPr lang="zh-CN" altLang="en-US" sz="3600" smtClean="0">
                <a:ea typeface="宋体" charset="-122"/>
              </a:rPr>
              <a:t>创建数据库</a:t>
            </a:r>
          </a:p>
        </p:txBody>
      </p:sp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7693570" y="6249334"/>
            <a:ext cx="677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87438"/>
          </a:xfrm>
        </p:spPr>
        <p:txBody>
          <a:bodyPr/>
          <a:lstStyle/>
          <a:p>
            <a:r>
              <a:rPr lang="en-US" altLang="zh-CN" sz="3600" smtClean="0">
                <a:ea typeface="宋体" charset="-122"/>
              </a:rPr>
              <a:t>3.1.1</a:t>
            </a:r>
            <a:r>
              <a:rPr lang="zh-CN" altLang="en-US" sz="3600" smtClean="0">
                <a:ea typeface="宋体" charset="-122"/>
              </a:rPr>
              <a:t>利用模板创建数据库</a:t>
            </a:r>
          </a:p>
        </p:txBody>
      </p:sp>
      <p:sp>
        <p:nvSpPr>
          <p:cNvPr id="18434" name="灯片编号占位符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848826-AAE1-423A-9FCA-4EF8A72BE3EC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gray">
          <a:xfrm>
            <a:off x="942975" y="1260475"/>
            <a:ext cx="7340600" cy="541338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zh-CN" altLang="en-US" dirty="0">
                <a:ea typeface="+mn-ea"/>
              </a:rPr>
              <a:t>例</a:t>
            </a:r>
            <a:r>
              <a:rPr lang="en-US" dirty="0">
                <a:ea typeface="+mn-ea"/>
              </a:rPr>
              <a:t>3.1</a:t>
            </a:r>
            <a:r>
              <a:rPr lang="zh-CN" altLang="en-US" dirty="0">
                <a:ea typeface="+mn-ea"/>
              </a:rPr>
              <a:t>：利用</a:t>
            </a:r>
            <a:r>
              <a:rPr lang="en-US" dirty="0">
                <a:ea typeface="+mn-ea"/>
              </a:rPr>
              <a:t>Access 2010</a:t>
            </a:r>
            <a:r>
              <a:rPr lang="zh-CN" altLang="en-US" dirty="0">
                <a:ea typeface="+mn-ea"/>
              </a:rPr>
              <a:t>中的模板，创建一个“学生”数据库。</a:t>
            </a:r>
            <a:endParaRPr lang="en-US" altLang="zh-CN" dirty="0">
              <a:ea typeface="+mn-ea"/>
            </a:endParaRPr>
          </a:p>
        </p:txBody>
      </p:sp>
      <p:sp>
        <p:nvSpPr>
          <p:cNvPr id="18436" name="AutoShape 3"/>
          <p:cNvSpPr>
            <a:spLocks noChangeArrowheads="1"/>
          </p:cNvSpPr>
          <p:nvPr/>
        </p:nvSpPr>
        <p:spPr bwMode="ltGray">
          <a:xfrm>
            <a:off x="4038600" y="1800225"/>
            <a:ext cx="3124200" cy="579438"/>
          </a:xfrm>
          <a:prstGeom prst="bevel">
            <a:avLst>
              <a:gd name="adj" fmla="val 12639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dirty="0"/>
              <a:t>启动并选择“样本模板”</a:t>
            </a:r>
          </a:p>
        </p:txBody>
      </p:sp>
      <p:sp>
        <p:nvSpPr>
          <p:cNvPr id="18437" name="AutoShape 4"/>
          <p:cNvSpPr>
            <a:spLocks noChangeArrowheads="1"/>
          </p:cNvSpPr>
          <p:nvPr/>
        </p:nvSpPr>
        <p:spPr bwMode="gray">
          <a:xfrm>
            <a:off x="3048000" y="2951163"/>
            <a:ext cx="3124200" cy="609600"/>
          </a:xfrm>
          <a:prstGeom prst="bevel">
            <a:avLst>
              <a:gd name="adj" fmla="val 12639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438" name="AutoShape 5"/>
          <p:cNvSpPr>
            <a:spLocks noChangeArrowheads="1"/>
          </p:cNvSpPr>
          <p:nvPr/>
        </p:nvSpPr>
        <p:spPr bwMode="gray">
          <a:xfrm>
            <a:off x="2057400" y="4114800"/>
            <a:ext cx="3124200" cy="609600"/>
          </a:xfrm>
          <a:prstGeom prst="bevel">
            <a:avLst>
              <a:gd name="adj" fmla="val 10407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439" name="AutoShape 6"/>
          <p:cNvSpPr>
            <a:spLocks noChangeArrowheads="1"/>
          </p:cNvSpPr>
          <p:nvPr/>
        </p:nvSpPr>
        <p:spPr bwMode="gray">
          <a:xfrm>
            <a:off x="1143000" y="5265738"/>
            <a:ext cx="3124200" cy="609600"/>
          </a:xfrm>
          <a:prstGeom prst="bevel">
            <a:avLst>
              <a:gd name="adj" fmla="val 12639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440" name="Freeform 7"/>
          <p:cNvSpPr>
            <a:spLocks/>
          </p:cNvSpPr>
          <p:nvPr/>
        </p:nvSpPr>
        <p:spPr bwMode="gray">
          <a:xfrm rot="18320416" flipH="1">
            <a:off x="3067050" y="2078038"/>
            <a:ext cx="1074738" cy="601662"/>
          </a:xfrm>
          <a:custGeom>
            <a:avLst/>
            <a:gdLst>
              <a:gd name="T0" fmla="*/ 0 w 982"/>
              <a:gd name="T1" fmla="*/ 601663 h 774"/>
              <a:gd name="T2" fmla="*/ 2189 w 982"/>
              <a:gd name="T3" fmla="*/ 598554 h 774"/>
              <a:gd name="T4" fmla="*/ 8756 w 982"/>
              <a:gd name="T5" fmla="*/ 586116 h 774"/>
              <a:gd name="T6" fmla="*/ 17511 w 982"/>
              <a:gd name="T7" fmla="*/ 567460 h 774"/>
              <a:gd name="T8" fmla="*/ 35022 w 982"/>
              <a:gd name="T9" fmla="*/ 542585 h 774"/>
              <a:gd name="T10" fmla="*/ 54722 w 982"/>
              <a:gd name="T11" fmla="*/ 513046 h 774"/>
              <a:gd name="T12" fmla="*/ 83177 w 982"/>
              <a:gd name="T13" fmla="*/ 480398 h 774"/>
              <a:gd name="T14" fmla="*/ 116010 w 982"/>
              <a:gd name="T15" fmla="*/ 446195 h 774"/>
              <a:gd name="T16" fmla="*/ 155410 w 982"/>
              <a:gd name="T17" fmla="*/ 410437 h 774"/>
              <a:gd name="T18" fmla="*/ 203565 w 982"/>
              <a:gd name="T19" fmla="*/ 374679 h 774"/>
              <a:gd name="T20" fmla="*/ 258287 w 982"/>
              <a:gd name="T21" fmla="*/ 340476 h 774"/>
              <a:gd name="T22" fmla="*/ 321765 w 982"/>
              <a:gd name="T23" fmla="*/ 309382 h 774"/>
              <a:gd name="T24" fmla="*/ 393998 w 982"/>
              <a:gd name="T25" fmla="*/ 279843 h 774"/>
              <a:gd name="T26" fmla="*/ 466231 w 982"/>
              <a:gd name="T27" fmla="*/ 258078 h 774"/>
              <a:gd name="T28" fmla="*/ 534086 w 982"/>
              <a:gd name="T29" fmla="*/ 244086 h 774"/>
              <a:gd name="T30" fmla="*/ 595374 w 982"/>
              <a:gd name="T31" fmla="*/ 236312 h 774"/>
              <a:gd name="T32" fmla="*/ 650096 w 982"/>
              <a:gd name="T33" fmla="*/ 233203 h 774"/>
              <a:gd name="T34" fmla="*/ 698251 w 982"/>
              <a:gd name="T35" fmla="*/ 233203 h 774"/>
              <a:gd name="T36" fmla="*/ 742029 w 982"/>
              <a:gd name="T37" fmla="*/ 236312 h 774"/>
              <a:gd name="T38" fmla="*/ 777051 w 982"/>
              <a:gd name="T39" fmla="*/ 242531 h 774"/>
              <a:gd name="T40" fmla="*/ 805506 w 982"/>
              <a:gd name="T41" fmla="*/ 248750 h 774"/>
              <a:gd name="T42" fmla="*/ 825206 w 982"/>
              <a:gd name="T43" fmla="*/ 253414 h 774"/>
              <a:gd name="T44" fmla="*/ 838339 w 982"/>
              <a:gd name="T45" fmla="*/ 258078 h 774"/>
              <a:gd name="T46" fmla="*/ 842717 w 982"/>
              <a:gd name="T47" fmla="*/ 259632 h 774"/>
              <a:gd name="T48" fmla="*/ 744218 w 982"/>
              <a:gd name="T49" fmla="*/ 370015 h 774"/>
              <a:gd name="T50" fmla="*/ 1074738 w 982"/>
              <a:gd name="T51" fmla="*/ 287617 h 774"/>
              <a:gd name="T52" fmla="*/ 998127 w 982"/>
              <a:gd name="T53" fmla="*/ 0 h 774"/>
              <a:gd name="T54" fmla="*/ 934650 w 982"/>
              <a:gd name="T55" fmla="*/ 116601 h 774"/>
              <a:gd name="T56" fmla="*/ 930272 w 982"/>
              <a:gd name="T57" fmla="*/ 115047 h 774"/>
              <a:gd name="T58" fmla="*/ 917139 w 982"/>
              <a:gd name="T59" fmla="*/ 110383 h 774"/>
              <a:gd name="T60" fmla="*/ 899628 w 982"/>
              <a:gd name="T61" fmla="*/ 104164 h 774"/>
              <a:gd name="T62" fmla="*/ 873361 w 982"/>
              <a:gd name="T63" fmla="*/ 97945 h 774"/>
              <a:gd name="T64" fmla="*/ 840528 w 982"/>
              <a:gd name="T65" fmla="*/ 93281 h 774"/>
              <a:gd name="T66" fmla="*/ 801129 w 982"/>
              <a:gd name="T67" fmla="*/ 88617 h 774"/>
              <a:gd name="T68" fmla="*/ 757351 w 982"/>
              <a:gd name="T69" fmla="*/ 85508 h 774"/>
              <a:gd name="T70" fmla="*/ 707007 w 982"/>
              <a:gd name="T71" fmla="*/ 85508 h 774"/>
              <a:gd name="T72" fmla="*/ 652285 w 982"/>
              <a:gd name="T73" fmla="*/ 90172 h 774"/>
              <a:gd name="T74" fmla="*/ 590997 w 982"/>
              <a:gd name="T75" fmla="*/ 97945 h 774"/>
              <a:gd name="T76" fmla="*/ 527519 w 982"/>
              <a:gd name="T77" fmla="*/ 113492 h 774"/>
              <a:gd name="T78" fmla="*/ 461853 w 982"/>
              <a:gd name="T79" fmla="*/ 133703 h 774"/>
              <a:gd name="T80" fmla="*/ 389620 w 982"/>
              <a:gd name="T81" fmla="*/ 163242 h 774"/>
              <a:gd name="T82" fmla="*/ 317387 w 982"/>
              <a:gd name="T83" fmla="*/ 200554 h 774"/>
              <a:gd name="T84" fmla="*/ 251721 w 982"/>
              <a:gd name="T85" fmla="*/ 240976 h 774"/>
              <a:gd name="T86" fmla="*/ 194810 w 982"/>
              <a:gd name="T87" fmla="*/ 282953 h 774"/>
              <a:gd name="T88" fmla="*/ 148844 w 982"/>
              <a:gd name="T89" fmla="*/ 328038 h 774"/>
              <a:gd name="T90" fmla="*/ 109444 w 982"/>
              <a:gd name="T91" fmla="*/ 373124 h 774"/>
              <a:gd name="T92" fmla="*/ 78800 w 982"/>
              <a:gd name="T93" fmla="*/ 416656 h 774"/>
              <a:gd name="T94" fmla="*/ 52533 w 982"/>
              <a:gd name="T95" fmla="*/ 458632 h 774"/>
              <a:gd name="T96" fmla="*/ 32833 w 982"/>
              <a:gd name="T97" fmla="*/ 497499 h 774"/>
              <a:gd name="T98" fmla="*/ 19700 w 982"/>
              <a:gd name="T99" fmla="*/ 531702 h 774"/>
              <a:gd name="T100" fmla="*/ 8756 w 982"/>
              <a:gd name="T101" fmla="*/ 561241 h 774"/>
              <a:gd name="T102" fmla="*/ 4378 w 982"/>
              <a:gd name="T103" fmla="*/ 583007 h 774"/>
              <a:gd name="T104" fmla="*/ 0 w 982"/>
              <a:gd name="T105" fmla="*/ 596999 h 774"/>
              <a:gd name="T106" fmla="*/ 0 w 982"/>
              <a:gd name="T107" fmla="*/ 601663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7A9A9"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1" name="Freeform 8"/>
          <p:cNvSpPr>
            <a:spLocks/>
          </p:cNvSpPr>
          <p:nvPr/>
        </p:nvSpPr>
        <p:spPr bwMode="gray">
          <a:xfrm rot="18320416" flipH="1">
            <a:off x="2076450" y="3341688"/>
            <a:ext cx="1074738" cy="601662"/>
          </a:xfrm>
          <a:custGeom>
            <a:avLst/>
            <a:gdLst>
              <a:gd name="T0" fmla="*/ 0 w 982"/>
              <a:gd name="T1" fmla="*/ 601663 h 774"/>
              <a:gd name="T2" fmla="*/ 2189 w 982"/>
              <a:gd name="T3" fmla="*/ 598554 h 774"/>
              <a:gd name="T4" fmla="*/ 8756 w 982"/>
              <a:gd name="T5" fmla="*/ 586116 h 774"/>
              <a:gd name="T6" fmla="*/ 17511 w 982"/>
              <a:gd name="T7" fmla="*/ 567460 h 774"/>
              <a:gd name="T8" fmla="*/ 35022 w 982"/>
              <a:gd name="T9" fmla="*/ 542585 h 774"/>
              <a:gd name="T10" fmla="*/ 54722 w 982"/>
              <a:gd name="T11" fmla="*/ 513046 h 774"/>
              <a:gd name="T12" fmla="*/ 83177 w 982"/>
              <a:gd name="T13" fmla="*/ 480398 h 774"/>
              <a:gd name="T14" fmla="*/ 116010 w 982"/>
              <a:gd name="T15" fmla="*/ 446195 h 774"/>
              <a:gd name="T16" fmla="*/ 155410 w 982"/>
              <a:gd name="T17" fmla="*/ 410437 h 774"/>
              <a:gd name="T18" fmla="*/ 203565 w 982"/>
              <a:gd name="T19" fmla="*/ 374679 h 774"/>
              <a:gd name="T20" fmla="*/ 258287 w 982"/>
              <a:gd name="T21" fmla="*/ 340476 h 774"/>
              <a:gd name="T22" fmla="*/ 321765 w 982"/>
              <a:gd name="T23" fmla="*/ 309382 h 774"/>
              <a:gd name="T24" fmla="*/ 393998 w 982"/>
              <a:gd name="T25" fmla="*/ 279843 h 774"/>
              <a:gd name="T26" fmla="*/ 466231 w 982"/>
              <a:gd name="T27" fmla="*/ 258078 h 774"/>
              <a:gd name="T28" fmla="*/ 534086 w 982"/>
              <a:gd name="T29" fmla="*/ 244086 h 774"/>
              <a:gd name="T30" fmla="*/ 595374 w 982"/>
              <a:gd name="T31" fmla="*/ 236312 h 774"/>
              <a:gd name="T32" fmla="*/ 650096 w 982"/>
              <a:gd name="T33" fmla="*/ 233203 h 774"/>
              <a:gd name="T34" fmla="*/ 698251 w 982"/>
              <a:gd name="T35" fmla="*/ 233203 h 774"/>
              <a:gd name="T36" fmla="*/ 742029 w 982"/>
              <a:gd name="T37" fmla="*/ 236312 h 774"/>
              <a:gd name="T38" fmla="*/ 777051 w 982"/>
              <a:gd name="T39" fmla="*/ 242531 h 774"/>
              <a:gd name="T40" fmla="*/ 805506 w 982"/>
              <a:gd name="T41" fmla="*/ 248750 h 774"/>
              <a:gd name="T42" fmla="*/ 825206 w 982"/>
              <a:gd name="T43" fmla="*/ 253414 h 774"/>
              <a:gd name="T44" fmla="*/ 838339 w 982"/>
              <a:gd name="T45" fmla="*/ 258078 h 774"/>
              <a:gd name="T46" fmla="*/ 842717 w 982"/>
              <a:gd name="T47" fmla="*/ 259632 h 774"/>
              <a:gd name="T48" fmla="*/ 744218 w 982"/>
              <a:gd name="T49" fmla="*/ 370015 h 774"/>
              <a:gd name="T50" fmla="*/ 1074738 w 982"/>
              <a:gd name="T51" fmla="*/ 287617 h 774"/>
              <a:gd name="T52" fmla="*/ 998127 w 982"/>
              <a:gd name="T53" fmla="*/ 0 h 774"/>
              <a:gd name="T54" fmla="*/ 934650 w 982"/>
              <a:gd name="T55" fmla="*/ 116601 h 774"/>
              <a:gd name="T56" fmla="*/ 930272 w 982"/>
              <a:gd name="T57" fmla="*/ 115047 h 774"/>
              <a:gd name="T58" fmla="*/ 917139 w 982"/>
              <a:gd name="T59" fmla="*/ 110383 h 774"/>
              <a:gd name="T60" fmla="*/ 899628 w 982"/>
              <a:gd name="T61" fmla="*/ 104164 h 774"/>
              <a:gd name="T62" fmla="*/ 873361 w 982"/>
              <a:gd name="T63" fmla="*/ 97945 h 774"/>
              <a:gd name="T64" fmla="*/ 840528 w 982"/>
              <a:gd name="T65" fmla="*/ 93281 h 774"/>
              <a:gd name="T66" fmla="*/ 801129 w 982"/>
              <a:gd name="T67" fmla="*/ 88617 h 774"/>
              <a:gd name="T68" fmla="*/ 757351 w 982"/>
              <a:gd name="T69" fmla="*/ 85508 h 774"/>
              <a:gd name="T70" fmla="*/ 707007 w 982"/>
              <a:gd name="T71" fmla="*/ 85508 h 774"/>
              <a:gd name="T72" fmla="*/ 652285 w 982"/>
              <a:gd name="T73" fmla="*/ 90172 h 774"/>
              <a:gd name="T74" fmla="*/ 590997 w 982"/>
              <a:gd name="T75" fmla="*/ 97945 h 774"/>
              <a:gd name="T76" fmla="*/ 527519 w 982"/>
              <a:gd name="T77" fmla="*/ 113492 h 774"/>
              <a:gd name="T78" fmla="*/ 461853 w 982"/>
              <a:gd name="T79" fmla="*/ 133703 h 774"/>
              <a:gd name="T80" fmla="*/ 389620 w 982"/>
              <a:gd name="T81" fmla="*/ 163242 h 774"/>
              <a:gd name="T82" fmla="*/ 317387 w 982"/>
              <a:gd name="T83" fmla="*/ 200554 h 774"/>
              <a:gd name="T84" fmla="*/ 251721 w 982"/>
              <a:gd name="T85" fmla="*/ 240976 h 774"/>
              <a:gd name="T86" fmla="*/ 194810 w 982"/>
              <a:gd name="T87" fmla="*/ 282953 h 774"/>
              <a:gd name="T88" fmla="*/ 148844 w 982"/>
              <a:gd name="T89" fmla="*/ 328038 h 774"/>
              <a:gd name="T90" fmla="*/ 109444 w 982"/>
              <a:gd name="T91" fmla="*/ 373124 h 774"/>
              <a:gd name="T92" fmla="*/ 78800 w 982"/>
              <a:gd name="T93" fmla="*/ 416656 h 774"/>
              <a:gd name="T94" fmla="*/ 52533 w 982"/>
              <a:gd name="T95" fmla="*/ 458632 h 774"/>
              <a:gd name="T96" fmla="*/ 32833 w 982"/>
              <a:gd name="T97" fmla="*/ 497499 h 774"/>
              <a:gd name="T98" fmla="*/ 19700 w 982"/>
              <a:gd name="T99" fmla="*/ 531702 h 774"/>
              <a:gd name="T100" fmla="*/ 8756 w 982"/>
              <a:gd name="T101" fmla="*/ 561241 h 774"/>
              <a:gd name="T102" fmla="*/ 4378 w 982"/>
              <a:gd name="T103" fmla="*/ 583007 h 774"/>
              <a:gd name="T104" fmla="*/ 0 w 982"/>
              <a:gd name="T105" fmla="*/ 596999 h 774"/>
              <a:gd name="T106" fmla="*/ 0 w 982"/>
              <a:gd name="T107" fmla="*/ 601663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7A9A9"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2" name="Freeform 9"/>
          <p:cNvSpPr>
            <a:spLocks/>
          </p:cNvSpPr>
          <p:nvPr/>
        </p:nvSpPr>
        <p:spPr bwMode="gray">
          <a:xfrm rot="18320416" flipH="1">
            <a:off x="1084263" y="4432300"/>
            <a:ext cx="1074737" cy="601663"/>
          </a:xfrm>
          <a:custGeom>
            <a:avLst/>
            <a:gdLst>
              <a:gd name="T0" fmla="*/ 0 w 982"/>
              <a:gd name="T1" fmla="*/ 601663 h 774"/>
              <a:gd name="T2" fmla="*/ 2189 w 982"/>
              <a:gd name="T3" fmla="*/ 598554 h 774"/>
              <a:gd name="T4" fmla="*/ 8756 w 982"/>
              <a:gd name="T5" fmla="*/ 586116 h 774"/>
              <a:gd name="T6" fmla="*/ 17511 w 982"/>
              <a:gd name="T7" fmla="*/ 567460 h 774"/>
              <a:gd name="T8" fmla="*/ 35022 w 982"/>
              <a:gd name="T9" fmla="*/ 542585 h 774"/>
              <a:gd name="T10" fmla="*/ 54722 w 982"/>
              <a:gd name="T11" fmla="*/ 513046 h 774"/>
              <a:gd name="T12" fmla="*/ 83177 w 982"/>
              <a:gd name="T13" fmla="*/ 480398 h 774"/>
              <a:gd name="T14" fmla="*/ 116010 w 982"/>
              <a:gd name="T15" fmla="*/ 446195 h 774"/>
              <a:gd name="T16" fmla="*/ 155410 w 982"/>
              <a:gd name="T17" fmla="*/ 410437 h 774"/>
              <a:gd name="T18" fmla="*/ 203565 w 982"/>
              <a:gd name="T19" fmla="*/ 374679 h 774"/>
              <a:gd name="T20" fmla="*/ 258287 w 982"/>
              <a:gd name="T21" fmla="*/ 340476 h 774"/>
              <a:gd name="T22" fmla="*/ 321765 w 982"/>
              <a:gd name="T23" fmla="*/ 309382 h 774"/>
              <a:gd name="T24" fmla="*/ 393998 w 982"/>
              <a:gd name="T25" fmla="*/ 279843 h 774"/>
              <a:gd name="T26" fmla="*/ 466231 w 982"/>
              <a:gd name="T27" fmla="*/ 258078 h 774"/>
              <a:gd name="T28" fmla="*/ 534086 w 982"/>
              <a:gd name="T29" fmla="*/ 244086 h 774"/>
              <a:gd name="T30" fmla="*/ 595374 w 982"/>
              <a:gd name="T31" fmla="*/ 236312 h 774"/>
              <a:gd name="T32" fmla="*/ 650096 w 982"/>
              <a:gd name="T33" fmla="*/ 233203 h 774"/>
              <a:gd name="T34" fmla="*/ 698251 w 982"/>
              <a:gd name="T35" fmla="*/ 233203 h 774"/>
              <a:gd name="T36" fmla="*/ 742029 w 982"/>
              <a:gd name="T37" fmla="*/ 236312 h 774"/>
              <a:gd name="T38" fmla="*/ 777051 w 982"/>
              <a:gd name="T39" fmla="*/ 242531 h 774"/>
              <a:gd name="T40" fmla="*/ 805506 w 982"/>
              <a:gd name="T41" fmla="*/ 248750 h 774"/>
              <a:gd name="T42" fmla="*/ 825206 w 982"/>
              <a:gd name="T43" fmla="*/ 253414 h 774"/>
              <a:gd name="T44" fmla="*/ 838339 w 982"/>
              <a:gd name="T45" fmla="*/ 258078 h 774"/>
              <a:gd name="T46" fmla="*/ 842717 w 982"/>
              <a:gd name="T47" fmla="*/ 259632 h 774"/>
              <a:gd name="T48" fmla="*/ 744218 w 982"/>
              <a:gd name="T49" fmla="*/ 370015 h 774"/>
              <a:gd name="T50" fmla="*/ 1074738 w 982"/>
              <a:gd name="T51" fmla="*/ 287617 h 774"/>
              <a:gd name="T52" fmla="*/ 998127 w 982"/>
              <a:gd name="T53" fmla="*/ 0 h 774"/>
              <a:gd name="T54" fmla="*/ 934650 w 982"/>
              <a:gd name="T55" fmla="*/ 116601 h 774"/>
              <a:gd name="T56" fmla="*/ 930272 w 982"/>
              <a:gd name="T57" fmla="*/ 115047 h 774"/>
              <a:gd name="T58" fmla="*/ 917139 w 982"/>
              <a:gd name="T59" fmla="*/ 110383 h 774"/>
              <a:gd name="T60" fmla="*/ 899628 w 982"/>
              <a:gd name="T61" fmla="*/ 104164 h 774"/>
              <a:gd name="T62" fmla="*/ 873361 w 982"/>
              <a:gd name="T63" fmla="*/ 97945 h 774"/>
              <a:gd name="T64" fmla="*/ 840528 w 982"/>
              <a:gd name="T65" fmla="*/ 93281 h 774"/>
              <a:gd name="T66" fmla="*/ 801129 w 982"/>
              <a:gd name="T67" fmla="*/ 88617 h 774"/>
              <a:gd name="T68" fmla="*/ 757351 w 982"/>
              <a:gd name="T69" fmla="*/ 85508 h 774"/>
              <a:gd name="T70" fmla="*/ 707007 w 982"/>
              <a:gd name="T71" fmla="*/ 85508 h 774"/>
              <a:gd name="T72" fmla="*/ 652285 w 982"/>
              <a:gd name="T73" fmla="*/ 90172 h 774"/>
              <a:gd name="T74" fmla="*/ 590997 w 982"/>
              <a:gd name="T75" fmla="*/ 97945 h 774"/>
              <a:gd name="T76" fmla="*/ 527519 w 982"/>
              <a:gd name="T77" fmla="*/ 113492 h 774"/>
              <a:gd name="T78" fmla="*/ 461853 w 982"/>
              <a:gd name="T79" fmla="*/ 133703 h 774"/>
              <a:gd name="T80" fmla="*/ 389620 w 982"/>
              <a:gd name="T81" fmla="*/ 163242 h 774"/>
              <a:gd name="T82" fmla="*/ 317387 w 982"/>
              <a:gd name="T83" fmla="*/ 200554 h 774"/>
              <a:gd name="T84" fmla="*/ 251721 w 982"/>
              <a:gd name="T85" fmla="*/ 240976 h 774"/>
              <a:gd name="T86" fmla="*/ 194810 w 982"/>
              <a:gd name="T87" fmla="*/ 282953 h 774"/>
              <a:gd name="T88" fmla="*/ 148844 w 982"/>
              <a:gd name="T89" fmla="*/ 328038 h 774"/>
              <a:gd name="T90" fmla="*/ 109444 w 982"/>
              <a:gd name="T91" fmla="*/ 373124 h 774"/>
              <a:gd name="T92" fmla="*/ 78800 w 982"/>
              <a:gd name="T93" fmla="*/ 416656 h 774"/>
              <a:gd name="T94" fmla="*/ 52533 w 982"/>
              <a:gd name="T95" fmla="*/ 458632 h 774"/>
              <a:gd name="T96" fmla="*/ 32833 w 982"/>
              <a:gd name="T97" fmla="*/ 497499 h 774"/>
              <a:gd name="T98" fmla="*/ 19700 w 982"/>
              <a:gd name="T99" fmla="*/ 531702 h 774"/>
              <a:gd name="T100" fmla="*/ 8756 w 982"/>
              <a:gd name="T101" fmla="*/ 561241 h 774"/>
              <a:gd name="T102" fmla="*/ 4378 w 982"/>
              <a:gd name="T103" fmla="*/ 583007 h 774"/>
              <a:gd name="T104" fmla="*/ 0 w 982"/>
              <a:gd name="T105" fmla="*/ 596999 h 774"/>
              <a:gd name="T106" fmla="*/ 0 w 982"/>
              <a:gd name="T107" fmla="*/ 601663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7A9A9"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090863" y="3016250"/>
            <a:ext cx="3038475" cy="3698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dirty="0">
                <a:ea typeface="+mn-ea"/>
              </a:rPr>
              <a:t>输入文件名、选择保存位置</a:t>
            </a:r>
            <a:endParaRPr lang="zh-CN" altLang="en-US" dirty="0">
              <a:solidFill>
                <a:schemeClr val="bg1"/>
              </a:solidFill>
              <a:ea typeface="黑体" pitchFamily="49" charset="-122"/>
              <a:cs typeface="Arial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705100" y="4191000"/>
            <a:ext cx="2400300" cy="3683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dirty="0">
                <a:ea typeface="+mn-ea"/>
              </a:rPr>
              <a:t>创建数据库</a:t>
            </a:r>
            <a:endParaRPr lang="zh-CN" altLang="en-US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533525" y="5341938"/>
            <a:ext cx="2505075" cy="3683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dirty="0">
                <a:ea typeface="+mn-ea"/>
              </a:rPr>
              <a:t>切换到“数据表视图”</a:t>
            </a:r>
            <a:endParaRPr lang="zh-CN" altLang="en-US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58260" y="6292495"/>
            <a:ext cx="1005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下一张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7442AB-53B5-4288-B692-D540C520AF3F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pic>
        <p:nvPicPr>
          <p:cNvPr id="19488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76" y="1459"/>
            <a:ext cx="7216391" cy="480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9" name="圆角矩形 383"/>
          <p:cNvSpPr>
            <a:spLocks noChangeArrowheads="1"/>
          </p:cNvSpPr>
          <p:nvPr/>
        </p:nvSpPr>
        <p:spPr bwMode="auto">
          <a:xfrm>
            <a:off x="3685797" y="2046163"/>
            <a:ext cx="1323238" cy="77525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r>
              <a:rPr lang="zh-CN" altLang="zh-CN" sz="1400" dirty="0">
                <a:latin typeface="Times New Roman" pitchFamily="18" charset="0"/>
                <a:cs typeface="Times New Roman" pitchFamily="18" charset="0"/>
              </a:rPr>
              <a:t>①</a:t>
            </a:r>
            <a:r>
              <a:rPr lang="zh-CN" sz="1400" dirty="0">
                <a:latin typeface="Times New Roman" pitchFamily="18" charset="0"/>
                <a:cs typeface="Times New Roman" pitchFamily="18" charset="0"/>
              </a:rPr>
              <a:t>单击</a:t>
            </a:r>
            <a:endParaRPr lang="zh-CN" sz="3600" dirty="0"/>
          </a:p>
        </p:txBody>
      </p:sp>
      <p:sp>
        <p:nvSpPr>
          <p:cNvPr id="19490" name="圆角矩形 97"/>
          <p:cNvSpPr>
            <a:spLocks noChangeArrowheads="1"/>
          </p:cNvSpPr>
          <p:nvPr/>
        </p:nvSpPr>
        <p:spPr bwMode="auto">
          <a:xfrm>
            <a:off x="3436715" y="4321428"/>
            <a:ext cx="491015" cy="259994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pPr indent="127000"/>
            <a:r>
              <a:rPr lang="zh-CN" sz="900" b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900" b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900" b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b="0"/>
          </a:p>
        </p:txBody>
      </p:sp>
      <p:cxnSp>
        <p:nvCxnSpPr>
          <p:cNvPr id="19487" name="直接箭头连接符 2"/>
          <p:cNvCxnSpPr>
            <a:cxnSpLocks noChangeShapeType="1"/>
          </p:cNvCxnSpPr>
          <p:nvPr/>
        </p:nvCxnSpPr>
        <p:spPr bwMode="auto">
          <a:xfrm flipV="1">
            <a:off x="3979124" y="1682262"/>
            <a:ext cx="0" cy="36400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946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pic>
        <p:nvPicPr>
          <p:cNvPr id="19482" name="图片 69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2642" y="2433762"/>
            <a:ext cx="7074151" cy="4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483" name="直接箭头连接符 706"/>
          <p:cNvCxnSpPr>
            <a:cxnSpLocks noChangeShapeType="1"/>
          </p:cNvCxnSpPr>
          <p:nvPr/>
        </p:nvCxnSpPr>
        <p:spPr bwMode="auto">
          <a:xfrm flipH="1" flipV="1">
            <a:off x="7114576" y="6214563"/>
            <a:ext cx="200782" cy="1379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9484" name="直接箭头连接符 707"/>
          <p:cNvCxnSpPr>
            <a:cxnSpLocks noChangeShapeType="1"/>
          </p:cNvCxnSpPr>
          <p:nvPr/>
        </p:nvCxnSpPr>
        <p:spPr bwMode="auto">
          <a:xfrm>
            <a:off x="8363558" y="5378095"/>
            <a:ext cx="121791" cy="2206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9485" name="圆角矩形 708"/>
          <p:cNvSpPr>
            <a:spLocks noChangeArrowheads="1"/>
          </p:cNvSpPr>
          <p:nvPr/>
        </p:nvSpPr>
        <p:spPr bwMode="auto">
          <a:xfrm>
            <a:off x="7214885" y="4982816"/>
            <a:ext cx="1494548" cy="50553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r>
              <a:rPr lang="zh-CN" altLang="zh-CN" sz="1400" dirty="0">
                <a:latin typeface="Times New Roman" pitchFamily="18" charset="0"/>
                <a:cs typeface="Times New Roman" pitchFamily="18" charset="0"/>
              </a:rPr>
              <a:t>②</a:t>
            </a:r>
            <a:r>
              <a:rPr lang="zh-CN" sz="1400" dirty="0">
                <a:latin typeface="Times New Roman" pitchFamily="18" charset="0"/>
                <a:cs typeface="Times New Roman" pitchFamily="18" charset="0"/>
              </a:rPr>
              <a:t>输入文件名称</a:t>
            </a:r>
          </a:p>
          <a:p>
            <a:pPr eaLnBrk="0" hangingPunct="0"/>
            <a:r>
              <a:rPr lang="zh-CN" sz="1400" dirty="0">
                <a:latin typeface="Times New Roman" pitchFamily="18" charset="0"/>
                <a:cs typeface="Times New Roman" pitchFamily="18" charset="0"/>
              </a:rPr>
              <a:t>选择存放位置</a:t>
            </a:r>
          </a:p>
        </p:txBody>
      </p:sp>
      <p:sp>
        <p:nvSpPr>
          <p:cNvPr id="19479" name="圆角矩形 705"/>
          <p:cNvSpPr>
            <a:spLocks noChangeArrowheads="1"/>
          </p:cNvSpPr>
          <p:nvPr/>
        </p:nvSpPr>
        <p:spPr bwMode="auto">
          <a:xfrm>
            <a:off x="7055923" y="6337563"/>
            <a:ext cx="681402" cy="2750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zh-CN" altLang="zh-CN" sz="1400" dirty="0">
                <a:latin typeface="Times New Roman" pitchFamily="18" charset="0"/>
                <a:cs typeface="Times New Roman" pitchFamily="18" charset="0"/>
              </a:rPr>
              <a:t>③</a:t>
            </a:r>
            <a:r>
              <a:rPr lang="zh-CN" sz="1400" dirty="0">
                <a:latin typeface="Times New Roman" pitchFamily="18" charset="0"/>
                <a:cs typeface="Times New Roman" pitchFamily="18" charset="0"/>
              </a:rPr>
              <a:t>单击</a:t>
            </a:r>
          </a:p>
        </p:txBody>
      </p:sp>
      <p:sp>
        <p:nvSpPr>
          <p:cNvPr id="19480" name="圆角矩形 711"/>
          <p:cNvSpPr>
            <a:spLocks noChangeArrowheads="1"/>
          </p:cNvSpPr>
          <p:nvPr/>
        </p:nvSpPr>
        <p:spPr bwMode="auto">
          <a:xfrm>
            <a:off x="6659113" y="5464021"/>
            <a:ext cx="551170" cy="174639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  <p:sp>
        <p:nvSpPr>
          <p:cNvPr id="19481" name="圆角矩形 101"/>
          <p:cNvSpPr>
            <a:spLocks noChangeArrowheads="1"/>
          </p:cNvSpPr>
          <p:nvPr/>
        </p:nvSpPr>
        <p:spPr bwMode="auto">
          <a:xfrm>
            <a:off x="5026757" y="6573951"/>
            <a:ext cx="681402" cy="275178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indent="127000" algn="ctr"/>
            <a:r>
              <a:rPr lang="zh-CN" sz="900" b="0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900" b="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900" b="0" dirty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b="0" dirty="0"/>
          </a:p>
        </p:txBody>
      </p:sp>
      <p:sp>
        <p:nvSpPr>
          <p:cNvPr id="19463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9465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9467" name="AutoShape 34"/>
          <p:cNvSpPr>
            <a:spLocks noChangeArrowheads="1"/>
          </p:cNvSpPr>
          <p:nvPr/>
        </p:nvSpPr>
        <p:spPr bwMode="gray">
          <a:xfrm>
            <a:off x="8686791" y="32991"/>
            <a:ext cx="410990" cy="2672391"/>
          </a:xfrm>
          <a:prstGeom prst="roundRect">
            <a:avLst>
              <a:gd name="adj" fmla="val 2259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en-US" dirty="0"/>
              <a:t>利用模板创建数据库步骤</a:t>
            </a:r>
            <a:endParaRPr lang="en-US" altLang="zh-CN" dirty="0"/>
          </a:p>
        </p:txBody>
      </p:sp>
      <p:sp>
        <p:nvSpPr>
          <p:cNvPr id="36" name="TextBox 35"/>
          <p:cNvSpPr txBox="1"/>
          <p:nvPr/>
        </p:nvSpPr>
        <p:spPr>
          <a:xfrm>
            <a:off x="8813456" y="6038201"/>
            <a:ext cx="384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下一张</a:t>
            </a:r>
          </a:p>
        </p:txBody>
      </p:sp>
      <p:sp>
        <p:nvSpPr>
          <p:cNvPr id="37" name="圆角矩形 711"/>
          <p:cNvSpPr>
            <a:spLocks noChangeArrowheads="1"/>
          </p:cNvSpPr>
          <p:nvPr/>
        </p:nvSpPr>
        <p:spPr bwMode="auto">
          <a:xfrm>
            <a:off x="-6077" y="2618062"/>
            <a:ext cx="762821" cy="25200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9" grpId="0"/>
      <p:bldP spid="19485" grpId="0"/>
      <p:bldP spid="19479" grpId="0"/>
      <p:bldP spid="19480" grpId="0" animBg="1"/>
      <p:bldP spid="36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7442AB-53B5-4288-B692-D540C520AF3F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946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9463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pic>
        <p:nvPicPr>
          <p:cNvPr id="19474" name="图片 713"/>
          <p:cNvPicPr>
            <a:picLocks noChangeAspect="1"/>
          </p:cNvPicPr>
          <p:nvPr/>
        </p:nvPicPr>
        <p:blipFill>
          <a:blip r:embed="rId2"/>
          <a:srcRect l="8923" t="1427" r="7253" b="10338"/>
          <a:stretch>
            <a:fillRect/>
          </a:stretch>
        </p:blipFill>
        <p:spPr bwMode="auto">
          <a:xfrm>
            <a:off x="220388" y="288652"/>
            <a:ext cx="6180411" cy="411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5" name="圆角矩形 714"/>
          <p:cNvSpPr>
            <a:spLocks noChangeArrowheads="1"/>
          </p:cNvSpPr>
          <p:nvPr/>
        </p:nvSpPr>
        <p:spPr bwMode="auto">
          <a:xfrm>
            <a:off x="293652" y="1421759"/>
            <a:ext cx="755397" cy="222692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  <p:sp>
        <p:nvSpPr>
          <p:cNvPr id="19476" name="圆角矩形 98"/>
          <p:cNvSpPr>
            <a:spLocks noChangeArrowheads="1"/>
          </p:cNvSpPr>
          <p:nvPr/>
        </p:nvSpPr>
        <p:spPr bwMode="auto">
          <a:xfrm>
            <a:off x="1049050" y="1777005"/>
            <a:ext cx="988372" cy="22269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r>
              <a:rPr lang="zh-CN" altLang="zh-CN" sz="1400" dirty="0">
                <a:latin typeface="Times New Roman" pitchFamily="18" charset="0"/>
                <a:cs typeface="Times New Roman" pitchFamily="18" charset="0"/>
              </a:rPr>
              <a:t>④</a:t>
            </a:r>
            <a:r>
              <a:rPr lang="zh-CN" sz="1400" dirty="0">
                <a:latin typeface="Times New Roman" pitchFamily="18" charset="0"/>
                <a:cs typeface="Times New Roman" pitchFamily="18" charset="0"/>
              </a:rPr>
              <a:t>切换视图</a:t>
            </a:r>
          </a:p>
        </p:txBody>
      </p:sp>
      <p:sp>
        <p:nvSpPr>
          <p:cNvPr id="19477" name="圆角矩形 96"/>
          <p:cNvSpPr>
            <a:spLocks noChangeArrowheads="1"/>
          </p:cNvSpPr>
          <p:nvPr/>
        </p:nvSpPr>
        <p:spPr bwMode="auto">
          <a:xfrm>
            <a:off x="602804" y="454579"/>
            <a:ext cx="242132" cy="222536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 b="0"/>
          </a:p>
        </p:txBody>
      </p:sp>
      <p:sp>
        <p:nvSpPr>
          <p:cNvPr id="19473" name="文本框 719"/>
          <p:cNvSpPr txBox="1">
            <a:spLocks noChangeArrowheads="1"/>
          </p:cNvSpPr>
          <p:nvPr/>
        </p:nvSpPr>
        <p:spPr bwMode="auto">
          <a:xfrm>
            <a:off x="3302920" y="3859292"/>
            <a:ext cx="559721" cy="27340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127000"/>
            <a:r>
              <a:rPr lang="zh-CN" sz="900" b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900" b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sz="900" b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b="0"/>
          </a:p>
        </p:txBody>
      </p:sp>
      <p:cxnSp>
        <p:nvCxnSpPr>
          <p:cNvPr id="19471" name="直接箭头连接符 4"/>
          <p:cNvCxnSpPr>
            <a:cxnSpLocks noChangeShapeType="1"/>
          </p:cNvCxnSpPr>
          <p:nvPr/>
        </p:nvCxnSpPr>
        <p:spPr bwMode="auto">
          <a:xfrm flipH="1" flipV="1">
            <a:off x="1047768" y="1584625"/>
            <a:ext cx="177109" cy="1945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9465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grpSp>
        <p:nvGrpSpPr>
          <p:cNvPr id="19466" name="组合 722"/>
          <p:cNvGrpSpPr>
            <a:grpSpLocks/>
          </p:cNvGrpSpPr>
          <p:nvPr/>
        </p:nvGrpSpPr>
        <p:grpSpPr bwMode="auto">
          <a:xfrm>
            <a:off x="1835338" y="2347379"/>
            <a:ext cx="6473089" cy="4345439"/>
            <a:chOff x="0" y="-1262"/>
            <a:chExt cx="40272" cy="23982"/>
          </a:xfrm>
        </p:grpSpPr>
        <p:pic>
          <p:nvPicPr>
            <p:cNvPr id="19468" name="图片 7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262"/>
              <a:ext cx="40272" cy="23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9" name="文本框 721"/>
            <p:cNvSpPr txBox="1">
              <a:spLocks noChangeArrowheads="1"/>
            </p:cNvSpPr>
            <p:nvPr/>
          </p:nvSpPr>
          <p:spPr bwMode="auto">
            <a:xfrm>
              <a:off x="20560" y="19026"/>
              <a:ext cx="3066" cy="216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indent="127000"/>
              <a:r>
                <a:rPr lang="zh-CN" sz="900" b="0">
                  <a:latin typeface="Times New Roman" pitchFamily="18" charset="0"/>
                  <a:cs typeface="Times New Roman" pitchFamily="18" charset="0"/>
                </a:rPr>
                <a:t>（</a:t>
              </a:r>
              <a:r>
                <a:rPr lang="en-US" altLang="zh-CN" sz="900" b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zh-CN" altLang="en-US" sz="900" b="0">
                  <a:latin typeface="Times New Roman" pitchFamily="18" charset="0"/>
                  <a:cs typeface="Times New Roman" pitchFamily="18" charset="0"/>
                </a:rPr>
                <a:t>）</a:t>
              </a:r>
              <a:endParaRPr lang="zh-CN" altLang="en-US" b="0"/>
            </a:p>
          </p:txBody>
        </p:sp>
      </p:grpSp>
      <p:sp>
        <p:nvSpPr>
          <p:cNvPr id="19467" name="AutoShape 34"/>
          <p:cNvSpPr>
            <a:spLocks noChangeArrowheads="1"/>
          </p:cNvSpPr>
          <p:nvPr/>
        </p:nvSpPr>
        <p:spPr bwMode="gray">
          <a:xfrm>
            <a:off x="8560675" y="106002"/>
            <a:ext cx="510839" cy="3076897"/>
          </a:xfrm>
          <a:prstGeom prst="roundRect">
            <a:avLst>
              <a:gd name="adj" fmla="val 2259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en-US" dirty="0"/>
              <a:t>利用模板创建数据库步骤</a:t>
            </a:r>
            <a:endParaRPr lang="en-US" altLang="zh-CN" dirty="0"/>
          </a:p>
        </p:txBody>
      </p:sp>
      <p:sp>
        <p:nvSpPr>
          <p:cNvPr id="36" name="TextBox 35">
            <a:hlinkClick r:id="rId4" action="ppaction://hlinksldjump"/>
          </p:cNvPr>
          <p:cNvSpPr txBox="1"/>
          <p:nvPr/>
        </p:nvSpPr>
        <p:spPr>
          <a:xfrm>
            <a:off x="8355742" y="6249334"/>
            <a:ext cx="677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8924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5" grpId="0" animBg="1"/>
      <p:bldP spid="19476" grpId="0"/>
      <p:bldP spid="19477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128588"/>
            <a:ext cx="8197850" cy="782637"/>
          </a:xfrm>
        </p:spPr>
        <p:txBody>
          <a:bodyPr/>
          <a:lstStyle/>
          <a:p>
            <a:r>
              <a:rPr lang="en-US" altLang="zh-CN" sz="3600" smtClean="0">
                <a:ea typeface="宋体" charset="-122"/>
              </a:rPr>
              <a:t>3.1.2</a:t>
            </a:r>
            <a:r>
              <a:rPr lang="zh-CN" altLang="en-US" sz="3600" smtClean="0">
                <a:ea typeface="宋体" charset="-122"/>
              </a:rPr>
              <a:t>创建空白数据库</a:t>
            </a:r>
          </a:p>
        </p:txBody>
      </p:sp>
      <p:sp>
        <p:nvSpPr>
          <p:cNvPr id="20482" name="AutoShape 3"/>
          <p:cNvSpPr>
            <a:spLocks noChangeArrowheads="1"/>
          </p:cNvSpPr>
          <p:nvPr/>
        </p:nvSpPr>
        <p:spPr bwMode="ltGray">
          <a:xfrm>
            <a:off x="3640138" y="2306638"/>
            <a:ext cx="3124200" cy="579437"/>
          </a:xfrm>
          <a:prstGeom prst="bevel">
            <a:avLst>
              <a:gd name="adj" fmla="val 12639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gray">
          <a:xfrm>
            <a:off x="2649538" y="3457575"/>
            <a:ext cx="3420186" cy="609600"/>
          </a:xfrm>
          <a:prstGeom prst="bevel">
            <a:avLst>
              <a:gd name="adj" fmla="val 12639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gray">
          <a:xfrm>
            <a:off x="1658938" y="4621213"/>
            <a:ext cx="3124200" cy="609600"/>
          </a:xfrm>
          <a:prstGeom prst="bevel">
            <a:avLst>
              <a:gd name="adj" fmla="val 10407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0485" name="Freeform 7"/>
          <p:cNvSpPr>
            <a:spLocks/>
          </p:cNvSpPr>
          <p:nvPr/>
        </p:nvSpPr>
        <p:spPr bwMode="gray">
          <a:xfrm rot="18320416" flipH="1">
            <a:off x="2668588" y="2584450"/>
            <a:ext cx="1074737" cy="601663"/>
          </a:xfrm>
          <a:custGeom>
            <a:avLst/>
            <a:gdLst>
              <a:gd name="T0" fmla="*/ 0 w 982"/>
              <a:gd name="T1" fmla="*/ 601663 h 774"/>
              <a:gd name="T2" fmla="*/ 2189 w 982"/>
              <a:gd name="T3" fmla="*/ 598554 h 774"/>
              <a:gd name="T4" fmla="*/ 8756 w 982"/>
              <a:gd name="T5" fmla="*/ 586116 h 774"/>
              <a:gd name="T6" fmla="*/ 17511 w 982"/>
              <a:gd name="T7" fmla="*/ 567460 h 774"/>
              <a:gd name="T8" fmla="*/ 35022 w 982"/>
              <a:gd name="T9" fmla="*/ 542585 h 774"/>
              <a:gd name="T10" fmla="*/ 54722 w 982"/>
              <a:gd name="T11" fmla="*/ 513046 h 774"/>
              <a:gd name="T12" fmla="*/ 83177 w 982"/>
              <a:gd name="T13" fmla="*/ 480398 h 774"/>
              <a:gd name="T14" fmla="*/ 116010 w 982"/>
              <a:gd name="T15" fmla="*/ 446195 h 774"/>
              <a:gd name="T16" fmla="*/ 155410 w 982"/>
              <a:gd name="T17" fmla="*/ 410437 h 774"/>
              <a:gd name="T18" fmla="*/ 203565 w 982"/>
              <a:gd name="T19" fmla="*/ 374679 h 774"/>
              <a:gd name="T20" fmla="*/ 258287 w 982"/>
              <a:gd name="T21" fmla="*/ 340476 h 774"/>
              <a:gd name="T22" fmla="*/ 321765 w 982"/>
              <a:gd name="T23" fmla="*/ 309382 h 774"/>
              <a:gd name="T24" fmla="*/ 393998 w 982"/>
              <a:gd name="T25" fmla="*/ 279843 h 774"/>
              <a:gd name="T26" fmla="*/ 466231 w 982"/>
              <a:gd name="T27" fmla="*/ 258078 h 774"/>
              <a:gd name="T28" fmla="*/ 534086 w 982"/>
              <a:gd name="T29" fmla="*/ 244086 h 774"/>
              <a:gd name="T30" fmla="*/ 595374 w 982"/>
              <a:gd name="T31" fmla="*/ 236312 h 774"/>
              <a:gd name="T32" fmla="*/ 650096 w 982"/>
              <a:gd name="T33" fmla="*/ 233203 h 774"/>
              <a:gd name="T34" fmla="*/ 698251 w 982"/>
              <a:gd name="T35" fmla="*/ 233203 h 774"/>
              <a:gd name="T36" fmla="*/ 742029 w 982"/>
              <a:gd name="T37" fmla="*/ 236312 h 774"/>
              <a:gd name="T38" fmla="*/ 777051 w 982"/>
              <a:gd name="T39" fmla="*/ 242531 h 774"/>
              <a:gd name="T40" fmla="*/ 805506 w 982"/>
              <a:gd name="T41" fmla="*/ 248750 h 774"/>
              <a:gd name="T42" fmla="*/ 825206 w 982"/>
              <a:gd name="T43" fmla="*/ 253414 h 774"/>
              <a:gd name="T44" fmla="*/ 838339 w 982"/>
              <a:gd name="T45" fmla="*/ 258078 h 774"/>
              <a:gd name="T46" fmla="*/ 842717 w 982"/>
              <a:gd name="T47" fmla="*/ 259632 h 774"/>
              <a:gd name="T48" fmla="*/ 744218 w 982"/>
              <a:gd name="T49" fmla="*/ 370015 h 774"/>
              <a:gd name="T50" fmla="*/ 1074738 w 982"/>
              <a:gd name="T51" fmla="*/ 287617 h 774"/>
              <a:gd name="T52" fmla="*/ 998127 w 982"/>
              <a:gd name="T53" fmla="*/ 0 h 774"/>
              <a:gd name="T54" fmla="*/ 934650 w 982"/>
              <a:gd name="T55" fmla="*/ 116601 h 774"/>
              <a:gd name="T56" fmla="*/ 930272 w 982"/>
              <a:gd name="T57" fmla="*/ 115047 h 774"/>
              <a:gd name="T58" fmla="*/ 917139 w 982"/>
              <a:gd name="T59" fmla="*/ 110383 h 774"/>
              <a:gd name="T60" fmla="*/ 899628 w 982"/>
              <a:gd name="T61" fmla="*/ 104164 h 774"/>
              <a:gd name="T62" fmla="*/ 873361 w 982"/>
              <a:gd name="T63" fmla="*/ 97945 h 774"/>
              <a:gd name="T64" fmla="*/ 840528 w 982"/>
              <a:gd name="T65" fmla="*/ 93281 h 774"/>
              <a:gd name="T66" fmla="*/ 801129 w 982"/>
              <a:gd name="T67" fmla="*/ 88617 h 774"/>
              <a:gd name="T68" fmla="*/ 757351 w 982"/>
              <a:gd name="T69" fmla="*/ 85508 h 774"/>
              <a:gd name="T70" fmla="*/ 707007 w 982"/>
              <a:gd name="T71" fmla="*/ 85508 h 774"/>
              <a:gd name="T72" fmla="*/ 652285 w 982"/>
              <a:gd name="T73" fmla="*/ 90172 h 774"/>
              <a:gd name="T74" fmla="*/ 590997 w 982"/>
              <a:gd name="T75" fmla="*/ 97945 h 774"/>
              <a:gd name="T76" fmla="*/ 527519 w 982"/>
              <a:gd name="T77" fmla="*/ 113492 h 774"/>
              <a:gd name="T78" fmla="*/ 461853 w 982"/>
              <a:gd name="T79" fmla="*/ 133703 h 774"/>
              <a:gd name="T80" fmla="*/ 389620 w 982"/>
              <a:gd name="T81" fmla="*/ 163242 h 774"/>
              <a:gd name="T82" fmla="*/ 317387 w 982"/>
              <a:gd name="T83" fmla="*/ 200554 h 774"/>
              <a:gd name="T84" fmla="*/ 251721 w 982"/>
              <a:gd name="T85" fmla="*/ 240976 h 774"/>
              <a:gd name="T86" fmla="*/ 194810 w 982"/>
              <a:gd name="T87" fmla="*/ 282953 h 774"/>
              <a:gd name="T88" fmla="*/ 148844 w 982"/>
              <a:gd name="T89" fmla="*/ 328038 h 774"/>
              <a:gd name="T90" fmla="*/ 109444 w 982"/>
              <a:gd name="T91" fmla="*/ 373124 h 774"/>
              <a:gd name="T92" fmla="*/ 78800 w 982"/>
              <a:gd name="T93" fmla="*/ 416656 h 774"/>
              <a:gd name="T94" fmla="*/ 52533 w 982"/>
              <a:gd name="T95" fmla="*/ 458632 h 774"/>
              <a:gd name="T96" fmla="*/ 32833 w 982"/>
              <a:gd name="T97" fmla="*/ 497499 h 774"/>
              <a:gd name="T98" fmla="*/ 19700 w 982"/>
              <a:gd name="T99" fmla="*/ 531702 h 774"/>
              <a:gd name="T100" fmla="*/ 8756 w 982"/>
              <a:gd name="T101" fmla="*/ 561241 h 774"/>
              <a:gd name="T102" fmla="*/ 4378 w 982"/>
              <a:gd name="T103" fmla="*/ 583007 h 774"/>
              <a:gd name="T104" fmla="*/ 0 w 982"/>
              <a:gd name="T105" fmla="*/ 596999 h 774"/>
              <a:gd name="T106" fmla="*/ 0 w 982"/>
              <a:gd name="T107" fmla="*/ 601663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7A9A9"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6" name="Freeform 8"/>
          <p:cNvSpPr>
            <a:spLocks/>
          </p:cNvSpPr>
          <p:nvPr/>
        </p:nvSpPr>
        <p:spPr bwMode="gray">
          <a:xfrm rot="18320416" flipH="1">
            <a:off x="1677988" y="3848100"/>
            <a:ext cx="1074737" cy="601663"/>
          </a:xfrm>
          <a:custGeom>
            <a:avLst/>
            <a:gdLst>
              <a:gd name="T0" fmla="*/ 0 w 982"/>
              <a:gd name="T1" fmla="*/ 601663 h 774"/>
              <a:gd name="T2" fmla="*/ 2189 w 982"/>
              <a:gd name="T3" fmla="*/ 598554 h 774"/>
              <a:gd name="T4" fmla="*/ 8756 w 982"/>
              <a:gd name="T5" fmla="*/ 586116 h 774"/>
              <a:gd name="T6" fmla="*/ 17511 w 982"/>
              <a:gd name="T7" fmla="*/ 567460 h 774"/>
              <a:gd name="T8" fmla="*/ 35022 w 982"/>
              <a:gd name="T9" fmla="*/ 542585 h 774"/>
              <a:gd name="T10" fmla="*/ 54722 w 982"/>
              <a:gd name="T11" fmla="*/ 513046 h 774"/>
              <a:gd name="T12" fmla="*/ 83177 w 982"/>
              <a:gd name="T13" fmla="*/ 480398 h 774"/>
              <a:gd name="T14" fmla="*/ 116010 w 982"/>
              <a:gd name="T15" fmla="*/ 446195 h 774"/>
              <a:gd name="T16" fmla="*/ 155410 w 982"/>
              <a:gd name="T17" fmla="*/ 410437 h 774"/>
              <a:gd name="T18" fmla="*/ 203565 w 982"/>
              <a:gd name="T19" fmla="*/ 374679 h 774"/>
              <a:gd name="T20" fmla="*/ 258287 w 982"/>
              <a:gd name="T21" fmla="*/ 340476 h 774"/>
              <a:gd name="T22" fmla="*/ 321765 w 982"/>
              <a:gd name="T23" fmla="*/ 309382 h 774"/>
              <a:gd name="T24" fmla="*/ 393998 w 982"/>
              <a:gd name="T25" fmla="*/ 279843 h 774"/>
              <a:gd name="T26" fmla="*/ 466231 w 982"/>
              <a:gd name="T27" fmla="*/ 258078 h 774"/>
              <a:gd name="T28" fmla="*/ 534086 w 982"/>
              <a:gd name="T29" fmla="*/ 244086 h 774"/>
              <a:gd name="T30" fmla="*/ 595374 w 982"/>
              <a:gd name="T31" fmla="*/ 236312 h 774"/>
              <a:gd name="T32" fmla="*/ 650096 w 982"/>
              <a:gd name="T33" fmla="*/ 233203 h 774"/>
              <a:gd name="T34" fmla="*/ 698251 w 982"/>
              <a:gd name="T35" fmla="*/ 233203 h 774"/>
              <a:gd name="T36" fmla="*/ 742029 w 982"/>
              <a:gd name="T37" fmla="*/ 236312 h 774"/>
              <a:gd name="T38" fmla="*/ 777051 w 982"/>
              <a:gd name="T39" fmla="*/ 242531 h 774"/>
              <a:gd name="T40" fmla="*/ 805506 w 982"/>
              <a:gd name="T41" fmla="*/ 248750 h 774"/>
              <a:gd name="T42" fmla="*/ 825206 w 982"/>
              <a:gd name="T43" fmla="*/ 253414 h 774"/>
              <a:gd name="T44" fmla="*/ 838339 w 982"/>
              <a:gd name="T45" fmla="*/ 258078 h 774"/>
              <a:gd name="T46" fmla="*/ 842717 w 982"/>
              <a:gd name="T47" fmla="*/ 259632 h 774"/>
              <a:gd name="T48" fmla="*/ 744218 w 982"/>
              <a:gd name="T49" fmla="*/ 370015 h 774"/>
              <a:gd name="T50" fmla="*/ 1074738 w 982"/>
              <a:gd name="T51" fmla="*/ 287617 h 774"/>
              <a:gd name="T52" fmla="*/ 998127 w 982"/>
              <a:gd name="T53" fmla="*/ 0 h 774"/>
              <a:gd name="T54" fmla="*/ 934650 w 982"/>
              <a:gd name="T55" fmla="*/ 116601 h 774"/>
              <a:gd name="T56" fmla="*/ 930272 w 982"/>
              <a:gd name="T57" fmla="*/ 115047 h 774"/>
              <a:gd name="T58" fmla="*/ 917139 w 982"/>
              <a:gd name="T59" fmla="*/ 110383 h 774"/>
              <a:gd name="T60" fmla="*/ 899628 w 982"/>
              <a:gd name="T61" fmla="*/ 104164 h 774"/>
              <a:gd name="T62" fmla="*/ 873361 w 982"/>
              <a:gd name="T63" fmla="*/ 97945 h 774"/>
              <a:gd name="T64" fmla="*/ 840528 w 982"/>
              <a:gd name="T65" fmla="*/ 93281 h 774"/>
              <a:gd name="T66" fmla="*/ 801129 w 982"/>
              <a:gd name="T67" fmla="*/ 88617 h 774"/>
              <a:gd name="T68" fmla="*/ 757351 w 982"/>
              <a:gd name="T69" fmla="*/ 85508 h 774"/>
              <a:gd name="T70" fmla="*/ 707007 w 982"/>
              <a:gd name="T71" fmla="*/ 85508 h 774"/>
              <a:gd name="T72" fmla="*/ 652285 w 982"/>
              <a:gd name="T73" fmla="*/ 90172 h 774"/>
              <a:gd name="T74" fmla="*/ 590997 w 982"/>
              <a:gd name="T75" fmla="*/ 97945 h 774"/>
              <a:gd name="T76" fmla="*/ 527519 w 982"/>
              <a:gd name="T77" fmla="*/ 113492 h 774"/>
              <a:gd name="T78" fmla="*/ 461853 w 982"/>
              <a:gd name="T79" fmla="*/ 133703 h 774"/>
              <a:gd name="T80" fmla="*/ 389620 w 982"/>
              <a:gd name="T81" fmla="*/ 163242 h 774"/>
              <a:gd name="T82" fmla="*/ 317387 w 982"/>
              <a:gd name="T83" fmla="*/ 200554 h 774"/>
              <a:gd name="T84" fmla="*/ 251721 w 982"/>
              <a:gd name="T85" fmla="*/ 240976 h 774"/>
              <a:gd name="T86" fmla="*/ 194810 w 982"/>
              <a:gd name="T87" fmla="*/ 282953 h 774"/>
              <a:gd name="T88" fmla="*/ 148844 w 982"/>
              <a:gd name="T89" fmla="*/ 328038 h 774"/>
              <a:gd name="T90" fmla="*/ 109444 w 982"/>
              <a:gd name="T91" fmla="*/ 373124 h 774"/>
              <a:gd name="T92" fmla="*/ 78800 w 982"/>
              <a:gd name="T93" fmla="*/ 416656 h 774"/>
              <a:gd name="T94" fmla="*/ 52533 w 982"/>
              <a:gd name="T95" fmla="*/ 458632 h 774"/>
              <a:gd name="T96" fmla="*/ 32833 w 982"/>
              <a:gd name="T97" fmla="*/ 497499 h 774"/>
              <a:gd name="T98" fmla="*/ 19700 w 982"/>
              <a:gd name="T99" fmla="*/ 531702 h 774"/>
              <a:gd name="T100" fmla="*/ 8756 w 982"/>
              <a:gd name="T101" fmla="*/ 561241 h 774"/>
              <a:gd name="T102" fmla="*/ 4378 w 982"/>
              <a:gd name="T103" fmla="*/ 583007 h 774"/>
              <a:gd name="T104" fmla="*/ 0 w 982"/>
              <a:gd name="T105" fmla="*/ 596999 h 774"/>
              <a:gd name="T106" fmla="*/ 0 w 982"/>
              <a:gd name="T107" fmla="*/ 601663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7A9A9"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825750" y="3536950"/>
            <a:ext cx="3016250" cy="3683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dirty="0">
                <a:ea typeface="+mn-ea"/>
              </a:rPr>
              <a:t>输入文件名、选择保存位置</a:t>
            </a:r>
            <a:endParaRPr lang="zh-CN" altLang="en-US" dirty="0">
              <a:solidFill>
                <a:schemeClr val="bg1"/>
              </a:solidFill>
              <a:ea typeface="黑体" pitchFamily="49" charset="-122"/>
              <a:cs typeface="Arial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211638" y="2382838"/>
            <a:ext cx="2324100" cy="369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dirty="0">
                <a:ea typeface="+mn-ea"/>
              </a:rPr>
              <a:t>创建数据库</a:t>
            </a:r>
            <a:endParaRPr lang="zh-CN" altLang="en-US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306638" y="4697413"/>
            <a:ext cx="2400300" cy="3683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dirty="0">
                <a:ea typeface="+mn-ea"/>
              </a:rPr>
              <a:t>完成数据库创建</a:t>
            </a:r>
            <a:endParaRPr lang="zh-CN" altLang="en-US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20490" name="灯片编号占位符 17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03D477-DC6A-461B-BB90-68AB4F571DD0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gray">
          <a:xfrm>
            <a:off x="942975" y="1260475"/>
            <a:ext cx="7340600" cy="541338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zh-CN" altLang="en-US" dirty="0">
                <a:ea typeface="+mn-ea"/>
              </a:rPr>
              <a:t>例</a:t>
            </a:r>
            <a:r>
              <a:rPr lang="en-US" dirty="0">
                <a:ea typeface="+mn-ea"/>
              </a:rPr>
              <a:t>3.2</a:t>
            </a:r>
            <a:r>
              <a:rPr lang="zh-CN" altLang="en-US" dirty="0">
                <a:ea typeface="+mn-ea"/>
              </a:rPr>
              <a:t>：使用“空白数据库”按钮</a:t>
            </a:r>
            <a:r>
              <a:rPr lang="en-US" dirty="0">
                <a:ea typeface="+mn-ea"/>
              </a:rPr>
              <a:t> </a:t>
            </a:r>
            <a:r>
              <a:rPr lang="zh-CN" altLang="en-US" dirty="0">
                <a:ea typeface="+mn-ea"/>
              </a:rPr>
              <a:t>，创建名为“教务系统”的数据库文件。</a:t>
            </a:r>
            <a:endParaRPr lang="en-US" altLang="zh-CN" dirty="0"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58260" y="6292495"/>
            <a:ext cx="1005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下一张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  <p:bldP spid="20484" grpId="0" animBg="1"/>
      <p:bldP spid="20485" grpId="0" animBg="1"/>
      <p:bldP spid="20486" grpId="0" animBg="1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7128" y="2536921"/>
            <a:ext cx="249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单击演示操作步骤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sp>
        <p:nvSpPr>
          <p:cNvPr id="21505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3934DC-1882-4A2B-9201-F06817A2EF0E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21506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pic>
        <p:nvPicPr>
          <p:cNvPr id="21528" name="图片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9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5117" y="3361879"/>
            <a:ext cx="3944840" cy="325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8097" y="1072367"/>
            <a:ext cx="4289579" cy="286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圆角矩形 12"/>
          <p:cNvSpPr>
            <a:spLocks noChangeArrowheads="1"/>
          </p:cNvSpPr>
          <p:nvPr/>
        </p:nvSpPr>
        <p:spPr bwMode="auto">
          <a:xfrm>
            <a:off x="2949028" y="2536921"/>
            <a:ext cx="718100" cy="31960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zh-CN" altLang="zh-CN" sz="1400" dirty="0">
                <a:latin typeface="Times New Roman" pitchFamily="18" charset="0"/>
                <a:cs typeface="Times New Roman" pitchFamily="18" charset="0"/>
              </a:rPr>
              <a:t>①</a:t>
            </a:r>
            <a:r>
              <a:rPr lang="zh-CN" sz="1400" dirty="0">
                <a:latin typeface="Times New Roman" pitchFamily="18" charset="0"/>
                <a:cs typeface="Times New Roman" pitchFamily="18" charset="0"/>
              </a:rPr>
              <a:t>单击</a:t>
            </a:r>
            <a:endParaRPr lang="zh-CN" sz="3600" dirty="0"/>
          </a:p>
        </p:txBody>
      </p:sp>
      <p:cxnSp>
        <p:nvCxnSpPr>
          <p:cNvPr id="21516" name="直接箭头连接符 224"/>
          <p:cNvCxnSpPr>
            <a:cxnSpLocks noChangeShapeType="1"/>
          </p:cNvCxnSpPr>
          <p:nvPr/>
        </p:nvCxnSpPr>
        <p:spPr bwMode="auto">
          <a:xfrm flipH="1" flipV="1">
            <a:off x="2709722" y="2258488"/>
            <a:ext cx="239306" cy="39179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1517" name="圆角矩形 225"/>
          <p:cNvSpPr>
            <a:spLocks noChangeArrowheads="1"/>
          </p:cNvSpPr>
          <p:nvPr/>
        </p:nvSpPr>
        <p:spPr bwMode="auto">
          <a:xfrm>
            <a:off x="6166167" y="4764581"/>
            <a:ext cx="1168271" cy="61146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  <p:sp>
        <p:nvSpPr>
          <p:cNvPr id="21518" name="圆角矩形 226"/>
          <p:cNvSpPr>
            <a:spLocks noChangeArrowheads="1"/>
          </p:cNvSpPr>
          <p:nvPr/>
        </p:nvSpPr>
        <p:spPr bwMode="auto">
          <a:xfrm>
            <a:off x="7660592" y="4516804"/>
            <a:ext cx="1359571" cy="31979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zh-CN" altLang="zh-CN" sz="1400" dirty="0" smtClean="0">
                <a:latin typeface="Times New Roman" pitchFamily="18" charset="0"/>
                <a:cs typeface="Times New Roman" pitchFamily="18" charset="0"/>
              </a:rPr>
              <a:t>②</a:t>
            </a:r>
            <a:r>
              <a:rPr lang="zh-CN" sz="1400" dirty="0" smtClean="0">
                <a:latin typeface="Times New Roman" pitchFamily="18" charset="0"/>
                <a:cs typeface="Times New Roman" pitchFamily="18" charset="0"/>
              </a:rPr>
              <a:t>单击</a:t>
            </a:r>
            <a:endParaRPr lang="zh-CN" sz="3600" dirty="0"/>
          </a:p>
        </p:txBody>
      </p:sp>
      <p:cxnSp>
        <p:nvCxnSpPr>
          <p:cNvPr id="21519" name="直接箭头连接符 227"/>
          <p:cNvCxnSpPr>
            <a:cxnSpLocks noChangeShapeType="1"/>
          </p:cNvCxnSpPr>
          <p:nvPr/>
        </p:nvCxnSpPr>
        <p:spPr bwMode="auto">
          <a:xfrm>
            <a:off x="8626982" y="4702729"/>
            <a:ext cx="229886" cy="26750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1520" name="直接箭头连接符 228"/>
          <p:cNvCxnSpPr>
            <a:cxnSpLocks noChangeShapeType="1"/>
          </p:cNvCxnSpPr>
          <p:nvPr/>
        </p:nvCxnSpPr>
        <p:spPr bwMode="auto">
          <a:xfrm flipH="1" flipV="1">
            <a:off x="8138769" y="3135153"/>
            <a:ext cx="804330" cy="17324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1521" name="圆角矩形 229"/>
          <p:cNvSpPr>
            <a:spLocks noChangeArrowheads="1"/>
          </p:cNvSpPr>
          <p:nvPr/>
        </p:nvSpPr>
        <p:spPr bwMode="auto">
          <a:xfrm>
            <a:off x="4576710" y="1485041"/>
            <a:ext cx="1149069" cy="237068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  <p:cxnSp>
        <p:nvCxnSpPr>
          <p:cNvPr id="21522" name="直接箭头连接符 230"/>
          <p:cNvCxnSpPr>
            <a:cxnSpLocks noChangeShapeType="1"/>
          </p:cNvCxnSpPr>
          <p:nvPr/>
        </p:nvCxnSpPr>
        <p:spPr bwMode="auto">
          <a:xfrm flipH="1">
            <a:off x="3667128" y="3764212"/>
            <a:ext cx="823714" cy="26809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1523" name="圆角矩形 231"/>
          <p:cNvSpPr>
            <a:spLocks noChangeArrowheads="1"/>
          </p:cNvSpPr>
          <p:nvPr/>
        </p:nvSpPr>
        <p:spPr bwMode="auto">
          <a:xfrm>
            <a:off x="1732932" y="3764212"/>
            <a:ext cx="517199" cy="177557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  <p:sp>
        <p:nvSpPr>
          <p:cNvPr id="21524" name="圆角矩形 232"/>
          <p:cNvSpPr>
            <a:spLocks noChangeArrowheads="1"/>
          </p:cNvSpPr>
          <p:nvPr/>
        </p:nvSpPr>
        <p:spPr bwMode="auto">
          <a:xfrm>
            <a:off x="3820386" y="6259964"/>
            <a:ext cx="574444" cy="268092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  <p:sp>
        <p:nvSpPr>
          <p:cNvPr id="21525" name="圆角矩形 233"/>
          <p:cNvSpPr>
            <a:spLocks noChangeArrowheads="1"/>
          </p:cNvSpPr>
          <p:nvPr/>
        </p:nvSpPr>
        <p:spPr bwMode="auto">
          <a:xfrm>
            <a:off x="7133356" y="6187770"/>
            <a:ext cx="718100" cy="31960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zh-CN" altLang="zh-CN" sz="1400" dirty="0">
                <a:latin typeface="Times New Roman" pitchFamily="18" charset="0"/>
                <a:cs typeface="Times New Roman" pitchFamily="18" charset="0"/>
              </a:rPr>
              <a:t>③</a:t>
            </a:r>
            <a:r>
              <a:rPr lang="zh-CN" sz="1400" dirty="0">
                <a:latin typeface="Times New Roman" pitchFamily="18" charset="0"/>
                <a:cs typeface="Times New Roman" pitchFamily="18" charset="0"/>
              </a:rPr>
              <a:t>单击</a:t>
            </a:r>
            <a:endParaRPr lang="zh-CN" sz="3600" dirty="0"/>
          </a:p>
        </p:txBody>
      </p:sp>
      <p:cxnSp>
        <p:nvCxnSpPr>
          <p:cNvPr id="21526" name="直接箭头连接符 234"/>
          <p:cNvCxnSpPr>
            <a:cxnSpLocks noChangeShapeType="1"/>
          </p:cNvCxnSpPr>
          <p:nvPr/>
        </p:nvCxnSpPr>
        <p:spPr bwMode="auto">
          <a:xfrm flipH="1" flipV="1">
            <a:off x="6884448" y="5909337"/>
            <a:ext cx="239306" cy="39179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1527" name="圆角矩形 121"/>
          <p:cNvSpPr>
            <a:spLocks noChangeArrowheads="1"/>
          </p:cNvSpPr>
          <p:nvPr/>
        </p:nvSpPr>
        <p:spPr bwMode="auto">
          <a:xfrm>
            <a:off x="5314012" y="6352645"/>
            <a:ext cx="718100" cy="319798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indent="127000" algn="ctr"/>
            <a:r>
              <a:rPr lang="zh-CN" sz="900" b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900" b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900" b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b="0"/>
          </a:p>
        </p:txBody>
      </p:sp>
      <p:sp>
        <p:nvSpPr>
          <p:cNvPr id="2150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271238" y="6447241"/>
            <a:ext cx="1005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下一张</a:t>
            </a:r>
          </a:p>
        </p:txBody>
      </p:sp>
      <p:sp>
        <p:nvSpPr>
          <p:cNvPr id="32" name="圆角矩形 225"/>
          <p:cNvSpPr>
            <a:spLocks noChangeArrowheads="1"/>
          </p:cNvSpPr>
          <p:nvPr/>
        </p:nvSpPr>
        <p:spPr bwMode="auto">
          <a:xfrm>
            <a:off x="6884449" y="3579475"/>
            <a:ext cx="607958" cy="216269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  <p:sp>
        <p:nvSpPr>
          <p:cNvPr id="33" name="圆角矩形 225"/>
          <p:cNvSpPr>
            <a:spLocks noChangeArrowheads="1"/>
          </p:cNvSpPr>
          <p:nvPr/>
        </p:nvSpPr>
        <p:spPr bwMode="auto">
          <a:xfrm>
            <a:off x="0" y="3545602"/>
            <a:ext cx="1168271" cy="381455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15" grpId="0"/>
      <p:bldP spid="21517" grpId="0" animBg="1"/>
      <p:bldP spid="21518" grpId="0"/>
      <p:bldP spid="21521" grpId="0" animBg="1"/>
      <p:bldP spid="21523" grpId="0" animBg="1"/>
      <p:bldP spid="21524" grpId="0" animBg="1"/>
      <p:bldP spid="21525" grpId="0"/>
      <p:bldP spid="3" grpId="0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150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grpSp>
        <p:nvGrpSpPr>
          <p:cNvPr id="21509" name="组合 674"/>
          <p:cNvGrpSpPr>
            <a:grpSpLocks/>
          </p:cNvGrpSpPr>
          <p:nvPr/>
        </p:nvGrpSpPr>
        <p:grpSpPr bwMode="auto">
          <a:xfrm>
            <a:off x="1252785" y="234348"/>
            <a:ext cx="6638429" cy="4637196"/>
            <a:chOff x="0" y="0"/>
            <a:chExt cx="36364" cy="25308"/>
          </a:xfrm>
        </p:grpSpPr>
        <p:pic>
          <p:nvPicPr>
            <p:cNvPr id="21512" name="图片 67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6364" cy="25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3" name="文本框 673"/>
            <p:cNvSpPr txBox="1">
              <a:spLocks noChangeArrowheads="1"/>
            </p:cNvSpPr>
            <p:nvPr/>
          </p:nvSpPr>
          <p:spPr bwMode="auto">
            <a:xfrm>
              <a:off x="19506" y="22146"/>
              <a:ext cx="4070" cy="158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indent="127000"/>
              <a:r>
                <a:rPr lang="zh-CN" sz="900" b="0">
                  <a:latin typeface="Times New Roman" pitchFamily="18" charset="0"/>
                  <a:cs typeface="Times New Roman" pitchFamily="18" charset="0"/>
                </a:rPr>
                <a:t>（</a:t>
              </a:r>
              <a:r>
                <a:rPr lang="en-US" altLang="zh-CN" sz="900" b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zh-CN" altLang="en-US" sz="900" b="0">
                  <a:latin typeface="Times New Roman" pitchFamily="18" charset="0"/>
                  <a:cs typeface="Times New Roman" pitchFamily="18" charset="0"/>
                </a:rPr>
                <a:t>）</a:t>
              </a:r>
              <a:endParaRPr lang="zh-CN" altLang="en-US" b="0"/>
            </a:p>
          </p:txBody>
        </p:sp>
      </p:grpSp>
      <p:sp>
        <p:nvSpPr>
          <p:cNvPr id="31" name="AutoShape 34"/>
          <p:cNvSpPr>
            <a:spLocks noChangeArrowheads="1"/>
          </p:cNvSpPr>
          <p:nvPr/>
        </p:nvSpPr>
        <p:spPr bwMode="gray">
          <a:xfrm>
            <a:off x="2219324" y="5097825"/>
            <a:ext cx="4705350" cy="1611312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zh-CN" altLang="en-US" dirty="0">
                <a:ea typeface="+mn-ea"/>
              </a:rPr>
              <a:t>重要提示</a:t>
            </a:r>
            <a:r>
              <a:rPr lang="en-US" altLang="zh-CN" dirty="0">
                <a:ea typeface="+mn-ea"/>
              </a:rPr>
              <a:t>——“</a:t>
            </a:r>
            <a:r>
              <a:rPr lang="zh-CN" altLang="en-US" dirty="0">
                <a:ea typeface="+mn-ea"/>
              </a:rPr>
              <a:t>空数据库”：</a:t>
            </a:r>
          </a:p>
          <a:p>
            <a:pPr>
              <a:defRPr/>
            </a:pPr>
            <a:r>
              <a:rPr lang="zh-CN" altLang="en-US" dirty="0">
                <a:ea typeface="+mn-ea"/>
              </a:rPr>
              <a:t>     创建好空数据库后，必须定义或建立组成该数据库的其他对象，例如：数据表、查询和窗体等，否则，这样创建的数据库只是个没有内容的空数据库。</a:t>
            </a:r>
            <a:endParaRPr lang="en-US" altLang="zh-CN" dirty="0">
              <a:ea typeface="+mn-ea"/>
            </a:endParaRP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7693570" y="6249334"/>
            <a:ext cx="677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2" name="爆炸形 2 1"/>
          <p:cNvSpPr/>
          <p:nvPr/>
        </p:nvSpPr>
        <p:spPr>
          <a:xfrm>
            <a:off x="5185201" y="3377769"/>
            <a:ext cx="2774735" cy="914400"/>
          </a:xfrm>
          <a:prstGeom prst="irregularSeal2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zh-CN" altLang="en-US" sz="2000" kern="100" dirty="0" smtClean="0">
                <a:solidFill>
                  <a:srgbClr val="000000"/>
                </a:solidFill>
                <a:latin typeface="Times New Roman"/>
                <a:ea typeface="宋体"/>
              </a:rPr>
              <a:t>空数据库</a:t>
            </a:r>
          </a:p>
        </p:txBody>
      </p:sp>
    </p:spTree>
    <p:extLst>
      <p:ext uri="{BB962C8B-B14F-4D97-AF65-F5344CB8AC3E}">
        <p14:creationId xmlns:p14="http://schemas.microsoft.com/office/powerpoint/2010/main" val="26462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8" grpId="0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38">
  <a:themeElements>
    <a:clrScheme name="1_Default Design 1">
      <a:dk1>
        <a:srgbClr val="1C1C1C"/>
      </a:dk1>
      <a:lt1>
        <a:srgbClr val="FFFFFF"/>
      </a:lt1>
      <a:dk2>
        <a:srgbClr val="080808"/>
      </a:dk2>
      <a:lt2>
        <a:srgbClr val="DDDDDD"/>
      </a:lt2>
      <a:accent1>
        <a:srgbClr val="EE3516"/>
      </a:accent1>
      <a:accent2>
        <a:srgbClr val="F3BD33"/>
      </a:accent2>
      <a:accent3>
        <a:srgbClr val="FFFFFF"/>
      </a:accent3>
      <a:accent4>
        <a:srgbClr val="161616"/>
      </a:accent4>
      <a:accent5>
        <a:srgbClr val="F5AEAB"/>
      </a:accent5>
      <a:accent6>
        <a:srgbClr val="DCAB2D"/>
      </a:accent6>
      <a:hlink>
        <a:srgbClr val="AED925"/>
      </a:hlink>
      <a:folHlink>
        <a:srgbClr val="4E9D4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noFill/>
        </a:ln>
      </a:spPr>
      <a:bodyPr rot="0" spcFirstLastPara="0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200"/>
          </a:lnSpc>
          <a:spcAft>
            <a:spcPts val="0"/>
          </a:spcAft>
          <a:defRPr sz="2000" kern="100" dirty="0" smtClean="0">
            <a:solidFill>
              <a:srgbClr val="000000"/>
            </a:solidFill>
            <a:latin typeface="Times New Roman"/>
            <a:ea typeface="宋体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73725"/>
                <a:invGamma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EE3516"/>
        </a:accent1>
        <a:accent2>
          <a:srgbClr val="F3BD33"/>
        </a:accent2>
        <a:accent3>
          <a:srgbClr val="FFFFFF"/>
        </a:accent3>
        <a:accent4>
          <a:srgbClr val="161616"/>
        </a:accent4>
        <a:accent5>
          <a:srgbClr val="F5AEAB"/>
        </a:accent5>
        <a:accent6>
          <a:srgbClr val="DCAB2D"/>
        </a:accent6>
        <a:hlink>
          <a:srgbClr val="AED925"/>
        </a:hlink>
        <a:folHlink>
          <a:srgbClr val="4E9D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25A757"/>
        </a:accent1>
        <a:accent2>
          <a:srgbClr val="8DA955"/>
        </a:accent2>
        <a:accent3>
          <a:srgbClr val="FFFFFF"/>
        </a:accent3>
        <a:accent4>
          <a:srgbClr val="161616"/>
        </a:accent4>
        <a:accent5>
          <a:srgbClr val="ACD0B4"/>
        </a:accent5>
        <a:accent6>
          <a:srgbClr val="7F994C"/>
        </a:accent6>
        <a:hlink>
          <a:srgbClr val="D5B35D"/>
        </a:hlink>
        <a:folHlink>
          <a:srgbClr val="B86A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EFC119"/>
        </a:accent1>
        <a:accent2>
          <a:srgbClr val="8CCF49"/>
        </a:accent2>
        <a:accent3>
          <a:srgbClr val="FFFFFF"/>
        </a:accent3>
        <a:accent4>
          <a:srgbClr val="161616"/>
        </a:accent4>
        <a:accent5>
          <a:srgbClr val="F6DDAB"/>
        </a:accent5>
        <a:accent6>
          <a:srgbClr val="7EBB41"/>
        </a:accent6>
        <a:hlink>
          <a:srgbClr val="74D3FE"/>
        </a:hlink>
        <a:folHlink>
          <a:srgbClr val="3075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38</Template>
  <TotalTime>2651</TotalTime>
  <Words>752</Words>
  <Application>Microsoft Office PowerPoint</Application>
  <PresentationFormat>全屏显示(4:3)</PresentationFormat>
  <Paragraphs>148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38</vt:lpstr>
      <vt:lpstr>PowerPoint 演示文稿</vt:lpstr>
      <vt:lpstr>第3章 数据库的创建与操作</vt:lpstr>
      <vt:lpstr>3.1创建数据库</vt:lpstr>
      <vt:lpstr>3.1.1利用模板创建数据库</vt:lpstr>
      <vt:lpstr>PowerPoint 演示文稿</vt:lpstr>
      <vt:lpstr>PowerPoint 演示文稿</vt:lpstr>
      <vt:lpstr>3.1.2创建空白数据库</vt:lpstr>
      <vt:lpstr>PowerPoint 演示文稿</vt:lpstr>
      <vt:lpstr>PowerPoint 演示文稿</vt:lpstr>
      <vt:lpstr>3.2数据库的基本操作及管理 </vt:lpstr>
      <vt:lpstr>3.2.1打开数据库 </vt:lpstr>
      <vt:lpstr>PowerPoint 演示文稿</vt:lpstr>
      <vt:lpstr>PowerPoint 演示文稿</vt:lpstr>
      <vt:lpstr>3.2.2保存数据库</vt:lpstr>
      <vt:lpstr>PowerPoint 演示文稿</vt:lpstr>
      <vt:lpstr>PowerPoint 演示文稿</vt:lpstr>
      <vt:lpstr>3.2.3关闭数据库</vt:lpstr>
      <vt:lpstr>3.2.4删除数据库</vt:lpstr>
      <vt:lpstr>PowerPoint 演示文稿</vt:lpstr>
      <vt:lpstr>3.2.5查看数据库属性</vt:lpstr>
      <vt:lpstr>PowerPoint 演示文稿</vt:lpstr>
      <vt:lpstr>PowerPoint 演示文稿</vt:lpstr>
      <vt:lpstr>数据库的创建与保存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王放; 马颖琦</dc:creator>
  <cp:lastModifiedBy>user</cp:lastModifiedBy>
  <cp:revision>201</cp:revision>
  <dcterms:created xsi:type="dcterms:W3CDTF">2013-04-26T08:48:44Z</dcterms:created>
  <dcterms:modified xsi:type="dcterms:W3CDTF">2013-09-18T03:18:01Z</dcterms:modified>
</cp:coreProperties>
</file>