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481" r:id="rId2"/>
    <p:sldId id="467" r:id="rId3"/>
    <p:sldId id="468" r:id="rId4"/>
    <p:sldId id="469" r:id="rId5"/>
    <p:sldId id="464" r:id="rId6"/>
    <p:sldId id="470" r:id="rId7"/>
    <p:sldId id="471" r:id="rId8"/>
    <p:sldId id="472" r:id="rId9"/>
    <p:sldId id="473" r:id="rId10"/>
    <p:sldId id="475" r:id="rId11"/>
    <p:sldId id="476" r:id="rId12"/>
    <p:sldId id="477" r:id="rId13"/>
    <p:sldId id="478" r:id="rId14"/>
    <p:sldId id="479" r:id="rId15"/>
    <p:sldId id="459" r:id="rId16"/>
    <p:sldId id="276" r:id="rId17"/>
  </p:sldIdLst>
  <p:sldSz cx="9144000" cy="6858000" type="screen4x3"/>
  <p:notesSz cx="9723438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F1ED"/>
    <a:srgbClr val="92EEEA"/>
    <a:srgbClr val="1C1C1C"/>
    <a:srgbClr val="777777"/>
    <a:srgbClr val="B2B2B2"/>
    <a:srgbClr val="C2A000"/>
    <a:srgbClr val="333333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126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CN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CN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CN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31FFB44-1321-4F38-BD20-DB4B9B31852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9387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CN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CN"/>
          </a:p>
        </p:txBody>
      </p:sp>
      <p:sp>
        <p:nvSpPr>
          <p:cNvPr id="161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8013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550" y="3257550"/>
            <a:ext cx="7780338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CN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41E52EEB-9D67-4A34-B9AE-8F9FC746B5D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6448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7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microsoft.com/office/2007/relationships/hdphoto" Target="../media/hdphoto6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94" y="4459920"/>
            <a:ext cx="2190750" cy="2333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90" y="3158436"/>
            <a:ext cx="2200275" cy="2324100"/>
          </a:xfrm>
          <a:prstGeom prst="rect">
            <a:avLst/>
          </a:prstGeom>
        </p:spPr>
      </p:pic>
      <p:sp>
        <p:nvSpPr>
          <p:cNvPr id="436633" name="Rectangle 1433"/>
          <p:cNvSpPr>
            <a:spLocks noChangeArrowheads="1"/>
          </p:cNvSpPr>
          <p:nvPr/>
        </p:nvSpPr>
        <p:spPr bwMode="gray">
          <a:xfrm>
            <a:off x="0" y="0"/>
            <a:ext cx="9144000" cy="1435100"/>
          </a:xfrm>
          <a:prstGeom prst="rect">
            <a:avLst/>
          </a:prstGeom>
          <a:gradFill rotWithShape="1">
            <a:gsLst>
              <a:gs pos="0">
                <a:schemeClr val="folHlink">
                  <a:alpha val="50000"/>
                </a:schemeClr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6654" name="Text Box 1454"/>
          <p:cNvSpPr txBox="1">
            <a:spLocks noChangeArrowheads="1"/>
          </p:cNvSpPr>
          <p:nvPr userDrawn="1"/>
        </p:nvSpPr>
        <p:spPr bwMode="gray">
          <a:xfrm>
            <a:off x="6403975" y="6329363"/>
            <a:ext cx="14319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200" b="0" dirty="0" smtClean="0">
                <a:latin typeface="华文新魏" pitchFamily="2" charset="-122"/>
                <a:ea typeface="华文新魏" pitchFamily="2" charset="-122"/>
              </a:rPr>
              <a:t>计算机基础教研室</a:t>
            </a:r>
            <a:endParaRPr lang="en-US" altLang="zh-CN" sz="1200" b="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36655" name="Rectangle 1455"/>
          <p:cNvSpPr>
            <a:spLocks noGrp="1" noChangeArrowheads="1"/>
          </p:cNvSpPr>
          <p:nvPr>
            <p:ph type="ctrTitle" sz="quarter"/>
          </p:nvPr>
        </p:nvSpPr>
        <p:spPr>
          <a:xfrm>
            <a:off x="3200400" y="2130425"/>
            <a:ext cx="5551488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dirty="0" smtClean="0"/>
              <a:t>单击此处编辑母版标题样式</a:t>
            </a:r>
            <a:endParaRPr lang="en-US" altLang="zh-CN" noProof="0" dirty="0" smtClean="0"/>
          </a:p>
        </p:txBody>
      </p:sp>
      <p:sp>
        <p:nvSpPr>
          <p:cNvPr id="436656" name="Rectangle 14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62325" y="1066800"/>
            <a:ext cx="4984750" cy="107791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781888" y="3844008"/>
            <a:ext cx="2572439" cy="2171030"/>
            <a:chOff x="737419" y="4558997"/>
            <a:chExt cx="2572439" cy="2171030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737419" y="4558997"/>
              <a:ext cx="1377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altLang="zh-CN" sz="48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F</a:t>
              </a:r>
              <a:endParaRPr lang="zh-CN" alt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7" name="TextBox 26"/>
            <p:cNvSpPr txBox="1"/>
            <p:nvPr userDrawn="1"/>
          </p:nvSpPr>
          <p:spPr>
            <a:xfrm>
              <a:off x="936933" y="4900004"/>
              <a:ext cx="1377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altLang="zh-CN" sz="48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u</a:t>
              </a:r>
              <a:endParaRPr lang="zh-CN" alt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8" name="TextBox 27"/>
            <p:cNvSpPr txBox="1"/>
            <p:nvPr userDrawn="1"/>
          </p:nvSpPr>
          <p:spPr>
            <a:xfrm>
              <a:off x="1351532" y="5483532"/>
              <a:ext cx="1377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altLang="zh-CN" sz="48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  <a:endParaRPr lang="zh-CN" alt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9" name="TextBox 28"/>
            <p:cNvSpPr txBox="1"/>
            <p:nvPr userDrawn="1"/>
          </p:nvSpPr>
          <p:spPr>
            <a:xfrm>
              <a:off x="1655929" y="5666017"/>
              <a:ext cx="1377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altLang="zh-CN" sz="48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  <a:endParaRPr lang="zh-CN" alt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0" name="TextBox 29"/>
            <p:cNvSpPr txBox="1"/>
            <p:nvPr userDrawn="1"/>
          </p:nvSpPr>
          <p:spPr>
            <a:xfrm>
              <a:off x="1932245" y="5899030"/>
              <a:ext cx="1377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altLang="zh-CN" sz="48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n</a:t>
              </a:r>
              <a:endParaRPr lang="zh-CN" alt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0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52204">
            <a:off x="4483282" y="5272038"/>
            <a:ext cx="728334" cy="6372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1912">
            <a:off x="5767172" y="5872369"/>
            <a:ext cx="537769" cy="4705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8406">
            <a:off x="7803524" y="6266429"/>
            <a:ext cx="363705" cy="318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8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5173 -0.20788 L -0.0118 -0.14098 C -0.00277 -0.12686 0.01927 -0.10672 0.01927 -0.08473 C 0.01927 -0.05973 0.01528 -0.03658 0.00625 -0.02246 L -3.33333E-6 4.81481E-6 " pathEditMode="relative" rAng="0" ptsTypes="FffFF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1039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4358 -0.26435 C -0.04201 -0.26227 -0.03993 -0.26041 -0.03872 -0.25787 C -0.03351 -0.24583 -0.04167 -0.25115 -0.03229 -0.24722 C -0.03004 -0.23865 -0.0283 -0.23495 -0.02257 -0.23009 C -0.01701 -0.21921 -0.01354 -0.20671 -0.00799 -0.1956 C -0.00451 -0.18125 -0.00556 -0.15787 -0.01771 -0.15254 C -0.0224 -0.14328 -0.02344 -0.13565 -0.03056 -0.12893 C -0.03108 -0.12615 -0.0316 -0.12315 -0.03229 -0.12037 C -0.03333 -0.11597 -0.03542 -0.1074 -0.03542 -0.10717 C -0.03438 -0.08727 -0.03559 -0.08148 -0.03229 -0.06666 C -0.02951 -0.05393 -0.02379 -0.04421 -0.01771 -0.03426 C -0.00399 -0.0118 -0.02396 -0.04259 -0.01285 -0.02129 C -0.01163 -0.01875 -0.00938 -0.01736 -0.00799 -0.01504 C 0.00469 0.00648 -0.00538 -0.00717 8.33333E-7 -2.96296E-6 " pathEditMode="relative" rAng="0" ptsTypes="fffffffffffff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" y="1354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13229 -0.28172 C -0.13403 -0.27176 -0.13767 -0.26204 -0.14201 -0.25371 C -0.14566 -0.23843 -0.1408 -0.25718 -0.14687 -0.23866 C -0.14913 -0.23172 -0.14982 -0.22408 -0.15173 -0.21713 C -0.15121 -0.1963 -0.15139 -0.17547 -0.15 -0.15487 C -0.1493 -0.14468 -0.14514 -0.1375 -0.14201 -0.12894 C -0.13403 -0.10764 -0.12361 -0.08635 -0.10816 -0.07315 C -0.10225 -0.06274 -0.09583 -0.05973 -0.08715 -0.05371 C -0.08611 -0.05162 -0.08541 -0.04885 -0.08385 -0.04723 C -0.07986 -0.04283 -0.07691 -0.04352 -0.07257 -0.04074 C -0.06701 -0.03704 -0.0625 -0.03264 -0.05642 -0.0301 C -0.05486 -0.02871 -0.05347 -0.02662 -0.05173 -0.0257 C -0.04861 -0.02385 -0.04201 -0.02153 -0.04201 -0.0213 C -0.03368 -0.01389 -0.02413 -0.01065 -0.01458 -0.00649 C -0.00972 -0.00209 -0.00625 4.07407E-6 -2.22222E-6 4.07407E-6 " pathEditMode="relative" rAng="0" ptsTypes="ffffffffffffffA">
                                      <p:cBhvr>
                                        <p:cTn id="2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9C47E1-2CB7-4E5A-9A32-81C495519AFE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969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8463" y="0"/>
            <a:ext cx="2171700" cy="5854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33363" y="0"/>
            <a:ext cx="6362700" cy="5854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3F5968-7121-41EF-932F-01202ADF686F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335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4902" y="1328738"/>
            <a:ext cx="7801897" cy="427564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D82B1B-DD1F-4340-B57E-734052DD556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219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3F6A6A-CF4E-4D6B-BC35-E2C6EF0F0A86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723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287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287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636DE4-5629-4D67-8A96-01331BB98CCB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590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E4C622-9588-47A4-B244-2600B4604E9A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247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AD1D74-49FC-4702-8F43-C2D298B250A0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9968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697B65-8FBF-43A6-9E94-815E7EDA744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454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DF66A2-63D9-4062-9333-2BBE95731BED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99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2716D0-D989-4328-95AD-A58B8C2CAD38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045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microsoft.com/office/2007/relationships/hdphoto" Target="../media/hdphoto3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55" name="Rectangle 42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65207" y="6245224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宋体" charset="-122"/>
              </a:defRPr>
            </a:lvl1pPr>
          </a:lstStyle>
          <a:p>
            <a:fld id="{B0CE2010-689A-48F6-A4E6-3C522788D960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" y="5217644"/>
            <a:ext cx="1100138" cy="11620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5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18" y="5805124"/>
            <a:ext cx="876300" cy="933450"/>
          </a:xfrm>
          <a:prstGeom prst="rect">
            <a:avLst/>
          </a:prstGeom>
        </p:spPr>
      </p:pic>
      <p:sp>
        <p:nvSpPr>
          <p:cNvPr id="151013" name="Rectangle 485"/>
          <p:cNvSpPr>
            <a:spLocks noChangeArrowheads="1"/>
          </p:cNvSpPr>
          <p:nvPr/>
        </p:nvSpPr>
        <p:spPr bwMode="gray">
          <a:xfrm>
            <a:off x="0" y="0"/>
            <a:ext cx="9144000" cy="1435100"/>
          </a:xfrm>
          <a:prstGeom prst="rect">
            <a:avLst/>
          </a:prstGeom>
          <a:gradFill rotWithShape="1">
            <a:gsLst>
              <a:gs pos="0">
                <a:schemeClr val="folHlink">
                  <a:alpha val="39999"/>
                </a:schemeClr>
              </a:gs>
              <a:gs pos="100000">
                <a:schemeClr val="folHlink">
                  <a:gamma/>
                  <a:tint val="0"/>
                  <a:invGamma/>
                  <a:alpha val="39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1012" name="Text Box 484"/>
          <p:cNvSpPr txBox="1">
            <a:spLocks noChangeArrowheads="1"/>
          </p:cNvSpPr>
          <p:nvPr userDrawn="1"/>
        </p:nvSpPr>
        <p:spPr bwMode="gray">
          <a:xfrm>
            <a:off x="6123308" y="6344850"/>
            <a:ext cx="15659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200" b="0" dirty="0" smtClean="0">
                <a:latin typeface="华文新魏" pitchFamily="2" charset="-122"/>
                <a:ea typeface="华文新魏" pitchFamily="2" charset="-122"/>
              </a:rPr>
              <a:t>计算机基础教研室</a:t>
            </a:r>
            <a:endParaRPr lang="en-US" altLang="zh-CN" sz="1200" b="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371834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50834" name="Rectangle 306"/>
          <p:cNvSpPr>
            <a:spLocks noChangeArrowheads="1"/>
          </p:cNvSpPr>
          <p:nvPr/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zh-CN" sz="1400" b="0">
              <a:ea typeface="宋体" charset="-122"/>
            </a:endParaRPr>
          </a:p>
        </p:txBody>
      </p:sp>
      <p:sp>
        <p:nvSpPr>
          <p:cNvPr id="150835" name="Rectangle 307"/>
          <p:cNvSpPr>
            <a:spLocks noChangeArrowheads="1"/>
          </p:cNvSpPr>
          <p:nvPr/>
        </p:nvSpPr>
        <p:spPr bwMode="gray">
          <a:xfrm>
            <a:off x="2807110" y="6213404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zh-CN" altLang="zh-CN" sz="1400" b="0"/>
          </a:p>
        </p:txBody>
      </p:sp>
      <p:sp>
        <p:nvSpPr>
          <p:cNvPr id="150954" name="Rectangle 426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230056" y="6251882"/>
            <a:ext cx="245924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宋体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150833" name="Rectangle 305"/>
          <p:cNvSpPr>
            <a:spLocks noChangeArrowheads="1"/>
          </p:cNvSpPr>
          <p:nvPr/>
        </p:nvSpPr>
        <p:spPr bwMode="gray">
          <a:xfrm>
            <a:off x="457200" y="6619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altLang="zh-CN" sz="1400" b="0">
              <a:ea typeface="宋体" charset="-122"/>
            </a:endParaRPr>
          </a:p>
        </p:txBody>
      </p:sp>
      <p:sp>
        <p:nvSpPr>
          <p:cNvPr id="150953" name="Rectangle 425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123576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宋体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150987" name="Rectangle 459"/>
          <p:cNvSpPr>
            <a:spLocks noGrp="1" noChangeArrowheads="1"/>
          </p:cNvSpPr>
          <p:nvPr>
            <p:ph type="title"/>
          </p:nvPr>
        </p:nvSpPr>
        <p:spPr bwMode="gray">
          <a:xfrm>
            <a:off x="233363" y="0"/>
            <a:ext cx="8686800" cy="1087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7395">
            <a:off x="7774358" y="6214538"/>
            <a:ext cx="519900" cy="454913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284594" y="5661498"/>
            <a:ext cx="1665421" cy="854958"/>
            <a:chOff x="122366" y="5351790"/>
            <a:chExt cx="1665421" cy="854958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122366" y="5351790"/>
              <a:ext cx="855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altLang="zh-CN" sz="20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F</a:t>
              </a:r>
              <a:endParaRPr lang="zh-CN" altLang="en-US" sz="2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43" name="TextBox 42"/>
            <p:cNvSpPr txBox="1"/>
            <p:nvPr userDrawn="1"/>
          </p:nvSpPr>
          <p:spPr>
            <a:xfrm>
              <a:off x="534174" y="5741196"/>
              <a:ext cx="855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altLang="zh-CN" sz="20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d</a:t>
              </a:r>
              <a:endParaRPr lang="zh-CN" altLang="en-US" sz="2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44" name="TextBox 43"/>
            <p:cNvSpPr txBox="1"/>
            <p:nvPr userDrawn="1"/>
          </p:nvSpPr>
          <p:spPr>
            <a:xfrm>
              <a:off x="312943" y="5406528"/>
              <a:ext cx="855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altLang="zh-CN" sz="20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u</a:t>
              </a:r>
              <a:endParaRPr lang="zh-CN" altLang="en-US" sz="2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45" name="TextBox 44"/>
            <p:cNvSpPr txBox="1"/>
            <p:nvPr userDrawn="1"/>
          </p:nvSpPr>
          <p:spPr>
            <a:xfrm>
              <a:off x="731427" y="5771774"/>
              <a:ext cx="855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altLang="zh-CN" sz="20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a</a:t>
              </a:r>
              <a:endParaRPr lang="zh-CN" altLang="en-US" sz="2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46" name="TextBox 45"/>
            <p:cNvSpPr txBox="1"/>
            <p:nvPr userDrawn="1"/>
          </p:nvSpPr>
          <p:spPr>
            <a:xfrm>
              <a:off x="932381" y="5806638"/>
              <a:ext cx="855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altLang="zh-CN" sz="20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n</a:t>
              </a:r>
              <a:endParaRPr lang="zh-CN" altLang="en-US" sz="2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1463674" y="1556008"/>
            <a:ext cx="6442076" cy="2468790"/>
            <a:chOff x="704768" y="1032100"/>
            <a:chExt cx="6442575" cy="2469935"/>
          </a:xfrm>
        </p:grpSpPr>
        <p:sp>
          <p:nvSpPr>
            <p:cNvPr id="15362" name="Text Box 114"/>
            <p:cNvSpPr txBox="1">
              <a:spLocks noChangeArrowheads="1"/>
            </p:cNvSpPr>
            <p:nvPr/>
          </p:nvSpPr>
          <p:spPr bwMode="auto">
            <a:xfrm>
              <a:off x="1952860" y="2670653"/>
              <a:ext cx="5194483" cy="831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800" i="1" dirty="0">
                  <a:solidFill>
                    <a:schemeClr val="accent1"/>
                  </a:solidFill>
                  <a:latin typeface="华文新魏" pitchFamily="2" charset="-122"/>
                  <a:ea typeface="华文新魏" pitchFamily="2" charset="-122"/>
                </a:rPr>
                <a:t>—Access</a:t>
              </a:r>
              <a:r>
                <a:rPr lang="zh-CN" altLang="en-US" sz="4800" i="1" dirty="0">
                  <a:solidFill>
                    <a:schemeClr val="accent1"/>
                  </a:solidFill>
                  <a:latin typeface="华文新魏" pitchFamily="2" charset="-122"/>
                  <a:ea typeface="华文新魏" pitchFamily="2" charset="-122"/>
                </a:rPr>
                <a:t>案例教程</a:t>
              </a:r>
              <a:endParaRPr lang="en-US" altLang="zh-CN" sz="4800" i="1" dirty="0">
                <a:solidFill>
                  <a:schemeClr val="accent1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15364" name="Text Box 113"/>
            <p:cNvSpPr txBox="1">
              <a:spLocks noChangeArrowheads="1"/>
            </p:cNvSpPr>
            <p:nvPr/>
          </p:nvSpPr>
          <p:spPr bwMode="auto">
            <a:xfrm>
              <a:off x="704768" y="1032100"/>
              <a:ext cx="5851979" cy="923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5400" dirty="0">
                  <a:latin typeface="华文彩云" pitchFamily="2" charset="-122"/>
                  <a:ea typeface="华文彩云" pitchFamily="2" charset="-122"/>
                </a:rPr>
                <a:t>数据库基础与应用</a:t>
              </a:r>
              <a:endParaRPr lang="en-US" altLang="zh-CN" sz="5400" dirty="0">
                <a:latin typeface="华文彩云" pitchFamily="2" charset="-122"/>
                <a:ea typeface="华文彩云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16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968606" y="1094858"/>
            <a:ext cx="7145158" cy="4564311"/>
            <a:chOff x="968606" y="1094858"/>
            <a:chExt cx="7145158" cy="4564311"/>
          </a:xfrm>
        </p:grpSpPr>
        <p:grpSp>
          <p:nvGrpSpPr>
            <p:cNvPr id="13" name="组合 12"/>
            <p:cNvGrpSpPr/>
            <p:nvPr/>
          </p:nvGrpSpPr>
          <p:grpSpPr>
            <a:xfrm>
              <a:off x="968606" y="1094858"/>
              <a:ext cx="7145158" cy="4564311"/>
              <a:chOff x="968606" y="1094858"/>
              <a:chExt cx="7145158" cy="4564311"/>
            </a:xfrm>
          </p:grpSpPr>
          <p:grpSp>
            <p:nvGrpSpPr>
              <p:cNvPr id="6" name="组合 186"/>
              <p:cNvGrpSpPr>
                <a:grpSpLocks/>
              </p:cNvGrpSpPr>
              <p:nvPr/>
            </p:nvGrpSpPr>
            <p:grpSpPr bwMode="auto">
              <a:xfrm>
                <a:off x="968606" y="1094858"/>
                <a:ext cx="7145158" cy="4564311"/>
                <a:chOff x="215" y="46"/>
                <a:chExt cx="46238" cy="27486"/>
              </a:xfrm>
            </p:grpSpPr>
            <p:grpSp>
              <p:nvGrpSpPr>
                <p:cNvPr id="7" name="组合 190"/>
                <p:cNvGrpSpPr>
                  <a:grpSpLocks/>
                </p:cNvGrpSpPr>
                <p:nvPr/>
              </p:nvGrpSpPr>
              <p:grpSpPr bwMode="auto">
                <a:xfrm>
                  <a:off x="215" y="46"/>
                  <a:ext cx="46238" cy="27486"/>
                  <a:chOff x="216" y="6229"/>
                  <a:chExt cx="46241" cy="27490"/>
                </a:xfrm>
              </p:grpSpPr>
              <p:pic>
                <p:nvPicPr>
                  <p:cNvPr id="208" name="图片 208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6" y="6229"/>
                    <a:ext cx="46241" cy="2749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9" name="组合 209"/>
                  <p:cNvGrpSpPr>
                    <a:grpSpLocks/>
                  </p:cNvGrpSpPr>
                  <p:nvPr/>
                </p:nvGrpSpPr>
                <p:grpSpPr bwMode="auto">
                  <a:xfrm>
                    <a:off x="815" y="6500"/>
                    <a:ext cx="43275" cy="24324"/>
                    <a:chOff x="1019" y="392"/>
                    <a:chExt cx="54058" cy="30137"/>
                  </a:xfrm>
                </p:grpSpPr>
                <p:sp>
                  <p:nvSpPr>
                    <p:cNvPr id="10" name="AutoShape 8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38" y="392"/>
                      <a:ext cx="4913" cy="1874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0" tIns="0" rIns="0" bIns="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cs typeface="Times New Roman" pitchFamily="18" charset="0"/>
                        </a:rPr>
                        <a:t>标题栏</a:t>
                      </a:r>
                      <a:endParaRPr kumimoji="0" lang="zh-CN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cs typeface="宋体" pitchFamily="2" charset="-122"/>
                      </a:endParaRPr>
                    </a:p>
                  </p:txBody>
                </p:sp>
                <p:sp>
                  <p:nvSpPr>
                    <p:cNvPr id="11" name="AutoShape 8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077" y="4180"/>
                      <a:ext cx="5000" cy="1874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0" tIns="0" rIns="0" bIns="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cs typeface="Times New Roman" pitchFamily="18" charset="0"/>
                        </a:rPr>
                        <a:t>功能区</a:t>
                      </a:r>
                      <a:endParaRPr kumimoji="0" lang="zh-CN" sz="140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cs typeface="宋体" pitchFamily="2" charset="-122"/>
                      </a:endParaRPr>
                    </a:p>
                  </p:txBody>
                </p:sp>
                <p:sp>
                  <p:nvSpPr>
                    <p:cNvPr id="14" name="AutoShape 8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20" y="28655"/>
                      <a:ext cx="4952" cy="1874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0" tIns="0" rIns="0" bIns="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cs typeface="Times New Roman" pitchFamily="18" charset="0"/>
                        </a:rPr>
                        <a:t>状态栏</a:t>
                      </a:r>
                      <a:endParaRPr kumimoji="0" lang="zh-CN" sz="140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cs typeface="宋体" pitchFamily="2" charset="-122"/>
                      </a:endParaRPr>
                    </a:p>
                  </p:txBody>
                </p:sp>
                <p:sp>
                  <p:nvSpPr>
                    <p:cNvPr id="15" name="AutoShape 8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9" y="16047"/>
                      <a:ext cx="6867" cy="187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FF">
                        <a:alpha val="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0" tIns="0" rIns="0" bIns="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1270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</a:t>
                      </a:r>
                      <a:r>
                        <a:rPr kumimoji="0" lang="zh-CN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对象栏</a:t>
                      </a:r>
                      <a:r>
                        <a:rPr kumimoji="0" lang="en-US" altLang="zh-CN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)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宋体" pitchFamily="2" charset="-122"/>
                      </a:endParaRPr>
                    </a:p>
                  </p:txBody>
                </p:sp>
              </p:grpSp>
            </p:grpSp>
            <p:sp>
              <p:nvSpPr>
                <p:cNvPr id="8" name="直接箭头连接符 337"/>
                <p:cNvSpPr>
                  <a:spLocks noChangeShapeType="1"/>
                </p:cNvSpPr>
                <p:nvPr/>
              </p:nvSpPr>
              <p:spPr bwMode="auto">
                <a:xfrm flipH="1">
                  <a:off x="3674" y="23880"/>
                  <a:ext cx="3065" cy="286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20" name="AutoShape 890"/>
              <p:cNvSpPr>
                <a:spLocks noChangeArrowheads="1"/>
              </p:cNvSpPr>
              <p:nvPr/>
            </p:nvSpPr>
            <p:spPr bwMode="auto">
              <a:xfrm>
                <a:off x="1061163" y="3010358"/>
                <a:ext cx="849432" cy="478414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Times New Roman" pitchFamily="18" charset="0"/>
                  </a:rPr>
                  <a:t>导航窗格</a:t>
                </a:r>
                <a:endParaRPr kumimoji="0" lang="zh-CN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宋体" pitchFamily="2" charset="-122"/>
                </a:endParaRPr>
              </a:p>
            </p:txBody>
          </p:sp>
        </p:grpSp>
        <p:sp>
          <p:nvSpPr>
            <p:cNvPr id="21" name="AutoShape 894"/>
            <p:cNvSpPr>
              <a:spLocks noChangeArrowheads="1"/>
            </p:cNvSpPr>
            <p:nvPr/>
          </p:nvSpPr>
          <p:spPr bwMode="auto">
            <a:xfrm>
              <a:off x="2550641" y="3612245"/>
              <a:ext cx="1990544" cy="251134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数据库对象窗口</a:t>
              </a:r>
              <a:r>
                <a:rPr kumimoji="0" lang="en-US" altLang="zh-CN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</a:t>
              </a:r>
              <a:r>
                <a:rPr kumimoji="0" lang="zh-CN" alt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工作区</a:t>
              </a:r>
              <a:r>
                <a:rPr kumimoji="0" lang="en-US" altLang="zh-CN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)</a:t>
              </a:r>
              <a:endPara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2.1.3Access 2010</a:t>
            </a:r>
            <a:r>
              <a:rPr lang="zh-CN" altLang="en-US" dirty="0"/>
              <a:t>的工作界面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19592" y="5663141"/>
            <a:ext cx="1830868" cy="54818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>
                <a:solidFill>
                  <a:schemeClr val="tx1"/>
                </a:solidFill>
              </a:rPr>
              <a:t>工作界面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82B1B-DD1F-4340-B57E-734052DD5567}" type="slidenum">
              <a:rPr lang="en-US" altLang="zh-CN" smtClean="0"/>
              <a:pPr/>
              <a:t>10</a:t>
            </a:fld>
            <a:endParaRPr lang="en-US" altLang="zh-CN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AutoShape 34"/>
          <p:cNvSpPr>
            <a:spLocks noChangeArrowheads="1"/>
          </p:cNvSpPr>
          <p:nvPr/>
        </p:nvSpPr>
        <p:spPr bwMode="gray">
          <a:xfrm>
            <a:off x="2550641" y="3010358"/>
            <a:ext cx="2522192" cy="1497474"/>
          </a:xfrm>
          <a:prstGeom prst="roundRect">
            <a:avLst>
              <a:gd name="adj" fmla="val 2259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  <a:extLst/>
        </p:spPr>
        <p:txBody>
          <a:bodyPr wrap="square" anchor="t" anchorCtr="0"/>
          <a:lstStyle/>
          <a:p>
            <a:pPr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dirty="0"/>
              <a:t>显示当前数据库中的各种数据库</a:t>
            </a:r>
            <a:r>
              <a:rPr lang="zh-CN" altLang="zh-CN" dirty="0" smtClean="0"/>
              <a:t>对象</a:t>
            </a:r>
            <a:endParaRPr lang="en-US" altLang="zh-CN" dirty="0" smtClean="0"/>
          </a:p>
          <a:p>
            <a:pPr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dirty="0" smtClean="0"/>
              <a:t>导航窗格：</a:t>
            </a:r>
            <a:r>
              <a:rPr lang="zh-CN" altLang="zh-CN" dirty="0" smtClean="0">
                <a:hlinkClick r:id="rId3" action="ppaction://hlinksldjump"/>
              </a:rPr>
              <a:t>折叠</a:t>
            </a:r>
            <a:r>
              <a:rPr lang="en-US" altLang="zh-CN" dirty="0">
                <a:hlinkClick r:id="rId3" action="ppaction://hlinksldjump"/>
              </a:rPr>
              <a:t>/</a:t>
            </a:r>
            <a:r>
              <a:rPr lang="zh-CN" altLang="zh-CN" dirty="0">
                <a:hlinkClick r:id="rId3" action="ppaction://hlinksldjump"/>
              </a:rPr>
              <a:t>展开</a:t>
            </a:r>
            <a:endParaRPr lang="zh-CN" altLang="en-US" dirty="0"/>
          </a:p>
        </p:txBody>
      </p:sp>
      <p:cxnSp>
        <p:nvCxnSpPr>
          <p:cNvPr id="18" name="直接箭头连接符 17"/>
          <p:cNvCxnSpPr/>
          <p:nvPr/>
        </p:nvCxnSpPr>
        <p:spPr bwMode="auto">
          <a:xfrm>
            <a:off x="1910595" y="3237772"/>
            <a:ext cx="640046" cy="11793"/>
          </a:xfrm>
          <a:prstGeom prst="straightConnector1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>
            <a:hlinkClick r:id="rId4" action="ppaction://hlinksldjump"/>
          </p:cNvPr>
          <p:cNvSpPr txBox="1"/>
          <p:nvPr/>
        </p:nvSpPr>
        <p:spPr>
          <a:xfrm>
            <a:off x="7636040" y="6240379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继续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4107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2.1.3Access 2010</a:t>
            </a:r>
            <a:r>
              <a:rPr lang="zh-CN" altLang="en-US" dirty="0"/>
              <a:t>的工作界面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96512" y="5630778"/>
            <a:ext cx="3487061" cy="54818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>
                <a:solidFill>
                  <a:schemeClr val="tx1"/>
                </a:solidFill>
              </a:rPr>
              <a:t>导航窗格：折叠</a:t>
            </a:r>
            <a:r>
              <a:rPr lang="en-US" altLang="zh-CN" sz="2400" dirty="0" smtClean="0">
                <a:solidFill>
                  <a:schemeClr val="tx1"/>
                </a:solidFill>
              </a:rPr>
              <a:t>/</a:t>
            </a:r>
            <a:r>
              <a:rPr lang="zh-CN" altLang="en-US" sz="2400" dirty="0" smtClean="0">
                <a:solidFill>
                  <a:schemeClr val="tx1"/>
                </a:solidFill>
              </a:rPr>
              <a:t>展开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82B1B-DD1F-4340-B57E-734052DD5567}" type="slidenum">
              <a:rPr lang="en-US" altLang="zh-CN" smtClean="0"/>
              <a:pPr/>
              <a:t>11</a:t>
            </a:fld>
            <a:endParaRPr lang="en-US" altLang="zh-CN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6" name="组合 345"/>
          <p:cNvGrpSpPr>
            <a:grpSpLocks/>
          </p:cNvGrpSpPr>
          <p:nvPr/>
        </p:nvGrpSpPr>
        <p:grpSpPr bwMode="auto">
          <a:xfrm>
            <a:off x="1098713" y="1109343"/>
            <a:ext cx="7355476" cy="4569562"/>
            <a:chOff x="0" y="0"/>
            <a:chExt cx="44440" cy="27220"/>
          </a:xfrm>
        </p:grpSpPr>
        <p:pic>
          <p:nvPicPr>
            <p:cNvPr id="340" name="图片 3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5" t="1248" r="7121" b="10484"/>
            <a:stretch>
              <a:fillRect/>
            </a:stretch>
          </p:blipFill>
          <p:spPr bwMode="auto">
            <a:xfrm>
              <a:off x="0" y="0"/>
              <a:ext cx="44440" cy="27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直接箭头连接符 342"/>
            <p:cNvSpPr>
              <a:spLocks noChangeShapeType="1"/>
            </p:cNvSpPr>
            <p:nvPr/>
          </p:nvSpPr>
          <p:spPr bwMode="auto">
            <a:xfrm flipH="1" flipV="1">
              <a:off x="5655" y="7135"/>
              <a:ext cx="3806" cy="26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圆角矩形 343"/>
            <p:cNvSpPr>
              <a:spLocks noChangeArrowheads="1"/>
            </p:cNvSpPr>
            <p:nvPr/>
          </p:nvSpPr>
          <p:spPr bwMode="auto">
            <a:xfrm>
              <a:off x="7134" y="16226"/>
              <a:ext cx="7559" cy="153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选择查看对象</a:t>
              </a:r>
              <a:endParaRPr kumimoji="0" 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宋体" pitchFamily="2" charset="-122"/>
              </a:endParaRPr>
            </a:p>
          </p:txBody>
        </p:sp>
        <p:sp>
          <p:nvSpPr>
            <p:cNvPr id="22" name="直接箭头连接符 344"/>
            <p:cNvSpPr>
              <a:spLocks noChangeShapeType="1"/>
            </p:cNvSpPr>
            <p:nvPr/>
          </p:nvSpPr>
          <p:spPr bwMode="auto">
            <a:xfrm flipH="1" flipV="1">
              <a:off x="3170" y="15058"/>
              <a:ext cx="3964" cy="19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圆角矩形 46"/>
            <p:cNvSpPr>
              <a:spLocks noChangeArrowheads="1"/>
            </p:cNvSpPr>
            <p:nvPr/>
          </p:nvSpPr>
          <p:spPr bwMode="auto">
            <a:xfrm>
              <a:off x="158" y="18117"/>
              <a:ext cx="6976" cy="1085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15" name="圆角矩形 341"/>
          <p:cNvSpPr>
            <a:spLocks noChangeArrowheads="1"/>
          </p:cNvSpPr>
          <p:nvPr/>
        </p:nvSpPr>
        <p:spPr bwMode="auto">
          <a:xfrm>
            <a:off x="2664648" y="2679256"/>
            <a:ext cx="1250961" cy="25718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折叠</a:t>
            </a:r>
            <a:r>
              <a:rPr kumimoji="0" lang="en-US" alt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/</a:t>
            </a:r>
            <a:r>
              <a:rPr kumimoji="0" lang="zh-CN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展开按钮</a:t>
            </a:r>
            <a:endParaRPr kumimoji="0" lang="zh-CN" alt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4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2.1.3Access 2010</a:t>
            </a:r>
            <a:r>
              <a:rPr lang="zh-CN" altLang="en-US" dirty="0"/>
              <a:t>的工作界面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19592" y="5663141"/>
            <a:ext cx="1830868" cy="54818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>
                <a:solidFill>
                  <a:schemeClr val="tx1"/>
                </a:solidFill>
              </a:rPr>
              <a:t>工作界面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82B1B-DD1F-4340-B57E-734052DD5567}" type="slidenum">
              <a:rPr lang="en-US" altLang="zh-CN" smtClean="0"/>
              <a:pPr/>
              <a:t>12</a:t>
            </a:fld>
            <a:endParaRPr lang="en-US" altLang="zh-CN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6" name="组合 186"/>
          <p:cNvGrpSpPr>
            <a:grpSpLocks/>
          </p:cNvGrpSpPr>
          <p:nvPr/>
        </p:nvGrpSpPr>
        <p:grpSpPr bwMode="auto">
          <a:xfrm>
            <a:off x="964743" y="1094858"/>
            <a:ext cx="7149021" cy="4564311"/>
            <a:chOff x="190" y="46"/>
            <a:chExt cx="46263" cy="27486"/>
          </a:xfrm>
        </p:grpSpPr>
        <p:grpSp>
          <p:nvGrpSpPr>
            <p:cNvPr id="7" name="组合 190"/>
            <p:cNvGrpSpPr>
              <a:grpSpLocks/>
            </p:cNvGrpSpPr>
            <p:nvPr/>
          </p:nvGrpSpPr>
          <p:grpSpPr bwMode="auto">
            <a:xfrm>
              <a:off x="190" y="46"/>
              <a:ext cx="46263" cy="27486"/>
              <a:chOff x="191" y="6229"/>
              <a:chExt cx="46266" cy="27490"/>
            </a:xfrm>
          </p:grpSpPr>
          <p:pic>
            <p:nvPicPr>
              <p:cNvPr id="208" name="图片 20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6229"/>
                <a:ext cx="46241" cy="274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" name="组合 209"/>
              <p:cNvGrpSpPr>
                <a:grpSpLocks/>
              </p:cNvGrpSpPr>
              <p:nvPr/>
            </p:nvGrpSpPr>
            <p:grpSpPr bwMode="auto">
              <a:xfrm>
                <a:off x="191" y="6500"/>
                <a:ext cx="43899" cy="24324"/>
                <a:chOff x="239" y="392"/>
                <a:chExt cx="54838" cy="30137"/>
              </a:xfrm>
            </p:grpSpPr>
            <p:sp>
              <p:nvSpPr>
                <p:cNvPr id="10" name="AutoShape 886"/>
                <p:cNvSpPr>
                  <a:spLocks noChangeArrowheads="1"/>
                </p:cNvSpPr>
                <p:nvPr/>
              </p:nvSpPr>
              <p:spPr bwMode="auto">
                <a:xfrm>
                  <a:off x="38338" y="392"/>
                  <a:ext cx="4913" cy="1874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sz="14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ea"/>
                      <a:cs typeface="Times New Roman" pitchFamily="18" charset="0"/>
                    </a:rPr>
                    <a:t>标题栏</a:t>
                  </a:r>
                  <a:endParaRPr kumimoji="0" lang="zh-CN" sz="140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宋体" pitchFamily="2" charset="-122"/>
                  </a:endParaRPr>
                </a:p>
              </p:txBody>
            </p:sp>
            <p:sp>
              <p:nvSpPr>
                <p:cNvPr id="11" name="AutoShape 888"/>
                <p:cNvSpPr>
                  <a:spLocks noChangeArrowheads="1"/>
                </p:cNvSpPr>
                <p:nvPr/>
              </p:nvSpPr>
              <p:spPr bwMode="auto">
                <a:xfrm>
                  <a:off x="50077" y="4180"/>
                  <a:ext cx="5000" cy="1874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sz="14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ea"/>
                      <a:cs typeface="Times New Roman" pitchFamily="18" charset="0"/>
                    </a:rPr>
                    <a:t>功能区</a:t>
                  </a:r>
                  <a:endParaRPr kumimoji="0" lang="zh-CN" sz="140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宋体" pitchFamily="2" charset="-122"/>
                  </a:endParaRPr>
                </a:p>
              </p:txBody>
            </p:sp>
            <p:sp>
              <p:nvSpPr>
                <p:cNvPr id="12" name="AutoShape 890"/>
                <p:cNvSpPr>
                  <a:spLocks noChangeArrowheads="1"/>
                </p:cNvSpPr>
                <p:nvPr/>
              </p:nvSpPr>
              <p:spPr bwMode="auto">
                <a:xfrm>
                  <a:off x="239" y="14350"/>
                  <a:ext cx="8410" cy="357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1270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ea"/>
                      <a:cs typeface="Times New Roman" pitchFamily="18" charset="0"/>
                    </a:rPr>
                    <a:t>导航窗格</a:t>
                  </a:r>
                  <a:endParaRPr kumimoji="0" lang="zh-CN" sz="1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宋体" pitchFamily="2" charset="-122"/>
                  </a:endParaRPr>
                </a:p>
              </p:txBody>
            </p:sp>
            <p:sp>
              <p:nvSpPr>
                <p:cNvPr id="13" name="AutoShape 894"/>
                <p:cNvSpPr>
                  <a:spLocks noChangeArrowheads="1"/>
                </p:cNvSpPr>
                <p:nvPr/>
              </p:nvSpPr>
              <p:spPr bwMode="auto">
                <a:xfrm>
                  <a:off x="13060" y="12404"/>
                  <a:ext cx="16092" cy="1874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ea"/>
                      <a:cs typeface="Times New Roman" pitchFamily="18" charset="0"/>
                    </a:rPr>
                    <a:t>数据库对象窗口</a:t>
                  </a:r>
                  <a:r>
                    <a:rPr kumimoji="0" lang="en-US" altLang="zh-CN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ea"/>
                      <a:cs typeface="Times New Roman" pitchFamily="18" charset="0"/>
                    </a:rPr>
                    <a:t>(</a:t>
                  </a:r>
                  <a:r>
                    <a:rPr kumimoji="0" lang="zh-CN" alt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ea"/>
                      <a:cs typeface="Times New Roman" pitchFamily="18" charset="0"/>
                    </a:rPr>
                    <a:t>工作区</a:t>
                  </a:r>
                  <a:r>
                    <a:rPr kumimoji="0" lang="en-US" altLang="zh-CN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ea"/>
                      <a:cs typeface="Times New Roman" pitchFamily="18" charset="0"/>
                    </a:rPr>
                    <a:t>)</a:t>
                  </a:r>
                  <a:endParaRPr kumimoji="0" lang="en-US" altLang="zh-CN" sz="1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宋体" pitchFamily="2" charset="-122"/>
                  </a:endParaRPr>
                </a:p>
              </p:txBody>
            </p:sp>
            <p:sp>
              <p:nvSpPr>
                <p:cNvPr id="14" name="AutoShape 896"/>
                <p:cNvSpPr>
                  <a:spLocks noChangeArrowheads="1"/>
                </p:cNvSpPr>
                <p:nvPr/>
              </p:nvSpPr>
              <p:spPr bwMode="auto">
                <a:xfrm>
                  <a:off x="8420" y="28655"/>
                  <a:ext cx="4952" cy="1874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ea"/>
                      <a:cs typeface="Times New Roman" pitchFamily="18" charset="0"/>
                    </a:rPr>
                    <a:t>状态栏</a:t>
                  </a:r>
                  <a:endParaRPr kumimoji="0" lang="zh-CN" sz="1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宋体" pitchFamily="2" charset="-122"/>
                  </a:endParaRPr>
                </a:p>
              </p:txBody>
            </p:sp>
            <p:sp>
              <p:nvSpPr>
                <p:cNvPr id="15" name="AutoShape 890"/>
                <p:cNvSpPr>
                  <a:spLocks noChangeArrowheads="1"/>
                </p:cNvSpPr>
                <p:nvPr/>
              </p:nvSpPr>
              <p:spPr bwMode="auto">
                <a:xfrm>
                  <a:off x="1019" y="16047"/>
                  <a:ext cx="6867" cy="187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12700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5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(</a:t>
                  </a:r>
                  <a:r>
                    <a:rPr kumimoji="0" lang="zh-CN" altLang="en-US" sz="105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对象栏</a:t>
                  </a:r>
                  <a:r>
                    <a:rPr kumimoji="0" lang="en-US" altLang="zh-CN" sz="105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)</a:t>
                  </a:r>
                  <a:endParaRPr kumimoji="0" lang="en-US" altLang="zh-CN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</p:grpSp>
        </p:grpSp>
        <p:sp>
          <p:nvSpPr>
            <p:cNvPr id="8" name="直接箭头连接符 337"/>
            <p:cNvSpPr>
              <a:spLocks noChangeShapeType="1"/>
            </p:cNvSpPr>
            <p:nvPr/>
          </p:nvSpPr>
          <p:spPr bwMode="auto">
            <a:xfrm flipH="1">
              <a:off x="3674" y="23880"/>
              <a:ext cx="3065" cy="28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" name="AutoShape 34"/>
          <p:cNvSpPr>
            <a:spLocks noChangeArrowheads="1"/>
          </p:cNvSpPr>
          <p:nvPr/>
        </p:nvSpPr>
        <p:spPr bwMode="gray">
          <a:xfrm>
            <a:off x="3114460" y="3430725"/>
            <a:ext cx="3219879" cy="1747772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/>
          <a:lstStyle/>
          <a:p>
            <a:pPr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 smtClean="0"/>
              <a:t>Access</a:t>
            </a:r>
            <a:r>
              <a:rPr lang="zh-CN" altLang="en-US" dirty="0" smtClean="0"/>
              <a:t>主要工作在此进行：</a:t>
            </a:r>
            <a:r>
              <a:rPr lang="zh-CN" altLang="zh-CN" dirty="0" smtClean="0"/>
              <a:t>设计</a:t>
            </a:r>
            <a:r>
              <a:rPr lang="zh-CN" altLang="zh-CN" dirty="0"/>
              <a:t>、编辑、修改、显示及运行数据表、查询、窗体、报表和宏等对象的</a:t>
            </a:r>
            <a:r>
              <a:rPr lang="zh-CN" altLang="zh-CN" dirty="0" smtClean="0"/>
              <a:t>区域</a:t>
            </a:r>
            <a:endParaRPr lang="zh-CN" altLang="en-US" dirty="0"/>
          </a:p>
        </p:txBody>
      </p:sp>
      <p:cxnSp>
        <p:nvCxnSpPr>
          <p:cNvPr id="18" name="直接箭头连接符 17"/>
          <p:cNvCxnSpPr/>
          <p:nvPr/>
        </p:nvCxnSpPr>
        <p:spPr bwMode="auto">
          <a:xfrm>
            <a:off x="4122821" y="3000710"/>
            <a:ext cx="1" cy="430015"/>
          </a:xfrm>
          <a:prstGeom prst="straightConnector1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3381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2.1.3Access 2010</a:t>
            </a:r>
            <a:r>
              <a:rPr lang="zh-CN" altLang="en-US" dirty="0"/>
              <a:t>的工作界面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19592" y="5663141"/>
            <a:ext cx="1830868" cy="54818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>
                <a:solidFill>
                  <a:schemeClr val="tx1"/>
                </a:solidFill>
              </a:rPr>
              <a:t>工作界面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82B1B-DD1F-4340-B57E-734052DD5567}" type="slidenum">
              <a:rPr lang="en-US" altLang="zh-CN" smtClean="0"/>
              <a:pPr/>
              <a:t>13</a:t>
            </a:fld>
            <a:endParaRPr lang="en-US" altLang="zh-CN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6" name="组合 186"/>
          <p:cNvGrpSpPr>
            <a:grpSpLocks/>
          </p:cNvGrpSpPr>
          <p:nvPr/>
        </p:nvGrpSpPr>
        <p:grpSpPr bwMode="auto">
          <a:xfrm>
            <a:off x="964743" y="1094858"/>
            <a:ext cx="7149021" cy="4564311"/>
            <a:chOff x="190" y="46"/>
            <a:chExt cx="46263" cy="27486"/>
          </a:xfrm>
        </p:grpSpPr>
        <p:grpSp>
          <p:nvGrpSpPr>
            <p:cNvPr id="7" name="组合 190"/>
            <p:cNvGrpSpPr>
              <a:grpSpLocks/>
            </p:cNvGrpSpPr>
            <p:nvPr/>
          </p:nvGrpSpPr>
          <p:grpSpPr bwMode="auto">
            <a:xfrm>
              <a:off x="190" y="46"/>
              <a:ext cx="46263" cy="27486"/>
              <a:chOff x="191" y="6229"/>
              <a:chExt cx="46266" cy="27490"/>
            </a:xfrm>
          </p:grpSpPr>
          <p:pic>
            <p:nvPicPr>
              <p:cNvPr id="208" name="图片 20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6229"/>
                <a:ext cx="46241" cy="274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" name="组合 209"/>
              <p:cNvGrpSpPr>
                <a:grpSpLocks/>
              </p:cNvGrpSpPr>
              <p:nvPr/>
            </p:nvGrpSpPr>
            <p:grpSpPr bwMode="auto">
              <a:xfrm>
                <a:off x="191" y="6500"/>
                <a:ext cx="43899" cy="24324"/>
                <a:chOff x="239" y="392"/>
                <a:chExt cx="54838" cy="30137"/>
              </a:xfrm>
            </p:grpSpPr>
            <p:sp>
              <p:nvSpPr>
                <p:cNvPr id="10" name="AutoShape 886"/>
                <p:cNvSpPr>
                  <a:spLocks noChangeArrowheads="1"/>
                </p:cNvSpPr>
                <p:nvPr/>
              </p:nvSpPr>
              <p:spPr bwMode="auto">
                <a:xfrm>
                  <a:off x="38338" y="392"/>
                  <a:ext cx="4913" cy="1874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sz="14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ea"/>
                      <a:cs typeface="Times New Roman" pitchFamily="18" charset="0"/>
                    </a:rPr>
                    <a:t>标题栏</a:t>
                  </a:r>
                  <a:endParaRPr kumimoji="0" lang="zh-CN" sz="140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宋体" pitchFamily="2" charset="-122"/>
                  </a:endParaRPr>
                </a:p>
              </p:txBody>
            </p:sp>
            <p:sp>
              <p:nvSpPr>
                <p:cNvPr id="11" name="AutoShape 888"/>
                <p:cNvSpPr>
                  <a:spLocks noChangeArrowheads="1"/>
                </p:cNvSpPr>
                <p:nvPr/>
              </p:nvSpPr>
              <p:spPr bwMode="auto">
                <a:xfrm>
                  <a:off x="50077" y="4180"/>
                  <a:ext cx="5000" cy="1874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sz="14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ea"/>
                      <a:cs typeface="Times New Roman" pitchFamily="18" charset="0"/>
                    </a:rPr>
                    <a:t>功能区</a:t>
                  </a:r>
                  <a:endParaRPr kumimoji="0" lang="zh-CN" sz="140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宋体" pitchFamily="2" charset="-122"/>
                  </a:endParaRPr>
                </a:p>
              </p:txBody>
            </p:sp>
            <p:sp>
              <p:nvSpPr>
                <p:cNvPr id="12" name="AutoShape 890"/>
                <p:cNvSpPr>
                  <a:spLocks noChangeArrowheads="1"/>
                </p:cNvSpPr>
                <p:nvPr/>
              </p:nvSpPr>
              <p:spPr bwMode="auto">
                <a:xfrm>
                  <a:off x="239" y="14350"/>
                  <a:ext cx="8022" cy="357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1270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ea"/>
                      <a:cs typeface="Times New Roman" pitchFamily="18" charset="0"/>
                    </a:rPr>
                    <a:t>导航窗格</a:t>
                  </a:r>
                  <a:endParaRPr kumimoji="0" lang="zh-CN" sz="1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宋体" pitchFamily="2" charset="-122"/>
                  </a:endParaRPr>
                </a:p>
              </p:txBody>
            </p:sp>
            <p:sp>
              <p:nvSpPr>
                <p:cNvPr id="13" name="AutoShape 894"/>
                <p:cNvSpPr>
                  <a:spLocks noChangeArrowheads="1"/>
                </p:cNvSpPr>
                <p:nvPr/>
              </p:nvSpPr>
              <p:spPr bwMode="auto">
                <a:xfrm>
                  <a:off x="13060" y="12404"/>
                  <a:ext cx="16092" cy="1874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ea"/>
                      <a:cs typeface="Times New Roman" pitchFamily="18" charset="0"/>
                    </a:rPr>
                    <a:t>数据库对象窗口</a:t>
                  </a:r>
                  <a:r>
                    <a:rPr kumimoji="0" lang="en-US" altLang="zh-CN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ea"/>
                      <a:cs typeface="Times New Roman" pitchFamily="18" charset="0"/>
                    </a:rPr>
                    <a:t>(</a:t>
                  </a:r>
                  <a:r>
                    <a:rPr kumimoji="0" lang="zh-CN" altLang="en-US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ea"/>
                      <a:cs typeface="Times New Roman" pitchFamily="18" charset="0"/>
                    </a:rPr>
                    <a:t>工作区</a:t>
                  </a:r>
                  <a:r>
                    <a:rPr kumimoji="0" lang="en-US" altLang="zh-CN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ea"/>
                      <a:cs typeface="Times New Roman" pitchFamily="18" charset="0"/>
                    </a:rPr>
                    <a:t>)</a:t>
                  </a:r>
                  <a:endParaRPr kumimoji="0" lang="en-US" altLang="zh-CN" sz="1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宋体" pitchFamily="2" charset="-122"/>
                  </a:endParaRPr>
                </a:p>
              </p:txBody>
            </p:sp>
            <p:sp>
              <p:nvSpPr>
                <p:cNvPr id="14" name="AutoShape 896"/>
                <p:cNvSpPr>
                  <a:spLocks noChangeArrowheads="1"/>
                </p:cNvSpPr>
                <p:nvPr/>
              </p:nvSpPr>
              <p:spPr bwMode="auto">
                <a:xfrm>
                  <a:off x="8420" y="28655"/>
                  <a:ext cx="4952" cy="18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>
                    <a:alpha val="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sz="105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状态栏</a:t>
                  </a:r>
                  <a:endParaRPr kumimoji="0" lang="zh-CN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  <p:sp>
              <p:nvSpPr>
                <p:cNvPr id="15" name="AutoShape 890"/>
                <p:cNvSpPr>
                  <a:spLocks noChangeArrowheads="1"/>
                </p:cNvSpPr>
                <p:nvPr/>
              </p:nvSpPr>
              <p:spPr bwMode="auto">
                <a:xfrm>
                  <a:off x="1019" y="16047"/>
                  <a:ext cx="6867" cy="187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12700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5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(</a:t>
                  </a:r>
                  <a:r>
                    <a:rPr kumimoji="0" lang="zh-CN" altLang="en-US" sz="105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对象栏</a:t>
                  </a:r>
                  <a:r>
                    <a:rPr kumimoji="0" lang="en-US" altLang="zh-CN" sz="105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)</a:t>
                  </a:r>
                  <a:endParaRPr kumimoji="0" lang="en-US" altLang="zh-CN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</p:grpSp>
        </p:grpSp>
        <p:sp>
          <p:nvSpPr>
            <p:cNvPr id="8" name="直接箭头连接符 337"/>
            <p:cNvSpPr>
              <a:spLocks noChangeShapeType="1"/>
            </p:cNvSpPr>
            <p:nvPr/>
          </p:nvSpPr>
          <p:spPr bwMode="auto">
            <a:xfrm flipH="1">
              <a:off x="3674" y="23880"/>
              <a:ext cx="3065" cy="28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" name="AutoShape 34"/>
          <p:cNvSpPr>
            <a:spLocks noChangeArrowheads="1"/>
          </p:cNvSpPr>
          <p:nvPr/>
        </p:nvSpPr>
        <p:spPr bwMode="gray">
          <a:xfrm>
            <a:off x="4724400" y="2501246"/>
            <a:ext cx="3170706" cy="509112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/>
          <a:lstStyle/>
          <a:p>
            <a:pPr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dirty="0" smtClean="0"/>
              <a:t>命令按功能分组</a:t>
            </a:r>
            <a:r>
              <a:rPr lang="en-US" altLang="zh-CN" dirty="0" smtClean="0"/>
              <a:t>——</a:t>
            </a:r>
            <a:r>
              <a:rPr lang="zh-CN" altLang="zh-CN" dirty="0" smtClean="0"/>
              <a:t>选项卡</a:t>
            </a:r>
            <a:endParaRPr lang="zh-CN" altLang="en-US" dirty="0"/>
          </a:p>
        </p:txBody>
      </p:sp>
      <p:cxnSp>
        <p:nvCxnSpPr>
          <p:cNvPr id="18" name="直接箭头连接符 17"/>
          <p:cNvCxnSpPr>
            <a:stCxn id="11" idx="2"/>
          </p:cNvCxnSpPr>
          <p:nvPr/>
        </p:nvCxnSpPr>
        <p:spPr bwMode="auto">
          <a:xfrm>
            <a:off x="7438771" y="1898616"/>
            <a:ext cx="0" cy="602630"/>
          </a:xfrm>
          <a:prstGeom prst="straightConnector1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1" name="组合 353"/>
          <p:cNvGrpSpPr>
            <a:grpSpLocks/>
          </p:cNvGrpSpPr>
          <p:nvPr/>
        </p:nvGrpSpPr>
        <p:grpSpPr bwMode="auto">
          <a:xfrm>
            <a:off x="968605" y="4013977"/>
            <a:ext cx="7145103" cy="1573819"/>
            <a:chOff x="0" y="0"/>
            <a:chExt cx="45255" cy="7679"/>
          </a:xfrm>
        </p:grpSpPr>
        <p:pic>
          <p:nvPicPr>
            <p:cNvPr id="346" name="图片 34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207" b="76743"/>
            <a:stretch/>
          </p:blipFill>
          <p:spPr bwMode="auto">
            <a:xfrm>
              <a:off x="0" y="0"/>
              <a:ext cx="45255" cy="7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圆角矩形 347"/>
            <p:cNvSpPr>
              <a:spLocks noChangeArrowheads="1"/>
            </p:cNvSpPr>
            <p:nvPr/>
          </p:nvSpPr>
          <p:spPr bwMode="auto">
            <a:xfrm>
              <a:off x="8191" y="0"/>
              <a:ext cx="4122" cy="1512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4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选项卡</a:t>
              </a:r>
              <a:endParaRPr kumimoji="0" lang="zh-CN" sz="14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宋体" pitchFamily="2" charset="-122"/>
              </a:endParaRPr>
            </a:p>
          </p:txBody>
        </p:sp>
        <p:sp>
          <p:nvSpPr>
            <p:cNvPr id="23" name="圆角矩形 349"/>
            <p:cNvSpPr>
              <a:spLocks noChangeArrowheads="1"/>
            </p:cNvSpPr>
            <p:nvPr/>
          </p:nvSpPr>
          <p:spPr bwMode="auto">
            <a:xfrm>
              <a:off x="27958" y="6253"/>
              <a:ext cx="2379" cy="1426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组</a:t>
              </a:r>
              <a:endParaRPr kumimoji="0" 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宋体" pitchFamily="2" charset="-122"/>
              </a:endParaRPr>
            </a:p>
          </p:txBody>
        </p:sp>
        <p:sp>
          <p:nvSpPr>
            <p:cNvPr id="24" name="直接箭头连接符 350"/>
            <p:cNvSpPr>
              <a:spLocks noChangeShapeType="1"/>
            </p:cNvSpPr>
            <p:nvPr/>
          </p:nvSpPr>
          <p:spPr bwMode="auto">
            <a:xfrm flipH="1">
              <a:off x="6871" y="1215"/>
              <a:ext cx="1321" cy="8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直接箭头连接符 351"/>
            <p:cNvSpPr>
              <a:spLocks noChangeShapeType="1"/>
            </p:cNvSpPr>
            <p:nvPr/>
          </p:nvSpPr>
          <p:spPr bwMode="auto">
            <a:xfrm flipH="1" flipV="1">
              <a:off x="14746" y="5232"/>
              <a:ext cx="1140" cy="10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直接箭头连接符 352"/>
            <p:cNvSpPr>
              <a:spLocks noChangeShapeType="1"/>
            </p:cNvSpPr>
            <p:nvPr/>
          </p:nvSpPr>
          <p:spPr bwMode="auto">
            <a:xfrm flipV="1">
              <a:off x="29825" y="6957"/>
              <a:ext cx="159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圆角矩形 348"/>
            <p:cNvSpPr>
              <a:spLocks noChangeArrowheads="1"/>
            </p:cNvSpPr>
            <p:nvPr/>
          </p:nvSpPr>
          <p:spPr bwMode="auto">
            <a:xfrm>
              <a:off x="15485" y="5860"/>
              <a:ext cx="5125" cy="1429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4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命令按钮</a:t>
              </a:r>
              <a:endParaRPr kumimoji="0" lang="zh-CN" sz="14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478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2.1.3Access 2010</a:t>
            </a:r>
            <a:r>
              <a:rPr lang="zh-CN" altLang="en-US" dirty="0"/>
              <a:t>的工作界面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19592" y="5663141"/>
            <a:ext cx="1830868" cy="54818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>
                <a:solidFill>
                  <a:schemeClr val="tx1"/>
                </a:solidFill>
              </a:rPr>
              <a:t>工作界面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82B1B-DD1F-4340-B57E-734052DD5567}" type="slidenum">
              <a:rPr lang="en-US" altLang="zh-CN" smtClean="0"/>
              <a:pPr/>
              <a:t>14</a:t>
            </a:fld>
            <a:endParaRPr lang="en-US" altLang="zh-CN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6" name="组合 186"/>
          <p:cNvGrpSpPr>
            <a:grpSpLocks/>
          </p:cNvGrpSpPr>
          <p:nvPr/>
        </p:nvGrpSpPr>
        <p:grpSpPr bwMode="auto">
          <a:xfrm>
            <a:off x="916530" y="1094858"/>
            <a:ext cx="7197234" cy="4564311"/>
            <a:chOff x="-122" y="46"/>
            <a:chExt cx="46575" cy="27486"/>
          </a:xfrm>
        </p:grpSpPr>
        <p:grpSp>
          <p:nvGrpSpPr>
            <p:cNvPr id="7" name="组合 190"/>
            <p:cNvGrpSpPr>
              <a:grpSpLocks/>
            </p:cNvGrpSpPr>
            <p:nvPr/>
          </p:nvGrpSpPr>
          <p:grpSpPr bwMode="auto">
            <a:xfrm>
              <a:off x="-122" y="46"/>
              <a:ext cx="46575" cy="27486"/>
              <a:chOff x="-121" y="6229"/>
              <a:chExt cx="46578" cy="27490"/>
            </a:xfrm>
          </p:grpSpPr>
          <p:pic>
            <p:nvPicPr>
              <p:cNvPr id="208" name="图片 20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6229"/>
                <a:ext cx="46241" cy="274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" name="组合 209"/>
              <p:cNvGrpSpPr>
                <a:grpSpLocks/>
              </p:cNvGrpSpPr>
              <p:nvPr/>
            </p:nvGrpSpPr>
            <p:grpSpPr bwMode="auto">
              <a:xfrm>
                <a:off x="-121" y="6500"/>
                <a:ext cx="44211" cy="24324"/>
                <a:chOff x="-151" y="392"/>
                <a:chExt cx="55228" cy="30137"/>
              </a:xfrm>
            </p:grpSpPr>
            <p:sp>
              <p:nvSpPr>
                <p:cNvPr id="10" name="AutoShape 886"/>
                <p:cNvSpPr>
                  <a:spLocks noChangeArrowheads="1"/>
                </p:cNvSpPr>
                <p:nvPr/>
              </p:nvSpPr>
              <p:spPr bwMode="auto">
                <a:xfrm>
                  <a:off x="38338" y="392"/>
                  <a:ext cx="4913" cy="1874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sz="14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ea"/>
                      <a:cs typeface="Times New Roman" pitchFamily="18" charset="0"/>
                    </a:rPr>
                    <a:t>标题栏</a:t>
                  </a:r>
                  <a:endParaRPr kumimoji="0" lang="zh-CN" sz="140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宋体" pitchFamily="2" charset="-122"/>
                  </a:endParaRPr>
                </a:p>
              </p:txBody>
            </p:sp>
            <p:sp>
              <p:nvSpPr>
                <p:cNvPr id="11" name="AutoShape 888"/>
                <p:cNvSpPr>
                  <a:spLocks noChangeArrowheads="1"/>
                </p:cNvSpPr>
                <p:nvPr/>
              </p:nvSpPr>
              <p:spPr bwMode="auto">
                <a:xfrm>
                  <a:off x="50077" y="4180"/>
                  <a:ext cx="5000" cy="1874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sz="14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ea"/>
                      <a:cs typeface="Times New Roman" pitchFamily="18" charset="0"/>
                    </a:rPr>
                    <a:t>功能区</a:t>
                  </a:r>
                  <a:endParaRPr kumimoji="0" lang="zh-CN" sz="140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宋体" pitchFamily="2" charset="-122"/>
                  </a:endParaRPr>
                </a:p>
              </p:txBody>
            </p:sp>
            <p:sp>
              <p:nvSpPr>
                <p:cNvPr id="12" name="AutoShape 890"/>
                <p:cNvSpPr>
                  <a:spLocks noChangeArrowheads="1"/>
                </p:cNvSpPr>
                <p:nvPr/>
              </p:nvSpPr>
              <p:spPr bwMode="auto">
                <a:xfrm>
                  <a:off x="-151" y="14470"/>
                  <a:ext cx="7402" cy="357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1270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ea"/>
                      <a:cs typeface="Times New Roman" pitchFamily="18" charset="0"/>
                    </a:rPr>
                    <a:t>导航窗格</a:t>
                  </a:r>
                  <a:endParaRPr kumimoji="0" lang="zh-CN" sz="1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宋体" pitchFamily="2" charset="-122"/>
                  </a:endParaRPr>
                </a:p>
              </p:txBody>
            </p:sp>
            <p:sp>
              <p:nvSpPr>
                <p:cNvPr id="14" name="AutoShape 896"/>
                <p:cNvSpPr>
                  <a:spLocks noChangeArrowheads="1"/>
                </p:cNvSpPr>
                <p:nvPr/>
              </p:nvSpPr>
              <p:spPr bwMode="auto">
                <a:xfrm>
                  <a:off x="8420" y="28655"/>
                  <a:ext cx="4952" cy="1874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sz="140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ea"/>
                      <a:cs typeface="Times New Roman" pitchFamily="18" charset="0"/>
                    </a:rPr>
                    <a:t>状态栏</a:t>
                  </a:r>
                  <a:endParaRPr kumimoji="0" lang="zh-CN" sz="140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宋体" pitchFamily="2" charset="-122"/>
                  </a:endParaRPr>
                </a:p>
              </p:txBody>
            </p:sp>
            <p:sp>
              <p:nvSpPr>
                <p:cNvPr id="15" name="AutoShape 890"/>
                <p:cNvSpPr>
                  <a:spLocks noChangeArrowheads="1"/>
                </p:cNvSpPr>
                <p:nvPr/>
              </p:nvSpPr>
              <p:spPr bwMode="auto">
                <a:xfrm>
                  <a:off x="1019" y="16047"/>
                  <a:ext cx="6867" cy="187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12700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5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(</a:t>
                  </a:r>
                  <a:r>
                    <a:rPr kumimoji="0" lang="zh-CN" altLang="en-US" sz="105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对象栏</a:t>
                  </a:r>
                  <a:r>
                    <a:rPr kumimoji="0" lang="en-US" altLang="zh-CN" sz="105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)</a:t>
                  </a:r>
                  <a:endPara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</p:grpSp>
        </p:grpSp>
        <p:sp>
          <p:nvSpPr>
            <p:cNvPr id="8" name="直接箭头连接符 337"/>
            <p:cNvSpPr>
              <a:spLocks noChangeShapeType="1"/>
            </p:cNvSpPr>
            <p:nvPr/>
          </p:nvSpPr>
          <p:spPr bwMode="auto">
            <a:xfrm flipH="1">
              <a:off x="3674" y="23880"/>
              <a:ext cx="3065" cy="28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" name="AutoShape 34"/>
          <p:cNvSpPr>
            <a:spLocks noChangeArrowheads="1"/>
          </p:cNvSpPr>
          <p:nvPr/>
        </p:nvSpPr>
        <p:spPr bwMode="gray">
          <a:xfrm>
            <a:off x="3065287" y="4299435"/>
            <a:ext cx="3219879" cy="873886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/>
          <a:lstStyle/>
          <a:p>
            <a:pPr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dirty="0"/>
              <a:t>显示查找状态信息、属性提示、进度指示及操作提示等</a:t>
            </a:r>
            <a:endParaRPr lang="zh-CN" altLang="en-US" dirty="0"/>
          </a:p>
        </p:txBody>
      </p:sp>
      <p:cxnSp>
        <p:nvCxnSpPr>
          <p:cNvPr id="18" name="直接箭头连接符 17"/>
          <p:cNvCxnSpPr/>
          <p:nvPr/>
        </p:nvCxnSpPr>
        <p:spPr bwMode="auto">
          <a:xfrm>
            <a:off x="2573159" y="5027657"/>
            <a:ext cx="541301" cy="0"/>
          </a:xfrm>
          <a:prstGeom prst="straightConnector1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接箭头连接符 19"/>
          <p:cNvCxnSpPr/>
          <p:nvPr/>
        </p:nvCxnSpPr>
        <p:spPr bwMode="auto">
          <a:xfrm flipH="1">
            <a:off x="7748016" y="1390988"/>
            <a:ext cx="224910" cy="751962"/>
          </a:xfrm>
          <a:prstGeom prst="straightConnector1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AutoShape 34"/>
          <p:cNvSpPr>
            <a:spLocks noChangeArrowheads="1"/>
          </p:cNvSpPr>
          <p:nvPr/>
        </p:nvSpPr>
        <p:spPr bwMode="gray">
          <a:xfrm>
            <a:off x="7010400" y="2142950"/>
            <a:ext cx="962526" cy="873886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/>
          <a:lstStyle/>
          <a:p>
            <a:pPr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dirty="0" smtClean="0"/>
              <a:t>帮助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或按</a:t>
            </a:r>
            <a:r>
              <a:rPr lang="en-US" altLang="zh-CN" dirty="0" smtClean="0"/>
              <a:t>F1</a:t>
            </a:r>
            <a:endParaRPr lang="zh-CN" altLang="en-US" dirty="0"/>
          </a:p>
        </p:txBody>
      </p:sp>
      <p:sp>
        <p:nvSpPr>
          <p:cNvPr id="29" name="TextBox 28">
            <a:hlinkClick r:id="rId3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23" name="AutoShape 894"/>
          <p:cNvSpPr>
            <a:spLocks noChangeArrowheads="1"/>
          </p:cNvSpPr>
          <p:nvPr/>
        </p:nvSpPr>
        <p:spPr bwMode="auto">
          <a:xfrm>
            <a:off x="2550607" y="2749576"/>
            <a:ext cx="1990544" cy="25113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数据库对象窗口</a:t>
            </a:r>
            <a:r>
              <a:rPr kumimoji="0" lang="en-US" alt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(</a:t>
            </a:r>
            <a:r>
              <a:rPr kumimoji="0" lang="zh-CN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工作区</a:t>
            </a:r>
            <a:r>
              <a:rPr kumimoji="0" lang="en-US" alt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)</a:t>
            </a:r>
            <a:endParaRPr kumimoji="0" lang="en-US" altLang="zh-CN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514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2" name="Freeform 4"/>
          <p:cNvSpPr>
            <a:spLocks/>
          </p:cNvSpPr>
          <p:nvPr/>
        </p:nvSpPr>
        <p:spPr bwMode="gray">
          <a:xfrm>
            <a:off x="498475" y="723094"/>
            <a:ext cx="1255351" cy="449262"/>
          </a:xfrm>
          <a:custGeom>
            <a:avLst/>
            <a:gdLst>
              <a:gd name="T0" fmla="*/ 1 w 880"/>
              <a:gd name="T1" fmla="*/ 113 h 283"/>
              <a:gd name="T2" fmla="*/ 1 w 880"/>
              <a:gd name="T3" fmla="*/ 283 h 283"/>
              <a:gd name="T4" fmla="*/ 880 w 880"/>
              <a:gd name="T5" fmla="*/ 283 h 283"/>
              <a:gd name="T6" fmla="*/ 880 w 880"/>
              <a:gd name="T7" fmla="*/ 106 h 283"/>
              <a:gd name="T8" fmla="*/ 742 w 880"/>
              <a:gd name="T9" fmla="*/ 4 h 283"/>
              <a:gd name="T10" fmla="*/ 140 w 880"/>
              <a:gd name="T11" fmla="*/ 4 h 283"/>
              <a:gd name="T12" fmla="*/ 1 w 880"/>
              <a:gd name="T13" fmla="*/ 11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0" h="283">
                <a:moveTo>
                  <a:pt x="1" y="113"/>
                </a:moveTo>
                <a:cubicBezTo>
                  <a:pt x="1" y="237"/>
                  <a:pt x="1" y="283"/>
                  <a:pt x="1" y="283"/>
                </a:cubicBezTo>
                <a:lnTo>
                  <a:pt x="880" y="283"/>
                </a:lnTo>
                <a:lnTo>
                  <a:pt x="880" y="106"/>
                </a:lnTo>
                <a:cubicBezTo>
                  <a:pt x="878" y="68"/>
                  <a:pt x="862" y="4"/>
                  <a:pt x="742" y="4"/>
                </a:cubicBezTo>
                <a:cubicBezTo>
                  <a:pt x="365" y="4"/>
                  <a:pt x="140" y="4"/>
                  <a:pt x="140" y="4"/>
                </a:cubicBezTo>
                <a:cubicBezTo>
                  <a:pt x="16" y="0"/>
                  <a:pt x="0" y="91"/>
                  <a:pt x="1" y="11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03841" name="Group 33"/>
          <p:cNvGrpSpPr>
            <a:grpSpLocks/>
          </p:cNvGrpSpPr>
          <p:nvPr/>
        </p:nvGrpSpPr>
        <p:grpSpPr bwMode="auto">
          <a:xfrm>
            <a:off x="4604009" y="2096207"/>
            <a:ext cx="1165225" cy="1499379"/>
            <a:chOff x="1381" y="2037"/>
            <a:chExt cx="851" cy="1031"/>
          </a:xfrm>
        </p:grpSpPr>
        <p:pic>
          <p:nvPicPr>
            <p:cNvPr id="503842" name="Picture 34" descr="circuler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81" y="2037"/>
              <a:ext cx="851" cy="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3843" name="Oval 35"/>
            <p:cNvSpPr>
              <a:spLocks noChangeArrowheads="1"/>
            </p:cNvSpPr>
            <p:nvPr/>
          </p:nvSpPr>
          <p:spPr bwMode="gray">
            <a:xfrm>
              <a:off x="1392" y="2043"/>
              <a:ext cx="840" cy="838"/>
            </a:xfrm>
            <a:prstGeom prst="ellipse">
              <a:avLst/>
            </a:prstGeom>
            <a:gradFill rotWithShape="1">
              <a:gsLst>
                <a:gs pos="0">
                  <a:srgbClr val="96AB94">
                    <a:alpha val="39999"/>
                  </a:srgbClr>
                </a:gs>
                <a:gs pos="17000">
                  <a:srgbClr val="D4DEFF">
                    <a:alpha val="50199"/>
                  </a:srgbClr>
                </a:gs>
                <a:gs pos="47000">
                  <a:srgbClr val="D4DEFF">
                    <a:alpha val="68200"/>
                  </a:srgbClr>
                </a:gs>
                <a:gs pos="100000">
                  <a:srgbClr val="8488C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03844" name="Group 36"/>
            <p:cNvGrpSpPr>
              <a:grpSpLocks/>
            </p:cNvGrpSpPr>
            <p:nvPr/>
          </p:nvGrpSpPr>
          <p:grpSpPr bwMode="auto">
            <a:xfrm rot="-3733502" flipH="1" flipV="1">
              <a:off x="1637" y="2613"/>
              <a:ext cx="733" cy="178"/>
              <a:chOff x="2532" y="1051"/>
              <a:chExt cx="893" cy="246"/>
            </a:xfrm>
          </p:grpSpPr>
          <p:grpSp>
            <p:nvGrpSpPr>
              <p:cNvPr id="503845" name="Group 3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03846" name="AutoShape 3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03847" name="AutoShape 3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03848" name="AutoShape 4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03849" name="AutoShape 4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03850" name="Group 4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03851" name="AutoShape 4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03852" name="AutoShape 4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03853" name="AutoShape 4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03854" name="AutoShape 4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503855" name="Rectangle 47"/>
          <p:cNvSpPr>
            <a:spLocks noChangeArrowheads="1"/>
          </p:cNvSpPr>
          <p:nvPr/>
        </p:nvSpPr>
        <p:spPr bwMode="gray">
          <a:xfrm>
            <a:off x="500062" y="1172356"/>
            <a:ext cx="2780464" cy="6445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3856" name="Freeform 48"/>
          <p:cNvSpPr>
            <a:spLocks/>
          </p:cNvSpPr>
          <p:nvPr/>
        </p:nvSpPr>
        <p:spPr bwMode="gray">
          <a:xfrm>
            <a:off x="7550819" y="733405"/>
            <a:ext cx="1236665" cy="449262"/>
          </a:xfrm>
          <a:custGeom>
            <a:avLst/>
            <a:gdLst>
              <a:gd name="T0" fmla="*/ 1 w 880"/>
              <a:gd name="T1" fmla="*/ 113 h 283"/>
              <a:gd name="T2" fmla="*/ 1 w 880"/>
              <a:gd name="T3" fmla="*/ 283 h 283"/>
              <a:gd name="T4" fmla="*/ 880 w 880"/>
              <a:gd name="T5" fmla="*/ 283 h 283"/>
              <a:gd name="T6" fmla="*/ 880 w 880"/>
              <a:gd name="T7" fmla="*/ 106 h 283"/>
              <a:gd name="T8" fmla="*/ 742 w 880"/>
              <a:gd name="T9" fmla="*/ 4 h 283"/>
              <a:gd name="T10" fmla="*/ 140 w 880"/>
              <a:gd name="T11" fmla="*/ 4 h 283"/>
              <a:gd name="T12" fmla="*/ 1 w 880"/>
              <a:gd name="T13" fmla="*/ 11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0" h="283">
                <a:moveTo>
                  <a:pt x="1" y="113"/>
                </a:moveTo>
                <a:cubicBezTo>
                  <a:pt x="1" y="237"/>
                  <a:pt x="1" y="283"/>
                  <a:pt x="1" y="283"/>
                </a:cubicBezTo>
                <a:lnTo>
                  <a:pt x="880" y="283"/>
                </a:lnTo>
                <a:lnTo>
                  <a:pt x="880" y="106"/>
                </a:lnTo>
                <a:cubicBezTo>
                  <a:pt x="878" y="68"/>
                  <a:pt x="862" y="4"/>
                  <a:pt x="742" y="4"/>
                </a:cubicBezTo>
                <a:cubicBezTo>
                  <a:pt x="365" y="4"/>
                  <a:pt x="140" y="4"/>
                  <a:pt x="140" y="4"/>
                </a:cubicBezTo>
                <a:cubicBezTo>
                  <a:pt x="16" y="0"/>
                  <a:pt x="0" y="91"/>
                  <a:pt x="1" y="1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r"/>
            <a:endParaRPr lang="zh-CN" altLang="en-US"/>
          </a:p>
        </p:txBody>
      </p:sp>
      <p:sp>
        <p:nvSpPr>
          <p:cNvPr id="503857" name="Rectangle 49"/>
          <p:cNvSpPr>
            <a:spLocks noChangeArrowheads="1"/>
          </p:cNvSpPr>
          <p:nvPr/>
        </p:nvSpPr>
        <p:spPr bwMode="gray">
          <a:xfrm>
            <a:off x="6280741" y="1124731"/>
            <a:ext cx="2530475" cy="6445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zh-CN" altLang="en-US"/>
          </a:p>
        </p:txBody>
      </p:sp>
      <p:sp>
        <p:nvSpPr>
          <p:cNvPr id="503858" name="Freeform 50"/>
          <p:cNvSpPr>
            <a:spLocks/>
          </p:cNvSpPr>
          <p:nvPr/>
        </p:nvSpPr>
        <p:spPr bwMode="gray">
          <a:xfrm>
            <a:off x="7542084" y="2582008"/>
            <a:ext cx="1275560" cy="449263"/>
          </a:xfrm>
          <a:custGeom>
            <a:avLst/>
            <a:gdLst>
              <a:gd name="T0" fmla="*/ 1 w 880"/>
              <a:gd name="T1" fmla="*/ 113 h 283"/>
              <a:gd name="T2" fmla="*/ 1 w 880"/>
              <a:gd name="T3" fmla="*/ 283 h 283"/>
              <a:gd name="T4" fmla="*/ 880 w 880"/>
              <a:gd name="T5" fmla="*/ 283 h 283"/>
              <a:gd name="T6" fmla="*/ 880 w 880"/>
              <a:gd name="T7" fmla="*/ 106 h 283"/>
              <a:gd name="T8" fmla="*/ 742 w 880"/>
              <a:gd name="T9" fmla="*/ 4 h 283"/>
              <a:gd name="T10" fmla="*/ 140 w 880"/>
              <a:gd name="T11" fmla="*/ 4 h 283"/>
              <a:gd name="T12" fmla="*/ 1 w 880"/>
              <a:gd name="T13" fmla="*/ 11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0" h="283">
                <a:moveTo>
                  <a:pt x="1" y="113"/>
                </a:moveTo>
                <a:cubicBezTo>
                  <a:pt x="1" y="237"/>
                  <a:pt x="1" y="283"/>
                  <a:pt x="1" y="283"/>
                </a:cubicBezTo>
                <a:lnTo>
                  <a:pt x="880" y="283"/>
                </a:lnTo>
                <a:lnTo>
                  <a:pt x="880" y="106"/>
                </a:lnTo>
                <a:cubicBezTo>
                  <a:pt x="878" y="68"/>
                  <a:pt x="862" y="4"/>
                  <a:pt x="742" y="4"/>
                </a:cubicBezTo>
                <a:cubicBezTo>
                  <a:pt x="365" y="4"/>
                  <a:pt x="140" y="4"/>
                  <a:pt x="140" y="4"/>
                </a:cubicBezTo>
                <a:cubicBezTo>
                  <a:pt x="16" y="0"/>
                  <a:pt x="0" y="91"/>
                  <a:pt x="1" y="11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3859" name="Rectangle 51"/>
          <p:cNvSpPr>
            <a:spLocks noChangeArrowheads="1"/>
          </p:cNvSpPr>
          <p:nvPr/>
        </p:nvSpPr>
        <p:spPr bwMode="gray">
          <a:xfrm>
            <a:off x="6285582" y="3031271"/>
            <a:ext cx="2530475" cy="6445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3860" name="Freeform 52"/>
          <p:cNvSpPr>
            <a:spLocks/>
          </p:cNvSpPr>
          <p:nvPr/>
        </p:nvSpPr>
        <p:spPr bwMode="gray">
          <a:xfrm>
            <a:off x="380331" y="2265021"/>
            <a:ext cx="1373495" cy="449262"/>
          </a:xfrm>
          <a:custGeom>
            <a:avLst/>
            <a:gdLst>
              <a:gd name="T0" fmla="*/ 1 w 880"/>
              <a:gd name="T1" fmla="*/ 113 h 283"/>
              <a:gd name="T2" fmla="*/ 1 w 880"/>
              <a:gd name="T3" fmla="*/ 283 h 283"/>
              <a:gd name="T4" fmla="*/ 880 w 880"/>
              <a:gd name="T5" fmla="*/ 283 h 283"/>
              <a:gd name="T6" fmla="*/ 880 w 880"/>
              <a:gd name="T7" fmla="*/ 106 h 283"/>
              <a:gd name="T8" fmla="*/ 742 w 880"/>
              <a:gd name="T9" fmla="*/ 4 h 283"/>
              <a:gd name="T10" fmla="*/ 140 w 880"/>
              <a:gd name="T11" fmla="*/ 4 h 283"/>
              <a:gd name="T12" fmla="*/ 1 w 880"/>
              <a:gd name="T13" fmla="*/ 11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0" h="283">
                <a:moveTo>
                  <a:pt x="1" y="113"/>
                </a:moveTo>
                <a:cubicBezTo>
                  <a:pt x="1" y="237"/>
                  <a:pt x="1" y="283"/>
                  <a:pt x="1" y="283"/>
                </a:cubicBezTo>
                <a:lnTo>
                  <a:pt x="880" y="283"/>
                </a:lnTo>
                <a:lnTo>
                  <a:pt x="880" y="106"/>
                </a:lnTo>
                <a:cubicBezTo>
                  <a:pt x="878" y="68"/>
                  <a:pt x="862" y="4"/>
                  <a:pt x="742" y="4"/>
                </a:cubicBezTo>
                <a:cubicBezTo>
                  <a:pt x="365" y="4"/>
                  <a:pt x="140" y="4"/>
                  <a:pt x="140" y="4"/>
                </a:cubicBezTo>
                <a:cubicBezTo>
                  <a:pt x="16" y="0"/>
                  <a:pt x="0" y="91"/>
                  <a:pt x="1" y="1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3861" name="Rectangle 53"/>
          <p:cNvSpPr>
            <a:spLocks noChangeArrowheads="1"/>
          </p:cNvSpPr>
          <p:nvPr/>
        </p:nvSpPr>
        <p:spPr bwMode="gray">
          <a:xfrm>
            <a:off x="379462" y="2671956"/>
            <a:ext cx="3781970" cy="6445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3862" name="Text Box 54"/>
          <p:cNvSpPr txBox="1">
            <a:spLocks noChangeArrowheads="1"/>
          </p:cNvSpPr>
          <p:nvPr/>
        </p:nvSpPr>
        <p:spPr bwMode="gray">
          <a:xfrm>
            <a:off x="576264" y="765956"/>
            <a:ext cx="112641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ea typeface="宋体" charset="-122"/>
              </a:rPr>
              <a:t>1.</a:t>
            </a:r>
            <a:r>
              <a:rPr lang="zh-CN" altLang="en-US" dirty="0" smtClean="0">
                <a:solidFill>
                  <a:schemeClr val="bg1"/>
                </a:solidFill>
                <a:ea typeface="宋体" charset="-122"/>
              </a:rPr>
              <a:t>数据表</a:t>
            </a:r>
            <a:endParaRPr lang="en-US" altLang="zh-CN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503863" name="Text Box 55"/>
          <p:cNvSpPr txBox="1">
            <a:spLocks noChangeArrowheads="1"/>
          </p:cNvSpPr>
          <p:nvPr/>
        </p:nvSpPr>
        <p:spPr bwMode="gray">
          <a:xfrm>
            <a:off x="467645" y="2307883"/>
            <a:ext cx="1232419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ea typeface="宋体" charset="-122"/>
              </a:rPr>
              <a:t>3.</a:t>
            </a:r>
            <a:r>
              <a:rPr lang="zh-CN" altLang="en-US" dirty="0" smtClean="0">
                <a:solidFill>
                  <a:schemeClr val="bg1"/>
                </a:solidFill>
                <a:ea typeface="宋体" charset="-122"/>
              </a:rPr>
              <a:t>窗体</a:t>
            </a:r>
            <a:endParaRPr lang="en-US" altLang="zh-CN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503864" name="Text Box 56"/>
          <p:cNvSpPr txBox="1">
            <a:spLocks noChangeArrowheads="1"/>
          </p:cNvSpPr>
          <p:nvPr/>
        </p:nvSpPr>
        <p:spPr bwMode="gray">
          <a:xfrm>
            <a:off x="7665284" y="765956"/>
            <a:ext cx="111722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ea typeface="宋体" charset="-122"/>
              </a:rPr>
              <a:t>2.</a:t>
            </a:r>
            <a:r>
              <a:rPr lang="zh-CN" altLang="en-US" dirty="0" smtClean="0">
                <a:solidFill>
                  <a:schemeClr val="bg1"/>
                </a:solidFill>
                <a:ea typeface="宋体" charset="-122"/>
              </a:rPr>
              <a:t>查询</a:t>
            </a:r>
            <a:endParaRPr lang="en-US" altLang="zh-CN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503865" name="Text Box 57"/>
          <p:cNvSpPr txBox="1">
            <a:spLocks noChangeArrowheads="1"/>
          </p:cNvSpPr>
          <p:nvPr/>
        </p:nvSpPr>
        <p:spPr bwMode="gray">
          <a:xfrm>
            <a:off x="7587375" y="2631221"/>
            <a:ext cx="1144544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ea typeface="宋体" charset="-122"/>
              </a:rPr>
              <a:t>4.</a:t>
            </a:r>
            <a:r>
              <a:rPr lang="zh-CN" altLang="en-US" dirty="0" smtClean="0">
                <a:solidFill>
                  <a:schemeClr val="bg1"/>
                </a:solidFill>
                <a:ea typeface="宋体" charset="-122"/>
              </a:rPr>
              <a:t>报表</a:t>
            </a:r>
            <a:endParaRPr lang="en-US" altLang="zh-CN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503866" name="Text Box 58"/>
          <p:cNvSpPr txBox="1">
            <a:spLocks noChangeArrowheads="1"/>
          </p:cNvSpPr>
          <p:nvPr/>
        </p:nvSpPr>
        <p:spPr bwMode="gray">
          <a:xfrm>
            <a:off x="4647665" y="2448868"/>
            <a:ext cx="1077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C00000"/>
                </a:solidFill>
                <a:ea typeface="宋体" charset="-122"/>
              </a:rPr>
              <a:t>对象</a:t>
            </a:r>
            <a:endParaRPr lang="en-US" altLang="zh-CN" sz="2400" dirty="0">
              <a:solidFill>
                <a:srgbClr val="C00000"/>
              </a:solidFill>
              <a:ea typeface="宋体" charset="-122"/>
            </a:endParaRPr>
          </a:p>
        </p:txBody>
      </p:sp>
      <p:sp>
        <p:nvSpPr>
          <p:cNvPr id="503867" name="Rectangle 59"/>
          <p:cNvSpPr>
            <a:spLocks noChangeArrowheads="1"/>
          </p:cNvSpPr>
          <p:nvPr/>
        </p:nvSpPr>
        <p:spPr bwMode="gray">
          <a:xfrm>
            <a:off x="531812" y="1369206"/>
            <a:ext cx="27229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zh-CN" sz="1400" dirty="0"/>
              <a:t>数据库中用来存储信息的对象</a:t>
            </a:r>
            <a:endParaRPr lang="en-US" altLang="zh-CN" sz="1400" dirty="0">
              <a:ea typeface="宋体" charset="-122"/>
            </a:endParaRPr>
          </a:p>
        </p:txBody>
      </p:sp>
      <p:sp>
        <p:nvSpPr>
          <p:cNvPr id="503868" name="Rectangle 60"/>
          <p:cNvSpPr>
            <a:spLocks noChangeArrowheads="1"/>
          </p:cNvSpPr>
          <p:nvPr/>
        </p:nvSpPr>
        <p:spPr bwMode="gray">
          <a:xfrm>
            <a:off x="411210" y="2854519"/>
            <a:ext cx="370367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zh-CN" sz="1400" dirty="0"/>
              <a:t>向用户提供一个交互式图形界面的一种对象</a:t>
            </a:r>
            <a:endParaRPr lang="en-US" altLang="zh-CN" sz="1400" dirty="0">
              <a:ea typeface="宋体" charset="-122"/>
            </a:endParaRPr>
          </a:p>
        </p:txBody>
      </p:sp>
      <p:sp>
        <p:nvSpPr>
          <p:cNvPr id="503869" name="Rectangle 61"/>
          <p:cNvSpPr>
            <a:spLocks noChangeArrowheads="1"/>
          </p:cNvSpPr>
          <p:nvPr/>
        </p:nvSpPr>
        <p:spPr bwMode="gray">
          <a:xfrm>
            <a:off x="6287091" y="1315231"/>
            <a:ext cx="24780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zh-CN" altLang="zh-CN" sz="1400" dirty="0"/>
              <a:t>用来检索和查看数据的对象</a:t>
            </a:r>
            <a:endParaRPr lang="en-US" altLang="zh-CN" sz="1400" dirty="0">
              <a:ea typeface="宋体" charset="-122"/>
            </a:endParaRPr>
          </a:p>
        </p:txBody>
      </p:sp>
      <p:sp>
        <p:nvSpPr>
          <p:cNvPr id="503870" name="Rectangle 62"/>
          <p:cNvSpPr>
            <a:spLocks noChangeArrowheads="1"/>
          </p:cNvSpPr>
          <p:nvPr/>
        </p:nvSpPr>
        <p:spPr bwMode="gray">
          <a:xfrm>
            <a:off x="6295107" y="3231296"/>
            <a:ext cx="24780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zh-CN" altLang="zh-CN" sz="1400" dirty="0"/>
              <a:t>用于打印输出的一种对象</a:t>
            </a:r>
            <a:endParaRPr lang="en-US" altLang="zh-CN" sz="1400" dirty="0">
              <a:ea typeface="宋体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2088942" y="4597716"/>
            <a:ext cx="2133600" cy="476250"/>
          </a:xfrm>
        </p:spPr>
        <p:txBody>
          <a:bodyPr/>
          <a:lstStyle/>
          <a:p>
            <a:fld id="{7CD82B1B-DD1F-4340-B57E-734052DD5567}" type="slidenum">
              <a:rPr lang="en-US" altLang="zh-CN" smtClean="0"/>
              <a:pPr/>
              <a:t>15</a:t>
            </a:fld>
            <a:endParaRPr lang="en-US" altLang="zh-CN"/>
          </a:p>
        </p:txBody>
      </p:sp>
      <p:sp>
        <p:nvSpPr>
          <p:cNvPr id="59" name="Freeform 4"/>
          <p:cNvSpPr>
            <a:spLocks/>
          </p:cNvSpPr>
          <p:nvPr/>
        </p:nvSpPr>
        <p:spPr bwMode="gray">
          <a:xfrm>
            <a:off x="333423" y="3822141"/>
            <a:ext cx="1420403" cy="449262"/>
          </a:xfrm>
          <a:custGeom>
            <a:avLst/>
            <a:gdLst>
              <a:gd name="T0" fmla="*/ 1 w 880"/>
              <a:gd name="T1" fmla="*/ 113 h 283"/>
              <a:gd name="T2" fmla="*/ 1 w 880"/>
              <a:gd name="T3" fmla="*/ 283 h 283"/>
              <a:gd name="T4" fmla="*/ 880 w 880"/>
              <a:gd name="T5" fmla="*/ 283 h 283"/>
              <a:gd name="T6" fmla="*/ 880 w 880"/>
              <a:gd name="T7" fmla="*/ 106 h 283"/>
              <a:gd name="T8" fmla="*/ 742 w 880"/>
              <a:gd name="T9" fmla="*/ 4 h 283"/>
              <a:gd name="T10" fmla="*/ 140 w 880"/>
              <a:gd name="T11" fmla="*/ 4 h 283"/>
              <a:gd name="T12" fmla="*/ 1 w 880"/>
              <a:gd name="T13" fmla="*/ 11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0" h="283">
                <a:moveTo>
                  <a:pt x="1" y="113"/>
                </a:moveTo>
                <a:cubicBezTo>
                  <a:pt x="1" y="237"/>
                  <a:pt x="1" y="283"/>
                  <a:pt x="1" y="283"/>
                </a:cubicBezTo>
                <a:lnTo>
                  <a:pt x="880" y="283"/>
                </a:lnTo>
                <a:lnTo>
                  <a:pt x="880" y="106"/>
                </a:lnTo>
                <a:cubicBezTo>
                  <a:pt x="878" y="68"/>
                  <a:pt x="862" y="4"/>
                  <a:pt x="742" y="4"/>
                </a:cubicBezTo>
                <a:cubicBezTo>
                  <a:pt x="365" y="4"/>
                  <a:pt x="140" y="4"/>
                  <a:pt x="140" y="4"/>
                </a:cubicBezTo>
                <a:cubicBezTo>
                  <a:pt x="16" y="0"/>
                  <a:pt x="0" y="91"/>
                  <a:pt x="1" y="11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" name="Rectangle 47"/>
          <p:cNvSpPr>
            <a:spLocks noChangeArrowheads="1"/>
          </p:cNvSpPr>
          <p:nvPr/>
        </p:nvSpPr>
        <p:spPr bwMode="gray">
          <a:xfrm>
            <a:off x="335009" y="4271403"/>
            <a:ext cx="4570187" cy="6445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" name="Freeform 48"/>
          <p:cNvSpPr>
            <a:spLocks/>
          </p:cNvSpPr>
          <p:nvPr/>
        </p:nvSpPr>
        <p:spPr bwMode="gray">
          <a:xfrm>
            <a:off x="7544183" y="4614846"/>
            <a:ext cx="1336871" cy="449262"/>
          </a:xfrm>
          <a:custGeom>
            <a:avLst/>
            <a:gdLst>
              <a:gd name="T0" fmla="*/ 1 w 880"/>
              <a:gd name="T1" fmla="*/ 113 h 283"/>
              <a:gd name="T2" fmla="*/ 1 w 880"/>
              <a:gd name="T3" fmla="*/ 283 h 283"/>
              <a:gd name="T4" fmla="*/ 880 w 880"/>
              <a:gd name="T5" fmla="*/ 283 h 283"/>
              <a:gd name="T6" fmla="*/ 880 w 880"/>
              <a:gd name="T7" fmla="*/ 106 h 283"/>
              <a:gd name="T8" fmla="*/ 742 w 880"/>
              <a:gd name="T9" fmla="*/ 4 h 283"/>
              <a:gd name="T10" fmla="*/ 140 w 880"/>
              <a:gd name="T11" fmla="*/ 4 h 283"/>
              <a:gd name="T12" fmla="*/ 1 w 880"/>
              <a:gd name="T13" fmla="*/ 11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0" h="283">
                <a:moveTo>
                  <a:pt x="1" y="113"/>
                </a:moveTo>
                <a:cubicBezTo>
                  <a:pt x="1" y="237"/>
                  <a:pt x="1" y="283"/>
                  <a:pt x="1" y="283"/>
                </a:cubicBezTo>
                <a:lnTo>
                  <a:pt x="880" y="283"/>
                </a:lnTo>
                <a:lnTo>
                  <a:pt x="880" y="106"/>
                </a:lnTo>
                <a:cubicBezTo>
                  <a:pt x="878" y="68"/>
                  <a:pt x="862" y="4"/>
                  <a:pt x="742" y="4"/>
                </a:cubicBezTo>
                <a:cubicBezTo>
                  <a:pt x="365" y="4"/>
                  <a:pt x="140" y="4"/>
                  <a:pt x="140" y="4"/>
                </a:cubicBezTo>
                <a:cubicBezTo>
                  <a:pt x="16" y="0"/>
                  <a:pt x="0" y="91"/>
                  <a:pt x="1" y="1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" name="Rectangle 49"/>
          <p:cNvSpPr>
            <a:spLocks noChangeArrowheads="1"/>
          </p:cNvSpPr>
          <p:nvPr/>
        </p:nvSpPr>
        <p:spPr bwMode="gray">
          <a:xfrm>
            <a:off x="4755904" y="5048066"/>
            <a:ext cx="4140000" cy="792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" name="Text Box 54"/>
          <p:cNvSpPr txBox="1">
            <a:spLocks noChangeArrowheads="1"/>
          </p:cNvSpPr>
          <p:nvPr/>
        </p:nvSpPr>
        <p:spPr bwMode="gray">
          <a:xfrm>
            <a:off x="411211" y="3865003"/>
            <a:ext cx="1274509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ea typeface="宋体" charset="-122"/>
              </a:rPr>
              <a:t>5.</a:t>
            </a:r>
            <a:r>
              <a:rPr lang="zh-CN" altLang="en-US" dirty="0" smtClean="0">
                <a:solidFill>
                  <a:schemeClr val="bg1"/>
                </a:solidFill>
                <a:ea typeface="宋体" charset="-122"/>
              </a:rPr>
              <a:t>宏</a:t>
            </a:r>
            <a:endParaRPr lang="en-US" altLang="zh-CN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64" name="Text Box 56"/>
          <p:cNvSpPr txBox="1">
            <a:spLocks noChangeArrowheads="1"/>
          </p:cNvSpPr>
          <p:nvPr/>
        </p:nvSpPr>
        <p:spPr bwMode="gray">
          <a:xfrm>
            <a:off x="7606630" y="4670408"/>
            <a:ext cx="1207749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ea typeface="宋体" charset="-122"/>
              </a:rPr>
              <a:t>6.</a:t>
            </a:r>
            <a:r>
              <a:rPr lang="zh-CN" altLang="en-US" dirty="0" smtClean="0">
                <a:solidFill>
                  <a:schemeClr val="bg1"/>
                </a:solidFill>
                <a:ea typeface="宋体" charset="-122"/>
              </a:rPr>
              <a:t>模块</a:t>
            </a:r>
            <a:endParaRPr lang="en-US" altLang="zh-CN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65" name="Rectangle 59"/>
          <p:cNvSpPr>
            <a:spLocks noChangeArrowheads="1"/>
          </p:cNvSpPr>
          <p:nvPr/>
        </p:nvSpPr>
        <p:spPr bwMode="gray">
          <a:xfrm>
            <a:off x="366760" y="4468253"/>
            <a:ext cx="4475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zh-CN" sz="1400" dirty="0"/>
              <a:t>由若干个操作组成的集合，用来简化一些经常性的操作</a:t>
            </a:r>
            <a:endParaRPr lang="en-US" altLang="zh-CN" sz="1400" dirty="0">
              <a:ea typeface="宋体" charset="-122"/>
            </a:endParaRPr>
          </a:p>
        </p:txBody>
      </p:sp>
      <p:sp>
        <p:nvSpPr>
          <p:cNvPr id="66" name="Rectangle 61"/>
          <p:cNvSpPr>
            <a:spLocks noChangeArrowheads="1"/>
          </p:cNvSpPr>
          <p:nvPr/>
        </p:nvSpPr>
        <p:spPr bwMode="gray">
          <a:xfrm>
            <a:off x="4762254" y="5238566"/>
            <a:ext cx="40854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CN" altLang="zh-CN" sz="1400" dirty="0"/>
              <a:t>声明、语句和过程的</a:t>
            </a:r>
            <a:r>
              <a:rPr lang="zh-CN" altLang="zh-CN" sz="1400" dirty="0" smtClean="0"/>
              <a:t>集合</a:t>
            </a:r>
            <a:r>
              <a:rPr lang="en-US" altLang="zh-CN" sz="1400" dirty="0" smtClean="0"/>
              <a:t/>
            </a:r>
            <a:br>
              <a:rPr lang="en-US" altLang="zh-CN" sz="1400" dirty="0" smtClean="0"/>
            </a:br>
            <a:r>
              <a:rPr lang="en-US" altLang="zh-CN" sz="1400" dirty="0" smtClean="0"/>
              <a:t>Access </a:t>
            </a:r>
            <a:r>
              <a:rPr lang="en-US" altLang="zh-CN" sz="1400" dirty="0"/>
              <a:t>2010</a:t>
            </a:r>
            <a:r>
              <a:rPr lang="zh-CN" altLang="zh-CN" sz="1400" dirty="0"/>
              <a:t>可以用</a:t>
            </a:r>
            <a:r>
              <a:rPr lang="en-US" altLang="zh-CN" sz="1400" dirty="0"/>
              <a:t>VBA</a:t>
            </a:r>
            <a:r>
              <a:rPr lang="zh-CN" altLang="zh-CN" sz="1400" dirty="0"/>
              <a:t>编程语言编写过程模块</a:t>
            </a:r>
            <a:endParaRPr lang="en-US" altLang="zh-CN" sz="1400" dirty="0">
              <a:ea typeface="宋体" charset="-122"/>
            </a:endParaRPr>
          </a:p>
        </p:txBody>
      </p:sp>
      <p:sp>
        <p:nvSpPr>
          <p:cNvPr id="67" name="Freeform 5"/>
          <p:cNvSpPr>
            <a:spLocks/>
          </p:cNvSpPr>
          <p:nvPr/>
        </p:nvSpPr>
        <p:spPr bwMode="gray">
          <a:xfrm>
            <a:off x="4070737" y="3223902"/>
            <a:ext cx="834458" cy="1060956"/>
          </a:xfrm>
          <a:custGeom>
            <a:avLst/>
            <a:gdLst/>
            <a:ahLst/>
            <a:cxnLst>
              <a:cxn ang="0">
                <a:pos x="1947" y="0"/>
              </a:cxn>
              <a:cxn ang="0">
                <a:pos x="1825" y="0"/>
              </a:cxn>
              <a:cxn ang="0">
                <a:pos x="1698" y="11"/>
              </a:cxn>
              <a:cxn ang="0">
                <a:pos x="1578" y="40"/>
              </a:cxn>
              <a:cxn ang="0">
                <a:pos x="1438" y="83"/>
              </a:cxn>
              <a:cxn ang="0">
                <a:pos x="1308" y="148"/>
              </a:cxn>
              <a:cxn ang="0">
                <a:pos x="1168" y="231"/>
              </a:cxn>
              <a:cxn ang="0">
                <a:pos x="1046" y="322"/>
              </a:cxn>
              <a:cxn ang="0">
                <a:pos x="926" y="412"/>
              </a:cxn>
              <a:cxn ang="0">
                <a:pos x="806" y="514"/>
              </a:cxn>
              <a:cxn ang="0">
                <a:pos x="694" y="629"/>
              </a:cxn>
              <a:cxn ang="0">
                <a:pos x="587" y="759"/>
              </a:cxn>
              <a:cxn ang="0">
                <a:pos x="497" y="893"/>
              </a:cxn>
              <a:cxn ang="0">
                <a:pos x="437" y="1013"/>
              </a:cxn>
              <a:cxn ang="0">
                <a:pos x="70" y="973"/>
              </a:cxn>
              <a:cxn ang="0">
                <a:pos x="185" y="1052"/>
              </a:cxn>
              <a:cxn ang="0">
                <a:pos x="275" y="1128"/>
              </a:cxn>
              <a:cxn ang="0">
                <a:pos x="349" y="1201"/>
              </a:cxn>
              <a:cxn ang="0">
                <a:pos x="424" y="1284"/>
              </a:cxn>
              <a:cxn ang="0">
                <a:pos x="512" y="1392"/>
              </a:cxn>
              <a:cxn ang="0">
                <a:pos x="589" y="1504"/>
              </a:cxn>
              <a:cxn ang="0">
                <a:pos x="654" y="1537"/>
              </a:cxn>
              <a:cxn ang="0">
                <a:pos x="724" y="1486"/>
              </a:cxn>
              <a:cxn ang="0">
                <a:pos x="809" y="1432"/>
              </a:cxn>
              <a:cxn ang="0">
                <a:pos x="889" y="1396"/>
              </a:cxn>
              <a:cxn ang="0">
                <a:pos x="979" y="1356"/>
              </a:cxn>
              <a:cxn ang="0">
                <a:pos x="1071" y="1320"/>
              </a:cxn>
              <a:cxn ang="0">
                <a:pos x="1158" y="1291"/>
              </a:cxn>
              <a:cxn ang="0">
                <a:pos x="1243" y="1266"/>
              </a:cxn>
              <a:cxn ang="0">
                <a:pos x="1356" y="1237"/>
              </a:cxn>
              <a:cxn ang="0">
                <a:pos x="939" y="1027"/>
              </a:cxn>
              <a:cxn ang="0">
                <a:pos x="1038" y="835"/>
              </a:cxn>
              <a:cxn ang="0">
                <a:pos x="1113" y="720"/>
              </a:cxn>
              <a:cxn ang="0">
                <a:pos x="1221" y="568"/>
              </a:cxn>
              <a:cxn ang="0">
                <a:pos x="1316" y="448"/>
              </a:cxn>
              <a:cxn ang="0">
                <a:pos x="1390" y="358"/>
              </a:cxn>
              <a:cxn ang="0">
                <a:pos x="1483" y="268"/>
              </a:cxn>
              <a:cxn ang="0">
                <a:pos x="1580" y="192"/>
              </a:cxn>
              <a:cxn ang="0">
                <a:pos x="1698" y="130"/>
              </a:cxn>
              <a:cxn ang="0">
                <a:pos x="1820" y="83"/>
              </a:cxn>
              <a:cxn ang="0">
                <a:pos x="1952" y="43"/>
              </a:cxn>
            </a:cxnLst>
            <a:rect l="0" t="0" r="r" b="b"/>
            <a:pathLst>
              <a:path w="2063" h="1556">
                <a:moveTo>
                  <a:pt x="2062" y="11"/>
                </a:moveTo>
                <a:lnTo>
                  <a:pt x="1947" y="0"/>
                </a:lnTo>
                <a:lnTo>
                  <a:pt x="1892" y="0"/>
                </a:lnTo>
                <a:lnTo>
                  <a:pt x="1825" y="0"/>
                </a:lnTo>
                <a:lnTo>
                  <a:pt x="1760" y="7"/>
                </a:lnTo>
                <a:lnTo>
                  <a:pt x="1698" y="11"/>
                </a:lnTo>
                <a:lnTo>
                  <a:pt x="1633" y="22"/>
                </a:lnTo>
                <a:lnTo>
                  <a:pt x="1578" y="40"/>
                </a:lnTo>
                <a:lnTo>
                  <a:pt x="1513" y="58"/>
                </a:lnTo>
                <a:lnTo>
                  <a:pt x="1438" y="83"/>
                </a:lnTo>
                <a:lnTo>
                  <a:pt x="1371" y="119"/>
                </a:lnTo>
                <a:lnTo>
                  <a:pt x="1308" y="148"/>
                </a:lnTo>
                <a:lnTo>
                  <a:pt x="1236" y="188"/>
                </a:lnTo>
                <a:lnTo>
                  <a:pt x="1168" y="231"/>
                </a:lnTo>
                <a:lnTo>
                  <a:pt x="1101" y="278"/>
                </a:lnTo>
                <a:lnTo>
                  <a:pt x="1046" y="322"/>
                </a:lnTo>
                <a:lnTo>
                  <a:pt x="981" y="369"/>
                </a:lnTo>
                <a:lnTo>
                  <a:pt x="926" y="412"/>
                </a:lnTo>
                <a:lnTo>
                  <a:pt x="866" y="463"/>
                </a:lnTo>
                <a:lnTo>
                  <a:pt x="806" y="514"/>
                </a:lnTo>
                <a:lnTo>
                  <a:pt x="746" y="579"/>
                </a:lnTo>
                <a:lnTo>
                  <a:pt x="694" y="629"/>
                </a:lnTo>
                <a:lnTo>
                  <a:pt x="639" y="698"/>
                </a:lnTo>
                <a:lnTo>
                  <a:pt x="587" y="759"/>
                </a:lnTo>
                <a:lnTo>
                  <a:pt x="537" y="825"/>
                </a:lnTo>
                <a:lnTo>
                  <a:pt x="497" y="893"/>
                </a:lnTo>
                <a:lnTo>
                  <a:pt x="462" y="947"/>
                </a:lnTo>
                <a:lnTo>
                  <a:pt x="437" y="1013"/>
                </a:lnTo>
                <a:lnTo>
                  <a:pt x="0" y="929"/>
                </a:lnTo>
                <a:lnTo>
                  <a:pt x="70" y="973"/>
                </a:lnTo>
                <a:lnTo>
                  <a:pt x="122" y="1013"/>
                </a:lnTo>
                <a:lnTo>
                  <a:pt x="185" y="1052"/>
                </a:lnTo>
                <a:lnTo>
                  <a:pt x="232" y="1092"/>
                </a:lnTo>
                <a:lnTo>
                  <a:pt x="275" y="1128"/>
                </a:lnTo>
                <a:lnTo>
                  <a:pt x="312" y="1157"/>
                </a:lnTo>
                <a:lnTo>
                  <a:pt x="349" y="1201"/>
                </a:lnTo>
                <a:lnTo>
                  <a:pt x="384" y="1240"/>
                </a:lnTo>
                <a:lnTo>
                  <a:pt x="424" y="1284"/>
                </a:lnTo>
                <a:lnTo>
                  <a:pt x="467" y="1338"/>
                </a:lnTo>
                <a:lnTo>
                  <a:pt x="512" y="1392"/>
                </a:lnTo>
                <a:lnTo>
                  <a:pt x="549" y="1447"/>
                </a:lnTo>
                <a:lnTo>
                  <a:pt x="589" y="1504"/>
                </a:lnTo>
                <a:lnTo>
                  <a:pt x="619" y="1555"/>
                </a:lnTo>
                <a:lnTo>
                  <a:pt x="654" y="1537"/>
                </a:lnTo>
                <a:lnTo>
                  <a:pt x="687" y="1508"/>
                </a:lnTo>
                <a:lnTo>
                  <a:pt x="724" y="1486"/>
                </a:lnTo>
                <a:lnTo>
                  <a:pt x="766" y="1457"/>
                </a:lnTo>
                <a:lnTo>
                  <a:pt x="809" y="1432"/>
                </a:lnTo>
                <a:lnTo>
                  <a:pt x="849" y="1410"/>
                </a:lnTo>
                <a:lnTo>
                  <a:pt x="889" y="1396"/>
                </a:lnTo>
                <a:lnTo>
                  <a:pt x="931" y="1374"/>
                </a:lnTo>
                <a:lnTo>
                  <a:pt x="979" y="1356"/>
                </a:lnTo>
                <a:lnTo>
                  <a:pt x="1026" y="1338"/>
                </a:lnTo>
                <a:lnTo>
                  <a:pt x="1071" y="1320"/>
                </a:lnTo>
                <a:lnTo>
                  <a:pt x="1113" y="1305"/>
                </a:lnTo>
                <a:lnTo>
                  <a:pt x="1158" y="1291"/>
                </a:lnTo>
                <a:lnTo>
                  <a:pt x="1203" y="1277"/>
                </a:lnTo>
                <a:lnTo>
                  <a:pt x="1243" y="1266"/>
                </a:lnTo>
                <a:lnTo>
                  <a:pt x="1293" y="1248"/>
                </a:lnTo>
                <a:lnTo>
                  <a:pt x="1356" y="1237"/>
                </a:lnTo>
                <a:lnTo>
                  <a:pt x="909" y="1117"/>
                </a:lnTo>
                <a:lnTo>
                  <a:pt x="939" y="1027"/>
                </a:lnTo>
                <a:lnTo>
                  <a:pt x="974" y="962"/>
                </a:lnTo>
                <a:lnTo>
                  <a:pt x="1038" y="835"/>
                </a:lnTo>
                <a:lnTo>
                  <a:pt x="1076" y="774"/>
                </a:lnTo>
                <a:lnTo>
                  <a:pt x="1113" y="720"/>
                </a:lnTo>
                <a:lnTo>
                  <a:pt x="1181" y="622"/>
                </a:lnTo>
                <a:lnTo>
                  <a:pt x="1221" y="568"/>
                </a:lnTo>
                <a:lnTo>
                  <a:pt x="1271" y="499"/>
                </a:lnTo>
                <a:lnTo>
                  <a:pt x="1316" y="448"/>
                </a:lnTo>
                <a:lnTo>
                  <a:pt x="1353" y="401"/>
                </a:lnTo>
                <a:lnTo>
                  <a:pt x="1390" y="358"/>
                </a:lnTo>
                <a:lnTo>
                  <a:pt x="1435" y="311"/>
                </a:lnTo>
                <a:lnTo>
                  <a:pt x="1483" y="268"/>
                </a:lnTo>
                <a:lnTo>
                  <a:pt x="1533" y="231"/>
                </a:lnTo>
                <a:lnTo>
                  <a:pt x="1580" y="192"/>
                </a:lnTo>
                <a:lnTo>
                  <a:pt x="1640" y="159"/>
                </a:lnTo>
                <a:lnTo>
                  <a:pt x="1698" y="130"/>
                </a:lnTo>
                <a:lnTo>
                  <a:pt x="1760" y="108"/>
                </a:lnTo>
                <a:lnTo>
                  <a:pt x="1820" y="83"/>
                </a:lnTo>
                <a:lnTo>
                  <a:pt x="1885" y="61"/>
                </a:lnTo>
                <a:lnTo>
                  <a:pt x="1952" y="43"/>
                </a:lnTo>
                <a:lnTo>
                  <a:pt x="2062" y="11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8" name="Freeform 5"/>
          <p:cNvSpPr>
            <a:spLocks/>
          </p:cNvSpPr>
          <p:nvPr/>
        </p:nvSpPr>
        <p:spPr bwMode="gray">
          <a:xfrm rot="5400000">
            <a:off x="3707257" y="1210024"/>
            <a:ext cx="1019103" cy="1090890"/>
          </a:xfrm>
          <a:custGeom>
            <a:avLst/>
            <a:gdLst/>
            <a:ahLst/>
            <a:cxnLst>
              <a:cxn ang="0">
                <a:pos x="1947" y="0"/>
              </a:cxn>
              <a:cxn ang="0">
                <a:pos x="1825" y="0"/>
              </a:cxn>
              <a:cxn ang="0">
                <a:pos x="1698" y="11"/>
              </a:cxn>
              <a:cxn ang="0">
                <a:pos x="1578" y="40"/>
              </a:cxn>
              <a:cxn ang="0">
                <a:pos x="1438" y="83"/>
              </a:cxn>
              <a:cxn ang="0">
                <a:pos x="1308" y="148"/>
              </a:cxn>
              <a:cxn ang="0">
                <a:pos x="1168" y="231"/>
              </a:cxn>
              <a:cxn ang="0">
                <a:pos x="1046" y="322"/>
              </a:cxn>
              <a:cxn ang="0">
                <a:pos x="926" y="412"/>
              </a:cxn>
              <a:cxn ang="0">
                <a:pos x="806" y="514"/>
              </a:cxn>
              <a:cxn ang="0">
                <a:pos x="694" y="629"/>
              </a:cxn>
              <a:cxn ang="0">
                <a:pos x="587" y="759"/>
              </a:cxn>
              <a:cxn ang="0">
                <a:pos x="497" y="893"/>
              </a:cxn>
              <a:cxn ang="0">
                <a:pos x="437" y="1013"/>
              </a:cxn>
              <a:cxn ang="0">
                <a:pos x="70" y="973"/>
              </a:cxn>
              <a:cxn ang="0">
                <a:pos x="185" y="1052"/>
              </a:cxn>
              <a:cxn ang="0">
                <a:pos x="275" y="1128"/>
              </a:cxn>
              <a:cxn ang="0">
                <a:pos x="349" y="1201"/>
              </a:cxn>
              <a:cxn ang="0">
                <a:pos x="424" y="1284"/>
              </a:cxn>
              <a:cxn ang="0">
                <a:pos x="512" y="1392"/>
              </a:cxn>
              <a:cxn ang="0">
                <a:pos x="589" y="1504"/>
              </a:cxn>
              <a:cxn ang="0">
                <a:pos x="654" y="1537"/>
              </a:cxn>
              <a:cxn ang="0">
                <a:pos x="724" y="1486"/>
              </a:cxn>
              <a:cxn ang="0">
                <a:pos x="809" y="1432"/>
              </a:cxn>
              <a:cxn ang="0">
                <a:pos x="889" y="1396"/>
              </a:cxn>
              <a:cxn ang="0">
                <a:pos x="979" y="1356"/>
              </a:cxn>
              <a:cxn ang="0">
                <a:pos x="1071" y="1320"/>
              </a:cxn>
              <a:cxn ang="0">
                <a:pos x="1158" y="1291"/>
              </a:cxn>
              <a:cxn ang="0">
                <a:pos x="1243" y="1266"/>
              </a:cxn>
              <a:cxn ang="0">
                <a:pos x="1356" y="1237"/>
              </a:cxn>
              <a:cxn ang="0">
                <a:pos x="939" y="1027"/>
              </a:cxn>
              <a:cxn ang="0">
                <a:pos x="1038" y="835"/>
              </a:cxn>
              <a:cxn ang="0">
                <a:pos x="1113" y="720"/>
              </a:cxn>
              <a:cxn ang="0">
                <a:pos x="1221" y="568"/>
              </a:cxn>
              <a:cxn ang="0">
                <a:pos x="1316" y="448"/>
              </a:cxn>
              <a:cxn ang="0">
                <a:pos x="1390" y="358"/>
              </a:cxn>
              <a:cxn ang="0">
                <a:pos x="1483" y="268"/>
              </a:cxn>
              <a:cxn ang="0">
                <a:pos x="1580" y="192"/>
              </a:cxn>
              <a:cxn ang="0">
                <a:pos x="1698" y="130"/>
              </a:cxn>
              <a:cxn ang="0">
                <a:pos x="1820" y="83"/>
              </a:cxn>
              <a:cxn ang="0">
                <a:pos x="1952" y="43"/>
              </a:cxn>
            </a:cxnLst>
            <a:rect l="0" t="0" r="r" b="b"/>
            <a:pathLst>
              <a:path w="2063" h="1556">
                <a:moveTo>
                  <a:pt x="2062" y="11"/>
                </a:moveTo>
                <a:lnTo>
                  <a:pt x="1947" y="0"/>
                </a:lnTo>
                <a:lnTo>
                  <a:pt x="1892" y="0"/>
                </a:lnTo>
                <a:lnTo>
                  <a:pt x="1825" y="0"/>
                </a:lnTo>
                <a:lnTo>
                  <a:pt x="1760" y="7"/>
                </a:lnTo>
                <a:lnTo>
                  <a:pt x="1698" y="11"/>
                </a:lnTo>
                <a:lnTo>
                  <a:pt x="1633" y="22"/>
                </a:lnTo>
                <a:lnTo>
                  <a:pt x="1578" y="40"/>
                </a:lnTo>
                <a:lnTo>
                  <a:pt x="1513" y="58"/>
                </a:lnTo>
                <a:lnTo>
                  <a:pt x="1438" y="83"/>
                </a:lnTo>
                <a:lnTo>
                  <a:pt x="1371" y="119"/>
                </a:lnTo>
                <a:lnTo>
                  <a:pt x="1308" y="148"/>
                </a:lnTo>
                <a:lnTo>
                  <a:pt x="1236" y="188"/>
                </a:lnTo>
                <a:lnTo>
                  <a:pt x="1168" y="231"/>
                </a:lnTo>
                <a:lnTo>
                  <a:pt x="1101" y="278"/>
                </a:lnTo>
                <a:lnTo>
                  <a:pt x="1046" y="322"/>
                </a:lnTo>
                <a:lnTo>
                  <a:pt x="981" y="369"/>
                </a:lnTo>
                <a:lnTo>
                  <a:pt x="926" y="412"/>
                </a:lnTo>
                <a:lnTo>
                  <a:pt x="866" y="463"/>
                </a:lnTo>
                <a:lnTo>
                  <a:pt x="806" y="514"/>
                </a:lnTo>
                <a:lnTo>
                  <a:pt x="746" y="579"/>
                </a:lnTo>
                <a:lnTo>
                  <a:pt x="694" y="629"/>
                </a:lnTo>
                <a:lnTo>
                  <a:pt x="639" y="698"/>
                </a:lnTo>
                <a:lnTo>
                  <a:pt x="587" y="759"/>
                </a:lnTo>
                <a:lnTo>
                  <a:pt x="537" y="825"/>
                </a:lnTo>
                <a:lnTo>
                  <a:pt x="497" y="893"/>
                </a:lnTo>
                <a:lnTo>
                  <a:pt x="462" y="947"/>
                </a:lnTo>
                <a:lnTo>
                  <a:pt x="437" y="1013"/>
                </a:lnTo>
                <a:lnTo>
                  <a:pt x="0" y="929"/>
                </a:lnTo>
                <a:lnTo>
                  <a:pt x="70" y="973"/>
                </a:lnTo>
                <a:lnTo>
                  <a:pt x="122" y="1013"/>
                </a:lnTo>
                <a:lnTo>
                  <a:pt x="185" y="1052"/>
                </a:lnTo>
                <a:lnTo>
                  <a:pt x="232" y="1092"/>
                </a:lnTo>
                <a:lnTo>
                  <a:pt x="275" y="1128"/>
                </a:lnTo>
                <a:lnTo>
                  <a:pt x="312" y="1157"/>
                </a:lnTo>
                <a:lnTo>
                  <a:pt x="349" y="1201"/>
                </a:lnTo>
                <a:lnTo>
                  <a:pt x="384" y="1240"/>
                </a:lnTo>
                <a:lnTo>
                  <a:pt x="424" y="1284"/>
                </a:lnTo>
                <a:lnTo>
                  <a:pt x="467" y="1338"/>
                </a:lnTo>
                <a:lnTo>
                  <a:pt x="512" y="1392"/>
                </a:lnTo>
                <a:lnTo>
                  <a:pt x="549" y="1447"/>
                </a:lnTo>
                <a:lnTo>
                  <a:pt x="589" y="1504"/>
                </a:lnTo>
                <a:lnTo>
                  <a:pt x="619" y="1555"/>
                </a:lnTo>
                <a:lnTo>
                  <a:pt x="654" y="1537"/>
                </a:lnTo>
                <a:lnTo>
                  <a:pt x="687" y="1508"/>
                </a:lnTo>
                <a:lnTo>
                  <a:pt x="724" y="1486"/>
                </a:lnTo>
                <a:lnTo>
                  <a:pt x="766" y="1457"/>
                </a:lnTo>
                <a:lnTo>
                  <a:pt x="809" y="1432"/>
                </a:lnTo>
                <a:lnTo>
                  <a:pt x="849" y="1410"/>
                </a:lnTo>
                <a:lnTo>
                  <a:pt x="889" y="1396"/>
                </a:lnTo>
                <a:lnTo>
                  <a:pt x="931" y="1374"/>
                </a:lnTo>
                <a:lnTo>
                  <a:pt x="979" y="1356"/>
                </a:lnTo>
                <a:lnTo>
                  <a:pt x="1026" y="1338"/>
                </a:lnTo>
                <a:lnTo>
                  <a:pt x="1071" y="1320"/>
                </a:lnTo>
                <a:lnTo>
                  <a:pt x="1113" y="1305"/>
                </a:lnTo>
                <a:lnTo>
                  <a:pt x="1158" y="1291"/>
                </a:lnTo>
                <a:lnTo>
                  <a:pt x="1203" y="1277"/>
                </a:lnTo>
                <a:lnTo>
                  <a:pt x="1243" y="1266"/>
                </a:lnTo>
                <a:lnTo>
                  <a:pt x="1293" y="1248"/>
                </a:lnTo>
                <a:lnTo>
                  <a:pt x="1356" y="1237"/>
                </a:lnTo>
                <a:lnTo>
                  <a:pt x="909" y="1117"/>
                </a:lnTo>
                <a:lnTo>
                  <a:pt x="939" y="1027"/>
                </a:lnTo>
                <a:lnTo>
                  <a:pt x="974" y="962"/>
                </a:lnTo>
                <a:lnTo>
                  <a:pt x="1038" y="835"/>
                </a:lnTo>
                <a:lnTo>
                  <a:pt x="1076" y="774"/>
                </a:lnTo>
                <a:lnTo>
                  <a:pt x="1113" y="720"/>
                </a:lnTo>
                <a:lnTo>
                  <a:pt x="1181" y="622"/>
                </a:lnTo>
                <a:lnTo>
                  <a:pt x="1221" y="568"/>
                </a:lnTo>
                <a:lnTo>
                  <a:pt x="1271" y="499"/>
                </a:lnTo>
                <a:lnTo>
                  <a:pt x="1316" y="448"/>
                </a:lnTo>
                <a:lnTo>
                  <a:pt x="1353" y="401"/>
                </a:lnTo>
                <a:lnTo>
                  <a:pt x="1390" y="358"/>
                </a:lnTo>
                <a:lnTo>
                  <a:pt x="1435" y="311"/>
                </a:lnTo>
                <a:lnTo>
                  <a:pt x="1483" y="268"/>
                </a:lnTo>
                <a:lnTo>
                  <a:pt x="1533" y="231"/>
                </a:lnTo>
                <a:lnTo>
                  <a:pt x="1580" y="192"/>
                </a:lnTo>
                <a:lnTo>
                  <a:pt x="1640" y="159"/>
                </a:lnTo>
                <a:lnTo>
                  <a:pt x="1698" y="130"/>
                </a:lnTo>
                <a:lnTo>
                  <a:pt x="1760" y="108"/>
                </a:lnTo>
                <a:lnTo>
                  <a:pt x="1820" y="83"/>
                </a:lnTo>
                <a:lnTo>
                  <a:pt x="1885" y="61"/>
                </a:lnTo>
                <a:lnTo>
                  <a:pt x="1952" y="43"/>
                </a:lnTo>
                <a:lnTo>
                  <a:pt x="2062" y="11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1" name="Freeform 5"/>
          <p:cNvSpPr>
            <a:spLocks/>
          </p:cNvSpPr>
          <p:nvPr/>
        </p:nvSpPr>
        <p:spPr bwMode="gray">
          <a:xfrm rot="16200000" flipH="1">
            <a:off x="5403941" y="1278493"/>
            <a:ext cx="811536" cy="841351"/>
          </a:xfrm>
          <a:custGeom>
            <a:avLst/>
            <a:gdLst/>
            <a:ahLst/>
            <a:cxnLst>
              <a:cxn ang="0">
                <a:pos x="1947" y="0"/>
              </a:cxn>
              <a:cxn ang="0">
                <a:pos x="1825" y="0"/>
              </a:cxn>
              <a:cxn ang="0">
                <a:pos x="1698" y="11"/>
              </a:cxn>
              <a:cxn ang="0">
                <a:pos x="1578" y="40"/>
              </a:cxn>
              <a:cxn ang="0">
                <a:pos x="1438" y="83"/>
              </a:cxn>
              <a:cxn ang="0">
                <a:pos x="1308" y="148"/>
              </a:cxn>
              <a:cxn ang="0">
                <a:pos x="1168" y="231"/>
              </a:cxn>
              <a:cxn ang="0">
                <a:pos x="1046" y="322"/>
              </a:cxn>
              <a:cxn ang="0">
                <a:pos x="926" y="412"/>
              </a:cxn>
              <a:cxn ang="0">
                <a:pos x="806" y="514"/>
              </a:cxn>
              <a:cxn ang="0">
                <a:pos x="694" y="629"/>
              </a:cxn>
              <a:cxn ang="0">
                <a:pos x="587" y="759"/>
              </a:cxn>
              <a:cxn ang="0">
                <a:pos x="497" y="893"/>
              </a:cxn>
              <a:cxn ang="0">
                <a:pos x="437" y="1013"/>
              </a:cxn>
              <a:cxn ang="0">
                <a:pos x="70" y="973"/>
              </a:cxn>
              <a:cxn ang="0">
                <a:pos x="185" y="1052"/>
              </a:cxn>
              <a:cxn ang="0">
                <a:pos x="275" y="1128"/>
              </a:cxn>
              <a:cxn ang="0">
                <a:pos x="349" y="1201"/>
              </a:cxn>
              <a:cxn ang="0">
                <a:pos x="424" y="1284"/>
              </a:cxn>
              <a:cxn ang="0">
                <a:pos x="512" y="1392"/>
              </a:cxn>
              <a:cxn ang="0">
                <a:pos x="589" y="1504"/>
              </a:cxn>
              <a:cxn ang="0">
                <a:pos x="654" y="1537"/>
              </a:cxn>
              <a:cxn ang="0">
                <a:pos x="724" y="1486"/>
              </a:cxn>
              <a:cxn ang="0">
                <a:pos x="809" y="1432"/>
              </a:cxn>
              <a:cxn ang="0">
                <a:pos x="889" y="1396"/>
              </a:cxn>
              <a:cxn ang="0">
                <a:pos x="979" y="1356"/>
              </a:cxn>
              <a:cxn ang="0">
                <a:pos x="1071" y="1320"/>
              </a:cxn>
              <a:cxn ang="0">
                <a:pos x="1158" y="1291"/>
              </a:cxn>
              <a:cxn ang="0">
                <a:pos x="1243" y="1266"/>
              </a:cxn>
              <a:cxn ang="0">
                <a:pos x="1356" y="1237"/>
              </a:cxn>
              <a:cxn ang="0">
                <a:pos x="939" y="1027"/>
              </a:cxn>
              <a:cxn ang="0">
                <a:pos x="1038" y="835"/>
              </a:cxn>
              <a:cxn ang="0">
                <a:pos x="1113" y="720"/>
              </a:cxn>
              <a:cxn ang="0">
                <a:pos x="1221" y="568"/>
              </a:cxn>
              <a:cxn ang="0">
                <a:pos x="1316" y="448"/>
              </a:cxn>
              <a:cxn ang="0">
                <a:pos x="1390" y="358"/>
              </a:cxn>
              <a:cxn ang="0">
                <a:pos x="1483" y="268"/>
              </a:cxn>
              <a:cxn ang="0">
                <a:pos x="1580" y="192"/>
              </a:cxn>
              <a:cxn ang="0">
                <a:pos x="1698" y="130"/>
              </a:cxn>
              <a:cxn ang="0">
                <a:pos x="1820" y="83"/>
              </a:cxn>
              <a:cxn ang="0">
                <a:pos x="1952" y="43"/>
              </a:cxn>
            </a:cxnLst>
            <a:rect l="0" t="0" r="r" b="b"/>
            <a:pathLst>
              <a:path w="2063" h="1556">
                <a:moveTo>
                  <a:pt x="2062" y="11"/>
                </a:moveTo>
                <a:lnTo>
                  <a:pt x="1947" y="0"/>
                </a:lnTo>
                <a:lnTo>
                  <a:pt x="1892" y="0"/>
                </a:lnTo>
                <a:lnTo>
                  <a:pt x="1825" y="0"/>
                </a:lnTo>
                <a:lnTo>
                  <a:pt x="1760" y="7"/>
                </a:lnTo>
                <a:lnTo>
                  <a:pt x="1698" y="11"/>
                </a:lnTo>
                <a:lnTo>
                  <a:pt x="1633" y="22"/>
                </a:lnTo>
                <a:lnTo>
                  <a:pt x="1578" y="40"/>
                </a:lnTo>
                <a:lnTo>
                  <a:pt x="1513" y="58"/>
                </a:lnTo>
                <a:lnTo>
                  <a:pt x="1438" y="83"/>
                </a:lnTo>
                <a:lnTo>
                  <a:pt x="1371" y="119"/>
                </a:lnTo>
                <a:lnTo>
                  <a:pt x="1308" y="148"/>
                </a:lnTo>
                <a:lnTo>
                  <a:pt x="1236" y="188"/>
                </a:lnTo>
                <a:lnTo>
                  <a:pt x="1168" y="231"/>
                </a:lnTo>
                <a:lnTo>
                  <a:pt x="1101" y="278"/>
                </a:lnTo>
                <a:lnTo>
                  <a:pt x="1046" y="322"/>
                </a:lnTo>
                <a:lnTo>
                  <a:pt x="981" y="369"/>
                </a:lnTo>
                <a:lnTo>
                  <a:pt x="926" y="412"/>
                </a:lnTo>
                <a:lnTo>
                  <a:pt x="866" y="463"/>
                </a:lnTo>
                <a:lnTo>
                  <a:pt x="806" y="514"/>
                </a:lnTo>
                <a:lnTo>
                  <a:pt x="746" y="579"/>
                </a:lnTo>
                <a:lnTo>
                  <a:pt x="694" y="629"/>
                </a:lnTo>
                <a:lnTo>
                  <a:pt x="639" y="698"/>
                </a:lnTo>
                <a:lnTo>
                  <a:pt x="587" y="759"/>
                </a:lnTo>
                <a:lnTo>
                  <a:pt x="537" y="825"/>
                </a:lnTo>
                <a:lnTo>
                  <a:pt x="497" y="893"/>
                </a:lnTo>
                <a:lnTo>
                  <a:pt x="462" y="947"/>
                </a:lnTo>
                <a:lnTo>
                  <a:pt x="437" y="1013"/>
                </a:lnTo>
                <a:lnTo>
                  <a:pt x="0" y="929"/>
                </a:lnTo>
                <a:lnTo>
                  <a:pt x="70" y="973"/>
                </a:lnTo>
                <a:lnTo>
                  <a:pt x="122" y="1013"/>
                </a:lnTo>
                <a:lnTo>
                  <a:pt x="185" y="1052"/>
                </a:lnTo>
                <a:lnTo>
                  <a:pt x="232" y="1092"/>
                </a:lnTo>
                <a:lnTo>
                  <a:pt x="275" y="1128"/>
                </a:lnTo>
                <a:lnTo>
                  <a:pt x="312" y="1157"/>
                </a:lnTo>
                <a:lnTo>
                  <a:pt x="349" y="1201"/>
                </a:lnTo>
                <a:lnTo>
                  <a:pt x="384" y="1240"/>
                </a:lnTo>
                <a:lnTo>
                  <a:pt x="424" y="1284"/>
                </a:lnTo>
                <a:lnTo>
                  <a:pt x="467" y="1338"/>
                </a:lnTo>
                <a:lnTo>
                  <a:pt x="512" y="1392"/>
                </a:lnTo>
                <a:lnTo>
                  <a:pt x="549" y="1447"/>
                </a:lnTo>
                <a:lnTo>
                  <a:pt x="589" y="1504"/>
                </a:lnTo>
                <a:lnTo>
                  <a:pt x="619" y="1555"/>
                </a:lnTo>
                <a:lnTo>
                  <a:pt x="654" y="1537"/>
                </a:lnTo>
                <a:lnTo>
                  <a:pt x="687" y="1508"/>
                </a:lnTo>
                <a:lnTo>
                  <a:pt x="724" y="1486"/>
                </a:lnTo>
                <a:lnTo>
                  <a:pt x="766" y="1457"/>
                </a:lnTo>
                <a:lnTo>
                  <a:pt x="809" y="1432"/>
                </a:lnTo>
                <a:lnTo>
                  <a:pt x="849" y="1410"/>
                </a:lnTo>
                <a:lnTo>
                  <a:pt x="889" y="1396"/>
                </a:lnTo>
                <a:lnTo>
                  <a:pt x="931" y="1374"/>
                </a:lnTo>
                <a:lnTo>
                  <a:pt x="979" y="1356"/>
                </a:lnTo>
                <a:lnTo>
                  <a:pt x="1026" y="1338"/>
                </a:lnTo>
                <a:lnTo>
                  <a:pt x="1071" y="1320"/>
                </a:lnTo>
                <a:lnTo>
                  <a:pt x="1113" y="1305"/>
                </a:lnTo>
                <a:lnTo>
                  <a:pt x="1158" y="1291"/>
                </a:lnTo>
                <a:lnTo>
                  <a:pt x="1203" y="1277"/>
                </a:lnTo>
                <a:lnTo>
                  <a:pt x="1243" y="1266"/>
                </a:lnTo>
                <a:lnTo>
                  <a:pt x="1293" y="1248"/>
                </a:lnTo>
                <a:lnTo>
                  <a:pt x="1356" y="1237"/>
                </a:lnTo>
                <a:lnTo>
                  <a:pt x="909" y="1117"/>
                </a:lnTo>
                <a:lnTo>
                  <a:pt x="939" y="1027"/>
                </a:lnTo>
                <a:lnTo>
                  <a:pt x="974" y="962"/>
                </a:lnTo>
                <a:lnTo>
                  <a:pt x="1038" y="835"/>
                </a:lnTo>
                <a:lnTo>
                  <a:pt x="1076" y="774"/>
                </a:lnTo>
                <a:lnTo>
                  <a:pt x="1113" y="720"/>
                </a:lnTo>
                <a:lnTo>
                  <a:pt x="1181" y="622"/>
                </a:lnTo>
                <a:lnTo>
                  <a:pt x="1221" y="568"/>
                </a:lnTo>
                <a:lnTo>
                  <a:pt x="1271" y="499"/>
                </a:lnTo>
                <a:lnTo>
                  <a:pt x="1316" y="448"/>
                </a:lnTo>
                <a:lnTo>
                  <a:pt x="1353" y="401"/>
                </a:lnTo>
                <a:lnTo>
                  <a:pt x="1390" y="358"/>
                </a:lnTo>
                <a:lnTo>
                  <a:pt x="1435" y="311"/>
                </a:lnTo>
                <a:lnTo>
                  <a:pt x="1483" y="268"/>
                </a:lnTo>
                <a:lnTo>
                  <a:pt x="1533" y="231"/>
                </a:lnTo>
                <a:lnTo>
                  <a:pt x="1580" y="192"/>
                </a:lnTo>
                <a:lnTo>
                  <a:pt x="1640" y="159"/>
                </a:lnTo>
                <a:lnTo>
                  <a:pt x="1698" y="130"/>
                </a:lnTo>
                <a:lnTo>
                  <a:pt x="1760" y="108"/>
                </a:lnTo>
                <a:lnTo>
                  <a:pt x="1820" y="83"/>
                </a:lnTo>
                <a:lnTo>
                  <a:pt x="1885" y="61"/>
                </a:lnTo>
                <a:lnTo>
                  <a:pt x="1952" y="43"/>
                </a:lnTo>
                <a:lnTo>
                  <a:pt x="2062" y="11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2" name="Freeform 5"/>
          <p:cNvSpPr>
            <a:spLocks/>
          </p:cNvSpPr>
          <p:nvPr/>
        </p:nvSpPr>
        <p:spPr bwMode="gray">
          <a:xfrm rot="5400000" flipH="1" flipV="1">
            <a:off x="5663163" y="3043850"/>
            <a:ext cx="586177" cy="677716"/>
          </a:xfrm>
          <a:custGeom>
            <a:avLst/>
            <a:gdLst/>
            <a:ahLst/>
            <a:cxnLst>
              <a:cxn ang="0">
                <a:pos x="1947" y="0"/>
              </a:cxn>
              <a:cxn ang="0">
                <a:pos x="1825" y="0"/>
              </a:cxn>
              <a:cxn ang="0">
                <a:pos x="1698" y="11"/>
              </a:cxn>
              <a:cxn ang="0">
                <a:pos x="1578" y="40"/>
              </a:cxn>
              <a:cxn ang="0">
                <a:pos x="1438" y="83"/>
              </a:cxn>
              <a:cxn ang="0">
                <a:pos x="1308" y="148"/>
              </a:cxn>
              <a:cxn ang="0">
                <a:pos x="1168" y="231"/>
              </a:cxn>
              <a:cxn ang="0">
                <a:pos x="1046" y="322"/>
              </a:cxn>
              <a:cxn ang="0">
                <a:pos x="926" y="412"/>
              </a:cxn>
              <a:cxn ang="0">
                <a:pos x="806" y="514"/>
              </a:cxn>
              <a:cxn ang="0">
                <a:pos x="694" y="629"/>
              </a:cxn>
              <a:cxn ang="0">
                <a:pos x="587" y="759"/>
              </a:cxn>
              <a:cxn ang="0">
                <a:pos x="497" y="893"/>
              </a:cxn>
              <a:cxn ang="0">
                <a:pos x="437" y="1013"/>
              </a:cxn>
              <a:cxn ang="0">
                <a:pos x="70" y="973"/>
              </a:cxn>
              <a:cxn ang="0">
                <a:pos x="185" y="1052"/>
              </a:cxn>
              <a:cxn ang="0">
                <a:pos x="275" y="1128"/>
              </a:cxn>
              <a:cxn ang="0">
                <a:pos x="349" y="1201"/>
              </a:cxn>
              <a:cxn ang="0">
                <a:pos x="424" y="1284"/>
              </a:cxn>
              <a:cxn ang="0">
                <a:pos x="512" y="1392"/>
              </a:cxn>
              <a:cxn ang="0">
                <a:pos x="589" y="1504"/>
              </a:cxn>
              <a:cxn ang="0">
                <a:pos x="654" y="1537"/>
              </a:cxn>
              <a:cxn ang="0">
                <a:pos x="724" y="1486"/>
              </a:cxn>
              <a:cxn ang="0">
                <a:pos x="809" y="1432"/>
              </a:cxn>
              <a:cxn ang="0">
                <a:pos x="889" y="1396"/>
              </a:cxn>
              <a:cxn ang="0">
                <a:pos x="979" y="1356"/>
              </a:cxn>
              <a:cxn ang="0">
                <a:pos x="1071" y="1320"/>
              </a:cxn>
              <a:cxn ang="0">
                <a:pos x="1158" y="1291"/>
              </a:cxn>
              <a:cxn ang="0">
                <a:pos x="1243" y="1266"/>
              </a:cxn>
              <a:cxn ang="0">
                <a:pos x="1356" y="1237"/>
              </a:cxn>
              <a:cxn ang="0">
                <a:pos x="939" y="1027"/>
              </a:cxn>
              <a:cxn ang="0">
                <a:pos x="1038" y="835"/>
              </a:cxn>
              <a:cxn ang="0">
                <a:pos x="1113" y="720"/>
              </a:cxn>
              <a:cxn ang="0">
                <a:pos x="1221" y="568"/>
              </a:cxn>
              <a:cxn ang="0">
                <a:pos x="1316" y="448"/>
              </a:cxn>
              <a:cxn ang="0">
                <a:pos x="1390" y="358"/>
              </a:cxn>
              <a:cxn ang="0">
                <a:pos x="1483" y="268"/>
              </a:cxn>
              <a:cxn ang="0">
                <a:pos x="1580" y="192"/>
              </a:cxn>
              <a:cxn ang="0">
                <a:pos x="1698" y="130"/>
              </a:cxn>
              <a:cxn ang="0">
                <a:pos x="1820" y="83"/>
              </a:cxn>
              <a:cxn ang="0">
                <a:pos x="1952" y="43"/>
              </a:cxn>
            </a:cxnLst>
            <a:rect l="0" t="0" r="r" b="b"/>
            <a:pathLst>
              <a:path w="2063" h="1556">
                <a:moveTo>
                  <a:pt x="2062" y="11"/>
                </a:moveTo>
                <a:lnTo>
                  <a:pt x="1947" y="0"/>
                </a:lnTo>
                <a:lnTo>
                  <a:pt x="1892" y="0"/>
                </a:lnTo>
                <a:lnTo>
                  <a:pt x="1825" y="0"/>
                </a:lnTo>
                <a:lnTo>
                  <a:pt x="1760" y="7"/>
                </a:lnTo>
                <a:lnTo>
                  <a:pt x="1698" y="11"/>
                </a:lnTo>
                <a:lnTo>
                  <a:pt x="1633" y="22"/>
                </a:lnTo>
                <a:lnTo>
                  <a:pt x="1578" y="40"/>
                </a:lnTo>
                <a:lnTo>
                  <a:pt x="1513" y="58"/>
                </a:lnTo>
                <a:lnTo>
                  <a:pt x="1438" y="83"/>
                </a:lnTo>
                <a:lnTo>
                  <a:pt x="1371" y="119"/>
                </a:lnTo>
                <a:lnTo>
                  <a:pt x="1308" y="148"/>
                </a:lnTo>
                <a:lnTo>
                  <a:pt x="1236" y="188"/>
                </a:lnTo>
                <a:lnTo>
                  <a:pt x="1168" y="231"/>
                </a:lnTo>
                <a:lnTo>
                  <a:pt x="1101" y="278"/>
                </a:lnTo>
                <a:lnTo>
                  <a:pt x="1046" y="322"/>
                </a:lnTo>
                <a:lnTo>
                  <a:pt x="981" y="369"/>
                </a:lnTo>
                <a:lnTo>
                  <a:pt x="926" y="412"/>
                </a:lnTo>
                <a:lnTo>
                  <a:pt x="866" y="463"/>
                </a:lnTo>
                <a:lnTo>
                  <a:pt x="806" y="514"/>
                </a:lnTo>
                <a:lnTo>
                  <a:pt x="746" y="579"/>
                </a:lnTo>
                <a:lnTo>
                  <a:pt x="694" y="629"/>
                </a:lnTo>
                <a:lnTo>
                  <a:pt x="639" y="698"/>
                </a:lnTo>
                <a:lnTo>
                  <a:pt x="587" y="759"/>
                </a:lnTo>
                <a:lnTo>
                  <a:pt x="537" y="825"/>
                </a:lnTo>
                <a:lnTo>
                  <a:pt x="497" y="893"/>
                </a:lnTo>
                <a:lnTo>
                  <a:pt x="462" y="947"/>
                </a:lnTo>
                <a:lnTo>
                  <a:pt x="437" y="1013"/>
                </a:lnTo>
                <a:lnTo>
                  <a:pt x="0" y="929"/>
                </a:lnTo>
                <a:lnTo>
                  <a:pt x="70" y="973"/>
                </a:lnTo>
                <a:lnTo>
                  <a:pt x="122" y="1013"/>
                </a:lnTo>
                <a:lnTo>
                  <a:pt x="185" y="1052"/>
                </a:lnTo>
                <a:lnTo>
                  <a:pt x="232" y="1092"/>
                </a:lnTo>
                <a:lnTo>
                  <a:pt x="275" y="1128"/>
                </a:lnTo>
                <a:lnTo>
                  <a:pt x="312" y="1157"/>
                </a:lnTo>
                <a:lnTo>
                  <a:pt x="349" y="1201"/>
                </a:lnTo>
                <a:lnTo>
                  <a:pt x="384" y="1240"/>
                </a:lnTo>
                <a:lnTo>
                  <a:pt x="424" y="1284"/>
                </a:lnTo>
                <a:lnTo>
                  <a:pt x="467" y="1338"/>
                </a:lnTo>
                <a:lnTo>
                  <a:pt x="512" y="1392"/>
                </a:lnTo>
                <a:lnTo>
                  <a:pt x="549" y="1447"/>
                </a:lnTo>
                <a:lnTo>
                  <a:pt x="589" y="1504"/>
                </a:lnTo>
                <a:lnTo>
                  <a:pt x="619" y="1555"/>
                </a:lnTo>
                <a:lnTo>
                  <a:pt x="654" y="1537"/>
                </a:lnTo>
                <a:lnTo>
                  <a:pt x="687" y="1508"/>
                </a:lnTo>
                <a:lnTo>
                  <a:pt x="724" y="1486"/>
                </a:lnTo>
                <a:lnTo>
                  <a:pt x="766" y="1457"/>
                </a:lnTo>
                <a:lnTo>
                  <a:pt x="809" y="1432"/>
                </a:lnTo>
                <a:lnTo>
                  <a:pt x="849" y="1410"/>
                </a:lnTo>
                <a:lnTo>
                  <a:pt x="889" y="1396"/>
                </a:lnTo>
                <a:lnTo>
                  <a:pt x="931" y="1374"/>
                </a:lnTo>
                <a:lnTo>
                  <a:pt x="979" y="1356"/>
                </a:lnTo>
                <a:lnTo>
                  <a:pt x="1026" y="1338"/>
                </a:lnTo>
                <a:lnTo>
                  <a:pt x="1071" y="1320"/>
                </a:lnTo>
                <a:lnTo>
                  <a:pt x="1113" y="1305"/>
                </a:lnTo>
                <a:lnTo>
                  <a:pt x="1158" y="1291"/>
                </a:lnTo>
                <a:lnTo>
                  <a:pt x="1203" y="1277"/>
                </a:lnTo>
                <a:lnTo>
                  <a:pt x="1243" y="1266"/>
                </a:lnTo>
                <a:lnTo>
                  <a:pt x="1293" y="1248"/>
                </a:lnTo>
                <a:lnTo>
                  <a:pt x="1356" y="1237"/>
                </a:lnTo>
                <a:lnTo>
                  <a:pt x="909" y="1117"/>
                </a:lnTo>
                <a:lnTo>
                  <a:pt x="939" y="1027"/>
                </a:lnTo>
                <a:lnTo>
                  <a:pt x="974" y="962"/>
                </a:lnTo>
                <a:lnTo>
                  <a:pt x="1038" y="835"/>
                </a:lnTo>
                <a:lnTo>
                  <a:pt x="1076" y="774"/>
                </a:lnTo>
                <a:lnTo>
                  <a:pt x="1113" y="720"/>
                </a:lnTo>
                <a:lnTo>
                  <a:pt x="1181" y="622"/>
                </a:lnTo>
                <a:lnTo>
                  <a:pt x="1221" y="568"/>
                </a:lnTo>
                <a:lnTo>
                  <a:pt x="1271" y="499"/>
                </a:lnTo>
                <a:lnTo>
                  <a:pt x="1316" y="448"/>
                </a:lnTo>
                <a:lnTo>
                  <a:pt x="1353" y="401"/>
                </a:lnTo>
                <a:lnTo>
                  <a:pt x="1390" y="358"/>
                </a:lnTo>
                <a:lnTo>
                  <a:pt x="1435" y="311"/>
                </a:lnTo>
                <a:lnTo>
                  <a:pt x="1483" y="268"/>
                </a:lnTo>
                <a:lnTo>
                  <a:pt x="1533" y="231"/>
                </a:lnTo>
                <a:lnTo>
                  <a:pt x="1580" y="192"/>
                </a:lnTo>
                <a:lnTo>
                  <a:pt x="1640" y="159"/>
                </a:lnTo>
                <a:lnTo>
                  <a:pt x="1698" y="130"/>
                </a:lnTo>
                <a:lnTo>
                  <a:pt x="1760" y="108"/>
                </a:lnTo>
                <a:lnTo>
                  <a:pt x="1820" y="83"/>
                </a:lnTo>
                <a:lnTo>
                  <a:pt x="1885" y="61"/>
                </a:lnTo>
                <a:lnTo>
                  <a:pt x="1952" y="43"/>
                </a:lnTo>
                <a:lnTo>
                  <a:pt x="2062" y="11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3" name="Freeform 5"/>
          <p:cNvSpPr>
            <a:spLocks/>
          </p:cNvSpPr>
          <p:nvPr/>
        </p:nvSpPr>
        <p:spPr bwMode="gray">
          <a:xfrm rot="16200000" flipV="1">
            <a:off x="4211526" y="2607620"/>
            <a:ext cx="340218" cy="440407"/>
          </a:xfrm>
          <a:custGeom>
            <a:avLst/>
            <a:gdLst/>
            <a:ahLst/>
            <a:cxnLst>
              <a:cxn ang="0">
                <a:pos x="1947" y="0"/>
              </a:cxn>
              <a:cxn ang="0">
                <a:pos x="1825" y="0"/>
              </a:cxn>
              <a:cxn ang="0">
                <a:pos x="1698" y="11"/>
              </a:cxn>
              <a:cxn ang="0">
                <a:pos x="1578" y="40"/>
              </a:cxn>
              <a:cxn ang="0">
                <a:pos x="1438" y="83"/>
              </a:cxn>
              <a:cxn ang="0">
                <a:pos x="1308" y="148"/>
              </a:cxn>
              <a:cxn ang="0">
                <a:pos x="1168" y="231"/>
              </a:cxn>
              <a:cxn ang="0">
                <a:pos x="1046" y="322"/>
              </a:cxn>
              <a:cxn ang="0">
                <a:pos x="926" y="412"/>
              </a:cxn>
              <a:cxn ang="0">
                <a:pos x="806" y="514"/>
              </a:cxn>
              <a:cxn ang="0">
                <a:pos x="694" y="629"/>
              </a:cxn>
              <a:cxn ang="0">
                <a:pos x="587" y="759"/>
              </a:cxn>
              <a:cxn ang="0">
                <a:pos x="497" y="893"/>
              </a:cxn>
              <a:cxn ang="0">
                <a:pos x="437" y="1013"/>
              </a:cxn>
              <a:cxn ang="0">
                <a:pos x="70" y="973"/>
              </a:cxn>
              <a:cxn ang="0">
                <a:pos x="185" y="1052"/>
              </a:cxn>
              <a:cxn ang="0">
                <a:pos x="275" y="1128"/>
              </a:cxn>
              <a:cxn ang="0">
                <a:pos x="349" y="1201"/>
              </a:cxn>
              <a:cxn ang="0">
                <a:pos x="424" y="1284"/>
              </a:cxn>
              <a:cxn ang="0">
                <a:pos x="512" y="1392"/>
              </a:cxn>
              <a:cxn ang="0">
                <a:pos x="589" y="1504"/>
              </a:cxn>
              <a:cxn ang="0">
                <a:pos x="654" y="1537"/>
              </a:cxn>
              <a:cxn ang="0">
                <a:pos x="724" y="1486"/>
              </a:cxn>
              <a:cxn ang="0">
                <a:pos x="809" y="1432"/>
              </a:cxn>
              <a:cxn ang="0">
                <a:pos x="889" y="1396"/>
              </a:cxn>
              <a:cxn ang="0">
                <a:pos x="979" y="1356"/>
              </a:cxn>
              <a:cxn ang="0">
                <a:pos x="1071" y="1320"/>
              </a:cxn>
              <a:cxn ang="0">
                <a:pos x="1158" y="1291"/>
              </a:cxn>
              <a:cxn ang="0">
                <a:pos x="1243" y="1266"/>
              </a:cxn>
              <a:cxn ang="0">
                <a:pos x="1356" y="1237"/>
              </a:cxn>
              <a:cxn ang="0">
                <a:pos x="939" y="1027"/>
              </a:cxn>
              <a:cxn ang="0">
                <a:pos x="1038" y="835"/>
              </a:cxn>
              <a:cxn ang="0">
                <a:pos x="1113" y="720"/>
              </a:cxn>
              <a:cxn ang="0">
                <a:pos x="1221" y="568"/>
              </a:cxn>
              <a:cxn ang="0">
                <a:pos x="1316" y="448"/>
              </a:cxn>
              <a:cxn ang="0">
                <a:pos x="1390" y="358"/>
              </a:cxn>
              <a:cxn ang="0">
                <a:pos x="1483" y="268"/>
              </a:cxn>
              <a:cxn ang="0">
                <a:pos x="1580" y="192"/>
              </a:cxn>
              <a:cxn ang="0">
                <a:pos x="1698" y="130"/>
              </a:cxn>
              <a:cxn ang="0">
                <a:pos x="1820" y="83"/>
              </a:cxn>
              <a:cxn ang="0">
                <a:pos x="1952" y="43"/>
              </a:cxn>
            </a:cxnLst>
            <a:rect l="0" t="0" r="r" b="b"/>
            <a:pathLst>
              <a:path w="2063" h="1556">
                <a:moveTo>
                  <a:pt x="2062" y="11"/>
                </a:moveTo>
                <a:lnTo>
                  <a:pt x="1947" y="0"/>
                </a:lnTo>
                <a:lnTo>
                  <a:pt x="1892" y="0"/>
                </a:lnTo>
                <a:lnTo>
                  <a:pt x="1825" y="0"/>
                </a:lnTo>
                <a:lnTo>
                  <a:pt x="1760" y="7"/>
                </a:lnTo>
                <a:lnTo>
                  <a:pt x="1698" y="11"/>
                </a:lnTo>
                <a:lnTo>
                  <a:pt x="1633" y="22"/>
                </a:lnTo>
                <a:lnTo>
                  <a:pt x="1578" y="40"/>
                </a:lnTo>
                <a:lnTo>
                  <a:pt x="1513" y="58"/>
                </a:lnTo>
                <a:lnTo>
                  <a:pt x="1438" y="83"/>
                </a:lnTo>
                <a:lnTo>
                  <a:pt x="1371" y="119"/>
                </a:lnTo>
                <a:lnTo>
                  <a:pt x="1308" y="148"/>
                </a:lnTo>
                <a:lnTo>
                  <a:pt x="1236" y="188"/>
                </a:lnTo>
                <a:lnTo>
                  <a:pt x="1168" y="231"/>
                </a:lnTo>
                <a:lnTo>
                  <a:pt x="1101" y="278"/>
                </a:lnTo>
                <a:lnTo>
                  <a:pt x="1046" y="322"/>
                </a:lnTo>
                <a:lnTo>
                  <a:pt x="981" y="369"/>
                </a:lnTo>
                <a:lnTo>
                  <a:pt x="926" y="412"/>
                </a:lnTo>
                <a:lnTo>
                  <a:pt x="866" y="463"/>
                </a:lnTo>
                <a:lnTo>
                  <a:pt x="806" y="514"/>
                </a:lnTo>
                <a:lnTo>
                  <a:pt x="746" y="579"/>
                </a:lnTo>
                <a:lnTo>
                  <a:pt x="694" y="629"/>
                </a:lnTo>
                <a:lnTo>
                  <a:pt x="639" y="698"/>
                </a:lnTo>
                <a:lnTo>
                  <a:pt x="587" y="759"/>
                </a:lnTo>
                <a:lnTo>
                  <a:pt x="537" y="825"/>
                </a:lnTo>
                <a:lnTo>
                  <a:pt x="497" y="893"/>
                </a:lnTo>
                <a:lnTo>
                  <a:pt x="462" y="947"/>
                </a:lnTo>
                <a:lnTo>
                  <a:pt x="437" y="1013"/>
                </a:lnTo>
                <a:lnTo>
                  <a:pt x="0" y="929"/>
                </a:lnTo>
                <a:lnTo>
                  <a:pt x="70" y="973"/>
                </a:lnTo>
                <a:lnTo>
                  <a:pt x="122" y="1013"/>
                </a:lnTo>
                <a:lnTo>
                  <a:pt x="185" y="1052"/>
                </a:lnTo>
                <a:lnTo>
                  <a:pt x="232" y="1092"/>
                </a:lnTo>
                <a:lnTo>
                  <a:pt x="275" y="1128"/>
                </a:lnTo>
                <a:lnTo>
                  <a:pt x="312" y="1157"/>
                </a:lnTo>
                <a:lnTo>
                  <a:pt x="349" y="1201"/>
                </a:lnTo>
                <a:lnTo>
                  <a:pt x="384" y="1240"/>
                </a:lnTo>
                <a:lnTo>
                  <a:pt x="424" y="1284"/>
                </a:lnTo>
                <a:lnTo>
                  <a:pt x="467" y="1338"/>
                </a:lnTo>
                <a:lnTo>
                  <a:pt x="512" y="1392"/>
                </a:lnTo>
                <a:lnTo>
                  <a:pt x="549" y="1447"/>
                </a:lnTo>
                <a:lnTo>
                  <a:pt x="589" y="1504"/>
                </a:lnTo>
                <a:lnTo>
                  <a:pt x="619" y="1555"/>
                </a:lnTo>
                <a:lnTo>
                  <a:pt x="654" y="1537"/>
                </a:lnTo>
                <a:lnTo>
                  <a:pt x="687" y="1508"/>
                </a:lnTo>
                <a:lnTo>
                  <a:pt x="724" y="1486"/>
                </a:lnTo>
                <a:lnTo>
                  <a:pt x="766" y="1457"/>
                </a:lnTo>
                <a:lnTo>
                  <a:pt x="809" y="1432"/>
                </a:lnTo>
                <a:lnTo>
                  <a:pt x="849" y="1410"/>
                </a:lnTo>
                <a:lnTo>
                  <a:pt x="889" y="1396"/>
                </a:lnTo>
                <a:lnTo>
                  <a:pt x="931" y="1374"/>
                </a:lnTo>
                <a:lnTo>
                  <a:pt x="979" y="1356"/>
                </a:lnTo>
                <a:lnTo>
                  <a:pt x="1026" y="1338"/>
                </a:lnTo>
                <a:lnTo>
                  <a:pt x="1071" y="1320"/>
                </a:lnTo>
                <a:lnTo>
                  <a:pt x="1113" y="1305"/>
                </a:lnTo>
                <a:lnTo>
                  <a:pt x="1158" y="1291"/>
                </a:lnTo>
                <a:lnTo>
                  <a:pt x="1203" y="1277"/>
                </a:lnTo>
                <a:lnTo>
                  <a:pt x="1243" y="1266"/>
                </a:lnTo>
                <a:lnTo>
                  <a:pt x="1293" y="1248"/>
                </a:lnTo>
                <a:lnTo>
                  <a:pt x="1356" y="1237"/>
                </a:lnTo>
                <a:lnTo>
                  <a:pt x="909" y="1117"/>
                </a:lnTo>
                <a:lnTo>
                  <a:pt x="939" y="1027"/>
                </a:lnTo>
                <a:lnTo>
                  <a:pt x="974" y="962"/>
                </a:lnTo>
                <a:lnTo>
                  <a:pt x="1038" y="835"/>
                </a:lnTo>
                <a:lnTo>
                  <a:pt x="1076" y="774"/>
                </a:lnTo>
                <a:lnTo>
                  <a:pt x="1113" y="720"/>
                </a:lnTo>
                <a:lnTo>
                  <a:pt x="1181" y="622"/>
                </a:lnTo>
                <a:lnTo>
                  <a:pt x="1221" y="568"/>
                </a:lnTo>
                <a:lnTo>
                  <a:pt x="1271" y="499"/>
                </a:lnTo>
                <a:lnTo>
                  <a:pt x="1316" y="448"/>
                </a:lnTo>
                <a:lnTo>
                  <a:pt x="1353" y="401"/>
                </a:lnTo>
                <a:lnTo>
                  <a:pt x="1390" y="358"/>
                </a:lnTo>
                <a:lnTo>
                  <a:pt x="1435" y="311"/>
                </a:lnTo>
                <a:lnTo>
                  <a:pt x="1483" y="268"/>
                </a:lnTo>
                <a:lnTo>
                  <a:pt x="1533" y="231"/>
                </a:lnTo>
                <a:lnTo>
                  <a:pt x="1580" y="192"/>
                </a:lnTo>
                <a:lnTo>
                  <a:pt x="1640" y="159"/>
                </a:lnTo>
                <a:lnTo>
                  <a:pt x="1698" y="130"/>
                </a:lnTo>
                <a:lnTo>
                  <a:pt x="1760" y="108"/>
                </a:lnTo>
                <a:lnTo>
                  <a:pt x="1820" y="83"/>
                </a:lnTo>
                <a:lnTo>
                  <a:pt x="1885" y="61"/>
                </a:lnTo>
                <a:lnTo>
                  <a:pt x="1952" y="43"/>
                </a:lnTo>
                <a:lnTo>
                  <a:pt x="2062" y="11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4" name="Freeform 5"/>
          <p:cNvSpPr>
            <a:spLocks/>
          </p:cNvSpPr>
          <p:nvPr/>
        </p:nvSpPr>
        <p:spPr bwMode="gray">
          <a:xfrm rot="8320728" flipH="1" flipV="1">
            <a:off x="5407325" y="3273676"/>
            <a:ext cx="530376" cy="1829465"/>
          </a:xfrm>
          <a:custGeom>
            <a:avLst/>
            <a:gdLst/>
            <a:ahLst/>
            <a:cxnLst>
              <a:cxn ang="0">
                <a:pos x="1947" y="0"/>
              </a:cxn>
              <a:cxn ang="0">
                <a:pos x="1825" y="0"/>
              </a:cxn>
              <a:cxn ang="0">
                <a:pos x="1698" y="11"/>
              </a:cxn>
              <a:cxn ang="0">
                <a:pos x="1578" y="40"/>
              </a:cxn>
              <a:cxn ang="0">
                <a:pos x="1438" y="83"/>
              </a:cxn>
              <a:cxn ang="0">
                <a:pos x="1308" y="148"/>
              </a:cxn>
              <a:cxn ang="0">
                <a:pos x="1168" y="231"/>
              </a:cxn>
              <a:cxn ang="0">
                <a:pos x="1046" y="322"/>
              </a:cxn>
              <a:cxn ang="0">
                <a:pos x="926" y="412"/>
              </a:cxn>
              <a:cxn ang="0">
                <a:pos x="806" y="514"/>
              </a:cxn>
              <a:cxn ang="0">
                <a:pos x="694" y="629"/>
              </a:cxn>
              <a:cxn ang="0">
                <a:pos x="587" y="759"/>
              </a:cxn>
              <a:cxn ang="0">
                <a:pos x="497" y="893"/>
              </a:cxn>
              <a:cxn ang="0">
                <a:pos x="437" y="1013"/>
              </a:cxn>
              <a:cxn ang="0">
                <a:pos x="70" y="973"/>
              </a:cxn>
              <a:cxn ang="0">
                <a:pos x="185" y="1052"/>
              </a:cxn>
              <a:cxn ang="0">
                <a:pos x="275" y="1128"/>
              </a:cxn>
              <a:cxn ang="0">
                <a:pos x="349" y="1201"/>
              </a:cxn>
              <a:cxn ang="0">
                <a:pos x="424" y="1284"/>
              </a:cxn>
              <a:cxn ang="0">
                <a:pos x="512" y="1392"/>
              </a:cxn>
              <a:cxn ang="0">
                <a:pos x="589" y="1504"/>
              </a:cxn>
              <a:cxn ang="0">
                <a:pos x="654" y="1537"/>
              </a:cxn>
              <a:cxn ang="0">
                <a:pos x="724" y="1486"/>
              </a:cxn>
              <a:cxn ang="0">
                <a:pos x="809" y="1432"/>
              </a:cxn>
              <a:cxn ang="0">
                <a:pos x="889" y="1396"/>
              </a:cxn>
              <a:cxn ang="0">
                <a:pos x="979" y="1356"/>
              </a:cxn>
              <a:cxn ang="0">
                <a:pos x="1071" y="1320"/>
              </a:cxn>
              <a:cxn ang="0">
                <a:pos x="1158" y="1291"/>
              </a:cxn>
              <a:cxn ang="0">
                <a:pos x="1243" y="1266"/>
              </a:cxn>
              <a:cxn ang="0">
                <a:pos x="1356" y="1237"/>
              </a:cxn>
              <a:cxn ang="0">
                <a:pos x="939" y="1027"/>
              </a:cxn>
              <a:cxn ang="0">
                <a:pos x="1038" y="835"/>
              </a:cxn>
              <a:cxn ang="0">
                <a:pos x="1113" y="720"/>
              </a:cxn>
              <a:cxn ang="0">
                <a:pos x="1221" y="568"/>
              </a:cxn>
              <a:cxn ang="0">
                <a:pos x="1316" y="448"/>
              </a:cxn>
              <a:cxn ang="0">
                <a:pos x="1390" y="358"/>
              </a:cxn>
              <a:cxn ang="0">
                <a:pos x="1483" y="268"/>
              </a:cxn>
              <a:cxn ang="0">
                <a:pos x="1580" y="192"/>
              </a:cxn>
              <a:cxn ang="0">
                <a:pos x="1698" y="130"/>
              </a:cxn>
              <a:cxn ang="0">
                <a:pos x="1820" y="83"/>
              </a:cxn>
              <a:cxn ang="0">
                <a:pos x="1952" y="43"/>
              </a:cxn>
            </a:cxnLst>
            <a:rect l="0" t="0" r="r" b="b"/>
            <a:pathLst>
              <a:path w="2063" h="1556">
                <a:moveTo>
                  <a:pt x="2062" y="11"/>
                </a:moveTo>
                <a:lnTo>
                  <a:pt x="1947" y="0"/>
                </a:lnTo>
                <a:lnTo>
                  <a:pt x="1892" y="0"/>
                </a:lnTo>
                <a:lnTo>
                  <a:pt x="1825" y="0"/>
                </a:lnTo>
                <a:lnTo>
                  <a:pt x="1760" y="7"/>
                </a:lnTo>
                <a:lnTo>
                  <a:pt x="1698" y="11"/>
                </a:lnTo>
                <a:lnTo>
                  <a:pt x="1633" y="22"/>
                </a:lnTo>
                <a:lnTo>
                  <a:pt x="1578" y="40"/>
                </a:lnTo>
                <a:lnTo>
                  <a:pt x="1513" y="58"/>
                </a:lnTo>
                <a:lnTo>
                  <a:pt x="1438" y="83"/>
                </a:lnTo>
                <a:lnTo>
                  <a:pt x="1371" y="119"/>
                </a:lnTo>
                <a:lnTo>
                  <a:pt x="1308" y="148"/>
                </a:lnTo>
                <a:lnTo>
                  <a:pt x="1236" y="188"/>
                </a:lnTo>
                <a:lnTo>
                  <a:pt x="1168" y="231"/>
                </a:lnTo>
                <a:lnTo>
                  <a:pt x="1101" y="278"/>
                </a:lnTo>
                <a:lnTo>
                  <a:pt x="1046" y="322"/>
                </a:lnTo>
                <a:lnTo>
                  <a:pt x="981" y="369"/>
                </a:lnTo>
                <a:lnTo>
                  <a:pt x="926" y="412"/>
                </a:lnTo>
                <a:lnTo>
                  <a:pt x="866" y="463"/>
                </a:lnTo>
                <a:lnTo>
                  <a:pt x="806" y="514"/>
                </a:lnTo>
                <a:lnTo>
                  <a:pt x="746" y="579"/>
                </a:lnTo>
                <a:lnTo>
                  <a:pt x="694" y="629"/>
                </a:lnTo>
                <a:lnTo>
                  <a:pt x="639" y="698"/>
                </a:lnTo>
                <a:lnTo>
                  <a:pt x="587" y="759"/>
                </a:lnTo>
                <a:lnTo>
                  <a:pt x="537" y="825"/>
                </a:lnTo>
                <a:lnTo>
                  <a:pt x="497" y="893"/>
                </a:lnTo>
                <a:lnTo>
                  <a:pt x="462" y="947"/>
                </a:lnTo>
                <a:lnTo>
                  <a:pt x="437" y="1013"/>
                </a:lnTo>
                <a:lnTo>
                  <a:pt x="0" y="929"/>
                </a:lnTo>
                <a:lnTo>
                  <a:pt x="70" y="973"/>
                </a:lnTo>
                <a:lnTo>
                  <a:pt x="122" y="1013"/>
                </a:lnTo>
                <a:lnTo>
                  <a:pt x="185" y="1052"/>
                </a:lnTo>
                <a:lnTo>
                  <a:pt x="232" y="1092"/>
                </a:lnTo>
                <a:lnTo>
                  <a:pt x="275" y="1128"/>
                </a:lnTo>
                <a:lnTo>
                  <a:pt x="312" y="1157"/>
                </a:lnTo>
                <a:lnTo>
                  <a:pt x="349" y="1201"/>
                </a:lnTo>
                <a:lnTo>
                  <a:pt x="384" y="1240"/>
                </a:lnTo>
                <a:lnTo>
                  <a:pt x="424" y="1284"/>
                </a:lnTo>
                <a:lnTo>
                  <a:pt x="467" y="1338"/>
                </a:lnTo>
                <a:lnTo>
                  <a:pt x="512" y="1392"/>
                </a:lnTo>
                <a:lnTo>
                  <a:pt x="549" y="1447"/>
                </a:lnTo>
                <a:lnTo>
                  <a:pt x="589" y="1504"/>
                </a:lnTo>
                <a:lnTo>
                  <a:pt x="619" y="1555"/>
                </a:lnTo>
                <a:lnTo>
                  <a:pt x="654" y="1537"/>
                </a:lnTo>
                <a:lnTo>
                  <a:pt x="687" y="1508"/>
                </a:lnTo>
                <a:lnTo>
                  <a:pt x="724" y="1486"/>
                </a:lnTo>
                <a:lnTo>
                  <a:pt x="766" y="1457"/>
                </a:lnTo>
                <a:lnTo>
                  <a:pt x="809" y="1432"/>
                </a:lnTo>
                <a:lnTo>
                  <a:pt x="849" y="1410"/>
                </a:lnTo>
                <a:lnTo>
                  <a:pt x="889" y="1396"/>
                </a:lnTo>
                <a:lnTo>
                  <a:pt x="931" y="1374"/>
                </a:lnTo>
                <a:lnTo>
                  <a:pt x="979" y="1356"/>
                </a:lnTo>
                <a:lnTo>
                  <a:pt x="1026" y="1338"/>
                </a:lnTo>
                <a:lnTo>
                  <a:pt x="1071" y="1320"/>
                </a:lnTo>
                <a:lnTo>
                  <a:pt x="1113" y="1305"/>
                </a:lnTo>
                <a:lnTo>
                  <a:pt x="1158" y="1291"/>
                </a:lnTo>
                <a:lnTo>
                  <a:pt x="1203" y="1277"/>
                </a:lnTo>
                <a:lnTo>
                  <a:pt x="1243" y="1266"/>
                </a:lnTo>
                <a:lnTo>
                  <a:pt x="1293" y="1248"/>
                </a:lnTo>
                <a:lnTo>
                  <a:pt x="1356" y="1237"/>
                </a:lnTo>
                <a:lnTo>
                  <a:pt x="909" y="1117"/>
                </a:lnTo>
                <a:lnTo>
                  <a:pt x="939" y="1027"/>
                </a:lnTo>
                <a:lnTo>
                  <a:pt x="974" y="962"/>
                </a:lnTo>
                <a:lnTo>
                  <a:pt x="1038" y="835"/>
                </a:lnTo>
                <a:lnTo>
                  <a:pt x="1076" y="774"/>
                </a:lnTo>
                <a:lnTo>
                  <a:pt x="1113" y="720"/>
                </a:lnTo>
                <a:lnTo>
                  <a:pt x="1181" y="622"/>
                </a:lnTo>
                <a:lnTo>
                  <a:pt x="1221" y="568"/>
                </a:lnTo>
                <a:lnTo>
                  <a:pt x="1271" y="499"/>
                </a:lnTo>
                <a:lnTo>
                  <a:pt x="1316" y="448"/>
                </a:lnTo>
                <a:lnTo>
                  <a:pt x="1353" y="401"/>
                </a:lnTo>
                <a:lnTo>
                  <a:pt x="1390" y="358"/>
                </a:lnTo>
                <a:lnTo>
                  <a:pt x="1435" y="311"/>
                </a:lnTo>
                <a:lnTo>
                  <a:pt x="1483" y="268"/>
                </a:lnTo>
                <a:lnTo>
                  <a:pt x="1533" y="231"/>
                </a:lnTo>
                <a:lnTo>
                  <a:pt x="1580" y="192"/>
                </a:lnTo>
                <a:lnTo>
                  <a:pt x="1640" y="159"/>
                </a:lnTo>
                <a:lnTo>
                  <a:pt x="1698" y="130"/>
                </a:lnTo>
                <a:lnTo>
                  <a:pt x="1760" y="108"/>
                </a:lnTo>
                <a:lnTo>
                  <a:pt x="1820" y="83"/>
                </a:lnTo>
                <a:lnTo>
                  <a:pt x="1885" y="61"/>
                </a:lnTo>
                <a:lnTo>
                  <a:pt x="1952" y="43"/>
                </a:lnTo>
                <a:lnTo>
                  <a:pt x="2062" y="11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8" name="TextBox 47">
            <a:hlinkClick r:id="rId3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8811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>
          <a:xfrm>
            <a:off x="2854574" y="2355014"/>
            <a:ext cx="5551488" cy="1470025"/>
          </a:xfrm>
        </p:spPr>
        <p:txBody>
          <a:bodyPr/>
          <a:lstStyle/>
          <a:p>
            <a:r>
              <a:rPr lang="en-US" altLang="zh-CN" dirty="0" smtClean="0"/>
              <a:t>Access</a:t>
            </a:r>
            <a:r>
              <a:rPr lang="zh-CN" altLang="en-US" dirty="0" smtClean="0"/>
              <a:t>工作界面</a:t>
            </a:r>
            <a:endParaRPr lang="zh-CN" altLang="en-US" dirty="0"/>
          </a:p>
        </p:txBody>
      </p:sp>
      <p:sp>
        <p:nvSpPr>
          <p:cNvPr id="4" name="副标题 3"/>
          <p:cNvSpPr>
            <a:spLocks noGrp="1"/>
          </p:cNvSpPr>
          <p:nvPr>
            <p:ph type="subTitle" sz="quarter" idx="1"/>
          </p:nvPr>
        </p:nvSpPr>
        <p:spPr>
          <a:xfrm>
            <a:off x="2394617" y="1612231"/>
            <a:ext cx="4984750" cy="1077913"/>
          </a:xfrm>
        </p:spPr>
        <p:txBody>
          <a:bodyPr/>
          <a:lstStyle/>
          <a:p>
            <a:pPr algn="l"/>
            <a:r>
              <a:rPr lang="zh-CN" altLang="en-US" dirty="0" smtClean="0"/>
              <a:t>本章重点：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" grpId="1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43" name="Freeform 487"/>
          <p:cNvSpPr>
            <a:spLocks/>
          </p:cNvSpPr>
          <p:nvPr/>
        </p:nvSpPr>
        <p:spPr bwMode="gray">
          <a:xfrm>
            <a:off x="2544926" y="3640162"/>
            <a:ext cx="4533900" cy="568325"/>
          </a:xfrm>
          <a:custGeom>
            <a:avLst/>
            <a:gdLst>
              <a:gd name="T0" fmla="*/ 0 w 2856"/>
              <a:gd name="T1" fmla="*/ 5 h 358"/>
              <a:gd name="T2" fmla="*/ 0 w 2856"/>
              <a:gd name="T3" fmla="*/ 357 h 358"/>
              <a:gd name="T4" fmla="*/ 2667 w 2856"/>
              <a:gd name="T5" fmla="*/ 357 h 358"/>
              <a:gd name="T6" fmla="*/ 2854 w 2856"/>
              <a:gd name="T7" fmla="*/ 182 h 358"/>
              <a:gd name="T8" fmla="*/ 2667 w 2856"/>
              <a:gd name="T9" fmla="*/ 0 h 358"/>
              <a:gd name="T10" fmla="*/ 0 w 2856"/>
              <a:gd name="T11" fmla="*/ 5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6" h="358">
                <a:moveTo>
                  <a:pt x="0" y="5"/>
                </a:moveTo>
                <a:lnTo>
                  <a:pt x="0" y="357"/>
                </a:lnTo>
                <a:cubicBezTo>
                  <a:pt x="97" y="358"/>
                  <a:pt x="2594" y="357"/>
                  <a:pt x="2667" y="357"/>
                </a:cubicBezTo>
                <a:cubicBezTo>
                  <a:pt x="2739" y="357"/>
                  <a:pt x="2851" y="321"/>
                  <a:pt x="2854" y="182"/>
                </a:cubicBezTo>
                <a:cubicBezTo>
                  <a:pt x="2856" y="43"/>
                  <a:pt x="2755" y="0"/>
                  <a:pt x="2667" y="0"/>
                </a:cubicBezTo>
                <a:cubicBezTo>
                  <a:pt x="2579" y="0"/>
                  <a:pt x="95" y="5"/>
                  <a:pt x="0" y="5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83137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83137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9144" name="Freeform 488"/>
          <p:cNvSpPr>
            <a:spLocks/>
          </p:cNvSpPr>
          <p:nvPr/>
        </p:nvSpPr>
        <p:spPr bwMode="gray">
          <a:xfrm>
            <a:off x="2276385" y="3640162"/>
            <a:ext cx="609600" cy="568325"/>
          </a:xfrm>
          <a:prstGeom prst="diamond">
            <a:avLst/>
          </a:prstGeom>
          <a:gradFill rotWithShape="1">
            <a:gsLst>
              <a:gs pos="0">
                <a:schemeClr val="hlink">
                  <a:gamma/>
                  <a:shade val="63137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63137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glow rad="101600">
              <a:srgbClr val="92D050">
                <a:alpha val="60000"/>
              </a:srgbClr>
            </a:glow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9145" name="Text Box 489">
            <a:hlinkClick r:id="rId2" action="ppaction://hlinksldjump"/>
          </p:cNvPr>
          <p:cNvSpPr txBox="1">
            <a:spLocks noChangeArrowheads="1"/>
          </p:cNvSpPr>
          <p:nvPr/>
        </p:nvSpPr>
        <p:spPr bwMode="gray">
          <a:xfrm>
            <a:off x="2948151" y="3698900"/>
            <a:ext cx="3581400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/>
              <a:t>Access</a:t>
            </a:r>
            <a:r>
              <a:rPr lang="zh-CN" altLang="en-US" sz="2400" dirty="0"/>
              <a:t>六大对象</a:t>
            </a:r>
            <a:endParaRPr lang="en-US" altLang="zh-CN" sz="2400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199139" name="Freeform 483"/>
          <p:cNvSpPr>
            <a:spLocks/>
          </p:cNvSpPr>
          <p:nvPr/>
        </p:nvSpPr>
        <p:spPr bwMode="gray">
          <a:xfrm>
            <a:off x="2589464" y="1562064"/>
            <a:ext cx="4533900" cy="568325"/>
          </a:xfrm>
          <a:custGeom>
            <a:avLst/>
            <a:gdLst>
              <a:gd name="T0" fmla="*/ 0 w 2856"/>
              <a:gd name="T1" fmla="*/ 5 h 358"/>
              <a:gd name="T2" fmla="*/ 0 w 2856"/>
              <a:gd name="T3" fmla="*/ 357 h 358"/>
              <a:gd name="T4" fmla="*/ 2667 w 2856"/>
              <a:gd name="T5" fmla="*/ 357 h 358"/>
              <a:gd name="T6" fmla="*/ 2854 w 2856"/>
              <a:gd name="T7" fmla="*/ 182 h 358"/>
              <a:gd name="T8" fmla="*/ 2667 w 2856"/>
              <a:gd name="T9" fmla="*/ 0 h 358"/>
              <a:gd name="T10" fmla="*/ 0 w 2856"/>
              <a:gd name="T11" fmla="*/ 5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6" h="358">
                <a:moveTo>
                  <a:pt x="0" y="5"/>
                </a:moveTo>
                <a:lnTo>
                  <a:pt x="0" y="357"/>
                </a:lnTo>
                <a:cubicBezTo>
                  <a:pt x="97" y="358"/>
                  <a:pt x="2594" y="357"/>
                  <a:pt x="2667" y="357"/>
                </a:cubicBezTo>
                <a:cubicBezTo>
                  <a:pt x="2739" y="357"/>
                  <a:pt x="2851" y="321"/>
                  <a:pt x="2854" y="182"/>
                </a:cubicBezTo>
                <a:cubicBezTo>
                  <a:pt x="2856" y="43"/>
                  <a:pt x="2755" y="0"/>
                  <a:pt x="2667" y="0"/>
                </a:cubicBezTo>
                <a:cubicBezTo>
                  <a:pt x="2579" y="0"/>
                  <a:pt x="95" y="5"/>
                  <a:pt x="0" y="5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83137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83137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9138" name="Freeform 482"/>
          <p:cNvSpPr>
            <a:spLocks/>
          </p:cNvSpPr>
          <p:nvPr/>
        </p:nvSpPr>
        <p:spPr bwMode="gray">
          <a:xfrm>
            <a:off x="2240713" y="1514440"/>
            <a:ext cx="751976" cy="615950"/>
          </a:xfrm>
          <a:prstGeom prst="diamond">
            <a:avLst/>
          </a:prstGeom>
          <a:gradFill rotWithShape="1">
            <a:gsLst>
              <a:gs pos="0">
                <a:schemeClr val="accent2">
                  <a:gamma/>
                  <a:shade val="63137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3137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9101" name="Rectangle 44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9725"/>
            <a:ext cx="9144000" cy="862013"/>
          </a:xfrm>
        </p:spPr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章 认识</a:t>
            </a:r>
            <a:r>
              <a:rPr lang="en-US" altLang="zh-CN" dirty="0"/>
              <a:t>Access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199118" name="Text Box 462">
            <a:hlinkClick r:id="rId3" action="ppaction://hlinksldjump"/>
          </p:cNvPr>
          <p:cNvSpPr txBox="1">
            <a:spLocks noChangeArrowheads="1"/>
          </p:cNvSpPr>
          <p:nvPr/>
        </p:nvSpPr>
        <p:spPr bwMode="gray">
          <a:xfrm>
            <a:off x="2992689" y="1627152"/>
            <a:ext cx="3581400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/>
              <a:t>走进</a:t>
            </a:r>
            <a:r>
              <a:rPr lang="en-US" altLang="zh-CN" sz="2400" dirty="0"/>
              <a:t>Access 2010</a:t>
            </a:r>
          </a:p>
        </p:txBody>
      </p:sp>
      <p:sp>
        <p:nvSpPr>
          <p:cNvPr id="199114" name="Text Box 458"/>
          <p:cNvSpPr txBox="1">
            <a:spLocks noChangeArrowheads="1"/>
          </p:cNvSpPr>
          <p:nvPr/>
        </p:nvSpPr>
        <p:spPr bwMode="gray">
          <a:xfrm>
            <a:off x="2374062" y="1460695"/>
            <a:ext cx="483855" cy="646331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chemeClr val="bg1"/>
                </a:solidFill>
                <a:ea typeface="宋体" charset="-122"/>
              </a:rPr>
              <a:t>1</a:t>
            </a:r>
          </a:p>
        </p:txBody>
      </p:sp>
      <p:sp>
        <p:nvSpPr>
          <p:cNvPr id="199126" name="Text Box 470"/>
          <p:cNvSpPr txBox="1">
            <a:spLocks noChangeArrowheads="1"/>
          </p:cNvSpPr>
          <p:nvPr/>
        </p:nvSpPr>
        <p:spPr bwMode="gray">
          <a:xfrm>
            <a:off x="2409735" y="3589362"/>
            <a:ext cx="304800" cy="6413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smtClean="0">
                <a:solidFill>
                  <a:schemeClr val="bg1"/>
                </a:solidFill>
                <a:ea typeface="宋体" charset="-122"/>
              </a:rPr>
              <a:t>2</a:t>
            </a:r>
            <a:endParaRPr lang="en-US" altLang="zh-CN" sz="3600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19" name="AutoShape 34"/>
          <p:cNvSpPr>
            <a:spLocks noChangeArrowheads="1"/>
          </p:cNvSpPr>
          <p:nvPr/>
        </p:nvSpPr>
        <p:spPr bwMode="gray">
          <a:xfrm>
            <a:off x="2697326" y="2158967"/>
            <a:ext cx="4079122" cy="1322170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indent="252000" algn="l"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hlinkClick r:id="rId4" action="ppaction://hlinksldjump"/>
              </a:rPr>
              <a:t>2.1.1Access 2010</a:t>
            </a:r>
            <a:r>
              <a:rPr lang="zh-CN" altLang="en-US" dirty="0">
                <a:hlinkClick r:id="rId4" action="ppaction://hlinksldjump"/>
              </a:rPr>
              <a:t>的新增</a:t>
            </a:r>
            <a:r>
              <a:rPr lang="zh-CN" altLang="en-US" dirty="0" smtClean="0">
                <a:hlinkClick r:id="rId4" action="ppaction://hlinksldjump"/>
              </a:rPr>
              <a:t>功能</a:t>
            </a:r>
            <a:endParaRPr lang="en-US" altLang="zh-CN" dirty="0" smtClean="0"/>
          </a:p>
          <a:p>
            <a:pPr indent="252000" algn="l"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hlinkClick r:id="rId5" action="ppaction://hlinksldjump"/>
              </a:rPr>
              <a:t>2.1.2Access 2010</a:t>
            </a:r>
            <a:r>
              <a:rPr lang="zh-CN" altLang="en-US" dirty="0">
                <a:hlinkClick r:id="rId5" action="ppaction://hlinksldjump"/>
              </a:rPr>
              <a:t>的启动与</a:t>
            </a:r>
            <a:r>
              <a:rPr lang="zh-CN" altLang="en-US" dirty="0" smtClean="0">
                <a:hlinkClick r:id="rId5" action="ppaction://hlinksldjump"/>
              </a:rPr>
              <a:t>退出</a:t>
            </a:r>
            <a:endParaRPr lang="en-US" altLang="zh-CN" dirty="0" smtClean="0"/>
          </a:p>
          <a:p>
            <a:pPr indent="252000" algn="l"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hlinkClick r:id="rId6" action="ppaction://hlinksldjump"/>
              </a:rPr>
              <a:t>2.1.3Access 2010</a:t>
            </a:r>
            <a:r>
              <a:rPr lang="zh-CN" altLang="en-US" dirty="0">
                <a:hlinkClick r:id="rId6" action="ppaction://hlinksldjump"/>
              </a:rPr>
              <a:t>的工作界面</a:t>
            </a:r>
            <a:endParaRPr lang="zh-CN" altLang="en-US" dirty="0"/>
          </a:p>
        </p:txBody>
      </p:sp>
      <p:sp>
        <p:nvSpPr>
          <p:cNvPr id="18" name="AutoShape 34"/>
          <p:cNvSpPr>
            <a:spLocks noChangeArrowheads="1"/>
          </p:cNvSpPr>
          <p:nvPr/>
        </p:nvSpPr>
        <p:spPr bwMode="gray">
          <a:xfrm>
            <a:off x="2714535" y="4257668"/>
            <a:ext cx="1297242" cy="378502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dirty="0" smtClean="0"/>
              <a:t>数据表</a:t>
            </a:r>
            <a:endParaRPr lang="zh-CN" altLang="en-US" dirty="0"/>
          </a:p>
        </p:txBody>
      </p:sp>
      <p:sp>
        <p:nvSpPr>
          <p:cNvPr id="20" name="AutoShape 34"/>
          <p:cNvSpPr>
            <a:spLocks noChangeArrowheads="1"/>
          </p:cNvSpPr>
          <p:nvPr/>
        </p:nvSpPr>
        <p:spPr bwMode="gray">
          <a:xfrm>
            <a:off x="4035796" y="4257668"/>
            <a:ext cx="1297242" cy="378502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dirty="0" smtClean="0"/>
              <a:t>查询</a:t>
            </a:r>
            <a:endParaRPr lang="zh-CN" altLang="en-US" dirty="0"/>
          </a:p>
        </p:txBody>
      </p:sp>
      <p:sp>
        <p:nvSpPr>
          <p:cNvPr id="21" name="AutoShape 34"/>
          <p:cNvSpPr>
            <a:spLocks noChangeArrowheads="1"/>
          </p:cNvSpPr>
          <p:nvPr/>
        </p:nvSpPr>
        <p:spPr bwMode="gray">
          <a:xfrm>
            <a:off x="5373099" y="4257668"/>
            <a:ext cx="1297242" cy="378502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dirty="0" smtClean="0"/>
              <a:t>窗体</a:t>
            </a:r>
            <a:endParaRPr lang="zh-CN" altLang="en-US" dirty="0"/>
          </a:p>
        </p:txBody>
      </p:sp>
      <p:sp>
        <p:nvSpPr>
          <p:cNvPr id="23" name="AutoShape 34"/>
          <p:cNvSpPr>
            <a:spLocks noChangeArrowheads="1"/>
          </p:cNvSpPr>
          <p:nvPr/>
        </p:nvSpPr>
        <p:spPr bwMode="gray">
          <a:xfrm>
            <a:off x="2715710" y="4706847"/>
            <a:ext cx="1297242" cy="378502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dirty="0" smtClean="0"/>
              <a:t>报表</a:t>
            </a:r>
            <a:endParaRPr lang="zh-CN" altLang="en-US" dirty="0"/>
          </a:p>
        </p:txBody>
      </p:sp>
      <p:sp>
        <p:nvSpPr>
          <p:cNvPr id="24" name="AutoShape 34"/>
          <p:cNvSpPr>
            <a:spLocks noChangeArrowheads="1"/>
          </p:cNvSpPr>
          <p:nvPr/>
        </p:nvSpPr>
        <p:spPr bwMode="gray">
          <a:xfrm>
            <a:off x="4036971" y="4706847"/>
            <a:ext cx="1297242" cy="378502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dirty="0" smtClean="0"/>
              <a:t>宏</a:t>
            </a:r>
            <a:endParaRPr lang="zh-CN" altLang="en-US" dirty="0"/>
          </a:p>
        </p:txBody>
      </p:sp>
      <p:sp>
        <p:nvSpPr>
          <p:cNvPr id="25" name="AutoShape 34"/>
          <p:cNvSpPr>
            <a:spLocks noChangeArrowheads="1"/>
          </p:cNvSpPr>
          <p:nvPr/>
        </p:nvSpPr>
        <p:spPr bwMode="gray">
          <a:xfrm>
            <a:off x="5374274" y="4706847"/>
            <a:ext cx="1297242" cy="378502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dirty="0" smtClean="0"/>
              <a:t>模块</a:t>
            </a:r>
            <a:endParaRPr lang="zh-CN" altLang="en-US" dirty="0"/>
          </a:p>
        </p:txBody>
      </p:sp>
      <p:sp>
        <p:nvSpPr>
          <p:cNvPr id="26" name="AutoShape 34">
            <a:hlinkClick r:id="rId7" action="ppaction://hlinksldjump"/>
          </p:cNvPr>
          <p:cNvSpPr>
            <a:spLocks noChangeArrowheads="1"/>
          </p:cNvSpPr>
          <p:nvPr/>
        </p:nvSpPr>
        <p:spPr bwMode="gray">
          <a:xfrm>
            <a:off x="4011777" y="5618457"/>
            <a:ext cx="1297242" cy="378502"/>
          </a:xfrm>
          <a:prstGeom prst="roundRect">
            <a:avLst>
              <a:gd name="adj" fmla="val 2259"/>
            </a:avLst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dirty="0" smtClean="0"/>
              <a:t>本章重点</a:t>
            </a:r>
            <a:endParaRPr lang="zh-CN" altLang="en-US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首页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513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542925"/>
            <a:ext cx="8686800" cy="1087438"/>
          </a:xfrm>
        </p:spPr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章 认识</a:t>
            </a:r>
            <a:r>
              <a:rPr lang="en-US" altLang="zh-CN" dirty="0"/>
              <a:t>Access</a:t>
            </a:r>
            <a:endParaRPr lang="zh-CN" altLang="en-US" dirty="0"/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gray">
          <a:xfrm>
            <a:off x="1734799" y="1693745"/>
            <a:ext cx="6206042" cy="3920992"/>
          </a:xfrm>
          <a:prstGeom prst="roundRect">
            <a:avLst>
              <a:gd name="adj" fmla="val 2259"/>
            </a:avLst>
          </a:prstGeom>
          <a:gradFill rotWithShape="1">
            <a:gsLst>
              <a:gs pos="2000">
                <a:schemeClr val="bg2"/>
              </a:gs>
              <a:gs pos="48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square" anchor="t" anchorCtr="0"/>
          <a:lstStyle/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000" dirty="0"/>
              <a:t> Access 2010</a:t>
            </a:r>
            <a:r>
              <a:rPr lang="zh-CN" altLang="en-US" sz="2000" dirty="0"/>
              <a:t>是一个功能强大的关系型数据库管理系统，是</a:t>
            </a:r>
            <a:r>
              <a:rPr lang="en-US" altLang="zh-CN" sz="2000" dirty="0"/>
              <a:t>Office 2010</a:t>
            </a:r>
            <a:r>
              <a:rPr lang="zh-CN" altLang="en-US" sz="2000" dirty="0"/>
              <a:t>办公系列软件的一个重要组成部分，主要用于数据库管理。</a:t>
            </a:r>
          </a:p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000" dirty="0" smtClean="0"/>
              <a:t>Access </a:t>
            </a:r>
            <a:r>
              <a:rPr lang="en-US" altLang="zh-CN" sz="2000" dirty="0"/>
              <a:t>2010</a:t>
            </a:r>
            <a:r>
              <a:rPr lang="zh-CN" altLang="en-US" sz="2000" dirty="0"/>
              <a:t>不仅继承和发扬了之前版本的功能强大、界面友好、易学易用的优点，而且它又发生了新的巨大变化。</a:t>
            </a:r>
          </a:p>
          <a:p>
            <a:pPr indent="252000"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000" dirty="0" smtClean="0"/>
              <a:t>本章</a:t>
            </a:r>
            <a:r>
              <a:rPr lang="zh-CN" altLang="en-US" sz="2000" dirty="0"/>
              <a:t>将介绍</a:t>
            </a:r>
            <a:r>
              <a:rPr lang="en-US" altLang="zh-CN" sz="2000" dirty="0"/>
              <a:t>Access 2010</a:t>
            </a:r>
            <a:r>
              <a:rPr lang="zh-CN" altLang="en-US" sz="2000" dirty="0"/>
              <a:t>基本概念，熟悉</a:t>
            </a:r>
            <a:r>
              <a:rPr lang="en-US" altLang="zh-CN" sz="2000" dirty="0"/>
              <a:t>Access 2010</a:t>
            </a:r>
            <a:r>
              <a:rPr lang="zh-CN" altLang="en-US" sz="2000" dirty="0"/>
              <a:t>的新界面，了解功能区的组成及命令选取方法等。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23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gray">
          <a:xfrm>
            <a:off x="3713515" y="4295072"/>
            <a:ext cx="1930643" cy="63727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DDDDDD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2976147" y="1900382"/>
            <a:ext cx="2668012" cy="7667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DDDDDD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gray">
          <a:xfrm>
            <a:off x="2976147" y="2694132"/>
            <a:ext cx="2668012" cy="7667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DDDDDD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2976147" y="3494232"/>
            <a:ext cx="2668012" cy="7667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DDDDDD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Rectangle 174"/>
          <p:cNvSpPr>
            <a:spLocks noChangeArrowheads="1"/>
          </p:cNvSpPr>
          <p:nvPr/>
        </p:nvSpPr>
        <p:spPr bwMode="gray">
          <a:xfrm>
            <a:off x="1302385" y="1902144"/>
            <a:ext cx="2411131" cy="7667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dirty="0"/>
              <a:t>专业的数据库</a:t>
            </a:r>
            <a:r>
              <a:rPr lang="zh-CN" altLang="en-US" dirty="0" smtClean="0"/>
              <a:t>模板</a:t>
            </a:r>
            <a:endParaRPr lang="en-US" altLang="zh-CN" dirty="0"/>
          </a:p>
        </p:txBody>
      </p:sp>
      <p:sp>
        <p:nvSpPr>
          <p:cNvPr id="9" name="Rectangle 175"/>
          <p:cNvSpPr>
            <a:spLocks noChangeArrowheads="1"/>
          </p:cNvSpPr>
          <p:nvPr/>
        </p:nvSpPr>
        <p:spPr bwMode="gray">
          <a:xfrm>
            <a:off x="1302385" y="2694132"/>
            <a:ext cx="2411131" cy="76676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Rectangle 176"/>
          <p:cNvSpPr>
            <a:spLocks noChangeArrowheads="1"/>
          </p:cNvSpPr>
          <p:nvPr/>
        </p:nvSpPr>
        <p:spPr bwMode="gray">
          <a:xfrm>
            <a:off x="1302385" y="3494232"/>
            <a:ext cx="2411131" cy="7667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Rectangle 179"/>
          <p:cNvSpPr>
            <a:spLocks noChangeArrowheads="1"/>
          </p:cNvSpPr>
          <p:nvPr/>
        </p:nvSpPr>
        <p:spPr bwMode="white">
          <a:xfrm>
            <a:off x="3764438" y="2875511"/>
            <a:ext cx="18511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/>
              <a:t>新增的计算字段</a:t>
            </a:r>
            <a:endParaRPr lang="en-US" altLang="zh-CN" dirty="0"/>
          </a:p>
        </p:txBody>
      </p:sp>
      <p:sp>
        <p:nvSpPr>
          <p:cNvPr id="13" name="Rectangle 180"/>
          <p:cNvSpPr>
            <a:spLocks noChangeArrowheads="1"/>
          </p:cNvSpPr>
          <p:nvPr/>
        </p:nvSpPr>
        <p:spPr bwMode="white">
          <a:xfrm>
            <a:off x="1238803" y="3700607"/>
            <a:ext cx="2525636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/>
              <a:t>新的宏生成器</a:t>
            </a:r>
            <a:endParaRPr lang="en-US" altLang="zh-CN" dirty="0"/>
          </a:p>
        </p:txBody>
      </p:sp>
      <p:sp>
        <p:nvSpPr>
          <p:cNvPr id="14" name="Rectangle 181"/>
          <p:cNvSpPr>
            <a:spLocks noChangeArrowheads="1"/>
          </p:cNvSpPr>
          <p:nvPr/>
        </p:nvSpPr>
        <p:spPr bwMode="auto">
          <a:xfrm>
            <a:off x="3673278" y="2163722"/>
            <a:ext cx="4365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endParaRPr lang="en-US" altLang="zh-CN" dirty="0"/>
          </a:p>
        </p:txBody>
      </p:sp>
      <p:sp>
        <p:nvSpPr>
          <p:cNvPr id="15" name="Rectangle 182"/>
          <p:cNvSpPr>
            <a:spLocks noChangeArrowheads="1"/>
          </p:cNvSpPr>
          <p:nvPr/>
        </p:nvSpPr>
        <p:spPr bwMode="auto">
          <a:xfrm>
            <a:off x="3713516" y="2131829"/>
            <a:ext cx="1840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dirty="0"/>
              <a:t>Backstage</a:t>
            </a:r>
            <a:r>
              <a:rPr lang="zh-CN" altLang="en-US" dirty="0" smtClean="0"/>
              <a:t>视图</a:t>
            </a:r>
            <a:endParaRPr lang="en-US" altLang="zh-CN" dirty="0"/>
          </a:p>
        </p:txBody>
      </p:sp>
      <p:sp>
        <p:nvSpPr>
          <p:cNvPr id="16" name="Rectangle 183"/>
          <p:cNvSpPr>
            <a:spLocks noChangeArrowheads="1"/>
          </p:cNvSpPr>
          <p:nvPr/>
        </p:nvSpPr>
        <p:spPr bwMode="auto">
          <a:xfrm>
            <a:off x="1343985" y="2894135"/>
            <a:ext cx="23695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dirty="0"/>
              <a:t>改进的数据表</a:t>
            </a:r>
            <a:r>
              <a:rPr lang="zh-CN" altLang="en-US" dirty="0" smtClean="0"/>
              <a:t>视图</a:t>
            </a:r>
            <a:endParaRPr lang="en-US" altLang="zh-CN" dirty="0"/>
          </a:p>
        </p:txBody>
      </p:sp>
      <p:sp>
        <p:nvSpPr>
          <p:cNvPr id="17" name="TextBox 16"/>
          <p:cNvSpPr txBox="1"/>
          <p:nvPr/>
        </p:nvSpPr>
        <p:spPr>
          <a:xfrm>
            <a:off x="3673277" y="4405373"/>
            <a:ext cx="197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增强</a:t>
            </a:r>
            <a:r>
              <a:rPr lang="zh-CN" altLang="en-US" dirty="0"/>
              <a:t>的</a:t>
            </a:r>
            <a:r>
              <a:rPr lang="zh-CN" altLang="en-US" dirty="0" smtClean="0"/>
              <a:t>安全性</a:t>
            </a:r>
            <a:endParaRPr lang="en-US" altLang="zh-CN" dirty="0"/>
          </a:p>
        </p:txBody>
      </p:sp>
      <p:sp>
        <p:nvSpPr>
          <p:cNvPr id="18" name="Rectangle 174"/>
          <p:cNvSpPr>
            <a:spLocks noChangeArrowheads="1"/>
          </p:cNvSpPr>
          <p:nvPr/>
        </p:nvSpPr>
        <p:spPr bwMode="gray">
          <a:xfrm>
            <a:off x="5644158" y="1900381"/>
            <a:ext cx="2055099" cy="7667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dirty="0"/>
              <a:t>条件格式</a:t>
            </a:r>
            <a:r>
              <a:rPr lang="zh-CN" altLang="en-US" dirty="0" smtClean="0"/>
              <a:t>功能</a:t>
            </a:r>
            <a:endParaRPr lang="en-US" altLang="zh-CN" dirty="0"/>
          </a:p>
        </p:txBody>
      </p:sp>
      <p:sp>
        <p:nvSpPr>
          <p:cNvPr id="19" name="Rectangle 175"/>
          <p:cNvSpPr>
            <a:spLocks noChangeArrowheads="1"/>
          </p:cNvSpPr>
          <p:nvPr/>
        </p:nvSpPr>
        <p:spPr bwMode="gray">
          <a:xfrm>
            <a:off x="5644158" y="2692369"/>
            <a:ext cx="2055099" cy="76676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Rectangle 176"/>
          <p:cNvSpPr>
            <a:spLocks noChangeArrowheads="1"/>
          </p:cNvSpPr>
          <p:nvPr/>
        </p:nvSpPr>
        <p:spPr bwMode="gray">
          <a:xfrm>
            <a:off x="5644158" y="3492469"/>
            <a:ext cx="2055099" cy="7667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Rectangle 179"/>
          <p:cNvSpPr>
            <a:spLocks noChangeArrowheads="1"/>
          </p:cNvSpPr>
          <p:nvPr/>
        </p:nvSpPr>
        <p:spPr bwMode="white">
          <a:xfrm>
            <a:off x="5489974" y="2908236"/>
            <a:ext cx="23634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/>
              <a:t>合并与分割单元格</a:t>
            </a:r>
            <a:endParaRPr lang="en-US" altLang="zh-CN" dirty="0"/>
          </a:p>
        </p:txBody>
      </p:sp>
      <p:sp>
        <p:nvSpPr>
          <p:cNvPr id="22" name="Rectangle 180"/>
          <p:cNvSpPr>
            <a:spLocks noChangeArrowheads="1"/>
          </p:cNvSpPr>
          <p:nvPr/>
        </p:nvSpPr>
        <p:spPr bwMode="white">
          <a:xfrm>
            <a:off x="5615584" y="3698844"/>
            <a:ext cx="2152696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/>
              <a:t>应用程序部件</a:t>
            </a:r>
            <a:endParaRPr lang="en-US" altLang="zh-CN" dirty="0"/>
          </a:p>
        </p:txBody>
      </p:sp>
      <p:sp>
        <p:nvSpPr>
          <p:cNvPr id="23" name="Rectangle 179"/>
          <p:cNvSpPr>
            <a:spLocks noChangeArrowheads="1"/>
          </p:cNvSpPr>
          <p:nvPr/>
        </p:nvSpPr>
        <p:spPr bwMode="white">
          <a:xfrm>
            <a:off x="3713516" y="3691184"/>
            <a:ext cx="19306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/>
              <a:t>SharePoint </a:t>
            </a:r>
            <a:r>
              <a:rPr lang="zh-CN" altLang="en-US" dirty="0"/>
              <a:t>网站</a:t>
            </a:r>
            <a:endParaRPr lang="en-US" altLang="zh-CN" dirty="0"/>
          </a:p>
        </p:txBody>
      </p:sp>
      <p:sp>
        <p:nvSpPr>
          <p:cNvPr id="25" name="标题 1"/>
          <p:cNvSpPr txBox="1">
            <a:spLocks/>
          </p:cNvSpPr>
          <p:nvPr/>
        </p:nvSpPr>
        <p:spPr bwMode="gray">
          <a:xfrm>
            <a:off x="0" y="542925"/>
            <a:ext cx="8686800" cy="1087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3600" dirty="0"/>
              <a:t>2.1.1Access 2010</a:t>
            </a:r>
            <a:r>
              <a:rPr lang="zh-CN" altLang="en-US" sz="3600" dirty="0"/>
              <a:t>的新增功能</a:t>
            </a:r>
          </a:p>
        </p:txBody>
      </p:sp>
      <p:sp>
        <p:nvSpPr>
          <p:cNvPr id="27" name="TextBox 26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060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gray">
          <a:xfrm>
            <a:off x="5367801" y="3689240"/>
            <a:ext cx="1630125" cy="674196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237" y="0"/>
              </a:cxn>
              <a:cxn ang="0">
                <a:pos x="364" y="11"/>
              </a:cxn>
              <a:cxn ang="0">
                <a:pos x="484" y="40"/>
              </a:cxn>
              <a:cxn ang="0">
                <a:pos x="624" y="83"/>
              </a:cxn>
              <a:cxn ang="0">
                <a:pos x="754" y="141"/>
              </a:cxn>
              <a:cxn ang="0">
                <a:pos x="894" y="224"/>
              </a:cxn>
              <a:cxn ang="0">
                <a:pos x="1016" y="311"/>
              </a:cxn>
              <a:cxn ang="0">
                <a:pos x="1136" y="397"/>
              </a:cxn>
              <a:cxn ang="0">
                <a:pos x="1256" y="495"/>
              </a:cxn>
              <a:cxn ang="0">
                <a:pos x="1368" y="603"/>
              </a:cxn>
              <a:cxn ang="0">
                <a:pos x="1475" y="726"/>
              </a:cxn>
              <a:cxn ang="0">
                <a:pos x="1565" y="853"/>
              </a:cxn>
              <a:cxn ang="0">
                <a:pos x="1625" y="968"/>
              </a:cxn>
              <a:cxn ang="0">
                <a:pos x="2000" y="932"/>
              </a:cxn>
              <a:cxn ang="0">
                <a:pos x="1872" y="1012"/>
              </a:cxn>
              <a:cxn ang="0">
                <a:pos x="1782" y="1077"/>
              </a:cxn>
              <a:cxn ang="0">
                <a:pos x="1710" y="1145"/>
              </a:cxn>
              <a:cxn ang="0">
                <a:pos x="1638" y="1229"/>
              </a:cxn>
              <a:cxn ang="0">
                <a:pos x="1555" y="1337"/>
              </a:cxn>
              <a:cxn ang="0">
                <a:pos x="1475" y="1445"/>
              </a:cxn>
              <a:cxn ang="0">
                <a:pos x="1408" y="1474"/>
              </a:cxn>
              <a:cxn ang="0">
                <a:pos x="1338" y="1424"/>
              </a:cxn>
              <a:cxn ang="0">
                <a:pos x="1253" y="1373"/>
              </a:cxn>
              <a:cxn ang="0">
                <a:pos x="1173" y="1337"/>
              </a:cxn>
              <a:cxn ang="0">
                <a:pos x="1083" y="1301"/>
              </a:cxn>
              <a:cxn ang="0">
                <a:pos x="991" y="1265"/>
              </a:cxn>
              <a:cxn ang="0">
                <a:pos x="904" y="1239"/>
              </a:cxn>
              <a:cxn ang="0">
                <a:pos x="819" y="1211"/>
              </a:cxn>
              <a:cxn ang="0">
                <a:pos x="704" y="1185"/>
              </a:cxn>
              <a:cxn ang="0">
                <a:pos x="1123" y="986"/>
              </a:cxn>
              <a:cxn ang="0">
                <a:pos x="1024" y="799"/>
              </a:cxn>
              <a:cxn ang="0">
                <a:pos x="949" y="690"/>
              </a:cxn>
              <a:cxn ang="0">
                <a:pos x="841" y="542"/>
              </a:cxn>
              <a:cxn ang="0">
                <a:pos x="746" y="430"/>
              </a:cxn>
              <a:cxn ang="0">
                <a:pos x="672" y="343"/>
              </a:cxn>
              <a:cxn ang="0">
                <a:pos x="579" y="257"/>
              </a:cxn>
              <a:cxn ang="0">
                <a:pos x="482" y="184"/>
              </a:cxn>
              <a:cxn ang="0">
                <a:pos x="364" y="126"/>
              </a:cxn>
              <a:cxn ang="0">
                <a:pos x="242" y="83"/>
              </a:cxn>
              <a:cxn ang="0">
                <a:pos x="110" y="43"/>
              </a:cxn>
            </a:cxnLst>
            <a:rect l="0" t="0" r="r" b="b"/>
            <a:pathLst>
              <a:path w="2063" h="1497">
                <a:moveTo>
                  <a:pt x="0" y="11"/>
                </a:moveTo>
                <a:lnTo>
                  <a:pt x="115" y="0"/>
                </a:lnTo>
                <a:lnTo>
                  <a:pt x="170" y="0"/>
                </a:lnTo>
                <a:lnTo>
                  <a:pt x="237" y="0"/>
                </a:lnTo>
                <a:lnTo>
                  <a:pt x="302" y="7"/>
                </a:lnTo>
                <a:lnTo>
                  <a:pt x="364" y="11"/>
                </a:lnTo>
                <a:lnTo>
                  <a:pt x="429" y="22"/>
                </a:lnTo>
                <a:lnTo>
                  <a:pt x="484" y="40"/>
                </a:lnTo>
                <a:lnTo>
                  <a:pt x="549" y="54"/>
                </a:lnTo>
                <a:lnTo>
                  <a:pt x="624" y="83"/>
                </a:lnTo>
                <a:lnTo>
                  <a:pt x="691" y="116"/>
                </a:lnTo>
                <a:lnTo>
                  <a:pt x="754" y="141"/>
                </a:lnTo>
                <a:lnTo>
                  <a:pt x="826" y="181"/>
                </a:lnTo>
                <a:lnTo>
                  <a:pt x="894" y="224"/>
                </a:lnTo>
                <a:lnTo>
                  <a:pt x="961" y="267"/>
                </a:lnTo>
                <a:lnTo>
                  <a:pt x="1016" y="311"/>
                </a:lnTo>
                <a:lnTo>
                  <a:pt x="1081" y="354"/>
                </a:lnTo>
                <a:lnTo>
                  <a:pt x="1136" y="397"/>
                </a:lnTo>
                <a:lnTo>
                  <a:pt x="1196" y="444"/>
                </a:lnTo>
                <a:lnTo>
                  <a:pt x="1256" y="495"/>
                </a:lnTo>
                <a:lnTo>
                  <a:pt x="1316" y="553"/>
                </a:lnTo>
                <a:lnTo>
                  <a:pt x="1368" y="603"/>
                </a:lnTo>
                <a:lnTo>
                  <a:pt x="1423" y="669"/>
                </a:lnTo>
                <a:lnTo>
                  <a:pt x="1475" y="726"/>
                </a:lnTo>
                <a:lnTo>
                  <a:pt x="1525" y="788"/>
                </a:lnTo>
                <a:lnTo>
                  <a:pt x="1565" y="853"/>
                </a:lnTo>
                <a:lnTo>
                  <a:pt x="1600" y="911"/>
                </a:lnTo>
                <a:lnTo>
                  <a:pt x="1625" y="968"/>
                </a:lnTo>
                <a:lnTo>
                  <a:pt x="2062" y="889"/>
                </a:lnTo>
                <a:lnTo>
                  <a:pt x="2000" y="932"/>
                </a:lnTo>
                <a:lnTo>
                  <a:pt x="1930" y="976"/>
                </a:lnTo>
                <a:lnTo>
                  <a:pt x="1872" y="1012"/>
                </a:lnTo>
                <a:lnTo>
                  <a:pt x="1830" y="1041"/>
                </a:lnTo>
                <a:lnTo>
                  <a:pt x="1782" y="1077"/>
                </a:lnTo>
                <a:lnTo>
                  <a:pt x="1745" y="1109"/>
                </a:lnTo>
                <a:lnTo>
                  <a:pt x="1710" y="1145"/>
                </a:lnTo>
                <a:lnTo>
                  <a:pt x="1673" y="1189"/>
                </a:lnTo>
                <a:lnTo>
                  <a:pt x="1638" y="1229"/>
                </a:lnTo>
                <a:lnTo>
                  <a:pt x="1595" y="1283"/>
                </a:lnTo>
                <a:lnTo>
                  <a:pt x="1555" y="1337"/>
                </a:lnTo>
                <a:lnTo>
                  <a:pt x="1518" y="1384"/>
                </a:lnTo>
                <a:lnTo>
                  <a:pt x="1475" y="1445"/>
                </a:lnTo>
                <a:lnTo>
                  <a:pt x="1443" y="1496"/>
                </a:lnTo>
                <a:lnTo>
                  <a:pt x="1408" y="1474"/>
                </a:lnTo>
                <a:lnTo>
                  <a:pt x="1375" y="1445"/>
                </a:lnTo>
                <a:lnTo>
                  <a:pt x="1338" y="1424"/>
                </a:lnTo>
                <a:lnTo>
                  <a:pt x="1296" y="1398"/>
                </a:lnTo>
                <a:lnTo>
                  <a:pt x="1253" y="1373"/>
                </a:lnTo>
                <a:lnTo>
                  <a:pt x="1213" y="1351"/>
                </a:lnTo>
                <a:lnTo>
                  <a:pt x="1173" y="1337"/>
                </a:lnTo>
                <a:lnTo>
                  <a:pt x="1131" y="1315"/>
                </a:lnTo>
                <a:lnTo>
                  <a:pt x="1083" y="1301"/>
                </a:lnTo>
                <a:lnTo>
                  <a:pt x="1036" y="1283"/>
                </a:lnTo>
                <a:lnTo>
                  <a:pt x="991" y="1265"/>
                </a:lnTo>
                <a:lnTo>
                  <a:pt x="949" y="1250"/>
                </a:lnTo>
                <a:lnTo>
                  <a:pt x="904" y="1239"/>
                </a:lnTo>
                <a:lnTo>
                  <a:pt x="859" y="1225"/>
                </a:lnTo>
                <a:lnTo>
                  <a:pt x="819" y="1211"/>
                </a:lnTo>
                <a:lnTo>
                  <a:pt x="769" y="1196"/>
                </a:lnTo>
                <a:lnTo>
                  <a:pt x="704" y="1185"/>
                </a:lnTo>
                <a:lnTo>
                  <a:pt x="1153" y="1073"/>
                </a:lnTo>
                <a:lnTo>
                  <a:pt x="1123" y="986"/>
                </a:lnTo>
                <a:lnTo>
                  <a:pt x="1088" y="921"/>
                </a:lnTo>
                <a:lnTo>
                  <a:pt x="1024" y="799"/>
                </a:lnTo>
                <a:lnTo>
                  <a:pt x="986" y="744"/>
                </a:lnTo>
                <a:lnTo>
                  <a:pt x="949" y="690"/>
                </a:lnTo>
                <a:lnTo>
                  <a:pt x="881" y="596"/>
                </a:lnTo>
                <a:lnTo>
                  <a:pt x="841" y="542"/>
                </a:lnTo>
                <a:lnTo>
                  <a:pt x="791" y="477"/>
                </a:lnTo>
                <a:lnTo>
                  <a:pt x="746" y="430"/>
                </a:lnTo>
                <a:lnTo>
                  <a:pt x="709" y="387"/>
                </a:lnTo>
                <a:lnTo>
                  <a:pt x="672" y="343"/>
                </a:lnTo>
                <a:lnTo>
                  <a:pt x="627" y="300"/>
                </a:lnTo>
                <a:lnTo>
                  <a:pt x="579" y="257"/>
                </a:lnTo>
                <a:lnTo>
                  <a:pt x="529" y="224"/>
                </a:lnTo>
                <a:lnTo>
                  <a:pt x="482" y="184"/>
                </a:lnTo>
                <a:lnTo>
                  <a:pt x="422" y="152"/>
                </a:lnTo>
                <a:lnTo>
                  <a:pt x="364" y="126"/>
                </a:lnTo>
                <a:lnTo>
                  <a:pt x="302" y="105"/>
                </a:lnTo>
                <a:lnTo>
                  <a:pt x="242" y="83"/>
                </a:lnTo>
                <a:lnTo>
                  <a:pt x="177" y="61"/>
                </a:lnTo>
                <a:lnTo>
                  <a:pt x="110" y="43"/>
                </a:lnTo>
                <a:lnTo>
                  <a:pt x="0" y="11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gray">
          <a:xfrm>
            <a:off x="2421901" y="3684988"/>
            <a:ext cx="1628760" cy="701057"/>
          </a:xfrm>
          <a:custGeom>
            <a:avLst/>
            <a:gdLst/>
            <a:ahLst/>
            <a:cxnLst>
              <a:cxn ang="0">
                <a:pos x="1947" y="0"/>
              </a:cxn>
              <a:cxn ang="0">
                <a:pos x="1825" y="0"/>
              </a:cxn>
              <a:cxn ang="0">
                <a:pos x="1698" y="11"/>
              </a:cxn>
              <a:cxn ang="0">
                <a:pos x="1578" y="40"/>
              </a:cxn>
              <a:cxn ang="0">
                <a:pos x="1438" y="83"/>
              </a:cxn>
              <a:cxn ang="0">
                <a:pos x="1308" y="148"/>
              </a:cxn>
              <a:cxn ang="0">
                <a:pos x="1168" y="231"/>
              </a:cxn>
              <a:cxn ang="0">
                <a:pos x="1046" y="322"/>
              </a:cxn>
              <a:cxn ang="0">
                <a:pos x="926" y="412"/>
              </a:cxn>
              <a:cxn ang="0">
                <a:pos x="806" y="514"/>
              </a:cxn>
              <a:cxn ang="0">
                <a:pos x="694" y="629"/>
              </a:cxn>
              <a:cxn ang="0">
                <a:pos x="587" y="759"/>
              </a:cxn>
              <a:cxn ang="0">
                <a:pos x="497" y="893"/>
              </a:cxn>
              <a:cxn ang="0">
                <a:pos x="437" y="1013"/>
              </a:cxn>
              <a:cxn ang="0">
                <a:pos x="70" y="973"/>
              </a:cxn>
              <a:cxn ang="0">
                <a:pos x="185" y="1052"/>
              </a:cxn>
              <a:cxn ang="0">
                <a:pos x="275" y="1128"/>
              </a:cxn>
              <a:cxn ang="0">
                <a:pos x="349" y="1201"/>
              </a:cxn>
              <a:cxn ang="0">
                <a:pos x="424" y="1284"/>
              </a:cxn>
              <a:cxn ang="0">
                <a:pos x="512" y="1392"/>
              </a:cxn>
              <a:cxn ang="0">
                <a:pos x="589" y="1504"/>
              </a:cxn>
              <a:cxn ang="0">
                <a:pos x="654" y="1537"/>
              </a:cxn>
              <a:cxn ang="0">
                <a:pos x="724" y="1486"/>
              </a:cxn>
              <a:cxn ang="0">
                <a:pos x="809" y="1432"/>
              </a:cxn>
              <a:cxn ang="0">
                <a:pos x="889" y="1396"/>
              </a:cxn>
              <a:cxn ang="0">
                <a:pos x="979" y="1356"/>
              </a:cxn>
              <a:cxn ang="0">
                <a:pos x="1071" y="1320"/>
              </a:cxn>
              <a:cxn ang="0">
                <a:pos x="1158" y="1291"/>
              </a:cxn>
              <a:cxn ang="0">
                <a:pos x="1243" y="1266"/>
              </a:cxn>
              <a:cxn ang="0">
                <a:pos x="1356" y="1237"/>
              </a:cxn>
              <a:cxn ang="0">
                <a:pos x="939" y="1027"/>
              </a:cxn>
              <a:cxn ang="0">
                <a:pos x="1038" y="835"/>
              </a:cxn>
              <a:cxn ang="0">
                <a:pos x="1113" y="720"/>
              </a:cxn>
              <a:cxn ang="0">
                <a:pos x="1221" y="568"/>
              </a:cxn>
              <a:cxn ang="0">
                <a:pos x="1316" y="448"/>
              </a:cxn>
              <a:cxn ang="0">
                <a:pos x="1390" y="358"/>
              </a:cxn>
              <a:cxn ang="0">
                <a:pos x="1483" y="268"/>
              </a:cxn>
              <a:cxn ang="0">
                <a:pos x="1580" y="192"/>
              </a:cxn>
              <a:cxn ang="0">
                <a:pos x="1698" y="130"/>
              </a:cxn>
              <a:cxn ang="0">
                <a:pos x="1820" y="83"/>
              </a:cxn>
              <a:cxn ang="0">
                <a:pos x="1952" y="43"/>
              </a:cxn>
            </a:cxnLst>
            <a:rect l="0" t="0" r="r" b="b"/>
            <a:pathLst>
              <a:path w="2063" h="1556">
                <a:moveTo>
                  <a:pt x="2062" y="11"/>
                </a:moveTo>
                <a:lnTo>
                  <a:pt x="1947" y="0"/>
                </a:lnTo>
                <a:lnTo>
                  <a:pt x="1892" y="0"/>
                </a:lnTo>
                <a:lnTo>
                  <a:pt x="1825" y="0"/>
                </a:lnTo>
                <a:lnTo>
                  <a:pt x="1760" y="7"/>
                </a:lnTo>
                <a:lnTo>
                  <a:pt x="1698" y="11"/>
                </a:lnTo>
                <a:lnTo>
                  <a:pt x="1633" y="22"/>
                </a:lnTo>
                <a:lnTo>
                  <a:pt x="1578" y="40"/>
                </a:lnTo>
                <a:lnTo>
                  <a:pt x="1513" y="58"/>
                </a:lnTo>
                <a:lnTo>
                  <a:pt x="1438" y="83"/>
                </a:lnTo>
                <a:lnTo>
                  <a:pt x="1371" y="119"/>
                </a:lnTo>
                <a:lnTo>
                  <a:pt x="1308" y="148"/>
                </a:lnTo>
                <a:lnTo>
                  <a:pt x="1236" y="188"/>
                </a:lnTo>
                <a:lnTo>
                  <a:pt x="1168" y="231"/>
                </a:lnTo>
                <a:lnTo>
                  <a:pt x="1101" y="278"/>
                </a:lnTo>
                <a:lnTo>
                  <a:pt x="1046" y="322"/>
                </a:lnTo>
                <a:lnTo>
                  <a:pt x="981" y="369"/>
                </a:lnTo>
                <a:lnTo>
                  <a:pt x="926" y="412"/>
                </a:lnTo>
                <a:lnTo>
                  <a:pt x="866" y="463"/>
                </a:lnTo>
                <a:lnTo>
                  <a:pt x="806" y="514"/>
                </a:lnTo>
                <a:lnTo>
                  <a:pt x="746" y="579"/>
                </a:lnTo>
                <a:lnTo>
                  <a:pt x="694" y="629"/>
                </a:lnTo>
                <a:lnTo>
                  <a:pt x="639" y="698"/>
                </a:lnTo>
                <a:lnTo>
                  <a:pt x="587" y="759"/>
                </a:lnTo>
                <a:lnTo>
                  <a:pt x="537" y="825"/>
                </a:lnTo>
                <a:lnTo>
                  <a:pt x="497" y="893"/>
                </a:lnTo>
                <a:lnTo>
                  <a:pt x="462" y="947"/>
                </a:lnTo>
                <a:lnTo>
                  <a:pt x="437" y="1013"/>
                </a:lnTo>
                <a:lnTo>
                  <a:pt x="0" y="929"/>
                </a:lnTo>
                <a:lnTo>
                  <a:pt x="70" y="973"/>
                </a:lnTo>
                <a:lnTo>
                  <a:pt x="122" y="1013"/>
                </a:lnTo>
                <a:lnTo>
                  <a:pt x="185" y="1052"/>
                </a:lnTo>
                <a:lnTo>
                  <a:pt x="232" y="1092"/>
                </a:lnTo>
                <a:lnTo>
                  <a:pt x="275" y="1128"/>
                </a:lnTo>
                <a:lnTo>
                  <a:pt x="312" y="1157"/>
                </a:lnTo>
                <a:lnTo>
                  <a:pt x="349" y="1201"/>
                </a:lnTo>
                <a:lnTo>
                  <a:pt x="384" y="1240"/>
                </a:lnTo>
                <a:lnTo>
                  <a:pt x="424" y="1284"/>
                </a:lnTo>
                <a:lnTo>
                  <a:pt x="467" y="1338"/>
                </a:lnTo>
                <a:lnTo>
                  <a:pt x="512" y="1392"/>
                </a:lnTo>
                <a:lnTo>
                  <a:pt x="549" y="1447"/>
                </a:lnTo>
                <a:lnTo>
                  <a:pt x="589" y="1504"/>
                </a:lnTo>
                <a:lnTo>
                  <a:pt x="619" y="1555"/>
                </a:lnTo>
                <a:lnTo>
                  <a:pt x="654" y="1537"/>
                </a:lnTo>
                <a:lnTo>
                  <a:pt x="687" y="1508"/>
                </a:lnTo>
                <a:lnTo>
                  <a:pt x="724" y="1486"/>
                </a:lnTo>
                <a:lnTo>
                  <a:pt x="766" y="1457"/>
                </a:lnTo>
                <a:lnTo>
                  <a:pt x="809" y="1432"/>
                </a:lnTo>
                <a:lnTo>
                  <a:pt x="849" y="1410"/>
                </a:lnTo>
                <a:lnTo>
                  <a:pt x="889" y="1396"/>
                </a:lnTo>
                <a:lnTo>
                  <a:pt x="931" y="1374"/>
                </a:lnTo>
                <a:lnTo>
                  <a:pt x="979" y="1356"/>
                </a:lnTo>
                <a:lnTo>
                  <a:pt x="1026" y="1338"/>
                </a:lnTo>
                <a:lnTo>
                  <a:pt x="1071" y="1320"/>
                </a:lnTo>
                <a:lnTo>
                  <a:pt x="1113" y="1305"/>
                </a:lnTo>
                <a:lnTo>
                  <a:pt x="1158" y="1291"/>
                </a:lnTo>
                <a:lnTo>
                  <a:pt x="1203" y="1277"/>
                </a:lnTo>
                <a:lnTo>
                  <a:pt x="1243" y="1266"/>
                </a:lnTo>
                <a:lnTo>
                  <a:pt x="1293" y="1248"/>
                </a:lnTo>
                <a:lnTo>
                  <a:pt x="1356" y="1237"/>
                </a:lnTo>
                <a:lnTo>
                  <a:pt x="909" y="1117"/>
                </a:lnTo>
                <a:lnTo>
                  <a:pt x="939" y="1027"/>
                </a:lnTo>
                <a:lnTo>
                  <a:pt x="974" y="962"/>
                </a:lnTo>
                <a:lnTo>
                  <a:pt x="1038" y="835"/>
                </a:lnTo>
                <a:lnTo>
                  <a:pt x="1076" y="774"/>
                </a:lnTo>
                <a:lnTo>
                  <a:pt x="1113" y="720"/>
                </a:lnTo>
                <a:lnTo>
                  <a:pt x="1181" y="622"/>
                </a:lnTo>
                <a:lnTo>
                  <a:pt x="1221" y="568"/>
                </a:lnTo>
                <a:lnTo>
                  <a:pt x="1271" y="499"/>
                </a:lnTo>
                <a:lnTo>
                  <a:pt x="1316" y="448"/>
                </a:lnTo>
                <a:lnTo>
                  <a:pt x="1353" y="401"/>
                </a:lnTo>
                <a:lnTo>
                  <a:pt x="1390" y="358"/>
                </a:lnTo>
                <a:lnTo>
                  <a:pt x="1435" y="311"/>
                </a:lnTo>
                <a:lnTo>
                  <a:pt x="1483" y="268"/>
                </a:lnTo>
                <a:lnTo>
                  <a:pt x="1533" y="231"/>
                </a:lnTo>
                <a:lnTo>
                  <a:pt x="1580" y="192"/>
                </a:lnTo>
                <a:lnTo>
                  <a:pt x="1640" y="159"/>
                </a:lnTo>
                <a:lnTo>
                  <a:pt x="1698" y="130"/>
                </a:lnTo>
                <a:lnTo>
                  <a:pt x="1760" y="108"/>
                </a:lnTo>
                <a:lnTo>
                  <a:pt x="1820" y="83"/>
                </a:lnTo>
                <a:lnTo>
                  <a:pt x="1885" y="61"/>
                </a:lnTo>
                <a:lnTo>
                  <a:pt x="1952" y="43"/>
                </a:lnTo>
                <a:lnTo>
                  <a:pt x="2062" y="11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gray">
          <a:xfrm>
            <a:off x="4316202" y="1745882"/>
            <a:ext cx="811648" cy="674196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3139348" y="2362558"/>
            <a:ext cx="3189257" cy="1813078"/>
          </a:xfrm>
          <a:prstGeom prst="octagon">
            <a:avLst>
              <a:gd name="adj" fmla="val 29287"/>
            </a:avLst>
          </a:prstGeom>
          <a:solidFill>
            <a:srgbClr val="FFC000"/>
          </a:solidFill>
          <a:ln w="38100" cmpd="dbl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2551180" y="440525"/>
            <a:ext cx="4046124" cy="1284491"/>
          </a:xfrm>
          <a:prstGeom prst="roundRect">
            <a:avLst>
              <a:gd name="adj" fmla="val 16667"/>
            </a:avLst>
          </a:prstGeom>
          <a:solidFill>
            <a:srgbClr val="9EBF27"/>
          </a:solidFill>
          <a:ln w="38100">
            <a:noFill/>
            <a:round/>
            <a:headEnd/>
            <a:tailEnd/>
          </a:ln>
          <a:effectLst/>
        </p:spPr>
        <p:txBody>
          <a:bodyPr vert="horz" wrap="square" lIns="111125" tIns="55563" rIns="111125" bIns="5556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gray">
          <a:xfrm>
            <a:off x="1597965" y="4377312"/>
            <a:ext cx="2847941" cy="864905"/>
          </a:xfrm>
          <a:prstGeom prst="roundRect">
            <a:avLst>
              <a:gd name="adj" fmla="val 16667"/>
            </a:avLst>
          </a:prstGeom>
          <a:solidFill>
            <a:srgbClr val="9EBF27"/>
          </a:solidFill>
          <a:ln w="38100">
            <a:noFill/>
            <a:round/>
            <a:headEnd/>
            <a:tailEnd/>
          </a:ln>
          <a:effectLst/>
        </p:spPr>
        <p:txBody>
          <a:bodyPr vert="horz" wrap="square" lIns="111125" tIns="55563" rIns="111125" bIns="5556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gray">
          <a:xfrm>
            <a:off x="4942862" y="4377312"/>
            <a:ext cx="2847941" cy="864905"/>
          </a:xfrm>
          <a:prstGeom prst="roundRect">
            <a:avLst>
              <a:gd name="adj" fmla="val 16667"/>
            </a:avLst>
          </a:prstGeom>
          <a:solidFill>
            <a:srgbClr val="9EBF27"/>
          </a:solidFill>
          <a:ln w="38100">
            <a:noFill/>
            <a:round/>
            <a:headEnd/>
            <a:tailEnd/>
          </a:ln>
          <a:effectLst/>
        </p:spPr>
        <p:txBody>
          <a:bodyPr vert="horz" wrap="square" lIns="111125" tIns="55563" rIns="111125" bIns="5556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3434" y="728827"/>
            <a:ext cx="510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“开始”</a:t>
            </a:r>
            <a:r>
              <a:rPr lang="en-US" altLang="zh-CN" sz="2000" dirty="0"/>
              <a:t>/</a:t>
            </a:r>
            <a:r>
              <a:rPr lang="zh-CN" altLang="en-US" sz="2000" dirty="0"/>
              <a:t>“所有程序”</a:t>
            </a:r>
            <a:r>
              <a:rPr lang="en-US" altLang="zh-CN" sz="2000" dirty="0"/>
              <a:t>/</a:t>
            </a:r>
            <a:r>
              <a:rPr lang="zh-CN" altLang="en-US" sz="2000" dirty="0"/>
              <a:t>“</a:t>
            </a:r>
            <a:r>
              <a:rPr lang="en-US" altLang="zh-CN" sz="2000" dirty="0"/>
              <a:t>Microsoft Office</a:t>
            </a:r>
            <a:r>
              <a:rPr lang="zh-CN" altLang="en-US" sz="2000" dirty="0"/>
              <a:t>”</a:t>
            </a:r>
            <a:r>
              <a:rPr lang="en-US" altLang="zh-CN" sz="2000" dirty="0"/>
              <a:t>/</a:t>
            </a:r>
            <a:r>
              <a:rPr lang="zh-CN" altLang="en-US" sz="2000" dirty="0"/>
              <a:t>“</a:t>
            </a:r>
            <a:r>
              <a:rPr lang="en-US" altLang="zh-CN" sz="2000" dirty="0"/>
              <a:t>Microsoft Access2010</a:t>
            </a:r>
            <a:r>
              <a:rPr lang="zh-CN" altLang="en-US" sz="2000" dirty="0"/>
              <a:t>”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1756" y="4609709"/>
            <a:ext cx="2765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双击桌面上的快捷方式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8227" y="4609709"/>
            <a:ext cx="250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双击数据库文档文件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0662" y="2823411"/>
            <a:ext cx="1364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启动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Access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82B1B-DD1F-4340-B57E-734052DD5567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299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gray">
          <a:xfrm>
            <a:off x="5415243" y="2286228"/>
            <a:ext cx="1628760" cy="701057"/>
          </a:xfrm>
          <a:custGeom>
            <a:avLst/>
            <a:gdLst/>
            <a:ahLst/>
            <a:cxnLst>
              <a:cxn ang="0">
                <a:pos x="112" y="1555"/>
              </a:cxn>
              <a:cxn ang="0">
                <a:pos x="237" y="1555"/>
              </a:cxn>
              <a:cxn ang="0">
                <a:pos x="365" y="1544"/>
              </a:cxn>
              <a:cxn ang="0">
                <a:pos x="484" y="1519"/>
              </a:cxn>
              <a:cxn ang="0">
                <a:pos x="622" y="1472"/>
              </a:cxn>
              <a:cxn ang="0">
                <a:pos x="754" y="1410"/>
              </a:cxn>
              <a:cxn ang="0">
                <a:pos x="891" y="1324"/>
              </a:cxn>
              <a:cxn ang="0">
                <a:pos x="1016" y="1233"/>
              </a:cxn>
              <a:cxn ang="0">
                <a:pos x="1134" y="1143"/>
              </a:cxn>
              <a:cxn ang="0">
                <a:pos x="1253" y="1041"/>
              </a:cxn>
              <a:cxn ang="0">
                <a:pos x="1366" y="929"/>
              </a:cxn>
              <a:cxn ang="0">
                <a:pos x="1476" y="799"/>
              </a:cxn>
              <a:cxn ang="0">
                <a:pos x="1566" y="665"/>
              </a:cxn>
              <a:cxn ang="0">
                <a:pos x="1626" y="546"/>
              </a:cxn>
              <a:cxn ang="0">
                <a:pos x="1993" y="586"/>
              </a:cxn>
              <a:cxn ang="0">
                <a:pos x="1875" y="506"/>
              </a:cxn>
              <a:cxn ang="0">
                <a:pos x="1785" y="427"/>
              </a:cxn>
              <a:cxn ang="0">
                <a:pos x="1713" y="354"/>
              </a:cxn>
              <a:cxn ang="0">
                <a:pos x="1638" y="275"/>
              </a:cxn>
              <a:cxn ang="0">
                <a:pos x="1551" y="166"/>
              </a:cxn>
              <a:cxn ang="0">
                <a:pos x="1473" y="51"/>
              </a:cxn>
              <a:cxn ang="0">
                <a:pos x="1408" y="18"/>
              </a:cxn>
              <a:cxn ang="0">
                <a:pos x="1338" y="72"/>
              </a:cxn>
              <a:cxn ang="0">
                <a:pos x="1251" y="127"/>
              </a:cxn>
              <a:cxn ang="0">
                <a:pos x="1174" y="163"/>
              </a:cxn>
              <a:cxn ang="0">
                <a:pos x="1084" y="199"/>
              </a:cxn>
              <a:cxn ang="0">
                <a:pos x="991" y="235"/>
              </a:cxn>
              <a:cxn ang="0">
                <a:pos x="901" y="264"/>
              </a:cxn>
              <a:cxn ang="0">
                <a:pos x="817" y="293"/>
              </a:cxn>
              <a:cxn ang="0">
                <a:pos x="704" y="318"/>
              </a:cxn>
              <a:cxn ang="0">
                <a:pos x="1124" y="528"/>
              </a:cxn>
              <a:cxn ang="0">
                <a:pos x="1024" y="720"/>
              </a:cxn>
              <a:cxn ang="0">
                <a:pos x="949" y="839"/>
              </a:cxn>
              <a:cxn ang="0">
                <a:pos x="839" y="991"/>
              </a:cxn>
              <a:cxn ang="0">
                <a:pos x="747" y="1110"/>
              </a:cxn>
              <a:cxn ang="0">
                <a:pos x="672" y="1201"/>
              </a:cxn>
              <a:cxn ang="0">
                <a:pos x="577" y="1291"/>
              </a:cxn>
              <a:cxn ang="0">
                <a:pos x="479" y="1363"/>
              </a:cxn>
              <a:cxn ang="0">
                <a:pos x="365" y="1425"/>
              </a:cxn>
              <a:cxn ang="0">
                <a:pos x="240" y="1472"/>
              </a:cxn>
              <a:cxn ang="0">
                <a:pos x="107" y="1515"/>
              </a:cxn>
            </a:cxnLst>
            <a:rect l="0" t="0" r="r" b="b"/>
            <a:pathLst>
              <a:path w="2061" h="1556">
                <a:moveTo>
                  <a:pt x="0" y="1544"/>
                </a:moveTo>
                <a:lnTo>
                  <a:pt x="112" y="1555"/>
                </a:lnTo>
                <a:lnTo>
                  <a:pt x="170" y="1555"/>
                </a:lnTo>
                <a:lnTo>
                  <a:pt x="237" y="1555"/>
                </a:lnTo>
                <a:lnTo>
                  <a:pt x="300" y="1551"/>
                </a:lnTo>
                <a:lnTo>
                  <a:pt x="365" y="1544"/>
                </a:lnTo>
                <a:lnTo>
                  <a:pt x="427" y="1533"/>
                </a:lnTo>
                <a:lnTo>
                  <a:pt x="484" y="1519"/>
                </a:lnTo>
                <a:lnTo>
                  <a:pt x="547" y="1501"/>
                </a:lnTo>
                <a:lnTo>
                  <a:pt x="622" y="1472"/>
                </a:lnTo>
                <a:lnTo>
                  <a:pt x="689" y="1439"/>
                </a:lnTo>
                <a:lnTo>
                  <a:pt x="754" y="1410"/>
                </a:lnTo>
                <a:lnTo>
                  <a:pt x="824" y="1371"/>
                </a:lnTo>
                <a:lnTo>
                  <a:pt x="891" y="1324"/>
                </a:lnTo>
                <a:lnTo>
                  <a:pt x="959" y="1280"/>
                </a:lnTo>
                <a:lnTo>
                  <a:pt x="1016" y="1233"/>
                </a:lnTo>
                <a:lnTo>
                  <a:pt x="1081" y="1190"/>
                </a:lnTo>
                <a:lnTo>
                  <a:pt x="1134" y="1143"/>
                </a:lnTo>
                <a:lnTo>
                  <a:pt x="1194" y="1092"/>
                </a:lnTo>
                <a:lnTo>
                  <a:pt x="1253" y="1041"/>
                </a:lnTo>
                <a:lnTo>
                  <a:pt x="1313" y="980"/>
                </a:lnTo>
                <a:lnTo>
                  <a:pt x="1366" y="929"/>
                </a:lnTo>
                <a:lnTo>
                  <a:pt x="1423" y="861"/>
                </a:lnTo>
                <a:lnTo>
                  <a:pt x="1476" y="799"/>
                </a:lnTo>
                <a:lnTo>
                  <a:pt x="1523" y="734"/>
                </a:lnTo>
                <a:lnTo>
                  <a:pt x="1566" y="665"/>
                </a:lnTo>
                <a:lnTo>
                  <a:pt x="1598" y="608"/>
                </a:lnTo>
                <a:lnTo>
                  <a:pt x="1626" y="546"/>
                </a:lnTo>
                <a:lnTo>
                  <a:pt x="2060" y="629"/>
                </a:lnTo>
                <a:lnTo>
                  <a:pt x="1993" y="586"/>
                </a:lnTo>
                <a:lnTo>
                  <a:pt x="1940" y="546"/>
                </a:lnTo>
                <a:lnTo>
                  <a:pt x="1875" y="506"/>
                </a:lnTo>
                <a:lnTo>
                  <a:pt x="1828" y="467"/>
                </a:lnTo>
                <a:lnTo>
                  <a:pt x="1785" y="427"/>
                </a:lnTo>
                <a:lnTo>
                  <a:pt x="1748" y="398"/>
                </a:lnTo>
                <a:lnTo>
                  <a:pt x="1713" y="354"/>
                </a:lnTo>
                <a:lnTo>
                  <a:pt x="1675" y="318"/>
                </a:lnTo>
                <a:lnTo>
                  <a:pt x="1638" y="275"/>
                </a:lnTo>
                <a:lnTo>
                  <a:pt x="1596" y="221"/>
                </a:lnTo>
                <a:lnTo>
                  <a:pt x="1551" y="166"/>
                </a:lnTo>
                <a:lnTo>
                  <a:pt x="1513" y="112"/>
                </a:lnTo>
                <a:lnTo>
                  <a:pt x="1473" y="51"/>
                </a:lnTo>
                <a:lnTo>
                  <a:pt x="1441" y="0"/>
                </a:lnTo>
                <a:lnTo>
                  <a:pt x="1408" y="18"/>
                </a:lnTo>
                <a:lnTo>
                  <a:pt x="1373" y="47"/>
                </a:lnTo>
                <a:lnTo>
                  <a:pt x="1338" y="72"/>
                </a:lnTo>
                <a:lnTo>
                  <a:pt x="1296" y="98"/>
                </a:lnTo>
                <a:lnTo>
                  <a:pt x="1251" y="127"/>
                </a:lnTo>
                <a:lnTo>
                  <a:pt x="1211" y="145"/>
                </a:lnTo>
                <a:lnTo>
                  <a:pt x="1174" y="163"/>
                </a:lnTo>
                <a:lnTo>
                  <a:pt x="1129" y="184"/>
                </a:lnTo>
                <a:lnTo>
                  <a:pt x="1084" y="199"/>
                </a:lnTo>
                <a:lnTo>
                  <a:pt x="1034" y="221"/>
                </a:lnTo>
                <a:lnTo>
                  <a:pt x="991" y="235"/>
                </a:lnTo>
                <a:lnTo>
                  <a:pt x="949" y="253"/>
                </a:lnTo>
                <a:lnTo>
                  <a:pt x="901" y="264"/>
                </a:lnTo>
                <a:lnTo>
                  <a:pt x="859" y="278"/>
                </a:lnTo>
                <a:lnTo>
                  <a:pt x="817" y="293"/>
                </a:lnTo>
                <a:lnTo>
                  <a:pt x="769" y="307"/>
                </a:lnTo>
                <a:lnTo>
                  <a:pt x="704" y="318"/>
                </a:lnTo>
                <a:lnTo>
                  <a:pt x="1154" y="438"/>
                </a:lnTo>
                <a:lnTo>
                  <a:pt x="1124" y="528"/>
                </a:lnTo>
                <a:lnTo>
                  <a:pt x="1089" y="597"/>
                </a:lnTo>
                <a:lnTo>
                  <a:pt x="1024" y="720"/>
                </a:lnTo>
                <a:lnTo>
                  <a:pt x="986" y="781"/>
                </a:lnTo>
                <a:lnTo>
                  <a:pt x="949" y="839"/>
                </a:lnTo>
                <a:lnTo>
                  <a:pt x="881" y="933"/>
                </a:lnTo>
                <a:lnTo>
                  <a:pt x="839" y="991"/>
                </a:lnTo>
                <a:lnTo>
                  <a:pt x="792" y="1060"/>
                </a:lnTo>
                <a:lnTo>
                  <a:pt x="747" y="1110"/>
                </a:lnTo>
                <a:lnTo>
                  <a:pt x="709" y="1154"/>
                </a:lnTo>
                <a:lnTo>
                  <a:pt x="672" y="1201"/>
                </a:lnTo>
                <a:lnTo>
                  <a:pt x="627" y="1244"/>
                </a:lnTo>
                <a:lnTo>
                  <a:pt x="577" y="1291"/>
                </a:lnTo>
                <a:lnTo>
                  <a:pt x="529" y="1324"/>
                </a:lnTo>
                <a:lnTo>
                  <a:pt x="479" y="1363"/>
                </a:lnTo>
                <a:lnTo>
                  <a:pt x="419" y="1400"/>
                </a:lnTo>
                <a:lnTo>
                  <a:pt x="365" y="1425"/>
                </a:lnTo>
                <a:lnTo>
                  <a:pt x="300" y="1450"/>
                </a:lnTo>
                <a:lnTo>
                  <a:pt x="240" y="1472"/>
                </a:lnTo>
                <a:lnTo>
                  <a:pt x="177" y="1494"/>
                </a:lnTo>
                <a:lnTo>
                  <a:pt x="107" y="1515"/>
                </a:lnTo>
                <a:lnTo>
                  <a:pt x="0" y="1544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gray">
          <a:xfrm>
            <a:off x="5319675" y="3592988"/>
            <a:ext cx="1630125" cy="674196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237" y="0"/>
              </a:cxn>
              <a:cxn ang="0">
                <a:pos x="364" y="11"/>
              </a:cxn>
              <a:cxn ang="0">
                <a:pos x="484" y="40"/>
              </a:cxn>
              <a:cxn ang="0">
                <a:pos x="624" y="83"/>
              </a:cxn>
              <a:cxn ang="0">
                <a:pos x="754" y="141"/>
              </a:cxn>
              <a:cxn ang="0">
                <a:pos x="894" y="224"/>
              </a:cxn>
              <a:cxn ang="0">
                <a:pos x="1016" y="311"/>
              </a:cxn>
              <a:cxn ang="0">
                <a:pos x="1136" y="397"/>
              </a:cxn>
              <a:cxn ang="0">
                <a:pos x="1256" y="495"/>
              </a:cxn>
              <a:cxn ang="0">
                <a:pos x="1368" y="603"/>
              </a:cxn>
              <a:cxn ang="0">
                <a:pos x="1475" y="726"/>
              </a:cxn>
              <a:cxn ang="0">
                <a:pos x="1565" y="853"/>
              </a:cxn>
              <a:cxn ang="0">
                <a:pos x="1625" y="968"/>
              </a:cxn>
              <a:cxn ang="0">
                <a:pos x="2000" y="932"/>
              </a:cxn>
              <a:cxn ang="0">
                <a:pos x="1872" y="1012"/>
              </a:cxn>
              <a:cxn ang="0">
                <a:pos x="1782" y="1077"/>
              </a:cxn>
              <a:cxn ang="0">
                <a:pos x="1710" y="1145"/>
              </a:cxn>
              <a:cxn ang="0">
                <a:pos x="1638" y="1229"/>
              </a:cxn>
              <a:cxn ang="0">
                <a:pos x="1555" y="1337"/>
              </a:cxn>
              <a:cxn ang="0">
                <a:pos x="1475" y="1445"/>
              </a:cxn>
              <a:cxn ang="0">
                <a:pos x="1408" y="1474"/>
              </a:cxn>
              <a:cxn ang="0">
                <a:pos x="1338" y="1424"/>
              </a:cxn>
              <a:cxn ang="0">
                <a:pos x="1253" y="1373"/>
              </a:cxn>
              <a:cxn ang="0">
                <a:pos x="1173" y="1337"/>
              </a:cxn>
              <a:cxn ang="0">
                <a:pos x="1083" y="1301"/>
              </a:cxn>
              <a:cxn ang="0">
                <a:pos x="991" y="1265"/>
              </a:cxn>
              <a:cxn ang="0">
                <a:pos x="904" y="1239"/>
              </a:cxn>
              <a:cxn ang="0">
                <a:pos x="819" y="1211"/>
              </a:cxn>
              <a:cxn ang="0">
                <a:pos x="704" y="1185"/>
              </a:cxn>
              <a:cxn ang="0">
                <a:pos x="1123" y="986"/>
              </a:cxn>
              <a:cxn ang="0">
                <a:pos x="1024" y="799"/>
              </a:cxn>
              <a:cxn ang="0">
                <a:pos x="949" y="690"/>
              </a:cxn>
              <a:cxn ang="0">
                <a:pos x="841" y="542"/>
              </a:cxn>
              <a:cxn ang="0">
                <a:pos x="746" y="430"/>
              </a:cxn>
              <a:cxn ang="0">
                <a:pos x="672" y="343"/>
              </a:cxn>
              <a:cxn ang="0">
                <a:pos x="579" y="257"/>
              </a:cxn>
              <a:cxn ang="0">
                <a:pos x="482" y="184"/>
              </a:cxn>
              <a:cxn ang="0">
                <a:pos x="364" y="126"/>
              </a:cxn>
              <a:cxn ang="0">
                <a:pos x="242" y="83"/>
              </a:cxn>
              <a:cxn ang="0">
                <a:pos x="110" y="43"/>
              </a:cxn>
            </a:cxnLst>
            <a:rect l="0" t="0" r="r" b="b"/>
            <a:pathLst>
              <a:path w="2063" h="1497">
                <a:moveTo>
                  <a:pt x="0" y="11"/>
                </a:moveTo>
                <a:lnTo>
                  <a:pt x="115" y="0"/>
                </a:lnTo>
                <a:lnTo>
                  <a:pt x="170" y="0"/>
                </a:lnTo>
                <a:lnTo>
                  <a:pt x="237" y="0"/>
                </a:lnTo>
                <a:lnTo>
                  <a:pt x="302" y="7"/>
                </a:lnTo>
                <a:lnTo>
                  <a:pt x="364" y="11"/>
                </a:lnTo>
                <a:lnTo>
                  <a:pt x="429" y="22"/>
                </a:lnTo>
                <a:lnTo>
                  <a:pt x="484" y="40"/>
                </a:lnTo>
                <a:lnTo>
                  <a:pt x="549" y="54"/>
                </a:lnTo>
                <a:lnTo>
                  <a:pt x="624" y="83"/>
                </a:lnTo>
                <a:lnTo>
                  <a:pt x="691" y="116"/>
                </a:lnTo>
                <a:lnTo>
                  <a:pt x="754" y="141"/>
                </a:lnTo>
                <a:lnTo>
                  <a:pt x="826" y="181"/>
                </a:lnTo>
                <a:lnTo>
                  <a:pt x="894" y="224"/>
                </a:lnTo>
                <a:lnTo>
                  <a:pt x="961" y="267"/>
                </a:lnTo>
                <a:lnTo>
                  <a:pt x="1016" y="311"/>
                </a:lnTo>
                <a:lnTo>
                  <a:pt x="1081" y="354"/>
                </a:lnTo>
                <a:lnTo>
                  <a:pt x="1136" y="397"/>
                </a:lnTo>
                <a:lnTo>
                  <a:pt x="1196" y="444"/>
                </a:lnTo>
                <a:lnTo>
                  <a:pt x="1256" y="495"/>
                </a:lnTo>
                <a:lnTo>
                  <a:pt x="1316" y="553"/>
                </a:lnTo>
                <a:lnTo>
                  <a:pt x="1368" y="603"/>
                </a:lnTo>
                <a:lnTo>
                  <a:pt x="1423" y="669"/>
                </a:lnTo>
                <a:lnTo>
                  <a:pt x="1475" y="726"/>
                </a:lnTo>
                <a:lnTo>
                  <a:pt x="1525" y="788"/>
                </a:lnTo>
                <a:lnTo>
                  <a:pt x="1565" y="853"/>
                </a:lnTo>
                <a:lnTo>
                  <a:pt x="1600" y="911"/>
                </a:lnTo>
                <a:lnTo>
                  <a:pt x="1625" y="968"/>
                </a:lnTo>
                <a:lnTo>
                  <a:pt x="2062" y="889"/>
                </a:lnTo>
                <a:lnTo>
                  <a:pt x="2000" y="932"/>
                </a:lnTo>
                <a:lnTo>
                  <a:pt x="1930" y="976"/>
                </a:lnTo>
                <a:lnTo>
                  <a:pt x="1872" y="1012"/>
                </a:lnTo>
                <a:lnTo>
                  <a:pt x="1830" y="1041"/>
                </a:lnTo>
                <a:lnTo>
                  <a:pt x="1782" y="1077"/>
                </a:lnTo>
                <a:lnTo>
                  <a:pt x="1745" y="1109"/>
                </a:lnTo>
                <a:lnTo>
                  <a:pt x="1710" y="1145"/>
                </a:lnTo>
                <a:lnTo>
                  <a:pt x="1673" y="1189"/>
                </a:lnTo>
                <a:lnTo>
                  <a:pt x="1638" y="1229"/>
                </a:lnTo>
                <a:lnTo>
                  <a:pt x="1595" y="1283"/>
                </a:lnTo>
                <a:lnTo>
                  <a:pt x="1555" y="1337"/>
                </a:lnTo>
                <a:lnTo>
                  <a:pt x="1518" y="1384"/>
                </a:lnTo>
                <a:lnTo>
                  <a:pt x="1475" y="1445"/>
                </a:lnTo>
                <a:lnTo>
                  <a:pt x="1443" y="1496"/>
                </a:lnTo>
                <a:lnTo>
                  <a:pt x="1408" y="1474"/>
                </a:lnTo>
                <a:lnTo>
                  <a:pt x="1375" y="1445"/>
                </a:lnTo>
                <a:lnTo>
                  <a:pt x="1338" y="1424"/>
                </a:lnTo>
                <a:lnTo>
                  <a:pt x="1296" y="1398"/>
                </a:lnTo>
                <a:lnTo>
                  <a:pt x="1253" y="1373"/>
                </a:lnTo>
                <a:lnTo>
                  <a:pt x="1213" y="1351"/>
                </a:lnTo>
                <a:lnTo>
                  <a:pt x="1173" y="1337"/>
                </a:lnTo>
                <a:lnTo>
                  <a:pt x="1131" y="1315"/>
                </a:lnTo>
                <a:lnTo>
                  <a:pt x="1083" y="1301"/>
                </a:lnTo>
                <a:lnTo>
                  <a:pt x="1036" y="1283"/>
                </a:lnTo>
                <a:lnTo>
                  <a:pt x="991" y="1265"/>
                </a:lnTo>
                <a:lnTo>
                  <a:pt x="949" y="1250"/>
                </a:lnTo>
                <a:lnTo>
                  <a:pt x="904" y="1239"/>
                </a:lnTo>
                <a:lnTo>
                  <a:pt x="859" y="1225"/>
                </a:lnTo>
                <a:lnTo>
                  <a:pt x="819" y="1211"/>
                </a:lnTo>
                <a:lnTo>
                  <a:pt x="769" y="1196"/>
                </a:lnTo>
                <a:lnTo>
                  <a:pt x="704" y="1185"/>
                </a:lnTo>
                <a:lnTo>
                  <a:pt x="1153" y="1073"/>
                </a:lnTo>
                <a:lnTo>
                  <a:pt x="1123" y="986"/>
                </a:lnTo>
                <a:lnTo>
                  <a:pt x="1088" y="921"/>
                </a:lnTo>
                <a:lnTo>
                  <a:pt x="1024" y="799"/>
                </a:lnTo>
                <a:lnTo>
                  <a:pt x="986" y="744"/>
                </a:lnTo>
                <a:lnTo>
                  <a:pt x="949" y="690"/>
                </a:lnTo>
                <a:lnTo>
                  <a:pt x="881" y="596"/>
                </a:lnTo>
                <a:lnTo>
                  <a:pt x="841" y="542"/>
                </a:lnTo>
                <a:lnTo>
                  <a:pt x="791" y="477"/>
                </a:lnTo>
                <a:lnTo>
                  <a:pt x="746" y="430"/>
                </a:lnTo>
                <a:lnTo>
                  <a:pt x="709" y="387"/>
                </a:lnTo>
                <a:lnTo>
                  <a:pt x="672" y="343"/>
                </a:lnTo>
                <a:lnTo>
                  <a:pt x="627" y="300"/>
                </a:lnTo>
                <a:lnTo>
                  <a:pt x="579" y="257"/>
                </a:lnTo>
                <a:lnTo>
                  <a:pt x="529" y="224"/>
                </a:lnTo>
                <a:lnTo>
                  <a:pt x="482" y="184"/>
                </a:lnTo>
                <a:lnTo>
                  <a:pt x="422" y="152"/>
                </a:lnTo>
                <a:lnTo>
                  <a:pt x="364" y="126"/>
                </a:lnTo>
                <a:lnTo>
                  <a:pt x="302" y="105"/>
                </a:lnTo>
                <a:lnTo>
                  <a:pt x="242" y="83"/>
                </a:lnTo>
                <a:lnTo>
                  <a:pt x="177" y="61"/>
                </a:lnTo>
                <a:lnTo>
                  <a:pt x="110" y="43"/>
                </a:lnTo>
                <a:lnTo>
                  <a:pt x="0" y="11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gray">
          <a:xfrm>
            <a:off x="2518153" y="3540610"/>
            <a:ext cx="1628760" cy="701057"/>
          </a:xfrm>
          <a:custGeom>
            <a:avLst/>
            <a:gdLst/>
            <a:ahLst/>
            <a:cxnLst>
              <a:cxn ang="0">
                <a:pos x="1947" y="0"/>
              </a:cxn>
              <a:cxn ang="0">
                <a:pos x="1825" y="0"/>
              </a:cxn>
              <a:cxn ang="0">
                <a:pos x="1698" y="11"/>
              </a:cxn>
              <a:cxn ang="0">
                <a:pos x="1578" y="40"/>
              </a:cxn>
              <a:cxn ang="0">
                <a:pos x="1438" y="83"/>
              </a:cxn>
              <a:cxn ang="0">
                <a:pos x="1308" y="148"/>
              </a:cxn>
              <a:cxn ang="0">
                <a:pos x="1168" y="231"/>
              </a:cxn>
              <a:cxn ang="0">
                <a:pos x="1046" y="322"/>
              </a:cxn>
              <a:cxn ang="0">
                <a:pos x="926" y="412"/>
              </a:cxn>
              <a:cxn ang="0">
                <a:pos x="806" y="514"/>
              </a:cxn>
              <a:cxn ang="0">
                <a:pos x="694" y="629"/>
              </a:cxn>
              <a:cxn ang="0">
                <a:pos x="587" y="759"/>
              </a:cxn>
              <a:cxn ang="0">
                <a:pos x="497" y="893"/>
              </a:cxn>
              <a:cxn ang="0">
                <a:pos x="437" y="1013"/>
              </a:cxn>
              <a:cxn ang="0">
                <a:pos x="70" y="973"/>
              </a:cxn>
              <a:cxn ang="0">
                <a:pos x="185" y="1052"/>
              </a:cxn>
              <a:cxn ang="0">
                <a:pos x="275" y="1128"/>
              </a:cxn>
              <a:cxn ang="0">
                <a:pos x="349" y="1201"/>
              </a:cxn>
              <a:cxn ang="0">
                <a:pos x="424" y="1284"/>
              </a:cxn>
              <a:cxn ang="0">
                <a:pos x="512" y="1392"/>
              </a:cxn>
              <a:cxn ang="0">
                <a:pos x="589" y="1504"/>
              </a:cxn>
              <a:cxn ang="0">
                <a:pos x="654" y="1537"/>
              </a:cxn>
              <a:cxn ang="0">
                <a:pos x="724" y="1486"/>
              </a:cxn>
              <a:cxn ang="0">
                <a:pos x="809" y="1432"/>
              </a:cxn>
              <a:cxn ang="0">
                <a:pos x="889" y="1396"/>
              </a:cxn>
              <a:cxn ang="0">
                <a:pos x="979" y="1356"/>
              </a:cxn>
              <a:cxn ang="0">
                <a:pos x="1071" y="1320"/>
              </a:cxn>
              <a:cxn ang="0">
                <a:pos x="1158" y="1291"/>
              </a:cxn>
              <a:cxn ang="0">
                <a:pos x="1243" y="1266"/>
              </a:cxn>
              <a:cxn ang="0">
                <a:pos x="1356" y="1237"/>
              </a:cxn>
              <a:cxn ang="0">
                <a:pos x="939" y="1027"/>
              </a:cxn>
              <a:cxn ang="0">
                <a:pos x="1038" y="835"/>
              </a:cxn>
              <a:cxn ang="0">
                <a:pos x="1113" y="720"/>
              </a:cxn>
              <a:cxn ang="0">
                <a:pos x="1221" y="568"/>
              </a:cxn>
              <a:cxn ang="0">
                <a:pos x="1316" y="448"/>
              </a:cxn>
              <a:cxn ang="0">
                <a:pos x="1390" y="358"/>
              </a:cxn>
              <a:cxn ang="0">
                <a:pos x="1483" y="268"/>
              </a:cxn>
              <a:cxn ang="0">
                <a:pos x="1580" y="192"/>
              </a:cxn>
              <a:cxn ang="0">
                <a:pos x="1698" y="130"/>
              </a:cxn>
              <a:cxn ang="0">
                <a:pos x="1820" y="83"/>
              </a:cxn>
              <a:cxn ang="0">
                <a:pos x="1952" y="43"/>
              </a:cxn>
            </a:cxnLst>
            <a:rect l="0" t="0" r="r" b="b"/>
            <a:pathLst>
              <a:path w="2063" h="1556">
                <a:moveTo>
                  <a:pt x="2062" y="11"/>
                </a:moveTo>
                <a:lnTo>
                  <a:pt x="1947" y="0"/>
                </a:lnTo>
                <a:lnTo>
                  <a:pt x="1892" y="0"/>
                </a:lnTo>
                <a:lnTo>
                  <a:pt x="1825" y="0"/>
                </a:lnTo>
                <a:lnTo>
                  <a:pt x="1760" y="7"/>
                </a:lnTo>
                <a:lnTo>
                  <a:pt x="1698" y="11"/>
                </a:lnTo>
                <a:lnTo>
                  <a:pt x="1633" y="22"/>
                </a:lnTo>
                <a:lnTo>
                  <a:pt x="1578" y="40"/>
                </a:lnTo>
                <a:lnTo>
                  <a:pt x="1513" y="58"/>
                </a:lnTo>
                <a:lnTo>
                  <a:pt x="1438" y="83"/>
                </a:lnTo>
                <a:lnTo>
                  <a:pt x="1371" y="119"/>
                </a:lnTo>
                <a:lnTo>
                  <a:pt x="1308" y="148"/>
                </a:lnTo>
                <a:lnTo>
                  <a:pt x="1236" y="188"/>
                </a:lnTo>
                <a:lnTo>
                  <a:pt x="1168" y="231"/>
                </a:lnTo>
                <a:lnTo>
                  <a:pt x="1101" y="278"/>
                </a:lnTo>
                <a:lnTo>
                  <a:pt x="1046" y="322"/>
                </a:lnTo>
                <a:lnTo>
                  <a:pt x="981" y="369"/>
                </a:lnTo>
                <a:lnTo>
                  <a:pt x="926" y="412"/>
                </a:lnTo>
                <a:lnTo>
                  <a:pt x="866" y="463"/>
                </a:lnTo>
                <a:lnTo>
                  <a:pt x="806" y="514"/>
                </a:lnTo>
                <a:lnTo>
                  <a:pt x="746" y="579"/>
                </a:lnTo>
                <a:lnTo>
                  <a:pt x="694" y="629"/>
                </a:lnTo>
                <a:lnTo>
                  <a:pt x="639" y="698"/>
                </a:lnTo>
                <a:lnTo>
                  <a:pt x="587" y="759"/>
                </a:lnTo>
                <a:lnTo>
                  <a:pt x="537" y="825"/>
                </a:lnTo>
                <a:lnTo>
                  <a:pt x="497" y="893"/>
                </a:lnTo>
                <a:lnTo>
                  <a:pt x="462" y="947"/>
                </a:lnTo>
                <a:lnTo>
                  <a:pt x="437" y="1013"/>
                </a:lnTo>
                <a:lnTo>
                  <a:pt x="0" y="929"/>
                </a:lnTo>
                <a:lnTo>
                  <a:pt x="70" y="973"/>
                </a:lnTo>
                <a:lnTo>
                  <a:pt x="122" y="1013"/>
                </a:lnTo>
                <a:lnTo>
                  <a:pt x="185" y="1052"/>
                </a:lnTo>
                <a:lnTo>
                  <a:pt x="232" y="1092"/>
                </a:lnTo>
                <a:lnTo>
                  <a:pt x="275" y="1128"/>
                </a:lnTo>
                <a:lnTo>
                  <a:pt x="312" y="1157"/>
                </a:lnTo>
                <a:lnTo>
                  <a:pt x="349" y="1201"/>
                </a:lnTo>
                <a:lnTo>
                  <a:pt x="384" y="1240"/>
                </a:lnTo>
                <a:lnTo>
                  <a:pt x="424" y="1284"/>
                </a:lnTo>
                <a:lnTo>
                  <a:pt x="467" y="1338"/>
                </a:lnTo>
                <a:lnTo>
                  <a:pt x="512" y="1392"/>
                </a:lnTo>
                <a:lnTo>
                  <a:pt x="549" y="1447"/>
                </a:lnTo>
                <a:lnTo>
                  <a:pt x="589" y="1504"/>
                </a:lnTo>
                <a:lnTo>
                  <a:pt x="619" y="1555"/>
                </a:lnTo>
                <a:lnTo>
                  <a:pt x="654" y="1537"/>
                </a:lnTo>
                <a:lnTo>
                  <a:pt x="687" y="1508"/>
                </a:lnTo>
                <a:lnTo>
                  <a:pt x="724" y="1486"/>
                </a:lnTo>
                <a:lnTo>
                  <a:pt x="766" y="1457"/>
                </a:lnTo>
                <a:lnTo>
                  <a:pt x="809" y="1432"/>
                </a:lnTo>
                <a:lnTo>
                  <a:pt x="849" y="1410"/>
                </a:lnTo>
                <a:lnTo>
                  <a:pt x="889" y="1396"/>
                </a:lnTo>
                <a:lnTo>
                  <a:pt x="931" y="1374"/>
                </a:lnTo>
                <a:lnTo>
                  <a:pt x="979" y="1356"/>
                </a:lnTo>
                <a:lnTo>
                  <a:pt x="1026" y="1338"/>
                </a:lnTo>
                <a:lnTo>
                  <a:pt x="1071" y="1320"/>
                </a:lnTo>
                <a:lnTo>
                  <a:pt x="1113" y="1305"/>
                </a:lnTo>
                <a:lnTo>
                  <a:pt x="1158" y="1291"/>
                </a:lnTo>
                <a:lnTo>
                  <a:pt x="1203" y="1277"/>
                </a:lnTo>
                <a:lnTo>
                  <a:pt x="1243" y="1266"/>
                </a:lnTo>
                <a:lnTo>
                  <a:pt x="1293" y="1248"/>
                </a:lnTo>
                <a:lnTo>
                  <a:pt x="1356" y="1237"/>
                </a:lnTo>
                <a:lnTo>
                  <a:pt x="909" y="1117"/>
                </a:lnTo>
                <a:lnTo>
                  <a:pt x="939" y="1027"/>
                </a:lnTo>
                <a:lnTo>
                  <a:pt x="974" y="962"/>
                </a:lnTo>
                <a:lnTo>
                  <a:pt x="1038" y="835"/>
                </a:lnTo>
                <a:lnTo>
                  <a:pt x="1076" y="774"/>
                </a:lnTo>
                <a:lnTo>
                  <a:pt x="1113" y="720"/>
                </a:lnTo>
                <a:lnTo>
                  <a:pt x="1181" y="622"/>
                </a:lnTo>
                <a:lnTo>
                  <a:pt x="1221" y="568"/>
                </a:lnTo>
                <a:lnTo>
                  <a:pt x="1271" y="499"/>
                </a:lnTo>
                <a:lnTo>
                  <a:pt x="1316" y="448"/>
                </a:lnTo>
                <a:lnTo>
                  <a:pt x="1353" y="401"/>
                </a:lnTo>
                <a:lnTo>
                  <a:pt x="1390" y="358"/>
                </a:lnTo>
                <a:lnTo>
                  <a:pt x="1435" y="311"/>
                </a:lnTo>
                <a:lnTo>
                  <a:pt x="1483" y="268"/>
                </a:lnTo>
                <a:lnTo>
                  <a:pt x="1533" y="231"/>
                </a:lnTo>
                <a:lnTo>
                  <a:pt x="1580" y="192"/>
                </a:lnTo>
                <a:lnTo>
                  <a:pt x="1640" y="159"/>
                </a:lnTo>
                <a:lnTo>
                  <a:pt x="1698" y="130"/>
                </a:lnTo>
                <a:lnTo>
                  <a:pt x="1760" y="108"/>
                </a:lnTo>
                <a:lnTo>
                  <a:pt x="1820" y="83"/>
                </a:lnTo>
                <a:lnTo>
                  <a:pt x="1885" y="61"/>
                </a:lnTo>
                <a:lnTo>
                  <a:pt x="1952" y="43"/>
                </a:lnTo>
                <a:lnTo>
                  <a:pt x="2062" y="11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gray">
          <a:xfrm>
            <a:off x="2520884" y="2275484"/>
            <a:ext cx="1630125" cy="674196"/>
          </a:xfrm>
          <a:custGeom>
            <a:avLst/>
            <a:gdLst/>
            <a:ahLst/>
            <a:cxnLst>
              <a:cxn ang="0">
                <a:pos x="1945" y="1496"/>
              </a:cxn>
              <a:cxn ang="0">
                <a:pos x="1823" y="1496"/>
              </a:cxn>
              <a:cxn ang="0">
                <a:pos x="1695" y="1482"/>
              </a:cxn>
              <a:cxn ang="0">
                <a:pos x="1576" y="1456"/>
              </a:cxn>
              <a:cxn ang="0">
                <a:pos x="1438" y="1413"/>
              </a:cxn>
              <a:cxn ang="0">
                <a:pos x="1306" y="1355"/>
              </a:cxn>
              <a:cxn ang="0">
                <a:pos x="1169" y="1272"/>
              </a:cxn>
              <a:cxn ang="0">
                <a:pos x="1044" y="1185"/>
              </a:cxn>
              <a:cxn ang="0">
                <a:pos x="926" y="1099"/>
              </a:cxn>
              <a:cxn ang="0">
                <a:pos x="807" y="1001"/>
              </a:cxn>
              <a:cxn ang="0">
                <a:pos x="694" y="893"/>
              </a:cxn>
              <a:cxn ang="0">
                <a:pos x="584" y="770"/>
              </a:cxn>
              <a:cxn ang="0">
                <a:pos x="494" y="643"/>
              </a:cxn>
              <a:cxn ang="0">
                <a:pos x="434" y="528"/>
              </a:cxn>
              <a:cxn ang="0">
                <a:pos x="60" y="564"/>
              </a:cxn>
              <a:cxn ang="0">
                <a:pos x="187" y="484"/>
              </a:cxn>
              <a:cxn ang="0">
                <a:pos x="277" y="419"/>
              </a:cxn>
              <a:cxn ang="0">
                <a:pos x="352" y="351"/>
              </a:cxn>
              <a:cxn ang="0">
                <a:pos x="422" y="267"/>
              </a:cxn>
              <a:cxn ang="0">
                <a:pos x="507" y="159"/>
              </a:cxn>
              <a:cxn ang="0">
                <a:pos x="587" y="54"/>
              </a:cxn>
              <a:cxn ang="0">
                <a:pos x="652" y="22"/>
              </a:cxn>
              <a:cxn ang="0">
                <a:pos x="722" y="72"/>
              </a:cxn>
              <a:cxn ang="0">
                <a:pos x="809" y="123"/>
              </a:cxn>
              <a:cxn ang="0">
                <a:pos x="886" y="159"/>
              </a:cxn>
              <a:cxn ang="0">
                <a:pos x="979" y="195"/>
              </a:cxn>
              <a:cxn ang="0">
                <a:pos x="1069" y="231"/>
              </a:cxn>
              <a:cxn ang="0">
                <a:pos x="1159" y="257"/>
              </a:cxn>
              <a:cxn ang="0">
                <a:pos x="1243" y="285"/>
              </a:cxn>
              <a:cxn ang="0">
                <a:pos x="1358" y="311"/>
              </a:cxn>
              <a:cxn ang="0">
                <a:pos x="936" y="510"/>
              </a:cxn>
              <a:cxn ang="0">
                <a:pos x="1036" y="697"/>
              </a:cxn>
              <a:cxn ang="0">
                <a:pos x="1111" y="806"/>
              </a:cxn>
              <a:cxn ang="0">
                <a:pos x="1221" y="954"/>
              </a:cxn>
              <a:cxn ang="0">
                <a:pos x="1313" y="1066"/>
              </a:cxn>
              <a:cxn ang="0">
                <a:pos x="1388" y="1153"/>
              </a:cxn>
              <a:cxn ang="0">
                <a:pos x="1483" y="1239"/>
              </a:cxn>
              <a:cxn ang="0">
                <a:pos x="1581" y="1312"/>
              </a:cxn>
              <a:cxn ang="0">
                <a:pos x="1695" y="1370"/>
              </a:cxn>
              <a:cxn ang="0">
                <a:pos x="1820" y="1413"/>
              </a:cxn>
              <a:cxn ang="0">
                <a:pos x="1950" y="1453"/>
              </a:cxn>
            </a:cxnLst>
            <a:rect l="0" t="0" r="r" b="b"/>
            <a:pathLst>
              <a:path w="2061" h="1497">
                <a:moveTo>
                  <a:pt x="2060" y="1482"/>
                </a:moveTo>
                <a:lnTo>
                  <a:pt x="1945" y="1496"/>
                </a:lnTo>
                <a:lnTo>
                  <a:pt x="1890" y="1496"/>
                </a:lnTo>
                <a:lnTo>
                  <a:pt x="1823" y="1496"/>
                </a:lnTo>
                <a:lnTo>
                  <a:pt x="1760" y="1489"/>
                </a:lnTo>
                <a:lnTo>
                  <a:pt x="1695" y="1482"/>
                </a:lnTo>
                <a:lnTo>
                  <a:pt x="1633" y="1471"/>
                </a:lnTo>
                <a:lnTo>
                  <a:pt x="1576" y="1456"/>
                </a:lnTo>
                <a:lnTo>
                  <a:pt x="1513" y="1442"/>
                </a:lnTo>
                <a:lnTo>
                  <a:pt x="1438" y="1413"/>
                </a:lnTo>
                <a:lnTo>
                  <a:pt x="1371" y="1380"/>
                </a:lnTo>
                <a:lnTo>
                  <a:pt x="1306" y="1355"/>
                </a:lnTo>
                <a:lnTo>
                  <a:pt x="1236" y="1315"/>
                </a:lnTo>
                <a:lnTo>
                  <a:pt x="1169" y="1272"/>
                </a:lnTo>
                <a:lnTo>
                  <a:pt x="1101" y="1229"/>
                </a:lnTo>
                <a:lnTo>
                  <a:pt x="1044" y="1185"/>
                </a:lnTo>
                <a:lnTo>
                  <a:pt x="981" y="1142"/>
                </a:lnTo>
                <a:lnTo>
                  <a:pt x="926" y="1099"/>
                </a:lnTo>
                <a:lnTo>
                  <a:pt x="866" y="1052"/>
                </a:lnTo>
                <a:lnTo>
                  <a:pt x="807" y="1001"/>
                </a:lnTo>
                <a:lnTo>
                  <a:pt x="747" y="943"/>
                </a:lnTo>
                <a:lnTo>
                  <a:pt x="694" y="893"/>
                </a:lnTo>
                <a:lnTo>
                  <a:pt x="637" y="827"/>
                </a:lnTo>
                <a:lnTo>
                  <a:pt x="584" y="770"/>
                </a:lnTo>
                <a:lnTo>
                  <a:pt x="537" y="708"/>
                </a:lnTo>
                <a:lnTo>
                  <a:pt x="494" y="643"/>
                </a:lnTo>
                <a:lnTo>
                  <a:pt x="462" y="585"/>
                </a:lnTo>
                <a:lnTo>
                  <a:pt x="434" y="528"/>
                </a:lnTo>
                <a:lnTo>
                  <a:pt x="0" y="611"/>
                </a:lnTo>
                <a:lnTo>
                  <a:pt x="60" y="564"/>
                </a:lnTo>
                <a:lnTo>
                  <a:pt x="132" y="520"/>
                </a:lnTo>
                <a:lnTo>
                  <a:pt x="187" y="484"/>
                </a:lnTo>
                <a:lnTo>
                  <a:pt x="232" y="455"/>
                </a:lnTo>
                <a:lnTo>
                  <a:pt x="277" y="419"/>
                </a:lnTo>
                <a:lnTo>
                  <a:pt x="315" y="387"/>
                </a:lnTo>
                <a:lnTo>
                  <a:pt x="352" y="351"/>
                </a:lnTo>
                <a:lnTo>
                  <a:pt x="385" y="307"/>
                </a:lnTo>
                <a:lnTo>
                  <a:pt x="422" y="267"/>
                </a:lnTo>
                <a:lnTo>
                  <a:pt x="464" y="213"/>
                </a:lnTo>
                <a:lnTo>
                  <a:pt x="507" y="159"/>
                </a:lnTo>
                <a:lnTo>
                  <a:pt x="544" y="112"/>
                </a:lnTo>
                <a:lnTo>
                  <a:pt x="587" y="54"/>
                </a:lnTo>
                <a:lnTo>
                  <a:pt x="619" y="0"/>
                </a:lnTo>
                <a:lnTo>
                  <a:pt x="652" y="22"/>
                </a:lnTo>
                <a:lnTo>
                  <a:pt x="687" y="51"/>
                </a:lnTo>
                <a:lnTo>
                  <a:pt x="722" y="72"/>
                </a:lnTo>
                <a:lnTo>
                  <a:pt x="764" y="98"/>
                </a:lnTo>
                <a:lnTo>
                  <a:pt x="809" y="123"/>
                </a:lnTo>
                <a:lnTo>
                  <a:pt x="849" y="145"/>
                </a:lnTo>
                <a:lnTo>
                  <a:pt x="886" y="159"/>
                </a:lnTo>
                <a:lnTo>
                  <a:pt x="931" y="181"/>
                </a:lnTo>
                <a:lnTo>
                  <a:pt x="979" y="195"/>
                </a:lnTo>
                <a:lnTo>
                  <a:pt x="1026" y="213"/>
                </a:lnTo>
                <a:lnTo>
                  <a:pt x="1069" y="231"/>
                </a:lnTo>
                <a:lnTo>
                  <a:pt x="1111" y="246"/>
                </a:lnTo>
                <a:lnTo>
                  <a:pt x="1159" y="257"/>
                </a:lnTo>
                <a:lnTo>
                  <a:pt x="1201" y="271"/>
                </a:lnTo>
                <a:lnTo>
                  <a:pt x="1243" y="285"/>
                </a:lnTo>
                <a:lnTo>
                  <a:pt x="1291" y="300"/>
                </a:lnTo>
                <a:lnTo>
                  <a:pt x="1358" y="311"/>
                </a:lnTo>
                <a:lnTo>
                  <a:pt x="906" y="423"/>
                </a:lnTo>
                <a:lnTo>
                  <a:pt x="936" y="510"/>
                </a:lnTo>
                <a:lnTo>
                  <a:pt x="974" y="575"/>
                </a:lnTo>
                <a:lnTo>
                  <a:pt x="1036" y="697"/>
                </a:lnTo>
                <a:lnTo>
                  <a:pt x="1074" y="752"/>
                </a:lnTo>
                <a:lnTo>
                  <a:pt x="1111" y="806"/>
                </a:lnTo>
                <a:lnTo>
                  <a:pt x="1179" y="900"/>
                </a:lnTo>
                <a:lnTo>
                  <a:pt x="1221" y="954"/>
                </a:lnTo>
                <a:lnTo>
                  <a:pt x="1268" y="1019"/>
                </a:lnTo>
                <a:lnTo>
                  <a:pt x="1313" y="1066"/>
                </a:lnTo>
                <a:lnTo>
                  <a:pt x="1351" y="1109"/>
                </a:lnTo>
                <a:lnTo>
                  <a:pt x="1388" y="1153"/>
                </a:lnTo>
                <a:lnTo>
                  <a:pt x="1433" y="1196"/>
                </a:lnTo>
                <a:lnTo>
                  <a:pt x="1483" y="1239"/>
                </a:lnTo>
                <a:lnTo>
                  <a:pt x="1531" y="1272"/>
                </a:lnTo>
                <a:lnTo>
                  <a:pt x="1581" y="1312"/>
                </a:lnTo>
                <a:lnTo>
                  <a:pt x="1641" y="1344"/>
                </a:lnTo>
                <a:lnTo>
                  <a:pt x="1695" y="1370"/>
                </a:lnTo>
                <a:lnTo>
                  <a:pt x="1760" y="1391"/>
                </a:lnTo>
                <a:lnTo>
                  <a:pt x="1820" y="1413"/>
                </a:lnTo>
                <a:lnTo>
                  <a:pt x="1883" y="1435"/>
                </a:lnTo>
                <a:lnTo>
                  <a:pt x="1950" y="1453"/>
                </a:lnTo>
                <a:lnTo>
                  <a:pt x="2060" y="1482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3139348" y="2314432"/>
            <a:ext cx="3189257" cy="1813078"/>
          </a:xfrm>
          <a:prstGeom prst="octagon">
            <a:avLst>
              <a:gd name="adj" fmla="val 29287"/>
            </a:avLst>
          </a:prstGeom>
          <a:solidFill>
            <a:srgbClr val="FFC000"/>
          </a:solidFill>
          <a:ln w="38100" cmpd="dbl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577471" y="1282992"/>
            <a:ext cx="2888932" cy="864905"/>
          </a:xfrm>
          <a:prstGeom prst="roundRect">
            <a:avLst>
              <a:gd name="adj" fmla="val 16667"/>
            </a:avLst>
          </a:prstGeom>
          <a:solidFill>
            <a:srgbClr val="9EBF27"/>
          </a:solidFill>
          <a:ln w="38100">
            <a:noFill/>
            <a:round/>
            <a:headEnd/>
            <a:tailEnd/>
          </a:ln>
          <a:effectLst/>
        </p:spPr>
        <p:txBody>
          <a:bodyPr vert="horz" wrap="square" lIns="111125" tIns="55563" rIns="111125" bIns="5556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gray">
          <a:xfrm>
            <a:off x="4942862" y="1282992"/>
            <a:ext cx="2847941" cy="864905"/>
          </a:xfrm>
          <a:prstGeom prst="roundRect">
            <a:avLst>
              <a:gd name="adj" fmla="val 16667"/>
            </a:avLst>
          </a:prstGeom>
          <a:solidFill>
            <a:srgbClr val="9EBF27"/>
          </a:solidFill>
          <a:ln w="38100">
            <a:noFill/>
            <a:round/>
            <a:headEnd/>
            <a:tailEnd/>
          </a:ln>
          <a:effectLst/>
        </p:spPr>
        <p:txBody>
          <a:bodyPr vert="horz" wrap="square" lIns="111125" tIns="55563" rIns="111125" bIns="5556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gray">
          <a:xfrm>
            <a:off x="1042737" y="4377312"/>
            <a:ext cx="3403169" cy="864905"/>
          </a:xfrm>
          <a:prstGeom prst="roundRect">
            <a:avLst>
              <a:gd name="adj" fmla="val 16667"/>
            </a:avLst>
          </a:prstGeom>
          <a:solidFill>
            <a:srgbClr val="9EBF27"/>
          </a:solidFill>
          <a:ln w="38100">
            <a:noFill/>
            <a:round/>
            <a:headEnd/>
            <a:tailEnd/>
          </a:ln>
          <a:effectLst/>
        </p:spPr>
        <p:txBody>
          <a:bodyPr vert="horz" wrap="square" lIns="111125" tIns="55563" rIns="111125" bIns="5556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gray">
          <a:xfrm>
            <a:off x="4942862" y="4377312"/>
            <a:ext cx="2847941" cy="864905"/>
          </a:xfrm>
          <a:prstGeom prst="roundRect">
            <a:avLst>
              <a:gd name="adj" fmla="val 16667"/>
            </a:avLst>
          </a:prstGeom>
          <a:solidFill>
            <a:srgbClr val="9EBF27"/>
          </a:solidFill>
          <a:ln w="38100">
            <a:noFill/>
            <a:round/>
            <a:headEnd/>
            <a:tailEnd/>
          </a:ln>
          <a:effectLst/>
        </p:spPr>
        <p:txBody>
          <a:bodyPr vert="horz" wrap="square" lIns="111125" tIns="55563" rIns="111125" bIns="5556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7470" y="1515389"/>
            <a:ext cx="2888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Access</a:t>
            </a:r>
            <a:r>
              <a:rPr lang="zh-CN" altLang="en-US" sz="2000" dirty="0" smtClean="0"/>
              <a:t>窗口</a:t>
            </a:r>
            <a:r>
              <a:rPr lang="zh-CN" altLang="en-US" sz="2000" dirty="0"/>
              <a:t>“关闭”按钮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08502" y="1515389"/>
            <a:ext cx="2316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“文件”</a:t>
            </a:r>
            <a:r>
              <a:rPr lang="en-US" altLang="zh-CN" sz="2000" dirty="0"/>
              <a:t>/</a:t>
            </a:r>
            <a:r>
              <a:rPr lang="zh-CN" altLang="en-US" sz="2000" dirty="0"/>
              <a:t>“退出”命令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163" y="4609709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Alt+F4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6672" y="4609709"/>
            <a:ext cx="3405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Access</a:t>
            </a:r>
            <a:r>
              <a:rPr lang="zh-CN" altLang="en-US" sz="2000" dirty="0" smtClean="0"/>
              <a:t>窗口</a:t>
            </a:r>
            <a:r>
              <a:rPr lang="zh-CN" altLang="en-US" sz="2000" dirty="0"/>
              <a:t>“控制菜单”按钮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82B1B-DD1F-4340-B57E-734052DD5567}" type="slidenum">
              <a:rPr lang="en-US" altLang="zh-CN" smtClean="0"/>
              <a:pPr/>
              <a:t>6</a:t>
            </a:fld>
            <a:endParaRPr lang="en-US" altLang="zh-CN"/>
          </a:p>
        </p:txBody>
      </p:sp>
      <p:sp>
        <p:nvSpPr>
          <p:cNvPr id="18" name="TextBox 17"/>
          <p:cNvSpPr txBox="1"/>
          <p:nvPr/>
        </p:nvSpPr>
        <p:spPr>
          <a:xfrm>
            <a:off x="4050662" y="2823411"/>
            <a:ext cx="1364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退出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Access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>
            <a:hlinkClick r:id="rId2" action="ppaction://hlinksldjump"/>
          </p:cNvPr>
          <p:cNvSpPr txBox="1"/>
          <p:nvPr/>
        </p:nvSpPr>
        <p:spPr>
          <a:xfrm>
            <a:off x="7603956" y="6272463"/>
            <a:ext cx="80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返回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250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2.1.3Access 2010</a:t>
            </a:r>
            <a:r>
              <a:rPr lang="zh-CN" altLang="en-US" dirty="0"/>
              <a:t>的工作界面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87491" y="5592982"/>
            <a:ext cx="1775551" cy="612357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>
                <a:solidFill>
                  <a:schemeClr val="tx1"/>
                </a:solidFill>
              </a:rPr>
              <a:t>启动</a:t>
            </a:r>
            <a:r>
              <a:rPr lang="zh-CN" altLang="en-US" sz="2400" dirty="0">
                <a:solidFill>
                  <a:schemeClr val="tx1"/>
                </a:solidFill>
              </a:rPr>
              <a:t>界面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82B1B-DD1F-4340-B57E-734052DD5567}" type="slidenum">
              <a:rPr lang="en-US" altLang="zh-CN" smtClean="0"/>
              <a:pPr/>
              <a:t>7</a:t>
            </a:fld>
            <a:endParaRPr lang="en-US" altLang="zh-CN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1051683" y="1112070"/>
            <a:ext cx="6905201" cy="4502667"/>
            <a:chOff x="1480" y="0"/>
            <a:chExt cx="45350" cy="27379"/>
          </a:xfrm>
          <a:noFill/>
        </p:grpSpPr>
        <p:pic>
          <p:nvPicPr>
            <p:cNvPr id="8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" y="0"/>
              <a:ext cx="45350" cy="27379"/>
            </a:xfrm>
            <a:prstGeom prst="rect">
              <a:avLst/>
            </a:prstGeom>
            <a:grpFill/>
            <a:ln>
              <a:noFill/>
            </a:ln>
            <a:extLst/>
          </p:spPr>
        </p:pic>
        <p:grpSp>
          <p:nvGrpSpPr>
            <p:cNvPr id="9" name="组合 69"/>
            <p:cNvGrpSpPr>
              <a:grpSpLocks/>
            </p:cNvGrpSpPr>
            <p:nvPr/>
          </p:nvGrpSpPr>
          <p:grpSpPr bwMode="auto">
            <a:xfrm>
              <a:off x="11944" y="2303"/>
              <a:ext cx="14914" cy="7004"/>
              <a:chOff x="10676" y="2303"/>
              <a:chExt cx="14914" cy="7004"/>
            </a:xfrm>
            <a:grpFill/>
          </p:grpSpPr>
          <p:sp>
            <p:nvSpPr>
              <p:cNvPr id="10" name="AutoShape 900"/>
              <p:cNvSpPr>
                <a:spLocks noChangeArrowheads="1"/>
              </p:cNvSpPr>
              <p:nvPr/>
            </p:nvSpPr>
            <p:spPr bwMode="auto">
              <a:xfrm>
                <a:off x="11695" y="2303"/>
                <a:ext cx="8987" cy="1511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Times New Roman" pitchFamily="18" charset="0"/>
                  </a:rPr>
                  <a:t>“</a:t>
                </a:r>
                <a:r>
                  <a:rPr kumimoji="0" lang="zh-CN" altLang="en-US" sz="16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Times New Roman" pitchFamily="18" charset="0"/>
                  </a:rPr>
                  <a:t>可用模板”页</a:t>
                </a:r>
                <a:endParaRPr kumimoji="0" lang="zh-CN" alt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宋体" pitchFamily="2" charset="-122"/>
                </a:endParaRPr>
              </a:p>
            </p:txBody>
          </p:sp>
          <p:sp>
            <p:nvSpPr>
              <p:cNvPr id="11" name="直接箭头连接符 16"/>
              <p:cNvSpPr>
                <a:spLocks noChangeShapeType="1"/>
              </p:cNvSpPr>
              <p:nvPr/>
            </p:nvSpPr>
            <p:spPr bwMode="auto">
              <a:xfrm flipH="1">
                <a:off x="10676" y="3382"/>
                <a:ext cx="3220" cy="0"/>
              </a:xfrm>
              <a:prstGeom prst="straightConnector1">
                <a:avLst/>
              </a:prstGeom>
              <a:grpFill/>
              <a:ln w="9525">
                <a:noFill/>
                <a:round/>
                <a:headEnd/>
                <a:tailEnd type="arrow" w="med" len="med"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AutoShape 900"/>
              <p:cNvSpPr>
                <a:spLocks noChangeArrowheads="1"/>
              </p:cNvSpPr>
              <p:nvPr/>
            </p:nvSpPr>
            <p:spPr bwMode="auto">
              <a:xfrm>
                <a:off x="22149" y="5392"/>
                <a:ext cx="3441" cy="391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</p:grpSp>
      <p:cxnSp>
        <p:nvCxnSpPr>
          <p:cNvPr id="14" name="直接箭头连接符 13"/>
          <p:cNvCxnSpPr/>
          <p:nvPr/>
        </p:nvCxnSpPr>
        <p:spPr bwMode="auto">
          <a:xfrm>
            <a:off x="2759242" y="2658712"/>
            <a:ext cx="789048" cy="1371026"/>
          </a:xfrm>
          <a:prstGeom prst="straightConnector1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圆角矩形 15"/>
          <p:cNvSpPr/>
          <p:nvPr/>
        </p:nvSpPr>
        <p:spPr bwMode="auto">
          <a:xfrm>
            <a:off x="2947560" y="3882190"/>
            <a:ext cx="1968295" cy="637673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/>
              <a:t>选择和单击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AutoShape 34"/>
          <p:cNvSpPr>
            <a:spLocks noChangeArrowheads="1"/>
          </p:cNvSpPr>
          <p:nvPr/>
        </p:nvSpPr>
        <p:spPr bwMode="gray">
          <a:xfrm>
            <a:off x="5167673" y="2919330"/>
            <a:ext cx="2761980" cy="1030198"/>
          </a:xfrm>
          <a:prstGeom prst="roundRect">
            <a:avLst>
              <a:gd name="adj" fmla="val 225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wrap="square" anchor="t" anchorCtr="0"/>
          <a:lstStyle/>
          <a:p>
            <a:pPr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dirty="0"/>
              <a:t>显示当前</a:t>
            </a:r>
            <a:r>
              <a:rPr lang="en-US" altLang="zh-CN" dirty="0"/>
              <a:t>Access 2010</a:t>
            </a:r>
            <a:r>
              <a:rPr lang="zh-CN" altLang="zh-CN" dirty="0"/>
              <a:t>系统中所有的样本模板</a:t>
            </a:r>
            <a:endParaRPr lang="zh-CN" altLang="en-US" dirty="0"/>
          </a:p>
        </p:txBody>
      </p:sp>
      <p:cxnSp>
        <p:nvCxnSpPr>
          <p:cNvPr id="18" name="直接箭头连接符 17"/>
          <p:cNvCxnSpPr/>
          <p:nvPr/>
        </p:nvCxnSpPr>
        <p:spPr bwMode="auto">
          <a:xfrm>
            <a:off x="4851686" y="2642670"/>
            <a:ext cx="315987" cy="276660"/>
          </a:xfrm>
          <a:prstGeom prst="straightConnector1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接箭头连接符 21"/>
          <p:cNvCxnSpPr/>
          <p:nvPr/>
        </p:nvCxnSpPr>
        <p:spPr bwMode="auto">
          <a:xfrm flipH="1" flipV="1">
            <a:off x="4285855" y="4335197"/>
            <a:ext cx="1890356" cy="758354"/>
          </a:xfrm>
          <a:prstGeom prst="straightConnector1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2644980" y="4724219"/>
            <a:ext cx="260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进入</a:t>
            </a:r>
            <a:r>
              <a:rPr lang="en-US" altLang="zh-CN" dirty="0" smtClean="0"/>
              <a:t>Access</a:t>
            </a:r>
            <a:r>
              <a:rPr lang="zh-CN" altLang="en-US" dirty="0" smtClean="0"/>
              <a:t>工作界面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84169" y="6288505"/>
            <a:ext cx="721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下一张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372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6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16" grpId="2"/>
      <p:bldP spid="17" grpId="0" animBg="1"/>
      <p:bldP spid="19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2.1.3Access 2010</a:t>
            </a:r>
            <a:r>
              <a:rPr lang="zh-CN" altLang="en-US" dirty="0"/>
              <a:t>的工作界面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19592" y="5663141"/>
            <a:ext cx="1830868" cy="54818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>
                <a:solidFill>
                  <a:schemeClr val="tx1"/>
                </a:solidFill>
              </a:rPr>
              <a:t>工作界面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82B1B-DD1F-4340-B57E-734052DD5567}" type="slidenum">
              <a:rPr lang="en-US" altLang="zh-CN" smtClean="0"/>
              <a:pPr/>
              <a:t>8</a:t>
            </a:fld>
            <a:endParaRPr lang="en-US" altLang="zh-CN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968606" y="1094858"/>
            <a:ext cx="7145158" cy="4564311"/>
            <a:chOff x="968606" y="1094858"/>
            <a:chExt cx="7145158" cy="4564311"/>
          </a:xfrm>
        </p:grpSpPr>
        <p:grpSp>
          <p:nvGrpSpPr>
            <p:cNvPr id="6" name="组合 186"/>
            <p:cNvGrpSpPr>
              <a:grpSpLocks/>
            </p:cNvGrpSpPr>
            <p:nvPr/>
          </p:nvGrpSpPr>
          <p:grpSpPr bwMode="auto">
            <a:xfrm>
              <a:off x="968606" y="1094858"/>
              <a:ext cx="7145158" cy="4564311"/>
              <a:chOff x="215" y="46"/>
              <a:chExt cx="46238" cy="27486"/>
            </a:xfrm>
          </p:grpSpPr>
          <p:grpSp>
            <p:nvGrpSpPr>
              <p:cNvPr id="7" name="组合 190"/>
              <p:cNvGrpSpPr>
                <a:grpSpLocks/>
              </p:cNvGrpSpPr>
              <p:nvPr/>
            </p:nvGrpSpPr>
            <p:grpSpPr bwMode="auto">
              <a:xfrm>
                <a:off x="215" y="46"/>
                <a:ext cx="46238" cy="27486"/>
                <a:chOff x="216" y="6229"/>
                <a:chExt cx="46241" cy="27490"/>
              </a:xfrm>
            </p:grpSpPr>
            <p:pic>
              <p:nvPicPr>
                <p:cNvPr id="208" name="图片 20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6" y="6229"/>
                  <a:ext cx="46241" cy="274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9" name="组合 209"/>
                <p:cNvGrpSpPr>
                  <a:grpSpLocks/>
                </p:cNvGrpSpPr>
                <p:nvPr/>
              </p:nvGrpSpPr>
              <p:grpSpPr bwMode="auto">
                <a:xfrm>
                  <a:off x="6740" y="6500"/>
                  <a:ext cx="37351" cy="24324"/>
                  <a:chOff x="8420" y="392"/>
                  <a:chExt cx="46657" cy="30137"/>
                </a:xfrm>
              </p:grpSpPr>
              <p:sp>
                <p:nvSpPr>
                  <p:cNvPr id="10" name="AutoShape 886"/>
                  <p:cNvSpPr>
                    <a:spLocks noChangeArrowheads="1"/>
                  </p:cNvSpPr>
                  <p:nvPr/>
                </p:nvSpPr>
                <p:spPr bwMode="auto">
                  <a:xfrm>
                    <a:off x="38338" y="392"/>
                    <a:ext cx="4913" cy="187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0" tIns="0" rIns="0" bIns="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zh-CN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cs typeface="Times New Roman" pitchFamily="18" charset="0"/>
                      </a:rPr>
                      <a:t>标题栏</a:t>
                    </a:r>
                    <a:endParaRPr kumimoji="0" lang="zh-CN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ea"/>
                      <a:cs typeface="宋体" pitchFamily="2" charset="-122"/>
                    </a:endParaRPr>
                  </a:p>
                </p:txBody>
              </p:sp>
              <p:sp>
                <p:nvSpPr>
                  <p:cNvPr id="11" name="AutoShape 888"/>
                  <p:cNvSpPr>
                    <a:spLocks noChangeArrowheads="1"/>
                  </p:cNvSpPr>
                  <p:nvPr/>
                </p:nvSpPr>
                <p:spPr bwMode="auto">
                  <a:xfrm>
                    <a:off x="50077" y="4180"/>
                    <a:ext cx="5000" cy="187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0" tIns="0" rIns="0" bIns="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zh-CN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cs typeface="Times New Roman" pitchFamily="18" charset="0"/>
                      </a:rPr>
                      <a:t>功能区</a:t>
                    </a:r>
                    <a:endParaRPr kumimoji="0" lang="zh-CN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ea"/>
                      <a:cs typeface="宋体" pitchFamily="2" charset="-122"/>
                    </a:endParaRPr>
                  </a:p>
                </p:txBody>
              </p:sp>
              <p:sp>
                <p:nvSpPr>
                  <p:cNvPr id="14" name="AutoShape 896"/>
                  <p:cNvSpPr>
                    <a:spLocks noChangeArrowheads="1"/>
                  </p:cNvSpPr>
                  <p:nvPr/>
                </p:nvSpPr>
                <p:spPr bwMode="auto">
                  <a:xfrm>
                    <a:off x="8420" y="28655"/>
                    <a:ext cx="4952" cy="187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0" tIns="0" rIns="0" bIns="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zh-CN" sz="14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cs typeface="Times New Roman" pitchFamily="18" charset="0"/>
                      </a:rPr>
                      <a:t>状态栏</a:t>
                    </a:r>
                    <a:endParaRPr kumimoji="0" lang="zh-CN" sz="14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ea"/>
                      <a:cs typeface="宋体" pitchFamily="2" charset="-122"/>
                    </a:endParaRPr>
                  </a:p>
                </p:txBody>
              </p:sp>
            </p:grpSp>
          </p:grpSp>
          <p:sp>
            <p:nvSpPr>
              <p:cNvPr id="8" name="直接箭头连接符 337"/>
              <p:cNvSpPr>
                <a:spLocks noChangeShapeType="1"/>
              </p:cNvSpPr>
              <p:nvPr/>
            </p:nvSpPr>
            <p:spPr bwMode="auto">
              <a:xfrm flipH="1">
                <a:off x="3674" y="23880"/>
                <a:ext cx="3065" cy="286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" name="AutoShape 894"/>
            <p:cNvSpPr>
              <a:spLocks noChangeArrowheads="1"/>
            </p:cNvSpPr>
            <p:nvPr/>
          </p:nvSpPr>
          <p:spPr bwMode="auto">
            <a:xfrm>
              <a:off x="2550641" y="3612245"/>
              <a:ext cx="1990544" cy="25113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数据库对象窗口</a:t>
              </a:r>
              <a:r>
                <a:rPr kumimoji="0" lang="en-US" altLang="zh-CN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(</a:t>
              </a:r>
              <a:r>
                <a:rPr kumimoji="0" lang="zh-CN" alt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工作区</a:t>
              </a:r>
              <a:r>
                <a:rPr kumimoji="0" lang="en-US" altLang="zh-CN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)</a:t>
              </a:r>
              <a:endParaRPr kumimoji="0" lang="en-US" alt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宋体" pitchFamily="2" charset="-122"/>
              </a:endParaRPr>
            </a:p>
          </p:txBody>
        </p:sp>
      </p:grpSp>
      <p:sp>
        <p:nvSpPr>
          <p:cNvPr id="24" name="AutoShape 890"/>
          <p:cNvSpPr>
            <a:spLocks noChangeArrowheads="1"/>
          </p:cNvSpPr>
          <p:nvPr/>
        </p:nvSpPr>
        <p:spPr bwMode="auto">
          <a:xfrm>
            <a:off x="1061163" y="3237772"/>
            <a:ext cx="849432" cy="251000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127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kumimoji="0" lang="zh-CN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对象栏</a:t>
            </a:r>
            <a:r>
              <a:rPr kumimoji="0" lang="en-US" altLang="zh-CN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5" name="AutoShape 890"/>
          <p:cNvSpPr>
            <a:spLocks noChangeArrowheads="1"/>
          </p:cNvSpPr>
          <p:nvPr/>
        </p:nvSpPr>
        <p:spPr bwMode="auto">
          <a:xfrm>
            <a:off x="1061163" y="3010358"/>
            <a:ext cx="849432" cy="47841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导航窗格</a:t>
            </a:r>
            <a:endParaRPr kumimoji="0" lang="zh-CN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148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968606" y="1094858"/>
            <a:ext cx="7145158" cy="4564311"/>
            <a:chOff x="968606" y="1094858"/>
            <a:chExt cx="7145158" cy="4564311"/>
          </a:xfrm>
        </p:grpSpPr>
        <p:grpSp>
          <p:nvGrpSpPr>
            <p:cNvPr id="13" name="组合 12"/>
            <p:cNvGrpSpPr/>
            <p:nvPr/>
          </p:nvGrpSpPr>
          <p:grpSpPr>
            <a:xfrm>
              <a:off x="968606" y="1094858"/>
              <a:ext cx="7145158" cy="4564311"/>
              <a:chOff x="968606" y="1094858"/>
              <a:chExt cx="7145158" cy="4564311"/>
            </a:xfrm>
          </p:grpSpPr>
          <p:grpSp>
            <p:nvGrpSpPr>
              <p:cNvPr id="6" name="组合 186"/>
              <p:cNvGrpSpPr>
                <a:grpSpLocks/>
              </p:cNvGrpSpPr>
              <p:nvPr/>
            </p:nvGrpSpPr>
            <p:grpSpPr bwMode="auto">
              <a:xfrm>
                <a:off x="968606" y="1094858"/>
                <a:ext cx="7145158" cy="4564311"/>
                <a:chOff x="215" y="46"/>
                <a:chExt cx="46238" cy="27486"/>
              </a:xfrm>
            </p:grpSpPr>
            <p:grpSp>
              <p:nvGrpSpPr>
                <p:cNvPr id="7" name="组合 190"/>
                <p:cNvGrpSpPr>
                  <a:grpSpLocks/>
                </p:cNvGrpSpPr>
                <p:nvPr/>
              </p:nvGrpSpPr>
              <p:grpSpPr bwMode="auto">
                <a:xfrm>
                  <a:off x="215" y="46"/>
                  <a:ext cx="46238" cy="27486"/>
                  <a:chOff x="216" y="6229"/>
                  <a:chExt cx="46241" cy="27490"/>
                </a:xfrm>
              </p:grpSpPr>
              <p:pic>
                <p:nvPicPr>
                  <p:cNvPr id="208" name="图片 208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6" y="6229"/>
                    <a:ext cx="46241" cy="2749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9" name="组合 209"/>
                  <p:cNvGrpSpPr>
                    <a:grpSpLocks/>
                  </p:cNvGrpSpPr>
                  <p:nvPr/>
                </p:nvGrpSpPr>
                <p:grpSpPr bwMode="auto">
                  <a:xfrm>
                    <a:off x="815" y="6500"/>
                    <a:ext cx="43275" cy="24324"/>
                    <a:chOff x="1019" y="392"/>
                    <a:chExt cx="54058" cy="30137"/>
                  </a:xfrm>
                </p:grpSpPr>
                <p:sp>
                  <p:nvSpPr>
                    <p:cNvPr id="10" name="AutoShape 8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38" y="392"/>
                      <a:ext cx="4913" cy="1874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0" tIns="0" rIns="0" bIns="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cs typeface="Times New Roman" pitchFamily="18" charset="0"/>
                        </a:rPr>
                        <a:t>标题栏</a:t>
                      </a:r>
                      <a:endParaRPr kumimoji="0" lang="zh-CN" sz="140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cs typeface="宋体" pitchFamily="2" charset="-122"/>
                      </a:endParaRPr>
                    </a:p>
                  </p:txBody>
                </p:sp>
                <p:sp>
                  <p:nvSpPr>
                    <p:cNvPr id="11" name="AutoShape 8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077" y="4180"/>
                      <a:ext cx="5000" cy="1874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0" tIns="0" rIns="0" bIns="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cs typeface="Times New Roman" pitchFamily="18" charset="0"/>
                        </a:rPr>
                        <a:t>功能区</a:t>
                      </a:r>
                      <a:endParaRPr kumimoji="0" lang="zh-CN" sz="140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cs typeface="宋体" pitchFamily="2" charset="-122"/>
                      </a:endParaRPr>
                    </a:p>
                  </p:txBody>
                </p:sp>
                <p:sp>
                  <p:nvSpPr>
                    <p:cNvPr id="14" name="AutoShape 8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20" y="28655"/>
                      <a:ext cx="4952" cy="1874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0" tIns="0" rIns="0" bIns="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cs typeface="Times New Roman" pitchFamily="18" charset="0"/>
                        </a:rPr>
                        <a:t>状态栏</a:t>
                      </a:r>
                      <a:endParaRPr kumimoji="0" lang="zh-CN" sz="140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cs typeface="宋体" pitchFamily="2" charset="-122"/>
                      </a:endParaRPr>
                    </a:p>
                  </p:txBody>
                </p:sp>
                <p:sp>
                  <p:nvSpPr>
                    <p:cNvPr id="15" name="AutoShape 8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9" y="16047"/>
                      <a:ext cx="6867" cy="187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FF">
                        <a:alpha val="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0" tIns="0" rIns="0" bIns="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1270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</a:t>
                      </a:r>
                      <a:r>
                        <a:rPr kumimoji="0" lang="zh-CN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对象栏</a:t>
                      </a:r>
                      <a:r>
                        <a:rPr kumimoji="0" lang="en-US" altLang="zh-CN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)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宋体" pitchFamily="2" charset="-122"/>
                      </a:endParaRPr>
                    </a:p>
                  </p:txBody>
                </p:sp>
              </p:grpSp>
            </p:grpSp>
            <p:sp>
              <p:nvSpPr>
                <p:cNvPr id="8" name="直接箭头连接符 337"/>
                <p:cNvSpPr>
                  <a:spLocks noChangeShapeType="1"/>
                </p:cNvSpPr>
                <p:nvPr/>
              </p:nvSpPr>
              <p:spPr bwMode="auto">
                <a:xfrm flipH="1">
                  <a:off x="3674" y="23880"/>
                  <a:ext cx="3065" cy="286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9" name="AutoShape 894"/>
              <p:cNvSpPr>
                <a:spLocks noChangeArrowheads="1"/>
              </p:cNvSpPr>
              <p:nvPr/>
            </p:nvSpPr>
            <p:spPr bwMode="auto">
              <a:xfrm>
                <a:off x="2550641" y="3612245"/>
                <a:ext cx="1990544" cy="251134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Times New Roman" pitchFamily="18" charset="0"/>
                  </a:rPr>
                  <a:t>数据库对象窗口</a:t>
                </a:r>
                <a:r>
                  <a:rPr kumimoji="0" lang="en-US" altLang="zh-CN" sz="1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Times New Roman" pitchFamily="18" charset="0"/>
                  </a:rPr>
                  <a:t>(</a:t>
                </a:r>
                <a:r>
                  <a:rPr kumimoji="0" lang="zh-CN" altLang="en-US" sz="1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Times New Roman" pitchFamily="18" charset="0"/>
                  </a:rPr>
                  <a:t>工作区</a:t>
                </a:r>
                <a:r>
                  <a:rPr kumimoji="0" lang="en-US" altLang="zh-CN" sz="1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Times New Roman" pitchFamily="18" charset="0"/>
                  </a:rPr>
                  <a:t>)</a:t>
                </a:r>
                <a:endParaRPr kumimoji="0" lang="en-US" altLang="zh-CN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宋体" pitchFamily="2" charset="-122"/>
                </a:endParaRPr>
              </a:p>
            </p:txBody>
          </p:sp>
        </p:grpSp>
        <p:sp>
          <p:nvSpPr>
            <p:cNvPr id="20" name="AutoShape 890"/>
            <p:cNvSpPr>
              <a:spLocks noChangeArrowheads="1"/>
            </p:cNvSpPr>
            <p:nvPr/>
          </p:nvSpPr>
          <p:spPr bwMode="auto">
            <a:xfrm>
              <a:off x="1061163" y="3010358"/>
              <a:ext cx="849432" cy="47841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Times New Roman" pitchFamily="18" charset="0"/>
                </a:rPr>
                <a:t>导航窗格</a:t>
              </a:r>
              <a:endParaRPr kumimoji="0" 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宋体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2.1.3Access 2010</a:t>
            </a:r>
            <a:r>
              <a:rPr lang="zh-CN" altLang="en-US" dirty="0"/>
              <a:t>的工作界面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19592" y="5663141"/>
            <a:ext cx="1830868" cy="54818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>
                <a:solidFill>
                  <a:schemeClr val="tx1"/>
                </a:solidFill>
              </a:rPr>
              <a:t>工作界面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82B1B-DD1F-4340-B57E-734052DD5567}" type="slidenum">
              <a:rPr lang="en-US" altLang="zh-CN" smtClean="0"/>
              <a:pPr/>
              <a:t>9</a:t>
            </a:fld>
            <a:endParaRPr lang="en-US" altLang="zh-CN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AutoShape 34"/>
          <p:cNvSpPr>
            <a:spLocks noChangeArrowheads="1"/>
          </p:cNvSpPr>
          <p:nvPr/>
        </p:nvSpPr>
        <p:spPr bwMode="gray">
          <a:xfrm>
            <a:off x="4630615" y="2389872"/>
            <a:ext cx="3309101" cy="1347940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/>
          <a:lstStyle/>
          <a:p>
            <a:pPr algn="l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dirty="0"/>
              <a:t>标题栏位于</a:t>
            </a:r>
            <a:r>
              <a:rPr lang="en-US" altLang="zh-CN" dirty="0"/>
              <a:t>Access 2010</a:t>
            </a:r>
            <a:r>
              <a:rPr lang="zh-CN" altLang="zh-CN" dirty="0"/>
              <a:t>工作界面的最上端，用于显示当前打开的数据库文件名</a:t>
            </a:r>
            <a:endParaRPr lang="zh-CN" altLang="en-US" dirty="0"/>
          </a:p>
        </p:txBody>
      </p:sp>
      <p:cxnSp>
        <p:nvCxnSpPr>
          <p:cNvPr id="18" name="直接箭头连接符 17"/>
          <p:cNvCxnSpPr/>
          <p:nvPr/>
        </p:nvCxnSpPr>
        <p:spPr bwMode="auto">
          <a:xfrm>
            <a:off x="5908527" y="1383117"/>
            <a:ext cx="0" cy="1006755"/>
          </a:xfrm>
          <a:prstGeom prst="straightConnector1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3385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38">
  <a:themeElements>
    <a:clrScheme name="1_Default Design 1">
      <a:dk1>
        <a:srgbClr val="1C1C1C"/>
      </a:dk1>
      <a:lt1>
        <a:srgbClr val="FFFFFF"/>
      </a:lt1>
      <a:dk2>
        <a:srgbClr val="080808"/>
      </a:dk2>
      <a:lt2>
        <a:srgbClr val="DDDDDD"/>
      </a:lt2>
      <a:accent1>
        <a:srgbClr val="EE3516"/>
      </a:accent1>
      <a:accent2>
        <a:srgbClr val="F3BD33"/>
      </a:accent2>
      <a:accent3>
        <a:srgbClr val="FFFFFF"/>
      </a:accent3>
      <a:accent4>
        <a:srgbClr val="161616"/>
      </a:accent4>
      <a:accent5>
        <a:srgbClr val="F5AEAB"/>
      </a:accent5>
      <a:accent6>
        <a:srgbClr val="DCAB2D"/>
      </a:accent6>
      <a:hlink>
        <a:srgbClr val="AED925"/>
      </a:hlink>
      <a:folHlink>
        <a:srgbClr val="4E9D4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>
            <a:alpha val="0"/>
          </a:srgbClr>
        </a:solidFill>
        <a:ln w="9525">
          <a:solidFill>
            <a:srgbClr val="000000"/>
          </a:solidFill>
          <a:round/>
          <a:headEnd/>
          <a:tailEnd/>
        </a:ln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05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/>
            </a:gs>
            <a:gs pos="100000">
              <a:schemeClr val="accent2">
                <a:gamma/>
                <a:tint val="73725"/>
                <a:invGamma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1C1C1C"/>
        </a:dk1>
        <a:lt1>
          <a:srgbClr val="FFFFFF"/>
        </a:lt1>
        <a:dk2>
          <a:srgbClr val="080808"/>
        </a:dk2>
        <a:lt2>
          <a:srgbClr val="DDDDDD"/>
        </a:lt2>
        <a:accent1>
          <a:srgbClr val="EE3516"/>
        </a:accent1>
        <a:accent2>
          <a:srgbClr val="F3BD33"/>
        </a:accent2>
        <a:accent3>
          <a:srgbClr val="FFFFFF"/>
        </a:accent3>
        <a:accent4>
          <a:srgbClr val="161616"/>
        </a:accent4>
        <a:accent5>
          <a:srgbClr val="F5AEAB"/>
        </a:accent5>
        <a:accent6>
          <a:srgbClr val="DCAB2D"/>
        </a:accent6>
        <a:hlink>
          <a:srgbClr val="AED925"/>
        </a:hlink>
        <a:folHlink>
          <a:srgbClr val="4E9D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1C1C1C"/>
        </a:dk1>
        <a:lt1>
          <a:srgbClr val="FFFFFF"/>
        </a:lt1>
        <a:dk2>
          <a:srgbClr val="080808"/>
        </a:dk2>
        <a:lt2>
          <a:srgbClr val="DDDDDD"/>
        </a:lt2>
        <a:accent1>
          <a:srgbClr val="25A757"/>
        </a:accent1>
        <a:accent2>
          <a:srgbClr val="8DA955"/>
        </a:accent2>
        <a:accent3>
          <a:srgbClr val="FFFFFF"/>
        </a:accent3>
        <a:accent4>
          <a:srgbClr val="161616"/>
        </a:accent4>
        <a:accent5>
          <a:srgbClr val="ACD0B4"/>
        </a:accent5>
        <a:accent6>
          <a:srgbClr val="7F994C"/>
        </a:accent6>
        <a:hlink>
          <a:srgbClr val="D5B35D"/>
        </a:hlink>
        <a:folHlink>
          <a:srgbClr val="B86A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1C1C1C"/>
        </a:dk1>
        <a:lt1>
          <a:srgbClr val="FFFFFF"/>
        </a:lt1>
        <a:dk2>
          <a:srgbClr val="080808"/>
        </a:dk2>
        <a:lt2>
          <a:srgbClr val="DDDDDD"/>
        </a:lt2>
        <a:accent1>
          <a:srgbClr val="EFC119"/>
        </a:accent1>
        <a:accent2>
          <a:srgbClr val="8CCF49"/>
        </a:accent2>
        <a:accent3>
          <a:srgbClr val="FFFFFF"/>
        </a:accent3>
        <a:accent4>
          <a:srgbClr val="161616"/>
        </a:accent4>
        <a:accent5>
          <a:srgbClr val="F6DDAB"/>
        </a:accent5>
        <a:accent6>
          <a:srgbClr val="7EBB41"/>
        </a:accent6>
        <a:hlink>
          <a:srgbClr val="74D3FE"/>
        </a:hlink>
        <a:folHlink>
          <a:srgbClr val="3075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38</Template>
  <TotalTime>931</TotalTime>
  <Words>590</Words>
  <Application>Microsoft Office PowerPoint</Application>
  <PresentationFormat>全屏显示(4:3)</PresentationFormat>
  <Paragraphs>144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38</vt:lpstr>
      <vt:lpstr>PowerPoint 演示文稿</vt:lpstr>
      <vt:lpstr>第2章 认识Access</vt:lpstr>
      <vt:lpstr>第2章 认识Access</vt:lpstr>
      <vt:lpstr>PowerPoint 演示文稿</vt:lpstr>
      <vt:lpstr>PowerPoint 演示文稿</vt:lpstr>
      <vt:lpstr>PowerPoint 演示文稿</vt:lpstr>
      <vt:lpstr>2.1.3Access 2010的工作界面</vt:lpstr>
      <vt:lpstr>2.1.3Access 2010的工作界面</vt:lpstr>
      <vt:lpstr>2.1.3Access 2010的工作界面</vt:lpstr>
      <vt:lpstr>2.1.3Access 2010的工作界面</vt:lpstr>
      <vt:lpstr>2.1.3Access 2010的工作界面</vt:lpstr>
      <vt:lpstr>2.1.3Access 2010的工作界面</vt:lpstr>
      <vt:lpstr>2.1.3Access 2010的工作界面</vt:lpstr>
      <vt:lpstr>2.1.3Access 2010的工作界面</vt:lpstr>
      <vt:lpstr>PowerPoint 演示文稿</vt:lpstr>
      <vt:lpstr>Access工作界面</vt:lpstr>
    </vt:vector>
  </TitlesOfParts>
  <Company>复旦计算机学院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王放; 马颖琦</dc:creator>
  <cp:lastModifiedBy>user</cp:lastModifiedBy>
  <cp:revision>62</cp:revision>
  <dcterms:created xsi:type="dcterms:W3CDTF">2013-04-26T08:48:44Z</dcterms:created>
  <dcterms:modified xsi:type="dcterms:W3CDTF">2013-09-18T03:16:46Z</dcterms:modified>
</cp:coreProperties>
</file>