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13" r:id="rId6"/>
    <p:sldId id="299" r:id="rId7"/>
    <p:sldId id="260" r:id="rId8"/>
    <p:sldId id="262" r:id="rId9"/>
    <p:sldId id="314" r:id="rId10"/>
    <p:sldId id="315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94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95" r:id="rId30"/>
    <p:sldId id="279" r:id="rId31"/>
    <p:sldId id="280" r:id="rId32"/>
    <p:sldId id="282" r:id="rId33"/>
    <p:sldId id="283" r:id="rId34"/>
    <p:sldId id="284" r:id="rId35"/>
    <p:sldId id="297" r:id="rId36"/>
    <p:sldId id="296" r:id="rId37"/>
    <p:sldId id="285" r:id="rId38"/>
    <p:sldId id="288" r:id="rId39"/>
    <p:sldId id="289" r:id="rId40"/>
    <p:sldId id="290" r:id="rId41"/>
    <p:sldId id="291" r:id="rId42"/>
    <p:sldId id="298" r:id="rId43"/>
    <p:sldId id="293" r:id="rId44"/>
    <p:sldId id="300" r:id="rId45"/>
    <p:sldId id="301" r:id="rId46"/>
    <p:sldId id="302" r:id="rId47"/>
    <p:sldId id="303" r:id="rId48"/>
    <p:sldId id="304" r:id="rId49"/>
    <p:sldId id="306" r:id="rId50"/>
    <p:sldId id="307" r:id="rId51"/>
    <p:sldId id="308" r:id="rId52"/>
    <p:sldId id="310" r:id="rId53"/>
    <p:sldId id="311" r:id="rId54"/>
    <p:sldId id="312" r:id="rId55"/>
    <p:sldId id="316" r:id="rId56"/>
    <p:sldId id="31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任意形状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幻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形状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将图片拖动到占位符，或单击添加图标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形状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任意形状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二级</a:t>
            </a:r>
          </a:p>
          <a:p>
            <a:pPr lvl="2" eaLnBrk="1" latinLnBrk="0" hangingPunct="1"/>
            <a:r>
              <a:rPr kumimoji="0" lang="zh-CN" altLang="en-US" smtClean="0"/>
              <a:t>三级</a:t>
            </a:r>
          </a:p>
          <a:p>
            <a:pPr lvl="3" eaLnBrk="1" latinLnBrk="0" hangingPunct="1"/>
            <a:r>
              <a:rPr kumimoji="0" lang="zh-CN" altLang="en-US" smtClean="0"/>
              <a:t>四级</a:t>
            </a:r>
          </a:p>
          <a:p>
            <a:pPr lvl="4" eaLnBrk="1" latinLnBrk="0" hangingPunct="1"/>
            <a:r>
              <a:rPr kumimoji="0" lang="zh-CN" altLang="en-US" smtClean="0"/>
              <a:t>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14/10/27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幻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使用</a:t>
            </a:r>
            <a:r>
              <a:rPr kumimoji="1" lang="en-US" altLang="zh-CN" dirty="0" smtClean="0"/>
              <a:t>Alice</a:t>
            </a:r>
            <a:br>
              <a:rPr kumimoji="1" lang="en-US" altLang="zh-CN" dirty="0" smtClean="0"/>
            </a:br>
            <a:r>
              <a:rPr kumimoji="1" lang="zh-CN" altLang="en-US" dirty="0" smtClean="0"/>
              <a:t>三维虚拟环境学习编</a:t>
            </a:r>
            <a:r>
              <a:rPr kumimoji="1" lang="zh-CN" altLang="en-US" dirty="0"/>
              <a:t>程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 smtClean="0"/>
              <a:t>14ss </a:t>
            </a:r>
            <a:r>
              <a:rPr kumimoji="1" lang="zh-CN" altLang="en-US" dirty="0" smtClean="0"/>
              <a:t>吴俊旻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14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术语解释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An object </a:t>
            </a:r>
            <a:r>
              <a:rPr kumimoji="1" lang="en-US" altLang="zh-CN" dirty="0" smtClean="0"/>
              <a:t>represents </a:t>
            </a:r>
            <a:r>
              <a:rPr kumimoji="1" lang="en-US" altLang="zh-CN" dirty="0"/>
              <a:t>an entity in the real world that can be distinctly identified. </a:t>
            </a:r>
            <a:r>
              <a:rPr kumimoji="1" lang="en-US" altLang="zh-CN" dirty="0" smtClean="0"/>
              <a:t>An </a:t>
            </a:r>
            <a:r>
              <a:rPr kumimoji="1" lang="en-US" altLang="zh-CN" dirty="0"/>
              <a:t>object has a unique identity, state, and behavior</a:t>
            </a:r>
            <a:r>
              <a:rPr kumimoji="1" lang="en-US" altLang="zh-CN" dirty="0" smtClean="0"/>
              <a:t>.</a:t>
            </a:r>
            <a:endParaRPr kumimoji="1" lang="en-US" altLang="zh-CN" dirty="0"/>
          </a:p>
          <a:p>
            <a:r>
              <a:rPr kumimoji="1" lang="en-US" altLang="zh-CN" dirty="0"/>
              <a:t>A class is a template, blueprint, or contract that defines what an object’s data fields and methods will be. An object is an instance of a class</a:t>
            </a:r>
            <a:r>
              <a:rPr kumimoji="1" lang="en-US" altLang="zh-CN" dirty="0" smtClean="0"/>
              <a:t>.</a:t>
            </a:r>
          </a:p>
          <a:p>
            <a:pPr marL="36576" indent="0" algn="r">
              <a:buNone/>
            </a:pPr>
            <a:r>
              <a:rPr kumimoji="1" lang="zh-CN" altLang="zh-CN" dirty="0" smtClean="0"/>
              <a:t>－</a:t>
            </a:r>
            <a:r>
              <a:rPr kumimoji="1" lang="zh-CN" altLang="en-US" dirty="0" smtClean="0"/>
              <a:t>－摘自</a:t>
            </a:r>
            <a:r>
              <a:rPr kumimoji="1" lang="en-US" altLang="zh-CN" i="1" dirty="0" smtClean="0"/>
              <a:t>intro to java(8</a:t>
            </a:r>
            <a:r>
              <a:rPr kumimoji="1" lang="en-US" altLang="zh-CN" i="1" baseline="30000" dirty="0" smtClean="0"/>
              <a:t>th</a:t>
            </a:r>
            <a:r>
              <a:rPr kumimoji="1" lang="en-US" altLang="zh-CN" i="1" dirty="0" smtClean="0"/>
              <a:t> edition)</a:t>
            </a:r>
            <a:endParaRPr kumimoji="1"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04032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调整位置</a:t>
            </a:r>
            <a:endParaRPr kumimoji="1" lang="zh-CN" altLang="en-US" dirty="0"/>
          </a:p>
        </p:txBody>
      </p:sp>
      <p:pic>
        <p:nvPicPr>
          <p:cNvPr id="4" name="内容占位符 4" descr="屏幕快照 2014-10-27 下午6.55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6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进入代码编辑界面</a:t>
            </a:r>
            <a:endParaRPr kumimoji="1" lang="zh-CN" altLang="en-US" dirty="0"/>
          </a:p>
        </p:txBody>
      </p:sp>
      <p:pic>
        <p:nvPicPr>
          <p:cNvPr id="4" name="内容占位符 3" descr="屏幕快照 2014-10-27 下午6.56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10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3600" dirty="0" smtClean="0"/>
              <a:t>把过程（</a:t>
            </a:r>
            <a:r>
              <a:rPr kumimoji="1" lang="en-US" altLang="zh-CN" sz="3600" dirty="0" smtClean="0"/>
              <a:t>procedure</a:t>
            </a:r>
            <a:r>
              <a:rPr kumimoji="1" lang="zh-CN" altLang="en-US" sz="3600" dirty="0" smtClean="0"/>
              <a:t>）</a:t>
            </a:r>
            <a:r>
              <a:rPr kumimoji="1" lang="en-US" altLang="zh-CN" sz="3600" dirty="0" smtClean="0"/>
              <a:t>move</a:t>
            </a:r>
            <a:r>
              <a:rPr kumimoji="1" lang="zh-CN" altLang="en-US" sz="3600" dirty="0" smtClean="0"/>
              <a:t>拖到框里</a:t>
            </a:r>
            <a:endParaRPr kumimoji="1" lang="zh-CN" altLang="en-US" sz="3600" dirty="0"/>
          </a:p>
        </p:txBody>
      </p:sp>
      <p:pic>
        <p:nvPicPr>
          <p:cNvPr id="4" name="内容占位符 3" descr="屏幕快照 2014-10-27 下午6.56.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687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设定</a:t>
            </a:r>
            <a:r>
              <a:rPr kumimoji="1" lang="en-US" altLang="zh-CN" dirty="0" smtClean="0"/>
              <a:t>move</a:t>
            </a:r>
            <a:r>
              <a:rPr kumimoji="1" lang="zh-CN" altLang="en-US" dirty="0" smtClean="0"/>
              <a:t>的参数</a:t>
            </a:r>
            <a:endParaRPr kumimoji="1" lang="zh-CN" altLang="en-US" dirty="0"/>
          </a:p>
        </p:txBody>
      </p:sp>
      <p:pic>
        <p:nvPicPr>
          <p:cNvPr id="4" name="内容占位符 3" descr="屏幕快照 2014-10-27 下午6.56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17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第一行代码完成了</a:t>
            </a:r>
            <a:endParaRPr kumimoji="1" lang="zh-CN" altLang="en-US" dirty="0"/>
          </a:p>
        </p:txBody>
      </p:sp>
      <p:pic>
        <p:nvPicPr>
          <p:cNvPr id="4" name="内容占位符 3" descr="屏幕快照 2014-10-27 下午6.56.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632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看看效果</a:t>
            </a:r>
            <a:endParaRPr kumimoji="1" lang="zh-CN" altLang="en-US" dirty="0"/>
          </a:p>
        </p:txBody>
      </p:sp>
      <p:pic>
        <p:nvPicPr>
          <p:cNvPr id="4" name="内容占位符 3" descr="屏幕快照 2014-10-27 下午6.56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615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Move</a:t>
            </a:r>
            <a:r>
              <a:rPr kumimoji="1" lang="zh-CN" altLang="en-US" dirty="0" smtClean="0"/>
              <a:t>仅仅让实例从</a:t>
            </a:r>
            <a:r>
              <a:rPr kumimoji="1" lang="zh-CN" altLang="en-US" dirty="0"/>
              <a:t>画面左端平移到了右端</a:t>
            </a:r>
            <a:r>
              <a:rPr kumimoji="1" lang="zh-CN" altLang="en-US" dirty="0" smtClean="0"/>
              <a:t>，并不能让对象走路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为了模拟人类走路的样子，还要让实例的腿动起来。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976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支持顺序、分支和循环结构。这里我们用到了顺序（</a:t>
            </a:r>
            <a:r>
              <a:rPr kumimoji="1" lang="en-US" altLang="zh-CN" dirty="0" smtClean="0"/>
              <a:t>do in order</a:t>
            </a:r>
            <a:r>
              <a:rPr kumimoji="1" lang="zh-CN" altLang="en-US" dirty="0" smtClean="0"/>
              <a:t>），并将用到循环</a:t>
            </a:r>
            <a:r>
              <a:rPr kumimoji="1" lang="zh-CN" altLang="zh-CN" dirty="0" smtClean="0"/>
              <a:t>（</a:t>
            </a:r>
            <a:r>
              <a:rPr kumimoji="1" lang="en-US" altLang="zh-CN" dirty="0" smtClean="0"/>
              <a:t>count up to</a:t>
            </a:r>
            <a:r>
              <a:rPr kumimoji="1" lang="zh-CN" altLang="en-US" dirty="0" smtClean="0"/>
              <a:t>）。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除此之外，</a:t>
            </a:r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也能让几条命令同时运行（</a:t>
            </a:r>
            <a:r>
              <a:rPr kumimoji="1" lang="en-US" altLang="zh-CN" dirty="0"/>
              <a:t>do together</a:t>
            </a:r>
            <a:r>
              <a:rPr kumimoji="1" lang="zh-CN" altLang="en-US" dirty="0" smtClean="0"/>
              <a:t>），而我们只需要把</a:t>
            </a:r>
            <a:r>
              <a:rPr kumimoji="1" lang="en-US" altLang="zh-CN" dirty="0" smtClean="0"/>
              <a:t>do together</a:t>
            </a:r>
            <a:r>
              <a:rPr kumimoji="1" lang="zh-CN" altLang="en-US" dirty="0" smtClean="0"/>
              <a:t>拖入代码编辑界面，将要执行的命令拖入</a:t>
            </a:r>
            <a:r>
              <a:rPr kumimoji="1" lang="en-US" altLang="zh-CN" dirty="0"/>
              <a:t>do </a:t>
            </a:r>
            <a:r>
              <a:rPr kumimoji="1" lang="en-US" altLang="zh-CN" dirty="0" smtClean="0"/>
              <a:t>together</a:t>
            </a:r>
            <a:r>
              <a:rPr kumimoji="1" lang="zh-CN" altLang="en-US" dirty="0" smtClean="0"/>
              <a:t>框中。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763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返回代码编辑界面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拖入</a:t>
            </a:r>
            <a:r>
              <a:rPr kumimoji="1" lang="en-US" altLang="zh-CN" dirty="0"/>
              <a:t>do together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16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88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什么是</a:t>
            </a:r>
            <a:r>
              <a:rPr kumimoji="1" lang="en-US" altLang="zh-CN" dirty="0"/>
              <a:t>Alice</a:t>
            </a:r>
            <a:r>
              <a:rPr kumimoji="1" lang="zh-CN" altLang="en-US" dirty="0" smtClean="0"/>
              <a:t>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是一个免费的基于对象教学用编程语言。</a:t>
            </a:r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利用</a:t>
            </a:r>
            <a:r>
              <a:rPr kumimoji="1" lang="en-US" altLang="zh-CN" dirty="0" smtClean="0"/>
              <a:t>3D</a:t>
            </a:r>
            <a:r>
              <a:rPr kumimoji="1" lang="zh-CN" altLang="en-US" dirty="0" smtClean="0"/>
              <a:t>模型，通过拖拽方式创建电脑动画</a:t>
            </a:r>
            <a:r>
              <a:rPr kumimoji="1" lang="zh-CN" altLang="zh-CN" dirty="0"/>
              <a:t>。</a:t>
            </a:r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软件由</a:t>
            </a:r>
            <a:r>
              <a:rPr kumimoji="1" lang="en-US" altLang="zh-CN" dirty="0"/>
              <a:t>Randy </a:t>
            </a:r>
            <a:r>
              <a:rPr kumimoji="1" lang="en-US" altLang="zh-CN" dirty="0" err="1" smtClean="0"/>
              <a:t>Pausch</a:t>
            </a:r>
            <a:r>
              <a:rPr kumimoji="1" lang="zh-CN" altLang="en-US" dirty="0" smtClean="0"/>
              <a:t>和</a:t>
            </a:r>
            <a:r>
              <a:rPr kumimoji="1" lang="en-US" altLang="zh-CN" dirty="0" smtClean="0"/>
              <a:t>University </a:t>
            </a:r>
            <a:r>
              <a:rPr kumimoji="1" lang="en-US" altLang="zh-CN" dirty="0"/>
              <a:t>of </a:t>
            </a:r>
            <a:r>
              <a:rPr kumimoji="1" lang="en-US" altLang="zh-CN" dirty="0" smtClean="0"/>
              <a:t>Virginia</a:t>
            </a:r>
            <a:r>
              <a:rPr kumimoji="1" lang="zh-CN" altLang="en-US" dirty="0" smtClean="0"/>
              <a:t>以及</a:t>
            </a:r>
            <a:r>
              <a:rPr kumimoji="1" lang="en-US" altLang="zh-CN" dirty="0" smtClean="0"/>
              <a:t>Carnegie Mellon</a:t>
            </a:r>
            <a:r>
              <a:rPr kumimoji="1" lang="zh-CN" altLang="en-US" dirty="0" smtClean="0"/>
              <a:t>的研究团队开发</a:t>
            </a:r>
            <a:r>
              <a:rPr kumimoji="1" lang="zh-CN" altLang="zh-CN" dirty="0"/>
              <a:t>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406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将</a:t>
            </a:r>
            <a:r>
              <a:rPr kumimoji="1" lang="en-US" altLang="zh-CN" dirty="0" smtClean="0"/>
              <a:t>move</a:t>
            </a:r>
            <a:r>
              <a:rPr kumimoji="1" lang="zh-CN" altLang="en-US" dirty="0" smtClean="0"/>
              <a:t>拖入</a:t>
            </a:r>
            <a:r>
              <a:rPr kumimoji="1" lang="en-US" altLang="zh-CN" dirty="0"/>
              <a:t>do </a:t>
            </a:r>
            <a:r>
              <a:rPr kumimoji="1" lang="en-US" altLang="zh-CN" dirty="0" smtClean="0"/>
              <a:t>together</a:t>
            </a:r>
            <a:r>
              <a:rPr kumimoji="1" lang="zh-CN" altLang="en-US" dirty="0" smtClean="0"/>
              <a:t>框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16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726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拖入循环框（执行</a:t>
            </a:r>
            <a:r>
              <a:rPr kumimoji="1" lang="en-US" altLang="zh-CN" dirty="0" smtClean="0"/>
              <a:t>3</a:t>
            </a:r>
            <a:r>
              <a:rPr kumimoji="1" lang="zh-CN" altLang="en-US" dirty="0" smtClean="0"/>
              <a:t>次）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17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084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选择实例的函数</a:t>
            </a:r>
            <a:r>
              <a:rPr kumimoji="1" lang="en-US" altLang="zh-CN" dirty="0" smtClean="0"/>
              <a:t>(function):</a:t>
            </a:r>
            <a:br>
              <a:rPr kumimoji="1" lang="en-US" altLang="zh-CN" dirty="0" smtClean="0"/>
            </a:br>
            <a:r>
              <a:rPr kumimoji="1" lang="en-US" altLang="zh-CN" dirty="0" err="1" smtClean="0"/>
              <a:t>getLeftHip</a:t>
            </a:r>
            <a:endParaRPr kumimoji="1" lang="zh-CN" altLang="en-US" dirty="0"/>
          </a:p>
        </p:txBody>
      </p:sp>
      <p:pic>
        <p:nvPicPr>
          <p:cNvPr id="5" name="内容占位符 4" descr="屏幕快照 2014-10-27 下午7.18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95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拖入</a:t>
            </a:r>
            <a:r>
              <a:rPr kumimoji="1" lang="en-US" altLang="zh-CN" dirty="0" smtClean="0"/>
              <a:t>turn</a:t>
            </a:r>
            <a:r>
              <a:rPr kumimoji="1" lang="zh-CN" altLang="en-US" dirty="0" smtClean="0"/>
              <a:t>过程</a:t>
            </a:r>
            <a:endParaRPr kumimoji="1" lang="zh-CN" altLang="en-US" dirty="0"/>
          </a:p>
        </p:txBody>
      </p:sp>
      <p:pic>
        <p:nvPicPr>
          <p:cNvPr id="5" name="内容占位符 4" descr="屏幕快照 2014-10-27 下午7.18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95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设定</a:t>
            </a:r>
            <a:r>
              <a:rPr kumimoji="1" lang="en-US" altLang="zh-CN" dirty="0" smtClean="0"/>
              <a:t>turn</a:t>
            </a:r>
            <a:r>
              <a:rPr kumimoji="1" lang="zh-CN" altLang="en-US" dirty="0" smtClean="0"/>
              <a:t>的参数</a:t>
            </a:r>
            <a:endParaRPr kumimoji="1" lang="zh-CN" altLang="en-US" dirty="0"/>
          </a:p>
        </p:txBody>
      </p:sp>
      <p:pic>
        <p:nvPicPr>
          <p:cNvPr id="5" name="内容占位符 4" descr="屏幕快照 2014-10-27 下午7.18.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95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再次拖入</a:t>
            </a:r>
            <a:r>
              <a:rPr kumimoji="1" lang="en-US" altLang="zh-CN" dirty="0" smtClean="0"/>
              <a:t>turn</a:t>
            </a:r>
            <a:r>
              <a:rPr kumimoji="1" lang="zh-CN" altLang="en-US" dirty="0" smtClean="0"/>
              <a:t>过程设置方向相反</a:t>
            </a:r>
            <a:endParaRPr kumimoji="1" lang="zh-CN" altLang="en-US" dirty="0"/>
          </a:p>
        </p:txBody>
      </p:sp>
      <p:pic>
        <p:nvPicPr>
          <p:cNvPr id="5" name="内容占位符 4" descr="屏幕快照 2014-10-27 下午7.18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95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右脚相同</a:t>
            </a:r>
            <a:endParaRPr kumimoji="1" lang="zh-CN" altLang="en-US" dirty="0"/>
          </a:p>
        </p:txBody>
      </p:sp>
      <p:pic>
        <p:nvPicPr>
          <p:cNvPr id="5" name="内容占位符 4" descr="屏幕快照 2014-10-27 下午7.19.3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954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完成了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19.5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4424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看看效果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27.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16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比上一次稍微好一点，不过明显和正常人类的动作不同。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我们再加上膝关节的动作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620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界面</a:t>
            </a:r>
            <a:endParaRPr kumimoji="1" lang="zh-CN" altLang="en-US" dirty="0"/>
          </a:p>
        </p:txBody>
      </p:sp>
      <p:pic>
        <p:nvPicPr>
          <p:cNvPr id="4" name="内容占位符 3" descr="屏幕快照 2014-10-27 下午6.39.0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" b="8769"/>
          <a:stretch/>
        </p:blipFill>
        <p:spPr>
          <a:xfrm>
            <a:off x="457200" y="1702224"/>
            <a:ext cx="7467600" cy="4085339"/>
          </a:xfrm>
        </p:spPr>
      </p:pic>
    </p:spTree>
    <p:extLst>
      <p:ext uri="{BB962C8B-B14F-4D97-AF65-F5344CB8AC3E}">
        <p14:creationId xmlns:p14="http://schemas.microsoft.com/office/powerpoint/2010/main" val="407366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再拖入一个</a:t>
            </a:r>
            <a:r>
              <a:rPr kumimoji="1" lang="en-US" altLang="zh-CN" dirty="0" smtClean="0"/>
              <a:t>do together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28.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086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选择对象的</a:t>
            </a:r>
            <a:r>
              <a:rPr kumimoji="1" lang="en-US" altLang="zh-CN" dirty="0" err="1" smtClean="0"/>
              <a:t>getLeftKnee</a:t>
            </a:r>
            <a:r>
              <a:rPr kumimoji="1" lang="zh-CN" altLang="en-US" dirty="0" smtClean="0"/>
              <a:t>函数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28.3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423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将</a:t>
            </a:r>
            <a:r>
              <a:rPr kumimoji="1" lang="en-US" altLang="zh-CN" dirty="0"/>
              <a:t>turn</a:t>
            </a:r>
            <a:r>
              <a:rPr kumimoji="1" lang="zh-CN" altLang="en-US" dirty="0"/>
              <a:t>过程拖入</a:t>
            </a:r>
            <a:r>
              <a:rPr kumimoji="1" lang="en-US" altLang="zh-CN" dirty="0"/>
              <a:t>do together</a:t>
            </a:r>
            <a:br>
              <a:rPr kumimoji="1" lang="en-US" altLang="zh-CN" dirty="0"/>
            </a:br>
            <a:r>
              <a:rPr kumimoji="1" lang="zh-CN" altLang="en-US" dirty="0" smtClean="0"/>
              <a:t>并设置参数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28.5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999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重复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29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0039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完成了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0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504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看看效果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3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302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总算像个人了</a:t>
            </a:r>
            <a:r>
              <a:rPr kumimoji="1" lang="zh-CN" altLang="zh-CN" dirty="0" smtClean="0"/>
              <a:t>，</a:t>
            </a:r>
            <a:r>
              <a:rPr kumimoji="1" lang="zh-CN" altLang="en-US" dirty="0" smtClean="0"/>
              <a:t>让我们再完善一下。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429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切换回对象本身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2.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755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拖入</a:t>
            </a:r>
            <a:r>
              <a:rPr kumimoji="1" lang="en-US" altLang="zh-CN" dirty="0" err="1" smtClean="0"/>
              <a:t>turnToFace</a:t>
            </a:r>
            <a:r>
              <a:rPr kumimoji="1" lang="zh-CN" altLang="en-US" dirty="0" smtClean="0"/>
              <a:t>过程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设置</a:t>
            </a:r>
            <a:r>
              <a:rPr kumimoji="1" lang="en-US" altLang="zh-CN" dirty="0" err="1" smtClean="0"/>
              <a:t>cemera</a:t>
            </a:r>
            <a:r>
              <a:rPr kumimoji="1" lang="zh-CN" altLang="en-US" dirty="0" smtClean="0"/>
              <a:t>为其参数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3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910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拖入</a:t>
            </a:r>
            <a:r>
              <a:rPr kumimoji="1" lang="en-US" altLang="zh-CN" dirty="0" smtClean="0"/>
              <a:t>say</a:t>
            </a:r>
            <a:r>
              <a:rPr kumimoji="1" lang="zh-CN" altLang="en-US" dirty="0" smtClean="0"/>
              <a:t>过程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3.3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786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制作简单动画</a:t>
            </a:r>
            <a:r>
              <a:rPr kumimoji="1" lang="en-US" altLang="zh-CN" dirty="0" smtClean="0"/>
              <a:t>——</a:t>
            </a:r>
            <a:r>
              <a:rPr kumimoji="1" lang="zh-CN" altLang="en-US" dirty="0" smtClean="0"/>
              <a:t>走路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3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566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输入</a:t>
            </a:r>
            <a:r>
              <a:rPr kumimoji="1" lang="zh-CN" altLang="en-US" dirty="0"/>
              <a:t>“</a:t>
            </a:r>
            <a:r>
              <a:rPr kumimoji="1" lang="en-US" altLang="zh-CN" dirty="0"/>
              <a:t>I can walk</a:t>
            </a:r>
            <a:r>
              <a:rPr kumimoji="1" lang="zh-CN" altLang="en-US" dirty="0"/>
              <a:t>！”</a:t>
            </a:r>
          </a:p>
        </p:txBody>
      </p:sp>
      <p:pic>
        <p:nvPicPr>
          <p:cNvPr id="4" name="内容占位符 3" descr="屏幕快照 2014-10-27 下午7.33.4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010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完成了</a:t>
            </a:r>
            <a:endParaRPr kumimoji="1" lang="zh-CN" altLang="en-US" dirty="0"/>
          </a:p>
        </p:txBody>
      </p:sp>
      <p:pic>
        <p:nvPicPr>
          <p:cNvPr id="6" name="内容占位符 5" descr="屏幕快照 2014-10-27 下午7.33.4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206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看看效果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3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631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看看效果</a:t>
            </a:r>
            <a:endParaRPr kumimoji="1" lang="zh-CN" altLang="en-US" dirty="0"/>
          </a:p>
        </p:txBody>
      </p:sp>
      <p:pic>
        <p:nvPicPr>
          <p:cNvPr id="4" name="内容占位符 3" descr="屏幕快照 2014-10-27 下午7.33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43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进阶篇</a:t>
            </a:r>
            <a:r>
              <a:rPr kumimoji="1" lang="en-US" altLang="zh-CN" dirty="0" smtClean="0"/>
              <a:t>——</a:t>
            </a:r>
            <a:r>
              <a:rPr kumimoji="1" lang="zh-CN" altLang="en-US" dirty="0" smtClean="0"/>
              <a:t>读入数据</a:t>
            </a:r>
            <a:endParaRPr kumimoji="1" lang="zh-CN" altLang="en-US" dirty="0"/>
          </a:p>
        </p:txBody>
      </p:sp>
      <p:pic>
        <p:nvPicPr>
          <p:cNvPr id="6" name="内容占位符 5" descr="屏幕快照 2014-10-27 下午9.46.3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169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拖入下方的变量（</a:t>
            </a:r>
            <a:r>
              <a:rPr kumimoji="1" lang="en-US" altLang="zh-CN" dirty="0" smtClean="0"/>
              <a:t>variable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26.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30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设置如下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26.4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399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进入函数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将</a:t>
            </a:r>
            <a:r>
              <a:rPr kumimoji="1" lang="en-US" altLang="zh-CN" dirty="0" err="1" smtClean="0"/>
              <a:t>getIntegerFromUser</a:t>
            </a:r>
            <a:r>
              <a:rPr kumimoji="1" lang="zh-CN" altLang="en-US" dirty="0" smtClean="0"/>
              <a:t>拖至</a:t>
            </a:r>
            <a:r>
              <a:rPr kumimoji="1" lang="en-US" altLang="zh-CN" dirty="0" smtClean="0"/>
              <a:t>0</a:t>
            </a:r>
            <a:r>
              <a:rPr kumimoji="1" lang="zh-CN" altLang="en-US" dirty="0" smtClean="0"/>
              <a:t>处</a:t>
            </a:r>
            <a:endParaRPr kumimoji="1" lang="zh-CN" altLang="en-US" dirty="0"/>
          </a:p>
        </p:txBody>
      </p:sp>
      <p:pic>
        <p:nvPicPr>
          <p:cNvPr id="6" name="内容占位符 5" descr="屏幕快照 2014-10-27 下午9.27.0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568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选择定制字符串（</a:t>
            </a:r>
            <a:r>
              <a:rPr kumimoji="1" lang="en-US" altLang="zh-CN" dirty="0" smtClean="0"/>
              <a:t>String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27.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826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输入“</a:t>
            </a:r>
            <a:r>
              <a:rPr kumimoji="1" lang="en-US" altLang="zh-CN" dirty="0"/>
              <a:t>How many steps?</a:t>
            </a:r>
            <a:r>
              <a:rPr kumimoji="1" lang="zh-CN" altLang="en-US" dirty="0"/>
              <a:t>”</a:t>
            </a:r>
          </a:p>
        </p:txBody>
      </p:sp>
      <p:pic>
        <p:nvPicPr>
          <p:cNvPr id="4" name="内容占位符 3" descr="屏幕快照 2014-10-27 下午9.27.3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377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算法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Algorithm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r>
              <a:rPr kumimoji="1" lang="zh-CN" altLang="en-US" dirty="0" smtClean="0"/>
              <a:t>算法为一个计算的具体步骤，从一个初始状态和初始输入</a:t>
            </a:r>
            <a:r>
              <a:rPr kumimoji="1" lang="zh-CN" altLang="en-US" dirty="0"/>
              <a:t>（可能为空）开始</a:t>
            </a:r>
            <a:r>
              <a:rPr kumimoji="1" lang="zh-CN" altLang="en-US" dirty="0" smtClean="0"/>
              <a:t>，经过一系列有限而清晰定义的状态最终产生输出并停止于一个终态。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程序＝算法＋数据结构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2983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将</a:t>
            </a:r>
            <a:r>
              <a:rPr kumimoji="1" lang="en-US" altLang="zh-CN" dirty="0" smtClean="0"/>
              <a:t>count</a:t>
            </a:r>
            <a:r>
              <a:rPr kumimoji="1" lang="zh-CN" altLang="en-US" dirty="0" smtClean="0"/>
              <a:t>拖至如图所示处</a:t>
            </a:r>
            <a:endParaRPr kumimoji="1" lang="zh-CN" altLang="en-US" dirty="0"/>
          </a:p>
        </p:txBody>
      </p:sp>
      <p:pic>
        <p:nvPicPr>
          <p:cNvPr id="6" name="内容占位符 5" descr="屏幕快照 2014-10-27 下午9.28.5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236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单击</a:t>
            </a:r>
            <a:r>
              <a:rPr kumimoji="1" lang="en-US" altLang="zh-CN" dirty="0" smtClean="0"/>
              <a:t>count</a:t>
            </a:r>
            <a:r>
              <a:rPr kumimoji="1" lang="zh-CN" altLang="en-US" dirty="0" smtClean="0"/>
              <a:t>，设置如图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28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424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以同样方法设置</a:t>
            </a:r>
            <a:r>
              <a:rPr kumimoji="1" lang="en-US" altLang="zh-CN" dirty="0" smtClean="0"/>
              <a:t>duration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29.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973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最后将</a:t>
            </a:r>
            <a:r>
              <a:rPr kumimoji="1" lang="en-US" altLang="zh-CN" dirty="0" smtClean="0"/>
              <a:t>count</a:t>
            </a:r>
            <a:r>
              <a:rPr kumimoji="1" lang="zh-CN" altLang="en-US" dirty="0" smtClean="0"/>
              <a:t>拖至循环计数器处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29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052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完成！</a:t>
            </a:r>
            <a:endParaRPr kumimoji="1" lang="zh-CN" altLang="en-US" dirty="0"/>
          </a:p>
        </p:txBody>
      </p:sp>
      <p:pic>
        <p:nvPicPr>
          <p:cNvPr id="4" name="内容占位符 3" descr="屏幕快照 2014-10-27 下午9.46.3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890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感想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帮助我们更好地理解对象和类，以及类的继承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Alice</a:t>
            </a:r>
            <a:r>
              <a:rPr kumimoji="1" lang="zh-CN" altLang="en-US" dirty="0" smtClean="0"/>
              <a:t>程序体现了分治法的思想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135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 smtClean="0"/>
              <a:t>谢谢观看！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CN" altLang="en-US" dirty="0" smtClean="0"/>
              <a:t>程序下载链接：</a:t>
            </a:r>
            <a:r>
              <a:rPr kumimoji="1" lang="en-US" altLang="zh-CN" dirty="0" smtClean="0"/>
              <a:t>http</a:t>
            </a:r>
            <a:r>
              <a:rPr kumimoji="1" lang="en-US" altLang="zh-CN" dirty="0"/>
              <a:t>://www.dwz.cn/</a:t>
            </a:r>
            <a:r>
              <a:rPr kumimoji="1" lang="en-US" altLang="zh-CN" dirty="0" smtClean="0"/>
              <a:t>alice_wjm</a:t>
            </a:r>
          </a:p>
        </p:txBody>
      </p:sp>
    </p:spTree>
    <p:extLst>
      <p:ext uri="{BB962C8B-B14F-4D97-AF65-F5344CB8AC3E}">
        <p14:creationId xmlns:p14="http://schemas.microsoft.com/office/powerpoint/2010/main" val="197054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 smtClean="0"/>
              <a:t>算法分析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 smtClean="0"/>
          </a:p>
          <a:p>
            <a:r>
              <a:rPr kumimoji="1" lang="zh-CN" altLang="en-US" dirty="0" smtClean="0"/>
              <a:t>创建人物对象的实例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读取输入数据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zh-CN" altLang="en-US" dirty="0" smtClean="0"/>
              <a:t>（根据输入数据）调用过程让实例运动</a:t>
            </a:r>
            <a:endParaRPr kumimoji="1" lang="en-US" altLang="zh-CN" dirty="0" smtClean="0"/>
          </a:p>
          <a:p>
            <a:pPr marL="36576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131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 smtClean="0"/>
              <a:t>添加人物类（</a:t>
            </a:r>
            <a:r>
              <a:rPr kumimoji="1" lang="en-US" altLang="zh-CN" dirty="0" smtClean="0"/>
              <a:t>Class</a:t>
            </a:r>
            <a:r>
              <a:rPr kumimoji="1" lang="zh-CN" altLang="en-US" dirty="0" smtClean="0"/>
              <a:t>）的对象（</a:t>
            </a:r>
            <a:r>
              <a:rPr kumimoji="1" lang="en-US" altLang="zh-CN" dirty="0"/>
              <a:t>Object</a:t>
            </a:r>
            <a:r>
              <a:rPr kumimoji="1" lang="zh-CN" altLang="en-US" dirty="0" smtClean="0"/>
              <a:t>）</a:t>
            </a:r>
            <a:endParaRPr kumimoji="1" lang="zh-CN" altLang="en-US" dirty="0"/>
          </a:p>
        </p:txBody>
      </p:sp>
      <p:pic>
        <p:nvPicPr>
          <p:cNvPr id="3" name="内容占位符 2" descr="屏幕快照 2014-10-27 下午6.55.2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00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添加人物类（</a:t>
            </a:r>
            <a:r>
              <a:rPr kumimoji="1" lang="en-US" altLang="zh-CN" dirty="0"/>
              <a:t>Class</a:t>
            </a:r>
            <a:r>
              <a:rPr kumimoji="1" lang="zh-CN" altLang="en-US" dirty="0"/>
              <a:t>）的对象（</a:t>
            </a:r>
            <a:r>
              <a:rPr kumimoji="1" lang="en-US" altLang="zh-CN" dirty="0"/>
              <a:t>Object</a:t>
            </a:r>
            <a:r>
              <a:rPr kumimoji="1" lang="zh-CN" altLang="en-US" dirty="0"/>
              <a:t>）</a:t>
            </a:r>
          </a:p>
        </p:txBody>
      </p:sp>
      <p:pic>
        <p:nvPicPr>
          <p:cNvPr id="5" name="内容占位符 4" descr="屏幕快照 2014-10-27 下午6.55.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136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400" dirty="0" smtClean="0"/>
              <a:t>可以看到我们创建人物是</a:t>
            </a:r>
            <a:r>
              <a:rPr kumimoji="1" lang="en-US" altLang="zh-CN" sz="2400" dirty="0" err="1" smtClean="0"/>
              <a:t>AdultPerson</a:t>
            </a:r>
            <a:r>
              <a:rPr kumimoji="1" lang="zh-CN" altLang="en-US" sz="2400" dirty="0" smtClean="0"/>
              <a:t>类的实例，而</a:t>
            </a:r>
            <a:r>
              <a:rPr kumimoji="1" lang="en-US" altLang="zh-CN" sz="2400" dirty="0" err="1" smtClean="0"/>
              <a:t>AdultPerson</a:t>
            </a:r>
            <a:r>
              <a:rPr kumimoji="1" lang="zh-CN" altLang="en-US" sz="2400" dirty="0" smtClean="0"/>
              <a:t>类又是</a:t>
            </a:r>
            <a:r>
              <a:rPr kumimoji="1" lang="en-US" altLang="zh-CN" sz="2400" dirty="0" smtClean="0"/>
              <a:t>Person</a:t>
            </a:r>
            <a:r>
              <a:rPr kumimoji="1" lang="zh-CN" altLang="en-US" sz="2400" dirty="0" smtClean="0"/>
              <a:t>类的子类</a:t>
            </a:r>
            <a:endParaRPr kumimoji="1" lang="zh-CN" altLang="en-US" sz="2400" dirty="0"/>
          </a:p>
        </p:txBody>
      </p:sp>
      <p:pic>
        <p:nvPicPr>
          <p:cNvPr id="4" name="内容占位符 3" descr="屏幕快照 2014-10-27 下午10.20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642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技术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技术.thmx</Template>
  <TotalTime>169</TotalTime>
  <Words>425</Words>
  <Application>Microsoft Macintosh PowerPoint</Application>
  <PresentationFormat>全屏显示(4:3)</PresentationFormat>
  <Paragraphs>82</Paragraphs>
  <Slides>56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7" baseType="lpstr">
      <vt:lpstr>技术</vt:lpstr>
      <vt:lpstr>使用Alice 三维虚拟环境学习编程</vt:lpstr>
      <vt:lpstr>什么是Alice？</vt:lpstr>
      <vt:lpstr>界面</vt:lpstr>
      <vt:lpstr>制作简单动画——走路</vt:lpstr>
      <vt:lpstr>算法（Algorithm）</vt:lpstr>
      <vt:lpstr>算法分析</vt:lpstr>
      <vt:lpstr>添加人物类（Class）的对象（Object）</vt:lpstr>
      <vt:lpstr>添加人物类（Class）的对象（Object）</vt:lpstr>
      <vt:lpstr>可以看到我们创建人物是AdultPerson类的实例，而AdultPerson类又是Person类的子类</vt:lpstr>
      <vt:lpstr>术语解释</vt:lpstr>
      <vt:lpstr>调整位置</vt:lpstr>
      <vt:lpstr>进入代码编辑界面</vt:lpstr>
      <vt:lpstr>把过程（procedure）move拖到框里</vt:lpstr>
      <vt:lpstr>设定move的参数</vt:lpstr>
      <vt:lpstr>第一行代码完成了</vt:lpstr>
      <vt:lpstr>看看效果</vt:lpstr>
      <vt:lpstr>PowerPoint 演示文稿</vt:lpstr>
      <vt:lpstr>PowerPoint 演示文稿</vt:lpstr>
      <vt:lpstr>返回代码编辑界面 拖入do together</vt:lpstr>
      <vt:lpstr>将move拖入do together框</vt:lpstr>
      <vt:lpstr>拖入循环框（执行3次）</vt:lpstr>
      <vt:lpstr>选择实例的函数(function): getLeftHip</vt:lpstr>
      <vt:lpstr>拖入turn过程</vt:lpstr>
      <vt:lpstr>设定turn的参数</vt:lpstr>
      <vt:lpstr>再次拖入turn过程设置方向相反</vt:lpstr>
      <vt:lpstr>右脚相同</vt:lpstr>
      <vt:lpstr>完成了</vt:lpstr>
      <vt:lpstr>看看效果</vt:lpstr>
      <vt:lpstr>PowerPoint 演示文稿</vt:lpstr>
      <vt:lpstr>再拖入一个do together</vt:lpstr>
      <vt:lpstr>选择对象的getLeftKnee函数</vt:lpstr>
      <vt:lpstr>将turn过程拖入do together 并设置参数</vt:lpstr>
      <vt:lpstr>重复</vt:lpstr>
      <vt:lpstr>完成了</vt:lpstr>
      <vt:lpstr>看看效果</vt:lpstr>
      <vt:lpstr>PowerPoint 演示文稿</vt:lpstr>
      <vt:lpstr>切换回对象本身</vt:lpstr>
      <vt:lpstr>拖入turnToFace过程 设置cemera为其参数</vt:lpstr>
      <vt:lpstr>拖入say过程</vt:lpstr>
      <vt:lpstr>输入“I can walk！”</vt:lpstr>
      <vt:lpstr>完成了</vt:lpstr>
      <vt:lpstr>看看效果</vt:lpstr>
      <vt:lpstr>看看效果</vt:lpstr>
      <vt:lpstr>进阶篇——读入数据</vt:lpstr>
      <vt:lpstr>拖入下方的变量（variable）</vt:lpstr>
      <vt:lpstr>设置如下</vt:lpstr>
      <vt:lpstr>进入函数 将getIntegerFromUser拖至0处</vt:lpstr>
      <vt:lpstr>选择定制字符串（String）</vt:lpstr>
      <vt:lpstr>输入“How many steps?”</vt:lpstr>
      <vt:lpstr>将count拖至如图所示处</vt:lpstr>
      <vt:lpstr>单击count，设置如图</vt:lpstr>
      <vt:lpstr>以同样方法设置duration</vt:lpstr>
      <vt:lpstr>最后将count拖至循环计数器处</vt:lpstr>
      <vt:lpstr>完成！</vt:lpstr>
      <vt:lpstr>感想</vt:lpstr>
      <vt:lpstr>谢谢观看！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使用Alice 三维虚拟环境学习编程</dc:title>
  <dc:creator>俊旻 吴</dc:creator>
  <cp:lastModifiedBy>俊旻 吴</cp:lastModifiedBy>
  <cp:revision>30</cp:revision>
  <dcterms:created xsi:type="dcterms:W3CDTF">2014-10-27T10:16:09Z</dcterms:created>
  <dcterms:modified xsi:type="dcterms:W3CDTF">2014-10-27T15:18:12Z</dcterms:modified>
</cp:coreProperties>
</file>