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89"/>
  </p:notesMasterIdLst>
  <p:handoutMasterIdLst>
    <p:handoutMasterId r:id="rId90"/>
  </p:handoutMasterIdLst>
  <p:sldIdLst>
    <p:sldId id="466" r:id="rId2"/>
    <p:sldId id="280" r:id="rId3"/>
    <p:sldId id="474" r:id="rId4"/>
    <p:sldId id="480" r:id="rId5"/>
    <p:sldId id="546" r:id="rId6"/>
    <p:sldId id="547" r:id="rId7"/>
    <p:sldId id="548" r:id="rId8"/>
    <p:sldId id="549" r:id="rId9"/>
    <p:sldId id="550" r:id="rId10"/>
    <p:sldId id="481" r:id="rId11"/>
    <p:sldId id="482" r:id="rId12"/>
    <p:sldId id="506" r:id="rId13"/>
    <p:sldId id="507" r:id="rId14"/>
    <p:sldId id="551" r:id="rId15"/>
    <p:sldId id="490" r:id="rId16"/>
    <p:sldId id="489" r:id="rId17"/>
    <p:sldId id="553" r:id="rId18"/>
    <p:sldId id="552" r:id="rId19"/>
    <p:sldId id="509" r:id="rId20"/>
    <p:sldId id="554" r:id="rId21"/>
    <p:sldId id="555" r:id="rId22"/>
    <p:sldId id="556" r:id="rId23"/>
    <p:sldId id="557" r:id="rId24"/>
    <p:sldId id="508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565" r:id="rId33"/>
    <p:sldId id="566" r:id="rId34"/>
    <p:sldId id="567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5" r:id="rId43"/>
    <p:sldId id="577" r:id="rId44"/>
    <p:sldId id="576" r:id="rId45"/>
    <p:sldId id="484" r:id="rId46"/>
    <p:sldId id="578" r:id="rId47"/>
    <p:sldId id="579" r:id="rId48"/>
    <p:sldId id="583" r:id="rId49"/>
    <p:sldId id="580" r:id="rId50"/>
    <p:sldId id="581" r:id="rId51"/>
    <p:sldId id="485" r:id="rId52"/>
    <p:sldId id="584" r:id="rId53"/>
    <p:sldId id="585" r:id="rId54"/>
    <p:sldId id="586" r:id="rId55"/>
    <p:sldId id="587" r:id="rId56"/>
    <p:sldId id="582" r:id="rId57"/>
    <p:sldId id="588" r:id="rId58"/>
    <p:sldId id="589" r:id="rId59"/>
    <p:sldId id="590" r:id="rId60"/>
    <p:sldId id="591" r:id="rId61"/>
    <p:sldId id="592" r:id="rId62"/>
    <p:sldId id="545" r:id="rId63"/>
    <p:sldId id="593" r:id="rId64"/>
    <p:sldId id="596" r:id="rId65"/>
    <p:sldId id="595" r:id="rId66"/>
    <p:sldId id="597" r:id="rId67"/>
    <p:sldId id="598" r:id="rId68"/>
    <p:sldId id="594" r:id="rId69"/>
    <p:sldId id="599" r:id="rId70"/>
    <p:sldId id="543" r:id="rId71"/>
    <p:sldId id="600" r:id="rId72"/>
    <p:sldId id="602" r:id="rId73"/>
    <p:sldId id="601" r:id="rId74"/>
    <p:sldId id="603" r:id="rId75"/>
    <p:sldId id="604" r:id="rId76"/>
    <p:sldId id="605" r:id="rId77"/>
    <p:sldId id="606" r:id="rId78"/>
    <p:sldId id="607" r:id="rId79"/>
    <p:sldId id="608" r:id="rId80"/>
    <p:sldId id="476" r:id="rId81"/>
    <p:sldId id="609" r:id="rId82"/>
    <p:sldId id="544" r:id="rId83"/>
    <p:sldId id="610" r:id="rId84"/>
    <p:sldId id="611" r:id="rId85"/>
    <p:sldId id="612" r:id="rId86"/>
    <p:sldId id="613" r:id="rId87"/>
    <p:sldId id="614" r:id="rId88"/>
  </p:sldIdLst>
  <p:sldSz cx="9144000" cy="6858000" type="screen4x3"/>
  <p:notesSz cx="9723438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A5F1ED"/>
    <a:srgbClr val="92EEEA"/>
    <a:srgbClr val="1C1C1C"/>
    <a:srgbClr val="777777"/>
    <a:srgbClr val="B2B2B2"/>
    <a:srgbClr val="C2A000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5" autoAdjust="0"/>
    <p:restoredTop sz="94612" autoAdjust="0"/>
  </p:normalViewPr>
  <p:slideViewPr>
    <p:cSldViewPr snapToGrid="0">
      <p:cViewPr varScale="1">
        <p:scale>
          <a:sx n="61" d="100"/>
          <a:sy n="61" d="100"/>
        </p:scale>
        <p:origin x="-5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zh-CN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31FFB44-1321-4F38-BD20-DB4B9B31852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9387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zh-CN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8013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zh-CN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1E52EEB-9D67-4A34-B9AE-8F9FC746B5D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448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94" y="4459920"/>
            <a:ext cx="2190750" cy="2333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0" y="3158436"/>
            <a:ext cx="2200275" cy="2324100"/>
          </a:xfrm>
          <a:prstGeom prst="rect">
            <a:avLst/>
          </a:prstGeom>
        </p:spPr>
      </p:pic>
      <p:sp>
        <p:nvSpPr>
          <p:cNvPr id="436633" name="Rectangle 1433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50000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6654" name="Text Box 1454"/>
          <p:cNvSpPr txBox="1">
            <a:spLocks noChangeArrowheads="1"/>
          </p:cNvSpPr>
          <p:nvPr userDrawn="1"/>
        </p:nvSpPr>
        <p:spPr bwMode="gray">
          <a:xfrm>
            <a:off x="6403975" y="6329363"/>
            <a:ext cx="1431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 b="0" dirty="0" smtClean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36655" name="Rectangle 1455"/>
          <p:cNvSpPr>
            <a:spLocks noGrp="1" noChangeArrowheads="1"/>
          </p:cNvSpPr>
          <p:nvPr>
            <p:ph type="ctrTitle" sz="quarter"/>
          </p:nvPr>
        </p:nvSpPr>
        <p:spPr>
          <a:xfrm>
            <a:off x="3200400" y="2130425"/>
            <a:ext cx="5551488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  <a:endParaRPr lang="en-US" altLang="zh-CN" noProof="0" dirty="0" smtClean="0"/>
          </a:p>
        </p:txBody>
      </p:sp>
      <p:sp>
        <p:nvSpPr>
          <p:cNvPr id="436656" name="Rectangle 14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62325" y="1066800"/>
            <a:ext cx="4984750" cy="107791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781888" y="3844008"/>
            <a:ext cx="2572439" cy="2171030"/>
            <a:chOff x="737419" y="4558997"/>
            <a:chExt cx="2572439" cy="2171030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737419" y="4558997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F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 userDrawn="1"/>
          </p:nvSpPr>
          <p:spPr>
            <a:xfrm>
              <a:off x="936933" y="4900004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u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 userDrawn="1"/>
          </p:nvSpPr>
          <p:spPr>
            <a:xfrm>
              <a:off x="1351532" y="5483532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1655929" y="5666017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 userDrawn="1"/>
          </p:nvSpPr>
          <p:spPr>
            <a:xfrm>
              <a:off x="1932245" y="5899030"/>
              <a:ext cx="1377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zh-CN" sz="4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n</a:t>
              </a:r>
              <a:endParaRPr lang="zh-CN" altLang="en-US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2204">
            <a:off x="4483282" y="5272038"/>
            <a:ext cx="728334" cy="6372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1912">
            <a:off x="5767172" y="5872369"/>
            <a:ext cx="537769" cy="4705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406">
            <a:off x="7803524" y="6266429"/>
            <a:ext cx="363705" cy="31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73 -0.20788 L -0.0118 -0.14098 C -0.00277 -0.12686 0.01927 -0.10672 0.01927 -0.08473 C 0.01927 -0.05973 0.01528 -0.03658 0.00625 -0.02246 L -3.33333E-6 4.81481E-6 " pathEditMode="relative" rAng="0" ptsTypes="FffFF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358 -0.26435 C -0.04201 -0.26227 -0.03993 -0.26041 -0.03872 -0.25787 C -0.03351 -0.24583 -0.04167 -0.25115 -0.03229 -0.24722 C -0.03004 -0.23865 -0.0283 -0.23495 -0.02257 -0.23009 C -0.01701 -0.21921 -0.01354 -0.20671 -0.00799 -0.1956 C -0.00451 -0.18125 -0.00556 -0.15787 -0.01771 -0.15254 C -0.0224 -0.14328 -0.02344 -0.13565 -0.03056 -0.12893 C -0.03108 -0.12615 -0.0316 -0.12315 -0.03229 -0.12037 C -0.03333 -0.11597 -0.03542 -0.1074 -0.03542 -0.10717 C -0.03438 -0.08727 -0.03559 -0.08148 -0.03229 -0.06666 C -0.02951 -0.05393 -0.02379 -0.04421 -0.01771 -0.03426 C -0.00399 -0.0118 -0.02396 -0.04259 -0.01285 -0.02129 C -0.01163 -0.01875 -0.00938 -0.01736 -0.00799 -0.01504 C 0.00469 0.00648 -0.00538 -0.00717 8.33333E-7 -2.96296E-6 " pathEditMode="relative" rAng="0" ptsTypes="fffffffffffff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354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3229 -0.28172 C -0.13403 -0.27176 -0.13767 -0.26204 -0.14201 -0.25371 C -0.14566 -0.23843 -0.1408 -0.25718 -0.14687 -0.23866 C -0.14913 -0.23172 -0.14982 -0.22408 -0.15173 -0.21713 C -0.15121 -0.1963 -0.15139 -0.17547 -0.15 -0.15487 C -0.1493 -0.14468 -0.14514 -0.1375 -0.14201 -0.12894 C -0.13403 -0.10764 -0.12361 -0.08635 -0.10816 -0.07315 C -0.10225 -0.06274 -0.09583 -0.05973 -0.08715 -0.05371 C -0.08611 -0.05162 -0.08541 -0.04885 -0.08385 -0.04723 C -0.07986 -0.04283 -0.07691 -0.04352 -0.07257 -0.04074 C -0.06701 -0.03704 -0.0625 -0.03264 -0.05642 -0.0301 C -0.05486 -0.02871 -0.05347 -0.02662 -0.05173 -0.0257 C -0.04861 -0.02385 -0.04201 -0.02153 -0.04201 -0.0213 C -0.03368 -0.01389 -0.02413 -0.01065 -0.01458 -0.00649 C -0.00972 -0.00209 -0.00625 4.07407E-6 -2.22222E-6 4.07407E-6 " pathEditMode="relative" rAng="0" ptsTypes="ffffffffffffffA">
                                      <p:cBhvr>
                                        <p:cTn id="2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9C47E1-2CB7-4E5A-9A32-81C495519AF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969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171700" cy="5854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33363" y="0"/>
            <a:ext cx="6362700" cy="5854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3F5968-7121-41EF-932F-01202ADF686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335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902" y="1328738"/>
            <a:ext cx="7801897" cy="4275649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D82B1B-DD1F-4340-B57E-734052DD556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219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3F6A6A-CF4E-4D6B-BC35-E2C6EF0F0A86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723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36DE4-5629-4D67-8A96-01331BB98CC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590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E4C622-9588-47A4-B244-2600B4604E9A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247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AD1D74-49FC-4702-8F43-C2D298B250A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968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697B65-8FBF-43A6-9E94-815E7EDA744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454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DF66A2-63D9-4062-9333-2BBE95731BE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9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2716D0-D989-4328-95AD-A58B8C2CAD3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045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55" name="Rectangle 42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65207" y="624522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宋体" charset="-122"/>
              </a:defRPr>
            </a:lvl1pPr>
          </a:lstStyle>
          <a:p>
            <a:fld id="{B0CE2010-689A-48F6-A4E6-3C522788D960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" y="5217644"/>
            <a:ext cx="1100138" cy="116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8" y="5805124"/>
            <a:ext cx="876300" cy="933450"/>
          </a:xfrm>
          <a:prstGeom prst="rect">
            <a:avLst/>
          </a:prstGeom>
        </p:spPr>
      </p:pic>
      <p:sp>
        <p:nvSpPr>
          <p:cNvPr id="151013" name="Rectangle 485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0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1012" name="Text Box 484"/>
          <p:cNvSpPr txBox="1">
            <a:spLocks noChangeArrowheads="1"/>
          </p:cNvSpPr>
          <p:nvPr userDrawn="1"/>
        </p:nvSpPr>
        <p:spPr bwMode="gray">
          <a:xfrm>
            <a:off x="6123308" y="6344850"/>
            <a:ext cx="15659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200" b="0" dirty="0" smtClean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371834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altLang="zh-CN" dirty="0" smtClean="0"/>
          </a:p>
        </p:txBody>
      </p:sp>
      <p:sp>
        <p:nvSpPr>
          <p:cNvPr id="150834" name="Rectangle 306"/>
          <p:cNvSpPr>
            <a:spLocks noChangeArrowheads="1"/>
          </p:cNvSpPr>
          <p:nvPr/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zh-CN" sz="1400" b="0">
              <a:ea typeface="宋体" charset="-122"/>
            </a:endParaRPr>
          </a:p>
        </p:txBody>
      </p:sp>
      <p:sp>
        <p:nvSpPr>
          <p:cNvPr id="150835" name="Rectangle 307"/>
          <p:cNvSpPr>
            <a:spLocks noChangeArrowheads="1"/>
          </p:cNvSpPr>
          <p:nvPr/>
        </p:nvSpPr>
        <p:spPr bwMode="gray">
          <a:xfrm>
            <a:off x="2807110" y="6213404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endParaRPr lang="zh-CN" altLang="zh-CN" sz="1400" b="0"/>
          </a:p>
        </p:txBody>
      </p:sp>
      <p:sp>
        <p:nvSpPr>
          <p:cNvPr id="150954" name="Rectangle 42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230056" y="6251882"/>
            <a:ext cx="24592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50833" name="Rectangle 305"/>
          <p:cNvSpPr>
            <a:spLocks noChangeArrowheads="1"/>
          </p:cNvSpPr>
          <p:nvPr/>
        </p:nvSpPr>
        <p:spPr bwMode="gray">
          <a:xfrm>
            <a:off x="4572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en-US" altLang="zh-CN" sz="1400" b="0">
              <a:ea typeface="宋体" charset="-122"/>
            </a:endParaRPr>
          </a:p>
        </p:txBody>
      </p:sp>
      <p:sp>
        <p:nvSpPr>
          <p:cNvPr id="150953" name="Rectangle 42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12357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50987" name="Rectangle 459"/>
          <p:cNvSpPr>
            <a:spLocks noGrp="1" noChangeArrowheads="1"/>
          </p:cNvSpPr>
          <p:nvPr>
            <p:ph type="title"/>
          </p:nvPr>
        </p:nvSpPr>
        <p:spPr bwMode="gray">
          <a:xfrm>
            <a:off x="233363" y="0"/>
            <a:ext cx="8686800" cy="1087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395">
            <a:off x="7774358" y="6214538"/>
            <a:ext cx="519900" cy="454913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84594" y="5661498"/>
            <a:ext cx="1665421" cy="854958"/>
            <a:chOff x="122366" y="5351790"/>
            <a:chExt cx="1665421" cy="854958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122366" y="5351790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F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534174" y="5741196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d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312943" y="5406528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u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731427" y="5771774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932381" y="5806638"/>
              <a:ext cx="8554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altLang="zh-CN" sz="2000" b="1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n</a:t>
              </a:r>
              <a:endParaRPr lang="zh-CN" altLang="en-US" sz="2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56.xml"/><Relationship Id="rId3" Type="http://schemas.openxmlformats.org/officeDocument/2006/relationships/slide" Target="slide15.xml"/><Relationship Id="rId7" Type="http://schemas.openxmlformats.org/officeDocument/2006/relationships/slide" Target="slide28.xml"/><Relationship Id="rId12" Type="http://schemas.openxmlformats.org/officeDocument/2006/relationships/slide" Target="slide5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4.xml"/><Relationship Id="rId11" Type="http://schemas.openxmlformats.org/officeDocument/2006/relationships/slide" Target="slide45.xml"/><Relationship Id="rId5" Type="http://schemas.openxmlformats.org/officeDocument/2006/relationships/slide" Target="slide19.xml"/><Relationship Id="rId15" Type="http://schemas.openxmlformats.org/officeDocument/2006/relationships/slide" Target="slide2.xml"/><Relationship Id="rId10" Type="http://schemas.openxmlformats.org/officeDocument/2006/relationships/slide" Target="slide38.xml"/><Relationship Id="rId4" Type="http://schemas.openxmlformats.org/officeDocument/2006/relationships/slide" Target="slide16.xml"/><Relationship Id="rId9" Type="http://schemas.openxmlformats.org/officeDocument/2006/relationships/slide" Target="slide34.xml"/><Relationship Id="rId14" Type="http://schemas.openxmlformats.org/officeDocument/2006/relationships/slide" Target="slide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slide" Target="slide82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0.xml"/><Relationship Id="rId5" Type="http://schemas.openxmlformats.org/officeDocument/2006/relationships/slide" Target="slide70.xml"/><Relationship Id="rId4" Type="http://schemas.openxmlformats.org/officeDocument/2006/relationships/slide" Target="slide62.xml"/><Relationship Id="rId9" Type="http://schemas.openxmlformats.org/officeDocument/2006/relationships/slide" Target="slide8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slide" Target="slide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62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2.xml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slide" Target="slide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63677" y="1726523"/>
            <a:ext cx="6861030" cy="2156292"/>
            <a:chOff x="704769" y="1032100"/>
            <a:chExt cx="6861030" cy="2156292"/>
          </a:xfrm>
        </p:grpSpPr>
        <p:sp>
          <p:nvSpPr>
            <p:cNvPr id="442482" name="Text Box 114"/>
            <p:cNvSpPr txBox="1">
              <a:spLocks noChangeArrowheads="1"/>
            </p:cNvSpPr>
            <p:nvPr/>
          </p:nvSpPr>
          <p:spPr bwMode="auto">
            <a:xfrm>
              <a:off x="1674327" y="2357395"/>
              <a:ext cx="589147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800" i="1" dirty="0" smtClean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—Access</a:t>
              </a:r>
              <a:r>
                <a:rPr lang="zh-CN" altLang="en-US" sz="4800" i="1" dirty="0" smtClean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案例教程</a:t>
              </a:r>
              <a:endParaRPr lang="en-US" altLang="zh-CN" sz="4800" i="1" dirty="0">
                <a:solidFill>
                  <a:schemeClr val="accent1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442481" name="Text Box 113"/>
            <p:cNvSpPr txBox="1">
              <a:spLocks noChangeArrowheads="1"/>
            </p:cNvSpPr>
            <p:nvPr/>
          </p:nvSpPr>
          <p:spPr bwMode="auto">
            <a:xfrm>
              <a:off x="704769" y="1032100"/>
              <a:ext cx="606849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5400" dirty="0" smtClean="0">
                  <a:latin typeface="华文彩云" pitchFamily="2" charset="-122"/>
                  <a:ea typeface="华文彩云" pitchFamily="2" charset="-122"/>
                </a:rPr>
                <a:t>数据库基础与应用</a:t>
              </a:r>
              <a:endParaRPr lang="en-US" altLang="zh-CN" sz="5400" dirty="0">
                <a:latin typeface="华文彩云" pitchFamily="2" charset="-122"/>
                <a:ea typeface="华文彩云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7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42" y="3952164"/>
            <a:ext cx="3737471" cy="2303221"/>
          </a:xfrm>
          <a:prstGeom prst="rect">
            <a:avLst/>
          </a:prstGeom>
        </p:spPr>
      </p:pic>
      <p:pic>
        <p:nvPicPr>
          <p:cNvPr id="55" name="图片 5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53" y="1197325"/>
            <a:ext cx="2612343" cy="2527101"/>
          </a:xfrm>
          <a:prstGeom prst="rect">
            <a:avLst/>
          </a:prstGeom>
        </p:spPr>
      </p:pic>
      <p:pic>
        <p:nvPicPr>
          <p:cNvPr id="54" name="图片 5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" y="3842848"/>
            <a:ext cx="3477282" cy="2412537"/>
          </a:xfrm>
          <a:prstGeom prst="rect">
            <a:avLst/>
          </a:prstGeom>
        </p:spPr>
      </p:pic>
      <p:pic>
        <p:nvPicPr>
          <p:cNvPr id="53" name="图片 5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87" y="421861"/>
            <a:ext cx="2623107" cy="3492284"/>
          </a:xfrm>
          <a:prstGeom prst="rect">
            <a:avLst/>
          </a:prstGeom>
        </p:spPr>
      </p:pic>
      <p:pic>
        <p:nvPicPr>
          <p:cNvPr id="34" name="图片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" y="1197326"/>
            <a:ext cx="3450580" cy="25951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441" y="276890"/>
            <a:ext cx="3843579" cy="738554"/>
          </a:xfrm>
        </p:spPr>
        <p:txBody>
          <a:bodyPr/>
          <a:lstStyle/>
          <a:p>
            <a:pPr algn="l"/>
            <a:r>
              <a:rPr lang="en-US" altLang="zh-CN" sz="3200" dirty="0" smtClean="0"/>
              <a:t>7.1.2</a:t>
            </a:r>
            <a:r>
              <a:rPr lang="zh-CN" altLang="en-US" sz="3200" dirty="0" smtClean="0"/>
              <a:t>报表</a:t>
            </a:r>
            <a:r>
              <a:rPr lang="zh-CN" altLang="zh-CN" sz="3200" dirty="0" smtClean="0"/>
              <a:t>的类型</a:t>
            </a:r>
            <a:endParaRPr lang="zh-CN" altLang="en-US" sz="3200" dirty="0"/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gray">
          <a:xfrm>
            <a:off x="2802878" y="3447410"/>
            <a:ext cx="921086" cy="27701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2878" y="3447410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1</a:t>
            </a:r>
            <a:r>
              <a:rPr lang="en-US" altLang="zh-CN" sz="1400" dirty="0" smtClean="0">
                <a:solidFill>
                  <a:schemeClr val="bg1"/>
                </a:solidFill>
              </a:rPr>
              <a:t>.</a:t>
            </a:r>
            <a:r>
              <a:rPr lang="zh-CN" altLang="en-US" sz="1400" dirty="0" smtClean="0">
                <a:solidFill>
                  <a:schemeClr val="bg1"/>
                </a:solidFill>
              </a:rPr>
              <a:t>表格</a:t>
            </a:r>
            <a:r>
              <a:rPr lang="zh-CN" altLang="en-US" sz="1400" dirty="0">
                <a:solidFill>
                  <a:schemeClr val="bg1"/>
                </a:solidFill>
              </a:rPr>
              <a:t>型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gray">
          <a:xfrm>
            <a:off x="8257428" y="3619366"/>
            <a:ext cx="855576" cy="274325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7428" y="3619367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2</a:t>
            </a:r>
            <a:r>
              <a:rPr lang="en-US" altLang="zh-CN" sz="1200" dirty="0" smtClean="0">
                <a:solidFill>
                  <a:schemeClr val="bg1"/>
                </a:solidFill>
              </a:rPr>
              <a:t>.</a:t>
            </a:r>
            <a:r>
              <a:rPr lang="zh-CN" altLang="zh-CN" sz="1200" dirty="0" smtClean="0">
                <a:solidFill>
                  <a:schemeClr val="bg1"/>
                </a:solidFill>
              </a:rPr>
              <a:t>纵栏</a:t>
            </a:r>
            <a:r>
              <a:rPr lang="zh-CN" altLang="en-US" sz="1200" dirty="0" smtClean="0">
                <a:solidFill>
                  <a:schemeClr val="bg1"/>
                </a:solidFill>
              </a:rPr>
              <a:t>型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gray">
          <a:xfrm>
            <a:off x="2435549" y="5972247"/>
            <a:ext cx="1257044" cy="281050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5889" y="5941111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3.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</a:t>
            </a:r>
            <a:r>
              <a:rPr lang="zh-CN" altLang="en-US" sz="1400" dirty="0">
                <a:solidFill>
                  <a:schemeClr val="bg1"/>
                </a:solidFill>
              </a:rPr>
              <a:t>型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gray">
          <a:xfrm>
            <a:off x="6445050" y="5935512"/>
            <a:ext cx="1088848" cy="307776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46982" y="5935511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5.</a:t>
            </a:r>
            <a:r>
              <a:rPr lang="zh-CN" altLang="en-US" sz="1400" dirty="0" smtClean="0">
                <a:solidFill>
                  <a:schemeClr val="bg1"/>
                </a:solidFill>
              </a:rPr>
              <a:t>图表型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gray">
          <a:xfrm>
            <a:off x="5359772" y="3403907"/>
            <a:ext cx="1060189" cy="305021"/>
          </a:xfrm>
          <a:prstGeom prst="roundRect">
            <a:avLst>
              <a:gd name="adj" fmla="val 16667"/>
            </a:avLst>
          </a:prstGeom>
          <a:solidFill>
            <a:srgbClr val="9EBF27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111125" tIns="55563" rIns="111125" bIns="555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09155" y="3401151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4.</a:t>
            </a:r>
            <a:r>
              <a:rPr lang="zh-CN" altLang="en-US" sz="1400" dirty="0" smtClean="0">
                <a:solidFill>
                  <a:schemeClr val="bg1"/>
                </a:solidFill>
              </a:rPr>
              <a:t>标签型</a:t>
            </a:r>
            <a:endParaRPr lang="zh-CN" altLang="en-US" sz="1400" b="0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2" name="TextBox 51">
            <a:hlinkClick r:id="rId7" action="ppaction://hlinksldjump"/>
          </p:cNvPr>
          <p:cNvSpPr txBox="1"/>
          <p:nvPr/>
        </p:nvSpPr>
        <p:spPr>
          <a:xfrm>
            <a:off x="7492992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04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635431"/>
          </a:xfrm>
        </p:spPr>
        <p:txBody>
          <a:bodyPr/>
          <a:lstStyle/>
          <a:p>
            <a:r>
              <a:rPr lang="en-US" altLang="zh-CN" sz="3200" dirty="0" smtClean="0"/>
              <a:t>7.1.3 </a:t>
            </a:r>
            <a:r>
              <a:rPr lang="zh-CN" altLang="en-US" sz="3200" dirty="0" smtClean="0"/>
              <a:t>报表</a:t>
            </a:r>
            <a:r>
              <a:rPr lang="zh-CN" altLang="zh-CN" sz="3200" dirty="0" smtClean="0"/>
              <a:t>的视图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11</a:t>
            </a:fld>
            <a:endParaRPr lang="en-US" altLang="zh-CN"/>
          </a:p>
        </p:txBody>
      </p:sp>
      <p:sp>
        <p:nvSpPr>
          <p:cNvPr id="67" name="文本框 9"/>
          <p:cNvSpPr txBox="1"/>
          <p:nvPr/>
        </p:nvSpPr>
        <p:spPr>
          <a:xfrm>
            <a:off x="639009" y="605364"/>
            <a:ext cx="8104630" cy="49563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zh-CN" altLang="en-US" sz="2000" dirty="0" smtClean="0"/>
              <a:t>与窗体视图类似，报表具有</a:t>
            </a:r>
            <a:r>
              <a:rPr lang="zh-CN" altLang="zh-CN" sz="2000" dirty="0"/>
              <a:t>“报表视图”、</a:t>
            </a:r>
            <a:r>
              <a:rPr lang="zh-CN" altLang="zh-CN" sz="2000" dirty="0" smtClean="0"/>
              <a:t>“布局视图” </a:t>
            </a:r>
            <a:r>
              <a:rPr lang="zh-CN" altLang="en-US" sz="2000" dirty="0" smtClean="0"/>
              <a:t>、</a:t>
            </a:r>
            <a:r>
              <a:rPr lang="zh-CN" altLang="zh-CN" sz="2000" dirty="0" smtClean="0"/>
              <a:t>“设计视图”和</a:t>
            </a:r>
            <a:r>
              <a:rPr lang="zh-CN" altLang="en-US" sz="2000" dirty="0" smtClean="0"/>
              <a:t>打印预览等。</a:t>
            </a:r>
            <a:endParaRPr lang="en-US" altLang="zh-CN" sz="2000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pic>
        <p:nvPicPr>
          <p:cNvPr id="6" name="图片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90176" b="65412"/>
          <a:stretch/>
        </p:blipFill>
        <p:spPr bwMode="auto">
          <a:xfrm>
            <a:off x="497205" y="1909794"/>
            <a:ext cx="1774421" cy="3316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830838" y="2949473"/>
            <a:ext cx="1226704" cy="32244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视图菜单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8" name="图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49" y="1101000"/>
            <a:ext cx="2897375" cy="34400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6834138" y="1147495"/>
            <a:ext cx="1154201" cy="31522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报表视图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0" name="图片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8906" r="25944" b="7776"/>
          <a:stretch/>
        </p:blipFill>
        <p:spPr bwMode="auto">
          <a:xfrm>
            <a:off x="5954749" y="3828082"/>
            <a:ext cx="2897376" cy="29591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圆角矩形 10"/>
          <p:cNvSpPr/>
          <p:nvPr/>
        </p:nvSpPr>
        <p:spPr>
          <a:xfrm>
            <a:off x="6744821" y="3888595"/>
            <a:ext cx="1152783" cy="31522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布局视图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2" name="图片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23720" r="26036" b="45398"/>
          <a:stretch>
            <a:fillRect/>
          </a:stretch>
        </p:blipFill>
        <p:spPr bwMode="auto">
          <a:xfrm>
            <a:off x="2512605" y="1077763"/>
            <a:ext cx="3345753" cy="16916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圆角矩形 12"/>
          <p:cNvSpPr/>
          <p:nvPr/>
        </p:nvSpPr>
        <p:spPr>
          <a:xfrm>
            <a:off x="3544997" y="1131996"/>
            <a:ext cx="1152783" cy="31522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设计视图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4" name="图片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05" y="2944678"/>
            <a:ext cx="3144276" cy="384256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5" name="圆角矩形 14"/>
          <p:cNvSpPr/>
          <p:nvPr/>
        </p:nvSpPr>
        <p:spPr>
          <a:xfrm>
            <a:off x="3446490" y="5604480"/>
            <a:ext cx="1152783" cy="315228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打印预览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1548583" y="6421824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244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154" y="272922"/>
            <a:ext cx="7556312" cy="712922"/>
          </a:xfrm>
        </p:spPr>
        <p:txBody>
          <a:bodyPr/>
          <a:lstStyle/>
          <a:p>
            <a:pPr algn="l"/>
            <a:r>
              <a:rPr lang="en-US" altLang="zh-CN" sz="3200" dirty="0" smtClean="0"/>
              <a:t>7.1.4 </a:t>
            </a:r>
            <a:r>
              <a:rPr lang="zh-CN" altLang="en-US" sz="3200" dirty="0" smtClean="0"/>
              <a:t>报表</a:t>
            </a:r>
            <a:r>
              <a:rPr lang="zh-CN" altLang="zh-CN" sz="3200" dirty="0" smtClean="0"/>
              <a:t>的</a:t>
            </a:r>
            <a:r>
              <a:rPr lang="zh-CN" altLang="en-US" sz="3200" dirty="0"/>
              <a:t>结构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2972219" y="6245224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12</a:t>
            </a:fld>
            <a:endParaRPr lang="en-US" altLang="zh-CN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42" y="985844"/>
            <a:ext cx="3559870" cy="556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23720" r="26036" b="45398"/>
          <a:stretch>
            <a:fillRect/>
          </a:stretch>
        </p:blipFill>
        <p:spPr bwMode="auto">
          <a:xfrm>
            <a:off x="61995" y="1375047"/>
            <a:ext cx="3953137" cy="221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左大括号 27"/>
          <p:cNvSpPr/>
          <p:nvPr/>
        </p:nvSpPr>
        <p:spPr>
          <a:xfrm>
            <a:off x="5347778" y="1941157"/>
            <a:ext cx="445480" cy="4010192"/>
          </a:xfrm>
          <a:prstGeom prst="leftBrace">
            <a:avLst>
              <a:gd name="adj1" fmla="val 71446"/>
              <a:gd name="adj2" fmla="val 17323"/>
            </a:avLst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5340269" y="1527614"/>
            <a:ext cx="43200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0" name="直接箭头连接符 29"/>
          <p:cNvCxnSpPr/>
          <p:nvPr/>
        </p:nvCxnSpPr>
        <p:spPr>
          <a:xfrm flipV="1">
            <a:off x="3984136" y="2100377"/>
            <a:ext cx="252568" cy="13924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1" name="圆角矩形 30"/>
          <p:cNvSpPr/>
          <p:nvPr/>
        </p:nvSpPr>
        <p:spPr>
          <a:xfrm>
            <a:off x="4104141" y="1401664"/>
            <a:ext cx="1264338" cy="16805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①报表页眉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070483" y="1965582"/>
            <a:ext cx="1264338" cy="16805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②页面页眉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992993" y="2531693"/>
            <a:ext cx="1264338" cy="16805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③主体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070483" y="3080115"/>
            <a:ext cx="1264338" cy="16805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④页面页脚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057647" y="3646223"/>
            <a:ext cx="1264338" cy="168057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spcAft>
                <a:spcPts val="0"/>
              </a:spcAft>
            </a:pPr>
            <a:r>
              <a:rPr lang="zh-CN" sz="16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⑤报表页脚</a:t>
            </a:r>
            <a:endParaRPr lang="zh-CN" sz="2000" kern="100">
              <a:effectLst/>
              <a:latin typeface="Times New Roman"/>
              <a:ea typeface="宋体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4014866" y="1534147"/>
            <a:ext cx="240544" cy="12383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7" name="直接箭头连接符 36"/>
          <p:cNvCxnSpPr/>
          <p:nvPr/>
        </p:nvCxnSpPr>
        <p:spPr>
          <a:xfrm flipV="1">
            <a:off x="5309273" y="1815127"/>
            <a:ext cx="324000" cy="28800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8" name="直接箭头连接符 37"/>
          <p:cNvCxnSpPr/>
          <p:nvPr/>
        </p:nvCxnSpPr>
        <p:spPr>
          <a:xfrm>
            <a:off x="4015132" y="2655379"/>
            <a:ext cx="32400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9" name="直接箭头连接符 38"/>
          <p:cNvCxnSpPr/>
          <p:nvPr/>
        </p:nvCxnSpPr>
        <p:spPr>
          <a:xfrm>
            <a:off x="3996972" y="3024696"/>
            <a:ext cx="264692" cy="13972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0" name="直接箭头连接符 39"/>
          <p:cNvCxnSpPr/>
          <p:nvPr/>
        </p:nvCxnSpPr>
        <p:spPr>
          <a:xfrm>
            <a:off x="4015132" y="3533349"/>
            <a:ext cx="264692" cy="13972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1" name="直接箭头连接符 40"/>
          <p:cNvCxnSpPr/>
          <p:nvPr/>
        </p:nvCxnSpPr>
        <p:spPr>
          <a:xfrm>
            <a:off x="5291111" y="3323251"/>
            <a:ext cx="2772000" cy="292256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2" name="曲线连接符 41"/>
          <p:cNvCxnSpPr/>
          <p:nvPr/>
        </p:nvCxnSpPr>
        <p:spPr>
          <a:xfrm rot="16200000" flipH="1">
            <a:off x="4351989" y="4711559"/>
            <a:ext cx="2186824" cy="571731"/>
          </a:xfrm>
          <a:prstGeom prst="curvedConnector3">
            <a:avLst>
              <a:gd name="adj1" fmla="val 10102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5" name="圆角矩形 44"/>
          <p:cNvSpPr/>
          <p:nvPr/>
        </p:nvSpPr>
        <p:spPr>
          <a:xfrm>
            <a:off x="6749430" y="1206990"/>
            <a:ext cx="1056517" cy="27870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报表视图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1508988" y="1569722"/>
            <a:ext cx="1055794" cy="2633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设计视图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66" name="直接箭头连接符 65"/>
          <p:cNvCxnSpPr/>
          <p:nvPr/>
        </p:nvCxnSpPr>
        <p:spPr>
          <a:xfrm>
            <a:off x="5023459" y="2639881"/>
            <a:ext cx="36000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3558367" y="598366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68" name="AutoShape 7"/>
          <p:cNvSpPr>
            <a:spLocks noChangeArrowheads="1"/>
          </p:cNvSpPr>
          <p:nvPr/>
        </p:nvSpPr>
        <p:spPr bwMode="gray">
          <a:xfrm>
            <a:off x="450585" y="4063494"/>
            <a:ext cx="2407769" cy="933930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69" name="TextBox 68"/>
          <p:cNvSpPr txBox="1"/>
          <p:nvPr/>
        </p:nvSpPr>
        <p:spPr>
          <a:xfrm>
            <a:off x="660060" y="4194968"/>
            <a:ext cx="1995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 smtClean="0"/>
              <a:t>页面</a:t>
            </a:r>
            <a:r>
              <a:rPr lang="zh-CN" altLang="zh-CN" sz="1600" dirty="0"/>
              <a:t>页眉与主体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上箭头 19"/>
          <p:cNvSpPr/>
          <p:nvPr/>
        </p:nvSpPr>
        <p:spPr bwMode="gray">
          <a:xfrm>
            <a:off x="1508988" y="2699750"/>
            <a:ext cx="145481" cy="1363744"/>
          </a:xfrm>
          <a:prstGeom prst="up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70" name="上箭头 69"/>
          <p:cNvSpPr/>
          <p:nvPr/>
        </p:nvSpPr>
        <p:spPr bwMode="gray">
          <a:xfrm>
            <a:off x="1669452" y="2239624"/>
            <a:ext cx="148815" cy="1823870"/>
          </a:xfrm>
          <a:prstGeom prst="up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2" name="右箭头 21"/>
          <p:cNvSpPr/>
          <p:nvPr/>
        </p:nvSpPr>
        <p:spPr bwMode="gray">
          <a:xfrm>
            <a:off x="2889350" y="4390977"/>
            <a:ext cx="2903908" cy="144000"/>
          </a:xfrm>
          <a:prstGeom prst="right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74" name="TextBox 73"/>
          <p:cNvSpPr txBox="1"/>
          <p:nvPr/>
        </p:nvSpPr>
        <p:spPr>
          <a:xfrm>
            <a:off x="1552630" y="3646203"/>
            <a:ext cx="1281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形式相同</a:t>
            </a:r>
            <a:endParaRPr lang="zh-CN" altLang="en-US" sz="1400" dirty="0"/>
          </a:p>
        </p:txBody>
      </p:sp>
      <p:sp>
        <p:nvSpPr>
          <p:cNvPr id="76" name="矩形 75"/>
          <p:cNvSpPr/>
          <p:nvPr/>
        </p:nvSpPr>
        <p:spPr bwMode="gray">
          <a:xfrm>
            <a:off x="2865123" y="4617957"/>
            <a:ext cx="4797809" cy="72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77" name="上箭头 76"/>
          <p:cNvSpPr/>
          <p:nvPr/>
        </p:nvSpPr>
        <p:spPr bwMode="gray">
          <a:xfrm>
            <a:off x="7538948" y="1925659"/>
            <a:ext cx="143015" cy="2697302"/>
          </a:xfrm>
          <a:prstGeom prst="up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3299915" y="4689957"/>
            <a:ext cx="1670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 smtClean="0"/>
              <a:t>不同，因为：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zh-CN" altLang="en-US" sz="1200" dirty="0" smtClean="0"/>
              <a:t>页眉由标签组成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zh-CN" altLang="en-US" sz="1200" dirty="0" smtClean="0"/>
              <a:t>主体由文本框组成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135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/>
      <p:bldP spid="33" grpId="0"/>
      <p:bldP spid="34" grpId="0"/>
      <p:bldP spid="35" grpId="0"/>
      <p:bldP spid="45" grpId="0" animBg="1"/>
      <p:bldP spid="46" grpId="0" animBg="1"/>
      <p:bldP spid="19" grpId="0"/>
      <p:bldP spid="68" grpId="0" animBg="1"/>
      <p:bldP spid="69" grpId="0"/>
      <p:bldP spid="20" grpId="0" animBg="1"/>
      <p:bldP spid="70" grpId="0" animBg="1"/>
      <p:bldP spid="22" grpId="0" animBg="1"/>
      <p:bldP spid="74" grpId="0"/>
      <p:bldP spid="76" grpId="0" animBg="1"/>
      <p:bldP spid="77" grpId="0" animBg="1"/>
      <p:bldP spid="78" grpId="0"/>
      <p:bldP spid="7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Freeform 4"/>
          <p:cNvSpPr>
            <a:spLocks/>
          </p:cNvSpPr>
          <p:nvPr/>
        </p:nvSpPr>
        <p:spPr bwMode="gray">
          <a:xfrm>
            <a:off x="362851" y="242647"/>
            <a:ext cx="145048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55" name="Rectangle 47"/>
          <p:cNvSpPr>
            <a:spLocks noChangeArrowheads="1"/>
          </p:cNvSpPr>
          <p:nvPr/>
        </p:nvSpPr>
        <p:spPr bwMode="gray">
          <a:xfrm>
            <a:off x="333441" y="691910"/>
            <a:ext cx="6850440" cy="6818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03860" name="Freeform 52"/>
          <p:cNvSpPr>
            <a:spLocks/>
          </p:cNvSpPr>
          <p:nvPr/>
        </p:nvSpPr>
        <p:spPr bwMode="gray">
          <a:xfrm>
            <a:off x="742064" y="1471933"/>
            <a:ext cx="1536208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62" name="Text Box 54"/>
          <p:cNvSpPr txBox="1">
            <a:spLocks noChangeArrowheads="1"/>
          </p:cNvSpPr>
          <p:nvPr/>
        </p:nvSpPr>
        <p:spPr bwMode="gray">
          <a:xfrm>
            <a:off x="440640" y="285509"/>
            <a:ext cx="1505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报表页眉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3" name="Text Box 55"/>
          <p:cNvSpPr txBox="1">
            <a:spLocks noChangeArrowheads="1"/>
          </p:cNvSpPr>
          <p:nvPr/>
        </p:nvSpPr>
        <p:spPr bwMode="gray">
          <a:xfrm>
            <a:off x="829378" y="1514795"/>
            <a:ext cx="1448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>
                <a:solidFill>
                  <a:schemeClr val="bg1"/>
                </a:solidFill>
              </a:rPr>
              <a:t>页面页眉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7" name="Rectangle 59"/>
          <p:cNvSpPr>
            <a:spLocks noChangeArrowheads="1"/>
          </p:cNvSpPr>
          <p:nvPr/>
        </p:nvSpPr>
        <p:spPr bwMode="gray">
          <a:xfrm>
            <a:off x="365191" y="789009"/>
            <a:ext cx="68020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即报表的开始处，一般用来显示或打印整个报表的标题，或说明性文字等，每份报表只有一个报表页眉，打印在报表的第一页开始处；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49" name="TextBox 48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gray">
          <a:xfrm>
            <a:off x="710587" y="1898961"/>
            <a:ext cx="7041116" cy="681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gray">
          <a:xfrm>
            <a:off x="742336" y="1996061"/>
            <a:ext cx="69913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是报表中数据的标题行（即字段名称），与报表页眉不同，页面页眉的内容会打印在每页的第一行，除了第一页打印在报表页眉下；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52" name="Freeform 4"/>
          <p:cNvSpPr>
            <a:spLocks/>
          </p:cNvSpPr>
          <p:nvPr/>
        </p:nvSpPr>
        <p:spPr bwMode="gray">
          <a:xfrm>
            <a:off x="1221723" y="2709711"/>
            <a:ext cx="157172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gray">
          <a:xfrm>
            <a:off x="1192313" y="3158974"/>
            <a:ext cx="7141732" cy="4356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gray">
          <a:xfrm>
            <a:off x="1361502" y="2752573"/>
            <a:ext cx="1195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3.</a:t>
            </a:r>
            <a:r>
              <a:rPr lang="zh-CN" altLang="zh-CN" dirty="0">
                <a:solidFill>
                  <a:schemeClr val="bg1"/>
                </a:solidFill>
              </a:rPr>
              <a:t>主体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gray">
          <a:xfrm>
            <a:off x="1224062" y="3256073"/>
            <a:ext cx="70912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显示数据（即记录值），是报表的主要内容，占据了报表的大部分区域；</a:t>
            </a:r>
          </a:p>
        </p:txBody>
      </p:sp>
      <p:sp>
        <p:nvSpPr>
          <p:cNvPr id="17" name="Freeform 52"/>
          <p:cNvSpPr>
            <a:spLocks/>
          </p:cNvSpPr>
          <p:nvPr/>
        </p:nvSpPr>
        <p:spPr bwMode="gray">
          <a:xfrm>
            <a:off x="1601688" y="3719198"/>
            <a:ext cx="1656697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Text Box 55"/>
          <p:cNvSpPr txBox="1">
            <a:spLocks noChangeArrowheads="1"/>
          </p:cNvSpPr>
          <p:nvPr/>
        </p:nvSpPr>
        <p:spPr bwMode="gray">
          <a:xfrm>
            <a:off x="1642509" y="3762060"/>
            <a:ext cx="13331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4.</a:t>
            </a:r>
            <a:r>
              <a:rPr lang="zh-CN" altLang="zh-CN" dirty="0">
                <a:solidFill>
                  <a:schemeClr val="bg1"/>
                </a:solidFill>
              </a:rPr>
              <a:t>页面页脚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gray">
          <a:xfrm>
            <a:off x="1554713" y="4146226"/>
            <a:ext cx="7245001" cy="681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gray">
          <a:xfrm>
            <a:off x="1586463" y="4243326"/>
            <a:ext cx="71937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与页面页眉对应，页面页脚显示或打印在报表每页的底部，常用于显示页码等信息；</a:t>
            </a:r>
          </a:p>
        </p:txBody>
      </p:sp>
      <p:sp>
        <p:nvSpPr>
          <p:cNvPr id="21" name="Freeform 4"/>
          <p:cNvSpPr>
            <a:spLocks/>
          </p:cNvSpPr>
          <p:nvPr/>
        </p:nvSpPr>
        <p:spPr bwMode="gray">
          <a:xfrm>
            <a:off x="1936673" y="4910471"/>
            <a:ext cx="164717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Rectangle 47"/>
          <p:cNvSpPr>
            <a:spLocks noChangeArrowheads="1"/>
          </p:cNvSpPr>
          <p:nvPr/>
        </p:nvSpPr>
        <p:spPr bwMode="gray">
          <a:xfrm>
            <a:off x="1876267" y="5359734"/>
            <a:ext cx="7141732" cy="6818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gray">
          <a:xfrm>
            <a:off x="1952468" y="4953333"/>
            <a:ext cx="15693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5.</a:t>
            </a:r>
            <a:r>
              <a:rPr lang="zh-CN" altLang="zh-CN" dirty="0">
                <a:solidFill>
                  <a:schemeClr val="bg1"/>
                </a:solidFill>
              </a:rPr>
              <a:t>报表页脚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4" name="Rectangle 59"/>
          <p:cNvSpPr>
            <a:spLocks noChangeArrowheads="1"/>
          </p:cNvSpPr>
          <p:nvPr/>
        </p:nvSpPr>
        <p:spPr bwMode="gray">
          <a:xfrm>
            <a:off x="1908016" y="5456833"/>
            <a:ext cx="70912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与报表页眉对应，报表页脚显示或打印在一份报表数据的最后，作为报表的最后一部分内容，通常是整个报表的统计、汇总信息或说明信息。</a:t>
            </a:r>
          </a:p>
        </p:txBody>
      </p:sp>
      <p:sp>
        <p:nvSpPr>
          <p:cNvPr id="25" name="TextBox 24">
            <a:hlinkClick r:id="rId3" action="ppaction://hlinksldjump"/>
          </p:cNvPr>
          <p:cNvSpPr txBox="1"/>
          <p:nvPr/>
        </p:nvSpPr>
        <p:spPr>
          <a:xfrm>
            <a:off x="5177213" y="6308252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上一张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520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939" y="5293837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749300" y="4010025"/>
            <a:ext cx="7908925" cy="2019300"/>
            <a:chOff x="794" y="1199"/>
            <a:chExt cx="4308" cy="2120"/>
          </a:xfrm>
        </p:grpSpPr>
        <p:sp>
          <p:nvSpPr>
            <p:cNvPr id="15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2932351" y="4755078"/>
            <a:ext cx="3722688" cy="1208088"/>
            <a:chOff x="3098" y="249"/>
            <a:chExt cx="1959" cy="629"/>
          </a:xfrm>
        </p:grpSpPr>
        <p:sp>
          <p:nvSpPr>
            <p:cNvPr id="12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Freeform 7"/>
          <p:cNvSpPr>
            <a:spLocks/>
          </p:cNvSpPr>
          <p:nvPr/>
        </p:nvSpPr>
        <p:spPr bwMode="gray">
          <a:xfrm rot="120000" flipH="1">
            <a:off x="4940484" y="284258"/>
            <a:ext cx="3998858" cy="3691661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57150">
            <a:solidFill>
              <a:schemeClr val="tx1"/>
            </a:solidFill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>
            <a:off x="227664" y="210112"/>
            <a:ext cx="4380060" cy="3703010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57150">
            <a:solidFill>
              <a:schemeClr val="tx1"/>
            </a:solidFill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145" name="Text Box 489"/>
          <p:cNvSpPr txBox="1">
            <a:spLocks noChangeArrowheads="1"/>
          </p:cNvSpPr>
          <p:nvPr/>
        </p:nvSpPr>
        <p:spPr bwMode="gray">
          <a:xfrm>
            <a:off x="2934251" y="508219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7.2 </a:t>
            </a:r>
            <a:r>
              <a:rPr lang="zh-CN" altLang="zh-CN" sz="2400" dirty="0" smtClean="0"/>
              <a:t>创建</a:t>
            </a:r>
            <a:r>
              <a:rPr lang="zh-CN" altLang="en-US" sz="2400" dirty="0" smtClean="0"/>
              <a:t>报表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80928" y="505652"/>
            <a:ext cx="4295800" cy="3407469"/>
          </a:xfrm>
          <a:prstGeom prst="roundRect">
            <a:avLst>
              <a:gd name="adj" fmla="val 2259"/>
            </a:avLst>
          </a:prstGeom>
          <a:noFill/>
          <a:ln w="28575">
            <a:noFill/>
            <a:round/>
            <a:headEnd/>
            <a:tailEnd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3" action="ppaction://hlinksldjump"/>
              </a:rPr>
              <a:t>7.2.1</a:t>
            </a:r>
            <a:r>
              <a:rPr lang="zh-CN" altLang="zh-CN" dirty="0">
                <a:hlinkClick r:id="rId3" action="ppaction://hlinksldjump"/>
              </a:rPr>
              <a:t>创</a:t>
            </a:r>
            <a:r>
              <a:rPr lang="zh-CN" altLang="zh-CN" dirty="0" smtClean="0">
                <a:hlinkClick r:id="rId3" action="ppaction://hlinksldjump"/>
              </a:rPr>
              <a:t>建</a:t>
            </a:r>
            <a:r>
              <a:rPr lang="zh-CN" altLang="en-US" dirty="0" smtClean="0">
                <a:hlinkClick r:id="rId3" action="ppaction://hlinksldjump"/>
              </a:rPr>
              <a:t>报表</a:t>
            </a:r>
            <a:r>
              <a:rPr lang="zh-CN" altLang="zh-CN" dirty="0" smtClean="0">
                <a:hlinkClick r:id="rId3" action="ppaction://hlinksldjump"/>
              </a:rPr>
              <a:t>使</a:t>
            </a:r>
            <a:r>
              <a:rPr lang="zh-CN" altLang="zh-CN" dirty="0">
                <a:hlinkClick r:id="rId3" action="ppaction://hlinksldjump"/>
              </a:rPr>
              <a:t>用的命令或</a:t>
            </a:r>
            <a:r>
              <a:rPr lang="zh-CN" altLang="zh-CN" dirty="0" smtClean="0">
                <a:hlinkClick r:id="rId3" action="ppaction://hlinksldjump"/>
              </a:rPr>
              <a:t>工具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4" action="ppaction://hlinksldjump"/>
              </a:rPr>
              <a:t>7.2.2</a:t>
            </a:r>
            <a:r>
              <a:rPr lang="zh-CN" altLang="zh-CN" dirty="0">
                <a:hlinkClick r:id="rId4" action="ppaction://hlinksldjump"/>
              </a:rPr>
              <a:t>为当前数据表或查询</a:t>
            </a:r>
            <a:r>
              <a:rPr lang="zh-CN" altLang="zh-CN" dirty="0" smtClean="0">
                <a:hlinkClick r:id="rId4" action="ppaction://hlinksldjump"/>
              </a:rPr>
              <a:t>创建</a:t>
            </a:r>
            <a:r>
              <a:rPr lang="zh-CN" altLang="en-US" dirty="0" smtClean="0">
                <a:hlinkClick r:id="rId4" action="ppaction://hlinksldjump"/>
              </a:rPr>
              <a:t>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5" action="ppaction://hlinksldjump"/>
              </a:rPr>
              <a:t>7.2.3</a:t>
            </a:r>
            <a:r>
              <a:rPr lang="zh-CN" altLang="zh-CN" dirty="0" smtClean="0">
                <a:hlinkClick r:id="rId5" action="ppaction://hlinksldjump"/>
              </a:rPr>
              <a:t>使用向导创建</a:t>
            </a:r>
            <a:r>
              <a:rPr lang="zh-CN" altLang="en-US" dirty="0" smtClean="0">
                <a:hlinkClick r:id="rId5" action="ppaction://hlinksldjump"/>
              </a:rPr>
              <a:t>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6" action="ppaction://hlinksldjump"/>
              </a:rPr>
              <a:t>7.2.4</a:t>
            </a:r>
            <a:r>
              <a:rPr lang="zh-CN" altLang="en-US" dirty="0" smtClean="0">
                <a:hlinkClick r:id="rId6" action="ppaction://hlinksldjump"/>
              </a:rPr>
              <a:t>使用“空报表”按钮</a:t>
            </a:r>
            <a:r>
              <a:rPr lang="zh-CN" altLang="zh-CN" dirty="0" smtClean="0">
                <a:hlinkClick r:id="rId6" action="ppaction://hlinksldjump"/>
              </a:rPr>
              <a:t>创建</a:t>
            </a:r>
            <a:r>
              <a:rPr lang="zh-CN" altLang="en-US" dirty="0" smtClean="0">
                <a:hlinkClick r:id="rId6" action="ppaction://hlinksldjump"/>
              </a:rPr>
              <a:t>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7" action="ppaction://hlinksldjump"/>
              </a:rPr>
              <a:t>7.2.5</a:t>
            </a:r>
            <a:r>
              <a:rPr lang="zh-CN" altLang="en-US" dirty="0" smtClean="0">
                <a:hlinkClick r:id="rId7" action="ppaction://hlinksldjump"/>
              </a:rPr>
              <a:t>使用“报表设计”按钮创建自定义报表</a:t>
            </a:r>
            <a:endParaRPr lang="en-US" altLang="zh-CN" dirty="0" smtClean="0">
              <a:hlinkClick r:id="rId8" action="ppaction://hlinksldjump"/>
            </a:endParaRPr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9" action="ppaction://hlinksldjump"/>
              </a:rPr>
              <a:t>7.2.6</a:t>
            </a:r>
            <a:r>
              <a:rPr lang="zh-CN" altLang="zh-CN" dirty="0" smtClean="0">
                <a:hlinkClick r:id="rId9" action="ppaction://hlinksldjump"/>
              </a:rPr>
              <a:t>创建</a:t>
            </a:r>
            <a:r>
              <a:rPr lang="zh-CN" altLang="en-US" dirty="0" smtClean="0">
                <a:hlinkClick r:id="rId9" action="ppaction://hlinksldjump"/>
              </a:rPr>
              <a:t>标签型报表</a:t>
            </a:r>
            <a:endParaRPr lang="en-US" altLang="zh-CN" dirty="0" smtClean="0">
              <a:hlinkClick r:id="rId4" action="ppaction://hlinksldjump"/>
            </a:endParaRPr>
          </a:p>
          <a:p>
            <a:pPr algn="l">
              <a:lnSpc>
                <a:spcPct val="200000"/>
              </a:lnSpc>
            </a:pPr>
            <a:endParaRPr lang="en-US" altLang="zh-CN" dirty="0" smtClean="0">
              <a:hlinkClick r:id="rId8" action="ppaction://hlinksldjump"/>
            </a:endParaRPr>
          </a:p>
          <a:p>
            <a:pPr algn="l">
              <a:lnSpc>
                <a:spcPct val="200000"/>
              </a:lnSpc>
            </a:pPr>
            <a:endParaRPr lang="en-US" altLang="zh-CN" dirty="0" smtClean="0"/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 rot="120000">
            <a:off x="5060271" y="559083"/>
            <a:ext cx="3879071" cy="3432335"/>
          </a:xfrm>
          <a:prstGeom prst="roundRect">
            <a:avLst>
              <a:gd name="adj" fmla="val 2259"/>
            </a:avLst>
          </a:prstGeom>
          <a:noFill/>
          <a:ln>
            <a:noFill/>
          </a:ln>
          <a:effectLst/>
          <a:extLst/>
        </p:spPr>
        <p:txBody>
          <a:bodyPr wrap="none" anchor="t" anchorCtr="0"/>
          <a:lstStyle/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10" action="ppaction://hlinksldjump"/>
              </a:rPr>
              <a:t>7.2.7</a:t>
            </a:r>
            <a:r>
              <a:rPr lang="zh-CN" altLang="en-US" dirty="0" smtClean="0">
                <a:hlinkClick r:id="rId10" action="ppaction://hlinksldjump"/>
              </a:rPr>
              <a:t>创建参数报表</a:t>
            </a:r>
            <a:endParaRPr lang="en-US" altLang="zh-CN" dirty="0" smtClean="0">
              <a:hlinkClick r:id="rId4" action="ppaction://hlinksldjump"/>
            </a:endParaRPr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11" action="ppaction://hlinksldjump"/>
              </a:rPr>
              <a:t>7.2.8</a:t>
            </a:r>
            <a:r>
              <a:rPr lang="zh-CN" altLang="en-US" dirty="0" smtClean="0">
                <a:hlinkClick r:id="rId11" action="ppaction://hlinksldjump"/>
              </a:rPr>
              <a:t>创建主</a:t>
            </a:r>
            <a:r>
              <a:rPr lang="en-US" altLang="zh-CN" dirty="0" smtClean="0">
                <a:hlinkClick r:id="rId11" action="ppaction://hlinksldjump"/>
              </a:rPr>
              <a:t>/</a:t>
            </a:r>
            <a:r>
              <a:rPr lang="zh-CN" altLang="en-US" dirty="0" smtClean="0">
                <a:hlinkClick r:id="rId11" action="ppaction://hlinksldjump"/>
              </a:rPr>
              <a:t>子报表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12" action="ppaction://hlinksldjump"/>
              </a:rPr>
              <a:t>7.2.9</a:t>
            </a:r>
            <a:r>
              <a:rPr lang="zh-CN" altLang="en-US" dirty="0" smtClean="0">
                <a:hlinkClick r:id="rId12" action="ppaction://hlinksldjump"/>
              </a:rPr>
              <a:t>创建交叉报表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13" action="ppaction://hlinksldjump"/>
              </a:rPr>
              <a:t>7.2.10</a:t>
            </a:r>
            <a:r>
              <a:rPr lang="zh-CN" altLang="en-US" dirty="0" smtClean="0">
                <a:hlinkClick r:id="rId13" action="ppaction://hlinksldjump"/>
              </a:rPr>
              <a:t>创建弹出式报表</a:t>
            </a:r>
            <a:endParaRPr lang="en-US" altLang="zh-CN" dirty="0" smtClean="0"/>
          </a:p>
          <a:p>
            <a:pPr algn="l">
              <a:lnSpc>
                <a:spcPct val="200000"/>
              </a:lnSpc>
            </a:pPr>
            <a:r>
              <a:rPr lang="en-US" altLang="zh-CN" dirty="0" smtClean="0">
                <a:hlinkClick r:id="rId14" action="ppaction://hlinksldjump"/>
              </a:rPr>
              <a:t>7.2.11</a:t>
            </a:r>
            <a:r>
              <a:rPr lang="zh-CN" altLang="en-US" smtClean="0">
                <a:hlinkClick r:id="rId14" action="ppaction://hlinksldjump"/>
              </a:rPr>
              <a:t>创建图表式</a:t>
            </a:r>
            <a:r>
              <a:rPr lang="zh-CN" altLang="en-US" dirty="0" smtClean="0">
                <a:hlinkClick r:id="rId14" action="ppaction://hlinksldjump"/>
              </a:rPr>
              <a:t>报表</a:t>
            </a:r>
            <a:endParaRPr lang="en-US" altLang="zh-CN" dirty="0"/>
          </a:p>
          <a:p>
            <a:pPr algn="l">
              <a:lnSpc>
                <a:spcPct val="200000"/>
              </a:lnSpc>
            </a:pPr>
            <a:endParaRPr lang="en-US" altLang="zh-CN" dirty="0" smtClean="0"/>
          </a:p>
        </p:txBody>
      </p:sp>
      <p:sp>
        <p:nvSpPr>
          <p:cNvPr id="126" name="Line 2"/>
          <p:cNvSpPr>
            <a:spLocks noChangeShapeType="1"/>
          </p:cNvSpPr>
          <p:nvPr/>
        </p:nvSpPr>
        <p:spPr bwMode="auto">
          <a:xfrm flipH="1" flipV="1">
            <a:off x="2370373" y="3941535"/>
            <a:ext cx="2424272" cy="95622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7" name="Line 4"/>
          <p:cNvSpPr>
            <a:spLocks noChangeShapeType="1"/>
          </p:cNvSpPr>
          <p:nvPr/>
        </p:nvSpPr>
        <p:spPr bwMode="auto">
          <a:xfrm flipV="1">
            <a:off x="4793695" y="3898673"/>
            <a:ext cx="2804315" cy="999081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9" name="TextBox 128">
            <a:hlinkClick r:id="rId1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</p:spTree>
    <p:extLst>
      <p:ext uri="{BB962C8B-B14F-4D97-AF65-F5344CB8AC3E}">
        <p14:creationId xmlns:p14="http://schemas.microsoft.com/office/powerpoint/2010/main" val="177200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557939"/>
            <a:ext cx="8686800" cy="1087438"/>
          </a:xfrm>
        </p:spPr>
        <p:txBody>
          <a:bodyPr/>
          <a:lstStyle/>
          <a:p>
            <a:r>
              <a:rPr lang="en-US" altLang="zh-CN" sz="3200" dirty="0" smtClean="0"/>
              <a:t>7.2.1</a:t>
            </a:r>
            <a:r>
              <a:rPr lang="zh-CN" altLang="zh-CN" sz="3200" dirty="0" smtClean="0"/>
              <a:t>创建</a:t>
            </a:r>
            <a:r>
              <a:rPr lang="zh-CN" altLang="en-US" sz="3200" dirty="0" smtClean="0"/>
              <a:t>报表</a:t>
            </a:r>
            <a:r>
              <a:rPr lang="zh-CN" altLang="zh-CN" sz="3200" dirty="0" smtClean="0"/>
              <a:t>使用</a:t>
            </a:r>
            <a:r>
              <a:rPr lang="zh-CN" altLang="zh-CN" sz="3200" dirty="0"/>
              <a:t>的命令或</a:t>
            </a:r>
            <a:r>
              <a:rPr lang="zh-CN" altLang="zh-CN" sz="3200" dirty="0" smtClean="0"/>
              <a:t>工具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15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r="34357" b="82324"/>
          <a:stretch>
            <a:fillRect/>
          </a:stretch>
        </p:blipFill>
        <p:spPr bwMode="auto">
          <a:xfrm>
            <a:off x="84538" y="2264863"/>
            <a:ext cx="9059462" cy="196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82"/>
          <p:cNvSpPr>
            <a:spLocks noChangeArrowheads="1"/>
          </p:cNvSpPr>
          <p:nvPr/>
        </p:nvSpPr>
        <p:spPr bwMode="auto">
          <a:xfrm>
            <a:off x="5587494" y="2673510"/>
            <a:ext cx="2130141" cy="1553561"/>
          </a:xfrm>
          <a:prstGeom prst="roundRect">
            <a:avLst>
              <a:gd name="adj" fmla="val 5759"/>
            </a:avLst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202170" y="2264863"/>
            <a:ext cx="409430" cy="42273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94297" y="4422182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图</a:t>
            </a:r>
            <a:r>
              <a:rPr lang="en-US" altLang="zh-CN" dirty="0"/>
              <a:t>7.3 </a:t>
            </a:r>
            <a:r>
              <a:rPr lang="zh-CN" altLang="zh-CN" dirty="0"/>
              <a:t>“创建”选项卡的“报表”组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71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673" y="495947"/>
            <a:ext cx="8686800" cy="619932"/>
          </a:xfrm>
        </p:spPr>
        <p:txBody>
          <a:bodyPr/>
          <a:lstStyle/>
          <a:p>
            <a:r>
              <a:rPr lang="en-US" altLang="zh-CN" sz="2800" dirty="0" smtClean="0"/>
              <a:t>7.2.2</a:t>
            </a:r>
            <a:r>
              <a:rPr lang="zh-CN" altLang="zh-CN" sz="2800" dirty="0"/>
              <a:t>为当前数据表或查询</a:t>
            </a:r>
            <a:r>
              <a:rPr lang="zh-CN" altLang="zh-CN" sz="2800" dirty="0" smtClean="0"/>
              <a:t>创建</a:t>
            </a:r>
            <a:r>
              <a:rPr lang="zh-CN" altLang="en-US" sz="2800" dirty="0" smtClean="0"/>
              <a:t>报表</a:t>
            </a:r>
            <a:endParaRPr lang="zh-CN" altLang="en-US" sz="2800" dirty="0"/>
          </a:p>
        </p:txBody>
      </p:sp>
      <p:pic>
        <p:nvPicPr>
          <p:cNvPr id="57" name="图片 5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66" y="1224116"/>
            <a:ext cx="5018034" cy="432427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48224" y="5548393"/>
            <a:ext cx="5228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7.1</a:t>
            </a:r>
            <a:r>
              <a:rPr lang="zh-CN" altLang="zh-CN" dirty="0"/>
              <a:t>：为“学生信息表”创建一个数据表型的报表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75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2654" y="2497881"/>
            <a:ext cx="271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…..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t="17955" r="259" b="17456"/>
          <a:stretch/>
        </p:blipFill>
        <p:spPr bwMode="auto">
          <a:xfrm>
            <a:off x="1084738" y="3409769"/>
            <a:ext cx="7248593" cy="310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5" t="5821" r="44803" b="82628"/>
          <a:stretch>
            <a:fillRect/>
          </a:stretch>
        </p:blipFill>
        <p:spPr bwMode="auto">
          <a:xfrm>
            <a:off x="548851" y="2356143"/>
            <a:ext cx="2242268" cy="88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t="17554" r="656" b="19780"/>
          <a:stretch>
            <a:fillRect/>
          </a:stretch>
        </p:blipFill>
        <p:spPr bwMode="auto">
          <a:xfrm>
            <a:off x="3002654" y="667948"/>
            <a:ext cx="5908871" cy="257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10"/>
          <p:cNvSpPr>
            <a:spLocks noChangeArrowheads="1"/>
          </p:cNvSpPr>
          <p:nvPr/>
        </p:nvSpPr>
        <p:spPr bwMode="auto">
          <a:xfrm>
            <a:off x="1307585" y="1248186"/>
            <a:ext cx="761329" cy="22672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spcAft>
                <a:spcPts val="0"/>
              </a:spcAft>
            </a:pPr>
            <a:r>
              <a:rPr lang="zh-CN" sz="1400" kern="100" dirty="0" smtClean="0">
                <a:effectLst/>
                <a:latin typeface="Times New Roman"/>
                <a:ea typeface="宋体"/>
              </a:rPr>
              <a:t>①</a:t>
            </a:r>
            <a:r>
              <a:rPr lang="zh-CN" altLang="en-US" sz="1400" kern="100" dirty="0">
                <a:latin typeface="Times New Roman"/>
                <a:ea typeface="宋体"/>
              </a:rPr>
              <a:t>打开</a:t>
            </a:r>
            <a:r>
              <a:rPr lang="zh-CN" altLang="en-US" sz="1400" kern="100" dirty="0" smtClean="0">
                <a:latin typeface="Times New Roman"/>
                <a:ea typeface="宋体"/>
              </a:rPr>
              <a:t>数据表后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49" name="AutoShape 11"/>
          <p:cNvSpPr>
            <a:spLocks noChangeArrowheads="1"/>
          </p:cNvSpPr>
          <p:nvPr/>
        </p:nvSpPr>
        <p:spPr bwMode="auto">
          <a:xfrm>
            <a:off x="4295881" y="863769"/>
            <a:ext cx="1794954" cy="22672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②向左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拖曳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减小列宽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50" name="AutoShape 12"/>
          <p:cNvCxnSpPr>
            <a:cxnSpLocks noChangeShapeType="1"/>
          </p:cNvCxnSpPr>
          <p:nvPr/>
        </p:nvCxnSpPr>
        <p:spPr bwMode="auto">
          <a:xfrm rot="10800000" flipV="1">
            <a:off x="774068" y="1749161"/>
            <a:ext cx="551704" cy="686896"/>
          </a:xfrm>
          <a:prstGeom prst="curved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" name="AutoShape 13"/>
          <p:cNvCxnSpPr>
            <a:cxnSpLocks noChangeShapeType="1"/>
          </p:cNvCxnSpPr>
          <p:nvPr/>
        </p:nvCxnSpPr>
        <p:spPr bwMode="auto">
          <a:xfrm rot="10800000" flipV="1">
            <a:off x="3806486" y="966481"/>
            <a:ext cx="634811" cy="35702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2791119" y="3559583"/>
            <a:ext cx="1536173" cy="22672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③逐列缩小列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宽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53" name="AutoShape 11"/>
          <p:cNvSpPr>
            <a:spLocks noChangeArrowheads="1"/>
          </p:cNvSpPr>
          <p:nvPr/>
        </p:nvSpPr>
        <p:spPr bwMode="auto">
          <a:xfrm>
            <a:off x="7543601" y="3666127"/>
            <a:ext cx="689251" cy="45642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④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单击</a:t>
            </a:r>
            <a:r>
              <a:rPr lang="en-US" altLang="zh-CN" sz="1400" kern="100" dirty="0" smtClean="0"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effectLst/>
                <a:latin typeface="Times New Roman"/>
                <a:ea typeface="宋体"/>
              </a:rPr>
            </a:b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保存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V="1">
            <a:off x="8023079" y="3493580"/>
            <a:ext cx="209773" cy="20354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arrow"/>
          </a:ln>
          <a:effectLst/>
        </p:spPr>
      </p:cxnSp>
      <p:sp>
        <p:nvSpPr>
          <p:cNvPr id="55" name="TextBox 54">
            <a:hlinkClick r:id="rId5" action="ppaction://hlinksldjump"/>
          </p:cNvPr>
          <p:cNvSpPr txBox="1"/>
          <p:nvPr/>
        </p:nvSpPr>
        <p:spPr>
          <a:xfrm>
            <a:off x="8232852" y="6137549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56" name="AutoShape 11"/>
          <p:cNvSpPr>
            <a:spLocks noChangeArrowheads="1"/>
          </p:cNvSpPr>
          <p:nvPr/>
        </p:nvSpPr>
        <p:spPr bwMode="auto">
          <a:xfrm>
            <a:off x="4329768" y="3555572"/>
            <a:ext cx="1536173" cy="22672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latin typeface="Times New Roman"/>
                <a:ea typeface="宋体"/>
              </a:rPr>
              <a:t>整个表格至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线内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6" name="直接箭头连接符 5"/>
          <p:cNvCxnSpPr/>
          <p:nvPr/>
        </p:nvCxnSpPr>
        <p:spPr bwMode="auto">
          <a:xfrm>
            <a:off x="5709907" y="3642304"/>
            <a:ext cx="324000" cy="324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95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8" grpId="0"/>
      <p:bldP spid="49" grpId="0"/>
      <p:bldP spid="52" grpId="0"/>
      <p:bldP spid="53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663574"/>
            <a:ext cx="8686800" cy="1087438"/>
          </a:xfrm>
        </p:spPr>
        <p:txBody>
          <a:bodyPr/>
          <a:lstStyle/>
          <a:p>
            <a:r>
              <a:rPr lang="zh-CN" altLang="zh-CN" sz="2000" dirty="0"/>
              <a:t>“报表”按钮为当前数据表或查询创建</a:t>
            </a:r>
            <a:r>
              <a:rPr lang="zh-CN" altLang="zh-CN" sz="2000" dirty="0" smtClean="0"/>
              <a:t>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zh-CN" sz="2000" dirty="0" smtClean="0"/>
              <a:t>一般</a:t>
            </a:r>
            <a:r>
              <a:rPr lang="zh-CN" altLang="zh-CN" sz="2000" dirty="0"/>
              <a:t>操作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ltGray">
          <a:xfrm>
            <a:off x="4550034" y="1800225"/>
            <a:ext cx="3124200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kern="100" dirty="0" smtClean="0">
                <a:latin typeface="Times New Roman"/>
                <a:ea typeface="宋体"/>
              </a:rPr>
              <a:t>（</a:t>
            </a:r>
            <a:r>
              <a:rPr lang="en-US" altLang="zh-CN" kern="100" dirty="0" smtClean="0">
                <a:latin typeface="Times New Roman"/>
                <a:ea typeface="宋体"/>
              </a:rPr>
              <a:t>1</a:t>
            </a:r>
            <a:r>
              <a:rPr lang="zh-CN" altLang="en-US" kern="100" dirty="0" smtClean="0">
                <a:latin typeface="Times New Roman"/>
                <a:ea typeface="宋体"/>
              </a:rPr>
              <a:t>）打开数据表或查询</a:t>
            </a:r>
            <a:endParaRPr lang="zh-CN" altLang="en-US" dirty="0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gray">
          <a:xfrm>
            <a:off x="3559434" y="2951163"/>
            <a:ext cx="3647278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gray">
          <a:xfrm>
            <a:off x="2568834" y="4114800"/>
            <a:ext cx="3124200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gray">
          <a:xfrm>
            <a:off x="1654434" y="5265738"/>
            <a:ext cx="3124200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40" name="Freeform 7"/>
          <p:cNvSpPr>
            <a:spLocks/>
          </p:cNvSpPr>
          <p:nvPr/>
        </p:nvSpPr>
        <p:spPr bwMode="gray">
          <a:xfrm rot="18320416" flipH="1">
            <a:off x="3578484" y="207803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Freeform 8"/>
          <p:cNvSpPr>
            <a:spLocks/>
          </p:cNvSpPr>
          <p:nvPr/>
        </p:nvSpPr>
        <p:spPr bwMode="gray">
          <a:xfrm rot="18320416" flipH="1">
            <a:off x="2587884" y="334168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2" name="Freeform 9"/>
          <p:cNvSpPr>
            <a:spLocks/>
          </p:cNvSpPr>
          <p:nvPr/>
        </p:nvSpPr>
        <p:spPr bwMode="gray">
          <a:xfrm rot="18320416" flipH="1">
            <a:off x="1595697" y="4432300"/>
            <a:ext cx="1074737" cy="601663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524807" y="3047246"/>
            <a:ext cx="303847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kern="100" dirty="0">
                <a:latin typeface="Times New Roman"/>
                <a:ea typeface="宋体"/>
              </a:rPr>
              <a:t>（</a:t>
            </a:r>
            <a:r>
              <a:rPr lang="en-US" altLang="zh-CN" kern="100" dirty="0">
                <a:latin typeface="Times New Roman"/>
                <a:ea typeface="宋体"/>
              </a:rPr>
              <a:t>2</a:t>
            </a:r>
            <a:r>
              <a:rPr lang="zh-CN" altLang="en-US" kern="100" dirty="0">
                <a:latin typeface="Times New Roman"/>
                <a:ea typeface="宋体"/>
              </a:rPr>
              <a:t>）</a:t>
            </a:r>
            <a:r>
              <a:rPr lang="zh-CN" altLang="zh-CN" kern="100" dirty="0">
                <a:latin typeface="Times New Roman"/>
                <a:ea typeface="宋体"/>
              </a:rPr>
              <a:t>单击“报表”按钮</a:t>
            </a:r>
            <a:endParaRPr lang="zh-CN" altLang="en-US" kern="100" dirty="0">
              <a:latin typeface="Times New Roman"/>
              <a:ea typeface="宋体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838213" y="4254878"/>
            <a:ext cx="240030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3</a:t>
            </a:r>
            <a:r>
              <a:rPr lang="zh-CN" altLang="en-US" dirty="0" smtClean="0">
                <a:ea typeface="宋体" pitchFamily="2" charset="-122"/>
              </a:rPr>
              <a:t>）</a:t>
            </a:r>
            <a:r>
              <a:rPr lang="zh-CN" altLang="zh-CN" dirty="0" smtClean="0">
                <a:ea typeface="宋体" pitchFamily="2" charset="-122"/>
              </a:rPr>
              <a:t>调整</a:t>
            </a:r>
            <a:r>
              <a:rPr lang="zh-CN" altLang="zh-CN" dirty="0">
                <a:ea typeface="宋体" pitchFamily="2" charset="-122"/>
              </a:rPr>
              <a:t>报表布局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982968" y="5345490"/>
            <a:ext cx="2070894" cy="36577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4</a:t>
            </a:r>
            <a:r>
              <a:rPr lang="zh-CN" altLang="en-US" dirty="0" smtClean="0">
                <a:ea typeface="宋体" pitchFamily="2" charset="-122"/>
              </a:rPr>
              <a:t>）</a:t>
            </a:r>
            <a:r>
              <a:rPr lang="zh-CN" altLang="zh-CN" dirty="0" smtClean="0">
                <a:ea typeface="宋体" pitchFamily="2" charset="-122"/>
              </a:rPr>
              <a:t>保存</a:t>
            </a:r>
            <a:r>
              <a:rPr lang="zh-CN" altLang="zh-CN" dirty="0">
                <a:ea typeface="宋体" pitchFamily="2" charset="-122"/>
              </a:rPr>
              <a:t>报表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7" name="图片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t="6421" r="57030" b="87479"/>
          <a:stretch>
            <a:fillRect/>
          </a:stretch>
        </p:blipFill>
        <p:spPr bwMode="auto">
          <a:xfrm>
            <a:off x="6479456" y="3016667"/>
            <a:ext cx="292800" cy="45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095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  <p:bldP spid="14" grpId="0"/>
      <p:bldP spid="15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320" y="653709"/>
            <a:ext cx="981651" cy="5012871"/>
          </a:xfrm>
        </p:spPr>
        <p:txBody>
          <a:bodyPr/>
          <a:lstStyle/>
          <a:p>
            <a:r>
              <a:rPr lang="en-US" altLang="zh-CN" sz="2400" dirty="0" smtClean="0"/>
              <a:t>7.2.3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zh-CN" sz="3200" dirty="0" smtClean="0"/>
              <a:t>使用</a:t>
            </a:r>
            <a:r>
              <a:rPr lang="zh-CN" altLang="zh-CN" sz="3200" dirty="0"/>
              <a:t>向导</a:t>
            </a:r>
            <a:r>
              <a:rPr lang="zh-CN" altLang="zh-CN" sz="3200" dirty="0" smtClean="0"/>
              <a:t>创建</a:t>
            </a:r>
            <a:r>
              <a:rPr lang="zh-CN" altLang="en-US" sz="3200" dirty="0" smtClean="0"/>
              <a:t>报表</a:t>
            </a:r>
            <a:endParaRPr lang="zh-CN" alt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93" y="261822"/>
            <a:ext cx="4835530" cy="60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716694" y="2538210"/>
            <a:ext cx="2313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7.2</a:t>
            </a:r>
            <a:r>
              <a:rPr lang="zh-CN" altLang="zh-CN" dirty="0"/>
              <a:t>：以“教师信息表”为数据源，创建一个纵栏型的报表，显示教师的主要信息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4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43" name="Freeform 487"/>
          <p:cNvSpPr>
            <a:spLocks/>
          </p:cNvSpPr>
          <p:nvPr/>
        </p:nvSpPr>
        <p:spPr bwMode="gray">
          <a:xfrm>
            <a:off x="2227151" y="2055211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45" name="Text Box 489">
            <a:hlinkClick r:id="rId2" action="ppaction://hlinksldjump"/>
          </p:cNvPr>
          <p:cNvSpPr txBox="1">
            <a:spLocks noChangeArrowheads="1"/>
          </p:cNvSpPr>
          <p:nvPr/>
        </p:nvSpPr>
        <p:spPr bwMode="gray">
          <a:xfrm>
            <a:off x="2250810" y="2113949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7.2 </a:t>
            </a:r>
            <a:r>
              <a:rPr lang="zh-CN" altLang="zh-CN" sz="2400" dirty="0" smtClean="0"/>
              <a:t>创建</a:t>
            </a:r>
            <a:r>
              <a:rPr lang="zh-CN" altLang="en-US" sz="2400" dirty="0" smtClean="0"/>
              <a:t>报表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99139" name="Freeform 483"/>
          <p:cNvSpPr>
            <a:spLocks/>
          </p:cNvSpPr>
          <p:nvPr/>
        </p:nvSpPr>
        <p:spPr bwMode="gray">
          <a:xfrm>
            <a:off x="2227151" y="132052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 smtClean="0"/>
              <a:t>第</a:t>
            </a:r>
            <a:r>
              <a:rPr lang="en-US" altLang="zh-CN" dirty="0" smtClean="0"/>
              <a:t>7</a:t>
            </a:r>
            <a:r>
              <a:rPr lang="zh-CN" altLang="zh-CN" dirty="0" smtClean="0"/>
              <a:t>章</a:t>
            </a:r>
            <a:r>
              <a:rPr lang="en-US" altLang="zh-CN" dirty="0" smtClean="0"/>
              <a:t>  </a:t>
            </a:r>
            <a:r>
              <a:rPr lang="zh-CN" altLang="en-US" dirty="0" smtClean="0"/>
              <a:t>报表</a:t>
            </a:r>
            <a:endParaRPr lang="zh-CN" altLang="zh-CN" dirty="0"/>
          </a:p>
        </p:txBody>
      </p:sp>
      <p:sp>
        <p:nvSpPr>
          <p:cNvPr id="199118" name="Text Box 462">
            <a:hlinkClick r:id="rId3" action="ppaction://hlinksldjump"/>
          </p:cNvPr>
          <p:cNvSpPr txBox="1">
            <a:spLocks noChangeArrowheads="1"/>
          </p:cNvSpPr>
          <p:nvPr/>
        </p:nvSpPr>
        <p:spPr bwMode="gray">
          <a:xfrm>
            <a:off x="2250812" y="140286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 smtClean="0"/>
              <a:t>7.1 </a:t>
            </a:r>
            <a:r>
              <a:rPr lang="zh-CN" altLang="en-US" sz="2400" dirty="0" smtClean="0"/>
              <a:t>报表简介</a:t>
            </a:r>
            <a:endParaRPr lang="zh-CN" altLang="zh-CN" sz="2400" dirty="0"/>
          </a:p>
        </p:txBody>
      </p:sp>
      <p:sp>
        <p:nvSpPr>
          <p:cNvPr id="22" name="Freeform 483"/>
          <p:cNvSpPr>
            <a:spLocks/>
          </p:cNvSpPr>
          <p:nvPr/>
        </p:nvSpPr>
        <p:spPr bwMode="gray">
          <a:xfrm>
            <a:off x="2227151" y="2773690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 Box 462">
            <a:hlinkClick r:id="rId4" action="ppaction://hlinksldjump"/>
          </p:cNvPr>
          <p:cNvSpPr txBox="1">
            <a:spLocks noChangeArrowheads="1"/>
          </p:cNvSpPr>
          <p:nvPr/>
        </p:nvSpPr>
        <p:spPr bwMode="gray">
          <a:xfrm>
            <a:off x="2544112" y="2838778"/>
            <a:ext cx="2942288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7.3 </a:t>
            </a:r>
            <a:r>
              <a:rPr lang="zh-CN" altLang="en-US" sz="2400" dirty="0" smtClean="0"/>
              <a:t>美化报表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190892" y="3476628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Text Box 489">
            <a:hlinkClick r:id="rId5" action="ppaction://hlinksldjump"/>
          </p:cNvPr>
          <p:cNvSpPr txBox="1">
            <a:spLocks noChangeArrowheads="1"/>
          </p:cNvSpPr>
          <p:nvPr/>
        </p:nvSpPr>
        <p:spPr bwMode="gray">
          <a:xfrm>
            <a:off x="2420586" y="3535366"/>
            <a:ext cx="4261572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7.4 </a:t>
            </a:r>
            <a:r>
              <a:rPr lang="zh-CN" altLang="en-US" sz="2400" dirty="0" smtClean="0"/>
              <a:t>报表的计算和分组汇总</a:t>
            </a:r>
            <a:endParaRPr lang="zh-CN" altLang="zh-CN" sz="2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sp>
        <p:nvSpPr>
          <p:cNvPr id="20" name="Freeform 483"/>
          <p:cNvSpPr>
            <a:spLocks/>
          </p:cNvSpPr>
          <p:nvPr/>
        </p:nvSpPr>
        <p:spPr bwMode="gray">
          <a:xfrm>
            <a:off x="2175392" y="4171183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462">
            <a:hlinkClick r:id="rId6" action="ppaction://hlinksldjump"/>
          </p:cNvPr>
          <p:cNvSpPr txBox="1">
            <a:spLocks noChangeArrowheads="1"/>
          </p:cNvSpPr>
          <p:nvPr/>
        </p:nvSpPr>
        <p:spPr bwMode="gray">
          <a:xfrm>
            <a:off x="2578617" y="4236271"/>
            <a:ext cx="2731937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  7.5 </a:t>
            </a:r>
            <a:r>
              <a:rPr lang="zh-CN" altLang="en-US" sz="2400" dirty="0" smtClean="0"/>
              <a:t>报表打印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0" name="Freeform 487"/>
          <p:cNvSpPr>
            <a:spLocks/>
          </p:cNvSpPr>
          <p:nvPr/>
        </p:nvSpPr>
        <p:spPr bwMode="gray">
          <a:xfrm>
            <a:off x="2139133" y="4891374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 Box 489">
            <a:hlinkClick r:id="rId7" action="ppaction://hlinksldjump"/>
          </p:cNvPr>
          <p:cNvSpPr txBox="1">
            <a:spLocks noChangeArrowheads="1"/>
          </p:cNvSpPr>
          <p:nvPr/>
        </p:nvSpPr>
        <p:spPr bwMode="gray">
          <a:xfrm>
            <a:off x="2542358" y="4950112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7.6 </a:t>
            </a:r>
            <a:r>
              <a:rPr lang="zh-CN" altLang="zh-CN" sz="2400" dirty="0"/>
              <a:t>综</a:t>
            </a:r>
            <a:r>
              <a:rPr lang="zh-CN" altLang="zh-CN" sz="2400" dirty="0" smtClean="0"/>
              <a:t>合</a:t>
            </a:r>
            <a:r>
              <a:rPr lang="zh-CN" altLang="en-US" sz="2400" dirty="0" smtClean="0"/>
              <a:t>报表</a:t>
            </a:r>
            <a:r>
              <a:rPr lang="zh-CN" altLang="zh-CN" sz="2400" dirty="0" smtClean="0"/>
              <a:t>举</a:t>
            </a:r>
            <a:r>
              <a:rPr lang="zh-CN" altLang="zh-CN" sz="2400" dirty="0"/>
              <a:t>例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" name="TextBox 2">
            <a:hlinkClick r:id="rId8" action="ppaction://hlinksldjump"/>
          </p:cNvPr>
          <p:cNvSpPr txBox="1"/>
          <p:nvPr/>
        </p:nvSpPr>
        <p:spPr>
          <a:xfrm>
            <a:off x="7498257" y="6268045"/>
            <a:ext cx="1017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首页</a:t>
            </a:r>
            <a:endParaRPr lang="zh-CN" altLang="en-US" sz="1400" dirty="0"/>
          </a:p>
        </p:txBody>
      </p:sp>
      <p:sp>
        <p:nvSpPr>
          <p:cNvPr id="4" name="TextBox 3">
            <a:hlinkClick r:id="rId9" action="ppaction://hlinksldjump"/>
          </p:cNvPr>
          <p:cNvSpPr txBox="1"/>
          <p:nvPr/>
        </p:nvSpPr>
        <p:spPr>
          <a:xfrm>
            <a:off x="7178055" y="5764055"/>
            <a:ext cx="165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本章小结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20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464230" y="2419049"/>
            <a:ext cx="354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…..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5804" r="44809" b="82605"/>
          <a:stretch>
            <a:fillRect/>
          </a:stretch>
        </p:blipFill>
        <p:spPr bwMode="auto">
          <a:xfrm>
            <a:off x="889662" y="542441"/>
            <a:ext cx="3148332" cy="127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3330442" y="1195346"/>
            <a:ext cx="795184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①单击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4" name="直接箭头连接符 33"/>
          <p:cNvCxnSpPr>
            <a:cxnSpLocks noChangeShapeType="1"/>
          </p:cNvCxnSpPr>
          <p:nvPr/>
        </p:nvCxnSpPr>
        <p:spPr bwMode="auto">
          <a:xfrm rot="16200000" flipH="1">
            <a:off x="3666964" y="971715"/>
            <a:ext cx="339213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29" y="97840"/>
            <a:ext cx="4608871" cy="216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6471629" y="720083"/>
            <a:ext cx="1516925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②选择和单击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9" name="直接箭头连接符 28"/>
          <p:cNvCxnSpPr>
            <a:cxnSpLocks noChangeShapeType="1"/>
          </p:cNvCxnSpPr>
          <p:nvPr/>
        </p:nvCxnSpPr>
        <p:spPr bwMode="auto">
          <a:xfrm flipH="1">
            <a:off x="5600205" y="845479"/>
            <a:ext cx="1331543" cy="1348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箭头连接符 29"/>
          <p:cNvCxnSpPr>
            <a:cxnSpLocks noChangeShapeType="1"/>
          </p:cNvCxnSpPr>
          <p:nvPr/>
        </p:nvCxnSpPr>
        <p:spPr bwMode="auto">
          <a:xfrm flipH="1">
            <a:off x="6617776" y="834601"/>
            <a:ext cx="967576" cy="43212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箭头连接符 30"/>
          <p:cNvCxnSpPr>
            <a:cxnSpLocks noChangeShapeType="1"/>
          </p:cNvCxnSpPr>
          <p:nvPr/>
        </p:nvCxnSpPr>
        <p:spPr bwMode="auto">
          <a:xfrm>
            <a:off x="7585352" y="834601"/>
            <a:ext cx="0" cy="1219974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" y="2292872"/>
            <a:ext cx="4387645" cy="216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3004984" y="3733167"/>
            <a:ext cx="795184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③单击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6" name="直接箭头连接符 25"/>
          <p:cNvCxnSpPr>
            <a:cxnSpLocks noChangeShapeType="1"/>
          </p:cNvCxnSpPr>
          <p:nvPr/>
        </p:nvCxnSpPr>
        <p:spPr bwMode="auto">
          <a:xfrm flipH="1">
            <a:off x="3336822" y="3868447"/>
            <a:ext cx="0" cy="35641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29" y="2292872"/>
            <a:ext cx="4608871" cy="22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6824005" y="3836928"/>
            <a:ext cx="1385119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④选择和单击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>
            <a:off x="7867035" y="3951446"/>
            <a:ext cx="1" cy="3812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22"/>
          <p:cNvCxnSpPr>
            <a:cxnSpLocks noChangeShapeType="1"/>
          </p:cNvCxnSpPr>
          <p:nvPr/>
        </p:nvCxnSpPr>
        <p:spPr bwMode="auto">
          <a:xfrm flipH="1" flipV="1">
            <a:off x="6937620" y="2975600"/>
            <a:ext cx="430776" cy="83033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8702"/>
            <a:ext cx="4424516" cy="227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2039267" y="5836636"/>
            <a:ext cx="1479510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⑤选择和单击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8" name="直接箭头连接符 17"/>
          <p:cNvCxnSpPr>
            <a:cxnSpLocks noChangeShapeType="1"/>
          </p:cNvCxnSpPr>
          <p:nvPr/>
        </p:nvCxnSpPr>
        <p:spPr bwMode="auto">
          <a:xfrm>
            <a:off x="3098341" y="5953130"/>
            <a:ext cx="0" cy="67282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接箭头连接符 18"/>
          <p:cNvCxnSpPr>
            <a:cxnSpLocks noChangeShapeType="1"/>
          </p:cNvCxnSpPr>
          <p:nvPr/>
        </p:nvCxnSpPr>
        <p:spPr bwMode="auto">
          <a:xfrm flipV="1">
            <a:off x="2618907" y="5178791"/>
            <a:ext cx="0" cy="5958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29" y="4582169"/>
            <a:ext cx="4608871" cy="22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521677" y="5869608"/>
            <a:ext cx="1385119" cy="22903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effectLst/>
                <a:latin typeface="Times New Roman"/>
                <a:ea typeface="宋体"/>
              </a:rPr>
              <a:t>⑥输入和单击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4" name="直接箭头连接符 13"/>
          <p:cNvCxnSpPr>
            <a:cxnSpLocks noChangeShapeType="1"/>
          </p:cNvCxnSpPr>
          <p:nvPr/>
        </p:nvCxnSpPr>
        <p:spPr bwMode="auto">
          <a:xfrm>
            <a:off x="8627806" y="5984126"/>
            <a:ext cx="0" cy="610829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箭头连接符 14"/>
          <p:cNvCxnSpPr>
            <a:cxnSpLocks noChangeShapeType="1"/>
          </p:cNvCxnSpPr>
          <p:nvPr/>
        </p:nvCxnSpPr>
        <p:spPr bwMode="auto">
          <a:xfrm flipH="1" flipV="1">
            <a:off x="6931748" y="5013097"/>
            <a:ext cx="935288" cy="794519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>
            <a:hlinkClick r:id="rId8" action="ppaction://hlinksldjump"/>
          </p:cNvPr>
          <p:cNvSpPr txBox="1"/>
          <p:nvPr/>
        </p:nvSpPr>
        <p:spPr>
          <a:xfrm>
            <a:off x="5100924" y="6550223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60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  <p:bldP spid="28" grpId="0"/>
      <p:bldP spid="25" grpId="0"/>
      <p:bldP spid="21" grpId="0"/>
      <p:bldP spid="17" grpId="0"/>
      <p:bldP spid="13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/>
              <a:t>使用</a:t>
            </a:r>
            <a:r>
              <a:rPr lang="zh-CN" altLang="zh-CN" sz="3200" dirty="0" smtClean="0"/>
              <a:t>向导</a:t>
            </a:r>
            <a:r>
              <a:rPr lang="zh-CN" altLang="en-US" sz="3200" dirty="0" smtClean="0"/>
              <a:t>创建的</a:t>
            </a:r>
            <a:r>
              <a:rPr lang="zh-CN" altLang="zh-CN" sz="3200" dirty="0" smtClean="0"/>
              <a:t>优点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21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821835" y="14121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是</a:t>
            </a:r>
            <a:r>
              <a:rPr lang="zh-CN" altLang="zh-CN" dirty="0" smtClean="0"/>
              <a:t>最</a:t>
            </a:r>
            <a:r>
              <a:rPr lang="zh-CN" altLang="zh-CN" dirty="0"/>
              <a:t>简单和最常用的创建</a:t>
            </a:r>
            <a:r>
              <a:rPr lang="zh-CN" altLang="zh-CN" dirty="0" smtClean="0"/>
              <a:t>方法</a:t>
            </a:r>
            <a:endParaRPr lang="zh-CN" altLang="zh-CN" dirty="0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 flipH="1">
            <a:off x="5102225" y="2655888"/>
            <a:ext cx="2438400" cy="657225"/>
          </a:xfrm>
          <a:prstGeom prst="parallelogram">
            <a:avLst>
              <a:gd name="adj" fmla="val 92256"/>
            </a:avLst>
          </a:prstGeom>
          <a:gradFill rotWithShape="1">
            <a:gsLst>
              <a:gs pos="0">
                <a:srgbClr val="BFCFD3"/>
              </a:gs>
              <a:gs pos="100000">
                <a:srgbClr val="BFCFD3">
                  <a:gamma/>
                  <a:tint val="5372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gray">
          <a:xfrm>
            <a:off x="5705475" y="3303588"/>
            <a:ext cx="1835150" cy="1428750"/>
          </a:xfrm>
          <a:prstGeom prst="rect">
            <a:avLst/>
          </a:prstGeom>
          <a:gradFill rotWithShape="1">
            <a:gsLst>
              <a:gs pos="0">
                <a:srgbClr val="BFCFD3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3903663" y="3805238"/>
            <a:ext cx="1806575" cy="1292225"/>
          </a:xfrm>
          <a:prstGeom prst="rect">
            <a:avLst/>
          </a:prstGeom>
          <a:gradFill rotWithShape="1">
            <a:gsLst>
              <a:gs pos="0">
                <a:srgbClr val="BFCFD3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2079625" y="4252913"/>
            <a:ext cx="1825625" cy="1117600"/>
          </a:xfrm>
          <a:prstGeom prst="rect">
            <a:avLst/>
          </a:prstGeom>
          <a:gradFill rotWithShape="1">
            <a:gsLst>
              <a:gs pos="0">
                <a:srgbClr val="BFCFD3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gray">
          <a:xfrm flipH="1">
            <a:off x="1476375" y="3673475"/>
            <a:ext cx="2428875" cy="615950"/>
          </a:xfrm>
          <a:prstGeom prst="parallelogram">
            <a:avLst>
              <a:gd name="adj" fmla="val 98582"/>
            </a:avLst>
          </a:prstGeom>
          <a:gradFill rotWithShape="1">
            <a:gsLst>
              <a:gs pos="0">
                <a:srgbClr val="BFCFD3"/>
              </a:gs>
              <a:gs pos="100000">
                <a:srgbClr val="BFCFD3">
                  <a:gamma/>
                  <a:tint val="63922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3295650" y="3165475"/>
            <a:ext cx="612775" cy="1130300"/>
          </a:xfrm>
          <a:custGeom>
            <a:avLst/>
            <a:gdLst>
              <a:gd name="T0" fmla="*/ 0 w 201"/>
              <a:gd name="T1" fmla="*/ 167 h 370"/>
              <a:gd name="T2" fmla="*/ 201 w 201"/>
              <a:gd name="T3" fmla="*/ 370 h 370"/>
              <a:gd name="T4" fmla="*/ 201 w 201"/>
              <a:gd name="T5" fmla="*/ 210 h 370"/>
              <a:gd name="T6" fmla="*/ 0 w 201"/>
              <a:gd name="T7" fmla="*/ 0 h 370"/>
              <a:gd name="T8" fmla="*/ 0 w 201"/>
              <a:gd name="T9" fmla="*/ 167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370">
                <a:moveTo>
                  <a:pt x="0" y="167"/>
                </a:moveTo>
                <a:lnTo>
                  <a:pt x="201" y="370"/>
                </a:lnTo>
                <a:lnTo>
                  <a:pt x="201" y="210"/>
                </a:lnTo>
                <a:lnTo>
                  <a:pt x="0" y="0"/>
                </a:lnTo>
                <a:lnTo>
                  <a:pt x="0" y="167"/>
                </a:lnTo>
                <a:close/>
              </a:path>
            </a:pathLst>
          </a:custGeom>
          <a:gradFill rotWithShape="1">
            <a:gsLst>
              <a:gs pos="0">
                <a:srgbClr val="BFCFD3">
                  <a:gamma/>
                  <a:shade val="46275"/>
                  <a:invGamma/>
                </a:srgbClr>
              </a:gs>
              <a:gs pos="100000">
                <a:srgbClr val="BFCFD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1474788" y="3656013"/>
            <a:ext cx="612775" cy="1457325"/>
          </a:xfrm>
          <a:custGeom>
            <a:avLst/>
            <a:gdLst>
              <a:gd name="T0" fmla="*/ 1 w 386"/>
              <a:gd name="T1" fmla="*/ 492 h 918"/>
              <a:gd name="T2" fmla="*/ 385 w 386"/>
              <a:gd name="T3" fmla="*/ 918 h 918"/>
              <a:gd name="T4" fmla="*/ 386 w 386"/>
              <a:gd name="T5" fmla="*/ 402 h 918"/>
              <a:gd name="T6" fmla="*/ 0 w 386"/>
              <a:gd name="T7" fmla="*/ 0 h 918"/>
              <a:gd name="T8" fmla="*/ 1 w 386"/>
              <a:gd name="T9" fmla="*/ 492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6" h="918">
                <a:moveTo>
                  <a:pt x="1" y="492"/>
                </a:moveTo>
                <a:lnTo>
                  <a:pt x="385" y="918"/>
                </a:lnTo>
                <a:lnTo>
                  <a:pt x="386" y="402"/>
                </a:lnTo>
                <a:lnTo>
                  <a:pt x="0" y="0"/>
                </a:lnTo>
                <a:lnTo>
                  <a:pt x="1" y="492"/>
                </a:lnTo>
                <a:close/>
              </a:path>
            </a:pathLst>
          </a:custGeom>
          <a:gradFill rotWithShape="1">
            <a:gsLst>
              <a:gs pos="0">
                <a:srgbClr val="BFCFD3"/>
              </a:gs>
              <a:gs pos="100000">
                <a:srgbClr val="F8F8F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gray">
          <a:xfrm flipH="1">
            <a:off x="1476375" y="3673475"/>
            <a:ext cx="2428875" cy="615950"/>
          </a:xfrm>
          <a:prstGeom prst="parallelogram">
            <a:avLst>
              <a:gd name="adj" fmla="val 98582"/>
            </a:avLst>
          </a:prstGeom>
          <a:gradFill rotWithShape="1">
            <a:gsLst>
              <a:gs pos="0">
                <a:srgbClr val="BFCFD3"/>
              </a:gs>
              <a:gs pos="100000">
                <a:srgbClr val="BFCFD3">
                  <a:gamma/>
                  <a:tint val="63922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gray">
          <a:xfrm flipH="1">
            <a:off x="3289300" y="3163888"/>
            <a:ext cx="2428875" cy="646112"/>
          </a:xfrm>
          <a:prstGeom prst="parallelogram">
            <a:avLst>
              <a:gd name="adj" fmla="val 96330"/>
            </a:avLst>
          </a:prstGeom>
          <a:gradFill rotWithShape="1">
            <a:gsLst>
              <a:gs pos="0">
                <a:srgbClr val="BFCFD3"/>
              </a:gs>
              <a:gs pos="100000">
                <a:srgbClr val="BFCFD3">
                  <a:gamma/>
                  <a:tint val="5372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gray">
          <a:xfrm>
            <a:off x="3295650" y="3165475"/>
            <a:ext cx="612775" cy="1130300"/>
          </a:xfrm>
          <a:custGeom>
            <a:avLst/>
            <a:gdLst>
              <a:gd name="T0" fmla="*/ 0 w 201"/>
              <a:gd name="T1" fmla="*/ 167 h 370"/>
              <a:gd name="T2" fmla="*/ 201 w 201"/>
              <a:gd name="T3" fmla="*/ 370 h 370"/>
              <a:gd name="T4" fmla="*/ 201 w 201"/>
              <a:gd name="T5" fmla="*/ 210 h 370"/>
              <a:gd name="T6" fmla="*/ 0 w 201"/>
              <a:gd name="T7" fmla="*/ 0 h 370"/>
              <a:gd name="T8" fmla="*/ 0 w 201"/>
              <a:gd name="T9" fmla="*/ 167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370">
                <a:moveTo>
                  <a:pt x="0" y="167"/>
                </a:moveTo>
                <a:lnTo>
                  <a:pt x="201" y="370"/>
                </a:lnTo>
                <a:lnTo>
                  <a:pt x="201" y="210"/>
                </a:lnTo>
                <a:lnTo>
                  <a:pt x="0" y="0"/>
                </a:lnTo>
                <a:lnTo>
                  <a:pt x="0" y="167"/>
                </a:lnTo>
                <a:close/>
              </a:path>
            </a:pathLst>
          </a:custGeom>
          <a:gradFill rotWithShape="1">
            <a:gsLst>
              <a:gs pos="0">
                <a:srgbClr val="BFCFD3">
                  <a:gamma/>
                  <a:shade val="46275"/>
                  <a:invGamma/>
                </a:srgbClr>
              </a:gs>
              <a:gs pos="100000">
                <a:srgbClr val="BFCFD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gray">
          <a:xfrm>
            <a:off x="5099050" y="2643188"/>
            <a:ext cx="615950" cy="1168400"/>
          </a:xfrm>
          <a:custGeom>
            <a:avLst/>
            <a:gdLst>
              <a:gd name="T0" fmla="*/ 0 w 388"/>
              <a:gd name="T1" fmla="*/ 331 h 736"/>
              <a:gd name="T2" fmla="*/ 388 w 388"/>
              <a:gd name="T3" fmla="*/ 736 h 736"/>
              <a:gd name="T4" fmla="*/ 388 w 388"/>
              <a:gd name="T5" fmla="*/ 416 h 736"/>
              <a:gd name="T6" fmla="*/ 0 w 388"/>
              <a:gd name="T7" fmla="*/ 0 h 736"/>
              <a:gd name="T8" fmla="*/ 0 w 388"/>
              <a:gd name="T9" fmla="*/ 331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8" h="736">
                <a:moveTo>
                  <a:pt x="0" y="331"/>
                </a:moveTo>
                <a:lnTo>
                  <a:pt x="388" y="736"/>
                </a:lnTo>
                <a:lnTo>
                  <a:pt x="388" y="416"/>
                </a:lnTo>
                <a:lnTo>
                  <a:pt x="0" y="0"/>
                </a:lnTo>
                <a:lnTo>
                  <a:pt x="0" y="331"/>
                </a:lnTo>
                <a:close/>
              </a:path>
            </a:pathLst>
          </a:custGeom>
          <a:gradFill rotWithShape="1">
            <a:gsLst>
              <a:gs pos="0">
                <a:srgbClr val="BFCFD3">
                  <a:gamma/>
                  <a:shade val="46275"/>
                  <a:invGamma/>
                </a:srgbClr>
              </a:gs>
              <a:gs pos="100000">
                <a:srgbClr val="BFCFD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6" name="Picture 18" descr="light_shadow"/>
          <p:cNvPicPr>
            <a:picLocks noChangeAspect="1" noChangeArrowheads="1"/>
          </p:cNvPicPr>
          <p:nvPr/>
        </p:nvPicPr>
        <p:blipFill>
          <a:blip r:embed="rId2" cstate="print">
            <a:lum bright="6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38350" y="3895725"/>
            <a:ext cx="1008063" cy="1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light_shadow"/>
          <p:cNvPicPr>
            <a:picLocks noChangeAspect="1" noChangeArrowheads="1"/>
          </p:cNvPicPr>
          <p:nvPr/>
        </p:nvPicPr>
        <p:blipFill>
          <a:blip r:embed="rId2" cstate="print">
            <a:lum bright="6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81438" y="3392488"/>
            <a:ext cx="1008062" cy="1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light_shadow"/>
          <p:cNvPicPr>
            <a:picLocks noChangeAspect="1" noChangeArrowheads="1"/>
          </p:cNvPicPr>
          <p:nvPr/>
        </p:nvPicPr>
        <p:blipFill>
          <a:blip r:embed="rId2" cstate="print">
            <a:lum bright="6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810250" y="2900363"/>
            <a:ext cx="1008063" cy="1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1" descr="circul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46263" y="2541588"/>
            <a:ext cx="1349375" cy="13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22"/>
          <p:cNvSpPr>
            <a:spLocks noChangeArrowheads="1"/>
          </p:cNvSpPr>
          <p:nvPr/>
        </p:nvSpPr>
        <p:spPr bwMode="gray">
          <a:xfrm>
            <a:off x="1846263" y="2541588"/>
            <a:ext cx="1352550" cy="1344612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1" name="Picture 23" descr="light_shadow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gray">
          <a:xfrm>
            <a:off x="1824038" y="2586038"/>
            <a:ext cx="98266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4"/>
          <p:cNvGrpSpPr>
            <a:grpSpLocks/>
          </p:cNvGrpSpPr>
          <p:nvPr/>
        </p:nvGrpSpPr>
        <p:grpSpPr bwMode="auto">
          <a:xfrm rot="-3102345" flipH="1" flipV="1">
            <a:off x="2270125" y="3517900"/>
            <a:ext cx="1004888" cy="287338"/>
            <a:chOff x="2532" y="1051"/>
            <a:chExt cx="893" cy="246"/>
          </a:xfrm>
        </p:grpSpPr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29" name="AutoShape 26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AutoShape 27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1" name="AutoShape 28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2" name="AutoShape 29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4" name="Group 30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AutoShape 32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" name="AutoShape 33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AutoShape 34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33" name="Picture 35" descr="circul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684588" y="2019300"/>
            <a:ext cx="1349375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6"/>
          <p:cNvSpPr>
            <a:spLocks noChangeArrowheads="1"/>
          </p:cNvSpPr>
          <p:nvPr/>
        </p:nvSpPr>
        <p:spPr bwMode="gray">
          <a:xfrm>
            <a:off x="3684588" y="2019300"/>
            <a:ext cx="1352550" cy="1344613"/>
          </a:xfrm>
          <a:prstGeom prst="ellipse">
            <a:avLst/>
          </a:prstGeom>
          <a:gradFill rotWithShape="1">
            <a:gsLst>
              <a:gs pos="0">
                <a:schemeClr val="accent2">
                  <a:alpha val="67999"/>
                </a:schemeClr>
              </a:gs>
              <a:gs pos="100000">
                <a:schemeClr val="accent2">
                  <a:gamma/>
                  <a:shade val="2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5" name="Picture 37" descr="light_shadow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gray">
          <a:xfrm>
            <a:off x="3662363" y="2063750"/>
            <a:ext cx="98266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4111625" y="2676525"/>
            <a:ext cx="836613" cy="836613"/>
            <a:chOff x="2578" y="1872"/>
            <a:chExt cx="527" cy="527"/>
          </a:xfrm>
        </p:grpSpPr>
        <p:grpSp>
          <p:nvGrpSpPr>
            <p:cNvPr id="37" name="Group 39"/>
            <p:cNvGrpSpPr>
              <a:grpSpLocks/>
            </p:cNvGrpSpPr>
            <p:nvPr/>
          </p:nvGrpSpPr>
          <p:grpSpPr bwMode="auto">
            <a:xfrm rot="-3102345" flipH="1" flipV="1">
              <a:off x="2679" y="2068"/>
              <a:ext cx="527" cy="136"/>
              <a:chOff x="1565" y="2568"/>
              <a:chExt cx="1118" cy="279"/>
            </a:xfrm>
          </p:grpSpPr>
          <p:sp>
            <p:nvSpPr>
              <p:cNvPr id="43" name="AutoShape 40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4" name="AutoShape 41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" name="AutoShape 42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AutoShape 43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8" name="Group 44"/>
            <p:cNvGrpSpPr>
              <a:grpSpLocks/>
            </p:cNvGrpSpPr>
            <p:nvPr/>
          </p:nvGrpSpPr>
          <p:grpSpPr bwMode="auto">
            <a:xfrm rot="-1748805" flipH="1" flipV="1">
              <a:off x="2578" y="2122"/>
              <a:ext cx="527" cy="137"/>
              <a:chOff x="1565" y="2568"/>
              <a:chExt cx="1118" cy="279"/>
            </a:xfrm>
          </p:grpSpPr>
          <p:sp>
            <p:nvSpPr>
              <p:cNvPr id="39" name="AutoShape 45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AutoShape 46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1" name="AutoShape 47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48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47" name="Picture 49" descr="circul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03875" y="1511300"/>
            <a:ext cx="1349375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50"/>
          <p:cNvSpPr>
            <a:spLocks noChangeArrowheads="1"/>
          </p:cNvSpPr>
          <p:nvPr/>
        </p:nvSpPr>
        <p:spPr bwMode="gray">
          <a:xfrm>
            <a:off x="5603875" y="1511300"/>
            <a:ext cx="1350963" cy="1344613"/>
          </a:xfrm>
          <a:prstGeom prst="ellipse">
            <a:avLst/>
          </a:prstGeom>
          <a:gradFill rotWithShape="1">
            <a:gsLst>
              <a:gs pos="0">
                <a:schemeClr val="folHlink">
                  <a:alpha val="67999"/>
                </a:schemeClr>
              </a:gs>
              <a:gs pos="100000">
                <a:schemeClr val="folHlink">
                  <a:gamma/>
                  <a:shade val="2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9" name="Picture 51" descr="light_shadow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gray">
          <a:xfrm>
            <a:off x="5581650" y="1555750"/>
            <a:ext cx="98266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52"/>
          <p:cNvGrpSpPr>
            <a:grpSpLocks/>
          </p:cNvGrpSpPr>
          <p:nvPr/>
        </p:nvGrpSpPr>
        <p:grpSpPr bwMode="auto">
          <a:xfrm rot="-3102345" flipH="1" flipV="1">
            <a:off x="6027738" y="2487613"/>
            <a:ext cx="1004887" cy="287337"/>
            <a:chOff x="2532" y="1051"/>
            <a:chExt cx="893" cy="246"/>
          </a:xfrm>
        </p:grpSpPr>
        <p:grpSp>
          <p:nvGrpSpPr>
            <p:cNvPr id="51" name="Group 53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57" name="AutoShape 54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8" name="AutoShape 55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9" name="AutoShape 56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0" name="AutoShape 57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2" name="Group 58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53" name="AutoShape 59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4" name="AutoShape 60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" name="AutoShape 61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6" name="AutoShape 62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1" name="Text Box 63"/>
          <p:cNvSpPr txBox="1">
            <a:spLocks noChangeArrowheads="1"/>
          </p:cNvSpPr>
          <p:nvPr/>
        </p:nvSpPr>
        <p:spPr bwMode="gray">
          <a:xfrm>
            <a:off x="1973263" y="3113088"/>
            <a:ext cx="1077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  <a:ea typeface="宋体" charset="-122"/>
              </a:rPr>
              <a:t>优点</a:t>
            </a:r>
            <a:r>
              <a:rPr lang="en-US" altLang="zh-CN" sz="2400" dirty="0" smtClean="0">
                <a:solidFill>
                  <a:schemeClr val="bg1"/>
                </a:solidFill>
                <a:ea typeface="宋体" charset="-122"/>
              </a:rPr>
              <a:t>1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gray">
          <a:xfrm>
            <a:off x="3813175" y="2579688"/>
            <a:ext cx="107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  <a:ea typeface="宋体" charset="-122"/>
              </a:rPr>
              <a:t>优点</a:t>
            </a:r>
            <a:r>
              <a:rPr lang="en-US" altLang="zh-CN" sz="2400" dirty="0" smtClean="0">
                <a:solidFill>
                  <a:schemeClr val="bg1"/>
                </a:solidFill>
                <a:ea typeface="宋体" charset="-122"/>
              </a:rPr>
              <a:t>2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63" name="Text Box 65"/>
          <p:cNvSpPr txBox="1">
            <a:spLocks noChangeArrowheads="1"/>
          </p:cNvSpPr>
          <p:nvPr/>
        </p:nvSpPr>
        <p:spPr bwMode="gray">
          <a:xfrm>
            <a:off x="5749925" y="2046288"/>
            <a:ext cx="107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  <a:ea typeface="宋体" charset="-122"/>
              </a:rPr>
              <a:t>优点</a:t>
            </a:r>
            <a:r>
              <a:rPr lang="en-US" altLang="zh-CN" sz="2400" dirty="0" smtClean="0">
                <a:solidFill>
                  <a:schemeClr val="bg1"/>
                </a:solidFill>
                <a:ea typeface="宋体" charset="-122"/>
              </a:rPr>
              <a:t>3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64" name="Text Box 66"/>
          <p:cNvSpPr txBox="1">
            <a:spLocks noChangeArrowheads="1"/>
          </p:cNvSpPr>
          <p:nvPr/>
        </p:nvSpPr>
        <p:spPr bwMode="black">
          <a:xfrm>
            <a:off x="2127250" y="4511675"/>
            <a:ext cx="1535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dirty="0"/>
              <a:t>能选择报表类型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black">
          <a:xfrm>
            <a:off x="3868738" y="3978275"/>
            <a:ext cx="1847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dirty="0"/>
              <a:t>能根据需要选择字段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66" name="Rectangle 68"/>
          <p:cNvSpPr>
            <a:spLocks noChangeArrowheads="1"/>
          </p:cNvSpPr>
          <p:nvPr/>
        </p:nvSpPr>
        <p:spPr bwMode="gray">
          <a:xfrm>
            <a:off x="5776913" y="3627438"/>
            <a:ext cx="176371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zh-CN" altLang="zh-CN" dirty="0" smtClean="0"/>
              <a:t>能创建</a:t>
            </a:r>
            <a:r>
              <a:rPr lang="zh-CN" altLang="zh-CN" dirty="0"/>
              <a:t>多数据表的报表</a:t>
            </a:r>
            <a:endParaRPr lang="en-US" altLang="zh-CN" b="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78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24428" y="415602"/>
            <a:ext cx="5904768" cy="1087438"/>
          </a:xfrm>
        </p:spPr>
        <p:txBody>
          <a:bodyPr/>
          <a:lstStyle/>
          <a:p>
            <a:r>
              <a:rPr lang="zh-CN" altLang="zh-CN" sz="2000" dirty="0" smtClean="0"/>
              <a:t>“报表</a:t>
            </a:r>
            <a:r>
              <a:rPr lang="zh-CN" altLang="en-US" sz="2000" dirty="0" smtClean="0"/>
              <a:t>向导</a:t>
            </a:r>
            <a:r>
              <a:rPr lang="zh-CN" altLang="zh-CN" sz="2000" dirty="0" smtClean="0"/>
              <a:t>”按钮创建报表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zh-CN" sz="2000" dirty="0" smtClean="0"/>
              <a:t>一般</a:t>
            </a:r>
            <a:r>
              <a:rPr lang="zh-CN" altLang="zh-CN" sz="2000" dirty="0"/>
              <a:t>操作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ltGray">
          <a:xfrm>
            <a:off x="3759635" y="1800225"/>
            <a:ext cx="3710563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zh-CN" altLang="en-US" kern="100" dirty="0" smtClean="0">
                <a:latin typeface="Times New Roman"/>
                <a:ea typeface="宋体"/>
              </a:rPr>
              <a:t>（</a:t>
            </a:r>
            <a:r>
              <a:rPr lang="en-US" altLang="zh-CN" kern="100" dirty="0" smtClean="0">
                <a:latin typeface="Times New Roman"/>
                <a:ea typeface="宋体"/>
              </a:rPr>
              <a:t>1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单击“报表向导”按钮</a:t>
            </a:r>
            <a:endParaRPr lang="zh-CN" altLang="en-US" dirty="0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gray">
          <a:xfrm>
            <a:off x="2769036" y="2951163"/>
            <a:ext cx="3647278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gray">
          <a:xfrm>
            <a:off x="1778436" y="4114800"/>
            <a:ext cx="4498378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40" name="Freeform 7"/>
          <p:cNvSpPr>
            <a:spLocks/>
          </p:cNvSpPr>
          <p:nvPr/>
        </p:nvSpPr>
        <p:spPr bwMode="gray">
          <a:xfrm rot="18320416" flipH="1">
            <a:off x="2788086" y="207803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Freeform 8"/>
          <p:cNvSpPr>
            <a:spLocks/>
          </p:cNvSpPr>
          <p:nvPr/>
        </p:nvSpPr>
        <p:spPr bwMode="gray">
          <a:xfrm rot="18320416" flipH="1">
            <a:off x="1797486" y="334168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734409" y="3047246"/>
            <a:ext cx="303847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kern="100" dirty="0">
                <a:latin typeface="Times New Roman"/>
                <a:ea typeface="宋体"/>
              </a:rPr>
              <a:t>（</a:t>
            </a:r>
            <a:r>
              <a:rPr lang="en-US" altLang="zh-CN" kern="100" dirty="0">
                <a:latin typeface="Times New Roman"/>
                <a:ea typeface="宋体"/>
              </a:rPr>
              <a:t>2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按向导提示</a:t>
            </a:r>
            <a:r>
              <a:rPr lang="zh-CN" altLang="zh-CN" dirty="0" smtClean="0"/>
              <a:t>操作</a:t>
            </a:r>
            <a:endParaRPr lang="zh-CN" altLang="en-US" kern="100" dirty="0">
              <a:latin typeface="Times New Roman"/>
              <a:ea typeface="宋体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047814" y="4254878"/>
            <a:ext cx="4027522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3</a:t>
            </a:r>
            <a:r>
              <a:rPr lang="zh-CN" altLang="en-US" dirty="0" smtClean="0">
                <a:ea typeface="宋体" pitchFamily="2" charset="-122"/>
              </a:rPr>
              <a:t>）系统自动</a:t>
            </a:r>
            <a:r>
              <a:rPr lang="zh-CN" altLang="zh-CN" dirty="0" smtClean="0"/>
              <a:t>保存</a:t>
            </a:r>
            <a:r>
              <a:rPr lang="zh-CN" altLang="en-US" dirty="0" smtClean="0"/>
              <a:t>，按需要</a:t>
            </a:r>
            <a:r>
              <a:rPr lang="zh-CN" altLang="zh-CN" dirty="0" smtClean="0"/>
              <a:t>更名</a:t>
            </a:r>
            <a:r>
              <a:rPr lang="zh-CN" altLang="zh-CN" dirty="0"/>
              <a:t>报表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9" name="图片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9" t="6068" r="45000" b="91705"/>
          <a:stretch>
            <a:fillRect/>
          </a:stretch>
        </p:blipFill>
        <p:spPr bwMode="auto">
          <a:xfrm>
            <a:off x="6709406" y="2014379"/>
            <a:ext cx="548640" cy="151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9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18440" grpId="0" animBg="1"/>
      <p:bldP spid="18441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16" y="2691917"/>
            <a:ext cx="4923456" cy="343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23</a:t>
            </a:fld>
            <a:endParaRPr lang="en-US" altLang="zh-CN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307152" y="437823"/>
            <a:ext cx="2407769" cy="1074367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7" name="TextBox 6"/>
          <p:cNvSpPr txBox="1"/>
          <p:nvPr/>
        </p:nvSpPr>
        <p:spPr>
          <a:xfrm>
            <a:off x="423639" y="569298"/>
            <a:ext cx="2198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使用向导</a:t>
            </a:r>
            <a:r>
              <a:rPr lang="zh-CN" altLang="zh-CN" sz="1600" dirty="0" smtClean="0"/>
              <a:t>创建</a:t>
            </a:r>
            <a:r>
              <a:rPr lang="zh-CN" altLang="zh-CN" sz="1600" dirty="0"/>
              <a:t>多数据表的报表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AutoShape 39"/>
          <p:cNvSpPr>
            <a:spLocks noChangeArrowheads="1"/>
          </p:cNvSpPr>
          <p:nvPr/>
        </p:nvSpPr>
        <p:spPr bwMode="gray">
          <a:xfrm>
            <a:off x="194284" y="1730829"/>
            <a:ext cx="3806216" cy="47352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6796" dir="3806097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276209" y="1798240"/>
            <a:ext cx="36426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  <a:r>
              <a:rPr lang="zh-CN" altLang="en-US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）应先建立数据表之间的表</a:t>
            </a:r>
            <a:r>
              <a:rPr lang="zh-CN" altLang="en-US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关系</a:t>
            </a:r>
            <a:endParaRPr lang="en-US" altLang="zh-CN" sz="1600" b="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gray">
          <a:xfrm>
            <a:off x="146958" y="2378237"/>
            <a:ext cx="3853543" cy="80583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6796" dir="3806097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41"/>
          <p:cNvSpPr>
            <a:spLocks noChangeArrowheads="1"/>
          </p:cNvSpPr>
          <p:nvPr/>
        </p:nvSpPr>
        <p:spPr bwMode="auto">
          <a:xfrm>
            <a:off x="294195" y="2514248"/>
            <a:ext cx="36736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zh-CN" altLang="en-US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）在向导对话框中</a:t>
            </a:r>
            <a:r>
              <a:rPr lang="zh-CN" altLang="zh-CN" sz="1600" dirty="0" smtClean="0"/>
              <a:t>，要</a:t>
            </a:r>
            <a:r>
              <a:rPr lang="zh-CN" altLang="zh-CN" sz="1600" dirty="0" smtClean="0"/>
              <a:t>分</a:t>
            </a:r>
            <a:r>
              <a:rPr lang="zh-CN" altLang="en-US" sz="1600" dirty="0" smtClean="0"/>
              <a:t>多</a:t>
            </a:r>
            <a:r>
              <a:rPr lang="zh-CN" altLang="zh-CN" sz="1600" dirty="0" smtClean="0"/>
              <a:t>次</a:t>
            </a:r>
            <a:r>
              <a:rPr lang="zh-CN" altLang="zh-CN" sz="1600" dirty="0" smtClean="0"/>
              <a:t>选择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 smtClean="0"/>
              <a:t>不同</a:t>
            </a:r>
            <a:r>
              <a:rPr lang="zh-CN" altLang="zh-CN" sz="1600" dirty="0"/>
              <a:t>的数据表及表中的相关字段</a:t>
            </a:r>
            <a:endParaRPr lang="en-US" altLang="zh-CN" sz="1600" b="0" dirty="0">
              <a:solidFill>
                <a:srgbClr val="000000"/>
              </a:solidFill>
              <a:ea typeface="宋体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05" y="376734"/>
            <a:ext cx="4608871" cy="216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6605163" y="904815"/>
            <a:ext cx="1850964" cy="33058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分多次</a:t>
            </a:r>
            <a:r>
              <a:rPr lang="zh-CN" sz="1400" kern="100" dirty="0" smtClean="0">
                <a:effectLst/>
                <a:latin typeface="Times New Roman"/>
                <a:ea typeface="宋体"/>
              </a:rPr>
              <a:t>选择</a:t>
            </a:r>
            <a:r>
              <a:rPr lang="zh-CN" altLang="en-US" sz="1400" kern="100" dirty="0" smtClean="0">
                <a:effectLst/>
                <a:latin typeface="Times New Roman"/>
                <a:ea typeface="宋体"/>
              </a:rPr>
              <a:t>表和字段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7" name="直接箭头连接符 16"/>
          <p:cNvCxnSpPr>
            <a:cxnSpLocks noChangeShapeType="1"/>
          </p:cNvCxnSpPr>
          <p:nvPr/>
        </p:nvCxnSpPr>
        <p:spPr bwMode="auto">
          <a:xfrm flipH="1">
            <a:off x="5408281" y="1124373"/>
            <a:ext cx="1331543" cy="1348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17"/>
          <p:cNvCxnSpPr>
            <a:cxnSpLocks noChangeShapeType="1"/>
          </p:cNvCxnSpPr>
          <p:nvPr/>
        </p:nvCxnSpPr>
        <p:spPr bwMode="auto">
          <a:xfrm flipH="1">
            <a:off x="6425852" y="1113495"/>
            <a:ext cx="967576" cy="43212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274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16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327" y="489309"/>
            <a:ext cx="851517" cy="5114441"/>
          </a:xfrm>
        </p:spPr>
        <p:txBody>
          <a:bodyPr/>
          <a:lstStyle/>
          <a:p>
            <a:r>
              <a:rPr lang="en-US" altLang="zh-CN" sz="2200" dirty="0" smtClean="0"/>
              <a:t>7.2.4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zh-CN" sz="2800" dirty="0" smtClean="0"/>
              <a:t>使用</a:t>
            </a:r>
            <a:r>
              <a:rPr lang="zh-CN" altLang="zh-CN" sz="2800" dirty="0"/>
              <a:t>“空报表”按钮创建报表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24</a:t>
            </a:fld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6524785" y="2446365"/>
            <a:ext cx="2471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7.4</a:t>
            </a:r>
            <a:r>
              <a:rPr lang="zh-CN" altLang="zh-CN" dirty="0"/>
              <a:t>：</a:t>
            </a:r>
            <a:r>
              <a:rPr lang="zh-CN" altLang="zh-CN" dirty="0" smtClean="0"/>
              <a:t>创建</a:t>
            </a:r>
            <a:r>
              <a:rPr lang="zh-CN" altLang="zh-CN" dirty="0"/>
              <a:t>数据表“成绩表”、“学生信息表”和“选课表”的一对多表关系，以此三表为数据源，使用“空报表”</a:t>
            </a:r>
            <a:r>
              <a:rPr lang="zh-CN" altLang="zh-CN" dirty="0" smtClean="0"/>
              <a:t>按钮</a:t>
            </a:r>
            <a:r>
              <a:rPr lang="zh-CN" altLang="zh-CN" dirty="0"/>
              <a:t>创建报表</a:t>
            </a:r>
            <a:endParaRPr lang="zh-CN" altLang="en-US" dirty="0"/>
          </a:p>
        </p:txBody>
      </p:sp>
      <p:pic>
        <p:nvPicPr>
          <p:cNvPr id="19" name="图片 18"/>
          <p:cNvPicPr/>
          <p:nvPr/>
        </p:nvPicPr>
        <p:blipFill>
          <a:blip r:embed="rId2"/>
          <a:stretch>
            <a:fillRect/>
          </a:stretch>
        </p:blipFill>
        <p:spPr>
          <a:xfrm>
            <a:off x="1545192" y="309965"/>
            <a:ext cx="4979593" cy="62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25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743199" y="2774197"/>
            <a:ext cx="367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10525" r="34911" b="8734"/>
          <a:stretch/>
        </p:blipFill>
        <p:spPr bwMode="auto">
          <a:xfrm>
            <a:off x="15070" y="1329894"/>
            <a:ext cx="6836355" cy="538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1" t="22434" r="26167" b="7707"/>
          <a:stretch/>
        </p:blipFill>
        <p:spPr bwMode="auto">
          <a:xfrm>
            <a:off x="6764464" y="1406677"/>
            <a:ext cx="2379536" cy="53032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圆角矩形 16"/>
          <p:cNvSpPr/>
          <p:nvPr/>
        </p:nvSpPr>
        <p:spPr>
          <a:xfrm>
            <a:off x="4949992" y="2378263"/>
            <a:ext cx="1419556" cy="534105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②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双击</a:t>
            </a:r>
            <a:r>
              <a:rPr lang="en-US" alt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</a:b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添加字段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8" name="直接箭头连接符 17"/>
          <p:cNvCxnSpPr>
            <a:stCxn id="17" idx="3"/>
          </p:cNvCxnSpPr>
          <p:nvPr/>
        </p:nvCxnSpPr>
        <p:spPr>
          <a:xfrm>
            <a:off x="6369548" y="2645316"/>
            <a:ext cx="795009" cy="188254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7" t="5907" r="44647" b="82591"/>
          <a:stretch/>
        </p:blipFill>
        <p:spPr bwMode="auto">
          <a:xfrm>
            <a:off x="241228" y="115968"/>
            <a:ext cx="3454256" cy="1151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直接箭头连接符 19"/>
          <p:cNvCxnSpPr/>
          <p:nvPr/>
        </p:nvCxnSpPr>
        <p:spPr>
          <a:xfrm>
            <a:off x="6352151" y="2616836"/>
            <a:ext cx="812406" cy="53823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1" name="直接箭头连接符 20"/>
          <p:cNvCxnSpPr>
            <a:endCxn id="11" idx="1"/>
          </p:cNvCxnSpPr>
          <p:nvPr/>
        </p:nvCxnSpPr>
        <p:spPr>
          <a:xfrm>
            <a:off x="6352151" y="2616836"/>
            <a:ext cx="847197" cy="14318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3" name="圆角矩形 22"/>
          <p:cNvSpPr/>
          <p:nvPr/>
        </p:nvSpPr>
        <p:spPr>
          <a:xfrm>
            <a:off x="4863014" y="6260097"/>
            <a:ext cx="1988427" cy="38415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③查看报表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2902710" y="742656"/>
            <a:ext cx="1412484" cy="35851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①单击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2276478" y="479448"/>
            <a:ext cx="651790" cy="41338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199348" y="4527861"/>
            <a:ext cx="1410650" cy="15660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199348" y="3155074"/>
            <a:ext cx="1368000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199348" y="2679465"/>
            <a:ext cx="1410650" cy="16112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199348" y="4383861"/>
            <a:ext cx="1410650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25" name="左箭头 24"/>
          <p:cNvSpPr/>
          <p:nvPr/>
        </p:nvSpPr>
        <p:spPr bwMode="gray">
          <a:xfrm>
            <a:off x="6369547" y="3561126"/>
            <a:ext cx="992147" cy="223908"/>
          </a:xfrm>
          <a:prstGeom prst="leftArrow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4237704" y="6490364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7199348" y="3011074"/>
            <a:ext cx="1368000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 algn="just">
              <a:lnSpc>
                <a:spcPts val="1000"/>
              </a:lnSpc>
              <a:spcAft>
                <a:spcPts val="0"/>
              </a:spcAft>
            </a:pPr>
            <a:r>
              <a:rPr lang="en-US" sz="900" kern="100" dirty="0">
                <a:effectLst/>
                <a:latin typeface="Times New Roman"/>
                <a:ea typeface="宋体"/>
              </a:rPr>
              <a:t> </a:t>
            </a:r>
            <a:endParaRPr lang="zh-CN" sz="105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4665556" y="3866240"/>
            <a:ext cx="1988427" cy="38415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然后删除课程代码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59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26" presetClass="emph" presetSubtype="0" repeatCount="2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3" grpId="0"/>
      <p:bldP spid="14" grpId="0"/>
      <p:bldP spid="9" grpId="0" animBg="1"/>
      <p:bldP spid="10" grpId="0" animBg="1"/>
      <p:bldP spid="11" grpId="0" animBg="1"/>
      <p:bldP spid="12" grpId="0" animBg="1"/>
      <p:bldP spid="25" grpId="0" animBg="1"/>
      <p:bldP spid="25" grpId="1" animBg="1"/>
      <p:bldP spid="26" grpId="0"/>
      <p:bldP spid="24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 smtClean="0"/>
              <a:t>使用</a:t>
            </a:r>
            <a:r>
              <a:rPr lang="zh-CN" altLang="zh-CN" sz="3200" dirty="0"/>
              <a:t>“空报表”按钮</a:t>
            </a:r>
            <a:r>
              <a:rPr lang="zh-CN" altLang="en-US" sz="3200" dirty="0" smtClean="0"/>
              <a:t>创建的</a:t>
            </a:r>
            <a:r>
              <a:rPr lang="zh-CN" altLang="zh-CN" sz="3200" dirty="0" smtClean="0"/>
              <a:t>优点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26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996040" y="145946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000" dirty="0"/>
              <a:t>报表能自动排列得比较</a:t>
            </a:r>
            <a:r>
              <a:rPr lang="zh-CN" altLang="zh-CN" sz="2000" dirty="0" smtClean="0"/>
              <a:t>整齐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endParaRPr lang="zh-CN" altLang="zh-CN" sz="2000" dirty="0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10525" r="34911" b="39839"/>
          <a:stretch/>
        </p:blipFill>
        <p:spPr bwMode="auto">
          <a:xfrm>
            <a:off x="0" y="1996868"/>
            <a:ext cx="6836355" cy="3307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1" t="22434" r="26167" b="40817"/>
          <a:stretch/>
        </p:blipFill>
        <p:spPr bwMode="auto">
          <a:xfrm>
            <a:off x="6749394" y="2073651"/>
            <a:ext cx="2379536" cy="278976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圆角矩形 68"/>
          <p:cNvSpPr/>
          <p:nvPr/>
        </p:nvSpPr>
        <p:spPr>
          <a:xfrm>
            <a:off x="5416799" y="3476093"/>
            <a:ext cx="1419556" cy="534105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altLang="en-US" sz="1600" dirty="0" smtClean="0"/>
              <a:t>添加</a:t>
            </a:r>
            <a:r>
              <a:rPr lang="zh-CN" altLang="en-US" sz="1600" dirty="0"/>
              <a:t>的字段</a:t>
            </a:r>
            <a:endParaRPr lang="zh-CN" altLang="zh-CN" sz="1600" dirty="0"/>
          </a:p>
          <a:p>
            <a:pPr algn="r">
              <a:spcAft>
                <a:spcPts val="0"/>
              </a:spcAft>
            </a:pPr>
            <a:r>
              <a:rPr lang="zh-CN" altLang="en-US" sz="1600" kern="100" dirty="0" smtClean="0">
                <a:effectLst/>
                <a:latin typeface="Times New Roman"/>
                <a:ea typeface="宋体"/>
              </a:rPr>
              <a:t>宽度相同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0" name="左箭头 69"/>
          <p:cNvSpPr/>
          <p:nvPr/>
        </p:nvSpPr>
        <p:spPr bwMode="gray">
          <a:xfrm>
            <a:off x="6253320" y="4111366"/>
            <a:ext cx="992147" cy="223908"/>
          </a:xfrm>
          <a:prstGeom prst="leftArrow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71" name="左大括号 70"/>
          <p:cNvSpPr/>
          <p:nvPr/>
        </p:nvSpPr>
        <p:spPr bwMode="auto">
          <a:xfrm rot="5400000">
            <a:off x="3089790" y="-730191"/>
            <a:ext cx="364456" cy="54826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24428" y="415602"/>
            <a:ext cx="5904768" cy="1087438"/>
          </a:xfrm>
        </p:spPr>
        <p:txBody>
          <a:bodyPr/>
          <a:lstStyle/>
          <a:p>
            <a:r>
              <a:rPr lang="zh-CN" altLang="zh-CN" sz="2000" dirty="0" smtClean="0"/>
              <a:t>“</a:t>
            </a:r>
            <a:r>
              <a:rPr lang="zh-CN" altLang="en-US" sz="2000" dirty="0" smtClean="0"/>
              <a:t>空报表</a:t>
            </a:r>
            <a:r>
              <a:rPr lang="zh-CN" altLang="zh-CN" sz="2000" dirty="0" smtClean="0"/>
              <a:t>”按钮创建报表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zh-CN" sz="2000" dirty="0" smtClean="0"/>
              <a:t>一般</a:t>
            </a:r>
            <a:r>
              <a:rPr lang="zh-CN" altLang="zh-CN" sz="2000" dirty="0"/>
              <a:t>操作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ltGray">
          <a:xfrm>
            <a:off x="3759635" y="1800225"/>
            <a:ext cx="3710563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zh-CN" altLang="en-US" kern="100" dirty="0" smtClean="0">
                <a:latin typeface="Times New Roman"/>
                <a:ea typeface="宋体"/>
              </a:rPr>
              <a:t>（</a:t>
            </a:r>
            <a:r>
              <a:rPr lang="en-US" altLang="zh-CN" kern="100" dirty="0" smtClean="0">
                <a:latin typeface="Times New Roman"/>
                <a:ea typeface="宋体"/>
              </a:rPr>
              <a:t>1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单击</a:t>
            </a:r>
            <a:r>
              <a:rPr lang="zh-CN" altLang="zh-CN" dirty="0" smtClean="0"/>
              <a:t>“</a:t>
            </a:r>
            <a:r>
              <a:rPr lang="zh-CN" altLang="en-US" dirty="0" smtClean="0"/>
              <a:t>空</a:t>
            </a:r>
            <a:r>
              <a:rPr lang="zh-CN" altLang="zh-CN" dirty="0" smtClean="0"/>
              <a:t>报表”</a:t>
            </a:r>
            <a:r>
              <a:rPr lang="zh-CN" altLang="zh-CN" dirty="0"/>
              <a:t>按钮</a:t>
            </a:r>
            <a:endParaRPr lang="zh-CN" altLang="en-US" dirty="0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gray">
          <a:xfrm>
            <a:off x="2769036" y="2951163"/>
            <a:ext cx="5801529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gray">
          <a:xfrm>
            <a:off x="1778435" y="4114800"/>
            <a:ext cx="6778967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40" name="Freeform 7"/>
          <p:cNvSpPr>
            <a:spLocks/>
          </p:cNvSpPr>
          <p:nvPr/>
        </p:nvSpPr>
        <p:spPr bwMode="gray">
          <a:xfrm rot="18320416" flipH="1">
            <a:off x="2788086" y="207803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Freeform 8"/>
          <p:cNvSpPr>
            <a:spLocks/>
          </p:cNvSpPr>
          <p:nvPr/>
        </p:nvSpPr>
        <p:spPr bwMode="gray">
          <a:xfrm rot="18320416" flipH="1">
            <a:off x="1797486" y="334168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610425" y="3047246"/>
            <a:ext cx="596014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kern="100" dirty="0">
                <a:latin typeface="Times New Roman"/>
                <a:ea typeface="宋体"/>
              </a:rPr>
              <a:t>（</a:t>
            </a:r>
            <a:r>
              <a:rPr lang="en-US" altLang="zh-CN" kern="100" dirty="0">
                <a:latin typeface="Times New Roman"/>
                <a:ea typeface="宋体"/>
              </a:rPr>
              <a:t>2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在“字段列表”窗格中展开表，双击所需的各字段</a:t>
            </a:r>
            <a:endParaRPr lang="zh-CN" altLang="en-US" kern="100" dirty="0">
              <a:latin typeface="Times New Roman"/>
              <a:ea typeface="宋体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047814" y="4254878"/>
            <a:ext cx="5794328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3</a:t>
            </a:r>
            <a:r>
              <a:rPr lang="zh-CN" altLang="en-US" dirty="0" smtClean="0">
                <a:ea typeface="宋体" pitchFamily="2" charset="-122"/>
              </a:rPr>
              <a:t>）</a:t>
            </a:r>
            <a:r>
              <a:rPr lang="zh-CN" altLang="zh-CN" dirty="0"/>
              <a:t>切换到“报表视图”或“打印预览”</a:t>
            </a:r>
            <a:r>
              <a:rPr lang="zh-CN" altLang="zh-CN" dirty="0" smtClean="0"/>
              <a:t>查看</a:t>
            </a:r>
            <a:r>
              <a:rPr lang="zh-CN" altLang="en-US" dirty="0" smtClean="0"/>
              <a:t>并保存</a:t>
            </a:r>
            <a:r>
              <a:rPr lang="zh-CN" altLang="zh-CN" dirty="0" smtClean="0"/>
              <a:t>报表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8" name="TextBox 17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12" name="图片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t="6358" r="50063" b="87801"/>
          <a:stretch>
            <a:fillRect/>
          </a:stretch>
        </p:blipFill>
        <p:spPr bwMode="auto">
          <a:xfrm>
            <a:off x="6506337" y="1904385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9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18440" grpId="0" animBg="1"/>
      <p:bldP spid="18441" grpId="0" animBg="1"/>
      <p:bldP spid="14" grpId="0"/>
      <p:bldP spid="1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7.2.5</a:t>
            </a:r>
            <a:r>
              <a:rPr lang="zh-CN" altLang="zh-CN" sz="2800" dirty="0"/>
              <a:t>使用“报表设计”按钮创建自定义报表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28</a:t>
            </a:fld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98" y="1061109"/>
            <a:ext cx="6775121" cy="43919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2163524" y="5453101"/>
            <a:ext cx="5244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7.5</a:t>
            </a:r>
            <a:r>
              <a:rPr lang="zh-CN" altLang="zh-CN" dirty="0"/>
              <a:t>：以“教师信息表”为数据源，以自定义报表方式创建一个表格型的报表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38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29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3456122" y="2557220"/>
            <a:ext cx="28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1" t="31968" r="25233" b="22918"/>
          <a:stretch/>
        </p:blipFill>
        <p:spPr bwMode="auto">
          <a:xfrm>
            <a:off x="5132774" y="163220"/>
            <a:ext cx="2585382" cy="462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5" t="5882" r="44358" b="82372"/>
          <a:stretch/>
        </p:blipFill>
        <p:spPr bwMode="auto">
          <a:xfrm>
            <a:off x="2848119" y="163220"/>
            <a:ext cx="1931129" cy="992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23304" r="30325" b="6187"/>
          <a:stretch/>
        </p:blipFill>
        <p:spPr bwMode="auto">
          <a:xfrm>
            <a:off x="365112" y="1374329"/>
            <a:ext cx="5971030" cy="5320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圆角矩形 33"/>
          <p:cNvSpPr/>
          <p:nvPr/>
        </p:nvSpPr>
        <p:spPr>
          <a:xfrm>
            <a:off x="3927837" y="2805169"/>
            <a:ext cx="739535" cy="3325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③双击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V="1">
            <a:off x="4615752" y="2648675"/>
            <a:ext cx="335648" cy="27787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圆角矩形 36"/>
          <p:cNvSpPr/>
          <p:nvPr/>
        </p:nvSpPr>
        <p:spPr>
          <a:xfrm>
            <a:off x="523140" y="2519037"/>
            <a:ext cx="1009996" cy="61866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④剪切</a:t>
            </a:r>
            <a:r>
              <a:rPr lang="en-US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/>
            </a:r>
            <a:br>
              <a:rPr lang="en-US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</a:b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字段标签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2355455" y="3083273"/>
            <a:ext cx="0" cy="68324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907933" y="2974255"/>
            <a:ext cx="0" cy="76990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1533136" y="2186502"/>
            <a:ext cx="916828" cy="3325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主体</a:t>
            </a:r>
            <a:r>
              <a:rPr lang="en-US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节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4615752" y="2926552"/>
            <a:ext cx="304652" cy="58614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左大括号 30"/>
          <p:cNvSpPr/>
          <p:nvPr/>
        </p:nvSpPr>
        <p:spPr>
          <a:xfrm>
            <a:off x="284422" y="3616870"/>
            <a:ext cx="373358" cy="1576001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32" name="曲线连接符 31"/>
          <p:cNvCxnSpPr>
            <a:stCxn id="31" idx="1"/>
          </p:cNvCxnSpPr>
          <p:nvPr/>
        </p:nvCxnSpPr>
        <p:spPr>
          <a:xfrm rot="10800000" flipH="1">
            <a:off x="284422" y="1761677"/>
            <a:ext cx="484138" cy="2643193"/>
          </a:xfrm>
          <a:prstGeom prst="curvedConnector4">
            <a:avLst>
              <a:gd name="adj1" fmla="val -49682"/>
              <a:gd name="adj2" fmla="val 99802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23554" r="24242" b="55967"/>
          <a:stretch/>
        </p:blipFill>
        <p:spPr bwMode="auto">
          <a:xfrm>
            <a:off x="2848119" y="4471591"/>
            <a:ext cx="6295881" cy="1667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圆角矩形 20"/>
          <p:cNvSpPr/>
          <p:nvPr/>
        </p:nvSpPr>
        <p:spPr>
          <a:xfrm>
            <a:off x="1686916" y="2593144"/>
            <a:ext cx="1557094" cy="66681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⑤</a:t>
            </a:r>
            <a:r>
              <a:rPr lang="zh-CN" altLang="en-US" sz="1400" kern="100" dirty="0">
                <a:solidFill>
                  <a:srgbClr val="0D0D0D"/>
                </a:solidFill>
                <a:latin typeface="Times New Roman"/>
                <a:ea typeface="宋体"/>
              </a:rPr>
              <a:t>文本框</a:t>
            </a:r>
            <a:r>
              <a:rPr lang="zh-CN" sz="14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排</a:t>
            </a: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成一行</a:t>
            </a:r>
            <a:endParaRPr lang="zh-CN" kern="100" dirty="0">
              <a:effectLst/>
              <a:latin typeface="Times New Roman"/>
              <a:ea typeface="宋体"/>
            </a:endParaRPr>
          </a:p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调整节的宽和高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643632" y="1093589"/>
            <a:ext cx="699381" cy="30683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②单击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6151423" y="1093589"/>
            <a:ext cx="523203" cy="15883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4076937" y="803853"/>
            <a:ext cx="726807" cy="3325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①单击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3615724" y="772857"/>
            <a:ext cx="523203" cy="15883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4961772" y="3455927"/>
            <a:ext cx="746567" cy="31100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961772" y="2422700"/>
            <a:ext cx="746567" cy="756000"/>
          </a:xfrm>
          <a:prstGeom prst="roundRect">
            <a:avLst>
              <a:gd name="adj" fmla="val 5763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47" name="左箭头 46"/>
          <p:cNvSpPr/>
          <p:nvPr/>
        </p:nvSpPr>
        <p:spPr bwMode="gray">
          <a:xfrm rot="20831119">
            <a:off x="2807308" y="3690190"/>
            <a:ext cx="2048789" cy="137930"/>
          </a:xfrm>
          <a:prstGeom prst="left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cxnSp>
        <p:nvCxnSpPr>
          <p:cNvPr id="50" name="直接箭头连接符 49"/>
          <p:cNvCxnSpPr/>
          <p:nvPr/>
        </p:nvCxnSpPr>
        <p:spPr>
          <a:xfrm>
            <a:off x="2449965" y="3711990"/>
            <a:ext cx="1990375" cy="148088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44593" y="6274337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cxnSp>
        <p:nvCxnSpPr>
          <p:cNvPr id="54" name="直接箭头连接符 53"/>
          <p:cNvCxnSpPr/>
          <p:nvPr/>
        </p:nvCxnSpPr>
        <p:spPr bwMode="auto">
          <a:xfrm>
            <a:off x="5708339" y="1093589"/>
            <a:ext cx="0" cy="1092913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222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7" grpId="0"/>
      <p:bldP spid="41" grpId="0"/>
      <p:bldP spid="31" grpId="0" animBg="1"/>
      <p:bldP spid="21" grpId="0"/>
      <p:bldP spid="23" grpId="0"/>
      <p:bldP spid="27" grpId="0"/>
      <p:bldP spid="9" grpId="0" animBg="1"/>
      <p:bldP spid="7" grpId="0" animBg="1"/>
      <p:bldP spid="47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227151" y="132052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 smtClean="0"/>
              <a:t>第</a:t>
            </a:r>
            <a:r>
              <a:rPr lang="en-US" altLang="zh-CN" dirty="0" smtClean="0"/>
              <a:t>7</a:t>
            </a:r>
            <a:r>
              <a:rPr lang="zh-CN" altLang="zh-CN" dirty="0" smtClean="0"/>
              <a:t>章</a:t>
            </a:r>
            <a:r>
              <a:rPr lang="en-US" altLang="zh-CN" dirty="0" smtClean="0"/>
              <a:t>  </a:t>
            </a:r>
            <a:r>
              <a:rPr lang="zh-CN" altLang="en-US" dirty="0" smtClean="0"/>
              <a:t>报表</a:t>
            </a:r>
            <a:endParaRPr lang="zh-CN" altLang="zh-CN" dirty="0"/>
          </a:p>
        </p:txBody>
      </p:sp>
      <p:sp>
        <p:nvSpPr>
          <p:cNvPr id="199118" name="Text Box 462"/>
          <p:cNvSpPr txBox="1">
            <a:spLocks noChangeArrowheads="1"/>
          </p:cNvSpPr>
          <p:nvPr/>
        </p:nvSpPr>
        <p:spPr bwMode="gray">
          <a:xfrm>
            <a:off x="2250812" y="140286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 smtClean="0"/>
              <a:t>7.1 </a:t>
            </a:r>
            <a:r>
              <a:rPr lang="zh-CN" altLang="en-US" sz="2400" dirty="0" smtClean="0"/>
              <a:t>报表</a:t>
            </a:r>
            <a:r>
              <a:rPr lang="zh-CN" altLang="zh-CN" sz="2400" dirty="0" smtClean="0"/>
              <a:t>简介</a:t>
            </a:r>
            <a:endParaRPr lang="zh-CN" altLang="zh-CN" sz="2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250812" y="1867355"/>
            <a:ext cx="4079122" cy="265189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2" action="ppaction://hlinksldjump"/>
              </a:rPr>
              <a:t>7.1.1 </a:t>
            </a:r>
            <a:r>
              <a:rPr lang="zh-CN" altLang="en-US" sz="2000" dirty="0" smtClean="0">
                <a:hlinkClick r:id="rId2" action="ppaction://hlinksldjump"/>
              </a:rPr>
              <a:t>报表</a:t>
            </a:r>
            <a:r>
              <a:rPr lang="zh-CN" altLang="zh-CN" sz="2000" dirty="0" smtClean="0">
                <a:hlinkClick r:id="rId2" action="ppaction://hlinksldjump"/>
              </a:rPr>
              <a:t>的</a:t>
            </a:r>
            <a:r>
              <a:rPr lang="zh-CN" altLang="zh-CN" sz="2000" dirty="0">
                <a:hlinkClick r:id="rId2" action="ppaction://hlinksldjump"/>
              </a:rPr>
              <a:t>功能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3" action="ppaction://hlinksldjump"/>
              </a:rPr>
              <a:t>7.1.2 </a:t>
            </a:r>
            <a:r>
              <a:rPr lang="zh-CN" altLang="en-US" sz="2000" dirty="0" smtClean="0">
                <a:hlinkClick r:id="rId3" action="ppaction://hlinksldjump"/>
              </a:rPr>
              <a:t>报表</a:t>
            </a:r>
            <a:r>
              <a:rPr lang="zh-CN" altLang="zh-CN" sz="2000" dirty="0" smtClean="0">
                <a:hlinkClick r:id="rId3" action="ppaction://hlinksldjump"/>
              </a:rPr>
              <a:t>的</a:t>
            </a:r>
            <a:r>
              <a:rPr lang="zh-CN" altLang="zh-CN" sz="2000" dirty="0">
                <a:hlinkClick r:id="rId3" action="ppaction://hlinksldjump"/>
              </a:rPr>
              <a:t>类型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4" action="ppaction://hlinksldjump"/>
              </a:rPr>
              <a:t>7.1.3 </a:t>
            </a:r>
            <a:r>
              <a:rPr lang="zh-CN" altLang="en-US" sz="2000" dirty="0" smtClean="0">
                <a:hlinkClick r:id="rId4" action="ppaction://hlinksldjump"/>
              </a:rPr>
              <a:t>报表</a:t>
            </a:r>
            <a:r>
              <a:rPr lang="zh-CN" altLang="zh-CN" sz="2000" dirty="0" smtClean="0">
                <a:hlinkClick r:id="rId4" action="ppaction://hlinksldjump"/>
              </a:rPr>
              <a:t>的视图</a:t>
            </a:r>
            <a:endParaRPr lang="en-US" altLang="zh-CN" sz="2000" dirty="0" smtClean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5" action="ppaction://hlinksldjump"/>
              </a:rPr>
              <a:t>7.1.4 </a:t>
            </a:r>
            <a:r>
              <a:rPr lang="zh-CN" altLang="en-US" sz="2000" dirty="0" smtClean="0">
                <a:hlinkClick r:id="rId5" action="ppaction://hlinksldjump"/>
              </a:rPr>
              <a:t>报表的结构</a:t>
            </a:r>
            <a:endParaRPr lang="zh-CN" altLang="zh-CN" sz="2000" dirty="0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目录页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87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30</a:t>
            </a:fld>
            <a:endParaRPr lang="en-US" altLang="zh-CN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t="23554" r="24242" b="55967"/>
          <a:stretch/>
        </p:blipFill>
        <p:spPr bwMode="auto">
          <a:xfrm>
            <a:off x="838021" y="507035"/>
            <a:ext cx="6879442" cy="17715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20616" r="24007" b="24702"/>
          <a:stretch/>
        </p:blipFill>
        <p:spPr bwMode="auto">
          <a:xfrm>
            <a:off x="681928" y="2526550"/>
            <a:ext cx="5316799" cy="3606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圆角矩形 18"/>
          <p:cNvSpPr/>
          <p:nvPr/>
        </p:nvSpPr>
        <p:spPr>
          <a:xfrm>
            <a:off x="6157176" y="3826090"/>
            <a:ext cx="1963238" cy="47747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1600" kern="100" dirty="0">
                <a:solidFill>
                  <a:srgbClr val="0D0D0D"/>
                </a:solidFill>
                <a:latin typeface="Times New Roman"/>
                <a:ea typeface="宋体"/>
              </a:rPr>
              <a:t>⑥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切换到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布局视图</a:t>
            </a:r>
            <a:r>
              <a:rPr lang="zh-CN" altLang="zh-CN" sz="1600" kern="100" dirty="0" smtClean="0">
                <a:solidFill>
                  <a:srgbClr val="0D0D0D"/>
                </a:solidFill>
                <a:latin typeface="Times New Roman"/>
                <a:ea typeface="宋体"/>
              </a:rPr>
              <a:t>查看</a:t>
            </a:r>
            <a:r>
              <a:rPr lang="zh-CN" altLang="zh-CN" sz="1600" kern="100" dirty="0">
                <a:solidFill>
                  <a:srgbClr val="0D0D0D"/>
                </a:solidFill>
                <a:latin typeface="Times New Roman"/>
                <a:ea typeface="宋体"/>
              </a:rPr>
              <a:t>报表</a:t>
            </a:r>
            <a:endParaRPr lang="zh-CN" altLang="zh-CN" sz="1600" kern="100" dirty="0">
              <a:latin typeface="Times New Roman"/>
              <a:ea typeface="宋体"/>
            </a:endParaRPr>
          </a:p>
          <a:p>
            <a:pPr>
              <a:spcAft>
                <a:spcPts val="0"/>
              </a:spcAft>
            </a:pP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839318" y="2758491"/>
            <a:ext cx="2622754" cy="17661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页面页眉节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决定</a:t>
            </a: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标题行高度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827360" y="3336270"/>
            <a:ext cx="3037667" cy="35545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主体节高度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决定</a:t>
            </a: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数据行每行高度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7649397" y="733715"/>
            <a:ext cx="149164" cy="313251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1" name="右大括号 10"/>
          <p:cNvSpPr/>
          <p:nvPr/>
        </p:nvSpPr>
        <p:spPr>
          <a:xfrm>
            <a:off x="7686467" y="1275537"/>
            <a:ext cx="149164" cy="417667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2" name="曲线连接符 11"/>
          <p:cNvCxnSpPr/>
          <p:nvPr/>
        </p:nvCxnSpPr>
        <p:spPr>
          <a:xfrm flipH="1">
            <a:off x="7463887" y="890341"/>
            <a:ext cx="322319" cy="1718835"/>
          </a:xfrm>
          <a:prstGeom prst="curvedConnector3">
            <a:avLst>
              <a:gd name="adj1" fmla="val -42576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/>
          <p:nvPr/>
        </p:nvCxnSpPr>
        <p:spPr>
          <a:xfrm rot="16200000" flipH="1">
            <a:off x="7068740" y="2268395"/>
            <a:ext cx="1707615" cy="149168"/>
          </a:xfrm>
          <a:prstGeom prst="curvedConnector4">
            <a:avLst>
              <a:gd name="adj1" fmla="val 1044"/>
              <a:gd name="adj2" fmla="val 579048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44593" y="6274337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433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repeatCount="2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4" grpId="1"/>
      <p:bldP spid="25" grpId="0"/>
      <p:bldP spid="25" grpId="1"/>
      <p:bldP spid="10" grpId="0" animBg="1"/>
      <p:bldP spid="11" grpId="0" animBg="1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03403" y="1706121"/>
            <a:ext cx="6190766" cy="4608153"/>
            <a:chOff x="0" y="0"/>
            <a:chExt cx="2320356" cy="20032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20356" cy="2003223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132139" y="147995"/>
              <a:ext cx="179708" cy="19556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807658" y="1633234"/>
              <a:ext cx="438700" cy="8985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 smtClean="0"/>
              <a:t>使用“报表</a:t>
            </a:r>
            <a:r>
              <a:rPr lang="zh-CN" altLang="en-US" sz="3200" dirty="0" smtClean="0"/>
              <a:t>设计</a:t>
            </a:r>
            <a:r>
              <a:rPr lang="zh-CN" altLang="zh-CN" sz="3200" dirty="0" smtClean="0"/>
              <a:t>”</a:t>
            </a:r>
            <a:r>
              <a:rPr lang="zh-CN" altLang="zh-CN" sz="3200" dirty="0"/>
              <a:t>按钮</a:t>
            </a:r>
            <a:r>
              <a:rPr lang="zh-CN" altLang="en-US" sz="3200" dirty="0" smtClean="0"/>
              <a:t>创建的</a:t>
            </a:r>
            <a:r>
              <a:rPr lang="zh-CN" altLang="zh-CN" sz="3200" dirty="0" smtClean="0"/>
              <a:t>优点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31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996039" y="1105517"/>
            <a:ext cx="678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/>
              <a:t>能自定义报表上的内容和形式，甚至在报表上添加控件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endParaRPr lang="zh-CN" altLang="zh-CN" sz="2000" dirty="0"/>
          </a:p>
        </p:txBody>
      </p:sp>
      <p:sp>
        <p:nvSpPr>
          <p:cNvPr id="69" name="圆角矩形 68"/>
          <p:cNvSpPr/>
          <p:nvPr/>
        </p:nvSpPr>
        <p:spPr>
          <a:xfrm>
            <a:off x="5516499" y="2008825"/>
            <a:ext cx="1767703" cy="534105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altLang="en-US" sz="1600" dirty="0" smtClean="0"/>
              <a:t>添加标签、图像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443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1048749" y="4649626"/>
            <a:ext cx="5801529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34771" y="185855"/>
            <a:ext cx="5904768" cy="1087438"/>
          </a:xfrm>
        </p:spPr>
        <p:txBody>
          <a:bodyPr/>
          <a:lstStyle/>
          <a:p>
            <a:r>
              <a:rPr lang="zh-CN" altLang="zh-CN" sz="2000" dirty="0" smtClean="0"/>
              <a:t>“</a:t>
            </a:r>
            <a:r>
              <a:rPr lang="zh-CN" altLang="en-US" sz="2000" dirty="0" smtClean="0"/>
              <a:t>报表设计</a:t>
            </a:r>
            <a:r>
              <a:rPr lang="zh-CN" altLang="zh-CN" sz="2000" dirty="0" smtClean="0"/>
              <a:t>”按钮创建报表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zh-CN" sz="2000" dirty="0" smtClean="0"/>
              <a:t>一般</a:t>
            </a:r>
            <a:r>
              <a:rPr lang="zh-CN" altLang="zh-CN" sz="2000" dirty="0"/>
              <a:t>操作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ltGray">
          <a:xfrm>
            <a:off x="3759635" y="1273293"/>
            <a:ext cx="3710563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zh-CN" altLang="en-US" kern="100" dirty="0" smtClean="0">
                <a:latin typeface="Times New Roman"/>
                <a:ea typeface="宋体"/>
              </a:rPr>
              <a:t>（</a:t>
            </a:r>
            <a:r>
              <a:rPr lang="en-US" altLang="zh-CN" kern="100" dirty="0" smtClean="0">
                <a:latin typeface="Times New Roman"/>
                <a:ea typeface="宋体"/>
              </a:rPr>
              <a:t>1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单击</a:t>
            </a:r>
            <a:r>
              <a:rPr lang="zh-CN" altLang="zh-CN" dirty="0" smtClean="0"/>
              <a:t>“报表</a:t>
            </a:r>
            <a:r>
              <a:rPr lang="zh-CN" altLang="en-US" dirty="0" smtClean="0"/>
              <a:t>设计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gray">
          <a:xfrm>
            <a:off x="2769036" y="2315745"/>
            <a:ext cx="5801529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gray">
          <a:xfrm>
            <a:off x="1778435" y="3479382"/>
            <a:ext cx="6778967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8440" name="Freeform 7"/>
          <p:cNvSpPr>
            <a:spLocks/>
          </p:cNvSpPr>
          <p:nvPr/>
        </p:nvSpPr>
        <p:spPr bwMode="gray">
          <a:xfrm rot="18320416" flipH="1">
            <a:off x="2788086" y="1551106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Freeform 8"/>
          <p:cNvSpPr>
            <a:spLocks/>
          </p:cNvSpPr>
          <p:nvPr/>
        </p:nvSpPr>
        <p:spPr bwMode="gray">
          <a:xfrm rot="18320416" flipH="1">
            <a:off x="1797486" y="2706270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851693" y="2411828"/>
            <a:ext cx="5486402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zh-CN" altLang="en-US" kern="100" dirty="0">
                <a:latin typeface="Times New Roman"/>
                <a:ea typeface="宋体"/>
              </a:rPr>
              <a:t>（</a:t>
            </a:r>
            <a:r>
              <a:rPr lang="en-US" altLang="zh-CN" kern="100" dirty="0">
                <a:latin typeface="Times New Roman"/>
                <a:ea typeface="宋体"/>
              </a:rPr>
              <a:t>2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添加</a:t>
            </a:r>
            <a:r>
              <a:rPr lang="zh-CN" altLang="zh-CN" dirty="0" smtClean="0"/>
              <a:t>字段</a:t>
            </a:r>
            <a:r>
              <a:rPr lang="zh-CN" altLang="en-US" dirty="0" smtClean="0"/>
              <a:t>并将</a:t>
            </a:r>
            <a:r>
              <a:rPr lang="zh-CN" altLang="zh-CN" dirty="0" smtClean="0"/>
              <a:t>字段</a:t>
            </a:r>
            <a:r>
              <a:rPr lang="zh-CN" altLang="zh-CN" dirty="0"/>
              <a:t>标签</a:t>
            </a:r>
            <a:r>
              <a:rPr lang="zh-CN" altLang="en-US" dirty="0"/>
              <a:t>“剪切”</a:t>
            </a:r>
            <a:r>
              <a:rPr lang="zh-CN" altLang="zh-CN" dirty="0"/>
              <a:t>到“页面页眉”节</a:t>
            </a:r>
            <a:endParaRPr lang="zh-CN" altLang="en-US" kern="100" dirty="0">
              <a:latin typeface="Times New Roman"/>
              <a:ea typeface="宋体"/>
            </a:endParaRPr>
          </a:p>
          <a:p>
            <a:pPr algn="l" eaLnBrk="0" hangingPunct="0">
              <a:defRPr/>
            </a:pPr>
            <a:endParaRPr lang="zh-CN" altLang="en-US" kern="100" dirty="0">
              <a:latin typeface="Times New Roman"/>
              <a:ea typeface="宋体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70258" y="4769760"/>
            <a:ext cx="5794328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4</a:t>
            </a:r>
            <a:r>
              <a:rPr lang="zh-CN" altLang="en-US" dirty="0" smtClean="0">
                <a:ea typeface="宋体" pitchFamily="2" charset="-122"/>
              </a:rPr>
              <a:t>）</a:t>
            </a:r>
            <a:r>
              <a:rPr lang="zh-CN" altLang="zh-CN" dirty="0"/>
              <a:t>切换到“报表视图”或“打印预览”</a:t>
            </a:r>
            <a:r>
              <a:rPr lang="zh-CN" altLang="zh-CN" dirty="0" smtClean="0"/>
              <a:t>查看</a:t>
            </a:r>
            <a:r>
              <a:rPr lang="zh-CN" altLang="en-US" dirty="0" smtClean="0"/>
              <a:t>并保存</a:t>
            </a:r>
            <a:r>
              <a:rPr lang="zh-CN" altLang="zh-CN" dirty="0" smtClean="0"/>
              <a:t>报表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pic>
        <p:nvPicPr>
          <p:cNvPr id="16" name="图片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9" t="6151" r="53094" b="87865"/>
          <a:stretch>
            <a:fillRect/>
          </a:stretch>
        </p:blipFill>
        <p:spPr bwMode="auto">
          <a:xfrm>
            <a:off x="6743539" y="1347012"/>
            <a:ext cx="396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047814" y="3599516"/>
            <a:ext cx="6290274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3</a:t>
            </a:r>
            <a:r>
              <a:rPr lang="zh-CN" altLang="en-US" dirty="0" smtClean="0">
                <a:ea typeface="宋体" pitchFamily="2" charset="-122"/>
              </a:rPr>
              <a:t>）将</a:t>
            </a:r>
            <a:r>
              <a:rPr lang="zh-CN" altLang="zh-CN" dirty="0" smtClean="0"/>
              <a:t>“主体”节</a:t>
            </a:r>
            <a:r>
              <a:rPr lang="zh-CN" altLang="en-US" dirty="0" smtClean="0"/>
              <a:t>的</a:t>
            </a:r>
            <a:r>
              <a:rPr lang="zh-CN" altLang="zh-CN" dirty="0"/>
              <a:t>字段</a:t>
            </a:r>
            <a:r>
              <a:rPr lang="zh-CN" altLang="zh-CN" dirty="0" smtClean="0"/>
              <a:t>和</a:t>
            </a:r>
            <a:r>
              <a:rPr lang="zh-CN" altLang="zh-CN" dirty="0"/>
              <a:t>“页面页眉”</a:t>
            </a:r>
            <a:r>
              <a:rPr lang="zh-CN" altLang="zh-CN" dirty="0" smtClean="0"/>
              <a:t>节</a:t>
            </a:r>
            <a:r>
              <a:rPr lang="zh-CN" altLang="en-US" dirty="0" smtClean="0"/>
              <a:t>的</a:t>
            </a:r>
            <a:r>
              <a:rPr lang="zh-CN" altLang="zh-CN" dirty="0" smtClean="0"/>
              <a:t>标签</a:t>
            </a:r>
            <a:r>
              <a:rPr lang="zh-CN" altLang="zh-CN" dirty="0"/>
              <a:t>排列成一行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gray">
          <a:xfrm rot="18320416" flipH="1">
            <a:off x="954216" y="3856569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436" grpId="0" animBg="1"/>
      <p:bldP spid="18437" grpId="0" animBg="1"/>
      <p:bldP spid="18438" grpId="0" animBg="1"/>
      <p:bldP spid="18440" grpId="0" animBg="1"/>
      <p:bldP spid="18441" grpId="0" animBg="1"/>
      <p:bldP spid="14" grpId="0"/>
      <p:bldP spid="15" grpId="0"/>
      <p:bldP spid="18" grpId="0"/>
      <p:bldP spid="19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33</a:t>
            </a:fld>
            <a:endParaRPr lang="en-US" altLang="zh-CN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6323852" y="276991"/>
            <a:ext cx="2407769" cy="1074367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7" name="TextBox 6"/>
          <p:cNvSpPr txBox="1"/>
          <p:nvPr/>
        </p:nvSpPr>
        <p:spPr>
          <a:xfrm>
            <a:off x="6440339" y="408466"/>
            <a:ext cx="2198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/>
              <a:t>在“设计视图”下，调整报表布局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>
            <a:hlinkClick r:id="rId2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362850" y="242647"/>
            <a:ext cx="2067186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gray">
          <a:xfrm>
            <a:off x="333441" y="691910"/>
            <a:ext cx="4982478" cy="4356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25" name="Freeform 52"/>
          <p:cNvSpPr>
            <a:spLocks/>
          </p:cNvSpPr>
          <p:nvPr/>
        </p:nvSpPr>
        <p:spPr bwMode="gray">
          <a:xfrm>
            <a:off x="742063" y="1301455"/>
            <a:ext cx="285550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gray">
          <a:xfrm>
            <a:off x="440639" y="285509"/>
            <a:ext cx="19893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调整报表宽度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gray">
          <a:xfrm>
            <a:off x="829378" y="1344317"/>
            <a:ext cx="2929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>
                <a:solidFill>
                  <a:schemeClr val="bg1"/>
                </a:solidFill>
              </a:rPr>
              <a:t>调整“页面页眉”</a:t>
            </a:r>
            <a:r>
              <a:rPr lang="zh-CN" altLang="zh-CN" dirty="0" smtClean="0">
                <a:solidFill>
                  <a:schemeClr val="bg1"/>
                </a:solidFill>
              </a:rPr>
              <a:t>节高度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8" name="Rectangle 59"/>
          <p:cNvSpPr>
            <a:spLocks noChangeArrowheads="1"/>
          </p:cNvSpPr>
          <p:nvPr/>
        </p:nvSpPr>
        <p:spPr bwMode="gray">
          <a:xfrm>
            <a:off x="365191" y="789009"/>
            <a:ext cx="68020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鼠标指向报表右边界，指针呈左右双向</a:t>
            </a:r>
            <a:r>
              <a:rPr lang="zh-CN" altLang="zh-CN" sz="1600" dirty="0" smtClean="0"/>
              <a:t>箭头时</a:t>
            </a:r>
            <a:r>
              <a:rPr lang="zh-CN" altLang="zh-CN" sz="1600" dirty="0"/>
              <a:t>拖曳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gray">
          <a:xfrm>
            <a:off x="710587" y="1728484"/>
            <a:ext cx="5535230" cy="4356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gray">
          <a:xfrm>
            <a:off x="742336" y="1825583"/>
            <a:ext cx="6991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鼠标指向“主体”节的上边线，指针呈上下双向</a:t>
            </a:r>
            <a:r>
              <a:rPr lang="zh-CN" altLang="zh-CN" sz="1600" dirty="0" smtClean="0"/>
              <a:t>箭头时</a:t>
            </a:r>
            <a:r>
              <a:rPr lang="zh-CN" altLang="zh-CN" sz="1600" dirty="0"/>
              <a:t>拖曳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31" name="Freeform 4"/>
          <p:cNvSpPr>
            <a:spLocks/>
          </p:cNvSpPr>
          <p:nvPr/>
        </p:nvSpPr>
        <p:spPr bwMode="gray">
          <a:xfrm>
            <a:off x="1221722" y="2353257"/>
            <a:ext cx="322629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Rectangle 47"/>
          <p:cNvSpPr>
            <a:spLocks noChangeArrowheads="1"/>
          </p:cNvSpPr>
          <p:nvPr/>
        </p:nvSpPr>
        <p:spPr bwMode="gray">
          <a:xfrm>
            <a:off x="1192313" y="2802520"/>
            <a:ext cx="7141732" cy="6818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33" name="Text Box 54"/>
          <p:cNvSpPr txBox="1">
            <a:spLocks noChangeArrowheads="1"/>
          </p:cNvSpPr>
          <p:nvPr/>
        </p:nvSpPr>
        <p:spPr bwMode="gray">
          <a:xfrm>
            <a:off x="1361502" y="2396118"/>
            <a:ext cx="3086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3.</a:t>
            </a:r>
            <a:r>
              <a:rPr lang="zh-CN" altLang="zh-CN" dirty="0">
                <a:solidFill>
                  <a:schemeClr val="bg1"/>
                </a:solidFill>
              </a:rPr>
              <a:t>调整报表数据行</a:t>
            </a:r>
            <a:r>
              <a:rPr lang="zh-CN" altLang="zh-CN" dirty="0" smtClean="0">
                <a:solidFill>
                  <a:schemeClr val="bg1"/>
                </a:solidFill>
              </a:rPr>
              <a:t>之间间距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4" name="Rectangle 59"/>
          <p:cNvSpPr>
            <a:spLocks noChangeArrowheads="1"/>
          </p:cNvSpPr>
          <p:nvPr/>
        </p:nvSpPr>
        <p:spPr bwMode="gray">
          <a:xfrm>
            <a:off x="1224062" y="2899619"/>
            <a:ext cx="69435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调整“主体”节的高度，即鼠标指向“页面页脚”节的上边线，指针呈上下双向箭头</a:t>
            </a:r>
            <a:r>
              <a:rPr lang="en-US" altLang="zh-CN" sz="1600" dirty="0"/>
              <a:t> </a:t>
            </a:r>
            <a:r>
              <a:rPr lang="zh-CN" altLang="zh-CN" sz="1600" dirty="0"/>
              <a:t>时拖曳</a:t>
            </a:r>
          </a:p>
        </p:txBody>
      </p:sp>
      <p:sp>
        <p:nvSpPr>
          <p:cNvPr id="35" name="Freeform 52"/>
          <p:cNvSpPr>
            <a:spLocks/>
          </p:cNvSpPr>
          <p:nvPr/>
        </p:nvSpPr>
        <p:spPr bwMode="gray">
          <a:xfrm>
            <a:off x="1245234" y="3672704"/>
            <a:ext cx="1995875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gray">
          <a:xfrm>
            <a:off x="1286054" y="3715566"/>
            <a:ext cx="1879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4.</a:t>
            </a:r>
            <a:r>
              <a:rPr lang="zh-CN" altLang="zh-CN" dirty="0">
                <a:solidFill>
                  <a:schemeClr val="bg1"/>
                </a:solidFill>
              </a:rPr>
              <a:t>调整字段宽度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7" name="Rectangle 47"/>
          <p:cNvSpPr>
            <a:spLocks noChangeArrowheads="1"/>
          </p:cNvSpPr>
          <p:nvPr/>
        </p:nvSpPr>
        <p:spPr bwMode="gray">
          <a:xfrm>
            <a:off x="1198259" y="4099732"/>
            <a:ext cx="7135786" cy="56525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38" name="Rectangle 59"/>
          <p:cNvSpPr>
            <a:spLocks noChangeArrowheads="1"/>
          </p:cNvSpPr>
          <p:nvPr/>
        </p:nvSpPr>
        <p:spPr bwMode="gray">
          <a:xfrm>
            <a:off x="1230009" y="4196832"/>
            <a:ext cx="7193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单击选中字段，鼠标指向字段的右边框线，指针呈左右双向</a:t>
            </a:r>
            <a:r>
              <a:rPr lang="zh-CN" altLang="zh-CN" sz="1600" dirty="0" smtClean="0"/>
              <a:t>箭头时</a:t>
            </a:r>
            <a:r>
              <a:rPr lang="zh-CN" altLang="zh-CN" sz="1600" dirty="0"/>
              <a:t>拖曳</a:t>
            </a:r>
          </a:p>
        </p:txBody>
      </p:sp>
      <p:sp>
        <p:nvSpPr>
          <p:cNvPr id="39" name="Freeform 4"/>
          <p:cNvSpPr>
            <a:spLocks/>
          </p:cNvSpPr>
          <p:nvPr/>
        </p:nvSpPr>
        <p:spPr bwMode="gray">
          <a:xfrm>
            <a:off x="1921175" y="4817483"/>
            <a:ext cx="1984398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Rectangle 47"/>
          <p:cNvSpPr>
            <a:spLocks noChangeArrowheads="1"/>
          </p:cNvSpPr>
          <p:nvPr/>
        </p:nvSpPr>
        <p:spPr bwMode="gray">
          <a:xfrm>
            <a:off x="1860769" y="5266746"/>
            <a:ext cx="6457778" cy="6818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gray">
          <a:xfrm>
            <a:off x="1936970" y="4860345"/>
            <a:ext cx="19686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5.</a:t>
            </a:r>
            <a:r>
              <a:rPr lang="zh-CN" altLang="zh-CN" dirty="0">
                <a:solidFill>
                  <a:schemeClr val="bg1"/>
                </a:solidFill>
              </a:rPr>
              <a:t>调整字段位置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gray">
          <a:xfrm>
            <a:off x="1892518" y="5363845"/>
            <a:ext cx="6426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单击选中字段，鼠标指向字段边框左上角控制点，指针呈四向</a:t>
            </a:r>
            <a:r>
              <a:rPr lang="zh-CN" altLang="zh-CN" sz="1600" dirty="0" smtClean="0"/>
              <a:t>箭头时</a:t>
            </a:r>
            <a:r>
              <a:rPr lang="zh-CN" altLang="zh-CN" sz="1600" dirty="0"/>
              <a:t>拖曳，可移动字段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461032" y="382307"/>
            <a:ext cx="396000" cy="288000"/>
            <a:chOff x="0" y="0"/>
            <a:chExt cx="163852" cy="100330"/>
          </a:xfrm>
        </p:grpSpPr>
        <p:pic>
          <p:nvPicPr>
            <p:cNvPr id="44" name="图片 43" descr="箭头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4" t="24258" r="52507" b="73177"/>
            <a:stretch>
              <a:fillRect/>
            </a:stretch>
          </p:blipFill>
          <p:spPr bwMode="auto">
            <a:xfrm>
              <a:off x="0" y="15856"/>
              <a:ext cx="163852" cy="634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" name="直接连接符 44"/>
            <p:cNvCxnSpPr/>
            <p:nvPr/>
          </p:nvCxnSpPr>
          <p:spPr>
            <a:xfrm>
              <a:off x="78022" y="0"/>
              <a:ext cx="0" cy="10033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组合 45"/>
          <p:cNvGrpSpPr/>
          <p:nvPr/>
        </p:nvGrpSpPr>
        <p:grpSpPr>
          <a:xfrm rot="16200000">
            <a:off x="3574559" y="1423166"/>
            <a:ext cx="396000" cy="180000"/>
            <a:chOff x="0" y="0"/>
            <a:chExt cx="163852" cy="100330"/>
          </a:xfrm>
        </p:grpSpPr>
        <p:pic>
          <p:nvPicPr>
            <p:cNvPr id="47" name="图片 46" descr="箭头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4" t="24258" r="52507" b="73177"/>
            <a:stretch>
              <a:fillRect/>
            </a:stretch>
          </p:blipFill>
          <p:spPr bwMode="auto">
            <a:xfrm>
              <a:off x="0" y="15856"/>
              <a:ext cx="163852" cy="634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" name="直接连接符 47"/>
            <p:cNvCxnSpPr/>
            <p:nvPr/>
          </p:nvCxnSpPr>
          <p:spPr>
            <a:xfrm>
              <a:off x="78022" y="0"/>
              <a:ext cx="0" cy="10033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9" name="组合 48"/>
          <p:cNvGrpSpPr/>
          <p:nvPr/>
        </p:nvGrpSpPr>
        <p:grpSpPr>
          <a:xfrm rot="16200000">
            <a:off x="4399246" y="2492253"/>
            <a:ext cx="396000" cy="180000"/>
            <a:chOff x="0" y="0"/>
            <a:chExt cx="163852" cy="100330"/>
          </a:xfrm>
        </p:grpSpPr>
        <p:pic>
          <p:nvPicPr>
            <p:cNvPr id="50" name="图片 49" descr="箭头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4" t="24258" r="52507" b="73177"/>
            <a:stretch>
              <a:fillRect/>
            </a:stretch>
          </p:blipFill>
          <p:spPr bwMode="auto">
            <a:xfrm>
              <a:off x="0" y="15856"/>
              <a:ext cx="163852" cy="634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直接连接符 50"/>
            <p:cNvCxnSpPr/>
            <p:nvPr/>
          </p:nvCxnSpPr>
          <p:spPr>
            <a:xfrm>
              <a:off x="78022" y="0"/>
              <a:ext cx="0" cy="10033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pic>
        <p:nvPicPr>
          <p:cNvPr id="52" name="图片 51" descr="箭头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24258" r="52507" b="73177"/>
          <a:stretch>
            <a:fillRect/>
          </a:stretch>
        </p:blipFill>
        <p:spPr bwMode="auto">
          <a:xfrm>
            <a:off x="3295775" y="3869213"/>
            <a:ext cx="36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图片 52" descr="箭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6" t="51987" r="6224" b="28349"/>
          <a:stretch>
            <a:fillRect/>
          </a:stretch>
        </p:blipFill>
        <p:spPr bwMode="auto">
          <a:xfrm>
            <a:off x="3905573" y="4934892"/>
            <a:ext cx="288000" cy="2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7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8686800" cy="939875"/>
          </a:xfrm>
        </p:spPr>
        <p:txBody>
          <a:bodyPr/>
          <a:lstStyle/>
          <a:p>
            <a:r>
              <a:rPr lang="en-US" altLang="zh-CN" sz="3200" dirty="0"/>
              <a:t>7.2.6</a:t>
            </a:r>
            <a:r>
              <a:rPr lang="zh-CN" altLang="zh-CN" sz="3200" dirty="0"/>
              <a:t>创建标签型报表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34</a:t>
            </a:fld>
            <a:endParaRPr lang="en-US" altLang="zh-CN"/>
          </a:p>
        </p:txBody>
      </p:sp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23847" r="35470" b="9874"/>
          <a:stretch/>
        </p:blipFill>
        <p:spPr bwMode="auto">
          <a:xfrm>
            <a:off x="2459806" y="939875"/>
            <a:ext cx="4436939" cy="4907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>
            <a:off x="1960533" y="5853895"/>
            <a:ext cx="535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7.6</a:t>
            </a:r>
            <a:r>
              <a:rPr lang="zh-CN" altLang="zh-CN" dirty="0"/>
              <a:t>：以“选课表”为数据源，</a:t>
            </a:r>
            <a:r>
              <a:rPr lang="zh-CN" altLang="zh-CN" dirty="0" smtClean="0"/>
              <a:t>创建标签</a:t>
            </a:r>
            <a:r>
              <a:rPr lang="zh-CN" altLang="zh-CN" dirty="0"/>
              <a:t>型报表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92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35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3014144" y="1654688"/>
            <a:ext cx="308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5785" r="44689" b="82607"/>
          <a:stretch/>
        </p:blipFill>
        <p:spPr bwMode="auto">
          <a:xfrm>
            <a:off x="35656" y="786998"/>
            <a:ext cx="2641716" cy="1011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88" y="0"/>
            <a:ext cx="4501825" cy="223855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724"/>
            <a:ext cx="4501825" cy="22385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75" y="2313724"/>
            <a:ext cx="4501825" cy="223855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" y="4619443"/>
            <a:ext cx="4501825" cy="22385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66" y="4619443"/>
            <a:ext cx="4501825" cy="2238557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839444" y="1560748"/>
            <a:ext cx="736406" cy="24019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①单击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2205659" y="1293862"/>
            <a:ext cx="0" cy="2619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7329744" y="1900605"/>
            <a:ext cx="719703" cy="23997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②单击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932364" y="3695262"/>
            <a:ext cx="1597767" cy="25217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添加字段后换行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259980" y="6124734"/>
            <a:ext cx="725646" cy="23536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⑥单击</a:t>
            </a:r>
            <a:endParaRPr lang="zh-CN" kern="100">
              <a:effectLst/>
              <a:latin typeface="Times New Roman"/>
              <a:ea typeface="宋体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070890" y="3858866"/>
            <a:ext cx="735380" cy="23997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③单击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148359" y="6124732"/>
            <a:ext cx="735378" cy="23536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⑤单击</a:t>
            </a:r>
            <a:endParaRPr lang="zh-CN" kern="100">
              <a:effectLst/>
              <a:latin typeface="Times New Roman"/>
              <a:ea typeface="宋体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993424" y="5502015"/>
            <a:ext cx="612000" cy="144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D0D0D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886850" y="5024808"/>
            <a:ext cx="686286" cy="108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D0D0D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467482" y="4052347"/>
            <a:ext cx="0" cy="2619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/>
        </p:nvSpPr>
        <p:spPr>
          <a:xfrm>
            <a:off x="6141055" y="3112636"/>
            <a:ext cx="317808" cy="25217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④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3535266" y="6344599"/>
            <a:ext cx="0" cy="2619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8711363" y="6344600"/>
            <a:ext cx="0" cy="2619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722917" y="3291086"/>
            <a:ext cx="978027" cy="8228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488491" y="2020592"/>
            <a:ext cx="887747" cy="3428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41076" y="6550223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55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 animBg="1"/>
      <p:bldP spid="13" grpId="1" animBg="1"/>
      <p:bldP spid="14" grpId="0"/>
      <p:bldP spid="15" grpId="0"/>
      <p:bldP spid="16" grpId="0"/>
      <p:bldP spid="17" grpId="0" animBg="1"/>
      <p:bldP spid="18" grpId="0" animBg="1"/>
      <p:bldP spid="20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 smtClean="0"/>
              <a:t>标签</a:t>
            </a:r>
            <a:r>
              <a:rPr lang="zh-CN" altLang="zh-CN" sz="3200" dirty="0"/>
              <a:t>型报表</a:t>
            </a:r>
            <a:r>
              <a:rPr lang="zh-CN" altLang="en-US" sz="3200" dirty="0" smtClean="0"/>
              <a:t>的</a:t>
            </a:r>
            <a:r>
              <a:rPr lang="zh-CN" altLang="zh-CN" sz="3200" dirty="0" smtClean="0"/>
              <a:t>优点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36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996039" y="1105517"/>
            <a:ext cx="6784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dirty="0" smtClean="0"/>
              <a:t>打印</a:t>
            </a:r>
            <a:r>
              <a:rPr lang="zh-CN" altLang="zh-CN" sz="2000" dirty="0"/>
              <a:t>出来后可以制成一个个小标签，方便粘贴</a:t>
            </a:r>
          </a:p>
        </p:txBody>
      </p:sp>
      <p:pic>
        <p:nvPicPr>
          <p:cNvPr id="14" name="图片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23847" r="35470" b="43014"/>
          <a:stretch/>
        </p:blipFill>
        <p:spPr bwMode="auto">
          <a:xfrm>
            <a:off x="2459805" y="2061273"/>
            <a:ext cx="4498933" cy="2479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直接连接符 5"/>
          <p:cNvCxnSpPr>
            <a:stCxn id="14" idx="1"/>
            <a:endCxn id="14" idx="3"/>
          </p:cNvCxnSpPr>
          <p:nvPr/>
        </p:nvCxnSpPr>
        <p:spPr bwMode="auto">
          <a:xfrm>
            <a:off x="2459805" y="3301138"/>
            <a:ext cx="4498933" cy="0"/>
          </a:xfrm>
          <a:prstGeom prst="lin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7"/>
          <p:cNvCxnSpPr>
            <a:stCxn id="14" idx="0"/>
            <a:endCxn id="14" idx="2"/>
          </p:cNvCxnSpPr>
          <p:nvPr/>
        </p:nvCxnSpPr>
        <p:spPr bwMode="auto">
          <a:xfrm>
            <a:off x="4709272" y="2061273"/>
            <a:ext cx="0" cy="2479729"/>
          </a:xfrm>
          <a:prstGeom prst="lin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510838" y="6273442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83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01262" y="526818"/>
            <a:ext cx="5904768" cy="1087438"/>
          </a:xfrm>
        </p:spPr>
        <p:txBody>
          <a:bodyPr/>
          <a:lstStyle/>
          <a:p>
            <a:r>
              <a:rPr lang="zh-CN" altLang="zh-CN" sz="2000" dirty="0" smtClean="0"/>
              <a:t>创建</a:t>
            </a:r>
            <a:r>
              <a:rPr lang="zh-CN" altLang="en-US" sz="2000" dirty="0"/>
              <a:t>标签</a:t>
            </a:r>
            <a:r>
              <a:rPr lang="zh-CN" altLang="zh-CN" sz="2000" dirty="0" smtClean="0"/>
              <a:t>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zh-CN" sz="2000" dirty="0" smtClean="0"/>
              <a:t>一般</a:t>
            </a:r>
            <a:r>
              <a:rPr lang="zh-CN" altLang="zh-CN" sz="2000" dirty="0"/>
              <a:t>操作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ltGray">
          <a:xfrm>
            <a:off x="3759635" y="1800225"/>
            <a:ext cx="3710563" cy="579438"/>
          </a:xfrm>
          <a:prstGeom prst="bevel">
            <a:avLst>
              <a:gd name="adj" fmla="val 12639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zh-CN" altLang="en-US" kern="100" dirty="0" smtClean="0">
                <a:latin typeface="Times New Roman"/>
                <a:ea typeface="宋体"/>
              </a:rPr>
              <a:t>（</a:t>
            </a:r>
            <a:r>
              <a:rPr lang="en-US" altLang="zh-CN" kern="100" dirty="0" smtClean="0">
                <a:latin typeface="Times New Roman"/>
                <a:ea typeface="宋体"/>
              </a:rPr>
              <a:t>1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单击</a:t>
            </a:r>
            <a:r>
              <a:rPr lang="zh-CN" altLang="zh-CN" dirty="0" smtClean="0"/>
              <a:t>“</a:t>
            </a:r>
            <a:r>
              <a:rPr lang="zh-CN" altLang="en-US" dirty="0" smtClean="0"/>
              <a:t>标签</a:t>
            </a:r>
            <a:r>
              <a:rPr lang="zh-CN" altLang="zh-CN" dirty="0" smtClean="0"/>
              <a:t>”</a:t>
            </a:r>
            <a:r>
              <a:rPr lang="zh-CN" altLang="zh-CN" dirty="0"/>
              <a:t>按钮</a:t>
            </a:r>
            <a:endParaRPr lang="zh-CN" altLang="en-US" dirty="0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gray">
          <a:xfrm>
            <a:off x="2769036" y="2951163"/>
            <a:ext cx="3647278" cy="609600"/>
          </a:xfrm>
          <a:prstGeom prst="bevel">
            <a:avLst>
              <a:gd name="adj" fmla="val 1263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1778436" y="4114800"/>
            <a:ext cx="4498378" cy="609600"/>
          </a:xfrm>
          <a:prstGeom prst="bevel">
            <a:avLst>
              <a:gd name="adj" fmla="val 1040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24" name="Freeform 7"/>
          <p:cNvSpPr>
            <a:spLocks/>
          </p:cNvSpPr>
          <p:nvPr/>
        </p:nvSpPr>
        <p:spPr bwMode="gray">
          <a:xfrm rot="18320416" flipH="1">
            <a:off x="2788086" y="207803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Freeform 8"/>
          <p:cNvSpPr>
            <a:spLocks/>
          </p:cNvSpPr>
          <p:nvPr/>
        </p:nvSpPr>
        <p:spPr bwMode="gray">
          <a:xfrm rot="18320416" flipH="1">
            <a:off x="1797486" y="3341688"/>
            <a:ext cx="1074738" cy="601662"/>
          </a:xfrm>
          <a:custGeom>
            <a:avLst/>
            <a:gdLst>
              <a:gd name="T0" fmla="*/ 0 w 982"/>
              <a:gd name="T1" fmla="*/ 601663 h 774"/>
              <a:gd name="T2" fmla="*/ 2189 w 982"/>
              <a:gd name="T3" fmla="*/ 598554 h 774"/>
              <a:gd name="T4" fmla="*/ 8756 w 982"/>
              <a:gd name="T5" fmla="*/ 586116 h 774"/>
              <a:gd name="T6" fmla="*/ 17511 w 982"/>
              <a:gd name="T7" fmla="*/ 567460 h 774"/>
              <a:gd name="T8" fmla="*/ 35022 w 982"/>
              <a:gd name="T9" fmla="*/ 542585 h 774"/>
              <a:gd name="T10" fmla="*/ 54722 w 982"/>
              <a:gd name="T11" fmla="*/ 513046 h 774"/>
              <a:gd name="T12" fmla="*/ 83177 w 982"/>
              <a:gd name="T13" fmla="*/ 480398 h 774"/>
              <a:gd name="T14" fmla="*/ 116010 w 982"/>
              <a:gd name="T15" fmla="*/ 446195 h 774"/>
              <a:gd name="T16" fmla="*/ 155410 w 982"/>
              <a:gd name="T17" fmla="*/ 410437 h 774"/>
              <a:gd name="T18" fmla="*/ 203565 w 982"/>
              <a:gd name="T19" fmla="*/ 374679 h 774"/>
              <a:gd name="T20" fmla="*/ 258287 w 982"/>
              <a:gd name="T21" fmla="*/ 340476 h 774"/>
              <a:gd name="T22" fmla="*/ 321765 w 982"/>
              <a:gd name="T23" fmla="*/ 309382 h 774"/>
              <a:gd name="T24" fmla="*/ 393998 w 982"/>
              <a:gd name="T25" fmla="*/ 279843 h 774"/>
              <a:gd name="T26" fmla="*/ 466231 w 982"/>
              <a:gd name="T27" fmla="*/ 258078 h 774"/>
              <a:gd name="T28" fmla="*/ 534086 w 982"/>
              <a:gd name="T29" fmla="*/ 244086 h 774"/>
              <a:gd name="T30" fmla="*/ 595374 w 982"/>
              <a:gd name="T31" fmla="*/ 236312 h 774"/>
              <a:gd name="T32" fmla="*/ 650096 w 982"/>
              <a:gd name="T33" fmla="*/ 233203 h 774"/>
              <a:gd name="T34" fmla="*/ 698251 w 982"/>
              <a:gd name="T35" fmla="*/ 233203 h 774"/>
              <a:gd name="T36" fmla="*/ 742029 w 982"/>
              <a:gd name="T37" fmla="*/ 236312 h 774"/>
              <a:gd name="T38" fmla="*/ 777051 w 982"/>
              <a:gd name="T39" fmla="*/ 242531 h 774"/>
              <a:gd name="T40" fmla="*/ 805506 w 982"/>
              <a:gd name="T41" fmla="*/ 248750 h 774"/>
              <a:gd name="T42" fmla="*/ 825206 w 982"/>
              <a:gd name="T43" fmla="*/ 253414 h 774"/>
              <a:gd name="T44" fmla="*/ 838339 w 982"/>
              <a:gd name="T45" fmla="*/ 258078 h 774"/>
              <a:gd name="T46" fmla="*/ 842717 w 982"/>
              <a:gd name="T47" fmla="*/ 259632 h 774"/>
              <a:gd name="T48" fmla="*/ 744218 w 982"/>
              <a:gd name="T49" fmla="*/ 370015 h 774"/>
              <a:gd name="T50" fmla="*/ 1074738 w 982"/>
              <a:gd name="T51" fmla="*/ 287617 h 774"/>
              <a:gd name="T52" fmla="*/ 998127 w 982"/>
              <a:gd name="T53" fmla="*/ 0 h 774"/>
              <a:gd name="T54" fmla="*/ 934650 w 982"/>
              <a:gd name="T55" fmla="*/ 116601 h 774"/>
              <a:gd name="T56" fmla="*/ 930272 w 982"/>
              <a:gd name="T57" fmla="*/ 115047 h 774"/>
              <a:gd name="T58" fmla="*/ 917139 w 982"/>
              <a:gd name="T59" fmla="*/ 110383 h 774"/>
              <a:gd name="T60" fmla="*/ 899628 w 982"/>
              <a:gd name="T61" fmla="*/ 104164 h 774"/>
              <a:gd name="T62" fmla="*/ 873361 w 982"/>
              <a:gd name="T63" fmla="*/ 97945 h 774"/>
              <a:gd name="T64" fmla="*/ 840528 w 982"/>
              <a:gd name="T65" fmla="*/ 93281 h 774"/>
              <a:gd name="T66" fmla="*/ 801129 w 982"/>
              <a:gd name="T67" fmla="*/ 88617 h 774"/>
              <a:gd name="T68" fmla="*/ 757351 w 982"/>
              <a:gd name="T69" fmla="*/ 85508 h 774"/>
              <a:gd name="T70" fmla="*/ 707007 w 982"/>
              <a:gd name="T71" fmla="*/ 85508 h 774"/>
              <a:gd name="T72" fmla="*/ 652285 w 982"/>
              <a:gd name="T73" fmla="*/ 90172 h 774"/>
              <a:gd name="T74" fmla="*/ 590997 w 982"/>
              <a:gd name="T75" fmla="*/ 97945 h 774"/>
              <a:gd name="T76" fmla="*/ 527519 w 982"/>
              <a:gd name="T77" fmla="*/ 113492 h 774"/>
              <a:gd name="T78" fmla="*/ 461853 w 982"/>
              <a:gd name="T79" fmla="*/ 133703 h 774"/>
              <a:gd name="T80" fmla="*/ 389620 w 982"/>
              <a:gd name="T81" fmla="*/ 163242 h 774"/>
              <a:gd name="T82" fmla="*/ 317387 w 982"/>
              <a:gd name="T83" fmla="*/ 200554 h 774"/>
              <a:gd name="T84" fmla="*/ 251721 w 982"/>
              <a:gd name="T85" fmla="*/ 240976 h 774"/>
              <a:gd name="T86" fmla="*/ 194810 w 982"/>
              <a:gd name="T87" fmla="*/ 282953 h 774"/>
              <a:gd name="T88" fmla="*/ 148844 w 982"/>
              <a:gd name="T89" fmla="*/ 328038 h 774"/>
              <a:gd name="T90" fmla="*/ 109444 w 982"/>
              <a:gd name="T91" fmla="*/ 373124 h 774"/>
              <a:gd name="T92" fmla="*/ 78800 w 982"/>
              <a:gd name="T93" fmla="*/ 416656 h 774"/>
              <a:gd name="T94" fmla="*/ 52533 w 982"/>
              <a:gd name="T95" fmla="*/ 458632 h 774"/>
              <a:gd name="T96" fmla="*/ 32833 w 982"/>
              <a:gd name="T97" fmla="*/ 497499 h 774"/>
              <a:gd name="T98" fmla="*/ 19700 w 982"/>
              <a:gd name="T99" fmla="*/ 531702 h 774"/>
              <a:gd name="T100" fmla="*/ 8756 w 982"/>
              <a:gd name="T101" fmla="*/ 561241 h 774"/>
              <a:gd name="T102" fmla="*/ 4378 w 982"/>
              <a:gd name="T103" fmla="*/ 583007 h 774"/>
              <a:gd name="T104" fmla="*/ 0 w 982"/>
              <a:gd name="T105" fmla="*/ 596999 h 774"/>
              <a:gd name="T106" fmla="*/ 0 w 982"/>
              <a:gd name="T107" fmla="*/ 6016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7A9A9">
                  <a:alpha val="32001"/>
                </a:srgbClr>
              </a:gs>
              <a:gs pos="100000">
                <a:srgbClr val="D0565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34409" y="3047246"/>
            <a:ext cx="3038475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kern="100" dirty="0">
                <a:latin typeface="Times New Roman"/>
                <a:ea typeface="宋体"/>
              </a:rPr>
              <a:t>（</a:t>
            </a:r>
            <a:r>
              <a:rPr lang="en-US" altLang="zh-CN" kern="100" dirty="0">
                <a:latin typeface="Times New Roman"/>
                <a:ea typeface="宋体"/>
              </a:rPr>
              <a:t>2</a:t>
            </a:r>
            <a:r>
              <a:rPr lang="zh-CN" altLang="en-US" kern="100" dirty="0" smtClean="0">
                <a:latin typeface="Times New Roman"/>
                <a:ea typeface="宋体"/>
              </a:rPr>
              <a:t>）</a:t>
            </a:r>
            <a:r>
              <a:rPr lang="zh-CN" altLang="zh-CN" dirty="0"/>
              <a:t>按向导提示</a:t>
            </a:r>
            <a:r>
              <a:rPr lang="zh-CN" altLang="zh-CN" dirty="0" smtClean="0"/>
              <a:t>操作</a:t>
            </a:r>
            <a:endParaRPr lang="zh-CN" altLang="en-US" kern="100" dirty="0">
              <a:latin typeface="Times New Roman"/>
              <a:ea typeface="宋体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047814" y="4254878"/>
            <a:ext cx="4027522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 smtClean="0">
                <a:ea typeface="宋体" pitchFamily="2" charset="-122"/>
              </a:rPr>
              <a:t>（</a:t>
            </a:r>
            <a:r>
              <a:rPr lang="en-US" altLang="zh-CN" dirty="0" smtClean="0">
                <a:ea typeface="宋体" pitchFamily="2" charset="-122"/>
              </a:rPr>
              <a:t>3</a:t>
            </a:r>
            <a:r>
              <a:rPr lang="zh-CN" altLang="en-US" dirty="0" smtClean="0">
                <a:ea typeface="宋体" pitchFamily="2" charset="-122"/>
              </a:rPr>
              <a:t>）</a:t>
            </a:r>
            <a:r>
              <a:rPr lang="zh-CN" altLang="zh-CN" dirty="0"/>
              <a:t>关闭“打印预览”</a:t>
            </a:r>
            <a:r>
              <a:rPr lang="zh-CN" altLang="zh-CN" dirty="0" smtClean="0"/>
              <a:t>，重命名报表</a:t>
            </a:r>
            <a:endParaRPr lang="zh-CN" altLang="en-US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29" name="图片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1" t="8685" r="46741" b="89503"/>
          <a:stretch>
            <a:fillRect/>
          </a:stretch>
        </p:blipFill>
        <p:spPr bwMode="auto">
          <a:xfrm>
            <a:off x="6234685" y="2002155"/>
            <a:ext cx="456216" cy="17557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hlinkClick r:id="rId3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723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70862" y="0"/>
            <a:ext cx="3425126" cy="1087438"/>
          </a:xfrm>
        </p:spPr>
        <p:txBody>
          <a:bodyPr/>
          <a:lstStyle/>
          <a:p>
            <a:r>
              <a:rPr lang="en-US" altLang="zh-CN" sz="2800" dirty="0"/>
              <a:t>7.2.7</a:t>
            </a:r>
            <a:r>
              <a:rPr lang="zh-CN" altLang="zh-CN" sz="2800" dirty="0"/>
              <a:t>创建参数报表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38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03" y="901306"/>
            <a:ext cx="5801256" cy="51182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6" y="2059430"/>
            <a:ext cx="2423239" cy="12409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4289" y="3787217"/>
            <a:ext cx="2815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7.7</a:t>
            </a:r>
            <a:r>
              <a:rPr lang="zh-CN" altLang="zh-CN" dirty="0"/>
              <a:t>：以“教师信息表”为数据源，以“性别”为参数，创建具有查询功能的参数报表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V="1">
            <a:off x="1868055" y="2200761"/>
            <a:ext cx="2409477" cy="821408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510838" y="6273442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932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6068" y="2772758"/>
            <a:ext cx="289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20113" r="58617" b="37031"/>
          <a:stretch/>
        </p:blipFill>
        <p:spPr bwMode="auto">
          <a:xfrm>
            <a:off x="4707984" y="3904950"/>
            <a:ext cx="4424771" cy="2412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圆角矩形 38"/>
          <p:cNvSpPr/>
          <p:nvPr/>
        </p:nvSpPr>
        <p:spPr>
          <a:xfrm>
            <a:off x="5978519" y="4956175"/>
            <a:ext cx="1830690" cy="30987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⑤输入然后关闭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5978519" y="5204054"/>
            <a:ext cx="515260" cy="669816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5130015" y="5913671"/>
            <a:ext cx="936000" cy="23077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D0D0D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5" t="5882" r="44358" b="82372"/>
          <a:stretch/>
        </p:blipFill>
        <p:spPr bwMode="auto">
          <a:xfrm>
            <a:off x="-25979" y="1037712"/>
            <a:ext cx="2740119" cy="1003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t="20914" r="26715" b="26204"/>
          <a:stretch/>
        </p:blipFill>
        <p:spPr bwMode="auto">
          <a:xfrm>
            <a:off x="-2345" y="2618713"/>
            <a:ext cx="4856235" cy="2562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圆角矩形 37"/>
          <p:cNvSpPr/>
          <p:nvPr/>
        </p:nvSpPr>
        <p:spPr>
          <a:xfrm>
            <a:off x="2090056" y="3357487"/>
            <a:ext cx="940811" cy="32440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②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双击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6494" r="20159" b="45376"/>
          <a:stretch/>
        </p:blipFill>
        <p:spPr bwMode="auto">
          <a:xfrm>
            <a:off x="3096184" y="65311"/>
            <a:ext cx="6047816" cy="2692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圆角矩形 31"/>
          <p:cNvSpPr/>
          <p:nvPr/>
        </p:nvSpPr>
        <p:spPr>
          <a:xfrm>
            <a:off x="6357847" y="1173484"/>
            <a:ext cx="1274356" cy="22031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④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选择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H="1">
            <a:off x="7896987" y="419017"/>
            <a:ext cx="853725" cy="753541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8964217" y="1908933"/>
            <a:ext cx="1" cy="225629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4065138" y="863304"/>
            <a:ext cx="1184899" cy="43334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③排列字段</a:t>
            </a:r>
            <a:r>
              <a:rPr lang="en-US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/>
            </a:r>
            <a:br>
              <a:rPr lang="en-US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</a:b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调整节高度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ctr">
              <a:spcAft>
                <a:spcPts val="0"/>
              </a:spcAft>
            </a:pPr>
            <a:r>
              <a:rPr lang="en-US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2893591" y="3501415"/>
            <a:ext cx="601594" cy="89945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480956" y="1788576"/>
            <a:ext cx="669716" cy="21961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①单击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872092" y="1539280"/>
            <a:ext cx="0" cy="23949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2845160" y="3398386"/>
            <a:ext cx="634800" cy="103029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862085" y="3501415"/>
            <a:ext cx="633559" cy="360956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左箭头 42"/>
          <p:cNvSpPr/>
          <p:nvPr/>
        </p:nvSpPr>
        <p:spPr bwMode="gray">
          <a:xfrm rot="20407685">
            <a:off x="1915062" y="3951723"/>
            <a:ext cx="1383784" cy="204086"/>
          </a:xfrm>
          <a:prstGeom prst="leftArrow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53" name="圆角矩形 52"/>
          <p:cNvSpPr/>
          <p:nvPr/>
        </p:nvSpPr>
        <p:spPr>
          <a:xfrm>
            <a:off x="8512835" y="2134562"/>
            <a:ext cx="637178" cy="22031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54" name="圆角矩形 53"/>
          <p:cNvSpPr/>
          <p:nvPr/>
        </p:nvSpPr>
        <p:spPr bwMode="gray">
          <a:xfrm>
            <a:off x="7330698" y="1361137"/>
            <a:ext cx="750133" cy="223959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cxnSp>
        <p:nvCxnSpPr>
          <p:cNvPr id="58" name="直接箭头连接符 57"/>
          <p:cNvCxnSpPr/>
          <p:nvPr/>
        </p:nvCxnSpPr>
        <p:spPr bwMode="auto">
          <a:xfrm flipH="1">
            <a:off x="7585709" y="2385877"/>
            <a:ext cx="1245718" cy="150749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474902" y="5760106"/>
            <a:ext cx="122112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[</a:t>
            </a:r>
            <a:r>
              <a:rPr lang="zh-CN" altLang="en-US" dirty="0" smtClean="0"/>
              <a:t>提示信息</a:t>
            </a:r>
            <a:r>
              <a:rPr lang="en-US" altLang="zh-CN" dirty="0" smtClean="0"/>
              <a:t>]</a:t>
            </a:r>
            <a:endParaRPr lang="zh-CN" alt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529774" y="6317272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64" name="圆角矩形 63"/>
          <p:cNvSpPr/>
          <p:nvPr/>
        </p:nvSpPr>
        <p:spPr bwMode="gray">
          <a:xfrm>
            <a:off x="3690071" y="1435995"/>
            <a:ext cx="3392654" cy="918886"/>
          </a:xfrm>
          <a:prstGeom prst="roundRect">
            <a:avLst>
              <a:gd name="adj" fmla="val 6547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767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1" grpId="0" animBg="1"/>
      <p:bldP spid="38" grpId="0"/>
      <p:bldP spid="32" grpId="0"/>
      <p:bldP spid="35" grpId="0"/>
      <p:bldP spid="11" grpId="0"/>
      <p:bldP spid="43" grpId="0" animBg="1"/>
      <p:bldP spid="53" grpId="0"/>
      <p:bldP spid="54" grpId="0" animBg="1"/>
      <p:bldP spid="62" grpId="0" animBg="1"/>
      <p:bldP spid="62" grpId="1" animBg="1"/>
      <p:bldP spid="63" grpId="0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060" y="217344"/>
            <a:ext cx="5948206" cy="880268"/>
          </a:xfrm>
        </p:spPr>
        <p:txBody>
          <a:bodyPr/>
          <a:lstStyle/>
          <a:p>
            <a:r>
              <a:rPr lang="en-US" altLang="zh-CN" sz="3200" dirty="0"/>
              <a:t>7.1.1</a:t>
            </a:r>
            <a:r>
              <a:rPr lang="zh-CN" altLang="en-US" sz="3200" dirty="0" smtClean="0"/>
              <a:t>报表</a:t>
            </a:r>
            <a:r>
              <a:rPr lang="zh-CN" altLang="zh-CN" sz="3200" dirty="0" smtClean="0"/>
              <a:t>的功能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3268656" y="6199880"/>
            <a:ext cx="2133600" cy="476250"/>
          </a:xfrm>
        </p:spPr>
        <p:txBody>
          <a:bodyPr/>
          <a:lstStyle/>
          <a:p>
            <a:fld id="{50AD1D74-49FC-4702-8F43-C2D298B250A0}" type="slidenum">
              <a:rPr lang="en-US" altLang="zh-CN" smtClean="0"/>
              <a:pPr/>
              <a:t>4</a:t>
            </a:fld>
            <a:endParaRPr lang="en-US" altLang="zh-CN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027960" y="1301715"/>
            <a:ext cx="4210476" cy="54768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gray">
          <a:xfrm>
            <a:off x="1027960" y="1893424"/>
            <a:ext cx="4210476" cy="76489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1027960" y="2709352"/>
            <a:ext cx="4210476" cy="1088504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DDDDDD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9" name="Rectangle 174"/>
          <p:cNvSpPr>
            <a:spLocks noChangeArrowheads="1"/>
          </p:cNvSpPr>
          <p:nvPr/>
        </p:nvSpPr>
        <p:spPr bwMode="gray">
          <a:xfrm>
            <a:off x="91335" y="1301715"/>
            <a:ext cx="1512141" cy="5476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92929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10" name="Rectangle 175"/>
          <p:cNvSpPr>
            <a:spLocks noChangeArrowheads="1"/>
          </p:cNvSpPr>
          <p:nvPr/>
        </p:nvSpPr>
        <p:spPr bwMode="gray">
          <a:xfrm>
            <a:off x="91335" y="1893424"/>
            <a:ext cx="1512141" cy="76489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11" name="Rectangle 176"/>
          <p:cNvSpPr>
            <a:spLocks noChangeArrowheads="1"/>
          </p:cNvSpPr>
          <p:nvPr/>
        </p:nvSpPr>
        <p:spPr bwMode="gray">
          <a:xfrm>
            <a:off x="91335" y="2709352"/>
            <a:ext cx="1512141" cy="10885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1600"/>
          </a:p>
        </p:txBody>
      </p:sp>
      <p:sp>
        <p:nvSpPr>
          <p:cNvPr id="12" name="Rectangle 178"/>
          <p:cNvSpPr>
            <a:spLocks noChangeArrowheads="1"/>
          </p:cNvSpPr>
          <p:nvPr/>
        </p:nvSpPr>
        <p:spPr bwMode="white">
          <a:xfrm>
            <a:off x="208810" y="1420697"/>
            <a:ext cx="12064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功能（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-122"/>
              </a:rPr>
              <a:t>1</a:t>
            </a:r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sz="16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3" name="Rectangle 179"/>
          <p:cNvSpPr>
            <a:spLocks noChangeArrowheads="1"/>
          </p:cNvSpPr>
          <p:nvPr/>
        </p:nvSpPr>
        <p:spPr bwMode="white">
          <a:xfrm>
            <a:off x="177060" y="2109323"/>
            <a:ext cx="12885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FFFF"/>
                </a:solidFill>
                <a:ea typeface="宋体" charset="-122"/>
              </a:rPr>
              <a:t>功能</a:t>
            </a:r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（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-122"/>
              </a:rPr>
              <a:t>2</a:t>
            </a:r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sz="16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4" name="Rectangle 180"/>
          <p:cNvSpPr>
            <a:spLocks noChangeArrowheads="1"/>
          </p:cNvSpPr>
          <p:nvPr/>
        </p:nvSpPr>
        <p:spPr bwMode="white">
          <a:xfrm>
            <a:off x="16266" y="2884732"/>
            <a:ext cx="15839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FFFF"/>
                </a:solidFill>
                <a:ea typeface="宋体" charset="-122"/>
              </a:rPr>
              <a:t>功能</a:t>
            </a:r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（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-122"/>
              </a:rPr>
              <a:t>3</a:t>
            </a:r>
            <a:r>
              <a:rPr lang="zh-CN" altLang="en-US" sz="1600" dirty="0" smtClean="0">
                <a:solidFill>
                  <a:srgbClr val="FFFFFF"/>
                </a:solidFill>
                <a:ea typeface="宋体" charset="-122"/>
              </a:rPr>
              <a:t>）</a:t>
            </a:r>
            <a:endParaRPr lang="en-US" altLang="zh-CN" sz="16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5" name="Rectangle 181"/>
          <p:cNvSpPr>
            <a:spLocks noChangeArrowheads="1"/>
          </p:cNvSpPr>
          <p:nvPr/>
        </p:nvSpPr>
        <p:spPr bwMode="auto">
          <a:xfrm>
            <a:off x="1765329" y="1362257"/>
            <a:ext cx="3116637" cy="4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600"/>
              </a:lnSpc>
            </a:pPr>
            <a:r>
              <a:rPr lang="zh-CN" altLang="zh-CN" sz="1600" dirty="0"/>
              <a:t>打印和显示用户选定的数据内容</a:t>
            </a:r>
            <a:endParaRPr lang="en-US" altLang="zh-CN" sz="1600" b="0" dirty="0">
              <a:ea typeface="宋体" charset="-122"/>
            </a:endParaRPr>
          </a:p>
        </p:txBody>
      </p:sp>
      <p:sp>
        <p:nvSpPr>
          <p:cNvPr id="16" name="Rectangle 182"/>
          <p:cNvSpPr>
            <a:spLocks noChangeArrowheads="1"/>
          </p:cNvSpPr>
          <p:nvPr/>
        </p:nvSpPr>
        <p:spPr bwMode="auto">
          <a:xfrm>
            <a:off x="1816252" y="1954859"/>
            <a:ext cx="3422184" cy="69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500"/>
              </a:lnSpc>
            </a:pPr>
            <a:r>
              <a:rPr lang="zh-CN" altLang="zh-CN" sz="1600" dirty="0"/>
              <a:t>按指定格式打印和显示数据内容，有多种格式和样式的报表</a:t>
            </a:r>
            <a:endParaRPr lang="en-US" altLang="zh-CN" sz="1600" dirty="0"/>
          </a:p>
        </p:txBody>
      </p:sp>
      <p:sp>
        <p:nvSpPr>
          <p:cNvPr id="17" name="Rectangle 183"/>
          <p:cNvSpPr>
            <a:spLocks noChangeArrowheads="1"/>
          </p:cNvSpPr>
          <p:nvPr/>
        </p:nvSpPr>
        <p:spPr bwMode="auto">
          <a:xfrm>
            <a:off x="1765329" y="2743721"/>
            <a:ext cx="3473107" cy="10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zh-CN" altLang="zh-CN" sz="1600" dirty="0"/>
              <a:t>对数据进行求和、求平均值和计数等统计计算，也可以对数据进行分类小计和汇总</a:t>
            </a:r>
            <a:endParaRPr lang="zh-CN" altLang="en-US" sz="16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pic>
        <p:nvPicPr>
          <p:cNvPr id="21" name="图片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36" y="2319299"/>
            <a:ext cx="3905563" cy="3840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1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3286" r="24729" b="22506"/>
          <a:stretch/>
        </p:blipFill>
        <p:spPr bwMode="auto">
          <a:xfrm>
            <a:off x="934434" y="149748"/>
            <a:ext cx="7093688" cy="4902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97B65-8FBF-43A6-9E94-815E7EDA7447}" type="slidenum">
              <a:rPr lang="en-US" altLang="zh-CN" smtClean="0"/>
              <a:pPr/>
              <a:t>40</a:t>
            </a:fld>
            <a:endParaRPr lang="en-US" altLang="zh-CN" dirty="0"/>
          </a:p>
        </p:txBody>
      </p:sp>
      <p:sp>
        <p:nvSpPr>
          <p:cNvPr id="3" name="圆角矩形 2"/>
          <p:cNvSpPr/>
          <p:nvPr/>
        </p:nvSpPr>
        <p:spPr>
          <a:xfrm>
            <a:off x="4781364" y="1114750"/>
            <a:ext cx="2327736" cy="667566"/>
          </a:xfrm>
          <a:prstGeom prst="roundRect">
            <a:avLst>
              <a:gd name="adj" fmla="val 6423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⑥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单击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按钮</a:t>
            </a:r>
            <a:r>
              <a:rPr lang="en-US" alt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</a:b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输入</a:t>
            </a: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标题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238922" y="715566"/>
            <a:ext cx="427340" cy="431997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5478992" y="4060493"/>
            <a:ext cx="1805213" cy="29656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⑦下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移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日期和时间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5504754" y="1782316"/>
            <a:ext cx="0" cy="2805194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56930" y="4069214"/>
            <a:ext cx="1755008" cy="70629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⑧</a:t>
            </a:r>
            <a:r>
              <a:rPr lang="zh-CN" altLang="zh-CN" sz="1600" dirty="0">
                <a:solidFill>
                  <a:schemeClr val="tx1"/>
                </a:solidFill>
              </a:rPr>
              <a:t>切换到“报表视图”或“打印视图”</a:t>
            </a:r>
            <a:endParaRPr lang="zh-CN" sz="20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77100" y="502358"/>
            <a:ext cx="864000" cy="39542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680488" y="1571544"/>
            <a:ext cx="792000" cy="210772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 bwMode="auto">
          <a:xfrm>
            <a:off x="1811938" y="4413638"/>
            <a:ext cx="546186" cy="36186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891811" y="4339154"/>
            <a:ext cx="774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弹出</a:t>
            </a:r>
            <a:endParaRPr lang="zh-CN" altLang="en-US" sz="14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24" y="4587510"/>
            <a:ext cx="2423239" cy="12409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22691" y="5145986"/>
            <a:ext cx="774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输入</a:t>
            </a:r>
            <a:endParaRPr lang="zh-CN" altLang="en-US" sz="1600" dirty="0"/>
          </a:p>
        </p:txBody>
      </p:sp>
      <p:sp>
        <p:nvSpPr>
          <p:cNvPr id="26" name="圆角矩形 25"/>
          <p:cNvSpPr/>
          <p:nvPr/>
        </p:nvSpPr>
        <p:spPr bwMode="gray">
          <a:xfrm>
            <a:off x="2464231" y="5161484"/>
            <a:ext cx="360000" cy="216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833492" y="5828447"/>
            <a:ext cx="3619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单击按钮，弹出符合参数条件的报表</a:t>
            </a:r>
            <a:endParaRPr lang="zh-CN" altLang="en-US" sz="1600" dirty="0"/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3247587" y="5659406"/>
            <a:ext cx="0" cy="215999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839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23" grpId="0"/>
      <p:bldP spid="25" grpId="0"/>
      <p:bldP spid="26" grpId="0" animBg="1"/>
      <p:bldP spid="27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9629" y="356461"/>
            <a:ext cx="7404540" cy="1087438"/>
          </a:xfrm>
        </p:spPr>
        <p:txBody>
          <a:bodyPr/>
          <a:lstStyle/>
          <a:p>
            <a:r>
              <a:rPr lang="zh-CN" altLang="en-US" sz="3200" dirty="0" smtClean="0"/>
              <a:t>创建参数报表的</a:t>
            </a:r>
            <a:r>
              <a:rPr lang="zh-CN" altLang="zh-CN" sz="3200" dirty="0" smtClean="0"/>
              <a:t>优点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41</a:t>
            </a:fld>
            <a:endParaRPr lang="en-US" altLang="zh-CN"/>
          </a:p>
        </p:txBody>
      </p:sp>
      <p:sp>
        <p:nvSpPr>
          <p:cNvPr id="5" name="折角形 4"/>
          <p:cNvSpPr/>
          <p:nvPr/>
        </p:nvSpPr>
        <p:spPr>
          <a:xfrm>
            <a:off x="1161922" y="1596788"/>
            <a:ext cx="6742214" cy="2649285"/>
          </a:xfrm>
          <a:prstGeom prst="folded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zh-CN" dirty="0">
                <a:solidFill>
                  <a:schemeClr val="tx1"/>
                </a:solidFill>
              </a:rPr>
              <a:t>能根据用户输入的参数，生成与参数相符的报表内容，使报表具有查询交互</a:t>
            </a:r>
            <a:r>
              <a:rPr lang="zh-CN" altLang="zh-CN" dirty="0" smtClean="0">
                <a:solidFill>
                  <a:schemeClr val="tx1"/>
                </a:solidFill>
              </a:rPr>
              <a:t>功能</a:t>
            </a:r>
            <a:r>
              <a:rPr lang="zh-CN" altLang="en-US" dirty="0" smtClean="0">
                <a:solidFill>
                  <a:schemeClr val="tx1"/>
                </a:solidFill>
              </a:rPr>
              <a:t>；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dirty="0" smtClean="0">
                <a:solidFill>
                  <a:schemeClr val="tx1"/>
                </a:solidFill>
              </a:rPr>
              <a:t>运行</a:t>
            </a:r>
            <a:r>
              <a:rPr lang="zh-CN" altLang="zh-CN" dirty="0" smtClean="0">
                <a:solidFill>
                  <a:schemeClr val="tx1"/>
                </a:solidFill>
              </a:rPr>
              <a:t>参数</a:t>
            </a:r>
            <a:r>
              <a:rPr lang="zh-CN" altLang="zh-CN" dirty="0">
                <a:solidFill>
                  <a:schemeClr val="tx1"/>
                </a:solidFill>
              </a:rPr>
              <a:t>报表时，系统会自动弹出“输入参数值”对话框</a:t>
            </a:r>
            <a:r>
              <a:rPr lang="zh-CN" altLang="zh-CN" dirty="0" smtClean="0">
                <a:solidFill>
                  <a:schemeClr val="tx1"/>
                </a:solidFill>
              </a:rPr>
              <a:t>，</a:t>
            </a:r>
            <a:r>
              <a:rPr lang="zh-CN" altLang="en-US" dirty="0" smtClean="0">
                <a:solidFill>
                  <a:schemeClr val="tx1"/>
                </a:solidFill>
              </a:rPr>
              <a:t>根据输入内容</a:t>
            </a:r>
            <a:r>
              <a:rPr lang="zh-CN" altLang="zh-CN" dirty="0" smtClean="0">
                <a:solidFill>
                  <a:schemeClr val="tx1"/>
                </a:solidFill>
              </a:rPr>
              <a:t>生成</a:t>
            </a:r>
            <a:r>
              <a:rPr lang="zh-CN" altLang="en-US" dirty="0" smtClean="0">
                <a:solidFill>
                  <a:schemeClr val="tx1"/>
                </a:solidFill>
              </a:rPr>
              <a:t>符合参数的</a:t>
            </a:r>
            <a:r>
              <a:rPr lang="zh-CN" altLang="zh-CN" dirty="0" smtClean="0">
                <a:solidFill>
                  <a:schemeClr val="tx1"/>
                </a:solidFill>
              </a:rPr>
              <a:t>分类报表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7"/>
          <p:cNvSpPr>
            <a:spLocks noChangeArrowheads="1"/>
          </p:cNvSpPr>
          <p:nvPr/>
        </p:nvSpPr>
        <p:spPr bwMode="gray">
          <a:xfrm>
            <a:off x="418998" y="680010"/>
            <a:ext cx="2407769" cy="1074367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2206" y="814174"/>
            <a:ext cx="2221351" cy="806037"/>
          </a:xfrm>
        </p:spPr>
        <p:txBody>
          <a:bodyPr/>
          <a:lstStyle/>
          <a:p>
            <a:r>
              <a:rPr lang="zh-CN" altLang="zh-CN" sz="2000" dirty="0" smtClean="0"/>
              <a:t>创建</a:t>
            </a:r>
            <a:r>
              <a:rPr lang="zh-CN" altLang="en-US" sz="2000" dirty="0" smtClean="0"/>
              <a:t>参数</a:t>
            </a:r>
            <a:r>
              <a:rPr lang="zh-CN" altLang="zh-CN" sz="2000" dirty="0" smtClean="0"/>
              <a:t>报表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关键</a:t>
            </a:r>
            <a:r>
              <a:rPr lang="zh-CN" altLang="zh-CN" sz="2000" dirty="0" smtClean="0"/>
              <a:t>步骤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550188" y="1949474"/>
            <a:ext cx="3835832" cy="2531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dirty="0"/>
              <a:t>设置查询参数</a:t>
            </a:r>
            <a:r>
              <a:rPr lang="zh-CN" altLang="zh-CN" dirty="0" smtClean="0"/>
              <a:t>：</a:t>
            </a:r>
            <a:endParaRPr lang="en-US" altLang="zh-CN" dirty="0" smtClean="0"/>
          </a:p>
          <a:p>
            <a:pPr marL="342900" indent="-3429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 smtClean="0"/>
              <a:t>在</a:t>
            </a:r>
            <a:r>
              <a:rPr lang="zh-CN" altLang="zh-CN" dirty="0"/>
              <a:t>“属性表”窗格中，选择</a:t>
            </a:r>
            <a:r>
              <a:rPr lang="zh-CN" altLang="zh-CN" dirty="0" smtClean="0"/>
              <a:t>“报表”</a:t>
            </a:r>
            <a:endParaRPr lang="en-US" altLang="zh-CN" dirty="0" smtClean="0"/>
          </a:p>
          <a:p>
            <a:pPr marL="342900" indent="-3429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 smtClean="0"/>
              <a:t>单击</a:t>
            </a:r>
            <a:r>
              <a:rPr lang="zh-CN" altLang="zh-CN" dirty="0"/>
              <a:t>“记录源”属性最右边的</a:t>
            </a:r>
            <a:r>
              <a:rPr lang="zh-CN" altLang="zh-CN" dirty="0" smtClean="0"/>
              <a:t>按钮</a:t>
            </a:r>
            <a:endParaRPr lang="en-US" altLang="zh-CN" dirty="0" smtClean="0"/>
          </a:p>
          <a:p>
            <a:pPr marL="342900" indent="-3429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/>
              <a:t>在</a:t>
            </a:r>
            <a:r>
              <a:rPr lang="zh-CN" altLang="zh-CN" dirty="0" smtClean="0"/>
              <a:t>“查询生成器”</a:t>
            </a:r>
            <a:r>
              <a:rPr lang="zh-CN" altLang="en-US" dirty="0" smtClean="0"/>
              <a:t>的</a:t>
            </a:r>
            <a:r>
              <a:rPr lang="zh-CN" altLang="zh-CN" dirty="0" smtClean="0"/>
              <a:t> “条件”</a:t>
            </a:r>
            <a:r>
              <a:rPr lang="zh-CN" altLang="zh-CN" dirty="0"/>
              <a:t>行</a:t>
            </a:r>
            <a:r>
              <a:rPr lang="zh-CN" altLang="zh-CN" dirty="0" smtClean="0"/>
              <a:t>中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输入</a:t>
            </a:r>
            <a:r>
              <a:rPr lang="zh-CN" altLang="zh-CN" dirty="0"/>
              <a:t>方括号和提示</a:t>
            </a:r>
            <a:r>
              <a:rPr lang="zh-CN" altLang="zh-CN" dirty="0" smtClean="0"/>
              <a:t>信息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“</a:t>
            </a:r>
            <a:r>
              <a:rPr lang="en-US" altLang="zh-CN" dirty="0"/>
              <a:t>[</a:t>
            </a:r>
            <a:r>
              <a:rPr lang="zh-CN" altLang="zh-CN" dirty="0"/>
              <a:t>提示信息</a:t>
            </a:r>
            <a:r>
              <a:rPr lang="en-US" altLang="zh-CN" dirty="0"/>
              <a:t>]</a:t>
            </a:r>
            <a:r>
              <a:rPr lang="zh-CN" altLang="zh-CN" dirty="0" smtClean="0"/>
              <a:t>”</a:t>
            </a:r>
            <a:endParaRPr lang="zh-CN" altLang="en-US" dirty="0"/>
          </a:p>
        </p:txBody>
      </p:sp>
      <p:pic>
        <p:nvPicPr>
          <p:cNvPr id="22" name="图片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4" t="47285" r="9090" b="50722"/>
          <a:stretch>
            <a:fillRect/>
          </a:stretch>
        </p:blipFill>
        <p:spPr bwMode="auto">
          <a:xfrm>
            <a:off x="4295866" y="2907261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20113" r="58617" b="37031"/>
          <a:stretch/>
        </p:blipFill>
        <p:spPr bwMode="auto">
          <a:xfrm>
            <a:off x="4082911" y="3580108"/>
            <a:ext cx="5020608" cy="2737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圆角矩形 24"/>
          <p:cNvSpPr/>
          <p:nvPr/>
        </p:nvSpPr>
        <p:spPr>
          <a:xfrm>
            <a:off x="4547866" y="5875993"/>
            <a:ext cx="936000" cy="23077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en-US" sz="9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4" t="24881" r="20159" b="45377"/>
          <a:stretch/>
        </p:blipFill>
        <p:spPr bwMode="auto">
          <a:xfrm>
            <a:off x="5645853" y="340964"/>
            <a:ext cx="3529144" cy="3500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直接箭头连接符 26"/>
          <p:cNvCxnSpPr/>
          <p:nvPr/>
        </p:nvCxnSpPr>
        <p:spPr>
          <a:xfrm flipV="1">
            <a:off x="8822126" y="2040166"/>
            <a:ext cx="1" cy="252000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8466341" y="2289542"/>
            <a:ext cx="637178" cy="22031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9" name="圆角矩形 28"/>
          <p:cNvSpPr/>
          <p:nvPr/>
        </p:nvSpPr>
        <p:spPr bwMode="gray">
          <a:xfrm>
            <a:off x="5706445" y="1012225"/>
            <a:ext cx="756000" cy="3240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cxnSp>
        <p:nvCxnSpPr>
          <p:cNvPr id="30" name="直接箭头连接符 29"/>
          <p:cNvCxnSpPr/>
          <p:nvPr/>
        </p:nvCxnSpPr>
        <p:spPr bwMode="auto">
          <a:xfrm flipH="1">
            <a:off x="5377912" y="2509861"/>
            <a:ext cx="3407019" cy="316251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63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9"/>
          <p:cNvSpPr>
            <a:spLocks noChangeArrowheads="1"/>
          </p:cNvSpPr>
          <p:nvPr/>
        </p:nvSpPr>
        <p:spPr bwMode="gray">
          <a:xfrm>
            <a:off x="1009650" y="3842913"/>
            <a:ext cx="7277100" cy="7032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6796" dir="3806097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39"/>
          <p:cNvSpPr>
            <a:spLocks noChangeArrowheads="1"/>
          </p:cNvSpPr>
          <p:nvPr/>
        </p:nvSpPr>
        <p:spPr bwMode="gray">
          <a:xfrm>
            <a:off x="1009650" y="2867605"/>
            <a:ext cx="7277100" cy="7032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6796" dir="3806097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gray">
          <a:xfrm>
            <a:off x="1118136" y="1478749"/>
            <a:ext cx="2407769" cy="1074367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11344" y="1612913"/>
            <a:ext cx="2221351" cy="806037"/>
          </a:xfrm>
        </p:spPr>
        <p:txBody>
          <a:bodyPr/>
          <a:lstStyle/>
          <a:p>
            <a:r>
              <a:rPr lang="zh-CN" altLang="en-US" sz="2000" dirty="0" smtClean="0"/>
              <a:t>参数</a:t>
            </a:r>
            <a:r>
              <a:rPr lang="zh-CN" altLang="zh-CN" sz="2000" dirty="0" smtClean="0"/>
              <a:t>报表</a:t>
            </a:r>
            <a:r>
              <a:rPr lang="zh-CN" altLang="en-US" sz="2000" dirty="0" smtClean="0"/>
              <a:t>的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zh-CN" altLang="en-US" sz="2000" dirty="0" smtClean="0"/>
              <a:t>两种运行方法</a:t>
            </a:r>
            <a:endParaRPr lang="zh-CN" altLang="en-US" sz="2000" dirty="0" smtClean="0">
              <a:ea typeface="宋体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22882" y="2971706"/>
            <a:ext cx="66565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/>
              <a:t>切换到“报表视图”或</a:t>
            </a:r>
            <a:r>
              <a:rPr lang="zh-CN" altLang="zh-CN" dirty="0" smtClean="0"/>
              <a:t>“打印视图”</a:t>
            </a:r>
            <a:r>
              <a:rPr lang="zh-CN" altLang="en-US" dirty="0" smtClean="0"/>
              <a:t>时，自动运行</a:t>
            </a:r>
            <a:endParaRPr lang="en-US" altLang="zh-CN" dirty="0" smtClean="0"/>
          </a:p>
        </p:txBody>
      </p:sp>
      <p:sp>
        <p:nvSpPr>
          <p:cNvPr id="16" name="矩形 15"/>
          <p:cNvSpPr/>
          <p:nvPr/>
        </p:nvSpPr>
        <p:spPr>
          <a:xfrm>
            <a:off x="1576388" y="3957661"/>
            <a:ext cx="66565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zh-CN" dirty="0" smtClean="0"/>
              <a:t>在</a:t>
            </a:r>
            <a:r>
              <a:rPr lang="zh-CN" altLang="zh-CN" dirty="0"/>
              <a:t>“报表”对象栏中双击</a:t>
            </a:r>
            <a:r>
              <a:rPr lang="zh-CN" altLang="zh-CN" dirty="0" smtClean="0"/>
              <a:t>报表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14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44</a:t>
            </a:fld>
            <a:endParaRPr lang="en-US" altLang="zh-CN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742336" y="702279"/>
            <a:ext cx="2407769" cy="1074367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7" name="TextBox 6"/>
          <p:cNvSpPr txBox="1"/>
          <p:nvPr/>
        </p:nvSpPr>
        <p:spPr>
          <a:xfrm>
            <a:off x="858823" y="833754"/>
            <a:ext cx="2198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参数报表的保存和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再打开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>
            <a:hlinkClick r:id="rId2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1087880" y="2238703"/>
            <a:ext cx="311535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gray">
          <a:xfrm>
            <a:off x="1058471" y="2687966"/>
            <a:ext cx="6659685" cy="114011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25" name="Freeform 52"/>
          <p:cNvSpPr>
            <a:spLocks/>
          </p:cNvSpPr>
          <p:nvPr/>
        </p:nvSpPr>
        <p:spPr bwMode="gray">
          <a:xfrm>
            <a:off x="1126136" y="4010419"/>
            <a:ext cx="3705951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gray">
          <a:xfrm>
            <a:off x="1165669" y="2281565"/>
            <a:ext cx="3318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ea typeface="宋体" charset="-122"/>
              </a:rPr>
              <a:t>保存自动生成的</a:t>
            </a:r>
            <a:r>
              <a:rPr lang="zh-CN" altLang="zh-CN" dirty="0">
                <a:solidFill>
                  <a:schemeClr val="bg1"/>
                </a:solidFill>
              </a:rPr>
              <a:t>参数查询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gray">
          <a:xfrm>
            <a:off x="1213452" y="4053281"/>
            <a:ext cx="3408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/>
              <a:t>打开和修改已关闭的参数查询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8" name="Rectangle 59"/>
          <p:cNvSpPr>
            <a:spLocks noChangeArrowheads="1"/>
          </p:cNvSpPr>
          <p:nvPr/>
        </p:nvSpPr>
        <p:spPr bwMode="gray">
          <a:xfrm>
            <a:off x="1320649" y="2831559"/>
            <a:ext cx="6242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参数查询可以保存在报表的属性中（不单独另存）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但如果将参数查询另存，</a:t>
            </a:r>
            <a:r>
              <a:rPr lang="zh-CN" altLang="zh-CN" dirty="0" smtClean="0"/>
              <a:t>误删</a:t>
            </a:r>
            <a:r>
              <a:rPr lang="zh-CN" altLang="en-US" dirty="0" smtClean="0"/>
              <a:t>该查询</a:t>
            </a:r>
            <a:r>
              <a:rPr lang="zh-CN" altLang="zh-CN" dirty="0" smtClean="0"/>
              <a:t>会</a:t>
            </a:r>
            <a:r>
              <a:rPr lang="zh-CN" altLang="zh-CN" dirty="0" smtClean="0"/>
              <a:t>使</a:t>
            </a:r>
            <a:r>
              <a:rPr lang="zh-CN" altLang="zh-CN" dirty="0"/>
              <a:t>报表无法打开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gray">
          <a:xfrm>
            <a:off x="1094661" y="4437448"/>
            <a:ext cx="6607998" cy="73898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gray">
          <a:xfrm>
            <a:off x="1335848" y="4640978"/>
            <a:ext cx="63668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在“报表”对象栏中右击报表，选择“设计视图”快捷菜单</a:t>
            </a:r>
            <a:r>
              <a:rPr lang="zh-CN" altLang="zh-CN" dirty="0" smtClean="0"/>
              <a:t>命令</a:t>
            </a:r>
            <a:r>
              <a:rPr lang="zh-CN" altLang="en-US" dirty="0" smtClean="0"/>
              <a:t>。</a:t>
            </a:r>
            <a:endParaRPr lang="en-US" altLang="zh-CN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6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3845" y="371959"/>
            <a:ext cx="898013" cy="4773478"/>
          </a:xfrm>
        </p:spPr>
        <p:txBody>
          <a:bodyPr/>
          <a:lstStyle/>
          <a:p>
            <a:r>
              <a:rPr lang="en-US" altLang="zh-CN" sz="2400" dirty="0" smtClean="0"/>
              <a:t>7.2.8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zh-CN" sz="3200" dirty="0" smtClean="0"/>
              <a:t>创建主</a:t>
            </a:r>
            <a:r>
              <a:rPr lang="en-US" altLang="zh-CN" sz="3200" dirty="0" smtClean="0"/>
              <a:t>  /  </a:t>
            </a:r>
            <a:r>
              <a:rPr lang="zh-CN" altLang="zh-CN" sz="3200" dirty="0" smtClean="0"/>
              <a:t>子</a:t>
            </a:r>
            <a:r>
              <a:rPr lang="zh-CN" altLang="en-US" sz="3200" dirty="0" smtClean="0"/>
              <a:t>报表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45</a:t>
            </a:fld>
            <a:endParaRPr lang="en-US" altLang="zh-CN"/>
          </a:p>
        </p:txBody>
      </p:sp>
      <p:pic>
        <p:nvPicPr>
          <p:cNvPr id="7" name="图片 6"/>
          <p:cNvPicPr/>
          <p:nvPr/>
        </p:nvPicPr>
        <p:blipFill rotWithShape="1">
          <a:blip r:embed="rId2"/>
          <a:srcRect l="7431" t="7734" r="15598" b="42040"/>
          <a:stretch/>
        </p:blipFill>
        <p:spPr>
          <a:xfrm>
            <a:off x="1406195" y="0"/>
            <a:ext cx="5641383" cy="659452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096766" y="1630439"/>
            <a:ext cx="2102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7.8</a:t>
            </a:r>
            <a:r>
              <a:rPr lang="zh-CN" altLang="zh-CN" dirty="0" smtClean="0"/>
              <a:t>：</a:t>
            </a:r>
            <a:r>
              <a:rPr lang="zh-CN" altLang="en-US" dirty="0" smtClean="0"/>
              <a:t>显示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教师</a:t>
            </a:r>
            <a:r>
              <a:rPr lang="zh-CN" altLang="zh-CN" dirty="0"/>
              <a:t>主要信息</a:t>
            </a:r>
            <a:r>
              <a:rPr lang="zh-CN" altLang="zh-CN" dirty="0" smtClean="0"/>
              <a:t>及其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开课</a:t>
            </a:r>
            <a:r>
              <a:rPr lang="zh-CN" altLang="zh-CN" dirty="0"/>
              <a:t>信息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 bwMode="auto">
          <a:xfrm flipH="1">
            <a:off x="6515305" y="2092104"/>
            <a:ext cx="640410" cy="76539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箭头连接符 11"/>
          <p:cNvCxnSpPr/>
          <p:nvPr/>
        </p:nvCxnSpPr>
        <p:spPr bwMode="auto">
          <a:xfrm flipH="1">
            <a:off x="6835510" y="2488452"/>
            <a:ext cx="756000" cy="936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77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46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3332136" y="257271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-867" r="24675" b="33815"/>
          <a:stretch>
            <a:fillRect/>
          </a:stretch>
        </p:blipFill>
        <p:spPr bwMode="auto">
          <a:xfrm>
            <a:off x="40164" y="1963704"/>
            <a:ext cx="6760540" cy="48942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50" y="212534"/>
            <a:ext cx="4404102" cy="281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3" t="6036" r="44667" b="82681"/>
          <a:stretch/>
        </p:blipFill>
        <p:spPr bwMode="auto">
          <a:xfrm>
            <a:off x="596110" y="264919"/>
            <a:ext cx="3316381" cy="1354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圆角矩形 9"/>
          <p:cNvSpPr/>
          <p:nvPr/>
        </p:nvSpPr>
        <p:spPr>
          <a:xfrm>
            <a:off x="5776016" y="3010882"/>
            <a:ext cx="2494514" cy="56573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</a:t>
            </a:r>
            <a:r>
              <a:rPr lang="zh-CN" altLang="en-US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按向导操作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完成后</a:t>
            </a:r>
            <a:endParaRPr lang="en-US" altLang="zh-CN" sz="1600" kern="100" dirty="0" smtClean="0">
              <a:solidFill>
                <a:srgbClr val="000000"/>
              </a:solidFill>
              <a:effectLst/>
              <a:latin typeface="Times New Roman"/>
              <a:ea typeface="宋体"/>
            </a:endParaRPr>
          </a:p>
          <a:p>
            <a:pPr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切换到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设计视图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1" name="曲线连接符 10"/>
          <p:cNvCxnSpPr/>
          <p:nvPr/>
        </p:nvCxnSpPr>
        <p:spPr>
          <a:xfrm rot="5400000">
            <a:off x="6602959" y="2804921"/>
            <a:ext cx="1451829" cy="1438241"/>
          </a:xfrm>
          <a:prstGeom prst="curvedConnector3">
            <a:avLst>
              <a:gd name="adj1" fmla="val 98193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1194006" y="2801871"/>
            <a:ext cx="1332607" cy="254842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3242775" y="832379"/>
            <a:ext cx="669716" cy="21961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①单击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3633911" y="583083"/>
            <a:ext cx="0" cy="23949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6609753" y="1105457"/>
            <a:ext cx="1596693" cy="35801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4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②</a:t>
            </a:r>
            <a:r>
              <a:rPr lang="zh-CN" sz="14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选择</a:t>
            </a:r>
            <a:r>
              <a:rPr lang="zh-CN" altLang="en-US" sz="1400" kern="100" dirty="0">
                <a:solidFill>
                  <a:srgbClr val="0D0D0D"/>
                </a:solidFill>
                <a:latin typeface="Times New Roman"/>
                <a:ea typeface="宋体"/>
              </a:rPr>
              <a:t>表</a:t>
            </a:r>
            <a:r>
              <a:rPr lang="zh-CN" sz="14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和</a:t>
            </a:r>
            <a:r>
              <a:rPr lang="zh-CN" altLang="en-US" sz="14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字段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347288" y="3002545"/>
            <a:ext cx="1031342" cy="29761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l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④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019162" y="5493497"/>
            <a:ext cx="2746925" cy="59522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按住</a:t>
            </a: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鼠标并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拖曳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出矩形框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596872" y="5428262"/>
            <a:ext cx="1843796" cy="59522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altLang="en-US" sz="16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弹出向导对话框</a:t>
            </a:r>
            <a:endParaRPr lang="zh-CN" sz="16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24" name="圆角矩形 23"/>
          <p:cNvSpPr/>
          <p:nvPr/>
        </p:nvSpPr>
        <p:spPr bwMode="gray">
          <a:xfrm>
            <a:off x="4357736" y="1253467"/>
            <a:ext cx="1097665" cy="179007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5" name="圆角矩形 24"/>
          <p:cNvSpPr/>
          <p:nvPr/>
        </p:nvSpPr>
        <p:spPr bwMode="gray">
          <a:xfrm>
            <a:off x="6341431" y="1633059"/>
            <a:ext cx="803288" cy="815673"/>
          </a:xfrm>
          <a:prstGeom prst="roundRect">
            <a:avLst>
              <a:gd name="adj" fmla="val 7718"/>
            </a:avLst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294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7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47</a:t>
            </a:fld>
            <a:endParaRPr lang="en-US" altLang="zh-CN"/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5" y="125278"/>
            <a:ext cx="4063296" cy="28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72" y="125278"/>
            <a:ext cx="4063296" cy="28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5" y="3153582"/>
            <a:ext cx="4063296" cy="28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72" y="3153582"/>
            <a:ext cx="4063296" cy="285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560451" y="103771"/>
            <a:ext cx="2568838" cy="84085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⑤按向导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提示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操作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44010" y="4806445"/>
            <a:ext cx="2871570" cy="84085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⑥查看和调整</a:t>
            </a:r>
            <a:r>
              <a:rPr lang="zh-CN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布局</a:t>
            </a:r>
            <a:r>
              <a:rPr lang="zh-CN" altLang="en-US" sz="1600" kern="100" dirty="0" smtClean="0">
                <a:solidFill>
                  <a:srgbClr val="0D0D0D"/>
                </a:solidFill>
                <a:effectLst/>
                <a:latin typeface="Times New Roman"/>
                <a:ea typeface="宋体"/>
              </a:rPr>
              <a:t>，完成创建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0146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97B65-8FBF-43A6-9E94-815E7EDA7447}" type="slidenum">
              <a:rPr lang="en-US" altLang="zh-CN" smtClean="0"/>
              <a:pPr/>
              <a:t>48</a:t>
            </a:fld>
            <a:endParaRPr lang="en-US" altLang="zh-CN"/>
          </a:p>
        </p:txBody>
      </p:sp>
      <p:sp>
        <p:nvSpPr>
          <p:cNvPr id="4" name="矩形 3"/>
          <p:cNvSpPr/>
          <p:nvPr/>
        </p:nvSpPr>
        <p:spPr>
          <a:xfrm>
            <a:off x="5610558" y="798818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“打印预览”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 rotWithShape="1">
          <a:blip r:embed="rId2"/>
          <a:srcRect l="7431" t="7734" r="15598" b="42040"/>
          <a:stretch/>
        </p:blipFill>
        <p:spPr>
          <a:xfrm>
            <a:off x="73343" y="61991"/>
            <a:ext cx="5413059" cy="508344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1265" r="24306" b="28448"/>
          <a:stretch>
            <a:fillRect/>
          </a:stretch>
        </p:blipFill>
        <p:spPr bwMode="auto">
          <a:xfrm>
            <a:off x="3701326" y="3239139"/>
            <a:ext cx="5349681" cy="348711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6776025" y="2869807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“设计视图”</a:t>
            </a:r>
            <a:r>
              <a:rPr lang="zh-CN" altLang="zh-CN" dirty="0"/>
              <a:t>下的结构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0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1402407" y="807135"/>
            <a:ext cx="3762604" cy="3984625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txBody>
          <a:bodyPr vert="horz" wrap="non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684206" y="865692"/>
            <a:ext cx="2955382" cy="569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902116" y="971913"/>
            <a:ext cx="715560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421940" y="1637833"/>
            <a:ext cx="3658308" cy="56923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4124196" y="2355501"/>
            <a:ext cx="2956051" cy="569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4814624" y="3096320"/>
            <a:ext cx="2234627" cy="56923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5505050" y="3835776"/>
            <a:ext cx="2955382" cy="93770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2613241" y="1734520"/>
            <a:ext cx="722952" cy="381304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>
            <a:off x="3314017" y="2450827"/>
            <a:ext cx="724431" cy="382666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4001487" y="3191646"/>
            <a:ext cx="725909" cy="379942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4702263" y="3931103"/>
            <a:ext cx="712603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8901" y="965642"/>
            <a:ext cx="25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创建主</a:t>
            </a:r>
            <a:r>
              <a:rPr lang="zh-CN" altLang="zh-CN" dirty="0" smtClean="0"/>
              <a:t>报表</a:t>
            </a:r>
            <a:r>
              <a:rPr lang="zh-CN" altLang="en-US" dirty="0" smtClean="0"/>
              <a:t>：多种方法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3595" y="2464161"/>
            <a:ext cx="227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调整子、主报表布局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5863" y="393762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保存和</a:t>
            </a:r>
            <a:r>
              <a:rPr lang="zh-CN" altLang="zh-CN" dirty="0" smtClean="0"/>
              <a:t>重命名</a:t>
            </a:r>
            <a:r>
              <a:rPr lang="zh-CN" altLang="zh-CN" dirty="0"/>
              <a:t>主、子报表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2032" y="1763172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创建子</a:t>
            </a:r>
            <a:r>
              <a:rPr lang="zh-CN" altLang="zh-CN" dirty="0" smtClean="0"/>
              <a:t>报表</a:t>
            </a:r>
            <a:r>
              <a:rPr lang="zh-CN" altLang="en-US" dirty="0" smtClean="0"/>
              <a:t>：</a:t>
            </a:r>
            <a:r>
              <a:rPr lang="zh-CN" altLang="zh-CN" dirty="0"/>
              <a:t>“子窗体</a:t>
            </a:r>
            <a:r>
              <a:rPr lang="en-US" altLang="zh-CN" dirty="0"/>
              <a:t>/</a:t>
            </a:r>
            <a:r>
              <a:rPr lang="zh-CN" altLang="zh-CN" dirty="0"/>
              <a:t>子报表</a:t>
            </a:r>
            <a:r>
              <a:rPr lang="zh-CN" altLang="zh-CN" dirty="0" smtClean="0"/>
              <a:t>”</a:t>
            </a:r>
            <a:r>
              <a:rPr lang="zh-CN" altLang="en-US" dirty="0" smtClean="0"/>
              <a:t>控件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5501" y="3208729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查看和预览报表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2407" y="3095586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创建主</a:t>
            </a:r>
            <a:r>
              <a:rPr lang="en-US" altLang="zh-CN" dirty="0"/>
              <a:t>/</a:t>
            </a:r>
            <a:r>
              <a:rPr lang="zh-CN" altLang="zh-CN" dirty="0"/>
              <a:t>子</a:t>
            </a:r>
            <a:r>
              <a:rPr lang="zh-CN" altLang="zh-CN" dirty="0" smtClean="0"/>
              <a:t>报表步骤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49</a:t>
            </a:fld>
            <a:endParaRPr lang="en-US" altLang="zh-CN"/>
          </a:p>
        </p:txBody>
      </p:sp>
      <p:pic>
        <p:nvPicPr>
          <p:cNvPr id="21" name="图片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7120" r="77138" b="87862"/>
          <a:stretch>
            <a:fillRect/>
          </a:stretch>
        </p:blipFill>
        <p:spPr bwMode="auto">
          <a:xfrm>
            <a:off x="7126424" y="1721170"/>
            <a:ext cx="437473" cy="3946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5504651" y="4357152"/>
            <a:ext cx="1779551" cy="33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（系统</a:t>
            </a:r>
            <a:r>
              <a:rPr lang="zh-CN" altLang="en-US" sz="1600" dirty="0" smtClean="0"/>
              <a:t>自动</a:t>
            </a:r>
            <a:r>
              <a:rPr lang="zh-CN" altLang="en-US" sz="1600" dirty="0" smtClean="0"/>
              <a:t>保存）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728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7.1.2</a:t>
            </a:r>
            <a:r>
              <a:rPr lang="zh-CN" altLang="en-US" sz="3600" dirty="0" smtClean="0"/>
              <a:t>报表</a:t>
            </a:r>
            <a:r>
              <a:rPr lang="zh-CN" altLang="zh-CN" sz="3600" dirty="0" smtClean="0"/>
              <a:t>的类型</a:t>
            </a:r>
            <a:endParaRPr lang="zh-CN" altLang="en-US" sz="3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43392" y="1500682"/>
            <a:ext cx="1601505" cy="3287741"/>
            <a:chOff x="7225788" y="356701"/>
            <a:chExt cx="1601505" cy="4104403"/>
          </a:xfrm>
        </p:grpSpPr>
        <p:grpSp>
          <p:nvGrpSpPr>
            <p:cNvPr id="154" name="Group 9"/>
            <p:cNvGrpSpPr>
              <a:grpSpLocks/>
            </p:cNvGrpSpPr>
            <p:nvPr/>
          </p:nvGrpSpPr>
          <p:grpSpPr bwMode="auto">
            <a:xfrm>
              <a:off x="7316128" y="3409073"/>
              <a:ext cx="1411851" cy="1052031"/>
              <a:chOff x="471" y="272"/>
              <a:chExt cx="1161" cy="153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25" name="Group 2"/>
            <p:cNvGrpSpPr>
              <a:grpSpLocks/>
            </p:cNvGrpSpPr>
            <p:nvPr/>
          </p:nvGrpSpPr>
          <p:grpSpPr bwMode="auto">
            <a:xfrm>
              <a:off x="7316236" y="1087236"/>
              <a:ext cx="1411851" cy="2644540"/>
              <a:chOff x="672" y="1783"/>
              <a:chExt cx="1161" cy="1737"/>
            </a:xfrm>
          </p:grpSpPr>
          <p:grpSp>
            <p:nvGrpSpPr>
              <p:cNvPr id="126" name="Group 3"/>
              <p:cNvGrpSpPr>
                <a:grpSpLocks/>
              </p:cNvGrpSpPr>
              <p:nvPr/>
            </p:nvGrpSpPr>
            <p:grpSpPr bwMode="auto">
              <a:xfrm>
                <a:off x="672" y="2829"/>
                <a:ext cx="1161" cy="691"/>
                <a:chOff x="471" y="272"/>
                <a:chExt cx="1161" cy="1539"/>
              </a:xfrm>
            </p:grpSpPr>
            <p:sp>
              <p:nvSpPr>
                <p:cNvPr id="133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7" name="Group 6"/>
              <p:cNvGrpSpPr>
                <a:grpSpLocks/>
              </p:cNvGrpSpPr>
              <p:nvPr/>
            </p:nvGrpSpPr>
            <p:grpSpPr bwMode="auto">
              <a:xfrm>
                <a:off x="672" y="2307"/>
                <a:ext cx="1161" cy="691"/>
                <a:chOff x="471" y="272"/>
                <a:chExt cx="1161" cy="1539"/>
              </a:xfrm>
            </p:grpSpPr>
            <p:sp>
              <p:nvSpPr>
                <p:cNvPr id="131" name="Oval 7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AutoShape 8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8" name="Group 9"/>
              <p:cNvGrpSpPr>
                <a:grpSpLocks/>
              </p:cNvGrpSpPr>
              <p:nvPr/>
            </p:nvGrpSpPr>
            <p:grpSpPr bwMode="auto">
              <a:xfrm>
                <a:off x="672" y="1783"/>
                <a:ext cx="1161" cy="691"/>
                <a:chOff x="471" y="272"/>
                <a:chExt cx="1161" cy="1539"/>
              </a:xfrm>
            </p:grpSpPr>
            <p:sp>
              <p:nvSpPr>
                <p:cNvPr id="12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35" name="Text Box 14"/>
            <p:cNvSpPr txBox="1">
              <a:spLocks noChangeArrowheads="1"/>
            </p:cNvSpPr>
            <p:nvPr/>
          </p:nvSpPr>
          <p:spPr bwMode="white">
            <a:xfrm>
              <a:off x="7225788" y="1551616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/>
                <a:t>纵</a:t>
              </a:r>
              <a:r>
                <a:rPr lang="zh-CN" altLang="zh-CN" dirty="0" smtClean="0"/>
                <a:t>栏</a:t>
              </a:r>
              <a:r>
                <a:rPr lang="zh-CN" altLang="en-US" dirty="0" smtClean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6" name="Text Box 31"/>
            <p:cNvSpPr txBox="1">
              <a:spLocks noChangeArrowheads="1"/>
            </p:cNvSpPr>
            <p:nvPr/>
          </p:nvSpPr>
          <p:spPr bwMode="white">
            <a:xfrm>
              <a:off x="7225788" y="2327961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/>
                <a:t>数据表型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white">
            <a:xfrm>
              <a:off x="7225788" y="3156708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标签型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white">
            <a:xfrm>
              <a:off x="7318668" y="387345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图表型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320668" y="356701"/>
              <a:ext cx="1411851" cy="1055076"/>
              <a:chOff x="471" y="272"/>
              <a:chExt cx="1161" cy="1539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white">
            <a:xfrm>
              <a:off x="7230220" y="84831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 smtClean="0"/>
                <a:t>表格</a:t>
              </a:r>
              <a:r>
                <a:rPr lang="zh-CN" altLang="en-US" dirty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 bwMode="gray">
          <a:xfrm>
            <a:off x="2187445" y="1894476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2" name="图片 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6" y="1681615"/>
            <a:ext cx="5685582" cy="36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9"/>
          <p:cNvSpPr>
            <a:spLocks noChangeArrowheads="1"/>
          </p:cNvSpPr>
          <p:nvPr/>
        </p:nvSpPr>
        <p:spPr bwMode="gray">
          <a:xfrm>
            <a:off x="1165669" y="1504045"/>
            <a:ext cx="6851779" cy="2585323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99000">
                <a:schemeClr val="bg1"/>
              </a:gs>
            </a:gsLst>
            <a:lin ang="162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选中一列：单击一个列标题，</a:t>
            </a:r>
            <a:r>
              <a:rPr lang="en-US" altLang="zh-CN" dirty="0"/>
              <a:t>Ctrl+</a:t>
            </a:r>
            <a:r>
              <a:rPr lang="zh-CN" altLang="zh-CN" dirty="0"/>
              <a:t>单击列标题下的一个数据；</a:t>
            </a:r>
          </a:p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左右移动列：鼠标指向选中列的左边框线，向左拖曳左移该列、向右拖曳右移该列；</a:t>
            </a:r>
          </a:p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调整列宽和高：拖曳选中列的右边框线调整列宽，拖曳下边框线调整高度；</a:t>
            </a:r>
          </a:p>
          <a:p>
            <a:pPr marL="28575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移动控件子报表及其标签等的位置：选中后用键盘方向键</a:t>
            </a:r>
            <a:r>
              <a:rPr lang="zh-CN" altLang="zh-CN" dirty="0" smtClean="0"/>
              <a:t>移动</a:t>
            </a:r>
            <a:r>
              <a:rPr lang="zh-CN" altLang="en-US" dirty="0" smtClean="0"/>
              <a:t>。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50</a:t>
            </a:fld>
            <a:endParaRPr lang="en-US" altLang="zh-CN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 flipV="1">
            <a:off x="4151896" y="128853"/>
            <a:ext cx="3776917" cy="832044"/>
          </a:xfrm>
          <a:prstGeom prst="flowChartManualOperation">
            <a:avLst/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7" name="TextBox 6"/>
          <p:cNvSpPr txBox="1"/>
          <p:nvPr/>
        </p:nvSpPr>
        <p:spPr>
          <a:xfrm>
            <a:off x="4221888" y="260328"/>
            <a:ext cx="3465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 smtClean="0"/>
              <a:t>常用</a:t>
            </a:r>
            <a:r>
              <a:rPr lang="zh-CN" altLang="zh-CN" sz="1600" dirty="0"/>
              <a:t>的调整报表布局操作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>
            <a:hlinkClick r:id="rId2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1087880" y="1122847"/>
            <a:ext cx="2228757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Freeform 52"/>
          <p:cNvSpPr>
            <a:spLocks/>
          </p:cNvSpPr>
          <p:nvPr/>
        </p:nvSpPr>
        <p:spPr bwMode="gray">
          <a:xfrm>
            <a:off x="1126136" y="4196395"/>
            <a:ext cx="2190501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gray">
          <a:xfrm>
            <a:off x="1165669" y="1134713"/>
            <a:ext cx="21509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在“布局视图”下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gray">
          <a:xfrm>
            <a:off x="1213452" y="4239257"/>
            <a:ext cx="2103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>
                <a:solidFill>
                  <a:schemeClr val="bg1"/>
                </a:solidFill>
              </a:rPr>
              <a:t>在</a:t>
            </a:r>
            <a:r>
              <a:rPr lang="zh-CN" altLang="zh-CN" dirty="0" smtClean="0">
                <a:solidFill>
                  <a:schemeClr val="bg1"/>
                </a:solidFill>
              </a:rPr>
              <a:t>“</a:t>
            </a:r>
            <a:r>
              <a:rPr lang="zh-CN" altLang="en-US" dirty="0">
                <a:solidFill>
                  <a:schemeClr val="bg1"/>
                </a:solidFill>
              </a:rPr>
              <a:t>设计</a:t>
            </a:r>
            <a:r>
              <a:rPr lang="zh-CN" altLang="zh-CN" dirty="0" smtClean="0">
                <a:solidFill>
                  <a:schemeClr val="bg1"/>
                </a:solidFill>
              </a:rPr>
              <a:t>视图”</a:t>
            </a:r>
            <a:r>
              <a:rPr lang="zh-CN" altLang="zh-CN" dirty="0">
                <a:solidFill>
                  <a:schemeClr val="bg1"/>
                </a:solidFill>
              </a:rPr>
              <a:t>下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gray">
          <a:xfrm>
            <a:off x="1165669" y="4683638"/>
            <a:ext cx="6851779" cy="92333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99000">
                <a:schemeClr val="bg1"/>
              </a:gs>
            </a:gsLst>
            <a:lin ang="162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lvl="0" indent="-45720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增大数据行的间距：增加“主体”节高度；</a:t>
            </a:r>
          </a:p>
          <a:p>
            <a:pPr marL="285750" indent="-45720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减小子报表宽度：选中“子报表”，向左拖曳右边框线。</a:t>
            </a:r>
            <a:endParaRPr lang="en-US" altLang="zh-CN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3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92988"/>
            <a:ext cx="8686800" cy="1087438"/>
          </a:xfrm>
        </p:spPr>
        <p:txBody>
          <a:bodyPr/>
          <a:lstStyle/>
          <a:p>
            <a:r>
              <a:rPr lang="en-US" altLang="zh-CN" sz="2800" dirty="0"/>
              <a:t>7.2.9</a:t>
            </a:r>
            <a:r>
              <a:rPr lang="zh-CN" altLang="zh-CN" sz="2800" dirty="0"/>
              <a:t>创建交叉报表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51</a:t>
            </a:fld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362111" y="1139807"/>
            <a:ext cx="6712505" cy="36956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3077" y="4866466"/>
            <a:ext cx="6207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7.9</a:t>
            </a:r>
            <a:r>
              <a:rPr lang="zh-CN" altLang="zh-CN" dirty="0"/>
              <a:t>：以“学生信息表”、“成绩表”和“选课表”为数据源（先建立好三表之间的表关系），统计各门课程的学生人数，以交叉报表的形式显示和打印出来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79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5742" y="2650210"/>
            <a:ext cx="33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26883" r="20313" b="24550"/>
          <a:stretch/>
        </p:blipFill>
        <p:spPr bwMode="auto">
          <a:xfrm>
            <a:off x="640412" y="896965"/>
            <a:ext cx="6168602" cy="322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52</a:t>
            </a:fld>
            <a:endParaRPr lang="en-US" altLang="zh-CN"/>
          </a:p>
        </p:txBody>
      </p:sp>
      <p:sp>
        <p:nvSpPr>
          <p:cNvPr id="15" name="圆角矩形 14"/>
          <p:cNvSpPr/>
          <p:nvPr/>
        </p:nvSpPr>
        <p:spPr>
          <a:xfrm>
            <a:off x="1202273" y="3134537"/>
            <a:ext cx="5104706" cy="85433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18391" r="23264" b="64079"/>
          <a:stretch>
            <a:fillRect/>
          </a:stretch>
        </p:blipFill>
        <p:spPr bwMode="auto">
          <a:xfrm>
            <a:off x="1508537" y="4272913"/>
            <a:ext cx="6132126" cy="175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652933" y="516632"/>
            <a:ext cx="2044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①</a:t>
            </a:r>
            <a:r>
              <a:rPr lang="zh-CN" altLang="zh-CN" dirty="0" smtClean="0"/>
              <a:t>创建</a:t>
            </a:r>
            <a:r>
              <a:rPr lang="zh-CN" altLang="zh-CN" dirty="0"/>
              <a:t>交叉表查询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 bwMode="auto">
          <a:xfrm>
            <a:off x="6172200" y="3984171"/>
            <a:ext cx="0" cy="46071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47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9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97B65-8FBF-43A6-9E94-815E7EDA7447}" type="slidenum">
              <a:rPr lang="en-US" altLang="zh-CN" smtClean="0"/>
              <a:pPr/>
              <a:t>53</a:t>
            </a:fld>
            <a:endParaRPr lang="en-US" altLang="zh-CN"/>
          </a:p>
        </p:txBody>
      </p:sp>
      <p:sp>
        <p:nvSpPr>
          <p:cNvPr id="3" name="矩形 2"/>
          <p:cNvSpPr/>
          <p:nvPr/>
        </p:nvSpPr>
        <p:spPr>
          <a:xfrm>
            <a:off x="504489" y="16279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②</a:t>
            </a:r>
            <a:r>
              <a:rPr lang="zh-CN" altLang="zh-CN" dirty="0" smtClean="0"/>
              <a:t>创建</a:t>
            </a:r>
            <a:r>
              <a:rPr lang="zh-CN" altLang="zh-CN" dirty="0"/>
              <a:t>空白报表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 bwMode="auto">
          <a:xfrm>
            <a:off x="407431" y="563125"/>
            <a:ext cx="7485923" cy="361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9343" y="1338039"/>
            <a:ext cx="805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cxnSp>
        <p:nvCxnSpPr>
          <p:cNvPr id="6" name="直接箭头连接符 5"/>
          <p:cNvCxnSpPr/>
          <p:nvPr/>
        </p:nvCxnSpPr>
        <p:spPr bwMode="auto">
          <a:xfrm flipV="1">
            <a:off x="5792299" y="1260547"/>
            <a:ext cx="0" cy="15498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9"/>
          <a:stretch/>
        </p:blipFill>
        <p:spPr bwMode="auto">
          <a:xfrm>
            <a:off x="407431" y="1630099"/>
            <a:ext cx="7502519" cy="25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 bwMode="auto">
          <a:xfrm>
            <a:off x="2041708" y="3259830"/>
            <a:ext cx="1100380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08" y="4137969"/>
            <a:ext cx="4081219" cy="246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1897" y="3259830"/>
            <a:ext cx="72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拖曳</a:t>
            </a:r>
            <a:endParaRPr lang="zh-CN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6320" y="3259830"/>
            <a:ext cx="72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弹出</a:t>
            </a:r>
            <a:endParaRPr lang="zh-CN" altLang="en-US" sz="1600" dirty="0"/>
          </a:p>
        </p:txBody>
      </p:sp>
      <p:cxnSp>
        <p:nvCxnSpPr>
          <p:cNvPr id="14" name="直接箭头连接符 13"/>
          <p:cNvCxnSpPr/>
          <p:nvPr/>
        </p:nvCxnSpPr>
        <p:spPr bwMode="auto">
          <a:xfrm flipH="1">
            <a:off x="4150392" y="3551890"/>
            <a:ext cx="8298" cy="81287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5172367" y="5724058"/>
            <a:ext cx="805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单击</a:t>
            </a: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5575323" y="5959309"/>
            <a:ext cx="0" cy="324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03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3" grpId="0"/>
      <p:bldP spid="17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97B65-8FBF-43A6-9E94-815E7EDA7447}" type="slidenum">
              <a:rPr lang="en-US" altLang="zh-CN" smtClean="0"/>
              <a:pPr/>
              <a:t>54</a:t>
            </a:fld>
            <a:endParaRPr lang="en-US" altLang="zh-CN"/>
          </a:p>
        </p:txBody>
      </p:sp>
      <p:pic>
        <p:nvPicPr>
          <p:cNvPr id="3" name="图片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3069" r="18497" b="33046"/>
          <a:stretch/>
        </p:blipFill>
        <p:spPr bwMode="auto">
          <a:xfrm>
            <a:off x="1928177" y="1338943"/>
            <a:ext cx="6482172" cy="35583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588468" y="330653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③</a:t>
            </a:r>
            <a:r>
              <a:rPr lang="zh-CN" altLang="zh-CN" dirty="0" smtClean="0"/>
              <a:t>调整</a:t>
            </a:r>
            <a:r>
              <a:rPr lang="zh-CN" altLang="zh-CN" dirty="0"/>
              <a:t>交叉表</a:t>
            </a:r>
            <a:r>
              <a:rPr lang="zh-CN" altLang="zh-CN" dirty="0" smtClean="0"/>
              <a:t>布局</a:t>
            </a:r>
            <a:r>
              <a:rPr lang="zh-CN" altLang="en-US" dirty="0" smtClean="0"/>
              <a:t>（布局视图下）</a:t>
            </a:r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1523047" y="2508670"/>
            <a:ext cx="810260" cy="105594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单击移动标记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用方向键移动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47733" y="1659690"/>
            <a:ext cx="2167140" cy="539694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选中列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用方向键移动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200759" y="2408975"/>
            <a:ext cx="387818" cy="33401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674534" y="2199384"/>
            <a:ext cx="0" cy="27662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4170168" y="4416761"/>
            <a:ext cx="1016228" cy="1116001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拖曳左右边框线调整位置和大小</a:t>
            </a:r>
            <a:endParaRPr lang="zh-CN" sz="1600" kern="100" dirty="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4288560" y="4049486"/>
            <a:ext cx="288000" cy="37847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4547733" y="3884620"/>
            <a:ext cx="540000" cy="576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794500" y="8368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④</a:t>
            </a:r>
            <a:r>
              <a:rPr lang="zh-CN" altLang="zh-CN" dirty="0" smtClean="0"/>
              <a:t>添加</a:t>
            </a:r>
            <a:r>
              <a:rPr lang="zh-CN" altLang="zh-CN" dirty="0"/>
              <a:t>页眉页脚</a:t>
            </a:r>
            <a:endParaRPr lang="zh-CN" altLang="en-US" dirty="0"/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4170168" y="1187013"/>
            <a:ext cx="1320794" cy="47267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5490963" y="1206171"/>
            <a:ext cx="1677280" cy="45351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523047" y="5546467"/>
            <a:ext cx="460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⑤</a:t>
            </a:r>
            <a:r>
              <a:rPr lang="zh-CN" altLang="zh-CN" dirty="0" smtClean="0"/>
              <a:t>查看</a:t>
            </a:r>
            <a:r>
              <a:rPr lang="zh-CN" altLang="zh-CN" dirty="0"/>
              <a:t>和预览报表，重命名</a:t>
            </a:r>
            <a:r>
              <a:rPr lang="zh-CN" altLang="zh-CN" dirty="0" smtClean="0"/>
              <a:t>报表</a:t>
            </a:r>
            <a:r>
              <a:rPr lang="zh-CN" altLang="en-US" dirty="0" smtClean="0"/>
              <a:t>，完成操作</a:t>
            </a:r>
            <a:endParaRPr lang="zh-CN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199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24" grpId="0"/>
      <p:bldP spid="29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1402407" y="807135"/>
            <a:ext cx="3762604" cy="3984625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txBody>
          <a:bodyPr vert="horz" wrap="non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684206" y="865692"/>
            <a:ext cx="2955382" cy="569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902116" y="971913"/>
            <a:ext cx="715560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421940" y="1606837"/>
            <a:ext cx="4587346" cy="64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4124196" y="2355501"/>
            <a:ext cx="2956051" cy="569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4814624" y="3096320"/>
            <a:ext cx="3964004" cy="56923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5505050" y="3835776"/>
            <a:ext cx="2955382" cy="66978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2613241" y="1734520"/>
            <a:ext cx="722952" cy="381304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>
            <a:off x="3314017" y="2450827"/>
            <a:ext cx="724431" cy="382666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4001487" y="3191646"/>
            <a:ext cx="725909" cy="379942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4702263" y="3931103"/>
            <a:ext cx="712603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8901" y="965642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创建并保存交叉表查询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1159" y="2464161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调整交叉表和报表的布局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32701" y="3859227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dirty="0"/>
              <a:t>查看和预览</a:t>
            </a:r>
            <a:r>
              <a:rPr lang="zh-CN" altLang="zh-CN" dirty="0" smtClean="0"/>
              <a:t>报表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保存</a:t>
            </a:r>
            <a:r>
              <a:rPr lang="zh-CN" altLang="zh-CN" dirty="0"/>
              <a:t>主报表和子报表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2354" y="1602006"/>
            <a:ext cx="416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 smtClean="0"/>
              <a:t>单击“报表设计”按钮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将</a:t>
            </a:r>
            <a:r>
              <a:rPr lang="zh-CN" altLang="zh-CN" dirty="0"/>
              <a:t>交叉表查询拖曳到报表的“主体”节中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4995" y="3208729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需要时添加页眉页脚等</a:t>
            </a:r>
            <a:r>
              <a:rPr lang="zh-CN" altLang="zh-CN" dirty="0" smtClean="0"/>
              <a:t>控件完善</a:t>
            </a:r>
            <a:r>
              <a:rPr lang="zh-CN" altLang="zh-CN" dirty="0"/>
              <a:t>报表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4467" y="3095586"/>
            <a:ext cx="204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创建</a:t>
            </a:r>
            <a:r>
              <a:rPr lang="zh-CN" altLang="zh-CN" dirty="0"/>
              <a:t>交叉报表</a:t>
            </a:r>
            <a:r>
              <a:rPr lang="zh-CN" altLang="zh-CN" dirty="0" smtClean="0"/>
              <a:t>步骤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55</a:t>
            </a:fld>
            <a:endParaRPr lang="en-US" altLang="zh-CN"/>
          </a:p>
        </p:txBody>
      </p:sp>
      <p:pic>
        <p:nvPicPr>
          <p:cNvPr id="25" name="图片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9" t="6151" r="53094" b="87865"/>
          <a:stretch>
            <a:fillRect/>
          </a:stretch>
        </p:blipFill>
        <p:spPr bwMode="auto">
          <a:xfrm>
            <a:off x="5882591" y="1434924"/>
            <a:ext cx="378724" cy="452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10"/>
          <p:cNvGrpSpPr>
            <a:grpSpLocks/>
          </p:cNvGrpSpPr>
          <p:nvPr/>
        </p:nvGrpSpPr>
        <p:grpSpPr bwMode="auto">
          <a:xfrm flipH="1">
            <a:off x="5427210" y="4947768"/>
            <a:ext cx="1533246" cy="335027"/>
            <a:chOff x="4397" y="1430"/>
            <a:chExt cx="1005" cy="960"/>
          </a:xfrm>
        </p:grpSpPr>
        <p:sp>
          <p:nvSpPr>
            <p:cNvPr id="27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DDDDDD">
                          <a:gamma/>
                          <a:shade val="6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9" name="Rectangle 16"/>
          <p:cNvSpPr>
            <a:spLocks noChangeArrowheads="1"/>
          </p:cNvSpPr>
          <p:nvPr/>
        </p:nvSpPr>
        <p:spPr bwMode="gray">
          <a:xfrm>
            <a:off x="5347835" y="4944242"/>
            <a:ext cx="1836737" cy="33855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600" dirty="0" smtClean="0">
                <a:solidFill>
                  <a:srgbClr val="333333"/>
                </a:solidFill>
                <a:ea typeface="宋体" charset="-122"/>
              </a:rPr>
              <a:t>重要提示：</a:t>
            </a:r>
            <a:endParaRPr lang="en-US" altLang="zh-CN" sz="1600" dirty="0">
              <a:solidFill>
                <a:srgbClr val="333333"/>
              </a:solidFill>
              <a:ea typeface="宋体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88383" y="4799968"/>
            <a:ext cx="4319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请</a:t>
            </a:r>
            <a:r>
              <a:rPr lang="zh-CN" altLang="zh-CN" dirty="0" smtClean="0"/>
              <a:t>完整</a:t>
            </a:r>
            <a:r>
              <a:rPr lang="zh-CN" altLang="en-US" dirty="0" smtClean="0"/>
              <a:t>保存包括：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交叉</a:t>
            </a:r>
            <a:r>
              <a:rPr lang="zh-CN" altLang="zh-CN" dirty="0"/>
              <a:t>表查询、主报表和子</a:t>
            </a:r>
            <a:r>
              <a:rPr lang="zh-CN" altLang="zh-CN" dirty="0" smtClean="0"/>
              <a:t>报表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为防止</a:t>
            </a:r>
            <a:r>
              <a:rPr lang="zh-CN" altLang="zh-CN" dirty="0" smtClean="0"/>
              <a:t>误</a:t>
            </a:r>
            <a:r>
              <a:rPr lang="zh-CN" altLang="zh-CN" dirty="0"/>
              <a:t>删</a:t>
            </a:r>
            <a:r>
              <a:rPr lang="zh-CN" altLang="zh-CN" dirty="0" smtClean="0"/>
              <a:t>，使用</a:t>
            </a:r>
            <a:r>
              <a:rPr lang="zh-CN" altLang="zh-CN" dirty="0"/>
              <a:t>配套的名称</a:t>
            </a:r>
            <a:r>
              <a:rPr lang="zh-CN" altLang="zh-CN" dirty="0" smtClean="0"/>
              <a:t>命名三者</a:t>
            </a:r>
            <a:endParaRPr lang="zh-CN" altLang="en-US" dirty="0"/>
          </a:p>
        </p:txBody>
      </p: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285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9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7.2.10</a:t>
            </a:r>
            <a:r>
              <a:rPr lang="zh-CN" altLang="zh-CN" sz="2800" dirty="0"/>
              <a:t>创建弹出式报表</a:t>
            </a:r>
            <a:endParaRPr lang="zh-CN" altLang="en-US" sz="2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56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1" y="1350612"/>
            <a:ext cx="1733885" cy="27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4" b="7711"/>
          <a:stretch/>
        </p:blipFill>
        <p:spPr bwMode="auto">
          <a:xfrm>
            <a:off x="2720048" y="1051560"/>
            <a:ext cx="6175978" cy="5225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393326" y="2145452"/>
            <a:ext cx="1502698" cy="11962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弹出式报表：</a:t>
            </a:r>
            <a:endParaRPr lang="zh-CN" sz="2000" kern="100" dirty="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独立窗口且位于其他窗格之上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6849098" y="1895204"/>
            <a:ext cx="544228" cy="63887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910502" y="2534077"/>
            <a:ext cx="1034435" cy="29455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>
              <a:lnSpc>
                <a:spcPts val="1100"/>
              </a:lnSpc>
              <a:spcAft>
                <a:spcPts val="0"/>
              </a:spcAft>
            </a:pPr>
            <a:r>
              <a:rPr lang="en-US" sz="900" kern="100" dirty="0">
                <a:effectLst/>
                <a:latin typeface="Times New Roman"/>
                <a:ea typeface="宋体"/>
              </a:rPr>
              <a:t> </a:t>
            </a:r>
            <a:endParaRPr lang="zh-CN" sz="105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910502" y="1906875"/>
            <a:ext cx="1034435" cy="29455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27000">
              <a:lnSpc>
                <a:spcPts val="1100"/>
              </a:lnSpc>
              <a:spcAft>
                <a:spcPts val="0"/>
              </a:spcAft>
            </a:pPr>
            <a:r>
              <a:rPr lang="en-US" sz="900" kern="100"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910502" y="4158694"/>
            <a:ext cx="1522732" cy="11962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kern="100" dirty="0" smtClean="0">
                <a:latin typeface="Times New Roman"/>
                <a:ea typeface="宋体"/>
              </a:rPr>
              <a:t>在</a:t>
            </a:r>
            <a:r>
              <a:rPr lang="zh-CN" altLang="en-US" kern="100" dirty="0" smtClean="0">
                <a:effectLst/>
                <a:latin typeface="Times New Roman"/>
                <a:ea typeface="宋体"/>
              </a:rPr>
              <a:t>属性表中设置弹出方式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727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7.2.11</a:t>
            </a:r>
            <a:r>
              <a:rPr lang="zh-CN" altLang="zh-CN" sz="3200" dirty="0"/>
              <a:t>创建图表报表</a:t>
            </a:r>
            <a:endParaRPr lang="zh-CN" altLang="en-US" sz="3200" dirty="0"/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25" y="898256"/>
            <a:ext cx="7188901" cy="454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823363" y="5443780"/>
            <a:ext cx="6042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7.10</a:t>
            </a:r>
            <a:r>
              <a:rPr lang="zh-CN" altLang="zh-CN" dirty="0"/>
              <a:t>：以“教师信息表”为数据源，创建图表型报表，以柱形图形式表示各“院系”教师的“基本工资”和“岗位津贴”的平均值情况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2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3234" y="1689331"/>
            <a:ext cx="443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"/>
          <a:stretch/>
        </p:blipFill>
        <p:spPr bwMode="auto">
          <a:xfrm>
            <a:off x="278444" y="15514"/>
            <a:ext cx="8493597" cy="419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58</a:t>
            </a:fld>
            <a:endParaRPr lang="en-US" altLang="zh-CN"/>
          </a:p>
        </p:txBody>
      </p:sp>
      <p:sp>
        <p:nvSpPr>
          <p:cNvPr id="9" name="TextBox 8"/>
          <p:cNvSpPr txBox="1"/>
          <p:nvPr/>
        </p:nvSpPr>
        <p:spPr>
          <a:xfrm>
            <a:off x="5563906" y="1241199"/>
            <a:ext cx="77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</a:t>
            </a:r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 bwMode="auto">
          <a:xfrm flipH="1" flipV="1">
            <a:off x="5951363" y="991907"/>
            <a:ext cx="1" cy="324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r="23302" b="34091"/>
          <a:stretch/>
        </p:blipFill>
        <p:spPr bwMode="auto">
          <a:xfrm>
            <a:off x="278444" y="15514"/>
            <a:ext cx="8463871" cy="41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33616" y="1627339"/>
            <a:ext cx="836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单击</a:t>
            </a:r>
            <a:endParaRPr lang="zh-CN" altLang="en-US" sz="1600" dirty="0"/>
          </a:p>
        </p:txBody>
      </p:sp>
      <p:cxnSp>
        <p:nvCxnSpPr>
          <p:cNvPr id="14" name="直接箭头连接符 13"/>
          <p:cNvCxnSpPr/>
          <p:nvPr/>
        </p:nvCxnSpPr>
        <p:spPr bwMode="auto">
          <a:xfrm flipH="1" flipV="1">
            <a:off x="3006671" y="1153907"/>
            <a:ext cx="914400" cy="53542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" r="23259" b="34047"/>
          <a:stretch/>
        </p:blipFill>
        <p:spPr bwMode="auto">
          <a:xfrm>
            <a:off x="278444" y="15514"/>
            <a:ext cx="8463871" cy="438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06671" y="2357097"/>
            <a:ext cx="28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按住鼠标并</a:t>
            </a:r>
            <a:r>
              <a:rPr lang="zh-CN" altLang="zh-CN" dirty="0" smtClean="0"/>
              <a:t>拖曳</a:t>
            </a:r>
            <a:r>
              <a:rPr lang="zh-CN" altLang="en-US" dirty="0" smtClean="0"/>
              <a:t>出矩形框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 bwMode="auto">
          <a:xfrm flipH="1">
            <a:off x="3254645" y="2710931"/>
            <a:ext cx="247975" cy="43524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154093" y="3379985"/>
            <a:ext cx="28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弹出向导对话框</a:t>
            </a:r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00" y="4208128"/>
            <a:ext cx="4169394" cy="250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接箭头连接符 18"/>
          <p:cNvCxnSpPr/>
          <p:nvPr/>
        </p:nvCxnSpPr>
        <p:spPr bwMode="auto">
          <a:xfrm flipH="1">
            <a:off x="5610400" y="3718321"/>
            <a:ext cx="1487823" cy="90017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894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5" grpId="0"/>
      <p:bldP spid="23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59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" y="104776"/>
            <a:ext cx="4525506" cy="28709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25" y="104776"/>
            <a:ext cx="4202395" cy="28709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" y="3067712"/>
            <a:ext cx="4525506" cy="279064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859792" y="4623734"/>
            <a:ext cx="1115879" cy="26573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分两次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拖曳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976393" y="4030489"/>
            <a:ext cx="1880438" cy="54646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95869" y="3976966"/>
            <a:ext cx="299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600" dirty="0"/>
              <a:t>双击</a:t>
            </a:r>
          </a:p>
        </p:txBody>
      </p:sp>
      <p:pic>
        <p:nvPicPr>
          <p:cNvPr id="13" name="图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2" y="5231319"/>
            <a:ext cx="2185886" cy="1519123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494989" y="4013079"/>
            <a:ext cx="0" cy="121824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24" y="3063064"/>
            <a:ext cx="4202395" cy="279529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4858494" y="3761176"/>
            <a:ext cx="953370" cy="44181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sp>
        <p:nvSpPr>
          <p:cNvPr id="18" name="左大括号 17"/>
          <p:cNvSpPr/>
          <p:nvPr/>
        </p:nvSpPr>
        <p:spPr bwMode="auto">
          <a:xfrm>
            <a:off x="2856831" y="4432039"/>
            <a:ext cx="134342" cy="289825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 bwMode="gray">
          <a:xfrm>
            <a:off x="3022169" y="2588217"/>
            <a:ext cx="684000" cy="216976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2" name="圆角矩形 21"/>
          <p:cNvSpPr/>
          <p:nvPr/>
        </p:nvSpPr>
        <p:spPr bwMode="gray">
          <a:xfrm>
            <a:off x="7563173" y="2588217"/>
            <a:ext cx="684000" cy="216976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527983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544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 animBg="1"/>
      <p:bldP spid="18" grpId="0" animBg="1"/>
      <p:bldP spid="20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7.1.2</a:t>
            </a:r>
            <a:r>
              <a:rPr lang="zh-CN" altLang="en-US" sz="3600" dirty="0" smtClean="0"/>
              <a:t>报表</a:t>
            </a:r>
            <a:r>
              <a:rPr lang="zh-CN" altLang="zh-CN" sz="3600" dirty="0" smtClean="0"/>
              <a:t>的类型</a:t>
            </a:r>
            <a:endParaRPr lang="zh-CN" altLang="en-US" sz="3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43392" y="1500682"/>
            <a:ext cx="1601505" cy="3287741"/>
            <a:chOff x="7225788" y="356701"/>
            <a:chExt cx="1601505" cy="4104403"/>
          </a:xfrm>
        </p:grpSpPr>
        <p:grpSp>
          <p:nvGrpSpPr>
            <p:cNvPr id="154" name="Group 9"/>
            <p:cNvGrpSpPr>
              <a:grpSpLocks/>
            </p:cNvGrpSpPr>
            <p:nvPr/>
          </p:nvGrpSpPr>
          <p:grpSpPr bwMode="auto">
            <a:xfrm>
              <a:off x="7316128" y="3409073"/>
              <a:ext cx="1411851" cy="1052031"/>
              <a:chOff x="471" y="272"/>
              <a:chExt cx="1161" cy="153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25" name="Group 2"/>
            <p:cNvGrpSpPr>
              <a:grpSpLocks/>
            </p:cNvGrpSpPr>
            <p:nvPr/>
          </p:nvGrpSpPr>
          <p:grpSpPr bwMode="auto">
            <a:xfrm>
              <a:off x="7316236" y="1087236"/>
              <a:ext cx="1411851" cy="2644540"/>
              <a:chOff x="672" y="1783"/>
              <a:chExt cx="1161" cy="1737"/>
            </a:xfrm>
          </p:grpSpPr>
          <p:grpSp>
            <p:nvGrpSpPr>
              <p:cNvPr id="126" name="Group 3"/>
              <p:cNvGrpSpPr>
                <a:grpSpLocks/>
              </p:cNvGrpSpPr>
              <p:nvPr/>
            </p:nvGrpSpPr>
            <p:grpSpPr bwMode="auto">
              <a:xfrm>
                <a:off x="672" y="2829"/>
                <a:ext cx="1161" cy="691"/>
                <a:chOff x="471" y="272"/>
                <a:chExt cx="1161" cy="1539"/>
              </a:xfrm>
            </p:grpSpPr>
            <p:sp>
              <p:nvSpPr>
                <p:cNvPr id="133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7" name="Group 6"/>
              <p:cNvGrpSpPr>
                <a:grpSpLocks/>
              </p:cNvGrpSpPr>
              <p:nvPr/>
            </p:nvGrpSpPr>
            <p:grpSpPr bwMode="auto">
              <a:xfrm>
                <a:off x="672" y="2307"/>
                <a:ext cx="1161" cy="691"/>
                <a:chOff x="471" y="272"/>
                <a:chExt cx="1161" cy="1539"/>
              </a:xfrm>
            </p:grpSpPr>
            <p:sp>
              <p:nvSpPr>
                <p:cNvPr id="131" name="Oval 7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AutoShape 8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8" name="Group 9"/>
              <p:cNvGrpSpPr>
                <a:grpSpLocks/>
              </p:cNvGrpSpPr>
              <p:nvPr/>
            </p:nvGrpSpPr>
            <p:grpSpPr bwMode="auto">
              <a:xfrm>
                <a:off x="672" y="1783"/>
                <a:ext cx="1161" cy="691"/>
                <a:chOff x="471" y="272"/>
                <a:chExt cx="1161" cy="1539"/>
              </a:xfrm>
            </p:grpSpPr>
            <p:sp>
              <p:nvSpPr>
                <p:cNvPr id="12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35" name="Text Box 14"/>
            <p:cNvSpPr txBox="1">
              <a:spLocks noChangeArrowheads="1"/>
            </p:cNvSpPr>
            <p:nvPr/>
          </p:nvSpPr>
          <p:spPr bwMode="white">
            <a:xfrm>
              <a:off x="7225788" y="1551616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/>
                <a:t>纵</a:t>
              </a:r>
              <a:r>
                <a:rPr lang="zh-CN" altLang="zh-CN" dirty="0" smtClean="0"/>
                <a:t>栏</a:t>
              </a:r>
              <a:r>
                <a:rPr lang="zh-CN" altLang="en-US" dirty="0" smtClean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6" name="Text Box 31"/>
            <p:cNvSpPr txBox="1">
              <a:spLocks noChangeArrowheads="1"/>
            </p:cNvSpPr>
            <p:nvPr/>
          </p:nvSpPr>
          <p:spPr bwMode="white">
            <a:xfrm>
              <a:off x="7225788" y="2327961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/>
                <a:t>数据表型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white">
            <a:xfrm>
              <a:off x="7225788" y="3156708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标签型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white">
            <a:xfrm>
              <a:off x="7318668" y="387345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图表型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320668" y="356701"/>
              <a:ext cx="1411851" cy="1055076"/>
              <a:chOff x="471" y="272"/>
              <a:chExt cx="1161" cy="1539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white">
            <a:xfrm>
              <a:off x="7230220" y="84831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 smtClean="0"/>
                <a:t>表格</a:t>
              </a:r>
              <a:r>
                <a:rPr lang="zh-CN" altLang="en-US" dirty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 bwMode="gray">
          <a:xfrm>
            <a:off x="2187445" y="2421408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" name="图片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6" y="1681615"/>
            <a:ext cx="3593311" cy="46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97B65-8FBF-43A6-9E94-815E7EDA7447}" type="slidenum">
              <a:rPr lang="en-US" altLang="zh-CN" smtClean="0"/>
              <a:pPr/>
              <a:t>60</a:t>
            </a:fld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8" y="149449"/>
            <a:ext cx="4497916" cy="2578256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34587" r="35512" b="23845"/>
          <a:stretch/>
        </p:blipFill>
        <p:spPr bwMode="auto">
          <a:xfrm>
            <a:off x="4757984" y="149449"/>
            <a:ext cx="4386016" cy="2764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直接箭头连接符 4"/>
          <p:cNvCxnSpPr/>
          <p:nvPr/>
        </p:nvCxnSpPr>
        <p:spPr>
          <a:xfrm>
            <a:off x="7422188" y="362394"/>
            <a:ext cx="1273857" cy="141683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16818" y="180445"/>
            <a:ext cx="2911303" cy="29969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切换到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布局视图加宽图表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8" name="图片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15576" r="57453" b="40164"/>
          <a:stretch/>
        </p:blipFill>
        <p:spPr bwMode="auto">
          <a:xfrm>
            <a:off x="1029905" y="3077510"/>
            <a:ext cx="6998217" cy="3493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-1" y="2789697"/>
            <a:ext cx="2014781" cy="66824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④切换到设计视图</a:t>
            </a:r>
            <a:endParaRPr lang="zh-CN" sz="1600" kern="100">
              <a:effectLst/>
              <a:latin typeface="Times New Roman"/>
              <a:ea typeface="宋体"/>
            </a:endParaRPr>
          </a:p>
          <a:p>
            <a:pPr algn="l">
              <a:spcAft>
                <a:spcPts val="0"/>
              </a:spcAft>
            </a:pPr>
            <a:r>
              <a:rPr lang="zh-CN" sz="16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双击进入编辑状态</a:t>
            </a:r>
            <a:endParaRPr lang="zh-CN" sz="1600" kern="100">
              <a:effectLst/>
              <a:latin typeface="Times New Roman"/>
              <a:ea typeface="宋体"/>
            </a:endParaRPr>
          </a:p>
        </p:txBody>
      </p:sp>
      <p:sp>
        <p:nvSpPr>
          <p:cNvPr id="10" name="圆角矩形 9"/>
          <p:cNvSpPr/>
          <p:nvPr/>
        </p:nvSpPr>
        <p:spPr bwMode="gray">
          <a:xfrm>
            <a:off x="3954543" y="2371245"/>
            <a:ext cx="612000" cy="216976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12" name="图片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0" t="78762" r="50226" b="15483"/>
          <a:stretch/>
        </p:blipFill>
        <p:spPr bwMode="auto">
          <a:xfrm>
            <a:off x="4666758" y="6045267"/>
            <a:ext cx="1835547" cy="662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圆角矩形 12"/>
          <p:cNvSpPr/>
          <p:nvPr/>
        </p:nvSpPr>
        <p:spPr>
          <a:xfrm>
            <a:off x="6431790" y="5882717"/>
            <a:ext cx="503703" cy="28972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右击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6722910" y="5634749"/>
            <a:ext cx="0" cy="28972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4757984" y="6045267"/>
            <a:ext cx="1404000" cy="324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6161984" y="6045267"/>
            <a:ext cx="410486" cy="162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0" t="30932" r="34639" b="52048"/>
          <a:stretch/>
        </p:blipFill>
        <p:spPr bwMode="auto">
          <a:xfrm>
            <a:off x="6722910" y="2713720"/>
            <a:ext cx="2111124" cy="1563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圆角矩形 23"/>
          <p:cNvSpPr/>
          <p:nvPr/>
        </p:nvSpPr>
        <p:spPr>
          <a:xfrm>
            <a:off x="5788608" y="3743951"/>
            <a:ext cx="934301" cy="28972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右</a:t>
            </a:r>
            <a:r>
              <a:rPr lang="zh-CN" sz="12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击</a:t>
            </a:r>
            <a:r>
              <a:rPr lang="zh-CN" altLang="en-US" sz="12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空白处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6161984" y="3350765"/>
            <a:ext cx="789008" cy="40868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6720187" y="2713184"/>
            <a:ext cx="1944000" cy="252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927832" y="5489888"/>
            <a:ext cx="503703" cy="28972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右击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2210679" y="5145437"/>
            <a:ext cx="220856" cy="44281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58259" r="70039" b="34197"/>
          <a:stretch/>
        </p:blipFill>
        <p:spPr bwMode="auto">
          <a:xfrm>
            <a:off x="260068" y="4033672"/>
            <a:ext cx="1472339" cy="722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3" name="直接箭头连接符 32"/>
          <p:cNvCxnSpPr>
            <a:endCxn id="32" idx="2"/>
          </p:cNvCxnSpPr>
          <p:nvPr/>
        </p:nvCxnSpPr>
        <p:spPr>
          <a:xfrm flipH="1" flipV="1">
            <a:off x="996238" y="4756095"/>
            <a:ext cx="1071673" cy="88796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266679" y="4080169"/>
            <a:ext cx="1440000" cy="252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3105704" y="3762937"/>
            <a:ext cx="503703" cy="28972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zh-CN" sz="12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右击</a:t>
            </a:r>
            <a:endParaRPr lang="zh-CN" sz="16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3563209" y="3888811"/>
            <a:ext cx="220856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59836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816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3" grpId="0"/>
      <p:bldP spid="15" grpId="0" animBg="1"/>
      <p:bldP spid="24" grpId="0"/>
      <p:bldP spid="28" grpId="0" animBg="1"/>
      <p:bldP spid="29" grpId="0"/>
      <p:bldP spid="35" grpId="0" animBg="1"/>
      <p:bldP spid="36" grpId="0"/>
      <p:bldP spid="4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775507" y="401347"/>
            <a:ext cx="1784329" cy="86645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</a:t>
            </a: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空白处</a:t>
            </a:r>
            <a: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退出编辑状态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7919" r="39892" b="24269"/>
          <a:stretch/>
        </p:blipFill>
        <p:spPr bwMode="auto">
          <a:xfrm>
            <a:off x="305704" y="228260"/>
            <a:ext cx="5583651" cy="3460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85" y="3099015"/>
            <a:ext cx="5197370" cy="32242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5889355" y="1206639"/>
            <a:ext cx="3254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切换到“布局视图”或“设计视图”</a:t>
            </a:r>
            <a:r>
              <a:rPr lang="zh-CN" altLang="zh-CN" dirty="0" smtClean="0"/>
              <a:t>下调整</a:t>
            </a:r>
            <a:r>
              <a:rPr lang="zh-CN" altLang="zh-CN" dirty="0"/>
              <a:t>图表大小和</a:t>
            </a:r>
            <a:r>
              <a:rPr lang="zh-CN" altLang="zh-CN" dirty="0" smtClean="0"/>
              <a:t>位置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889355" y="2055869"/>
            <a:ext cx="3107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切换到“打印预览”</a:t>
            </a:r>
            <a:r>
              <a:rPr lang="zh-CN" altLang="zh-CN" dirty="0" smtClean="0"/>
              <a:t>，单击</a:t>
            </a:r>
            <a:r>
              <a:rPr lang="zh-CN" altLang="zh-CN" dirty="0"/>
              <a:t>“横向”</a:t>
            </a:r>
            <a:r>
              <a:rPr lang="zh-CN" altLang="zh-CN" dirty="0" smtClean="0"/>
              <a:t>按钮设置</a:t>
            </a:r>
            <a:r>
              <a:rPr lang="zh-CN" altLang="zh-CN" dirty="0"/>
              <a:t>“横向”打印效果</a:t>
            </a:r>
            <a:r>
              <a:rPr lang="zh-CN" altLang="zh-CN" dirty="0" smtClean="0"/>
              <a:t>：</a:t>
            </a:r>
            <a:endParaRPr lang="zh-CN" alt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996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227151" y="132052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 smtClean="0"/>
              <a:t>第</a:t>
            </a:r>
            <a:r>
              <a:rPr lang="en-US" altLang="zh-CN" dirty="0" smtClean="0"/>
              <a:t>7</a:t>
            </a:r>
            <a:r>
              <a:rPr lang="zh-CN" altLang="zh-CN" dirty="0" smtClean="0"/>
              <a:t>章</a:t>
            </a:r>
            <a:r>
              <a:rPr lang="en-US" altLang="zh-CN" dirty="0" smtClean="0"/>
              <a:t>  </a:t>
            </a:r>
            <a:r>
              <a:rPr lang="zh-CN" altLang="en-US" dirty="0" smtClean="0"/>
              <a:t>报表</a:t>
            </a:r>
            <a:endParaRPr lang="zh-CN" altLang="zh-CN" dirty="0"/>
          </a:p>
        </p:txBody>
      </p:sp>
      <p:sp>
        <p:nvSpPr>
          <p:cNvPr id="199118" name="Text Box 462"/>
          <p:cNvSpPr txBox="1">
            <a:spLocks noChangeArrowheads="1"/>
          </p:cNvSpPr>
          <p:nvPr/>
        </p:nvSpPr>
        <p:spPr bwMode="gray">
          <a:xfrm>
            <a:off x="2250812" y="1402863"/>
            <a:ext cx="35814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 smtClean="0"/>
              <a:t>7.3 </a:t>
            </a:r>
            <a:r>
              <a:rPr lang="zh-CN" altLang="en-US" sz="2400" dirty="0" smtClean="0"/>
              <a:t>美化报表</a:t>
            </a:r>
            <a:endParaRPr lang="zh-CN" altLang="zh-CN" sz="24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62</a:t>
            </a:fld>
            <a:endParaRPr lang="en-US" altLang="zh-CN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250812" y="1867356"/>
            <a:ext cx="4079122" cy="233358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2" action="ppaction://hlinksldjump"/>
              </a:rPr>
              <a:t>7.3.1 </a:t>
            </a:r>
            <a:r>
              <a:rPr lang="zh-CN" altLang="en-US" sz="2000" dirty="0" smtClean="0">
                <a:hlinkClick r:id="rId2" action="ppaction://hlinksldjump"/>
              </a:rPr>
              <a:t>设置报表格式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3" action="ppaction://hlinksldjump"/>
              </a:rPr>
              <a:t>7.3.2 </a:t>
            </a:r>
            <a:r>
              <a:rPr lang="zh-CN" altLang="en-US" sz="2000" dirty="0" smtClean="0">
                <a:hlinkClick r:id="rId3" action="ppaction://hlinksldjump"/>
              </a:rPr>
              <a:t>添加页眉和页脚</a:t>
            </a:r>
            <a:endParaRPr lang="zh-CN" altLang="zh-CN" sz="2000" dirty="0"/>
          </a:p>
          <a:p>
            <a:pPr indent="792000" algn="l">
              <a:lnSpc>
                <a:spcPct val="200000"/>
              </a:lnSpc>
            </a:pPr>
            <a:r>
              <a:rPr lang="en-US" altLang="zh-CN" sz="2000" dirty="0" smtClean="0">
                <a:hlinkClick r:id="rId4" action="ppaction://hlinksldjump"/>
              </a:rPr>
              <a:t>7.3.3 </a:t>
            </a:r>
            <a:r>
              <a:rPr lang="zh-CN" altLang="en-US" sz="2000" dirty="0" smtClean="0">
                <a:hlinkClick r:id="rId4" action="ppaction://hlinksldjump"/>
              </a:rPr>
              <a:t>添加控件</a:t>
            </a:r>
            <a:endParaRPr lang="en-US" altLang="zh-CN" sz="2000" dirty="0" smtClean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目录页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871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7.3.1</a:t>
            </a:r>
            <a:r>
              <a:rPr lang="zh-CN" altLang="zh-CN" sz="3200" dirty="0"/>
              <a:t>设置报表格式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63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4" y="952622"/>
            <a:ext cx="5821977" cy="344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42" y="2561437"/>
            <a:ext cx="5754144" cy="367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直角上箭头 6"/>
          <p:cNvSpPr/>
          <p:nvPr/>
        </p:nvSpPr>
        <p:spPr bwMode="gray">
          <a:xfrm rot="5400000">
            <a:off x="2333770" y="4229737"/>
            <a:ext cx="504000" cy="1008000"/>
          </a:xfrm>
          <a:prstGeom prst="bentUpArrow">
            <a:avLst>
              <a:gd name="adj1" fmla="val 11440"/>
              <a:gd name="adj2" fmla="val 24600"/>
              <a:gd name="adj3" fmla="val 28075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6225057" y="1541095"/>
            <a:ext cx="2794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7.11</a:t>
            </a:r>
            <a:r>
              <a:rPr lang="zh-CN" altLang="zh-CN" dirty="0" smtClean="0"/>
              <a:t>：</a:t>
            </a:r>
            <a:r>
              <a:rPr lang="zh-CN" altLang="en-US" dirty="0" smtClean="0"/>
              <a:t>按图所示</a:t>
            </a:r>
            <a:r>
              <a:rPr lang="zh-CN" altLang="zh-CN" dirty="0" smtClean="0"/>
              <a:t>对</a:t>
            </a:r>
            <a:r>
              <a:rPr lang="zh-CN" altLang="zh-CN" dirty="0"/>
              <a:t>报表进行格式设置和美化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5168" y="6268045"/>
            <a:ext cx="88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583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64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600707" y="195147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…….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2956" y="278969"/>
            <a:ext cx="244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打开报表设计视图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22543" r="8057" b="50289"/>
          <a:stretch/>
        </p:blipFill>
        <p:spPr bwMode="auto">
          <a:xfrm>
            <a:off x="185979" y="946260"/>
            <a:ext cx="8493071" cy="2550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6602412" y="2552876"/>
            <a:ext cx="1007256" cy="37630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602412" y="3176342"/>
            <a:ext cx="1131242" cy="468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5483392" y="1539019"/>
            <a:ext cx="1119021" cy="1055155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524601" y="3433833"/>
            <a:ext cx="1317857" cy="31701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1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前景色：深红色</a:t>
            </a:r>
            <a:endParaRPr lang="zh-CN" sz="11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75625" y="1143019"/>
            <a:ext cx="6279972" cy="3960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15" name="图片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t="19942" r="8597" b="48266"/>
          <a:stretch/>
        </p:blipFill>
        <p:spPr bwMode="auto">
          <a:xfrm>
            <a:off x="172720" y="3716323"/>
            <a:ext cx="8506330" cy="2911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6638843" y="5316227"/>
            <a:ext cx="1058380" cy="23441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524923" y="6603235"/>
            <a:ext cx="1317857" cy="31701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zh-CN" sz="1100" dirty="0">
                <a:solidFill>
                  <a:schemeClr val="tx1"/>
                </a:solidFill>
              </a:rPr>
              <a:t>字体粗细：半粗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4711484" y="4661133"/>
            <a:ext cx="1875445" cy="3960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5965091" y="5046678"/>
            <a:ext cx="637321" cy="355759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6586929" y="6603235"/>
            <a:ext cx="1188000" cy="23441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5265834" y="6532476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660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1" grpId="0"/>
      <p:bldP spid="12" grpId="0" animBg="1"/>
      <p:bldP spid="16" grpId="0" animBg="1"/>
      <p:bldP spid="19" grpId="0"/>
      <p:bldP spid="20" grpId="0" animBg="1"/>
      <p:bldP spid="23" grpId="0" animBg="1"/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4" y="1073600"/>
            <a:ext cx="5754144" cy="367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7.3.2</a:t>
            </a:r>
            <a:r>
              <a:rPr lang="zh-CN" altLang="zh-CN" sz="3200" dirty="0"/>
              <a:t>添加页眉和页脚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65</a:t>
            </a:fld>
            <a:endParaRPr lang="en-US" altLang="zh-CN"/>
          </a:p>
        </p:txBody>
      </p:sp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38" y="1821604"/>
            <a:ext cx="4679391" cy="48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直角上箭头 6"/>
          <p:cNvSpPr/>
          <p:nvPr/>
        </p:nvSpPr>
        <p:spPr bwMode="gray">
          <a:xfrm rot="5400000">
            <a:off x="3387651" y="4523492"/>
            <a:ext cx="504000" cy="1008000"/>
          </a:xfrm>
          <a:prstGeom prst="bentUpArrow">
            <a:avLst>
              <a:gd name="adj1" fmla="val 11440"/>
              <a:gd name="adj2" fmla="val 24600"/>
              <a:gd name="adj3" fmla="val 28075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7261787" y="2225321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dirty="0"/>
              <a:t>报表</a:t>
            </a:r>
            <a:r>
              <a:rPr lang="zh-CN" altLang="zh-CN" dirty="0" smtClean="0"/>
              <a:t>页眉</a:t>
            </a:r>
            <a:endParaRPr lang="en-US" altLang="zh-CN" dirty="0">
              <a:ea typeface="宋体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7091305" y="2409987"/>
            <a:ext cx="252000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矩形 11"/>
          <p:cNvSpPr/>
          <p:nvPr/>
        </p:nvSpPr>
        <p:spPr>
          <a:xfrm>
            <a:off x="7265815" y="572150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dirty="0" smtClean="0"/>
              <a:t>报表</a:t>
            </a:r>
            <a:r>
              <a:rPr lang="zh-CN" altLang="zh-CN" dirty="0"/>
              <a:t>页脚</a:t>
            </a:r>
            <a:endParaRPr lang="en-US" altLang="zh-CN" dirty="0">
              <a:ea typeface="宋体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 bwMode="auto">
          <a:xfrm flipH="1">
            <a:off x="7095333" y="5906170"/>
            <a:ext cx="252000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7286476" y="6212328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dirty="0" smtClean="0"/>
              <a:t>页面</a:t>
            </a:r>
            <a:r>
              <a:rPr lang="zh-CN" altLang="zh-CN" dirty="0" smtClean="0"/>
              <a:t>页脚</a:t>
            </a:r>
            <a:endParaRPr lang="en-US" altLang="zh-CN" dirty="0">
              <a:ea typeface="宋体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 bwMode="auto">
          <a:xfrm flipH="1">
            <a:off x="7115994" y="6396994"/>
            <a:ext cx="252000" cy="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矩形 15"/>
          <p:cNvSpPr/>
          <p:nvPr/>
        </p:nvSpPr>
        <p:spPr>
          <a:xfrm>
            <a:off x="4596079" y="2225321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dirty="0" smtClean="0"/>
              <a:t>页面</a:t>
            </a:r>
            <a:r>
              <a:rPr lang="zh-CN" altLang="zh-CN" dirty="0" smtClean="0"/>
              <a:t>页眉</a:t>
            </a:r>
            <a:endParaRPr lang="en-US" altLang="zh-CN" dirty="0">
              <a:ea typeface="宋体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 bwMode="auto">
          <a:xfrm>
            <a:off x="5080545" y="2537848"/>
            <a:ext cx="0" cy="216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矩形 19"/>
          <p:cNvSpPr/>
          <p:nvPr/>
        </p:nvSpPr>
        <p:spPr>
          <a:xfrm>
            <a:off x="6131118" y="1069163"/>
            <a:ext cx="2733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7.12</a:t>
            </a:r>
            <a:r>
              <a:rPr lang="zh-CN" altLang="zh-CN" dirty="0" smtClean="0"/>
              <a:t>：添加</a:t>
            </a:r>
            <a:r>
              <a:rPr lang="zh-CN" altLang="zh-CN" dirty="0"/>
              <a:t>页眉和页脚并进行格式化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Freeform 4"/>
          <p:cNvSpPr>
            <a:spLocks/>
          </p:cNvSpPr>
          <p:nvPr/>
        </p:nvSpPr>
        <p:spPr bwMode="gray">
          <a:xfrm>
            <a:off x="982771" y="769579"/>
            <a:ext cx="272131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55" name="Rectangle 47"/>
          <p:cNvSpPr>
            <a:spLocks noChangeArrowheads="1"/>
          </p:cNvSpPr>
          <p:nvPr/>
        </p:nvSpPr>
        <p:spPr bwMode="gray">
          <a:xfrm>
            <a:off x="953360" y="1218842"/>
            <a:ext cx="7077307" cy="105939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03860" name="Freeform 52"/>
          <p:cNvSpPr>
            <a:spLocks/>
          </p:cNvSpPr>
          <p:nvPr/>
        </p:nvSpPr>
        <p:spPr bwMode="gray">
          <a:xfrm>
            <a:off x="1021027" y="2510299"/>
            <a:ext cx="2636568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3862" name="Text Box 54"/>
          <p:cNvSpPr txBox="1">
            <a:spLocks noChangeArrowheads="1"/>
          </p:cNvSpPr>
          <p:nvPr/>
        </p:nvSpPr>
        <p:spPr bwMode="gray">
          <a:xfrm>
            <a:off x="1060559" y="812441"/>
            <a:ext cx="3557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报表</a:t>
            </a:r>
            <a:r>
              <a:rPr lang="zh-CN" altLang="zh-CN" dirty="0" smtClean="0">
                <a:solidFill>
                  <a:schemeClr val="bg1"/>
                </a:solidFill>
              </a:rPr>
              <a:t>页眉</a:t>
            </a:r>
            <a:r>
              <a:rPr lang="zh-CN" altLang="en-US" dirty="0" smtClean="0">
                <a:solidFill>
                  <a:schemeClr val="bg1"/>
                </a:solidFill>
              </a:rPr>
              <a:t>和</a:t>
            </a:r>
            <a:r>
              <a:rPr lang="zh-CN" altLang="zh-CN" dirty="0">
                <a:solidFill>
                  <a:schemeClr val="bg1"/>
                </a:solidFill>
              </a:rPr>
              <a:t>报表</a:t>
            </a:r>
            <a:r>
              <a:rPr lang="zh-CN" altLang="zh-CN" dirty="0" smtClean="0">
                <a:solidFill>
                  <a:schemeClr val="bg1"/>
                </a:solidFill>
              </a:rPr>
              <a:t>页脚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3" name="Text Box 55"/>
          <p:cNvSpPr txBox="1">
            <a:spLocks noChangeArrowheads="1"/>
          </p:cNvSpPr>
          <p:nvPr/>
        </p:nvSpPr>
        <p:spPr bwMode="gray">
          <a:xfrm>
            <a:off x="1108342" y="2553161"/>
            <a:ext cx="268873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2.</a:t>
            </a:r>
            <a:r>
              <a:rPr lang="zh-CN" altLang="zh-CN" dirty="0">
                <a:solidFill>
                  <a:schemeClr val="bg1"/>
                </a:solidFill>
              </a:rPr>
              <a:t>页面</a:t>
            </a:r>
            <a:r>
              <a:rPr lang="zh-CN" altLang="zh-CN" dirty="0" smtClean="0">
                <a:solidFill>
                  <a:schemeClr val="bg1"/>
                </a:solidFill>
              </a:rPr>
              <a:t>页眉</a:t>
            </a:r>
            <a:r>
              <a:rPr lang="zh-CN" altLang="en-US" dirty="0" smtClean="0">
                <a:solidFill>
                  <a:schemeClr val="bg1"/>
                </a:solidFill>
              </a:rPr>
              <a:t>和</a:t>
            </a:r>
            <a:r>
              <a:rPr lang="zh-CN" altLang="zh-CN" dirty="0">
                <a:solidFill>
                  <a:schemeClr val="bg1"/>
                </a:solidFill>
              </a:rPr>
              <a:t>页面页脚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  <a:p>
            <a:pPr algn="l">
              <a:spcBef>
                <a:spcPct val="50000"/>
              </a:spcBef>
            </a:pP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03867" name="Rectangle 59"/>
          <p:cNvSpPr>
            <a:spLocks noChangeArrowheads="1"/>
          </p:cNvSpPr>
          <p:nvPr/>
        </p:nvSpPr>
        <p:spPr bwMode="gray">
          <a:xfrm>
            <a:off x="985111" y="1315941"/>
            <a:ext cx="68020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分别位于整份报表的开始处和数据的结束处，一般显示报表标题和整份报表的汇总和说明等信息，如果报表不止一页，报表页眉页脚也只在第一页和最后一页上</a:t>
            </a:r>
            <a:r>
              <a:rPr lang="zh-CN" altLang="zh-CN" sz="1600" dirty="0" smtClean="0"/>
              <a:t>显示</a:t>
            </a:r>
            <a:r>
              <a:rPr lang="zh-CN" altLang="en-US" sz="1600" dirty="0"/>
              <a:t>；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gray">
          <a:xfrm>
            <a:off x="989551" y="2937327"/>
            <a:ext cx="7041116" cy="7977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gray">
          <a:xfrm>
            <a:off x="1021300" y="3034427"/>
            <a:ext cx="67661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页面页眉和页面页脚出现在报表每页的上方和下方，显示数据的标题行和页码，报表的每一页上都会显示页面页眉页脚的</a:t>
            </a:r>
            <a:r>
              <a:rPr lang="zh-CN" altLang="zh-CN" sz="1600" dirty="0" smtClean="0"/>
              <a:t>内容</a:t>
            </a:r>
            <a:r>
              <a:rPr lang="zh-CN" altLang="en-US" sz="1600" dirty="0" smtClean="0"/>
              <a:t>；</a:t>
            </a:r>
            <a:endParaRPr lang="en-US" altLang="zh-CN" sz="1600" dirty="0">
              <a:ea typeface="宋体" charset="-122"/>
            </a:endParaRPr>
          </a:p>
        </p:txBody>
      </p:sp>
      <p:sp>
        <p:nvSpPr>
          <p:cNvPr id="52" name="Freeform 4"/>
          <p:cNvSpPr>
            <a:spLocks/>
          </p:cNvSpPr>
          <p:nvPr/>
        </p:nvSpPr>
        <p:spPr bwMode="gray">
          <a:xfrm>
            <a:off x="989253" y="4058037"/>
            <a:ext cx="266834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gray">
          <a:xfrm>
            <a:off x="959843" y="4507300"/>
            <a:ext cx="7052795" cy="7466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500"/>
              </a:lnSpc>
            </a:pPr>
            <a:endParaRPr lang="zh-CN" altLang="en-US" dirty="0"/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gray">
          <a:xfrm>
            <a:off x="1129031" y="4100899"/>
            <a:ext cx="2575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3.</a:t>
            </a:r>
            <a:r>
              <a:rPr lang="zh-CN" altLang="zh-CN" dirty="0">
                <a:solidFill>
                  <a:schemeClr val="bg1"/>
                </a:solidFill>
              </a:rPr>
              <a:t>分组</a:t>
            </a:r>
            <a:r>
              <a:rPr lang="zh-CN" altLang="zh-CN" dirty="0" smtClean="0">
                <a:solidFill>
                  <a:schemeClr val="bg1"/>
                </a:solidFill>
              </a:rPr>
              <a:t>页眉</a:t>
            </a:r>
            <a:r>
              <a:rPr lang="zh-CN" altLang="en-US" dirty="0" smtClean="0">
                <a:solidFill>
                  <a:schemeClr val="bg1"/>
                </a:solidFill>
              </a:rPr>
              <a:t>和分组</a:t>
            </a:r>
            <a:r>
              <a:rPr lang="zh-CN" altLang="zh-CN" dirty="0" smtClean="0">
                <a:solidFill>
                  <a:schemeClr val="bg1"/>
                </a:solidFill>
              </a:rPr>
              <a:t>页脚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gray">
          <a:xfrm>
            <a:off x="991593" y="4604399"/>
            <a:ext cx="67955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/>
              <a:t>当报表进行分组统计时，报表“设计视图”中会增加“分组页眉”节和“分组页脚”节，用于显示每组小计的数据信息或汇总信息。</a:t>
            </a:r>
          </a:p>
        </p:txBody>
      </p:sp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5177213" y="6308252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上一张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362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35389" r="3904" b="10008"/>
          <a:stretch/>
        </p:blipFill>
        <p:spPr bwMode="auto">
          <a:xfrm>
            <a:off x="4153546" y="2487478"/>
            <a:ext cx="4990454" cy="279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8386" y="0"/>
            <a:ext cx="5282668" cy="790414"/>
          </a:xfrm>
        </p:spPr>
        <p:txBody>
          <a:bodyPr/>
          <a:lstStyle/>
          <a:p>
            <a:pPr algn="l"/>
            <a:r>
              <a:rPr lang="zh-CN" altLang="en-US" sz="3200" dirty="0" smtClean="0"/>
              <a:t>报表的结构与格式化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67</a:t>
            </a:fld>
            <a:endParaRPr lang="en-US" altLang="zh-CN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853"/>
            <a:ext cx="4093294" cy="5079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直接箭头连接符 12"/>
          <p:cNvCxnSpPr/>
          <p:nvPr/>
        </p:nvCxnSpPr>
        <p:spPr>
          <a:xfrm>
            <a:off x="3492584" y="1562925"/>
            <a:ext cx="2257287" cy="131976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931563" y="1966966"/>
            <a:ext cx="345969" cy="1535651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右大括号 14"/>
          <p:cNvSpPr/>
          <p:nvPr/>
        </p:nvSpPr>
        <p:spPr>
          <a:xfrm>
            <a:off x="3931717" y="2169763"/>
            <a:ext cx="376814" cy="2844296"/>
          </a:xfrm>
          <a:custGeom>
            <a:avLst/>
            <a:gdLst>
              <a:gd name="connsiteX0" fmla="*/ 0 w 376813"/>
              <a:gd name="connsiteY0" fmla="*/ 0 h 2844296"/>
              <a:gd name="connsiteX1" fmla="*/ 188407 w 376813"/>
              <a:gd name="connsiteY1" fmla="*/ 31400 h 2844296"/>
              <a:gd name="connsiteX2" fmla="*/ 188407 w 376813"/>
              <a:gd name="connsiteY2" fmla="*/ 1833463 h 2844296"/>
              <a:gd name="connsiteX3" fmla="*/ 376814 w 376813"/>
              <a:gd name="connsiteY3" fmla="*/ 1864863 h 2844296"/>
              <a:gd name="connsiteX4" fmla="*/ 188407 w 376813"/>
              <a:gd name="connsiteY4" fmla="*/ 1896263 h 2844296"/>
              <a:gd name="connsiteX5" fmla="*/ 188407 w 376813"/>
              <a:gd name="connsiteY5" fmla="*/ 2812896 h 2844296"/>
              <a:gd name="connsiteX6" fmla="*/ 0 w 376813"/>
              <a:gd name="connsiteY6" fmla="*/ 2844296 h 2844296"/>
              <a:gd name="connsiteX7" fmla="*/ 0 w 376813"/>
              <a:gd name="connsiteY7" fmla="*/ 0 h 2844296"/>
              <a:gd name="connsiteX0" fmla="*/ 0 w 376813"/>
              <a:gd name="connsiteY0" fmla="*/ 0 h 2844296"/>
              <a:gd name="connsiteX1" fmla="*/ 188407 w 376813"/>
              <a:gd name="connsiteY1" fmla="*/ 31400 h 2844296"/>
              <a:gd name="connsiteX2" fmla="*/ 188407 w 376813"/>
              <a:gd name="connsiteY2" fmla="*/ 1833463 h 2844296"/>
              <a:gd name="connsiteX3" fmla="*/ 376814 w 376813"/>
              <a:gd name="connsiteY3" fmla="*/ 1864863 h 2844296"/>
              <a:gd name="connsiteX4" fmla="*/ 188407 w 376813"/>
              <a:gd name="connsiteY4" fmla="*/ 1896263 h 2844296"/>
              <a:gd name="connsiteX5" fmla="*/ 188407 w 376813"/>
              <a:gd name="connsiteY5" fmla="*/ 2812896 h 2844296"/>
              <a:gd name="connsiteX6" fmla="*/ 0 w 376813"/>
              <a:gd name="connsiteY6" fmla="*/ 2844296 h 2844296"/>
              <a:gd name="connsiteX0" fmla="*/ 0 w 376814"/>
              <a:gd name="connsiteY0" fmla="*/ 0 h 2844296"/>
              <a:gd name="connsiteX1" fmla="*/ 188407 w 376814"/>
              <a:gd name="connsiteY1" fmla="*/ 31400 h 2844296"/>
              <a:gd name="connsiteX2" fmla="*/ 188407 w 376814"/>
              <a:gd name="connsiteY2" fmla="*/ 1833463 h 2844296"/>
              <a:gd name="connsiteX3" fmla="*/ 376814 w 376814"/>
              <a:gd name="connsiteY3" fmla="*/ 1864863 h 2844296"/>
              <a:gd name="connsiteX4" fmla="*/ 188407 w 376814"/>
              <a:gd name="connsiteY4" fmla="*/ 1896263 h 2844296"/>
              <a:gd name="connsiteX5" fmla="*/ 188407 w 376814"/>
              <a:gd name="connsiteY5" fmla="*/ 2812896 h 2844296"/>
              <a:gd name="connsiteX6" fmla="*/ 0 w 376814"/>
              <a:gd name="connsiteY6" fmla="*/ 2844296 h 2844296"/>
              <a:gd name="connsiteX7" fmla="*/ 0 w 376814"/>
              <a:gd name="connsiteY7" fmla="*/ 0 h 2844296"/>
              <a:gd name="connsiteX0" fmla="*/ 0 w 376814"/>
              <a:gd name="connsiteY0" fmla="*/ 0 h 2844296"/>
              <a:gd name="connsiteX1" fmla="*/ 188407 w 376814"/>
              <a:gd name="connsiteY1" fmla="*/ 31400 h 2844296"/>
              <a:gd name="connsiteX2" fmla="*/ 188407 w 376814"/>
              <a:gd name="connsiteY2" fmla="*/ 1833463 h 2844296"/>
              <a:gd name="connsiteX3" fmla="*/ 330319 w 376814"/>
              <a:gd name="connsiteY3" fmla="*/ 1957853 h 2844296"/>
              <a:gd name="connsiteX4" fmla="*/ 188407 w 376814"/>
              <a:gd name="connsiteY4" fmla="*/ 1896263 h 2844296"/>
              <a:gd name="connsiteX5" fmla="*/ 188407 w 376814"/>
              <a:gd name="connsiteY5" fmla="*/ 2812896 h 2844296"/>
              <a:gd name="connsiteX6" fmla="*/ 0 w 376814"/>
              <a:gd name="connsiteY6" fmla="*/ 2844296 h 284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814" h="2844296" stroke="0" extrusionOk="0">
                <a:moveTo>
                  <a:pt x="0" y="0"/>
                </a:moveTo>
                <a:cubicBezTo>
                  <a:pt x="104054" y="0"/>
                  <a:pt x="188407" y="14058"/>
                  <a:pt x="188407" y="31400"/>
                </a:cubicBezTo>
                <a:lnTo>
                  <a:pt x="188407" y="1833463"/>
                </a:lnTo>
                <a:cubicBezTo>
                  <a:pt x="188407" y="1850805"/>
                  <a:pt x="272760" y="1864863"/>
                  <a:pt x="376814" y="1864863"/>
                </a:cubicBezTo>
                <a:cubicBezTo>
                  <a:pt x="272760" y="1864863"/>
                  <a:pt x="188407" y="1878921"/>
                  <a:pt x="188407" y="1896263"/>
                </a:cubicBezTo>
                <a:lnTo>
                  <a:pt x="188407" y="2812896"/>
                </a:lnTo>
                <a:cubicBezTo>
                  <a:pt x="188407" y="2830238"/>
                  <a:pt x="104054" y="2844296"/>
                  <a:pt x="0" y="2844296"/>
                </a:cubicBezTo>
                <a:lnTo>
                  <a:pt x="0" y="0"/>
                </a:lnTo>
                <a:close/>
              </a:path>
              <a:path w="376814" h="2844296" fill="none">
                <a:moveTo>
                  <a:pt x="0" y="0"/>
                </a:moveTo>
                <a:cubicBezTo>
                  <a:pt x="104054" y="0"/>
                  <a:pt x="188407" y="14058"/>
                  <a:pt x="188407" y="31400"/>
                </a:cubicBezTo>
                <a:lnTo>
                  <a:pt x="188407" y="1833463"/>
                </a:lnTo>
                <a:cubicBezTo>
                  <a:pt x="188407" y="1850805"/>
                  <a:pt x="226265" y="1957853"/>
                  <a:pt x="330319" y="1957853"/>
                </a:cubicBezTo>
                <a:cubicBezTo>
                  <a:pt x="226265" y="1957853"/>
                  <a:pt x="188407" y="1878921"/>
                  <a:pt x="188407" y="1896263"/>
                </a:cubicBezTo>
                <a:lnTo>
                  <a:pt x="188407" y="2812896"/>
                </a:lnTo>
                <a:cubicBezTo>
                  <a:pt x="188407" y="2830238"/>
                  <a:pt x="104054" y="2844296"/>
                  <a:pt x="0" y="2844296"/>
                </a:cubicBezTo>
              </a:path>
            </a:pathLst>
          </a:cu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2540677" y="5052447"/>
            <a:ext cx="3813628" cy="16853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2571674" y="4618495"/>
            <a:ext cx="3209194" cy="109973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2616195" y="1381142"/>
            <a:ext cx="1006247" cy="36356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报表页眉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15606" y="5590178"/>
            <a:ext cx="1005717" cy="36356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页面页脚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996395" y="5067290"/>
            <a:ext cx="1005717" cy="36356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报表页脚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390835" y="1603399"/>
            <a:ext cx="1006247" cy="36356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页面页眉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858727" y="3793707"/>
            <a:ext cx="296559" cy="46788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主体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094199" y="948885"/>
            <a:ext cx="1889867" cy="51419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页眉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/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页脚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组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按钮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添加页眉页脚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7" t="8215" r="27953" b="78052"/>
          <a:stretch/>
        </p:blipFill>
        <p:spPr bwMode="auto">
          <a:xfrm>
            <a:off x="4733713" y="743919"/>
            <a:ext cx="1360487" cy="1438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直接箭头连接符 5"/>
          <p:cNvCxnSpPr/>
          <p:nvPr/>
        </p:nvCxnSpPr>
        <p:spPr>
          <a:xfrm>
            <a:off x="6814156" y="3025887"/>
            <a:ext cx="1523932" cy="802194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8283635" y="3812582"/>
            <a:ext cx="860365" cy="511445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284482" y="4818827"/>
            <a:ext cx="859518" cy="16145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8073753" y="2134259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格式化</a:t>
            </a:r>
          </a:p>
        </p:txBody>
      </p:sp>
      <p:sp>
        <p:nvSpPr>
          <p:cNvPr id="28" name="TextBox 27">
            <a:hlinkClick r:id="rId5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284677" y="5185128"/>
            <a:ext cx="13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设计视图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35458" y="5982346"/>
            <a:ext cx="13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报表视图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52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  <p:bldP spid="21" grpId="0"/>
      <p:bldP spid="22" grpId="0"/>
      <p:bldP spid="23" grpId="0"/>
      <p:bldP spid="7" grpId="0" animBg="1"/>
      <p:bldP spid="8" grpId="0" animBg="1"/>
      <p:bldP spid="26" grpId="0"/>
      <p:bldP spid="26" grpId="1"/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7.3.3</a:t>
            </a:r>
            <a:r>
              <a:rPr lang="zh-CN" altLang="zh-CN" sz="3200" dirty="0"/>
              <a:t>添加控件</a:t>
            </a:r>
            <a:endParaRPr lang="zh-CN" altLang="en-US" sz="32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08490" y="623704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5385661" y="1076542"/>
            <a:ext cx="3308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7.13</a:t>
            </a:r>
            <a:r>
              <a:rPr lang="zh-CN" altLang="zh-CN" dirty="0" smtClean="0"/>
              <a:t>：添加</a:t>
            </a:r>
            <a:r>
              <a:rPr lang="zh-CN" altLang="zh-CN" dirty="0"/>
              <a:t>徽标和“复旦大学人事处制”字样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4" y="953699"/>
            <a:ext cx="4679391" cy="481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79" y="1992087"/>
            <a:ext cx="4679391" cy="4819419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582461" y="2332640"/>
            <a:ext cx="362412" cy="47049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976928" y="5921374"/>
            <a:ext cx="884713" cy="21617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1" name="直角上箭头 10"/>
          <p:cNvSpPr/>
          <p:nvPr/>
        </p:nvSpPr>
        <p:spPr bwMode="gray">
          <a:xfrm rot="5400000">
            <a:off x="3559981" y="5540959"/>
            <a:ext cx="504000" cy="1008000"/>
          </a:xfrm>
          <a:prstGeom prst="bentUpArrow">
            <a:avLst>
              <a:gd name="adj1" fmla="val 11440"/>
              <a:gd name="adj2" fmla="val 24600"/>
              <a:gd name="adj3" fmla="val 28075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975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r="41663" b="73672"/>
          <a:stretch/>
        </p:blipFill>
        <p:spPr bwMode="auto">
          <a:xfrm>
            <a:off x="5757642" y="2272616"/>
            <a:ext cx="3290873" cy="119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" y="0"/>
            <a:ext cx="4180448" cy="3952068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69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t="21552" r="13368" b="37932"/>
          <a:stretch>
            <a:fillRect/>
          </a:stretch>
        </p:blipFill>
        <p:spPr bwMode="auto">
          <a:xfrm>
            <a:off x="2576265" y="3508643"/>
            <a:ext cx="6567735" cy="31277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7888240" y="4832987"/>
            <a:ext cx="1089067" cy="22541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7577079" y="5058406"/>
            <a:ext cx="311161" cy="1071048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7" t="8215" r="27953" b="78052"/>
          <a:stretch/>
        </p:blipFill>
        <p:spPr bwMode="auto">
          <a:xfrm>
            <a:off x="4733713" y="743919"/>
            <a:ext cx="1360487" cy="1438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直接箭头连接符 10"/>
          <p:cNvCxnSpPr/>
          <p:nvPr/>
        </p:nvCxnSpPr>
        <p:spPr bwMode="auto">
          <a:xfrm flipH="1" flipV="1">
            <a:off x="573437" y="542441"/>
            <a:ext cx="4572000" cy="35646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733713" y="374587"/>
            <a:ext cx="145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“徽标”控件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75817" y="1903284"/>
            <a:ext cx="145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“标签”控件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 bwMode="auto">
          <a:xfrm>
            <a:off x="6895752" y="3270142"/>
            <a:ext cx="0" cy="285931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1662303" y="6297794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358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7.1.2</a:t>
            </a:r>
            <a:r>
              <a:rPr lang="zh-CN" altLang="en-US" sz="3600" dirty="0" smtClean="0"/>
              <a:t>报表</a:t>
            </a:r>
            <a:r>
              <a:rPr lang="zh-CN" altLang="zh-CN" sz="3600" dirty="0" smtClean="0"/>
              <a:t>的类型</a:t>
            </a:r>
            <a:endParaRPr lang="zh-CN" altLang="en-US" sz="3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43392" y="1500682"/>
            <a:ext cx="1601505" cy="3287741"/>
            <a:chOff x="7225788" y="356701"/>
            <a:chExt cx="1601505" cy="4104403"/>
          </a:xfrm>
        </p:grpSpPr>
        <p:grpSp>
          <p:nvGrpSpPr>
            <p:cNvPr id="154" name="Group 9"/>
            <p:cNvGrpSpPr>
              <a:grpSpLocks/>
            </p:cNvGrpSpPr>
            <p:nvPr/>
          </p:nvGrpSpPr>
          <p:grpSpPr bwMode="auto">
            <a:xfrm>
              <a:off x="7316128" y="3409073"/>
              <a:ext cx="1411851" cy="1052031"/>
              <a:chOff x="471" y="272"/>
              <a:chExt cx="1161" cy="153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25" name="Group 2"/>
            <p:cNvGrpSpPr>
              <a:grpSpLocks/>
            </p:cNvGrpSpPr>
            <p:nvPr/>
          </p:nvGrpSpPr>
          <p:grpSpPr bwMode="auto">
            <a:xfrm>
              <a:off x="7316236" y="1087236"/>
              <a:ext cx="1411851" cy="2644540"/>
              <a:chOff x="672" y="1783"/>
              <a:chExt cx="1161" cy="1737"/>
            </a:xfrm>
          </p:grpSpPr>
          <p:grpSp>
            <p:nvGrpSpPr>
              <p:cNvPr id="126" name="Group 3"/>
              <p:cNvGrpSpPr>
                <a:grpSpLocks/>
              </p:cNvGrpSpPr>
              <p:nvPr/>
            </p:nvGrpSpPr>
            <p:grpSpPr bwMode="auto">
              <a:xfrm>
                <a:off x="672" y="2829"/>
                <a:ext cx="1161" cy="691"/>
                <a:chOff x="471" y="272"/>
                <a:chExt cx="1161" cy="1539"/>
              </a:xfrm>
            </p:grpSpPr>
            <p:sp>
              <p:nvSpPr>
                <p:cNvPr id="133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7" name="Group 6"/>
              <p:cNvGrpSpPr>
                <a:grpSpLocks/>
              </p:cNvGrpSpPr>
              <p:nvPr/>
            </p:nvGrpSpPr>
            <p:grpSpPr bwMode="auto">
              <a:xfrm>
                <a:off x="672" y="2307"/>
                <a:ext cx="1161" cy="691"/>
                <a:chOff x="471" y="272"/>
                <a:chExt cx="1161" cy="1539"/>
              </a:xfrm>
            </p:grpSpPr>
            <p:sp>
              <p:nvSpPr>
                <p:cNvPr id="131" name="Oval 7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AutoShape 8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8" name="Group 9"/>
              <p:cNvGrpSpPr>
                <a:grpSpLocks/>
              </p:cNvGrpSpPr>
              <p:nvPr/>
            </p:nvGrpSpPr>
            <p:grpSpPr bwMode="auto">
              <a:xfrm>
                <a:off x="672" y="1783"/>
                <a:ext cx="1161" cy="691"/>
                <a:chOff x="471" y="272"/>
                <a:chExt cx="1161" cy="1539"/>
              </a:xfrm>
            </p:grpSpPr>
            <p:sp>
              <p:nvSpPr>
                <p:cNvPr id="12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35" name="Text Box 14"/>
            <p:cNvSpPr txBox="1">
              <a:spLocks noChangeArrowheads="1"/>
            </p:cNvSpPr>
            <p:nvPr/>
          </p:nvSpPr>
          <p:spPr bwMode="white">
            <a:xfrm>
              <a:off x="7225788" y="1551616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/>
                <a:t>纵</a:t>
              </a:r>
              <a:r>
                <a:rPr lang="zh-CN" altLang="zh-CN" dirty="0" smtClean="0"/>
                <a:t>栏</a:t>
              </a:r>
              <a:r>
                <a:rPr lang="zh-CN" altLang="en-US" dirty="0" smtClean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6" name="Text Box 31"/>
            <p:cNvSpPr txBox="1">
              <a:spLocks noChangeArrowheads="1"/>
            </p:cNvSpPr>
            <p:nvPr/>
          </p:nvSpPr>
          <p:spPr bwMode="white">
            <a:xfrm>
              <a:off x="7225788" y="2327961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/>
                <a:t>数据表型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white">
            <a:xfrm>
              <a:off x="7225788" y="3156708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标签型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white">
            <a:xfrm>
              <a:off x="7318668" y="387345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图表型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320668" y="356701"/>
              <a:ext cx="1411851" cy="1055076"/>
              <a:chOff x="471" y="272"/>
              <a:chExt cx="1161" cy="1539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white">
            <a:xfrm>
              <a:off x="7230220" y="84831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 smtClean="0"/>
                <a:t>表格</a:t>
              </a:r>
              <a:r>
                <a:rPr lang="zh-CN" altLang="en-US" dirty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 bwMode="gray">
          <a:xfrm>
            <a:off x="2187445" y="3072324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" name="图片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6" y="1681615"/>
            <a:ext cx="5685581" cy="42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43" name="Freeform 487"/>
          <p:cNvSpPr>
            <a:spLocks/>
          </p:cNvSpPr>
          <p:nvPr/>
        </p:nvSpPr>
        <p:spPr bwMode="gray">
          <a:xfrm>
            <a:off x="2494100" y="1485862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145" name="Text Box 489"/>
          <p:cNvSpPr txBox="1">
            <a:spLocks noChangeArrowheads="1"/>
          </p:cNvSpPr>
          <p:nvPr/>
        </p:nvSpPr>
        <p:spPr bwMode="gray">
          <a:xfrm>
            <a:off x="2517758" y="1544600"/>
            <a:ext cx="3929963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7.4 </a:t>
            </a:r>
            <a:r>
              <a:rPr lang="zh-CN" altLang="en-US" sz="2400" dirty="0" smtClean="0"/>
              <a:t>报表的计算和分组汇总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-172530" y="306839"/>
            <a:ext cx="9144000" cy="862013"/>
          </a:xfrm>
        </p:spPr>
        <p:txBody>
          <a:bodyPr/>
          <a:lstStyle/>
          <a:p>
            <a:r>
              <a:rPr lang="zh-CN" altLang="zh-CN" dirty="0" smtClean="0"/>
              <a:t>第</a:t>
            </a:r>
            <a:r>
              <a:rPr lang="en-US" altLang="zh-CN" dirty="0" smtClean="0"/>
              <a:t>7</a:t>
            </a:r>
            <a:r>
              <a:rPr lang="zh-CN" altLang="zh-CN" dirty="0" smtClean="0"/>
              <a:t>章</a:t>
            </a:r>
            <a:r>
              <a:rPr lang="en-US" altLang="zh-CN" dirty="0" smtClean="0"/>
              <a:t>  </a:t>
            </a:r>
            <a:r>
              <a:rPr lang="zh-CN" altLang="en-US" dirty="0" smtClean="0"/>
              <a:t>报表</a:t>
            </a:r>
            <a:endParaRPr lang="zh-CN" altLang="zh-CN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70</a:t>
            </a:fld>
            <a:endParaRPr lang="en-US" altLang="zh-CN"/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2459730" y="2107299"/>
            <a:ext cx="4408033" cy="190811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/>
          <a:lstStyle/>
          <a:p>
            <a:pPr indent="457200" algn="l">
              <a:lnSpc>
                <a:spcPct val="200000"/>
              </a:lnSpc>
            </a:pPr>
            <a:r>
              <a:rPr lang="en-US" altLang="zh-CN" sz="2000" dirty="0" smtClean="0">
                <a:hlinkClick r:id="rId2" action="ppaction://hlinksldjump"/>
              </a:rPr>
              <a:t>7.4.1</a:t>
            </a:r>
            <a:r>
              <a:rPr lang="zh-CN" altLang="en-US" sz="2000" dirty="0" smtClean="0">
                <a:hlinkClick r:id="rId2" action="ppaction://hlinksldjump"/>
              </a:rPr>
              <a:t>为报表添加计算字段</a:t>
            </a:r>
            <a:endParaRPr lang="en-US" altLang="zh-CN" sz="2000" dirty="0" smtClean="0">
              <a:hlinkClick r:id="rId3" action="ppaction://hlinksldjump"/>
            </a:endParaRPr>
          </a:p>
          <a:p>
            <a:pPr indent="457200" algn="l">
              <a:lnSpc>
                <a:spcPct val="200000"/>
              </a:lnSpc>
            </a:pPr>
            <a:r>
              <a:rPr lang="en-US" altLang="zh-CN" sz="2000" dirty="0" smtClean="0">
                <a:hlinkClick r:id="rId4" action="ppaction://hlinksldjump"/>
              </a:rPr>
              <a:t>7.4.2</a:t>
            </a:r>
            <a:r>
              <a:rPr lang="zh-CN" altLang="en-US" sz="2000" dirty="0" smtClean="0">
                <a:hlinkClick r:id="rId4" action="ppaction://hlinksldjump"/>
              </a:rPr>
              <a:t>报表的分组汇总</a:t>
            </a:r>
            <a:endParaRPr lang="en-US" altLang="zh-CN" sz="2000" dirty="0" smtClean="0"/>
          </a:p>
          <a:p>
            <a:pPr algn="l">
              <a:lnSpc>
                <a:spcPct val="200000"/>
              </a:lnSpc>
            </a:pPr>
            <a:endParaRPr lang="en-US" altLang="zh-CN" sz="2000" dirty="0" smtClean="0"/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</p:spTree>
    <p:extLst>
      <p:ext uri="{BB962C8B-B14F-4D97-AF65-F5344CB8AC3E}">
        <p14:creationId xmlns:p14="http://schemas.microsoft.com/office/powerpoint/2010/main" val="24487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6" y="961509"/>
            <a:ext cx="4180448" cy="39520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7.3.1</a:t>
            </a:r>
            <a:r>
              <a:rPr lang="zh-CN" altLang="zh-CN" sz="3200" dirty="0"/>
              <a:t>为报表添加计算字段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71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247245"/>
            <a:ext cx="5025072" cy="40062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7937676" y="2929784"/>
            <a:ext cx="480636" cy="28083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9" name="直角上箭头 8"/>
          <p:cNvSpPr/>
          <p:nvPr/>
        </p:nvSpPr>
        <p:spPr bwMode="gray">
          <a:xfrm rot="5400000">
            <a:off x="2870605" y="4706034"/>
            <a:ext cx="504000" cy="1008000"/>
          </a:xfrm>
          <a:prstGeom prst="bentUpArrow">
            <a:avLst>
              <a:gd name="adj1" fmla="val 11440"/>
              <a:gd name="adj2" fmla="val 24600"/>
              <a:gd name="adj3" fmla="val 28075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4571999" y="1454585"/>
            <a:ext cx="4110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例</a:t>
            </a:r>
            <a:r>
              <a:rPr lang="en-US" altLang="zh-CN" dirty="0"/>
              <a:t>7.14</a:t>
            </a:r>
            <a:r>
              <a:rPr lang="zh-CN" altLang="zh-CN" dirty="0" smtClean="0"/>
              <a:t>：添加</a:t>
            </a:r>
            <a:r>
              <a:rPr lang="zh-CN" altLang="zh-CN" dirty="0"/>
              <a:t>一个计算字段“总收入”，其值为“基本工资”和“岗位津贴”之和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5167" y="6284445"/>
            <a:ext cx="85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003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72</a:t>
            </a:fld>
            <a:endParaRPr lang="en-US" altLang="zh-CN"/>
          </a:p>
        </p:txBody>
      </p:sp>
      <p:grpSp>
        <p:nvGrpSpPr>
          <p:cNvPr id="4" name="组合 3"/>
          <p:cNvGrpSpPr/>
          <p:nvPr/>
        </p:nvGrpSpPr>
        <p:grpSpPr>
          <a:xfrm>
            <a:off x="201474" y="206557"/>
            <a:ext cx="8538180" cy="4877322"/>
            <a:chOff x="0" y="118407"/>
            <a:chExt cx="4397413" cy="2337037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118407"/>
              <a:ext cx="4397413" cy="2337037"/>
              <a:chOff x="0" y="118407"/>
              <a:chExt cx="4397413" cy="2337037"/>
            </a:xfrm>
          </p:grpSpPr>
          <p:grpSp>
            <p:nvGrpSpPr>
              <p:cNvPr id="7" name="组合 6"/>
              <p:cNvGrpSpPr>
                <a:grpSpLocks/>
              </p:cNvGrpSpPr>
              <p:nvPr/>
            </p:nvGrpSpPr>
            <p:grpSpPr>
              <a:xfrm>
                <a:off x="0" y="118407"/>
                <a:ext cx="4397413" cy="2337037"/>
                <a:chOff x="0" y="0"/>
                <a:chExt cx="4397698" cy="2337539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83" t="21810" r="16246" b="34868"/>
                <a:stretch/>
              </p:blipFill>
              <p:spPr bwMode="auto">
                <a:xfrm>
                  <a:off x="0" y="0"/>
                  <a:ext cx="3238500" cy="138112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8676" y="837149"/>
                  <a:ext cx="1279022" cy="1500390"/>
                </a:xfrm>
                <a:prstGeom prst="rect">
                  <a:avLst/>
                </a:prstGeom>
              </p:spPr>
            </p:pic>
          </p:grpSp>
          <p:sp>
            <p:nvSpPr>
              <p:cNvPr id="8" name="圆角矩形 7"/>
              <p:cNvSpPr/>
              <p:nvPr/>
            </p:nvSpPr>
            <p:spPr>
              <a:xfrm>
                <a:off x="3118474" y="1476957"/>
                <a:ext cx="1278939" cy="113464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2781663" y="609603"/>
                <a:ext cx="336811" cy="110490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cxnSp>
          <p:nvCxnSpPr>
            <p:cNvPr id="6" name="直接箭头连接符 5"/>
            <p:cNvCxnSpPr/>
            <p:nvPr/>
          </p:nvCxnSpPr>
          <p:spPr>
            <a:xfrm flipH="1" flipV="1">
              <a:off x="2997960" y="927873"/>
              <a:ext cx="166659" cy="549085"/>
            </a:xfrm>
            <a:prstGeom prst="straightConnector1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242622" y="547892"/>
            <a:ext cx="177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复制 重新输入</a:t>
            </a:r>
            <a:endParaRPr lang="zh-CN" altLang="en-US" dirty="0"/>
          </a:p>
        </p:txBody>
      </p:sp>
      <p:sp>
        <p:nvSpPr>
          <p:cNvPr id="13" name="上弧形箭头 12"/>
          <p:cNvSpPr/>
          <p:nvPr/>
        </p:nvSpPr>
        <p:spPr bwMode="gray">
          <a:xfrm>
            <a:off x="4321633" y="886228"/>
            <a:ext cx="1607803" cy="345439"/>
          </a:xfrm>
          <a:prstGeom prst="curvedDownArrow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4" name="上弧形箭头 13"/>
          <p:cNvSpPr/>
          <p:nvPr/>
        </p:nvSpPr>
        <p:spPr bwMode="gray">
          <a:xfrm flipV="1">
            <a:off x="4242622" y="1895887"/>
            <a:ext cx="1607803" cy="345439"/>
          </a:xfrm>
          <a:prstGeom prst="curvedDownArrow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74565" y="2241326"/>
            <a:ext cx="256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复制 设置属性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4242622" y="3050249"/>
            <a:ext cx="2066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400" dirty="0">
                <a:solidFill>
                  <a:srgbClr val="1C1C1C"/>
                </a:solidFill>
              </a:rPr>
              <a:t>=[</a:t>
            </a:r>
            <a:r>
              <a:rPr lang="zh-CN" altLang="zh-CN" sz="1400" dirty="0">
                <a:solidFill>
                  <a:srgbClr val="1C1C1C"/>
                </a:solidFill>
              </a:rPr>
              <a:t>基本工资</a:t>
            </a:r>
            <a:r>
              <a:rPr lang="en-US" altLang="zh-CN" sz="1400" dirty="0">
                <a:solidFill>
                  <a:srgbClr val="1C1C1C"/>
                </a:solidFill>
              </a:rPr>
              <a:t>]+[</a:t>
            </a:r>
            <a:r>
              <a:rPr lang="zh-CN" altLang="zh-CN" sz="1400" dirty="0">
                <a:solidFill>
                  <a:srgbClr val="1C1C1C"/>
                </a:solidFill>
              </a:rPr>
              <a:t>岗位津贴</a:t>
            </a:r>
            <a:r>
              <a:rPr lang="en-US" altLang="zh-CN" sz="1400" dirty="0">
                <a:solidFill>
                  <a:srgbClr val="1C1C1C"/>
                </a:solidFill>
              </a:rPr>
              <a:t>]</a:t>
            </a:r>
            <a:endParaRPr lang="zh-CN" altLang="en-US" sz="1400" dirty="0">
              <a:solidFill>
                <a:srgbClr val="1C1C1C"/>
              </a:solidFill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gray">
          <a:xfrm flipV="1">
            <a:off x="857612" y="3468719"/>
            <a:ext cx="2407769" cy="1074367"/>
          </a:xfrm>
          <a:prstGeom prst="flowChartManualOperation">
            <a:avLst/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20" name="TextBox 19"/>
          <p:cNvSpPr txBox="1"/>
          <p:nvPr/>
        </p:nvSpPr>
        <p:spPr>
          <a:xfrm>
            <a:off x="974099" y="3590403"/>
            <a:ext cx="2291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/>
              <a:t>在报表中</a:t>
            </a:r>
            <a:r>
              <a:rPr lang="zh-CN" altLang="zh-CN" sz="1600" dirty="0" smtClean="0"/>
              <a:t>添加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 smtClean="0"/>
              <a:t>计算</a:t>
            </a:r>
            <a:r>
              <a:rPr lang="zh-CN" altLang="zh-CN" sz="1600" dirty="0"/>
              <a:t>字段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0762" y="4543086"/>
            <a:ext cx="238462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dirty="0" smtClean="0"/>
              <a:t>①</a:t>
            </a:r>
            <a:r>
              <a:rPr lang="zh-CN" altLang="zh-CN" dirty="0" smtClean="0"/>
              <a:t>添加</a:t>
            </a:r>
            <a:r>
              <a:rPr lang="zh-CN" altLang="zh-CN" dirty="0"/>
              <a:t>“文本框”</a:t>
            </a:r>
            <a:r>
              <a:rPr lang="zh-CN" altLang="zh-CN" dirty="0" smtClean="0"/>
              <a:t>控件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②在</a:t>
            </a:r>
            <a:r>
              <a:rPr lang="zh-CN" altLang="zh-CN" dirty="0" smtClean="0"/>
              <a:t>“控件来源”</a:t>
            </a:r>
            <a:r>
              <a:rPr lang="zh-CN" altLang="zh-CN" dirty="0"/>
              <a:t>属性中输入计算公式</a:t>
            </a:r>
            <a:endParaRPr lang="zh-CN" altLang="en-US" dirty="0"/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7504725" y="6243779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88000" y="3543183"/>
            <a:ext cx="22873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或使用报表设计工具添加文本框控件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770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0"/>
            <a:ext cx="3858190" cy="1087438"/>
          </a:xfrm>
        </p:spPr>
        <p:txBody>
          <a:bodyPr/>
          <a:lstStyle/>
          <a:p>
            <a:pPr algn="l"/>
            <a:r>
              <a:rPr lang="en-US" altLang="zh-CN" sz="2800" dirty="0"/>
              <a:t>7.3.2</a:t>
            </a:r>
            <a:r>
              <a:rPr lang="zh-CN" altLang="zh-CN" sz="2800" dirty="0"/>
              <a:t>报表的分组汇总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" y="945388"/>
            <a:ext cx="4293271" cy="40062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直角上箭头 6"/>
          <p:cNvSpPr/>
          <p:nvPr/>
        </p:nvSpPr>
        <p:spPr bwMode="gray">
          <a:xfrm rot="5400000">
            <a:off x="3421099" y="4752718"/>
            <a:ext cx="504000" cy="1008000"/>
          </a:xfrm>
          <a:prstGeom prst="bentUpArrow">
            <a:avLst>
              <a:gd name="adj1" fmla="val 11440"/>
              <a:gd name="adj2" fmla="val 24600"/>
              <a:gd name="adj3" fmla="val 28075"/>
            </a:avLst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36" y="7751"/>
            <a:ext cx="4897464" cy="6850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6129425" y="4678385"/>
            <a:ext cx="961166" cy="25329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总计信息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524858" y="1824388"/>
            <a:ext cx="961166" cy="25329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小</a:t>
            </a: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计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信息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9268" y="52102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dirty="0"/>
              <a:t>例</a:t>
            </a:r>
            <a:r>
              <a:rPr lang="en-US" altLang="zh-CN" sz="1600" dirty="0"/>
              <a:t>7.15</a:t>
            </a:r>
            <a:r>
              <a:rPr lang="zh-CN" altLang="zh-CN" sz="1600" dirty="0" smtClean="0"/>
              <a:t>：按</a:t>
            </a:r>
            <a:r>
              <a:rPr lang="zh-CN" altLang="zh-CN" sz="1600" dirty="0"/>
              <a:t>“职称”分组，统计各种职称的教师的“基本工资”、“岗位津贴”和“总收入”的平均值，并按“职称”升序排列显示</a:t>
            </a:r>
            <a:endParaRPr lang="zh-CN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46895" y="6284445"/>
            <a:ext cx="85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111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879391" y="1741749"/>
            <a:ext cx="301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20232" r="17448" b="37262"/>
          <a:stretch/>
        </p:blipFill>
        <p:spPr bwMode="auto">
          <a:xfrm>
            <a:off x="178485" y="129232"/>
            <a:ext cx="7038845" cy="35875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62609" r="17448" b="5782"/>
          <a:stretch/>
        </p:blipFill>
        <p:spPr bwMode="auto">
          <a:xfrm>
            <a:off x="174034" y="2570657"/>
            <a:ext cx="7038845" cy="266777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74</a:t>
            </a:fld>
            <a:endParaRPr lang="en-US" altLang="zh-CN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6010" r="76955" b="82671"/>
          <a:stretch>
            <a:fillRect/>
          </a:stretch>
        </p:blipFill>
        <p:spPr bwMode="auto">
          <a:xfrm>
            <a:off x="1863787" y="5376914"/>
            <a:ext cx="1594905" cy="10500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6" t="65512" r="46154" b="16627"/>
          <a:stretch/>
        </p:blipFill>
        <p:spPr bwMode="auto">
          <a:xfrm>
            <a:off x="5500197" y="3607359"/>
            <a:ext cx="1717134" cy="183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1" t="80934" r="40771" b="3510"/>
          <a:stretch/>
        </p:blipFill>
        <p:spPr bwMode="auto">
          <a:xfrm>
            <a:off x="3060330" y="3738363"/>
            <a:ext cx="2100595" cy="1337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圆角矩形 12"/>
          <p:cNvSpPr/>
          <p:nvPr/>
        </p:nvSpPr>
        <p:spPr>
          <a:xfrm>
            <a:off x="1700148" y="6310409"/>
            <a:ext cx="2057953" cy="453023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chemeClr val="tx1"/>
                </a:solidFill>
                <a:effectLst/>
                <a:latin typeface="Times New Roman"/>
                <a:ea typeface="宋体"/>
              </a:rPr>
              <a:t>①</a:t>
            </a:r>
            <a:r>
              <a:rPr lang="zh-CN" sz="14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单击</a:t>
            </a:r>
            <a:r>
              <a:rPr lang="zh-CN" altLang="en-US" sz="14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altLang="zh-CN" sz="1400" dirty="0" smtClean="0">
                <a:solidFill>
                  <a:schemeClr val="tx1"/>
                </a:solidFill>
              </a:rPr>
              <a:t>报表设计工具</a:t>
            </a:r>
            <a:r>
              <a:rPr lang="zh-CN" altLang="en-US" sz="1400" dirty="0" smtClean="0">
                <a:solidFill>
                  <a:schemeClr val="tx1"/>
                </a:solidFill>
              </a:rPr>
              <a:t>”</a:t>
            </a:r>
            <a:endParaRPr lang="zh-CN" sz="14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87241" y="3047527"/>
            <a:ext cx="1576546" cy="22227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</a:t>
            </a: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单击“添加组”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411351" y="3892191"/>
            <a:ext cx="642815" cy="1539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540896" y="3689465"/>
            <a:ext cx="1449409" cy="1368000"/>
          </a:xfrm>
          <a:prstGeom prst="roundRect">
            <a:avLst>
              <a:gd name="adj" fmla="val 490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416252" y="3565286"/>
            <a:ext cx="1640927" cy="1908000"/>
          </a:xfrm>
          <a:prstGeom prst="roundRect">
            <a:avLst>
              <a:gd name="adj" fmla="val 6278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61358" y="4882057"/>
            <a:ext cx="2142714" cy="35637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 algn="ctr">
              <a:lnSpc>
                <a:spcPts val="1000"/>
              </a:lnSpc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出现</a:t>
            </a:r>
            <a:r>
              <a:rPr 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分组排序和汇总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栏</a:t>
            </a:r>
            <a:endParaRPr lang="zh-CN" sz="14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32" name="直接箭头连接符 31"/>
          <p:cNvCxnSpPr/>
          <p:nvPr/>
        </p:nvCxnSpPr>
        <p:spPr bwMode="auto">
          <a:xfrm flipV="1">
            <a:off x="2281431" y="6149912"/>
            <a:ext cx="0" cy="30804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圆角矩形 35"/>
          <p:cNvSpPr/>
          <p:nvPr/>
        </p:nvSpPr>
        <p:spPr>
          <a:xfrm>
            <a:off x="178485" y="3441175"/>
            <a:ext cx="1256839" cy="25267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4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选择分组字段</a:t>
            </a:r>
            <a:endParaRPr lang="zh-CN" sz="14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cxnSp>
        <p:nvCxnSpPr>
          <p:cNvPr id="37" name="直接箭头连接符 36"/>
          <p:cNvCxnSpPr/>
          <p:nvPr/>
        </p:nvCxnSpPr>
        <p:spPr bwMode="auto">
          <a:xfrm>
            <a:off x="957004" y="3634807"/>
            <a:ext cx="0" cy="504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圆角矩形 38"/>
          <p:cNvSpPr/>
          <p:nvPr/>
        </p:nvSpPr>
        <p:spPr>
          <a:xfrm>
            <a:off x="2919884" y="3218684"/>
            <a:ext cx="1776102" cy="47078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单击“无汇总”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选择“基本工资”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43" name="直接箭头连接符 42"/>
          <p:cNvCxnSpPr/>
          <p:nvPr/>
        </p:nvCxnSpPr>
        <p:spPr bwMode="auto">
          <a:xfrm flipH="1" flipV="1">
            <a:off x="957004" y="5060242"/>
            <a:ext cx="922387" cy="62763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7559836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49" name="圆角矩形 48"/>
          <p:cNvSpPr/>
          <p:nvPr/>
        </p:nvSpPr>
        <p:spPr>
          <a:xfrm>
            <a:off x="2950880" y="2902540"/>
            <a:ext cx="1124110" cy="3209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选择汇总字段：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416252" y="3034412"/>
            <a:ext cx="1776102" cy="47078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再次单击“汇总”</a:t>
            </a:r>
            <a: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/>
            </a:r>
            <a:br>
              <a:rPr lang="en-US" altLang="zh-CN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</a:br>
            <a:r>
              <a:rPr lang="zh-CN" altLang="en-US" sz="14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选择“岗位津贴”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7383393" y="5276173"/>
            <a:ext cx="1636621" cy="470781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400" dirty="0">
                <a:solidFill>
                  <a:schemeClr val="tx1"/>
                </a:solidFill>
              </a:rPr>
              <a:t>单击</a:t>
            </a:r>
            <a:r>
              <a:rPr lang="zh-CN" altLang="zh-CN" sz="1400" dirty="0" smtClean="0">
                <a:solidFill>
                  <a:schemeClr val="tx1"/>
                </a:solidFill>
              </a:rPr>
              <a:t>“无页眉节”</a:t>
            </a:r>
            <a:r>
              <a:rPr lang="en-US" altLang="zh-CN" sz="1400" dirty="0" smtClean="0">
                <a:solidFill>
                  <a:schemeClr val="tx1"/>
                </a:solidFill>
              </a:rPr>
              <a:t> </a:t>
            </a:r>
            <a:r>
              <a:rPr lang="zh-CN" altLang="zh-CN" sz="1400" dirty="0">
                <a:solidFill>
                  <a:schemeClr val="tx1"/>
                </a:solidFill>
              </a:rPr>
              <a:t>，取消“职称页眉”节</a:t>
            </a:r>
            <a:endParaRPr lang="zh-CN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pic>
        <p:nvPicPr>
          <p:cNvPr id="52" name="图片 51"/>
          <p:cNvPicPr/>
          <p:nvPr/>
        </p:nvPicPr>
        <p:blipFill rotWithShape="1">
          <a:blip r:embed="rId6"/>
          <a:srcRect l="23359" t="78947" r="31128" b="17481"/>
          <a:stretch/>
        </p:blipFill>
        <p:spPr bwMode="auto">
          <a:xfrm>
            <a:off x="3758102" y="5746954"/>
            <a:ext cx="5385897" cy="3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圆角矩形 52"/>
          <p:cNvSpPr/>
          <p:nvPr/>
        </p:nvSpPr>
        <p:spPr>
          <a:xfrm>
            <a:off x="8419295" y="5764799"/>
            <a:ext cx="612000" cy="324000"/>
          </a:xfrm>
          <a:prstGeom prst="roundRect">
            <a:avLst>
              <a:gd name="adj" fmla="val 490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4627979" y="598795"/>
            <a:ext cx="1576546" cy="22227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6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打开设计视图</a:t>
            </a:r>
            <a:endParaRPr lang="zh-CN" sz="16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3946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3" grpId="0"/>
      <p:bldP spid="14" grpId="0"/>
      <p:bldP spid="6" grpId="0" animBg="1"/>
      <p:bldP spid="7" grpId="0" animBg="1"/>
      <p:bldP spid="8" grpId="0" animBg="1"/>
      <p:bldP spid="9" grpId="0"/>
      <p:bldP spid="9" grpId="1"/>
      <p:bldP spid="36" grpId="0"/>
      <p:bldP spid="39" grpId="0"/>
      <p:bldP spid="48" grpId="0"/>
      <p:bldP spid="49" grpId="0"/>
      <p:bldP spid="50" grpId="0"/>
      <p:bldP spid="51" grpId="0"/>
      <p:bldP spid="53" grpId="0" animBg="1"/>
      <p:bldP spid="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75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1213" r="16606" b="24113"/>
          <a:stretch/>
        </p:blipFill>
        <p:spPr bwMode="auto">
          <a:xfrm>
            <a:off x="0" y="132035"/>
            <a:ext cx="9144000" cy="6036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5242940" y="3777347"/>
            <a:ext cx="3658637" cy="48466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修改为：</a:t>
            </a:r>
            <a:r>
              <a:rPr lang="en-US" sz="14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=</a:t>
            </a:r>
            <a:r>
              <a:rPr lang="en-US" sz="1400" kern="100" dirty="0" err="1">
                <a:solidFill>
                  <a:srgbClr val="000000"/>
                </a:solidFill>
                <a:effectLst/>
                <a:latin typeface="Times New Roman"/>
                <a:ea typeface="宋体"/>
              </a:rPr>
              <a:t>Avg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([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基本工资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]+[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岗位津贴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])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5036642" y="3700934"/>
            <a:ext cx="0" cy="156414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7776565" y="3568759"/>
            <a:ext cx="269435" cy="1510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4968000" y="2154264"/>
            <a:ext cx="3078000" cy="119418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8193178" y="4147457"/>
            <a:ext cx="0" cy="98545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8046000" y="3630361"/>
            <a:ext cx="294357" cy="291454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6819255" y="1174614"/>
            <a:ext cx="2122090" cy="63206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③按箭头复制和修改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20844" y="3110813"/>
            <a:ext cx="1270473" cy="3209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职称页脚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节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95512" y="4889428"/>
            <a:ext cx="1270473" cy="32096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“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报表页脚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”</a:t>
            </a: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节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65943" y="3572904"/>
            <a:ext cx="788273" cy="222275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>
                <a:solidFill>
                  <a:schemeClr val="tx1"/>
                </a:solidFill>
                <a:latin typeface="Times New Roman"/>
                <a:ea typeface="宋体"/>
              </a:rPr>
              <a:t>出现</a:t>
            </a:r>
            <a:endParaRPr lang="zh-CN" sz="16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cxnSp>
        <p:nvCxnSpPr>
          <p:cNvPr id="17" name="直接箭头连接符 16"/>
          <p:cNvCxnSpPr/>
          <p:nvPr/>
        </p:nvCxnSpPr>
        <p:spPr bwMode="auto">
          <a:xfrm flipV="1">
            <a:off x="573437" y="3348452"/>
            <a:ext cx="15499" cy="23541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圆角矩形 17"/>
          <p:cNvSpPr/>
          <p:nvPr/>
        </p:nvSpPr>
        <p:spPr>
          <a:xfrm>
            <a:off x="7530325" y="3137248"/>
            <a:ext cx="668926" cy="3160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复制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642135" y="4573394"/>
            <a:ext cx="668926" cy="316034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复制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289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3" grpId="1"/>
      <p:bldP spid="14" grpId="0"/>
      <p:bldP spid="15" grpId="0"/>
      <p:bldP spid="18" grpId="0"/>
      <p:bldP spid="21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76</a:t>
            </a:fld>
            <a:endParaRPr lang="en-US" altLang="zh-CN"/>
          </a:p>
        </p:txBody>
      </p:sp>
      <p:grpSp>
        <p:nvGrpSpPr>
          <p:cNvPr id="4" name="组合 3"/>
          <p:cNvGrpSpPr/>
          <p:nvPr/>
        </p:nvGrpSpPr>
        <p:grpSpPr>
          <a:xfrm>
            <a:off x="1" y="77489"/>
            <a:ext cx="9143999" cy="6447297"/>
            <a:chOff x="-294602" y="-89461"/>
            <a:chExt cx="5009477" cy="356203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64"/>
            <a:stretch/>
          </p:blipFill>
          <p:spPr bwMode="auto">
            <a:xfrm>
              <a:off x="-294602" y="-89461"/>
              <a:ext cx="3284595" cy="3562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1" t="18224" r="15705" b="10071"/>
            <a:stretch/>
          </p:blipFill>
          <p:spPr bwMode="auto">
            <a:xfrm>
              <a:off x="1989380" y="1024239"/>
              <a:ext cx="2725495" cy="1901509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直接箭头连接符 6"/>
            <p:cNvCxnSpPr/>
            <p:nvPr/>
          </p:nvCxnSpPr>
          <p:spPr>
            <a:xfrm flipH="1" flipV="1">
              <a:off x="1399350" y="972750"/>
              <a:ext cx="1744757" cy="9414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H="1">
              <a:off x="1399350" y="2368004"/>
              <a:ext cx="1744757" cy="7535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圆角矩形 8"/>
            <p:cNvSpPr/>
            <p:nvPr/>
          </p:nvSpPr>
          <p:spPr>
            <a:xfrm>
              <a:off x="726682" y="3018425"/>
              <a:ext cx="504000" cy="154800"/>
            </a:xfrm>
            <a:prstGeom prst="round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sz="1400" kern="100" dirty="0">
                  <a:solidFill>
                    <a:srgbClr val="000000"/>
                  </a:solidFill>
                  <a:effectLst/>
                  <a:latin typeface="Times New Roman"/>
                  <a:ea typeface="宋体"/>
                </a:rPr>
                <a:t>总计信息</a:t>
              </a:r>
              <a:endParaRPr lang="zh-CN" sz="1400" kern="100" dirty="0">
                <a:effectLst/>
                <a:latin typeface="Times New Roman"/>
                <a:ea typeface="宋体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7607" y="869439"/>
              <a:ext cx="504000" cy="154800"/>
            </a:xfrm>
            <a:prstGeom prst="round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CN" sz="1400" kern="100" dirty="0">
                  <a:solidFill>
                    <a:srgbClr val="000000"/>
                  </a:solidFill>
                  <a:effectLst/>
                  <a:latin typeface="Times New Roman"/>
                  <a:ea typeface="宋体"/>
                </a:rPr>
                <a:t>小计信息</a:t>
              </a:r>
              <a:endParaRPr lang="zh-CN" sz="1400" kern="100" dirty="0">
                <a:effectLst/>
                <a:latin typeface="Times New Roman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9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1402407" y="807135"/>
            <a:ext cx="3762604" cy="3984625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txBody>
          <a:bodyPr vert="horz" wrap="non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684206" y="865692"/>
            <a:ext cx="2955382" cy="5692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902116" y="971913"/>
            <a:ext cx="715560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421940" y="1606837"/>
            <a:ext cx="3087348" cy="648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4124196" y="2355501"/>
            <a:ext cx="4508360" cy="64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4814624" y="3096320"/>
            <a:ext cx="3645808" cy="56923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5505050" y="3835776"/>
            <a:ext cx="2955382" cy="66978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2613241" y="1734520"/>
            <a:ext cx="722952" cy="381304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>
            <a:off x="3314017" y="2450827"/>
            <a:ext cx="724431" cy="382666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4001487" y="3191646"/>
            <a:ext cx="725909" cy="379942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4702263" y="3931103"/>
            <a:ext cx="712603" cy="37585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4842" y="969478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单击 “分组和排序”</a:t>
            </a:r>
            <a:r>
              <a:rPr lang="zh-CN" altLang="zh-CN" dirty="0"/>
              <a:t>按钮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7356" y="2370999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单击</a:t>
            </a:r>
            <a:r>
              <a:rPr lang="zh-CN" altLang="zh-CN" dirty="0" smtClean="0"/>
              <a:t>“无汇总”</a:t>
            </a:r>
            <a:r>
              <a:rPr lang="zh-CN" altLang="en-US" dirty="0" smtClean="0"/>
              <a:t>，</a:t>
            </a:r>
            <a:r>
              <a:rPr lang="zh-CN" altLang="zh-CN" dirty="0" smtClean="0"/>
              <a:t>选择</a:t>
            </a:r>
            <a:r>
              <a:rPr lang="zh-CN" altLang="zh-CN" dirty="0"/>
              <a:t>汇总</a:t>
            </a:r>
            <a:r>
              <a:rPr lang="zh-CN" altLang="zh-CN" dirty="0" smtClean="0"/>
              <a:t>字段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需要时</a:t>
            </a:r>
            <a:r>
              <a:rPr lang="zh-CN" altLang="zh-CN" dirty="0"/>
              <a:t>重复该项操作，选择不同字段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1968" y="3986000"/>
            <a:ext cx="25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查看和预览</a:t>
            </a:r>
            <a:r>
              <a:rPr lang="zh-CN" altLang="zh-CN" dirty="0" smtClean="0"/>
              <a:t>报表</a:t>
            </a:r>
            <a:r>
              <a:rPr lang="zh-CN" altLang="en-US" dirty="0" smtClean="0"/>
              <a:t>、</a:t>
            </a:r>
            <a:r>
              <a:rPr lang="zh-CN" altLang="zh-CN" dirty="0" smtClean="0"/>
              <a:t>保存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2355" y="1602006"/>
            <a:ext cx="259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dirty="0"/>
              <a:t>单击“添加分组”</a:t>
            </a:r>
            <a:r>
              <a:rPr lang="zh-CN" altLang="zh-CN" dirty="0" smtClean="0"/>
              <a:t>按钮</a:t>
            </a:r>
            <a:endParaRPr lang="en-US" altLang="zh-CN" dirty="0" smtClean="0"/>
          </a:p>
          <a:p>
            <a:pPr algn="l"/>
            <a:r>
              <a:rPr lang="zh-CN" altLang="zh-CN" dirty="0" smtClean="0"/>
              <a:t>选择</a:t>
            </a:r>
            <a:r>
              <a:rPr lang="zh-CN" altLang="zh-CN" dirty="0"/>
              <a:t>分组和排序字段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4540" y="3208729"/>
            <a:ext cx="363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 smtClean="0"/>
              <a:t>在</a:t>
            </a:r>
            <a:r>
              <a:rPr lang="zh-CN" altLang="zh-CN" dirty="0"/>
              <a:t>汇总文本框的</a:t>
            </a:r>
            <a:r>
              <a:rPr lang="zh-CN" altLang="zh-CN" dirty="0" smtClean="0"/>
              <a:t>左侧</a:t>
            </a:r>
            <a:r>
              <a:rPr lang="zh-CN" altLang="zh-CN" dirty="0"/>
              <a:t>添加汇总</a:t>
            </a:r>
            <a:r>
              <a:rPr lang="zh-CN" altLang="zh-CN" dirty="0" smtClean="0"/>
              <a:t>标签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8250" y="3095586"/>
            <a:ext cx="227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创建</a:t>
            </a:r>
            <a:r>
              <a:rPr lang="zh-CN" altLang="zh-CN" dirty="0"/>
              <a:t>报表的分组</a:t>
            </a:r>
            <a:r>
              <a:rPr lang="zh-CN" altLang="zh-CN" dirty="0" smtClean="0"/>
              <a:t>汇总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步骤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77</a:t>
            </a:fld>
            <a:endParaRPr lang="en-US" altLang="zh-CN"/>
          </a:p>
        </p:txBody>
      </p:sp>
      <p:pic>
        <p:nvPicPr>
          <p:cNvPr id="30" name="图片 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6070" r="83951" b="87926"/>
          <a:stretch>
            <a:fillRect/>
          </a:stretch>
        </p:blipFill>
        <p:spPr bwMode="auto">
          <a:xfrm>
            <a:off x="5280755" y="865692"/>
            <a:ext cx="598574" cy="56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31"/>
          <p:cNvPicPr/>
          <p:nvPr/>
        </p:nvPicPr>
        <p:blipFill rotWithShape="1">
          <a:blip r:embed="rId3"/>
          <a:srcRect l="54263" t="88533" r="40342" b="8165"/>
          <a:stretch/>
        </p:blipFill>
        <p:spPr bwMode="auto">
          <a:xfrm>
            <a:off x="5826753" y="1734519"/>
            <a:ext cx="682535" cy="38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540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3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9"/>
          <p:cNvSpPr>
            <a:spLocks noChangeArrowheads="1"/>
          </p:cNvSpPr>
          <p:nvPr/>
        </p:nvSpPr>
        <p:spPr bwMode="gray">
          <a:xfrm>
            <a:off x="1150665" y="1007391"/>
            <a:ext cx="6763143" cy="507831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99000">
                <a:schemeClr val="bg1"/>
              </a:gs>
            </a:gsLst>
            <a:lin ang="162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多种汇总数据的计算方法，例如：合计、平均值和计数</a:t>
            </a:r>
            <a:r>
              <a:rPr lang="zh-CN" altLang="zh-CN" dirty="0" smtClean="0"/>
              <a:t>等</a:t>
            </a:r>
            <a:r>
              <a:rPr lang="zh-CN" altLang="en-US" dirty="0" smtClean="0"/>
              <a:t>。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D82B1B-DD1F-4340-B57E-734052DD5567}" type="slidenum">
              <a:rPr lang="en-US" altLang="zh-CN" smtClean="0"/>
              <a:pPr/>
              <a:t>78</a:t>
            </a:fld>
            <a:endParaRPr lang="en-US" altLang="zh-CN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 flipV="1">
            <a:off x="4151896" y="128853"/>
            <a:ext cx="3776917" cy="832044"/>
          </a:xfrm>
          <a:prstGeom prst="flowChartManualOperation">
            <a:avLst/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7" name="TextBox 6"/>
          <p:cNvSpPr txBox="1"/>
          <p:nvPr/>
        </p:nvSpPr>
        <p:spPr>
          <a:xfrm>
            <a:off x="4221888" y="260328"/>
            <a:ext cx="3465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1600" dirty="0"/>
              <a:t>重要</a:t>
            </a:r>
            <a:r>
              <a:rPr lang="zh-CN" altLang="zh-CN" sz="1600" dirty="0" smtClean="0"/>
              <a:t>提示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/>
              <a:t>汇总类型和汇总信息的显示位置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1072876" y="626193"/>
            <a:ext cx="2538723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Freeform 52"/>
          <p:cNvSpPr>
            <a:spLocks/>
          </p:cNvSpPr>
          <p:nvPr/>
        </p:nvSpPr>
        <p:spPr bwMode="gray">
          <a:xfrm>
            <a:off x="1048345" y="1746954"/>
            <a:ext cx="2563254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gray">
          <a:xfrm>
            <a:off x="1150665" y="638059"/>
            <a:ext cx="21509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1.</a:t>
            </a:r>
            <a:r>
              <a:rPr lang="zh-CN" altLang="zh-CN" dirty="0">
                <a:solidFill>
                  <a:schemeClr val="bg1"/>
                </a:solidFill>
              </a:rPr>
              <a:t>汇总</a:t>
            </a:r>
            <a:r>
              <a:rPr lang="zh-CN" altLang="zh-CN" dirty="0" smtClean="0">
                <a:solidFill>
                  <a:schemeClr val="bg1"/>
                </a:solidFill>
              </a:rPr>
              <a:t>类型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gray">
          <a:xfrm>
            <a:off x="1135661" y="1789816"/>
            <a:ext cx="2475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ea typeface="宋体" charset="-122"/>
              </a:rPr>
              <a:t>2.</a:t>
            </a:r>
            <a:r>
              <a:rPr lang="zh-CN" altLang="zh-CN" dirty="0"/>
              <a:t>汇总信息的显示位置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gray">
          <a:xfrm>
            <a:off x="1087878" y="2234197"/>
            <a:ext cx="6851779" cy="92333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99000">
                <a:schemeClr val="bg1"/>
              </a:gs>
            </a:gsLst>
            <a:lin ang="162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lvl="0" indent="-45720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“在组页眉中显示小计</a:t>
            </a:r>
            <a:r>
              <a:rPr lang="zh-CN" altLang="zh-CN" dirty="0" smtClean="0"/>
              <a:t>”</a:t>
            </a:r>
            <a:r>
              <a:rPr lang="zh-CN" altLang="en-US" dirty="0" smtClean="0"/>
              <a:t>：</a:t>
            </a:r>
            <a:r>
              <a:rPr lang="zh-CN" altLang="zh-CN" dirty="0" smtClean="0"/>
              <a:t>汇总信息显示</a:t>
            </a:r>
            <a:r>
              <a:rPr lang="zh-CN" altLang="zh-CN" dirty="0"/>
              <a:t>在组的详细信息</a:t>
            </a:r>
            <a:r>
              <a:rPr lang="zh-CN" altLang="zh-CN" dirty="0" smtClean="0"/>
              <a:t>之上；</a:t>
            </a:r>
            <a:endParaRPr lang="en-US" altLang="zh-CN" dirty="0" smtClean="0"/>
          </a:p>
          <a:p>
            <a:pPr marL="285750" lvl="0" indent="-45720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/>
              <a:t>“在组页脚中显示小计</a:t>
            </a:r>
            <a:r>
              <a:rPr lang="zh-CN" altLang="zh-CN" dirty="0" smtClean="0"/>
              <a:t>”</a:t>
            </a:r>
            <a:r>
              <a:rPr lang="zh-CN" altLang="en-US" dirty="0" smtClean="0"/>
              <a:t>：</a:t>
            </a:r>
            <a:r>
              <a:rPr lang="zh-CN" altLang="zh-CN" dirty="0"/>
              <a:t>汇总</a:t>
            </a:r>
            <a:r>
              <a:rPr lang="zh-CN" altLang="zh-CN" dirty="0" smtClean="0"/>
              <a:t>信息显示</a:t>
            </a:r>
            <a:r>
              <a:rPr lang="zh-CN" altLang="zh-CN" dirty="0"/>
              <a:t>在组的详细信息</a:t>
            </a:r>
            <a:r>
              <a:rPr lang="zh-CN" altLang="zh-CN" dirty="0" smtClean="0"/>
              <a:t>之下</a:t>
            </a:r>
            <a:r>
              <a:rPr lang="zh-CN" altLang="en-US" dirty="0"/>
              <a:t>。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13" name="Rectangle 59"/>
          <p:cNvSpPr>
            <a:spLocks noChangeArrowheads="1"/>
          </p:cNvSpPr>
          <p:nvPr/>
        </p:nvSpPr>
        <p:spPr bwMode="gray">
          <a:xfrm>
            <a:off x="1156832" y="3781589"/>
            <a:ext cx="6756976" cy="92333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99000">
                <a:schemeClr val="bg1"/>
              </a:gs>
            </a:gsLst>
            <a:lin ang="16200000" scaled="1"/>
          </a:gra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选中</a:t>
            </a:r>
            <a:r>
              <a:rPr lang="zh-CN" altLang="zh-CN" dirty="0"/>
              <a:t>“显示总计”</a:t>
            </a:r>
            <a:r>
              <a:rPr lang="zh-CN" altLang="zh-CN" dirty="0" smtClean="0"/>
              <a:t>复选框</a:t>
            </a:r>
            <a:r>
              <a:rPr lang="zh-CN" altLang="en-US" dirty="0" smtClean="0"/>
              <a:t>：</a:t>
            </a:r>
            <a:r>
              <a:rPr lang="zh-CN" altLang="zh-CN" dirty="0" smtClean="0"/>
              <a:t>显示</a:t>
            </a:r>
            <a:r>
              <a:rPr lang="zh-CN" altLang="zh-CN" dirty="0"/>
              <a:t>整个报表的汇总</a:t>
            </a:r>
            <a:r>
              <a:rPr lang="zh-CN" altLang="zh-CN" dirty="0" smtClean="0"/>
              <a:t>信息；</a:t>
            </a:r>
            <a:endParaRPr lang="en-US" altLang="zh-CN" dirty="0" smtClean="0"/>
          </a:p>
          <a:p>
            <a:pPr marL="285750" lvl="0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zh-CN" dirty="0" smtClean="0"/>
              <a:t>取消</a:t>
            </a:r>
            <a:r>
              <a:rPr lang="zh-CN" altLang="zh-CN" dirty="0"/>
              <a:t>选中“显示总计”复选框，不显示报表总计</a:t>
            </a:r>
            <a:r>
              <a:rPr lang="zh-CN" altLang="zh-CN" dirty="0" smtClean="0"/>
              <a:t>情况</a:t>
            </a:r>
            <a:r>
              <a:rPr lang="zh-CN" altLang="en-US" dirty="0" smtClean="0"/>
              <a:t>。</a:t>
            </a:r>
            <a:endParaRPr lang="en-US" altLang="zh-CN" dirty="0">
              <a:ea typeface="宋体" charset="-122"/>
            </a:endParaRPr>
          </a:p>
        </p:txBody>
      </p:sp>
      <p:sp>
        <p:nvSpPr>
          <p:cNvPr id="14" name="Freeform 4"/>
          <p:cNvSpPr>
            <a:spLocks/>
          </p:cNvSpPr>
          <p:nvPr/>
        </p:nvSpPr>
        <p:spPr bwMode="gray">
          <a:xfrm>
            <a:off x="1079042" y="3400391"/>
            <a:ext cx="2532557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gray">
          <a:xfrm>
            <a:off x="1156831" y="3412257"/>
            <a:ext cx="21509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 smtClean="0">
                <a:solidFill>
                  <a:schemeClr val="bg1"/>
                </a:solidFill>
                <a:ea typeface="宋体" charset="-122"/>
              </a:rPr>
              <a:t>3.</a:t>
            </a:r>
            <a:r>
              <a:rPr lang="zh-CN" altLang="zh-CN" dirty="0">
                <a:solidFill>
                  <a:schemeClr val="bg1"/>
                </a:solidFill>
              </a:rPr>
              <a:t> “显示总计”设置</a:t>
            </a:r>
            <a:endParaRPr lang="en-US" altLang="zh-CN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1" t="80934" r="40771" b="3510"/>
          <a:stretch/>
        </p:blipFill>
        <p:spPr bwMode="auto">
          <a:xfrm>
            <a:off x="2977155" y="4819194"/>
            <a:ext cx="3201618" cy="2038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圆角矩形 16"/>
          <p:cNvSpPr/>
          <p:nvPr/>
        </p:nvSpPr>
        <p:spPr>
          <a:xfrm>
            <a:off x="3741100" y="5687878"/>
            <a:ext cx="1171861" cy="325464"/>
          </a:xfrm>
          <a:prstGeom prst="roundRect">
            <a:avLst>
              <a:gd name="adj" fmla="val 490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700568" y="6243778"/>
            <a:ext cx="1801330" cy="614221"/>
          </a:xfrm>
          <a:prstGeom prst="roundRect">
            <a:avLst>
              <a:gd name="adj" fmla="val 490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741098" y="5408908"/>
            <a:ext cx="1652311" cy="278970"/>
          </a:xfrm>
          <a:prstGeom prst="roundRect">
            <a:avLst>
              <a:gd name="adj" fmla="val 490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604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59892" r="8167" b="15695"/>
          <a:stretch/>
        </p:blipFill>
        <p:spPr bwMode="auto">
          <a:xfrm>
            <a:off x="54850" y="3315061"/>
            <a:ext cx="5393719" cy="25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79</a:t>
            </a:fld>
            <a:endParaRPr lang="en-US" altLang="zh-CN"/>
          </a:p>
        </p:txBody>
      </p:sp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7732" r="9428" b="63030"/>
          <a:stretch/>
        </p:blipFill>
        <p:spPr bwMode="auto">
          <a:xfrm>
            <a:off x="54850" y="138841"/>
            <a:ext cx="5393719" cy="3006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3409627" y="1855493"/>
            <a:ext cx="5455404" cy="4870771"/>
            <a:chOff x="0" y="0"/>
            <a:chExt cx="2833054" cy="188694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6" t="20073" r="15800" b="13312"/>
            <a:stretch>
              <a:fillRect/>
            </a:stretch>
          </p:blipFill>
          <p:spPr bwMode="auto">
            <a:xfrm>
              <a:off x="0" y="0"/>
              <a:ext cx="2833054" cy="1886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圆角矩形 6"/>
            <p:cNvSpPr/>
            <p:nvPr/>
          </p:nvSpPr>
          <p:spPr>
            <a:xfrm>
              <a:off x="962449" y="1334568"/>
              <a:ext cx="691723" cy="15572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68712" y="634266"/>
              <a:ext cx="348846" cy="7399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962449" y="1604750"/>
              <a:ext cx="691723" cy="69732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962449" y="1492004"/>
              <a:ext cx="691723" cy="69732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cxnSp>
        <p:nvCxnSpPr>
          <p:cNvPr id="11" name="直接箭头连接符 10"/>
          <p:cNvCxnSpPr/>
          <p:nvPr/>
        </p:nvCxnSpPr>
        <p:spPr bwMode="auto">
          <a:xfrm flipH="1" flipV="1">
            <a:off x="976393" y="4290878"/>
            <a:ext cx="4286551" cy="121053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57939" y="2929181"/>
            <a:ext cx="141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先小计信息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400" dirty="0" smtClean="0"/>
              <a:t>再详细信息</a:t>
            </a:r>
            <a:endParaRPr lang="zh-CN" altLang="en-US" sz="1400" dirty="0"/>
          </a:p>
        </p:txBody>
      </p:sp>
      <p:cxnSp>
        <p:nvCxnSpPr>
          <p:cNvPr id="14" name="直接箭头连接符 13"/>
          <p:cNvCxnSpPr>
            <a:stCxn id="12" idx="1"/>
          </p:cNvCxnSpPr>
          <p:nvPr/>
        </p:nvCxnSpPr>
        <p:spPr bwMode="auto">
          <a:xfrm flipH="1" flipV="1">
            <a:off x="1782305" y="3315061"/>
            <a:ext cx="3480639" cy="277278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/>
          <p:cNvCxnSpPr/>
          <p:nvPr/>
        </p:nvCxnSpPr>
        <p:spPr bwMode="auto">
          <a:xfrm flipH="1" flipV="1">
            <a:off x="2751709" y="5203922"/>
            <a:ext cx="2511236" cy="62186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611398" y="5035627"/>
            <a:ext cx="1410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无总计信息</a:t>
            </a:r>
            <a:endParaRPr lang="zh-CN" altLang="en-US" sz="1400" dirty="0"/>
          </a:p>
        </p:txBody>
      </p: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8374051" y="6510030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151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7.1.2</a:t>
            </a:r>
            <a:r>
              <a:rPr lang="zh-CN" altLang="en-US" sz="3600" dirty="0" smtClean="0"/>
              <a:t>报表</a:t>
            </a:r>
            <a:r>
              <a:rPr lang="zh-CN" altLang="zh-CN" sz="3600" dirty="0" smtClean="0"/>
              <a:t>的类型</a:t>
            </a:r>
            <a:endParaRPr lang="zh-CN" altLang="en-US" sz="3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43392" y="1500682"/>
            <a:ext cx="1601505" cy="3287741"/>
            <a:chOff x="7225788" y="356701"/>
            <a:chExt cx="1601505" cy="4104403"/>
          </a:xfrm>
        </p:grpSpPr>
        <p:grpSp>
          <p:nvGrpSpPr>
            <p:cNvPr id="154" name="Group 9"/>
            <p:cNvGrpSpPr>
              <a:grpSpLocks/>
            </p:cNvGrpSpPr>
            <p:nvPr/>
          </p:nvGrpSpPr>
          <p:grpSpPr bwMode="auto">
            <a:xfrm>
              <a:off x="7316128" y="3409073"/>
              <a:ext cx="1411851" cy="1052031"/>
              <a:chOff x="471" y="272"/>
              <a:chExt cx="1161" cy="153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25" name="Group 2"/>
            <p:cNvGrpSpPr>
              <a:grpSpLocks/>
            </p:cNvGrpSpPr>
            <p:nvPr/>
          </p:nvGrpSpPr>
          <p:grpSpPr bwMode="auto">
            <a:xfrm>
              <a:off x="7316236" y="1087236"/>
              <a:ext cx="1411851" cy="2644540"/>
              <a:chOff x="672" y="1783"/>
              <a:chExt cx="1161" cy="1737"/>
            </a:xfrm>
          </p:grpSpPr>
          <p:grpSp>
            <p:nvGrpSpPr>
              <p:cNvPr id="126" name="Group 3"/>
              <p:cNvGrpSpPr>
                <a:grpSpLocks/>
              </p:cNvGrpSpPr>
              <p:nvPr/>
            </p:nvGrpSpPr>
            <p:grpSpPr bwMode="auto">
              <a:xfrm>
                <a:off x="672" y="2829"/>
                <a:ext cx="1161" cy="691"/>
                <a:chOff x="471" y="272"/>
                <a:chExt cx="1161" cy="1539"/>
              </a:xfrm>
            </p:grpSpPr>
            <p:sp>
              <p:nvSpPr>
                <p:cNvPr id="133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7" name="Group 6"/>
              <p:cNvGrpSpPr>
                <a:grpSpLocks/>
              </p:cNvGrpSpPr>
              <p:nvPr/>
            </p:nvGrpSpPr>
            <p:grpSpPr bwMode="auto">
              <a:xfrm>
                <a:off x="672" y="2307"/>
                <a:ext cx="1161" cy="691"/>
                <a:chOff x="471" y="272"/>
                <a:chExt cx="1161" cy="1539"/>
              </a:xfrm>
            </p:grpSpPr>
            <p:sp>
              <p:nvSpPr>
                <p:cNvPr id="131" name="Oval 7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AutoShape 8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8" name="Group 9"/>
              <p:cNvGrpSpPr>
                <a:grpSpLocks/>
              </p:cNvGrpSpPr>
              <p:nvPr/>
            </p:nvGrpSpPr>
            <p:grpSpPr bwMode="auto">
              <a:xfrm>
                <a:off x="672" y="1783"/>
                <a:ext cx="1161" cy="691"/>
                <a:chOff x="471" y="272"/>
                <a:chExt cx="1161" cy="1539"/>
              </a:xfrm>
            </p:grpSpPr>
            <p:sp>
              <p:nvSpPr>
                <p:cNvPr id="12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35" name="Text Box 14"/>
            <p:cNvSpPr txBox="1">
              <a:spLocks noChangeArrowheads="1"/>
            </p:cNvSpPr>
            <p:nvPr/>
          </p:nvSpPr>
          <p:spPr bwMode="white">
            <a:xfrm>
              <a:off x="7225788" y="1551616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/>
                <a:t>纵</a:t>
              </a:r>
              <a:r>
                <a:rPr lang="zh-CN" altLang="zh-CN" dirty="0" smtClean="0"/>
                <a:t>栏</a:t>
              </a:r>
              <a:r>
                <a:rPr lang="zh-CN" altLang="en-US" dirty="0" smtClean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6" name="Text Box 31"/>
            <p:cNvSpPr txBox="1">
              <a:spLocks noChangeArrowheads="1"/>
            </p:cNvSpPr>
            <p:nvPr/>
          </p:nvSpPr>
          <p:spPr bwMode="white">
            <a:xfrm>
              <a:off x="7225788" y="2327961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/>
                <a:t>数据表型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white">
            <a:xfrm>
              <a:off x="7225788" y="3156708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标签型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white">
            <a:xfrm>
              <a:off x="7318668" y="387345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图表型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320668" y="356701"/>
              <a:ext cx="1411851" cy="1055076"/>
              <a:chOff x="471" y="272"/>
              <a:chExt cx="1161" cy="1539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white">
            <a:xfrm>
              <a:off x="7230220" y="84831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 smtClean="0"/>
                <a:t>表格</a:t>
              </a:r>
              <a:r>
                <a:rPr lang="zh-CN" altLang="en-US" dirty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 bwMode="gray">
          <a:xfrm>
            <a:off x="2187445" y="3676746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" name="图片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6" y="1683300"/>
            <a:ext cx="3779290" cy="36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折角形 3"/>
          <p:cNvSpPr/>
          <p:nvPr/>
        </p:nvSpPr>
        <p:spPr>
          <a:xfrm>
            <a:off x="668688" y="2123278"/>
            <a:ext cx="8180844" cy="4077117"/>
          </a:xfrm>
          <a:prstGeom prst="foldedCorner">
            <a:avLst>
              <a:gd name="adj" fmla="val 22369"/>
            </a:avLst>
          </a:prstGeom>
          <a:gradFill>
            <a:gsLst>
              <a:gs pos="2000">
                <a:schemeClr val="bg1"/>
              </a:gs>
              <a:gs pos="100000">
                <a:schemeClr val="tx1">
                  <a:lumMod val="25000"/>
                  <a:lumOff val="75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1</a:t>
            </a:r>
            <a:r>
              <a:rPr lang="zh-CN" altLang="zh-CN" dirty="0"/>
              <a:t>）“打印”按钮：弹出“打印”对话框，单击“确定”按钮，进行报表打印；</a:t>
            </a:r>
          </a:p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2</a:t>
            </a:r>
            <a:r>
              <a:rPr lang="zh-CN" altLang="zh-CN" dirty="0"/>
              <a:t>）“纸张大小”按钮：根据报表大小，选择打印纸张大小，默认值为“</a:t>
            </a:r>
            <a:r>
              <a:rPr lang="en-US" altLang="zh-CN" dirty="0"/>
              <a:t>A4</a:t>
            </a:r>
            <a:r>
              <a:rPr lang="zh-CN" altLang="zh-CN" dirty="0"/>
              <a:t>”纸；</a:t>
            </a:r>
          </a:p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3</a:t>
            </a:r>
            <a:r>
              <a:rPr lang="zh-CN" altLang="zh-CN" dirty="0"/>
              <a:t>）“页边距”按钮：根据需要选择“宽”、“窄”或“普通”页边距；</a:t>
            </a:r>
          </a:p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4</a:t>
            </a:r>
            <a:r>
              <a:rPr lang="zh-CN" altLang="zh-CN" dirty="0"/>
              <a:t>）“纵向”按钮和“横向”按钮：设置“纵向”打印或“横向”打印；</a:t>
            </a:r>
          </a:p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5</a:t>
            </a:r>
            <a:r>
              <a:rPr lang="zh-CN" altLang="zh-CN" dirty="0"/>
              <a:t>）“显示比例”组：调整预览的显示比例或进行多页显示等；</a:t>
            </a:r>
          </a:p>
          <a:p>
            <a:pPr algn="l">
              <a:lnSpc>
                <a:spcPct val="200000"/>
              </a:lnSpc>
            </a:pPr>
            <a:r>
              <a:rPr lang="zh-CN" altLang="zh-CN" dirty="0"/>
              <a:t>（</a:t>
            </a:r>
            <a:r>
              <a:rPr lang="en-US" altLang="zh-CN" dirty="0"/>
              <a:t>6</a:t>
            </a:r>
            <a:r>
              <a:rPr lang="zh-CN" altLang="zh-CN" dirty="0"/>
              <a:t>）“关闭打印预览”按钮：关闭打印预览，返回“打印预览”前的视图状态</a:t>
            </a:r>
            <a:r>
              <a:rPr lang="zh-CN" altLang="zh-CN" dirty="0" smtClean="0"/>
              <a:t>。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80</a:t>
            </a:fld>
            <a:endParaRPr lang="en-US" altLang="zh-CN"/>
          </a:p>
        </p:txBody>
      </p:sp>
      <p:sp>
        <p:nvSpPr>
          <p:cNvPr id="20" name="Freeform 483"/>
          <p:cNvSpPr>
            <a:spLocks/>
          </p:cNvSpPr>
          <p:nvPr/>
        </p:nvSpPr>
        <p:spPr bwMode="gray">
          <a:xfrm>
            <a:off x="2305050" y="201474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462"/>
          <p:cNvSpPr txBox="1">
            <a:spLocks noChangeArrowheads="1"/>
          </p:cNvSpPr>
          <p:nvPr/>
        </p:nvSpPr>
        <p:spPr bwMode="gray">
          <a:xfrm>
            <a:off x="2708275" y="266562"/>
            <a:ext cx="3925700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/>
              <a:t>  7.5 </a:t>
            </a:r>
            <a:r>
              <a:rPr lang="zh-CN" altLang="en-US" sz="2400" dirty="0" smtClean="0"/>
              <a:t>报表打印</a:t>
            </a:r>
            <a:endParaRPr lang="en-US" altLang="zh-CN" sz="2400" dirty="0">
              <a:solidFill>
                <a:schemeClr val="bg1"/>
              </a:solidFill>
              <a:ea typeface="宋体" charset="-122"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r="26015" b="79323"/>
          <a:stretch/>
        </p:blipFill>
        <p:spPr bwMode="auto">
          <a:xfrm>
            <a:off x="6137" y="960903"/>
            <a:ext cx="9144000" cy="1239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8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81</a:t>
            </a:fld>
            <a:endParaRPr lang="en-US" altLang="zh-CN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17790" y="300327"/>
            <a:ext cx="8323253" cy="5558031"/>
            <a:chOff x="0" y="0"/>
            <a:chExt cx="5232400" cy="2653028"/>
          </a:xfrm>
        </p:grpSpPr>
        <p:grpSp>
          <p:nvGrpSpPr>
            <p:cNvPr id="6" name="组合 5"/>
            <p:cNvGrpSpPr/>
            <p:nvPr/>
          </p:nvGrpSpPr>
          <p:grpSpPr>
            <a:xfrm>
              <a:off x="0" y="0"/>
              <a:ext cx="5232400" cy="2653028"/>
              <a:chOff x="0" y="0"/>
              <a:chExt cx="5232693" cy="265334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015" b="79323"/>
              <a:stretch/>
            </p:blipFill>
            <p:spPr bwMode="auto">
              <a:xfrm>
                <a:off x="787546" y="0"/>
                <a:ext cx="4445147" cy="66069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065" b="65540"/>
              <a:stretch/>
            </p:blipFill>
            <p:spPr bwMode="auto">
              <a:xfrm>
                <a:off x="0" y="0"/>
                <a:ext cx="739976" cy="170194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23" t="24436" r="24084" b="6322"/>
              <a:stretch/>
            </p:blipFill>
            <p:spPr bwMode="auto">
              <a:xfrm>
                <a:off x="850973" y="687122"/>
                <a:ext cx="1411242" cy="195565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91" t="24436" r="11137" b="5583"/>
              <a:stretch/>
            </p:blipFill>
            <p:spPr bwMode="auto">
              <a:xfrm>
                <a:off x="2315070" y="687122"/>
                <a:ext cx="2759057" cy="196622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7" name="直接箭头连接符 6"/>
            <p:cNvCxnSpPr/>
            <p:nvPr/>
          </p:nvCxnSpPr>
          <p:spPr>
            <a:xfrm flipH="1">
              <a:off x="1728374" y="480985"/>
              <a:ext cx="206137" cy="274848"/>
            </a:xfrm>
            <a:prstGeom prst="straightConnector1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>
              <a:off x="2188217" y="480985"/>
              <a:ext cx="591982" cy="343560"/>
            </a:xfrm>
            <a:prstGeom prst="straightConnector1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597610" y="5858358"/>
            <a:ext cx="260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“横向”与“纵向”打印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35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82</a:t>
            </a:fld>
            <a:endParaRPr lang="en-US" altLang="zh-CN"/>
          </a:p>
        </p:txBody>
      </p:sp>
      <p:sp>
        <p:nvSpPr>
          <p:cNvPr id="7" name="Freeform 487"/>
          <p:cNvSpPr>
            <a:spLocks/>
          </p:cNvSpPr>
          <p:nvPr/>
        </p:nvSpPr>
        <p:spPr bwMode="gray">
          <a:xfrm rot="5400000">
            <a:off x="-474206" y="2618983"/>
            <a:ext cx="2988000" cy="612000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10976" y="1545618"/>
            <a:ext cx="66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+mj-lt"/>
              </a:rPr>
              <a:t>7.6 </a:t>
            </a:r>
            <a:r>
              <a:rPr lang="zh-CN" altLang="en-US" sz="2400" dirty="0" smtClean="0">
                <a:latin typeface="+mj-lt"/>
              </a:rPr>
              <a:t>综合报表举例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9" name="图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65" y="0"/>
            <a:ext cx="49832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6865031" y="1420624"/>
            <a:ext cx="2164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dirty="0"/>
              <a:t>例</a:t>
            </a:r>
            <a:r>
              <a:rPr lang="en-US" altLang="zh-CN" dirty="0"/>
              <a:t>7.16</a:t>
            </a:r>
            <a:r>
              <a:rPr lang="zh-CN" altLang="zh-CN" dirty="0" smtClean="0"/>
              <a:t>：创建</a:t>
            </a:r>
            <a:r>
              <a:rPr lang="zh-CN" altLang="zh-CN" dirty="0"/>
              <a:t>报表</a:t>
            </a:r>
            <a:r>
              <a:rPr lang="zh-CN" altLang="zh-CN" dirty="0" smtClean="0"/>
              <a:t>，</a:t>
            </a:r>
            <a:endParaRPr lang="en-US" altLang="zh-CN" dirty="0" smtClean="0"/>
          </a:p>
          <a:p>
            <a:pPr algn="l"/>
            <a:r>
              <a:rPr lang="zh-CN" altLang="zh-CN" dirty="0" smtClean="0"/>
              <a:t>显示</a:t>
            </a:r>
            <a:r>
              <a:rPr lang="zh-CN" altLang="zh-CN" dirty="0"/>
              <a:t>学生信息</a:t>
            </a:r>
            <a:r>
              <a:rPr lang="zh-CN" altLang="zh-CN" dirty="0" smtClean="0"/>
              <a:t>，</a:t>
            </a:r>
            <a:endParaRPr lang="en-US" altLang="zh-CN" dirty="0" smtClean="0"/>
          </a:p>
          <a:p>
            <a:pPr algn="l"/>
            <a:r>
              <a:rPr lang="zh-CN" altLang="zh-CN" dirty="0" smtClean="0"/>
              <a:t>按</a:t>
            </a:r>
            <a:r>
              <a:rPr lang="zh-CN" altLang="zh-CN" dirty="0"/>
              <a:t>“院系”</a:t>
            </a:r>
            <a:r>
              <a:rPr lang="zh-CN" altLang="zh-CN" dirty="0" smtClean="0"/>
              <a:t>统计</a:t>
            </a:r>
            <a:r>
              <a:rPr lang="zh-CN" altLang="en-US" dirty="0" smtClean="0"/>
              <a:t>学生</a:t>
            </a:r>
            <a:r>
              <a:rPr lang="zh-CN" altLang="zh-CN" dirty="0" smtClean="0"/>
              <a:t>人数</a:t>
            </a:r>
            <a:r>
              <a:rPr lang="zh-CN" altLang="zh-CN" dirty="0"/>
              <a:t>和平均绩点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98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83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2944678" y="2774197"/>
            <a:ext cx="275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单击演示操作步骤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5804" r="44809" b="82605"/>
          <a:stretch>
            <a:fillRect/>
          </a:stretch>
        </p:blipFill>
        <p:spPr bwMode="auto">
          <a:xfrm>
            <a:off x="192550" y="389865"/>
            <a:ext cx="2413012" cy="10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756791" y="422300"/>
            <a:ext cx="819107" cy="30650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sz="1600" kern="100" dirty="0">
                <a:effectLst/>
                <a:latin typeface="Times New Roman"/>
                <a:ea typeface="宋体"/>
              </a:rPr>
              <a:t>①单击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>
            <a:cxnSpLocks noChangeShapeType="1"/>
          </p:cNvCxnSpPr>
          <p:nvPr/>
        </p:nvCxnSpPr>
        <p:spPr bwMode="auto">
          <a:xfrm flipH="1">
            <a:off x="2567135" y="543241"/>
            <a:ext cx="174158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图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0" y="1668716"/>
            <a:ext cx="4348453" cy="3197751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763661" y="4127851"/>
            <a:ext cx="741881" cy="254817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②单击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45586" y="2846600"/>
            <a:ext cx="1235241" cy="22476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27000">
              <a:lnSpc>
                <a:spcPts val="1000"/>
              </a:lnSpc>
              <a:spcAft>
                <a:spcPts val="0"/>
              </a:spcAft>
            </a:pPr>
            <a:r>
              <a:rPr lang="en-US" sz="900" kern="100">
                <a:solidFill>
                  <a:srgbClr val="000000"/>
                </a:solidFill>
                <a:effectLst/>
                <a:latin typeface="Times New Roman"/>
                <a:ea typeface="宋体"/>
              </a:rPr>
              <a:t> </a:t>
            </a:r>
            <a:endParaRPr lang="zh-CN" sz="1050" kern="100">
              <a:effectLst/>
              <a:latin typeface="Times New Roman"/>
              <a:ea typeface="宋体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134601" y="4336174"/>
            <a:ext cx="0" cy="180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20231" r="25037" b="23699"/>
          <a:stretch/>
        </p:blipFill>
        <p:spPr bwMode="auto">
          <a:xfrm>
            <a:off x="4505543" y="453296"/>
            <a:ext cx="4638458" cy="37732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圆角矩形 14"/>
          <p:cNvSpPr/>
          <p:nvPr/>
        </p:nvSpPr>
        <p:spPr>
          <a:xfrm>
            <a:off x="7395090" y="406302"/>
            <a:ext cx="1229623" cy="49644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③向右拖曳边框线缩小列宽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597213" y="434084"/>
            <a:ext cx="1227559" cy="49644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③向左拖曳边框线左移列</a:t>
            </a:r>
            <a:endParaRPr lang="zh-CN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6659972" y="852113"/>
            <a:ext cx="180000" cy="216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7441584" y="830305"/>
            <a:ext cx="504000" cy="326605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5993290" y="106660"/>
            <a:ext cx="850008" cy="24028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布局视图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428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 animBg="1"/>
      <p:bldP spid="15" grpId="0"/>
      <p:bldP spid="16" grpId="0"/>
      <p:bldP spid="19" grpId="0"/>
      <p:bldP spid="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21098" r="24314" b="13006"/>
          <a:stretch/>
        </p:blipFill>
        <p:spPr bwMode="auto">
          <a:xfrm>
            <a:off x="836908" y="650003"/>
            <a:ext cx="7268706" cy="5564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983481" y="4806203"/>
            <a:ext cx="1263773" cy="4358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④添加分组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21489" y="286223"/>
            <a:ext cx="1633329" cy="36378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切换到</a:t>
            </a:r>
            <a:r>
              <a:rPr lang="zh-CN" sz="1600" kern="100" dirty="0" smtClean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设计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视图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86939" y="4591710"/>
            <a:ext cx="1952966" cy="1127165"/>
          </a:xfrm>
          <a:prstGeom prst="roundRect">
            <a:avLst>
              <a:gd name="adj" fmla="val 704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 bwMode="auto">
          <a:xfrm flipH="1">
            <a:off x="1379349" y="5134809"/>
            <a:ext cx="15498" cy="89403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圆角矩形 10"/>
          <p:cNvSpPr/>
          <p:nvPr/>
        </p:nvSpPr>
        <p:spPr>
          <a:xfrm>
            <a:off x="3199649" y="6027885"/>
            <a:ext cx="1263773" cy="4358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>
                <a:solidFill>
                  <a:srgbClr val="000000"/>
                </a:solidFill>
                <a:latin typeface="Times New Roman"/>
                <a:ea typeface="宋体"/>
              </a:rPr>
              <a:t>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2" name="直接箭头连接符 11"/>
          <p:cNvCxnSpPr/>
          <p:nvPr/>
        </p:nvCxnSpPr>
        <p:spPr bwMode="auto">
          <a:xfrm flipV="1">
            <a:off x="3486939" y="5841431"/>
            <a:ext cx="135234" cy="217927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圆角矩形 15"/>
          <p:cNvSpPr/>
          <p:nvPr/>
        </p:nvSpPr>
        <p:spPr>
          <a:xfrm>
            <a:off x="3909025" y="6027885"/>
            <a:ext cx="1263773" cy="4358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再次单击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7" name="直接箭头连接符 16"/>
          <p:cNvCxnSpPr/>
          <p:nvPr/>
        </p:nvCxnSpPr>
        <p:spPr bwMode="auto">
          <a:xfrm flipH="1" flipV="1">
            <a:off x="3699665" y="5841432"/>
            <a:ext cx="209360" cy="217926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圆角矩形 23"/>
          <p:cNvSpPr/>
          <p:nvPr/>
        </p:nvSpPr>
        <p:spPr>
          <a:xfrm>
            <a:off x="6221911" y="5996889"/>
            <a:ext cx="1263773" cy="4358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选择</a:t>
            </a:r>
            <a:endParaRPr lang="zh-CN" sz="16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cxnSp>
        <p:nvCxnSpPr>
          <p:cNvPr id="25" name="直接箭头连接符 24"/>
          <p:cNvCxnSpPr/>
          <p:nvPr/>
        </p:nvCxnSpPr>
        <p:spPr bwMode="auto">
          <a:xfrm flipV="1">
            <a:off x="6447295" y="5855736"/>
            <a:ext cx="0" cy="180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31" name="圆角矩形 30"/>
          <p:cNvSpPr/>
          <p:nvPr/>
        </p:nvSpPr>
        <p:spPr>
          <a:xfrm>
            <a:off x="1738153" y="5369007"/>
            <a:ext cx="1263773" cy="43585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altLang="en-US" sz="1600" kern="100" dirty="0" smtClean="0">
                <a:solidFill>
                  <a:schemeClr val="tx1"/>
                </a:solidFill>
                <a:effectLst/>
                <a:latin typeface="Times New Roman"/>
                <a:ea typeface="宋体"/>
              </a:rPr>
              <a:t>选择</a:t>
            </a:r>
            <a:endParaRPr lang="zh-CN" sz="1600" kern="100" dirty="0">
              <a:solidFill>
                <a:schemeClr val="tx1"/>
              </a:solidFill>
              <a:effectLst/>
              <a:latin typeface="Times New Roman"/>
              <a:ea typeface="宋体"/>
            </a:endParaRPr>
          </a:p>
        </p:txBody>
      </p:sp>
      <p:sp>
        <p:nvSpPr>
          <p:cNvPr id="32" name="圆角矩形 31"/>
          <p:cNvSpPr/>
          <p:nvPr/>
        </p:nvSpPr>
        <p:spPr bwMode="gray">
          <a:xfrm>
            <a:off x="1615367" y="5659315"/>
            <a:ext cx="939451" cy="252000"/>
          </a:xfrm>
          <a:prstGeom prst="roundRect">
            <a:avLst/>
          </a:prstGeom>
          <a:noFill/>
          <a:ln w="12700">
            <a:solidFill>
              <a:schemeClr val="tx2"/>
            </a:solidFill>
          </a:ln>
          <a:effectLst/>
          <a:extLst/>
        </p:spPr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34" y="4380046"/>
            <a:ext cx="21526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直接箭头连接符 18"/>
          <p:cNvCxnSpPr/>
          <p:nvPr/>
        </p:nvCxnSpPr>
        <p:spPr bwMode="auto">
          <a:xfrm flipV="1">
            <a:off x="4804475" y="5581825"/>
            <a:ext cx="898900" cy="63299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79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6" grpId="0"/>
      <p:bldP spid="24" grpId="0"/>
      <p:bldP spid="27" grpId="0"/>
      <p:bldP spid="31" grpId="0"/>
      <p:bldP spid="3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85</a:t>
            </a:fld>
            <a:endParaRPr lang="en-US" altLang="zh-CN"/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0830" r="9448" b="12767"/>
          <a:stretch>
            <a:fillRect/>
          </a:stretch>
        </p:blipFill>
        <p:spPr bwMode="auto">
          <a:xfrm>
            <a:off x="134870" y="632582"/>
            <a:ext cx="6892632" cy="4835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接箭头连接符 4"/>
          <p:cNvCxnSpPr/>
          <p:nvPr/>
        </p:nvCxnSpPr>
        <p:spPr>
          <a:xfrm flipV="1">
            <a:off x="479409" y="3050428"/>
            <a:ext cx="0" cy="216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983425" y="3552442"/>
            <a:ext cx="252000" cy="4680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1627324" y="3263760"/>
            <a:ext cx="501405" cy="14418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20151" y="1199214"/>
            <a:ext cx="1526880" cy="3935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⑦添加图像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3142568" y="3161653"/>
            <a:ext cx="226183" cy="21529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38696" y="1402350"/>
            <a:ext cx="0" cy="30527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134870" y="3211182"/>
            <a:ext cx="1514036" cy="3935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⑧添加直线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870578" y="328281"/>
            <a:ext cx="1934690" cy="3935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⑥格式化报表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090817" y="3309184"/>
            <a:ext cx="1526880" cy="3935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600" kern="100" dirty="0">
                <a:solidFill>
                  <a:srgbClr val="000000"/>
                </a:solidFill>
                <a:effectLst/>
                <a:latin typeface="Times New Roman"/>
                <a:ea typeface="宋体"/>
              </a:rPr>
              <a:t>⑤添加标签</a:t>
            </a:r>
            <a:endParaRPr lang="zh-CN" sz="2000" kern="100" dirty="0">
              <a:effectLst/>
              <a:latin typeface="Times New Roman"/>
              <a:ea typeface="宋体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1458844" y="3505948"/>
            <a:ext cx="669886" cy="48651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V="1">
            <a:off x="2983425" y="1382157"/>
            <a:ext cx="1449092" cy="199100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513342" y="6294911"/>
            <a:ext cx="998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57" name="矩形 56"/>
          <p:cNvSpPr/>
          <p:nvPr/>
        </p:nvSpPr>
        <p:spPr>
          <a:xfrm>
            <a:off x="7148101" y="688947"/>
            <a:ext cx="1729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 smtClean="0"/>
              <a:t>标题：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zh-CN" sz="1600" dirty="0" smtClean="0"/>
              <a:t>华文行楷</a:t>
            </a:r>
            <a:r>
              <a:rPr lang="en-US" altLang="zh-CN" sz="1600" dirty="0" smtClean="0"/>
              <a:t> </a:t>
            </a:r>
            <a:r>
              <a:rPr lang="zh-CN" altLang="zh-CN" sz="1600" dirty="0" smtClean="0"/>
              <a:t>深红色</a:t>
            </a:r>
            <a:r>
              <a:rPr lang="en-US" altLang="zh-CN" sz="1600" dirty="0" smtClean="0"/>
              <a:t> 28</a:t>
            </a:r>
            <a:r>
              <a:rPr lang="zh-CN" altLang="zh-CN" sz="1600" dirty="0" smtClean="0"/>
              <a:t>加粗居中浅绿色背景阴影</a:t>
            </a:r>
            <a:endParaRPr lang="zh-CN" altLang="en-US" sz="1600" dirty="0"/>
          </a:p>
        </p:txBody>
      </p:sp>
      <p:sp>
        <p:nvSpPr>
          <p:cNvPr id="61" name="矩形 60"/>
          <p:cNvSpPr/>
          <p:nvPr/>
        </p:nvSpPr>
        <p:spPr>
          <a:xfrm>
            <a:off x="7148100" y="1964881"/>
            <a:ext cx="1856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1600" dirty="0" smtClean="0"/>
              <a:t>标题行</a:t>
            </a:r>
            <a:r>
              <a:rPr lang="zh-CN" altLang="en-US" sz="1600" dirty="0" smtClean="0"/>
              <a:t>和</a:t>
            </a:r>
            <a:r>
              <a:rPr lang="zh-CN" altLang="zh-CN" sz="1600" dirty="0"/>
              <a:t>汇总数据</a:t>
            </a:r>
            <a:r>
              <a:rPr lang="zh-CN" altLang="zh-CN" sz="1600" dirty="0" smtClean="0"/>
              <a:t>：幼圆</a:t>
            </a:r>
            <a:r>
              <a:rPr lang="en-US" altLang="zh-CN" sz="1600" dirty="0" smtClean="0"/>
              <a:t> </a:t>
            </a:r>
            <a:r>
              <a:rPr lang="zh-CN" altLang="zh-CN" sz="1600" dirty="0" smtClean="0"/>
              <a:t>深红色</a:t>
            </a:r>
            <a:r>
              <a:rPr lang="en-US" altLang="zh-CN" sz="1600" dirty="0" smtClean="0"/>
              <a:t>  14    </a:t>
            </a:r>
            <a:r>
              <a:rPr lang="zh-CN" altLang="zh-CN" sz="1600" dirty="0" smtClean="0"/>
              <a:t>半粗</a:t>
            </a:r>
            <a:r>
              <a:rPr lang="en-US" altLang="zh-CN" sz="1600" dirty="0" smtClean="0"/>
              <a:t> </a:t>
            </a:r>
            <a:r>
              <a:rPr lang="zh-CN" altLang="zh-CN" sz="1600" dirty="0" smtClean="0"/>
              <a:t>小数点</a:t>
            </a:r>
            <a:r>
              <a:rPr lang="en-US" altLang="zh-CN" sz="1600" dirty="0" smtClean="0"/>
              <a:t>2</a:t>
            </a:r>
            <a:r>
              <a:rPr lang="zh-CN" altLang="zh-CN" sz="1600" dirty="0"/>
              <a:t>位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162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56" grpId="0"/>
      <p:bldP spid="57" grpId="0"/>
      <p:bldP spid="6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AD1D74-49FC-4702-8F43-C2D298B250A0}" type="slidenum">
              <a:rPr lang="en-US" altLang="zh-CN" smtClean="0"/>
              <a:pPr/>
              <a:t>86</a:t>
            </a:fld>
            <a:endParaRPr lang="en-US" altLang="zh-CN"/>
          </a:p>
        </p:txBody>
      </p:sp>
      <p:pic>
        <p:nvPicPr>
          <p:cNvPr id="9" name="图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65" y="0"/>
            <a:ext cx="49832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7539486" y="625254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目录页</a:t>
            </a:r>
          </a:p>
        </p:txBody>
      </p:sp>
    </p:spTree>
    <p:extLst>
      <p:ext uri="{BB962C8B-B14F-4D97-AF65-F5344CB8AC3E}">
        <p14:creationId xmlns:p14="http://schemas.microsoft.com/office/powerpoint/2010/main" val="19653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sz="quarter"/>
          </p:nvPr>
        </p:nvSpPr>
        <p:spPr>
          <a:xfrm>
            <a:off x="2092417" y="1301838"/>
            <a:ext cx="6121695" cy="1053884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2"/>
                </a:solidFill>
              </a:rPr>
              <a:t> </a:t>
            </a:r>
            <a:r>
              <a:rPr lang="zh-CN" altLang="en-US" sz="2400" dirty="0" smtClean="0">
                <a:solidFill>
                  <a:schemeClr val="tx2"/>
                </a:solidFill>
              </a:rPr>
              <a:t>报表的结构（报表视图与设计视图的对应）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"/>
          </p:nvPr>
        </p:nvSpPr>
        <p:spPr>
          <a:xfrm>
            <a:off x="2246990" y="630379"/>
            <a:ext cx="4984750" cy="1077913"/>
          </a:xfrm>
        </p:spPr>
        <p:txBody>
          <a:bodyPr/>
          <a:lstStyle/>
          <a:p>
            <a:pPr algn="l"/>
            <a:r>
              <a:rPr lang="zh-CN" altLang="en-US" dirty="0" smtClean="0"/>
              <a:t>本章小结（重点）：</a:t>
            </a:r>
            <a:endParaRPr lang="zh-CN" altLang="en-US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587917" y="6264624"/>
            <a:ext cx="83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返回</a:t>
            </a:r>
            <a:endParaRPr lang="zh-CN" altLang="en-US" sz="1400" dirty="0"/>
          </a:p>
        </p:txBody>
      </p:sp>
      <p:sp>
        <p:nvSpPr>
          <p:cNvPr id="5" name="标题 1"/>
          <p:cNvSpPr txBox="1">
            <a:spLocks/>
          </p:cNvSpPr>
          <p:nvPr/>
        </p:nvSpPr>
        <p:spPr bwMode="gray">
          <a:xfrm>
            <a:off x="2603852" y="2254032"/>
            <a:ext cx="5354664" cy="7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solidFill>
                  <a:schemeClr val="tx2"/>
                </a:solidFill>
              </a:rPr>
              <a:t> </a:t>
            </a:r>
            <a:r>
              <a:rPr lang="zh-CN" altLang="en-US" sz="2400" dirty="0" smtClean="0">
                <a:solidFill>
                  <a:schemeClr val="tx2"/>
                </a:solidFill>
              </a:rPr>
              <a:t>各种报表的创建方法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gray">
          <a:xfrm>
            <a:off x="2603852" y="3053147"/>
            <a:ext cx="5354664" cy="7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 smtClean="0">
                <a:solidFill>
                  <a:schemeClr val="tx2"/>
                </a:solidFill>
              </a:rPr>
              <a:t> 使用格式化和添加控件美化报表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gray">
          <a:xfrm>
            <a:off x="2603852" y="3883247"/>
            <a:ext cx="5354664" cy="7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dirty="0" smtClean="0">
                <a:solidFill>
                  <a:schemeClr val="tx2"/>
                </a:solidFill>
              </a:rPr>
              <a:t> 报表中的计算字段和分组汇总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347" y="276890"/>
            <a:ext cx="8686800" cy="738554"/>
          </a:xfrm>
        </p:spPr>
        <p:txBody>
          <a:bodyPr/>
          <a:lstStyle/>
          <a:p>
            <a:r>
              <a:rPr lang="en-US" altLang="zh-CN" sz="3600" dirty="0" smtClean="0"/>
              <a:t>7.1.2</a:t>
            </a:r>
            <a:r>
              <a:rPr lang="zh-CN" altLang="en-US" sz="3600" dirty="0" smtClean="0"/>
              <a:t>报表</a:t>
            </a:r>
            <a:r>
              <a:rPr lang="zh-CN" altLang="zh-CN" sz="3600" dirty="0" smtClean="0"/>
              <a:t>的类型</a:t>
            </a:r>
            <a:endParaRPr lang="zh-CN" altLang="en-US" sz="36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43392" y="1500682"/>
            <a:ext cx="1601505" cy="3287741"/>
            <a:chOff x="7225788" y="356701"/>
            <a:chExt cx="1601505" cy="4104403"/>
          </a:xfrm>
        </p:grpSpPr>
        <p:grpSp>
          <p:nvGrpSpPr>
            <p:cNvPr id="154" name="Group 9"/>
            <p:cNvGrpSpPr>
              <a:grpSpLocks/>
            </p:cNvGrpSpPr>
            <p:nvPr/>
          </p:nvGrpSpPr>
          <p:grpSpPr bwMode="auto">
            <a:xfrm>
              <a:off x="7316128" y="3409073"/>
              <a:ext cx="1411851" cy="1052031"/>
              <a:chOff x="471" y="272"/>
              <a:chExt cx="1161" cy="1539"/>
            </a:xfrm>
          </p:grpSpPr>
          <p:sp>
            <p:nvSpPr>
              <p:cNvPr id="155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25" name="Group 2"/>
            <p:cNvGrpSpPr>
              <a:grpSpLocks/>
            </p:cNvGrpSpPr>
            <p:nvPr/>
          </p:nvGrpSpPr>
          <p:grpSpPr bwMode="auto">
            <a:xfrm>
              <a:off x="7316236" y="1087236"/>
              <a:ext cx="1411851" cy="2644540"/>
              <a:chOff x="672" y="1783"/>
              <a:chExt cx="1161" cy="1737"/>
            </a:xfrm>
          </p:grpSpPr>
          <p:grpSp>
            <p:nvGrpSpPr>
              <p:cNvPr id="126" name="Group 3"/>
              <p:cNvGrpSpPr>
                <a:grpSpLocks/>
              </p:cNvGrpSpPr>
              <p:nvPr/>
            </p:nvGrpSpPr>
            <p:grpSpPr bwMode="auto">
              <a:xfrm>
                <a:off x="672" y="2829"/>
                <a:ext cx="1161" cy="691"/>
                <a:chOff x="471" y="272"/>
                <a:chExt cx="1161" cy="1539"/>
              </a:xfrm>
            </p:grpSpPr>
            <p:sp>
              <p:nvSpPr>
                <p:cNvPr id="133" name="Oval 4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AutoShape 5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7" name="Group 6"/>
              <p:cNvGrpSpPr>
                <a:grpSpLocks/>
              </p:cNvGrpSpPr>
              <p:nvPr/>
            </p:nvGrpSpPr>
            <p:grpSpPr bwMode="auto">
              <a:xfrm>
                <a:off x="672" y="2307"/>
                <a:ext cx="1161" cy="691"/>
                <a:chOff x="471" y="272"/>
                <a:chExt cx="1161" cy="1539"/>
              </a:xfrm>
            </p:grpSpPr>
            <p:sp>
              <p:nvSpPr>
                <p:cNvPr id="131" name="Oval 7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AutoShape 8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>
                        <a:alpha val="5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8" name="Group 9"/>
              <p:cNvGrpSpPr>
                <a:grpSpLocks/>
              </p:cNvGrpSpPr>
              <p:nvPr/>
            </p:nvGrpSpPr>
            <p:grpSpPr bwMode="auto">
              <a:xfrm>
                <a:off x="672" y="1783"/>
                <a:ext cx="1161" cy="691"/>
                <a:chOff x="471" y="272"/>
                <a:chExt cx="1161" cy="1539"/>
              </a:xfrm>
            </p:grpSpPr>
            <p:sp>
              <p:nvSpPr>
                <p:cNvPr id="129" name="Oval 10"/>
                <p:cNvSpPr>
                  <a:spLocks noChangeArrowheads="1"/>
                </p:cNvSpPr>
                <p:nvPr/>
              </p:nvSpPr>
              <p:spPr bwMode="gray">
                <a:xfrm>
                  <a:off x="471" y="1438"/>
                  <a:ext cx="1159" cy="36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1CF9D"/>
                    </a:gs>
                    <a:gs pos="50000">
                      <a:srgbClr val="C1CF9D">
                        <a:gamma/>
                        <a:tint val="42353"/>
                        <a:invGamma/>
                      </a:srgbClr>
                    </a:gs>
                    <a:gs pos="100000">
                      <a:srgbClr val="C1CF9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AutoShape 11"/>
                <p:cNvSpPr>
                  <a:spLocks noChangeArrowheads="1"/>
                </p:cNvSpPr>
                <p:nvPr/>
              </p:nvSpPr>
              <p:spPr bwMode="gray">
                <a:xfrm>
                  <a:off x="473" y="272"/>
                  <a:ext cx="1159" cy="1539"/>
                </a:xfrm>
                <a:prstGeom prst="can">
                  <a:avLst>
                    <a:gd name="adj" fmla="val 33197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35" name="Text Box 14"/>
            <p:cNvSpPr txBox="1">
              <a:spLocks noChangeArrowheads="1"/>
            </p:cNvSpPr>
            <p:nvPr/>
          </p:nvSpPr>
          <p:spPr bwMode="white">
            <a:xfrm>
              <a:off x="7225788" y="1551616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/>
                <a:t>纵</a:t>
              </a:r>
              <a:r>
                <a:rPr lang="zh-CN" altLang="zh-CN" dirty="0" smtClean="0"/>
                <a:t>栏</a:t>
              </a:r>
              <a:r>
                <a:rPr lang="zh-CN" altLang="en-US" dirty="0" smtClean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6" name="Text Box 31"/>
            <p:cNvSpPr txBox="1">
              <a:spLocks noChangeArrowheads="1"/>
            </p:cNvSpPr>
            <p:nvPr/>
          </p:nvSpPr>
          <p:spPr bwMode="white">
            <a:xfrm>
              <a:off x="7225788" y="2327961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/>
                <a:t>数据表型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white">
            <a:xfrm>
              <a:off x="7225788" y="3156708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标签型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white">
            <a:xfrm>
              <a:off x="7318668" y="387345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 smtClean="0">
                  <a:solidFill>
                    <a:schemeClr val="bg1"/>
                  </a:solidFill>
                  <a:ea typeface="宋体" charset="-122"/>
                </a:rPr>
                <a:t>图表型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320668" y="356701"/>
              <a:ext cx="1411851" cy="1055076"/>
              <a:chOff x="471" y="272"/>
              <a:chExt cx="1161" cy="1539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C1CF9D">
                      <a:gamma/>
                      <a:tint val="42353"/>
                      <a:invGamma/>
                    </a:srgbClr>
                  </a:gs>
                  <a:gs pos="100000">
                    <a:srgbClr val="C1CF9D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9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white">
            <a:xfrm>
              <a:off x="7230220" y="848312"/>
              <a:ext cx="1508625" cy="46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3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zh-CN" dirty="0" smtClean="0"/>
                <a:t>表格</a:t>
              </a:r>
              <a:r>
                <a:rPr lang="zh-CN" altLang="en-US" dirty="0"/>
                <a:t>型</a:t>
              </a:r>
              <a:endParaRPr lang="en-US" altLang="zh-CN" dirty="0">
                <a:solidFill>
                  <a:schemeClr val="bg1"/>
                </a:solidFill>
                <a:ea typeface="宋体" charset="-122"/>
              </a:endParaRPr>
            </a:p>
          </p:txBody>
        </p:sp>
      </p:grpSp>
      <p:sp>
        <p:nvSpPr>
          <p:cNvPr id="11" name="右箭头 10"/>
          <p:cNvSpPr/>
          <p:nvPr/>
        </p:nvSpPr>
        <p:spPr bwMode="gray">
          <a:xfrm>
            <a:off x="2187445" y="4327662"/>
            <a:ext cx="651042" cy="266685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indent="792000" algn="l">
              <a:lnSpc>
                <a:spcPct val="200000"/>
              </a:lnSpc>
            </a:pPr>
            <a:endParaRPr lang="zh-CN" altLang="en-US" sz="2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" name="图片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86" y="1718226"/>
            <a:ext cx="5701079" cy="36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8">
  <a:themeElements>
    <a:clrScheme name="1_Default Design 1">
      <a:dk1>
        <a:srgbClr val="1C1C1C"/>
      </a:dk1>
      <a:lt1>
        <a:srgbClr val="FFFFFF"/>
      </a:lt1>
      <a:dk2>
        <a:srgbClr val="080808"/>
      </a:dk2>
      <a:lt2>
        <a:srgbClr val="DDDDDD"/>
      </a:lt2>
      <a:accent1>
        <a:srgbClr val="EE3516"/>
      </a:accent1>
      <a:accent2>
        <a:srgbClr val="F3BD33"/>
      </a:accent2>
      <a:accent3>
        <a:srgbClr val="FFFFFF"/>
      </a:accent3>
      <a:accent4>
        <a:srgbClr val="161616"/>
      </a:accent4>
      <a:accent5>
        <a:srgbClr val="F5AEAB"/>
      </a:accent5>
      <a:accent6>
        <a:srgbClr val="DCAB2D"/>
      </a:accent6>
      <a:hlink>
        <a:srgbClr val="AED925"/>
      </a:hlink>
      <a:folHlink>
        <a:srgbClr val="4E9D4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noFill/>
        <a:ln w="12700">
          <a:solidFill>
            <a:schemeClr val="tx2"/>
          </a:solidFill>
        </a:ln>
        <a:effectLst/>
        <a:extLst/>
      </a:spPr>
      <a:bodyPr wrap="none" rtlCol="0" anchor="t" anchorCtr="0"/>
      <a:lstStyle>
        <a:defPPr indent="792000" algn="l">
          <a:lnSpc>
            <a:spcPct val="200000"/>
          </a:lnSpc>
          <a:defRPr sz="2000" dirty="0"/>
        </a:defPPr>
      </a:lstStyle>
    </a:spDef>
    <a:lnDef>
      <a:spPr bwMode="auto">
        <a:gradFill rotWithShape="1">
          <a:gsLst>
            <a:gs pos="0">
              <a:schemeClr val="accent2"/>
            </a:gs>
            <a:gs pos="100000">
              <a:schemeClr val="accent2">
                <a:gamma/>
                <a:tint val="73725"/>
                <a:invGamma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Default Design 1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E3516"/>
        </a:accent1>
        <a:accent2>
          <a:srgbClr val="F3BD33"/>
        </a:accent2>
        <a:accent3>
          <a:srgbClr val="FFFFFF"/>
        </a:accent3>
        <a:accent4>
          <a:srgbClr val="161616"/>
        </a:accent4>
        <a:accent5>
          <a:srgbClr val="F5AEAB"/>
        </a:accent5>
        <a:accent6>
          <a:srgbClr val="DCAB2D"/>
        </a:accent6>
        <a:hlink>
          <a:srgbClr val="AED925"/>
        </a:hlink>
        <a:folHlink>
          <a:srgbClr val="4E9D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25A757"/>
        </a:accent1>
        <a:accent2>
          <a:srgbClr val="8DA955"/>
        </a:accent2>
        <a:accent3>
          <a:srgbClr val="FFFFFF"/>
        </a:accent3>
        <a:accent4>
          <a:srgbClr val="161616"/>
        </a:accent4>
        <a:accent5>
          <a:srgbClr val="ACD0B4"/>
        </a:accent5>
        <a:accent6>
          <a:srgbClr val="7F994C"/>
        </a:accent6>
        <a:hlink>
          <a:srgbClr val="D5B35D"/>
        </a:hlink>
        <a:folHlink>
          <a:srgbClr val="B86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FC119"/>
        </a:accent1>
        <a:accent2>
          <a:srgbClr val="8CCF49"/>
        </a:accent2>
        <a:accent3>
          <a:srgbClr val="FFFFFF"/>
        </a:accent3>
        <a:accent4>
          <a:srgbClr val="161616"/>
        </a:accent4>
        <a:accent5>
          <a:srgbClr val="F6DDAB"/>
        </a:accent5>
        <a:accent6>
          <a:srgbClr val="7EBB41"/>
        </a:accent6>
        <a:hlink>
          <a:srgbClr val="74D3FE"/>
        </a:hlink>
        <a:folHlink>
          <a:srgbClr val="3075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38</Template>
  <TotalTime>17229</TotalTime>
  <Words>2973</Words>
  <Application>Microsoft Office PowerPoint</Application>
  <PresentationFormat>全屏显示(4:3)</PresentationFormat>
  <Paragraphs>583</Paragraphs>
  <Slides>87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87</vt:i4>
      </vt:variant>
    </vt:vector>
  </HeadingPairs>
  <TitlesOfParts>
    <vt:vector size="88" baseType="lpstr">
      <vt:lpstr>38</vt:lpstr>
      <vt:lpstr>PowerPoint 演示文稿</vt:lpstr>
      <vt:lpstr>第7章  报表</vt:lpstr>
      <vt:lpstr>第7章  报表</vt:lpstr>
      <vt:lpstr>7.1.1报表的功能</vt:lpstr>
      <vt:lpstr>7.1.2报表的类型</vt:lpstr>
      <vt:lpstr>7.1.2报表的类型</vt:lpstr>
      <vt:lpstr>7.1.2报表的类型</vt:lpstr>
      <vt:lpstr>7.1.2报表的类型</vt:lpstr>
      <vt:lpstr>7.1.2报表的类型</vt:lpstr>
      <vt:lpstr>7.1.2报表的类型</vt:lpstr>
      <vt:lpstr>7.1.3 报表的视图</vt:lpstr>
      <vt:lpstr>7.1.4 报表的结构</vt:lpstr>
      <vt:lpstr>PowerPoint 演示文稿</vt:lpstr>
      <vt:lpstr>PowerPoint 演示文稿</vt:lpstr>
      <vt:lpstr>7.2.1创建报表使用的命令或工具</vt:lpstr>
      <vt:lpstr>7.2.2为当前数据表或查询创建报表</vt:lpstr>
      <vt:lpstr>PowerPoint 演示文稿</vt:lpstr>
      <vt:lpstr>“报表”按钮为当前数据表或查询创建报表 一般操作步骤</vt:lpstr>
      <vt:lpstr>7.2.3 使用向导创建报表</vt:lpstr>
      <vt:lpstr>PowerPoint 演示文稿</vt:lpstr>
      <vt:lpstr>使用向导创建的优点</vt:lpstr>
      <vt:lpstr>“报表向导”按钮创建报表 一般操作步骤</vt:lpstr>
      <vt:lpstr>PowerPoint 演示文稿</vt:lpstr>
      <vt:lpstr>7.2.4 使用“空报表”按钮创建报表</vt:lpstr>
      <vt:lpstr>PowerPoint 演示文稿</vt:lpstr>
      <vt:lpstr>使用“空报表”按钮创建的优点</vt:lpstr>
      <vt:lpstr>“空报表”按钮创建报表 一般操作步骤</vt:lpstr>
      <vt:lpstr>7.2.5使用“报表设计”按钮创建自定义报表</vt:lpstr>
      <vt:lpstr>PowerPoint 演示文稿</vt:lpstr>
      <vt:lpstr>PowerPoint 演示文稿</vt:lpstr>
      <vt:lpstr>使用“报表设计”按钮创建的优点</vt:lpstr>
      <vt:lpstr>“报表设计”按钮创建报表 一般操作步骤</vt:lpstr>
      <vt:lpstr>PowerPoint 演示文稿</vt:lpstr>
      <vt:lpstr>7.2.6创建标签型报表</vt:lpstr>
      <vt:lpstr>PowerPoint 演示文稿</vt:lpstr>
      <vt:lpstr>标签型报表的优点</vt:lpstr>
      <vt:lpstr>创建标签报表 一般操作步骤</vt:lpstr>
      <vt:lpstr>7.2.7创建参数报表</vt:lpstr>
      <vt:lpstr>PowerPoint 演示文稿</vt:lpstr>
      <vt:lpstr>PowerPoint 演示文稿</vt:lpstr>
      <vt:lpstr>创建参数报表的优点</vt:lpstr>
      <vt:lpstr>创建参数报表 关键步骤</vt:lpstr>
      <vt:lpstr>参数报表的 两种运行方法</vt:lpstr>
      <vt:lpstr>PowerPoint 演示文稿</vt:lpstr>
      <vt:lpstr>7.2.8 创建主  /  子报表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7.2.9创建交叉报表</vt:lpstr>
      <vt:lpstr>PowerPoint 演示文稿</vt:lpstr>
      <vt:lpstr>PowerPoint 演示文稿</vt:lpstr>
      <vt:lpstr>PowerPoint 演示文稿</vt:lpstr>
      <vt:lpstr>PowerPoint 演示文稿</vt:lpstr>
      <vt:lpstr>7.2.10创建弹出式报表</vt:lpstr>
      <vt:lpstr>7.2.11创建图表报表</vt:lpstr>
      <vt:lpstr>PowerPoint 演示文稿</vt:lpstr>
      <vt:lpstr>PowerPoint 演示文稿</vt:lpstr>
      <vt:lpstr>PowerPoint 演示文稿</vt:lpstr>
      <vt:lpstr>PowerPoint 演示文稿</vt:lpstr>
      <vt:lpstr>第7章  报表</vt:lpstr>
      <vt:lpstr>7.3.1设置报表格式</vt:lpstr>
      <vt:lpstr>PowerPoint 演示文稿</vt:lpstr>
      <vt:lpstr>7.3.2添加页眉和页脚</vt:lpstr>
      <vt:lpstr>PowerPoint 演示文稿</vt:lpstr>
      <vt:lpstr>报表的结构与格式化</vt:lpstr>
      <vt:lpstr>7.3.3添加控件</vt:lpstr>
      <vt:lpstr>PowerPoint 演示文稿</vt:lpstr>
      <vt:lpstr>第7章  报表</vt:lpstr>
      <vt:lpstr>7.3.1为报表添加计算字段</vt:lpstr>
      <vt:lpstr>PowerPoint 演示文稿</vt:lpstr>
      <vt:lpstr>7.3.2报表的分组汇总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报表的结构（报表视图与设计视图的对应）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MyQ</dc:creator>
  <cp:lastModifiedBy>MyQ</cp:lastModifiedBy>
  <cp:revision>230</cp:revision>
  <dcterms:created xsi:type="dcterms:W3CDTF">2013-04-26T08:48:44Z</dcterms:created>
  <dcterms:modified xsi:type="dcterms:W3CDTF">2013-12-16T10:40:11Z</dcterms:modified>
</cp:coreProperties>
</file>