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2" r:id="rId7"/>
    <p:sldId id="276" r:id="rId8"/>
    <p:sldId id="277" r:id="rId9"/>
    <p:sldId id="290" r:id="rId10"/>
    <p:sldId id="278" r:id="rId11"/>
    <p:sldId id="280" r:id="rId12"/>
    <p:sldId id="260" r:id="rId13"/>
    <p:sldId id="273" r:id="rId14"/>
    <p:sldId id="274" r:id="rId15"/>
    <p:sldId id="275" r:id="rId16"/>
    <p:sldId id="281" r:id="rId17"/>
    <p:sldId id="261" r:id="rId18"/>
    <p:sldId id="267" r:id="rId19"/>
    <p:sldId id="268" r:id="rId20"/>
    <p:sldId id="269" r:id="rId21"/>
    <p:sldId id="270" r:id="rId22"/>
    <p:sldId id="271" r:id="rId23"/>
    <p:sldId id="272" r:id="rId24"/>
    <p:sldId id="287" r:id="rId25"/>
    <p:sldId id="288" r:id="rId26"/>
    <p:sldId id="291" r:id="rId27"/>
    <p:sldId id="263" r:id="rId28"/>
    <p:sldId id="264" r:id="rId29"/>
    <p:sldId id="282" r:id="rId30"/>
    <p:sldId id="283" r:id="rId31"/>
    <p:sldId id="284" r:id="rId32"/>
    <p:sldId id="285" r:id="rId33"/>
    <p:sldId id="265" r:id="rId34"/>
    <p:sldId id="286" r:id="rId35"/>
    <p:sldId id="266" r:id="rId36"/>
    <p:sldId id="289" r:id="rId3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2013/5/25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544" y="2420888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</a:rPr>
              <a:t>探险家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75656" y="4653136"/>
            <a:ext cx="6400800" cy="1752600"/>
          </a:xfrm>
        </p:spPr>
        <p:txBody>
          <a:bodyPr/>
          <a:lstStyle/>
          <a:p>
            <a:pPr algn="r"/>
            <a:r>
              <a:rPr lang="zh-CN" altLang="en-US" dirty="0" smtClean="0">
                <a:solidFill>
                  <a:schemeClr val="bg1"/>
                </a:solidFill>
              </a:rPr>
              <a:t>高梦星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algn="r"/>
            <a:r>
              <a:rPr lang="en-US" altLang="zh-CN" dirty="0" smtClean="0">
                <a:solidFill>
                  <a:schemeClr val="bg1"/>
                </a:solidFill>
              </a:rPr>
              <a:t>09300200024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改造帆船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7056784" cy="52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火车设计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2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32288" y="260648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早期低速列车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998849" cy="450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81" y="1895376"/>
            <a:ext cx="5909559" cy="442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006" y="188640"/>
            <a:ext cx="7772400" cy="1470025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绿</a:t>
            </a:r>
            <a:r>
              <a:rPr lang="zh-CN" altLang="en-US" b="1" dirty="0" smtClean="0">
                <a:solidFill>
                  <a:schemeClr val="bg1"/>
                </a:solidFill>
              </a:rPr>
              <a:t>皮火车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3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高铁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30590"/>
            <a:ext cx="6336704" cy="473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17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火车头是火车减阻的关键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539552" y="1340769"/>
            <a:ext cx="8280920" cy="2736304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头车和尾车气动阻力对列车总的气动阻力贡献很大，占列车总气动阻力的</a:t>
            </a:r>
            <a:r>
              <a:rPr lang="en-US" altLang="zh-CN" dirty="0">
                <a:solidFill>
                  <a:schemeClr val="bg1"/>
                </a:solidFill>
              </a:rPr>
              <a:t>30</a:t>
            </a:r>
            <a:r>
              <a:rPr lang="zh-CN" altLang="en-US" dirty="0">
                <a:solidFill>
                  <a:schemeClr val="bg1"/>
                </a:solidFill>
              </a:rPr>
              <a:t>％</a:t>
            </a:r>
            <a:r>
              <a:rPr lang="zh-CN" altLang="en-US" dirty="0" smtClean="0">
                <a:solidFill>
                  <a:schemeClr val="bg1"/>
                </a:solidFill>
              </a:rPr>
              <a:t>左右，</a:t>
            </a:r>
            <a:r>
              <a:rPr lang="zh-CN" altLang="en-US" dirty="0">
                <a:solidFill>
                  <a:schemeClr val="bg1"/>
                </a:solidFill>
              </a:rPr>
              <a:t>主要表现为压差阻力。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车头转向架</a:t>
            </a:r>
            <a:r>
              <a:rPr lang="zh-CN" altLang="en-US" dirty="0" smtClean="0">
                <a:solidFill>
                  <a:schemeClr val="bg1"/>
                </a:solidFill>
              </a:rPr>
              <a:t>空气阻力</a:t>
            </a:r>
            <a:r>
              <a:rPr lang="zh-CN" altLang="en-US" dirty="0">
                <a:solidFill>
                  <a:schemeClr val="bg1"/>
                </a:solidFill>
              </a:rPr>
              <a:t>占全车气动</a:t>
            </a:r>
            <a:r>
              <a:rPr lang="zh-CN" altLang="en-US" dirty="0" smtClean="0">
                <a:solidFill>
                  <a:schemeClr val="bg1"/>
                </a:solidFill>
              </a:rPr>
              <a:t>阻力</a:t>
            </a:r>
            <a:r>
              <a:rPr lang="zh-CN" altLang="en-US" dirty="0">
                <a:solidFill>
                  <a:schemeClr val="bg1"/>
                </a:solidFill>
              </a:rPr>
              <a:t>的</a:t>
            </a:r>
            <a:r>
              <a:rPr lang="en-US" altLang="zh-CN" dirty="0">
                <a:solidFill>
                  <a:schemeClr val="bg1"/>
                </a:solidFill>
              </a:rPr>
              <a:t>5%</a:t>
            </a:r>
            <a:r>
              <a:rPr lang="zh-CN" altLang="en-US" dirty="0" smtClean="0">
                <a:solidFill>
                  <a:schemeClr val="bg1"/>
                </a:solidFill>
              </a:rPr>
              <a:t>左右。</a:t>
            </a:r>
            <a:r>
              <a:rPr lang="zh-CN" altLang="en-US" dirty="0">
                <a:solidFill>
                  <a:schemeClr val="bg1"/>
                </a:solidFill>
              </a:rPr>
              <a:t>需要使用</a:t>
            </a:r>
            <a:r>
              <a:rPr lang="zh-CN" altLang="en-US" dirty="0" smtClean="0">
                <a:solidFill>
                  <a:schemeClr val="bg1"/>
                </a:solidFill>
              </a:rPr>
              <a:t>底部导流</a:t>
            </a:r>
            <a:r>
              <a:rPr lang="zh-CN" altLang="en-US" dirty="0">
                <a:solidFill>
                  <a:schemeClr val="bg1"/>
                </a:solidFill>
              </a:rPr>
              <a:t>板改善。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21151"/>
            <a:ext cx="521176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9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飞机设计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飞机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布局分类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上单翼，中单翼，下单翼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平直翼，后掠翼，三角翼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特殊布局：鸭翼，飞翼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695126" cy="232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498850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92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9661"/>
            <a:ext cx="3694113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82868"/>
            <a:ext cx="29813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51" y="4011730"/>
            <a:ext cx="4713287" cy="277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1845336" y="274638"/>
            <a:ext cx="5554960" cy="7780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bg1"/>
                </a:solidFill>
              </a:rPr>
              <a:t>机舱</a:t>
            </a:r>
            <a:r>
              <a:rPr lang="zh-CN" altLang="en-US" b="1" dirty="0" smtClean="0">
                <a:solidFill>
                  <a:schemeClr val="bg1"/>
                </a:solidFill>
              </a:rPr>
              <a:t>截面图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1213073"/>
            <a:ext cx="4241140" cy="263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76" y="1213073"/>
            <a:ext cx="3960440" cy="263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8" y="4151313"/>
            <a:ext cx="4222388" cy="259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76" y="4151313"/>
            <a:ext cx="3960440" cy="259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78" y="1484784"/>
            <a:ext cx="9810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73791"/>
            <a:ext cx="12128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08061"/>
            <a:ext cx="167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308061"/>
            <a:ext cx="167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89734" y="188640"/>
            <a:ext cx="5267345" cy="1296144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飞机展示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游戏元素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 smtClean="0"/>
          </a:p>
          <a:p>
            <a:r>
              <a:rPr lang="zh-CN" altLang="en-US" dirty="0" smtClean="0">
                <a:solidFill>
                  <a:schemeClr val="bg1"/>
                </a:solidFill>
              </a:rPr>
              <a:t>商业贸易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轮船火车飞机设计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城镇建设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探索与发现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en-US" altLang="zh-CN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83448" y="332656"/>
            <a:ext cx="4894312" cy="1326009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飞机布局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408712" cy="458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92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66628" y="404664"/>
            <a:ext cx="3610744" cy="1012974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上单平直翼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700808"/>
            <a:ext cx="7724775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9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69713" y="274638"/>
            <a:ext cx="4330824" cy="1138138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尾吊式布局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4" y="1412776"/>
            <a:ext cx="7967663" cy="523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4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倾转旋翼布局三视图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6823"/>
            <a:ext cx="8496944" cy="447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7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城镇建设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7509202" cy="4693252"/>
          </a:xfrm>
        </p:spPr>
      </p:pic>
    </p:spTree>
    <p:extLst>
      <p:ext uri="{BB962C8B-B14F-4D97-AF65-F5344CB8AC3E}">
        <p14:creationId xmlns:p14="http://schemas.microsoft.com/office/powerpoint/2010/main" val="20170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建设分类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1475656" y="1556792"/>
            <a:ext cx="4040188" cy="639762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工农业建设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1475656" y="2204864"/>
            <a:ext cx="4040188" cy="3951288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农田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工厂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铁路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飞机场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3"/>
          </p:nvPr>
        </p:nvSpPr>
        <p:spPr>
          <a:xfrm>
            <a:off x="4355976" y="1556792"/>
            <a:ext cx="4041775" cy="639762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市政建设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sz="quarter" idx="4"/>
          </p:nvPr>
        </p:nvSpPr>
        <p:spPr>
          <a:xfrm>
            <a:off x="4355976" y="2204864"/>
            <a:ext cx="4041775" cy="3951288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教堂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广场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商业区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大学</a:t>
            </a:r>
          </a:p>
        </p:txBody>
      </p:sp>
    </p:spTree>
    <p:extLst>
      <p:ext uri="{BB962C8B-B14F-4D97-AF65-F5344CB8AC3E}">
        <p14:creationId xmlns:p14="http://schemas.microsoft.com/office/powerpoint/2010/main" val="14620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835696" y="404664"/>
            <a:ext cx="5724128" cy="922114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建筑物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69" y="1556792"/>
            <a:ext cx="371475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92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8842" y="276080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</a:rPr>
              <a:t>地</a:t>
            </a:r>
            <a:r>
              <a:rPr lang="zh-CN" altLang="en-US" sz="4400" b="1" dirty="0" smtClean="0">
                <a:solidFill>
                  <a:schemeClr val="bg1"/>
                </a:solidFill>
              </a:rPr>
              <a:t>理发现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1555913" y="1628800"/>
            <a:ext cx="1738536" cy="546075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北境海峡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4040188" cy="2615949"/>
          </a:xfrm>
        </p:spPr>
      </p:pic>
      <p:sp>
        <p:nvSpPr>
          <p:cNvPr id="8" name="文本占位符 7"/>
          <p:cNvSpPr>
            <a:spLocks noGrp="1"/>
          </p:cNvSpPr>
          <p:nvPr>
            <p:ph type="body" sz="quarter" idx="3"/>
          </p:nvPr>
        </p:nvSpPr>
        <p:spPr>
          <a:xfrm>
            <a:off x="5220072" y="1628800"/>
            <a:ext cx="2663279" cy="546075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尼加拉瓜大瀑布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78" y="2636912"/>
            <a:ext cx="4317704" cy="2664296"/>
          </a:xfrm>
        </p:spPr>
      </p:pic>
    </p:spTree>
    <p:extLst>
      <p:ext uri="{BB962C8B-B14F-4D97-AF65-F5344CB8AC3E}">
        <p14:creationId xmlns:p14="http://schemas.microsoft.com/office/powerpoint/2010/main" val="28341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历史发现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1403648" y="1628800"/>
            <a:ext cx="1954560" cy="546075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基沙金字塔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4" y="2721769"/>
            <a:ext cx="3810000" cy="2857500"/>
          </a:xfrm>
        </p:spPr>
      </p:pic>
      <p:sp>
        <p:nvSpPr>
          <p:cNvPr id="7" name="文本占位符 6"/>
          <p:cNvSpPr>
            <a:spLocks noGrp="1"/>
          </p:cNvSpPr>
          <p:nvPr>
            <p:ph type="body" sz="quarter" idx="3"/>
          </p:nvPr>
        </p:nvSpPr>
        <p:spPr>
          <a:xfrm>
            <a:off x="5652120" y="1628800"/>
            <a:ext cx="1943199" cy="546075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卢克索神殿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08920"/>
            <a:ext cx="3610744" cy="2889804"/>
          </a:xfrm>
        </p:spPr>
      </p:pic>
    </p:spTree>
    <p:extLst>
      <p:ext uri="{BB962C8B-B14F-4D97-AF65-F5344CB8AC3E}">
        <p14:creationId xmlns:p14="http://schemas.microsoft.com/office/powerpoint/2010/main" val="10022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宝物发现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43608" y="1484784"/>
            <a:ext cx="2952328" cy="648072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图坦卡蒙的面具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92896"/>
            <a:ext cx="2443336" cy="3363659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68144" y="1484784"/>
            <a:ext cx="1151111" cy="669751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地动仪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6"/>
            <a:ext cx="3600400" cy="3354410"/>
          </a:xfrm>
        </p:spPr>
      </p:pic>
    </p:spTree>
    <p:extLst>
      <p:ext uri="{BB962C8B-B14F-4D97-AF65-F5344CB8AC3E}">
        <p14:creationId xmlns:p14="http://schemas.microsoft.com/office/powerpoint/2010/main" val="870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商业贸易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2420888"/>
            <a:ext cx="5410944" cy="2548879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各个港口有不同的特产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掌握低买高卖的原则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近洋贸易速度快，风险低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远洋贸易获利大，风险高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7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宗教发现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7624" y="1628800"/>
            <a:ext cx="2160240" cy="525735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巴黎圣母院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9050"/>
            <a:ext cx="4040188" cy="2682937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04048" y="1628800"/>
            <a:ext cx="2447255" cy="546075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圣索菲亚大教堂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3854428" cy="2727749"/>
          </a:xfrm>
        </p:spPr>
      </p:pic>
    </p:spTree>
    <p:extLst>
      <p:ext uri="{BB962C8B-B14F-4D97-AF65-F5344CB8AC3E}">
        <p14:creationId xmlns:p14="http://schemas.microsoft.com/office/powerpoint/2010/main" val="17468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交易品发现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123728" y="1412776"/>
            <a:ext cx="946448" cy="618083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翡翠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3691211" cy="3960440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940152" y="1556792"/>
            <a:ext cx="1727175" cy="546074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咖啡豆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789" y="2174875"/>
            <a:ext cx="3488246" cy="3951288"/>
          </a:xfrm>
        </p:spPr>
      </p:pic>
    </p:spTree>
    <p:extLst>
      <p:ext uri="{BB962C8B-B14F-4D97-AF65-F5344CB8AC3E}">
        <p14:creationId xmlns:p14="http://schemas.microsoft.com/office/powerpoint/2010/main" val="6235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传说发现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罗马尼亚吸血鬼城堡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4" y="3098959"/>
            <a:ext cx="3840480" cy="2103120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580112" y="1700808"/>
            <a:ext cx="1367135" cy="546075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美人鱼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64904"/>
            <a:ext cx="2990020" cy="3951288"/>
          </a:xfrm>
        </p:spPr>
      </p:pic>
    </p:spTree>
    <p:extLst>
      <p:ext uri="{BB962C8B-B14F-4D97-AF65-F5344CB8AC3E}">
        <p14:creationId xmlns:p14="http://schemas.microsoft.com/office/powerpoint/2010/main" val="27211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生物发现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1475656" y="1556792"/>
            <a:ext cx="1306488" cy="546075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无尾熊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2999036" cy="3537416"/>
          </a:xfrm>
        </p:spPr>
      </p:pic>
      <p:sp>
        <p:nvSpPr>
          <p:cNvPr id="7" name="文本占位符 6"/>
          <p:cNvSpPr>
            <a:spLocks noGrp="1"/>
          </p:cNvSpPr>
          <p:nvPr>
            <p:ph type="body" sz="quarter" idx="3"/>
          </p:nvPr>
        </p:nvSpPr>
        <p:spPr>
          <a:xfrm>
            <a:off x="6012160" y="1556792"/>
            <a:ext cx="1079103" cy="597743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紫貂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52936"/>
            <a:ext cx="4272475" cy="3096344"/>
          </a:xfrm>
        </p:spPr>
      </p:pic>
    </p:spTree>
    <p:extLst>
      <p:ext uri="{BB962C8B-B14F-4D97-AF65-F5344CB8AC3E}">
        <p14:creationId xmlns:p14="http://schemas.microsoft.com/office/powerpoint/2010/main" val="76950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民族发现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1640" y="1628800"/>
            <a:ext cx="1666528" cy="669751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印第安人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35438"/>
            <a:ext cx="3888432" cy="2628392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724128" y="1628800"/>
            <a:ext cx="1583159" cy="669751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因纽特人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16733"/>
            <a:ext cx="4041775" cy="2667571"/>
          </a:xfrm>
        </p:spPr>
      </p:pic>
    </p:spTree>
    <p:extLst>
      <p:ext uri="{BB962C8B-B14F-4D97-AF65-F5344CB8AC3E}">
        <p14:creationId xmlns:p14="http://schemas.microsoft.com/office/powerpoint/2010/main" val="95941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游戏目标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让玩家熟悉商业贸易法则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训练玩家科技素养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增加玩家地理认知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丰富</a:t>
            </a:r>
            <a:r>
              <a:rPr lang="zh-CN" altLang="en-US" dirty="0" smtClean="0">
                <a:solidFill>
                  <a:schemeClr val="bg1"/>
                </a:solidFill>
              </a:rPr>
              <a:t>玩家百科知识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培养玩家领导力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5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699792" y="2564904"/>
            <a:ext cx="4392488" cy="1800200"/>
          </a:xfrm>
        </p:spPr>
        <p:txBody>
          <a:bodyPr>
            <a:normAutofit/>
          </a:bodyPr>
          <a:lstStyle/>
          <a:p>
            <a:r>
              <a:rPr lang="zh-CN" altLang="en-US" sz="7200" b="1" dirty="0" smtClean="0">
                <a:solidFill>
                  <a:schemeClr val="accent6"/>
                </a:solidFill>
              </a:rPr>
              <a:t>谢谢！</a:t>
            </a:r>
            <a:endParaRPr lang="zh-CN" altLang="en-US" sz="7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5217" y="332656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各地特产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824473" y="1664036"/>
            <a:ext cx="1728192" cy="906683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威尼斯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b="0" dirty="0" smtClean="0">
                <a:solidFill>
                  <a:schemeClr val="bg1"/>
                </a:solidFill>
              </a:rPr>
              <a:t>玻璃</a:t>
            </a:r>
            <a:endParaRPr lang="zh-CN" altLang="en-US" b="0" dirty="0">
              <a:solidFill>
                <a:schemeClr val="bg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3"/>
          </p:nvPr>
        </p:nvSpPr>
        <p:spPr>
          <a:xfrm>
            <a:off x="4250246" y="1628800"/>
            <a:ext cx="1000745" cy="934190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伦敦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b="0" dirty="0">
                <a:solidFill>
                  <a:schemeClr val="bg1"/>
                </a:solidFill>
              </a:rPr>
              <a:t>大炮</a:t>
            </a:r>
            <a:endParaRPr lang="zh-CN" altLang="en-US" b="0" dirty="0">
              <a:solidFill>
                <a:schemeClr val="bg1"/>
              </a:solidFill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73247"/>
            <a:ext cx="2045364" cy="2727152"/>
          </a:xfrm>
        </p:spPr>
      </p:pic>
      <p:sp>
        <p:nvSpPr>
          <p:cNvPr id="13" name="TextBox 12"/>
          <p:cNvSpPr txBox="1"/>
          <p:nvPr/>
        </p:nvSpPr>
        <p:spPr>
          <a:xfrm>
            <a:off x="7020272" y="164651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</a:rPr>
              <a:t>泉州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茶叶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51" y="2994623"/>
            <a:ext cx="2663933" cy="26854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24" y="2994623"/>
            <a:ext cx="2280813" cy="26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各地商圈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91680" y="1556792"/>
            <a:ext cx="1512168" cy="495746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北欧商圈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1"/>
            <a:ext cx="4040188" cy="2649208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940660" y="1484784"/>
            <a:ext cx="1655167" cy="618083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东亚商圈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33" y="2276871"/>
            <a:ext cx="3960441" cy="260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轮船设计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船舶分类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251520" y="1412776"/>
            <a:ext cx="5194920" cy="4925144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客轮 </a:t>
            </a:r>
            <a:r>
              <a:rPr lang="en-US" altLang="zh-CN" dirty="0">
                <a:solidFill>
                  <a:schemeClr val="bg1"/>
                </a:solidFill>
              </a:rPr>
              <a:t>: </a:t>
            </a:r>
            <a:r>
              <a:rPr lang="zh-CN" altLang="en-US" dirty="0">
                <a:solidFill>
                  <a:schemeClr val="bg1"/>
                </a:solidFill>
              </a:rPr>
              <a:t>旅客输送用船。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货船 </a:t>
            </a:r>
            <a:r>
              <a:rPr lang="en-US" altLang="zh-CN" dirty="0">
                <a:solidFill>
                  <a:schemeClr val="bg1"/>
                </a:solidFill>
              </a:rPr>
              <a:t>: </a:t>
            </a:r>
            <a:r>
              <a:rPr lang="zh-CN" altLang="en-US" dirty="0">
                <a:solidFill>
                  <a:schemeClr val="bg1"/>
                </a:solidFill>
              </a:rPr>
              <a:t>货物输送用船。如油船，散货船，集装箱船等。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渔船 </a:t>
            </a:r>
            <a:r>
              <a:rPr lang="en-US" altLang="zh-CN" dirty="0">
                <a:solidFill>
                  <a:schemeClr val="bg1"/>
                </a:solidFill>
              </a:rPr>
              <a:t>: </a:t>
            </a:r>
            <a:r>
              <a:rPr lang="zh-CN" altLang="en-US" dirty="0">
                <a:solidFill>
                  <a:schemeClr val="bg1"/>
                </a:solidFill>
              </a:rPr>
              <a:t>用于捕鱼业的用船。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军用舰艇 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军事用途船舶，如巡洋舰，驱逐舰，</a:t>
            </a:r>
            <a:r>
              <a:rPr lang="zh-CN" altLang="en-US" dirty="0" smtClean="0">
                <a:solidFill>
                  <a:schemeClr val="bg1"/>
                </a:solidFill>
              </a:rPr>
              <a:t>潜艇等。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12776"/>
            <a:ext cx="4236346" cy="336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帆船性能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9262"/>
            <a:ext cx="8316416" cy="4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2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建造帆船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84" y="1600200"/>
            <a:ext cx="3498032" cy="4525963"/>
          </a:xfrm>
        </p:spPr>
      </p:pic>
    </p:spTree>
    <p:extLst>
      <p:ext uri="{BB962C8B-B14F-4D97-AF65-F5344CB8AC3E}">
        <p14:creationId xmlns:p14="http://schemas.microsoft.com/office/powerpoint/2010/main" val="315924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336</Words>
  <Application>Microsoft Office PowerPoint</Application>
  <PresentationFormat>全屏显示(4:3)</PresentationFormat>
  <Paragraphs>95</Paragraphs>
  <Slides>36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37" baseType="lpstr">
      <vt:lpstr>Office 主题</vt:lpstr>
      <vt:lpstr>探险家</vt:lpstr>
      <vt:lpstr>游戏元素</vt:lpstr>
      <vt:lpstr>商业贸易</vt:lpstr>
      <vt:lpstr>各地特产</vt:lpstr>
      <vt:lpstr>各地商圈</vt:lpstr>
      <vt:lpstr>轮船设计</vt:lpstr>
      <vt:lpstr>船舶分类</vt:lpstr>
      <vt:lpstr>帆船性能</vt:lpstr>
      <vt:lpstr>建造帆船</vt:lpstr>
      <vt:lpstr>改造帆船</vt:lpstr>
      <vt:lpstr>火车设计</vt:lpstr>
      <vt:lpstr>早期低速列车</vt:lpstr>
      <vt:lpstr>绿皮火车</vt:lpstr>
      <vt:lpstr>高铁</vt:lpstr>
      <vt:lpstr>火车头是火车减阻的关键</vt:lpstr>
      <vt:lpstr>飞机设计</vt:lpstr>
      <vt:lpstr>飞机布局分类</vt:lpstr>
      <vt:lpstr>PowerPoint 演示文稿</vt:lpstr>
      <vt:lpstr>飞机展示</vt:lpstr>
      <vt:lpstr>飞机布局</vt:lpstr>
      <vt:lpstr>上单平直翼</vt:lpstr>
      <vt:lpstr>尾吊式布局</vt:lpstr>
      <vt:lpstr>倾转旋翼布局三视图</vt:lpstr>
      <vt:lpstr>城镇建设</vt:lpstr>
      <vt:lpstr>建设分类</vt:lpstr>
      <vt:lpstr>建筑物</vt:lpstr>
      <vt:lpstr>PowerPoint 演示文稿</vt:lpstr>
      <vt:lpstr>历史发现</vt:lpstr>
      <vt:lpstr>宝物发现</vt:lpstr>
      <vt:lpstr>宗教发现</vt:lpstr>
      <vt:lpstr>交易品发现</vt:lpstr>
      <vt:lpstr>传说发现</vt:lpstr>
      <vt:lpstr>生物发现</vt:lpstr>
      <vt:lpstr>民族发现</vt:lpstr>
      <vt:lpstr>游戏目标</vt:lpstr>
      <vt:lpstr>谢谢！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探险家</dc:title>
  <dc:creator>高梦星</dc:creator>
  <cp:lastModifiedBy>高梦星</cp:lastModifiedBy>
  <cp:revision>34</cp:revision>
  <dcterms:created xsi:type="dcterms:W3CDTF">2013-05-21T11:12:30Z</dcterms:created>
  <dcterms:modified xsi:type="dcterms:W3CDTF">2013-05-25T12:30:36Z</dcterms:modified>
</cp:coreProperties>
</file>