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 id="2147483749" r:id="rId5"/>
  </p:sldMasterIdLst>
  <p:notesMasterIdLst>
    <p:notesMasterId r:id="rId17"/>
  </p:notesMasterIdLst>
  <p:handoutMasterIdLst>
    <p:handoutMasterId r:id="rId18"/>
  </p:handoutMasterIdLst>
  <p:sldIdLst>
    <p:sldId id="330" r:id="rId6"/>
    <p:sldId id="656" r:id="rId7"/>
    <p:sldId id="673" r:id="rId8"/>
    <p:sldId id="674" r:id="rId9"/>
    <p:sldId id="509" r:id="rId10"/>
    <p:sldId id="662" r:id="rId11"/>
    <p:sldId id="661" r:id="rId12"/>
    <p:sldId id="678" r:id="rId13"/>
    <p:sldId id="679" r:id="rId14"/>
    <p:sldId id="677" r:id="rId15"/>
    <p:sldId id="675" r:id="rId16"/>
  </p:sldIdLst>
  <p:sldSz cx="12188825" cy="6858000"/>
  <p:notesSz cx="7023100" cy="93091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11">
          <p15:clr>
            <a:srgbClr val="A4A3A4"/>
          </p15:clr>
        </p15:guide>
        <p15:guide id="3" orient="horz" pos="1199">
          <p15:clr>
            <a:srgbClr val="A4A3A4"/>
          </p15:clr>
        </p15:guide>
        <p15:guide id="4" orient="horz" pos="1487">
          <p15:clr>
            <a:srgbClr val="A4A3A4"/>
          </p15:clr>
        </p15:guide>
        <p15:guide id="5" orient="horz" pos="2729">
          <p15:clr>
            <a:srgbClr val="A4A3A4"/>
          </p15:clr>
        </p15:guide>
        <p15:guide id="6" orient="horz" pos="4176">
          <p15:clr>
            <a:srgbClr val="A4A3A4"/>
          </p15:clr>
        </p15:guide>
        <p15:guide id="7" pos="3839">
          <p15:clr>
            <a:srgbClr val="A4A3A4"/>
          </p15:clr>
        </p15:guide>
        <p15:guide id="8" pos="326">
          <p15:clr>
            <a:srgbClr val="A4A3A4"/>
          </p15:clr>
        </p15:guide>
        <p15:guide id="9" pos="7067">
          <p15:clr>
            <a:srgbClr val="A4A3A4"/>
          </p15:clr>
        </p15:guide>
        <p15:guide id="10" pos="7355">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Conard" initials="JC" lastIdx="3" clrIdx="0"/>
  <p:cmAuthor id="1" name="Jonah Sterling" initials="JB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AEEF"/>
    <a:srgbClr val="5BADFF"/>
    <a:srgbClr val="9A009A"/>
    <a:srgbClr val="92D050"/>
    <a:srgbClr val="FFFFFF"/>
    <a:srgbClr val="000000"/>
    <a:srgbClr val="A6A6A6"/>
    <a:srgbClr val="FF33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0091" autoAdjust="0"/>
  </p:normalViewPr>
  <p:slideViewPr>
    <p:cSldViewPr snapToGrid="0">
      <p:cViewPr varScale="1">
        <p:scale>
          <a:sx n="74" d="100"/>
          <a:sy n="74" d="100"/>
        </p:scale>
        <p:origin x="-552" y="-90"/>
      </p:cViewPr>
      <p:guideLst>
        <p:guide orient="horz" pos="2160"/>
        <p:guide orient="horz" pos="911"/>
        <p:guide orient="horz" pos="1199"/>
        <p:guide orient="horz" pos="1487"/>
        <p:guide orient="horz" pos="2729"/>
        <p:guide orient="horz" pos="4176"/>
        <p:guide pos="3839"/>
        <p:guide pos="326"/>
        <p:guide pos="7067"/>
        <p:guide pos="735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8" d="100"/>
          <a:sy n="78" d="100"/>
        </p:scale>
        <p:origin x="-2622"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773"/>
          </a:xfrm>
          <a:prstGeom prst="rect">
            <a:avLst/>
          </a:prstGeom>
        </p:spPr>
        <p:txBody>
          <a:bodyPr vert="horz" lIns="92446" tIns="46223" rIns="92446" bIns="46223" rtlCol="0"/>
          <a:lstStyle>
            <a:lvl1pPr algn="l">
              <a:defRPr sz="1200"/>
            </a:lvl1pPr>
          </a:lstStyle>
          <a:p>
            <a:r>
              <a:rPr lang="en-US" dirty="0" smtClean="0">
                <a:latin typeface="Segoe UI" pitchFamily="34" charset="0"/>
              </a:rPr>
              <a:t>Windows Azure Overview</a:t>
            </a:r>
            <a:endParaRPr lang="en-US" dirty="0">
              <a:latin typeface="Segoe UI" pitchFamily="34" charset="0"/>
            </a:endParaRPr>
          </a:p>
        </p:txBody>
      </p:sp>
      <p:sp>
        <p:nvSpPr>
          <p:cNvPr id="3" name="Date Placeholder 2"/>
          <p:cNvSpPr>
            <a:spLocks noGrp="1"/>
          </p:cNvSpPr>
          <p:nvPr>
            <p:ph type="dt" sz="quarter" idx="1"/>
          </p:nvPr>
        </p:nvSpPr>
        <p:spPr>
          <a:xfrm>
            <a:off x="3978132" y="0"/>
            <a:ext cx="3043343" cy="465773"/>
          </a:xfrm>
          <a:prstGeom prst="rect">
            <a:avLst/>
          </a:prstGeom>
        </p:spPr>
        <p:txBody>
          <a:bodyPr vert="horz" lIns="92446" tIns="46223" rIns="92446" bIns="46223" rtlCol="0"/>
          <a:lstStyle>
            <a:lvl1pPr algn="r">
              <a:defRPr sz="1200"/>
            </a:lvl1pPr>
          </a:lstStyle>
          <a:p>
            <a:fld id="{126C4AC0-4315-44D1-8268-F58D6F432E18}" type="datetimeFigureOut">
              <a:rPr lang="en-US" smtClean="0">
                <a:latin typeface="Segoe UI" pitchFamily="34" charset="0"/>
              </a:rPr>
              <a:t>3/2/2014</a:t>
            </a:fld>
            <a:endParaRPr lang="en-US" dirty="0">
              <a:latin typeface="Segoe UI" pitchFamily="34" charset="0"/>
            </a:endParaRPr>
          </a:p>
        </p:txBody>
      </p:sp>
      <p:sp>
        <p:nvSpPr>
          <p:cNvPr id="4" name="Footer Placeholder 3"/>
          <p:cNvSpPr>
            <a:spLocks noGrp="1"/>
          </p:cNvSpPr>
          <p:nvPr>
            <p:ph type="ftr" sz="quarter" idx="2"/>
          </p:nvPr>
        </p:nvSpPr>
        <p:spPr>
          <a:xfrm>
            <a:off x="0" y="8841738"/>
            <a:ext cx="3043343" cy="465773"/>
          </a:xfrm>
          <a:prstGeom prst="rect">
            <a:avLst/>
          </a:prstGeom>
        </p:spPr>
        <p:txBody>
          <a:bodyPr vert="horz" lIns="92446" tIns="46223" rIns="92446" bIns="46223" rtlCol="0" anchor="b"/>
          <a:lstStyle>
            <a:lvl1pPr algn="l">
              <a:defRPr sz="1200"/>
            </a:lvl1pPr>
          </a:lstStyle>
          <a:p>
            <a:endParaRPr lang="en-US" dirty="0">
              <a:latin typeface="Segoe UI" pitchFamily="34" charset="0"/>
            </a:endParaRPr>
          </a:p>
        </p:txBody>
      </p:sp>
      <p:sp>
        <p:nvSpPr>
          <p:cNvPr id="5" name="Slide Number Placeholder 4"/>
          <p:cNvSpPr>
            <a:spLocks noGrp="1"/>
          </p:cNvSpPr>
          <p:nvPr>
            <p:ph type="sldNum" sz="quarter" idx="3"/>
          </p:nvPr>
        </p:nvSpPr>
        <p:spPr>
          <a:xfrm>
            <a:off x="3978132" y="8841738"/>
            <a:ext cx="3043343" cy="465773"/>
          </a:xfrm>
          <a:prstGeom prst="rect">
            <a:avLst/>
          </a:prstGeom>
        </p:spPr>
        <p:txBody>
          <a:bodyPr vert="horz" lIns="92446" tIns="46223" rIns="92446" bIns="46223" rtlCol="0" anchor="b"/>
          <a:lstStyle>
            <a:lvl1pPr algn="r">
              <a:defRPr sz="1200"/>
            </a:lvl1pPr>
          </a:lstStyle>
          <a:p>
            <a:fld id="{FF899423-EDC2-457D-B42B-E8AC52DB47D2}"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115013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6" tIns="46223" rIns="92446" bIns="46223" rtlCol="0"/>
          <a:lstStyle>
            <a:lvl1pPr algn="l">
              <a:defRPr sz="1200">
                <a:latin typeface="Segoe UI" pitchFamily="34" charset="0"/>
              </a:defRPr>
            </a:lvl1pPr>
          </a:lstStyle>
          <a:p>
            <a:r>
              <a:rPr lang="en-US" dirty="0" smtClean="0"/>
              <a:t>Windows Azure Overview</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2446" tIns="46223" rIns="92446" bIns="46223" rtlCol="0"/>
          <a:lstStyle>
            <a:lvl1pPr algn="r">
              <a:defRPr sz="1200">
                <a:latin typeface="Segoe UI" pitchFamily="34" charset="0"/>
              </a:defRPr>
            </a:lvl1pPr>
          </a:lstStyle>
          <a:p>
            <a:fld id="{CAE3F082-F902-42D8-A765-720E172C3194}" type="datetimeFigureOut">
              <a:rPr lang="en-US" smtClean="0"/>
              <a:pPr/>
              <a:t>3/2/2014</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2446" tIns="46223" rIns="92446" bIns="4622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30"/>
            <a:ext cx="3043343" cy="465455"/>
          </a:xfrm>
          <a:prstGeom prst="rect">
            <a:avLst/>
          </a:prstGeom>
        </p:spPr>
        <p:txBody>
          <a:bodyPr vert="horz" lIns="92446" tIns="46223" rIns="92446" bIns="46223" rtlCol="0" anchor="b"/>
          <a:lstStyle>
            <a:lvl1pPr algn="l">
              <a:defRPr sz="1200">
                <a:latin typeface="Segoe UI" pitchFamily="34" charset="0"/>
              </a:defRPr>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2446" tIns="46223" rIns="92446" bIns="46223" rtlCol="0" anchor="b"/>
          <a:lstStyle>
            <a:lvl1pPr algn="r">
              <a:defRPr sz="1200">
                <a:latin typeface="Segoe UI" pitchFamily="34" charset="0"/>
              </a:defRPr>
            </a:lvl1pPr>
          </a:lstStyle>
          <a:p>
            <a:fld id="{82AABF77-E2E4-44CA-BA5C-65E132CF08D8}" type="slidenum">
              <a:rPr lang="en-US" smtClean="0"/>
              <a:pPr/>
              <a:t>‹#›</a:t>
            </a:fld>
            <a:endParaRPr lang="en-US" dirty="0"/>
          </a:p>
        </p:txBody>
      </p:sp>
    </p:spTree>
    <p:extLst>
      <p:ext uri="{BB962C8B-B14F-4D97-AF65-F5344CB8AC3E}">
        <p14:creationId xmlns:p14="http://schemas.microsoft.com/office/powerpoint/2010/main" val="1716936007"/>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Segoe UI" pitchFamily="34" charset="0"/>
        <a:ea typeface="+mn-ea"/>
        <a:cs typeface="+mn-cs"/>
      </a:defRPr>
    </a:lvl1pPr>
    <a:lvl2pPr marL="609493" algn="l" defTabSz="1218987" rtl="0" eaLnBrk="1" latinLnBrk="0" hangingPunct="1">
      <a:defRPr sz="1600" kern="1200">
        <a:solidFill>
          <a:schemeClr val="tx1"/>
        </a:solidFill>
        <a:latin typeface="Segoe UI" pitchFamily="34" charset="0"/>
        <a:ea typeface="+mn-ea"/>
        <a:cs typeface="+mn-cs"/>
      </a:defRPr>
    </a:lvl2pPr>
    <a:lvl3pPr marL="1218987" algn="l" defTabSz="1218987" rtl="0" eaLnBrk="1" latinLnBrk="0" hangingPunct="1">
      <a:defRPr sz="1600" kern="1200">
        <a:solidFill>
          <a:schemeClr val="tx1"/>
        </a:solidFill>
        <a:latin typeface="Segoe UI" pitchFamily="34" charset="0"/>
        <a:ea typeface="+mn-ea"/>
        <a:cs typeface="+mn-cs"/>
      </a:defRPr>
    </a:lvl3pPr>
    <a:lvl4pPr marL="1828480" algn="l" defTabSz="1218987" rtl="0" eaLnBrk="1" latinLnBrk="0" hangingPunct="1">
      <a:defRPr sz="1600" kern="1200">
        <a:solidFill>
          <a:schemeClr val="tx1"/>
        </a:solidFill>
        <a:latin typeface="Segoe UI" pitchFamily="34" charset="0"/>
        <a:ea typeface="+mn-ea"/>
        <a:cs typeface="+mn-cs"/>
      </a:defRPr>
    </a:lvl4pPr>
    <a:lvl5pPr marL="2437973" algn="l" defTabSz="1218987" rtl="0" eaLnBrk="1" latinLnBrk="0" hangingPunct="1">
      <a:defRPr sz="1600" kern="1200">
        <a:solidFill>
          <a:schemeClr val="tx1"/>
        </a:solidFill>
        <a:latin typeface="Segoe UI" pitchFamily="34"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50"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1</a:t>
            </a:fld>
            <a:endParaRPr lang="en-US" dirty="0"/>
          </a:p>
        </p:txBody>
      </p:sp>
    </p:spTree>
    <p:extLst>
      <p:ext uri="{BB962C8B-B14F-4D97-AF65-F5344CB8AC3E}">
        <p14:creationId xmlns:p14="http://schemas.microsoft.com/office/powerpoint/2010/main" val="298593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11</a:t>
            </a:fld>
            <a:endParaRPr lang="en-US" dirty="0"/>
          </a:p>
        </p:txBody>
      </p:sp>
    </p:spTree>
    <p:extLst>
      <p:ext uri="{BB962C8B-B14F-4D97-AF65-F5344CB8AC3E}">
        <p14:creationId xmlns:p14="http://schemas.microsoft.com/office/powerpoint/2010/main" val="40346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2</a:t>
            </a:fld>
            <a:endParaRPr lang="en-US" dirty="0"/>
          </a:p>
        </p:txBody>
      </p:sp>
    </p:spTree>
    <p:extLst>
      <p:ext uri="{BB962C8B-B14F-4D97-AF65-F5344CB8AC3E}">
        <p14:creationId xmlns:p14="http://schemas.microsoft.com/office/powerpoint/2010/main" val="405415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3</a:t>
            </a:fld>
            <a:endParaRPr lang="en-US" dirty="0"/>
          </a:p>
        </p:txBody>
      </p:sp>
    </p:spTree>
    <p:extLst>
      <p:ext uri="{BB962C8B-B14F-4D97-AF65-F5344CB8AC3E}">
        <p14:creationId xmlns:p14="http://schemas.microsoft.com/office/powerpoint/2010/main" val="166491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4</a:t>
            </a:fld>
            <a:endParaRPr lang="en-US" dirty="0"/>
          </a:p>
        </p:txBody>
      </p:sp>
    </p:spTree>
    <p:extLst>
      <p:ext uri="{BB962C8B-B14F-4D97-AF65-F5344CB8AC3E}">
        <p14:creationId xmlns:p14="http://schemas.microsoft.com/office/powerpoint/2010/main" val="166491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5</a:t>
            </a:fld>
            <a:endParaRPr lang="en-US" dirty="0"/>
          </a:p>
        </p:txBody>
      </p:sp>
    </p:spTree>
    <p:extLst>
      <p:ext uri="{BB962C8B-B14F-4D97-AF65-F5344CB8AC3E}">
        <p14:creationId xmlns:p14="http://schemas.microsoft.com/office/powerpoint/2010/main" val="2985932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50"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6</a:t>
            </a:fld>
            <a:endParaRPr lang="en-US" dirty="0"/>
          </a:p>
        </p:txBody>
      </p:sp>
    </p:spTree>
    <p:extLst>
      <p:ext uri="{BB962C8B-B14F-4D97-AF65-F5344CB8AC3E}">
        <p14:creationId xmlns:p14="http://schemas.microsoft.com/office/powerpoint/2010/main" val="576740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7</a:t>
            </a:fld>
            <a:endParaRPr lang="en-US" dirty="0"/>
          </a:p>
        </p:txBody>
      </p:sp>
    </p:spTree>
    <p:extLst>
      <p:ext uri="{BB962C8B-B14F-4D97-AF65-F5344CB8AC3E}">
        <p14:creationId xmlns:p14="http://schemas.microsoft.com/office/powerpoint/2010/main" val="40346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8</a:t>
            </a:fld>
            <a:endParaRPr lang="en-US" dirty="0"/>
          </a:p>
        </p:txBody>
      </p:sp>
    </p:spTree>
    <p:extLst>
      <p:ext uri="{BB962C8B-B14F-4D97-AF65-F5344CB8AC3E}">
        <p14:creationId xmlns:p14="http://schemas.microsoft.com/office/powerpoint/2010/main" val="4034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9</a:t>
            </a:fld>
            <a:endParaRPr lang="en-US" dirty="0"/>
          </a:p>
        </p:txBody>
      </p:sp>
    </p:spTree>
    <p:extLst>
      <p:ext uri="{BB962C8B-B14F-4D97-AF65-F5344CB8AC3E}">
        <p14:creationId xmlns:p14="http://schemas.microsoft.com/office/powerpoint/2010/main" val="40346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113" y="2234114"/>
            <a:ext cx="8373521" cy="1359196"/>
          </a:xfrm>
        </p:spPr>
        <p:txBody>
          <a:bodyPr anchor="ctr" anchorCtr="0">
            <a:noAutofit/>
          </a:bodyPr>
          <a:lstStyle>
            <a:lvl1pPr>
              <a:lnSpc>
                <a:spcPct val="90000"/>
              </a:lnSpc>
              <a:defRPr sz="6600"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519113" y="4612341"/>
            <a:ext cx="5454333" cy="1144929"/>
          </a:xfrm>
        </p:spPr>
        <p:txBody>
          <a:bodyPr/>
          <a:lstStyle>
            <a:lvl1pPr marL="0" indent="0">
              <a:buFont typeface="Arial" pitchFamily="34" charset="0"/>
              <a:buNone/>
              <a:defRPr sz="2400">
                <a:solidFill>
                  <a:schemeClr val="bg1">
                    <a:alpha val="98000"/>
                  </a:schemeClr>
                </a:solidFill>
                <a:latin typeface="+mj-lt"/>
              </a:defRPr>
            </a:lvl1pPr>
            <a:lvl2pPr marL="460375" indent="0">
              <a:buFont typeface="Arial" pitchFamily="34" charset="0"/>
              <a:buNone/>
              <a:defRPr/>
            </a:lvl2pPr>
            <a:lvl3pPr marL="855663" indent="0">
              <a:buFont typeface="Arial" pitchFamily="34" charset="0"/>
              <a:buNone/>
              <a:defRPr/>
            </a:lvl3pPr>
            <a:lvl4pPr marL="1258888" indent="0">
              <a:buFont typeface="Arial" pitchFamily="34" charset="0"/>
              <a:buNone/>
              <a:defRPr/>
            </a:lvl4pPr>
            <a:lvl5pPr marL="1604963"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spTree>
    <p:extLst>
      <p:ext uri="{BB962C8B-B14F-4D97-AF65-F5344CB8AC3E}">
        <p14:creationId xmlns:p14="http://schemas.microsoft.com/office/powerpoint/2010/main" val="154491572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1618905"/>
          </a:xfrm>
        </p:spPr>
        <p:txBody>
          <a:bodyPr/>
          <a:lstStyle>
            <a:lvl1pPr>
              <a:lnSpc>
                <a:spcPct val="90000"/>
              </a:lnSpc>
              <a:defRPr sz="2400"/>
            </a:lvl1pPr>
            <a:lvl2pPr>
              <a:lnSpc>
                <a:spcPct val="90000"/>
              </a:lnSpc>
              <a:defRPr sz="2000"/>
            </a:lvl2pPr>
            <a:lvl3pPr>
              <a:lnSpc>
                <a:spcPct val="90000"/>
              </a:lnSpc>
              <a:defRPr sz="18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527936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5" name="Text Placeholder 4"/>
          <p:cNvSpPr>
            <a:spLocks noGrp="1"/>
          </p:cNvSpPr>
          <p:nvPr>
            <p:ph type="body" sz="quarter" idx="10"/>
          </p:nvPr>
        </p:nvSpPr>
        <p:spPr>
          <a:xfrm>
            <a:off x="5131596" y="3271520"/>
            <a:ext cx="6222365" cy="2641600"/>
          </a:xfrm>
        </p:spPr>
        <p:txBody>
          <a:bodyPr/>
          <a:lstStyle>
            <a:lvl1pPr marL="3175" indent="0">
              <a:spcBef>
                <a:spcPts val="0"/>
              </a:spcBef>
              <a:spcAft>
                <a:spcPts val="900"/>
              </a:spcAft>
              <a:buSzPct val="80000"/>
              <a:buFont typeface="Arial" pitchFamily="34" charset="0"/>
              <a:buNone/>
              <a:defRPr sz="4000" spc="-100" baseline="0">
                <a:solidFill>
                  <a:schemeClr val="bg1"/>
                </a:solidFill>
                <a:latin typeface="Segoe UI Light" pitchFamily="34" charset="0"/>
              </a:defRPr>
            </a:lvl1pPr>
            <a:lvl2pPr marL="3175" indent="0">
              <a:spcBef>
                <a:spcPts val="0"/>
              </a:spcBef>
              <a:buSzPct val="80000"/>
              <a:buFont typeface="Arial" pitchFamily="34" charset="0"/>
              <a:buNone/>
              <a:defRPr sz="2000" spc="-50" baseline="0">
                <a:solidFill>
                  <a:schemeClr val="bg1"/>
                </a:solidFill>
              </a:defRPr>
            </a:lvl2pPr>
            <a:lvl3pPr marL="1258888" indent="-40322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0626" y="6311788"/>
            <a:ext cx="1618990" cy="388399"/>
          </a:xfrm>
          <a:prstGeom prst="rect">
            <a:avLst/>
          </a:prstGeom>
        </p:spPr>
      </p:pic>
    </p:spTree>
    <p:extLst>
      <p:ext uri="{BB962C8B-B14F-4D97-AF65-F5344CB8AC3E}">
        <p14:creationId xmlns:p14="http://schemas.microsoft.com/office/powerpoint/2010/main" val="3970589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gram Blank - JBS">
    <p:spTree>
      <p:nvGrpSpPr>
        <p:cNvPr id="1" name=""/>
        <p:cNvGrpSpPr/>
        <p:nvPr/>
      </p:nvGrpSpPr>
      <p:grpSpPr>
        <a:xfrm>
          <a:off x="0" y="0"/>
          <a:ext cx="0" cy="0"/>
          <a:chOff x="0" y="0"/>
          <a:chExt cx="0" cy="0"/>
        </a:xfrm>
      </p:grpSpPr>
      <p:sp>
        <p:nvSpPr>
          <p:cNvPr id="8" name="Rectangle 7"/>
          <p:cNvSpPr/>
          <p:nvPr userDrawn="1"/>
        </p:nvSpPr>
        <p:spPr bwMode="auto">
          <a:xfrm>
            <a:off x="-1" y="0"/>
            <a:ext cx="12212763"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0626" y="6311788"/>
            <a:ext cx="1618990" cy="388399"/>
          </a:xfrm>
          <a:prstGeom prst="rect">
            <a:avLst/>
          </a:prstGeom>
        </p:spPr>
      </p:pic>
    </p:spTree>
    <p:extLst>
      <p:ext uri="{BB962C8B-B14F-4D97-AF65-F5344CB8AC3E}">
        <p14:creationId xmlns:p14="http://schemas.microsoft.com/office/powerpoint/2010/main" val="21059117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ment Slide - JB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0626" y="6311788"/>
            <a:ext cx="1618990" cy="388399"/>
          </a:xfrm>
          <a:prstGeom prst="rect">
            <a:avLst/>
          </a:prstGeom>
        </p:spPr>
      </p:pic>
    </p:spTree>
    <p:extLst>
      <p:ext uri="{BB962C8B-B14F-4D97-AF65-F5344CB8AC3E}">
        <p14:creationId xmlns:p14="http://schemas.microsoft.com/office/powerpoint/2010/main" val="4950608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402776"/>
            <a:ext cx="11149013" cy="747897"/>
          </a:xfrm>
        </p:spPr>
        <p:txBody>
          <a:bodyPr/>
          <a:lstStyle>
            <a:lvl1pPr>
              <a:defRPr sz="5400">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2" y="1370525"/>
            <a:ext cx="11149013" cy="946413"/>
          </a:xfrm>
        </p:spPr>
        <p:txBody>
          <a:bodyPr/>
          <a:lstStyle>
            <a:lvl1pPr marL="3175" indent="0">
              <a:spcBef>
                <a:spcPts val="0"/>
              </a:spcBef>
              <a:spcAft>
                <a:spcPts val="900"/>
              </a:spcAft>
              <a:buSzPct val="80000"/>
              <a:buFont typeface="Arial" pitchFamily="34" charset="0"/>
              <a:buNone/>
              <a:defRPr sz="4000" spc="-100" baseline="0">
                <a:solidFill>
                  <a:schemeClr val="bg1"/>
                </a:solidFill>
                <a:latin typeface="Segoe UI Light" pitchFamily="34" charset="0"/>
              </a:defRPr>
            </a:lvl1pPr>
            <a:lvl2pPr marL="3175" indent="0">
              <a:spcBef>
                <a:spcPts val="0"/>
              </a:spcBef>
              <a:buSzPct val="80000"/>
              <a:buFont typeface="Arial" pitchFamily="34" charset="0"/>
              <a:buNone/>
              <a:defRPr sz="2000" spc="-50" baseline="0">
                <a:solidFill>
                  <a:schemeClr val="bg1"/>
                </a:solidFill>
              </a:defRPr>
            </a:lvl2pPr>
            <a:lvl3pPr marL="1258888"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299" y="6433851"/>
            <a:ext cx="1196373" cy="138112"/>
          </a:xfrm>
          <a:prstGeom prst="rect">
            <a:avLst/>
          </a:prstGeom>
        </p:spPr>
      </p:pic>
      <p:sp>
        <p:nvSpPr>
          <p:cNvPr id="8" name="Rectangle 7"/>
          <p:cNvSpPr/>
          <p:nvPr userDrawn="1"/>
        </p:nvSpPr>
        <p:spPr bwMode="auto">
          <a:xfrm>
            <a:off x="0" y="0"/>
            <a:ext cx="12188825"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49222"/>
          <a:stretch/>
        </p:blipFill>
        <p:spPr>
          <a:xfrm rot="10800000">
            <a:off x="11355786" y="-8278"/>
            <a:ext cx="846001" cy="834699"/>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0133012" y="-8277"/>
            <a:ext cx="1666075" cy="834699"/>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8910237" y="-8277"/>
            <a:ext cx="1666075" cy="834699"/>
          </a:xfrm>
          <a:prstGeom prst="rect">
            <a:avLst/>
          </a:prstGeom>
        </p:spPr>
      </p:pic>
    </p:spTree>
    <p:extLst>
      <p:ext uri="{BB962C8B-B14F-4D97-AF65-F5344CB8AC3E}">
        <p14:creationId xmlns:p14="http://schemas.microsoft.com/office/powerpoint/2010/main" val="109013636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Background -JB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626" y="6311788"/>
            <a:ext cx="1618990" cy="388399"/>
          </a:xfrm>
          <a:prstGeom prst="rect">
            <a:avLst/>
          </a:prstGeom>
        </p:spPr>
      </p:pic>
      <p:sp>
        <p:nvSpPr>
          <p:cNvPr id="12" name="Rectangle 11"/>
          <p:cNvSpPr/>
          <p:nvPr userDrawn="1"/>
        </p:nvSpPr>
        <p:spPr bwMode="auto">
          <a:xfrm>
            <a:off x="2253803" y="2455231"/>
            <a:ext cx="9935022" cy="2104837"/>
          </a:xfrm>
          <a:prstGeom prst="rect">
            <a:avLst/>
          </a:prstGeom>
          <a:solidFill>
            <a:srgbClr val="00AEE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6600" dirty="0">
              <a:gradFill>
                <a:gsLst>
                  <a:gs pos="0">
                    <a:srgbClr val="FFFFFF"/>
                  </a:gs>
                  <a:gs pos="100000">
                    <a:srgbClr val="FFFFFF"/>
                  </a:gs>
                </a:gsLst>
                <a:lin ang="5400000" scaled="0"/>
              </a:gradFill>
              <a:latin typeface="メイリオ" pitchFamily="50" charset="-128"/>
              <a:ea typeface="メイリオ" pitchFamily="50" charset="-128"/>
            </a:endParaRPr>
          </a:p>
        </p:txBody>
      </p:sp>
      <p:grpSp>
        <p:nvGrpSpPr>
          <p:cNvPr id="13" name="Group 12"/>
          <p:cNvGrpSpPr/>
          <p:nvPr userDrawn="1"/>
        </p:nvGrpSpPr>
        <p:grpSpPr>
          <a:xfrm>
            <a:off x="0" y="2455230"/>
            <a:ext cx="2253803" cy="2104837"/>
            <a:chOff x="-1" y="2455231"/>
            <a:chExt cx="2253803" cy="2104837"/>
          </a:xfrm>
        </p:grpSpPr>
        <p:sp>
          <p:nvSpPr>
            <p:cNvPr id="17" name="Rectangle 16"/>
            <p:cNvSpPr/>
            <p:nvPr/>
          </p:nvSpPr>
          <p:spPr bwMode="auto">
            <a:xfrm>
              <a:off x="-1" y="2455231"/>
              <a:ext cx="2253803" cy="210483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182880" numCol="1" rtlCol="0" anchor="b"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demo</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988" y="2847133"/>
              <a:ext cx="1140731" cy="1140731"/>
            </a:xfrm>
            <a:prstGeom prst="rect">
              <a:avLst/>
            </a:prstGeom>
          </p:spPr>
        </p:pic>
      </p:grpSp>
    </p:spTree>
    <p:extLst>
      <p:ext uri="{BB962C8B-B14F-4D97-AF65-F5344CB8AC3E}">
        <p14:creationId xmlns:p14="http://schemas.microsoft.com/office/powerpoint/2010/main" val="1805291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par>
                                <p:cTn id="8" presetID="2" presetClass="entr" presetSubtype="8"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16" presetClass="entr" presetSubtype="42" fill="hold" grpId="0" nodeType="withEffect">
                                  <p:stCondLst>
                                    <p:cond delay="1750"/>
                                  </p:stCondLst>
                                  <p:childTnLst>
                                    <p:set>
                                      <p:cBhvr>
                                        <p:cTn id="13" dur="1" fill="hold">
                                          <p:stCondLst>
                                            <p:cond delay="0"/>
                                          </p:stCondLst>
                                        </p:cTn>
                                        <p:tgtEl>
                                          <p:spTgt spid="12"/>
                                        </p:tgtEl>
                                        <p:attrNameLst>
                                          <p:attrName>style.visibility</p:attrName>
                                        </p:attrNameLst>
                                      </p:cBhvr>
                                      <p:to>
                                        <p:strVal val="visible"/>
                                      </p:to>
                                    </p:set>
                                    <p:animEffect transition="in" filter="barn(outHorizontal)">
                                      <p:cBhvr>
                                        <p:cTn id="14" dur="750"/>
                                        <p:tgtEl>
                                          <p:spTgt spid="12"/>
                                        </p:tgtEl>
                                      </p:cBhvr>
                                    </p:animEffect>
                                  </p:childTnLst>
                                </p:cTn>
                              </p:par>
                              <p:par>
                                <p:cTn id="15" presetID="10" presetClass="exit" presetSubtype="0" fill="hold" grpId="1" nodeType="withEffect">
                                  <p:stCondLst>
                                    <p:cond delay="250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randing">
    <p:spTree>
      <p:nvGrpSpPr>
        <p:cNvPr id="1" name=""/>
        <p:cNvGrpSpPr/>
        <p:nvPr/>
      </p:nvGrpSpPr>
      <p:grpSpPr>
        <a:xfrm>
          <a:off x="0" y="0"/>
          <a:ext cx="0" cy="0"/>
          <a:chOff x="0" y="0"/>
          <a:chExt cx="0" cy="0"/>
        </a:xfrm>
      </p:grpSpPr>
      <p:sp>
        <p:nvSpPr>
          <p:cNvPr id="4" name="Rectangle 3"/>
          <p:cNvSpPr/>
          <p:nvPr userDrawn="1"/>
        </p:nvSpPr>
        <p:spPr bwMode="auto">
          <a:xfrm>
            <a:off x="-1" y="0"/>
            <a:ext cx="12212763"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black">
          <a:xfrm>
            <a:off x="4321174" y="3140274"/>
            <a:ext cx="3546476" cy="577452"/>
          </a:xfrm>
          <a:prstGeom prst="rect">
            <a:avLst/>
          </a:prstGeom>
          <a:noFill/>
          <a:ln>
            <a:noFill/>
          </a:ln>
        </p:spPr>
      </p:pic>
      <p:sp>
        <p:nvSpPr>
          <p:cNvPr id="3" name="Text Box 3"/>
          <p:cNvSpPr txBox="1">
            <a:spLocks noChangeArrowheads="1"/>
          </p:cNvSpPr>
          <p:nvPr userDrawn="1"/>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FFFFFF">
                    <a:alpha val="99000"/>
                  </a:srgbClr>
                </a:solidFill>
                <a:cs typeface="Arial" charset="0"/>
              </a:rPr>
              <a:t>© </a:t>
            </a:r>
            <a:r>
              <a:rPr lang="en-US" sz="700" dirty="0" smtClean="0">
                <a:solidFill>
                  <a:srgbClr val="FFFFFF">
                    <a:alpha val="99000"/>
                  </a:srgbClr>
                </a:solidFill>
                <a:cs typeface="Arial" charset="0"/>
              </a:rPr>
              <a:t>2011 Microsoft </a:t>
            </a:r>
            <a:r>
              <a:rPr lang="en-US" sz="700" dirty="0">
                <a:solidFill>
                  <a:srgbClr val="FFFFFF">
                    <a:alpha val="99000"/>
                  </a:srgbClr>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solidFill>
                  <a:srgbClr val="FFFFFF">
                    <a:alpha val="99000"/>
                  </a:srgbClr>
                </a:solidFill>
                <a:cs typeface="Arial" charset="0"/>
              </a:rPr>
              <a:t>MICROSOFT </a:t>
            </a:r>
            <a:r>
              <a:rPr lang="en-US" sz="700" dirty="0">
                <a:solidFill>
                  <a:srgbClr val="FFFFFF">
                    <a:alpha val="99000"/>
                  </a:srgbClr>
                </a:soli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115849007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15" name="Hexagon 14"/>
          <p:cNvSpPr/>
          <p:nvPr userDrawn="1"/>
        </p:nvSpPr>
        <p:spPr bwMode="auto">
          <a:xfrm rot="19780699">
            <a:off x="2851262" y="1058870"/>
            <a:ext cx="2423355" cy="2089099"/>
          </a:xfrm>
          <a:prstGeom prst="hexagon">
            <a:avLst>
              <a:gd name="adj" fmla="val 28905"/>
              <a:gd name="vf" fmla="val 115470"/>
            </a:avLst>
          </a:prstGeom>
          <a:solidFill>
            <a:srgbClr val="00AEEF">
              <a:alpha val="20000"/>
            </a:srgbClr>
          </a:solidFill>
          <a:ln>
            <a:noFill/>
            <a:headEnd type="none" w="med" len="med"/>
            <a:tailEnd type="none" w="med" len="med"/>
          </a:ln>
          <a:effectLst>
            <a:softEdge rad="3175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 name="Hexagon 15"/>
          <p:cNvSpPr/>
          <p:nvPr userDrawn="1"/>
        </p:nvSpPr>
        <p:spPr bwMode="auto">
          <a:xfrm rot="19780699">
            <a:off x="1718820" y="3260114"/>
            <a:ext cx="3016895" cy="2742701"/>
          </a:xfrm>
          <a:prstGeom prst="hexagon">
            <a:avLst>
              <a:gd name="adj" fmla="val 28905"/>
              <a:gd name="vf" fmla="val 115470"/>
            </a:avLst>
          </a:prstGeom>
          <a:solidFill>
            <a:srgbClr val="FF8A0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 name="Hexagon 16"/>
          <p:cNvSpPr/>
          <p:nvPr userDrawn="1"/>
        </p:nvSpPr>
        <p:spPr bwMode="auto">
          <a:xfrm rot="19780699">
            <a:off x="682769" y="1413760"/>
            <a:ext cx="1100134" cy="948391"/>
          </a:xfrm>
          <a:prstGeom prst="hexagon">
            <a:avLst>
              <a:gd name="adj" fmla="val 28905"/>
              <a:gd name="vf" fmla="val 115470"/>
            </a:avLst>
          </a:prstGeom>
          <a:solidFill>
            <a:srgbClr val="ED1E79">
              <a:alpha val="3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Hexagon 17"/>
          <p:cNvSpPr/>
          <p:nvPr userDrawn="1"/>
        </p:nvSpPr>
        <p:spPr bwMode="auto">
          <a:xfrm rot="19780699">
            <a:off x="4786347" y="1481185"/>
            <a:ext cx="3403136" cy="2933738"/>
          </a:xfrm>
          <a:prstGeom prst="hexagon">
            <a:avLst>
              <a:gd name="adj" fmla="val 28905"/>
              <a:gd name="vf" fmla="val 115470"/>
            </a:avLst>
          </a:prstGeom>
          <a:solidFill>
            <a:srgbClr val="92D05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userDrawn="1"/>
        </p:nvSpPr>
        <p:spPr bwMode="auto">
          <a:xfrm>
            <a:off x="0" y="0"/>
            <a:ext cx="12188825"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9222"/>
          <a:stretch/>
        </p:blipFill>
        <p:spPr>
          <a:xfrm rot="10800000">
            <a:off x="11355786" y="-8278"/>
            <a:ext cx="846001" cy="834699"/>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0133012" y="-8277"/>
            <a:ext cx="1666075" cy="834699"/>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8910237" y="-8277"/>
            <a:ext cx="1666075" cy="834699"/>
          </a:xfrm>
          <a:prstGeom prst="rect">
            <a:avLst/>
          </a:prstGeom>
        </p:spPr>
      </p:pic>
    </p:spTree>
    <p:extLst>
      <p:ext uri="{BB962C8B-B14F-4D97-AF65-F5344CB8AC3E}">
        <p14:creationId xmlns:p14="http://schemas.microsoft.com/office/powerpoint/2010/main" val="338133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64" presetClass="path" presetSubtype="0" accel="50000" decel="50000" fill="hold" grpId="2" nodeType="withEffect">
                                  <p:stCondLst>
                                    <p:cond delay="0"/>
                                  </p:stCondLst>
                                  <p:childTnLst>
                                    <p:animMotion origin="layout" path="M -3.4193E-6 -3.05273E-7 L -3.4193E-6 -0.14662 " pathEditMode="relative" rAng="0" ptsTypes="AA">
                                      <p:cBhvr>
                                        <p:cTn id="9" dur="2000" fill="hold"/>
                                        <p:tgtEl>
                                          <p:spTgt spid="18"/>
                                        </p:tgtEl>
                                        <p:attrNameLst>
                                          <p:attrName>ppt_x</p:attrName>
                                          <p:attrName>ppt_y</p:attrName>
                                        </p:attrNameLst>
                                      </p:cBhvr>
                                      <p:rCtr x="0" y="-7331"/>
                                    </p:animMotion>
                                  </p:childTnLst>
                                </p:cTn>
                              </p:par>
                              <p:par>
                                <p:cTn id="10" presetID="10" presetClass="exit" presetSubtype="0" fill="hold" grpId="1" nodeType="withEffect">
                                  <p:stCondLst>
                                    <p:cond delay="150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ntr" presetSubtype="0"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64" presetClass="path" presetSubtype="0" accel="50000" decel="50000" fill="hold" grpId="2" nodeType="withEffect">
                                  <p:stCondLst>
                                    <p:cond delay="250"/>
                                  </p:stCondLst>
                                  <p:childTnLst>
                                    <p:animMotion origin="layout" path="M 1.43025E-6 -3.18224E-6 L 1.43025E-6 -0.10083 " pathEditMode="relative" rAng="0" ptsTypes="AA">
                                      <p:cBhvr>
                                        <p:cTn id="17" dur="2500" fill="hold"/>
                                        <p:tgtEl>
                                          <p:spTgt spid="15"/>
                                        </p:tgtEl>
                                        <p:attrNameLst>
                                          <p:attrName>ppt_x</p:attrName>
                                          <p:attrName>ppt_y</p:attrName>
                                        </p:attrNameLst>
                                      </p:cBhvr>
                                      <p:rCtr x="0" y="-5042"/>
                                    </p:animMotion>
                                  </p:childTnLst>
                                </p:cTn>
                              </p:par>
                              <p:par>
                                <p:cTn id="18" presetID="10" presetClass="exit" presetSubtype="0" fill="hold" grpId="1" nodeType="withEffect">
                                  <p:stCondLst>
                                    <p:cond delay="2000"/>
                                  </p:stCondLst>
                                  <p:childTnLst>
                                    <p:animEffect transition="out" filter="fade">
                                      <p:cBhvr>
                                        <p:cTn id="19" dur="750"/>
                                        <p:tgtEl>
                                          <p:spTgt spid="15"/>
                                        </p:tgtEl>
                                      </p:cBhvr>
                                    </p:animEffect>
                                    <p:set>
                                      <p:cBhvr>
                                        <p:cTn id="20" dur="1" fill="hold">
                                          <p:stCondLst>
                                            <p:cond delay="749"/>
                                          </p:stCondLst>
                                        </p:cTn>
                                        <p:tgtEl>
                                          <p:spTgt spid="15"/>
                                        </p:tgtEl>
                                        <p:attrNameLst>
                                          <p:attrName>style.visibility</p:attrName>
                                        </p:attrNameLst>
                                      </p:cBhvr>
                                      <p:to>
                                        <p:strVal val="hidden"/>
                                      </p:to>
                                    </p:set>
                                  </p:childTnLst>
                                </p:cTn>
                              </p:par>
                              <p:par>
                                <p:cTn id="21" presetID="10"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64" presetClass="path" presetSubtype="0" accel="50000" decel="50000" fill="hold" grpId="2" nodeType="withEffect">
                                  <p:stCondLst>
                                    <p:cond delay="500"/>
                                  </p:stCondLst>
                                  <p:childTnLst>
                                    <p:animMotion origin="layout" path="M 3.61209E-6 -8.23312E-7 L 3.61209E-6 -0.12488 " pathEditMode="relative" rAng="0" ptsTypes="AA">
                                      <p:cBhvr>
                                        <p:cTn id="25" dur="1500" fill="hold"/>
                                        <p:tgtEl>
                                          <p:spTgt spid="17"/>
                                        </p:tgtEl>
                                        <p:attrNameLst>
                                          <p:attrName>ppt_x</p:attrName>
                                          <p:attrName>ppt_y</p:attrName>
                                        </p:attrNameLst>
                                      </p:cBhvr>
                                      <p:rCtr x="0" y="-6244"/>
                                    </p:animMotion>
                                  </p:childTnLst>
                                </p:cTn>
                              </p:par>
                              <p:par>
                                <p:cTn id="26" presetID="10" presetClass="exit" presetSubtype="0" fill="hold" grpId="1" nodeType="withEffect">
                                  <p:stCondLst>
                                    <p:cond delay="150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par>
                                <p:cTn id="32" presetID="64" presetClass="path" presetSubtype="0" accel="50000" decel="50000" fill="hold" grpId="2" nodeType="withEffect">
                                  <p:stCondLst>
                                    <p:cond delay="500"/>
                                  </p:stCondLst>
                                  <p:childTnLst>
                                    <p:animMotion origin="layout" path="M -2.22222E-6 -2.0629E-6 L -2.22222E-6 -0.29972 " pathEditMode="relative" rAng="0" ptsTypes="AA">
                                      <p:cBhvr>
                                        <p:cTn id="33" dur="2000" fill="hold"/>
                                        <p:tgtEl>
                                          <p:spTgt spid="16"/>
                                        </p:tgtEl>
                                        <p:attrNameLst>
                                          <p:attrName>ppt_x</p:attrName>
                                          <p:attrName>ppt_y</p:attrName>
                                        </p:attrNameLst>
                                      </p:cBhvr>
                                      <p:rCtr x="0" y="-14986"/>
                                    </p:animMotion>
                                  </p:childTnLst>
                                </p:cTn>
                              </p:par>
                              <p:par>
                                <p:cTn id="34" presetID="10" presetClass="exit" presetSubtype="0" fill="hold" grpId="1" nodeType="withEffect">
                                  <p:stCondLst>
                                    <p:cond delay="200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allouts - JB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15070"/>
            <a:ext cx="10448925" cy="747897"/>
          </a:xfrm>
        </p:spPr>
        <p:txBody>
          <a:bodyPr/>
          <a:lstStyle>
            <a:lvl1pPr>
              <a:defRPr sz="5400">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1219200" y="1895903"/>
            <a:ext cx="10448925" cy="1533096"/>
          </a:xfrm>
        </p:spPr>
        <p:txBody>
          <a:bodyPr/>
          <a:lstStyle>
            <a:lvl1pPr marL="3175" indent="0">
              <a:spcBef>
                <a:spcPts val="0"/>
              </a:spcBef>
              <a:spcAft>
                <a:spcPts val="900"/>
              </a:spcAft>
              <a:buSzPct val="80000"/>
              <a:buFont typeface="Arial" pitchFamily="34" charset="0"/>
              <a:buNone/>
              <a:defRPr sz="4000" spc="-100" baseline="0">
                <a:solidFill>
                  <a:schemeClr val="bg1"/>
                </a:solidFill>
                <a:latin typeface="Segoe UI Light" pitchFamily="34" charset="0"/>
              </a:defRPr>
            </a:lvl1pPr>
            <a:lvl2pPr marL="3175" indent="0">
              <a:spcBef>
                <a:spcPts val="0"/>
              </a:spcBef>
              <a:buSzPct val="80000"/>
              <a:buFont typeface="Arial" pitchFamily="34" charset="0"/>
              <a:buNone/>
              <a:defRPr sz="2000" spc="-50" baseline="0">
                <a:solidFill>
                  <a:schemeClr val="bg1"/>
                </a:solidFill>
              </a:defRPr>
            </a:lvl2pPr>
            <a:lvl3pPr marL="1258888"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626" y="6311788"/>
            <a:ext cx="1618990" cy="388399"/>
          </a:xfrm>
          <a:prstGeom prst="rect">
            <a:avLst/>
          </a:prstGeom>
        </p:spPr>
      </p:pic>
      <p:sp>
        <p:nvSpPr>
          <p:cNvPr id="6" name="Footer Placeholder 2"/>
          <p:cNvSpPr txBox="1">
            <a:spLocks/>
          </p:cNvSpPr>
          <p:nvPr userDrawn="1"/>
        </p:nvSpPr>
        <p:spPr>
          <a:xfrm>
            <a:off x="1048599" y="6441941"/>
            <a:ext cx="4631312" cy="173219"/>
          </a:xfrm>
          <a:prstGeom prst="rect">
            <a:avLst/>
          </a:prstGeom>
        </p:spPr>
        <p:txBody>
          <a:bodyPr vert="horz" lIns="119461" tIns="59730" rIns="119461" bIns="59730" rtlCol="0" anchor="ctr"/>
          <a:lstStyle>
            <a:defPPr>
              <a:defRPr lang="en-US"/>
            </a:defPPr>
            <a:lvl1pPr marL="0" algn="r" defTabSz="914400" rtl="0" eaLnBrk="1" latinLnBrk="0" hangingPunct="1">
              <a:defRPr sz="8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76" dirty="0">
                <a:solidFill>
                  <a:schemeClr val="accent6">
                    <a:lumMod val="20000"/>
                    <a:lumOff val="80000"/>
                  </a:schemeClr>
                </a:solidFill>
                <a:latin typeface="Segoe UI"/>
              </a:rPr>
              <a:t>MICROSOFT CONFIDENTIAL –  SUBJECT TO NDA </a:t>
            </a:r>
          </a:p>
        </p:txBody>
      </p:sp>
      <p:sp>
        <p:nvSpPr>
          <p:cNvPr id="7" name="Rectangle 6"/>
          <p:cNvSpPr/>
          <p:nvPr userDrawn="1"/>
        </p:nvSpPr>
        <p:spPr bwMode="auto">
          <a:xfrm rot="16200000">
            <a:off x="-3129098" y="3129097"/>
            <a:ext cx="6858001" cy="5998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878797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494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713800"/>
            <a:ext cx="11149012" cy="297927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4922352"/>
      </p:ext>
    </p:extLst>
  </p:cSld>
  <p:clrMap bg1="lt1" tx1="dk1" bg2="lt2" tx2="dk2" accent1="accent1" accent2="accent2" accent3="accent3" accent4="accent4" accent5="accent5" accent6="accent6" hlink="hlink" folHlink="folHlink"/>
  <p:sldLayoutIdLst>
    <p:sldLayoutId id="2147483731" r:id="rId1"/>
    <p:sldLayoutId id="2147483756" r:id="rId2"/>
    <p:sldLayoutId id="2147483757" r:id="rId3"/>
    <p:sldLayoutId id="2147483758" r:id="rId4"/>
    <p:sldLayoutId id="2147483732" r:id="rId5"/>
    <p:sldLayoutId id="2147483759" r:id="rId6"/>
    <p:sldLayoutId id="2147483768" r:id="rId7"/>
    <p:sldLayoutId id="2147483770" r:id="rId8"/>
    <p:sldLayoutId id="2147483771" r:id="rId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solidFill>
            <a:schemeClr val="bg1"/>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92D050"/>
        </a:buClr>
        <a:buSzPct val="120000"/>
        <a:buFont typeface="Arial" pitchFamily="34" charset="0"/>
        <a:buChar char="•"/>
        <a:defRPr sz="4400" kern="1200">
          <a:solidFill>
            <a:schemeClr val="bg1"/>
          </a:solidFill>
          <a:latin typeface="+mn-lt"/>
          <a:ea typeface="+mn-ea"/>
          <a:cs typeface="+mn-cs"/>
        </a:defRPr>
      </a:lvl1pPr>
      <a:lvl2pPr marL="855663" indent="-395288" algn="l" defTabSz="914363" rtl="0" eaLnBrk="1" latinLnBrk="0" hangingPunct="1">
        <a:lnSpc>
          <a:spcPct val="90000"/>
        </a:lnSpc>
        <a:spcBef>
          <a:spcPct val="20000"/>
        </a:spcBef>
        <a:buClr>
          <a:srgbClr val="92D050"/>
        </a:buClr>
        <a:buSzPct val="120000"/>
        <a:buFont typeface="Arial" pitchFamily="34" charset="0"/>
        <a:buChar char="•"/>
        <a:defRPr sz="4000" kern="1200">
          <a:solidFill>
            <a:schemeClr val="bg1"/>
          </a:solidFill>
          <a:latin typeface="+mn-lt"/>
          <a:ea typeface="+mn-ea"/>
          <a:cs typeface="+mn-cs"/>
        </a:defRPr>
      </a:lvl2pPr>
      <a:lvl3pPr marL="1258888" indent="-403225" algn="l" defTabSz="914363" rtl="0" eaLnBrk="1" latinLnBrk="0" hangingPunct="1">
        <a:lnSpc>
          <a:spcPct val="90000"/>
        </a:lnSpc>
        <a:spcBef>
          <a:spcPct val="20000"/>
        </a:spcBef>
        <a:buClr>
          <a:srgbClr val="92D050"/>
        </a:buClr>
        <a:buSzPct val="120000"/>
        <a:buFont typeface="Arial" pitchFamily="34" charset="0"/>
        <a:buChar char="•"/>
        <a:defRPr sz="36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Clr>
          <a:srgbClr val="92D050"/>
        </a:buClr>
        <a:buSzPct val="120000"/>
        <a:buFont typeface="Arial" pitchFamily="34" charset="0"/>
        <a:buChar char="•"/>
        <a:defRPr sz="32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Clr>
          <a:srgbClr val="92D050"/>
        </a:buClr>
        <a:buSzPct val="120000"/>
        <a:buFont typeface="Arial" pitchFamily="34" charset="0"/>
        <a:buChar char="•"/>
        <a:defRPr sz="32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auto">
          <a:xfrm>
            <a:off x="1" y="0"/>
            <a:ext cx="308344"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bwMode="auto">
          <a:xfrm>
            <a:off x="0" y="0"/>
            <a:ext cx="12188825" cy="1447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Placeholder 1"/>
          <p:cNvSpPr>
            <a:spLocks noGrp="1"/>
          </p:cNvSpPr>
          <p:nvPr>
            <p:ph type="title"/>
          </p:nvPr>
        </p:nvSpPr>
        <p:spPr>
          <a:xfrm>
            <a:off x="519111" y="228601"/>
            <a:ext cx="11149014"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905000"/>
            <a:ext cx="11149012"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5832376"/>
      </p:ext>
    </p:extLst>
  </p:cSld>
  <p:clrMap bg1="lt1" tx1="dk1" bg2="lt2" tx2="dk2" accent1="accent1" accent2="accent2" accent3="accent3" accent4="accent4" accent5="accent5" accent6="accent6" hlink="hlink" folHlink="folHlink"/>
  <p:sldLayoutIdLst>
    <p:sldLayoutId id="2147483750"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a:ln w="3175">
            <a:noFill/>
          </a:ln>
          <a:solidFill>
            <a:schemeClr val="bg1">
              <a:alpha val="99000"/>
            </a:schemeClr>
          </a:solidFill>
          <a:effectLst/>
          <a:latin typeface="Segoe UI Light"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solidFill>
            <a:schemeClr val="bg1"/>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solidFill>
            <a:schemeClr val="bg1"/>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solidFill>
            <a:schemeClr val="bg1"/>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solidFill>
            <a:schemeClr val="bg1"/>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solidFill>
            <a:schemeClr val="bg1"/>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96795" y="1545620"/>
            <a:ext cx="10921961" cy="1878252"/>
          </a:xfrm>
        </p:spPr>
        <p:txBody>
          <a:bodyPr/>
          <a:lstStyle/>
          <a:p>
            <a:r>
              <a:rPr lang="en-US" sz="7000" cap="all" dirty="0" smtClean="0"/>
              <a:t>Stress and </a:t>
            </a:r>
            <a:br>
              <a:rPr lang="en-US" sz="7000" cap="all" dirty="0" smtClean="0"/>
            </a:br>
            <a:r>
              <a:rPr lang="en-US" sz="7000" cap="all" dirty="0" smtClean="0"/>
              <a:t>coronary heart diseases</a:t>
            </a:r>
            <a:endParaRPr lang="en-US" sz="7000" cap="all" dirty="0"/>
          </a:p>
        </p:txBody>
      </p:sp>
      <p:sp>
        <p:nvSpPr>
          <p:cNvPr id="2" name="Text Placeholder 1"/>
          <p:cNvSpPr>
            <a:spLocks noGrp="1"/>
          </p:cNvSpPr>
          <p:nvPr>
            <p:ph type="body" sz="quarter" idx="11"/>
          </p:nvPr>
        </p:nvSpPr>
        <p:spPr>
          <a:xfrm>
            <a:off x="694431" y="5700630"/>
            <a:ext cx="5454333" cy="276999"/>
          </a:xfrm>
        </p:spPr>
        <p:txBody>
          <a:bodyPr/>
          <a:lstStyle/>
          <a:p>
            <a:r>
              <a:rPr lang="zh-CN" altLang="en-US" sz="2000" dirty="0" smtClean="0">
                <a:solidFill>
                  <a:schemeClr val="accent6">
                    <a:lumMod val="40000"/>
                    <a:lumOff val="60000"/>
                    <a:alpha val="98000"/>
                  </a:schemeClr>
                </a:solidFill>
              </a:rPr>
              <a:t>蒋</a:t>
            </a:r>
            <a:r>
              <a:rPr lang="zh-CN" altLang="en-US" sz="2000" dirty="0">
                <a:solidFill>
                  <a:schemeClr val="accent6">
                    <a:lumMod val="40000"/>
                    <a:lumOff val="60000"/>
                    <a:alpha val="98000"/>
                  </a:schemeClr>
                </a:solidFill>
              </a:rPr>
              <a:t>捷</a:t>
            </a:r>
            <a:r>
              <a:rPr lang="zh-CN" altLang="en-US" sz="2000" dirty="0" smtClean="0">
                <a:solidFill>
                  <a:schemeClr val="accent6">
                    <a:lumMod val="40000"/>
                    <a:lumOff val="60000"/>
                    <a:alpha val="98000"/>
                  </a:schemeClr>
                </a:solidFill>
              </a:rPr>
              <a:t>宇 </a:t>
            </a:r>
            <a:r>
              <a:rPr lang="en-US" altLang="zh-CN" sz="2000" dirty="0" smtClean="0">
                <a:solidFill>
                  <a:schemeClr val="accent6">
                    <a:lumMod val="40000"/>
                    <a:lumOff val="60000"/>
                    <a:alpha val="98000"/>
                  </a:schemeClr>
                </a:solidFill>
              </a:rPr>
              <a:t>11307120074</a:t>
            </a:r>
            <a:endParaRPr lang="en-US" sz="2000" dirty="0">
              <a:solidFill>
                <a:schemeClr val="accent6">
                  <a:lumMod val="40000"/>
                  <a:lumOff val="60000"/>
                  <a:alpha val="98000"/>
                </a:schemeClr>
              </a:solidFill>
            </a:endParaRPr>
          </a:p>
        </p:txBody>
      </p:sp>
      <p:sp>
        <p:nvSpPr>
          <p:cNvPr id="3" name="TextBox 2"/>
          <p:cNvSpPr txBox="1"/>
          <p:nvPr/>
        </p:nvSpPr>
        <p:spPr>
          <a:xfrm>
            <a:off x="4179851" y="3482657"/>
            <a:ext cx="8101982" cy="1538883"/>
          </a:xfrm>
          <a:prstGeom prst="rect">
            <a:avLst/>
          </a:prstGeom>
          <a:noFill/>
        </p:spPr>
        <p:txBody>
          <a:bodyPr wrap="square" lIns="0" tIns="0" rIns="0" bIns="0" rtlCol="0">
            <a:spAutoFit/>
          </a:bodyPr>
          <a:lstStyle/>
          <a:p>
            <a:pPr>
              <a:lnSpc>
                <a:spcPct val="90000"/>
              </a:lnSpc>
              <a:spcBef>
                <a:spcPct val="20000"/>
              </a:spcBef>
              <a:buSzPct val="80000"/>
            </a:pPr>
            <a:r>
              <a:rPr lang="en-US" altLang="zh-CN" sz="5000" cap="all" spc="-100" dirty="0">
                <a:ln w="3175">
                  <a:noFill/>
                </a:ln>
                <a:solidFill>
                  <a:schemeClr val="bg1">
                    <a:alpha val="99000"/>
                  </a:schemeClr>
                </a:solidFill>
                <a:latin typeface="Segoe UI Light" pitchFamily="34" charset="0"/>
                <a:cs typeface="Arial" charset="0"/>
              </a:rPr>
              <a:t>three specific </a:t>
            </a:r>
            <a:r>
              <a:rPr lang="en-US" altLang="zh-CN" sz="5000" cap="all" spc="-100" dirty="0" smtClean="0">
                <a:ln w="3175">
                  <a:noFill/>
                </a:ln>
                <a:solidFill>
                  <a:schemeClr val="bg1">
                    <a:alpha val="99000"/>
                  </a:schemeClr>
                </a:solidFill>
                <a:latin typeface="Segoe UI Light" pitchFamily="34" charset="0"/>
                <a:cs typeface="Arial" charset="0"/>
              </a:rPr>
              <a:t>problems</a:t>
            </a:r>
          </a:p>
          <a:p>
            <a:pPr>
              <a:lnSpc>
                <a:spcPct val="90000"/>
              </a:lnSpc>
              <a:spcBef>
                <a:spcPct val="20000"/>
              </a:spcBef>
              <a:buSzPct val="80000"/>
            </a:pPr>
            <a:r>
              <a:rPr lang="en-US" altLang="zh-CN" sz="5000" cap="all" spc="-100" dirty="0" smtClean="0">
                <a:ln w="3175">
                  <a:noFill/>
                </a:ln>
                <a:solidFill>
                  <a:schemeClr val="bg1">
                    <a:alpha val="99000"/>
                  </a:schemeClr>
                </a:solidFill>
                <a:latin typeface="Segoe UI Light" pitchFamily="34" charset="0"/>
                <a:cs typeface="Arial" charset="0"/>
              </a:rPr>
              <a:t> in research</a:t>
            </a:r>
            <a:endParaRPr lang="zh-CN" altLang="en-US" sz="5000" cap="all" spc="-100" dirty="0">
              <a:ln w="3175">
                <a:noFill/>
              </a:ln>
              <a:solidFill>
                <a:schemeClr val="bg1">
                  <a:alpha val="99000"/>
                </a:schemeClr>
              </a:solidFill>
              <a:latin typeface="Segoe UI Light" pitchFamily="34" charset="0"/>
              <a:cs typeface="Arial" charset="0"/>
            </a:endParaRPr>
          </a:p>
        </p:txBody>
      </p:sp>
    </p:spTree>
    <p:custDataLst>
      <p:tags r:id="rId1"/>
    </p:custDataLst>
    <p:extLst>
      <p:ext uri="{BB962C8B-B14F-4D97-AF65-F5344CB8AC3E}">
        <p14:creationId xmlns:p14="http://schemas.microsoft.com/office/powerpoint/2010/main" val="402916855"/>
      </p:ext>
    </p:extLst>
  </p:cSld>
  <p:clrMapOvr>
    <a:masterClrMapping/>
  </p:clrMapOvr>
  <mc:AlternateContent xmlns:mc="http://schemas.openxmlformats.org/markup-compatibility/2006" xmlns:p14="http://schemas.microsoft.com/office/powerpoint/2010/main">
    <mc:Choice Requires="p14">
      <p:transition spd="med" p14:dur="700" advTm="15914">
        <p:fade/>
      </p:transition>
    </mc:Choice>
    <mc:Fallback xmlns="">
      <p:transition spd="med" advTm="159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020" y="6396567"/>
            <a:ext cx="1501245" cy="36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5955" y="516347"/>
            <a:ext cx="3362101" cy="747897"/>
          </a:xfrm>
          <a:prstGeom prst="rect">
            <a:avLst/>
          </a:prstGeom>
          <a:noFill/>
        </p:spPr>
        <p:txBody>
          <a:bodyPr wrap="square" lIns="0" tIns="0" rIns="0" bIns="0" rtlCol="0">
            <a:spAutoFit/>
          </a:bodyPr>
          <a:lstStyle/>
          <a:p>
            <a:pPr>
              <a:lnSpc>
                <a:spcPct val="90000"/>
              </a:lnSpc>
              <a:spcBef>
                <a:spcPct val="20000"/>
              </a:spcBef>
              <a:buSzPct val="80000"/>
            </a:pPr>
            <a:r>
              <a:rPr lang="en-US" altLang="zh-CN" sz="5400" spc="-100" dirty="0">
                <a:ln w="3175">
                  <a:noFill/>
                </a:ln>
                <a:solidFill>
                  <a:schemeClr val="bg1"/>
                </a:solidFill>
                <a:latin typeface="Segoe UI Light" pitchFamily="34" charset="0"/>
                <a:cs typeface="Arial" charset="0"/>
              </a:rPr>
              <a:t>Reference</a:t>
            </a:r>
            <a:endParaRPr lang="zh-CN" altLang="en-US" sz="5400" spc="-100" dirty="0">
              <a:ln w="3175">
                <a:noFill/>
              </a:ln>
              <a:solidFill>
                <a:schemeClr val="bg1"/>
              </a:solidFill>
              <a:latin typeface="Segoe UI Light" pitchFamily="34" charset="0"/>
              <a:cs typeface="Arial" charset="0"/>
            </a:endParaRPr>
          </a:p>
        </p:txBody>
      </p:sp>
      <p:sp>
        <p:nvSpPr>
          <p:cNvPr id="7" name="Content Placeholder 2"/>
          <p:cNvSpPr>
            <a:spLocks noGrp="1"/>
          </p:cNvSpPr>
          <p:nvPr>
            <p:ph type="body" sz="quarter" idx="10"/>
          </p:nvPr>
        </p:nvSpPr>
        <p:spPr>
          <a:xfrm>
            <a:off x="1304529" y="1595021"/>
            <a:ext cx="9668270" cy="4191917"/>
          </a:xfrm>
        </p:spPr>
        <p:txBody>
          <a:bodyPr/>
          <a:lstStyle/>
          <a:p>
            <a:pPr marL="0" indent="-457200" defTabSz="1218987">
              <a:spcBef>
                <a:spcPct val="20000"/>
              </a:spcBef>
              <a:buFont typeface="Wingdings" pitchFamily="2" charset="2"/>
              <a:buChar char="ß"/>
            </a:pPr>
            <a:r>
              <a:rPr lang="en-US" altLang="zh-CN" sz="2400" dirty="0" err="1"/>
              <a:t>Kivimaki</a:t>
            </a:r>
            <a:r>
              <a:rPr lang="en-US" altLang="zh-CN" sz="2400" dirty="0"/>
              <a:t>, M., et al., Job strain as a risk factor for coronary heart disease: a collaborative meta-analysis of individual participant data. Lancet, 2012. 380(9852): p. </a:t>
            </a:r>
            <a:r>
              <a:rPr lang="en-US" altLang="zh-CN" sz="2400" dirty="0" smtClean="0"/>
              <a:t>1491-7</a:t>
            </a:r>
            <a:r>
              <a:rPr lang="en-US" altLang="zh-CN" sz="2400" dirty="0" smtClean="0">
                <a:ln w="3175">
                  <a:noFill/>
                </a:ln>
                <a:cs typeface="Arial" charset="0"/>
              </a:rPr>
              <a:t>.</a:t>
            </a:r>
            <a:endParaRPr lang="zh-CN" altLang="en-US" sz="2400" dirty="0">
              <a:ln w="3175">
                <a:noFill/>
              </a:ln>
              <a:cs typeface="Arial" charset="0"/>
            </a:endParaRPr>
          </a:p>
          <a:p>
            <a:pPr marL="0" indent="-457200" defTabSz="1218987">
              <a:spcBef>
                <a:spcPct val="20000"/>
              </a:spcBef>
              <a:buFont typeface="Wingdings" pitchFamily="2" charset="2"/>
              <a:buChar char="ß"/>
            </a:pPr>
            <a:r>
              <a:rPr lang="en-US" altLang="zh-CN" sz="2400" dirty="0"/>
              <a:t>Virtanen, M., et al., Overtime work and incident coronary heart disease: the Whitehall II prospective cohort study. </a:t>
            </a:r>
            <a:r>
              <a:rPr lang="en-US" altLang="zh-CN" sz="2400" dirty="0" err="1"/>
              <a:t>Eur</a:t>
            </a:r>
            <a:r>
              <a:rPr lang="en-US" altLang="zh-CN" sz="2400" dirty="0"/>
              <a:t> Heart J, 2010. 31(14): p. 1737-44</a:t>
            </a:r>
            <a:r>
              <a:rPr lang="en-US" altLang="zh-CN" sz="2400" dirty="0" smtClean="0"/>
              <a:t>.</a:t>
            </a:r>
            <a:endParaRPr lang="en-US" altLang="zh-CN" sz="2400" dirty="0">
              <a:ln w="3175">
                <a:noFill/>
              </a:ln>
              <a:cs typeface="Arial" charset="0"/>
            </a:endParaRPr>
          </a:p>
          <a:p>
            <a:r>
              <a:rPr lang="en-US" altLang="zh-CN" sz="2400" dirty="0"/>
              <a:t>Steptoe, A. and M. </a:t>
            </a:r>
            <a:r>
              <a:rPr lang="en-US" altLang="zh-CN" sz="2400" dirty="0" err="1"/>
              <a:t>Kivimaki</a:t>
            </a:r>
            <a:r>
              <a:rPr lang="en-US" altLang="zh-CN" sz="2400" dirty="0"/>
              <a:t>, Stress and cardiovascular disease. Nat Rev </a:t>
            </a:r>
            <a:r>
              <a:rPr lang="en-US" altLang="zh-CN" sz="2400" dirty="0" err="1"/>
              <a:t>Cardiol</a:t>
            </a:r>
            <a:r>
              <a:rPr lang="en-US" altLang="zh-CN" sz="2400" dirty="0"/>
              <a:t>, 2012. 9(6): p. 360-70.</a:t>
            </a:r>
            <a:endParaRPr lang="zh-CN" altLang="en-US" sz="2400" dirty="0"/>
          </a:p>
          <a:p>
            <a:r>
              <a:rPr lang="en-US" altLang="zh-CN" sz="2400" dirty="0"/>
              <a:t>Steptoe, A. and M. </a:t>
            </a:r>
            <a:r>
              <a:rPr lang="en-US" altLang="zh-CN" sz="2400" dirty="0" err="1"/>
              <a:t>Kivimaki</a:t>
            </a:r>
            <a:r>
              <a:rPr lang="en-US" altLang="zh-CN" sz="2400" dirty="0"/>
              <a:t>, Stress and cardiovascular disease: an update on current knowledge. </a:t>
            </a:r>
            <a:r>
              <a:rPr lang="en-US" altLang="zh-CN" sz="2400" dirty="0" err="1"/>
              <a:t>Annu</a:t>
            </a:r>
            <a:r>
              <a:rPr lang="en-US" altLang="zh-CN" sz="2400" dirty="0"/>
              <a:t> Rev Public Health, 2013. 34: p. 337-54.</a:t>
            </a:r>
            <a:endParaRPr lang="zh-CN" altLang="en-US" sz="2400" dirty="0"/>
          </a:p>
          <a:p>
            <a:r>
              <a:rPr lang="en-US" altLang="zh-CN" sz="2400" dirty="0" err="1"/>
              <a:t>Sokejima</a:t>
            </a:r>
            <a:r>
              <a:rPr lang="en-US" altLang="zh-CN" sz="2400" dirty="0"/>
              <a:t>, S. and S. </a:t>
            </a:r>
            <a:r>
              <a:rPr lang="en-US" altLang="zh-CN" sz="2400" dirty="0" err="1"/>
              <a:t>Kagamimori</a:t>
            </a:r>
            <a:r>
              <a:rPr lang="en-US" altLang="zh-CN" sz="2400" dirty="0"/>
              <a:t>, Working hours as a risk factor for acute myocardial infarction in Japan: case-control study. BMJ, 1998. 317(7161): p. 775-80.</a:t>
            </a:r>
            <a:endParaRPr lang="zh-CN" altLang="en-US" sz="2400" dirty="0"/>
          </a:p>
        </p:txBody>
      </p:sp>
    </p:spTree>
    <p:extLst>
      <p:ext uri="{BB962C8B-B14F-4D97-AF65-F5344CB8AC3E}">
        <p14:creationId xmlns:p14="http://schemas.microsoft.com/office/powerpoint/2010/main" val="2592528740"/>
      </p:ext>
    </p:extLst>
  </p:cSld>
  <p:clrMapOvr>
    <a:masterClrMapping/>
  </p:clrMapOvr>
  <p:transition advTm="4078">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351648" y="2963851"/>
            <a:ext cx="6369515"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lang="en-US" altLang="zh-CN" dirty="0" smtClean="0"/>
              <a:t>Thank You</a:t>
            </a:r>
            <a:r>
              <a:rPr lang="zh-CN" altLang="en-US" dirty="0" smtClean="0"/>
              <a:t>！</a:t>
            </a: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8894" y="6271709"/>
            <a:ext cx="1559286" cy="36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112423"/>
      </p:ext>
    </p:extLst>
  </p:cSld>
  <p:clrMapOvr>
    <a:masterClrMapping/>
  </p:clrMapOvr>
  <p:transition advTm="2517">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82690" y="594139"/>
            <a:ext cx="6369515"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lang="en-US" dirty="0" smtClean="0"/>
              <a:t>Glossary</a:t>
            </a:r>
            <a:endParaRPr lang="en-US" dirty="0"/>
          </a:p>
        </p:txBody>
      </p:sp>
      <p:sp>
        <p:nvSpPr>
          <p:cNvPr id="13" name="Content Placeholder 2"/>
          <p:cNvSpPr>
            <a:spLocks noGrp="1"/>
          </p:cNvSpPr>
          <p:nvPr>
            <p:ph type="body" sz="quarter" idx="10"/>
          </p:nvPr>
        </p:nvSpPr>
        <p:spPr>
          <a:xfrm>
            <a:off x="1167053" y="2264767"/>
            <a:ext cx="9962999" cy="5255285"/>
          </a:xfrm>
        </p:spPr>
        <p:txBody>
          <a:bodyPr/>
          <a:lstStyle/>
          <a:p>
            <a:pPr marL="460375" indent="-457200">
              <a:lnSpc>
                <a:spcPct val="100000"/>
              </a:lnSpc>
              <a:buFont typeface="Wingdings" pitchFamily="2" charset="2"/>
              <a:buChar char="ß"/>
            </a:pPr>
            <a:r>
              <a:rPr lang="en-US" altLang="zh-CN" sz="3800" dirty="0" smtClean="0"/>
              <a:t>Coronary heart disease (CHD)   </a:t>
            </a:r>
            <a:r>
              <a:rPr lang="zh-CN" altLang="en-US" sz="3800" dirty="0" smtClean="0"/>
              <a:t>慢性心脏病</a:t>
            </a:r>
            <a:endParaRPr lang="en-US" altLang="zh-CN" sz="3800" dirty="0" smtClean="0"/>
          </a:p>
          <a:p>
            <a:pPr marL="460375" indent="-457200">
              <a:lnSpc>
                <a:spcPct val="100000"/>
              </a:lnSpc>
              <a:buFont typeface="Wingdings" pitchFamily="2" charset="2"/>
              <a:buChar char="ß"/>
            </a:pPr>
            <a:r>
              <a:rPr lang="en-US" altLang="zh-CN" sz="3800" dirty="0" smtClean="0"/>
              <a:t>Follow-up                                    </a:t>
            </a:r>
            <a:r>
              <a:rPr lang="zh-CN" altLang="en-US" sz="3800" dirty="0" smtClean="0"/>
              <a:t>随访</a:t>
            </a:r>
            <a:endParaRPr lang="en-US" altLang="zh-CN" sz="3800" dirty="0" smtClean="0"/>
          </a:p>
          <a:p>
            <a:pPr marL="460375" indent="-457200">
              <a:lnSpc>
                <a:spcPct val="100000"/>
              </a:lnSpc>
              <a:buFont typeface="Wingdings" pitchFamily="2" charset="2"/>
              <a:buChar char="ß"/>
            </a:pPr>
            <a:r>
              <a:rPr lang="en-US" altLang="zh-CN" sz="3800" dirty="0" smtClean="0"/>
              <a:t>Hazard ratio                                </a:t>
            </a:r>
            <a:r>
              <a:rPr lang="zh-CN" altLang="en-US" sz="3800" dirty="0" smtClean="0"/>
              <a:t>风险率</a:t>
            </a:r>
            <a:endParaRPr lang="en-US" altLang="zh-CN" sz="3800" dirty="0" smtClean="0"/>
          </a:p>
          <a:p>
            <a:pPr marL="460375" indent="-457200">
              <a:lnSpc>
                <a:spcPct val="100000"/>
              </a:lnSpc>
              <a:buFont typeface="Wingdings" pitchFamily="2" charset="2"/>
              <a:buChar char="ß"/>
            </a:pPr>
            <a:r>
              <a:rPr lang="en-US" altLang="zh-CN" sz="3800" dirty="0" smtClean="0"/>
              <a:t>Meta-analysis                              </a:t>
            </a:r>
            <a:r>
              <a:rPr lang="zh-CN" altLang="en-US" sz="3800" dirty="0" smtClean="0"/>
              <a:t>荟萃分析</a:t>
            </a:r>
            <a:endParaRPr lang="en-US" altLang="zh-CN" sz="3800" dirty="0" smtClean="0"/>
          </a:p>
          <a:p>
            <a:pPr marL="460375" indent="-457200">
              <a:lnSpc>
                <a:spcPct val="100000"/>
              </a:lnSpc>
              <a:buFont typeface="Wingdings" pitchFamily="2" charset="2"/>
              <a:buChar char="ß"/>
            </a:pPr>
            <a:r>
              <a:rPr lang="en-US" altLang="zh-CN" sz="3800" dirty="0" smtClean="0"/>
              <a:t>Antecedents                                </a:t>
            </a:r>
            <a:r>
              <a:rPr lang="zh-CN" altLang="en-US" sz="3800" dirty="0" smtClean="0"/>
              <a:t>前因</a:t>
            </a:r>
            <a:endParaRPr lang="en-US" altLang="zh-CN" sz="3800" dirty="0" smtClean="0"/>
          </a:p>
          <a:p>
            <a:pPr marL="460375" indent="-457200">
              <a:lnSpc>
                <a:spcPct val="100000"/>
              </a:lnSpc>
              <a:buFont typeface="Wingdings" pitchFamily="2" charset="2"/>
              <a:buChar char="ß"/>
            </a:pPr>
            <a:endParaRPr lang="en-US" altLang="zh-CN" sz="3800" dirty="0" smtClean="0">
              <a:solidFill>
                <a:schemeClr val="bg1">
                  <a:alpha val="99000"/>
                </a:schemeClr>
              </a:solidFill>
            </a:endParaRP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0409" y="6323225"/>
            <a:ext cx="1559286" cy="36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75223787"/>
      </p:ext>
    </p:extLst>
  </p:cSld>
  <p:clrMapOvr>
    <a:masterClrMapping/>
  </p:clrMapOvr>
  <p:transition advTm="2094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677374" y="265808"/>
            <a:ext cx="9763597"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lang="en-US" altLang="zh-CN" dirty="0" smtClean="0">
                <a:gradFill>
                  <a:gsLst>
                    <a:gs pos="0">
                      <a:srgbClr val="FFFFFF"/>
                    </a:gs>
                    <a:gs pos="100000">
                      <a:srgbClr val="FFFFFF"/>
                    </a:gs>
                  </a:gsLst>
                  <a:lin ang="5400000" scaled="0"/>
                </a:gradFill>
              </a:rPr>
              <a:t>Identify the </a:t>
            </a:r>
            <a:r>
              <a:rPr lang="en-US" altLang="zh-CN" dirty="0">
                <a:gradFill>
                  <a:gsLst>
                    <a:gs pos="0">
                      <a:srgbClr val="FFFFFF"/>
                    </a:gs>
                    <a:gs pos="100000">
                      <a:srgbClr val="FFFFFF"/>
                    </a:gs>
                  </a:gsLst>
                  <a:lin ang="5400000" scaled="0"/>
                </a:gradFill>
              </a:rPr>
              <a:t>stress</a:t>
            </a:r>
            <a:endParaRPr lang="en-US" dirty="0"/>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0219" y="6342207"/>
            <a:ext cx="1661375" cy="36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type="body" sz="quarter" idx="4294967295"/>
          </p:nvPr>
        </p:nvSpPr>
        <p:spPr>
          <a:xfrm>
            <a:off x="1716357" y="1877440"/>
            <a:ext cx="4417277" cy="3083921"/>
          </a:xfrm>
          <a:prstGeom prst="rect">
            <a:avLst/>
          </a:prstGeom>
        </p:spPr>
        <p:txBody>
          <a:bodyPr/>
          <a:lstStyle/>
          <a:p>
            <a:pPr marL="3175" indent="0">
              <a:lnSpc>
                <a:spcPct val="100000"/>
              </a:lnSpc>
              <a:buNone/>
            </a:pPr>
            <a:r>
              <a:rPr lang="en-US" altLang="zh-CN" sz="3800" dirty="0" smtClean="0"/>
              <a:t>Child</a:t>
            </a:r>
          </a:p>
          <a:p>
            <a:pPr indent="-457200">
              <a:lnSpc>
                <a:spcPct val="100000"/>
              </a:lnSpc>
              <a:buFont typeface="Wingdings" pitchFamily="2" charset="2"/>
              <a:buChar char="ß"/>
            </a:pPr>
            <a:r>
              <a:rPr lang="en-US" altLang="zh-CN" sz="2800" dirty="0" smtClean="0"/>
              <a:t>Abuse</a:t>
            </a:r>
          </a:p>
          <a:p>
            <a:pPr indent="-457200">
              <a:lnSpc>
                <a:spcPct val="100000"/>
              </a:lnSpc>
              <a:buFont typeface="Wingdings" pitchFamily="2" charset="2"/>
              <a:buChar char="ß"/>
            </a:pPr>
            <a:r>
              <a:rPr lang="en-US" altLang="zh-CN" sz="2800" dirty="0" smtClean="0"/>
              <a:t>Parental disease</a:t>
            </a:r>
          </a:p>
          <a:p>
            <a:pPr indent="-457200">
              <a:lnSpc>
                <a:spcPct val="100000"/>
              </a:lnSpc>
              <a:buFont typeface="Wingdings" pitchFamily="2" charset="2"/>
              <a:buChar char="ß"/>
            </a:pPr>
            <a:r>
              <a:rPr lang="en-US" altLang="zh-CN" sz="2800" dirty="0" smtClean="0"/>
              <a:t>Poor </a:t>
            </a:r>
            <a:r>
              <a:rPr lang="en-US" altLang="zh-CN" sz="2800" dirty="0"/>
              <a:t>socioeconomic </a:t>
            </a:r>
            <a:r>
              <a:rPr lang="en-US" altLang="zh-CN" sz="2800" dirty="0" smtClean="0"/>
              <a:t>circumstance</a:t>
            </a:r>
          </a:p>
          <a:p>
            <a:pPr indent="-457200">
              <a:lnSpc>
                <a:spcPct val="100000"/>
              </a:lnSpc>
              <a:buFont typeface="Wingdings" pitchFamily="2" charset="2"/>
              <a:buChar char="ß"/>
            </a:pPr>
            <a:endParaRPr lang="en-US" altLang="zh-CN" sz="2800" dirty="0"/>
          </a:p>
        </p:txBody>
      </p:sp>
      <p:sp>
        <p:nvSpPr>
          <p:cNvPr id="6" name="Content Placeholder 2"/>
          <p:cNvSpPr>
            <a:spLocks noGrp="1"/>
          </p:cNvSpPr>
          <p:nvPr>
            <p:ph type="body" sz="quarter" idx="4294967295"/>
          </p:nvPr>
        </p:nvSpPr>
        <p:spPr>
          <a:xfrm>
            <a:off x="5872942" y="1915103"/>
            <a:ext cx="4417277" cy="2135969"/>
          </a:xfrm>
          <a:prstGeom prst="rect">
            <a:avLst/>
          </a:prstGeom>
        </p:spPr>
        <p:txBody>
          <a:bodyPr/>
          <a:lstStyle/>
          <a:p>
            <a:pPr marL="3175" indent="0">
              <a:lnSpc>
                <a:spcPct val="100000"/>
              </a:lnSpc>
              <a:buNone/>
            </a:pPr>
            <a:r>
              <a:rPr lang="en-US" altLang="zh-CN" sz="3800" dirty="0" smtClean="0"/>
              <a:t>Adult</a:t>
            </a:r>
          </a:p>
          <a:p>
            <a:pPr indent="-457200">
              <a:lnSpc>
                <a:spcPct val="100000"/>
              </a:lnSpc>
              <a:buFont typeface="Wingdings" pitchFamily="2" charset="2"/>
              <a:buChar char="ß"/>
            </a:pPr>
            <a:r>
              <a:rPr lang="en-US" altLang="zh-CN" sz="2800" dirty="0" smtClean="0"/>
              <a:t>Work stress</a:t>
            </a:r>
          </a:p>
          <a:p>
            <a:pPr indent="-457200">
              <a:lnSpc>
                <a:spcPct val="100000"/>
              </a:lnSpc>
              <a:buFont typeface="Wingdings" pitchFamily="2" charset="2"/>
              <a:buChar char="ß"/>
            </a:pPr>
            <a:r>
              <a:rPr lang="en-US" altLang="zh-CN" sz="2800" dirty="0" smtClean="0"/>
              <a:t>Sick </a:t>
            </a:r>
            <a:r>
              <a:rPr lang="en-US" altLang="zh-CN" sz="2800" dirty="0"/>
              <a:t>spouse</a:t>
            </a:r>
          </a:p>
          <a:p>
            <a:pPr indent="-457200">
              <a:lnSpc>
                <a:spcPct val="100000"/>
              </a:lnSpc>
              <a:buFont typeface="Wingdings" pitchFamily="2" charset="2"/>
              <a:buChar char="ß"/>
            </a:pPr>
            <a:r>
              <a:rPr lang="en-US" altLang="zh-CN" sz="2800" dirty="0" smtClean="0"/>
              <a:t>Death </a:t>
            </a:r>
            <a:r>
              <a:rPr lang="en-US" altLang="zh-CN" sz="2800" dirty="0"/>
              <a:t>of kids</a:t>
            </a:r>
            <a:endParaRPr lang="en-US" altLang="zh-CN" sz="2800" dirty="0" smtClean="0"/>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42676" b="100000" l="46387" r="100000"/>
                    </a14:imgEffect>
                  </a14:imgLayer>
                </a14:imgProps>
              </a:ext>
              <a:ext uri="{28A0092B-C50C-407E-A947-70E740481C1C}">
                <a14:useLocalDpi xmlns:a14="http://schemas.microsoft.com/office/drawing/2010/main" val="0"/>
              </a:ext>
            </a:extLst>
          </a:blip>
          <a:stretch>
            <a:fillRect/>
          </a:stretch>
        </p:blipFill>
        <p:spPr>
          <a:xfrm>
            <a:off x="6574969" y="1244144"/>
            <a:ext cx="5613856" cy="5613856"/>
          </a:xfrm>
          <a:prstGeom prst="rect">
            <a:avLst/>
          </a:prstGeom>
        </p:spPr>
      </p:pic>
    </p:spTree>
    <p:custDataLst>
      <p:tags r:id="rId1"/>
    </p:custDataLst>
    <p:extLst>
      <p:ext uri="{BB962C8B-B14F-4D97-AF65-F5344CB8AC3E}">
        <p14:creationId xmlns:p14="http://schemas.microsoft.com/office/powerpoint/2010/main" val="406042647"/>
      </p:ext>
    </p:extLst>
  </p:cSld>
  <p:clrMapOvr>
    <a:masterClrMapping/>
  </p:clrMapOvr>
  <p:transition advTm="3100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0219" y="6342207"/>
            <a:ext cx="1661375" cy="36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324" y="13985"/>
            <a:ext cx="1119522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bwMode="auto">
          <a:xfrm rot="10800000">
            <a:off x="8200718" y="5834397"/>
            <a:ext cx="835572" cy="840685"/>
          </a:xfrm>
          <a:prstGeom prst="downArrow">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4" name="Rounded Rectangle 3"/>
          <p:cNvSpPr/>
          <p:nvPr/>
        </p:nvSpPr>
        <p:spPr bwMode="auto">
          <a:xfrm>
            <a:off x="4294910" y="775855"/>
            <a:ext cx="1579418" cy="4710545"/>
          </a:xfrm>
          <a:prstGeom prst="roundRect">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406042647"/>
      </p:ext>
    </p:extLst>
  </p:cSld>
  <p:clrMapOvr>
    <a:masterClrMapping/>
  </p:clrMapOvr>
  <p:transition advTm="2081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577593" y="1835281"/>
            <a:ext cx="6625344" cy="1340966"/>
          </a:xfrm>
          <a:custGeom>
            <a:avLst/>
            <a:gdLst>
              <a:gd name="connsiteX0" fmla="*/ 0 w 6625344"/>
              <a:gd name="connsiteY0" fmla="*/ 134097 h 1340966"/>
              <a:gd name="connsiteX1" fmla="*/ 134097 w 6625344"/>
              <a:gd name="connsiteY1" fmla="*/ 0 h 1340966"/>
              <a:gd name="connsiteX2" fmla="*/ 6491247 w 6625344"/>
              <a:gd name="connsiteY2" fmla="*/ 0 h 1340966"/>
              <a:gd name="connsiteX3" fmla="*/ 6625344 w 6625344"/>
              <a:gd name="connsiteY3" fmla="*/ 134097 h 1340966"/>
              <a:gd name="connsiteX4" fmla="*/ 6625344 w 6625344"/>
              <a:gd name="connsiteY4" fmla="*/ 1206869 h 1340966"/>
              <a:gd name="connsiteX5" fmla="*/ 6491247 w 6625344"/>
              <a:gd name="connsiteY5" fmla="*/ 1340966 h 1340966"/>
              <a:gd name="connsiteX6" fmla="*/ 134097 w 6625344"/>
              <a:gd name="connsiteY6" fmla="*/ 1340966 h 1340966"/>
              <a:gd name="connsiteX7" fmla="*/ 0 w 6625344"/>
              <a:gd name="connsiteY7" fmla="*/ 1206869 h 1340966"/>
              <a:gd name="connsiteX8" fmla="*/ 0 w 6625344"/>
              <a:gd name="connsiteY8" fmla="*/ 134097 h 134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5344" h="1340966">
                <a:moveTo>
                  <a:pt x="0" y="134097"/>
                </a:moveTo>
                <a:cubicBezTo>
                  <a:pt x="0" y="60037"/>
                  <a:pt x="60037" y="0"/>
                  <a:pt x="134097" y="0"/>
                </a:cubicBezTo>
                <a:lnTo>
                  <a:pt x="6491247" y="0"/>
                </a:lnTo>
                <a:cubicBezTo>
                  <a:pt x="6565307" y="0"/>
                  <a:pt x="6625344" y="60037"/>
                  <a:pt x="6625344" y="134097"/>
                </a:cubicBezTo>
                <a:lnTo>
                  <a:pt x="6625344" y="1206869"/>
                </a:lnTo>
                <a:cubicBezTo>
                  <a:pt x="6625344" y="1280929"/>
                  <a:pt x="6565307" y="1340966"/>
                  <a:pt x="6491247" y="1340966"/>
                </a:cubicBezTo>
                <a:lnTo>
                  <a:pt x="134097" y="1340966"/>
                </a:lnTo>
                <a:cubicBezTo>
                  <a:pt x="60037" y="1340966"/>
                  <a:pt x="0" y="1280929"/>
                  <a:pt x="0" y="1206869"/>
                </a:cubicBezTo>
                <a:lnTo>
                  <a:pt x="0" y="134097"/>
                </a:lnTo>
                <a:close/>
              </a:path>
            </a:pathLst>
          </a:custGeom>
          <a:noFill/>
          <a:ln w="123825">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2626" tIns="172626" rIns="1541082" bIns="172626" numCol="1" spcCol="1270" anchor="ctr" anchorCtr="0">
            <a:noAutofit/>
          </a:bodyPr>
          <a:lstStyle/>
          <a:p>
            <a:pPr lvl="0" algn="ctr" defTabSz="1555750">
              <a:lnSpc>
                <a:spcPct val="90000"/>
              </a:lnSpc>
              <a:spcBef>
                <a:spcPct val="0"/>
              </a:spcBef>
              <a:spcAft>
                <a:spcPct val="35000"/>
              </a:spcAft>
            </a:pPr>
            <a:r>
              <a:rPr lang="en-US" altLang="zh-CN" sz="3500" kern="1200" dirty="0" smtClean="0">
                <a:latin typeface="+mn-lt"/>
              </a:rPr>
              <a:t>R</a:t>
            </a:r>
            <a:r>
              <a:rPr lang="en-US" sz="3500" kern="1200" dirty="0" smtClean="0">
                <a:latin typeface="+mn-lt"/>
              </a:rPr>
              <a:t>educe working hours</a:t>
            </a:r>
            <a:endParaRPr lang="zh-CN" altLang="en-US" sz="3500" kern="1200" dirty="0">
              <a:latin typeface="+mn-lt"/>
            </a:endParaRPr>
          </a:p>
        </p:txBody>
      </p:sp>
      <p:sp>
        <p:nvSpPr>
          <p:cNvPr id="7" name="Freeform 6"/>
          <p:cNvSpPr/>
          <p:nvPr/>
        </p:nvSpPr>
        <p:spPr>
          <a:xfrm>
            <a:off x="2162182" y="3399742"/>
            <a:ext cx="6625344" cy="1340966"/>
          </a:xfrm>
          <a:custGeom>
            <a:avLst/>
            <a:gdLst>
              <a:gd name="connsiteX0" fmla="*/ 0 w 6625344"/>
              <a:gd name="connsiteY0" fmla="*/ 134097 h 1340966"/>
              <a:gd name="connsiteX1" fmla="*/ 134097 w 6625344"/>
              <a:gd name="connsiteY1" fmla="*/ 0 h 1340966"/>
              <a:gd name="connsiteX2" fmla="*/ 6491247 w 6625344"/>
              <a:gd name="connsiteY2" fmla="*/ 0 h 1340966"/>
              <a:gd name="connsiteX3" fmla="*/ 6625344 w 6625344"/>
              <a:gd name="connsiteY3" fmla="*/ 134097 h 1340966"/>
              <a:gd name="connsiteX4" fmla="*/ 6625344 w 6625344"/>
              <a:gd name="connsiteY4" fmla="*/ 1206869 h 1340966"/>
              <a:gd name="connsiteX5" fmla="*/ 6491247 w 6625344"/>
              <a:gd name="connsiteY5" fmla="*/ 1340966 h 1340966"/>
              <a:gd name="connsiteX6" fmla="*/ 134097 w 6625344"/>
              <a:gd name="connsiteY6" fmla="*/ 1340966 h 1340966"/>
              <a:gd name="connsiteX7" fmla="*/ 0 w 6625344"/>
              <a:gd name="connsiteY7" fmla="*/ 1206869 h 1340966"/>
              <a:gd name="connsiteX8" fmla="*/ 0 w 6625344"/>
              <a:gd name="connsiteY8" fmla="*/ 134097 h 134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5344" h="1340966">
                <a:moveTo>
                  <a:pt x="0" y="134097"/>
                </a:moveTo>
                <a:cubicBezTo>
                  <a:pt x="0" y="60037"/>
                  <a:pt x="60037" y="0"/>
                  <a:pt x="134097" y="0"/>
                </a:cubicBezTo>
                <a:lnTo>
                  <a:pt x="6491247" y="0"/>
                </a:lnTo>
                <a:cubicBezTo>
                  <a:pt x="6565307" y="0"/>
                  <a:pt x="6625344" y="60037"/>
                  <a:pt x="6625344" y="134097"/>
                </a:cubicBezTo>
                <a:lnTo>
                  <a:pt x="6625344" y="1206869"/>
                </a:lnTo>
                <a:cubicBezTo>
                  <a:pt x="6625344" y="1280929"/>
                  <a:pt x="6565307" y="1340966"/>
                  <a:pt x="6491247" y="1340966"/>
                </a:cubicBezTo>
                <a:lnTo>
                  <a:pt x="134097" y="1340966"/>
                </a:lnTo>
                <a:cubicBezTo>
                  <a:pt x="60037" y="1340966"/>
                  <a:pt x="0" y="1280929"/>
                  <a:pt x="0" y="1206869"/>
                </a:cubicBezTo>
                <a:lnTo>
                  <a:pt x="0" y="134097"/>
                </a:lnTo>
                <a:close/>
              </a:path>
            </a:pathLst>
          </a:custGeom>
          <a:noFill/>
          <a:ln w="123825">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2626" tIns="172626" rIns="1628844" bIns="172626" numCol="1" spcCol="1270" anchor="ctr" anchorCtr="0">
            <a:noAutofit/>
          </a:bodyPr>
          <a:lstStyle/>
          <a:p>
            <a:pPr lvl="0" algn="ctr" defTabSz="1555750">
              <a:lnSpc>
                <a:spcPct val="90000"/>
              </a:lnSpc>
              <a:spcBef>
                <a:spcPct val="0"/>
              </a:spcBef>
              <a:spcAft>
                <a:spcPct val="35000"/>
              </a:spcAft>
            </a:pPr>
            <a:r>
              <a:rPr lang="en-US" altLang="zh-CN" sz="3500" kern="1200" dirty="0" smtClean="0">
                <a:latin typeface="+mn-lt"/>
              </a:rPr>
              <a:t>Low stress level</a:t>
            </a:r>
          </a:p>
        </p:txBody>
      </p:sp>
      <p:sp>
        <p:nvSpPr>
          <p:cNvPr id="8" name="Freeform 7"/>
          <p:cNvSpPr/>
          <p:nvPr/>
        </p:nvSpPr>
        <p:spPr>
          <a:xfrm>
            <a:off x="2746771" y="4964203"/>
            <a:ext cx="6625344" cy="1340966"/>
          </a:xfrm>
          <a:custGeom>
            <a:avLst/>
            <a:gdLst>
              <a:gd name="connsiteX0" fmla="*/ 0 w 6625344"/>
              <a:gd name="connsiteY0" fmla="*/ 134097 h 1340966"/>
              <a:gd name="connsiteX1" fmla="*/ 134097 w 6625344"/>
              <a:gd name="connsiteY1" fmla="*/ 0 h 1340966"/>
              <a:gd name="connsiteX2" fmla="*/ 6491247 w 6625344"/>
              <a:gd name="connsiteY2" fmla="*/ 0 h 1340966"/>
              <a:gd name="connsiteX3" fmla="*/ 6625344 w 6625344"/>
              <a:gd name="connsiteY3" fmla="*/ 134097 h 1340966"/>
              <a:gd name="connsiteX4" fmla="*/ 6625344 w 6625344"/>
              <a:gd name="connsiteY4" fmla="*/ 1206869 h 1340966"/>
              <a:gd name="connsiteX5" fmla="*/ 6491247 w 6625344"/>
              <a:gd name="connsiteY5" fmla="*/ 1340966 h 1340966"/>
              <a:gd name="connsiteX6" fmla="*/ 134097 w 6625344"/>
              <a:gd name="connsiteY6" fmla="*/ 1340966 h 1340966"/>
              <a:gd name="connsiteX7" fmla="*/ 0 w 6625344"/>
              <a:gd name="connsiteY7" fmla="*/ 1206869 h 1340966"/>
              <a:gd name="connsiteX8" fmla="*/ 0 w 6625344"/>
              <a:gd name="connsiteY8" fmla="*/ 134097 h 134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5344" h="1340966">
                <a:moveTo>
                  <a:pt x="0" y="134097"/>
                </a:moveTo>
                <a:cubicBezTo>
                  <a:pt x="0" y="60037"/>
                  <a:pt x="60037" y="0"/>
                  <a:pt x="134097" y="0"/>
                </a:cubicBezTo>
                <a:lnTo>
                  <a:pt x="6491247" y="0"/>
                </a:lnTo>
                <a:cubicBezTo>
                  <a:pt x="6565307" y="0"/>
                  <a:pt x="6625344" y="60037"/>
                  <a:pt x="6625344" y="134097"/>
                </a:cubicBezTo>
                <a:lnTo>
                  <a:pt x="6625344" y="1206869"/>
                </a:lnTo>
                <a:cubicBezTo>
                  <a:pt x="6625344" y="1280929"/>
                  <a:pt x="6565307" y="1340966"/>
                  <a:pt x="6491247" y="1340966"/>
                </a:cubicBezTo>
                <a:lnTo>
                  <a:pt x="134097" y="1340966"/>
                </a:lnTo>
                <a:cubicBezTo>
                  <a:pt x="60037" y="1340966"/>
                  <a:pt x="0" y="1280929"/>
                  <a:pt x="0" y="1206869"/>
                </a:cubicBezTo>
                <a:lnTo>
                  <a:pt x="0" y="134097"/>
                </a:lnTo>
                <a:close/>
              </a:path>
            </a:pathLst>
          </a:custGeom>
          <a:noFill/>
          <a:ln w="123825">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2626" tIns="172626" rIns="1628844" bIns="172626" numCol="1" spcCol="1270" anchor="ctr" anchorCtr="0">
            <a:noAutofit/>
          </a:bodyPr>
          <a:lstStyle/>
          <a:p>
            <a:pPr lvl="0" algn="ctr" defTabSz="1555750">
              <a:lnSpc>
                <a:spcPct val="90000"/>
              </a:lnSpc>
              <a:spcBef>
                <a:spcPct val="0"/>
              </a:spcBef>
              <a:spcAft>
                <a:spcPct val="35000"/>
              </a:spcAft>
            </a:pPr>
            <a:r>
              <a:rPr lang="en-US" altLang="zh-CN" sz="3500" kern="1200" dirty="0" smtClean="0">
                <a:solidFill>
                  <a:schemeClr val="bg1">
                    <a:alpha val="99000"/>
                  </a:schemeClr>
                </a:solidFill>
                <a:latin typeface="+mn-lt"/>
              </a:rPr>
              <a:t>Get CHD</a:t>
            </a:r>
            <a:endParaRPr lang="zh-CN" altLang="en-US" sz="3500" kern="1200" dirty="0">
              <a:latin typeface="+mn-lt"/>
            </a:endParaRPr>
          </a:p>
        </p:txBody>
      </p:sp>
      <p:sp>
        <p:nvSpPr>
          <p:cNvPr id="16" name="Freeform 15"/>
          <p:cNvSpPr/>
          <p:nvPr/>
        </p:nvSpPr>
        <p:spPr>
          <a:xfrm>
            <a:off x="7331309" y="2852180"/>
            <a:ext cx="871628" cy="871628"/>
          </a:xfrm>
          <a:custGeom>
            <a:avLst/>
            <a:gdLst>
              <a:gd name="connsiteX0" fmla="*/ 0 w 871628"/>
              <a:gd name="connsiteY0" fmla="*/ 479395 h 871628"/>
              <a:gd name="connsiteX1" fmla="*/ 196116 w 871628"/>
              <a:gd name="connsiteY1" fmla="*/ 479395 h 871628"/>
              <a:gd name="connsiteX2" fmla="*/ 196116 w 871628"/>
              <a:gd name="connsiteY2" fmla="*/ 0 h 871628"/>
              <a:gd name="connsiteX3" fmla="*/ 675512 w 871628"/>
              <a:gd name="connsiteY3" fmla="*/ 0 h 871628"/>
              <a:gd name="connsiteX4" fmla="*/ 675512 w 871628"/>
              <a:gd name="connsiteY4" fmla="*/ 479395 h 871628"/>
              <a:gd name="connsiteX5" fmla="*/ 871628 w 871628"/>
              <a:gd name="connsiteY5" fmla="*/ 479395 h 871628"/>
              <a:gd name="connsiteX6" fmla="*/ 435814 w 871628"/>
              <a:gd name="connsiteY6" fmla="*/ 871628 h 871628"/>
              <a:gd name="connsiteX7" fmla="*/ 0 w 871628"/>
              <a:gd name="connsiteY7" fmla="*/ 479395 h 8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628" h="871628">
                <a:moveTo>
                  <a:pt x="0" y="479395"/>
                </a:moveTo>
                <a:lnTo>
                  <a:pt x="196116" y="479395"/>
                </a:lnTo>
                <a:lnTo>
                  <a:pt x="196116" y="0"/>
                </a:lnTo>
                <a:lnTo>
                  <a:pt x="675512" y="0"/>
                </a:lnTo>
                <a:lnTo>
                  <a:pt x="675512" y="479395"/>
                </a:lnTo>
                <a:lnTo>
                  <a:pt x="871628" y="479395"/>
                </a:lnTo>
                <a:lnTo>
                  <a:pt x="435814" y="871628"/>
                </a:lnTo>
                <a:lnTo>
                  <a:pt x="0" y="479395"/>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0566" tIns="44450" rIns="240566" bIns="260178" numCol="1" spcCol="1270" anchor="ctr" anchorCtr="0">
            <a:noAutofit/>
          </a:bodyPr>
          <a:lstStyle/>
          <a:p>
            <a:pPr lvl="0" algn="ctr" defTabSz="1555750">
              <a:lnSpc>
                <a:spcPct val="90000"/>
              </a:lnSpc>
              <a:spcBef>
                <a:spcPct val="0"/>
              </a:spcBef>
              <a:spcAft>
                <a:spcPct val="35000"/>
              </a:spcAft>
            </a:pPr>
            <a:endParaRPr lang="zh-CN" altLang="en-US" sz="3500" kern="1200">
              <a:latin typeface="+mn-lt"/>
            </a:endParaRPr>
          </a:p>
        </p:txBody>
      </p:sp>
      <p:sp>
        <p:nvSpPr>
          <p:cNvPr id="17" name="Freeform 16"/>
          <p:cNvSpPr/>
          <p:nvPr/>
        </p:nvSpPr>
        <p:spPr>
          <a:xfrm>
            <a:off x="7915898" y="4407702"/>
            <a:ext cx="871628" cy="871628"/>
          </a:xfrm>
          <a:custGeom>
            <a:avLst/>
            <a:gdLst>
              <a:gd name="connsiteX0" fmla="*/ 0 w 871628"/>
              <a:gd name="connsiteY0" fmla="*/ 479395 h 871628"/>
              <a:gd name="connsiteX1" fmla="*/ 196116 w 871628"/>
              <a:gd name="connsiteY1" fmla="*/ 479395 h 871628"/>
              <a:gd name="connsiteX2" fmla="*/ 196116 w 871628"/>
              <a:gd name="connsiteY2" fmla="*/ 0 h 871628"/>
              <a:gd name="connsiteX3" fmla="*/ 675512 w 871628"/>
              <a:gd name="connsiteY3" fmla="*/ 0 h 871628"/>
              <a:gd name="connsiteX4" fmla="*/ 675512 w 871628"/>
              <a:gd name="connsiteY4" fmla="*/ 479395 h 871628"/>
              <a:gd name="connsiteX5" fmla="*/ 871628 w 871628"/>
              <a:gd name="connsiteY5" fmla="*/ 479395 h 871628"/>
              <a:gd name="connsiteX6" fmla="*/ 435814 w 871628"/>
              <a:gd name="connsiteY6" fmla="*/ 871628 h 871628"/>
              <a:gd name="connsiteX7" fmla="*/ 0 w 871628"/>
              <a:gd name="connsiteY7" fmla="*/ 479395 h 87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628" h="871628">
                <a:moveTo>
                  <a:pt x="0" y="479395"/>
                </a:moveTo>
                <a:lnTo>
                  <a:pt x="196116" y="479395"/>
                </a:lnTo>
                <a:lnTo>
                  <a:pt x="196116" y="0"/>
                </a:lnTo>
                <a:lnTo>
                  <a:pt x="675512" y="0"/>
                </a:lnTo>
                <a:lnTo>
                  <a:pt x="675512" y="479395"/>
                </a:lnTo>
                <a:lnTo>
                  <a:pt x="871628" y="479395"/>
                </a:lnTo>
                <a:lnTo>
                  <a:pt x="435814" y="871628"/>
                </a:lnTo>
                <a:lnTo>
                  <a:pt x="0" y="479395"/>
                </a:lnTo>
                <a:close/>
              </a:path>
            </a:pathLst>
          </a:custGeom>
          <a:solidFill>
            <a:schemeClr val="bg1">
              <a:lumMod val="85000"/>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0566" tIns="44450" rIns="240566" bIns="260178" numCol="1" spcCol="1270" anchor="ctr" anchorCtr="0">
            <a:noAutofit/>
          </a:bodyPr>
          <a:lstStyle/>
          <a:p>
            <a:pPr lvl="0" algn="ctr" defTabSz="1555750">
              <a:lnSpc>
                <a:spcPct val="90000"/>
              </a:lnSpc>
              <a:spcBef>
                <a:spcPct val="0"/>
              </a:spcBef>
              <a:spcAft>
                <a:spcPct val="35000"/>
              </a:spcAft>
            </a:pPr>
            <a:endParaRPr lang="zh-CN" altLang="en-US" sz="3500" kern="1200">
              <a:latin typeface="+mn-lt"/>
            </a:endParaRPr>
          </a:p>
        </p:txBody>
      </p:sp>
      <p:sp>
        <p:nvSpPr>
          <p:cNvPr id="13" name="Title 3"/>
          <p:cNvSpPr txBox="1">
            <a:spLocks/>
          </p:cNvSpPr>
          <p:nvPr/>
        </p:nvSpPr>
        <p:spPr>
          <a:xfrm>
            <a:off x="484936" y="274448"/>
            <a:ext cx="11149013" cy="7478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r>
              <a:rPr lang="en-US" altLang="zh-CN" dirty="0" smtClean="0"/>
              <a:t>Pre-clinical </a:t>
            </a:r>
            <a:r>
              <a:rPr lang="en-US" altLang="zh-CN" dirty="0"/>
              <a:t>CHD sufferers</a:t>
            </a:r>
            <a:endParaRPr lang="en-US" dirty="0">
              <a:solidFill>
                <a:schemeClr val="bg1"/>
              </a:solidFill>
            </a:endParaRPr>
          </a:p>
        </p:txBody>
      </p:sp>
      <p:sp>
        <p:nvSpPr>
          <p:cNvPr id="20" name="Content Placeholder 2"/>
          <p:cNvSpPr>
            <a:spLocks noGrp="1"/>
          </p:cNvSpPr>
          <p:nvPr>
            <p:ph type="body" sz="quarter" idx="4294967295"/>
          </p:nvPr>
        </p:nvSpPr>
        <p:spPr>
          <a:xfrm>
            <a:off x="4857750" y="1150673"/>
            <a:ext cx="8338455" cy="1523494"/>
          </a:xfrm>
          <a:prstGeom prst="rect">
            <a:avLst/>
          </a:prstGeom>
        </p:spPr>
        <p:txBody>
          <a:bodyPr/>
          <a:lstStyle/>
          <a:p>
            <a:pPr marL="460375" indent="-457200">
              <a:lnSpc>
                <a:spcPct val="100000"/>
              </a:lnSpc>
              <a:buFont typeface="Wingdings" pitchFamily="2" charset="2"/>
              <a:buChar char="ß"/>
            </a:pPr>
            <a:r>
              <a:rPr lang="en-US" altLang="zh-CN" sz="2800" dirty="0" smtClean="0">
                <a:latin typeface="+mn-lt"/>
              </a:rPr>
              <a:t>Who get CHD soon after stress assessment</a:t>
            </a:r>
          </a:p>
        </p:txBody>
      </p:sp>
    </p:spTree>
    <p:custDataLst>
      <p:tags r:id="rId1"/>
    </p:custDataLst>
    <p:extLst>
      <p:ext uri="{BB962C8B-B14F-4D97-AF65-F5344CB8AC3E}">
        <p14:creationId xmlns:p14="http://schemas.microsoft.com/office/powerpoint/2010/main" val="3440057037"/>
      </p:ext>
    </p:extLst>
  </p:cSld>
  <p:clrMapOvr>
    <a:masterClrMapping/>
  </p:clrMapOvr>
  <mc:AlternateContent xmlns:mc="http://schemas.openxmlformats.org/markup-compatibility/2006" xmlns:p14="http://schemas.microsoft.com/office/powerpoint/2010/main">
    <mc:Choice Requires="p14">
      <p:transition spd="med" p14:dur="700" advTm="38030">
        <p:fade/>
      </p:transition>
    </mc:Choice>
    <mc:Fallback xmlns="">
      <p:transition spd="med" advTm="3803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6" grpId="0" animBg="1"/>
      <p:bldP spid="17" grpId="0" animBg="1"/>
      <p:bldP spid="13" grpId="0"/>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519112" y="402776"/>
            <a:ext cx="11149013" cy="7478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endParaRPr lang="en-US" dirty="0">
              <a:solidFill>
                <a:schemeClr val="bg1"/>
              </a:solidFill>
            </a:endParaRPr>
          </a:p>
        </p:txBody>
      </p:sp>
      <p:pic>
        <p:nvPicPr>
          <p:cNvPr id="6" name="Picture 5"/>
          <p:cNvPicPr/>
          <p:nvPr/>
        </p:nvPicPr>
        <p:blipFill>
          <a:blip r:embed="rId4"/>
          <a:stretch>
            <a:fillRect/>
          </a:stretch>
        </p:blipFill>
        <p:spPr>
          <a:xfrm>
            <a:off x="352190" y="1950871"/>
            <a:ext cx="6963513" cy="4449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p:nvPr/>
        </p:nvPicPr>
        <p:blipFill>
          <a:blip r:embed="rId5"/>
          <a:stretch>
            <a:fillRect/>
          </a:stretch>
        </p:blipFill>
        <p:spPr>
          <a:xfrm>
            <a:off x="5295128" y="1150673"/>
            <a:ext cx="6094413" cy="1950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1"/>
          <p:cNvSpPr txBox="1">
            <a:spLocks/>
          </p:cNvSpPr>
          <p:nvPr/>
        </p:nvSpPr>
        <p:spPr>
          <a:xfrm>
            <a:off x="526622" y="486525"/>
            <a:ext cx="9763597"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lang="en-US" altLang="zh-CN" dirty="0" smtClean="0"/>
              <a:t>Solution</a:t>
            </a:r>
            <a:endParaRPr lang="en-US" dirty="0"/>
          </a:p>
        </p:txBody>
      </p:sp>
      <p:sp>
        <p:nvSpPr>
          <p:cNvPr id="15" name="Down Arrow 14"/>
          <p:cNvSpPr/>
          <p:nvPr/>
        </p:nvSpPr>
        <p:spPr bwMode="auto">
          <a:xfrm rot="10800000">
            <a:off x="10148551" y="2988167"/>
            <a:ext cx="835572" cy="840685"/>
          </a:xfrm>
          <a:prstGeom prst="downArrow">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6" name="Down Arrow 15"/>
          <p:cNvSpPr/>
          <p:nvPr/>
        </p:nvSpPr>
        <p:spPr bwMode="auto">
          <a:xfrm rot="10800000">
            <a:off x="6022606" y="6017316"/>
            <a:ext cx="835572" cy="840685"/>
          </a:xfrm>
          <a:prstGeom prst="downArrow">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17" name="Rounded Rectangle 16"/>
          <p:cNvSpPr/>
          <p:nvPr/>
        </p:nvSpPr>
        <p:spPr bwMode="auto">
          <a:xfrm>
            <a:off x="5295128" y="2253803"/>
            <a:ext cx="2290528" cy="734364"/>
          </a:xfrm>
          <a:prstGeom prst="roundRect">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2293886522"/>
      </p:ext>
    </p:extLst>
  </p:cSld>
  <p:clrMapOvr>
    <a:masterClrMapping/>
  </p:clrMapOvr>
  <mc:AlternateContent xmlns:mc="http://schemas.openxmlformats.org/markup-compatibility/2006" xmlns:p14="http://schemas.microsoft.com/office/powerpoint/2010/main">
    <mc:Choice Requires="p14">
      <p:transition spd="med" p14:dur="700" advTm="25850">
        <p:fade/>
      </p:transition>
    </mc:Choice>
    <mc:Fallback xmlns="">
      <p:transition spd="med" advTm="258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92090" y="357129"/>
            <a:ext cx="8418560"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lang="en-US" altLang="zh-CN" dirty="0" smtClean="0"/>
              <a:t>”Common </a:t>
            </a:r>
            <a:r>
              <a:rPr lang="en-US" altLang="zh-CN" dirty="0"/>
              <a:t>soil” hypothesis</a:t>
            </a:r>
            <a:endParaRPr lang="en-US" dirty="0"/>
          </a:p>
        </p:txBody>
      </p:sp>
      <p:sp>
        <p:nvSpPr>
          <p:cNvPr id="13" name="Content Placeholder 2"/>
          <p:cNvSpPr>
            <a:spLocks noGrp="1"/>
          </p:cNvSpPr>
          <p:nvPr>
            <p:ph type="body" sz="quarter" idx="10"/>
          </p:nvPr>
        </p:nvSpPr>
        <p:spPr>
          <a:xfrm>
            <a:off x="896890" y="2287091"/>
            <a:ext cx="6222365" cy="2685351"/>
          </a:xfrm>
        </p:spPr>
        <p:txBody>
          <a:bodyPr/>
          <a:lstStyle/>
          <a:p>
            <a:pPr>
              <a:lnSpc>
                <a:spcPct val="100000"/>
              </a:lnSpc>
            </a:pPr>
            <a:r>
              <a:rPr lang="en-US" altLang="zh-CN" sz="3800" dirty="0" smtClean="0"/>
              <a:t>Common antecedents</a:t>
            </a:r>
            <a:endParaRPr lang="en-US" altLang="zh-CN" sz="3800" dirty="0"/>
          </a:p>
          <a:p>
            <a:pPr marL="460375" indent="-457200">
              <a:lnSpc>
                <a:spcPct val="100000"/>
              </a:lnSpc>
              <a:buFont typeface="Wingdings" pitchFamily="2" charset="2"/>
              <a:buChar char="ß"/>
            </a:pPr>
            <a:r>
              <a:rPr lang="en-US" altLang="zh-CN" sz="3800" dirty="0" smtClean="0"/>
              <a:t>Pathophysiological </a:t>
            </a:r>
          </a:p>
          <a:p>
            <a:pPr marL="460375" indent="-457200">
              <a:lnSpc>
                <a:spcPct val="100000"/>
              </a:lnSpc>
              <a:buFont typeface="Wingdings" pitchFamily="2" charset="2"/>
              <a:buChar char="ß"/>
            </a:pPr>
            <a:r>
              <a:rPr lang="en-US" altLang="zh-CN" sz="3800" dirty="0" smtClean="0"/>
              <a:t>Behavioral</a:t>
            </a:r>
          </a:p>
          <a:p>
            <a:pPr marL="460375" indent="-457200">
              <a:lnSpc>
                <a:spcPct val="100000"/>
              </a:lnSpc>
              <a:buFont typeface="Wingdings" pitchFamily="2" charset="2"/>
              <a:buChar char="ß"/>
            </a:pPr>
            <a:r>
              <a:rPr lang="en-US" altLang="zh-CN" sz="3800" dirty="0" smtClean="0"/>
              <a:t>Environmental</a:t>
            </a:r>
            <a:endParaRPr lang="en-US" altLang="zh-CN" sz="3800" dirty="0">
              <a:latin typeface="+mn-lt"/>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8894" y="6271709"/>
            <a:ext cx="1559286" cy="36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1" name="Group 60"/>
          <p:cNvGrpSpPr/>
          <p:nvPr/>
        </p:nvGrpSpPr>
        <p:grpSpPr>
          <a:xfrm>
            <a:off x="6167509" y="1534197"/>
            <a:ext cx="4560060" cy="3692164"/>
            <a:chOff x="6167509" y="1534197"/>
            <a:chExt cx="4560060" cy="3692164"/>
          </a:xfrm>
        </p:grpSpPr>
        <p:grpSp>
          <p:nvGrpSpPr>
            <p:cNvPr id="37" name="Group 36"/>
            <p:cNvGrpSpPr/>
            <p:nvPr/>
          </p:nvGrpSpPr>
          <p:grpSpPr>
            <a:xfrm>
              <a:off x="6167509" y="1534197"/>
              <a:ext cx="4560060" cy="3692164"/>
              <a:chOff x="4995026" y="2443967"/>
              <a:chExt cx="4560060" cy="3692164"/>
            </a:xfrm>
            <a:noFill/>
          </p:grpSpPr>
          <p:sp>
            <p:nvSpPr>
              <p:cNvPr id="38" name="Freeform 37"/>
              <p:cNvSpPr/>
              <p:nvPr/>
            </p:nvSpPr>
            <p:spPr>
              <a:xfrm>
                <a:off x="6471802" y="2443967"/>
                <a:ext cx="1625176" cy="1625176"/>
              </a:xfrm>
              <a:custGeom>
                <a:avLst/>
                <a:gdLst>
                  <a:gd name="connsiteX0" fmla="*/ 0 w 1625176"/>
                  <a:gd name="connsiteY0" fmla="*/ 270868 h 1625176"/>
                  <a:gd name="connsiteX1" fmla="*/ 270868 w 1625176"/>
                  <a:gd name="connsiteY1" fmla="*/ 0 h 1625176"/>
                  <a:gd name="connsiteX2" fmla="*/ 1354308 w 1625176"/>
                  <a:gd name="connsiteY2" fmla="*/ 0 h 1625176"/>
                  <a:gd name="connsiteX3" fmla="*/ 1625176 w 1625176"/>
                  <a:gd name="connsiteY3" fmla="*/ 270868 h 1625176"/>
                  <a:gd name="connsiteX4" fmla="*/ 1625176 w 1625176"/>
                  <a:gd name="connsiteY4" fmla="*/ 1354308 h 1625176"/>
                  <a:gd name="connsiteX5" fmla="*/ 1354308 w 1625176"/>
                  <a:gd name="connsiteY5" fmla="*/ 1625176 h 1625176"/>
                  <a:gd name="connsiteX6" fmla="*/ 270868 w 1625176"/>
                  <a:gd name="connsiteY6" fmla="*/ 1625176 h 1625176"/>
                  <a:gd name="connsiteX7" fmla="*/ 0 w 1625176"/>
                  <a:gd name="connsiteY7" fmla="*/ 1354308 h 1625176"/>
                  <a:gd name="connsiteX8" fmla="*/ 0 w 1625176"/>
                  <a:gd name="connsiteY8" fmla="*/ 270868 h 162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176" h="1625176">
                    <a:moveTo>
                      <a:pt x="0" y="270868"/>
                    </a:moveTo>
                    <a:cubicBezTo>
                      <a:pt x="0" y="121272"/>
                      <a:pt x="121272" y="0"/>
                      <a:pt x="270868" y="0"/>
                    </a:cubicBezTo>
                    <a:lnTo>
                      <a:pt x="1354308" y="0"/>
                    </a:lnTo>
                    <a:cubicBezTo>
                      <a:pt x="1503904" y="0"/>
                      <a:pt x="1625176" y="121272"/>
                      <a:pt x="1625176" y="270868"/>
                    </a:cubicBezTo>
                    <a:lnTo>
                      <a:pt x="1625176" y="1354308"/>
                    </a:lnTo>
                    <a:cubicBezTo>
                      <a:pt x="1625176" y="1503904"/>
                      <a:pt x="1503904" y="1625176"/>
                      <a:pt x="1354308" y="1625176"/>
                    </a:cubicBezTo>
                    <a:lnTo>
                      <a:pt x="270868" y="1625176"/>
                    </a:lnTo>
                    <a:cubicBezTo>
                      <a:pt x="121272" y="1625176"/>
                      <a:pt x="0" y="1503904"/>
                      <a:pt x="0" y="1354308"/>
                    </a:cubicBezTo>
                    <a:lnTo>
                      <a:pt x="0" y="270868"/>
                    </a:lnTo>
                    <a:close/>
                  </a:path>
                </a:pathLst>
              </a:custGeom>
              <a:grpFill/>
              <a:ln w="88900">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835" tIns="142835" rIns="142835" bIns="142835" numCol="1" spcCol="1270" anchor="ctr" anchorCtr="0">
                <a:noAutofit/>
              </a:bodyPr>
              <a:lstStyle/>
              <a:p>
                <a:pPr lvl="0" algn="ctr" defTabSz="1111250">
                  <a:lnSpc>
                    <a:spcPct val="90000"/>
                  </a:lnSpc>
                  <a:spcBef>
                    <a:spcPct val="0"/>
                  </a:spcBef>
                  <a:spcAft>
                    <a:spcPct val="35000"/>
                  </a:spcAft>
                </a:pPr>
                <a:r>
                  <a:rPr lang="en-US" altLang="zh-CN" sz="2500" kern="1200" dirty="0" smtClean="0"/>
                  <a:t>Common</a:t>
                </a:r>
              </a:p>
              <a:p>
                <a:pPr lvl="0" algn="ctr" defTabSz="1111250">
                  <a:lnSpc>
                    <a:spcPct val="90000"/>
                  </a:lnSpc>
                  <a:spcBef>
                    <a:spcPct val="0"/>
                  </a:spcBef>
                  <a:spcAft>
                    <a:spcPct val="35000"/>
                  </a:spcAft>
                </a:pPr>
                <a:r>
                  <a:rPr lang="en-US" altLang="zh-CN" sz="2500" kern="1200" dirty="0" smtClean="0"/>
                  <a:t>soil</a:t>
                </a:r>
                <a:endParaRPr lang="zh-CN" altLang="en-US" sz="2500" kern="1200" dirty="0"/>
              </a:p>
            </p:txBody>
          </p:sp>
          <p:sp>
            <p:nvSpPr>
              <p:cNvPr id="40" name="Freeform 39"/>
              <p:cNvSpPr/>
              <p:nvPr/>
            </p:nvSpPr>
            <p:spPr>
              <a:xfrm>
                <a:off x="8466218" y="5047263"/>
                <a:ext cx="1088868" cy="1088868"/>
              </a:xfrm>
              <a:custGeom>
                <a:avLst/>
                <a:gdLst>
                  <a:gd name="connsiteX0" fmla="*/ 0 w 1088868"/>
                  <a:gd name="connsiteY0" fmla="*/ 181482 h 1088868"/>
                  <a:gd name="connsiteX1" fmla="*/ 181482 w 1088868"/>
                  <a:gd name="connsiteY1" fmla="*/ 0 h 1088868"/>
                  <a:gd name="connsiteX2" fmla="*/ 907386 w 1088868"/>
                  <a:gd name="connsiteY2" fmla="*/ 0 h 1088868"/>
                  <a:gd name="connsiteX3" fmla="*/ 1088868 w 1088868"/>
                  <a:gd name="connsiteY3" fmla="*/ 181482 h 1088868"/>
                  <a:gd name="connsiteX4" fmla="*/ 1088868 w 1088868"/>
                  <a:gd name="connsiteY4" fmla="*/ 907386 h 1088868"/>
                  <a:gd name="connsiteX5" fmla="*/ 907386 w 1088868"/>
                  <a:gd name="connsiteY5" fmla="*/ 1088868 h 1088868"/>
                  <a:gd name="connsiteX6" fmla="*/ 181482 w 1088868"/>
                  <a:gd name="connsiteY6" fmla="*/ 1088868 h 1088868"/>
                  <a:gd name="connsiteX7" fmla="*/ 0 w 1088868"/>
                  <a:gd name="connsiteY7" fmla="*/ 907386 h 1088868"/>
                  <a:gd name="connsiteX8" fmla="*/ 0 w 1088868"/>
                  <a:gd name="connsiteY8" fmla="*/ 181482 h 108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868" h="1088868">
                    <a:moveTo>
                      <a:pt x="0" y="181482"/>
                    </a:moveTo>
                    <a:cubicBezTo>
                      <a:pt x="0" y="81252"/>
                      <a:pt x="81252" y="0"/>
                      <a:pt x="181482" y="0"/>
                    </a:cubicBezTo>
                    <a:lnTo>
                      <a:pt x="907386" y="0"/>
                    </a:lnTo>
                    <a:cubicBezTo>
                      <a:pt x="1007616" y="0"/>
                      <a:pt x="1088868" y="81252"/>
                      <a:pt x="1088868" y="181482"/>
                    </a:cubicBezTo>
                    <a:lnTo>
                      <a:pt x="1088868" y="907386"/>
                    </a:lnTo>
                    <a:cubicBezTo>
                      <a:pt x="1088868" y="1007616"/>
                      <a:pt x="1007616" y="1088868"/>
                      <a:pt x="907386" y="1088868"/>
                    </a:cubicBezTo>
                    <a:lnTo>
                      <a:pt x="181482" y="1088868"/>
                    </a:lnTo>
                    <a:cubicBezTo>
                      <a:pt x="81252" y="1088868"/>
                      <a:pt x="0" y="1007616"/>
                      <a:pt x="0" y="907386"/>
                    </a:cubicBezTo>
                    <a:lnTo>
                      <a:pt x="0" y="181482"/>
                    </a:lnTo>
                    <a:close/>
                  </a:path>
                </a:pathLst>
              </a:custGeom>
              <a:grpFill/>
              <a:ln w="88900">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894" tIns="131894" rIns="131894" bIns="131894" numCol="1" spcCol="1270" anchor="ctr" anchorCtr="0">
                <a:noAutofit/>
              </a:bodyPr>
              <a:lstStyle/>
              <a:p>
                <a:pPr lvl="0" algn="ctr" defTabSz="1377950">
                  <a:lnSpc>
                    <a:spcPct val="90000"/>
                  </a:lnSpc>
                  <a:spcBef>
                    <a:spcPct val="0"/>
                  </a:spcBef>
                  <a:spcAft>
                    <a:spcPct val="35000"/>
                  </a:spcAft>
                </a:pPr>
                <a:r>
                  <a:rPr lang="en-US" altLang="zh-CN" sz="3100" kern="1200" dirty="0" smtClean="0"/>
                  <a:t>CHD</a:t>
                </a:r>
                <a:endParaRPr lang="zh-CN" altLang="en-US" sz="3100" kern="1200" dirty="0"/>
              </a:p>
            </p:txBody>
          </p:sp>
          <p:sp>
            <p:nvSpPr>
              <p:cNvPr id="42" name="Freeform 41"/>
              <p:cNvSpPr/>
              <p:nvPr/>
            </p:nvSpPr>
            <p:spPr>
              <a:xfrm>
                <a:off x="4995026" y="4950502"/>
                <a:ext cx="1088868" cy="1088868"/>
              </a:xfrm>
              <a:custGeom>
                <a:avLst/>
                <a:gdLst>
                  <a:gd name="connsiteX0" fmla="*/ 0 w 1088868"/>
                  <a:gd name="connsiteY0" fmla="*/ 181482 h 1088868"/>
                  <a:gd name="connsiteX1" fmla="*/ 181482 w 1088868"/>
                  <a:gd name="connsiteY1" fmla="*/ 0 h 1088868"/>
                  <a:gd name="connsiteX2" fmla="*/ 907386 w 1088868"/>
                  <a:gd name="connsiteY2" fmla="*/ 0 h 1088868"/>
                  <a:gd name="connsiteX3" fmla="*/ 1088868 w 1088868"/>
                  <a:gd name="connsiteY3" fmla="*/ 181482 h 1088868"/>
                  <a:gd name="connsiteX4" fmla="*/ 1088868 w 1088868"/>
                  <a:gd name="connsiteY4" fmla="*/ 907386 h 1088868"/>
                  <a:gd name="connsiteX5" fmla="*/ 907386 w 1088868"/>
                  <a:gd name="connsiteY5" fmla="*/ 1088868 h 1088868"/>
                  <a:gd name="connsiteX6" fmla="*/ 181482 w 1088868"/>
                  <a:gd name="connsiteY6" fmla="*/ 1088868 h 1088868"/>
                  <a:gd name="connsiteX7" fmla="*/ 0 w 1088868"/>
                  <a:gd name="connsiteY7" fmla="*/ 907386 h 1088868"/>
                  <a:gd name="connsiteX8" fmla="*/ 0 w 1088868"/>
                  <a:gd name="connsiteY8" fmla="*/ 181482 h 108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868" h="1088868">
                    <a:moveTo>
                      <a:pt x="0" y="181482"/>
                    </a:moveTo>
                    <a:cubicBezTo>
                      <a:pt x="0" y="81252"/>
                      <a:pt x="81252" y="0"/>
                      <a:pt x="181482" y="0"/>
                    </a:cubicBezTo>
                    <a:lnTo>
                      <a:pt x="907386" y="0"/>
                    </a:lnTo>
                    <a:cubicBezTo>
                      <a:pt x="1007616" y="0"/>
                      <a:pt x="1088868" y="81252"/>
                      <a:pt x="1088868" y="181482"/>
                    </a:cubicBezTo>
                    <a:lnTo>
                      <a:pt x="1088868" y="907386"/>
                    </a:lnTo>
                    <a:cubicBezTo>
                      <a:pt x="1088868" y="1007616"/>
                      <a:pt x="1007616" y="1088868"/>
                      <a:pt x="907386" y="1088868"/>
                    </a:cubicBezTo>
                    <a:lnTo>
                      <a:pt x="181482" y="1088868"/>
                    </a:lnTo>
                    <a:cubicBezTo>
                      <a:pt x="81252" y="1088868"/>
                      <a:pt x="0" y="1007616"/>
                      <a:pt x="0" y="907386"/>
                    </a:cubicBezTo>
                    <a:lnTo>
                      <a:pt x="0" y="181482"/>
                    </a:lnTo>
                    <a:close/>
                  </a:path>
                </a:pathLst>
              </a:custGeom>
              <a:grpFill/>
              <a:ln w="88900">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194" tIns="119194" rIns="119194" bIns="119194" numCol="1" spcCol="1270" anchor="ctr" anchorCtr="0">
                <a:noAutofit/>
              </a:bodyPr>
              <a:lstStyle/>
              <a:p>
                <a:pPr lvl="0" algn="ctr" defTabSz="1155700">
                  <a:lnSpc>
                    <a:spcPct val="90000"/>
                  </a:lnSpc>
                  <a:spcBef>
                    <a:spcPct val="0"/>
                  </a:spcBef>
                  <a:spcAft>
                    <a:spcPct val="35000"/>
                  </a:spcAft>
                </a:pPr>
                <a:r>
                  <a:rPr lang="en-US" altLang="zh-CN" sz="2600" kern="1200" dirty="0" smtClean="0"/>
                  <a:t>Stress</a:t>
                </a:r>
                <a:endParaRPr lang="zh-CN" altLang="en-US" sz="2600" kern="1200" dirty="0"/>
              </a:p>
            </p:txBody>
          </p:sp>
        </p:grpSp>
        <p:cxnSp>
          <p:nvCxnSpPr>
            <p:cNvPr id="47" name="Straight Arrow Connector 46"/>
            <p:cNvCxnSpPr/>
            <p:nvPr/>
          </p:nvCxnSpPr>
          <p:spPr>
            <a:xfrm>
              <a:off x="7272752" y="4669048"/>
              <a:ext cx="2368241" cy="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42" idx="2"/>
            </p:cNvCxnSpPr>
            <p:nvPr/>
          </p:nvCxnSpPr>
          <p:spPr>
            <a:xfrm flipH="1">
              <a:off x="7074895" y="3056339"/>
              <a:ext cx="712043" cy="984393"/>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40" idx="1"/>
            </p:cNvCxnSpPr>
            <p:nvPr/>
          </p:nvCxnSpPr>
          <p:spPr>
            <a:xfrm>
              <a:off x="9099300" y="3159370"/>
              <a:ext cx="720883" cy="978123"/>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919047499"/>
      </p:ext>
    </p:extLst>
  </p:cSld>
  <p:clrMapOvr>
    <a:masterClrMapping/>
  </p:clrMapOvr>
  <p:transition advTm="1795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up)">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92090" y="357129"/>
            <a:ext cx="6369515"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lang="en-US" altLang="zh-CN" dirty="0" smtClean="0"/>
              <a:t>Solution</a:t>
            </a:r>
            <a:endParaRPr lang="en-US" dirty="0"/>
          </a:p>
        </p:txBody>
      </p:sp>
      <p:sp>
        <p:nvSpPr>
          <p:cNvPr id="13" name="Content Placeholder 2"/>
          <p:cNvSpPr>
            <a:spLocks noGrp="1"/>
          </p:cNvSpPr>
          <p:nvPr>
            <p:ph type="body" sz="quarter" idx="10"/>
          </p:nvPr>
        </p:nvSpPr>
        <p:spPr>
          <a:xfrm>
            <a:off x="1201690" y="1839109"/>
            <a:ext cx="6222365" cy="584775"/>
          </a:xfrm>
        </p:spPr>
        <p:txBody>
          <a:bodyPr/>
          <a:lstStyle/>
          <a:p>
            <a:pPr marL="460375" indent="-457200">
              <a:lnSpc>
                <a:spcPct val="100000"/>
              </a:lnSpc>
              <a:buFont typeface="Wingdings" pitchFamily="2" charset="2"/>
              <a:buChar char="ß"/>
            </a:pPr>
            <a:r>
              <a:rPr lang="en-US" altLang="zh-CN" sz="3800" dirty="0" smtClean="0"/>
              <a:t>Cause of CHD</a:t>
            </a: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8894" y="6271709"/>
            <a:ext cx="1559286" cy="36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1201690" y="4131111"/>
            <a:ext cx="6222365" cy="1284967"/>
          </a:xfrm>
          <a:prstGeom prst="rect">
            <a:avLst/>
          </a:prstGeom>
        </p:spPr>
        <p:txBody>
          <a:bodyPr vert="horz" wrap="square" lIns="0" tIns="0" rIns="0" bIns="0" rtlCol="0">
            <a:spAutoFit/>
          </a:bodyPr>
          <a:lstStyle>
            <a:lvl1pPr marL="3175" indent="0" algn="l" defTabSz="914363" rtl="0" eaLnBrk="1" latinLnBrk="0" hangingPunct="1">
              <a:lnSpc>
                <a:spcPct val="90000"/>
              </a:lnSpc>
              <a:spcBef>
                <a:spcPts val="0"/>
              </a:spcBef>
              <a:spcAft>
                <a:spcPts val="900"/>
              </a:spcAft>
              <a:buClr>
                <a:srgbClr val="92D050"/>
              </a:buClr>
              <a:buSzPct val="80000"/>
              <a:buFont typeface="Arial" pitchFamily="34" charset="0"/>
              <a:buNone/>
              <a:defRPr sz="4000" kern="1200" spc="-100" baseline="0">
                <a:solidFill>
                  <a:schemeClr val="bg1"/>
                </a:solidFill>
                <a:latin typeface="Segoe UI Light" pitchFamily="34" charset="0"/>
                <a:ea typeface="+mn-ea"/>
                <a:cs typeface="+mn-cs"/>
              </a:defRPr>
            </a:lvl1pPr>
            <a:lvl2pPr marL="3175" indent="0" algn="l" defTabSz="914363" rtl="0" eaLnBrk="1" latinLnBrk="0" hangingPunct="1">
              <a:lnSpc>
                <a:spcPct val="90000"/>
              </a:lnSpc>
              <a:spcBef>
                <a:spcPts val="0"/>
              </a:spcBef>
              <a:buClr>
                <a:srgbClr val="92D050"/>
              </a:buClr>
              <a:buSzPct val="80000"/>
              <a:buFont typeface="Arial" pitchFamily="34" charset="0"/>
              <a:buNone/>
              <a:defRPr sz="2000" kern="1200" spc="-50" baseline="0">
                <a:solidFill>
                  <a:schemeClr val="bg1"/>
                </a:solidFill>
                <a:latin typeface="+mn-lt"/>
                <a:ea typeface="+mn-ea"/>
                <a:cs typeface="+mn-cs"/>
              </a:defRPr>
            </a:lvl2pPr>
            <a:lvl3pPr marL="1258888" indent="-403225" algn="l" defTabSz="914363" rtl="0" eaLnBrk="1" latinLnBrk="0" hangingPunct="1">
              <a:lnSpc>
                <a:spcPct val="90000"/>
              </a:lnSpc>
              <a:spcBef>
                <a:spcPct val="20000"/>
              </a:spcBef>
              <a:buClr>
                <a:srgbClr val="92D050"/>
              </a:buClr>
              <a:buSzPct val="80000"/>
              <a:buFontTx/>
              <a:buBlip>
                <a:blip r:embed="rId5"/>
              </a:buBlip>
              <a:defRPr sz="3600" kern="120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92D050"/>
              </a:buClr>
              <a:buSzPct val="80000"/>
              <a:buFontTx/>
              <a:buBlip>
                <a:blip r:embed="rId5"/>
              </a:buBlip>
              <a:defRPr sz="3200" kern="120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92D050"/>
              </a:buClr>
              <a:buSzPct val="80000"/>
              <a:buFontTx/>
              <a:buBlip>
                <a:blip r:embed="rId5"/>
              </a:buBlip>
              <a:defRPr sz="3200" kern="120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indent="-457200">
              <a:lnSpc>
                <a:spcPct val="100000"/>
              </a:lnSpc>
              <a:buFont typeface="Wingdings" pitchFamily="2" charset="2"/>
              <a:buChar char="ß"/>
            </a:pPr>
            <a:r>
              <a:rPr lang="en-US" altLang="zh-CN" sz="3800" dirty="0" smtClean="0"/>
              <a:t>Trigger for heart attacks</a:t>
            </a:r>
          </a:p>
          <a:p>
            <a:pPr marL="460375" indent="-457200">
              <a:lnSpc>
                <a:spcPct val="100000"/>
              </a:lnSpc>
              <a:buFont typeface="Wingdings" pitchFamily="2" charset="2"/>
              <a:buChar char="ß"/>
            </a:pPr>
            <a:r>
              <a:rPr lang="en-US" altLang="zh-CN" sz="3800" dirty="0" smtClean="0"/>
              <a:t>Poor prognostic indicator</a:t>
            </a:r>
            <a:endParaRPr lang="en-US" altLang="zh-CN" sz="3800" dirty="0">
              <a:latin typeface="+mn-lt"/>
            </a:endParaRPr>
          </a:p>
        </p:txBody>
      </p:sp>
      <p:sp>
        <p:nvSpPr>
          <p:cNvPr id="7" name="Down Arrow 6"/>
          <p:cNvSpPr/>
          <p:nvPr/>
        </p:nvSpPr>
        <p:spPr bwMode="auto">
          <a:xfrm>
            <a:off x="2422496" y="2711635"/>
            <a:ext cx="1368454" cy="1279033"/>
          </a:xfrm>
          <a:prstGeom prst="downArrow">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942412151"/>
      </p:ext>
    </p:extLst>
  </p:cSld>
  <p:clrMapOvr>
    <a:masterClrMapping/>
  </p:clrMapOvr>
  <p:transition advTm="1795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P spid="5" grpId="0"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224572" y="573581"/>
            <a:ext cx="6369515"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lang="en-US" altLang="zh-CN" dirty="0" smtClean="0"/>
              <a:t>Take home message</a:t>
            </a:r>
            <a:endParaRPr lang="en-US" dirty="0"/>
          </a:p>
        </p:txBody>
      </p:sp>
      <p:sp>
        <p:nvSpPr>
          <p:cNvPr id="13" name="Content Placeholder 2"/>
          <p:cNvSpPr>
            <a:spLocks noGrp="1"/>
          </p:cNvSpPr>
          <p:nvPr>
            <p:ph type="body" sz="quarter" idx="10"/>
          </p:nvPr>
        </p:nvSpPr>
        <p:spPr>
          <a:xfrm>
            <a:off x="317209" y="3134294"/>
            <a:ext cx="6369515" cy="1985159"/>
          </a:xfrm>
        </p:spPr>
        <p:txBody>
          <a:bodyPr/>
          <a:lstStyle/>
          <a:p>
            <a:pPr marL="460375" indent="-457200">
              <a:lnSpc>
                <a:spcPct val="100000"/>
              </a:lnSpc>
              <a:buFont typeface="Wingdings" pitchFamily="2" charset="2"/>
              <a:buChar char="ß"/>
            </a:pPr>
            <a:r>
              <a:rPr lang="en-US" altLang="zh-CN" sz="3800" dirty="0">
                <a:latin typeface="+mn-lt"/>
              </a:rPr>
              <a:t>Identify the stress</a:t>
            </a:r>
          </a:p>
          <a:p>
            <a:pPr marL="460375" indent="-457200">
              <a:lnSpc>
                <a:spcPct val="100000"/>
              </a:lnSpc>
              <a:buFont typeface="Wingdings" pitchFamily="2" charset="2"/>
              <a:buChar char="ß"/>
            </a:pPr>
            <a:r>
              <a:rPr lang="en-US" altLang="zh-CN" sz="3800" dirty="0">
                <a:latin typeface="+mn-lt"/>
              </a:rPr>
              <a:t>Troublemakers</a:t>
            </a:r>
          </a:p>
          <a:p>
            <a:pPr marL="460375" indent="-457200">
              <a:lnSpc>
                <a:spcPct val="100000"/>
              </a:lnSpc>
              <a:buFont typeface="Wingdings" pitchFamily="2" charset="2"/>
              <a:buChar char="ß"/>
            </a:pPr>
            <a:r>
              <a:rPr lang="en-US" altLang="zh-CN" sz="3800" dirty="0">
                <a:latin typeface="+mn-lt"/>
              </a:rPr>
              <a:t>”Common soil” </a:t>
            </a:r>
            <a:r>
              <a:rPr lang="en-US" altLang="zh-CN" sz="3800" dirty="0" smtClean="0">
                <a:latin typeface="+mn-lt"/>
              </a:rPr>
              <a:t>hypothesis</a:t>
            </a:r>
            <a:endParaRPr lang="en-US" altLang="zh-CN" sz="3800" dirty="0">
              <a:latin typeface="+mn-lt"/>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8894" y="6271709"/>
            <a:ext cx="1559286" cy="36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bwMode="auto">
          <a:xfrm rot="16200000">
            <a:off x="5085587" y="3302512"/>
            <a:ext cx="1368454" cy="1279033"/>
          </a:xfrm>
          <a:prstGeom prst="downArrow">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CN" altLang="en-US" sz="2200" dirty="0" smtClean="0">
              <a:gradFill>
                <a:gsLst>
                  <a:gs pos="0">
                    <a:srgbClr val="FFFFFF"/>
                  </a:gs>
                  <a:gs pos="100000">
                    <a:srgbClr val="FFFFFF"/>
                  </a:gs>
                </a:gsLst>
                <a:lin ang="5400000" scaled="0"/>
              </a:gradFill>
            </a:endParaRPr>
          </a:p>
        </p:txBody>
      </p:sp>
      <p:sp>
        <p:nvSpPr>
          <p:cNvPr id="7" name="Content Placeholder 2"/>
          <p:cNvSpPr txBox="1">
            <a:spLocks/>
          </p:cNvSpPr>
          <p:nvPr/>
        </p:nvSpPr>
        <p:spPr>
          <a:xfrm>
            <a:off x="6686724" y="3134295"/>
            <a:ext cx="6369515" cy="1985159"/>
          </a:xfrm>
          <a:prstGeom prst="rect">
            <a:avLst/>
          </a:prstGeom>
        </p:spPr>
        <p:txBody>
          <a:bodyPr vert="horz" wrap="square" lIns="0" tIns="0" rIns="0" bIns="0" rtlCol="0">
            <a:spAutoFit/>
          </a:bodyPr>
          <a:lstStyle>
            <a:lvl1pPr marL="3175" indent="0" algn="l" defTabSz="914363" rtl="0" eaLnBrk="1" latinLnBrk="0" hangingPunct="1">
              <a:lnSpc>
                <a:spcPct val="90000"/>
              </a:lnSpc>
              <a:spcBef>
                <a:spcPts val="0"/>
              </a:spcBef>
              <a:spcAft>
                <a:spcPts val="900"/>
              </a:spcAft>
              <a:buClr>
                <a:srgbClr val="92D050"/>
              </a:buClr>
              <a:buSzPct val="80000"/>
              <a:buFont typeface="Arial" pitchFamily="34" charset="0"/>
              <a:buNone/>
              <a:defRPr sz="4000" kern="1200" spc="-100" baseline="0">
                <a:solidFill>
                  <a:schemeClr val="bg1"/>
                </a:solidFill>
                <a:latin typeface="Segoe UI Light" pitchFamily="34" charset="0"/>
                <a:ea typeface="+mn-ea"/>
                <a:cs typeface="+mn-cs"/>
              </a:defRPr>
            </a:lvl1pPr>
            <a:lvl2pPr marL="3175" indent="0" algn="l" defTabSz="914363" rtl="0" eaLnBrk="1" latinLnBrk="0" hangingPunct="1">
              <a:lnSpc>
                <a:spcPct val="90000"/>
              </a:lnSpc>
              <a:spcBef>
                <a:spcPts val="0"/>
              </a:spcBef>
              <a:buClr>
                <a:srgbClr val="92D050"/>
              </a:buClr>
              <a:buSzPct val="80000"/>
              <a:buFont typeface="Arial" pitchFamily="34" charset="0"/>
              <a:buNone/>
              <a:defRPr sz="2000" kern="1200" spc="-50" baseline="0">
                <a:solidFill>
                  <a:schemeClr val="bg1"/>
                </a:solidFill>
                <a:latin typeface="+mn-lt"/>
                <a:ea typeface="+mn-ea"/>
                <a:cs typeface="+mn-cs"/>
              </a:defRPr>
            </a:lvl2pPr>
            <a:lvl3pPr marL="1258888" indent="-403225" algn="l" defTabSz="914363" rtl="0" eaLnBrk="1" latinLnBrk="0" hangingPunct="1">
              <a:lnSpc>
                <a:spcPct val="90000"/>
              </a:lnSpc>
              <a:spcBef>
                <a:spcPct val="20000"/>
              </a:spcBef>
              <a:buClr>
                <a:srgbClr val="92D050"/>
              </a:buClr>
              <a:buSzPct val="80000"/>
              <a:buFontTx/>
              <a:buBlip>
                <a:blip r:embed="rId5"/>
              </a:buBlip>
              <a:defRPr sz="3600" kern="120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92D050"/>
              </a:buClr>
              <a:buSzPct val="80000"/>
              <a:buFontTx/>
              <a:buBlip>
                <a:blip r:embed="rId5"/>
              </a:buBlip>
              <a:defRPr sz="3200" kern="120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92D050"/>
              </a:buClr>
              <a:buSzPct val="80000"/>
              <a:buFontTx/>
              <a:buBlip>
                <a:blip r:embed="rId5"/>
              </a:buBlip>
              <a:defRPr sz="3200" kern="120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indent="-457200">
              <a:lnSpc>
                <a:spcPct val="100000"/>
              </a:lnSpc>
              <a:buFont typeface="Wingdings" pitchFamily="2" charset="2"/>
              <a:buChar char="ß"/>
            </a:pPr>
            <a:r>
              <a:rPr lang="en-US" altLang="zh-CN" sz="3800" dirty="0" smtClean="0">
                <a:latin typeface="+mn-lt"/>
              </a:rPr>
              <a:t>Specific start point</a:t>
            </a:r>
          </a:p>
          <a:p>
            <a:pPr marL="460375" indent="-457200">
              <a:lnSpc>
                <a:spcPct val="100000"/>
              </a:lnSpc>
              <a:buFont typeface="Wingdings" pitchFamily="2" charset="2"/>
              <a:buChar char="ß"/>
            </a:pPr>
            <a:r>
              <a:rPr lang="en-US" altLang="zh-CN" sz="3800" dirty="0" smtClean="0">
                <a:latin typeface="+mn-lt"/>
              </a:rPr>
              <a:t>Confounders </a:t>
            </a:r>
          </a:p>
          <a:p>
            <a:pPr marL="460375" indent="-457200">
              <a:lnSpc>
                <a:spcPct val="100000"/>
              </a:lnSpc>
              <a:buFont typeface="Wingdings" pitchFamily="2" charset="2"/>
              <a:buChar char="ß"/>
            </a:pPr>
            <a:r>
              <a:rPr lang="en-US" altLang="zh-CN" sz="3800" dirty="0" smtClean="0">
                <a:latin typeface="+mn-lt"/>
              </a:rPr>
              <a:t>Logic tricks</a:t>
            </a:r>
          </a:p>
        </p:txBody>
      </p:sp>
      <p:pic>
        <p:nvPicPr>
          <p:cNvPr id="8" name="Picture 3" descr="C:\Users\Administrator\AppData\Local\Microsoft\Windows\Temporary Internet Files\Content.IE5\TUD35EBT\MP900424390[1].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4267" y1="6456" x2="24267" y2="6456"/>
                        <a14:foregroundMark x1="38400" y1="6983" x2="38400" y2="6983"/>
                        <a14:foregroundMark x1="60133" y1="8432" x2="60133" y2="8432"/>
                        <a14:foregroundMark x1="51067" y1="5007" x2="51067" y2="5007"/>
                        <a14:foregroundMark x1="44000" y1="3953" x2="44000" y2="3953"/>
                        <a14:foregroundMark x1="29333" y1="3953" x2="29333" y2="3953"/>
                        <a14:foregroundMark x1="55600" y1="12912" x2="55600" y2="12912"/>
                        <a14:foregroundMark x1="15200" y1="6983" x2="15200" y2="6983"/>
                      </a14:backgroundRemoval>
                    </a14:imgEffect>
                  </a14:imgLayer>
                </a14:imgProps>
              </a:ext>
              <a:ext uri="{28A0092B-C50C-407E-A947-70E740481C1C}">
                <a14:useLocalDpi xmlns:a14="http://schemas.microsoft.com/office/drawing/2010/main" val="0"/>
              </a:ext>
            </a:extLst>
          </a:blip>
          <a:srcRect/>
          <a:stretch>
            <a:fillRect/>
          </a:stretch>
        </p:blipFill>
        <p:spPr bwMode="auto">
          <a:xfrm>
            <a:off x="0" y="2447"/>
            <a:ext cx="3121572" cy="31554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02886242"/>
      </p:ext>
    </p:extLst>
  </p:cSld>
  <p:clrMapOvr>
    <a:masterClrMapping/>
  </p:clrMapOvr>
  <p:transition advTm="1795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P spid="5" grpId="0" animBg="1"/>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11.4"/>
</p:tagLst>
</file>

<file path=ppt/tags/tag2.xml><?xml version="1.0" encoding="utf-8"?>
<p:tagLst xmlns:a="http://schemas.openxmlformats.org/drawingml/2006/main" xmlns:r="http://schemas.openxmlformats.org/officeDocument/2006/relationships" xmlns:p="http://schemas.openxmlformats.org/presentationml/2006/main">
  <p:tag name="TIMING" val="|0.8|2.9|4.2|4.1|2.9|2.9"/>
</p:tagLst>
</file>

<file path=ppt/tags/tag3.xml><?xml version="1.0" encoding="utf-8"?>
<p:tagLst xmlns:a="http://schemas.openxmlformats.org/drawingml/2006/main" xmlns:r="http://schemas.openxmlformats.org/officeDocument/2006/relationships" xmlns:p="http://schemas.openxmlformats.org/presentationml/2006/main">
  <p:tag name="TIMING" val="|0.4|15.3|1.1|0.8|1.7|3.7|2.1|1.5|1.8"/>
</p:tagLst>
</file>

<file path=ppt/tags/tag4.xml><?xml version="1.0" encoding="utf-8"?>
<p:tagLst xmlns:a="http://schemas.openxmlformats.org/drawingml/2006/main" xmlns:r="http://schemas.openxmlformats.org/officeDocument/2006/relationships" xmlns:p="http://schemas.openxmlformats.org/presentationml/2006/main">
  <p:tag name="TIMING" val="|4.1|3.3|7"/>
</p:tagLst>
</file>

<file path=ppt/tags/tag5.xml><?xml version="1.0" encoding="utf-8"?>
<p:tagLst xmlns:a="http://schemas.openxmlformats.org/drawingml/2006/main" xmlns:r="http://schemas.openxmlformats.org/officeDocument/2006/relationships" xmlns:p="http://schemas.openxmlformats.org/presentationml/2006/main">
  <p:tag name="TIMING" val="|3.8|2|12.1|6.4|6.3|4.3"/>
</p:tagLst>
</file>

<file path=ppt/tags/tag6.xml><?xml version="1.0" encoding="utf-8"?>
<p:tagLst xmlns:a="http://schemas.openxmlformats.org/drawingml/2006/main" xmlns:r="http://schemas.openxmlformats.org/officeDocument/2006/relationships" xmlns:p="http://schemas.openxmlformats.org/presentationml/2006/main">
  <p:tag name="TIMING" val="|3.2|5.4|3.8|6.2|1.2|1.8"/>
</p:tagLst>
</file>

<file path=ppt/tags/tag7.xml><?xml version="1.0" encoding="utf-8"?>
<p:tagLst xmlns:a="http://schemas.openxmlformats.org/drawingml/2006/main" xmlns:r="http://schemas.openxmlformats.org/officeDocument/2006/relationships" xmlns:p="http://schemas.openxmlformats.org/presentationml/2006/main">
  <p:tag name="TIMING" val="|1|0.9|8.9"/>
</p:tagLst>
</file>

<file path=ppt/tags/tag8.xml><?xml version="1.0" encoding="utf-8"?>
<p:tagLst xmlns:a="http://schemas.openxmlformats.org/drawingml/2006/main" xmlns:r="http://schemas.openxmlformats.org/officeDocument/2006/relationships" xmlns:p="http://schemas.openxmlformats.org/presentationml/2006/main">
  <p:tag name="TIMING" val="|1|0.9|8.9"/>
</p:tagLst>
</file>

<file path=ppt/tags/tag9.xml><?xml version="1.0" encoding="utf-8"?>
<p:tagLst xmlns:a="http://schemas.openxmlformats.org/drawingml/2006/main" xmlns:r="http://schemas.openxmlformats.org/officeDocument/2006/relationships" xmlns:p="http://schemas.openxmlformats.org/presentationml/2006/main">
  <p:tag name="TIMING" val="|1|0.9|8.9"/>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S1444_Windows Azure Template 16x9_r08a">
  <a:themeElements>
    <a:clrScheme name="自定义 17">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FFFFFF"/>
      </a:accent6>
      <a:hlink>
        <a:srgbClr val="FFFFFF"/>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12">
      <a:dk1>
        <a:srgbClr val="292929"/>
      </a:dk1>
      <a:lt1>
        <a:srgbClr val="FFFFFF"/>
      </a:lt1>
      <a:dk2>
        <a:srgbClr val="5F5F5F"/>
      </a:dk2>
      <a:lt2>
        <a:srgbClr val="DDDDDD"/>
      </a:lt2>
      <a:accent1>
        <a:srgbClr val="FFBE00"/>
      </a:accent1>
      <a:accent2>
        <a:srgbClr val="00AEEF"/>
      </a:accent2>
      <a:accent3>
        <a:srgbClr val="910091"/>
      </a:accent3>
      <a:accent4>
        <a:srgbClr val="00A600"/>
      </a:accent4>
      <a:accent5>
        <a:srgbClr val="FF0000"/>
      </a:accent5>
      <a:accent6>
        <a:srgbClr val="0071BC"/>
      </a:accent6>
      <a:hlink>
        <a:srgbClr val="0000A6"/>
      </a:hlink>
      <a:folHlink>
        <a:srgbClr val="0071BC"/>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axKeywordTaxHTField>
    <TaxCatchAll xmlns="230e9df3-be65-4c73-a93b-d1236ebd677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05B43BE68FE54B90DD26FDFB72BB05" ma:contentTypeVersion="0" ma:contentTypeDescription="Create a new document." ma:contentTypeScope="" ma:versionID="6df1bece345c1749bd9b91e82fa4a03a">
  <xsd:schema xmlns:xsd="http://www.w3.org/2001/XMLSchema" xmlns:xs="http://www.w3.org/2001/XMLSchema" xmlns:p="http://schemas.microsoft.com/office/2006/metadata/properties" xmlns:ns2="230e9df3-be65-4c73-a93b-d1236ebd677e" targetNamespace="http://schemas.microsoft.com/office/2006/metadata/properties" ma:root="true" ma:fieldsID="e317b0b832c9845d3aae3abd1bb0954e"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24ccdd3d-8ee2-4326-a025-466a9d1bc8a2}" ma:internalName="TaxCatchAll" ma:showField="CatchAllData" ma:web="a6005bf8-687e-4195-b520-3fb25bf0cb8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4ccdd3d-8ee2-4326-a025-466a9d1bc8a2}" ma:internalName="TaxCatchAllLabel" ma:readOnly="true" ma:showField="CatchAllDataLabel" ma:web="a6005bf8-687e-4195-b520-3fb25bf0c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B2F97D-0457-4986-9734-D03EB073C5EA}">
  <ds:schemaRefs>
    <ds:schemaRef ds:uri="http://schemas.microsoft.com/office/2006/documentManagement/types"/>
    <ds:schemaRef ds:uri="http://purl.org/dc/elements/1.1/"/>
    <ds:schemaRef ds:uri="http://purl.org/dc/terms/"/>
    <ds:schemaRef ds:uri="http://schemas.microsoft.com/office/2006/metadata/properties"/>
    <ds:schemaRef ds:uri="http://purl.org/dc/dcmitype/"/>
    <ds:schemaRef ds:uri="http://www.w3.org/XML/1998/namespace"/>
    <ds:schemaRef ds:uri="http://schemas.microsoft.com/office/infopath/2007/PartnerControls"/>
    <ds:schemaRef ds:uri="http://schemas.openxmlformats.org/package/2006/metadata/core-properties"/>
    <ds:schemaRef ds:uri="230e9df3-be65-4c73-a93b-d1236ebd677e"/>
  </ds:schemaRefs>
</ds:datastoreItem>
</file>

<file path=customXml/itemProps2.xml><?xml version="1.0" encoding="utf-8"?>
<ds:datastoreItem xmlns:ds="http://schemas.openxmlformats.org/officeDocument/2006/customXml" ds:itemID="{B882D8D6-9D38-4159-A398-AAC3689D3D7C}">
  <ds:schemaRefs>
    <ds:schemaRef ds:uri="http://schemas.microsoft.com/sharepoint/v3/contenttype/forms"/>
  </ds:schemaRefs>
</ds:datastoreItem>
</file>

<file path=customXml/itemProps3.xml><?xml version="1.0" encoding="utf-8"?>
<ds:datastoreItem xmlns:ds="http://schemas.openxmlformats.org/officeDocument/2006/customXml" ds:itemID="{8F590144-748D-417B-8B69-088F107B0F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17908</TotalTime>
  <Words>298</Words>
  <Application>Microsoft Office PowerPoint</Application>
  <PresentationFormat>Custom</PresentationFormat>
  <Paragraphs>62</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MS1444_Windows Azure Template 16x9_r08a</vt:lpstr>
      <vt:lpstr>White with Consolas font for code slides</vt:lpstr>
      <vt:lpstr>Stress and  coronary heart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Artitudes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Azure Overview</dc:title>
  <dc:subject>Windows Azure</dc:subject>
  <dc:creator>scottgu@microsoft.com;jonahs@microsoft.com</dc:creator>
  <cp:lastModifiedBy>china</cp:lastModifiedBy>
  <cp:revision>594</cp:revision>
  <cp:lastPrinted>2011-12-06T05:57:58Z</cp:lastPrinted>
  <dcterms:created xsi:type="dcterms:W3CDTF">2011-03-29T16:07:22Z</dcterms:created>
  <dcterms:modified xsi:type="dcterms:W3CDTF">2014-03-02T15:45:30Z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0x010100CA05B43BE68FE54B90DD26FDFB72BB05</vt:lpwstr>
  </property>
</Properties>
</file>