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952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E593C3-1AD6-2A4E-B0BB-271A7CC9C617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A938C897-321D-6D4F-8C43-85E0F4D51B0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0000"/>
              </a:solidFill>
            </a:rPr>
            <a:t>65%</a:t>
          </a:r>
          <a:endParaRPr lang="zh-CN" altLang="en-US" dirty="0">
            <a:solidFill>
              <a:srgbClr val="FF0000"/>
            </a:solidFill>
          </a:endParaRPr>
        </a:p>
      </dgm:t>
    </dgm:pt>
    <dgm:pt modelId="{379960FD-3688-F84A-8040-F0E75FA5C88D}" type="parTrans" cxnId="{7B188AA6-53C1-4443-A1EC-0D0489B0D3B1}">
      <dgm:prSet/>
      <dgm:spPr/>
      <dgm:t>
        <a:bodyPr/>
        <a:lstStyle/>
        <a:p>
          <a:endParaRPr lang="zh-CN" altLang="en-US"/>
        </a:p>
      </dgm:t>
    </dgm:pt>
    <dgm:pt modelId="{4D6E2092-46F6-6440-BC50-E2E905F81FDA}" type="sibTrans" cxnId="{7B188AA6-53C1-4443-A1EC-0D0489B0D3B1}">
      <dgm:prSet/>
      <dgm:spPr/>
      <dgm:t>
        <a:bodyPr/>
        <a:lstStyle/>
        <a:p>
          <a:endParaRPr lang="zh-CN" altLang="en-US"/>
        </a:p>
      </dgm:t>
    </dgm:pt>
    <dgm:pt modelId="{B8F22649-A457-2740-8F33-A670040180FE}" type="pres">
      <dgm:prSet presAssocID="{18E593C3-1AD6-2A4E-B0BB-271A7CC9C617}" presName="arrowDiagram" presStyleCnt="0">
        <dgm:presLayoutVars>
          <dgm:chMax val="5"/>
          <dgm:dir/>
          <dgm:resizeHandles val="exact"/>
        </dgm:presLayoutVars>
      </dgm:prSet>
      <dgm:spPr/>
    </dgm:pt>
    <dgm:pt modelId="{020C5C4D-65A2-DA44-81B3-7B6DE32AB3AE}" type="pres">
      <dgm:prSet presAssocID="{18E593C3-1AD6-2A4E-B0BB-271A7CC9C617}" presName="arrow" presStyleLbl="bgShp" presStyleIdx="0" presStyleCnt="1"/>
      <dgm:spPr/>
    </dgm:pt>
    <dgm:pt modelId="{7F78001D-29AE-F646-BE8F-F1B3D4DC15D5}" type="pres">
      <dgm:prSet presAssocID="{18E593C3-1AD6-2A4E-B0BB-271A7CC9C617}" presName="arrowDiagram1" presStyleCnt="0">
        <dgm:presLayoutVars>
          <dgm:bulletEnabled val="1"/>
        </dgm:presLayoutVars>
      </dgm:prSet>
      <dgm:spPr/>
    </dgm:pt>
    <dgm:pt modelId="{BD7F94D0-6DBB-D54B-BD5F-DDD45950F056}" type="pres">
      <dgm:prSet presAssocID="{A938C897-321D-6D4F-8C43-85E0F4D51B00}" presName="bullet1" presStyleLbl="node1" presStyleIdx="0" presStyleCnt="1" custLinFactNeighborX="-42045" custLinFactNeighborY="6030"/>
      <dgm:spPr/>
    </dgm:pt>
    <dgm:pt modelId="{F67B8CCA-8417-884A-A298-F7A619C156F3}" type="pres">
      <dgm:prSet presAssocID="{A938C897-321D-6D4F-8C43-85E0F4D51B00}" presName="textBox1" presStyleLbl="revTx" presStyleIdx="0" presStyleCnt="1" custScaleX="93105" custScaleY="53318" custLinFactNeighborX="6459" custLinFactNeighborY="793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B188AA6-53C1-4443-A1EC-0D0489B0D3B1}" srcId="{18E593C3-1AD6-2A4E-B0BB-271A7CC9C617}" destId="{A938C897-321D-6D4F-8C43-85E0F4D51B00}" srcOrd="0" destOrd="0" parTransId="{379960FD-3688-F84A-8040-F0E75FA5C88D}" sibTransId="{4D6E2092-46F6-6440-BC50-E2E905F81FDA}"/>
    <dgm:cxn modelId="{231C474A-E298-F044-B788-E5A2F07FA1FA}" type="presOf" srcId="{A938C897-321D-6D4F-8C43-85E0F4D51B00}" destId="{F67B8CCA-8417-884A-A298-F7A619C156F3}" srcOrd="0" destOrd="0" presId="urn:microsoft.com/office/officeart/2005/8/layout/arrow2"/>
    <dgm:cxn modelId="{2F10DA58-30D3-4141-83EF-5D5413EDE2C2}" type="presOf" srcId="{18E593C3-1AD6-2A4E-B0BB-271A7CC9C617}" destId="{B8F22649-A457-2740-8F33-A670040180FE}" srcOrd="0" destOrd="0" presId="urn:microsoft.com/office/officeart/2005/8/layout/arrow2"/>
    <dgm:cxn modelId="{BFFF794A-927D-0242-B0CA-1315482EBFC5}" type="presParOf" srcId="{B8F22649-A457-2740-8F33-A670040180FE}" destId="{020C5C4D-65A2-DA44-81B3-7B6DE32AB3AE}" srcOrd="0" destOrd="0" presId="urn:microsoft.com/office/officeart/2005/8/layout/arrow2"/>
    <dgm:cxn modelId="{5DA6EAE6-1B0E-804B-8593-0B28072ACEC4}" type="presParOf" srcId="{B8F22649-A457-2740-8F33-A670040180FE}" destId="{7F78001D-29AE-F646-BE8F-F1B3D4DC15D5}" srcOrd="1" destOrd="0" presId="urn:microsoft.com/office/officeart/2005/8/layout/arrow2"/>
    <dgm:cxn modelId="{143CECB1-CA05-9C44-848C-6AC08B04AE18}" type="presParOf" srcId="{7F78001D-29AE-F646-BE8F-F1B3D4DC15D5}" destId="{BD7F94D0-6DBB-D54B-BD5F-DDD45950F056}" srcOrd="0" destOrd="0" presId="urn:microsoft.com/office/officeart/2005/8/layout/arrow2"/>
    <dgm:cxn modelId="{F176209F-1752-6F4C-9746-3503792FD103}" type="presParOf" srcId="{7F78001D-29AE-F646-BE8F-F1B3D4DC15D5}" destId="{F67B8CCA-8417-884A-A298-F7A619C156F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C5C4D-65A2-DA44-81B3-7B6DE32AB3AE}">
      <dsp:nvSpPr>
        <dsp:cNvPr id="0" name=""/>
        <dsp:cNvSpPr/>
      </dsp:nvSpPr>
      <dsp:spPr>
        <a:xfrm>
          <a:off x="1397000" y="0"/>
          <a:ext cx="4978400" cy="3111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7F94D0-6DBB-D54B-BD5F-DDD45950F056}">
      <dsp:nvSpPr>
        <dsp:cNvPr id="0" name=""/>
        <dsp:cNvSpPr/>
      </dsp:nvSpPr>
      <dsp:spPr>
        <a:xfrm>
          <a:off x="5040624" y="653226"/>
          <a:ext cx="368401" cy="3684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100000"/>
                <a:satMod val="118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shade val="90000"/>
                <a:sat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3000"/>
              </a:schemeClr>
            </a:gs>
          </a:gsLst>
          <a:lin ang="950000" scaled="1"/>
        </a:gradFill>
        <a:ln>
          <a:noFill/>
        </a:ln>
        <a:effectLst>
          <a:outerShdw blurRad="50800" dist="4190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7B8CCA-8417-884A-A298-F7A619C156F3}">
      <dsp:nvSpPr>
        <dsp:cNvPr id="0" name=""/>
        <dsp:cNvSpPr/>
      </dsp:nvSpPr>
      <dsp:spPr>
        <a:xfrm>
          <a:off x="3585634" y="1533491"/>
          <a:ext cx="1854055" cy="1224334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95208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500" kern="1200" dirty="0" smtClean="0">
              <a:solidFill>
                <a:srgbClr val="FF0000"/>
              </a:solidFill>
            </a:rPr>
            <a:t>65%</a:t>
          </a:r>
          <a:endParaRPr lang="zh-CN" altLang="en-US" sz="6500" kern="1200" dirty="0">
            <a:solidFill>
              <a:srgbClr val="FF0000"/>
            </a:solidFill>
          </a:endParaRPr>
        </a:p>
      </dsp:txBody>
      <dsp:txXfrm>
        <a:off x="3645401" y="1593258"/>
        <a:ext cx="1734521" cy="110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4621611"/>
            <a:ext cx="9146383" cy="109537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397000"/>
            <a:ext cx="3886200" cy="1270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669645"/>
            <a:ext cx="3886200" cy="152135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385388"/>
            <a:ext cx="9144000" cy="622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585558"/>
            <a:ext cx="9144066" cy="1059292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1"/>
            <a:ext cx="7772400" cy="3111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4621611"/>
            <a:ext cx="9146383" cy="109537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4411265"/>
            <a:ext cx="9144093" cy="1202532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28156"/>
            <a:ext cx="7772400" cy="1135063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780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385388"/>
            <a:ext cx="9144000" cy="622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4585558"/>
            <a:ext cx="9144066" cy="1059292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280160"/>
            <a:ext cx="3657600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280160"/>
            <a:ext cx="3657600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79261"/>
            <a:ext cx="3657600" cy="533135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79261"/>
            <a:ext cx="3657600" cy="533135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841500"/>
            <a:ext cx="3657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841500"/>
            <a:ext cx="3657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4175126"/>
            <a:ext cx="7439025" cy="13096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4776390"/>
            <a:ext cx="9147178" cy="93861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4144509"/>
            <a:ext cx="7674867" cy="773583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4746868"/>
            <a:ext cx="9146382" cy="77524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4776390"/>
            <a:ext cx="9147178" cy="93861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4484689"/>
            <a:ext cx="3286124" cy="100607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4746868"/>
            <a:ext cx="9146382" cy="77524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4455850"/>
            <a:ext cx="3426231" cy="787271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4175126"/>
            <a:ext cx="7439025" cy="130968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4776390"/>
            <a:ext cx="9147178" cy="93861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508000"/>
            <a:ext cx="3383280" cy="7620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4144509"/>
            <a:ext cx="7674867" cy="773583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4746868"/>
            <a:ext cx="9146382" cy="775245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508000"/>
            <a:ext cx="3886200" cy="349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272540"/>
            <a:ext cx="3383280" cy="27432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90" y="5123369"/>
            <a:ext cx="7338991" cy="593330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4548188"/>
            <a:ext cx="7239000" cy="1166813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508001"/>
            <a:ext cx="3886200" cy="34924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4510281"/>
            <a:ext cx="7605568" cy="773258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5097090"/>
            <a:ext cx="7465656" cy="617911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2014年3月2日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508000"/>
            <a:ext cx="3383280" cy="7620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270000"/>
            <a:ext cx="3381375" cy="274637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865"/>
            <a:ext cx="7772400" cy="9525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33500"/>
            <a:ext cx="7772400" cy="377163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5347230"/>
            <a:ext cx="1981200" cy="304271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2014年3月2日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5347230"/>
            <a:ext cx="2895600" cy="304271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347230"/>
            <a:ext cx="457200" cy="304271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1667" y="1396999"/>
            <a:ext cx="8246533" cy="1272646"/>
          </a:xfrm>
        </p:spPr>
        <p:txBody>
          <a:bodyPr>
            <a:noAutofit/>
          </a:bodyPr>
          <a:lstStyle/>
          <a:p>
            <a:pPr algn="r"/>
            <a:r>
              <a:rPr kumimoji="1" lang="en-US" altLang="zh-CN" dirty="0" err="1" smtClean="0"/>
              <a:t>POStTRAUMATIC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STRESS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DISORDER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dirty="0" smtClean="0"/>
              <a:t>&amp;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ASTHMA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72000" y="3124376"/>
            <a:ext cx="3886200" cy="1326744"/>
          </a:xfrm>
        </p:spPr>
        <p:txBody>
          <a:bodyPr>
            <a:normAutofit/>
          </a:bodyPr>
          <a:lstStyle/>
          <a:p>
            <a:pPr algn="ctr"/>
            <a:r>
              <a:rPr kumimoji="1" lang="en-US" altLang="zh-CN" sz="2400" dirty="0" err="1" smtClean="0"/>
              <a:t>Conglin</a:t>
            </a:r>
            <a:r>
              <a:rPr kumimoji="1" lang="en-US" altLang="zh-CN" sz="2400" dirty="0" smtClean="0"/>
              <a:t> </a:t>
            </a:r>
            <a:r>
              <a:rPr kumimoji="1" lang="en-US" altLang="zh-CN" sz="2400" dirty="0" smtClean="0"/>
              <a:t>JIANG</a:t>
            </a:r>
            <a:endParaRPr kumimoji="1"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85477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keywords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dirty="0" smtClean="0"/>
              <a:t>Posttraumatic stress disorder (PTSD)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 smtClean="0"/>
              <a:t>Asthma</a:t>
            </a:r>
          </a:p>
          <a:p>
            <a:pPr>
              <a:lnSpc>
                <a:spcPct val="150000"/>
              </a:lnSpc>
            </a:pPr>
            <a:r>
              <a:rPr kumimoji="1" lang="en-US" altLang="zh-CN" sz="2800" dirty="0" smtClean="0"/>
              <a:t>Chi-square test/ Logistic regression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928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PTSD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develops after </a:t>
            </a:r>
            <a:r>
              <a:rPr lang="en-US" altLang="zh-CN" sz="2400" dirty="0">
                <a:solidFill>
                  <a:srgbClr val="FF0000"/>
                </a:solidFill>
              </a:rPr>
              <a:t>a terrifying ordeal </a:t>
            </a:r>
            <a:r>
              <a:rPr lang="en-US" altLang="zh-CN" sz="2400" dirty="0"/>
              <a:t>that involved physical harm or the threat of physical harm</a:t>
            </a:r>
            <a:r>
              <a:rPr lang="zh-CN" altLang="zh-CN" sz="2400" dirty="0"/>
              <a:t> </a:t>
            </a:r>
            <a:endParaRPr lang="en-US" altLang="zh-CN" sz="2400" dirty="0" smtClean="0"/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may </a:t>
            </a:r>
            <a:r>
              <a:rPr lang="en-US" altLang="zh-CN" sz="2400" dirty="0"/>
              <a:t>feel </a:t>
            </a:r>
            <a:r>
              <a:rPr lang="en-US" altLang="zh-CN" sz="2400" dirty="0">
                <a:solidFill>
                  <a:srgbClr val="FF0000"/>
                </a:solidFill>
              </a:rPr>
              <a:t>stressed or frightened </a:t>
            </a:r>
            <a:r>
              <a:rPr lang="en-US" altLang="zh-CN" sz="2400" dirty="0"/>
              <a:t>even when they’re </a:t>
            </a:r>
            <a:r>
              <a:rPr lang="en-US" altLang="zh-CN" sz="2400" dirty="0">
                <a:solidFill>
                  <a:srgbClr val="FF0000"/>
                </a:solidFill>
              </a:rPr>
              <a:t>no longer </a:t>
            </a:r>
            <a:r>
              <a:rPr lang="en-US" altLang="zh-CN" sz="2400" dirty="0"/>
              <a:t>in </a:t>
            </a:r>
            <a:r>
              <a:rPr lang="en-US" altLang="zh-CN" sz="2400" dirty="0" smtClean="0"/>
              <a:t>danger</a:t>
            </a:r>
            <a:r>
              <a:rPr lang="en-US" altLang="zh-CN" sz="2400" baseline="30000" dirty="0" smtClean="0"/>
              <a:t>[1]</a:t>
            </a:r>
            <a:endParaRPr kumimoji="1" lang="zh-CN" altLang="en-US" sz="1800" baseline="30000" dirty="0"/>
          </a:p>
        </p:txBody>
      </p:sp>
      <p:sp>
        <p:nvSpPr>
          <p:cNvPr id="4" name="文本框 3"/>
          <p:cNvSpPr txBox="1"/>
          <p:nvPr/>
        </p:nvSpPr>
        <p:spPr>
          <a:xfrm>
            <a:off x="1087393" y="5360888"/>
            <a:ext cx="6999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400" dirty="0" smtClean="0">
                <a:solidFill>
                  <a:schemeClr val="bg1"/>
                </a:solidFill>
              </a:rPr>
              <a:t>[1] http</a:t>
            </a:r>
            <a:r>
              <a:rPr kumimoji="1" lang="en-US" altLang="zh-CN" sz="1400" dirty="0">
                <a:solidFill>
                  <a:schemeClr val="bg1"/>
                </a:solidFill>
              </a:rPr>
              <a:t>://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www.nimh.nih.gov</a:t>
            </a:r>
            <a:r>
              <a:rPr kumimoji="1" lang="en-US" altLang="zh-CN" sz="1400" dirty="0">
                <a:solidFill>
                  <a:schemeClr val="bg1"/>
                </a:solidFill>
              </a:rPr>
              <a:t>/health/topics/post-traumatic-stress-disorder-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ptsd</a:t>
            </a:r>
            <a:r>
              <a:rPr kumimoji="1" lang="en-US" altLang="zh-CN" sz="1400" dirty="0">
                <a:solidFill>
                  <a:schemeClr val="bg1"/>
                </a:solidFill>
              </a:rPr>
              <a:t>/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index.shtml</a:t>
            </a:r>
            <a:endParaRPr kumimoji="1" lang="zh-CN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3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ptsd</a:t>
            </a:r>
            <a:endParaRPr kumimoji="1" lang="zh-CN" altLang="en-US" dirty="0"/>
          </a:p>
        </p:txBody>
      </p:sp>
      <p:sp>
        <p:nvSpPr>
          <p:cNvPr id="16" name="内容占位符 15"/>
          <p:cNvSpPr>
            <a:spLocks noGrp="1"/>
          </p:cNvSpPr>
          <p:nvPr>
            <p:ph idx="1"/>
          </p:nvPr>
        </p:nvSpPr>
        <p:spPr>
          <a:xfrm>
            <a:off x="685800" y="1333501"/>
            <a:ext cx="3091164" cy="31115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September 11 attack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World Trade Center collapse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3000 </a:t>
            </a:r>
            <a:r>
              <a:rPr kumimoji="1" lang="en-US" altLang="zh-CN" sz="2400" dirty="0"/>
              <a:t>people </a:t>
            </a:r>
            <a:r>
              <a:rPr kumimoji="1" lang="en-US" altLang="zh-CN" sz="2400" dirty="0" smtClean="0"/>
              <a:t>died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dirty="0" smtClean="0"/>
              <a:t>Psychological</a:t>
            </a:r>
            <a:r>
              <a:rPr kumimoji="1" lang="zh-CN" altLang="en-US" sz="2400" dirty="0" smtClean="0"/>
              <a:t> </a:t>
            </a:r>
            <a:r>
              <a:rPr kumimoji="1" lang="en-US" altLang="zh-CN" sz="2400" dirty="0" smtClean="0"/>
              <a:t>trauma</a:t>
            </a:r>
            <a:endParaRPr kumimoji="1" lang="zh-CN" altLang="en-US" sz="2400" dirty="0"/>
          </a:p>
          <a:p>
            <a:endParaRPr kumimoji="1" lang="en-US" altLang="zh-CN" sz="2400" dirty="0" smtClean="0"/>
          </a:p>
        </p:txBody>
      </p:sp>
      <p:pic>
        <p:nvPicPr>
          <p:cNvPr id="17" name="内容占位符 12"/>
          <p:cNvPicPr>
            <a:picLocks noChangeAspect="1"/>
          </p:cNvPicPr>
          <p:nvPr/>
        </p:nvPicPr>
        <p:blipFill>
          <a:blip r:embed="rId2"/>
          <a:srcRect t="18383" b="18383"/>
          <a:stretch>
            <a:fillRect/>
          </a:stretch>
        </p:blipFill>
        <p:spPr>
          <a:xfrm>
            <a:off x="3776964" y="855578"/>
            <a:ext cx="4830965" cy="3522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850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Method</a:t>
            </a:r>
            <a:endParaRPr kumimoji="1"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1690538"/>
              </p:ext>
            </p:extLst>
          </p:nvPr>
        </p:nvGraphicFramePr>
        <p:xfrm>
          <a:off x="685800" y="1366919"/>
          <a:ext cx="7772400" cy="28312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73217"/>
                <a:gridCol w="4899183"/>
              </a:tblGrid>
              <a:tr h="856827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Interviewee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71,437 </a:t>
                      </a:r>
                      <a:r>
                        <a:rPr lang="en-US" altLang="zh-CN" sz="20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 responders, residents, and students near the WTC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Means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of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interview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By phone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or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in person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484294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PTSD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assessment</a:t>
                      </a:r>
                      <a:r>
                        <a:rPr lang="zh-CN" altLang="en-US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method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n-lt"/>
                        </a:rPr>
                        <a:t>PTSD-checklist, civilian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version (PCL-C)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  <a:tr h="518785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Other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v</a:t>
                      </a:r>
                      <a:r>
                        <a:rPr lang="en-US" altLang="zh-CN" sz="2000" dirty="0" smtClean="0">
                          <a:latin typeface="+mn-lt"/>
                        </a:rPr>
                        <a:t>ariables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+mn-lt"/>
                        </a:rPr>
                        <a:t>Gender,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ethnicity,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smoking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status,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income,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dust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exposure,</a:t>
                      </a:r>
                      <a:r>
                        <a:rPr lang="en-US" altLang="zh-CN" sz="2000" baseline="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nonspecific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psychological</a:t>
                      </a:r>
                      <a:r>
                        <a:rPr lang="zh-CN" altLang="en-US" sz="2000" dirty="0" smtClean="0">
                          <a:latin typeface="+mn-lt"/>
                        </a:rPr>
                        <a:t> </a:t>
                      </a:r>
                      <a:r>
                        <a:rPr lang="en-US" altLang="zh-CN" sz="2000" dirty="0" smtClean="0">
                          <a:latin typeface="+mn-lt"/>
                        </a:rPr>
                        <a:t>distress</a:t>
                      </a:r>
                      <a:endParaRPr lang="zh-CN" altLang="en-US" sz="2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2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RESULT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33501"/>
            <a:ext cx="8458200" cy="31115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/>
              <a:t>A</a:t>
            </a:r>
            <a:r>
              <a:rPr lang="en-US" altLang="zh-CN" sz="2400" dirty="0" smtClean="0"/>
              <a:t>sthma </a:t>
            </a:r>
            <a:r>
              <a:rPr lang="en-US" altLang="zh-CN" sz="2400" dirty="0"/>
              <a:t>was associated with </a:t>
            </a:r>
            <a:r>
              <a:rPr lang="en-US" altLang="zh-CN" sz="2400" dirty="0">
                <a:solidFill>
                  <a:srgbClr val="FF0000"/>
                </a:solidFill>
              </a:rPr>
              <a:t>probable PTSD </a:t>
            </a:r>
            <a:r>
              <a:rPr lang="en-US" altLang="zh-CN" sz="2400" dirty="0"/>
              <a:t>and gender, ethnicity, income, dust exposure or nonspecific psychological </a:t>
            </a:r>
            <a:r>
              <a:rPr lang="en-US" altLang="zh-CN" sz="2400" dirty="0" smtClean="0"/>
              <a:t>distress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en-US" altLang="zh-CN" sz="2400" dirty="0"/>
              <a:t>P</a:t>
            </a:r>
            <a:r>
              <a:rPr lang="en-US" altLang="zh-CN" sz="2400" dirty="0" smtClean="0"/>
              <a:t>robable </a:t>
            </a:r>
            <a:r>
              <a:rPr lang="en-US" altLang="zh-CN" sz="2400" dirty="0"/>
              <a:t>PTSD was the </a:t>
            </a:r>
            <a:r>
              <a:rPr lang="en-US" altLang="zh-CN" sz="2400" dirty="0">
                <a:solidFill>
                  <a:srgbClr val="FF0000"/>
                </a:solidFill>
              </a:rPr>
              <a:t>strongest predictor </a:t>
            </a:r>
            <a:r>
              <a:rPr lang="en-US" altLang="zh-CN" sz="2400" dirty="0"/>
              <a:t>of asthma after 9/</a:t>
            </a:r>
            <a:r>
              <a:rPr lang="en-US" altLang="zh-CN" sz="2400" dirty="0" smtClean="0"/>
              <a:t>11</a:t>
            </a:r>
          </a:p>
          <a:p>
            <a:pPr>
              <a:lnSpc>
                <a:spcPct val="150000"/>
              </a:lnSpc>
            </a:pPr>
            <a:r>
              <a:rPr lang="en-US" altLang="zh-CN" sz="2400" dirty="0"/>
              <a:t>Individuals with probable PTSD were </a:t>
            </a:r>
            <a:r>
              <a:rPr lang="en-US" altLang="zh-CN" sz="2400" dirty="0">
                <a:solidFill>
                  <a:srgbClr val="FF0000"/>
                </a:solidFill>
              </a:rPr>
              <a:t>1.65 times </a:t>
            </a:r>
            <a:r>
              <a:rPr lang="en-US" altLang="zh-CN" sz="2400" dirty="0"/>
              <a:t>more likely to have a diagnosis of </a:t>
            </a:r>
            <a:r>
              <a:rPr lang="en-US" altLang="zh-CN" sz="2400" dirty="0" smtClean="0"/>
              <a:t>asthma</a:t>
            </a:r>
            <a:r>
              <a:rPr lang="en-US" altLang="zh-CN" sz="2400" baseline="30000" dirty="0" smtClean="0"/>
              <a:t>[2]</a:t>
            </a:r>
            <a:endParaRPr kumimoji="1" lang="zh-CN" altLang="en-US" sz="2400" baseline="30000" dirty="0"/>
          </a:p>
        </p:txBody>
      </p:sp>
      <p:sp>
        <p:nvSpPr>
          <p:cNvPr id="4" name="文本框 3"/>
          <p:cNvSpPr txBox="1"/>
          <p:nvPr/>
        </p:nvSpPr>
        <p:spPr>
          <a:xfrm>
            <a:off x="241160" y="5192817"/>
            <a:ext cx="8778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chemeClr val="bg1"/>
                </a:solidFill>
              </a:rPr>
              <a:t>[2]</a:t>
            </a:r>
            <a:r>
              <a:rPr lang="en-US" altLang="zh-CN" sz="1400" dirty="0" err="1" smtClean="0">
                <a:solidFill>
                  <a:schemeClr val="bg1"/>
                </a:solidFill>
              </a:rPr>
              <a:t>Shiratori</a:t>
            </a:r>
            <a:r>
              <a:rPr lang="en-US" altLang="zh-CN" sz="1400" dirty="0" smtClean="0">
                <a:solidFill>
                  <a:schemeClr val="bg1"/>
                </a:solidFill>
              </a:rPr>
              <a:t> </a:t>
            </a:r>
            <a:r>
              <a:rPr lang="en-US" altLang="zh-CN" sz="1400" dirty="0">
                <a:solidFill>
                  <a:schemeClr val="bg1"/>
                </a:solidFill>
              </a:rPr>
              <a:t>Y, Samuelson K W. Relationship between posttraumatic stress disorder and asthma among New York area residents exposed to the World Trade Center disaster[J]. Journal of psychosomatic research, 2012, 73(2): 122-125.</a:t>
            </a:r>
            <a:endParaRPr kumimoji="1" lang="zh-CN" altLang="en-US" sz="14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61106" y="1623671"/>
            <a:ext cx="4292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Chi-square test</a:t>
            </a:r>
            <a:endParaRPr kumimoji="1"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1061106" y="3070506"/>
            <a:ext cx="3488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dirty="0" smtClean="0"/>
              <a:t>Logistic regression</a:t>
            </a:r>
            <a:endParaRPr kumimoji="1"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7399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discussion</a:t>
            </a:r>
            <a:endParaRPr kumimoji="1"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981205"/>
              </p:ext>
            </p:extLst>
          </p:nvPr>
        </p:nvGraphicFramePr>
        <p:xfrm>
          <a:off x="685800" y="1333501"/>
          <a:ext cx="7772400" cy="311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7074038" y="1333501"/>
            <a:ext cx="20699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smtClean="0"/>
              <a:t>Odds of developing asthma</a:t>
            </a:r>
            <a:endParaRPr kumimoji="1" lang="zh-CN" altLang="en-US" sz="3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1221880" y="2122025"/>
            <a:ext cx="181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800" dirty="0" smtClean="0"/>
              <a:t>PTSD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5862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都市流行色.thmx</Template>
  <TotalTime>777</TotalTime>
  <Words>253</Words>
  <Application>Microsoft Macintosh PowerPoint</Application>
  <PresentationFormat>全屏显示(16:10)</PresentationFormat>
  <Paragraphs>35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Urban Pop</vt:lpstr>
      <vt:lpstr>POStTRAUMATIC STRESS DISORDER  &amp; ASTHMA</vt:lpstr>
      <vt:lpstr>keywords</vt:lpstr>
      <vt:lpstr>PTSD</vt:lpstr>
      <vt:lpstr>ptsd</vt:lpstr>
      <vt:lpstr>Method</vt:lpstr>
      <vt:lpstr>RESULT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POStTRAUMATIC STRESS DISORDER  &amp; ASTHMA</dc:title>
  <dc:creator>琮林 蒋</dc:creator>
  <cp:lastModifiedBy>琮林 蒋</cp:lastModifiedBy>
  <cp:revision>25</cp:revision>
  <dcterms:created xsi:type="dcterms:W3CDTF">2014-02-27T15:31:46Z</dcterms:created>
  <dcterms:modified xsi:type="dcterms:W3CDTF">2014-03-02T12:55:38Z</dcterms:modified>
</cp:coreProperties>
</file>