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4"/>
  </p:notesMasterIdLst>
  <p:handoutMasterIdLst>
    <p:handoutMasterId r:id="rId55"/>
  </p:handoutMasterIdLst>
  <p:sldIdLst>
    <p:sldId id="480" r:id="rId2"/>
    <p:sldId id="467" r:id="rId3"/>
    <p:sldId id="468" r:id="rId4"/>
    <p:sldId id="469" r:id="rId5"/>
    <p:sldId id="481" r:id="rId6"/>
    <p:sldId id="482" r:id="rId7"/>
    <p:sldId id="483" r:id="rId8"/>
    <p:sldId id="484" r:id="rId9"/>
    <p:sldId id="485" r:id="rId10"/>
    <p:sldId id="486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10" r:id="rId28"/>
    <p:sldId id="506" r:id="rId29"/>
    <p:sldId id="511" r:id="rId30"/>
    <p:sldId id="507" r:id="rId31"/>
    <p:sldId id="512" r:id="rId32"/>
    <p:sldId id="514" r:id="rId33"/>
    <p:sldId id="513" r:id="rId34"/>
    <p:sldId id="515" r:id="rId35"/>
    <p:sldId id="516" r:id="rId36"/>
    <p:sldId id="517" r:id="rId37"/>
    <p:sldId id="518" r:id="rId38"/>
    <p:sldId id="536" r:id="rId39"/>
    <p:sldId id="522" r:id="rId40"/>
    <p:sldId id="523" r:id="rId41"/>
    <p:sldId id="524" r:id="rId42"/>
    <p:sldId id="525" r:id="rId43"/>
    <p:sldId id="527" r:id="rId44"/>
    <p:sldId id="528" r:id="rId45"/>
    <p:sldId id="529" r:id="rId46"/>
    <p:sldId id="526" r:id="rId47"/>
    <p:sldId id="530" r:id="rId48"/>
    <p:sldId id="531" r:id="rId49"/>
    <p:sldId id="532" r:id="rId50"/>
    <p:sldId id="534" r:id="rId51"/>
    <p:sldId id="535" r:id="rId52"/>
    <p:sldId id="276" r:id="rId53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2FF"/>
    <a:srgbClr val="1C1C1C"/>
    <a:srgbClr val="F0F0F0"/>
    <a:srgbClr val="CCFFFF"/>
    <a:srgbClr val="FDE7E3"/>
    <a:srgbClr val="F4EEEC"/>
    <a:srgbClr val="92EEEA"/>
    <a:srgbClr val="A5F1ED"/>
    <a:srgbClr val="F5BB2B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660"/>
  </p:normalViewPr>
  <p:slideViewPr>
    <p:cSldViewPr snapToGrid="0">
      <p:cViewPr>
        <p:scale>
          <a:sx n="44" d="100"/>
          <a:sy n="44" d="100"/>
        </p:scale>
        <p:origin x="-125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5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1FFB44-1321-4F38-BD20-DB4B9B3185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938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1E52EEB-9D67-4A34-B9AE-8F9FC746B5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6448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4" y="4459920"/>
            <a:ext cx="2190750" cy="2333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0" y="3158436"/>
            <a:ext cx="2200275" cy="2324100"/>
          </a:xfrm>
          <a:prstGeom prst="rect">
            <a:avLst/>
          </a:prstGeom>
        </p:spPr>
      </p:pic>
      <p:sp>
        <p:nvSpPr>
          <p:cNvPr id="436633" name="Rectangle 1433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4" name="Text Box 1454"/>
          <p:cNvSpPr txBox="1">
            <a:spLocks noChangeArrowheads="1"/>
          </p:cNvSpPr>
          <p:nvPr userDrawn="1"/>
        </p:nvSpPr>
        <p:spPr bwMode="gray">
          <a:xfrm>
            <a:off x="6403975" y="6329363"/>
            <a:ext cx="1431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b="0" dirty="0" smtClean="0">
                <a:latin typeface="华文新魏" pitchFamily="2" charset="-122"/>
                <a:ea typeface="华文新魏" pitchFamily="2" charset="-122"/>
              </a:rPr>
              <a:t>计算机基础教研室</a:t>
            </a:r>
            <a:endParaRPr lang="en-US" altLang="zh-CN" sz="1200" b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36655" name="Rectangle 1455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2130425"/>
            <a:ext cx="5551488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436656" name="Rectangle 14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62325" y="1066800"/>
            <a:ext cx="4984750" cy="107791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781888" y="3844008"/>
            <a:ext cx="2572439" cy="2171030"/>
            <a:chOff x="737419" y="4558997"/>
            <a:chExt cx="2572439" cy="2171030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737419" y="4558997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936933" y="4900004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1351532" y="5483532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655929" y="5666017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932245" y="5899030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2204">
            <a:off x="4483282" y="5272038"/>
            <a:ext cx="728334" cy="6372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1912">
            <a:off x="5767172" y="5872369"/>
            <a:ext cx="537769" cy="4705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406">
            <a:off x="7803524" y="6266429"/>
            <a:ext cx="363705" cy="31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8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173 -0.20788 L -0.0118 -0.14098 C -0.00277 -0.12686 0.01927 -0.10672 0.01927 -0.08473 C 0.01927 -0.05973 0.01528 -0.03658 0.00625 -0.02246 L -3.33333E-6 4.81481E-6 " pathEditMode="relative" rAng="0" ptsTypes="FffFF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03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4358 -0.26435 C -0.04201 -0.26227 -0.03993 -0.26041 -0.03872 -0.25787 C -0.03351 -0.24583 -0.04167 -0.25115 -0.03229 -0.24722 C -0.03004 -0.23865 -0.0283 -0.23495 -0.02257 -0.23009 C -0.01701 -0.21921 -0.01354 -0.20671 -0.00799 -0.1956 C -0.00451 -0.18125 -0.00556 -0.15787 -0.01771 -0.15254 C -0.0224 -0.14328 -0.02344 -0.13565 -0.03056 -0.12893 C -0.03108 -0.12615 -0.0316 -0.12315 -0.03229 -0.12037 C -0.03333 -0.11597 -0.03542 -0.1074 -0.03542 -0.10717 C -0.03438 -0.08727 -0.03559 -0.08148 -0.03229 -0.06666 C -0.02951 -0.05393 -0.02379 -0.04421 -0.01771 -0.03426 C -0.00399 -0.0118 -0.02396 -0.04259 -0.01285 -0.02129 C -0.01163 -0.01875 -0.00938 -0.01736 -0.00799 -0.01504 C 0.00469 0.00648 -0.00538 -0.00717 8.33333E-7 -2.96296E-6 " pathEditMode="relative" rAng="0" ptsTypes="fffffffffff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1354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3229 -0.28172 C -0.13403 -0.27176 -0.13767 -0.26204 -0.14201 -0.25371 C -0.14566 -0.23843 -0.1408 -0.25718 -0.14687 -0.23866 C -0.14913 -0.23172 -0.14982 -0.22408 -0.15173 -0.21713 C -0.15121 -0.1963 -0.15139 -0.17547 -0.15 -0.15487 C -0.1493 -0.14468 -0.14514 -0.1375 -0.14201 -0.12894 C -0.13403 -0.10764 -0.12361 -0.08635 -0.10816 -0.07315 C -0.10225 -0.06274 -0.09583 -0.05973 -0.08715 -0.05371 C -0.08611 -0.05162 -0.08541 -0.04885 -0.08385 -0.04723 C -0.07986 -0.04283 -0.07691 -0.04352 -0.07257 -0.04074 C -0.06701 -0.03704 -0.0625 -0.03264 -0.05642 -0.0301 C -0.05486 -0.02871 -0.05347 -0.02662 -0.05173 -0.0257 C -0.04861 -0.02385 -0.04201 -0.02153 -0.04201 -0.0213 C -0.03368 -0.01389 -0.02413 -0.01065 -0.01458 -0.00649 C -0.00972 -0.00209 -0.00625 4.07407E-6 -2.22222E-6 4.07407E-6 " pathEditMode="relative" rAng="0" ptsTypes="ffffffffffffffA">
                                      <p:cBhvr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9C47E1-2CB7-4E5A-9A32-81C495519AF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969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171700" cy="5854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33363" y="0"/>
            <a:ext cx="6362700" cy="5854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3F5968-7121-41EF-932F-01202ADF686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335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902" y="1328738"/>
            <a:ext cx="7801897" cy="427564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D82B1B-DD1F-4340-B57E-734052DD556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219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F6A6A-CF4E-4D6B-BC35-E2C6EF0F0A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723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36DE4-5629-4D67-8A96-01331BB98CC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90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E4C622-9588-47A4-B244-2600B4604E9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247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AD1D74-49FC-4702-8F43-C2D298B250A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968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697B65-8FBF-43A6-9E94-815E7EDA744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454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F66A2-63D9-4062-9333-2BBE95731BE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99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2716D0-D989-4328-95AD-A58B8C2CAD3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55" name="Rectangle 42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65207" y="624522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charset="-122"/>
              </a:defRPr>
            </a:lvl1pPr>
          </a:lstStyle>
          <a:p>
            <a:fld id="{B0CE2010-689A-48F6-A4E6-3C522788D96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5217644"/>
            <a:ext cx="1100138" cy="1162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8" y="5805124"/>
            <a:ext cx="876300" cy="933450"/>
          </a:xfrm>
          <a:prstGeom prst="rect">
            <a:avLst/>
          </a:prstGeom>
        </p:spPr>
      </p:pic>
      <p:sp>
        <p:nvSpPr>
          <p:cNvPr id="151013" name="Rectangle 485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12" name="Text Box 484"/>
          <p:cNvSpPr txBox="1">
            <a:spLocks noChangeArrowheads="1"/>
          </p:cNvSpPr>
          <p:nvPr userDrawn="1"/>
        </p:nvSpPr>
        <p:spPr bwMode="gray">
          <a:xfrm>
            <a:off x="6123308" y="6344850"/>
            <a:ext cx="15659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b="0" dirty="0" smtClean="0">
                <a:latin typeface="华文新魏" pitchFamily="2" charset="-122"/>
                <a:ea typeface="华文新魏" pitchFamily="2" charset="-122"/>
              </a:rPr>
              <a:t>计算机基础教研室</a:t>
            </a:r>
            <a:endParaRPr lang="en-US" altLang="zh-CN" sz="1200" b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834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zh-CN" sz="1400" b="0">
              <a:ea typeface="宋体" charset="-122"/>
            </a:endParaRP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gray">
          <a:xfrm>
            <a:off x="2807110" y="621340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zh-CN" altLang="zh-CN" sz="1400" b="0"/>
          </a:p>
        </p:txBody>
      </p:sp>
      <p:sp>
        <p:nvSpPr>
          <p:cNvPr id="150954" name="Rectangle 42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230056" y="6251882"/>
            <a:ext cx="24592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gray">
          <a:xfrm>
            <a:off x="4572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zh-CN" sz="1400" b="0">
              <a:ea typeface="宋体" charset="-122"/>
            </a:endParaRPr>
          </a:p>
        </p:txBody>
      </p:sp>
      <p:sp>
        <p:nvSpPr>
          <p:cNvPr id="150953" name="Rectangle 42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12357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50987" name="Rectangle 459"/>
          <p:cNvSpPr>
            <a:spLocks noGrp="1" noChangeArrowheads="1"/>
          </p:cNvSpPr>
          <p:nvPr>
            <p:ph type="title"/>
          </p:nvPr>
        </p:nvSpPr>
        <p:spPr bwMode="gray">
          <a:xfrm>
            <a:off x="233363" y="0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395">
            <a:off x="7774358" y="6214538"/>
            <a:ext cx="519900" cy="454913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284594" y="5661498"/>
            <a:ext cx="1665421" cy="854958"/>
            <a:chOff x="122366" y="5351790"/>
            <a:chExt cx="1665421" cy="854958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22366" y="5351790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F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534174" y="5741196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d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12943" y="5406528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u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731427" y="5771774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932381" y="5806638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n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.xml"/><Relationship Id="rId7" Type="http://schemas.openxmlformats.org/officeDocument/2006/relationships/slide" Target="slide52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19.xml"/><Relationship Id="rId10" Type="http://schemas.openxmlformats.org/officeDocument/2006/relationships/slide" Target="slide47.xml"/><Relationship Id="rId4" Type="http://schemas.openxmlformats.org/officeDocument/2006/relationships/slide" Target="slide8.xml"/><Relationship Id="rId9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63677" y="1463052"/>
            <a:ext cx="6442574" cy="2464943"/>
            <a:chOff x="704769" y="1032100"/>
            <a:chExt cx="6442574" cy="2464943"/>
          </a:xfrm>
        </p:grpSpPr>
        <p:sp>
          <p:nvSpPr>
            <p:cNvPr id="442482" name="Text Box 114"/>
            <p:cNvSpPr txBox="1">
              <a:spLocks noChangeArrowheads="1"/>
            </p:cNvSpPr>
            <p:nvPr/>
          </p:nvSpPr>
          <p:spPr bwMode="auto">
            <a:xfrm>
              <a:off x="2811130" y="2481380"/>
              <a:ext cx="433621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i="1" dirty="0" smtClean="0">
                  <a:solidFill>
                    <a:schemeClr val="accent1"/>
                  </a:solidFill>
                  <a:latin typeface="华文新魏" pitchFamily="2" charset="-122"/>
                  <a:ea typeface="华文新魏" pitchFamily="2" charset="-122"/>
                </a:rPr>
                <a:t>Access</a:t>
              </a:r>
              <a:r>
                <a:rPr lang="zh-CN" altLang="en-US" sz="6000" i="1" dirty="0" smtClean="0">
                  <a:solidFill>
                    <a:schemeClr val="accent1"/>
                  </a:solidFill>
                  <a:latin typeface="华文新魏" pitchFamily="2" charset="-122"/>
                  <a:ea typeface="华文新魏" pitchFamily="2" charset="-122"/>
                </a:rPr>
                <a:t>应用</a:t>
              </a:r>
              <a:endParaRPr lang="en-US" altLang="zh-CN" sz="6000" i="1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04769" y="1032100"/>
              <a:ext cx="4010360" cy="1229808"/>
              <a:chOff x="704769" y="1032100"/>
              <a:chExt cx="4010360" cy="1229808"/>
            </a:xfrm>
          </p:grpSpPr>
          <p:sp>
            <p:nvSpPr>
              <p:cNvPr id="442481" name="Text Box 113"/>
              <p:cNvSpPr txBox="1">
                <a:spLocks noChangeArrowheads="1"/>
              </p:cNvSpPr>
              <p:nvPr/>
            </p:nvSpPr>
            <p:spPr bwMode="auto">
              <a:xfrm>
                <a:off x="704769" y="1032100"/>
                <a:ext cx="354705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4400" dirty="0" smtClean="0">
                    <a:latin typeface="华文彩云" pitchFamily="2" charset="-122"/>
                    <a:ea typeface="华文彩云" pitchFamily="2" charset="-122"/>
                  </a:rPr>
                  <a:t>数据库基础</a:t>
                </a:r>
                <a:endParaRPr lang="en-US" altLang="zh-CN" sz="4400" dirty="0">
                  <a:latin typeface="华文彩云" pitchFamily="2" charset="-122"/>
                  <a:ea typeface="华文彩云" pitchFamily="2" charset="-122"/>
                </a:endParaRPr>
              </a:p>
            </p:txBody>
          </p:sp>
          <p:sp>
            <p:nvSpPr>
              <p:cNvPr id="442484" name="Text Box 116"/>
              <p:cNvSpPr txBox="1">
                <a:spLocks noChangeArrowheads="1"/>
              </p:cNvSpPr>
              <p:nvPr/>
            </p:nvSpPr>
            <p:spPr bwMode="auto">
              <a:xfrm>
                <a:off x="2811131" y="1677133"/>
                <a:ext cx="190399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0" i="1" dirty="0" smtClean="0">
                    <a:latin typeface="仿宋" pitchFamily="49" charset="-122"/>
                    <a:ea typeface="仿宋" pitchFamily="49" charset="-122"/>
                  </a:rPr>
                  <a:t>与</a:t>
                </a:r>
                <a:endParaRPr lang="en-US" altLang="zh-CN" sz="3200" b="0" i="1" dirty="0">
                  <a:latin typeface="仿宋" pitchFamily="49" charset="-122"/>
                  <a:ea typeface="仿宋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1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2" y="183776"/>
            <a:ext cx="7395754" cy="4616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4</a:t>
            </a:r>
            <a:r>
              <a:rPr lang="zh-CN" altLang="zh-CN" sz="2000" dirty="0"/>
              <a:t>）启动导入电子表格</a:t>
            </a:r>
            <a:r>
              <a:rPr lang="zh-CN" altLang="zh-CN" sz="2000" dirty="0" smtClean="0"/>
              <a:t>向导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11" y="1129553"/>
            <a:ext cx="7057564" cy="4641855"/>
          </a:xfrm>
          <a:prstGeom prst="rect">
            <a:avLst/>
          </a:prstGeom>
        </p:spPr>
      </p:pic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>
                <a:effectLst/>
                <a:latin typeface="Times New Roman"/>
                <a:ea typeface="宋体"/>
                <a:cs typeface="宋体"/>
              </a:rPr>
              <a:t>(a)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1344706" y="1896035"/>
            <a:ext cx="1129553" cy="188259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1344706" y="640977"/>
            <a:ext cx="6660303" cy="5916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选择</a:t>
            </a:r>
            <a:r>
              <a:rPr lang="zh-CN" altLang="zh-CN" sz="2000" dirty="0"/>
              <a:t>工作表或区域</a:t>
            </a:r>
            <a:endParaRPr lang="en-US" altLang="zh-CN" sz="20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sp>
        <p:nvSpPr>
          <p:cNvPr id="9" name="圆角矩形 8"/>
          <p:cNvSpPr/>
          <p:nvPr/>
        </p:nvSpPr>
        <p:spPr bwMode="auto">
          <a:xfrm>
            <a:off x="6051853" y="5343724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11" y="1055886"/>
            <a:ext cx="7198172" cy="4720284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指定第一行是否包含列标题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b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1310200" y="1849858"/>
            <a:ext cx="2581835" cy="293421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10" name="圆角矩形 9"/>
          <p:cNvSpPr/>
          <p:nvPr/>
        </p:nvSpPr>
        <p:spPr bwMode="auto">
          <a:xfrm>
            <a:off x="6051853" y="5343724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2" y="1074300"/>
            <a:ext cx="7149469" cy="47018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73" y="1809205"/>
            <a:ext cx="1743001" cy="2162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圆角矩形 10"/>
          <p:cNvSpPr/>
          <p:nvPr/>
        </p:nvSpPr>
        <p:spPr>
          <a:xfrm>
            <a:off x="4288018" y="2036432"/>
            <a:ext cx="1428002" cy="20988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733273" y="2229152"/>
            <a:ext cx="525000" cy="74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指定字段选项</a:t>
            </a:r>
            <a:endParaRPr lang="en-US" altLang="zh-CN" sz="2000" dirty="0" smtClean="0"/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c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14" name="圆角矩形 13"/>
          <p:cNvSpPr/>
          <p:nvPr/>
        </p:nvSpPr>
        <p:spPr bwMode="auto">
          <a:xfrm>
            <a:off x="6051853" y="5343724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182883" y="2714745"/>
            <a:ext cx="775690" cy="25599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095116" y="2036518"/>
            <a:ext cx="1428002" cy="20988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6" y="916973"/>
            <a:ext cx="7431095" cy="4880594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设置主键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d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2528552" y="2044415"/>
            <a:ext cx="3186953" cy="216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8" name="圆角矩形 7"/>
          <p:cNvSpPr/>
          <p:nvPr/>
        </p:nvSpPr>
        <p:spPr bwMode="auto">
          <a:xfrm>
            <a:off x="6051853" y="5343724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60313" y="2587926"/>
            <a:ext cx="782223" cy="270404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2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确定导入数据库表的名称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e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80" y="1048366"/>
            <a:ext cx="7056000" cy="46277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13" y="3210147"/>
            <a:ext cx="2940344" cy="1168884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7136901" y="5203000"/>
            <a:ext cx="890189" cy="30659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050204" y="4685623"/>
            <a:ext cx="1820184" cy="38475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>
                <a:solidFill>
                  <a:srgbClr val="000000"/>
                </a:solidFill>
                <a:effectLst/>
                <a:latin typeface="Times New Roman"/>
                <a:ea typeface="宋体"/>
                <a:cs typeface="宋体"/>
              </a:rPr>
              <a:t>有同名表存在</a:t>
            </a:r>
            <a:endParaRPr lang="zh-CN" sz="14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6871321" y="4379031"/>
            <a:ext cx="817499" cy="823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5960296" y="4379031"/>
            <a:ext cx="365982" cy="3065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16" name="圆角矩形 15"/>
          <p:cNvSpPr/>
          <p:nvPr/>
        </p:nvSpPr>
        <p:spPr bwMode="auto">
          <a:xfrm>
            <a:off x="2590757" y="2406724"/>
            <a:ext cx="2424941" cy="216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保存导入步骤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f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9" y="987462"/>
            <a:ext cx="6539280" cy="481605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1721222" y="2353233"/>
            <a:ext cx="1196790" cy="1616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8" name="圆角矩形 7"/>
          <p:cNvSpPr/>
          <p:nvPr/>
        </p:nvSpPr>
        <p:spPr bwMode="auto">
          <a:xfrm>
            <a:off x="6224383" y="5429989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23775" y="2684551"/>
            <a:ext cx="5309009" cy="28293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 smtClean="0"/>
              <a:t>使用</a:t>
            </a:r>
            <a:r>
              <a:rPr lang="zh-CN" altLang="zh-CN" sz="2000" dirty="0" smtClean="0"/>
              <a:t>“</a:t>
            </a:r>
            <a:r>
              <a:rPr lang="zh-CN" altLang="zh-CN" sz="2000" dirty="0"/>
              <a:t>已保存的导入”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10" name="AutoShape 758"/>
          <p:cNvSpPr>
            <a:spLocks noChangeArrowheads="1"/>
          </p:cNvSpPr>
          <p:nvPr/>
        </p:nvSpPr>
        <p:spPr bwMode="auto">
          <a:xfrm>
            <a:off x="1725523" y="3562834"/>
            <a:ext cx="547134" cy="3587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zh-CN" sz="1400" kern="100" dirty="0">
                <a:effectLst/>
                <a:latin typeface="Times New Roman"/>
                <a:ea typeface="宋体"/>
                <a:cs typeface="宋体"/>
              </a:rPr>
              <a:t>单击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4" y="865213"/>
            <a:ext cx="6239435" cy="53422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8" y="1529334"/>
            <a:ext cx="4837829" cy="203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圆角矩形 13"/>
          <p:cNvSpPr/>
          <p:nvPr/>
        </p:nvSpPr>
        <p:spPr>
          <a:xfrm>
            <a:off x="570306" y="2084294"/>
            <a:ext cx="734059" cy="113735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17" name="曲线连接符 16"/>
          <p:cNvCxnSpPr/>
          <p:nvPr/>
        </p:nvCxnSpPr>
        <p:spPr>
          <a:xfrm rot="10800000">
            <a:off x="1304365" y="3221653"/>
            <a:ext cx="463834" cy="34118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2667815" y="5807470"/>
            <a:ext cx="699605" cy="24419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74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  <p:bldP spid="14" grpId="0" animBg="1"/>
      <p:bldP spid="14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2002" y="1674278"/>
            <a:ext cx="7859539" cy="579444"/>
            <a:chOff x="982002" y="1674278"/>
            <a:chExt cx="7859539" cy="579444"/>
          </a:xfrm>
        </p:grpSpPr>
        <p:sp>
          <p:nvSpPr>
            <p:cNvPr id="503855" name="Rectangle 47"/>
            <p:cNvSpPr>
              <a:spLocks noChangeArrowheads="1"/>
            </p:cNvSpPr>
            <p:nvPr/>
          </p:nvSpPr>
          <p:spPr bwMode="gray">
            <a:xfrm>
              <a:off x="982002" y="1674278"/>
              <a:ext cx="7859539" cy="579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3867" name="Rectangle 59"/>
            <p:cNvSpPr>
              <a:spLocks noChangeArrowheads="1"/>
            </p:cNvSpPr>
            <p:nvPr/>
          </p:nvSpPr>
          <p:spPr bwMode="gray">
            <a:xfrm>
              <a:off x="1013752" y="1790261"/>
              <a:ext cx="456462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/>
                <a:t>Excel</a:t>
              </a:r>
              <a:r>
                <a:rPr lang="zh-CN" altLang="zh-CN" dirty="0"/>
                <a:t>表单的列数不能超过</a:t>
              </a:r>
              <a:r>
                <a:rPr lang="en-US" altLang="zh-CN" dirty="0"/>
                <a:t>255</a:t>
              </a:r>
              <a:endParaRPr lang="en-US" altLang="zh-CN" dirty="0">
                <a:ea typeface="宋体" charset="-122"/>
              </a:endParaRPr>
            </a:p>
          </p:txBody>
        </p:sp>
      </p:grpSp>
      <p:sp>
        <p:nvSpPr>
          <p:cNvPr id="48" name="TextBox 47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982800" y="2311993"/>
            <a:ext cx="7854698" cy="893038"/>
            <a:chOff x="982800" y="2311993"/>
            <a:chExt cx="7854698" cy="893038"/>
          </a:xfrm>
        </p:grpSpPr>
        <p:sp>
          <p:nvSpPr>
            <p:cNvPr id="50" name="Rectangle 47"/>
            <p:cNvSpPr>
              <a:spLocks noChangeArrowheads="1"/>
            </p:cNvSpPr>
            <p:nvPr/>
          </p:nvSpPr>
          <p:spPr bwMode="gray">
            <a:xfrm>
              <a:off x="982800" y="2311993"/>
              <a:ext cx="7854698" cy="8930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gray">
            <a:xfrm>
              <a:off x="1012165" y="2454869"/>
              <a:ext cx="77436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zh-CN" dirty="0"/>
                <a:t>如果工作表中含有合并的单元格，则单元格的内容与最左列字段相对应中，其他字段值为空</a:t>
              </a:r>
              <a:endParaRPr lang="en-US" altLang="zh-CN" dirty="0">
                <a:ea typeface="宋体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75561" y="3258232"/>
            <a:ext cx="7854698" cy="579600"/>
            <a:chOff x="975561" y="3258232"/>
            <a:chExt cx="7854698" cy="579600"/>
          </a:xfrm>
        </p:grpSpPr>
        <p:sp>
          <p:nvSpPr>
            <p:cNvPr id="52" name="Rectangle 47"/>
            <p:cNvSpPr>
              <a:spLocks noChangeArrowheads="1"/>
            </p:cNvSpPr>
            <p:nvPr/>
          </p:nvSpPr>
          <p:spPr bwMode="gray">
            <a:xfrm>
              <a:off x="975561" y="3258232"/>
              <a:ext cx="7854698" cy="57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Rectangle 59"/>
            <p:cNvSpPr>
              <a:spLocks noChangeArrowheads="1"/>
            </p:cNvSpPr>
            <p:nvPr/>
          </p:nvSpPr>
          <p:spPr bwMode="gray">
            <a:xfrm>
              <a:off x="982800" y="3347320"/>
              <a:ext cx="77436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zh-CN" dirty="0"/>
                <a:t>保持</a:t>
              </a:r>
              <a:r>
                <a:rPr lang="en-US" altLang="zh-CN" dirty="0"/>
                <a:t>Excel</a:t>
              </a:r>
              <a:r>
                <a:rPr lang="zh-CN" altLang="zh-CN" dirty="0"/>
                <a:t>每一列的源数据类型都相同</a:t>
              </a:r>
              <a:endParaRPr lang="en-US" altLang="zh-CN" dirty="0">
                <a:ea typeface="宋体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82800" y="3882943"/>
            <a:ext cx="7854698" cy="579600"/>
            <a:chOff x="982800" y="3882943"/>
            <a:chExt cx="7854698" cy="579600"/>
          </a:xfrm>
        </p:grpSpPr>
        <p:sp>
          <p:nvSpPr>
            <p:cNvPr id="54" name="Rectangle 47"/>
            <p:cNvSpPr>
              <a:spLocks noChangeArrowheads="1"/>
            </p:cNvSpPr>
            <p:nvPr/>
          </p:nvSpPr>
          <p:spPr bwMode="gray">
            <a:xfrm>
              <a:off x="982800" y="3882943"/>
              <a:ext cx="7854698" cy="57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gray">
            <a:xfrm>
              <a:off x="993863" y="4008566"/>
              <a:ext cx="77436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zh-CN" dirty="0"/>
                <a:t>删除表单中的空白行</a:t>
              </a:r>
              <a:endParaRPr lang="en-US" altLang="zh-CN" dirty="0">
                <a:ea typeface="宋体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2800" y="4516331"/>
            <a:ext cx="7854698" cy="892800"/>
            <a:chOff x="982800" y="4516331"/>
            <a:chExt cx="7854698" cy="892800"/>
          </a:xfrm>
        </p:grpSpPr>
        <p:sp>
          <p:nvSpPr>
            <p:cNvPr id="56" name="Rectangle 47"/>
            <p:cNvSpPr>
              <a:spLocks noChangeArrowheads="1"/>
            </p:cNvSpPr>
            <p:nvPr/>
          </p:nvSpPr>
          <p:spPr bwMode="gray">
            <a:xfrm>
              <a:off x="982800" y="4516331"/>
              <a:ext cx="7854698" cy="892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gray">
            <a:xfrm>
              <a:off x="998718" y="4659207"/>
              <a:ext cx="77436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zh-CN" dirty="0"/>
                <a:t>如果一个字段的“必填字段”属性为“否”</a:t>
              </a:r>
              <a:r>
                <a:rPr lang="zh-CN" altLang="zh-CN" dirty="0" smtClean="0"/>
                <a:t>、且 “有效性规则”</a:t>
              </a:r>
              <a:r>
                <a:rPr lang="zh-CN" altLang="zh-CN" dirty="0"/>
                <a:t>属性</a:t>
              </a:r>
              <a:r>
                <a:rPr lang="zh-CN" altLang="zh-CN" dirty="0" smtClean="0"/>
                <a:t>设置</a:t>
              </a:r>
              <a:r>
                <a:rPr lang="zh-CN" altLang="en-US" dirty="0" smtClean="0"/>
                <a:t>为</a:t>
              </a:r>
              <a:r>
                <a:rPr lang="zh-CN" altLang="zh-CN" dirty="0" smtClean="0"/>
                <a:t>允许</a:t>
              </a:r>
              <a:r>
                <a:rPr lang="zh-CN" altLang="zh-CN" dirty="0"/>
                <a:t>空值，则该字段能够接受空值</a:t>
              </a:r>
              <a:endParaRPr lang="en-US" altLang="zh-CN" dirty="0">
                <a:ea typeface="宋体" charset="-122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0"/>
            <a:ext cx="8686800" cy="1087438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重要提示</a:t>
            </a:r>
            <a:r>
              <a:rPr lang="en-US" altLang="zh-CN" dirty="0" smtClean="0">
                <a:ea typeface="宋体" charset="-122"/>
              </a:rPr>
              <a:t>1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6" name="Rectangle 174"/>
          <p:cNvSpPr>
            <a:spLocks noChangeArrowheads="1"/>
          </p:cNvSpPr>
          <p:nvPr/>
        </p:nvSpPr>
        <p:spPr bwMode="gray">
          <a:xfrm>
            <a:off x="975561" y="1020564"/>
            <a:ext cx="3679272" cy="646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178"/>
          <p:cNvSpPr>
            <a:spLocks noChangeArrowheads="1"/>
          </p:cNvSpPr>
          <p:nvPr/>
        </p:nvSpPr>
        <p:spPr bwMode="white">
          <a:xfrm>
            <a:off x="1131226" y="1172511"/>
            <a:ext cx="3064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+mn-ea"/>
              </a:rPr>
              <a:t>EXCEL</a:t>
            </a:r>
            <a:r>
              <a:rPr lang="zh-CN" altLang="en-US" dirty="0" smtClean="0">
                <a:solidFill>
                  <a:srgbClr val="FFFFFF"/>
                </a:solidFill>
                <a:latin typeface="+mn-ea"/>
              </a:rPr>
              <a:t>源文件的要求</a:t>
            </a:r>
            <a:endParaRPr lang="en-US" altLang="zh-CN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93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4"/>
          <p:cNvSpPr>
            <a:spLocks noChangeArrowheads="1"/>
          </p:cNvSpPr>
          <p:nvPr/>
        </p:nvSpPr>
        <p:spPr bwMode="gray">
          <a:xfrm>
            <a:off x="962114" y="1101246"/>
            <a:ext cx="7880400" cy="646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3867" name="Rectangle 59"/>
          <p:cNvSpPr>
            <a:spLocks noChangeArrowheads="1"/>
          </p:cNvSpPr>
          <p:nvPr/>
        </p:nvSpPr>
        <p:spPr bwMode="gray">
          <a:xfrm>
            <a:off x="1013752" y="1225487"/>
            <a:ext cx="7827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</a:rPr>
              <a:t>关于</a:t>
            </a:r>
            <a:r>
              <a:rPr lang="zh-CN" altLang="zh-CN" dirty="0" smtClean="0">
                <a:solidFill>
                  <a:schemeClr val="bg1"/>
                </a:solidFill>
              </a:rPr>
              <a:t>“</a:t>
            </a:r>
            <a:r>
              <a:rPr lang="zh-CN" altLang="zh-CN" dirty="0">
                <a:solidFill>
                  <a:schemeClr val="bg1"/>
                </a:solidFill>
              </a:rPr>
              <a:t>指定数据当前数据库中的存储方式和存储位置”</a:t>
            </a:r>
            <a:r>
              <a:rPr lang="zh-CN" altLang="zh-CN" dirty="0" smtClean="0">
                <a:solidFill>
                  <a:schemeClr val="bg1"/>
                </a:solidFill>
              </a:rPr>
              <a:t>选项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endParaRPr lang="en-US" altLang="zh-CN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48" name="TextBox 47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948667" y="1774111"/>
            <a:ext cx="7881590" cy="1032246"/>
            <a:chOff x="948667" y="1774111"/>
            <a:chExt cx="7881590" cy="1032246"/>
          </a:xfrm>
        </p:grpSpPr>
        <p:sp>
          <p:nvSpPr>
            <p:cNvPr id="50" name="Rectangle 47"/>
            <p:cNvSpPr>
              <a:spLocks noChangeArrowheads="1"/>
            </p:cNvSpPr>
            <p:nvPr/>
          </p:nvSpPr>
          <p:spPr bwMode="gray">
            <a:xfrm>
              <a:off x="948667" y="1774111"/>
              <a:ext cx="7880400" cy="10322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gray">
            <a:xfrm>
              <a:off x="975560" y="1869580"/>
              <a:ext cx="785469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zh-CN" dirty="0" smtClean="0"/>
                <a:t>选择</a:t>
              </a:r>
              <a:r>
                <a:rPr lang="zh-CN" altLang="zh-CN" dirty="0"/>
                <a:t>“将源数据导入当前数据库的新表中” </a:t>
              </a:r>
              <a:r>
                <a:rPr lang="zh-CN" altLang="zh-CN" dirty="0" smtClean="0"/>
                <a:t>选项</a:t>
              </a:r>
              <a:r>
                <a:rPr lang="zh-CN" altLang="en-US" dirty="0" smtClean="0"/>
                <a:t>：</a:t>
              </a:r>
              <a:endParaRPr lang="en-US" altLang="zh-CN" dirty="0" smtClean="0"/>
            </a:p>
            <a:p>
              <a:pPr algn="l"/>
              <a:r>
                <a:rPr lang="zh-CN" altLang="zh-CN" dirty="0" smtClean="0"/>
                <a:t>为</a:t>
              </a:r>
              <a:r>
                <a:rPr lang="zh-CN" altLang="zh-CN" dirty="0"/>
                <a:t>数据库添加了一个新表，并将选中的</a:t>
              </a:r>
              <a:r>
                <a:rPr lang="en-US" altLang="zh-CN" dirty="0"/>
                <a:t>Excel</a:t>
              </a:r>
              <a:r>
                <a:rPr lang="zh-CN" altLang="zh-CN" dirty="0"/>
                <a:t>文件表单的内容导入到新表</a:t>
              </a:r>
              <a:r>
                <a:rPr lang="zh-CN" altLang="zh-CN" dirty="0" smtClean="0"/>
                <a:t>中</a:t>
              </a:r>
              <a:r>
                <a:rPr lang="zh-CN" altLang="en-US" dirty="0"/>
                <a:t>，</a:t>
              </a:r>
              <a:r>
                <a:rPr lang="zh-CN" altLang="zh-CN" dirty="0" smtClean="0"/>
                <a:t>当</a:t>
              </a:r>
              <a:r>
                <a:rPr lang="zh-CN" altLang="zh-CN" dirty="0"/>
                <a:t>数据库已经有同名的表，则原来的表被</a:t>
              </a:r>
              <a:r>
                <a:rPr lang="zh-CN" altLang="zh-CN" dirty="0" smtClean="0"/>
                <a:t>覆盖</a:t>
              </a:r>
              <a:r>
                <a:rPr lang="zh-CN" altLang="en-US" dirty="0" smtClean="0"/>
                <a:t>。</a:t>
              </a:r>
              <a:endParaRPr lang="en-US" altLang="zh-CN" dirty="0">
                <a:ea typeface="宋体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48666" y="2863288"/>
            <a:ext cx="7879427" cy="1305300"/>
            <a:chOff x="948666" y="2863288"/>
            <a:chExt cx="7879427" cy="1305300"/>
          </a:xfrm>
        </p:grpSpPr>
        <p:sp>
          <p:nvSpPr>
            <p:cNvPr id="19" name="Rectangle 47"/>
            <p:cNvSpPr>
              <a:spLocks noChangeArrowheads="1"/>
            </p:cNvSpPr>
            <p:nvPr/>
          </p:nvSpPr>
          <p:spPr bwMode="gray">
            <a:xfrm>
              <a:off x="948666" y="2863288"/>
              <a:ext cx="7879427" cy="1305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Rectangle 59"/>
            <p:cNvSpPr>
              <a:spLocks noChangeArrowheads="1"/>
            </p:cNvSpPr>
            <p:nvPr/>
          </p:nvSpPr>
          <p:spPr bwMode="gray">
            <a:xfrm>
              <a:off x="989008" y="2958757"/>
              <a:ext cx="774365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zh-CN" dirty="0" smtClean="0"/>
                <a:t>选择</a:t>
              </a:r>
              <a:r>
                <a:rPr lang="zh-CN" altLang="zh-CN" dirty="0"/>
                <a:t>“向表中追加一份记录的副本”</a:t>
              </a:r>
              <a:r>
                <a:rPr lang="zh-CN" altLang="zh-CN" dirty="0" smtClean="0"/>
                <a:t>选项</a:t>
              </a:r>
              <a:r>
                <a:rPr lang="zh-CN" altLang="en-US" dirty="0" smtClean="0"/>
                <a:t>：</a:t>
              </a:r>
              <a:endParaRPr lang="en-US" altLang="zh-CN" dirty="0" smtClean="0"/>
            </a:p>
            <a:p>
              <a:pPr algn="l"/>
              <a:r>
                <a:rPr lang="zh-CN" altLang="zh-CN" dirty="0" smtClean="0"/>
                <a:t>如果</a:t>
              </a:r>
              <a:r>
                <a:rPr lang="zh-CN" altLang="zh-CN" dirty="0"/>
                <a:t>数据库中指定的数据表已经存在，则会向表中添加记录</a:t>
              </a:r>
              <a:r>
                <a:rPr lang="zh-CN" altLang="zh-CN" dirty="0" smtClean="0"/>
                <a:t>；</a:t>
              </a:r>
              <a:endParaRPr lang="en-US" altLang="zh-CN" dirty="0" smtClean="0"/>
            </a:p>
            <a:p>
              <a:pPr algn="l"/>
              <a:r>
                <a:rPr lang="zh-CN" altLang="zh-CN" dirty="0" smtClean="0"/>
                <a:t>如果</a:t>
              </a:r>
              <a:r>
                <a:rPr lang="zh-CN" altLang="zh-CN" dirty="0"/>
                <a:t>指定的数据库表不存在，则会创建该表</a:t>
              </a:r>
              <a:r>
                <a:rPr lang="zh-CN" altLang="zh-CN" dirty="0" smtClean="0"/>
                <a:t>；</a:t>
              </a:r>
              <a:endParaRPr lang="en-US" altLang="zh-CN" dirty="0" smtClean="0"/>
            </a:p>
            <a:p>
              <a:pPr algn="l"/>
              <a:r>
                <a:rPr lang="zh-CN" altLang="zh-CN" dirty="0" smtClean="0"/>
                <a:t>如果</a:t>
              </a:r>
              <a:r>
                <a:rPr lang="zh-CN" altLang="zh-CN" dirty="0"/>
                <a:t>向表中追加记录时键值发生冲突，则会导致追加记录操作</a:t>
              </a:r>
              <a:r>
                <a:rPr lang="zh-CN" altLang="zh-CN" dirty="0" smtClean="0"/>
                <a:t>失败</a:t>
              </a:r>
              <a:r>
                <a:rPr lang="zh-CN" altLang="en-US" dirty="0" smtClean="0"/>
                <a:t>。</a:t>
              </a:r>
              <a:endParaRPr lang="en-US" altLang="zh-CN" dirty="0">
                <a:ea typeface="宋体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63127" y="4224716"/>
            <a:ext cx="7918711" cy="1033200"/>
            <a:chOff x="963127" y="4224716"/>
            <a:chExt cx="7918711" cy="1033200"/>
          </a:xfrm>
        </p:grpSpPr>
        <p:sp>
          <p:nvSpPr>
            <p:cNvPr id="21" name="Rectangle 47"/>
            <p:cNvSpPr>
              <a:spLocks noChangeArrowheads="1"/>
            </p:cNvSpPr>
            <p:nvPr/>
          </p:nvSpPr>
          <p:spPr bwMode="gray">
            <a:xfrm>
              <a:off x="963127" y="4224716"/>
              <a:ext cx="7879387" cy="1033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Rectangle 59"/>
            <p:cNvSpPr>
              <a:spLocks noChangeArrowheads="1"/>
            </p:cNvSpPr>
            <p:nvPr/>
          </p:nvSpPr>
          <p:spPr bwMode="gray">
            <a:xfrm>
              <a:off x="1003467" y="4292769"/>
              <a:ext cx="7878371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zh-CN" dirty="0" smtClean="0"/>
                <a:t>选择</a:t>
              </a:r>
              <a:r>
                <a:rPr lang="zh-CN" altLang="zh-CN" dirty="0"/>
                <a:t>“通过创建链接表来链接到数据源” </a:t>
              </a:r>
              <a:r>
                <a:rPr lang="zh-CN" altLang="zh-CN" dirty="0" smtClean="0"/>
                <a:t>选项</a:t>
              </a:r>
              <a:r>
                <a:rPr lang="zh-CN" altLang="en-US" dirty="0" smtClean="0"/>
                <a:t>：</a:t>
              </a:r>
              <a:endParaRPr lang="en-US" altLang="zh-CN" dirty="0" smtClean="0"/>
            </a:p>
            <a:p>
              <a:pPr algn="l"/>
              <a:r>
                <a:rPr lang="zh-CN" altLang="zh-CN" dirty="0" smtClean="0"/>
                <a:t>将</a:t>
              </a:r>
              <a:r>
                <a:rPr lang="en-US" altLang="zh-CN" dirty="0"/>
                <a:t>Excel</a:t>
              </a:r>
              <a:r>
                <a:rPr lang="zh-CN" altLang="zh-CN" dirty="0"/>
                <a:t>文件链入到</a:t>
              </a:r>
              <a:r>
                <a:rPr lang="en-US" altLang="zh-CN" dirty="0"/>
                <a:t>Access</a:t>
              </a:r>
              <a:r>
                <a:rPr lang="zh-CN" altLang="zh-CN" dirty="0"/>
                <a:t>数据库</a:t>
              </a:r>
              <a:r>
                <a:rPr lang="zh-CN" altLang="zh-CN" dirty="0" smtClean="0"/>
                <a:t>中</a:t>
              </a:r>
              <a:r>
                <a:rPr lang="zh-CN" altLang="en-US" dirty="0" smtClean="0"/>
                <a:t>，</a:t>
              </a:r>
              <a:r>
                <a:rPr lang="zh-CN" altLang="zh-CN" dirty="0" smtClean="0"/>
                <a:t>在</a:t>
              </a:r>
              <a:r>
                <a:rPr lang="en-US" altLang="zh-CN" dirty="0"/>
                <a:t>Access</a:t>
              </a:r>
              <a:r>
                <a:rPr lang="zh-CN" altLang="zh-CN" dirty="0"/>
                <a:t>数据库表中不能修改数据源，而外部</a:t>
              </a:r>
              <a:r>
                <a:rPr lang="en-US" altLang="zh-CN" dirty="0"/>
                <a:t>Excel</a:t>
              </a:r>
              <a:r>
                <a:rPr lang="zh-CN" altLang="zh-CN" dirty="0"/>
                <a:t>文件内容一旦被</a:t>
              </a:r>
              <a:r>
                <a:rPr lang="zh-CN" altLang="zh-CN" dirty="0" smtClean="0"/>
                <a:t>修改，</a:t>
              </a:r>
              <a:r>
                <a:rPr lang="zh-CN" altLang="zh-CN" dirty="0"/>
                <a:t>就会反映到</a:t>
              </a:r>
              <a:r>
                <a:rPr lang="zh-CN" altLang="zh-CN" dirty="0" smtClean="0"/>
                <a:t>数据库的</a:t>
              </a:r>
              <a:r>
                <a:rPr lang="zh-CN" altLang="zh-CN" dirty="0"/>
                <a:t>表</a:t>
              </a:r>
              <a:r>
                <a:rPr lang="zh-CN" altLang="zh-CN" dirty="0" smtClean="0"/>
                <a:t>中</a:t>
              </a:r>
              <a:r>
                <a:rPr lang="zh-CN" altLang="en-US" dirty="0" smtClean="0"/>
                <a:t>。</a:t>
              </a:r>
              <a:endParaRPr lang="en-US" altLang="zh-CN" dirty="0">
                <a:ea typeface="宋体" charset="-122"/>
              </a:endParaRPr>
            </a:p>
          </p:txBody>
        </p:sp>
      </p:grp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0"/>
            <a:ext cx="8686800" cy="1087438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重要提示</a:t>
            </a:r>
            <a:r>
              <a:rPr lang="en-US" altLang="zh-CN" dirty="0" smtClean="0">
                <a:ea typeface="宋体" charset="-122"/>
              </a:rPr>
              <a:t>2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3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571801"/>
            <a:ext cx="8686800" cy="1087438"/>
          </a:xfrm>
        </p:spPr>
        <p:txBody>
          <a:bodyPr/>
          <a:lstStyle/>
          <a:p>
            <a:r>
              <a:rPr lang="en-US" altLang="zh-CN" dirty="0"/>
              <a:t>10.2.2</a:t>
            </a:r>
            <a:r>
              <a:rPr lang="zh-CN" altLang="zh-CN" dirty="0"/>
              <a:t>导入文本文件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847293" y="1844963"/>
            <a:ext cx="7395754" cy="20041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en-US" sz="2000" dirty="0" smtClean="0"/>
              <a:t>导入步骤：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准备文本文件数据源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/>
              <a:t>2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启动导入文本文件向导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49" y="3393416"/>
            <a:ext cx="4920249" cy="17571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圆角矩形 16"/>
          <p:cNvSpPr/>
          <p:nvPr/>
        </p:nvSpPr>
        <p:spPr>
          <a:xfrm>
            <a:off x="6114110" y="3786362"/>
            <a:ext cx="1240988" cy="34068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18" name="直接箭头连接符 17"/>
          <p:cNvCxnSpPr>
            <a:stCxn id="24" idx="0"/>
          </p:cNvCxnSpPr>
          <p:nvPr/>
        </p:nvCxnSpPr>
        <p:spPr>
          <a:xfrm flipV="1">
            <a:off x="4913514" y="4155443"/>
            <a:ext cx="1299026" cy="1441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 bwMode="auto">
          <a:xfrm>
            <a:off x="4496655" y="5597277"/>
            <a:ext cx="833717" cy="4252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gray">
          <a:xfrm>
            <a:off x="847293" y="5499259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指定数据源</a:t>
            </a:r>
            <a:endParaRPr lang="en-US" altLang="zh-CN" sz="2000" dirty="0" smtClean="0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1140401" y="1462106"/>
            <a:ext cx="514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000" dirty="0"/>
              <a:t>例</a:t>
            </a:r>
            <a:r>
              <a:rPr lang="en-US" altLang="zh-CN" sz="2000" dirty="0"/>
              <a:t>10. </a:t>
            </a:r>
            <a:r>
              <a:rPr lang="en-US" altLang="zh-CN" sz="2000" dirty="0" smtClean="0"/>
              <a:t>2</a:t>
            </a:r>
            <a:r>
              <a:rPr lang="zh-CN" altLang="zh-CN" sz="2000" dirty="0" smtClean="0"/>
              <a:t>：</a:t>
            </a:r>
            <a:r>
              <a:rPr lang="zh-CN" altLang="en-US" sz="2000" dirty="0" smtClean="0"/>
              <a:t>将</a:t>
            </a:r>
            <a:r>
              <a:rPr lang="zh-CN" altLang="en-US" sz="2000" dirty="0"/>
              <a:t>文本</a:t>
            </a:r>
            <a:r>
              <a:rPr lang="zh-CN" altLang="en-US" sz="2000" dirty="0" smtClean="0"/>
              <a:t>文件导入到数据库中的操作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80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4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43" name="Freeform 487"/>
          <p:cNvSpPr>
            <a:spLocks/>
          </p:cNvSpPr>
          <p:nvPr/>
        </p:nvSpPr>
        <p:spPr bwMode="gray">
          <a:xfrm>
            <a:off x="2575406" y="2070442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8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4" name="Freeform 488"/>
          <p:cNvSpPr>
            <a:spLocks/>
          </p:cNvSpPr>
          <p:nvPr/>
        </p:nvSpPr>
        <p:spPr bwMode="gray">
          <a:xfrm>
            <a:off x="2306865" y="2070442"/>
            <a:ext cx="609600" cy="568325"/>
          </a:xfrm>
          <a:prstGeom prst="diamond">
            <a:avLst/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rgbClr val="92D050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5" name="Text Box 489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2976667" y="2109484"/>
            <a:ext cx="35814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dirty="0"/>
              <a:t>导入数据</a:t>
            </a:r>
            <a:endParaRPr lang="en-US" altLang="zh-CN" sz="24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9139" name="Freeform 483"/>
          <p:cNvSpPr>
            <a:spLocks/>
          </p:cNvSpPr>
          <p:nvPr/>
        </p:nvSpPr>
        <p:spPr bwMode="gray">
          <a:xfrm>
            <a:off x="2589464" y="1424904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38" name="Freeform 482"/>
          <p:cNvSpPr>
            <a:spLocks/>
          </p:cNvSpPr>
          <p:nvPr/>
        </p:nvSpPr>
        <p:spPr bwMode="gray">
          <a:xfrm>
            <a:off x="2240713" y="1377280"/>
            <a:ext cx="751976" cy="615950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6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01" name="Rectangle 44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9725"/>
            <a:ext cx="9144000" cy="862013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10</a:t>
            </a:r>
            <a:r>
              <a:rPr lang="zh-CN" altLang="en-US" dirty="0" smtClean="0"/>
              <a:t>章 </a:t>
            </a:r>
            <a:r>
              <a:rPr lang="zh-CN" altLang="zh-CN" dirty="0" smtClean="0"/>
              <a:t>数据</a:t>
            </a:r>
            <a:r>
              <a:rPr lang="zh-CN" altLang="zh-CN" dirty="0"/>
              <a:t>的导入导出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99118" name="Text Box 462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2992689" y="1489992"/>
            <a:ext cx="35814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dirty="0"/>
              <a:t>外部数据简介</a:t>
            </a:r>
            <a:endParaRPr lang="en-US" altLang="zh-CN" sz="2400" dirty="0"/>
          </a:p>
        </p:txBody>
      </p:sp>
      <p:sp>
        <p:nvSpPr>
          <p:cNvPr id="199114" name="Text Box 458"/>
          <p:cNvSpPr txBox="1">
            <a:spLocks noChangeArrowheads="1"/>
          </p:cNvSpPr>
          <p:nvPr/>
        </p:nvSpPr>
        <p:spPr bwMode="gray">
          <a:xfrm>
            <a:off x="2374062" y="1338775"/>
            <a:ext cx="483855" cy="64633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ea typeface="宋体" charset="-122"/>
              </a:rPr>
              <a:t>1</a:t>
            </a:r>
          </a:p>
        </p:txBody>
      </p:sp>
      <p:sp>
        <p:nvSpPr>
          <p:cNvPr id="199126" name="Text Box 470"/>
          <p:cNvSpPr txBox="1">
            <a:spLocks noChangeArrowheads="1"/>
          </p:cNvSpPr>
          <p:nvPr/>
        </p:nvSpPr>
        <p:spPr bwMode="gray">
          <a:xfrm>
            <a:off x="2440215" y="2019642"/>
            <a:ext cx="304800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2</a:t>
            </a:r>
            <a:endParaRPr lang="en-US" altLang="zh-CN" sz="3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gray">
          <a:xfrm>
            <a:off x="2644856" y="2668806"/>
            <a:ext cx="4079122" cy="132217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latin typeface="+mn-ea"/>
                <a:hlinkClick r:id="rId4" action="ppaction://hlinksldjump"/>
              </a:rPr>
              <a:t>10.2.1 </a:t>
            </a:r>
            <a:r>
              <a:rPr lang="zh-CN" altLang="zh-CN" dirty="0" smtClean="0">
                <a:latin typeface="+mn-ea"/>
                <a:hlinkClick r:id="rId4" action="ppaction://hlinksldjump"/>
              </a:rPr>
              <a:t>导</a:t>
            </a:r>
            <a:r>
              <a:rPr lang="zh-CN" altLang="zh-CN" dirty="0">
                <a:latin typeface="+mn-ea"/>
                <a:hlinkClick r:id="rId4" action="ppaction://hlinksldjump"/>
              </a:rPr>
              <a:t>入</a:t>
            </a:r>
            <a:r>
              <a:rPr lang="en-US" altLang="zh-CN" dirty="0">
                <a:latin typeface="+mn-ea"/>
                <a:hlinkClick r:id="rId4" action="ppaction://hlinksldjump"/>
              </a:rPr>
              <a:t>Excel</a:t>
            </a:r>
            <a:r>
              <a:rPr lang="zh-CN" altLang="zh-CN" dirty="0">
                <a:latin typeface="+mn-ea"/>
                <a:hlinkClick r:id="rId4" action="ppaction://hlinksldjump"/>
              </a:rPr>
              <a:t>文件</a:t>
            </a:r>
            <a:endParaRPr lang="en-US" altLang="zh-CN" dirty="0">
              <a:latin typeface="+mn-ea"/>
            </a:endParaRPr>
          </a:p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hlinkClick r:id="rId5" action="ppaction://hlinksldjump"/>
              </a:rPr>
              <a:t>10.2.2 </a:t>
            </a:r>
            <a:r>
              <a:rPr lang="zh-CN" altLang="zh-CN" dirty="0" smtClean="0">
                <a:hlinkClick r:id="rId5" action="ppaction://hlinksldjump"/>
              </a:rPr>
              <a:t>导</a:t>
            </a:r>
            <a:r>
              <a:rPr lang="zh-CN" altLang="zh-CN" dirty="0">
                <a:hlinkClick r:id="rId5" action="ppaction://hlinksldjump"/>
              </a:rPr>
              <a:t>入文本文件</a:t>
            </a:r>
            <a:endParaRPr lang="en-US" altLang="zh-CN" dirty="0"/>
          </a:p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hlinkClick r:id="rId6" action="ppaction://hlinksldjump"/>
              </a:rPr>
              <a:t>10.2.3 </a:t>
            </a:r>
            <a:r>
              <a:rPr lang="zh-CN" altLang="zh-CN" dirty="0" smtClean="0">
                <a:hlinkClick r:id="rId6" action="ppaction://hlinksldjump"/>
              </a:rPr>
              <a:t>导</a:t>
            </a:r>
            <a:r>
              <a:rPr lang="zh-CN" altLang="zh-CN" dirty="0">
                <a:hlinkClick r:id="rId6" action="ppaction://hlinksldjump"/>
              </a:rPr>
              <a:t>入</a:t>
            </a:r>
            <a:r>
              <a:rPr lang="en-US" altLang="zh-CN" dirty="0">
                <a:hlinkClick r:id="rId6" action="ppaction://hlinksldjump"/>
              </a:rPr>
              <a:t>Access</a:t>
            </a:r>
            <a:r>
              <a:rPr lang="zh-CN" altLang="zh-CN" dirty="0">
                <a:hlinkClick r:id="rId6" action="ppaction://hlinksldjump"/>
              </a:rPr>
              <a:t>数据库文件</a:t>
            </a:r>
            <a:endParaRPr lang="zh-CN" altLang="en-US" dirty="0"/>
          </a:p>
        </p:txBody>
      </p:sp>
      <p:sp>
        <p:nvSpPr>
          <p:cNvPr id="26" name="AutoShape 34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7459748" y="5425719"/>
            <a:ext cx="1297242" cy="378502"/>
          </a:xfrm>
          <a:prstGeom prst="roundRect">
            <a:avLst>
              <a:gd name="adj" fmla="val 2259"/>
            </a:avLst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本章小结</a:t>
            </a:r>
            <a:endParaRPr lang="zh-CN" altLang="en-US" dirty="0"/>
          </a:p>
        </p:txBody>
      </p:sp>
      <p:sp>
        <p:nvSpPr>
          <p:cNvPr id="33" name="Freeform 483"/>
          <p:cNvSpPr>
            <a:spLocks/>
          </p:cNvSpPr>
          <p:nvPr/>
        </p:nvSpPr>
        <p:spPr bwMode="gray">
          <a:xfrm>
            <a:off x="2573442" y="3986848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Freeform 482"/>
          <p:cNvSpPr>
            <a:spLocks/>
          </p:cNvSpPr>
          <p:nvPr/>
        </p:nvSpPr>
        <p:spPr bwMode="gray">
          <a:xfrm>
            <a:off x="2224691" y="3939224"/>
            <a:ext cx="751976" cy="615950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6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Text Box 462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2976667" y="4051936"/>
            <a:ext cx="35814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dirty="0"/>
              <a:t>导出数据</a:t>
            </a:r>
            <a:endParaRPr lang="en-US" altLang="zh-CN" sz="2400" dirty="0"/>
          </a:p>
        </p:txBody>
      </p:sp>
      <p:sp>
        <p:nvSpPr>
          <p:cNvPr id="36" name="Text Box 458"/>
          <p:cNvSpPr txBox="1">
            <a:spLocks noChangeArrowheads="1"/>
          </p:cNvSpPr>
          <p:nvPr/>
        </p:nvSpPr>
        <p:spPr bwMode="gray">
          <a:xfrm>
            <a:off x="2358040" y="3885479"/>
            <a:ext cx="483855" cy="64633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3</a:t>
            </a:r>
            <a:endParaRPr lang="en-US" altLang="zh-CN" sz="3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gray">
          <a:xfrm>
            <a:off x="2644856" y="4566514"/>
            <a:ext cx="4079122" cy="132217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92EEEA"/>
                </a:solidFill>
                <a:latin typeface="+mn-ea"/>
                <a:hlinkClick r:id="rId8" action="ppaction://hlinksldjump"/>
              </a:rPr>
              <a:t>10.3.1 </a:t>
            </a:r>
            <a:r>
              <a:rPr lang="zh-CN" altLang="zh-CN" dirty="0" smtClean="0">
                <a:hlinkClick r:id="rId8" action="ppaction://hlinksldjump"/>
              </a:rPr>
              <a:t>导出</a:t>
            </a:r>
            <a:r>
              <a:rPr lang="zh-CN" altLang="zh-CN" dirty="0">
                <a:hlinkClick r:id="rId8" action="ppaction://hlinksldjump"/>
              </a:rPr>
              <a:t>为</a:t>
            </a:r>
            <a:r>
              <a:rPr lang="en-US" altLang="zh-CN" dirty="0">
                <a:hlinkClick r:id="rId8" action="ppaction://hlinksldjump"/>
              </a:rPr>
              <a:t>Excel</a:t>
            </a:r>
            <a:r>
              <a:rPr lang="zh-CN" altLang="zh-CN" dirty="0" smtClean="0">
                <a:hlinkClick r:id="rId8" action="ppaction://hlinksldjump"/>
              </a:rPr>
              <a:t>文件</a:t>
            </a:r>
            <a:endParaRPr lang="en-US" altLang="zh-CN" dirty="0" smtClean="0"/>
          </a:p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hlinkClick r:id="rId9" action="ppaction://hlinksldjump"/>
              </a:rPr>
              <a:t>10.3.2 </a:t>
            </a:r>
            <a:r>
              <a:rPr lang="zh-CN" altLang="zh-CN" dirty="0" smtClean="0">
                <a:hlinkClick r:id="rId9" action="ppaction://hlinksldjump"/>
              </a:rPr>
              <a:t>导出</a:t>
            </a:r>
            <a:r>
              <a:rPr lang="zh-CN" altLang="zh-CN" dirty="0">
                <a:hlinkClick r:id="rId9" action="ppaction://hlinksldjump"/>
              </a:rPr>
              <a:t>为</a:t>
            </a:r>
            <a:r>
              <a:rPr lang="zh-CN" altLang="zh-CN" dirty="0" smtClean="0">
                <a:hlinkClick r:id="rId9" action="ppaction://hlinksldjump"/>
              </a:rPr>
              <a:t>文本文件</a:t>
            </a:r>
            <a:endParaRPr lang="en-US" altLang="zh-CN" dirty="0" smtClean="0"/>
          </a:p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hlinkClick r:id="rId10" action="ppaction://hlinksldjump"/>
              </a:rPr>
              <a:t>10.3.3 </a:t>
            </a:r>
            <a:r>
              <a:rPr lang="zh-CN" altLang="zh-CN" dirty="0" smtClean="0">
                <a:hlinkClick r:id="rId10" action="ppaction://hlinksldjump"/>
              </a:rPr>
              <a:t>导</a:t>
            </a:r>
            <a:r>
              <a:rPr lang="zh-CN" altLang="zh-CN" dirty="0">
                <a:hlinkClick r:id="rId10" action="ppaction://hlinksldjump"/>
              </a:rPr>
              <a:t>出为</a:t>
            </a:r>
            <a:r>
              <a:rPr lang="en-US" altLang="zh-CN" dirty="0">
                <a:hlinkClick r:id="rId10" action="ppaction://hlinksldjump"/>
              </a:rPr>
              <a:t>PDF</a:t>
            </a:r>
            <a:r>
              <a:rPr lang="zh-CN" altLang="zh-CN" dirty="0">
                <a:hlinkClick r:id="rId10" action="ppaction://hlinksldjump"/>
              </a:rPr>
              <a:t>或</a:t>
            </a:r>
            <a:r>
              <a:rPr lang="en-US" altLang="zh-CN" dirty="0">
                <a:hlinkClick r:id="rId10" action="ppaction://hlinksldjump"/>
              </a:rPr>
              <a:t>XPS</a:t>
            </a:r>
            <a:r>
              <a:rPr lang="zh-CN" altLang="zh-CN" dirty="0">
                <a:hlinkClick r:id="rId10" action="ppaction://hlinksldjump"/>
              </a:rPr>
              <a:t>文件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13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89" y="1135128"/>
            <a:ext cx="7056000" cy="4641042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2" y="183776"/>
            <a:ext cx="7395754" cy="4616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4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启动导入文本文件向导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>
                <a:effectLst/>
                <a:latin typeface="Times New Roman"/>
                <a:ea typeface="宋体"/>
                <a:cs typeface="宋体"/>
              </a:rPr>
              <a:t>(a)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1344706" y="640977"/>
            <a:ext cx="6660303" cy="5916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分析分隔符格式</a:t>
            </a:r>
            <a:endParaRPr lang="en-US" altLang="zh-CN" sz="2000" dirty="0" smtClean="0"/>
          </a:p>
        </p:txBody>
      </p:sp>
      <p:sp>
        <p:nvSpPr>
          <p:cNvPr id="10" name="圆角矩形 9"/>
          <p:cNvSpPr/>
          <p:nvPr/>
        </p:nvSpPr>
        <p:spPr>
          <a:xfrm>
            <a:off x="1488585" y="2074655"/>
            <a:ext cx="4145733" cy="27744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 bwMode="auto">
          <a:xfrm>
            <a:off x="1344706" y="5325035"/>
            <a:ext cx="1062318" cy="295836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2407024" y="2837329"/>
            <a:ext cx="2251165" cy="2487706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箭头连接符 11"/>
          <p:cNvCxnSpPr/>
          <p:nvPr/>
        </p:nvCxnSpPr>
        <p:spPr bwMode="auto">
          <a:xfrm flipV="1">
            <a:off x="2407024" y="4598894"/>
            <a:ext cx="1125582" cy="874059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箭头连接符 17"/>
          <p:cNvCxnSpPr/>
          <p:nvPr/>
        </p:nvCxnSpPr>
        <p:spPr>
          <a:xfrm flipV="1">
            <a:off x="1952492" y="4339594"/>
            <a:ext cx="1580114" cy="9816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51" y="541294"/>
            <a:ext cx="4938800" cy="459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 bwMode="auto">
          <a:xfrm>
            <a:off x="6017347" y="5343724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5" grpId="0" animBg="1"/>
      <p:bldP spid="5" grpId="1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选择分隔符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b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1067892"/>
            <a:ext cx="7158221" cy="4708277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975051" y="2038688"/>
            <a:ext cx="688384" cy="2774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sp>
        <p:nvSpPr>
          <p:cNvPr id="10" name="圆角矩形 9"/>
          <p:cNvSpPr/>
          <p:nvPr/>
        </p:nvSpPr>
        <p:spPr bwMode="auto">
          <a:xfrm>
            <a:off x="6017347" y="5343724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294669" y="2381414"/>
            <a:ext cx="2633846" cy="26136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指定字段选项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c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6" y="1021976"/>
            <a:ext cx="7228029" cy="4754193"/>
          </a:xfrm>
          <a:prstGeom prst="rect">
            <a:avLst/>
          </a:prstGeom>
        </p:spPr>
      </p:pic>
      <p:sp>
        <p:nvSpPr>
          <p:cNvPr id="6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sp>
        <p:nvSpPr>
          <p:cNvPr id="7" name="圆角矩形 6"/>
          <p:cNvSpPr/>
          <p:nvPr/>
        </p:nvSpPr>
        <p:spPr bwMode="auto">
          <a:xfrm>
            <a:off x="6034600" y="5326471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53087" y="1958496"/>
            <a:ext cx="1397479" cy="26241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289019" y="1963606"/>
            <a:ext cx="1341464" cy="25219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140124" y="2731998"/>
            <a:ext cx="481642" cy="25599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2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0" y="984253"/>
            <a:ext cx="7277875" cy="4786978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设置主键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d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2536367" y="2089321"/>
            <a:ext cx="3186953" cy="216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23</a:t>
            </a:fld>
            <a:endParaRPr lang="en-US" altLang="zh-CN" dirty="0"/>
          </a:p>
        </p:txBody>
      </p:sp>
      <p:sp>
        <p:nvSpPr>
          <p:cNvPr id="9" name="圆角矩形 8"/>
          <p:cNvSpPr/>
          <p:nvPr/>
        </p:nvSpPr>
        <p:spPr bwMode="auto">
          <a:xfrm>
            <a:off x="6034600" y="5326471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88365" y="2731998"/>
            <a:ext cx="481642" cy="25599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5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57" y="898155"/>
            <a:ext cx="7128000" cy="4688399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确定导入数据库表的名称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e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24</a:t>
            </a:fld>
            <a:endParaRPr lang="en-US" altLang="zh-CN" dirty="0"/>
          </a:p>
        </p:txBody>
      </p:sp>
      <p:sp>
        <p:nvSpPr>
          <p:cNvPr id="7" name="圆角矩形 6"/>
          <p:cNvSpPr/>
          <p:nvPr/>
        </p:nvSpPr>
        <p:spPr bwMode="auto">
          <a:xfrm>
            <a:off x="6983515" y="5153941"/>
            <a:ext cx="935543" cy="252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484608" y="2261851"/>
            <a:ext cx="2397943" cy="216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70" y="1012816"/>
            <a:ext cx="6460359" cy="4763354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保存导入步骤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文本框 111"/>
          <p:cNvSpPr txBox="1"/>
          <p:nvPr/>
        </p:nvSpPr>
        <p:spPr>
          <a:xfrm>
            <a:off x="4218740" y="5776170"/>
            <a:ext cx="878899" cy="469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(</a:t>
            </a:r>
            <a:r>
              <a:rPr lang="en-US" altLang="zh-CN" sz="2400" b="0" kern="100" dirty="0" smtClean="0">
                <a:effectLst/>
                <a:latin typeface="Times New Roman"/>
                <a:ea typeface="宋体"/>
                <a:cs typeface="宋体"/>
              </a:rPr>
              <a:t>f</a:t>
            </a:r>
            <a:r>
              <a:rPr lang="en-US" sz="2400" b="0" kern="100" dirty="0" smtClean="0">
                <a:effectLst/>
                <a:latin typeface="Times New Roman"/>
                <a:ea typeface="宋体"/>
                <a:cs typeface="宋体"/>
              </a:rPr>
              <a:t>)</a:t>
            </a:r>
            <a:endParaRPr lang="zh-CN" sz="2400" b="0" kern="100" dirty="0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721222" y="2370486"/>
            <a:ext cx="1196790" cy="1616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25</a:t>
            </a:fld>
            <a:endParaRPr lang="en-US" altLang="zh-CN" dirty="0"/>
          </a:p>
        </p:txBody>
      </p:sp>
      <p:sp>
        <p:nvSpPr>
          <p:cNvPr id="9" name="圆角矩形 8"/>
          <p:cNvSpPr/>
          <p:nvPr/>
        </p:nvSpPr>
        <p:spPr>
          <a:xfrm>
            <a:off x="2406772" y="2726064"/>
            <a:ext cx="5197184" cy="25655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120596" y="5421228"/>
            <a:ext cx="817424" cy="23669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9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 smtClean="0"/>
              <a:t>10.2.3 </a:t>
            </a:r>
            <a:r>
              <a:rPr lang="zh-CN" altLang="zh-CN" dirty="0" smtClean="0"/>
              <a:t>导</a:t>
            </a:r>
            <a:r>
              <a:rPr lang="zh-CN" altLang="zh-CN" dirty="0"/>
              <a:t>入</a:t>
            </a:r>
            <a:r>
              <a:rPr lang="en-US" altLang="zh-CN" dirty="0"/>
              <a:t>Access</a:t>
            </a:r>
            <a:r>
              <a:rPr lang="zh-CN" altLang="zh-CN" dirty="0"/>
              <a:t>数据库文件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847293" y="2224529"/>
            <a:ext cx="7395754" cy="20041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en-US" sz="2000" dirty="0" smtClean="0"/>
              <a:t>导入步骤：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）准备要</a:t>
            </a:r>
            <a:r>
              <a:rPr lang="zh-CN" altLang="zh-CN" sz="2000" dirty="0"/>
              <a:t>导入的</a:t>
            </a:r>
            <a:r>
              <a:rPr lang="en-US" altLang="zh-CN" sz="2000" dirty="0"/>
              <a:t>Access</a:t>
            </a:r>
            <a:r>
              <a:rPr lang="zh-CN" altLang="zh-CN" sz="2000" dirty="0" smtClean="0"/>
              <a:t>数据源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49" y="3651959"/>
            <a:ext cx="4920249" cy="17571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圆角矩形 16"/>
          <p:cNvSpPr/>
          <p:nvPr/>
        </p:nvSpPr>
        <p:spPr>
          <a:xfrm>
            <a:off x="4370293" y="4022448"/>
            <a:ext cx="699247" cy="81139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18" name="直接箭头连接符 17"/>
          <p:cNvCxnSpPr>
            <a:stCxn id="24" idx="0"/>
          </p:cNvCxnSpPr>
          <p:nvPr/>
        </p:nvCxnSpPr>
        <p:spPr>
          <a:xfrm flipH="1" flipV="1">
            <a:off x="4719916" y="4833844"/>
            <a:ext cx="591916" cy="809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 bwMode="auto">
          <a:xfrm>
            <a:off x="4894973" y="5643177"/>
            <a:ext cx="833717" cy="4252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26</a:t>
            </a:fld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1019821" y="1620674"/>
            <a:ext cx="6298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000" dirty="0"/>
              <a:t>例</a:t>
            </a:r>
            <a:r>
              <a:rPr lang="en-US" altLang="zh-CN" sz="2000" dirty="0"/>
              <a:t>10. 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：</a:t>
            </a:r>
            <a:r>
              <a:rPr lang="zh-CN" altLang="en-US" sz="2000" dirty="0" smtClean="0"/>
              <a:t>将</a:t>
            </a:r>
            <a:r>
              <a:rPr lang="en-US" altLang="zh-CN" sz="2000" dirty="0" smtClean="0"/>
              <a:t>Access</a:t>
            </a:r>
            <a:r>
              <a:rPr lang="zh-CN" altLang="en-US" sz="2000" dirty="0" smtClean="0"/>
              <a:t>数据库文件导入到数据库中的操作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66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gray">
          <a:xfrm>
            <a:off x="847293" y="81967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2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指定数据源</a:t>
            </a:r>
            <a:endParaRPr lang="en-US" altLang="zh-CN" sz="20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00" y="1369562"/>
            <a:ext cx="7245956" cy="4737940"/>
          </a:xfrm>
          <a:prstGeom prst="rect">
            <a:avLst/>
          </a:prstGeom>
        </p:spPr>
      </p:pic>
      <p:sp>
        <p:nvSpPr>
          <p:cNvPr id="1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27</a:t>
            </a:fld>
            <a:endParaRPr lang="en-US" altLang="zh-CN" dirty="0"/>
          </a:p>
        </p:txBody>
      </p:sp>
      <p:sp>
        <p:nvSpPr>
          <p:cNvPr id="7" name="圆角矩形 6"/>
          <p:cNvSpPr/>
          <p:nvPr/>
        </p:nvSpPr>
        <p:spPr bwMode="auto">
          <a:xfrm>
            <a:off x="6131858" y="2069774"/>
            <a:ext cx="833717" cy="31970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250816" y="2470160"/>
            <a:ext cx="830866" cy="29459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6965575" y="2229625"/>
            <a:ext cx="403413" cy="240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20" y="1107140"/>
            <a:ext cx="5521517" cy="4747155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15321" y="645458"/>
            <a:ext cx="7395754" cy="4616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选择导入对象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2407024" y="2837329"/>
            <a:ext cx="2251165" cy="2487706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箭头连接符 11"/>
          <p:cNvCxnSpPr/>
          <p:nvPr/>
        </p:nvCxnSpPr>
        <p:spPr bwMode="auto">
          <a:xfrm flipV="1">
            <a:off x="2407024" y="4598894"/>
            <a:ext cx="1125582" cy="874059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圆角矩形 23"/>
          <p:cNvSpPr/>
          <p:nvPr/>
        </p:nvSpPr>
        <p:spPr>
          <a:xfrm>
            <a:off x="6064623" y="2968697"/>
            <a:ext cx="1045842" cy="32583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4359334" y="2703418"/>
            <a:ext cx="738305" cy="3559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endParaRPr lang="en-US" altLang="zh-CN" sz="1600" kern="100" dirty="0" smtClean="0">
              <a:effectLst/>
              <a:latin typeface="Times New Roman"/>
              <a:ea typeface="宋体"/>
              <a:cs typeface="宋体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zh-CN" sz="1600" kern="100" dirty="0" smtClean="0">
                <a:effectLst/>
                <a:latin typeface="Times New Roman"/>
                <a:ea typeface="宋体"/>
                <a:cs typeface="宋体"/>
              </a:rPr>
              <a:t>单击</a:t>
            </a:r>
            <a:endParaRPr lang="zh-CN" sz="1600" kern="100" dirty="0">
              <a:effectLst/>
              <a:latin typeface="Times New Roman"/>
              <a:ea typeface="宋体"/>
              <a:cs typeface="宋体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5097639" y="2849874"/>
            <a:ext cx="966984" cy="2095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39" y="1107141"/>
            <a:ext cx="5521517" cy="4774753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1987996" y="3330882"/>
            <a:ext cx="4432125" cy="159870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75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30433" y="649942"/>
            <a:ext cx="7395754" cy="4616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4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保存导入步骤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2407024" y="2837329"/>
            <a:ext cx="2251165" cy="2487706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箭头连接符 11"/>
          <p:cNvCxnSpPr/>
          <p:nvPr/>
        </p:nvCxnSpPr>
        <p:spPr bwMode="auto">
          <a:xfrm flipV="1">
            <a:off x="2407024" y="4598894"/>
            <a:ext cx="1125582" cy="874059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18" y="1290919"/>
            <a:ext cx="6872992" cy="4696948"/>
          </a:xfrm>
          <a:prstGeom prst="rect">
            <a:avLst/>
          </a:prstGeom>
        </p:spPr>
      </p:pic>
      <p:sp>
        <p:nvSpPr>
          <p:cNvPr id="30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29</a:t>
            </a:fld>
            <a:endParaRPr lang="en-US" altLang="zh-CN" dirty="0"/>
          </a:p>
        </p:txBody>
      </p:sp>
      <p:sp>
        <p:nvSpPr>
          <p:cNvPr id="8" name="圆角矩形 7"/>
          <p:cNvSpPr/>
          <p:nvPr/>
        </p:nvSpPr>
        <p:spPr>
          <a:xfrm>
            <a:off x="1634957" y="2629281"/>
            <a:ext cx="1196790" cy="1616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406771" y="2950353"/>
            <a:ext cx="5563731" cy="27465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373026" y="5628264"/>
            <a:ext cx="899166" cy="23669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7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10</a:t>
            </a:r>
            <a:r>
              <a:rPr lang="zh-CN" altLang="en-US" dirty="0" smtClean="0"/>
              <a:t>章 </a:t>
            </a:r>
            <a:r>
              <a:rPr lang="zh-CN" altLang="zh-CN" dirty="0" smtClean="0"/>
              <a:t>数据</a:t>
            </a:r>
            <a:r>
              <a:rPr lang="zh-CN" altLang="zh-CN" dirty="0"/>
              <a:t>的导入导出</a:t>
            </a:r>
            <a:endParaRPr lang="zh-CN" altLang="en-US" dirty="0"/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734799" y="1693745"/>
            <a:ext cx="6206042" cy="3322008"/>
          </a:xfrm>
          <a:prstGeom prst="roundRect">
            <a:avLst>
              <a:gd name="adj" fmla="val 2259"/>
            </a:avLst>
          </a:prstGeom>
          <a:gradFill rotWithShape="1">
            <a:gsLst>
              <a:gs pos="12000">
                <a:schemeClr val="bg2"/>
              </a:gs>
              <a:gs pos="79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 smtClean="0"/>
              <a:t>通过本章学习：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了解</a:t>
            </a:r>
            <a:r>
              <a:rPr lang="en-US" altLang="zh-CN" sz="2000" dirty="0"/>
              <a:t>Access</a:t>
            </a:r>
            <a:r>
              <a:rPr lang="zh-CN" altLang="zh-CN" sz="2000" dirty="0"/>
              <a:t>数据库的数据与其他类型数据的交互</a:t>
            </a:r>
            <a:r>
              <a:rPr lang="zh-CN" altLang="zh-CN" sz="2000" dirty="0" smtClean="0"/>
              <a:t>方法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能够</a:t>
            </a:r>
            <a:r>
              <a:rPr lang="zh-CN" altLang="zh-CN" sz="2000" dirty="0"/>
              <a:t>熟练地将</a:t>
            </a:r>
            <a:r>
              <a:rPr lang="en-US" altLang="zh-CN" sz="2000" dirty="0"/>
              <a:t>Access</a:t>
            </a:r>
            <a:r>
              <a:rPr lang="zh-CN" altLang="zh-CN" sz="2000" dirty="0"/>
              <a:t>数据库中的数据导成所需要的格式</a:t>
            </a:r>
            <a:r>
              <a:rPr lang="zh-CN" altLang="zh-CN" sz="2000" dirty="0" smtClean="0"/>
              <a:t>文件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能</a:t>
            </a:r>
            <a:r>
              <a:rPr lang="zh-CN" altLang="zh-CN" sz="2000" dirty="0"/>
              <a:t>将外部数据导入到</a:t>
            </a:r>
            <a:r>
              <a:rPr lang="en-US" altLang="zh-CN" sz="2000" dirty="0"/>
              <a:t>Access</a:t>
            </a:r>
            <a:r>
              <a:rPr lang="zh-CN" altLang="zh-CN" sz="2000" dirty="0"/>
              <a:t>数据库</a:t>
            </a:r>
            <a:r>
              <a:rPr lang="zh-CN" altLang="zh-CN" sz="2000" dirty="0" smtClean="0"/>
              <a:t>中</a:t>
            </a:r>
            <a:endParaRPr lang="zh-CN" altLang="en-US" sz="20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444769" y="6034338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23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07366" y="280823"/>
            <a:ext cx="7832785" cy="15268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例</a:t>
            </a:r>
            <a:r>
              <a:rPr lang="en-US" altLang="zh-CN" sz="2000" dirty="0"/>
              <a:t>10. 4</a:t>
            </a:r>
            <a:r>
              <a:rPr lang="zh-CN" altLang="zh-CN" sz="2000" dirty="0"/>
              <a:t>：说明将第</a:t>
            </a:r>
            <a:r>
              <a:rPr lang="en-US" altLang="zh-CN" sz="2000" dirty="0"/>
              <a:t>5</a:t>
            </a:r>
            <a:r>
              <a:rPr lang="zh-CN" altLang="zh-CN" sz="2000" dirty="0"/>
              <a:t>章和第</a:t>
            </a:r>
            <a:r>
              <a:rPr lang="en-US" altLang="zh-CN" sz="2000" dirty="0"/>
              <a:t>8</a:t>
            </a:r>
            <a:r>
              <a:rPr lang="zh-CN" altLang="zh-CN" sz="2000" dirty="0"/>
              <a:t>章的数据库例题的对象合并的</a:t>
            </a:r>
            <a:r>
              <a:rPr lang="zh-CN" altLang="zh-CN" sz="2000" dirty="0" smtClean="0"/>
              <a:t>过程</a:t>
            </a:r>
            <a:endParaRPr lang="en-US" altLang="zh-CN" sz="2000" dirty="0" smtClean="0"/>
          </a:p>
          <a:p>
            <a:pPr indent="2520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）打开数据库：复制和</a:t>
            </a:r>
            <a:r>
              <a:rPr lang="zh-CN" altLang="zh-CN" sz="2000" dirty="0" smtClean="0"/>
              <a:t>打开 “</a:t>
            </a:r>
            <a:r>
              <a:rPr lang="zh-CN" altLang="zh-CN" sz="2000" dirty="0"/>
              <a:t>教务系统素材</a:t>
            </a:r>
            <a:r>
              <a:rPr lang="en-US" altLang="zh-CN" sz="2000" dirty="0"/>
              <a:t>_1</a:t>
            </a:r>
            <a:r>
              <a:rPr lang="zh-CN" altLang="zh-CN" sz="2000" dirty="0"/>
              <a:t>”数据库</a:t>
            </a:r>
            <a:r>
              <a:rPr lang="zh-CN" altLang="zh-CN" sz="2000" dirty="0" smtClean="0"/>
              <a:t>文件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）指定数据源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75" y="1945653"/>
            <a:ext cx="5981167" cy="432681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6709080" y="2954260"/>
            <a:ext cx="815185" cy="2676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965749" y="3521257"/>
            <a:ext cx="5558515" cy="44689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2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30</a:t>
            </a:fld>
            <a:endParaRPr lang="en-US" altLang="zh-CN" dirty="0"/>
          </a:p>
        </p:txBody>
      </p:sp>
      <p:sp>
        <p:nvSpPr>
          <p:cNvPr id="8" name="圆角矩形 7"/>
          <p:cNvSpPr/>
          <p:nvPr/>
        </p:nvSpPr>
        <p:spPr>
          <a:xfrm>
            <a:off x="6242106" y="5947950"/>
            <a:ext cx="673706" cy="2433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617308" y="2954259"/>
            <a:ext cx="4030664" cy="22210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6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选择查询</a:t>
            </a:r>
            <a:r>
              <a:rPr lang="zh-CN" altLang="zh-CN" sz="2000" dirty="0" smtClean="0"/>
              <a:t>对象</a:t>
            </a:r>
            <a:endParaRPr lang="zh-CN" altLang="zh-CN" sz="20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09" y="813457"/>
            <a:ext cx="6094800" cy="5168139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6386765" y="2173857"/>
            <a:ext cx="1113673" cy="37956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778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4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选择窗体</a:t>
            </a:r>
            <a:r>
              <a:rPr lang="zh-CN" altLang="zh-CN" sz="2000" dirty="0" smtClean="0"/>
              <a:t>对象</a:t>
            </a:r>
            <a:endParaRPr lang="zh-CN" altLang="zh-CN" sz="20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813600"/>
            <a:ext cx="6095437" cy="5174503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6341249" y="2183769"/>
            <a:ext cx="1146479" cy="31789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24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5</a:t>
            </a:r>
            <a:r>
              <a:rPr lang="zh-CN" altLang="zh-CN" sz="2000" dirty="0" smtClean="0"/>
              <a:t>）选择</a:t>
            </a:r>
            <a:r>
              <a:rPr lang="zh-CN" altLang="en-US" sz="2000" dirty="0"/>
              <a:t>报表</a:t>
            </a:r>
            <a:r>
              <a:rPr lang="zh-CN" altLang="zh-CN" sz="2000" dirty="0" smtClean="0"/>
              <a:t>对象</a:t>
            </a:r>
            <a:endParaRPr lang="zh-CN" altLang="zh-CN" sz="20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813600"/>
            <a:ext cx="6094800" cy="5176482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6341249" y="2183769"/>
            <a:ext cx="1146479" cy="31789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2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776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99" y="813600"/>
            <a:ext cx="6094800" cy="5169600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6</a:t>
            </a:r>
            <a:r>
              <a:rPr lang="zh-CN" altLang="zh-CN" sz="2000" dirty="0" smtClean="0"/>
              <a:t>）选择</a:t>
            </a:r>
            <a:r>
              <a:rPr lang="zh-CN" altLang="zh-CN" sz="2000" dirty="0"/>
              <a:t>选择宏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圆角矩形 28"/>
          <p:cNvSpPr/>
          <p:nvPr/>
        </p:nvSpPr>
        <p:spPr>
          <a:xfrm>
            <a:off x="6341249" y="2183769"/>
            <a:ext cx="1146479" cy="31789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058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5" y="865214"/>
            <a:ext cx="6693794" cy="4948990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7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保存导入步骤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9" name="圆角矩形 28"/>
          <p:cNvSpPr/>
          <p:nvPr/>
        </p:nvSpPr>
        <p:spPr>
          <a:xfrm>
            <a:off x="1510458" y="2200794"/>
            <a:ext cx="1319006" cy="31789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35</a:t>
            </a:fld>
            <a:endParaRPr lang="en-US" altLang="zh-CN" dirty="0"/>
          </a:p>
        </p:txBody>
      </p:sp>
      <p:sp>
        <p:nvSpPr>
          <p:cNvPr id="9" name="圆角矩形 8"/>
          <p:cNvSpPr/>
          <p:nvPr/>
        </p:nvSpPr>
        <p:spPr>
          <a:xfrm>
            <a:off x="6236880" y="5434532"/>
            <a:ext cx="900898" cy="26271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425386" y="2647554"/>
            <a:ext cx="5355640" cy="23271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0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245"/>
            <a:ext cx="9144001" cy="1796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/>
              <a:t>10.3  </a:t>
            </a:r>
            <a:r>
              <a:rPr lang="zh-CN" altLang="zh-CN" dirty="0"/>
              <a:t>导出数据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828136" y="1451698"/>
            <a:ext cx="7703527" cy="9418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 </a:t>
            </a:r>
            <a:r>
              <a:rPr lang="zh-CN" altLang="zh-CN" sz="2000" dirty="0" smtClean="0"/>
              <a:t>可</a:t>
            </a:r>
            <a:r>
              <a:rPr lang="zh-CN" altLang="zh-CN" sz="2000" dirty="0"/>
              <a:t>导出的文件</a:t>
            </a:r>
            <a:r>
              <a:rPr lang="zh-CN" altLang="zh-CN" sz="2000" dirty="0" smtClean="0"/>
              <a:t>格式有</a:t>
            </a:r>
            <a:r>
              <a:rPr lang="en-US" altLang="zh-CN" sz="2000" dirty="0"/>
              <a:t>Excel</a:t>
            </a:r>
            <a:r>
              <a:rPr lang="zh-CN" altLang="zh-CN" sz="2000" dirty="0"/>
              <a:t>文件、文本文件、</a:t>
            </a:r>
            <a:r>
              <a:rPr lang="en-US" altLang="zh-CN" sz="2000" dirty="0"/>
              <a:t>XML</a:t>
            </a:r>
            <a:r>
              <a:rPr lang="zh-CN" altLang="zh-CN" sz="2000" dirty="0"/>
              <a:t>文件、</a:t>
            </a:r>
            <a:r>
              <a:rPr lang="en-US" altLang="zh-CN" sz="2000" dirty="0"/>
              <a:t>PDF</a:t>
            </a:r>
            <a:r>
              <a:rPr lang="zh-CN" altLang="zh-CN" sz="2000" dirty="0"/>
              <a:t>或</a:t>
            </a:r>
            <a:r>
              <a:rPr lang="en-US" altLang="zh-CN" sz="2000" dirty="0"/>
              <a:t>XPS</a:t>
            </a:r>
            <a:r>
              <a:rPr lang="zh-CN" altLang="zh-CN" sz="2000" dirty="0"/>
              <a:t>、电子邮件、</a:t>
            </a:r>
            <a:r>
              <a:rPr lang="en-US" altLang="zh-CN" sz="2000" dirty="0"/>
              <a:t>Access</a:t>
            </a:r>
            <a:r>
              <a:rPr lang="zh-CN" altLang="zh-CN" sz="2000" dirty="0"/>
              <a:t>文件、与</a:t>
            </a:r>
            <a:r>
              <a:rPr lang="en-US" altLang="zh-CN" sz="2000" dirty="0"/>
              <a:t>Word</a:t>
            </a:r>
            <a:r>
              <a:rPr lang="zh-CN" altLang="zh-CN" sz="2000" dirty="0" smtClean="0"/>
              <a:t>合并</a:t>
            </a:r>
            <a:r>
              <a:rPr lang="zh-CN" altLang="en-US" sz="2000" dirty="0"/>
              <a:t>及</a:t>
            </a:r>
            <a:r>
              <a:rPr lang="zh-CN" altLang="zh-CN" sz="2000" dirty="0" smtClean="0"/>
              <a:t>其他</a:t>
            </a:r>
            <a:r>
              <a:rPr lang="zh-CN" altLang="zh-CN" sz="2000" dirty="0"/>
              <a:t>类型</a:t>
            </a:r>
            <a:r>
              <a:rPr lang="zh-CN" altLang="zh-CN" sz="2000" dirty="0" smtClean="0"/>
              <a:t>文件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8" name="圆角矩形 7"/>
          <p:cNvSpPr/>
          <p:nvPr/>
        </p:nvSpPr>
        <p:spPr>
          <a:xfrm>
            <a:off x="7956805" y="3386071"/>
            <a:ext cx="898513" cy="39236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6159260" y="3778439"/>
            <a:ext cx="2246802" cy="6038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 bwMode="auto">
          <a:xfrm flipV="1">
            <a:off x="5669794" y="4537566"/>
            <a:ext cx="98994" cy="536996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圆角矩形 10"/>
          <p:cNvSpPr/>
          <p:nvPr/>
        </p:nvSpPr>
        <p:spPr bwMode="auto">
          <a:xfrm>
            <a:off x="7639369" y="4169646"/>
            <a:ext cx="833717" cy="4252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8406061" y="3738287"/>
            <a:ext cx="125602" cy="4313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14" y="3634912"/>
            <a:ext cx="2075946" cy="3082812"/>
          </a:xfrm>
          <a:prstGeom prst="rect">
            <a:avLst/>
          </a:prstGeom>
          <a:noFill/>
          <a:ln w="9525" cmpd="sng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68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/>
              <a:t>10.3.1</a:t>
            </a:r>
            <a:r>
              <a:rPr lang="zh-CN" altLang="zh-CN" dirty="0"/>
              <a:t>导出为</a:t>
            </a:r>
            <a:r>
              <a:rPr lang="en-US" altLang="zh-CN" dirty="0"/>
              <a:t>Excel</a:t>
            </a:r>
            <a:r>
              <a:rPr lang="zh-CN" altLang="zh-CN" dirty="0"/>
              <a:t>文件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847293" y="2328040"/>
            <a:ext cx="7395754" cy="20041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en-US" sz="2000" dirty="0"/>
              <a:t>导出</a:t>
            </a:r>
            <a:r>
              <a:rPr lang="zh-CN" altLang="en-US" sz="2000" dirty="0" smtClean="0"/>
              <a:t>步骤：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</a:t>
            </a:r>
            <a:r>
              <a:rPr lang="zh-CN" altLang="en-US" sz="2000" dirty="0" smtClean="0"/>
              <a:t>打开</a:t>
            </a:r>
            <a:r>
              <a:rPr lang="zh-CN" altLang="zh-CN" sz="2000" dirty="0" smtClean="0"/>
              <a:t>数据库</a:t>
            </a:r>
            <a:r>
              <a:rPr lang="zh-CN" altLang="en-US" sz="2000" dirty="0" smtClean="0"/>
              <a:t>，选中要导出的表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37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004069" y="1785131"/>
            <a:ext cx="5036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000" dirty="0"/>
              <a:t>例</a:t>
            </a:r>
            <a:r>
              <a:rPr lang="en-US" altLang="zh-CN" sz="2000" dirty="0"/>
              <a:t>10. </a:t>
            </a:r>
            <a:r>
              <a:rPr lang="en-US" altLang="zh-CN" sz="2000" dirty="0" smtClean="0"/>
              <a:t>5</a:t>
            </a:r>
            <a:r>
              <a:rPr lang="zh-CN" altLang="zh-CN" sz="2000" dirty="0" smtClean="0"/>
              <a:t>：</a:t>
            </a:r>
            <a:r>
              <a:rPr lang="zh-CN" altLang="zh-CN" sz="2000" dirty="0"/>
              <a:t>说明</a:t>
            </a:r>
            <a:r>
              <a:rPr lang="zh-CN" altLang="zh-CN" sz="2000" dirty="0" smtClean="0"/>
              <a:t>导出</a:t>
            </a:r>
            <a:r>
              <a:rPr lang="zh-CN" altLang="en-US" sz="2000" dirty="0" smtClean="0"/>
              <a:t>到</a:t>
            </a:r>
            <a:r>
              <a:rPr lang="en-US" altLang="zh-CN" sz="2000" dirty="0" smtClean="0"/>
              <a:t>Excel</a:t>
            </a:r>
            <a:r>
              <a:rPr lang="zh-CN" altLang="zh-CN" sz="2000" dirty="0"/>
              <a:t>文件的操作过程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78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/>
              <a:t>2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指定导出文件名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38</a:t>
            </a:fld>
            <a:endParaRPr lang="en-US" altLang="zh-CN" dirty="0"/>
          </a:p>
        </p:txBody>
      </p:sp>
      <p:pic>
        <p:nvPicPr>
          <p:cNvPr id="12" name="图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" y="1296688"/>
            <a:ext cx="9144001" cy="17968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圆角矩形 12"/>
          <p:cNvSpPr/>
          <p:nvPr/>
        </p:nvSpPr>
        <p:spPr>
          <a:xfrm>
            <a:off x="4461179" y="1708031"/>
            <a:ext cx="582051" cy="79363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圆角矩形 13"/>
          <p:cNvSpPr/>
          <p:nvPr/>
        </p:nvSpPr>
        <p:spPr bwMode="auto">
          <a:xfrm>
            <a:off x="5807778" y="3485072"/>
            <a:ext cx="833717" cy="4252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5043231" y="2501661"/>
            <a:ext cx="1181406" cy="9834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76" y="1173192"/>
            <a:ext cx="5712588" cy="4727276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908864" y="2283796"/>
            <a:ext cx="4543695" cy="22769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022443" y="5530325"/>
            <a:ext cx="620843" cy="2504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485264" y="2283796"/>
            <a:ext cx="743672" cy="2268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保存导出步骤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7" y="1173191"/>
            <a:ext cx="6262778" cy="5099271"/>
          </a:xfrm>
          <a:prstGeom prst="rect">
            <a:avLst/>
          </a:prstGeom>
        </p:spPr>
      </p:pic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39</a:t>
            </a:fld>
            <a:endParaRPr lang="en-US" altLang="zh-CN" dirty="0"/>
          </a:p>
        </p:txBody>
      </p:sp>
      <p:sp>
        <p:nvSpPr>
          <p:cNvPr id="9" name="圆角矩形 8"/>
          <p:cNvSpPr/>
          <p:nvPr/>
        </p:nvSpPr>
        <p:spPr>
          <a:xfrm>
            <a:off x="1807487" y="2629281"/>
            <a:ext cx="1196790" cy="1616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04390" y="2984859"/>
            <a:ext cx="5057938" cy="27465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120596" y="5892477"/>
            <a:ext cx="817424" cy="2603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2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 bwMode="gray">
          <a:xfrm>
            <a:off x="26894" y="-2259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dirty="0"/>
              <a:t>10.1  </a:t>
            </a:r>
            <a:r>
              <a:rPr lang="zh-CN" altLang="zh-CN" sz="3600" dirty="0"/>
              <a:t>外部数据简介</a:t>
            </a:r>
            <a:endParaRPr lang="zh-CN" altLang="en-US" sz="3600" dirty="0"/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grpSp>
        <p:nvGrpSpPr>
          <p:cNvPr id="43" name="组合 42"/>
          <p:cNvGrpSpPr/>
          <p:nvPr/>
        </p:nvGrpSpPr>
        <p:grpSpPr>
          <a:xfrm>
            <a:off x="3713516" y="2155875"/>
            <a:ext cx="1946435" cy="3675972"/>
            <a:chOff x="3713516" y="1900382"/>
            <a:chExt cx="1946435" cy="367597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gray">
            <a:xfrm>
              <a:off x="3726964" y="1900382"/>
              <a:ext cx="1930642" cy="60077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292929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182"/>
            <p:cNvSpPr>
              <a:spLocks noChangeArrowheads="1"/>
            </p:cNvSpPr>
            <p:nvPr/>
          </p:nvSpPr>
          <p:spPr bwMode="auto">
            <a:xfrm>
              <a:off x="3772131" y="2016105"/>
              <a:ext cx="184030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smtClean="0"/>
                <a:t> </a:t>
              </a:r>
              <a:r>
                <a:rPr lang="zh-CN" altLang="zh-CN" dirty="0" smtClean="0"/>
                <a:t>表</a:t>
              </a:r>
              <a:r>
                <a:rPr lang="zh-CN" altLang="zh-CN" dirty="0"/>
                <a:t>（</a:t>
              </a:r>
              <a:r>
                <a:rPr lang="en-US" altLang="zh-CN" dirty="0"/>
                <a:t>Table</a:t>
              </a:r>
              <a:r>
                <a:rPr lang="zh-CN" altLang="zh-CN" dirty="0"/>
                <a:t>）</a:t>
              </a:r>
              <a:endParaRPr lang="en-US" altLang="zh-CN" dirty="0"/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gray">
            <a:xfrm>
              <a:off x="3726964" y="2513196"/>
              <a:ext cx="1930642" cy="60077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292929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179"/>
            <p:cNvSpPr>
              <a:spLocks noChangeArrowheads="1"/>
            </p:cNvSpPr>
            <p:nvPr/>
          </p:nvSpPr>
          <p:spPr bwMode="white">
            <a:xfrm>
              <a:off x="3794919" y="2643375"/>
              <a:ext cx="18511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dirty="0"/>
                <a:t>查询（</a:t>
              </a:r>
              <a:r>
                <a:rPr lang="en-US" altLang="zh-CN" dirty="0"/>
                <a:t>Query</a:t>
              </a:r>
              <a:r>
                <a:rPr lang="zh-CN" altLang="zh-CN" dirty="0"/>
                <a:t>）</a:t>
              </a:r>
              <a:endParaRPr lang="en-US" altLang="zh-CN" dirty="0"/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gray">
            <a:xfrm>
              <a:off x="3727516" y="3129215"/>
              <a:ext cx="1930642" cy="60077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292929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Rectangle 179"/>
            <p:cNvSpPr>
              <a:spLocks noChangeArrowheads="1"/>
            </p:cNvSpPr>
            <p:nvPr/>
          </p:nvSpPr>
          <p:spPr bwMode="white">
            <a:xfrm>
              <a:off x="3713516" y="3244938"/>
              <a:ext cx="19306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dirty="0"/>
                <a:t>窗体（</a:t>
              </a:r>
              <a:r>
                <a:rPr lang="en-US" altLang="zh-CN" dirty="0"/>
                <a:t>Form</a:t>
              </a:r>
              <a:r>
                <a:rPr lang="zh-CN" altLang="zh-CN" dirty="0"/>
                <a:t>）</a:t>
              </a:r>
              <a:endParaRPr lang="en-US" altLang="zh-CN" dirty="0"/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gray">
            <a:xfrm>
              <a:off x="3724690" y="3736480"/>
              <a:ext cx="1930642" cy="60077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292929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gray">
            <a:xfrm>
              <a:off x="3728204" y="4355131"/>
              <a:ext cx="1930642" cy="60077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292929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gray">
            <a:xfrm>
              <a:off x="3728204" y="4975575"/>
              <a:ext cx="1930642" cy="60077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292929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406" y="3848316"/>
              <a:ext cx="1879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  </a:t>
              </a:r>
              <a:r>
                <a:rPr lang="zh-CN" altLang="zh-CN" dirty="0" smtClean="0"/>
                <a:t>报表</a:t>
              </a:r>
              <a:r>
                <a:rPr lang="zh-CN" altLang="zh-CN" dirty="0"/>
                <a:t>（</a:t>
              </a:r>
              <a:r>
                <a:rPr lang="en-US" altLang="zh-CN" dirty="0"/>
                <a:t>Report</a:t>
              </a:r>
              <a:r>
                <a:rPr lang="zh-CN" altLang="zh-CN" dirty="0"/>
                <a:t>）</a:t>
              </a:r>
              <a:endParaRPr lang="en-US" altLang="zh-CN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25352" y="4470854"/>
              <a:ext cx="1799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/>
                <a:t>宏（</a:t>
              </a:r>
              <a:r>
                <a:rPr lang="en-US" altLang="zh-CN" dirty="0"/>
                <a:t>Macro</a:t>
              </a:r>
              <a:r>
                <a:rPr lang="zh-CN" altLang="zh-CN" dirty="0"/>
                <a:t>）</a:t>
              </a:r>
              <a:endParaRPr lang="en-US" altLang="zh-CN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6477" y="5091298"/>
              <a:ext cx="1783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/>
                <a:t>模块（</a:t>
              </a:r>
              <a:r>
                <a:rPr lang="en-US" altLang="zh-CN" dirty="0"/>
                <a:t>Module</a:t>
              </a:r>
              <a:r>
                <a:rPr lang="zh-CN" altLang="zh-CN" dirty="0"/>
                <a:t>）</a:t>
              </a:r>
              <a:endParaRPr lang="en-US" altLang="zh-CN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9468" y="1797750"/>
            <a:ext cx="2072733" cy="1406834"/>
            <a:chOff x="853347" y="2225436"/>
            <a:chExt cx="2072733" cy="1406834"/>
          </a:xfrm>
        </p:grpSpPr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>
              <a:off x="853347" y="2225436"/>
              <a:ext cx="2072733" cy="1406834"/>
            </a:xfrm>
            <a:prstGeom prst="octagon">
              <a:avLst>
                <a:gd name="adj" fmla="val 29287"/>
              </a:avLst>
            </a:prstGeom>
            <a:solidFill>
              <a:srgbClr val="FFC000"/>
            </a:solidFill>
            <a:ln w="38100" cmpd="dbl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Rectangle 183"/>
            <p:cNvSpPr>
              <a:spLocks noChangeArrowheads="1"/>
            </p:cNvSpPr>
            <p:nvPr/>
          </p:nvSpPr>
          <p:spPr bwMode="auto">
            <a:xfrm>
              <a:off x="1085485" y="2598607"/>
              <a:ext cx="160845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Access </a:t>
              </a:r>
            </a:p>
            <a:p>
              <a:r>
                <a:rPr lang="zh-CN" altLang="zh-CN" dirty="0"/>
                <a:t>数据库对象</a:t>
              </a:r>
              <a:endParaRPr lang="en-US" altLang="zh-CN" dirty="0"/>
            </a:p>
          </p:txBody>
        </p:sp>
      </p:grpSp>
      <p:sp>
        <p:nvSpPr>
          <p:cNvPr id="36" name="闪电形 35"/>
          <p:cNvSpPr/>
          <p:nvPr/>
        </p:nvSpPr>
        <p:spPr bwMode="auto">
          <a:xfrm>
            <a:off x="2472201" y="2170921"/>
            <a:ext cx="1225522" cy="816341"/>
          </a:xfrm>
          <a:prstGeom prst="lightningBol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958840" y="1976431"/>
            <a:ext cx="2895600" cy="2674306"/>
            <a:chOff x="5958840" y="1720938"/>
            <a:chExt cx="2895600" cy="2674306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gray">
            <a:xfrm>
              <a:off x="5958840" y="1720938"/>
              <a:ext cx="2895600" cy="2674306"/>
            </a:xfrm>
            <a:prstGeom prst="octagon">
              <a:avLst>
                <a:gd name="adj" fmla="val 29287"/>
              </a:avLst>
            </a:prstGeom>
            <a:gradFill>
              <a:gsLst>
                <a:gs pos="8000">
                  <a:schemeClr val="accent6">
                    <a:lumMod val="60000"/>
                    <a:lumOff val="4000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38100" cmpd="dbl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9" name="Rectangle 183"/>
            <p:cNvSpPr>
              <a:spLocks noChangeArrowheads="1"/>
            </p:cNvSpPr>
            <p:nvPr/>
          </p:nvSpPr>
          <p:spPr bwMode="auto">
            <a:xfrm>
              <a:off x="6360459" y="2180082"/>
              <a:ext cx="2164976" cy="16312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/>
                <a:t>除</a:t>
              </a:r>
              <a:r>
                <a:rPr lang="en-US" altLang="zh-CN" sz="2000" dirty="0" smtClean="0"/>
                <a:t>Access </a:t>
              </a:r>
              <a:endParaRPr lang="en-US" altLang="zh-CN" sz="2000" dirty="0"/>
            </a:p>
            <a:p>
              <a:r>
                <a:rPr lang="zh-CN" altLang="zh-CN" sz="2000" dirty="0"/>
                <a:t>数据库</a:t>
              </a:r>
              <a:r>
                <a:rPr lang="zh-CN" altLang="zh-CN" sz="2000" dirty="0" smtClean="0"/>
                <a:t>对象</a:t>
              </a:r>
              <a:r>
                <a:rPr lang="zh-CN" altLang="en-US" sz="2000" dirty="0" smtClean="0"/>
                <a:t>之外的数据</a:t>
              </a:r>
              <a:endParaRPr lang="en-US" altLang="zh-CN" sz="2000" dirty="0" smtClean="0"/>
            </a:p>
            <a:p>
              <a:r>
                <a:rPr lang="zh-CN" altLang="zh-CN" sz="2000" dirty="0"/>
                <a:t>都是</a:t>
              </a:r>
              <a:r>
                <a:rPr lang="en-US" altLang="zh-CN" sz="2000" dirty="0"/>
                <a:t>Access</a:t>
              </a:r>
              <a:r>
                <a:rPr lang="zh-CN" altLang="zh-CN" sz="2000" dirty="0"/>
                <a:t>数据库的外部数据</a:t>
              </a:r>
              <a:endParaRPr lang="en-US" altLang="zh-CN" sz="2000" dirty="0"/>
            </a:p>
          </p:txBody>
        </p:sp>
      </p:grpSp>
      <p:sp>
        <p:nvSpPr>
          <p:cNvPr id="44" name="标题 1"/>
          <p:cNvSpPr txBox="1">
            <a:spLocks/>
          </p:cNvSpPr>
          <p:nvPr/>
        </p:nvSpPr>
        <p:spPr bwMode="gray">
          <a:xfrm>
            <a:off x="546154" y="963540"/>
            <a:ext cx="5372345" cy="6593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zh-CN" altLang="en-US" sz="3200" dirty="0" smtClean="0"/>
              <a:t>什么是外部数据？</a:t>
            </a:r>
            <a:endParaRPr lang="zh-CN" altLang="en-US" sz="3200" dirty="0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60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0"/>
            <a:ext cx="8686800" cy="1087438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重要提示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gray">
          <a:xfrm>
            <a:off x="2562237" y="1759329"/>
            <a:ext cx="6184947" cy="136343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174"/>
          <p:cNvSpPr>
            <a:spLocks noChangeArrowheads="1"/>
          </p:cNvSpPr>
          <p:nvPr/>
        </p:nvSpPr>
        <p:spPr bwMode="gray">
          <a:xfrm>
            <a:off x="888244" y="1759330"/>
            <a:ext cx="1663401" cy="13634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178"/>
          <p:cNvSpPr>
            <a:spLocks noChangeArrowheads="1"/>
          </p:cNvSpPr>
          <p:nvPr/>
        </p:nvSpPr>
        <p:spPr bwMode="white">
          <a:xfrm>
            <a:off x="1005719" y="1853244"/>
            <a:ext cx="154592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200" dirty="0" smtClean="0">
                <a:solidFill>
                  <a:schemeClr val="bg1"/>
                </a:solidFill>
              </a:rPr>
              <a:t>若</a:t>
            </a:r>
            <a:r>
              <a:rPr lang="zh-CN" altLang="zh-CN" sz="2200" dirty="0" smtClean="0">
                <a:solidFill>
                  <a:schemeClr val="bg1"/>
                </a:solidFill>
              </a:rPr>
              <a:t>存在同名</a:t>
            </a:r>
            <a:r>
              <a:rPr lang="en-US" altLang="zh-CN" sz="2200" dirty="0" smtClean="0">
                <a:solidFill>
                  <a:schemeClr val="bg1"/>
                </a:solidFill>
              </a:rPr>
              <a:t>EXCEL</a:t>
            </a:r>
            <a:r>
              <a:rPr lang="zh-CN" altLang="zh-CN" sz="2200" dirty="0" smtClean="0">
                <a:solidFill>
                  <a:schemeClr val="bg1"/>
                </a:solidFill>
              </a:rPr>
              <a:t>文件</a:t>
            </a:r>
            <a:endParaRPr lang="en-US" altLang="zh-CN" sz="22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30" name="Rectangle 181"/>
          <p:cNvSpPr>
            <a:spLocks noChangeArrowheads="1"/>
          </p:cNvSpPr>
          <p:nvPr/>
        </p:nvSpPr>
        <p:spPr bwMode="auto">
          <a:xfrm>
            <a:off x="2551645" y="1787428"/>
            <a:ext cx="60230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zh-CN" sz="2400" dirty="0"/>
              <a:t>会弹出：“对象“选课表”已经存在。是否用正在导出的对象替换现有对象？</a:t>
            </a:r>
            <a:r>
              <a:rPr lang="en-US" altLang="zh-CN" sz="2400" dirty="0"/>
              <a:t>”</a:t>
            </a:r>
            <a:r>
              <a:rPr lang="zh-CN" altLang="zh-CN" sz="2400" dirty="0"/>
              <a:t>的消息</a:t>
            </a:r>
            <a:r>
              <a:rPr lang="zh-CN" altLang="zh-CN" sz="2400" dirty="0" smtClean="0"/>
              <a:t>框</a:t>
            </a:r>
            <a:r>
              <a:rPr lang="zh-CN" altLang="en-US" sz="2400" dirty="0"/>
              <a:t>。</a:t>
            </a:r>
            <a:endParaRPr lang="en-US" altLang="zh-CN" sz="2400" dirty="0" smtClean="0"/>
          </a:p>
          <a:p>
            <a:pPr algn="l"/>
            <a:r>
              <a:rPr lang="zh-CN" altLang="zh-CN" sz="2400" dirty="0" smtClean="0"/>
              <a:t>单击“是”</a:t>
            </a:r>
            <a:r>
              <a:rPr lang="zh-CN" altLang="zh-CN" sz="2400" dirty="0"/>
              <a:t>按钮，就覆盖了原来的文件。</a:t>
            </a:r>
          </a:p>
        </p:txBody>
      </p:sp>
      <p:sp>
        <p:nvSpPr>
          <p:cNvPr id="3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874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 smtClean="0"/>
              <a:t>10.3.2 </a:t>
            </a:r>
            <a:r>
              <a:rPr lang="zh-CN" altLang="zh-CN" dirty="0" smtClean="0"/>
              <a:t>导出</a:t>
            </a:r>
            <a:r>
              <a:rPr lang="zh-CN" altLang="zh-CN" dirty="0"/>
              <a:t>为文本文件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847293" y="2466062"/>
            <a:ext cx="7395754" cy="20041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en-US" sz="2000" dirty="0"/>
              <a:t>导出</a:t>
            </a:r>
            <a:r>
              <a:rPr lang="zh-CN" altLang="en-US" sz="2000" dirty="0" smtClean="0"/>
              <a:t>步骤：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</a:t>
            </a:r>
            <a:r>
              <a:rPr lang="zh-CN" altLang="en-US" sz="2000" dirty="0" smtClean="0"/>
              <a:t>打开</a:t>
            </a:r>
            <a:r>
              <a:rPr lang="zh-CN" altLang="zh-CN" sz="2000" dirty="0" smtClean="0"/>
              <a:t>数据库</a:t>
            </a:r>
            <a:r>
              <a:rPr lang="zh-CN" altLang="en-US" sz="2000" dirty="0" smtClean="0"/>
              <a:t>，选中要导出的表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41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004069" y="1785131"/>
            <a:ext cx="4883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000" dirty="0"/>
              <a:t>例</a:t>
            </a:r>
            <a:r>
              <a:rPr lang="en-US" altLang="zh-CN" sz="2000" dirty="0"/>
              <a:t>10. </a:t>
            </a:r>
            <a:r>
              <a:rPr lang="en-US" altLang="zh-CN" sz="2000" dirty="0" smtClean="0"/>
              <a:t>6</a:t>
            </a:r>
            <a:r>
              <a:rPr lang="zh-CN" altLang="zh-CN" sz="2000" dirty="0" smtClean="0"/>
              <a:t>：</a:t>
            </a:r>
            <a:r>
              <a:rPr lang="zh-CN" altLang="zh-CN" sz="2000" dirty="0"/>
              <a:t>说明</a:t>
            </a:r>
            <a:r>
              <a:rPr lang="zh-CN" altLang="zh-CN" sz="2000" dirty="0" smtClean="0"/>
              <a:t>导出</a:t>
            </a:r>
            <a:r>
              <a:rPr lang="zh-CN" altLang="en-US" sz="2000" dirty="0" smtClean="0"/>
              <a:t>到文本</a:t>
            </a:r>
            <a:r>
              <a:rPr lang="zh-CN" altLang="zh-CN" sz="2000" dirty="0" smtClean="0"/>
              <a:t>文件</a:t>
            </a:r>
            <a:r>
              <a:rPr lang="zh-CN" altLang="zh-CN" sz="2000" dirty="0"/>
              <a:t>的操作过程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503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/>
              <a:t>2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指定导出目标文件名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42</a:t>
            </a:fld>
            <a:endParaRPr lang="en-US" altLang="zh-CN" dirty="0"/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67635"/>
            <a:ext cx="9144001" cy="1796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圆角矩形 11"/>
          <p:cNvSpPr/>
          <p:nvPr/>
        </p:nvSpPr>
        <p:spPr>
          <a:xfrm>
            <a:off x="4960560" y="1842890"/>
            <a:ext cx="698370" cy="93165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圆角矩形 12"/>
          <p:cNvSpPr/>
          <p:nvPr/>
        </p:nvSpPr>
        <p:spPr bwMode="auto">
          <a:xfrm>
            <a:off x="6026598" y="3834584"/>
            <a:ext cx="833717" cy="4252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5451894" y="2810630"/>
            <a:ext cx="1008814" cy="10029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4" y="1173192"/>
            <a:ext cx="6361751" cy="4727276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1547628" y="2283797"/>
            <a:ext cx="5042955" cy="22679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077666" y="5530325"/>
            <a:ext cx="682927" cy="2504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623288" y="2283796"/>
            <a:ext cx="743672" cy="2268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6" grpId="0" animBg="1"/>
      <p:bldP spid="17" grpId="0" animBg="1"/>
      <p:bldP spid="17" grpId="1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启动导出文本文件向导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21" y="1201947"/>
            <a:ext cx="6659288" cy="448573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949352" y="5259239"/>
            <a:ext cx="951780" cy="27892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633268" y="2099096"/>
            <a:ext cx="4111923" cy="27892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892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启动导出文本文件向导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21" y="1173192"/>
            <a:ext cx="6659288" cy="4485734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140016" y="2122099"/>
            <a:ext cx="569342" cy="244314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949352" y="5224733"/>
            <a:ext cx="951780" cy="27892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564256" y="2418172"/>
            <a:ext cx="2352135" cy="278920"/>
          </a:xfrm>
          <a:prstGeom prst="round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44</a:t>
            </a:fld>
            <a:endParaRPr lang="en-US" altLang="zh-CN" dirty="0"/>
          </a:p>
        </p:txBody>
      </p:sp>
      <p:sp>
        <p:nvSpPr>
          <p:cNvPr id="11" name="圆角矩形 10"/>
          <p:cNvSpPr/>
          <p:nvPr/>
        </p:nvSpPr>
        <p:spPr>
          <a:xfrm>
            <a:off x="1440612" y="2976114"/>
            <a:ext cx="1979761" cy="232912"/>
          </a:xfrm>
          <a:prstGeom prst="round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955402" y="3195976"/>
            <a:ext cx="122755" cy="1824598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987705" y="3209026"/>
            <a:ext cx="122755" cy="1811548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3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启动导出文本文件向导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9" y="1173192"/>
            <a:ext cx="6732474" cy="448573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938020" y="5224733"/>
            <a:ext cx="951780" cy="27892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45</a:t>
            </a:fld>
            <a:endParaRPr lang="en-US" altLang="zh-CN" dirty="0"/>
          </a:p>
        </p:txBody>
      </p:sp>
      <p:sp>
        <p:nvSpPr>
          <p:cNvPr id="9" name="圆角矩形 8"/>
          <p:cNvSpPr/>
          <p:nvPr/>
        </p:nvSpPr>
        <p:spPr>
          <a:xfrm>
            <a:off x="2717043" y="2117449"/>
            <a:ext cx="4679614" cy="24968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3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4" y="1173191"/>
            <a:ext cx="6642035" cy="4719285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4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保存导出步骤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46</a:t>
            </a:fld>
            <a:endParaRPr lang="en-US" altLang="zh-CN" dirty="0"/>
          </a:p>
        </p:txBody>
      </p:sp>
      <p:sp>
        <p:nvSpPr>
          <p:cNvPr id="8" name="圆角矩形 7"/>
          <p:cNvSpPr/>
          <p:nvPr/>
        </p:nvSpPr>
        <p:spPr>
          <a:xfrm>
            <a:off x="1686716" y="2525763"/>
            <a:ext cx="1196790" cy="1616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467155" y="2859319"/>
            <a:ext cx="5348070" cy="24968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293126" y="5530164"/>
            <a:ext cx="817424" cy="2603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6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 smtClean="0"/>
              <a:t>10.3.3 </a:t>
            </a:r>
            <a:r>
              <a:rPr lang="zh-CN" altLang="zh-CN" dirty="0" smtClean="0"/>
              <a:t>导出</a:t>
            </a:r>
            <a:r>
              <a:rPr lang="zh-CN" altLang="zh-CN" dirty="0"/>
              <a:t>为</a:t>
            </a:r>
            <a:r>
              <a:rPr lang="en-US" altLang="zh-CN" dirty="0"/>
              <a:t>PDF</a:t>
            </a:r>
            <a:r>
              <a:rPr lang="zh-CN" altLang="zh-CN" dirty="0"/>
              <a:t>或</a:t>
            </a:r>
            <a:r>
              <a:rPr lang="en-US" altLang="zh-CN" dirty="0"/>
              <a:t>XPS</a:t>
            </a:r>
            <a:r>
              <a:rPr lang="zh-CN" altLang="zh-CN" dirty="0"/>
              <a:t>文件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847293" y="2345292"/>
            <a:ext cx="7395754" cy="20041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en-US" sz="2000" dirty="0"/>
              <a:t>导出</a:t>
            </a:r>
            <a:r>
              <a:rPr lang="zh-CN" altLang="en-US" sz="2000" dirty="0" smtClean="0"/>
              <a:t>步骤：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</a:t>
            </a:r>
            <a:r>
              <a:rPr lang="zh-CN" altLang="en-US" sz="2000" dirty="0" smtClean="0"/>
              <a:t>打开</a:t>
            </a:r>
            <a:r>
              <a:rPr lang="zh-CN" altLang="zh-CN" sz="2000" dirty="0" smtClean="0"/>
              <a:t>数据库</a:t>
            </a:r>
            <a:r>
              <a:rPr lang="zh-CN" altLang="en-US" sz="2000" dirty="0" smtClean="0"/>
              <a:t>，选中要导出的表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47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159344" y="1785131"/>
            <a:ext cx="5396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000" dirty="0"/>
              <a:t>例</a:t>
            </a:r>
            <a:r>
              <a:rPr lang="en-US" altLang="zh-CN" sz="2000" dirty="0"/>
              <a:t>10. </a:t>
            </a:r>
            <a:r>
              <a:rPr lang="en-US" altLang="zh-CN" sz="2000" dirty="0" smtClean="0"/>
              <a:t>7</a:t>
            </a:r>
            <a:r>
              <a:rPr lang="zh-CN" altLang="zh-CN" sz="2000" dirty="0" smtClean="0"/>
              <a:t>：</a:t>
            </a:r>
            <a:r>
              <a:rPr lang="zh-CN" altLang="zh-CN" sz="2000" dirty="0"/>
              <a:t>说明导出</a:t>
            </a:r>
            <a:r>
              <a:rPr lang="en-US" altLang="zh-CN" sz="2000" dirty="0"/>
              <a:t>PDF</a:t>
            </a:r>
            <a:r>
              <a:rPr lang="zh-CN" altLang="zh-CN" sz="2000" dirty="0"/>
              <a:t>或</a:t>
            </a:r>
            <a:r>
              <a:rPr lang="en-US" altLang="zh-CN" sz="2000" dirty="0"/>
              <a:t>XPS</a:t>
            </a:r>
            <a:r>
              <a:rPr lang="zh-CN" altLang="zh-CN" sz="2000" dirty="0"/>
              <a:t>文件的操作过程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95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/>
              <a:t>2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指定</a:t>
            </a:r>
            <a:r>
              <a:rPr lang="zh-CN" altLang="zh-CN" sz="2000" dirty="0" smtClean="0"/>
              <a:t>导出文件名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48</a:t>
            </a:fld>
            <a:endParaRPr lang="en-US" altLang="zh-CN" dirty="0"/>
          </a:p>
        </p:txBody>
      </p:sp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" y="1296688"/>
            <a:ext cx="9144001" cy="17968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圆角矩形 10"/>
          <p:cNvSpPr/>
          <p:nvPr/>
        </p:nvSpPr>
        <p:spPr>
          <a:xfrm>
            <a:off x="6452559" y="1708030"/>
            <a:ext cx="897148" cy="93165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圆角矩形 11"/>
          <p:cNvSpPr/>
          <p:nvPr/>
        </p:nvSpPr>
        <p:spPr bwMode="auto">
          <a:xfrm>
            <a:off x="6224637" y="3663637"/>
            <a:ext cx="833717" cy="4252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6658747" y="2639683"/>
            <a:ext cx="242386" cy="10029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64" y="1155939"/>
            <a:ext cx="5947684" cy="5133262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904924" y="4296075"/>
            <a:ext cx="4598125" cy="27465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482240" y="5830482"/>
            <a:ext cx="1004823" cy="31504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  <p:bldP spid="12" grpId="0" animBg="1"/>
      <p:bldP spid="12" grpId="1" animBg="1"/>
      <p:bldP spid="15" grpId="0" animBg="1"/>
      <p:bldP spid="16" grpId="0" animBg="1"/>
      <p:bldP spid="1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3" y="1173192"/>
            <a:ext cx="4891328" cy="4634882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文件格式转换过程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8" name="圆角矩形 7"/>
          <p:cNvSpPr/>
          <p:nvPr/>
        </p:nvSpPr>
        <p:spPr>
          <a:xfrm>
            <a:off x="3956186" y="5397260"/>
            <a:ext cx="875580" cy="27892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61" y="2743200"/>
            <a:ext cx="3140016" cy="17308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圆角矩形 11"/>
          <p:cNvSpPr/>
          <p:nvPr/>
        </p:nvSpPr>
        <p:spPr>
          <a:xfrm>
            <a:off x="4432076" y="6028049"/>
            <a:ext cx="799380" cy="27892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单击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>
            <a:stCxn id="12" idx="0"/>
          </p:cNvCxnSpPr>
          <p:nvPr/>
        </p:nvCxnSpPr>
        <p:spPr>
          <a:xfrm flipH="1" flipV="1">
            <a:off x="4432077" y="5710686"/>
            <a:ext cx="399689" cy="317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4432077" y="4002657"/>
            <a:ext cx="1433884" cy="1394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49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980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 bwMode="gray">
          <a:xfrm>
            <a:off x="0" y="-2259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dirty="0"/>
              <a:t>导</a:t>
            </a:r>
            <a:r>
              <a:rPr lang="zh-CN" altLang="en-US" sz="3600" dirty="0" smtClean="0"/>
              <a:t>入和链接</a:t>
            </a:r>
            <a:endParaRPr lang="zh-CN" altLang="en-US" sz="3600" dirty="0"/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311317" y="1511250"/>
            <a:ext cx="6067870" cy="1339522"/>
          </a:xfrm>
          <a:prstGeom prst="rect">
            <a:avLst/>
          </a:prstGeom>
          <a:gradFill>
            <a:gsLst>
              <a:gs pos="7000">
                <a:srgbClr val="97D2FF"/>
              </a:gs>
              <a:gs pos="77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182"/>
          <p:cNvSpPr>
            <a:spLocks noChangeArrowheads="1"/>
          </p:cNvSpPr>
          <p:nvPr/>
        </p:nvSpPr>
        <p:spPr bwMode="auto">
          <a:xfrm>
            <a:off x="1311317" y="1638668"/>
            <a:ext cx="5815623" cy="86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dirty="0"/>
              <a:t>导入</a:t>
            </a:r>
            <a:r>
              <a:rPr lang="zh-CN" altLang="zh-CN" dirty="0" smtClean="0"/>
              <a:t>数据</a:t>
            </a:r>
            <a:r>
              <a:rPr lang="zh-CN" altLang="en-US" dirty="0" smtClean="0"/>
              <a:t>：</a:t>
            </a:r>
            <a:r>
              <a:rPr lang="zh-CN" altLang="zh-CN" dirty="0" smtClean="0"/>
              <a:t>在</a:t>
            </a:r>
            <a:r>
              <a:rPr lang="en-US" altLang="zh-CN" dirty="0"/>
              <a:t>Access</a:t>
            </a:r>
            <a:r>
              <a:rPr lang="zh-CN" altLang="zh-CN" dirty="0"/>
              <a:t>数据库内建立一个新的</a:t>
            </a:r>
            <a:r>
              <a:rPr lang="zh-CN" altLang="zh-CN" dirty="0" smtClean="0"/>
              <a:t>数据对象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algn="l">
              <a:lnSpc>
                <a:spcPct val="150000"/>
              </a:lnSpc>
            </a:pPr>
            <a:r>
              <a:rPr lang="en-US" altLang="zh-CN" dirty="0" smtClean="0"/>
              <a:t>                  </a:t>
            </a:r>
            <a:r>
              <a:rPr lang="zh-CN" altLang="zh-CN" dirty="0" smtClean="0"/>
              <a:t>导</a:t>
            </a:r>
            <a:r>
              <a:rPr lang="zh-CN" altLang="zh-CN" dirty="0"/>
              <a:t>入后的数据与外部数据源没有任何联系</a:t>
            </a:r>
            <a:endParaRPr lang="en-US" altLang="zh-CN" dirty="0"/>
          </a:p>
        </p:txBody>
      </p:sp>
      <p:grpSp>
        <p:nvGrpSpPr>
          <p:cNvPr id="2" name="组合 1"/>
          <p:cNvGrpSpPr/>
          <p:nvPr/>
        </p:nvGrpSpPr>
        <p:grpSpPr>
          <a:xfrm>
            <a:off x="1309465" y="2999386"/>
            <a:ext cx="6069722" cy="1976026"/>
            <a:chOff x="1309465" y="2999386"/>
            <a:chExt cx="6069722" cy="197602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1309465" y="2999386"/>
              <a:ext cx="6069722" cy="1976026"/>
            </a:xfrm>
            <a:prstGeom prst="rect">
              <a:avLst/>
            </a:prstGeom>
            <a:gradFill>
              <a:gsLst>
                <a:gs pos="0">
                  <a:srgbClr val="97D2FF"/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Rectangle 182"/>
            <p:cNvSpPr>
              <a:spLocks noChangeArrowheads="1"/>
            </p:cNvSpPr>
            <p:nvPr/>
          </p:nvSpPr>
          <p:spPr bwMode="auto">
            <a:xfrm>
              <a:off x="1309465" y="3126804"/>
              <a:ext cx="5925053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zh-CN" dirty="0"/>
                <a:t>从外部链接数据</a:t>
              </a:r>
              <a:r>
                <a:rPr lang="zh-CN" altLang="en-US" dirty="0" smtClean="0"/>
                <a:t>：</a:t>
              </a:r>
              <a:r>
                <a:rPr lang="zh-CN" altLang="zh-CN" dirty="0"/>
                <a:t>在自己的数据库中形成一个链接对象</a:t>
              </a:r>
              <a:r>
                <a:rPr lang="zh-CN" altLang="zh-CN" dirty="0" smtClean="0"/>
                <a:t>，</a:t>
              </a:r>
              <a:endParaRPr lang="en-US" altLang="zh-CN" dirty="0" smtClean="0"/>
            </a:p>
            <a:p>
              <a:pPr algn="l">
                <a:lnSpc>
                  <a:spcPct val="150000"/>
                </a:lnSpc>
              </a:pPr>
              <a:r>
                <a:rPr lang="en-US" altLang="zh-CN" dirty="0"/>
                <a:t> </a:t>
              </a:r>
              <a:r>
                <a:rPr lang="en-US" altLang="zh-CN" dirty="0" smtClean="0"/>
                <a:t>                 </a:t>
              </a:r>
              <a:r>
                <a:rPr lang="zh-CN" altLang="zh-CN" dirty="0" smtClean="0"/>
                <a:t>用户</a:t>
              </a:r>
              <a:r>
                <a:rPr lang="zh-CN" altLang="zh-CN" dirty="0"/>
                <a:t>并不能在</a:t>
              </a:r>
              <a:r>
                <a:rPr lang="en-US" altLang="zh-CN" dirty="0"/>
                <a:t>Access</a:t>
              </a:r>
              <a:r>
                <a:rPr lang="zh-CN" altLang="zh-CN" dirty="0"/>
                <a:t>数据库中修改</a:t>
              </a:r>
              <a:r>
                <a:rPr lang="zh-CN" altLang="zh-CN" dirty="0" smtClean="0"/>
                <a:t>链接对象</a:t>
              </a:r>
              <a:endParaRPr lang="en-US" altLang="zh-CN" dirty="0" smtClean="0"/>
            </a:p>
            <a:p>
              <a:pPr algn="l">
                <a:lnSpc>
                  <a:spcPct val="150000"/>
                </a:lnSpc>
              </a:pPr>
              <a:r>
                <a:rPr lang="en-US" altLang="zh-CN" dirty="0"/>
                <a:t> </a:t>
              </a:r>
              <a:r>
                <a:rPr lang="en-US" altLang="zh-CN" dirty="0" smtClean="0"/>
                <a:t>                 </a:t>
              </a:r>
              <a:r>
                <a:rPr lang="zh-CN" altLang="zh-CN" dirty="0" smtClean="0"/>
                <a:t>的内容</a:t>
              </a:r>
              <a:r>
                <a:rPr lang="zh-CN" altLang="en-US" dirty="0" smtClean="0"/>
                <a:t>，</a:t>
              </a:r>
              <a:r>
                <a:rPr lang="zh-CN" altLang="zh-CN" dirty="0" smtClean="0"/>
                <a:t>链接进来</a:t>
              </a:r>
              <a:r>
                <a:rPr lang="zh-CN" altLang="zh-CN" dirty="0"/>
                <a:t>的数据将随着外部源</a:t>
              </a:r>
              <a:r>
                <a:rPr lang="zh-CN" altLang="zh-CN" dirty="0" smtClean="0"/>
                <a:t>数据</a:t>
              </a:r>
              <a:endParaRPr lang="en-US" altLang="zh-CN" dirty="0" smtClean="0"/>
            </a:p>
            <a:p>
              <a:pPr algn="l">
                <a:lnSpc>
                  <a:spcPct val="150000"/>
                </a:lnSpc>
              </a:pPr>
              <a:r>
                <a:rPr lang="en-US" altLang="zh-CN" dirty="0"/>
                <a:t> </a:t>
              </a:r>
              <a:r>
                <a:rPr lang="en-US" altLang="zh-CN" dirty="0" smtClean="0"/>
                <a:t>                 </a:t>
              </a:r>
              <a:r>
                <a:rPr lang="zh-CN" altLang="zh-CN" dirty="0" smtClean="0"/>
                <a:t>的</a:t>
              </a:r>
              <a:r>
                <a:rPr lang="zh-CN" altLang="zh-CN" dirty="0"/>
                <a:t>变动而变动</a:t>
              </a:r>
              <a:endParaRPr lang="en-US" altLang="zh-CN" dirty="0"/>
            </a:p>
          </p:txBody>
        </p:sp>
      </p:grpSp>
      <p:sp>
        <p:nvSpPr>
          <p:cNvPr id="8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98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06" y="1173191"/>
            <a:ext cx="6195668" cy="4796287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734199" y="671768"/>
            <a:ext cx="7395754" cy="5014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4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保存导出步骤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1746016" y="2479955"/>
            <a:ext cx="1535891" cy="2827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50</a:t>
            </a:fld>
            <a:endParaRPr lang="en-US" altLang="zh-CN" dirty="0"/>
          </a:p>
        </p:txBody>
      </p:sp>
      <p:sp>
        <p:nvSpPr>
          <p:cNvPr id="8" name="圆角矩形 7"/>
          <p:cNvSpPr/>
          <p:nvPr/>
        </p:nvSpPr>
        <p:spPr>
          <a:xfrm>
            <a:off x="2521643" y="2881341"/>
            <a:ext cx="5057938" cy="27465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120596" y="5599176"/>
            <a:ext cx="817424" cy="2603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2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0"/>
            <a:ext cx="8686800" cy="1087438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重要提示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gray">
          <a:xfrm>
            <a:off x="2562237" y="1759329"/>
            <a:ext cx="6184947" cy="136343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174"/>
          <p:cNvSpPr>
            <a:spLocks noChangeArrowheads="1"/>
          </p:cNvSpPr>
          <p:nvPr/>
        </p:nvSpPr>
        <p:spPr bwMode="gray">
          <a:xfrm>
            <a:off x="888244" y="1759330"/>
            <a:ext cx="1663401" cy="13634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178"/>
          <p:cNvSpPr>
            <a:spLocks noChangeArrowheads="1"/>
          </p:cNvSpPr>
          <p:nvPr/>
        </p:nvSpPr>
        <p:spPr bwMode="white">
          <a:xfrm>
            <a:off x="1005719" y="1853244"/>
            <a:ext cx="154592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200" dirty="0" smtClean="0">
                <a:solidFill>
                  <a:schemeClr val="bg1"/>
                </a:solidFill>
              </a:rPr>
              <a:t>若</a:t>
            </a:r>
            <a:r>
              <a:rPr lang="zh-CN" altLang="zh-CN" sz="2200" dirty="0" smtClean="0">
                <a:solidFill>
                  <a:schemeClr val="bg1"/>
                </a:solidFill>
              </a:rPr>
              <a:t>存在同名</a:t>
            </a:r>
            <a:r>
              <a:rPr lang="en-US" altLang="zh-CN" sz="2200" dirty="0" smtClean="0">
                <a:solidFill>
                  <a:schemeClr val="bg1"/>
                </a:solidFill>
              </a:rPr>
              <a:t>PDF</a:t>
            </a:r>
            <a:r>
              <a:rPr lang="zh-CN" altLang="zh-CN" sz="2200" dirty="0" smtClean="0">
                <a:solidFill>
                  <a:schemeClr val="bg1"/>
                </a:solidFill>
              </a:rPr>
              <a:t>文件</a:t>
            </a:r>
            <a:endParaRPr lang="en-US" altLang="zh-CN" sz="22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30" name="Rectangle 181"/>
          <p:cNvSpPr>
            <a:spLocks noChangeArrowheads="1"/>
          </p:cNvSpPr>
          <p:nvPr/>
        </p:nvSpPr>
        <p:spPr bwMode="auto">
          <a:xfrm>
            <a:off x="2551645" y="1787428"/>
            <a:ext cx="60230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zh-CN" sz="2400" dirty="0"/>
              <a:t>如果保存导出步骤的名称“导出</a:t>
            </a:r>
            <a:r>
              <a:rPr lang="en-US" altLang="zh-CN" sz="2400" dirty="0"/>
              <a:t>-</a:t>
            </a:r>
            <a:r>
              <a:rPr lang="zh-CN" altLang="zh-CN" sz="2400" dirty="0"/>
              <a:t>教师信息表”已经存在，则会</a:t>
            </a:r>
            <a:r>
              <a:rPr lang="zh-CN" altLang="zh-CN" sz="2400" dirty="0" smtClean="0"/>
              <a:t>出现</a:t>
            </a:r>
            <a:r>
              <a:rPr lang="zh-CN" altLang="en-US" sz="2400" dirty="0" smtClean="0"/>
              <a:t>下</a:t>
            </a:r>
            <a:r>
              <a:rPr lang="zh-CN" altLang="zh-CN" sz="2400" dirty="0" smtClean="0"/>
              <a:t>图所</a:t>
            </a:r>
            <a:r>
              <a:rPr lang="zh-CN" altLang="zh-CN" sz="2400" dirty="0"/>
              <a:t>示的名称已被使用消息框，提示用户重新命名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3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51</a:t>
            </a:fld>
            <a:endParaRPr lang="en-US" altLang="zh-CN" dirty="0"/>
          </a:p>
        </p:txBody>
      </p:sp>
      <p:pic>
        <p:nvPicPr>
          <p:cNvPr id="9" name="图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5" y="3533086"/>
            <a:ext cx="7667589" cy="15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2035834" y="1949569"/>
            <a:ext cx="6625087" cy="2501661"/>
          </a:xfrm>
        </p:spPr>
        <p:txBody>
          <a:bodyPr/>
          <a:lstStyle/>
          <a:p>
            <a:pPr algn="l"/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Access</a:t>
            </a:r>
            <a:r>
              <a:rPr lang="zh-CN" altLang="en-US" sz="2400" dirty="0" smtClean="0"/>
              <a:t>的内部数据对象</a:t>
            </a:r>
            <a:r>
              <a:rPr lang="zh-CN" altLang="en-US" sz="2400" dirty="0"/>
              <a:t>概念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）导入</a:t>
            </a:r>
            <a:r>
              <a:rPr lang="en-US" altLang="zh-CN" sz="2400" dirty="0" smtClean="0"/>
              <a:t>Excel</a:t>
            </a:r>
            <a:r>
              <a:rPr lang="zh-CN" altLang="en-US" sz="2400" dirty="0" smtClean="0"/>
              <a:t>文件、文本文件、</a:t>
            </a:r>
            <a:r>
              <a:rPr lang="en-US" altLang="zh-CN" sz="2400" dirty="0" smtClean="0"/>
              <a:t>Access</a:t>
            </a:r>
            <a:r>
              <a:rPr lang="zh-CN" altLang="en-US" sz="2400" dirty="0" smtClean="0"/>
              <a:t>文件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> </a:t>
            </a:r>
            <a:r>
              <a:rPr lang="en-US" altLang="zh-CN" sz="2400" dirty="0" smtClean="0"/>
              <a:t>         </a:t>
            </a:r>
            <a:r>
              <a:rPr lang="zh-CN" altLang="en-US" sz="2400" dirty="0" smtClean="0"/>
              <a:t>的步骤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）导出到</a:t>
            </a:r>
            <a:r>
              <a:rPr lang="en-US" altLang="zh-CN" sz="2400" dirty="0" smtClean="0"/>
              <a:t>Excel</a:t>
            </a:r>
            <a:r>
              <a:rPr lang="zh-CN" altLang="en-US" sz="2400" dirty="0"/>
              <a:t>文件、</a:t>
            </a:r>
            <a:r>
              <a:rPr lang="zh-CN" altLang="en-US" sz="2400" dirty="0" smtClean="0"/>
              <a:t>文本文件、</a:t>
            </a:r>
            <a:r>
              <a:rPr lang="en-US" altLang="zh-CN" sz="2400" dirty="0"/>
              <a:t> PDF</a:t>
            </a:r>
            <a:r>
              <a:rPr lang="zh-CN" altLang="zh-CN" sz="2400" dirty="0" smtClean="0"/>
              <a:t>或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> </a:t>
            </a:r>
            <a:r>
              <a:rPr lang="en-US" altLang="zh-CN" sz="2400" dirty="0" smtClean="0"/>
              <a:t>         XPS</a:t>
            </a:r>
            <a:r>
              <a:rPr lang="zh-CN" altLang="en-US" sz="2400" dirty="0" smtClean="0"/>
              <a:t>的步骤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zh-CN" altLang="en-US" sz="2400" dirty="0"/>
          </a:p>
        </p:txBody>
      </p:sp>
      <p:sp>
        <p:nvSpPr>
          <p:cNvPr id="4" name="副标题 3"/>
          <p:cNvSpPr>
            <a:spLocks noGrp="1"/>
          </p:cNvSpPr>
          <p:nvPr>
            <p:ph type="subTitle" sz="quarter" idx="1"/>
          </p:nvPr>
        </p:nvSpPr>
        <p:spPr>
          <a:xfrm>
            <a:off x="2342858" y="853107"/>
            <a:ext cx="4984750" cy="1077913"/>
          </a:xfrm>
        </p:spPr>
        <p:txBody>
          <a:bodyPr/>
          <a:lstStyle/>
          <a:p>
            <a:pPr algn="l"/>
            <a:r>
              <a:rPr lang="zh-CN" altLang="en-US" sz="3600" dirty="0" smtClean="0"/>
              <a:t>本章重点：</a:t>
            </a:r>
            <a:endParaRPr lang="zh-CN" altLang="en-US" sz="3600" dirty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>
          <a:xfrm>
            <a:off x="3065207" y="6245224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CD82B1B-DD1F-4340-B57E-734052DD5567}" type="slidenum">
              <a:rPr lang="en-US" altLang="zh-CN" smtClean="0"/>
              <a:pPr/>
              <a:t>52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 bwMode="gray">
          <a:xfrm>
            <a:off x="0" y="-2259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dirty="0"/>
              <a:t>导</a:t>
            </a:r>
            <a:r>
              <a:rPr lang="zh-CN" altLang="en-US" sz="3600" dirty="0" smtClean="0"/>
              <a:t>入和链接</a:t>
            </a:r>
            <a:endParaRPr lang="zh-CN" altLang="en-US" sz="3600" dirty="0"/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15" name="Rectangle 182"/>
          <p:cNvSpPr>
            <a:spLocks noChangeArrowheads="1"/>
          </p:cNvSpPr>
          <p:nvPr/>
        </p:nvSpPr>
        <p:spPr bwMode="auto">
          <a:xfrm>
            <a:off x="1435588" y="800324"/>
            <a:ext cx="5815623" cy="45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可否从</a:t>
            </a:r>
            <a:r>
              <a:rPr lang="en-US" altLang="zh-CN" dirty="0"/>
              <a:t>Access</a:t>
            </a:r>
            <a:r>
              <a:rPr lang="zh-CN" altLang="zh-CN" dirty="0"/>
              <a:t>导入、导出、链接的文件类型</a:t>
            </a:r>
            <a:endParaRPr lang="en-US" altLang="zh-CN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15539"/>
              </p:ext>
            </p:extLst>
          </p:nvPr>
        </p:nvGraphicFramePr>
        <p:xfrm>
          <a:off x="633661" y="1281253"/>
          <a:ext cx="8133821" cy="4245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351"/>
                <a:gridCol w="2164976"/>
                <a:gridCol w="1452283"/>
                <a:gridCol w="2232211"/>
              </a:tblGrid>
              <a:tr h="25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文件类型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导入可否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导出可否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链接可否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9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Excel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文件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文本文件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XML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文件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否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PDF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或</a:t>
                      </a: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XPS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文件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否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否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电子邮件（文件附件）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否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否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Access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文件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194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Word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文件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否，但可以将</a:t>
                      </a:r>
                      <a:r>
                        <a:rPr lang="en-US" sz="1600" kern="100" dirty="0">
                          <a:effectLst/>
                        </a:rPr>
                        <a:t> Word </a:t>
                      </a:r>
                      <a:r>
                        <a:rPr lang="zh-CN" sz="1600" kern="100" dirty="0">
                          <a:effectLst/>
                        </a:rPr>
                        <a:t>文件另存为文本文件，然后导入此文本文件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可</a:t>
                      </a:r>
                      <a:r>
                        <a:rPr lang="zh-CN" altLang="en-US" sz="1600" kern="100" dirty="0" smtClean="0">
                          <a:effectLst/>
                        </a:rPr>
                        <a:t>，</a:t>
                      </a:r>
                      <a:r>
                        <a:rPr lang="zh-CN" sz="1600" kern="100" dirty="0" smtClean="0">
                          <a:effectLst/>
                        </a:rPr>
                        <a:t>可以</a:t>
                      </a:r>
                      <a:r>
                        <a:rPr lang="zh-CN" sz="1600" kern="100" dirty="0">
                          <a:effectLst/>
                        </a:rPr>
                        <a:t>导出为</a:t>
                      </a:r>
                      <a:r>
                        <a:rPr lang="en-US" sz="1600" kern="100" dirty="0">
                          <a:effectLst/>
                        </a:rPr>
                        <a:t> Word </a:t>
                      </a:r>
                      <a:r>
                        <a:rPr lang="zh-CN" sz="1600" kern="100" dirty="0">
                          <a:effectLst/>
                        </a:rPr>
                        <a:t>合并或格式</a:t>
                      </a:r>
                      <a:r>
                        <a:rPr lang="zh-CN" sz="1600" kern="100" dirty="0" smtClean="0">
                          <a:effectLst/>
                        </a:rPr>
                        <a:t>文本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否，但可以将</a:t>
                      </a:r>
                      <a:r>
                        <a:rPr lang="en-US" sz="1600" kern="100" dirty="0">
                          <a:effectLst/>
                        </a:rPr>
                        <a:t> Word </a:t>
                      </a:r>
                      <a:r>
                        <a:rPr lang="zh-CN" sz="1600" kern="100" dirty="0">
                          <a:effectLst/>
                        </a:rPr>
                        <a:t>文件另存为文本文件，然后链接到此文本文件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SharePoint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列表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ODBC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数据库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HTML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文档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1C1C1C"/>
                          </a:solidFill>
                          <a:effectLst/>
                        </a:rPr>
                        <a:t>dBASE</a:t>
                      </a:r>
                      <a:r>
                        <a:rPr lang="zh-CN" sz="1600" kern="100">
                          <a:solidFill>
                            <a:srgbClr val="1C1C1C"/>
                          </a:solidFill>
                          <a:effectLst/>
                        </a:rPr>
                        <a:t>文件</a:t>
                      </a:r>
                      <a:endParaRPr lang="zh-CN" sz="1600" kern="10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可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299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1C1C1C"/>
                          </a:solidFill>
                          <a:effectLst/>
                        </a:rPr>
                        <a:t>Outlook </a:t>
                      </a:r>
                      <a:r>
                        <a:rPr lang="zh-CN" sz="1600" kern="100" dirty="0">
                          <a:solidFill>
                            <a:srgbClr val="1C1C1C"/>
                          </a:solidFill>
                          <a:effectLst/>
                        </a:rPr>
                        <a:t>文件夹</a:t>
                      </a:r>
                      <a:endParaRPr lang="zh-CN" sz="1600" kern="100" dirty="0">
                        <a:solidFill>
                          <a:srgbClr val="1C1C1C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否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可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10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47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34" y="2964805"/>
            <a:ext cx="4739977" cy="1961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/>
              <a:t>10.2  </a:t>
            </a:r>
            <a:r>
              <a:rPr lang="zh-CN" altLang="zh-CN" dirty="0"/>
              <a:t>导入数据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129681" y="1451698"/>
            <a:ext cx="7395754" cy="9418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zh-CN" sz="2000" dirty="0" smtClean="0"/>
              <a:t>能够</a:t>
            </a:r>
            <a:r>
              <a:rPr lang="zh-CN" altLang="zh-CN" sz="2000" dirty="0"/>
              <a:t>导</a:t>
            </a:r>
            <a:r>
              <a:rPr lang="zh-CN" altLang="zh-CN" sz="2000" dirty="0" smtClean="0"/>
              <a:t>入</a:t>
            </a:r>
            <a:r>
              <a:rPr lang="zh-CN" altLang="en-US" sz="2000" dirty="0" smtClean="0"/>
              <a:t>并链接的文件类型：</a:t>
            </a:r>
            <a:r>
              <a:rPr lang="en-US" altLang="zh-CN" sz="2000" dirty="0" smtClean="0"/>
              <a:t>Excel</a:t>
            </a:r>
            <a:r>
              <a:rPr lang="zh-CN" altLang="zh-CN" sz="2000" dirty="0" smtClean="0"/>
              <a:t>、</a:t>
            </a:r>
            <a:r>
              <a:rPr lang="en-US" altLang="zh-CN" sz="2000" dirty="0" smtClean="0"/>
              <a:t>Access</a:t>
            </a:r>
            <a:r>
              <a:rPr lang="zh-CN" altLang="zh-CN" sz="2000" dirty="0" smtClean="0"/>
              <a:t>、</a:t>
            </a:r>
            <a:r>
              <a:rPr lang="en-US" altLang="zh-CN" sz="2000" dirty="0"/>
              <a:t>ODBC</a:t>
            </a:r>
            <a:r>
              <a:rPr lang="zh-CN" altLang="zh-CN" sz="2000" dirty="0"/>
              <a:t>数据库、文本文件、</a:t>
            </a:r>
            <a:r>
              <a:rPr lang="en-US" altLang="zh-CN" sz="2000" dirty="0"/>
              <a:t>XML</a:t>
            </a:r>
            <a:r>
              <a:rPr lang="zh-CN" altLang="zh-CN" sz="2000" dirty="0"/>
              <a:t>文件以及其他类型</a:t>
            </a:r>
            <a:r>
              <a:rPr lang="zh-CN" altLang="zh-CN" sz="2000" dirty="0" smtClean="0"/>
              <a:t>文件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84" y="2070847"/>
            <a:ext cx="2200704" cy="4195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圆角矩形 7"/>
          <p:cNvSpPr/>
          <p:nvPr/>
        </p:nvSpPr>
        <p:spPr>
          <a:xfrm>
            <a:off x="5220538" y="4145197"/>
            <a:ext cx="898513" cy="39236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6128223" y="4257333"/>
            <a:ext cx="546106" cy="211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 bwMode="auto">
          <a:xfrm flipV="1">
            <a:off x="5669794" y="4537566"/>
            <a:ext cx="98994" cy="536996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圆角矩形 10"/>
          <p:cNvSpPr/>
          <p:nvPr/>
        </p:nvSpPr>
        <p:spPr bwMode="auto">
          <a:xfrm>
            <a:off x="5051230" y="5074562"/>
            <a:ext cx="833717" cy="4252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直接箭头连接符 14"/>
          <p:cNvCxnSpPr>
            <a:stCxn id="11" idx="0"/>
          </p:cNvCxnSpPr>
          <p:nvPr/>
        </p:nvCxnSpPr>
        <p:spPr>
          <a:xfrm flipV="1">
            <a:off x="5468089" y="4537566"/>
            <a:ext cx="251202" cy="5369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86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" y="606307"/>
            <a:ext cx="8686800" cy="1087438"/>
          </a:xfrm>
        </p:spPr>
        <p:txBody>
          <a:bodyPr/>
          <a:lstStyle/>
          <a:p>
            <a:r>
              <a:rPr lang="en-US" altLang="zh-CN" dirty="0"/>
              <a:t>10.2.1</a:t>
            </a:r>
            <a:r>
              <a:rPr lang="zh-CN" altLang="zh-CN" dirty="0"/>
              <a:t>导入</a:t>
            </a:r>
            <a:r>
              <a:rPr lang="en-US" altLang="zh-CN" dirty="0"/>
              <a:t>Excel</a:t>
            </a:r>
            <a:r>
              <a:rPr lang="zh-CN" altLang="zh-CN" dirty="0"/>
              <a:t>文件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847293" y="2069252"/>
            <a:ext cx="7395754" cy="20041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 </a:t>
            </a:r>
            <a:r>
              <a:rPr lang="zh-CN" altLang="en-US" sz="2000" dirty="0" smtClean="0"/>
              <a:t>导入步骤：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）准备好</a:t>
            </a:r>
            <a:r>
              <a:rPr lang="en-US" altLang="zh-CN" sz="2000" dirty="0"/>
              <a:t>Excel</a:t>
            </a:r>
            <a:r>
              <a:rPr lang="zh-CN" altLang="zh-CN" sz="2000" dirty="0" smtClean="0"/>
              <a:t>源文件</a:t>
            </a:r>
            <a:endParaRPr lang="en-US" altLang="zh-CN" sz="2000" dirty="0" smtClean="0"/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）执行导入</a:t>
            </a:r>
            <a:r>
              <a:rPr lang="en-US" altLang="zh-CN" sz="2000" dirty="0"/>
              <a:t>Excel</a:t>
            </a:r>
            <a:r>
              <a:rPr lang="zh-CN" altLang="zh-CN" sz="2000" dirty="0"/>
              <a:t>文件操作</a:t>
            </a:r>
            <a:endParaRPr lang="en-US" altLang="zh-CN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91" y="3765622"/>
            <a:ext cx="4920249" cy="17571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圆角矩形 16"/>
          <p:cNvSpPr/>
          <p:nvPr/>
        </p:nvSpPr>
        <p:spPr>
          <a:xfrm>
            <a:off x="3545723" y="4192959"/>
            <a:ext cx="728711" cy="78144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3910079" y="4974401"/>
            <a:ext cx="635091" cy="788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 bwMode="auto">
          <a:xfrm>
            <a:off x="4204879" y="5762449"/>
            <a:ext cx="833717" cy="4252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105239" y="1602329"/>
            <a:ext cx="5295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000" dirty="0"/>
              <a:t>例</a:t>
            </a:r>
            <a:r>
              <a:rPr lang="en-US" altLang="zh-CN" sz="2000" dirty="0"/>
              <a:t>10. 1</a:t>
            </a:r>
            <a:r>
              <a:rPr lang="zh-CN" altLang="zh-CN" sz="2000" dirty="0" smtClean="0"/>
              <a:t>：</a:t>
            </a:r>
            <a:r>
              <a:rPr lang="zh-CN" altLang="en-US" sz="2000" dirty="0" smtClean="0"/>
              <a:t>将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文件导入到数据库中的操作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24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2" y="929731"/>
            <a:ext cx="6440956" cy="4744927"/>
          </a:xfrm>
          <a:prstGeom prst="rect">
            <a:avLst/>
          </a:prstGeom>
        </p:spPr>
      </p:pic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960313" y="367088"/>
            <a:ext cx="7395754" cy="4981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）指定</a:t>
            </a:r>
            <a:r>
              <a:rPr lang="zh-CN" altLang="zh-CN" sz="2000" dirty="0" smtClean="0"/>
              <a:t>数据源</a:t>
            </a:r>
            <a:endParaRPr lang="en-US" altLang="zh-CN" sz="2000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4" name="圆角矩形 23"/>
          <p:cNvSpPr/>
          <p:nvPr/>
        </p:nvSpPr>
        <p:spPr bwMode="auto">
          <a:xfrm>
            <a:off x="5298141" y="1617912"/>
            <a:ext cx="833717" cy="31970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417099" y="2018298"/>
            <a:ext cx="830866" cy="29459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131858" y="1777763"/>
            <a:ext cx="403413" cy="240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4" y="995796"/>
            <a:ext cx="6300571" cy="48478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5" y="1056181"/>
            <a:ext cx="6814736" cy="5026877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5020574" y="5353845"/>
            <a:ext cx="982047" cy="30356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065207" y="6245224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15" name="圆角矩形 14"/>
          <p:cNvSpPr/>
          <p:nvPr/>
        </p:nvSpPr>
        <p:spPr>
          <a:xfrm>
            <a:off x="6200870" y="5691910"/>
            <a:ext cx="700674" cy="26702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7" name="圆角矩形 16"/>
          <p:cNvSpPr/>
          <p:nvPr/>
        </p:nvSpPr>
        <p:spPr bwMode="auto">
          <a:xfrm>
            <a:off x="2021124" y="2244598"/>
            <a:ext cx="4666017" cy="216000"/>
          </a:xfrm>
          <a:prstGeom prst="round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4" grpId="1" animBg="1"/>
      <p:bldP spid="13" grpId="0" animBg="1"/>
      <p:bldP spid="13" grpId="1" animBg="1"/>
      <p:bldP spid="25" grpId="0" animBg="1"/>
      <p:bldP spid="25" grpId="1" animBg="1"/>
      <p:bldP spid="15" grpId="0" animBg="1"/>
      <p:bldP spid="15" grpId="1" animBg="1"/>
      <p:bldP spid="17" grpId="0" animBg="1"/>
    </p:bldLst>
  </p:timing>
</p:sld>
</file>

<file path=ppt/theme/theme1.xml><?xml version="1.0" encoding="utf-8"?>
<a:theme xmlns:a="http://schemas.openxmlformats.org/drawingml/2006/main" name="38">
  <a:themeElements>
    <a:clrScheme name="1_Default Design 1">
      <a:dk1>
        <a:srgbClr val="1C1C1C"/>
      </a:dk1>
      <a:lt1>
        <a:srgbClr val="FFFFFF"/>
      </a:lt1>
      <a:dk2>
        <a:srgbClr val="080808"/>
      </a:dk2>
      <a:lt2>
        <a:srgbClr val="DDDDDD"/>
      </a:lt2>
      <a:accent1>
        <a:srgbClr val="EE3516"/>
      </a:accent1>
      <a:accent2>
        <a:srgbClr val="F3BD33"/>
      </a:accent2>
      <a:accent3>
        <a:srgbClr val="FFFFFF"/>
      </a:accent3>
      <a:accent4>
        <a:srgbClr val="161616"/>
      </a:accent4>
      <a:accent5>
        <a:srgbClr val="F5AEAB"/>
      </a:accent5>
      <a:accent6>
        <a:srgbClr val="DCAB2D"/>
      </a:accent6>
      <a:hlink>
        <a:srgbClr val="AED925"/>
      </a:hlink>
      <a:folHlink>
        <a:srgbClr val="4E9D4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>
            <a:alpha val="0"/>
          </a:srgbClr>
        </a:solidFill>
        <a:ln w="9525">
          <a:solidFill>
            <a:srgbClr val="000000"/>
          </a:solidFill>
          <a:round/>
          <a:headEnd/>
          <a:tailEnd/>
        </a:ln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5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E3516"/>
        </a:accent1>
        <a:accent2>
          <a:srgbClr val="F3BD33"/>
        </a:accent2>
        <a:accent3>
          <a:srgbClr val="FFFFFF"/>
        </a:accent3>
        <a:accent4>
          <a:srgbClr val="161616"/>
        </a:accent4>
        <a:accent5>
          <a:srgbClr val="F5AEAB"/>
        </a:accent5>
        <a:accent6>
          <a:srgbClr val="DCAB2D"/>
        </a:accent6>
        <a:hlink>
          <a:srgbClr val="AED925"/>
        </a:hlink>
        <a:folHlink>
          <a:srgbClr val="4E9D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25A757"/>
        </a:accent1>
        <a:accent2>
          <a:srgbClr val="8DA955"/>
        </a:accent2>
        <a:accent3>
          <a:srgbClr val="FFFFFF"/>
        </a:accent3>
        <a:accent4>
          <a:srgbClr val="161616"/>
        </a:accent4>
        <a:accent5>
          <a:srgbClr val="ACD0B4"/>
        </a:accent5>
        <a:accent6>
          <a:srgbClr val="7F994C"/>
        </a:accent6>
        <a:hlink>
          <a:srgbClr val="D5B35D"/>
        </a:hlink>
        <a:folHlink>
          <a:srgbClr val="B86A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FC119"/>
        </a:accent1>
        <a:accent2>
          <a:srgbClr val="8CCF49"/>
        </a:accent2>
        <a:accent3>
          <a:srgbClr val="FFFFFF"/>
        </a:accent3>
        <a:accent4>
          <a:srgbClr val="161616"/>
        </a:accent4>
        <a:accent5>
          <a:srgbClr val="F6DDAB"/>
        </a:accent5>
        <a:accent6>
          <a:srgbClr val="7EBB41"/>
        </a:accent6>
        <a:hlink>
          <a:srgbClr val="74D3FE"/>
        </a:hlink>
        <a:folHlink>
          <a:srgbClr val="3075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1946</TotalTime>
  <Words>1399</Words>
  <Application>Microsoft Office PowerPoint</Application>
  <PresentationFormat>全屏显示(4:3)</PresentationFormat>
  <Paragraphs>316</Paragraphs>
  <Slides>52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3" baseType="lpstr">
      <vt:lpstr>38</vt:lpstr>
      <vt:lpstr>PowerPoint 演示文稿</vt:lpstr>
      <vt:lpstr>第10章 数据的导入导出</vt:lpstr>
      <vt:lpstr>第10章 数据的导入导出</vt:lpstr>
      <vt:lpstr>PowerPoint 演示文稿</vt:lpstr>
      <vt:lpstr>PowerPoint 演示文稿</vt:lpstr>
      <vt:lpstr>PowerPoint 演示文稿</vt:lpstr>
      <vt:lpstr>10.2  导入数据</vt:lpstr>
      <vt:lpstr>10.2.1导入Excel文件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重要提示1</vt:lpstr>
      <vt:lpstr>重要提示2</vt:lpstr>
      <vt:lpstr>10.2.2导入文本文件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10.2.3 导入Access数据库文件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10.3  导出数据</vt:lpstr>
      <vt:lpstr>10.3.1导出为Excel文件</vt:lpstr>
      <vt:lpstr>PowerPoint 演示文稿</vt:lpstr>
      <vt:lpstr>PowerPoint 演示文稿</vt:lpstr>
      <vt:lpstr>重要提示</vt:lpstr>
      <vt:lpstr>10.3.2 导出为文本文件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10.3.3 导出为PDF或XPS文件</vt:lpstr>
      <vt:lpstr>PowerPoint 演示文稿</vt:lpstr>
      <vt:lpstr>PowerPoint 演示文稿</vt:lpstr>
      <vt:lpstr>PowerPoint 演示文稿</vt:lpstr>
      <vt:lpstr>重要提示</vt:lpstr>
      <vt:lpstr>（1）Access的内部数据对象概念  （2）导入Excel文件、文本文件、Access文件           的步骤  （3）导出到Excel文件、文本文件、 PDF或           XPS的步骤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MyQ</dc:creator>
  <cp:lastModifiedBy>wanghuan</cp:lastModifiedBy>
  <cp:revision>141</cp:revision>
  <dcterms:created xsi:type="dcterms:W3CDTF">2013-04-26T08:48:44Z</dcterms:created>
  <dcterms:modified xsi:type="dcterms:W3CDTF">2013-06-27T03:38:13Z</dcterms:modified>
</cp:coreProperties>
</file>