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73" r:id="rId3"/>
    <p:sldId id="257" r:id="rId4"/>
    <p:sldId id="263" r:id="rId5"/>
    <p:sldId id="299" r:id="rId6"/>
    <p:sldId id="277" r:id="rId7"/>
    <p:sldId id="259" r:id="rId8"/>
    <p:sldId id="266" r:id="rId9"/>
    <p:sldId id="292" r:id="rId10"/>
    <p:sldId id="300" r:id="rId11"/>
    <p:sldId id="260" r:id="rId12"/>
    <p:sldId id="303" r:id="rId13"/>
    <p:sldId id="272" r:id="rId14"/>
    <p:sldId id="280" r:id="rId15"/>
    <p:sldId id="304" r:id="rId16"/>
    <p:sldId id="293" r:id="rId17"/>
    <p:sldId id="294" r:id="rId18"/>
    <p:sldId id="295" r:id="rId19"/>
    <p:sldId id="302" r:id="rId20"/>
    <p:sldId id="305" r:id="rId21"/>
    <p:sldId id="261" r:id="rId22"/>
    <p:sldId id="290" r:id="rId23"/>
    <p:sldId id="291" r:id="rId24"/>
    <p:sldId id="296" r:id="rId25"/>
    <p:sldId id="297" r:id="rId26"/>
    <p:sldId id="298" r:id="rId27"/>
    <p:sldId id="301" r:id="rId28"/>
    <p:sldId id="306" r:id="rId29"/>
    <p:sldId id="262"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56" autoAdjust="0"/>
    <p:restoredTop sz="94991" autoAdjust="0"/>
  </p:normalViewPr>
  <p:slideViewPr>
    <p:cSldViewPr>
      <p:cViewPr>
        <p:scale>
          <a:sx n="60" d="100"/>
          <a:sy n="60" d="100"/>
        </p:scale>
        <p:origin x="-103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95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14F34A-0F8F-458D-AD27-BD0D154F41DE}" type="datetimeFigureOut">
              <a:rPr lang="zh-CN" altLang="en-US" smtClean="0"/>
              <a:pPr/>
              <a:t>2012/3/25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ECC661-42BD-4B17-AA4B-F17565D422A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08FC5-DDF8-4981-9FEA-2E0696392A7A}" type="datetimeFigureOut">
              <a:rPr lang="zh-CN" altLang="en-US" smtClean="0"/>
              <a:pPr/>
              <a:t>2012/3/25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1B0FB-5844-4F87-82F7-90249648BB1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4</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18</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19</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20</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22</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23</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24</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25</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26</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27</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28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12</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13</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14</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15</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16</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931B0FB-5844-4F87-82F7-90249648BB1F}" type="slidenum">
              <a:rPr lang="zh-CN" altLang="en-US" smtClean="0"/>
              <a:pPr/>
              <a:t>17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86C3EB6-B12B-4E6D-B434-62E74168961E}" type="datetimeFigureOut">
              <a:rPr lang="zh-CN" altLang="en-US" smtClean="0"/>
              <a:pPr/>
              <a:t>2012/3/25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890F1F-EFD4-4044-9935-DE04946D58BF}" type="slidenum">
              <a:rPr lang="zh-CN" altLang="en-US" smtClean="0"/>
              <a:pPr/>
              <a:t>‹#›</a:t>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C3EB6-B12B-4E6D-B434-62E74168961E}" type="datetimeFigureOut">
              <a:rPr lang="zh-CN" altLang="en-US" smtClean="0"/>
              <a:pPr/>
              <a:t>2012/3/25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90F1F-EFD4-4044-9935-DE04946D58B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1.jpeg"/><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4437112"/>
            <a:ext cx="9144000" cy="36004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75000"/>
                </a:schemeClr>
              </a:solidFill>
            </a:endParaRPr>
          </a:p>
        </p:txBody>
      </p:sp>
      <p:sp>
        <p:nvSpPr>
          <p:cNvPr id="6" name="矩形 5"/>
          <p:cNvSpPr/>
          <p:nvPr/>
        </p:nvSpPr>
        <p:spPr>
          <a:xfrm>
            <a:off x="0" y="4797152"/>
            <a:ext cx="9144000" cy="2060848"/>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539552" y="2348880"/>
            <a:ext cx="8245580" cy="1138773"/>
          </a:xfrm>
          <a:prstGeom prst="rect">
            <a:avLst/>
          </a:prstGeom>
          <a:noFill/>
        </p:spPr>
        <p:txBody>
          <a:bodyPr wrap="square" rtlCol="0">
            <a:spAutoFit/>
          </a:bodyPr>
          <a:lstStyle/>
          <a:p>
            <a:r>
              <a:rPr lang="zh-CN" altLang="en-US" sz="4000" dirty="0" smtClean="0">
                <a:latin typeface="华文行楷" pitchFamily="2" charset="-122"/>
                <a:ea typeface="华文行楷" pitchFamily="2" charset="-122"/>
              </a:rPr>
              <a:t>美的分析论</a:t>
            </a:r>
            <a:endParaRPr lang="en-US" altLang="zh-CN" sz="4000" dirty="0" smtClean="0">
              <a:latin typeface="华文行楷" pitchFamily="2" charset="-122"/>
              <a:ea typeface="华文行楷" pitchFamily="2" charset="-122"/>
            </a:endParaRPr>
          </a:p>
          <a:p>
            <a:pPr algn="r"/>
            <a:r>
              <a:rPr lang="en-US" altLang="zh-CN" sz="2800" dirty="0" smtClean="0">
                <a:latin typeface="华文行楷" pitchFamily="2" charset="-122"/>
                <a:ea typeface="华文行楷" pitchFamily="2" charset="-122"/>
              </a:rPr>
              <a:t>——《</a:t>
            </a:r>
            <a:r>
              <a:rPr lang="zh-CN" altLang="en-US" sz="2800" dirty="0" smtClean="0">
                <a:latin typeface="华文行楷" pitchFamily="2" charset="-122"/>
                <a:ea typeface="华文行楷" pitchFamily="2" charset="-122"/>
              </a:rPr>
              <a:t>判断力批判</a:t>
            </a:r>
            <a:r>
              <a:rPr lang="en-US" altLang="zh-CN" sz="2800" dirty="0" smtClean="0">
                <a:latin typeface="华文行楷" pitchFamily="2" charset="-122"/>
                <a:ea typeface="华文行楷" pitchFamily="2" charset="-122"/>
              </a:rPr>
              <a:t>》</a:t>
            </a:r>
            <a:r>
              <a:rPr lang="zh-CN" altLang="en-US" sz="2800" dirty="0" smtClean="0">
                <a:latin typeface="华文行楷" pitchFamily="2" charset="-122"/>
                <a:ea typeface="华文行楷" pitchFamily="2" charset="-122"/>
              </a:rPr>
              <a:t>美者分析论第一、二契机</a:t>
            </a:r>
            <a:endParaRPr lang="zh-CN" altLang="en-US" sz="2800" dirty="0">
              <a:latin typeface="华文行楷" pitchFamily="2" charset="-122"/>
              <a:ea typeface="华文行楷" pitchFamily="2" charset="-122"/>
            </a:endParaRPr>
          </a:p>
        </p:txBody>
      </p:sp>
      <p:sp>
        <p:nvSpPr>
          <p:cNvPr id="12" name="TextBox 11"/>
          <p:cNvSpPr txBox="1"/>
          <p:nvPr/>
        </p:nvSpPr>
        <p:spPr>
          <a:xfrm>
            <a:off x="251520" y="375047"/>
            <a:ext cx="5572164" cy="461665"/>
          </a:xfrm>
          <a:prstGeom prst="rect">
            <a:avLst/>
          </a:prstGeom>
          <a:noFill/>
        </p:spPr>
        <p:txBody>
          <a:bodyPr wrap="square" rtlCol="0">
            <a:spAutoFit/>
          </a:bodyPr>
          <a:lstStyle/>
          <a:p>
            <a:r>
              <a:rPr lang="zh-CN" altLang="en-US" sz="2400" dirty="0" smtClean="0">
                <a:latin typeface="楷体" pitchFamily="49" charset="-122"/>
                <a:ea typeface="楷体" pitchFamily="49" charset="-122"/>
              </a:rPr>
              <a:t>西方美学经典导读</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康德的美学思想</a:t>
            </a:r>
            <a:endParaRPr lang="zh-CN" altLang="en-US" sz="2400" dirty="0">
              <a:latin typeface="楷体" pitchFamily="49" charset="-122"/>
              <a:ea typeface="楷体" pitchFamily="49" charset="-122"/>
            </a:endParaRPr>
          </a:p>
        </p:txBody>
      </p:sp>
      <p:sp>
        <p:nvSpPr>
          <p:cNvPr id="13" name="TextBox 12"/>
          <p:cNvSpPr txBox="1"/>
          <p:nvPr/>
        </p:nvSpPr>
        <p:spPr>
          <a:xfrm>
            <a:off x="5004048" y="5138028"/>
            <a:ext cx="3857652" cy="523220"/>
          </a:xfrm>
          <a:prstGeom prst="rect">
            <a:avLst/>
          </a:prstGeom>
          <a:noFill/>
        </p:spPr>
        <p:txBody>
          <a:bodyPr wrap="square" rtlCol="0">
            <a:spAutoFit/>
          </a:bodyPr>
          <a:lstStyle/>
          <a:p>
            <a:pPr algn="r"/>
            <a:r>
              <a:rPr lang="zh-CN" altLang="en-US" sz="2800" dirty="0" smtClean="0">
                <a:solidFill>
                  <a:schemeClr val="bg1"/>
                </a:solidFill>
                <a:latin typeface="华文行楷" pitchFamily="2" charset="-122"/>
                <a:ea typeface="华文行楷" pitchFamily="2" charset="-122"/>
              </a:rPr>
              <a:t>杜洁  </a:t>
            </a:r>
            <a:r>
              <a:rPr lang="en-US" altLang="zh-CN" sz="2800" dirty="0" smtClean="0">
                <a:solidFill>
                  <a:schemeClr val="bg1"/>
                </a:solidFill>
                <a:latin typeface="华文行楷" pitchFamily="2" charset="-122"/>
                <a:ea typeface="华文行楷" pitchFamily="2" charset="-122"/>
              </a:rPr>
              <a:t>10300110043</a:t>
            </a: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285720" y="285728"/>
            <a:ext cx="8215370"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rPr>
              <a:t>02   An introduction about Kant’s  important works</a:t>
            </a:r>
          </a:p>
        </p:txBody>
      </p:sp>
      <p:sp>
        <p:nvSpPr>
          <p:cNvPr id="6" name="TextBox 5"/>
          <p:cNvSpPr txBox="1"/>
          <p:nvPr/>
        </p:nvSpPr>
        <p:spPr>
          <a:xfrm>
            <a:off x="504056" y="980728"/>
            <a:ext cx="8532440" cy="523220"/>
          </a:xfrm>
          <a:prstGeom prst="rect">
            <a:avLst/>
          </a:prstGeom>
          <a:noFill/>
        </p:spPr>
        <p:txBody>
          <a:bodyPr wrap="square" rtlCol="0">
            <a:spAutoFit/>
          </a:bodyPr>
          <a:lstStyle/>
          <a:p>
            <a:r>
              <a:rPr lang="en-US" altLang="zh-CN" sz="2800" b="1" dirty="0" smtClean="0">
                <a:latin typeface="Segoe Script" pitchFamily="34" charset="0"/>
                <a:ea typeface="华文行楷" pitchFamily="2" charset="-122"/>
              </a:rPr>
              <a:t>Third: Critique of </a:t>
            </a:r>
            <a:r>
              <a:rPr lang="en-US" altLang="zh-CN" sz="2800" b="1" dirty="0" err="1" smtClean="0">
                <a:latin typeface="Segoe Script" pitchFamily="34" charset="0"/>
                <a:ea typeface="华文行楷" pitchFamily="2" charset="-122"/>
              </a:rPr>
              <a:t>Judgement</a:t>
            </a:r>
            <a:endParaRPr lang="en-US" altLang="zh-CN" sz="2800" b="1" dirty="0" smtClean="0">
              <a:latin typeface="Segoe Script" pitchFamily="34" charset="0"/>
              <a:ea typeface="华文行楷" pitchFamily="2" charset="-122"/>
            </a:endParaRPr>
          </a:p>
        </p:txBody>
      </p:sp>
      <p:pic>
        <p:nvPicPr>
          <p:cNvPr id="5" name="图片 4" descr="4385103_200_200.jpg"/>
          <p:cNvPicPr>
            <a:picLocks noChangeAspect="1"/>
          </p:cNvPicPr>
          <p:nvPr/>
        </p:nvPicPr>
        <p:blipFill>
          <a:blip r:embed="rId3" cstate="print"/>
          <a:stretch>
            <a:fillRect/>
          </a:stretch>
        </p:blipFill>
        <p:spPr>
          <a:xfrm>
            <a:off x="5906616" y="2060848"/>
            <a:ext cx="2481808" cy="3877825"/>
          </a:xfrm>
          <a:prstGeom prst="rect">
            <a:avLst/>
          </a:prstGeom>
        </p:spPr>
      </p:pic>
      <p:sp>
        <p:nvSpPr>
          <p:cNvPr id="7" name="TextBox 6"/>
          <p:cNvSpPr txBox="1"/>
          <p:nvPr/>
        </p:nvSpPr>
        <p:spPr>
          <a:xfrm>
            <a:off x="611560" y="3356992"/>
            <a:ext cx="5184576" cy="107721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The bridge between the moral man and the scientific man.</a:t>
            </a:r>
            <a:endParaRPr lang="zh-CN" altLang="en-US" sz="3200" dirty="0" smtClean="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7158" y="428604"/>
            <a:ext cx="3786214" cy="1107996"/>
          </a:xfrm>
          <a:prstGeom prst="rect">
            <a:avLst/>
          </a:prstGeom>
          <a:noFill/>
        </p:spPr>
        <p:txBody>
          <a:bodyPr wrap="square" rtlCol="0">
            <a:spAutoFit/>
          </a:bodyPr>
          <a:lstStyle/>
          <a:p>
            <a:r>
              <a:rPr lang="en-US" altLang="zh-CN" sz="6600" dirty="0" smtClean="0">
                <a:latin typeface="Segoe Script" pitchFamily="34" charset="0"/>
              </a:rPr>
              <a:t>content</a:t>
            </a:r>
            <a:endParaRPr lang="zh-CN" altLang="en-US" sz="6600" dirty="0">
              <a:latin typeface="Segoe Script" pitchFamily="34" charset="0"/>
            </a:endParaRPr>
          </a:p>
        </p:txBody>
      </p:sp>
      <p:sp>
        <p:nvSpPr>
          <p:cNvPr id="11" name="矩形 10"/>
          <p:cNvSpPr/>
          <p:nvPr/>
        </p:nvSpPr>
        <p:spPr>
          <a:xfrm>
            <a:off x="0" y="1500174"/>
            <a:ext cx="9144000" cy="1428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1643050"/>
            <a:ext cx="2285984" cy="5214950"/>
          </a:xfrm>
          <a:prstGeom prst="rect">
            <a:avLst/>
          </a:prstGeom>
          <a:solidFill>
            <a:schemeClr val="bg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285984" y="1643050"/>
            <a:ext cx="2286016" cy="5214950"/>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572000" y="1643050"/>
            <a:ext cx="2500330" cy="5214950"/>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60000"/>
                  <a:lumOff val="40000"/>
                </a:schemeClr>
              </a:solidFill>
            </a:endParaRPr>
          </a:p>
        </p:txBody>
      </p:sp>
      <p:sp>
        <p:nvSpPr>
          <p:cNvPr id="16" name="TextBox 15"/>
          <p:cNvSpPr txBox="1"/>
          <p:nvPr/>
        </p:nvSpPr>
        <p:spPr>
          <a:xfrm>
            <a:off x="35496" y="1844824"/>
            <a:ext cx="2304256" cy="3662541"/>
          </a:xfrm>
          <a:prstGeom prst="rect">
            <a:avLst/>
          </a:prstGeom>
          <a:noFill/>
        </p:spPr>
        <p:txBody>
          <a:bodyPr wrap="square" rtlCol="0">
            <a:spAutoFit/>
          </a:bodyPr>
          <a:lstStyle/>
          <a:p>
            <a:r>
              <a:rPr lang="en-US" altLang="zh-CN" sz="4000" dirty="0" smtClean="0">
                <a:solidFill>
                  <a:schemeClr val="bg1"/>
                </a:solidFill>
                <a:latin typeface="Kristen ITC" pitchFamily="66" charset="0"/>
              </a:rPr>
              <a:t>01</a:t>
            </a:r>
          </a:p>
          <a:p>
            <a:endParaRPr lang="en-US" altLang="zh-CN" sz="3200" dirty="0" smtClean="0">
              <a:solidFill>
                <a:schemeClr val="bg1"/>
              </a:solidFill>
            </a:endParaRPr>
          </a:p>
          <a:p>
            <a:r>
              <a:rPr lang="en-US" altLang="zh-CN" sz="3200" dirty="0" smtClean="0">
                <a:solidFill>
                  <a:schemeClr val="bg1"/>
                </a:solidFill>
              </a:rPr>
              <a:t>A short introduction about Immanuel Kant</a:t>
            </a:r>
          </a:p>
        </p:txBody>
      </p:sp>
      <p:sp>
        <p:nvSpPr>
          <p:cNvPr id="17" name="TextBox 16"/>
          <p:cNvSpPr txBox="1"/>
          <p:nvPr/>
        </p:nvSpPr>
        <p:spPr>
          <a:xfrm>
            <a:off x="2339752" y="1815202"/>
            <a:ext cx="2304256" cy="3785652"/>
          </a:xfrm>
          <a:prstGeom prst="rect">
            <a:avLst/>
          </a:prstGeom>
          <a:noFill/>
        </p:spPr>
        <p:txBody>
          <a:bodyPr wrap="square" rtlCol="0">
            <a:spAutoFit/>
          </a:bodyPr>
          <a:lstStyle/>
          <a:p>
            <a:r>
              <a:rPr lang="en-US" altLang="zh-CN" sz="4000" dirty="0" smtClean="0">
                <a:solidFill>
                  <a:schemeClr val="bg1">
                    <a:lumMod val="75000"/>
                  </a:schemeClr>
                </a:solidFill>
                <a:latin typeface="Kristen ITC" pitchFamily="66" charset="0"/>
              </a:rPr>
              <a:t>02</a:t>
            </a:r>
          </a:p>
          <a:p>
            <a:endParaRPr lang="en-US" altLang="zh-CN" sz="4000" dirty="0" smtClean="0">
              <a:solidFill>
                <a:schemeClr val="bg1">
                  <a:lumMod val="75000"/>
                </a:schemeClr>
              </a:solidFill>
              <a:latin typeface="Kristen ITC" pitchFamily="66" charset="0"/>
            </a:endParaRPr>
          </a:p>
          <a:p>
            <a:r>
              <a:rPr lang="en-US" altLang="zh-CN" sz="3200" dirty="0" smtClean="0">
                <a:solidFill>
                  <a:schemeClr val="bg1">
                    <a:lumMod val="75000"/>
                  </a:schemeClr>
                </a:solidFill>
              </a:rPr>
              <a:t>An introduction about Kant’s  important works</a:t>
            </a:r>
          </a:p>
        </p:txBody>
      </p:sp>
      <p:sp>
        <p:nvSpPr>
          <p:cNvPr id="18" name="TextBox 17"/>
          <p:cNvSpPr txBox="1"/>
          <p:nvPr/>
        </p:nvSpPr>
        <p:spPr>
          <a:xfrm>
            <a:off x="4664528" y="1826815"/>
            <a:ext cx="2571768" cy="4770537"/>
          </a:xfrm>
          <a:prstGeom prst="rect">
            <a:avLst/>
          </a:prstGeom>
          <a:noFill/>
        </p:spPr>
        <p:txBody>
          <a:bodyPr wrap="square" rtlCol="0">
            <a:spAutoFit/>
          </a:bodyPr>
          <a:lstStyle/>
          <a:p>
            <a:r>
              <a:rPr lang="en-US" altLang="zh-CN" sz="4000" dirty="0" smtClean="0">
                <a:solidFill>
                  <a:schemeClr val="bg1">
                    <a:lumMod val="20000"/>
                    <a:lumOff val="80000"/>
                  </a:schemeClr>
                </a:solidFill>
                <a:latin typeface="Kristen ITC" pitchFamily="66" charset="0"/>
              </a:rPr>
              <a:t>03</a:t>
            </a:r>
          </a:p>
          <a:p>
            <a:endParaRPr lang="en-US" altLang="zh-CN" sz="4000" dirty="0" smtClean="0">
              <a:solidFill>
                <a:schemeClr val="bg1">
                  <a:lumMod val="20000"/>
                  <a:lumOff val="80000"/>
                </a:schemeClr>
              </a:solidFill>
              <a:latin typeface="Kristen ITC" pitchFamily="66" charset="0"/>
            </a:endParaRPr>
          </a:p>
          <a:p>
            <a:r>
              <a:rPr lang="en-US" altLang="zh-CN" sz="3200" dirty="0" smtClean="0">
                <a:solidFill>
                  <a:schemeClr val="bg1">
                    <a:lumMod val="20000"/>
                    <a:lumOff val="80000"/>
                  </a:schemeClr>
                </a:solidFill>
              </a:rPr>
              <a:t>FIRST MOMENT. </a:t>
            </a:r>
          </a:p>
          <a:p>
            <a:r>
              <a:rPr lang="en-US" altLang="zh-CN" sz="3200" dirty="0" smtClean="0">
                <a:solidFill>
                  <a:schemeClr val="bg1">
                    <a:lumMod val="20000"/>
                    <a:lumOff val="80000"/>
                  </a:schemeClr>
                </a:solidFill>
              </a:rPr>
              <a:t>Of the Judgment of Taste*:                    Moment of Quality. </a:t>
            </a:r>
          </a:p>
        </p:txBody>
      </p:sp>
      <p:sp>
        <p:nvSpPr>
          <p:cNvPr id="19" name="TextBox 18"/>
          <p:cNvSpPr txBox="1"/>
          <p:nvPr/>
        </p:nvSpPr>
        <p:spPr>
          <a:xfrm>
            <a:off x="7143736" y="1772816"/>
            <a:ext cx="1857420" cy="5078313"/>
          </a:xfrm>
          <a:prstGeom prst="rect">
            <a:avLst/>
          </a:prstGeom>
          <a:noFill/>
        </p:spPr>
        <p:txBody>
          <a:bodyPr wrap="square" rtlCol="0">
            <a:spAutoFit/>
          </a:bodyPr>
          <a:lstStyle/>
          <a:p>
            <a:r>
              <a:rPr lang="en-US" altLang="zh-CN" sz="4000" dirty="0" smtClean="0">
                <a:latin typeface="Kristen ITC" pitchFamily="66" charset="0"/>
              </a:rPr>
              <a:t>04</a:t>
            </a:r>
          </a:p>
          <a:p>
            <a:endParaRPr lang="en-US" altLang="zh-CN" sz="2800" dirty="0" smtClean="0">
              <a:latin typeface="Kristen ITC" pitchFamily="66" charset="0"/>
            </a:endParaRPr>
          </a:p>
          <a:p>
            <a:r>
              <a:rPr lang="en-US" altLang="zh-CN" sz="3200" dirty="0" smtClean="0"/>
              <a:t>SECOND MOMENT. Of the Judgment of Taste:               Moment of Quantity. </a:t>
            </a:r>
          </a:p>
        </p:txBody>
      </p:sp>
      <p:sp>
        <p:nvSpPr>
          <p:cNvPr id="15" name="TextBox 14"/>
          <p:cNvSpPr txBox="1"/>
          <p:nvPr/>
        </p:nvSpPr>
        <p:spPr>
          <a:xfrm>
            <a:off x="2483768" y="3728645"/>
            <a:ext cx="6408712" cy="492443"/>
          </a:xfrm>
          <a:prstGeom prst="rect">
            <a:avLst/>
          </a:prstGeom>
          <a:noFill/>
        </p:spPr>
        <p:txBody>
          <a:bodyPr wrap="square" rtlCol="0">
            <a:spAutoFit/>
          </a:bodyPr>
          <a:lstStyle/>
          <a:p>
            <a:r>
              <a:rPr lang="en-US" altLang="zh-CN" sz="2600" dirty="0" smtClean="0">
                <a:latin typeface="Times New Roman" pitchFamily="18" charset="0"/>
                <a:ea typeface="华文行楷" pitchFamily="2" charset="-122"/>
                <a:cs typeface="Times New Roman" pitchFamily="18" charset="0"/>
              </a:rPr>
              <a:t> </a:t>
            </a:r>
            <a:endParaRPr lang="zh-CN" altLang="en-US" sz="2600" dirty="0" smtClean="0">
              <a:latin typeface="Times New Roman" pitchFamily="18" charset="0"/>
              <a:ea typeface="华文行楷" pitchFamily="2" charset="-122"/>
              <a:cs typeface="Times New Roman" pitchFamily="18" charset="0"/>
            </a:endParaRPr>
          </a:p>
        </p:txBody>
      </p:sp>
      <p:sp>
        <p:nvSpPr>
          <p:cNvPr id="20" name="TextBox 19"/>
          <p:cNvSpPr txBox="1"/>
          <p:nvPr/>
        </p:nvSpPr>
        <p:spPr>
          <a:xfrm>
            <a:off x="539552" y="3717032"/>
            <a:ext cx="6120680" cy="646331"/>
          </a:xfrm>
          <a:prstGeom prst="rect">
            <a:avLst/>
          </a:prstGeom>
          <a:noFill/>
        </p:spPr>
        <p:txBody>
          <a:bodyPr wrap="square" rtlCol="0">
            <a:spAutoFit/>
          </a:bodyPr>
          <a:lstStyle/>
          <a:p>
            <a:r>
              <a:rPr lang="en-US" altLang="zh-CN" sz="3600" b="1" dirty="0" smtClean="0">
                <a:latin typeface="Segoe Script" pitchFamily="34" charset="0"/>
                <a:ea typeface="华文行楷" pitchFamily="2" charset="-122"/>
              </a:rPr>
              <a:t>Why is “quality” first?</a:t>
            </a:r>
            <a:endParaRPr lang="zh-CN" altLang="en-US" sz="3600" b="1" dirty="0" smtClean="0">
              <a:latin typeface="Segoe Script" pitchFamily="34" charset="0"/>
              <a:ea typeface="华文行楷" pitchFamily="2" charset="-122"/>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12"/>
                                        </p:tgtEl>
                                        <p:attrNameLst>
                                          <p:attrName>ppt_w</p:attrName>
                                        </p:attrNameLst>
                                      </p:cBhvr>
                                      <p:tavLst>
                                        <p:tav tm="0">
                                          <p:val>
                                            <p:strVal val="ppt_w"/>
                                          </p:val>
                                        </p:tav>
                                        <p:tav tm="100000">
                                          <p:val>
                                            <p:strVal val="ppt_w*0.70"/>
                                          </p:val>
                                        </p:tav>
                                      </p:tavLst>
                                    </p:anim>
                                    <p:anim calcmode="lin" valueType="num">
                                      <p:cBhvr>
                                        <p:cTn id="7" dur="1000"/>
                                        <p:tgtEl>
                                          <p:spTgt spid="12"/>
                                        </p:tgtEl>
                                        <p:attrNameLst>
                                          <p:attrName>ppt_h</p:attrName>
                                        </p:attrNameLst>
                                      </p:cBhvr>
                                      <p:tavLst>
                                        <p:tav tm="0">
                                          <p:val>
                                            <p:strVal val="ppt_h"/>
                                          </p:val>
                                        </p:tav>
                                        <p:tav tm="100000">
                                          <p:val>
                                            <p:strVal val="ppt_h"/>
                                          </p:val>
                                        </p:tav>
                                      </p:tavLst>
                                    </p:anim>
                                    <p:animEffect transition="out" filter="fade">
                                      <p:cBhvr>
                                        <p:cTn id="8" dur="1000"/>
                                        <p:tgtEl>
                                          <p:spTgt spid="12"/>
                                        </p:tgtEl>
                                      </p:cBhvr>
                                    </p:animEffect>
                                    <p:set>
                                      <p:cBhvr>
                                        <p:cTn id="9" dur="1" fill="hold">
                                          <p:stCondLst>
                                            <p:cond delay="999"/>
                                          </p:stCondLst>
                                        </p:cTn>
                                        <p:tgtEl>
                                          <p:spTgt spid="12"/>
                                        </p:tgtEl>
                                        <p:attrNameLst>
                                          <p:attrName>style.visibility</p:attrName>
                                        </p:attrNameLst>
                                      </p:cBhvr>
                                      <p:to>
                                        <p:strVal val="hidden"/>
                                      </p:to>
                                    </p:set>
                                  </p:childTnLst>
                                </p:cTn>
                              </p:par>
                              <p:par>
                                <p:cTn id="10" presetID="12" presetClass="exit" presetSubtype="4" fill="hold" grpId="0" nodeType="withEffect">
                                  <p:stCondLst>
                                    <p:cond delay="0"/>
                                  </p:stCondLst>
                                  <p:childTnLst>
                                    <p:animEffect transition="out" filter="slide(fromBottom)">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55" presetClass="exit" presetSubtype="0" fill="hold" grpId="0" nodeType="withEffect">
                                  <p:stCondLst>
                                    <p:cond delay="0"/>
                                  </p:stCondLst>
                                  <p:childTnLst>
                                    <p:anim calcmode="lin" valueType="num">
                                      <p:cBhvr>
                                        <p:cTn id="14" dur="1000"/>
                                        <p:tgtEl>
                                          <p:spTgt spid="13"/>
                                        </p:tgtEl>
                                        <p:attrNameLst>
                                          <p:attrName>ppt_w</p:attrName>
                                        </p:attrNameLst>
                                      </p:cBhvr>
                                      <p:tavLst>
                                        <p:tav tm="0">
                                          <p:val>
                                            <p:strVal val="ppt_w"/>
                                          </p:val>
                                        </p:tav>
                                        <p:tav tm="100000">
                                          <p:val>
                                            <p:strVal val="ppt_w*0.70"/>
                                          </p:val>
                                        </p:tav>
                                      </p:tavLst>
                                    </p:anim>
                                    <p:anim calcmode="lin" valueType="num">
                                      <p:cBhvr>
                                        <p:cTn id="15" dur="1000"/>
                                        <p:tgtEl>
                                          <p:spTgt spid="13"/>
                                        </p:tgtEl>
                                        <p:attrNameLst>
                                          <p:attrName>ppt_h</p:attrName>
                                        </p:attrNameLst>
                                      </p:cBhvr>
                                      <p:tavLst>
                                        <p:tav tm="0">
                                          <p:val>
                                            <p:strVal val="ppt_h"/>
                                          </p:val>
                                        </p:tav>
                                        <p:tav tm="100000">
                                          <p:val>
                                            <p:strVal val="ppt_h"/>
                                          </p:val>
                                        </p:tav>
                                      </p:tavLst>
                                    </p:anim>
                                    <p:animEffect transition="out" filter="fade">
                                      <p:cBhvr>
                                        <p:cTn id="16" dur="1000"/>
                                        <p:tgtEl>
                                          <p:spTgt spid="13"/>
                                        </p:tgtEl>
                                      </p:cBhvr>
                                    </p:animEffect>
                                    <p:set>
                                      <p:cBhvr>
                                        <p:cTn id="17" dur="1" fill="hold">
                                          <p:stCondLst>
                                            <p:cond delay="999"/>
                                          </p:stCondLst>
                                        </p:cTn>
                                        <p:tgtEl>
                                          <p:spTgt spid="13"/>
                                        </p:tgtEl>
                                        <p:attrNameLst>
                                          <p:attrName>style.visibility</p:attrName>
                                        </p:attrNameLst>
                                      </p:cBhvr>
                                      <p:to>
                                        <p:strVal val="hidden"/>
                                      </p:to>
                                    </p:set>
                                  </p:childTnLst>
                                </p:cTn>
                              </p:par>
                              <p:par>
                                <p:cTn id="18" presetID="12" presetClass="exit" presetSubtype="4" fill="hold" grpId="0" nodeType="withEffect">
                                  <p:stCondLst>
                                    <p:cond delay="0"/>
                                  </p:stCondLst>
                                  <p:childTnLst>
                                    <p:animEffect transition="out" filter="slide(fromBottom)">
                                      <p:cBhvr>
                                        <p:cTn id="19" dur="500"/>
                                        <p:tgtEl>
                                          <p:spTgt spid="17"/>
                                        </p:tgtEl>
                                      </p:cBhvr>
                                    </p:animEffect>
                                    <p:set>
                                      <p:cBhvr>
                                        <p:cTn id="20" dur="1" fill="hold">
                                          <p:stCondLst>
                                            <p:cond delay="499"/>
                                          </p:stCondLst>
                                        </p:cTn>
                                        <p:tgtEl>
                                          <p:spTgt spid="17"/>
                                        </p:tgtEl>
                                        <p:attrNameLst>
                                          <p:attrName>style.visibility</p:attrName>
                                        </p:attrNameLst>
                                      </p:cBhvr>
                                      <p:to>
                                        <p:strVal val="hidden"/>
                                      </p:to>
                                    </p:set>
                                  </p:childTnLst>
                                </p:cTn>
                              </p:par>
                              <p:par>
                                <p:cTn id="21" presetID="12" presetClass="exit" presetSubtype="4" fill="hold" grpId="0" nodeType="withEffect">
                                  <p:stCondLst>
                                    <p:cond delay="0"/>
                                  </p:stCondLst>
                                  <p:childTnLst>
                                    <p:animEffect transition="out" filter="slide(fromBottom)">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par>
                                <p:cTn id="24" presetID="63" presetClass="path" presetSubtype="0" accel="50000" decel="50000" fill="hold" grpId="0" nodeType="withEffect">
                                  <p:stCondLst>
                                    <p:cond delay="0"/>
                                  </p:stCondLst>
                                  <p:childTnLst>
                                    <p:animMotion origin="layout" path="M 0 0  L 0.25 0  E" pathEditMode="relative" ptsTypes="">
                                      <p:cBhvr>
                                        <p:cTn id="25" dur="500" fill="hold"/>
                                        <p:tgtEl>
                                          <p:spTgt spid="18"/>
                                        </p:tgtEl>
                                        <p:attrNameLst>
                                          <p:attrName>ppt_x</p:attrName>
                                          <p:attrName>ppt_y</p:attrName>
                                        </p:attrNameLst>
                                      </p:cBhvr>
                                    </p:animMotion>
                                  </p:childTnLst>
                                </p:cTn>
                              </p:par>
                              <p:par>
                                <p:cTn id="26" presetID="63" presetClass="path" presetSubtype="0" accel="50000" decel="50000" fill="hold" grpId="0" nodeType="withEffect">
                                  <p:stCondLst>
                                    <p:cond delay="0"/>
                                  </p:stCondLst>
                                  <p:childTnLst>
                                    <p:animMotion origin="layout" path="M 0 0  L 0.25 0  E" pathEditMode="relative" ptsTypes="">
                                      <p:cBhvr>
                                        <p:cTn id="27" dur="500" fill="hold"/>
                                        <p:tgtEl>
                                          <p:spTgt spid="14"/>
                                        </p:tgtEl>
                                        <p:attrNameLst>
                                          <p:attrName>ppt_x</p:attrName>
                                          <p:attrName>ppt_y</p:attrName>
                                        </p:attrNameLst>
                                      </p:cBhvr>
                                    </p:animMotion>
                                  </p:childTnLst>
                                </p:cTn>
                              </p:par>
                              <p:par>
                                <p:cTn id="28" presetID="42"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683568" y="1460971"/>
            <a:ext cx="8496944" cy="2616101"/>
          </a:xfrm>
          <a:prstGeom prst="rect">
            <a:avLst/>
          </a:prstGeom>
          <a:noFill/>
        </p:spPr>
        <p:txBody>
          <a:bodyPr wrap="square" rtlCol="0">
            <a:spAutoFit/>
          </a:bodyPr>
          <a:lstStyle/>
          <a:p>
            <a:pPr indent="-457200"/>
            <a:r>
              <a:rPr lang="en-US" altLang="zh-CN" sz="3600" dirty="0" smtClean="0">
                <a:latin typeface="Times New Roman" pitchFamily="18" charset="0"/>
                <a:cs typeface="Times New Roman" pitchFamily="18" charset="0"/>
              </a:rPr>
              <a:t>What is required for calling an object beautiful ?</a:t>
            </a:r>
          </a:p>
          <a:p>
            <a:pPr indent="-457200"/>
            <a:endParaRPr lang="en-US" altLang="zh-CN" sz="1600" dirty="0" smtClean="0">
              <a:latin typeface="Times New Roman" pitchFamily="18" charset="0"/>
              <a:cs typeface="Times New Roman" pitchFamily="18" charset="0"/>
            </a:endParaRPr>
          </a:p>
          <a:p>
            <a:pPr indent="-457200"/>
            <a:r>
              <a:rPr lang="en-US" altLang="zh-CN" sz="3600" dirty="0" smtClean="0">
                <a:latin typeface="Times New Roman" pitchFamily="18" charset="0"/>
                <a:cs typeface="Times New Roman" pitchFamily="18" charset="0"/>
              </a:rPr>
              <a:t>To which moments attention is paid by this judgment in its reflection?</a:t>
            </a:r>
          </a:p>
        </p:txBody>
      </p:sp>
      <p:sp>
        <p:nvSpPr>
          <p:cNvPr id="5" name="下箭头 4"/>
          <p:cNvSpPr/>
          <p:nvPr/>
        </p:nvSpPr>
        <p:spPr>
          <a:xfrm>
            <a:off x="3995936" y="4149080"/>
            <a:ext cx="504056" cy="648072"/>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6" name="TextBox 5"/>
          <p:cNvSpPr txBox="1"/>
          <p:nvPr/>
        </p:nvSpPr>
        <p:spPr>
          <a:xfrm>
            <a:off x="683568" y="4797152"/>
            <a:ext cx="8064896" cy="1200329"/>
          </a:xfrm>
          <a:prstGeom prst="rect">
            <a:avLst/>
          </a:prstGeom>
          <a:noFill/>
        </p:spPr>
        <p:txBody>
          <a:bodyPr wrap="square" rtlCol="0">
            <a:spAutoFit/>
          </a:bodyPr>
          <a:lstStyle/>
          <a:p>
            <a:pPr indent="-457200"/>
            <a:r>
              <a:rPr lang="en-US" altLang="zh-CN" sz="3600" dirty="0" smtClean="0">
                <a:latin typeface="Times New Roman" pitchFamily="18" charset="0"/>
                <a:cs typeface="Times New Roman" pitchFamily="18" charset="0"/>
              </a:rPr>
              <a:t>Quality is what the aesthetic judgment on the beautiful looks to in the first instance</a:t>
            </a:r>
            <a:endParaRPr lang="zh-CN" altLang="en-US" sz="36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395536" y="1268760"/>
            <a:ext cx="8136904" cy="769441"/>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§1.The judgment of taste is </a:t>
            </a:r>
            <a:r>
              <a:rPr lang="en-US" altLang="zh-CN" sz="4400" dirty="0" smtClean="0">
                <a:latin typeface="Times New Roman" pitchFamily="18" charset="0"/>
                <a:cs typeface="Times New Roman" pitchFamily="18" charset="0"/>
              </a:rPr>
              <a:t>aesthetic</a:t>
            </a:r>
            <a:r>
              <a:rPr lang="en-US" altLang="zh-CN" sz="3200" dirty="0" smtClean="0">
                <a:latin typeface="Times New Roman" pitchFamily="18" charset="0"/>
                <a:cs typeface="Times New Roman" pitchFamily="18" charset="0"/>
              </a:rPr>
              <a:t>.</a:t>
            </a:r>
          </a:p>
        </p:txBody>
      </p:sp>
      <p:grpSp>
        <p:nvGrpSpPr>
          <p:cNvPr id="8" name="组合 7"/>
          <p:cNvGrpSpPr/>
          <p:nvPr/>
        </p:nvGrpSpPr>
        <p:grpSpPr>
          <a:xfrm>
            <a:off x="539552" y="2196147"/>
            <a:ext cx="8280920" cy="4647426"/>
            <a:chOff x="539552" y="2196147"/>
            <a:chExt cx="8280920" cy="4647426"/>
          </a:xfrm>
        </p:grpSpPr>
        <p:sp>
          <p:nvSpPr>
            <p:cNvPr id="5" name="TextBox 4"/>
            <p:cNvSpPr txBox="1"/>
            <p:nvPr/>
          </p:nvSpPr>
          <p:spPr>
            <a:xfrm>
              <a:off x="539552" y="2196147"/>
              <a:ext cx="8280920" cy="4647426"/>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To discern whether anything is beautiful or not</a:t>
              </a:r>
            </a:p>
            <a:p>
              <a:endParaRPr lang="en-US" altLang="zh-CN" sz="2800" dirty="0" smtClean="0">
                <a:latin typeface="Times New Roman" pitchFamily="18" charset="0"/>
                <a:cs typeface="Times New Roman" pitchFamily="18" charset="0"/>
              </a:endParaRPr>
            </a:p>
            <a:p>
              <a:r>
                <a:rPr lang="en-US" altLang="zh-CN" sz="2800" dirty="0" smtClean="0">
                  <a:latin typeface="Times New Roman" pitchFamily="18" charset="0"/>
                  <a:cs typeface="Times New Roman" pitchFamily="18" charset="0"/>
                </a:rPr>
                <a:t>By means of the  imagination we refer the representation to the subject and its feeling of pleasure or displeasure.</a:t>
              </a:r>
            </a:p>
            <a:p>
              <a:endParaRPr lang="en-US" altLang="zh-CN" sz="2800" dirty="0" smtClean="0">
                <a:latin typeface="Times New Roman" pitchFamily="18" charset="0"/>
                <a:cs typeface="Times New Roman" pitchFamily="18" charset="0"/>
              </a:endParaRPr>
            </a:p>
            <a:p>
              <a:r>
                <a:rPr lang="en-US" altLang="zh-CN" sz="2800" dirty="0" smtClean="0">
                  <a:latin typeface="Times New Roman" pitchFamily="18" charset="0"/>
                  <a:cs typeface="Times New Roman" pitchFamily="18" charset="0"/>
                </a:rPr>
                <a:t>The judgment of taste, therefore, is not a cognitive judgment, and so not logical, but is aesthetic—which means that it is one whose determining ground cannot be other than </a:t>
              </a:r>
              <a:r>
                <a:rPr lang="en-US" altLang="zh-CN" sz="4400" dirty="0" smtClean="0">
                  <a:latin typeface="Times New Roman" pitchFamily="18" charset="0"/>
                  <a:cs typeface="Times New Roman" pitchFamily="18" charset="0"/>
                </a:rPr>
                <a:t>subjective</a:t>
              </a:r>
              <a:r>
                <a:rPr lang="en-US" altLang="zh-CN" sz="2800" dirty="0" smtClean="0">
                  <a:latin typeface="Times New Roman" pitchFamily="18" charset="0"/>
                  <a:cs typeface="Times New Roman" pitchFamily="18" charset="0"/>
                </a:rPr>
                <a:t>.</a:t>
              </a:r>
            </a:p>
            <a:p>
              <a:endParaRPr lang="zh-CN" altLang="en-US" sz="2800" dirty="0">
                <a:latin typeface="Times New Roman" pitchFamily="18" charset="0"/>
                <a:cs typeface="Times New Roman" pitchFamily="18" charset="0"/>
              </a:endParaRPr>
            </a:p>
          </p:txBody>
        </p:sp>
        <p:sp>
          <p:nvSpPr>
            <p:cNvPr id="6" name="下箭头 5"/>
            <p:cNvSpPr/>
            <p:nvPr/>
          </p:nvSpPr>
          <p:spPr>
            <a:xfrm>
              <a:off x="3995936" y="2780928"/>
              <a:ext cx="288032" cy="288032"/>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7" name="下箭头 6"/>
            <p:cNvSpPr/>
            <p:nvPr/>
          </p:nvSpPr>
          <p:spPr>
            <a:xfrm>
              <a:off x="3995936" y="4077072"/>
              <a:ext cx="288032" cy="288032"/>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395536" y="1268760"/>
            <a:ext cx="8496944" cy="1261884"/>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§2. The delight which determines the judgment of taste is </a:t>
            </a:r>
            <a:r>
              <a:rPr lang="en-US" altLang="zh-CN" sz="4400" dirty="0" smtClean="0">
                <a:latin typeface="Times New Roman" pitchFamily="18" charset="0"/>
                <a:cs typeface="Times New Roman" pitchFamily="18" charset="0"/>
              </a:rPr>
              <a:t>independent of all interest</a:t>
            </a:r>
            <a:r>
              <a:rPr lang="en-US" altLang="zh-CN" sz="3200" dirty="0" smtClean="0">
                <a:latin typeface="Times New Roman" pitchFamily="18" charset="0"/>
                <a:cs typeface="Times New Roman" pitchFamily="18" charset="0"/>
              </a:rPr>
              <a:t>. </a:t>
            </a:r>
          </a:p>
        </p:txBody>
      </p:sp>
      <p:sp>
        <p:nvSpPr>
          <p:cNvPr id="5" name="TextBox 4"/>
          <p:cNvSpPr txBox="1"/>
          <p:nvPr/>
        </p:nvSpPr>
        <p:spPr>
          <a:xfrm>
            <a:off x="539552" y="3284984"/>
            <a:ext cx="3312368" cy="1815882"/>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whether we are, or even could be, concerned in the real existence of the thing</a:t>
            </a:r>
            <a:endParaRPr lang="zh-CN" altLang="en-US" sz="2800" dirty="0">
              <a:latin typeface="Times New Roman" pitchFamily="18" charset="0"/>
              <a:cs typeface="Times New Roman" pitchFamily="18" charset="0"/>
            </a:endParaRPr>
          </a:p>
        </p:txBody>
      </p:sp>
      <p:sp>
        <p:nvSpPr>
          <p:cNvPr id="6" name="TextBox 5"/>
          <p:cNvSpPr txBox="1"/>
          <p:nvPr/>
        </p:nvSpPr>
        <p:spPr>
          <a:xfrm>
            <a:off x="4788024" y="3284984"/>
            <a:ext cx="3744416" cy="1815882"/>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what estimate we form of it on mere contemplation (intuition or reflection)</a:t>
            </a:r>
            <a:endParaRPr lang="zh-CN" altLang="en-US" sz="2800" dirty="0" smtClean="0">
              <a:latin typeface="Times New Roman" pitchFamily="18" charset="0"/>
              <a:cs typeface="Times New Roman" pitchFamily="18" charset="0"/>
            </a:endParaRPr>
          </a:p>
        </p:txBody>
      </p:sp>
      <p:sp>
        <p:nvSpPr>
          <p:cNvPr id="7" name="乘号 6"/>
          <p:cNvSpPr/>
          <p:nvPr/>
        </p:nvSpPr>
        <p:spPr>
          <a:xfrm>
            <a:off x="899592" y="3212976"/>
            <a:ext cx="2376264" cy="2088232"/>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CN" altLang="en-US"/>
          </a:p>
        </p:txBody>
      </p:sp>
      <p:sp>
        <p:nvSpPr>
          <p:cNvPr id="9" name="TextBox 8"/>
          <p:cNvSpPr txBox="1"/>
          <p:nvPr/>
        </p:nvSpPr>
        <p:spPr>
          <a:xfrm>
            <a:off x="611560" y="2636912"/>
            <a:ext cx="7848872" cy="1815882"/>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All one wants to know is whether the mere representation of the object is to my liking, no matter how indifferent I may be to the real existence of the object of this representation. </a:t>
            </a:r>
            <a:endParaRPr lang="zh-CN" altLang="en-US" sz="2800" dirty="0" smtClean="0">
              <a:latin typeface="Times New Roman" pitchFamily="18" charset="0"/>
              <a:cs typeface="Times New Roman" pitchFamily="18" charset="0"/>
            </a:endParaRPr>
          </a:p>
        </p:txBody>
      </p:sp>
      <p:sp>
        <p:nvSpPr>
          <p:cNvPr id="10" name="TextBox 9"/>
          <p:cNvSpPr txBox="1"/>
          <p:nvPr/>
        </p:nvSpPr>
        <p:spPr>
          <a:xfrm>
            <a:off x="611560" y="4565446"/>
            <a:ext cx="7776864" cy="1815882"/>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One must not be in the least prepossessed in </a:t>
            </a:r>
            <a:r>
              <a:rPr lang="en-US" altLang="zh-CN" sz="2800" dirty="0" err="1" smtClean="0">
                <a:latin typeface="Times New Roman" pitchFamily="18" charset="0"/>
                <a:cs typeface="Times New Roman" pitchFamily="18" charset="0"/>
              </a:rPr>
              <a:t>favour</a:t>
            </a:r>
            <a:r>
              <a:rPr lang="en-US" altLang="zh-CN" sz="2800" dirty="0" smtClean="0">
                <a:latin typeface="Times New Roman" pitchFamily="18" charset="0"/>
                <a:cs typeface="Times New Roman" pitchFamily="18" charset="0"/>
              </a:rPr>
              <a:t> of the real existence of the thing, but must preserve complete indifference in this respect, in order to play the part of judge in matters of taste</a:t>
            </a:r>
            <a:endParaRPr lang="zh-CN" altLang="en-US" sz="28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1"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xit" presetSubtype="0" fill="hold" grpId="2" nodeType="clickEffect">
                                  <p:stCondLst>
                                    <p:cond delay="0"/>
                                  </p:stCondLst>
                                  <p:childTnLst>
                                    <p:anim calcmode="lin" valueType="num">
                                      <p:cBhvr>
                                        <p:cTn id="24" dur="1000"/>
                                        <p:tgtEl>
                                          <p:spTgt spid="7"/>
                                        </p:tgtEl>
                                        <p:attrNameLst>
                                          <p:attrName>ppt_w</p:attrName>
                                        </p:attrNameLst>
                                      </p:cBhvr>
                                      <p:tavLst>
                                        <p:tav tm="0">
                                          <p:val>
                                            <p:strVal val="ppt_w"/>
                                          </p:val>
                                        </p:tav>
                                        <p:tav tm="100000">
                                          <p:val>
                                            <p:fltVal val="0"/>
                                          </p:val>
                                        </p:tav>
                                      </p:tavLst>
                                    </p:anim>
                                    <p:anim calcmode="lin" valueType="num">
                                      <p:cBhvr>
                                        <p:cTn id="25" dur="1000"/>
                                        <p:tgtEl>
                                          <p:spTgt spid="7"/>
                                        </p:tgtEl>
                                        <p:attrNameLst>
                                          <p:attrName>ppt_h</p:attrName>
                                        </p:attrNameLst>
                                      </p:cBhvr>
                                      <p:tavLst>
                                        <p:tav tm="0">
                                          <p:val>
                                            <p:strVal val="ppt_h"/>
                                          </p:val>
                                        </p:tav>
                                        <p:tav tm="100000">
                                          <p:val>
                                            <p:fltVal val="0"/>
                                          </p:val>
                                        </p:tav>
                                      </p:tavLst>
                                    </p:anim>
                                    <p:animEffect transition="out" filter="fade">
                                      <p:cBhvr>
                                        <p:cTn id="26" dur="1000"/>
                                        <p:tgtEl>
                                          <p:spTgt spid="7"/>
                                        </p:tgtEl>
                                      </p:cBhvr>
                                    </p:animEffect>
                                    <p:set>
                                      <p:cBhvr>
                                        <p:cTn id="27" dur="1" fill="hold">
                                          <p:stCondLst>
                                            <p:cond delay="999"/>
                                          </p:stCondLst>
                                        </p:cTn>
                                        <p:tgtEl>
                                          <p:spTgt spid="7"/>
                                        </p:tgtEl>
                                        <p:attrNameLst>
                                          <p:attrName>style.visibility</p:attrName>
                                        </p:attrNameLst>
                                      </p:cBhvr>
                                      <p:to>
                                        <p:strVal val="hidden"/>
                                      </p:to>
                                    </p:set>
                                  </p:childTnLst>
                                </p:cTn>
                              </p:par>
                              <p:par>
                                <p:cTn id="28" presetID="53" presetClass="exit" presetSubtype="0" fill="hold" grpId="1" nodeType="withEffect">
                                  <p:stCondLst>
                                    <p:cond delay="0"/>
                                  </p:stCondLst>
                                  <p:childTnLst>
                                    <p:anim calcmode="lin" valueType="num">
                                      <p:cBhvr>
                                        <p:cTn id="29" dur="1000"/>
                                        <p:tgtEl>
                                          <p:spTgt spid="5"/>
                                        </p:tgtEl>
                                        <p:attrNameLst>
                                          <p:attrName>ppt_w</p:attrName>
                                        </p:attrNameLst>
                                      </p:cBhvr>
                                      <p:tavLst>
                                        <p:tav tm="0">
                                          <p:val>
                                            <p:strVal val="ppt_w"/>
                                          </p:val>
                                        </p:tav>
                                        <p:tav tm="100000">
                                          <p:val>
                                            <p:fltVal val="0"/>
                                          </p:val>
                                        </p:tav>
                                      </p:tavLst>
                                    </p:anim>
                                    <p:anim calcmode="lin" valueType="num">
                                      <p:cBhvr>
                                        <p:cTn id="30" dur="1000"/>
                                        <p:tgtEl>
                                          <p:spTgt spid="5"/>
                                        </p:tgtEl>
                                        <p:attrNameLst>
                                          <p:attrName>ppt_h</p:attrName>
                                        </p:attrNameLst>
                                      </p:cBhvr>
                                      <p:tavLst>
                                        <p:tav tm="0">
                                          <p:val>
                                            <p:strVal val="ppt_h"/>
                                          </p:val>
                                        </p:tav>
                                        <p:tav tm="100000">
                                          <p:val>
                                            <p:fltVal val="0"/>
                                          </p:val>
                                        </p:tav>
                                      </p:tavLst>
                                    </p:anim>
                                    <p:animEffect transition="out" filter="fade">
                                      <p:cBhvr>
                                        <p:cTn id="31" dur="1000"/>
                                        <p:tgtEl>
                                          <p:spTgt spid="5"/>
                                        </p:tgtEl>
                                      </p:cBhvr>
                                    </p:animEffect>
                                    <p:set>
                                      <p:cBhvr>
                                        <p:cTn id="32" dur="1" fill="hold">
                                          <p:stCondLst>
                                            <p:cond delay="999"/>
                                          </p:stCondLst>
                                        </p:cTn>
                                        <p:tgtEl>
                                          <p:spTgt spid="5"/>
                                        </p:tgtEl>
                                        <p:attrNameLst>
                                          <p:attrName>style.visibility</p:attrName>
                                        </p:attrNameLst>
                                      </p:cBhvr>
                                      <p:to>
                                        <p:strVal val="hidden"/>
                                      </p:to>
                                    </p:set>
                                  </p:childTnLst>
                                </p:cTn>
                              </p:par>
                              <p:par>
                                <p:cTn id="33" presetID="53" presetClass="exit" presetSubtype="0" fill="hold" grpId="1" nodeType="withEffect">
                                  <p:stCondLst>
                                    <p:cond delay="0"/>
                                  </p:stCondLst>
                                  <p:childTnLst>
                                    <p:anim calcmode="lin" valueType="num">
                                      <p:cBhvr>
                                        <p:cTn id="34" dur="1000"/>
                                        <p:tgtEl>
                                          <p:spTgt spid="6"/>
                                        </p:tgtEl>
                                        <p:attrNameLst>
                                          <p:attrName>ppt_w</p:attrName>
                                        </p:attrNameLst>
                                      </p:cBhvr>
                                      <p:tavLst>
                                        <p:tav tm="0">
                                          <p:val>
                                            <p:strVal val="ppt_w"/>
                                          </p:val>
                                        </p:tav>
                                        <p:tav tm="100000">
                                          <p:val>
                                            <p:fltVal val="0"/>
                                          </p:val>
                                        </p:tav>
                                      </p:tavLst>
                                    </p:anim>
                                    <p:anim calcmode="lin" valueType="num">
                                      <p:cBhvr>
                                        <p:cTn id="35" dur="1000"/>
                                        <p:tgtEl>
                                          <p:spTgt spid="6"/>
                                        </p:tgtEl>
                                        <p:attrNameLst>
                                          <p:attrName>ppt_h</p:attrName>
                                        </p:attrNameLst>
                                      </p:cBhvr>
                                      <p:tavLst>
                                        <p:tav tm="0">
                                          <p:val>
                                            <p:strVal val="ppt_h"/>
                                          </p:val>
                                        </p:tav>
                                        <p:tav tm="100000">
                                          <p:val>
                                            <p:fltVal val="0"/>
                                          </p:val>
                                        </p:tav>
                                      </p:tavLst>
                                    </p:anim>
                                    <p:animEffect transition="out" filter="fade">
                                      <p:cBhvr>
                                        <p:cTn id="36" dur="1000"/>
                                        <p:tgtEl>
                                          <p:spTgt spid="6"/>
                                        </p:tgtEl>
                                      </p:cBhvr>
                                    </p:animEffect>
                                    <p:set>
                                      <p:cBhvr>
                                        <p:cTn id="37" dur="1" fill="hold">
                                          <p:stCondLst>
                                            <p:cond delay="999"/>
                                          </p:stCondLst>
                                        </p:cTn>
                                        <p:tgtEl>
                                          <p:spTgt spid="6"/>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7" grpId="1" animBg="1"/>
      <p:bldP spid="7" grpId="2" animBg="1"/>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pic>
        <p:nvPicPr>
          <p:cNvPr id="3" name="图片 2" descr="卢瓦尔河香波城堡.jpg"/>
          <p:cNvPicPr>
            <a:picLocks noChangeAspect="1"/>
          </p:cNvPicPr>
          <p:nvPr/>
        </p:nvPicPr>
        <p:blipFill>
          <a:blip r:embed="rId4" cstate="print"/>
          <a:stretch>
            <a:fillRect/>
          </a:stretch>
        </p:blipFill>
        <p:spPr>
          <a:xfrm>
            <a:off x="395536" y="1268760"/>
            <a:ext cx="4320480" cy="3240360"/>
          </a:xfrm>
          <a:prstGeom prst="rect">
            <a:avLst/>
          </a:prstGeom>
        </p:spPr>
      </p:pic>
      <p:pic>
        <p:nvPicPr>
          <p:cNvPr id="5" name="图片 4" descr="99991198048314586.jpg"/>
          <p:cNvPicPr>
            <a:picLocks noChangeAspect="1"/>
          </p:cNvPicPr>
          <p:nvPr/>
        </p:nvPicPr>
        <p:blipFill>
          <a:blip r:embed="rId5" cstate="print"/>
          <a:stretch>
            <a:fillRect/>
          </a:stretch>
        </p:blipFill>
        <p:spPr>
          <a:xfrm>
            <a:off x="4716016" y="3645024"/>
            <a:ext cx="4040037" cy="2760692"/>
          </a:xfrm>
          <a:prstGeom prst="rect">
            <a:avLst/>
          </a:prstGeom>
        </p:spPr>
      </p:pic>
    </p:spTree>
    <p:custDataLst>
      <p:tags r:id="rId1"/>
    </p:custData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35496" y="1268760"/>
            <a:ext cx="8964488" cy="584775"/>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§3. Delight in the </a:t>
            </a:r>
            <a:r>
              <a:rPr lang="en-US" altLang="zh-CN" sz="3200" u="sng" dirty="0" smtClean="0">
                <a:latin typeface="Times New Roman" pitchFamily="18" charset="0"/>
                <a:cs typeface="Times New Roman" pitchFamily="18" charset="0"/>
              </a:rPr>
              <a:t>agreeable</a:t>
            </a:r>
            <a:r>
              <a:rPr lang="en-US" altLang="zh-CN" sz="3200" dirty="0" smtClean="0">
                <a:latin typeface="Times New Roman" pitchFamily="18" charset="0"/>
                <a:cs typeface="Times New Roman" pitchFamily="18" charset="0"/>
              </a:rPr>
              <a:t> is coupled with interest.</a:t>
            </a:r>
          </a:p>
        </p:txBody>
      </p:sp>
      <p:grpSp>
        <p:nvGrpSpPr>
          <p:cNvPr id="13" name="组合 12"/>
          <p:cNvGrpSpPr/>
          <p:nvPr/>
        </p:nvGrpSpPr>
        <p:grpSpPr>
          <a:xfrm>
            <a:off x="2843808" y="1844824"/>
            <a:ext cx="2520280" cy="1745035"/>
            <a:chOff x="2843808" y="1844824"/>
            <a:chExt cx="2520280" cy="1745035"/>
          </a:xfrm>
        </p:grpSpPr>
        <p:sp>
          <p:nvSpPr>
            <p:cNvPr id="5" name="TextBox 4"/>
            <p:cNvSpPr txBox="1"/>
            <p:nvPr/>
          </p:nvSpPr>
          <p:spPr>
            <a:xfrm>
              <a:off x="2843808" y="2204864"/>
              <a:ext cx="2520280" cy="1384995"/>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senses find pleasing in </a:t>
              </a:r>
              <a:r>
                <a:rPr lang="en-US" altLang="zh-CN" sz="2800" u="sng" dirty="0" smtClean="0">
                  <a:latin typeface="Times New Roman" pitchFamily="18" charset="0"/>
                  <a:cs typeface="Times New Roman" pitchFamily="18" charset="0"/>
                </a:rPr>
                <a:t>sensation</a:t>
              </a:r>
              <a:endParaRPr lang="zh-CN" altLang="en-US" sz="2800" u="sng" dirty="0" smtClean="0">
                <a:latin typeface="Times New Roman" pitchFamily="18" charset="0"/>
                <a:cs typeface="Times New Roman" pitchFamily="18" charset="0"/>
              </a:endParaRPr>
            </a:p>
          </p:txBody>
        </p:sp>
        <p:sp>
          <p:nvSpPr>
            <p:cNvPr id="6" name="下箭头 5"/>
            <p:cNvSpPr/>
            <p:nvPr/>
          </p:nvSpPr>
          <p:spPr>
            <a:xfrm>
              <a:off x="3707904" y="1844824"/>
              <a:ext cx="360040" cy="432048"/>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grpSp>
      <p:grpSp>
        <p:nvGrpSpPr>
          <p:cNvPr id="14" name="组合 13"/>
          <p:cNvGrpSpPr/>
          <p:nvPr/>
        </p:nvGrpSpPr>
        <p:grpSpPr>
          <a:xfrm>
            <a:off x="2051720" y="3573016"/>
            <a:ext cx="3960440" cy="2965688"/>
            <a:chOff x="2051720" y="3573016"/>
            <a:chExt cx="3960440" cy="2965688"/>
          </a:xfrm>
        </p:grpSpPr>
        <p:sp>
          <p:nvSpPr>
            <p:cNvPr id="7" name="下箭头 6"/>
            <p:cNvSpPr/>
            <p:nvPr/>
          </p:nvSpPr>
          <p:spPr>
            <a:xfrm>
              <a:off x="3707904" y="3573016"/>
              <a:ext cx="288032" cy="360040"/>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8" name="TextBox 7"/>
            <p:cNvSpPr txBox="1"/>
            <p:nvPr/>
          </p:nvSpPr>
          <p:spPr>
            <a:xfrm>
              <a:off x="2051720" y="3861048"/>
              <a:ext cx="3960440" cy="2677656"/>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referred solely to the subject and is not available for any cognition, not even for that by which the subject cognizes itself</a:t>
              </a:r>
              <a:endParaRPr lang="zh-CN" altLang="en-US" sz="2800" u="sng" dirty="0" smtClean="0">
                <a:latin typeface="Times New Roman" pitchFamily="18" charset="0"/>
                <a:cs typeface="Times New Roman" pitchFamily="18" charset="0"/>
              </a:endParaRPr>
            </a:p>
          </p:txBody>
        </p:sp>
      </p:grpSp>
      <p:grpSp>
        <p:nvGrpSpPr>
          <p:cNvPr id="15" name="组合 14"/>
          <p:cNvGrpSpPr/>
          <p:nvPr/>
        </p:nvGrpSpPr>
        <p:grpSpPr>
          <a:xfrm>
            <a:off x="4176464" y="1916832"/>
            <a:ext cx="5004048" cy="4549864"/>
            <a:chOff x="4176464" y="1916832"/>
            <a:chExt cx="5004048" cy="4549864"/>
          </a:xfrm>
        </p:grpSpPr>
        <p:pic>
          <p:nvPicPr>
            <p:cNvPr id="10" name="图片 9" descr="u=2166749985,3059379028&amp;fm=0&amp;gp=0.jpg"/>
            <p:cNvPicPr>
              <a:picLocks noChangeAspect="1"/>
            </p:cNvPicPr>
            <p:nvPr/>
          </p:nvPicPr>
          <p:blipFill>
            <a:blip r:embed="rId4" cstate="print"/>
            <a:stretch>
              <a:fillRect/>
            </a:stretch>
          </p:blipFill>
          <p:spPr>
            <a:xfrm>
              <a:off x="5508104" y="1916832"/>
              <a:ext cx="2709978" cy="1800200"/>
            </a:xfrm>
            <a:prstGeom prst="rect">
              <a:avLst/>
            </a:prstGeom>
          </p:spPr>
        </p:pic>
        <p:sp>
          <p:nvSpPr>
            <p:cNvPr id="11" name="TextBox 10"/>
            <p:cNvSpPr txBox="1"/>
            <p:nvPr/>
          </p:nvSpPr>
          <p:spPr>
            <a:xfrm>
              <a:off x="4176464" y="3789040"/>
              <a:ext cx="5004048" cy="2677656"/>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green color of the meadows belongs to objective sensation, as the perception of an object of sense; but its agreeableness to subjective sensation, by which no object is represented</a:t>
              </a:r>
              <a:endParaRPr lang="zh-CN" altLang="en-US" sz="2800" u="sng" dirty="0" smtClean="0">
                <a:latin typeface="Times New Roman" pitchFamily="18" charset="0"/>
                <a:cs typeface="Times New Roman" pitchFamily="18" charset="0"/>
              </a:endParaRPr>
            </a:p>
          </p:txBody>
        </p:sp>
      </p:grpSp>
      <p:sp>
        <p:nvSpPr>
          <p:cNvPr id="12" name="TextBox 11"/>
          <p:cNvSpPr txBox="1"/>
          <p:nvPr/>
        </p:nvSpPr>
        <p:spPr>
          <a:xfrm>
            <a:off x="827584" y="3212976"/>
            <a:ext cx="7560840" cy="1384995"/>
          </a:xfrm>
          <a:prstGeom prst="rect">
            <a:avLst/>
          </a:prstGeom>
          <a:noFill/>
        </p:spPr>
        <p:txBody>
          <a:bodyPr wrap="square" rtlCol="0">
            <a:spAutoFit/>
          </a:bodyPr>
          <a:lstStyle/>
          <a:p>
            <a:r>
              <a:rPr lang="en-US" altLang="zh-CN" sz="3600" dirty="0" smtClean="0">
                <a:latin typeface="Times New Roman" pitchFamily="18" charset="0"/>
                <a:cs typeface="Times New Roman" pitchFamily="18" charset="0"/>
              </a:rPr>
              <a:t>we do not merely say of the agreeable that it </a:t>
            </a:r>
            <a:r>
              <a:rPr lang="en-US" altLang="zh-CN" sz="4800" dirty="0" smtClean="0">
                <a:latin typeface="Times New Roman" pitchFamily="18" charset="0"/>
                <a:cs typeface="Times New Roman" pitchFamily="18" charset="0"/>
              </a:rPr>
              <a:t>pleases</a:t>
            </a:r>
            <a:r>
              <a:rPr lang="en-US" altLang="zh-CN" sz="3600" dirty="0" smtClean="0">
                <a:latin typeface="Times New Roman" pitchFamily="18" charset="0"/>
                <a:cs typeface="Times New Roman" pitchFamily="18" charset="0"/>
              </a:rPr>
              <a:t>, but that it </a:t>
            </a:r>
            <a:r>
              <a:rPr lang="en-US" altLang="zh-CN" sz="4800" dirty="0" smtClean="0">
                <a:latin typeface="Times New Roman" pitchFamily="18" charset="0"/>
                <a:cs typeface="Times New Roman" pitchFamily="18" charset="0"/>
              </a:rPr>
              <a:t>gratifies</a:t>
            </a:r>
            <a:endParaRPr lang="zh-CN" altLang="en-US" sz="3600" u="sng"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0" fill="hold" nodeType="clickEffect">
                                  <p:stCondLst>
                                    <p:cond delay="0"/>
                                  </p:stCondLst>
                                  <p:childTnLst>
                                    <p:anim calcmode="lin" valueType="num">
                                      <p:cBhvr>
                                        <p:cTn id="21" dur="1000"/>
                                        <p:tgtEl>
                                          <p:spTgt spid="13"/>
                                        </p:tgtEl>
                                        <p:attrNameLst>
                                          <p:attrName>ppt_w</p:attrName>
                                        </p:attrNameLst>
                                      </p:cBhvr>
                                      <p:tavLst>
                                        <p:tav tm="0">
                                          <p:val>
                                            <p:strVal val="ppt_w"/>
                                          </p:val>
                                        </p:tav>
                                        <p:tav tm="100000">
                                          <p:val>
                                            <p:fltVal val="0"/>
                                          </p:val>
                                        </p:tav>
                                      </p:tavLst>
                                    </p:anim>
                                    <p:anim calcmode="lin" valueType="num">
                                      <p:cBhvr>
                                        <p:cTn id="22" dur="1000"/>
                                        <p:tgtEl>
                                          <p:spTgt spid="13"/>
                                        </p:tgtEl>
                                        <p:attrNameLst>
                                          <p:attrName>ppt_h</p:attrName>
                                        </p:attrNameLst>
                                      </p:cBhvr>
                                      <p:tavLst>
                                        <p:tav tm="0">
                                          <p:val>
                                            <p:strVal val="ppt_h"/>
                                          </p:val>
                                        </p:tav>
                                        <p:tav tm="100000">
                                          <p:val>
                                            <p:fltVal val="0"/>
                                          </p:val>
                                        </p:tav>
                                      </p:tavLst>
                                    </p:anim>
                                    <p:animEffect transition="out" filter="fade">
                                      <p:cBhvr>
                                        <p:cTn id="23" dur="1000"/>
                                        <p:tgtEl>
                                          <p:spTgt spid="13"/>
                                        </p:tgtEl>
                                      </p:cBhvr>
                                    </p:animEffect>
                                    <p:set>
                                      <p:cBhvr>
                                        <p:cTn id="24" dur="1" fill="hold">
                                          <p:stCondLst>
                                            <p:cond delay="999"/>
                                          </p:stCondLst>
                                        </p:cTn>
                                        <p:tgtEl>
                                          <p:spTgt spid="13"/>
                                        </p:tgtEl>
                                        <p:attrNameLst>
                                          <p:attrName>style.visibility</p:attrName>
                                        </p:attrNameLst>
                                      </p:cBhvr>
                                      <p:to>
                                        <p:strVal val="hidden"/>
                                      </p:to>
                                    </p:set>
                                  </p:childTnLst>
                                </p:cTn>
                              </p:par>
                              <p:par>
                                <p:cTn id="25" presetID="53" presetClass="exit" presetSubtype="0" fill="hold" nodeType="withEffect">
                                  <p:stCondLst>
                                    <p:cond delay="0"/>
                                  </p:stCondLst>
                                  <p:childTnLst>
                                    <p:anim calcmode="lin" valueType="num">
                                      <p:cBhvr>
                                        <p:cTn id="26" dur="1000"/>
                                        <p:tgtEl>
                                          <p:spTgt spid="14"/>
                                        </p:tgtEl>
                                        <p:attrNameLst>
                                          <p:attrName>ppt_w</p:attrName>
                                        </p:attrNameLst>
                                      </p:cBhvr>
                                      <p:tavLst>
                                        <p:tav tm="0">
                                          <p:val>
                                            <p:strVal val="ppt_w"/>
                                          </p:val>
                                        </p:tav>
                                        <p:tav tm="100000">
                                          <p:val>
                                            <p:fltVal val="0"/>
                                          </p:val>
                                        </p:tav>
                                      </p:tavLst>
                                    </p:anim>
                                    <p:anim calcmode="lin" valueType="num">
                                      <p:cBhvr>
                                        <p:cTn id="27" dur="1000"/>
                                        <p:tgtEl>
                                          <p:spTgt spid="14"/>
                                        </p:tgtEl>
                                        <p:attrNameLst>
                                          <p:attrName>ppt_h</p:attrName>
                                        </p:attrNameLst>
                                      </p:cBhvr>
                                      <p:tavLst>
                                        <p:tav tm="0">
                                          <p:val>
                                            <p:strVal val="ppt_h"/>
                                          </p:val>
                                        </p:tav>
                                        <p:tav tm="100000">
                                          <p:val>
                                            <p:fltVal val="0"/>
                                          </p:val>
                                        </p:tav>
                                      </p:tavLst>
                                    </p:anim>
                                    <p:animEffect transition="out" filter="fade">
                                      <p:cBhvr>
                                        <p:cTn id="28" dur="1000"/>
                                        <p:tgtEl>
                                          <p:spTgt spid="14"/>
                                        </p:tgtEl>
                                      </p:cBhvr>
                                    </p:animEffect>
                                    <p:set>
                                      <p:cBhvr>
                                        <p:cTn id="29" dur="1" fill="hold">
                                          <p:stCondLst>
                                            <p:cond delay="999"/>
                                          </p:stCondLst>
                                        </p:cTn>
                                        <p:tgtEl>
                                          <p:spTgt spid="14"/>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xit" presetSubtype="0" fill="hold" nodeType="clickEffect">
                                  <p:stCondLst>
                                    <p:cond delay="0"/>
                                  </p:stCondLst>
                                  <p:childTnLst>
                                    <p:anim calcmode="lin" valueType="num">
                                      <p:cBhvr>
                                        <p:cTn id="36" dur="1000"/>
                                        <p:tgtEl>
                                          <p:spTgt spid="15"/>
                                        </p:tgtEl>
                                        <p:attrNameLst>
                                          <p:attrName>ppt_w</p:attrName>
                                        </p:attrNameLst>
                                      </p:cBhvr>
                                      <p:tavLst>
                                        <p:tav tm="0">
                                          <p:val>
                                            <p:strVal val="ppt_w"/>
                                          </p:val>
                                        </p:tav>
                                        <p:tav tm="100000">
                                          <p:val>
                                            <p:fltVal val="0"/>
                                          </p:val>
                                        </p:tav>
                                      </p:tavLst>
                                    </p:anim>
                                    <p:anim calcmode="lin" valueType="num">
                                      <p:cBhvr>
                                        <p:cTn id="37" dur="1000"/>
                                        <p:tgtEl>
                                          <p:spTgt spid="15"/>
                                        </p:tgtEl>
                                        <p:attrNameLst>
                                          <p:attrName>ppt_h</p:attrName>
                                        </p:attrNameLst>
                                      </p:cBhvr>
                                      <p:tavLst>
                                        <p:tav tm="0">
                                          <p:val>
                                            <p:strVal val="ppt_h"/>
                                          </p:val>
                                        </p:tav>
                                        <p:tav tm="100000">
                                          <p:val>
                                            <p:fltVal val="0"/>
                                          </p:val>
                                        </p:tav>
                                      </p:tavLst>
                                    </p:anim>
                                    <p:animEffect transition="out" filter="fade">
                                      <p:cBhvr>
                                        <p:cTn id="38" dur="1000"/>
                                        <p:tgtEl>
                                          <p:spTgt spid="15"/>
                                        </p:tgtEl>
                                      </p:cBhvr>
                                    </p:animEffect>
                                    <p:set>
                                      <p:cBhvr>
                                        <p:cTn id="39" dur="1" fill="hold">
                                          <p:stCondLst>
                                            <p:cond delay="999"/>
                                          </p:stCondLst>
                                        </p:cTn>
                                        <p:tgtEl>
                                          <p:spTgt spid="15"/>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395536" y="1484784"/>
            <a:ext cx="8136904" cy="584775"/>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§4. Delight in the </a:t>
            </a:r>
            <a:r>
              <a:rPr lang="en-US" altLang="zh-CN" sz="3200" u="sng" dirty="0" smtClean="0">
                <a:latin typeface="Times New Roman" pitchFamily="18" charset="0"/>
                <a:cs typeface="Times New Roman" pitchFamily="18" charset="0"/>
              </a:rPr>
              <a:t>good</a:t>
            </a:r>
            <a:r>
              <a:rPr lang="en-US" altLang="zh-CN" sz="3200" dirty="0" smtClean="0">
                <a:latin typeface="Times New Roman" pitchFamily="18" charset="0"/>
                <a:cs typeface="Times New Roman" pitchFamily="18" charset="0"/>
              </a:rPr>
              <a:t> is coupled with interest.</a:t>
            </a:r>
          </a:p>
        </p:txBody>
      </p:sp>
      <p:grpSp>
        <p:nvGrpSpPr>
          <p:cNvPr id="12" name="组合 11"/>
          <p:cNvGrpSpPr/>
          <p:nvPr/>
        </p:nvGrpSpPr>
        <p:grpSpPr>
          <a:xfrm>
            <a:off x="2627784" y="2204864"/>
            <a:ext cx="3240360" cy="1800200"/>
            <a:chOff x="2627784" y="2204864"/>
            <a:chExt cx="3240360" cy="1800200"/>
          </a:xfrm>
        </p:grpSpPr>
        <p:sp>
          <p:nvSpPr>
            <p:cNvPr id="5" name="下箭头 4"/>
            <p:cNvSpPr/>
            <p:nvPr/>
          </p:nvSpPr>
          <p:spPr>
            <a:xfrm>
              <a:off x="3851920" y="2204864"/>
              <a:ext cx="360040" cy="432048"/>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6" name="TextBox 5"/>
            <p:cNvSpPr txBox="1"/>
            <p:nvPr/>
          </p:nvSpPr>
          <p:spPr>
            <a:xfrm>
              <a:off x="2627784" y="2620069"/>
              <a:ext cx="3240360" cy="1384995"/>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by means of reason commends itself by its mere concept</a:t>
              </a:r>
              <a:endParaRPr lang="zh-CN" altLang="en-US" sz="2800" u="sng" dirty="0" smtClean="0">
                <a:latin typeface="Times New Roman" pitchFamily="18" charset="0"/>
                <a:cs typeface="Times New Roman" pitchFamily="18" charset="0"/>
              </a:endParaRPr>
            </a:p>
          </p:txBody>
        </p:sp>
      </p:grpSp>
      <p:grpSp>
        <p:nvGrpSpPr>
          <p:cNvPr id="11" name="组合 10"/>
          <p:cNvGrpSpPr/>
          <p:nvPr/>
        </p:nvGrpSpPr>
        <p:grpSpPr>
          <a:xfrm>
            <a:off x="539552" y="4154304"/>
            <a:ext cx="8496944" cy="1938992"/>
            <a:chOff x="539552" y="3518426"/>
            <a:chExt cx="8496944" cy="1938992"/>
          </a:xfrm>
        </p:grpSpPr>
        <p:sp>
          <p:nvSpPr>
            <p:cNvPr id="7" name="TextBox 6"/>
            <p:cNvSpPr txBox="1"/>
            <p:nvPr/>
          </p:nvSpPr>
          <p:spPr>
            <a:xfrm>
              <a:off x="755576" y="3518426"/>
              <a:ext cx="8280920" cy="1938992"/>
            </a:xfrm>
            <a:prstGeom prst="rect">
              <a:avLst/>
            </a:prstGeom>
            <a:noFill/>
          </p:spPr>
          <p:txBody>
            <a:bodyPr wrap="square" rtlCol="0">
              <a:spAutoFit/>
            </a:bodyPr>
            <a:lstStyle/>
            <a:p>
              <a:r>
                <a:rPr lang="en-US" altLang="zh-CN" sz="4000" dirty="0" smtClean="0">
                  <a:latin typeface="Times New Roman" pitchFamily="18" charset="0"/>
                  <a:cs typeface="Times New Roman" pitchFamily="18" charset="0"/>
                </a:rPr>
                <a:t>end     the relation of reason to  willing</a:t>
              </a:r>
            </a:p>
            <a:p>
              <a:r>
                <a:rPr lang="en-US" altLang="zh-CN" sz="4000" dirty="0" smtClean="0">
                  <a:latin typeface="Times New Roman" pitchFamily="18" charset="0"/>
                  <a:cs typeface="Times New Roman" pitchFamily="18" charset="0"/>
                </a:rPr>
                <a:t> a delight in the existence of an object or action     some interest or other</a:t>
              </a:r>
            </a:p>
          </p:txBody>
        </p:sp>
        <p:sp>
          <p:nvSpPr>
            <p:cNvPr id="8" name="右箭头 7"/>
            <p:cNvSpPr/>
            <p:nvPr/>
          </p:nvSpPr>
          <p:spPr>
            <a:xfrm>
              <a:off x="1691680" y="3861048"/>
              <a:ext cx="360040" cy="21602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9" name="右箭头 8"/>
            <p:cNvSpPr/>
            <p:nvPr/>
          </p:nvSpPr>
          <p:spPr>
            <a:xfrm>
              <a:off x="539552" y="4437112"/>
              <a:ext cx="360040" cy="21602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10" name="右箭头 9"/>
            <p:cNvSpPr/>
            <p:nvPr/>
          </p:nvSpPr>
          <p:spPr>
            <a:xfrm>
              <a:off x="2699792" y="5085184"/>
              <a:ext cx="360040" cy="216024"/>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20090330103808398.jpg"/>
          <p:cNvPicPr>
            <a:picLocks noChangeAspect="1"/>
          </p:cNvPicPr>
          <p:nvPr/>
        </p:nvPicPr>
        <p:blipFill>
          <a:blip r:embed="rId4" cstate="print"/>
          <a:stretch>
            <a:fillRect/>
          </a:stretch>
        </p:blipFill>
        <p:spPr>
          <a:xfrm>
            <a:off x="2555776" y="1412776"/>
            <a:ext cx="3741961" cy="4462023"/>
          </a:xfrm>
          <a:prstGeom prst="rect">
            <a:avLst/>
          </a:prstGeom>
        </p:spPr>
      </p:pic>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539552" y="1340768"/>
            <a:ext cx="8280920" cy="2246769"/>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Delight in the beautiful must depend upon the reflection on an object precursory to some (not definitely determined) concept. </a:t>
            </a:r>
          </a:p>
          <a:p>
            <a:r>
              <a:rPr lang="en-US" altLang="zh-CN" sz="2800" dirty="0" smtClean="0">
                <a:latin typeface="Times New Roman" pitchFamily="18" charset="0"/>
                <a:cs typeface="Times New Roman" pitchFamily="18" charset="0"/>
              </a:rPr>
              <a:t>It is thus also differentiated from the agreeable, which rests entirely upon sensation. </a:t>
            </a:r>
            <a:endParaRPr lang="zh-CN" altLang="en-US" sz="2800" dirty="0">
              <a:latin typeface="Times New Roman" pitchFamily="18" charset="0"/>
              <a:cs typeface="Times New Roman" pitchFamily="18" charset="0"/>
            </a:endParaRPr>
          </a:p>
        </p:txBody>
      </p:sp>
      <p:grpSp>
        <p:nvGrpSpPr>
          <p:cNvPr id="10" name="组合 9"/>
          <p:cNvGrpSpPr/>
          <p:nvPr/>
        </p:nvGrpSpPr>
        <p:grpSpPr>
          <a:xfrm>
            <a:off x="683568" y="3645024"/>
            <a:ext cx="7992888" cy="1602179"/>
            <a:chOff x="683568" y="3645024"/>
            <a:chExt cx="7992888" cy="1602179"/>
          </a:xfrm>
        </p:grpSpPr>
        <p:sp>
          <p:nvSpPr>
            <p:cNvPr id="5" name="TextBox 4"/>
            <p:cNvSpPr txBox="1"/>
            <p:nvPr/>
          </p:nvSpPr>
          <p:spPr>
            <a:xfrm>
              <a:off x="1907704" y="3645024"/>
              <a:ext cx="6624736" cy="584775"/>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The good  VS   The agreeable</a:t>
              </a:r>
              <a:endParaRPr lang="zh-CN" altLang="en-US" sz="3200" dirty="0">
                <a:latin typeface="Times New Roman" pitchFamily="18" charset="0"/>
                <a:cs typeface="Times New Roman" pitchFamily="18" charset="0"/>
              </a:endParaRPr>
            </a:p>
          </p:txBody>
        </p:sp>
        <p:sp>
          <p:nvSpPr>
            <p:cNvPr id="6" name="TextBox 5"/>
            <p:cNvSpPr txBox="1"/>
            <p:nvPr/>
          </p:nvSpPr>
          <p:spPr>
            <a:xfrm>
              <a:off x="683568" y="4275093"/>
              <a:ext cx="3744416" cy="954107"/>
            </a:xfrm>
            <a:prstGeom prst="rect">
              <a:avLst/>
            </a:prstGeom>
            <a:noFill/>
          </p:spPr>
          <p:txBody>
            <a:bodyPr wrap="square" rtlCol="0">
              <a:spAutoFit/>
            </a:bodyPr>
            <a:lstStyle/>
            <a:p>
              <a:r>
                <a:rPr lang="en-US" altLang="zh-CN" sz="2800" dirty="0" err="1" smtClean="0">
                  <a:latin typeface="Times New Roman" pitchFamily="18" charset="0"/>
                  <a:cs typeface="Times New Roman" pitchFamily="18" charset="0"/>
                </a:rPr>
                <a:t>mediately</a:t>
              </a:r>
              <a:r>
                <a:rPr lang="en-US" altLang="zh-CN" sz="2800" dirty="0" smtClean="0">
                  <a:latin typeface="Times New Roman" pitchFamily="18" charset="0"/>
                  <a:cs typeface="Times New Roman" pitchFamily="18" charset="0"/>
                </a:rPr>
                <a:t> or immediately good;</a:t>
              </a:r>
            </a:p>
          </p:txBody>
        </p:sp>
        <p:sp>
          <p:nvSpPr>
            <p:cNvPr id="7" name="TextBox 6"/>
            <p:cNvSpPr txBox="1"/>
            <p:nvPr/>
          </p:nvSpPr>
          <p:spPr>
            <a:xfrm>
              <a:off x="4572000" y="4293096"/>
              <a:ext cx="4104456" cy="954107"/>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what pleases immediately, like the beautiful</a:t>
              </a:r>
            </a:p>
          </p:txBody>
        </p:sp>
      </p:grpSp>
      <p:sp>
        <p:nvSpPr>
          <p:cNvPr id="9" name="TextBox 8"/>
          <p:cNvSpPr txBox="1"/>
          <p:nvPr/>
        </p:nvSpPr>
        <p:spPr>
          <a:xfrm>
            <a:off x="755576" y="1629375"/>
            <a:ext cx="7848872" cy="4031873"/>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Only by what a man does heedless of enjoyment, in complete freedom, and independently of what he can procure passively from the hand of nature, does be give to his existence, as the real existence of a person, an absolute worth. Happiness, with all its plethora of pleasures, is far from being an unconditioned good</a:t>
            </a: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0" fill="hold" nodeType="clickEffect">
                                  <p:stCondLst>
                                    <p:cond delay="0"/>
                                  </p:stCondLst>
                                  <p:childTnLst>
                                    <p:anim calcmode="lin" valueType="num">
                                      <p:cBhvr>
                                        <p:cTn id="16" dur="1000"/>
                                        <p:tgtEl>
                                          <p:spTgt spid="10"/>
                                        </p:tgtEl>
                                        <p:attrNameLst>
                                          <p:attrName>ppt_w</p:attrName>
                                        </p:attrNameLst>
                                      </p:cBhvr>
                                      <p:tavLst>
                                        <p:tav tm="0">
                                          <p:val>
                                            <p:strVal val="ppt_w"/>
                                          </p:val>
                                        </p:tav>
                                        <p:tav tm="100000">
                                          <p:val>
                                            <p:fltVal val="0"/>
                                          </p:val>
                                        </p:tav>
                                      </p:tavLst>
                                    </p:anim>
                                    <p:anim calcmode="lin" valueType="num">
                                      <p:cBhvr>
                                        <p:cTn id="17" dur="1000"/>
                                        <p:tgtEl>
                                          <p:spTgt spid="10"/>
                                        </p:tgtEl>
                                        <p:attrNameLst>
                                          <p:attrName>ppt_h</p:attrName>
                                        </p:attrNameLst>
                                      </p:cBhvr>
                                      <p:tavLst>
                                        <p:tav tm="0">
                                          <p:val>
                                            <p:strVal val="ppt_h"/>
                                          </p:val>
                                        </p:tav>
                                        <p:tav tm="100000">
                                          <p:val>
                                            <p:fltVal val="0"/>
                                          </p:val>
                                        </p:tav>
                                      </p:tavLst>
                                    </p:anim>
                                    <p:animEffect transition="out" filter="fade">
                                      <p:cBhvr>
                                        <p:cTn id="18" dur="1000"/>
                                        <p:tgtEl>
                                          <p:spTgt spid="10"/>
                                        </p:tgtEl>
                                      </p:cBhvr>
                                    </p:animEffect>
                                    <p:set>
                                      <p:cBhvr>
                                        <p:cTn id="19" dur="1" fill="hold">
                                          <p:stCondLst>
                                            <p:cond delay="999"/>
                                          </p:stCondLst>
                                        </p:cTn>
                                        <p:tgtEl>
                                          <p:spTgt spid="10"/>
                                        </p:tgtEl>
                                        <p:attrNameLst>
                                          <p:attrName>style.visibility</p:attrName>
                                        </p:attrNameLst>
                                      </p:cBhvr>
                                      <p:to>
                                        <p:strVal val="hidden"/>
                                      </p:to>
                                    </p:set>
                                  </p:childTnLst>
                                </p:cTn>
                              </p:par>
                              <p:par>
                                <p:cTn id="20" presetID="53" presetClass="exit" presetSubtype="0" fill="hold" grpId="1" nodeType="withEffect">
                                  <p:stCondLst>
                                    <p:cond delay="0"/>
                                  </p:stCondLst>
                                  <p:childTnLst>
                                    <p:anim calcmode="lin" valueType="num">
                                      <p:cBhvr>
                                        <p:cTn id="21" dur="1000"/>
                                        <p:tgtEl>
                                          <p:spTgt spid="3"/>
                                        </p:tgtEl>
                                        <p:attrNameLst>
                                          <p:attrName>ppt_w</p:attrName>
                                        </p:attrNameLst>
                                      </p:cBhvr>
                                      <p:tavLst>
                                        <p:tav tm="0">
                                          <p:val>
                                            <p:strVal val="ppt_w"/>
                                          </p:val>
                                        </p:tav>
                                        <p:tav tm="100000">
                                          <p:val>
                                            <p:fltVal val="0"/>
                                          </p:val>
                                        </p:tav>
                                      </p:tavLst>
                                    </p:anim>
                                    <p:anim calcmode="lin" valueType="num">
                                      <p:cBhvr>
                                        <p:cTn id="22" dur="1000"/>
                                        <p:tgtEl>
                                          <p:spTgt spid="3"/>
                                        </p:tgtEl>
                                        <p:attrNameLst>
                                          <p:attrName>ppt_h</p:attrName>
                                        </p:attrNameLst>
                                      </p:cBhvr>
                                      <p:tavLst>
                                        <p:tav tm="0">
                                          <p:val>
                                            <p:strVal val="ppt_h"/>
                                          </p:val>
                                        </p:tav>
                                        <p:tav tm="100000">
                                          <p:val>
                                            <p:fltVal val="0"/>
                                          </p:val>
                                        </p:tav>
                                      </p:tavLst>
                                    </p:anim>
                                    <p:animEffect transition="out" filter="fade">
                                      <p:cBhvr>
                                        <p:cTn id="23" dur="1000"/>
                                        <p:tgtEl>
                                          <p:spTgt spid="3"/>
                                        </p:tgtEl>
                                      </p:cBhvr>
                                    </p:animEffect>
                                    <p:set>
                                      <p:cBhvr>
                                        <p:cTn id="24" dur="1" fill="hold">
                                          <p:stCondLst>
                                            <p:cond delay="999"/>
                                          </p:stCondLst>
                                        </p:cTn>
                                        <p:tgtEl>
                                          <p:spTgt spid="3"/>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xit" presetSubtype="0" fill="hold" nodeType="clickEffect">
                                  <p:stCondLst>
                                    <p:cond delay="0"/>
                                  </p:stCondLst>
                                  <p:childTnLst>
                                    <p:anim calcmode="lin" valueType="num">
                                      <p:cBhvr>
                                        <p:cTn id="31" dur="1000"/>
                                        <p:tgtEl>
                                          <p:spTgt spid="8"/>
                                        </p:tgtEl>
                                        <p:attrNameLst>
                                          <p:attrName>ppt_w</p:attrName>
                                        </p:attrNameLst>
                                      </p:cBhvr>
                                      <p:tavLst>
                                        <p:tav tm="0">
                                          <p:val>
                                            <p:strVal val="ppt_w"/>
                                          </p:val>
                                        </p:tav>
                                        <p:tav tm="100000">
                                          <p:val>
                                            <p:fltVal val="0"/>
                                          </p:val>
                                        </p:tav>
                                      </p:tavLst>
                                    </p:anim>
                                    <p:anim calcmode="lin" valueType="num">
                                      <p:cBhvr>
                                        <p:cTn id="32" dur="1000"/>
                                        <p:tgtEl>
                                          <p:spTgt spid="8"/>
                                        </p:tgtEl>
                                        <p:attrNameLst>
                                          <p:attrName>ppt_h</p:attrName>
                                        </p:attrNameLst>
                                      </p:cBhvr>
                                      <p:tavLst>
                                        <p:tav tm="0">
                                          <p:val>
                                            <p:strVal val="ppt_h"/>
                                          </p:val>
                                        </p:tav>
                                        <p:tav tm="100000">
                                          <p:val>
                                            <p:fltVal val="0"/>
                                          </p:val>
                                        </p:tav>
                                      </p:tavLst>
                                    </p:anim>
                                    <p:animEffect transition="out" filter="fade">
                                      <p:cBhvr>
                                        <p:cTn id="33" dur="1000"/>
                                        <p:tgtEl>
                                          <p:spTgt spid="8"/>
                                        </p:tgtEl>
                                      </p:cBhvr>
                                    </p:animEffect>
                                    <p:set>
                                      <p:cBhvr>
                                        <p:cTn id="34" dur="1" fill="hold">
                                          <p:stCondLst>
                                            <p:cond delay="999"/>
                                          </p:stCondLst>
                                        </p:cTn>
                                        <p:tgtEl>
                                          <p:spTgt spid="8"/>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3" name="TextBox 2"/>
          <p:cNvSpPr txBox="1"/>
          <p:nvPr/>
        </p:nvSpPr>
        <p:spPr>
          <a:xfrm>
            <a:off x="323528" y="1124744"/>
            <a:ext cx="8496944" cy="107721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§5. Comparison of the three specifically different kinds of delight.</a:t>
            </a:r>
          </a:p>
        </p:txBody>
      </p:sp>
      <p:graphicFrame>
        <p:nvGraphicFramePr>
          <p:cNvPr id="5" name="表格 4"/>
          <p:cNvGraphicFramePr>
            <a:graphicFrameLocks noGrp="1"/>
          </p:cNvGraphicFramePr>
          <p:nvPr/>
        </p:nvGraphicFramePr>
        <p:xfrm>
          <a:off x="611558" y="2204864"/>
          <a:ext cx="7992890" cy="4070678"/>
        </p:xfrm>
        <a:graphic>
          <a:graphicData uri="http://schemas.openxmlformats.org/drawingml/2006/table">
            <a:tbl>
              <a:tblPr firstRow="1" bandRow="1">
                <a:tableStyleId>{073A0DAA-6AF3-43AB-8588-CEC1D06C72B9}</a:tableStyleId>
              </a:tblPr>
              <a:tblGrid>
                <a:gridCol w="2614496"/>
                <a:gridCol w="2838596"/>
                <a:gridCol w="2539798"/>
              </a:tblGrid>
              <a:tr h="944440">
                <a:tc>
                  <a:txBody>
                    <a:bodyPr/>
                    <a:lstStyle/>
                    <a:p>
                      <a:pPr algn="ctr"/>
                      <a:endParaRPr lang="en-US" altLang="zh-CN" sz="1400" dirty="0" smtClean="0"/>
                    </a:p>
                    <a:p>
                      <a:pPr algn="ctr"/>
                      <a:r>
                        <a:rPr lang="en-US" altLang="zh-CN" sz="2400" dirty="0" smtClean="0"/>
                        <a:t>The good</a:t>
                      </a:r>
                      <a:endParaRPr lang="zh-CN" altLang="en-US" sz="2400" dirty="0"/>
                    </a:p>
                  </a:txBody>
                  <a:tcPr/>
                </a:tc>
                <a:tc>
                  <a:txBody>
                    <a:bodyPr/>
                    <a:lstStyle/>
                    <a:p>
                      <a:pPr algn="ctr"/>
                      <a:endParaRPr lang="en-US" altLang="zh-CN" sz="14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The agreeable</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4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The beautiful</a:t>
                      </a:r>
                      <a:endParaRPr lang="zh-CN" altLang="en-US" sz="2400" b="1" kern="1200" dirty="0" smtClean="0">
                        <a:solidFill>
                          <a:schemeClr val="lt1"/>
                        </a:solidFill>
                        <a:latin typeface="+mn-lt"/>
                        <a:ea typeface="+mn-ea"/>
                        <a:cs typeface="+mn-cs"/>
                      </a:endParaRPr>
                    </a:p>
                  </a:txBody>
                  <a:tcPr/>
                </a:tc>
              </a:tr>
              <a:tr h="1143792">
                <a:tc>
                  <a:txBody>
                    <a:bodyPr/>
                    <a:lstStyle/>
                    <a:p>
                      <a:pPr algn="ctr"/>
                      <a:r>
                        <a:rPr lang="en-US" altLang="zh-CN" sz="2400" b="1" kern="1200" dirty="0" smtClean="0">
                          <a:solidFill>
                            <a:schemeClr val="lt1"/>
                          </a:solidFill>
                          <a:latin typeface="+mn-lt"/>
                          <a:ea typeface="+mn-ea"/>
                          <a:cs typeface="+mn-cs"/>
                        </a:rPr>
                        <a:t>a delight pathologically conditioned</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2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a pure practical delight</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2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simply contemplative</a:t>
                      </a:r>
                      <a:endParaRPr lang="zh-CN" altLang="en-US" sz="2400" b="1" kern="1200" dirty="0" smtClean="0">
                        <a:solidFill>
                          <a:schemeClr val="lt1"/>
                        </a:solidFill>
                        <a:latin typeface="+mn-lt"/>
                        <a:ea typeface="+mn-ea"/>
                        <a:cs typeface="+mn-cs"/>
                      </a:endParaRPr>
                    </a:p>
                  </a:txBody>
                  <a:tcPr/>
                </a:tc>
              </a:tr>
              <a:tr h="10351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0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chemeClr val="lt1"/>
                          </a:solidFill>
                          <a:latin typeface="+mn-lt"/>
                          <a:ea typeface="+mn-ea"/>
                          <a:cs typeface="+mn-cs"/>
                        </a:rPr>
                        <a:t>what is ESTEEMED (approved)</a:t>
                      </a:r>
                      <a:endParaRPr lang="zh-CN" altLang="en-US" sz="24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0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chemeClr val="lt1"/>
                          </a:solidFill>
                          <a:latin typeface="+mn-lt"/>
                          <a:ea typeface="+mn-ea"/>
                          <a:cs typeface="+mn-cs"/>
                        </a:rPr>
                        <a:t>what GRATIFIES a man</a:t>
                      </a:r>
                      <a:endParaRPr lang="zh-CN" altLang="en-US" sz="24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0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chemeClr val="lt1"/>
                          </a:solidFill>
                          <a:latin typeface="+mn-lt"/>
                          <a:ea typeface="+mn-ea"/>
                          <a:cs typeface="+mn-cs"/>
                        </a:rPr>
                        <a:t>what simply PLEASES him</a:t>
                      </a:r>
                    </a:p>
                  </a:txBody>
                  <a:tcPr/>
                </a:tc>
              </a:tr>
              <a:tr h="902326">
                <a:tc>
                  <a:txBody>
                    <a:bodyPr/>
                    <a:lstStyle/>
                    <a:p>
                      <a:pPr algn="ctr"/>
                      <a:r>
                        <a:rPr lang="en-US" altLang="zh-CN" sz="2400" b="1" kern="1200" dirty="0" smtClean="0">
                          <a:solidFill>
                            <a:schemeClr val="lt1"/>
                          </a:solidFill>
                          <a:latin typeface="+mn-lt"/>
                          <a:ea typeface="+mn-ea"/>
                          <a:cs typeface="+mn-cs"/>
                        </a:rPr>
                        <a:t>every rational being in general</a:t>
                      </a:r>
                      <a:endParaRPr lang="zh-CN" altLang="en-US" sz="2400" b="1" kern="1200" dirty="0" smtClean="0">
                        <a:solidFill>
                          <a:schemeClr val="lt1"/>
                        </a:solidFill>
                        <a:latin typeface="+mn-lt"/>
                        <a:ea typeface="+mn-ea"/>
                        <a:cs typeface="+mn-cs"/>
                      </a:endParaRPr>
                    </a:p>
                  </a:txBody>
                  <a:tcPr/>
                </a:tc>
                <a:tc>
                  <a:txBody>
                    <a:bodyPr/>
                    <a:lstStyle/>
                    <a:p>
                      <a:pPr marL="0" algn="ctr" defTabSz="914400" rtl="0" eaLnBrk="1" latinLnBrk="0" hangingPunct="1"/>
                      <a:r>
                        <a:rPr lang="en-US" altLang="zh-CN" sz="2400" b="1" kern="1200" dirty="0" smtClean="0">
                          <a:solidFill>
                            <a:schemeClr val="lt1"/>
                          </a:solidFill>
                          <a:latin typeface="+mn-lt"/>
                          <a:ea typeface="+mn-ea"/>
                          <a:cs typeface="+mn-cs"/>
                        </a:rPr>
                        <a:t>irrational animals</a:t>
                      </a:r>
                      <a:endParaRPr lang="zh-CN" altLang="en-US" sz="2400" b="1" kern="1200" dirty="0" smtClean="0">
                        <a:solidFill>
                          <a:schemeClr val="lt1"/>
                        </a:solidFill>
                        <a:latin typeface="+mn-lt"/>
                        <a:ea typeface="+mn-ea"/>
                        <a:cs typeface="+mn-cs"/>
                      </a:endParaRPr>
                    </a:p>
                  </a:txBody>
                  <a:tcPr/>
                </a:tc>
                <a:tc>
                  <a:txBody>
                    <a:bodyPr/>
                    <a:lstStyle/>
                    <a:p>
                      <a:pPr marL="0" algn="ctr" defTabSz="914400" rtl="0" eaLnBrk="1" latinLnBrk="0" hangingPunct="1"/>
                      <a:r>
                        <a:rPr lang="en-US" altLang="zh-CN" sz="2400" b="1" kern="1200" dirty="0" smtClean="0">
                          <a:solidFill>
                            <a:schemeClr val="lt1"/>
                          </a:solidFill>
                          <a:latin typeface="+mn-lt"/>
                          <a:ea typeface="+mn-ea"/>
                          <a:cs typeface="+mn-cs"/>
                        </a:rPr>
                        <a:t>only for human beings</a:t>
                      </a:r>
                      <a:endParaRPr lang="zh-CN" altLang="en-US" sz="2400" b="1" kern="1200" dirty="0" smtClean="0">
                        <a:solidFill>
                          <a:schemeClr val="lt1"/>
                        </a:solidFill>
                        <a:latin typeface="+mn-lt"/>
                        <a:ea typeface="+mn-ea"/>
                        <a:cs typeface="+mn-cs"/>
                      </a:endParaRPr>
                    </a:p>
                  </a:txBody>
                  <a:tcPr/>
                </a:tc>
              </a:tr>
            </a:tbl>
          </a:graphicData>
        </a:graphic>
      </p:graphicFrame>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450px-Immanuelkant.jpg"/>
          <p:cNvPicPr>
            <a:picLocks noChangeAspect="1"/>
          </p:cNvPicPr>
          <p:nvPr/>
        </p:nvPicPr>
        <p:blipFill>
          <a:blip r:embed="rId2" cstate="print"/>
          <a:stretch>
            <a:fillRect/>
          </a:stretch>
        </p:blipFill>
        <p:spPr>
          <a:xfrm>
            <a:off x="539552" y="764704"/>
            <a:ext cx="3942439" cy="5256584"/>
          </a:xfrm>
          <a:prstGeom prst="rect">
            <a:avLst/>
          </a:prstGeom>
        </p:spPr>
      </p:pic>
      <p:sp>
        <p:nvSpPr>
          <p:cNvPr id="8" name="TextBox 7"/>
          <p:cNvSpPr txBox="1"/>
          <p:nvPr/>
        </p:nvSpPr>
        <p:spPr>
          <a:xfrm>
            <a:off x="4788024" y="908720"/>
            <a:ext cx="4104456" cy="5016758"/>
          </a:xfrm>
          <a:prstGeom prst="rect">
            <a:avLst/>
          </a:prstGeom>
          <a:noFill/>
        </p:spPr>
        <p:txBody>
          <a:bodyPr wrap="square" rtlCol="0">
            <a:spAutoFit/>
          </a:bodyPr>
          <a:lstStyle/>
          <a:p>
            <a:r>
              <a:rPr lang="en-US" altLang="zh-CN" sz="3200" dirty="0" smtClean="0"/>
              <a:t>“Two things fill the heart with renewed and increasing awe and reverence the more often and the more steadily that they are meditated on: the starry skies above me and the moral law inside me.”</a:t>
            </a:r>
            <a:endParaRPr lang="zh-CN" altLang="en-US" sz="3200" dirty="0" smtClean="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03 FIRST MOMENT.  Of the Judgment of Taste*:                    Moment of Quality. </a:t>
            </a:r>
          </a:p>
        </p:txBody>
      </p:sp>
      <p:sp>
        <p:nvSpPr>
          <p:cNvPr id="6" name="TextBox 5"/>
          <p:cNvSpPr txBox="1"/>
          <p:nvPr/>
        </p:nvSpPr>
        <p:spPr>
          <a:xfrm>
            <a:off x="683568" y="2852936"/>
            <a:ext cx="7272808" cy="954107"/>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Delight of taste in the beautiful may be said to be the one and only disinterested and free delight</a:t>
            </a:r>
            <a:endParaRPr lang="zh-CN" altLang="en-US" sz="2800" dirty="0">
              <a:latin typeface="Times New Roman" pitchFamily="18" charset="0"/>
              <a:cs typeface="Times New Roman" pitchFamily="18" charset="0"/>
            </a:endParaRPr>
          </a:p>
        </p:txBody>
      </p:sp>
      <p:sp>
        <p:nvSpPr>
          <p:cNvPr id="7" name="TextBox 6"/>
          <p:cNvSpPr txBox="1"/>
          <p:nvPr/>
        </p:nvSpPr>
        <p:spPr>
          <a:xfrm>
            <a:off x="683568" y="1772816"/>
            <a:ext cx="7848872" cy="3600986"/>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Definition of the Beautiful derived from the First Moment: </a:t>
            </a:r>
          </a:p>
          <a:p>
            <a:r>
              <a:rPr lang="en-US" altLang="zh-CN" sz="3200" dirty="0" smtClean="0">
                <a:latin typeface="Times New Roman" pitchFamily="18" charset="0"/>
                <a:cs typeface="Times New Roman" pitchFamily="18" charset="0"/>
              </a:rPr>
              <a:t>Taste is the faculty of estimating an object or a mode of representation by means of a delight or aversion </a:t>
            </a:r>
            <a:r>
              <a:rPr lang="en-US" altLang="zh-CN" sz="3600" b="1" dirty="0" smtClean="0">
                <a:latin typeface="Times New Roman" pitchFamily="18" charset="0"/>
                <a:cs typeface="Times New Roman" pitchFamily="18" charset="0"/>
              </a:rPr>
              <a:t>apart from any interest</a:t>
            </a:r>
            <a:r>
              <a:rPr lang="en-US" altLang="zh-CN" sz="3200" dirty="0" smtClean="0">
                <a:latin typeface="Times New Roman" pitchFamily="18" charset="0"/>
                <a:cs typeface="Times New Roman" pitchFamily="18" charset="0"/>
              </a:rPr>
              <a:t>. </a:t>
            </a:r>
          </a:p>
          <a:p>
            <a:r>
              <a:rPr lang="en-US" altLang="zh-CN" sz="3200" dirty="0" smtClean="0">
                <a:latin typeface="Times New Roman" pitchFamily="18" charset="0"/>
                <a:cs typeface="Times New Roman" pitchFamily="18" charset="0"/>
              </a:rPr>
              <a:t>The object of such a delight is called beautiful. </a:t>
            </a:r>
          </a:p>
          <a:p>
            <a:endParaRPr lang="zh-CN" altLang="en-US" sz="3200" dirty="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0" fill="hold" grpId="1" nodeType="clickEffect">
                                  <p:stCondLst>
                                    <p:cond delay="0"/>
                                  </p:stCondLst>
                                  <p:childTnLst>
                                    <p:anim calcmode="lin" valueType="num">
                                      <p:cBhvr>
                                        <p:cTn id="11" dur="1000"/>
                                        <p:tgtEl>
                                          <p:spTgt spid="6"/>
                                        </p:tgtEl>
                                        <p:attrNameLst>
                                          <p:attrName>ppt_w</p:attrName>
                                        </p:attrNameLst>
                                      </p:cBhvr>
                                      <p:tavLst>
                                        <p:tav tm="0">
                                          <p:val>
                                            <p:strVal val="ppt_w"/>
                                          </p:val>
                                        </p:tav>
                                        <p:tav tm="100000">
                                          <p:val>
                                            <p:fltVal val="0"/>
                                          </p:val>
                                        </p:tav>
                                      </p:tavLst>
                                    </p:anim>
                                    <p:anim calcmode="lin" valueType="num">
                                      <p:cBhvr>
                                        <p:cTn id="12" dur="1000"/>
                                        <p:tgtEl>
                                          <p:spTgt spid="6"/>
                                        </p:tgtEl>
                                        <p:attrNameLst>
                                          <p:attrName>ppt_h</p:attrName>
                                        </p:attrNameLst>
                                      </p:cBhvr>
                                      <p:tavLst>
                                        <p:tav tm="0">
                                          <p:val>
                                            <p:strVal val="ppt_h"/>
                                          </p:val>
                                        </p:tav>
                                        <p:tav tm="100000">
                                          <p:val>
                                            <p:fltVal val="0"/>
                                          </p:val>
                                        </p:tav>
                                      </p:tavLst>
                                    </p:anim>
                                    <p:animEffect transition="out" filter="fade">
                                      <p:cBhvr>
                                        <p:cTn id="13" dur="1000"/>
                                        <p:tgtEl>
                                          <p:spTgt spid="6"/>
                                        </p:tgtEl>
                                      </p:cBhvr>
                                    </p:animEffect>
                                    <p:set>
                                      <p:cBhvr>
                                        <p:cTn id="14" dur="1" fill="hold">
                                          <p:stCondLst>
                                            <p:cond delay="999"/>
                                          </p:stCondLst>
                                        </p:cTn>
                                        <p:tgtEl>
                                          <p:spTgt spid="6"/>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7158" y="428604"/>
            <a:ext cx="3786214" cy="1107996"/>
          </a:xfrm>
          <a:prstGeom prst="rect">
            <a:avLst/>
          </a:prstGeom>
          <a:noFill/>
        </p:spPr>
        <p:txBody>
          <a:bodyPr wrap="square" rtlCol="0">
            <a:spAutoFit/>
          </a:bodyPr>
          <a:lstStyle/>
          <a:p>
            <a:r>
              <a:rPr lang="en-US" altLang="zh-CN" sz="6600" dirty="0" smtClean="0">
                <a:latin typeface="Segoe Script" pitchFamily="34" charset="0"/>
              </a:rPr>
              <a:t>content</a:t>
            </a:r>
            <a:endParaRPr lang="zh-CN" altLang="en-US" sz="6600" dirty="0">
              <a:latin typeface="Segoe Script" pitchFamily="34" charset="0"/>
            </a:endParaRPr>
          </a:p>
        </p:txBody>
      </p:sp>
      <p:sp>
        <p:nvSpPr>
          <p:cNvPr id="11" name="矩形 10"/>
          <p:cNvSpPr/>
          <p:nvPr/>
        </p:nvSpPr>
        <p:spPr>
          <a:xfrm>
            <a:off x="0" y="1500174"/>
            <a:ext cx="9144000" cy="142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1643050"/>
            <a:ext cx="2285984" cy="5214950"/>
          </a:xfrm>
          <a:prstGeom prst="rect">
            <a:avLst/>
          </a:prstGeom>
          <a:solidFill>
            <a:schemeClr val="bg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285984" y="1643050"/>
            <a:ext cx="2286016" cy="5214950"/>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572000" y="1643050"/>
            <a:ext cx="2500330" cy="5214950"/>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60000"/>
                  <a:lumOff val="40000"/>
                </a:schemeClr>
              </a:solidFill>
            </a:endParaRPr>
          </a:p>
        </p:txBody>
      </p:sp>
      <p:sp>
        <p:nvSpPr>
          <p:cNvPr id="16" name="TextBox 15"/>
          <p:cNvSpPr txBox="1"/>
          <p:nvPr/>
        </p:nvSpPr>
        <p:spPr>
          <a:xfrm>
            <a:off x="35496" y="1844824"/>
            <a:ext cx="2304256" cy="3662541"/>
          </a:xfrm>
          <a:prstGeom prst="rect">
            <a:avLst/>
          </a:prstGeom>
          <a:noFill/>
        </p:spPr>
        <p:txBody>
          <a:bodyPr wrap="square" rtlCol="0">
            <a:spAutoFit/>
          </a:bodyPr>
          <a:lstStyle/>
          <a:p>
            <a:r>
              <a:rPr lang="en-US" altLang="zh-CN" sz="4000" dirty="0" smtClean="0">
                <a:solidFill>
                  <a:schemeClr val="bg1"/>
                </a:solidFill>
                <a:latin typeface="Kristen ITC" pitchFamily="66" charset="0"/>
              </a:rPr>
              <a:t>01</a:t>
            </a:r>
          </a:p>
          <a:p>
            <a:endParaRPr lang="en-US" altLang="zh-CN" sz="3200" dirty="0" smtClean="0">
              <a:solidFill>
                <a:schemeClr val="bg1"/>
              </a:solidFill>
            </a:endParaRPr>
          </a:p>
          <a:p>
            <a:r>
              <a:rPr lang="en-US" altLang="zh-CN" sz="3200" dirty="0" smtClean="0">
                <a:solidFill>
                  <a:schemeClr val="bg1"/>
                </a:solidFill>
              </a:rPr>
              <a:t>A short introduction about Immanuel Kant</a:t>
            </a:r>
          </a:p>
        </p:txBody>
      </p:sp>
      <p:sp>
        <p:nvSpPr>
          <p:cNvPr id="17" name="TextBox 16"/>
          <p:cNvSpPr txBox="1"/>
          <p:nvPr/>
        </p:nvSpPr>
        <p:spPr>
          <a:xfrm>
            <a:off x="2339752" y="1844824"/>
            <a:ext cx="2304256" cy="3785652"/>
          </a:xfrm>
          <a:prstGeom prst="rect">
            <a:avLst/>
          </a:prstGeom>
          <a:noFill/>
        </p:spPr>
        <p:txBody>
          <a:bodyPr wrap="square" rtlCol="0">
            <a:spAutoFit/>
          </a:bodyPr>
          <a:lstStyle/>
          <a:p>
            <a:r>
              <a:rPr lang="en-US" altLang="zh-CN" sz="4000" dirty="0" smtClean="0">
                <a:solidFill>
                  <a:schemeClr val="bg1">
                    <a:lumMod val="75000"/>
                  </a:schemeClr>
                </a:solidFill>
                <a:latin typeface="Kristen ITC" pitchFamily="66" charset="0"/>
              </a:rPr>
              <a:t>02</a:t>
            </a:r>
          </a:p>
          <a:p>
            <a:endParaRPr lang="en-US" altLang="zh-CN" sz="4000" dirty="0" smtClean="0">
              <a:solidFill>
                <a:schemeClr val="bg1">
                  <a:lumMod val="75000"/>
                </a:schemeClr>
              </a:solidFill>
              <a:latin typeface="Kristen ITC" pitchFamily="66" charset="0"/>
            </a:endParaRPr>
          </a:p>
          <a:p>
            <a:r>
              <a:rPr lang="en-US" altLang="zh-CN" sz="3200" dirty="0" smtClean="0">
                <a:solidFill>
                  <a:schemeClr val="bg1">
                    <a:lumMod val="75000"/>
                  </a:schemeClr>
                </a:solidFill>
              </a:rPr>
              <a:t>An introduction about Kant’s  important works</a:t>
            </a:r>
          </a:p>
        </p:txBody>
      </p:sp>
      <p:sp>
        <p:nvSpPr>
          <p:cNvPr id="18" name="TextBox 17"/>
          <p:cNvSpPr txBox="1"/>
          <p:nvPr/>
        </p:nvSpPr>
        <p:spPr>
          <a:xfrm>
            <a:off x="4592520" y="1815202"/>
            <a:ext cx="2571768" cy="4278094"/>
          </a:xfrm>
          <a:prstGeom prst="rect">
            <a:avLst/>
          </a:prstGeom>
          <a:noFill/>
        </p:spPr>
        <p:txBody>
          <a:bodyPr wrap="square" rtlCol="0">
            <a:spAutoFit/>
          </a:bodyPr>
          <a:lstStyle/>
          <a:p>
            <a:r>
              <a:rPr lang="en-US" altLang="zh-CN" sz="4000" dirty="0" smtClean="0">
                <a:solidFill>
                  <a:schemeClr val="bg1">
                    <a:lumMod val="20000"/>
                    <a:lumOff val="80000"/>
                  </a:schemeClr>
                </a:solidFill>
                <a:latin typeface="Kristen ITC" pitchFamily="66" charset="0"/>
              </a:rPr>
              <a:t>03</a:t>
            </a:r>
          </a:p>
          <a:p>
            <a:endParaRPr lang="en-US" altLang="zh-CN" sz="4000" dirty="0" smtClean="0">
              <a:solidFill>
                <a:schemeClr val="bg1">
                  <a:lumMod val="20000"/>
                  <a:lumOff val="80000"/>
                </a:schemeClr>
              </a:solidFill>
              <a:latin typeface="Kristen ITC" pitchFamily="66" charset="0"/>
            </a:endParaRPr>
          </a:p>
          <a:p>
            <a:r>
              <a:rPr lang="en-US" altLang="zh-CN" sz="3200" dirty="0" smtClean="0">
                <a:solidFill>
                  <a:schemeClr val="bg1">
                    <a:lumMod val="20000"/>
                    <a:lumOff val="80000"/>
                  </a:schemeClr>
                </a:solidFill>
              </a:rPr>
              <a:t>FIRST MOMENT.  Of the Judgment of Taste*:                    Moment of Quality. </a:t>
            </a:r>
          </a:p>
        </p:txBody>
      </p:sp>
      <p:sp>
        <p:nvSpPr>
          <p:cNvPr id="19" name="TextBox 18"/>
          <p:cNvSpPr txBox="1"/>
          <p:nvPr/>
        </p:nvSpPr>
        <p:spPr>
          <a:xfrm>
            <a:off x="7164288" y="1807071"/>
            <a:ext cx="1857420" cy="5078313"/>
          </a:xfrm>
          <a:prstGeom prst="rect">
            <a:avLst/>
          </a:prstGeom>
          <a:noFill/>
        </p:spPr>
        <p:txBody>
          <a:bodyPr wrap="square" rtlCol="0">
            <a:spAutoFit/>
          </a:bodyPr>
          <a:lstStyle/>
          <a:p>
            <a:r>
              <a:rPr lang="en-US" altLang="zh-CN" sz="4000" dirty="0" smtClean="0">
                <a:latin typeface="Kristen ITC" pitchFamily="66" charset="0"/>
              </a:rPr>
              <a:t>04</a:t>
            </a:r>
          </a:p>
          <a:p>
            <a:endParaRPr lang="en-US" altLang="zh-CN" sz="2800" dirty="0" smtClean="0">
              <a:latin typeface="Kristen ITC" pitchFamily="66" charset="0"/>
            </a:endParaRPr>
          </a:p>
          <a:p>
            <a:r>
              <a:rPr lang="en-US" altLang="zh-CN" sz="3200" dirty="0" smtClean="0"/>
              <a:t>SECOND MOMENT. Of the Judgment of Taste:               Moment of Quantity. </a:t>
            </a: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55" presetClass="exit" presetSubtype="0" fill="hold" grpId="0" nodeType="withEffect">
                                  <p:stCondLst>
                                    <p:cond delay="0"/>
                                  </p:stCondLst>
                                  <p:childTnLst>
                                    <p:anim calcmode="lin" valueType="num">
                                      <p:cBhvr>
                                        <p:cTn id="9" dur="1000"/>
                                        <p:tgtEl>
                                          <p:spTgt spid="12"/>
                                        </p:tgtEl>
                                        <p:attrNameLst>
                                          <p:attrName>ppt_w</p:attrName>
                                        </p:attrNameLst>
                                      </p:cBhvr>
                                      <p:tavLst>
                                        <p:tav tm="0">
                                          <p:val>
                                            <p:strVal val="ppt_w"/>
                                          </p:val>
                                        </p:tav>
                                        <p:tav tm="100000">
                                          <p:val>
                                            <p:strVal val="ppt_w*0.70"/>
                                          </p:val>
                                        </p:tav>
                                      </p:tavLst>
                                    </p:anim>
                                    <p:anim calcmode="lin" valueType="num">
                                      <p:cBhvr>
                                        <p:cTn id="10" dur="1000"/>
                                        <p:tgtEl>
                                          <p:spTgt spid="12"/>
                                        </p:tgtEl>
                                        <p:attrNameLst>
                                          <p:attrName>ppt_h</p:attrName>
                                        </p:attrNameLst>
                                      </p:cBhvr>
                                      <p:tavLst>
                                        <p:tav tm="0">
                                          <p:val>
                                            <p:strVal val="ppt_h"/>
                                          </p:val>
                                        </p:tav>
                                        <p:tav tm="100000">
                                          <p:val>
                                            <p:strVal val="ppt_h"/>
                                          </p:val>
                                        </p:tav>
                                      </p:tavLst>
                                    </p:anim>
                                    <p:animEffect transition="out" filter="fade">
                                      <p:cBhvr>
                                        <p:cTn id="11" dur="1000"/>
                                        <p:tgtEl>
                                          <p:spTgt spid="12"/>
                                        </p:tgtEl>
                                      </p:cBhvr>
                                    </p:animEffect>
                                    <p:set>
                                      <p:cBhvr>
                                        <p:cTn id="12" dur="1" fill="hold">
                                          <p:stCondLst>
                                            <p:cond delay="999"/>
                                          </p:stCondLst>
                                        </p:cTn>
                                        <p:tgtEl>
                                          <p:spTgt spid="12"/>
                                        </p:tgtEl>
                                        <p:attrNameLst>
                                          <p:attrName>style.visibility</p:attrName>
                                        </p:attrNameLst>
                                      </p:cBhvr>
                                      <p:to>
                                        <p:strVal val="hidden"/>
                                      </p:to>
                                    </p:set>
                                  </p:childTnLst>
                                </p:cTn>
                              </p:par>
                              <p:par>
                                <p:cTn id="13" presetID="12" presetClass="exit" presetSubtype="4" fill="hold" grpId="0" nodeType="withEffect">
                                  <p:stCondLst>
                                    <p:cond delay="0"/>
                                  </p:stCondLst>
                                  <p:childTnLst>
                                    <p:animEffect transition="out" filter="slide(fromBottom)">
                                      <p:cBhvr>
                                        <p:cTn id="14" dur="500"/>
                                        <p:tgtEl>
                                          <p:spTgt spid="17"/>
                                        </p:tgtEl>
                                      </p:cBhvr>
                                    </p:animEffect>
                                    <p:set>
                                      <p:cBhvr>
                                        <p:cTn id="15" dur="1" fill="hold">
                                          <p:stCondLst>
                                            <p:cond delay="499"/>
                                          </p:stCondLst>
                                        </p:cTn>
                                        <p:tgtEl>
                                          <p:spTgt spid="17"/>
                                        </p:tgtEl>
                                        <p:attrNameLst>
                                          <p:attrName>style.visibility</p:attrName>
                                        </p:attrNameLst>
                                      </p:cBhvr>
                                      <p:to>
                                        <p:strVal val="hidden"/>
                                      </p:to>
                                    </p:set>
                                  </p:childTnLst>
                                </p:cTn>
                              </p:par>
                              <p:par>
                                <p:cTn id="16" presetID="55" presetClass="exit" presetSubtype="0" fill="hold" grpId="0" nodeType="withEffect">
                                  <p:stCondLst>
                                    <p:cond delay="0"/>
                                  </p:stCondLst>
                                  <p:childTnLst>
                                    <p:anim calcmode="lin" valueType="num">
                                      <p:cBhvr>
                                        <p:cTn id="17" dur="1000"/>
                                        <p:tgtEl>
                                          <p:spTgt spid="13"/>
                                        </p:tgtEl>
                                        <p:attrNameLst>
                                          <p:attrName>ppt_w</p:attrName>
                                        </p:attrNameLst>
                                      </p:cBhvr>
                                      <p:tavLst>
                                        <p:tav tm="0">
                                          <p:val>
                                            <p:strVal val="ppt_w"/>
                                          </p:val>
                                        </p:tav>
                                        <p:tav tm="100000">
                                          <p:val>
                                            <p:strVal val="ppt_w*0.70"/>
                                          </p:val>
                                        </p:tav>
                                      </p:tavLst>
                                    </p:anim>
                                    <p:anim calcmode="lin" valueType="num">
                                      <p:cBhvr>
                                        <p:cTn id="18" dur="1000"/>
                                        <p:tgtEl>
                                          <p:spTgt spid="13"/>
                                        </p:tgtEl>
                                        <p:attrNameLst>
                                          <p:attrName>ppt_h</p:attrName>
                                        </p:attrNameLst>
                                      </p:cBhvr>
                                      <p:tavLst>
                                        <p:tav tm="0">
                                          <p:val>
                                            <p:strVal val="ppt_h"/>
                                          </p:val>
                                        </p:tav>
                                        <p:tav tm="100000">
                                          <p:val>
                                            <p:strVal val="ppt_h"/>
                                          </p:val>
                                        </p:tav>
                                      </p:tavLst>
                                    </p:anim>
                                    <p:animEffect transition="out" filter="fade">
                                      <p:cBhvr>
                                        <p:cTn id="19" dur="1000"/>
                                        <p:tgtEl>
                                          <p:spTgt spid="13"/>
                                        </p:tgtEl>
                                      </p:cBhvr>
                                    </p:animEffect>
                                    <p:set>
                                      <p:cBhvr>
                                        <p:cTn id="20" dur="1" fill="hold">
                                          <p:stCondLst>
                                            <p:cond delay="999"/>
                                          </p:stCondLst>
                                        </p:cTn>
                                        <p:tgtEl>
                                          <p:spTgt spid="13"/>
                                        </p:tgtEl>
                                        <p:attrNameLst>
                                          <p:attrName>style.visibility</p:attrName>
                                        </p:attrNameLst>
                                      </p:cBhvr>
                                      <p:to>
                                        <p:strVal val="hidden"/>
                                      </p:to>
                                    </p:set>
                                  </p:childTnLst>
                                </p:cTn>
                              </p:par>
                              <p:par>
                                <p:cTn id="21" presetID="12" presetClass="exit" presetSubtype="4" fill="hold" grpId="0" nodeType="withEffect">
                                  <p:stCondLst>
                                    <p:cond delay="0"/>
                                  </p:stCondLst>
                                  <p:childTnLst>
                                    <p:animEffect transition="out" filter="slide(fromBottom)">
                                      <p:cBhvr>
                                        <p:cTn id="22" dur="500"/>
                                        <p:tgtEl>
                                          <p:spTgt spid="18"/>
                                        </p:tgtEl>
                                      </p:cBhvr>
                                    </p:animEffect>
                                    <p:set>
                                      <p:cBhvr>
                                        <p:cTn id="23" dur="1" fill="hold">
                                          <p:stCondLst>
                                            <p:cond delay="499"/>
                                          </p:stCondLst>
                                        </p:cTn>
                                        <p:tgtEl>
                                          <p:spTgt spid="18"/>
                                        </p:tgtEl>
                                        <p:attrNameLst>
                                          <p:attrName>style.visibility</p:attrName>
                                        </p:attrNameLst>
                                      </p:cBhvr>
                                      <p:to>
                                        <p:strVal val="hidden"/>
                                      </p:to>
                                    </p:set>
                                  </p:childTnLst>
                                </p:cTn>
                              </p:par>
                              <p:par>
                                <p:cTn id="24" presetID="55" presetClass="exit" presetSubtype="0" fill="hold" grpId="0" nodeType="withEffect">
                                  <p:stCondLst>
                                    <p:cond delay="0"/>
                                  </p:stCondLst>
                                  <p:childTnLst>
                                    <p:anim calcmode="lin" valueType="num">
                                      <p:cBhvr>
                                        <p:cTn id="25" dur="1000"/>
                                        <p:tgtEl>
                                          <p:spTgt spid="14"/>
                                        </p:tgtEl>
                                        <p:attrNameLst>
                                          <p:attrName>ppt_w</p:attrName>
                                        </p:attrNameLst>
                                      </p:cBhvr>
                                      <p:tavLst>
                                        <p:tav tm="0">
                                          <p:val>
                                            <p:strVal val="ppt_w"/>
                                          </p:val>
                                        </p:tav>
                                        <p:tav tm="100000">
                                          <p:val>
                                            <p:strVal val="ppt_w*0.70"/>
                                          </p:val>
                                        </p:tav>
                                      </p:tavLst>
                                    </p:anim>
                                    <p:anim calcmode="lin" valueType="num">
                                      <p:cBhvr>
                                        <p:cTn id="26" dur="1000"/>
                                        <p:tgtEl>
                                          <p:spTgt spid="14"/>
                                        </p:tgtEl>
                                        <p:attrNameLst>
                                          <p:attrName>ppt_h</p:attrName>
                                        </p:attrNameLst>
                                      </p:cBhvr>
                                      <p:tavLst>
                                        <p:tav tm="0">
                                          <p:val>
                                            <p:strVal val="ppt_h"/>
                                          </p:val>
                                        </p:tav>
                                        <p:tav tm="100000">
                                          <p:val>
                                            <p:strVal val="ppt_h"/>
                                          </p:val>
                                        </p:tav>
                                      </p:tavLst>
                                    </p:anim>
                                    <p:animEffect transition="out" filter="fade">
                                      <p:cBhvr>
                                        <p:cTn id="27" dur="1000"/>
                                        <p:tgtEl>
                                          <p:spTgt spid="14"/>
                                        </p:tgtEl>
                                      </p:cBhvr>
                                    </p:animEffect>
                                    <p:set>
                                      <p:cBhvr>
                                        <p:cTn id="28"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3" name="TextBox 2"/>
          <p:cNvSpPr txBox="1"/>
          <p:nvPr/>
        </p:nvSpPr>
        <p:spPr>
          <a:xfrm>
            <a:off x="107504" y="1487686"/>
            <a:ext cx="8820472" cy="107721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§6. The beautiful is that which, apart from concepts, is represented as the Object of a universal delight.</a:t>
            </a:r>
          </a:p>
        </p:txBody>
      </p:sp>
      <p:sp>
        <p:nvSpPr>
          <p:cNvPr id="5" name="TextBox 4"/>
          <p:cNvSpPr txBox="1"/>
          <p:nvPr/>
        </p:nvSpPr>
        <p:spPr>
          <a:xfrm>
            <a:off x="683568" y="2974300"/>
            <a:ext cx="7776864" cy="304698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The </a:t>
            </a:r>
            <a:r>
              <a:rPr lang="en-US" altLang="zh-CN" sz="3200" dirty="0" err="1" smtClean="0">
                <a:latin typeface="Times New Roman" pitchFamily="18" charset="0"/>
                <a:cs typeface="Times New Roman" pitchFamily="18" charset="0"/>
              </a:rPr>
              <a:t>judgement</a:t>
            </a:r>
            <a:r>
              <a:rPr lang="en-US" altLang="zh-CN" sz="3200" dirty="0" smtClean="0">
                <a:latin typeface="Times New Roman" pitchFamily="18" charset="0"/>
                <a:cs typeface="Times New Roman" pitchFamily="18" charset="0"/>
              </a:rPr>
              <a:t> of taste, with its attendant consciousness of detachment from all interest, must involve a claim to validity for all men, and must do so apart from universality attached to objects, i.e., there must be coupled with it a claim to subjective universality.</a:t>
            </a:r>
            <a:endParaRPr lang="zh-CN" altLang="en-US" sz="3200" dirty="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3" name="TextBox 2"/>
          <p:cNvSpPr txBox="1"/>
          <p:nvPr/>
        </p:nvSpPr>
        <p:spPr>
          <a:xfrm>
            <a:off x="216024" y="1340768"/>
            <a:ext cx="8820472" cy="107721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§7. Comparison of the beautiful with the agreeable and the good by means of the above characteristic.</a:t>
            </a:r>
          </a:p>
        </p:txBody>
      </p:sp>
      <p:graphicFrame>
        <p:nvGraphicFramePr>
          <p:cNvPr id="5" name="表格 4"/>
          <p:cNvGraphicFramePr>
            <a:graphicFrameLocks noGrp="1"/>
          </p:cNvGraphicFramePr>
          <p:nvPr/>
        </p:nvGraphicFramePr>
        <p:xfrm>
          <a:off x="611560" y="2636912"/>
          <a:ext cx="8064895" cy="3618296"/>
        </p:xfrm>
        <a:graphic>
          <a:graphicData uri="http://schemas.openxmlformats.org/drawingml/2006/table">
            <a:tbl>
              <a:tblPr firstRow="1" bandRow="1">
                <a:tableStyleId>{073A0DAA-6AF3-43AB-8588-CEC1D06C72B9}</a:tableStyleId>
              </a:tblPr>
              <a:tblGrid>
                <a:gridCol w="2638049"/>
                <a:gridCol w="2864168"/>
                <a:gridCol w="2562678"/>
              </a:tblGrid>
              <a:tr h="983589">
                <a:tc>
                  <a:txBody>
                    <a:bodyPr/>
                    <a:lstStyle/>
                    <a:p>
                      <a:pPr algn="ctr"/>
                      <a:endParaRPr lang="en-US" altLang="zh-CN" sz="1400" dirty="0" smtClean="0"/>
                    </a:p>
                    <a:p>
                      <a:pPr algn="ctr"/>
                      <a:r>
                        <a:rPr lang="en-US" altLang="zh-CN" sz="2400" dirty="0" smtClean="0"/>
                        <a:t>The good</a:t>
                      </a:r>
                      <a:endParaRPr lang="zh-CN" altLang="en-US" sz="2400" dirty="0"/>
                    </a:p>
                  </a:txBody>
                  <a:tcPr/>
                </a:tc>
                <a:tc>
                  <a:txBody>
                    <a:bodyPr/>
                    <a:lstStyle/>
                    <a:p>
                      <a:pPr algn="ctr"/>
                      <a:endParaRPr lang="en-US" altLang="zh-CN" sz="14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The agreeable</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4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The beautiful</a:t>
                      </a:r>
                      <a:endParaRPr lang="zh-CN" altLang="en-US" sz="2400" b="1" kern="1200" dirty="0" smtClean="0">
                        <a:solidFill>
                          <a:schemeClr val="lt1"/>
                        </a:solidFill>
                        <a:latin typeface="+mn-lt"/>
                        <a:ea typeface="+mn-ea"/>
                        <a:cs typeface="+mn-cs"/>
                      </a:endParaRPr>
                    </a:p>
                  </a:txBody>
                  <a:tcPr/>
                </a:tc>
              </a:tr>
              <a:tr h="2634707">
                <a:tc>
                  <a:txBody>
                    <a:bodyPr/>
                    <a:lstStyle/>
                    <a:p>
                      <a:pPr algn="ctr"/>
                      <a:endParaRPr lang="en-US" altLang="zh-CN" sz="24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represented as an object of universal delight by means of a concept</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2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restricted merely to himself personally;</a:t>
                      </a:r>
                      <a:endParaRPr lang="zh-CN" altLang="en-US" sz="2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0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chemeClr val="lt1"/>
                          </a:solidFill>
                          <a:latin typeface="+mn-lt"/>
                          <a:ea typeface="+mn-ea"/>
                          <a:cs typeface="+mn-cs"/>
                        </a:rPr>
                        <a:t>every one has his own taste (that of sense)</a:t>
                      </a:r>
                      <a:endParaRPr lang="zh-CN" altLang="en-US" sz="2400" b="1" kern="1200" dirty="0" smtClean="0">
                        <a:solidFill>
                          <a:schemeClr val="lt1"/>
                        </a:solidFill>
                        <a:latin typeface="+mn-lt"/>
                        <a:ea typeface="+mn-ea"/>
                        <a:cs typeface="+mn-cs"/>
                      </a:endParaRPr>
                    </a:p>
                  </a:txBody>
                  <a:tcPr/>
                </a:tc>
                <a:tc>
                  <a:txBody>
                    <a:bodyPr/>
                    <a:lstStyle/>
                    <a:p>
                      <a:pPr algn="ctr"/>
                      <a:endParaRPr lang="en-US" altLang="zh-CN" sz="1200" b="1" kern="1200" dirty="0" smtClean="0">
                        <a:solidFill>
                          <a:schemeClr val="lt1"/>
                        </a:solidFill>
                        <a:latin typeface="+mn-lt"/>
                        <a:ea typeface="+mn-ea"/>
                        <a:cs typeface="+mn-cs"/>
                      </a:endParaRPr>
                    </a:p>
                    <a:p>
                      <a:pPr algn="ctr"/>
                      <a:r>
                        <a:rPr lang="en-US" altLang="zh-CN" sz="2400" b="1" kern="1200" dirty="0" smtClean="0">
                          <a:solidFill>
                            <a:schemeClr val="lt1"/>
                          </a:solidFill>
                          <a:latin typeface="+mn-lt"/>
                          <a:ea typeface="+mn-ea"/>
                          <a:cs typeface="+mn-cs"/>
                        </a:rPr>
                        <a:t>as if it were a property of things;</a:t>
                      </a:r>
                      <a:endParaRPr lang="zh-CN" altLang="en-US" sz="2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0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kern="1200" dirty="0" smtClean="0">
                          <a:solidFill>
                            <a:schemeClr val="lt1"/>
                          </a:solidFill>
                          <a:latin typeface="+mn-lt"/>
                          <a:ea typeface="+mn-ea"/>
                          <a:cs typeface="+mn-cs"/>
                        </a:rPr>
                        <a:t>demands this agreement of all</a:t>
                      </a:r>
                      <a:r>
                        <a:rPr lang="en-US" altLang="zh-CN" sz="2400" b="1" kern="1200" baseline="0" dirty="0" smtClean="0">
                          <a:solidFill>
                            <a:schemeClr val="lt1"/>
                          </a:solidFill>
                          <a:latin typeface="+mn-lt"/>
                          <a:ea typeface="+mn-ea"/>
                          <a:cs typeface="+mn-cs"/>
                        </a:rPr>
                        <a:t> man</a:t>
                      </a:r>
                      <a:endParaRPr lang="en-US" altLang="zh-CN" sz="2400" b="1" kern="1200" dirty="0" smtClean="0">
                        <a:solidFill>
                          <a:schemeClr val="lt1"/>
                        </a:solidFill>
                        <a:latin typeface="+mn-lt"/>
                        <a:ea typeface="+mn-ea"/>
                        <a:cs typeface="+mn-cs"/>
                      </a:endParaRPr>
                    </a:p>
                  </a:txBody>
                  <a:tcPr/>
                </a:tc>
              </a:tr>
            </a:tbl>
          </a:graphicData>
        </a:graphic>
      </p:graphicFrame>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3" name="TextBox 2"/>
          <p:cNvSpPr txBox="1"/>
          <p:nvPr/>
        </p:nvSpPr>
        <p:spPr>
          <a:xfrm>
            <a:off x="360040" y="1199654"/>
            <a:ext cx="8604448" cy="1077218"/>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§8. In a </a:t>
            </a:r>
            <a:r>
              <a:rPr lang="en-US" altLang="zh-CN" sz="3200" dirty="0" err="1" smtClean="0">
                <a:latin typeface="Times New Roman" pitchFamily="18" charset="0"/>
                <a:cs typeface="Times New Roman" pitchFamily="18" charset="0"/>
              </a:rPr>
              <a:t>judgement</a:t>
            </a:r>
            <a:r>
              <a:rPr lang="en-US" altLang="zh-CN" sz="3200" dirty="0" smtClean="0">
                <a:latin typeface="Times New Roman" pitchFamily="18" charset="0"/>
                <a:cs typeface="Times New Roman" pitchFamily="18" charset="0"/>
              </a:rPr>
              <a:t> of taste the universality of delight is only represented as subjective. </a:t>
            </a:r>
          </a:p>
        </p:txBody>
      </p:sp>
      <p:sp>
        <p:nvSpPr>
          <p:cNvPr id="5" name="TextBox 4"/>
          <p:cNvSpPr txBox="1"/>
          <p:nvPr/>
        </p:nvSpPr>
        <p:spPr>
          <a:xfrm>
            <a:off x="827584" y="3140968"/>
            <a:ext cx="2808312" cy="523220"/>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a:t>
            </a:r>
            <a:r>
              <a:rPr lang="en-US" altLang="zh-CN" sz="2800" dirty="0" smtClean="0">
                <a:latin typeface="Times New Roman" pitchFamily="18" charset="0"/>
                <a:cs typeface="Times New Roman" pitchFamily="18" charset="0"/>
              </a:rPr>
              <a:t>taste of </a:t>
            </a:r>
            <a:r>
              <a:rPr lang="en-US" altLang="zh-CN" sz="2800" dirty="0" smtClean="0">
                <a:latin typeface="Times New Roman" pitchFamily="18" charset="0"/>
                <a:cs typeface="Times New Roman" pitchFamily="18" charset="0"/>
              </a:rPr>
              <a:t>sense</a:t>
            </a:r>
            <a:endParaRPr lang="zh-CN" altLang="en-US" sz="2800" dirty="0">
              <a:latin typeface="Times New Roman" pitchFamily="18" charset="0"/>
              <a:cs typeface="Times New Roman" pitchFamily="18" charset="0"/>
            </a:endParaRPr>
          </a:p>
        </p:txBody>
      </p:sp>
      <p:sp>
        <p:nvSpPr>
          <p:cNvPr id="6" name="TextBox 5"/>
          <p:cNvSpPr txBox="1"/>
          <p:nvPr/>
        </p:nvSpPr>
        <p:spPr>
          <a:xfrm>
            <a:off x="2411760" y="2473732"/>
            <a:ext cx="4104456" cy="523220"/>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a:t>
            </a:r>
            <a:r>
              <a:rPr lang="en-US" altLang="zh-CN" sz="2800" dirty="0" err="1" smtClean="0">
                <a:latin typeface="Times New Roman" pitchFamily="18" charset="0"/>
                <a:cs typeface="Times New Roman" pitchFamily="18" charset="0"/>
              </a:rPr>
              <a:t>judgement</a:t>
            </a:r>
            <a:r>
              <a:rPr lang="en-US" altLang="zh-CN" sz="2800" dirty="0" smtClean="0">
                <a:latin typeface="Times New Roman" pitchFamily="18" charset="0"/>
                <a:cs typeface="Times New Roman" pitchFamily="18" charset="0"/>
              </a:rPr>
              <a:t> of taste </a:t>
            </a:r>
            <a:endParaRPr lang="zh-CN" altLang="en-US" sz="2800" dirty="0" smtClean="0">
              <a:latin typeface="Times New Roman" pitchFamily="18" charset="0"/>
              <a:cs typeface="Times New Roman" pitchFamily="18" charset="0"/>
            </a:endParaRPr>
          </a:p>
        </p:txBody>
      </p:sp>
      <p:sp>
        <p:nvSpPr>
          <p:cNvPr id="8" name="TextBox 7"/>
          <p:cNvSpPr txBox="1"/>
          <p:nvPr/>
        </p:nvSpPr>
        <p:spPr>
          <a:xfrm>
            <a:off x="4716016" y="3140968"/>
            <a:ext cx="3600400" cy="523220"/>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a:t>
            </a:r>
            <a:r>
              <a:rPr lang="en-US" altLang="zh-CN" sz="2800" dirty="0" smtClean="0">
                <a:latin typeface="Times New Roman" pitchFamily="18" charset="0"/>
                <a:cs typeface="Times New Roman" pitchFamily="18" charset="0"/>
              </a:rPr>
              <a:t>taste of reflection</a:t>
            </a:r>
            <a:endParaRPr lang="zh-CN" altLang="en-US" sz="2800" dirty="0">
              <a:latin typeface="Times New Roman" pitchFamily="18" charset="0"/>
              <a:cs typeface="Times New Roman" pitchFamily="18" charset="0"/>
            </a:endParaRPr>
          </a:p>
        </p:txBody>
      </p:sp>
      <p:sp>
        <p:nvSpPr>
          <p:cNvPr id="9" name="右大括号 8"/>
          <p:cNvSpPr/>
          <p:nvPr/>
        </p:nvSpPr>
        <p:spPr>
          <a:xfrm rot="16200000">
            <a:off x="3995935" y="2132857"/>
            <a:ext cx="288033" cy="201622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0" name="TextBox 9"/>
          <p:cNvSpPr txBox="1"/>
          <p:nvPr/>
        </p:nvSpPr>
        <p:spPr>
          <a:xfrm>
            <a:off x="899592" y="3916213"/>
            <a:ext cx="3240360" cy="1384995"/>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laying down </a:t>
            </a:r>
            <a:r>
              <a:rPr lang="en-US" altLang="zh-CN" sz="2800" dirty="0" err="1" smtClean="0">
                <a:latin typeface="Times New Roman" pitchFamily="18" charset="0"/>
                <a:cs typeface="Times New Roman" pitchFamily="18" charset="0"/>
              </a:rPr>
              <a:t>judgements</a:t>
            </a:r>
            <a:r>
              <a:rPr lang="en-US" altLang="zh-CN" sz="2800" dirty="0" smtClean="0">
                <a:latin typeface="Times New Roman" pitchFamily="18" charset="0"/>
                <a:cs typeface="Times New Roman" pitchFamily="18" charset="0"/>
              </a:rPr>
              <a:t> merely private</a:t>
            </a:r>
            <a:endParaRPr lang="zh-CN" altLang="en-US" sz="2800" dirty="0" smtClean="0">
              <a:latin typeface="Times New Roman" pitchFamily="18" charset="0"/>
              <a:cs typeface="Times New Roman" pitchFamily="18" charset="0"/>
            </a:endParaRPr>
          </a:p>
        </p:txBody>
      </p:sp>
      <p:sp>
        <p:nvSpPr>
          <p:cNvPr id="11" name="TextBox 10"/>
          <p:cNvSpPr txBox="1"/>
          <p:nvPr/>
        </p:nvSpPr>
        <p:spPr>
          <a:xfrm>
            <a:off x="4788024" y="3916213"/>
            <a:ext cx="3528392" cy="1384995"/>
          </a:xfrm>
          <a:prstGeom prst="rect">
            <a:avLst/>
          </a:prstGeom>
          <a:noFill/>
        </p:spPr>
        <p:txBody>
          <a:bodyPr wrap="square" rtlCol="0">
            <a:spAutoFit/>
          </a:bodyPr>
          <a:lstStyle/>
          <a:p>
            <a:r>
              <a:rPr lang="en-US" altLang="zh-CN" sz="2800" dirty="0" err="1" smtClean="0">
                <a:latin typeface="Times New Roman" pitchFamily="18" charset="0"/>
                <a:cs typeface="Times New Roman" pitchFamily="18" charset="0"/>
              </a:rPr>
              <a:t>judgements</a:t>
            </a:r>
            <a:r>
              <a:rPr lang="en-US" altLang="zh-CN" sz="2800" dirty="0" smtClean="0">
                <a:latin typeface="Times New Roman" pitchFamily="18" charset="0"/>
                <a:cs typeface="Times New Roman" pitchFamily="18" charset="0"/>
              </a:rPr>
              <a:t> ostensibly of general validity (public)</a:t>
            </a:r>
            <a:endParaRPr lang="zh-CN" altLang="en-US" sz="2800" dirty="0" smtClean="0">
              <a:latin typeface="Times New Roman" pitchFamily="18" charset="0"/>
              <a:cs typeface="Times New Roman" pitchFamily="18" charset="0"/>
            </a:endParaRPr>
          </a:p>
        </p:txBody>
      </p:sp>
      <p:sp>
        <p:nvSpPr>
          <p:cNvPr id="12" name="下箭头 11"/>
          <p:cNvSpPr/>
          <p:nvPr/>
        </p:nvSpPr>
        <p:spPr>
          <a:xfrm>
            <a:off x="1835696" y="3717032"/>
            <a:ext cx="288032" cy="288032"/>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13" name="下箭头 12"/>
          <p:cNvSpPr/>
          <p:nvPr/>
        </p:nvSpPr>
        <p:spPr>
          <a:xfrm>
            <a:off x="6156176" y="3717032"/>
            <a:ext cx="288032" cy="288032"/>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grpSp>
        <p:nvGrpSpPr>
          <p:cNvPr id="17" name="组合 16"/>
          <p:cNvGrpSpPr/>
          <p:nvPr/>
        </p:nvGrpSpPr>
        <p:grpSpPr>
          <a:xfrm>
            <a:off x="2195736" y="2996952"/>
            <a:ext cx="4536504" cy="2683460"/>
            <a:chOff x="2123728" y="2996952"/>
            <a:chExt cx="4536504" cy="2683460"/>
          </a:xfrm>
        </p:grpSpPr>
        <p:sp>
          <p:nvSpPr>
            <p:cNvPr id="14" name="TextBox 13"/>
            <p:cNvSpPr txBox="1"/>
            <p:nvPr/>
          </p:nvSpPr>
          <p:spPr>
            <a:xfrm>
              <a:off x="2123728" y="2996952"/>
              <a:ext cx="4536504" cy="523220"/>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a objective universal validity</a:t>
              </a:r>
              <a:endParaRPr lang="zh-CN" altLang="en-US" sz="2800" dirty="0">
                <a:latin typeface="Times New Roman" pitchFamily="18" charset="0"/>
                <a:cs typeface="Times New Roman" pitchFamily="18" charset="0"/>
              </a:endParaRPr>
            </a:p>
          </p:txBody>
        </p:sp>
        <p:sp>
          <p:nvSpPr>
            <p:cNvPr id="15" name="TextBox 14"/>
            <p:cNvSpPr txBox="1"/>
            <p:nvPr/>
          </p:nvSpPr>
          <p:spPr>
            <a:xfrm>
              <a:off x="2123728" y="5157192"/>
              <a:ext cx="4536504" cy="523220"/>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a </a:t>
              </a:r>
              <a:r>
                <a:rPr lang="en-US" altLang="zh-CN" sz="2800" dirty="0" smtClean="0">
                  <a:latin typeface="Times New Roman" pitchFamily="18" charset="0"/>
                  <a:cs typeface="Times New Roman" pitchFamily="18" charset="0"/>
                </a:rPr>
                <a:t>subjective </a:t>
              </a:r>
              <a:r>
                <a:rPr lang="en-US" altLang="zh-CN" sz="2800" dirty="0" smtClean="0">
                  <a:latin typeface="Times New Roman" pitchFamily="18" charset="0"/>
                  <a:cs typeface="Times New Roman" pitchFamily="18" charset="0"/>
                </a:rPr>
                <a:t>universal validity</a:t>
              </a:r>
              <a:endParaRPr lang="zh-CN" altLang="en-US" sz="2800" dirty="0">
                <a:latin typeface="Times New Roman" pitchFamily="18" charset="0"/>
                <a:cs typeface="Times New Roman" pitchFamily="18" charset="0"/>
              </a:endParaRPr>
            </a:p>
          </p:txBody>
        </p:sp>
        <p:sp>
          <p:nvSpPr>
            <p:cNvPr id="16" name="下箭头 15"/>
            <p:cNvSpPr/>
            <p:nvPr/>
          </p:nvSpPr>
          <p:spPr>
            <a:xfrm>
              <a:off x="3779912" y="3573016"/>
              <a:ext cx="288032" cy="1440160"/>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grpSp>
      <p:grpSp>
        <p:nvGrpSpPr>
          <p:cNvPr id="20" name="组合 19"/>
          <p:cNvGrpSpPr/>
          <p:nvPr/>
        </p:nvGrpSpPr>
        <p:grpSpPr>
          <a:xfrm>
            <a:off x="4139952" y="3501008"/>
            <a:ext cx="432048" cy="1512168"/>
            <a:chOff x="4139952" y="3501008"/>
            <a:chExt cx="432048" cy="1512168"/>
          </a:xfrm>
        </p:grpSpPr>
        <p:sp>
          <p:nvSpPr>
            <p:cNvPr id="18" name="上箭头 17"/>
            <p:cNvSpPr/>
            <p:nvPr/>
          </p:nvSpPr>
          <p:spPr>
            <a:xfrm>
              <a:off x="4211960" y="3501008"/>
              <a:ext cx="288032" cy="1512168"/>
            </a:xfrm>
            <a:prstGeom prst="up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
          <p:nvSpPr>
            <p:cNvPr id="19" name="乘号 18"/>
            <p:cNvSpPr/>
            <p:nvPr/>
          </p:nvSpPr>
          <p:spPr>
            <a:xfrm>
              <a:off x="4139952" y="4005064"/>
              <a:ext cx="432048" cy="504056"/>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0" fill="hold" grpId="1" nodeType="clickEffect">
                                  <p:stCondLst>
                                    <p:cond delay="0"/>
                                  </p:stCondLst>
                                  <p:childTnLst>
                                    <p:anim calcmode="lin" valueType="num">
                                      <p:cBhvr>
                                        <p:cTn id="41" dur="1000"/>
                                        <p:tgtEl>
                                          <p:spTgt spid="6"/>
                                        </p:tgtEl>
                                        <p:attrNameLst>
                                          <p:attrName>ppt_w</p:attrName>
                                        </p:attrNameLst>
                                      </p:cBhvr>
                                      <p:tavLst>
                                        <p:tav tm="0">
                                          <p:val>
                                            <p:strVal val="ppt_w"/>
                                          </p:val>
                                        </p:tav>
                                        <p:tav tm="100000">
                                          <p:val>
                                            <p:fltVal val="0"/>
                                          </p:val>
                                        </p:tav>
                                      </p:tavLst>
                                    </p:anim>
                                    <p:anim calcmode="lin" valueType="num">
                                      <p:cBhvr>
                                        <p:cTn id="42" dur="1000"/>
                                        <p:tgtEl>
                                          <p:spTgt spid="6"/>
                                        </p:tgtEl>
                                        <p:attrNameLst>
                                          <p:attrName>ppt_h</p:attrName>
                                        </p:attrNameLst>
                                      </p:cBhvr>
                                      <p:tavLst>
                                        <p:tav tm="0">
                                          <p:val>
                                            <p:strVal val="ppt_h"/>
                                          </p:val>
                                        </p:tav>
                                        <p:tav tm="100000">
                                          <p:val>
                                            <p:fltVal val="0"/>
                                          </p:val>
                                        </p:tav>
                                      </p:tavLst>
                                    </p:anim>
                                    <p:animEffect transition="out" filter="fade">
                                      <p:cBhvr>
                                        <p:cTn id="43" dur="1000"/>
                                        <p:tgtEl>
                                          <p:spTgt spid="6"/>
                                        </p:tgtEl>
                                      </p:cBhvr>
                                    </p:animEffect>
                                    <p:set>
                                      <p:cBhvr>
                                        <p:cTn id="44" dur="1" fill="hold">
                                          <p:stCondLst>
                                            <p:cond delay="999"/>
                                          </p:stCondLst>
                                        </p:cTn>
                                        <p:tgtEl>
                                          <p:spTgt spid="6"/>
                                        </p:tgtEl>
                                        <p:attrNameLst>
                                          <p:attrName>style.visibility</p:attrName>
                                        </p:attrNameLst>
                                      </p:cBhvr>
                                      <p:to>
                                        <p:strVal val="hidden"/>
                                      </p:to>
                                    </p:set>
                                  </p:childTnLst>
                                </p:cTn>
                              </p:par>
                              <p:par>
                                <p:cTn id="45" presetID="53" presetClass="exit" presetSubtype="0" fill="hold" grpId="1" nodeType="withEffect">
                                  <p:stCondLst>
                                    <p:cond delay="0"/>
                                  </p:stCondLst>
                                  <p:childTnLst>
                                    <p:anim calcmode="lin" valueType="num">
                                      <p:cBhvr>
                                        <p:cTn id="46" dur="1000"/>
                                        <p:tgtEl>
                                          <p:spTgt spid="9"/>
                                        </p:tgtEl>
                                        <p:attrNameLst>
                                          <p:attrName>ppt_w</p:attrName>
                                        </p:attrNameLst>
                                      </p:cBhvr>
                                      <p:tavLst>
                                        <p:tav tm="0">
                                          <p:val>
                                            <p:strVal val="ppt_w"/>
                                          </p:val>
                                        </p:tav>
                                        <p:tav tm="100000">
                                          <p:val>
                                            <p:fltVal val="0"/>
                                          </p:val>
                                        </p:tav>
                                      </p:tavLst>
                                    </p:anim>
                                    <p:anim calcmode="lin" valueType="num">
                                      <p:cBhvr>
                                        <p:cTn id="47" dur="1000"/>
                                        <p:tgtEl>
                                          <p:spTgt spid="9"/>
                                        </p:tgtEl>
                                        <p:attrNameLst>
                                          <p:attrName>ppt_h</p:attrName>
                                        </p:attrNameLst>
                                      </p:cBhvr>
                                      <p:tavLst>
                                        <p:tav tm="0">
                                          <p:val>
                                            <p:strVal val="ppt_h"/>
                                          </p:val>
                                        </p:tav>
                                        <p:tav tm="100000">
                                          <p:val>
                                            <p:fltVal val="0"/>
                                          </p:val>
                                        </p:tav>
                                      </p:tavLst>
                                    </p:anim>
                                    <p:animEffect transition="out" filter="fade">
                                      <p:cBhvr>
                                        <p:cTn id="48" dur="1000"/>
                                        <p:tgtEl>
                                          <p:spTgt spid="9"/>
                                        </p:tgtEl>
                                      </p:cBhvr>
                                    </p:animEffect>
                                    <p:set>
                                      <p:cBhvr>
                                        <p:cTn id="49" dur="1" fill="hold">
                                          <p:stCondLst>
                                            <p:cond delay="999"/>
                                          </p:stCondLst>
                                        </p:cTn>
                                        <p:tgtEl>
                                          <p:spTgt spid="9"/>
                                        </p:tgtEl>
                                        <p:attrNameLst>
                                          <p:attrName>style.visibility</p:attrName>
                                        </p:attrNameLst>
                                      </p:cBhvr>
                                      <p:to>
                                        <p:strVal val="hidden"/>
                                      </p:to>
                                    </p:set>
                                  </p:childTnLst>
                                </p:cTn>
                              </p:par>
                              <p:par>
                                <p:cTn id="50" presetID="53" presetClass="exit" presetSubtype="0" fill="hold" grpId="1" nodeType="withEffect">
                                  <p:stCondLst>
                                    <p:cond delay="0"/>
                                  </p:stCondLst>
                                  <p:childTnLst>
                                    <p:anim calcmode="lin" valueType="num">
                                      <p:cBhvr>
                                        <p:cTn id="51" dur="1000"/>
                                        <p:tgtEl>
                                          <p:spTgt spid="5"/>
                                        </p:tgtEl>
                                        <p:attrNameLst>
                                          <p:attrName>ppt_w</p:attrName>
                                        </p:attrNameLst>
                                      </p:cBhvr>
                                      <p:tavLst>
                                        <p:tav tm="0">
                                          <p:val>
                                            <p:strVal val="ppt_w"/>
                                          </p:val>
                                        </p:tav>
                                        <p:tav tm="100000">
                                          <p:val>
                                            <p:fltVal val="0"/>
                                          </p:val>
                                        </p:tav>
                                      </p:tavLst>
                                    </p:anim>
                                    <p:anim calcmode="lin" valueType="num">
                                      <p:cBhvr>
                                        <p:cTn id="52" dur="1000"/>
                                        <p:tgtEl>
                                          <p:spTgt spid="5"/>
                                        </p:tgtEl>
                                        <p:attrNameLst>
                                          <p:attrName>ppt_h</p:attrName>
                                        </p:attrNameLst>
                                      </p:cBhvr>
                                      <p:tavLst>
                                        <p:tav tm="0">
                                          <p:val>
                                            <p:strVal val="ppt_h"/>
                                          </p:val>
                                        </p:tav>
                                        <p:tav tm="100000">
                                          <p:val>
                                            <p:fltVal val="0"/>
                                          </p:val>
                                        </p:tav>
                                      </p:tavLst>
                                    </p:anim>
                                    <p:animEffect transition="out" filter="fade">
                                      <p:cBhvr>
                                        <p:cTn id="53" dur="1000"/>
                                        <p:tgtEl>
                                          <p:spTgt spid="5"/>
                                        </p:tgtEl>
                                      </p:cBhvr>
                                    </p:animEffect>
                                    <p:set>
                                      <p:cBhvr>
                                        <p:cTn id="54" dur="1" fill="hold">
                                          <p:stCondLst>
                                            <p:cond delay="999"/>
                                          </p:stCondLst>
                                        </p:cTn>
                                        <p:tgtEl>
                                          <p:spTgt spid="5"/>
                                        </p:tgtEl>
                                        <p:attrNameLst>
                                          <p:attrName>style.visibility</p:attrName>
                                        </p:attrNameLst>
                                      </p:cBhvr>
                                      <p:to>
                                        <p:strVal val="hidden"/>
                                      </p:to>
                                    </p:set>
                                  </p:childTnLst>
                                </p:cTn>
                              </p:par>
                              <p:par>
                                <p:cTn id="55" presetID="53" presetClass="exit" presetSubtype="0" fill="hold" grpId="1" nodeType="withEffect">
                                  <p:stCondLst>
                                    <p:cond delay="0"/>
                                  </p:stCondLst>
                                  <p:childTnLst>
                                    <p:anim calcmode="lin" valueType="num">
                                      <p:cBhvr>
                                        <p:cTn id="56" dur="1000"/>
                                        <p:tgtEl>
                                          <p:spTgt spid="8"/>
                                        </p:tgtEl>
                                        <p:attrNameLst>
                                          <p:attrName>ppt_w</p:attrName>
                                        </p:attrNameLst>
                                      </p:cBhvr>
                                      <p:tavLst>
                                        <p:tav tm="0">
                                          <p:val>
                                            <p:strVal val="ppt_w"/>
                                          </p:val>
                                        </p:tav>
                                        <p:tav tm="100000">
                                          <p:val>
                                            <p:fltVal val="0"/>
                                          </p:val>
                                        </p:tav>
                                      </p:tavLst>
                                    </p:anim>
                                    <p:anim calcmode="lin" valueType="num">
                                      <p:cBhvr>
                                        <p:cTn id="57" dur="1000"/>
                                        <p:tgtEl>
                                          <p:spTgt spid="8"/>
                                        </p:tgtEl>
                                        <p:attrNameLst>
                                          <p:attrName>ppt_h</p:attrName>
                                        </p:attrNameLst>
                                      </p:cBhvr>
                                      <p:tavLst>
                                        <p:tav tm="0">
                                          <p:val>
                                            <p:strVal val="ppt_h"/>
                                          </p:val>
                                        </p:tav>
                                        <p:tav tm="100000">
                                          <p:val>
                                            <p:fltVal val="0"/>
                                          </p:val>
                                        </p:tav>
                                      </p:tavLst>
                                    </p:anim>
                                    <p:animEffect transition="out" filter="fade">
                                      <p:cBhvr>
                                        <p:cTn id="58" dur="1000"/>
                                        <p:tgtEl>
                                          <p:spTgt spid="8"/>
                                        </p:tgtEl>
                                      </p:cBhvr>
                                    </p:animEffect>
                                    <p:set>
                                      <p:cBhvr>
                                        <p:cTn id="59" dur="1" fill="hold">
                                          <p:stCondLst>
                                            <p:cond delay="999"/>
                                          </p:stCondLst>
                                        </p:cTn>
                                        <p:tgtEl>
                                          <p:spTgt spid="8"/>
                                        </p:tgtEl>
                                        <p:attrNameLst>
                                          <p:attrName>style.visibility</p:attrName>
                                        </p:attrNameLst>
                                      </p:cBhvr>
                                      <p:to>
                                        <p:strVal val="hidden"/>
                                      </p:to>
                                    </p:set>
                                  </p:childTnLst>
                                </p:cTn>
                              </p:par>
                              <p:par>
                                <p:cTn id="60" presetID="53" presetClass="exit" presetSubtype="0" fill="hold" grpId="1" nodeType="withEffect">
                                  <p:stCondLst>
                                    <p:cond delay="0"/>
                                  </p:stCondLst>
                                  <p:childTnLst>
                                    <p:anim calcmode="lin" valueType="num">
                                      <p:cBhvr>
                                        <p:cTn id="61" dur="1000"/>
                                        <p:tgtEl>
                                          <p:spTgt spid="13"/>
                                        </p:tgtEl>
                                        <p:attrNameLst>
                                          <p:attrName>ppt_w</p:attrName>
                                        </p:attrNameLst>
                                      </p:cBhvr>
                                      <p:tavLst>
                                        <p:tav tm="0">
                                          <p:val>
                                            <p:strVal val="ppt_w"/>
                                          </p:val>
                                        </p:tav>
                                        <p:tav tm="100000">
                                          <p:val>
                                            <p:fltVal val="0"/>
                                          </p:val>
                                        </p:tav>
                                      </p:tavLst>
                                    </p:anim>
                                    <p:anim calcmode="lin" valueType="num">
                                      <p:cBhvr>
                                        <p:cTn id="62" dur="1000"/>
                                        <p:tgtEl>
                                          <p:spTgt spid="13"/>
                                        </p:tgtEl>
                                        <p:attrNameLst>
                                          <p:attrName>ppt_h</p:attrName>
                                        </p:attrNameLst>
                                      </p:cBhvr>
                                      <p:tavLst>
                                        <p:tav tm="0">
                                          <p:val>
                                            <p:strVal val="ppt_h"/>
                                          </p:val>
                                        </p:tav>
                                        <p:tav tm="100000">
                                          <p:val>
                                            <p:fltVal val="0"/>
                                          </p:val>
                                        </p:tav>
                                      </p:tavLst>
                                    </p:anim>
                                    <p:animEffect transition="out" filter="fade">
                                      <p:cBhvr>
                                        <p:cTn id="63" dur="1000"/>
                                        <p:tgtEl>
                                          <p:spTgt spid="13"/>
                                        </p:tgtEl>
                                      </p:cBhvr>
                                    </p:animEffect>
                                    <p:set>
                                      <p:cBhvr>
                                        <p:cTn id="64" dur="1" fill="hold">
                                          <p:stCondLst>
                                            <p:cond delay="999"/>
                                          </p:stCondLst>
                                        </p:cTn>
                                        <p:tgtEl>
                                          <p:spTgt spid="13"/>
                                        </p:tgtEl>
                                        <p:attrNameLst>
                                          <p:attrName>style.visibility</p:attrName>
                                        </p:attrNameLst>
                                      </p:cBhvr>
                                      <p:to>
                                        <p:strVal val="hidden"/>
                                      </p:to>
                                    </p:set>
                                  </p:childTnLst>
                                </p:cTn>
                              </p:par>
                              <p:par>
                                <p:cTn id="65" presetID="53" presetClass="exit" presetSubtype="0" fill="hold" grpId="1" nodeType="withEffect">
                                  <p:stCondLst>
                                    <p:cond delay="0"/>
                                  </p:stCondLst>
                                  <p:childTnLst>
                                    <p:anim calcmode="lin" valueType="num">
                                      <p:cBhvr>
                                        <p:cTn id="66" dur="1000"/>
                                        <p:tgtEl>
                                          <p:spTgt spid="10"/>
                                        </p:tgtEl>
                                        <p:attrNameLst>
                                          <p:attrName>ppt_w</p:attrName>
                                        </p:attrNameLst>
                                      </p:cBhvr>
                                      <p:tavLst>
                                        <p:tav tm="0">
                                          <p:val>
                                            <p:strVal val="ppt_w"/>
                                          </p:val>
                                        </p:tav>
                                        <p:tav tm="100000">
                                          <p:val>
                                            <p:fltVal val="0"/>
                                          </p:val>
                                        </p:tav>
                                      </p:tavLst>
                                    </p:anim>
                                    <p:anim calcmode="lin" valueType="num">
                                      <p:cBhvr>
                                        <p:cTn id="67" dur="1000"/>
                                        <p:tgtEl>
                                          <p:spTgt spid="10"/>
                                        </p:tgtEl>
                                        <p:attrNameLst>
                                          <p:attrName>ppt_h</p:attrName>
                                        </p:attrNameLst>
                                      </p:cBhvr>
                                      <p:tavLst>
                                        <p:tav tm="0">
                                          <p:val>
                                            <p:strVal val="ppt_h"/>
                                          </p:val>
                                        </p:tav>
                                        <p:tav tm="100000">
                                          <p:val>
                                            <p:fltVal val="0"/>
                                          </p:val>
                                        </p:tav>
                                      </p:tavLst>
                                    </p:anim>
                                    <p:animEffect transition="out" filter="fade">
                                      <p:cBhvr>
                                        <p:cTn id="68" dur="1000"/>
                                        <p:tgtEl>
                                          <p:spTgt spid="10"/>
                                        </p:tgtEl>
                                      </p:cBhvr>
                                    </p:animEffect>
                                    <p:set>
                                      <p:cBhvr>
                                        <p:cTn id="69" dur="1" fill="hold">
                                          <p:stCondLst>
                                            <p:cond delay="999"/>
                                          </p:stCondLst>
                                        </p:cTn>
                                        <p:tgtEl>
                                          <p:spTgt spid="10"/>
                                        </p:tgtEl>
                                        <p:attrNameLst>
                                          <p:attrName>style.visibility</p:attrName>
                                        </p:attrNameLst>
                                      </p:cBhvr>
                                      <p:to>
                                        <p:strVal val="hidden"/>
                                      </p:to>
                                    </p:set>
                                  </p:childTnLst>
                                </p:cTn>
                              </p:par>
                              <p:par>
                                <p:cTn id="70" presetID="53" presetClass="exit" presetSubtype="0" fill="hold" grpId="1" nodeType="withEffect">
                                  <p:stCondLst>
                                    <p:cond delay="0"/>
                                  </p:stCondLst>
                                  <p:childTnLst>
                                    <p:anim calcmode="lin" valueType="num">
                                      <p:cBhvr>
                                        <p:cTn id="71" dur="1000"/>
                                        <p:tgtEl>
                                          <p:spTgt spid="12"/>
                                        </p:tgtEl>
                                        <p:attrNameLst>
                                          <p:attrName>ppt_w</p:attrName>
                                        </p:attrNameLst>
                                      </p:cBhvr>
                                      <p:tavLst>
                                        <p:tav tm="0">
                                          <p:val>
                                            <p:strVal val="ppt_w"/>
                                          </p:val>
                                        </p:tav>
                                        <p:tav tm="100000">
                                          <p:val>
                                            <p:fltVal val="0"/>
                                          </p:val>
                                        </p:tav>
                                      </p:tavLst>
                                    </p:anim>
                                    <p:anim calcmode="lin" valueType="num">
                                      <p:cBhvr>
                                        <p:cTn id="72" dur="1000"/>
                                        <p:tgtEl>
                                          <p:spTgt spid="12"/>
                                        </p:tgtEl>
                                        <p:attrNameLst>
                                          <p:attrName>ppt_h</p:attrName>
                                        </p:attrNameLst>
                                      </p:cBhvr>
                                      <p:tavLst>
                                        <p:tav tm="0">
                                          <p:val>
                                            <p:strVal val="ppt_h"/>
                                          </p:val>
                                        </p:tav>
                                        <p:tav tm="100000">
                                          <p:val>
                                            <p:fltVal val="0"/>
                                          </p:val>
                                        </p:tav>
                                      </p:tavLst>
                                    </p:anim>
                                    <p:animEffect transition="out" filter="fade">
                                      <p:cBhvr>
                                        <p:cTn id="73" dur="1000"/>
                                        <p:tgtEl>
                                          <p:spTgt spid="12"/>
                                        </p:tgtEl>
                                      </p:cBhvr>
                                    </p:animEffect>
                                    <p:set>
                                      <p:cBhvr>
                                        <p:cTn id="74" dur="1" fill="hold">
                                          <p:stCondLst>
                                            <p:cond delay="999"/>
                                          </p:stCondLst>
                                        </p:cTn>
                                        <p:tgtEl>
                                          <p:spTgt spid="12"/>
                                        </p:tgtEl>
                                        <p:attrNameLst>
                                          <p:attrName>style.visibility</p:attrName>
                                        </p:attrNameLst>
                                      </p:cBhvr>
                                      <p:to>
                                        <p:strVal val="hidden"/>
                                      </p:to>
                                    </p:set>
                                  </p:childTnLst>
                                </p:cTn>
                              </p:par>
                              <p:par>
                                <p:cTn id="75" presetID="53" presetClass="exit" presetSubtype="0" fill="hold" grpId="1" nodeType="withEffect">
                                  <p:stCondLst>
                                    <p:cond delay="0"/>
                                  </p:stCondLst>
                                  <p:childTnLst>
                                    <p:anim calcmode="lin" valueType="num">
                                      <p:cBhvr>
                                        <p:cTn id="76" dur="1000"/>
                                        <p:tgtEl>
                                          <p:spTgt spid="11"/>
                                        </p:tgtEl>
                                        <p:attrNameLst>
                                          <p:attrName>ppt_w</p:attrName>
                                        </p:attrNameLst>
                                      </p:cBhvr>
                                      <p:tavLst>
                                        <p:tav tm="0">
                                          <p:val>
                                            <p:strVal val="ppt_w"/>
                                          </p:val>
                                        </p:tav>
                                        <p:tav tm="100000">
                                          <p:val>
                                            <p:fltVal val="0"/>
                                          </p:val>
                                        </p:tav>
                                      </p:tavLst>
                                    </p:anim>
                                    <p:anim calcmode="lin" valueType="num">
                                      <p:cBhvr>
                                        <p:cTn id="77" dur="1000"/>
                                        <p:tgtEl>
                                          <p:spTgt spid="11"/>
                                        </p:tgtEl>
                                        <p:attrNameLst>
                                          <p:attrName>ppt_h</p:attrName>
                                        </p:attrNameLst>
                                      </p:cBhvr>
                                      <p:tavLst>
                                        <p:tav tm="0">
                                          <p:val>
                                            <p:strVal val="ppt_h"/>
                                          </p:val>
                                        </p:tav>
                                        <p:tav tm="100000">
                                          <p:val>
                                            <p:fltVal val="0"/>
                                          </p:val>
                                        </p:tav>
                                      </p:tavLst>
                                    </p:anim>
                                    <p:animEffect transition="out" filter="fade">
                                      <p:cBhvr>
                                        <p:cTn id="78" dur="1000"/>
                                        <p:tgtEl>
                                          <p:spTgt spid="11"/>
                                        </p:tgtEl>
                                      </p:cBhvr>
                                    </p:animEffect>
                                    <p:set>
                                      <p:cBhvr>
                                        <p:cTn id="79" dur="1" fill="hold">
                                          <p:stCondLst>
                                            <p:cond delay="999"/>
                                          </p:stCondLst>
                                        </p:cTn>
                                        <p:tgtEl>
                                          <p:spTgt spid="11"/>
                                        </p:tgtEl>
                                        <p:attrNameLst>
                                          <p:attrName>style.visibility</p:attrName>
                                        </p:attrNameLst>
                                      </p:cBhvr>
                                      <p:to>
                                        <p:strVal val="hidden"/>
                                      </p:to>
                                    </p:set>
                                  </p:childTnLst>
                                </p:cTn>
                              </p:par>
                              <p:par>
                                <p:cTn id="80" presetID="10" presetClass="entr" presetSubtype="0" fill="hold" nodeType="with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8" grpId="0"/>
      <p:bldP spid="8" grpId="1"/>
      <p:bldP spid="9" grpId="0" animBg="1"/>
      <p:bldP spid="9" grpId="1" animBg="1"/>
      <p:bldP spid="10" grpId="0"/>
      <p:bldP spid="10" grpId="1"/>
      <p:bldP spid="11" grpId="0"/>
      <p:bldP spid="11" grpId="1"/>
      <p:bldP spid="12" grpId="0" animBg="1"/>
      <p:bldP spid="12" grpId="1" animBg="1"/>
      <p:bldP spid="13" grpId="0" animBg="1"/>
      <p:bldP spid="1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3" name="TextBox 2"/>
          <p:cNvSpPr txBox="1"/>
          <p:nvPr/>
        </p:nvSpPr>
        <p:spPr>
          <a:xfrm>
            <a:off x="755576" y="1610797"/>
            <a:ext cx="7560840" cy="954107"/>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In their logical quantity, all </a:t>
            </a:r>
            <a:r>
              <a:rPr lang="en-US" altLang="zh-CN" sz="2800" dirty="0" err="1" smtClean="0">
                <a:latin typeface="Times New Roman" pitchFamily="18" charset="0"/>
                <a:cs typeface="Times New Roman" pitchFamily="18" charset="0"/>
              </a:rPr>
              <a:t>judgements</a:t>
            </a:r>
            <a:r>
              <a:rPr lang="en-US" altLang="zh-CN" sz="2800" dirty="0" smtClean="0">
                <a:latin typeface="Times New Roman" pitchFamily="18" charset="0"/>
                <a:cs typeface="Times New Roman" pitchFamily="18" charset="0"/>
              </a:rPr>
              <a:t> of taste are singular </a:t>
            </a:r>
            <a:r>
              <a:rPr lang="en-US" altLang="zh-CN" sz="2800" dirty="0" err="1" smtClean="0">
                <a:latin typeface="Times New Roman" pitchFamily="18" charset="0"/>
                <a:cs typeface="Times New Roman" pitchFamily="18" charset="0"/>
              </a:rPr>
              <a:t>judgements</a:t>
            </a:r>
            <a:endParaRPr lang="zh-CN" altLang="en-US" sz="2800" dirty="0" smtClean="0">
              <a:latin typeface="Times New Roman" pitchFamily="18" charset="0"/>
              <a:cs typeface="Times New Roman" pitchFamily="18" charset="0"/>
            </a:endParaRPr>
          </a:p>
        </p:txBody>
      </p:sp>
      <p:pic>
        <p:nvPicPr>
          <p:cNvPr id="5" name="图片 4" descr="dcf4e3105f329b2cca80c41f.jpg"/>
          <p:cNvPicPr>
            <a:picLocks noChangeAspect="1"/>
          </p:cNvPicPr>
          <p:nvPr/>
        </p:nvPicPr>
        <p:blipFill>
          <a:blip r:embed="rId4" cstate="print"/>
          <a:stretch>
            <a:fillRect/>
          </a:stretch>
        </p:blipFill>
        <p:spPr>
          <a:xfrm>
            <a:off x="683568" y="2924944"/>
            <a:ext cx="3419872" cy="2564904"/>
          </a:xfrm>
          <a:prstGeom prst="rect">
            <a:avLst/>
          </a:prstGeom>
        </p:spPr>
      </p:pic>
      <p:pic>
        <p:nvPicPr>
          <p:cNvPr id="8" name="图片 7" descr="MLMTO_lihongcha_201002250933563e8fe06f714ee540.jpg"/>
          <p:cNvPicPr>
            <a:picLocks noChangeAspect="1"/>
          </p:cNvPicPr>
          <p:nvPr/>
        </p:nvPicPr>
        <p:blipFill>
          <a:blip r:embed="rId5" cstate="print"/>
          <a:stretch>
            <a:fillRect/>
          </a:stretch>
        </p:blipFill>
        <p:spPr>
          <a:xfrm>
            <a:off x="4716016" y="2924944"/>
            <a:ext cx="3456384" cy="2592288"/>
          </a:xfrm>
          <a:prstGeom prst="rect">
            <a:avLst/>
          </a:prstGeom>
        </p:spPr>
      </p:pic>
      <p:sp>
        <p:nvSpPr>
          <p:cNvPr id="9" name="TextBox 8"/>
          <p:cNvSpPr txBox="1"/>
          <p:nvPr/>
        </p:nvSpPr>
        <p:spPr>
          <a:xfrm>
            <a:off x="827584" y="1556792"/>
            <a:ext cx="7632848" cy="2246769"/>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Nothing </a:t>
            </a:r>
            <a:r>
              <a:rPr lang="en-US" altLang="zh-CN" sz="2800" dirty="0" smtClean="0">
                <a:latin typeface="Times New Roman" pitchFamily="18" charset="0"/>
                <a:cs typeface="Times New Roman" pitchFamily="18" charset="0"/>
              </a:rPr>
              <a:t>is postulated in the </a:t>
            </a:r>
            <a:r>
              <a:rPr lang="en-US" altLang="zh-CN" sz="2800" dirty="0" err="1" smtClean="0">
                <a:latin typeface="Times New Roman" pitchFamily="18" charset="0"/>
                <a:cs typeface="Times New Roman" pitchFamily="18" charset="0"/>
              </a:rPr>
              <a:t>judgement</a:t>
            </a:r>
            <a:r>
              <a:rPr lang="en-US" altLang="zh-CN" sz="2800" dirty="0" smtClean="0">
                <a:latin typeface="Times New Roman" pitchFamily="18" charset="0"/>
                <a:cs typeface="Times New Roman" pitchFamily="18" charset="0"/>
              </a:rPr>
              <a:t> of taste but such a universal voice in respect of delight that it is not mediated by concepts; consequently, only the possibility of an aesthetic </a:t>
            </a:r>
            <a:r>
              <a:rPr lang="en-US" altLang="zh-CN" sz="2800" dirty="0" err="1" smtClean="0">
                <a:latin typeface="Times New Roman" pitchFamily="18" charset="0"/>
                <a:cs typeface="Times New Roman" pitchFamily="18" charset="0"/>
              </a:rPr>
              <a:t>judgement</a:t>
            </a:r>
            <a:r>
              <a:rPr lang="en-US" altLang="zh-CN" sz="2800" dirty="0" smtClean="0">
                <a:latin typeface="Times New Roman" pitchFamily="18" charset="0"/>
                <a:cs typeface="Times New Roman" pitchFamily="18" charset="0"/>
              </a:rPr>
              <a:t> capable of being at the same time deemed valid for everyone</a:t>
            </a:r>
            <a:endParaRPr lang="zh-CN" altLang="en-US" sz="2800" dirty="0" smtClean="0">
              <a:latin typeface="Times New Roman" pitchFamily="18" charset="0"/>
              <a:cs typeface="Times New Roman" pitchFamily="18" charset="0"/>
            </a:endParaRPr>
          </a:p>
        </p:txBody>
      </p:sp>
      <p:sp>
        <p:nvSpPr>
          <p:cNvPr id="10" name="TextBox 9"/>
          <p:cNvSpPr txBox="1"/>
          <p:nvPr/>
        </p:nvSpPr>
        <p:spPr>
          <a:xfrm>
            <a:off x="827584" y="3933056"/>
            <a:ext cx="7560840" cy="2246769"/>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The </a:t>
            </a:r>
            <a:r>
              <a:rPr lang="en-US" altLang="zh-CN" sz="2800" dirty="0" err="1" smtClean="0">
                <a:latin typeface="Times New Roman" pitchFamily="18" charset="0"/>
                <a:cs typeface="Times New Roman" pitchFamily="18" charset="0"/>
              </a:rPr>
              <a:t>judgement</a:t>
            </a:r>
            <a:r>
              <a:rPr lang="en-US" altLang="zh-CN" sz="2800" dirty="0" smtClean="0">
                <a:latin typeface="Times New Roman" pitchFamily="18" charset="0"/>
                <a:cs typeface="Times New Roman" pitchFamily="18" charset="0"/>
              </a:rPr>
              <a:t> of taste itself does not postulate the agreement of everyone </a:t>
            </a:r>
            <a:r>
              <a:rPr lang="en-US" altLang="zh-CN" sz="2800" dirty="0" smtClean="0">
                <a:latin typeface="Times New Roman" pitchFamily="18" charset="0"/>
                <a:cs typeface="Times New Roman" pitchFamily="18" charset="0"/>
              </a:rPr>
              <a:t>;it </a:t>
            </a:r>
            <a:r>
              <a:rPr lang="en-US" altLang="zh-CN" sz="2800" dirty="0" smtClean="0">
                <a:latin typeface="Times New Roman" pitchFamily="18" charset="0"/>
                <a:cs typeface="Times New Roman" pitchFamily="18" charset="0"/>
              </a:rPr>
              <a:t>only imputes this agreement to everyone, as an instance of the rule in respect of which it looks for confirmation, not from concepts, but from the concurrence of others</a:t>
            </a:r>
            <a:endParaRPr lang="zh-CN" altLang="en-US" sz="28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xit" presetSubtype="0" fill="hold" nodeType="clickEffect">
                                  <p:stCondLst>
                                    <p:cond delay="0"/>
                                  </p:stCondLst>
                                  <p:childTnLst>
                                    <p:anim calcmode="lin" valueType="num">
                                      <p:cBhvr>
                                        <p:cTn id="19" dur="1000"/>
                                        <p:tgtEl>
                                          <p:spTgt spid="5"/>
                                        </p:tgtEl>
                                        <p:attrNameLst>
                                          <p:attrName>ppt_w</p:attrName>
                                        </p:attrNameLst>
                                      </p:cBhvr>
                                      <p:tavLst>
                                        <p:tav tm="0">
                                          <p:val>
                                            <p:strVal val="ppt_w"/>
                                          </p:val>
                                        </p:tav>
                                        <p:tav tm="100000">
                                          <p:val>
                                            <p:fltVal val="0"/>
                                          </p:val>
                                        </p:tav>
                                      </p:tavLst>
                                    </p:anim>
                                    <p:anim calcmode="lin" valueType="num">
                                      <p:cBhvr>
                                        <p:cTn id="20" dur="1000"/>
                                        <p:tgtEl>
                                          <p:spTgt spid="5"/>
                                        </p:tgtEl>
                                        <p:attrNameLst>
                                          <p:attrName>ppt_h</p:attrName>
                                        </p:attrNameLst>
                                      </p:cBhvr>
                                      <p:tavLst>
                                        <p:tav tm="0">
                                          <p:val>
                                            <p:strVal val="ppt_h"/>
                                          </p:val>
                                        </p:tav>
                                        <p:tav tm="100000">
                                          <p:val>
                                            <p:fltVal val="0"/>
                                          </p:val>
                                        </p:tav>
                                      </p:tavLst>
                                    </p:anim>
                                    <p:animEffect transition="out" filter="fade">
                                      <p:cBhvr>
                                        <p:cTn id="21" dur="1000"/>
                                        <p:tgtEl>
                                          <p:spTgt spid="5"/>
                                        </p:tgtEl>
                                      </p:cBhvr>
                                    </p:animEffect>
                                    <p:set>
                                      <p:cBhvr>
                                        <p:cTn id="22" dur="1" fill="hold">
                                          <p:stCondLst>
                                            <p:cond delay="999"/>
                                          </p:stCondLst>
                                        </p:cTn>
                                        <p:tgtEl>
                                          <p:spTgt spid="5"/>
                                        </p:tgtEl>
                                        <p:attrNameLst>
                                          <p:attrName>style.visibility</p:attrName>
                                        </p:attrNameLst>
                                      </p:cBhvr>
                                      <p:to>
                                        <p:strVal val="hidden"/>
                                      </p:to>
                                    </p:set>
                                  </p:childTnLst>
                                </p:cTn>
                              </p:par>
                              <p:par>
                                <p:cTn id="23" presetID="53" presetClass="exit" presetSubtype="0" fill="hold" nodeType="withEffect">
                                  <p:stCondLst>
                                    <p:cond delay="0"/>
                                  </p:stCondLst>
                                  <p:childTnLst>
                                    <p:anim calcmode="lin" valueType="num">
                                      <p:cBhvr>
                                        <p:cTn id="24" dur="1000"/>
                                        <p:tgtEl>
                                          <p:spTgt spid="8"/>
                                        </p:tgtEl>
                                        <p:attrNameLst>
                                          <p:attrName>ppt_w</p:attrName>
                                        </p:attrNameLst>
                                      </p:cBhvr>
                                      <p:tavLst>
                                        <p:tav tm="0">
                                          <p:val>
                                            <p:strVal val="ppt_w"/>
                                          </p:val>
                                        </p:tav>
                                        <p:tav tm="100000">
                                          <p:val>
                                            <p:fltVal val="0"/>
                                          </p:val>
                                        </p:tav>
                                      </p:tavLst>
                                    </p:anim>
                                    <p:anim calcmode="lin" valueType="num">
                                      <p:cBhvr>
                                        <p:cTn id="25" dur="1000"/>
                                        <p:tgtEl>
                                          <p:spTgt spid="8"/>
                                        </p:tgtEl>
                                        <p:attrNameLst>
                                          <p:attrName>ppt_h</p:attrName>
                                        </p:attrNameLst>
                                      </p:cBhvr>
                                      <p:tavLst>
                                        <p:tav tm="0">
                                          <p:val>
                                            <p:strVal val="ppt_h"/>
                                          </p:val>
                                        </p:tav>
                                        <p:tav tm="100000">
                                          <p:val>
                                            <p:fltVal val="0"/>
                                          </p:val>
                                        </p:tav>
                                      </p:tavLst>
                                    </p:anim>
                                    <p:animEffect transition="out" filter="fade">
                                      <p:cBhvr>
                                        <p:cTn id="26" dur="1000"/>
                                        <p:tgtEl>
                                          <p:spTgt spid="8"/>
                                        </p:tgtEl>
                                      </p:cBhvr>
                                    </p:animEffect>
                                    <p:set>
                                      <p:cBhvr>
                                        <p:cTn id="27" dur="1" fill="hold">
                                          <p:stCondLst>
                                            <p:cond delay="999"/>
                                          </p:stCondLst>
                                        </p:cTn>
                                        <p:tgtEl>
                                          <p:spTgt spid="8"/>
                                        </p:tgtEl>
                                        <p:attrNameLst>
                                          <p:attrName>style.visibility</p:attrName>
                                        </p:attrNameLst>
                                      </p:cBhvr>
                                      <p:to>
                                        <p:strVal val="hidden"/>
                                      </p:to>
                                    </p:set>
                                  </p:childTnLst>
                                </p:cTn>
                              </p:par>
                              <p:par>
                                <p:cTn id="28" presetID="53" presetClass="exit" presetSubtype="0" fill="hold" grpId="1" nodeType="withEffect">
                                  <p:stCondLst>
                                    <p:cond delay="0"/>
                                  </p:stCondLst>
                                  <p:childTnLst>
                                    <p:anim calcmode="lin" valueType="num">
                                      <p:cBhvr>
                                        <p:cTn id="29" dur="1000"/>
                                        <p:tgtEl>
                                          <p:spTgt spid="3"/>
                                        </p:tgtEl>
                                        <p:attrNameLst>
                                          <p:attrName>ppt_w</p:attrName>
                                        </p:attrNameLst>
                                      </p:cBhvr>
                                      <p:tavLst>
                                        <p:tav tm="0">
                                          <p:val>
                                            <p:strVal val="ppt_w"/>
                                          </p:val>
                                        </p:tav>
                                        <p:tav tm="100000">
                                          <p:val>
                                            <p:fltVal val="0"/>
                                          </p:val>
                                        </p:tav>
                                      </p:tavLst>
                                    </p:anim>
                                    <p:anim calcmode="lin" valueType="num">
                                      <p:cBhvr>
                                        <p:cTn id="30" dur="1000"/>
                                        <p:tgtEl>
                                          <p:spTgt spid="3"/>
                                        </p:tgtEl>
                                        <p:attrNameLst>
                                          <p:attrName>ppt_h</p:attrName>
                                        </p:attrNameLst>
                                      </p:cBhvr>
                                      <p:tavLst>
                                        <p:tav tm="0">
                                          <p:val>
                                            <p:strVal val="ppt_h"/>
                                          </p:val>
                                        </p:tav>
                                        <p:tav tm="100000">
                                          <p:val>
                                            <p:fltVal val="0"/>
                                          </p:val>
                                        </p:tav>
                                      </p:tavLst>
                                    </p:anim>
                                    <p:animEffect transition="out" filter="fade">
                                      <p:cBhvr>
                                        <p:cTn id="31" dur="1000"/>
                                        <p:tgtEl>
                                          <p:spTgt spid="3"/>
                                        </p:tgtEl>
                                      </p:cBhvr>
                                    </p:animEffect>
                                    <p:set>
                                      <p:cBhvr>
                                        <p:cTn id="32" dur="1" fill="hold">
                                          <p:stCondLst>
                                            <p:cond delay="999"/>
                                          </p:stCondLst>
                                        </p:cTn>
                                        <p:tgtEl>
                                          <p:spTgt spid="3"/>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3" name="TextBox 2"/>
          <p:cNvSpPr txBox="1"/>
          <p:nvPr/>
        </p:nvSpPr>
        <p:spPr>
          <a:xfrm>
            <a:off x="360040" y="1199654"/>
            <a:ext cx="8604448" cy="1569660"/>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§9</a:t>
            </a:r>
            <a:r>
              <a:rPr lang="en-US" altLang="zh-CN" sz="3200" dirty="0" smtClean="0">
                <a:latin typeface="Times New Roman" pitchFamily="18" charset="0"/>
                <a:cs typeface="Times New Roman" pitchFamily="18" charset="0"/>
              </a:rPr>
              <a:t>. Investigation of the question of the relative priority in a </a:t>
            </a:r>
            <a:r>
              <a:rPr lang="en-US" altLang="zh-CN" sz="3200" dirty="0" err="1" smtClean="0">
                <a:latin typeface="Times New Roman" pitchFamily="18" charset="0"/>
                <a:cs typeface="Times New Roman" pitchFamily="18" charset="0"/>
              </a:rPr>
              <a:t>judgement</a:t>
            </a:r>
            <a:r>
              <a:rPr lang="en-US" altLang="zh-CN" sz="3200" dirty="0" smtClean="0">
                <a:latin typeface="Times New Roman" pitchFamily="18" charset="0"/>
                <a:cs typeface="Times New Roman" pitchFamily="18" charset="0"/>
              </a:rPr>
              <a:t> of taste of the feeling of pleasure and the estimating of the object.</a:t>
            </a:r>
            <a:endParaRPr lang="en-US" altLang="zh-CN" sz="3200" dirty="0" smtClean="0">
              <a:latin typeface="Times New Roman" pitchFamily="18" charset="0"/>
              <a:cs typeface="Times New Roman" pitchFamily="18" charset="0"/>
            </a:endParaRPr>
          </a:p>
        </p:txBody>
      </p:sp>
      <p:sp>
        <p:nvSpPr>
          <p:cNvPr id="6" name="TextBox 5"/>
          <p:cNvSpPr txBox="1"/>
          <p:nvPr/>
        </p:nvSpPr>
        <p:spPr>
          <a:xfrm>
            <a:off x="611560" y="3356992"/>
            <a:ext cx="7920880" cy="2246769"/>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This </a:t>
            </a:r>
            <a:r>
              <a:rPr lang="en-US" altLang="zh-CN" sz="2800" dirty="0" smtClean="0">
                <a:latin typeface="Times New Roman" pitchFamily="18" charset="0"/>
                <a:cs typeface="Times New Roman" pitchFamily="18" charset="0"/>
              </a:rPr>
              <a:t>purely subjective (aesthetic) estimating of the object, or of the representation through which it is given, is antecedent to the pleasure in it, and is the basis of this pleasure in the harmony of the cognitive faculties</a:t>
            </a:r>
            <a:endParaRPr lang="zh-CN" altLang="en-US" sz="28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7" name="TextBox 6"/>
          <p:cNvSpPr txBox="1"/>
          <p:nvPr/>
        </p:nvSpPr>
        <p:spPr>
          <a:xfrm>
            <a:off x="683568" y="2191504"/>
            <a:ext cx="7848872" cy="2677656"/>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In </a:t>
            </a:r>
            <a:r>
              <a:rPr lang="en-US" altLang="zh-CN" sz="2800" dirty="0" smtClean="0">
                <a:latin typeface="Times New Roman" pitchFamily="18" charset="0"/>
                <a:cs typeface="Times New Roman" pitchFamily="18" charset="0"/>
              </a:rPr>
              <a:t>a </a:t>
            </a:r>
            <a:r>
              <a:rPr lang="en-US" altLang="zh-CN" sz="2800" dirty="0" err="1" smtClean="0">
                <a:latin typeface="Times New Roman" pitchFamily="18" charset="0"/>
                <a:cs typeface="Times New Roman" pitchFamily="18" charset="0"/>
              </a:rPr>
              <a:t>judgement</a:t>
            </a:r>
            <a:r>
              <a:rPr lang="en-US" altLang="zh-CN" sz="2800" dirty="0" smtClean="0">
                <a:latin typeface="Times New Roman" pitchFamily="18" charset="0"/>
                <a:cs typeface="Times New Roman" pitchFamily="18" charset="0"/>
              </a:rPr>
              <a:t> of taste, of a reciprocal subjective common accord of the powers of cognition. </a:t>
            </a:r>
            <a:endParaRPr lang="en-US" altLang="zh-CN" sz="2800" dirty="0" smtClean="0">
              <a:latin typeface="Times New Roman" pitchFamily="18" charset="0"/>
              <a:cs typeface="Times New Roman" pitchFamily="18" charset="0"/>
            </a:endParaRPr>
          </a:p>
          <a:p>
            <a:r>
              <a:rPr lang="en-US" altLang="zh-CN" sz="2800" dirty="0" smtClean="0">
                <a:latin typeface="Times New Roman" pitchFamily="18" charset="0"/>
                <a:cs typeface="Times New Roman" pitchFamily="18" charset="0"/>
              </a:rPr>
              <a:t>Is </a:t>
            </a:r>
            <a:r>
              <a:rPr lang="en-US" altLang="zh-CN" sz="2800" dirty="0" smtClean="0">
                <a:latin typeface="Times New Roman" pitchFamily="18" charset="0"/>
                <a:cs typeface="Times New Roman" pitchFamily="18" charset="0"/>
              </a:rPr>
              <a:t>it aesthetically by sensation and our mere internal sense? </a:t>
            </a:r>
            <a:endParaRPr lang="en-US" altLang="zh-CN" sz="2800" dirty="0" smtClean="0">
              <a:latin typeface="Times New Roman" pitchFamily="18" charset="0"/>
              <a:cs typeface="Times New Roman" pitchFamily="18" charset="0"/>
            </a:endParaRPr>
          </a:p>
          <a:p>
            <a:r>
              <a:rPr lang="en-US" altLang="zh-CN" sz="2800" dirty="0" smtClean="0">
                <a:latin typeface="Times New Roman" pitchFamily="18" charset="0"/>
                <a:cs typeface="Times New Roman" pitchFamily="18" charset="0"/>
              </a:rPr>
              <a:t>Or </a:t>
            </a:r>
            <a:r>
              <a:rPr lang="en-US" altLang="zh-CN" sz="2800" dirty="0" smtClean="0">
                <a:latin typeface="Times New Roman" pitchFamily="18" charset="0"/>
                <a:cs typeface="Times New Roman" pitchFamily="18" charset="0"/>
              </a:rPr>
              <a:t>is it intellectually by consciousness of our intentional activity in bringing these powers into play?</a:t>
            </a:r>
            <a:endParaRPr lang="zh-CN" altLang="en-US" sz="28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954107"/>
          </a:xfrm>
          <a:prstGeom prst="rect">
            <a:avLst/>
          </a:prstGeom>
          <a:noFill/>
        </p:spPr>
        <p:txBody>
          <a:bodyPr wrap="square" rtlCol="0">
            <a:spAutoFit/>
          </a:bodyPr>
          <a:lstStyle/>
          <a:p>
            <a:pPr algn="ctr"/>
            <a:r>
              <a:rPr lang="en-US" altLang="zh-CN" sz="2800" b="1" dirty="0" smtClean="0">
                <a:solidFill>
                  <a:schemeClr val="bg1">
                    <a:lumMod val="20000"/>
                    <a:lumOff val="80000"/>
                  </a:schemeClr>
                </a:solidFill>
                <a:latin typeface="Bradley Hand ITC" pitchFamily="66" charset="0"/>
              </a:rPr>
              <a:t>04 SECOND MOMENT. Of the Judgment of Taste:               Moment of Quantity. </a:t>
            </a:r>
          </a:p>
        </p:txBody>
      </p:sp>
      <p:sp>
        <p:nvSpPr>
          <p:cNvPr id="7" name="TextBox 6"/>
          <p:cNvSpPr txBox="1"/>
          <p:nvPr/>
        </p:nvSpPr>
        <p:spPr>
          <a:xfrm>
            <a:off x="683568" y="2191504"/>
            <a:ext cx="7848872" cy="2554545"/>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Definition of the Beautiful drawn from the Second Moment. </a:t>
            </a:r>
            <a:endParaRPr lang="en-US" altLang="zh-CN" sz="3200" dirty="0" smtClean="0">
              <a:latin typeface="Times New Roman" pitchFamily="18" charset="0"/>
              <a:cs typeface="Times New Roman" pitchFamily="18" charset="0"/>
            </a:endParaRPr>
          </a:p>
          <a:p>
            <a:endParaRPr lang="en-US" altLang="zh-CN" sz="3200" dirty="0" smtClean="0">
              <a:latin typeface="Times New Roman" pitchFamily="18" charset="0"/>
              <a:cs typeface="Times New Roman" pitchFamily="18" charset="0"/>
            </a:endParaRPr>
          </a:p>
          <a:p>
            <a:r>
              <a:rPr lang="en-US" altLang="zh-CN" sz="3200" dirty="0" smtClean="0">
                <a:latin typeface="Times New Roman" pitchFamily="18" charset="0"/>
                <a:cs typeface="Times New Roman" pitchFamily="18" charset="0"/>
              </a:rPr>
              <a:t>The beautiful is that which, apart from a concept, pleases universally. </a:t>
            </a:r>
            <a:endParaRPr lang="en-US" altLang="zh-CN" sz="3200" dirty="0" smtClean="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4143380"/>
            <a:ext cx="9144000" cy="214314"/>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4357694"/>
            <a:ext cx="9144000" cy="2500306"/>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2428860" y="1928802"/>
            <a:ext cx="4500594" cy="1446550"/>
          </a:xfrm>
          <a:prstGeom prst="rect">
            <a:avLst/>
          </a:prstGeom>
          <a:noFill/>
        </p:spPr>
        <p:txBody>
          <a:bodyPr wrap="square" rtlCol="0">
            <a:spAutoFit/>
          </a:bodyPr>
          <a:lstStyle/>
          <a:p>
            <a:r>
              <a:rPr lang="en-US" altLang="zh-CN" sz="8800" dirty="0" smtClean="0">
                <a:latin typeface="Times New Roman" pitchFamily="18" charset="0"/>
                <a:cs typeface="Times New Roman" pitchFamily="18" charset="0"/>
              </a:rPr>
              <a:t>The end</a:t>
            </a:r>
            <a:endParaRPr lang="zh-CN" altLang="en-US" sz="8800" dirty="0">
              <a:latin typeface="Times New Roman" pitchFamily="18" charset="0"/>
              <a:cs typeface="Times New Roman" pitchFamily="18" charset="0"/>
            </a:endParaRPr>
          </a:p>
        </p:txBody>
      </p:sp>
      <p:sp>
        <p:nvSpPr>
          <p:cNvPr id="7" name="TextBox 6"/>
          <p:cNvSpPr txBox="1"/>
          <p:nvPr/>
        </p:nvSpPr>
        <p:spPr>
          <a:xfrm>
            <a:off x="4714876" y="4929198"/>
            <a:ext cx="4214842" cy="523220"/>
          </a:xfrm>
          <a:prstGeom prst="rect">
            <a:avLst/>
          </a:prstGeom>
          <a:noFill/>
        </p:spPr>
        <p:txBody>
          <a:bodyPr wrap="square" rtlCol="0">
            <a:spAutoFit/>
          </a:bodyPr>
          <a:lstStyle/>
          <a:p>
            <a:r>
              <a:rPr lang="en-US" altLang="zh-CN" sz="2800" dirty="0" smtClean="0">
                <a:solidFill>
                  <a:schemeClr val="bg1">
                    <a:lumMod val="75000"/>
                  </a:schemeClr>
                </a:solidFill>
                <a:latin typeface="Times New Roman" pitchFamily="18" charset="0"/>
                <a:cs typeface="Times New Roman" pitchFamily="18" charset="0"/>
              </a:rPr>
              <a:t>Thanks for your attention!</a:t>
            </a:r>
            <a:endParaRPr lang="zh-CN" altLang="en-US" sz="2800" dirty="0">
              <a:solidFill>
                <a:schemeClr val="bg1">
                  <a:lumMod val="75000"/>
                </a:schemeClr>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7158" y="428604"/>
            <a:ext cx="3786214" cy="1107996"/>
          </a:xfrm>
          <a:prstGeom prst="rect">
            <a:avLst/>
          </a:prstGeom>
          <a:noFill/>
        </p:spPr>
        <p:txBody>
          <a:bodyPr wrap="square" rtlCol="0">
            <a:spAutoFit/>
          </a:bodyPr>
          <a:lstStyle/>
          <a:p>
            <a:r>
              <a:rPr lang="en-US" altLang="zh-CN" sz="6600" dirty="0" smtClean="0">
                <a:latin typeface="Segoe Script" pitchFamily="34" charset="0"/>
              </a:rPr>
              <a:t>content</a:t>
            </a:r>
            <a:endParaRPr lang="zh-CN" altLang="en-US" sz="6600" dirty="0">
              <a:latin typeface="Segoe Script" pitchFamily="34" charset="0"/>
            </a:endParaRPr>
          </a:p>
        </p:txBody>
      </p:sp>
      <p:sp>
        <p:nvSpPr>
          <p:cNvPr id="11" name="矩形 10"/>
          <p:cNvSpPr/>
          <p:nvPr/>
        </p:nvSpPr>
        <p:spPr>
          <a:xfrm>
            <a:off x="0" y="1500174"/>
            <a:ext cx="9144000" cy="142876"/>
          </a:xfrm>
          <a:prstGeom prst="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1643050"/>
            <a:ext cx="2285984" cy="5214950"/>
          </a:xfrm>
          <a:prstGeom prst="rect">
            <a:avLst/>
          </a:prstGeom>
          <a:solidFill>
            <a:schemeClr val="bg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285984" y="1643050"/>
            <a:ext cx="2286016" cy="5214950"/>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572000" y="1643050"/>
            <a:ext cx="2500330" cy="5214950"/>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60000"/>
                  <a:lumOff val="40000"/>
                </a:schemeClr>
              </a:solidFill>
            </a:endParaRPr>
          </a:p>
        </p:txBody>
      </p:sp>
      <p:sp>
        <p:nvSpPr>
          <p:cNvPr id="16" name="TextBox 15"/>
          <p:cNvSpPr txBox="1"/>
          <p:nvPr/>
        </p:nvSpPr>
        <p:spPr>
          <a:xfrm>
            <a:off x="35496" y="1998707"/>
            <a:ext cx="2288296" cy="3662541"/>
          </a:xfrm>
          <a:prstGeom prst="rect">
            <a:avLst/>
          </a:prstGeom>
          <a:noFill/>
        </p:spPr>
        <p:txBody>
          <a:bodyPr wrap="square" rtlCol="0">
            <a:spAutoFit/>
          </a:bodyPr>
          <a:lstStyle/>
          <a:p>
            <a:r>
              <a:rPr lang="en-US" altLang="zh-CN" sz="4000" dirty="0" smtClean="0">
                <a:solidFill>
                  <a:schemeClr val="bg1"/>
                </a:solidFill>
                <a:latin typeface="Kristen ITC" pitchFamily="66" charset="0"/>
              </a:rPr>
              <a:t>01</a:t>
            </a:r>
          </a:p>
          <a:p>
            <a:endParaRPr lang="en-US" altLang="zh-CN" sz="3200" dirty="0" smtClean="0">
              <a:solidFill>
                <a:schemeClr val="bg1"/>
              </a:solidFill>
            </a:endParaRPr>
          </a:p>
          <a:p>
            <a:r>
              <a:rPr lang="en-US" altLang="zh-CN" sz="3200" dirty="0" smtClean="0">
                <a:solidFill>
                  <a:schemeClr val="bg1"/>
                </a:solidFill>
              </a:rPr>
              <a:t>A short introduction about Immanuel Kant</a:t>
            </a:r>
          </a:p>
        </p:txBody>
      </p:sp>
      <p:sp>
        <p:nvSpPr>
          <p:cNvPr id="17" name="TextBox 16"/>
          <p:cNvSpPr txBox="1"/>
          <p:nvPr/>
        </p:nvSpPr>
        <p:spPr>
          <a:xfrm>
            <a:off x="2339752" y="1988840"/>
            <a:ext cx="2304256" cy="3785652"/>
          </a:xfrm>
          <a:prstGeom prst="rect">
            <a:avLst/>
          </a:prstGeom>
          <a:noFill/>
        </p:spPr>
        <p:txBody>
          <a:bodyPr wrap="square" rtlCol="0">
            <a:spAutoFit/>
          </a:bodyPr>
          <a:lstStyle/>
          <a:p>
            <a:r>
              <a:rPr lang="en-US" altLang="zh-CN" sz="4000" dirty="0" smtClean="0">
                <a:solidFill>
                  <a:schemeClr val="bg1">
                    <a:lumMod val="75000"/>
                  </a:schemeClr>
                </a:solidFill>
                <a:latin typeface="Kristen ITC" pitchFamily="66" charset="0"/>
              </a:rPr>
              <a:t>02</a:t>
            </a:r>
          </a:p>
          <a:p>
            <a:endParaRPr lang="en-US" altLang="zh-CN" sz="4000" dirty="0" smtClean="0">
              <a:solidFill>
                <a:schemeClr val="bg1">
                  <a:lumMod val="75000"/>
                </a:schemeClr>
              </a:solidFill>
              <a:latin typeface="Kristen ITC" pitchFamily="66" charset="0"/>
            </a:endParaRPr>
          </a:p>
          <a:p>
            <a:r>
              <a:rPr lang="en-US" altLang="zh-CN" sz="3200" dirty="0" smtClean="0">
                <a:solidFill>
                  <a:schemeClr val="bg1">
                    <a:lumMod val="75000"/>
                  </a:schemeClr>
                </a:solidFill>
              </a:rPr>
              <a:t>An introduction about Kant’s  important works</a:t>
            </a:r>
            <a:endParaRPr lang="zh-CN" altLang="en-US" sz="3200" dirty="0">
              <a:solidFill>
                <a:schemeClr val="bg1">
                  <a:lumMod val="75000"/>
                </a:schemeClr>
              </a:solidFill>
            </a:endParaRPr>
          </a:p>
        </p:txBody>
      </p:sp>
      <p:sp>
        <p:nvSpPr>
          <p:cNvPr id="18" name="TextBox 17"/>
          <p:cNvSpPr txBox="1"/>
          <p:nvPr/>
        </p:nvSpPr>
        <p:spPr>
          <a:xfrm>
            <a:off x="4664528" y="1844824"/>
            <a:ext cx="2571768" cy="5262979"/>
          </a:xfrm>
          <a:prstGeom prst="rect">
            <a:avLst/>
          </a:prstGeom>
          <a:noFill/>
        </p:spPr>
        <p:txBody>
          <a:bodyPr wrap="square" rtlCol="0">
            <a:spAutoFit/>
          </a:bodyPr>
          <a:lstStyle/>
          <a:p>
            <a:r>
              <a:rPr lang="en-US" altLang="zh-CN" sz="4000" dirty="0" smtClean="0">
                <a:solidFill>
                  <a:schemeClr val="bg1">
                    <a:lumMod val="20000"/>
                    <a:lumOff val="80000"/>
                  </a:schemeClr>
                </a:solidFill>
                <a:latin typeface="Kristen ITC" pitchFamily="66" charset="0"/>
              </a:rPr>
              <a:t>03</a:t>
            </a:r>
          </a:p>
          <a:p>
            <a:endParaRPr lang="en-US" altLang="zh-CN" sz="4000" dirty="0" smtClean="0">
              <a:solidFill>
                <a:schemeClr val="bg1">
                  <a:lumMod val="20000"/>
                  <a:lumOff val="80000"/>
                </a:schemeClr>
              </a:solidFill>
              <a:latin typeface="Kristen ITC" pitchFamily="66" charset="0"/>
            </a:endParaRPr>
          </a:p>
          <a:p>
            <a:r>
              <a:rPr lang="en-US" altLang="zh-CN" sz="3200" dirty="0" smtClean="0">
                <a:solidFill>
                  <a:schemeClr val="bg1">
                    <a:lumMod val="20000"/>
                    <a:lumOff val="80000"/>
                  </a:schemeClr>
                </a:solidFill>
              </a:rPr>
              <a:t>FIRST MOMENT. </a:t>
            </a:r>
            <a:endParaRPr lang="zh-CN" altLang="zh-CN" sz="3200" dirty="0" smtClean="0">
              <a:solidFill>
                <a:schemeClr val="bg1">
                  <a:lumMod val="20000"/>
                  <a:lumOff val="80000"/>
                </a:schemeClr>
              </a:solidFill>
            </a:endParaRPr>
          </a:p>
          <a:p>
            <a:r>
              <a:rPr lang="en-US" altLang="zh-CN" sz="3200" dirty="0" smtClean="0">
                <a:solidFill>
                  <a:schemeClr val="bg1">
                    <a:lumMod val="20000"/>
                    <a:lumOff val="80000"/>
                  </a:schemeClr>
                </a:solidFill>
              </a:rPr>
              <a:t>Of the Judgment of Taste*:                    Moment of Quality. </a:t>
            </a:r>
            <a:endParaRPr lang="zh-CN" altLang="zh-CN" sz="3200" dirty="0" smtClean="0">
              <a:solidFill>
                <a:schemeClr val="bg1">
                  <a:lumMod val="20000"/>
                  <a:lumOff val="80000"/>
                </a:schemeClr>
              </a:solidFill>
            </a:endParaRPr>
          </a:p>
          <a:p>
            <a:endParaRPr lang="en-US" altLang="zh-CN" sz="3200" dirty="0" smtClean="0">
              <a:solidFill>
                <a:schemeClr val="bg1">
                  <a:lumMod val="20000"/>
                  <a:lumOff val="80000"/>
                </a:schemeClr>
              </a:solidFill>
            </a:endParaRPr>
          </a:p>
        </p:txBody>
      </p:sp>
      <p:sp>
        <p:nvSpPr>
          <p:cNvPr id="19" name="TextBox 18"/>
          <p:cNvSpPr txBox="1"/>
          <p:nvPr/>
        </p:nvSpPr>
        <p:spPr>
          <a:xfrm>
            <a:off x="7179076" y="1772816"/>
            <a:ext cx="1857420" cy="5078313"/>
          </a:xfrm>
          <a:prstGeom prst="rect">
            <a:avLst/>
          </a:prstGeom>
          <a:noFill/>
        </p:spPr>
        <p:txBody>
          <a:bodyPr wrap="square" rtlCol="0">
            <a:spAutoFit/>
          </a:bodyPr>
          <a:lstStyle/>
          <a:p>
            <a:r>
              <a:rPr lang="en-US" altLang="zh-CN" sz="4000" dirty="0" smtClean="0">
                <a:latin typeface="Kristen ITC" pitchFamily="66" charset="0"/>
              </a:rPr>
              <a:t>04</a:t>
            </a:r>
          </a:p>
          <a:p>
            <a:endParaRPr lang="en-US" altLang="zh-CN" sz="2800" dirty="0" smtClean="0">
              <a:latin typeface="Kristen ITC" pitchFamily="66" charset="0"/>
            </a:endParaRPr>
          </a:p>
          <a:p>
            <a:r>
              <a:rPr lang="en-US" altLang="zh-CN" sz="3200" dirty="0" smtClean="0"/>
              <a:t>SECOND MOMENT. Of the Judgment of Taste:               Moment of Quantity. </a:t>
            </a:r>
            <a:endParaRPr lang="zh-CN" altLang="en-US" sz="3200" dirty="0"/>
          </a:p>
        </p:txBody>
      </p:sp>
      <p:sp>
        <p:nvSpPr>
          <p:cNvPr id="20" name="TextBox 19"/>
          <p:cNvSpPr txBox="1"/>
          <p:nvPr/>
        </p:nvSpPr>
        <p:spPr>
          <a:xfrm>
            <a:off x="2483768" y="2780928"/>
            <a:ext cx="6264696" cy="646331"/>
          </a:xfrm>
          <a:prstGeom prst="rect">
            <a:avLst/>
          </a:prstGeom>
          <a:noFill/>
        </p:spPr>
        <p:txBody>
          <a:bodyPr wrap="square" rtlCol="0">
            <a:spAutoFit/>
          </a:bodyPr>
          <a:lstStyle/>
          <a:p>
            <a:pPr>
              <a:buFont typeface="Arial" pitchFamily="34" charset="0"/>
              <a:buChar char="•"/>
            </a:pPr>
            <a:r>
              <a:rPr lang="en-US" altLang="zh-CN" sz="3600" b="1" dirty="0" smtClean="0">
                <a:latin typeface="Segoe Script" pitchFamily="34" charset="0"/>
                <a:ea typeface="华文行楷" pitchFamily="2" charset="-122"/>
              </a:rPr>
              <a:t>Who is Immanuel Kant?</a:t>
            </a:r>
          </a:p>
        </p:txBody>
      </p:sp>
      <p:sp>
        <p:nvSpPr>
          <p:cNvPr id="15" name="TextBox 14"/>
          <p:cNvSpPr txBox="1"/>
          <p:nvPr/>
        </p:nvSpPr>
        <p:spPr>
          <a:xfrm>
            <a:off x="2483768" y="4293096"/>
            <a:ext cx="6696744" cy="646331"/>
          </a:xfrm>
          <a:prstGeom prst="rect">
            <a:avLst/>
          </a:prstGeom>
          <a:noFill/>
        </p:spPr>
        <p:txBody>
          <a:bodyPr wrap="square" rtlCol="0">
            <a:spAutoFit/>
          </a:bodyPr>
          <a:lstStyle/>
          <a:p>
            <a:pPr>
              <a:buFont typeface="Arial" pitchFamily="34" charset="0"/>
              <a:buChar char="•"/>
            </a:pPr>
            <a:r>
              <a:rPr lang="en-US" altLang="zh-CN" sz="3600" b="1" dirty="0" smtClean="0">
                <a:latin typeface="Segoe Script" pitchFamily="34" charset="0"/>
                <a:ea typeface="华文行楷" pitchFamily="2" charset="-122"/>
              </a:rPr>
              <a:t>What did </a:t>
            </a:r>
            <a:r>
              <a:rPr lang="en-US" altLang="zh-CN" sz="3600" b="1" dirty="0" smtClean="0">
                <a:latin typeface="Segoe Script" pitchFamily="34" charset="0"/>
                <a:ea typeface="华文行楷" pitchFamily="2" charset="-122"/>
              </a:rPr>
              <a:t>he experience?</a:t>
            </a: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1" nodeType="clickEffect">
                                  <p:stCondLst>
                                    <p:cond delay="0"/>
                                  </p:stCondLst>
                                  <p:childTnLst>
                                    <p:animEffect transition="out" filter="slide(fromBottom)">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par>
                                <p:cTn id="28" presetID="12" presetClass="exit" presetSubtype="4" fill="hold" grpId="1" nodeType="withEffect">
                                  <p:stCondLst>
                                    <p:cond delay="0"/>
                                  </p:stCondLst>
                                  <p:childTnLst>
                                    <p:animEffect transition="out" filter="slide(fromBottom)">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par>
                                <p:cTn id="31" presetID="12" presetClass="exit" presetSubtype="4" fill="hold" grpId="1" nodeType="withEffect">
                                  <p:stCondLst>
                                    <p:cond delay="0"/>
                                  </p:stCondLst>
                                  <p:childTnLst>
                                    <p:animEffect transition="out" filter="slide(fromBottom)">
                                      <p:cBhvr>
                                        <p:cTn id="32" dur="500"/>
                                        <p:tgtEl>
                                          <p:spTgt spid="19"/>
                                        </p:tgtEl>
                                      </p:cBhvr>
                                    </p:animEffect>
                                    <p:set>
                                      <p:cBhvr>
                                        <p:cTn id="33" dur="1" fill="hold">
                                          <p:stCondLst>
                                            <p:cond delay="499"/>
                                          </p:stCondLst>
                                        </p:cTn>
                                        <p:tgtEl>
                                          <p:spTgt spid="19"/>
                                        </p:tgtEl>
                                        <p:attrNameLst>
                                          <p:attrName>style.visibility</p:attrName>
                                        </p:attrNameLst>
                                      </p:cBhvr>
                                      <p:to>
                                        <p:strVal val="hidden"/>
                                      </p:to>
                                    </p:set>
                                  </p:childTnLst>
                                </p:cTn>
                              </p:par>
                              <p:par>
                                <p:cTn id="34" presetID="55" presetClass="exit" presetSubtype="0" fill="hold" grpId="0" nodeType="withEffect">
                                  <p:stCondLst>
                                    <p:cond delay="0"/>
                                  </p:stCondLst>
                                  <p:childTnLst>
                                    <p:anim calcmode="lin" valueType="num">
                                      <p:cBhvr>
                                        <p:cTn id="35" dur="1000"/>
                                        <p:tgtEl>
                                          <p:spTgt spid="13"/>
                                        </p:tgtEl>
                                        <p:attrNameLst>
                                          <p:attrName>ppt_w</p:attrName>
                                        </p:attrNameLst>
                                      </p:cBhvr>
                                      <p:tavLst>
                                        <p:tav tm="0">
                                          <p:val>
                                            <p:strVal val="ppt_w"/>
                                          </p:val>
                                        </p:tav>
                                        <p:tav tm="100000">
                                          <p:val>
                                            <p:strVal val="ppt_w*0.70"/>
                                          </p:val>
                                        </p:tav>
                                      </p:tavLst>
                                    </p:anim>
                                    <p:anim calcmode="lin" valueType="num">
                                      <p:cBhvr>
                                        <p:cTn id="36" dur="1000"/>
                                        <p:tgtEl>
                                          <p:spTgt spid="13"/>
                                        </p:tgtEl>
                                        <p:attrNameLst>
                                          <p:attrName>ppt_h</p:attrName>
                                        </p:attrNameLst>
                                      </p:cBhvr>
                                      <p:tavLst>
                                        <p:tav tm="0">
                                          <p:val>
                                            <p:strVal val="ppt_h"/>
                                          </p:val>
                                        </p:tav>
                                        <p:tav tm="100000">
                                          <p:val>
                                            <p:strVal val="ppt_h"/>
                                          </p:val>
                                        </p:tav>
                                      </p:tavLst>
                                    </p:anim>
                                    <p:animEffect transition="out" filter="fade">
                                      <p:cBhvr>
                                        <p:cTn id="37" dur="1000"/>
                                        <p:tgtEl>
                                          <p:spTgt spid="13"/>
                                        </p:tgtEl>
                                      </p:cBhvr>
                                    </p:animEffect>
                                    <p:set>
                                      <p:cBhvr>
                                        <p:cTn id="38" dur="1" fill="hold">
                                          <p:stCondLst>
                                            <p:cond delay="999"/>
                                          </p:stCondLst>
                                        </p:cTn>
                                        <p:tgtEl>
                                          <p:spTgt spid="13"/>
                                        </p:tgtEl>
                                        <p:attrNameLst>
                                          <p:attrName>style.visibility</p:attrName>
                                        </p:attrNameLst>
                                      </p:cBhvr>
                                      <p:to>
                                        <p:strVal val="hidden"/>
                                      </p:to>
                                    </p:set>
                                  </p:childTnLst>
                                </p:cTn>
                              </p:par>
                              <p:par>
                                <p:cTn id="39" presetID="55" presetClass="exit" presetSubtype="0" fill="hold" grpId="0" nodeType="withEffect">
                                  <p:stCondLst>
                                    <p:cond delay="0"/>
                                  </p:stCondLst>
                                  <p:childTnLst>
                                    <p:anim calcmode="lin" valueType="num">
                                      <p:cBhvr>
                                        <p:cTn id="40" dur="1000"/>
                                        <p:tgtEl>
                                          <p:spTgt spid="14"/>
                                        </p:tgtEl>
                                        <p:attrNameLst>
                                          <p:attrName>ppt_w</p:attrName>
                                        </p:attrNameLst>
                                      </p:cBhvr>
                                      <p:tavLst>
                                        <p:tav tm="0">
                                          <p:val>
                                            <p:strVal val="ppt_w"/>
                                          </p:val>
                                        </p:tav>
                                        <p:tav tm="100000">
                                          <p:val>
                                            <p:strVal val="ppt_w*0.70"/>
                                          </p:val>
                                        </p:tav>
                                      </p:tavLst>
                                    </p:anim>
                                    <p:anim calcmode="lin" valueType="num">
                                      <p:cBhvr>
                                        <p:cTn id="41" dur="1000"/>
                                        <p:tgtEl>
                                          <p:spTgt spid="14"/>
                                        </p:tgtEl>
                                        <p:attrNameLst>
                                          <p:attrName>ppt_h</p:attrName>
                                        </p:attrNameLst>
                                      </p:cBhvr>
                                      <p:tavLst>
                                        <p:tav tm="0">
                                          <p:val>
                                            <p:strVal val="ppt_h"/>
                                          </p:val>
                                        </p:tav>
                                        <p:tav tm="100000">
                                          <p:val>
                                            <p:strVal val="ppt_h"/>
                                          </p:val>
                                        </p:tav>
                                      </p:tavLst>
                                    </p:anim>
                                    <p:animEffect transition="out" filter="fade">
                                      <p:cBhvr>
                                        <p:cTn id="42" dur="1000"/>
                                        <p:tgtEl>
                                          <p:spTgt spid="14"/>
                                        </p:tgtEl>
                                      </p:cBhvr>
                                    </p:animEffect>
                                    <p:set>
                                      <p:cBhvr>
                                        <p:cTn id="43" dur="1" fill="hold">
                                          <p:stCondLst>
                                            <p:cond delay="999"/>
                                          </p:stCondLst>
                                        </p:cTn>
                                        <p:tgtEl>
                                          <p:spTgt spid="1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p:bldP spid="17" grpId="0"/>
      <p:bldP spid="17" grpId="1"/>
      <p:bldP spid="18" grpId="0"/>
      <p:bldP spid="18" grpId="1"/>
      <p:bldP spid="19" grpId="0"/>
      <p:bldP spid="19" grpId="1"/>
      <p:bldP spid="20"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462744"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cs typeface="Times New Roman" pitchFamily="18" charset="0"/>
              </a:rPr>
              <a:t>01   A short introduction about Immanuel Kant</a:t>
            </a:r>
          </a:p>
        </p:txBody>
      </p:sp>
      <p:pic>
        <p:nvPicPr>
          <p:cNvPr id="6" name="图片 5" descr="Kant.jpg"/>
          <p:cNvPicPr>
            <a:picLocks noChangeAspect="1"/>
          </p:cNvPicPr>
          <p:nvPr/>
        </p:nvPicPr>
        <p:blipFill>
          <a:blip r:embed="rId4" cstate="print"/>
          <a:stretch>
            <a:fillRect/>
          </a:stretch>
        </p:blipFill>
        <p:spPr>
          <a:xfrm>
            <a:off x="5652120" y="1484784"/>
            <a:ext cx="3175156" cy="4032448"/>
          </a:xfrm>
          <a:prstGeom prst="rect">
            <a:avLst/>
          </a:prstGeom>
        </p:spPr>
      </p:pic>
      <p:sp>
        <p:nvSpPr>
          <p:cNvPr id="9" name="TextBox 8"/>
          <p:cNvSpPr txBox="1"/>
          <p:nvPr/>
        </p:nvSpPr>
        <p:spPr>
          <a:xfrm>
            <a:off x="5292080" y="5733256"/>
            <a:ext cx="3851920" cy="461665"/>
          </a:xfrm>
          <a:prstGeom prst="rect">
            <a:avLst/>
          </a:prstGeom>
          <a:noFill/>
        </p:spPr>
        <p:txBody>
          <a:bodyPr wrap="square" rtlCol="0">
            <a:spAutoFit/>
          </a:bodyPr>
          <a:lstStyle/>
          <a:p>
            <a:r>
              <a:rPr lang="en-US" altLang="zh-CN" sz="2400" dirty="0" smtClean="0"/>
              <a:t>Immanuel Kant (1724–1804)</a:t>
            </a:r>
            <a:endParaRPr lang="zh-CN" altLang="en-US" sz="2400" dirty="0"/>
          </a:p>
        </p:txBody>
      </p:sp>
      <p:sp>
        <p:nvSpPr>
          <p:cNvPr id="10" name="TextBox 9"/>
          <p:cNvSpPr txBox="1"/>
          <p:nvPr/>
        </p:nvSpPr>
        <p:spPr>
          <a:xfrm>
            <a:off x="467544" y="1261204"/>
            <a:ext cx="4968552" cy="4832092"/>
          </a:xfrm>
          <a:prstGeom prst="rect">
            <a:avLst/>
          </a:prstGeom>
          <a:noFill/>
        </p:spPr>
        <p:txBody>
          <a:bodyPr wrap="square" rtlCol="0">
            <a:spAutoFit/>
          </a:bodyPr>
          <a:lstStyle/>
          <a:p>
            <a:r>
              <a:rPr lang="en-US" altLang="zh-CN" sz="2800" dirty="0" smtClean="0">
                <a:latin typeface="Times New Roman" pitchFamily="18" charset="0"/>
                <a:cs typeface="Times New Roman" pitchFamily="18" charset="0"/>
              </a:rPr>
              <a:t>    Immanuel Kant is the central figure in modern philosophy. </a:t>
            </a:r>
          </a:p>
          <a:p>
            <a:r>
              <a:rPr lang="en-US" altLang="zh-CN" sz="2800" dirty="0" smtClean="0">
                <a:latin typeface="Times New Roman" pitchFamily="18" charset="0"/>
                <a:cs typeface="Times New Roman" pitchFamily="18" charset="0"/>
              </a:rPr>
              <a:t>    He synthesized early modern rationalism and empiricism, set the terms for much of nineteenth and twentieth century philosophy, and continues to exercise a significant influence today in metaphysics, epistemology, ethics, political philosophy, aesthetics, and other fields. </a:t>
            </a:r>
            <a:endParaRPr lang="zh-CN" altLang="en-US" sz="2800" dirty="0">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cs typeface="Times New Roman" pitchFamily="18" charset="0"/>
              </a:rPr>
              <a:t>01   A short introduction about Immanuel Kant</a:t>
            </a:r>
          </a:p>
        </p:txBody>
      </p:sp>
      <p:sp>
        <p:nvSpPr>
          <p:cNvPr id="3" name="TextBox 2"/>
          <p:cNvSpPr txBox="1"/>
          <p:nvPr/>
        </p:nvSpPr>
        <p:spPr>
          <a:xfrm>
            <a:off x="755576" y="1196752"/>
            <a:ext cx="7416824" cy="369332"/>
          </a:xfrm>
          <a:prstGeom prst="rect">
            <a:avLst/>
          </a:prstGeom>
          <a:noFill/>
        </p:spPr>
        <p:txBody>
          <a:bodyPr wrap="square" rtlCol="0">
            <a:spAutoFit/>
          </a:bodyPr>
          <a:lstStyle/>
          <a:p>
            <a:endParaRPr lang="zh-CN" altLang="en-US" dirty="0"/>
          </a:p>
        </p:txBody>
      </p:sp>
      <p:sp>
        <p:nvSpPr>
          <p:cNvPr id="6" name="TextBox 5"/>
          <p:cNvSpPr txBox="1"/>
          <p:nvPr/>
        </p:nvSpPr>
        <p:spPr>
          <a:xfrm>
            <a:off x="251520" y="1303015"/>
            <a:ext cx="8712968" cy="4524315"/>
          </a:xfrm>
          <a:prstGeom prst="rect">
            <a:avLst/>
          </a:prstGeom>
          <a:noFill/>
        </p:spPr>
        <p:txBody>
          <a:bodyPr wrap="square" rtlCol="0">
            <a:spAutoFit/>
          </a:bodyPr>
          <a:lstStyle/>
          <a:p>
            <a:pPr>
              <a:buFont typeface="Arial" pitchFamily="34" charset="0"/>
              <a:buChar char="•"/>
            </a:pPr>
            <a:r>
              <a:rPr lang="en-US" altLang="zh-CN" sz="3600" dirty="0" smtClean="0">
                <a:latin typeface="Times New Roman" pitchFamily="18" charset="0"/>
                <a:cs typeface="Times New Roman" pitchFamily="18" charset="0"/>
              </a:rPr>
              <a:t> Birthplace——</a:t>
            </a:r>
            <a:r>
              <a:rPr lang="en-US" altLang="zh-CN" sz="3600" dirty="0" err="1" smtClean="0">
                <a:latin typeface="Times New Roman" pitchFamily="18" charset="0"/>
                <a:cs typeface="Times New Roman" pitchFamily="18" charset="0"/>
              </a:rPr>
              <a:t>Königsberg</a:t>
            </a:r>
            <a:endParaRPr lang="en-US" altLang="zh-CN" sz="3600" dirty="0" smtClean="0">
              <a:latin typeface="Times New Roman" pitchFamily="18" charset="0"/>
              <a:cs typeface="Times New Roman" pitchFamily="18" charset="0"/>
            </a:endParaRPr>
          </a:p>
          <a:p>
            <a:pPr>
              <a:buFont typeface="Arial" pitchFamily="34" charset="0"/>
              <a:buChar char="•"/>
            </a:pPr>
            <a:r>
              <a:rPr lang="en-US" altLang="zh-CN" sz="3600" dirty="0" smtClean="0">
                <a:latin typeface="Times New Roman" pitchFamily="18" charset="0"/>
                <a:cs typeface="Times New Roman" pitchFamily="18" charset="0"/>
              </a:rPr>
              <a:t> Family——artisan</a:t>
            </a:r>
            <a:r>
              <a:rPr lang="zh-CN" altLang="en-US" sz="3600" dirty="0" smtClean="0">
                <a:latin typeface="Times New Roman" pitchFamily="18" charset="0"/>
                <a:cs typeface="Times New Roman" pitchFamily="18" charset="0"/>
              </a:rPr>
              <a:t> </a:t>
            </a:r>
            <a:r>
              <a:rPr lang="en-US" altLang="zh-CN" sz="3600" dirty="0" smtClean="0">
                <a:latin typeface="Times New Roman" pitchFamily="18" charset="0"/>
                <a:cs typeface="Times New Roman" pitchFamily="18" charset="0"/>
              </a:rPr>
              <a:t>family of modest means</a:t>
            </a:r>
            <a:r>
              <a:rPr lang="zh-CN" altLang="en-US" sz="3600" dirty="0" smtClean="0">
                <a:latin typeface="Times New Roman" pitchFamily="18" charset="0"/>
                <a:cs typeface="Times New Roman" pitchFamily="18" charset="0"/>
              </a:rPr>
              <a:t>，</a:t>
            </a:r>
            <a:endParaRPr lang="en-US" altLang="zh-CN" sz="3600" dirty="0" smtClean="0">
              <a:latin typeface="Times New Roman" pitchFamily="18" charset="0"/>
              <a:cs typeface="Times New Roman" pitchFamily="18" charset="0"/>
            </a:endParaRPr>
          </a:p>
          <a:p>
            <a:r>
              <a:rPr lang="en-US" altLang="zh-CN" sz="3600" dirty="0" smtClean="0">
                <a:latin typeface="Times New Roman" pitchFamily="18" charset="0"/>
                <a:cs typeface="Times New Roman" pitchFamily="18" charset="0"/>
              </a:rPr>
              <a:t>                      trade in decline </a:t>
            </a:r>
          </a:p>
          <a:p>
            <a:pPr>
              <a:buFont typeface="Arial" pitchFamily="34" charset="0"/>
              <a:buChar char="•"/>
            </a:pPr>
            <a:r>
              <a:rPr lang="en-US" altLang="zh-CN" sz="3600" dirty="0" smtClean="0">
                <a:latin typeface="Times New Roman" pitchFamily="18" charset="0"/>
                <a:cs typeface="Times New Roman" pitchFamily="18" charset="0"/>
              </a:rPr>
              <a:t> Education——</a:t>
            </a:r>
          </a:p>
          <a:p>
            <a:r>
              <a:rPr lang="en-US" altLang="zh-CN" sz="3600" dirty="0" smtClean="0">
                <a:latin typeface="Times New Roman" pitchFamily="18" charset="0"/>
                <a:cs typeface="Times New Roman" pitchFamily="18" charset="0"/>
              </a:rPr>
              <a:t>  the </a:t>
            </a:r>
            <a:r>
              <a:rPr lang="en-US" altLang="zh-CN" sz="3600" dirty="0" err="1" smtClean="0">
                <a:latin typeface="Times New Roman" pitchFamily="18" charset="0"/>
                <a:cs typeface="Times New Roman" pitchFamily="18" charset="0"/>
              </a:rPr>
              <a:t>Collegium</a:t>
            </a:r>
            <a:r>
              <a:rPr lang="en-US" altLang="zh-CN" sz="3600" dirty="0" smtClean="0">
                <a:latin typeface="Times New Roman" pitchFamily="18" charset="0"/>
                <a:cs typeface="Times New Roman" pitchFamily="18" charset="0"/>
              </a:rPr>
              <a:t> </a:t>
            </a:r>
            <a:r>
              <a:rPr lang="en-US" altLang="zh-CN" sz="3600" dirty="0" err="1" smtClean="0">
                <a:latin typeface="Times New Roman" pitchFamily="18" charset="0"/>
                <a:cs typeface="Times New Roman" pitchFamily="18" charset="0"/>
              </a:rPr>
              <a:t>Fridericianum</a:t>
            </a:r>
            <a:r>
              <a:rPr lang="en-US" altLang="zh-CN" sz="3600" dirty="0" smtClean="0">
                <a:latin typeface="Times New Roman" pitchFamily="18" charset="0"/>
                <a:cs typeface="Times New Roman" pitchFamily="18" charset="0"/>
              </a:rPr>
              <a:t>(a </a:t>
            </a:r>
            <a:r>
              <a:rPr lang="en-US" altLang="zh-CN" sz="3600" dirty="0" err="1" smtClean="0">
                <a:latin typeface="Times New Roman" pitchFamily="18" charset="0"/>
                <a:cs typeface="Times New Roman" pitchFamily="18" charset="0"/>
              </a:rPr>
              <a:t>Pietist</a:t>
            </a:r>
            <a:r>
              <a:rPr lang="en-US" altLang="zh-CN" sz="3600" dirty="0" smtClean="0">
                <a:latin typeface="Times New Roman" pitchFamily="18" charset="0"/>
                <a:cs typeface="Times New Roman" pitchFamily="18" charset="0"/>
              </a:rPr>
              <a:t> school);</a:t>
            </a:r>
          </a:p>
          <a:p>
            <a:r>
              <a:rPr lang="en-US" altLang="zh-CN" sz="3600" dirty="0" smtClean="0">
                <a:latin typeface="Times New Roman" pitchFamily="18" charset="0"/>
                <a:cs typeface="Times New Roman" pitchFamily="18" charset="0"/>
              </a:rPr>
              <a:t>  the University of </a:t>
            </a:r>
            <a:r>
              <a:rPr lang="en-US" altLang="zh-CN" sz="3600" dirty="0" err="1" smtClean="0">
                <a:latin typeface="Times New Roman" pitchFamily="18" charset="0"/>
                <a:cs typeface="Times New Roman" pitchFamily="18" charset="0"/>
              </a:rPr>
              <a:t>Königsberg</a:t>
            </a:r>
            <a:r>
              <a:rPr lang="en-US" altLang="zh-CN" sz="3600" dirty="0" smtClean="0">
                <a:latin typeface="Times New Roman" pitchFamily="18" charset="0"/>
                <a:cs typeface="Times New Roman" pitchFamily="18" charset="0"/>
              </a:rPr>
              <a:t>(known as the </a:t>
            </a:r>
            <a:r>
              <a:rPr lang="en-US" altLang="zh-CN" sz="3600" dirty="0" err="1" smtClean="0">
                <a:latin typeface="Times New Roman" pitchFamily="18" charset="0"/>
                <a:cs typeface="Times New Roman" pitchFamily="18" charset="0"/>
              </a:rPr>
              <a:t>Albertina</a:t>
            </a:r>
            <a:r>
              <a:rPr lang="en-US" altLang="zh-CN" sz="3600" dirty="0" smtClean="0">
                <a:latin typeface="Times New Roman" pitchFamily="18" charset="0"/>
                <a:cs typeface="Times New Roman" pitchFamily="18" charset="0"/>
              </a:rPr>
              <a:t>) Academic career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cs typeface="Times New Roman" pitchFamily="18" charset="0"/>
              </a:rPr>
              <a:t>01   A short introduction about Immanuel Kant</a:t>
            </a:r>
          </a:p>
        </p:txBody>
      </p:sp>
      <p:sp>
        <p:nvSpPr>
          <p:cNvPr id="3" name="TextBox 2"/>
          <p:cNvSpPr txBox="1"/>
          <p:nvPr/>
        </p:nvSpPr>
        <p:spPr>
          <a:xfrm>
            <a:off x="755576" y="1196752"/>
            <a:ext cx="7416824" cy="369332"/>
          </a:xfrm>
          <a:prstGeom prst="rect">
            <a:avLst/>
          </a:prstGeom>
          <a:noFill/>
        </p:spPr>
        <p:txBody>
          <a:bodyPr wrap="square" rtlCol="0">
            <a:spAutoFit/>
          </a:bodyPr>
          <a:lstStyle/>
          <a:p>
            <a:endParaRPr lang="zh-CN" altLang="en-US" dirty="0"/>
          </a:p>
        </p:txBody>
      </p:sp>
      <p:sp>
        <p:nvSpPr>
          <p:cNvPr id="6" name="TextBox 5"/>
          <p:cNvSpPr txBox="1"/>
          <p:nvPr/>
        </p:nvSpPr>
        <p:spPr>
          <a:xfrm>
            <a:off x="216024" y="1447031"/>
            <a:ext cx="8892480" cy="4524315"/>
          </a:xfrm>
          <a:prstGeom prst="rect">
            <a:avLst/>
          </a:prstGeom>
          <a:noFill/>
        </p:spPr>
        <p:txBody>
          <a:bodyPr wrap="square" rtlCol="0">
            <a:spAutoFit/>
          </a:bodyPr>
          <a:lstStyle/>
          <a:p>
            <a:pPr>
              <a:buFont typeface="Arial" pitchFamily="34" charset="0"/>
              <a:buChar char="•"/>
            </a:pPr>
            <a:r>
              <a:rPr lang="en-US" altLang="zh-CN" sz="3600" dirty="0" smtClean="0">
                <a:latin typeface="Times New Roman" pitchFamily="18" charset="0"/>
                <a:cs typeface="Times New Roman" pitchFamily="18" charset="0"/>
              </a:rPr>
              <a:t>Academic career——</a:t>
            </a:r>
          </a:p>
          <a:p>
            <a:r>
              <a:rPr lang="en-US" altLang="zh-CN" sz="3600" dirty="0" smtClean="0">
                <a:latin typeface="Times New Roman" pitchFamily="18" charset="0"/>
                <a:cs typeface="Times New Roman" pitchFamily="18" charset="0"/>
              </a:rPr>
              <a:t>    six years as a private tutor to young children outside </a:t>
            </a:r>
            <a:r>
              <a:rPr lang="en-US" altLang="zh-CN" sz="3600" dirty="0" err="1" smtClean="0">
                <a:latin typeface="Times New Roman" pitchFamily="18" charset="0"/>
                <a:cs typeface="Times New Roman" pitchFamily="18" charset="0"/>
              </a:rPr>
              <a:t>Königsberg</a:t>
            </a:r>
            <a:r>
              <a:rPr lang="zh-CN" altLang="en-US" sz="3600" dirty="0" smtClean="0">
                <a:latin typeface="Times New Roman" pitchFamily="18" charset="0"/>
                <a:cs typeface="Times New Roman" pitchFamily="18" charset="0"/>
              </a:rPr>
              <a:t>；</a:t>
            </a:r>
            <a:endParaRPr lang="en-US" altLang="zh-CN" sz="3600" dirty="0" smtClean="0">
              <a:latin typeface="Times New Roman" pitchFamily="18" charset="0"/>
              <a:cs typeface="Times New Roman" pitchFamily="18" charset="0"/>
            </a:endParaRPr>
          </a:p>
          <a:p>
            <a:r>
              <a:rPr lang="en-US" altLang="zh-CN" sz="3600" dirty="0" smtClean="0">
                <a:latin typeface="Times New Roman" pitchFamily="18" charset="0"/>
                <a:cs typeface="Times New Roman" pitchFamily="18" charset="0"/>
              </a:rPr>
              <a:t>    teaching at the </a:t>
            </a:r>
            <a:r>
              <a:rPr lang="en-US" altLang="zh-CN" sz="3600" dirty="0" err="1" smtClean="0">
                <a:latin typeface="Times New Roman" pitchFamily="18" charset="0"/>
                <a:cs typeface="Times New Roman" pitchFamily="18" charset="0"/>
              </a:rPr>
              <a:t>Albertina</a:t>
            </a:r>
            <a:r>
              <a:rPr lang="zh-CN" altLang="en-US" sz="3600"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(1754—1796)</a:t>
            </a:r>
          </a:p>
          <a:p>
            <a:r>
              <a:rPr lang="en-US" altLang="zh-CN" sz="3600" dirty="0" smtClean="0">
                <a:latin typeface="Times New Roman" pitchFamily="18" charset="0"/>
                <a:cs typeface="Times New Roman" pitchFamily="18" charset="0"/>
              </a:rPr>
              <a:t>    had a burst of publishing activity during that time.</a:t>
            </a:r>
          </a:p>
          <a:p>
            <a:r>
              <a:rPr lang="en-US" altLang="zh-CN" sz="3600" dirty="0" smtClean="0">
                <a:latin typeface="Times New Roman" pitchFamily="18" charset="0"/>
                <a:cs typeface="Times New Roman" pitchFamily="18" charset="0"/>
              </a:rPr>
              <a:t>    natural philosophy       moral philosophy</a:t>
            </a:r>
          </a:p>
          <a:p>
            <a:r>
              <a:rPr lang="en-US" altLang="zh-CN" sz="3600" dirty="0" smtClean="0">
                <a:latin typeface="Times New Roman" pitchFamily="18" charset="0"/>
                <a:cs typeface="Times New Roman" pitchFamily="18" charset="0"/>
              </a:rPr>
              <a:t> </a:t>
            </a:r>
          </a:p>
        </p:txBody>
      </p:sp>
      <p:sp>
        <p:nvSpPr>
          <p:cNvPr id="5" name="右箭头 4"/>
          <p:cNvSpPr/>
          <p:nvPr/>
        </p:nvSpPr>
        <p:spPr>
          <a:xfrm>
            <a:off x="4427984" y="5013176"/>
            <a:ext cx="360040" cy="288032"/>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zh-CN" alt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7158" y="428604"/>
            <a:ext cx="3786214" cy="1107996"/>
          </a:xfrm>
          <a:prstGeom prst="rect">
            <a:avLst/>
          </a:prstGeom>
          <a:noFill/>
        </p:spPr>
        <p:txBody>
          <a:bodyPr wrap="square" rtlCol="0">
            <a:spAutoFit/>
          </a:bodyPr>
          <a:lstStyle/>
          <a:p>
            <a:r>
              <a:rPr lang="en-US" altLang="zh-CN" sz="6600" dirty="0" smtClean="0">
                <a:latin typeface="Segoe Script" pitchFamily="34" charset="0"/>
              </a:rPr>
              <a:t>content</a:t>
            </a:r>
            <a:endParaRPr lang="zh-CN" altLang="en-US" sz="6600" dirty="0">
              <a:latin typeface="Segoe Script" pitchFamily="34" charset="0"/>
            </a:endParaRPr>
          </a:p>
        </p:txBody>
      </p:sp>
      <p:sp>
        <p:nvSpPr>
          <p:cNvPr id="11" name="矩形 10"/>
          <p:cNvSpPr/>
          <p:nvPr/>
        </p:nvSpPr>
        <p:spPr>
          <a:xfrm>
            <a:off x="0" y="1500174"/>
            <a:ext cx="9144000" cy="142876"/>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1643050"/>
            <a:ext cx="2285984" cy="5214950"/>
          </a:xfrm>
          <a:prstGeom prst="rect">
            <a:avLst/>
          </a:prstGeom>
          <a:solidFill>
            <a:schemeClr val="bg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285984" y="1643050"/>
            <a:ext cx="2286016" cy="5214950"/>
          </a:xfrm>
          <a:prstGeom prst="rect">
            <a:avLst/>
          </a:prstGeom>
          <a:solidFill>
            <a:schemeClr val="bg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572000" y="1643050"/>
            <a:ext cx="2500330" cy="5214950"/>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60000"/>
                  <a:lumOff val="40000"/>
                </a:schemeClr>
              </a:solidFill>
            </a:endParaRPr>
          </a:p>
        </p:txBody>
      </p:sp>
      <p:sp>
        <p:nvSpPr>
          <p:cNvPr id="16" name="TextBox 15"/>
          <p:cNvSpPr txBox="1"/>
          <p:nvPr/>
        </p:nvSpPr>
        <p:spPr>
          <a:xfrm>
            <a:off x="35496" y="1844824"/>
            <a:ext cx="2304256" cy="3662541"/>
          </a:xfrm>
          <a:prstGeom prst="rect">
            <a:avLst/>
          </a:prstGeom>
          <a:noFill/>
        </p:spPr>
        <p:txBody>
          <a:bodyPr wrap="square" rtlCol="0">
            <a:spAutoFit/>
          </a:bodyPr>
          <a:lstStyle/>
          <a:p>
            <a:r>
              <a:rPr lang="en-US" altLang="zh-CN" sz="4000" dirty="0" smtClean="0">
                <a:solidFill>
                  <a:schemeClr val="bg1"/>
                </a:solidFill>
                <a:latin typeface="Kristen ITC" pitchFamily="66" charset="0"/>
              </a:rPr>
              <a:t>01</a:t>
            </a:r>
          </a:p>
          <a:p>
            <a:endParaRPr lang="en-US" altLang="zh-CN" sz="3200" dirty="0" smtClean="0">
              <a:solidFill>
                <a:schemeClr val="bg1"/>
              </a:solidFill>
            </a:endParaRPr>
          </a:p>
          <a:p>
            <a:r>
              <a:rPr lang="en-US" altLang="zh-CN" sz="3200" dirty="0" smtClean="0">
                <a:solidFill>
                  <a:schemeClr val="bg1"/>
                </a:solidFill>
              </a:rPr>
              <a:t>A short introduction about Immanuel Kant</a:t>
            </a:r>
          </a:p>
        </p:txBody>
      </p:sp>
      <p:sp>
        <p:nvSpPr>
          <p:cNvPr id="17" name="TextBox 16"/>
          <p:cNvSpPr txBox="1"/>
          <p:nvPr/>
        </p:nvSpPr>
        <p:spPr>
          <a:xfrm>
            <a:off x="2339752" y="1815202"/>
            <a:ext cx="2288296" cy="3785652"/>
          </a:xfrm>
          <a:prstGeom prst="rect">
            <a:avLst/>
          </a:prstGeom>
          <a:noFill/>
        </p:spPr>
        <p:txBody>
          <a:bodyPr wrap="square" rtlCol="0">
            <a:spAutoFit/>
          </a:bodyPr>
          <a:lstStyle/>
          <a:p>
            <a:r>
              <a:rPr lang="en-US" altLang="zh-CN" sz="4000" dirty="0" smtClean="0">
                <a:solidFill>
                  <a:schemeClr val="bg1">
                    <a:lumMod val="75000"/>
                  </a:schemeClr>
                </a:solidFill>
                <a:latin typeface="Kristen ITC" pitchFamily="66" charset="0"/>
              </a:rPr>
              <a:t>02</a:t>
            </a:r>
          </a:p>
          <a:p>
            <a:endParaRPr lang="en-US" altLang="zh-CN" sz="4000" dirty="0" smtClean="0">
              <a:solidFill>
                <a:schemeClr val="bg1">
                  <a:lumMod val="75000"/>
                </a:schemeClr>
              </a:solidFill>
              <a:latin typeface="Kristen ITC" pitchFamily="66" charset="0"/>
            </a:endParaRPr>
          </a:p>
          <a:p>
            <a:r>
              <a:rPr lang="en-US" altLang="zh-CN" sz="3200" dirty="0" smtClean="0">
                <a:solidFill>
                  <a:schemeClr val="bg1">
                    <a:lumMod val="75000"/>
                  </a:schemeClr>
                </a:solidFill>
              </a:rPr>
              <a:t>An introduction about Kant’s  important works</a:t>
            </a:r>
          </a:p>
        </p:txBody>
      </p:sp>
      <p:sp>
        <p:nvSpPr>
          <p:cNvPr id="18" name="TextBox 17"/>
          <p:cNvSpPr txBox="1"/>
          <p:nvPr/>
        </p:nvSpPr>
        <p:spPr>
          <a:xfrm>
            <a:off x="4644008" y="1754807"/>
            <a:ext cx="2571768" cy="4770537"/>
          </a:xfrm>
          <a:prstGeom prst="rect">
            <a:avLst/>
          </a:prstGeom>
          <a:noFill/>
        </p:spPr>
        <p:txBody>
          <a:bodyPr wrap="square" rtlCol="0">
            <a:spAutoFit/>
          </a:bodyPr>
          <a:lstStyle/>
          <a:p>
            <a:r>
              <a:rPr lang="en-US" altLang="zh-CN" sz="4000" dirty="0" smtClean="0">
                <a:solidFill>
                  <a:schemeClr val="bg1">
                    <a:lumMod val="20000"/>
                    <a:lumOff val="80000"/>
                  </a:schemeClr>
                </a:solidFill>
                <a:latin typeface="Kristen ITC" pitchFamily="66" charset="0"/>
              </a:rPr>
              <a:t>03</a:t>
            </a:r>
          </a:p>
          <a:p>
            <a:endParaRPr lang="en-US" altLang="zh-CN" sz="4000" dirty="0" smtClean="0">
              <a:solidFill>
                <a:schemeClr val="bg1">
                  <a:lumMod val="20000"/>
                  <a:lumOff val="80000"/>
                </a:schemeClr>
              </a:solidFill>
              <a:latin typeface="Kristen ITC" pitchFamily="66" charset="0"/>
            </a:endParaRPr>
          </a:p>
          <a:p>
            <a:r>
              <a:rPr lang="en-US" altLang="zh-CN" sz="3200" dirty="0" smtClean="0">
                <a:solidFill>
                  <a:schemeClr val="bg1">
                    <a:lumMod val="20000"/>
                    <a:lumOff val="80000"/>
                  </a:schemeClr>
                </a:solidFill>
              </a:rPr>
              <a:t>FIRST MOMENT. </a:t>
            </a:r>
          </a:p>
          <a:p>
            <a:r>
              <a:rPr lang="en-US" altLang="zh-CN" sz="3200" dirty="0" smtClean="0">
                <a:solidFill>
                  <a:schemeClr val="bg1">
                    <a:lumMod val="20000"/>
                    <a:lumOff val="80000"/>
                  </a:schemeClr>
                </a:solidFill>
              </a:rPr>
              <a:t>Of the Judgment of Taste*:                    Moment of Quality. </a:t>
            </a:r>
          </a:p>
        </p:txBody>
      </p:sp>
      <p:sp>
        <p:nvSpPr>
          <p:cNvPr id="19" name="TextBox 18"/>
          <p:cNvSpPr txBox="1"/>
          <p:nvPr/>
        </p:nvSpPr>
        <p:spPr>
          <a:xfrm>
            <a:off x="7143736" y="1735063"/>
            <a:ext cx="1857420" cy="5078313"/>
          </a:xfrm>
          <a:prstGeom prst="rect">
            <a:avLst/>
          </a:prstGeom>
          <a:noFill/>
        </p:spPr>
        <p:txBody>
          <a:bodyPr wrap="square" rtlCol="0">
            <a:spAutoFit/>
          </a:bodyPr>
          <a:lstStyle/>
          <a:p>
            <a:r>
              <a:rPr lang="en-US" altLang="zh-CN" sz="4000" dirty="0" smtClean="0">
                <a:latin typeface="Kristen ITC" pitchFamily="66" charset="0"/>
              </a:rPr>
              <a:t>04</a:t>
            </a:r>
          </a:p>
          <a:p>
            <a:endParaRPr lang="en-US" altLang="zh-CN" sz="2800" dirty="0" smtClean="0">
              <a:latin typeface="Kristen ITC" pitchFamily="66" charset="0"/>
            </a:endParaRPr>
          </a:p>
          <a:p>
            <a:r>
              <a:rPr lang="en-US" altLang="zh-CN" sz="3200" dirty="0" smtClean="0"/>
              <a:t>SECOND MOMENT. Of the Judgment of Taste:               Moment of Quantity. </a:t>
            </a:r>
          </a:p>
        </p:txBody>
      </p:sp>
      <p:sp>
        <p:nvSpPr>
          <p:cNvPr id="15" name="TextBox 14"/>
          <p:cNvSpPr txBox="1"/>
          <p:nvPr/>
        </p:nvSpPr>
        <p:spPr>
          <a:xfrm>
            <a:off x="2520280" y="3068960"/>
            <a:ext cx="6660232" cy="2308324"/>
          </a:xfrm>
          <a:prstGeom prst="rect">
            <a:avLst/>
          </a:prstGeom>
          <a:noFill/>
        </p:spPr>
        <p:txBody>
          <a:bodyPr wrap="square" rtlCol="0">
            <a:spAutoFit/>
          </a:bodyPr>
          <a:lstStyle/>
          <a:p>
            <a:pPr>
              <a:buFont typeface="Arial" pitchFamily="34" charset="0"/>
              <a:buChar char="•"/>
            </a:pPr>
            <a:r>
              <a:rPr lang="en-US" altLang="zh-CN" sz="3600" b="1" dirty="0" smtClean="0">
                <a:latin typeface="Segoe Script" pitchFamily="34" charset="0"/>
                <a:ea typeface="华文行楷" pitchFamily="2" charset="-122"/>
              </a:rPr>
              <a:t>Critique of Pure Reason</a:t>
            </a:r>
          </a:p>
          <a:p>
            <a:pPr>
              <a:buFont typeface="Arial" pitchFamily="34" charset="0"/>
              <a:buChar char="•"/>
            </a:pPr>
            <a:r>
              <a:rPr lang="en-US" altLang="zh-CN" sz="3600" b="1" dirty="0" smtClean="0">
                <a:latin typeface="Segoe Script" pitchFamily="34" charset="0"/>
                <a:ea typeface="华文行楷" pitchFamily="2" charset="-122"/>
              </a:rPr>
              <a:t>Critique of Practical Reason</a:t>
            </a:r>
          </a:p>
          <a:p>
            <a:pPr>
              <a:buFont typeface="Arial" pitchFamily="34" charset="0"/>
              <a:buChar char="•"/>
            </a:pPr>
            <a:r>
              <a:rPr lang="en-US" altLang="zh-CN" sz="3600" b="1" dirty="0" smtClean="0">
                <a:latin typeface="Segoe Script" pitchFamily="34" charset="0"/>
                <a:ea typeface="华文行楷" pitchFamily="2" charset="-122"/>
              </a:rPr>
              <a:t>Critique of </a:t>
            </a:r>
            <a:r>
              <a:rPr lang="en-US" altLang="zh-CN" sz="3600" b="1" dirty="0" err="1" smtClean="0">
                <a:latin typeface="Segoe Script" pitchFamily="34" charset="0"/>
                <a:ea typeface="华文行楷" pitchFamily="2" charset="-122"/>
              </a:rPr>
              <a:t>Judgement</a:t>
            </a:r>
            <a:endParaRPr lang="zh-CN" altLang="en-US" sz="3600" b="1" dirty="0" smtClean="0">
              <a:latin typeface="Segoe Script" pitchFamily="34" charset="0"/>
              <a:ea typeface="华文行楷" pitchFamily="2" charset="-122"/>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2" presetClass="exit" presetSubtype="4" fill="hold" grpId="1" nodeType="withEffect">
                                  <p:stCondLst>
                                    <p:cond delay="0"/>
                                  </p:stCondLst>
                                  <p:childTnLst>
                                    <p:animEffect transition="out" filter="slide(fromBottom)">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2" presetClass="exit" presetSubtype="4" fill="hold" grpId="1" nodeType="withEffect">
                                  <p:stCondLst>
                                    <p:cond delay="0"/>
                                  </p:stCondLst>
                                  <p:childTnLst>
                                    <p:animEffect transition="out" filter="slide(fromBottom)">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par>
                                <p:cTn id="14" presetID="55" presetClass="exit" presetSubtype="0" fill="hold" grpId="0" nodeType="withEffect">
                                  <p:stCondLst>
                                    <p:cond delay="0"/>
                                  </p:stCondLst>
                                  <p:childTnLst>
                                    <p:anim calcmode="lin" valueType="num">
                                      <p:cBhvr>
                                        <p:cTn id="15" dur="1000"/>
                                        <p:tgtEl>
                                          <p:spTgt spid="12"/>
                                        </p:tgtEl>
                                        <p:attrNameLst>
                                          <p:attrName>ppt_w</p:attrName>
                                        </p:attrNameLst>
                                      </p:cBhvr>
                                      <p:tavLst>
                                        <p:tav tm="0">
                                          <p:val>
                                            <p:strVal val="ppt_w"/>
                                          </p:val>
                                        </p:tav>
                                        <p:tav tm="100000">
                                          <p:val>
                                            <p:strVal val="ppt_w*0.70"/>
                                          </p:val>
                                        </p:tav>
                                      </p:tavLst>
                                    </p:anim>
                                    <p:anim calcmode="lin" valueType="num">
                                      <p:cBhvr>
                                        <p:cTn id="16" dur="1000"/>
                                        <p:tgtEl>
                                          <p:spTgt spid="12"/>
                                        </p:tgtEl>
                                        <p:attrNameLst>
                                          <p:attrName>ppt_h</p:attrName>
                                        </p:attrNameLst>
                                      </p:cBhvr>
                                      <p:tavLst>
                                        <p:tav tm="0">
                                          <p:val>
                                            <p:strVal val="ppt_h"/>
                                          </p:val>
                                        </p:tav>
                                        <p:tav tm="100000">
                                          <p:val>
                                            <p:strVal val="ppt_h"/>
                                          </p:val>
                                        </p:tav>
                                      </p:tavLst>
                                    </p:anim>
                                    <p:animEffect transition="out" filter="fade">
                                      <p:cBhvr>
                                        <p:cTn id="17" dur="1000"/>
                                        <p:tgtEl>
                                          <p:spTgt spid="12"/>
                                        </p:tgtEl>
                                      </p:cBhvr>
                                    </p:animEffect>
                                    <p:set>
                                      <p:cBhvr>
                                        <p:cTn id="18" dur="1" fill="hold">
                                          <p:stCondLst>
                                            <p:cond delay="999"/>
                                          </p:stCondLst>
                                        </p:cTn>
                                        <p:tgtEl>
                                          <p:spTgt spid="12"/>
                                        </p:tgtEl>
                                        <p:attrNameLst>
                                          <p:attrName>style.visibility</p:attrName>
                                        </p:attrNameLst>
                                      </p:cBhvr>
                                      <p:to>
                                        <p:strVal val="hidden"/>
                                      </p:to>
                                    </p:set>
                                  </p:childTnLst>
                                </p:cTn>
                              </p:par>
                              <p:par>
                                <p:cTn id="19" presetID="55" presetClass="exit" presetSubtype="0" fill="hold" grpId="1" nodeType="withEffect">
                                  <p:stCondLst>
                                    <p:cond delay="0"/>
                                  </p:stCondLst>
                                  <p:childTnLst>
                                    <p:anim calcmode="lin" valueType="num">
                                      <p:cBhvr>
                                        <p:cTn id="20" dur="1000"/>
                                        <p:tgtEl>
                                          <p:spTgt spid="14"/>
                                        </p:tgtEl>
                                        <p:attrNameLst>
                                          <p:attrName>ppt_w</p:attrName>
                                        </p:attrNameLst>
                                      </p:cBhvr>
                                      <p:tavLst>
                                        <p:tav tm="0">
                                          <p:val>
                                            <p:strVal val="ppt_w"/>
                                          </p:val>
                                        </p:tav>
                                        <p:tav tm="100000">
                                          <p:val>
                                            <p:strVal val="ppt_w*0.70"/>
                                          </p:val>
                                        </p:tav>
                                      </p:tavLst>
                                    </p:anim>
                                    <p:anim calcmode="lin" valueType="num">
                                      <p:cBhvr>
                                        <p:cTn id="21" dur="1000"/>
                                        <p:tgtEl>
                                          <p:spTgt spid="14"/>
                                        </p:tgtEl>
                                        <p:attrNameLst>
                                          <p:attrName>ppt_h</p:attrName>
                                        </p:attrNameLst>
                                      </p:cBhvr>
                                      <p:tavLst>
                                        <p:tav tm="0">
                                          <p:val>
                                            <p:strVal val="ppt_h"/>
                                          </p:val>
                                        </p:tav>
                                        <p:tav tm="100000">
                                          <p:val>
                                            <p:strVal val="ppt_h"/>
                                          </p:val>
                                        </p:tav>
                                      </p:tavLst>
                                    </p:anim>
                                    <p:animEffect transition="out" filter="fade">
                                      <p:cBhvr>
                                        <p:cTn id="22" dur="1000"/>
                                        <p:tgtEl>
                                          <p:spTgt spid="14"/>
                                        </p:tgtEl>
                                      </p:cBhvr>
                                    </p:animEffect>
                                    <p:set>
                                      <p:cBhvr>
                                        <p:cTn id="23" dur="1" fill="hold">
                                          <p:stCondLst>
                                            <p:cond delay="999"/>
                                          </p:stCondLst>
                                        </p:cTn>
                                        <p:tgtEl>
                                          <p:spTgt spid="14"/>
                                        </p:tgtEl>
                                        <p:attrNameLst>
                                          <p:attrName>style.visibility</p:attrName>
                                        </p:attrNameLst>
                                      </p:cBhvr>
                                      <p:to>
                                        <p:strVal val="hidden"/>
                                      </p:to>
                                    </p:set>
                                  </p:childTnLst>
                                </p:cTn>
                              </p:par>
                              <p:par>
                                <p:cTn id="24" presetID="35" presetClass="path" presetSubtype="0" accel="50000" decel="50000" fill="hold" grpId="1" nodeType="withEffect">
                                  <p:stCondLst>
                                    <p:cond delay="0"/>
                                  </p:stCondLst>
                                  <p:childTnLst>
                                    <p:animMotion origin="layout" path="M 0 0  L -0.25 0  E" pathEditMode="relative" ptsTypes="">
                                      <p:cBhvr>
                                        <p:cTn id="25" dur="1000" fill="hold"/>
                                        <p:tgtEl>
                                          <p:spTgt spid="13"/>
                                        </p:tgtEl>
                                        <p:attrNameLst>
                                          <p:attrName>ppt_x</p:attrName>
                                          <p:attrName>ppt_y</p:attrName>
                                        </p:attrNameLst>
                                      </p:cBhvr>
                                    </p:animMotion>
                                  </p:childTnLst>
                                </p:cTn>
                              </p:par>
                              <p:par>
                                <p:cTn id="26" presetID="35" presetClass="path" presetSubtype="0" accel="50000" decel="50000" fill="hold" grpId="1" nodeType="withEffect">
                                  <p:stCondLst>
                                    <p:cond delay="0"/>
                                  </p:stCondLst>
                                  <p:childTnLst>
                                    <p:animMotion origin="layout" path="M 0 0  L -0.25 0  E" pathEditMode="relative" ptsTypes="">
                                      <p:cBhvr>
                                        <p:cTn id="27" dur="1000" fill="hold"/>
                                        <p:tgtEl>
                                          <p:spTgt spid="17"/>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1" animBg="1"/>
      <p:bldP spid="14" grpId="1" animBg="1"/>
      <p:bldP spid="16" grpId="0"/>
      <p:bldP spid="17" grpId="1"/>
      <p:bldP spid="18" grpId="1"/>
      <p:bldP spid="19" grpId="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rPr>
              <a:t>02   An introduction about Kant’s  important works</a:t>
            </a:r>
          </a:p>
        </p:txBody>
      </p:sp>
      <p:sp>
        <p:nvSpPr>
          <p:cNvPr id="6" name="TextBox 5"/>
          <p:cNvSpPr txBox="1"/>
          <p:nvPr/>
        </p:nvSpPr>
        <p:spPr>
          <a:xfrm>
            <a:off x="611560" y="980728"/>
            <a:ext cx="8532440" cy="523220"/>
          </a:xfrm>
          <a:prstGeom prst="rect">
            <a:avLst/>
          </a:prstGeom>
          <a:noFill/>
        </p:spPr>
        <p:txBody>
          <a:bodyPr wrap="square" rtlCol="0">
            <a:spAutoFit/>
          </a:bodyPr>
          <a:lstStyle/>
          <a:p>
            <a:r>
              <a:rPr lang="en-US" altLang="zh-CN" sz="2800" b="1" dirty="0" smtClean="0">
                <a:latin typeface="Segoe Script" pitchFamily="34" charset="0"/>
                <a:ea typeface="华文行楷" pitchFamily="2" charset="-122"/>
              </a:rPr>
              <a:t>First: Critique of Pure Reason</a:t>
            </a:r>
          </a:p>
        </p:txBody>
      </p:sp>
      <p:pic>
        <p:nvPicPr>
          <p:cNvPr id="5" name="图片 4" descr="u=3315067256,318331383&amp;fm=15&amp;gp=0.jpg"/>
          <p:cNvPicPr>
            <a:picLocks noChangeAspect="1"/>
          </p:cNvPicPr>
          <p:nvPr/>
        </p:nvPicPr>
        <p:blipFill>
          <a:blip r:embed="rId2" cstate="print"/>
          <a:srcRect l="19231" t="3846" r="19231"/>
          <a:stretch>
            <a:fillRect/>
          </a:stretch>
        </p:blipFill>
        <p:spPr>
          <a:xfrm>
            <a:off x="5724128" y="1844824"/>
            <a:ext cx="2672937" cy="4176464"/>
          </a:xfrm>
          <a:prstGeom prst="rect">
            <a:avLst/>
          </a:prstGeom>
        </p:spPr>
      </p:pic>
      <p:sp>
        <p:nvSpPr>
          <p:cNvPr id="7" name="TextBox 6"/>
          <p:cNvSpPr txBox="1"/>
          <p:nvPr/>
        </p:nvSpPr>
        <p:spPr>
          <a:xfrm>
            <a:off x="611560" y="2492896"/>
            <a:ext cx="4968552" cy="2062103"/>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Human understanding is the source of the general laws of nature that structure all our experience.</a:t>
            </a:r>
            <a:endParaRPr lang="zh-CN" altLang="en-US" sz="3200" dirty="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215370" cy="523220"/>
          </a:xfrm>
          <a:prstGeom prst="rect">
            <a:avLst/>
          </a:prstGeom>
          <a:noFill/>
        </p:spPr>
        <p:txBody>
          <a:bodyPr wrap="square" rtlCol="0">
            <a:spAutoFit/>
          </a:bodyPr>
          <a:lstStyle/>
          <a:p>
            <a:r>
              <a:rPr lang="en-US" altLang="zh-CN" sz="2800" b="1" dirty="0" smtClean="0">
                <a:solidFill>
                  <a:schemeClr val="bg1">
                    <a:lumMod val="20000"/>
                    <a:lumOff val="80000"/>
                  </a:schemeClr>
                </a:solidFill>
                <a:latin typeface="Bradley Hand ITC" pitchFamily="66" charset="0"/>
              </a:rPr>
              <a:t>02   An introduction about Kant’s  important works</a:t>
            </a:r>
          </a:p>
        </p:txBody>
      </p:sp>
      <p:sp>
        <p:nvSpPr>
          <p:cNvPr id="3" name="TextBox 2"/>
          <p:cNvSpPr txBox="1"/>
          <p:nvPr/>
        </p:nvSpPr>
        <p:spPr>
          <a:xfrm>
            <a:off x="611560" y="980728"/>
            <a:ext cx="8532440" cy="523220"/>
          </a:xfrm>
          <a:prstGeom prst="rect">
            <a:avLst/>
          </a:prstGeom>
          <a:noFill/>
        </p:spPr>
        <p:txBody>
          <a:bodyPr wrap="square" rtlCol="0">
            <a:spAutoFit/>
          </a:bodyPr>
          <a:lstStyle/>
          <a:p>
            <a:r>
              <a:rPr lang="en-US" altLang="zh-CN" sz="2800" b="1" dirty="0" smtClean="0">
                <a:latin typeface="Segoe Script" pitchFamily="34" charset="0"/>
                <a:ea typeface="华文行楷" pitchFamily="2" charset="-122"/>
              </a:rPr>
              <a:t>Second: Critique of Practical Reason</a:t>
            </a:r>
          </a:p>
        </p:txBody>
      </p:sp>
      <p:pic>
        <p:nvPicPr>
          <p:cNvPr id="5" name="图片 4" descr="u=487764673,2661614985&amp;fm=15&amp;gp=0.jpg"/>
          <p:cNvPicPr>
            <a:picLocks noChangeAspect="1"/>
          </p:cNvPicPr>
          <p:nvPr/>
        </p:nvPicPr>
        <p:blipFill>
          <a:blip r:embed="rId2" cstate="print"/>
          <a:stretch>
            <a:fillRect/>
          </a:stretch>
        </p:blipFill>
        <p:spPr>
          <a:xfrm>
            <a:off x="5868144" y="2060847"/>
            <a:ext cx="2520280" cy="3964485"/>
          </a:xfrm>
          <a:prstGeom prst="rect">
            <a:avLst/>
          </a:prstGeom>
        </p:spPr>
      </p:pic>
      <p:sp>
        <p:nvSpPr>
          <p:cNvPr id="6" name="TextBox 5"/>
          <p:cNvSpPr txBox="1"/>
          <p:nvPr/>
        </p:nvSpPr>
        <p:spPr>
          <a:xfrm>
            <a:off x="755576" y="2852936"/>
            <a:ext cx="4752528" cy="2062103"/>
          </a:xfrm>
          <a:prstGeom prst="rect">
            <a:avLst/>
          </a:prstGeom>
          <a:noFill/>
        </p:spPr>
        <p:txBody>
          <a:bodyPr wrap="square" rtlCol="0">
            <a:spAutoFit/>
          </a:bodyPr>
          <a:lstStyle/>
          <a:p>
            <a:r>
              <a:rPr lang="en-US" altLang="zh-CN" sz="3200" dirty="0" smtClean="0">
                <a:latin typeface="Times New Roman" pitchFamily="18" charset="0"/>
                <a:cs typeface="Times New Roman" pitchFamily="18" charset="0"/>
              </a:rPr>
              <a:t>Human reason gives itself the moral law, which is our basis for belief in God, freedom, and immortality</a:t>
            </a:r>
            <a:endParaRPr lang="zh-CN" altLang="en-US" sz="3200" dirty="0" smtClean="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8|4.6|5.9|10.2|11.8|4.1|16.8"/>
</p:tagLst>
</file>

<file path=ppt/tags/tag10.xml><?xml version="1.0" encoding="utf-8"?>
<p:tagLst xmlns:a="http://schemas.openxmlformats.org/drawingml/2006/main" xmlns:r="http://schemas.openxmlformats.org/officeDocument/2006/relationships" xmlns:p="http://schemas.openxmlformats.org/presentationml/2006/main">
  <p:tag name="TIMING" val="|1.4"/>
</p:tagLst>
</file>

<file path=ppt/tags/tag11.xml><?xml version="1.0" encoding="utf-8"?>
<p:tagLst xmlns:a="http://schemas.openxmlformats.org/drawingml/2006/main" xmlns:r="http://schemas.openxmlformats.org/officeDocument/2006/relationships" xmlns:p="http://schemas.openxmlformats.org/presentationml/2006/main">
  <p:tag name="TIMING" val="|1.4"/>
</p:tagLst>
</file>

<file path=ppt/tags/tag12.xml><?xml version="1.0" encoding="utf-8"?>
<p:tagLst xmlns:a="http://schemas.openxmlformats.org/drawingml/2006/main" xmlns:r="http://schemas.openxmlformats.org/officeDocument/2006/relationships" xmlns:p="http://schemas.openxmlformats.org/presentationml/2006/main">
  <p:tag name="TIMING" val="|1.4"/>
</p:tagLst>
</file>

<file path=ppt/tags/tag13.xml><?xml version="1.0" encoding="utf-8"?>
<p:tagLst xmlns:a="http://schemas.openxmlformats.org/drawingml/2006/main" xmlns:r="http://schemas.openxmlformats.org/officeDocument/2006/relationships" xmlns:p="http://schemas.openxmlformats.org/presentationml/2006/main">
  <p:tag name="TIMING" val="|1.4"/>
</p:tagLst>
</file>

<file path=ppt/tags/tag14.xml><?xml version="1.0" encoding="utf-8"?>
<p:tagLst xmlns:a="http://schemas.openxmlformats.org/drawingml/2006/main" xmlns:r="http://schemas.openxmlformats.org/officeDocument/2006/relationships" xmlns:p="http://schemas.openxmlformats.org/presentationml/2006/main">
  <p:tag name="TIMING" val="|0.6|0.8"/>
</p:tagLst>
</file>

<file path=ppt/tags/tag15.xml><?xml version="1.0" encoding="utf-8"?>
<p:tagLst xmlns:a="http://schemas.openxmlformats.org/drawingml/2006/main" xmlns:r="http://schemas.openxmlformats.org/officeDocument/2006/relationships" xmlns:p="http://schemas.openxmlformats.org/presentationml/2006/main">
  <p:tag name="TIMING" val="|1.4"/>
</p:tagLst>
</file>

<file path=ppt/tags/tag16.xml><?xml version="1.0" encoding="utf-8"?>
<p:tagLst xmlns:a="http://schemas.openxmlformats.org/drawingml/2006/main" xmlns:r="http://schemas.openxmlformats.org/officeDocument/2006/relationships" xmlns:p="http://schemas.openxmlformats.org/presentationml/2006/main">
  <p:tag name="TIMING" val="|1.4"/>
</p:tagLst>
</file>

<file path=ppt/tags/tag17.xml><?xml version="1.0" encoding="utf-8"?>
<p:tagLst xmlns:a="http://schemas.openxmlformats.org/drawingml/2006/main" xmlns:r="http://schemas.openxmlformats.org/officeDocument/2006/relationships" xmlns:p="http://schemas.openxmlformats.org/presentationml/2006/main">
  <p:tag name="TIMING" val="|1.4"/>
</p:tagLst>
</file>

<file path=ppt/tags/tag18.xml><?xml version="1.0" encoding="utf-8"?>
<p:tagLst xmlns:a="http://schemas.openxmlformats.org/drawingml/2006/main" xmlns:r="http://schemas.openxmlformats.org/officeDocument/2006/relationships" xmlns:p="http://schemas.openxmlformats.org/presentationml/2006/main">
  <p:tag name="TIMING" val="|1.4"/>
</p:tagLst>
</file>

<file path=ppt/tags/tag19.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3.9"/>
</p:tagLst>
</file>

<file path=ppt/tags/tag20.xml><?xml version="1.0" encoding="utf-8"?>
<p:tagLst xmlns:a="http://schemas.openxmlformats.org/drawingml/2006/main" xmlns:r="http://schemas.openxmlformats.org/officeDocument/2006/relationships" xmlns:p="http://schemas.openxmlformats.org/presentationml/2006/main">
  <p:tag name="TIMING" val="|1.4"/>
</p:tagLst>
</file>

<file path=ppt/tags/tag21.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6.8|1.4"/>
</p:tagLst>
</file>

<file path=ppt/tags/tag4.xml><?xml version="1.0" encoding="utf-8"?>
<p:tagLst xmlns:a="http://schemas.openxmlformats.org/drawingml/2006/main" xmlns:r="http://schemas.openxmlformats.org/officeDocument/2006/relationships" xmlns:p="http://schemas.openxmlformats.org/presentationml/2006/main">
  <p:tag name="TIMING" val="|0.1|2.3"/>
</p:tagLst>
</file>

<file path=ppt/tags/tag5.xml><?xml version="1.0" encoding="utf-8"?>
<p:tagLst xmlns:a="http://schemas.openxmlformats.org/drawingml/2006/main" xmlns:r="http://schemas.openxmlformats.org/officeDocument/2006/relationships" xmlns:p="http://schemas.openxmlformats.org/presentationml/2006/main">
  <p:tag name="TIMING" val="|0"/>
</p:tagLst>
</file>

<file path=ppt/tags/tag6.xml><?xml version="1.0" encoding="utf-8"?>
<p:tagLst xmlns:a="http://schemas.openxmlformats.org/drawingml/2006/main" xmlns:r="http://schemas.openxmlformats.org/officeDocument/2006/relationships" xmlns:p="http://schemas.openxmlformats.org/presentationml/2006/main">
  <p:tag name="TIMING" val="|0"/>
</p:tagLst>
</file>

<file path=ppt/tags/tag7.xml><?xml version="1.0" encoding="utf-8"?>
<p:tagLst xmlns:a="http://schemas.openxmlformats.org/drawingml/2006/main" xmlns:r="http://schemas.openxmlformats.org/officeDocument/2006/relationships" xmlns:p="http://schemas.openxmlformats.org/presentationml/2006/main">
  <p:tag name="TIMING" val="|1.4"/>
</p:tagLst>
</file>

<file path=ppt/tags/tag8.xml><?xml version="1.0" encoding="utf-8"?>
<p:tagLst xmlns:a="http://schemas.openxmlformats.org/drawingml/2006/main" xmlns:r="http://schemas.openxmlformats.org/officeDocument/2006/relationships" xmlns:p="http://schemas.openxmlformats.org/presentationml/2006/main">
  <p:tag name="TIMING" val="|1.4"/>
</p:tagLst>
</file>

<file path=ppt/tags/tag9.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Office 主题">
  <a:themeElements>
    <a:clrScheme name="自定义 2">
      <a:dk1>
        <a:srgbClr val="9CC4E4"/>
      </a:dk1>
      <a:lt1>
        <a:srgbClr val="19325F"/>
      </a:lt1>
      <a:dk2>
        <a:srgbClr val="9CC4E4"/>
      </a:dk2>
      <a:lt2>
        <a:srgbClr val="19325F"/>
      </a:lt2>
      <a:accent1>
        <a:srgbClr val="FF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自定义 2">
    <a:dk1>
      <a:srgbClr val="9CC4E4"/>
    </a:dk1>
    <a:lt1>
      <a:srgbClr val="19325F"/>
    </a:lt1>
    <a:dk2>
      <a:srgbClr val="9CC4E4"/>
    </a:dk2>
    <a:lt2>
      <a:srgbClr val="19325F"/>
    </a:lt2>
    <a:accent1>
      <a:srgbClr val="FF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1158</TotalTime>
  <Words>1804</Words>
  <Application>Microsoft Office PowerPoint</Application>
  <PresentationFormat>全屏显示(4:3)</PresentationFormat>
  <Paragraphs>224</Paragraphs>
  <Slides>29</Slides>
  <Notes>19</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dujie</dc:creator>
  <cp:lastModifiedBy>dujie</cp:lastModifiedBy>
  <cp:revision>120</cp:revision>
  <dcterms:created xsi:type="dcterms:W3CDTF">2011-04-01T13:24:41Z</dcterms:created>
  <dcterms:modified xsi:type="dcterms:W3CDTF">2012-03-25T14:55:19Z</dcterms:modified>
</cp:coreProperties>
</file>