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5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9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3DABE9-7AEC-41FD-84FC-7089B349285A}" type="doc">
      <dgm:prSet loTypeId="urn:microsoft.com/office/officeart/2005/8/layout/hProcess9" loCatId="process" qsTypeId="urn:microsoft.com/office/officeart/2005/8/quickstyle/simple1" qsCatId="simple" csTypeId="urn:microsoft.com/office/officeart/2005/8/colors/accent1_2" csCatId="accent1" phldr="1"/>
      <dgm:spPr/>
    </dgm:pt>
    <dgm:pt modelId="{5E5007BE-A696-415F-8375-C5220C7181B3}">
      <dgm:prSet phldrT="[文本]">
        <dgm:style>
          <a:lnRef idx="2">
            <a:schemeClr val="dk1">
              <a:shade val="50000"/>
            </a:schemeClr>
          </a:lnRef>
          <a:fillRef idx="1">
            <a:schemeClr val="dk1"/>
          </a:fillRef>
          <a:effectRef idx="0">
            <a:schemeClr val="dk1"/>
          </a:effectRef>
          <a:fontRef idx="minor">
            <a:schemeClr val="lt1"/>
          </a:fontRef>
        </dgm:style>
      </dgm:prSet>
      <dgm:spPr/>
      <dgm:t>
        <a:bodyPr/>
        <a:lstStyle/>
        <a:p>
          <a:r>
            <a:rPr lang="zh-CN" altLang="en-US" dirty="0" smtClean="0"/>
            <a:t>生存模式</a:t>
          </a:r>
          <a:endParaRPr lang="zh-CN" altLang="en-US" dirty="0"/>
        </a:p>
      </dgm:t>
    </dgm:pt>
    <dgm:pt modelId="{73D99A5A-A242-4F67-9D74-4FD30D19F106}" type="parTrans" cxnId="{9D5A8FA9-C6A3-444D-8DF1-A2B8314D5304}">
      <dgm:prSet/>
      <dgm:spPr/>
      <dgm:t>
        <a:bodyPr/>
        <a:lstStyle/>
        <a:p>
          <a:endParaRPr lang="zh-CN" altLang="en-US"/>
        </a:p>
      </dgm:t>
    </dgm:pt>
    <dgm:pt modelId="{6B584900-59EB-49E8-82A8-C145B5A3EF12}" type="sibTrans" cxnId="{9D5A8FA9-C6A3-444D-8DF1-A2B8314D5304}">
      <dgm:prSet/>
      <dgm:spPr/>
      <dgm:t>
        <a:bodyPr/>
        <a:lstStyle/>
        <a:p>
          <a:endParaRPr lang="zh-CN" altLang="en-US"/>
        </a:p>
      </dgm:t>
    </dgm:pt>
    <dgm:pt modelId="{9975B5E0-D60E-40BF-B7E6-0A6CD2B7A5D2}">
      <dgm:prSet phldrT="[文本]">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zh-CN" altLang="en-US" dirty="0" smtClean="0"/>
            <a:t>自由模式</a:t>
          </a:r>
          <a:endParaRPr lang="zh-CN" altLang="en-US" dirty="0"/>
        </a:p>
      </dgm:t>
    </dgm:pt>
    <dgm:pt modelId="{DA75A164-7CF0-47DD-993A-8E813C7FD397}" type="parTrans" cxnId="{C4800890-B047-40FD-86B4-726DCA73995D}">
      <dgm:prSet/>
      <dgm:spPr/>
      <dgm:t>
        <a:bodyPr/>
        <a:lstStyle/>
        <a:p>
          <a:endParaRPr lang="zh-CN" altLang="en-US"/>
        </a:p>
      </dgm:t>
    </dgm:pt>
    <dgm:pt modelId="{59C095E6-04E6-4920-B483-B9582CA0C702}" type="sibTrans" cxnId="{C4800890-B047-40FD-86B4-726DCA73995D}">
      <dgm:prSet/>
      <dgm:spPr/>
      <dgm:t>
        <a:bodyPr/>
        <a:lstStyle/>
        <a:p>
          <a:endParaRPr lang="zh-CN" altLang="en-US"/>
        </a:p>
      </dgm:t>
    </dgm:pt>
    <dgm:pt modelId="{3AD8F3BC-7FA1-4558-8EE2-8B9F08B31766}">
      <dgm:prSet phldrT="[文本]">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zh-CN" altLang="en-US" dirty="0" smtClean="0"/>
            <a:t>导师模式</a:t>
          </a:r>
          <a:endParaRPr lang="zh-CN" altLang="en-US" dirty="0"/>
        </a:p>
      </dgm:t>
    </dgm:pt>
    <dgm:pt modelId="{29D74F68-5EDA-4446-AE63-4257135D3456}" type="parTrans" cxnId="{DBD41285-9615-47AA-8EF0-C3A9C30D6764}">
      <dgm:prSet/>
      <dgm:spPr/>
      <dgm:t>
        <a:bodyPr/>
        <a:lstStyle/>
        <a:p>
          <a:endParaRPr lang="zh-CN" altLang="en-US"/>
        </a:p>
      </dgm:t>
    </dgm:pt>
    <dgm:pt modelId="{43E870C4-32F2-4702-A95C-32C76C308C6D}" type="sibTrans" cxnId="{DBD41285-9615-47AA-8EF0-C3A9C30D6764}">
      <dgm:prSet/>
      <dgm:spPr/>
      <dgm:t>
        <a:bodyPr/>
        <a:lstStyle/>
        <a:p>
          <a:endParaRPr lang="zh-CN" altLang="en-US"/>
        </a:p>
      </dgm:t>
    </dgm:pt>
    <dgm:pt modelId="{2EA00287-DE98-46FA-BC35-7626A17761AE}" type="pres">
      <dgm:prSet presAssocID="{AF3DABE9-7AEC-41FD-84FC-7089B349285A}" presName="CompostProcess" presStyleCnt="0">
        <dgm:presLayoutVars>
          <dgm:dir/>
          <dgm:resizeHandles val="exact"/>
        </dgm:presLayoutVars>
      </dgm:prSet>
      <dgm:spPr/>
    </dgm:pt>
    <dgm:pt modelId="{BE4D714B-5011-426A-A100-66C822A29C02}" type="pres">
      <dgm:prSet presAssocID="{AF3DABE9-7AEC-41FD-84FC-7089B349285A}" presName="arrow" presStyleLbl="bgShp" presStyleIdx="0" presStyleCnt="1" custLinFactNeighborX="-1972" custLinFactNeighborY="3249"/>
      <dgm:spPr/>
    </dgm:pt>
    <dgm:pt modelId="{FE308740-BD66-4F16-A4C6-753B44DE4633}" type="pres">
      <dgm:prSet presAssocID="{AF3DABE9-7AEC-41FD-84FC-7089B349285A}" presName="linearProcess" presStyleCnt="0"/>
      <dgm:spPr/>
    </dgm:pt>
    <dgm:pt modelId="{55C82BC9-4996-4FB7-B542-1B5AE5129F66}" type="pres">
      <dgm:prSet presAssocID="{5E5007BE-A696-415F-8375-C5220C7181B3}" presName="textNode" presStyleLbl="node1" presStyleIdx="0" presStyleCnt="3">
        <dgm:presLayoutVars>
          <dgm:bulletEnabled val="1"/>
        </dgm:presLayoutVars>
      </dgm:prSet>
      <dgm:spPr/>
    </dgm:pt>
    <dgm:pt modelId="{5BC7CF13-8FE2-4955-AC22-20037C597C80}" type="pres">
      <dgm:prSet presAssocID="{6B584900-59EB-49E8-82A8-C145B5A3EF12}" presName="sibTrans" presStyleCnt="0"/>
      <dgm:spPr/>
    </dgm:pt>
    <dgm:pt modelId="{D725E7BF-45E1-44C6-9F2D-275ABC4B1A38}" type="pres">
      <dgm:prSet presAssocID="{9975B5E0-D60E-40BF-B7E6-0A6CD2B7A5D2}" presName="textNode" presStyleLbl="node1" presStyleIdx="1" presStyleCnt="3">
        <dgm:presLayoutVars>
          <dgm:bulletEnabled val="1"/>
        </dgm:presLayoutVars>
      </dgm:prSet>
      <dgm:spPr/>
    </dgm:pt>
    <dgm:pt modelId="{6F8A5877-76B6-48E7-9D1D-6F3BB181DCF8}" type="pres">
      <dgm:prSet presAssocID="{59C095E6-04E6-4920-B483-B9582CA0C702}" presName="sibTrans" presStyleCnt="0"/>
      <dgm:spPr/>
    </dgm:pt>
    <dgm:pt modelId="{3FA919DB-B226-4F68-9D35-1EABB1B56F52}" type="pres">
      <dgm:prSet presAssocID="{3AD8F3BC-7FA1-4558-8EE2-8B9F08B31766}" presName="textNode" presStyleLbl="node1" presStyleIdx="2" presStyleCnt="3">
        <dgm:presLayoutVars>
          <dgm:bulletEnabled val="1"/>
        </dgm:presLayoutVars>
      </dgm:prSet>
      <dgm:spPr/>
    </dgm:pt>
  </dgm:ptLst>
  <dgm:cxnLst>
    <dgm:cxn modelId="{9D5A8FA9-C6A3-444D-8DF1-A2B8314D5304}" srcId="{AF3DABE9-7AEC-41FD-84FC-7089B349285A}" destId="{5E5007BE-A696-415F-8375-C5220C7181B3}" srcOrd="0" destOrd="0" parTransId="{73D99A5A-A242-4F67-9D74-4FD30D19F106}" sibTransId="{6B584900-59EB-49E8-82A8-C145B5A3EF12}"/>
    <dgm:cxn modelId="{1A0C3E0D-5850-4468-99A8-0AFE33F43E23}" type="presOf" srcId="{5E5007BE-A696-415F-8375-C5220C7181B3}" destId="{55C82BC9-4996-4FB7-B542-1B5AE5129F66}" srcOrd="0" destOrd="0" presId="urn:microsoft.com/office/officeart/2005/8/layout/hProcess9"/>
    <dgm:cxn modelId="{C4800890-B047-40FD-86B4-726DCA73995D}" srcId="{AF3DABE9-7AEC-41FD-84FC-7089B349285A}" destId="{9975B5E0-D60E-40BF-B7E6-0A6CD2B7A5D2}" srcOrd="1" destOrd="0" parTransId="{DA75A164-7CF0-47DD-993A-8E813C7FD397}" sibTransId="{59C095E6-04E6-4920-B483-B9582CA0C702}"/>
    <dgm:cxn modelId="{ABBC9F4A-1D66-4825-8A99-8C85437A282D}" type="presOf" srcId="{9975B5E0-D60E-40BF-B7E6-0A6CD2B7A5D2}" destId="{D725E7BF-45E1-44C6-9F2D-275ABC4B1A38}" srcOrd="0" destOrd="0" presId="urn:microsoft.com/office/officeart/2005/8/layout/hProcess9"/>
    <dgm:cxn modelId="{DBD41285-9615-47AA-8EF0-C3A9C30D6764}" srcId="{AF3DABE9-7AEC-41FD-84FC-7089B349285A}" destId="{3AD8F3BC-7FA1-4558-8EE2-8B9F08B31766}" srcOrd="2" destOrd="0" parTransId="{29D74F68-5EDA-4446-AE63-4257135D3456}" sibTransId="{43E870C4-32F2-4702-A95C-32C76C308C6D}"/>
    <dgm:cxn modelId="{52FBFE05-9B09-45A5-B01F-1531D528AD55}" type="presOf" srcId="{AF3DABE9-7AEC-41FD-84FC-7089B349285A}" destId="{2EA00287-DE98-46FA-BC35-7626A17761AE}" srcOrd="0" destOrd="0" presId="urn:microsoft.com/office/officeart/2005/8/layout/hProcess9"/>
    <dgm:cxn modelId="{792B01CB-6839-4783-B08D-DBB3205EB059}" type="presOf" srcId="{3AD8F3BC-7FA1-4558-8EE2-8B9F08B31766}" destId="{3FA919DB-B226-4F68-9D35-1EABB1B56F52}" srcOrd="0" destOrd="0" presId="urn:microsoft.com/office/officeart/2005/8/layout/hProcess9"/>
    <dgm:cxn modelId="{DCE5E22D-DC22-43E1-A102-EDABB1E33283}" type="presParOf" srcId="{2EA00287-DE98-46FA-BC35-7626A17761AE}" destId="{BE4D714B-5011-426A-A100-66C822A29C02}" srcOrd="0" destOrd="0" presId="urn:microsoft.com/office/officeart/2005/8/layout/hProcess9"/>
    <dgm:cxn modelId="{BF6B0CAD-ECF3-4EED-A5B1-AAC49B89F4F1}" type="presParOf" srcId="{2EA00287-DE98-46FA-BC35-7626A17761AE}" destId="{FE308740-BD66-4F16-A4C6-753B44DE4633}" srcOrd="1" destOrd="0" presId="urn:microsoft.com/office/officeart/2005/8/layout/hProcess9"/>
    <dgm:cxn modelId="{4982F39E-EA76-4E82-8480-E52292CEA0A1}" type="presParOf" srcId="{FE308740-BD66-4F16-A4C6-753B44DE4633}" destId="{55C82BC9-4996-4FB7-B542-1B5AE5129F66}" srcOrd="0" destOrd="0" presId="urn:microsoft.com/office/officeart/2005/8/layout/hProcess9"/>
    <dgm:cxn modelId="{B3EDFB72-3A3A-49AD-BBAB-0434A759C1E6}" type="presParOf" srcId="{FE308740-BD66-4F16-A4C6-753B44DE4633}" destId="{5BC7CF13-8FE2-4955-AC22-20037C597C80}" srcOrd="1" destOrd="0" presId="urn:microsoft.com/office/officeart/2005/8/layout/hProcess9"/>
    <dgm:cxn modelId="{92DF0852-2D08-4F04-9CA0-C486479B35CE}" type="presParOf" srcId="{FE308740-BD66-4F16-A4C6-753B44DE4633}" destId="{D725E7BF-45E1-44C6-9F2D-275ABC4B1A38}" srcOrd="2" destOrd="0" presId="urn:microsoft.com/office/officeart/2005/8/layout/hProcess9"/>
    <dgm:cxn modelId="{E5477B10-3E26-4370-A8D7-F2BFC29C0C3E}" type="presParOf" srcId="{FE308740-BD66-4F16-A4C6-753B44DE4633}" destId="{6F8A5877-76B6-48E7-9D1D-6F3BB181DCF8}" srcOrd="3" destOrd="0" presId="urn:microsoft.com/office/officeart/2005/8/layout/hProcess9"/>
    <dgm:cxn modelId="{F1642D5C-8A6F-418D-B3FA-5180A08C98D7}" type="presParOf" srcId="{FE308740-BD66-4F16-A4C6-753B44DE4633}" destId="{3FA919DB-B226-4F68-9D35-1EABB1B56F5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D714B-5011-426A-A100-66C822A29C02}">
      <dsp:nvSpPr>
        <dsp:cNvPr id="0" name=""/>
        <dsp:cNvSpPr/>
      </dsp:nvSpPr>
      <dsp:spPr>
        <a:xfrm>
          <a:off x="326617" y="0"/>
          <a:ext cx="4767072" cy="337718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C82BC9-4996-4FB7-B542-1B5AE5129F66}">
      <dsp:nvSpPr>
        <dsp:cNvPr id="0" name=""/>
        <dsp:cNvSpPr/>
      </dsp:nvSpPr>
      <dsp:spPr>
        <a:xfrm>
          <a:off x="155680" y="1013155"/>
          <a:ext cx="1682496" cy="1350873"/>
        </a:xfrm>
        <a:prstGeom prst="roundRect">
          <a:avLst/>
        </a:prstGeom>
        <a:solidFill>
          <a:schemeClr val="dk1"/>
        </a:solidFill>
        <a:ln w="15875"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生存模式</a:t>
          </a:r>
          <a:endParaRPr lang="zh-CN" altLang="en-US" sz="3200" kern="1200" dirty="0"/>
        </a:p>
      </dsp:txBody>
      <dsp:txXfrm>
        <a:off x="221624" y="1079099"/>
        <a:ext cx="1550608" cy="1218985"/>
      </dsp:txXfrm>
    </dsp:sp>
    <dsp:sp modelId="{D725E7BF-45E1-44C6-9F2D-275ABC4B1A38}">
      <dsp:nvSpPr>
        <dsp:cNvPr id="0" name=""/>
        <dsp:cNvSpPr/>
      </dsp:nvSpPr>
      <dsp:spPr>
        <a:xfrm>
          <a:off x="1962912" y="1013155"/>
          <a:ext cx="1682496" cy="1350873"/>
        </a:xfrm>
        <a:prstGeom prst="roundRect">
          <a:avLst/>
        </a:prstGeom>
        <a:solidFill>
          <a:schemeClr val="accent5"/>
        </a:solidFill>
        <a:ln w="15875"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自由模式</a:t>
          </a:r>
          <a:endParaRPr lang="zh-CN" altLang="en-US" sz="3200" kern="1200" dirty="0"/>
        </a:p>
      </dsp:txBody>
      <dsp:txXfrm>
        <a:off x="2028856" y="1079099"/>
        <a:ext cx="1550608" cy="1218985"/>
      </dsp:txXfrm>
    </dsp:sp>
    <dsp:sp modelId="{3FA919DB-B226-4F68-9D35-1EABB1B56F52}">
      <dsp:nvSpPr>
        <dsp:cNvPr id="0" name=""/>
        <dsp:cNvSpPr/>
      </dsp:nvSpPr>
      <dsp:spPr>
        <a:xfrm>
          <a:off x="3770143" y="1013155"/>
          <a:ext cx="1682496" cy="1350873"/>
        </a:xfrm>
        <a:prstGeom prst="roundRect">
          <a:avLst/>
        </a:prstGeom>
        <a:solidFill>
          <a:schemeClr val="accent4"/>
        </a:solidFill>
        <a:ln w="15875"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kern="1200" dirty="0" smtClean="0"/>
            <a:t>导师模式</a:t>
          </a:r>
          <a:endParaRPr lang="zh-CN" altLang="en-US" sz="3200" kern="1200" dirty="0"/>
        </a:p>
      </dsp:txBody>
      <dsp:txXfrm>
        <a:off x="3836087" y="1079099"/>
        <a:ext cx="1550608" cy="12189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95F0A26B-1EFD-4589-BD99-5379E045D888}" type="datetimeFigureOut">
              <a:rPr lang="zh-CN" altLang="en-US" smtClean="0"/>
              <a:t>2013/6/4</a:t>
            </a:fld>
            <a:endParaRPr lang="zh-CN" altLang="en-US"/>
          </a:p>
        </p:txBody>
      </p:sp>
      <p:sp>
        <p:nvSpPr>
          <p:cNvPr id="5" name="Footer Placeholder 4"/>
          <p:cNvSpPr>
            <a:spLocks noGrp="1"/>
          </p:cNvSpPr>
          <p:nvPr>
            <p:ph type="ftr" sz="quarter" idx="11"/>
          </p:nvPr>
        </p:nvSpPr>
        <p:spPr>
          <a:xfrm>
            <a:off x="1900237" y="5410202"/>
            <a:ext cx="3843665" cy="365125"/>
          </a:xfrm>
        </p:spPr>
        <p:txBody>
          <a:bodyPr/>
          <a:lstStyle/>
          <a:p>
            <a:endParaRPr lang="zh-CN" altLang="en-US"/>
          </a:p>
        </p:txBody>
      </p:sp>
      <p:sp>
        <p:nvSpPr>
          <p:cNvPr id="6" name="Slide Number Placeholder 5"/>
          <p:cNvSpPr>
            <a:spLocks noGrp="1"/>
          </p:cNvSpPr>
          <p:nvPr>
            <p:ph type="sldNum" sz="quarter" idx="12"/>
          </p:nvPr>
        </p:nvSpPr>
        <p:spPr>
          <a:xfrm>
            <a:off x="7915603" y="5410200"/>
            <a:ext cx="578317" cy="365125"/>
          </a:xfrm>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410608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zh-CN" altLang="en-US" smtClean="0"/>
              <a:t>单击图标添加图片</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95585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1920685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zh-CN" altLang="en-US" smtClean="0"/>
              <a:t>单击此处编辑母版标题样式</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896117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330027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zh-CN" altLang="en-US" smtClean="0"/>
              <a:t>单击此处编辑母版标题样式</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3" name="Date Placeholder 2"/>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555058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zh-CN" altLang="en-US" smtClean="0"/>
              <a:t>单击此处编辑母版标题样式</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zh-CN" altLang="en-US" smtClean="0"/>
              <a:t>单击图标添加图片</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zh-CN" altLang="en-US" smtClean="0"/>
              <a:t>单击图标添加图片</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zh-CN" altLang="en-US" smtClean="0"/>
              <a:t>单击图标添加图片</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3" name="Date Placeholder 2"/>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4" name="Footer Placeholder 3"/>
          <p:cNvSpPr>
            <a:spLocks noGrp="1"/>
          </p:cNvSpPr>
          <p:nvPr>
            <p:ph type="ftr" sz="quarter" idx="11"/>
          </p:nvPr>
        </p:nvSpPr>
        <p:spPr/>
        <p:txBody>
          <a:bodyPr/>
          <a:lstStyle>
            <a:lvl1pPr>
              <a:defRPr cap="all" baseline="0"/>
            </a:lvl1pPr>
          </a:lstStyle>
          <a:p>
            <a:endParaRPr lang="zh-CN" altLang="en-US"/>
          </a:p>
        </p:txBody>
      </p:sp>
      <p:sp>
        <p:nvSpPr>
          <p:cNvPr id="5" name="Slide Number Placeholder 4"/>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984305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1496299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94052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zh-CN" altLang="en-US" smtClean="0"/>
              <a:t>单击此处编辑母版标题样式</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95F0A26B-1EFD-4589-BD99-5379E045D888}" type="datetimeFigureOut">
              <a:rPr lang="zh-CN" altLang="en-US" smtClean="0"/>
              <a:t>2013/6/4</a:t>
            </a:fld>
            <a:endParaRPr lang="zh-CN" altLang="en-US"/>
          </a:p>
        </p:txBody>
      </p:sp>
      <p:sp>
        <p:nvSpPr>
          <p:cNvPr id="50" name="Footer Placeholder 4"/>
          <p:cNvSpPr>
            <a:spLocks noGrp="1"/>
          </p:cNvSpPr>
          <p:nvPr>
            <p:ph type="ftr" sz="quarter" idx="11"/>
          </p:nvPr>
        </p:nvSpPr>
        <p:spPr>
          <a:xfrm>
            <a:off x="856059" y="5883276"/>
            <a:ext cx="4679482" cy="365125"/>
          </a:xfrm>
        </p:spPr>
        <p:txBody>
          <a:bodyPr/>
          <a:lstStyle/>
          <a:p>
            <a:endParaRPr lang="zh-CN" altLang="en-US"/>
          </a:p>
        </p:txBody>
      </p:sp>
      <p:sp>
        <p:nvSpPr>
          <p:cNvPr id="51" name="Slide Number Placeholder 5"/>
          <p:cNvSpPr>
            <a:spLocks noGrp="1"/>
          </p:cNvSpPr>
          <p:nvPr>
            <p:ph type="sldNum" sz="quarter" idx="12"/>
          </p:nvPr>
        </p:nvSpPr>
        <p:spPr>
          <a:xfrm>
            <a:off x="7707241" y="5883275"/>
            <a:ext cx="578317" cy="365125"/>
          </a:xfrm>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48827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413925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33842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56058" y="3073398"/>
            <a:ext cx="3658793" cy="271780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3073398"/>
            <a:ext cx="3656408" cy="271780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93210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275649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354619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168199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zh-CN" altLang="en-US" smtClean="0"/>
              <a:t>单击图标添加图片</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5F0A26B-1EFD-4589-BD99-5379E045D888}" type="datetimeFigureOut">
              <a:rPr lang="zh-CN" altLang="en-US" smtClean="0"/>
              <a:t>2013/6/4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1620187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5F0A26B-1EFD-4589-BD99-5379E045D888}" type="datetimeFigureOut">
              <a:rPr lang="zh-CN" altLang="en-US" smtClean="0"/>
              <a:t>2013/6/4</a:t>
            </a:fld>
            <a:endParaRPr lang="zh-CN" alt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DB8728-8F2D-452C-BC09-F9E314508790}" type="slidenum">
              <a:rPr lang="zh-CN" altLang="en-US" smtClean="0"/>
              <a:t>‹#›</a:t>
            </a:fld>
            <a:endParaRPr lang="zh-CN" altLang="en-US"/>
          </a:p>
        </p:txBody>
      </p:sp>
    </p:spTree>
    <p:extLst>
      <p:ext uri="{BB962C8B-B14F-4D97-AF65-F5344CB8AC3E}">
        <p14:creationId xmlns:p14="http://schemas.microsoft.com/office/powerpoint/2010/main" val="3844884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900238" y="244539"/>
            <a:ext cx="6593681" cy="2387600"/>
          </a:xfrm>
        </p:spPr>
        <p:txBody>
          <a:bodyPr/>
          <a:lstStyle/>
          <a:p>
            <a:r>
              <a:rPr lang="zh-CN" altLang="zh-CN" dirty="0"/>
              <a:t>严肃游戏</a:t>
            </a:r>
            <a:r>
              <a:rPr lang="zh-CN" altLang="zh-CN" dirty="0" smtClean="0"/>
              <a:t>设计</a:t>
            </a:r>
            <a:r>
              <a:rPr lang="en-US" altLang="zh-CN" dirty="0" smtClean="0"/>
              <a:t>——</a:t>
            </a:r>
            <a:br>
              <a:rPr lang="en-US" altLang="zh-CN" dirty="0" smtClean="0"/>
            </a:br>
            <a:r>
              <a:rPr lang="en-US" altLang="zh-CN" dirty="0"/>
              <a:t>	</a:t>
            </a:r>
            <a:r>
              <a:rPr lang="en-US" altLang="zh-CN" dirty="0" smtClean="0"/>
              <a:t>	Lab-Adventure</a:t>
            </a:r>
            <a:endParaRPr lang="zh-CN" altLang="en-US" dirty="0"/>
          </a:p>
        </p:txBody>
      </p:sp>
      <p:sp>
        <p:nvSpPr>
          <p:cNvPr id="3" name="副标题 2"/>
          <p:cNvSpPr>
            <a:spLocks noGrp="1"/>
          </p:cNvSpPr>
          <p:nvPr>
            <p:ph type="subTitle" idx="1"/>
          </p:nvPr>
        </p:nvSpPr>
        <p:spPr>
          <a:xfrm>
            <a:off x="3558350" y="6247702"/>
            <a:ext cx="6593681" cy="1655762"/>
          </a:xfrm>
        </p:spPr>
        <p:txBody>
          <a:bodyPr/>
          <a:lstStyle/>
          <a:p>
            <a:r>
              <a:rPr lang="en-US" altLang="zh-CN" dirty="0" smtClean="0"/>
              <a:t>09300300080 </a:t>
            </a:r>
            <a:r>
              <a:rPr lang="zh-CN" altLang="en-US" dirty="0" smtClean="0"/>
              <a:t>卜旸</a:t>
            </a:r>
            <a:endParaRPr lang="zh-CN" altLang="en-US" dirty="0"/>
          </a:p>
        </p:txBody>
      </p:sp>
    </p:spTree>
    <p:extLst>
      <p:ext uri="{BB962C8B-B14F-4D97-AF65-F5344CB8AC3E}">
        <p14:creationId xmlns:p14="http://schemas.microsoft.com/office/powerpoint/2010/main" val="2643558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398270" y="1501873"/>
            <a:ext cx="1780032" cy="43891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t>Survive mode</a:t>
            </a:r>
            <a:endParaRPr lang="zh-CN" altLang="en-US" dirty="0"/>
          </a:p>
        </p:txBody>
      </p:sp>
      <p:sp>
        <p:nvSpPr>
          <p:cNvPr id="3" name="圆角矩形 2"/>
          <p:cNvSpPr/>
          <p:nvPr/>
        </p:nvSpPr>
        <p:spPr>
          <a:xfrm>
            <a:off x="1398270" y="2282161"/>
            <a:ext cx="1780032" cy="4389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CN"/>
              <a:t>Free mode</a:t>
            </a:r>
            <a:endParaRPr lang="zh-CN" altLang="en-US"/>
          </a:p>
        </p:txBody>
      </p:sp>
      <p:sp>
        <p:nvSpPr>
          <p:cNvPr id="4" name="圆角矩形 3"/>
          <p:cNvSpPr/>
          <p:nvPr/>
        </p:nvSpPr>
        <p:spPr>
          <a:xfrm>
            <a:off x="1398270" y="3062449"/>
            <a:ext cx="1780032" cy="43891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zh-CN"/>
              <a:t>Supervisor mode</a:t>
            </a:r>
            <a:endParaRPr lang="zh-CN" altLang="en-US"/>
          </a:p>
        </p:txBody>
      </p:sp>
      <p:sp>
        <p:nvSpPr>
          <p:cNvPr id="6" name="矩形 5"/>
          <p:cNvSpPr/>
          <p:nvPr/>
        </p:nvSpPr>
        <p:spPr>
          <a:xfrm>
            <a:off x="3499104" y="1353312"/>
            <a:ext cx="4742688" cy="384048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p>
        </p:txBody>
      </p:sp>
      <p:sp>
        <p:nvSpPr>
          <p:cNvPr id="7" name="圆角矩形 6"/>
          <p:cNvSpPr/>
          <p:nvPr/>
        </p:nvSpPr>
        <p:spPr>
          <a:xfrm>
            <a:off x="3864864" y="1792224"/>
            <a:ext cx="1557528" cy="149058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ln w="0"/>
                <a:solidFill>
                  <a:schemeClr val="tx1"/>
                </a:solidFill>
                <a:effectLst>
                  <a:outerShdw blurRad="38100" dist="19050" dir="2700000" algn="tl" rotWithShape="0">
                    <a:schemeClr val="dk1">
                      <a:alpha val="40000"/>
                    </a:schemeClr>
                  </a:outerShdw>
                </a:effectLst>
              </a:rPr>
              <a:t>stage1</a:t>
            </a:r>
            <a:endParaRPr lang="zh-CN" altLang="en-US" dirty="0">
              <a:ln w="0"/>
              <a:solidFill>
                <a:schemeClr val="tx1"/>
              </a:solidFill>
              <a:effectLst>
                <a:outerShdw blurRad="38100" dist="19050" dir="2700000" algn="tl" rotWithShape="0">
                  <a:schemeClr val="dk1">
                    <a:alpha val="40000"/>
                  </a:schemeClr>
                </a:outerShdw>
              </a:effectLst>
            </a:endParaRPr>
          </a:p>
        </p:txBody>
      </p:sp>
      <p:sp>
        <p:nvSpPr>
          <p:cNvPr id="8" name="圆角矩形 7"/>
          <p:cNvSpPr/>
          <p:nvPr/>
        </p:nvSpPr>
        <p:spPr>
          <a:xfrm>
            <a:off x="6053328" y="1827219"/>
            <a:ext cx="1557528" cy="149058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Stage2</a:t>
            </a:r>
          </a:p>
          <a:p>
            <a:pPr algn="ctr"/>
            <a:r>
              <a:rPr lang="en-US" altLang="zh-CN" dirty="0" smtClean="0"/>
              <a:t>(2000pt  unlock)</a:t>
            </a:r>
            <a:endParaRPr lang="zh-CN" altLang="en-US" dirty="0"/>
          </a:p>
        </p:txBody>
      </p:sp>
      <p:sp>
        <p:nvSpPr>
          <p:cNvPr id="9" name="圆角矩形 8"/>
          <p:cNvSpPr/>
          <p:nvPr/>
        </p:nvSpPr>
        <p:spPr>
          <a:xfrm>
            <a:off x="3864864" y="3499837"/>
            <a:ext cx="1557528" cy="149058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Stage4</a:t>
            </a:r>
          </a:p>
          <a:p>
            <a:pPr algn="ctr"/>
            <a:r>
              <a:rPr lang="en-US" altLang="zh-CN" dirty="0" smtClean="0"/>
              <a:t>(4000pt  unlock)</a:t>
            </a:r>
            <a:endParaRPr lang="zh-CN" altLang="en-US" dirty="0" smtClean="0"/>
          </a:p>
        </p:txBody>
      </p:sp>
      <p:sp>
        <p:nvSpPr>
          <p:cNvPr id="10" name="圆角矩形 9"/>
          <p:cNvSpPr/>
          <p:nvPr/>
        </p:nvSpPr>
        <p:spPr>
          <a:xfrm>
            <a:off x="6053328" y="3499837"/>
            <a:ext cx="1557528" cy="149058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Stage3</a:t>
            </a:r>
          </a:p>
          <a:p>
            <a:pPr algn="ctr"/>
            <a:r>
              <a:rPr lang="en-US" altLang="zh-CN" dirty="0" smtClean="0"/>
              <a:t>(3000pt  unlock)</a:t>
            </a:r>
            <a:endParaRPr lang="zh-CN" altLang="en-US" dirty="0" smtClean="0"/>
          </a:p>
        </p:txBody>
      </p:sp>
      <p:pic>
        <p:nvPicPr>
          <p:cNvPr id="32" name="图片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4992" y="2846041"/>
            <a:ext cx="435864" cy="435864"/>
          </a:xfrm>
          <a:prstGeom prst="rect">
            <a:avLst/>
          </a:prstGeom>
        </p:spPr>
      </p:pic>
      <p:sp>
        <p:nvSpPr>
          <p:cNvPr id="33" name="右箭头 32"/>
          <p:cNvSpPr/>
          <p:nvPr/>
        </p:nvSpPr>
        <p:spPr>
          <a:xfrm>
            <a:off x="5596128" y="2537517"/>
            <a:ext cx="274320" cy="1812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下箭头 33"/>
          <p:cNvSpPr/>
          <p:nvPr/>
        </p:nvSpPr>
        <p:spPr>
          <a:xfrm>
            <a:off x="6694932" y="3352800"/>
            <a:ext cx="242316" cy="2940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左箭头 34"/>
          <p:cNvSpPr/>
          <p:nvPr/>
        </p:nvSpPr>
        <p:spPr>
          <a:xfrm>
            <a:off x="5562600" y="4392167"/>
            <a:ext cx="307848" cy="2042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单圆角矩形 35"/>
          <p:cNvSpPr/>
          <p:nvPr/>
        </p:nvSpPr>
        <p:spPr>
          <a:xfrm>
            <a:off x="6611112" y="957863"/>
            <a:ext cx="1630680" cy="316992"/>
          </a:xfrm>
          <a:prstGeom prst="snip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CN" b="1" dirty="0" smtClean="0">
                <a:ln w="6600">
                  <a:solidFill>
                    <a:schemeClr val="accent2"/>
                  </a:solidFill>
                  <a:prstDash val="solid"/>
                </a:ln>
                <a:solidFill>
                  <a:srgbClr val="FFFFFF"/>
                </a:solidFill>
                <a:effectLst>
                  <a:outerShdw dist="38100" dir="2700000" algn="tl" rotWithShape="0">
                    <a:schemeClr val="accent2"/>
                  </a:outerShdw>
                </a:effectLst>
              </a:rPr>
              <a:t>Scores: 8000</a:t>
            </a:r>
            <a:endParaRPr lang="zh-CN" altLang="en-US" b="1"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5860" y="4616987"/>
            <a:ext cx="435864" cy="435864"/>
          </a:xfrm>
          <a:prstGeom prst="rect">
            <a:avLst/>
          </a:prstGeom>
        </p:spPr>
      </p:pic>
      <p:pic>
        <p:nvPicPr>
          <p:cNvPr id="38" name="图片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6610" y="4596384"/>
            <a:ext cx="435864" cy="435864"/>
          </a:xfrm>
          <a:prstGeom prst="rect">
            <a:avLst/>
          </a:prstGeom>
        </p:spPr>
      </p:pic>
      <p:sp>
        <p:nvSpPr>
          <p:cNvPr id="39" name="矩形 38"/>
          <p:cNvSpPr/>
          <p:nvPr/>
        </p:nvSpPr>
        <p:spPr>
          <a:xfrm>
            <a:off x="946784" y="210797"/>
            <a:ext cx="2954656" cy="923330"/>
          </a:xfrm>
          <a:prstGeom prst="rect">
            <a:avLst/>
          </a:prstGeom>
          <a:noFill/>
        </p:spPr>
        <p:txBody>
          <a:bodyPr wrap="none" lIns="91440" tIns="45720" rIns="91440" bIns="45720">
            <a:spAutoFit/>
          </a:bodyPr>
          <a:lstStyle/>
          <a:p>
            <a:pPr algn="ctr"/>
            <a:r>
              <a:rPr lang="zh-CN" altLang="en-US" sz="5400" dirty="0" smtClean="0">
                <a:ln w="0"/>
                <a:gradFill>
                  <a:gsLst>
                    <a:gs pos="21000">
                      <a:srgbClr val="53575C"/>
                    </a:gs>
                    <a:gs pos="88000">
                      <a:srgbClr val="C5C7CA"/>
                    </a:gs>
                  </a:gsLst>
                  <a:lin ang="5400000"/>
                </a:gradFill>
              </a:rPr>
              <a:t>游戏界面</a:t>
            </a:r>
            <a:endParaRPr lang="zh-CN" altLang="en-US" sz="5400" dirty="0">
              <a:ln w="0"/>
              <a:gradFill>
                <a:gsLst>
                  <a:gs pos="21000">
                    <a:srgbClr val="53575C"/>
                  </a:gs>
                  <a:gs pos="88000">
                    <a:srgbClr val="C5C7CA"/>
                  </a:gs>
                </a:gsLst>
                <a:lin ang="5400000"/>
              </a:gradFill>
            </a:endParaRPr>
          </a:p>
        </p:txBody>
      </p:sp>
    </p:spTree>
    <p:extLst>
      <p:ext uri="{BB962C8B-B14F-4D97-AF65-F5344CB8AC3E}">
        <p14:creationId xmlns:p14="http://schemas.microsoft.com/office/powerpoint/2010/main" val="414978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6144" y="272903"/>
            <a:ext cx="2954656" cy="923330"/>
          </a:xfrm>
          <a:prstGeom prst="rect">
            <a:avLst/>
          </a:prstGeom>
          <a:noFill/>
        </p:spPr>
        <p:txBody>
          <a:bodyPr wrap="none" lIns="91440" tIns="45720" rIns="91440" bIns="45720">
            <a:spAutoFit/>
          </a:bodyPr>
          <a:lstStyle/>
          <a:p>
            <a:pPr algn="ctr"/>
            <a:r>
              <a:rPr lang="zh-CN" altLang="en-US" sz="5400" dirty="0" smtClean="0">
                <a:ln w="0"/>
                <a:gradFill>
                  <a:gsLst>
                    <a:gs pos="21000">
                      <a:srgbClr val="53575C"/>
                    </a:gs>
                    <a:gs pos="88000">
                      <a:srgbClr val="C5C7CA"/>
                    </a:gs>
                  </a:gsLst>
                  <a:lin ang="5400000"/>
                </a:gradFill>
              </a:rPr>
              <a:t>游戏类型</a:t>
            </a:r>
            <a:endParaRPr lang="zh-CN" altLang="en-US" sz="5400" dirty="0">
              <a:ln w="0"/>
              <a:gradFill>
                <a:gsLst>
                  <a:gs pos="21000">
                    <a:srgbClr val="53575C"/>
                  </a:gs>
                  <a:gs pos="88000">
                    <a:srgbClr val="C5C7CA"/>
                  </a:gs>
                </a:gsLst>
                <a:lin ang="5400000"/>
              </a:gradFill>
            </a:endParaRPr>
          </a:p>
        </p:txBody>
      </p:sp>
      <p:sp>
        <p:nvSpPr>
          <p:cNvPr id="3" name="文本框 2"/>
          <p:cNvSpPr txBox="1"/>
          <p:nvPr/>
        </p:nvSpPr>
        <p:spPr>
          <a:xfrm>
            <a:off x="1156144" y="1767840"/>
            <a:ext cx="5961888" cy="2554545"/>
          </a:xfrm>
          <a:prstGeom prst="rect">
            <a:avLst/>
          </a:prstGeom>
          <a:noFill/>
        </p:spPr>
        <p:txBody>
          <a:bodyPr wrap="square" rtlCol="0">
            <a:spAutoFit/>
          </a:bodyPr>
          <a:lstStyle/>
          <a:p>
            <a:r>
              <a:rPr lang="zh-CN" altLang="zh-CN" sz="2000" dirty="0"/>
              <a:t>解谜</a:t>
            </a:r>
            <a:r>
              <a:rPr lang="zh-CN" altLang="zh-CN" sz="2000" dirty="0" smtClean="0"/>
              <a:t>游戏</a:t>
            </a:r>
            <a:endParaRPr lang="en-US" altLang="zh-CN" sz="2000" dirty="0" smtClean="0"/>
          </a:p>
          <a:p>
            <a:endParaRPr lang="en-US" altLang="zh-CN" sz="2000" dirty="0" smtClean="0"/>
          </a:p>
          <a:p>
            <a:r>
              <a:rPr lang="zh-CN" altLang="zh-CN" sz="2000" dirty="0">
                <a:effectLst>
                  <a:outerShdw blurRad="38100" dist="38100" dir="2700000" algn="tl">
                    <a:srgbClr val="000000">
                      <a:alpha val="43137"/>
                    </a:srgbClr>
                  </a:outerShdw>
                </a:effectLst>
              </a:rPr>
              <a:t>举例：神秘视线</a:t>
            </a:r>
          </a:p>
          <a:p>
            <a:r>
              <a:rPr lang="zh-CN" altLang="zh-CN" sz="2000" dirty="0">
                <a:effectLst>
                  <a:outerShdw blurRad="38100" dist="38100" dir="2700000" algn="tl">
                    <a:srgbClr val="000000">
                      <a:alpha val="43137"/>
                    </a:srgbClr>
                  </a:outerShdw>
                </a:effectLst>
              </a:rPr>
              <a:t>神秘视线（</a:t>
            </a:r>
            <a:r>
              <a:rPr lang="en-US" altLang="zh-CN" sz="2000" dirty="0">
                <a:effectLst>
                  <a:outerShdw blurRad="38100" dist="38100" dir="2700000" algn="tl">
                    <a:srgbClr val="000000">
                      <a:alpha val="43137"/>
                    </a:srgbClr>
                  </a:outerShdw>
                </a:effectLst>
              </a:rPr>
              <a:t>Mystery Case Files</a:t>
            </a:r>
            <a:r>
              <a:rPr lang="zh-CN" altLang="zh-CN" sz="2000" dirty="0">
                <a:effectLst>
                  <a:outerShdw blurRad="38100" dist="38100" dir="2700000" algn="tl">
                    <a:srgbClr val="000000">
                      <a:alpha val="43137"/>
                    </a:srgbClr>
                  </a:outerShdw>
                </a:effectLst>
              </a:rPr>
              <a:t>）是一部由</a:t>
            </a:r>
            <a:r>
              <a:rPr lang="en-US" altLang="zh-CN" sz="2000" dirty="0">
                <a:effectLst>
                  <a:outerShdw blurRad="38100" dist="38100" dir="2700000" algn="tl">
                    <a:srgbClr val="000000">
                      <a:alpha val="43137"/>
                    </a:srgbClr>
                  </a:outerShdw>
                </a:effectLst>
              </a:rPr>
              <a:t> </a:t>
            </a:r>
            <a:r>
              <a:rPr lang="en-US" altLang="zh-CN" sz="2000" dirty="0" err="1">
                <a:effectLst>
                  <a:outerShdw blurRad="38100" dist="38100" dir="2700000" algn="tl">
                    <a:srgbClr val="000000">
                      <a:alpha val="43137"/>
                    </a:srgbClr>
                  </a:outerShdw>
                </a:effectLst>
              </a:rPr>
              <a:t>Bigfish</a:t>
            </a:r>
            <a:r>
              <a:rPr lang="en-US" altLang="zh-CN" sz="2000" dirty="0">
                <a:effectLst>
                  <a:outerShdw blurRad="38100" dist="38100" dir="2700000" algn="tl">
                    <a:srgbClr val="000000">
                      <a:alpha val="43137"/>
                    </a:srgbClr>
                  </a:outerShdw>
                </a:effectLst>
              </a:rPr>
              <a:t> Games </a:t>
            </a:r>
            <a:r>
              <a:rPr lang="zh-CN" altLang="zh-CN" sz="2000" dirty="0">
                <a:effectLst>
                  <a:outerShdw blurRad="38100" dist="38100" dir="2700000" algn="tl">
                    <a:srgbClr val="000000">
                      <a:alpha val="43137"/>
                    </a:srgbClr>
                  </a:outerShdw>
                </a:effectLst>
              </a:rPr>
              <a:t>出品的冒险解谜系列，游戏的口号是</a:t>
            </a:r>
            <a:r>
              <a:rPr lang="en-US" altLang="zh-CN" sz="2000" dirty="0">
                <a:effectLst>
                  <a:outerShdw blurRad="38100" dist="38100" dir="2700000" algn="tl">
                    <a:srgbClr val="000000">
                      <a:alpha val="43137"/>
                    </a:srgbClr>
                  </a:outerShdw>
                </a:effectLst>
              </a:rPr>
              <a:t> You Be the Detective</a:t>
            </a:r>
            <a:r>
              <a:rPr lang="zh-CN" altLang="zh-CN" sz="2000" dirty="0">
                <a:effectLst>
                  <a:outerShdw blurRad="38100" dist="38100" dir="2700000" algn="tl">
                    <a:srgbClr val="000000">
                      <a:alpha val="43137"/>
                    </a:srgbClr>
                  </a:outerShdw>
                </a:effectLst>
              </a:rPr>
              <a:t>，玩家作为侦探，根据英文提示找出相对应的东西，使用丰富的道具，解开相应的谜题，破解诡异的机关。</a:t>
            </a:r>
            <a:endParaRPr lang="zh-CN" alt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4368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9200" y="487680"/>
            <a:ext cx="6815328" cy="3787191"/>
          </a:xfrm>
          <a:prstGeom prst="rect">
            <a:avLst/>
          </a:prstGeom>
          <a:noFill/>
        </p:spPr>
        <p:txBody>
          <a:bodyPr wrap="square" rtlCol="0">
            <a:spAutoFit/>
          </a:bodyPr>
          <a:lstStyle/>
          <a:p>
            <a:pPr>
              <a:lnSpc>
                <a:spcPct val="150000"/>
              </a:lnSpc>
            </a:pPr>
            <a:r>
              <a:rPr lang="zh-CN" altLang="zh-CN" b="1" dirty="0">
                <a:solidFill>
                  <a:srgbClr val="FFFF00"/>
                </a:solidFill>
              </a:rPr>
              <a:t>神秘视线</a:t>
            </a:r>
            <a:r>
              <a:rPr lang="en-US" altLang="zh-CN" b="1" dirty="0">
                <a:solidFill>
                  <a:srgbClr val="FFFF00"/>
                </a:solidFill>
              </a:rPr>
              <a:t>9</a:t>
            </a:r>
            <a:r>
              <a:rPr lang="zh-CN" altLang="zh-CN" b="1" dirty="0"/>
              <a:t>：影子湖</a:t>
            </a:r>
            <a:r>
              <a:rPr lang="en-US" altLang="zh-CN" b="1" dirty="0"/>
              <a:t>mystery case </a:t>
            </a:r>
            <a:r>
              <a:rPr lang="en-US" altLang="zh-CN" b="1" dirty="0" err="1"/>
              <a:t>films.shadow</a:t>
            </a:r>
            <a:r>
              <a:rPr lang="en-US" altLang="zh-CN" b="1" dirty="0"/>
              <a:t> lake2012</a:t>
            </a:r>
            <a:r>
              <a:rPr lang="zh-CN" altLang="zh-CN" b="1" dirty="0"/>
              <a:t>年</a:t>
            </a:r>
            <a:r>
              <a:rPr lang="en-US" altLang="zh-CN" b="1" dirty="0"/>
              <a:t>11</a:t>
            </a:r>
            <a:r>
              <a:rPr lang="zh-CN" altLang="zh-CN" b="1" dirty="0"/>
              <a:t>月</a:t>
            </a:r>
            <a:r>
              <a:rPr lang="en-US" altLang="zh-CN" b="1" dirty="0"/>
              <a:t>20</a:t>
            </a:r>
            <a:r>
              <a:rPr lang="zh-CN" altLang="zh-CN" b="1" dirty="0"/>
              <a:t>日发布。</a:t>
            </a:r>
          </a:p>
          <a:p>
            <a:pPr>
              <a:lnSpc>
                <a:spcPct val="150000"/>
              </a:lnSpc>
            </a:pPr>
            <a:r>
              <a:rPr lang="en-US" altLang="zh-CN" b="1" dirty="0"/>
              <a:t>1973</a:t>
            </a:r>
            <a:r>
              <a:rPr lang="zh-CN" altLang="zh-CN" b="1" dirty="0"/>
              <a:t>年，一个在</a:t>
            </a:r>
            <a:r>
              <a:rPr lang="en-US" altLang="zh-CN" b="1" dirty="0" err="1"/>
              <a:t>Bitterford</a:t>
            </a:r>
            <a:r>
              <a:rPr lang="en-US" altLang="zh-CN" b="1" dirty="0"/>
              <a:t>, Maine</a:t>
            </a:r>
            <a:r>
              <a:rPr lang="zh-CN" altLang="zh-CN" b="1" dirty="0"/>
              <a:t>的囚犯在不知情的情况下出土了一个神秘的被诅咒的古物。随后，监狱长，监狱长的儿子，老师，医生，警察，牧师先后接触了这个古物，但都神秘死去。</a:t>
            </a:r>
          </a:p>
          <a:p>
            <a:pPr>
              <a:lnSpc>
                <a:spcPct val="150000"/>
              </a:lnSpc>
            </a:pPr>
            <a:r>
              <a:rPr lang="zh-CN" altLang="zh-CN" b="1" dirty="0"/>
              <a:t>现今，</a:t>
            </a:r>
            <a:r>
              <a:rPr lang="en-US" altLang="zh-CN" b="1" dirty="0" err="1"/>
              <a:t>Bitterford</a:t>
            </a:r>
            <a:r>
              <a:rPr lang="zh-CN" altLang="zh-CN" b="1" dirty="0"/>
              <a:t>变成了一座空城，你必须合力与</a:t>
            </a:r>
            <a:r>
              <a:rPr lang="en-US" altLang="zh-CN" b="1" dirty="0"/>
              <a:t>Cassandra Williams</a:t>
            </a:r>
            <a:r>
              <a:rPr lang="zh-CN" altLang="zh-CN" b="1" dirty="0"/>
              <a:t>一起解开这座城市被破坏的原因。并且找到这个古物，破解它的诅咒，并且把它藏在一个谁也拿不到的地方</a:t>
            </a:r>
          </a:p>
          <a:p>
            <a:pPr>
              <a:lnSpc>
                <a:spcPct val="150000"/>
              </a:lnSpc>
            </a:pPr>
            <a:endParaRPr lang="zh-CN" altLang="en-US" b="1" dirty="0"/>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972" y="487680"/>
            <a:ext cx="7783784" cy="5837838"/>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576" y="965162"/>
            <a:ext cx="9144000" cy="6858000"/>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000" y="871500"/>
            <a:ext cx="7620000" cy="5715000"/>
          </a:xfrm>
          <a:prstGeom prst="rect">
            <a:avLst/>
          </a:prstGeom>
        </p:spPr>
      </p:pic>
    </p:spTree>
    <p:extLst>
      <p:ext uri="{BB962C8B-B14F-4D97-AF65-F5344CB8AC3E}">
        <p14:creationId xmlns:p14="http://schemas.microsoft.com/office/powerpoint/2010/main" val="52739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7614" y="309479"/>
            <a:ext cx="5724645" cy="923330"/>
          </a:xfrm>
          <a:prstGeom prst="rect">
            <a:avLst/>
          </a:prstGeom>
          <a:noFill/>
        </p:spPr>
        <p:txBody>
          <a:bodyPr wrap="none" lIns="91440" tIns="45720" rIns="91440" bIns="45720">
            <a:spAutoFit/>
          </a:bodyPr>
          <a:lstStyle/>
          <a:p>
            <a:pPr algn="ctr"/>
            <a:r>
              <a:rPr lang="zh-CN" altLang="en-US" sz="5400" dirty="0" smtClean="0">
                <a:ln w="0"/>
                <a:gradFill>
                  <a:gsLst>
                    <a:gs pos="21000">
                      <a:srgbClr val="53575C"/>
                    </a:gs>
                    <a:gs pos="88000">
                      <a:srgbClr val="C5C7CA"/>
                    </a:gs>
                  </a:gsLst>
                  <a:lin ang="5400000"/>
                </a:gradFill>
              </a:rPr>
              <a:t>严肃游戏前期</a:t>
            </a:r>
            <a:r>
              <a:rPr lang="zh-CN" altLang="en-US" sz="5400" dirty="0">
                <a:ln w="0"/>
                <a:gradFill>
                  <a:gsLst>
                    <a:gs pos="21000">
                      <a:srgbClr val="53575C"/>
                    </a:gs>
                    <a:gs pos="88000">
                      <a:srgbClr val="C5C7CA"/>
                    </a:gs>
                  </a:gsLst>
                  <a:lin ang="5400000"/>
                </a:gradFill>
              </a:rPr>
              <a:t>分析</a:t>
            </a:r>
            <a:endParaRPr lang="en-US" altLang="zh-CN" sz="5400" dirty="0" smtClean="0">
              <a:ln w="0"/>
              <a:gradFill>
                <a:gsLst>
                  <a:gs pos="21000">
                    <a:srgbClr val="53575C"/>
                  </a:gs>
                  <a:gs pos="88000">
                    <a:srgbClr val="C5C7CA"/>
                  </a:gs>
                </a:gsLst>
                <a:lin ang="5400000"/>
              </a:gradFill>
            </a:endParaRPr>
          </a:p>
        </p:txBody>
      </p:sp>
      <p:sp>
        <p:nvSpPr>
          <p:cNvPr id="3" name="矩形 2"/>
          <p:cNvSpPr/>
          <p:nvPr/>
        </p:nvSpPr>
        <p:spPr>
          <a:xfrm>
            <a:off x="1197614" y="1648659"/>
            <a:ext cx="6337042" cy="4154984"/>
          </a:xfrm>
          <a:prstGeom prst="rect">
            <a:avLst/>
          </a:prstGeom>
        </p:spPr>
        <p:txBody>
          <a:bodyPr wrap="square">
            <a:spAutoFit/>
          </a:bodyPr>
          <a:lstStyle/>
          <a:p>
            <a:pPr algn="just">
              <a:spcAft>
                <a:spcPts val="0"/>
              </a:spcAft>
            </a:pPr>
            <a:r>
              <a:rPr lang="zh-CN" altLang="en-US" sz="2400" b="1" kern="100" dirty="0" smtClean="0">
                <a:solidFill>
                  <a:schemeClr val="tx1">
                    <a:lumMod val="95000"/>
                  </a:schemeClr>
                </a:solidFill>
                <a:latin typeface="Calibri" panose="020F0502020204030204" pitchFamily="34" charset="0"/>
                <a:cs typeface="Times New Roman" panose="02020603050405020304" pitchFamily="18" charset="0"/>
                <a:sym typeface="Wingdings" panose="05000000000000000000" pitchFamily="2" charset="2"/>
              </a:rPr>
              <a:t></a:t>
            </a:r>
            <a:r>
              <a:rPr lang="zh-CN" altLang="zh-CN" sz="2400" b="1" kern="100" dirty="0" smtClean="0">
                <a:solidFill>
                  <a:schemeClr val="tx1">
                    <a:lumMod val="95000"/>
                  </a:schemeClr>
                </a:solidFill>
                <a:latin typeface="Calibri" panose="020F0502020204030204" pitchFamily="34" charset="0"/>
                <a:cs typeface="Times New Roman" panose="02020603050405020304" pitchFamily="18" charset="0"/>
              </a:rPr>
              <a:t>游戏</a:t>
            </a: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对象分析：</a:t>
            </a:r>
          </a:p>
          <a:p>
            <a:pPr marL="342900" lvl="0" indent="-342900" algn="just">
              <a:spcAft>
                <a:spcPts val="0"/>
              </a:spcAft>
              <a:buFont typeface="+mj-lt"/>
              <a:buAutoNum type="arabicPeriod"/>
            </a:pP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任何对解谜游戏感兴趣的人。</a:t>
            </a:r>
          </a:p>
          <a:p>
            <a:pPr marL="342900" lvl="0" indent="-342900" algn="just">
              <a:spcAft>
                <a:spcPts val="0"/>
              </a:spcAft>
              <a:buFont typeface="+mj-lt"/>
              <a:buAutoNum type="arabicPeriod"/>
            </a:pP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需要具有一定的科学技术认知能力。</a:t>
            </a:r>
          </a:p>
          <a:p>
            <a:pPr algn="just">
              <a:spcAft>
                <a:spcPts val="0"/>
              </a:spcAft>
            </a:pPr>
            <a:r>
              <a:rPr lang="en-US" altLang="zh-CN" sz="2400" b="1" kern="100" dirty="0">
                <a:solidFill>
                  <a:schemeClr val="tx1">
                    <a:lumMod val="95000"/>
                  </a:schemeClr>
                </a:solidFill>
                <a:latin typeface="Calibri" panose="020F0502020204030204" pitchFamily="34" charset="0"/>
                <a:cs typeface="Times New Roman" panose="02020603050405020304" pitchFamily="18" charset="0"/>
              </a:rPr>
              <a:t> </a:t>
            </a:r>
            <a:endParaRPr lang="zh-CN" altLang="zh-CN" sz="2400" b="1" kern="100" dirty="0">
              <a:solidFill>
                <a:schemeClr val="tx1">
                  <a:lumMod val="95000"/>
                </a:schemeClr>
              </a:solidFill>
              <a:latin typeface="Calibri" panose="020F0502020204030204" pitchFamily="34" charset="0"/>
              <a:cs typeface="Times New Roman" panose="02020603050405020304" pitchFamily="18" charset="0"/>
            </a:endParaRPr>
          </a:p>
          <a:p>
            <a:pPr algn="just">
              <a:spcAft>
                <a:spcPts val="0"/>
              </a:spcAft>
            </a:pPr>
            <a:r>
              <a:rPr lang="zh-CN" altLang="en-US" sz="2400" b="1" kern="100" dirty="0" smtClean="0">
                <a:solidFill>
                  <a:schemeClr val="tx1">
                    <a:lumMod val="95000"/>
                  </a:schemeClr>
                </a:solidFill>
                <a:latin typeface="Calibri" panose="020F0502020204030204" pitchFamily="34" charset="0"/>
                <a:cs typeface="Times New Roman" panose="02020603050405020304" pitchFamily="18" charset="0"/>
                <a:sym typeface="Wingdings" panose="05000000000000000000" pitchFamily="2" charset="2"/>
              </a:rPr>
              <a:t></a:t>
            </a:r>
            <a:r>
              <a:rPr lang="zh-CN" altLang="zh-CN" sz="2400" b="1" kern="100" dirty="0" smtClean="0">
                <a:solidFill>
                  <a:schemeClr val="tx1">
                    <a:lumMod val="95000"/>
                  </a:schemeClr>
                </a:solidFill>
                <a:latin typeface="Calibri" panose="020F0502020204030204" pitchFamily="34" charset="0"/>
                <a:cs typeface="Times New Roman" panose="02020603050405020304" pitchFamily="18" charset="0"/>
              </a:rPr>
              <a:t>学习</a:t>
            </a: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目标分析：</a:t>
            </a:r>
          </a:p>
          <a:p>
            <a:pPr marL="342900" lvl="0" indent="-342900" algn="just">
              <a:spcAft>
                <a:spcPts val="0"/>
              </a:spcAft>
              <a:buFont typeface="+mj-lt"/>
              <a:buAutoNum type="arabicPeriod"/>
            </a:pP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从游戏中接触实验室设备，从而建立对实验设备有一定了解与认识。</a:t>
            </a:r>
          </a:p>
          <a:p>
            <a:pPr marL="342900" lvl="0" indent="-342900" algn="just">
              <a:spcAft>
                <a:spcPts val="0"/>
              </a:spcAft>
              <a:buFont typeface="+mj-lt"/>
              <a:buAutoNum type="arabicPeriod"/>
            </a:pPr>
            <a:r>
              <a:rPr lang="zh-CN" altLang="zh-CN" sz="2400" b="1" kern="100" dirty="0">
                <a:solidFill>
                  <a:schemeClr val="tx1">
                    <a:lumMod val="95000"/>
                  </a:schemeClr>
                </a:solidFill>
                <a:latin typeface="Calibri" panose="020F0502020204030204" pitchFamily="34" charset="0"/>
                <a:cs typeface="Times New Roman" panose="02020603050405020304" pitchFamily="18" charset="0"/>
              </a:rPr>
              <a:t>在社区交流中获得对自己实验室布局的一些建议</a:t>
            </a:r>
            <a:r>
              <a:rPr lang="zh-CN" altLang="zh-CN" sz="2400" b="1" kern="100" dirty="0" smtClean="0">
                <a:solidFill>
                  <a:schemeClr val="tx1">
                    <a:lumMod val="95000"/>
                  </a:schemeClr>
                </a:solidFill>
                <a:latin typeface="Calibri" panose="020F0502020204030204" pitchFamily="34" charset="0"/>
                <a:cs typeface="Times New Roman" panose="02020603050405020304" pitchFamily="18" charset="0"/>
              </a:rPr>
              <a:t>。</a:t>
            </a:r>
            <a:endParaRPr lang="en-US" altLang="zh-CN" sz="2400" b="1" kern="100" dirty="0" smtClean="0">
              <a:solidFill>
                <a:schemeClr val="tx1">
                  <a:lumMod val="95000"/>
                </a:schemeClr>
              </a:solidFill>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endParaRPr lang="en-US" altLang="zh-CN" sz="2400" b="1" kern="100" dirty="0">
              <a:solidFill>
                <a:schemeClr val="tx1">
                  <a:lumMod val="95000"/>
                </a:schemeClr>
              </a:solidFill>
              <a:latin typeface="Calibri" panose="020F0502020204030204" pitchFamily="34" charset="0"/>
              <a:cs typeface="Times New Roman" panose="02020603050405020304" pitchFamily="18" charset="0"/>
            </a:endParaRPr>
          </a:p>
          <a:p>
            <a:pPr lvl="0" algn="just">
              <a:spcAft>
                <a:spcPts val="0"/>
              </a:spcAft>
            </a:pPr>
            <a:r>
              <a:rPr lang="zh-CN" altLang="en-US" sz="2400" b="1" kern="100" smtClean="0">
                <a:solidFill>
                  <a:schemeClr val="tx1">
                    <a:lumMod val="95000"/>
                  </a:schemeClr>
                </a:solidFill>
                <a:latin typeface="Calibri" panose="020F0502020204030204" pitchFamily="34" charset="0"/>
                <a:cs typeface="Times New Roman" panose="02020603050405020304" pitchFamily="18" charset="0"/>
                <a:sym typeface="Wingdings" panose="05000000000000000000" pitchFamily="2" charset="2"/>
              </a:rPr>
              <a:t></a:t>
            </a:r>
            <a:r>
              <a:rPr lang="zh-CN" altLang="en-US" sz="2400" b="1" kern="100" smtClean="0">
                <a:solidFill>
                  <a:schemeClr val="tx1">
                    <a:lumMod val="95000"/>
                  </a:schemeClr>
                </a:solidFill>
                <a:latin typeface="Calibri" panose="020F0502020204030204" pitchFamily="34" charset="0"/>
                <a:cs typeface="Times New Roman" panose="02020603050405020304" pitchFamily="18" charset="0"/>
              </a:rPr>
              <a:t>学习</a:t>
            </a:r>
            <a:r>
              <a:rPr lang="zh-CN" altLang="en-US" sz="2400" b="1" kern="100" dirty="0" smtClean="0">
                <a:solidFill>
                  <a:schemeClr val="tx1">
                    <a:lumMod val="95000"/>
                  </a:schemeClr>
                </a:solidFill>
                <a:latin typeface="Calibri" panose="020F0502020204030204" pitchFamily="34" charset="0"/>
                <a:cs typeface="Times New Roman" panose="02020603050405020304" pitchFamily="18" charset="0"/>
              </a:rPr>
              <a:t>内容分析</a:t>
            </a:r>
            <a:endParaRPr lang="zh-CN" altLang="zh-CN" sz="2400" b="1" kern="100" dirty="0">
              <a:solidFill>
                <a:schemeClr val="tx1">
                  <a:lumMod val="95000"/>
                </a:schemeClr>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329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82958" y="358247"/>
            <a:ext cx="5724645" cy="923330"/>
          </a:xfrm>
          <a:prstGeom prst="rect">
            <a:avLst/>
          </a:prstGeom>
          <a:noFill/>
        </p:spPr>
        <p:txBody>
          <a:bodyPr wrap="none" lIns="91440" tIns="45720" rIns="91440" bIns="45720">
            <a:spAutoFit/>
          </a:bodyPr>
          <a:lstStyle/>
          <a:p>
            <a:pPr algn="ctr"/>
            <a:r>
              <a:rPr lang="zh-CN" altLang="en-US" sz="5400" dirty="0" smtClean="0">
                <a:ln w="0"/>
                <a:gradFill>
                  <a:gsLst>
                    <a:gs pos="21000">
                      <a:srgbClr val="53575C"/>
                    </a:gs>
                    <a:gs pos="88000">
                      <a:srgbClr val="C5C7CA"/>
                    </a:gs>
                  </a:gsLst>
                  <a:lin ang="5400000"/>
                </a:gradFill>
              </a:rPr>
              <a:t>游戏设计主体内容</a:t>
            </a:r>
            <a:endParaRPr lang="zh-CN" altLang="en-US" sz="5400" dirty="0">
              <a:ln w="0"/>
              <a:gradFill>
                <a:gsLst>
                  <a:gs pos="21000">
                    <a:srgbClr val="53575C"/>
                  </a:gs>
                  <a:gs pos="88000">
                    <a:srgbClr val="C5C7CA"/>
                  </a:gs>
                </a:gsLst>
                <a:lin ang="5400000"/>
              </a:gradFill>
            </a:endParaRPr>
          </a:p>
        </p:txBody>
      </p:sp>
      <p:graphicFrame>
        <p:nvGraphicFramePr>
          <p:cNvPr id="3" name="图示 2"/>
          <p:cNvGraphicFramePr/>
          <p:nvPr>
            <p:extLst>
              <p:ext uri="{D42A27DB-BD31-4B8C-83A1-F6EECF244321}">
                <p14:modId xmlns:p14="http://schemas.microsoft.com/office/powerpoint/2010/main" val="2171788626"/>
              </p:ext>
            </p:extLst>
          </p:nvPr>
        </p:nvGraphicFramePr>
        <p:xfrm>
          <a:off x="1399283" y="1877568"/>
          <a:ext cx="5608320" cy="3377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45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88738" y="574286"/>
            <a:ext cx="2768734" cy="584775"/>
          </a:xfrm>
          <a:prstGeom prst="rect">
            <a:avLst/>
          </a:prstGeom>
        </p:spPr>
        <p:txBody>
          <a:bodyPr wrap="square">
            <a:spAutoFit/>
          </a:bodyPr>
          <a:lstStyle/>
          <a:p>
            <a:r>
              <a:rPr lang="en-US" altLang="zh-CN" sz="3200" b="1" dirty="0" smtClean="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rPr>
              <a:t>Survive </a:t>
            </a:r>
            <a:r>
              <a:rPr lang="en-US" altLang="zh-CN" sz="3200" b="1" dirty="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rPr>
              <a:t>mode</a:t>
            </a:r>
            <a:endParaRPr lang="zh-CN" altLang="en-US"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文本框 5"/>
          <p:cNvSpPr txBox="1"/>
          <p:nvPr/>
        </p:nvSpPr>
        <p:spPr>
          <a:xfrm>
            <a:off x="1388738" y="1499616"/>
            <a:ext cx="6840862" cy="5201424"/>
          </a:xfrm>
          <a:prstGeom prst="rect">
            <a:avLst/>
          </a:prstGeom>
          <a:noFill/>
        </p:spPr>
        <p:txBody>
          <a:bodyPr wrap="square" rtlCol="0">
            <a:spAutoFit/>
          </a:bodyPr>
          <a:lstStyle/>
          <a:p>
            <a:r>
              <a:rPr lang="en-US" altLang="zh-CN" sz="2000" b="1" dirty="0">
                <a:solidFill>
                  <a:schemeClr val="accent1">
                    <a:lumMod val="60000"/>
                    <a:lumOff val="40000"/>
                  </a:schemeClr>
                </a:solidFill>
                <a:effectLst>
                  <a:outerShdw blurRad="38100" dist="38100" dir="2700000" algn="tl">
                    <a:srgbClr val="000000">
                      <a:alpha val="43137"/>
                    </a:srgbClr>
                  </a:outerShdw>
                </a:effectLst>
              </a:rPr>
              <a:t>Background Story:</a:t>
            </a:r>
            <a:endParaRPr lang="en-US" altLang="zh-CN" sz="2000" b="1" dirty="0" smtClean="0">
              <a:solidFill>
                <a:schemeClr val="accent1">
                  <a:lumMod val="60000"/>
                  <a:lumOff val="40000"/>
                </a:schemeClr>
              </a:solidFill>
              <a:effectLst>
                <a:outerShdw blurRad="38100" dist="38100" dir="2700000" algn="tl">
                  <a:srgbClr val="000000">
                    <a:alpha val="43137"/>
                  </a:srgbClr>
                </a:outerShdw>
              </a:effectLst>
            </a:endParaRPr>
          </a:p>
          <a:p>
            <a:r>
              <a:rPr lang="en-US" altLang="zh-CN" dirty="0" smtClean="0"/>
              <a:t>During </a:t>
            </a:r>
            <a:r>
              <a:rPr lang="en-US" altLang="zh-CN" dirty="0"/>
              <a:t>an experimental failure (e.g. the hydrogen leaks), the facilities of the laboratory come into a mess, even stuck the lab’s door, so you cannot get outside of the laboratory. Thus, you have to put everything into order and find the key (maybe under one of the machines) to the door.</a:t>
            </a:r>
            <a:endParaRPr lang="zh-CN" altLang="zh-CN" dirty="0"/>
          </a:p>
          <a:p>
            <a:r>
              <a:rPr lang="en-US" altLang="zh-CN" sz="2000" b="1" dirty="0">
                <a:solidFill>
                  <a:schemeClr val="accent2">
                    <a:lumMod val="60000"/>
                    <a:lumOff val="40000"/>
                  </a:schemeClr>
                </a:solidFill>
                <a:effectLst>
                  <a:outerShdw blurRad="38100" dist="38100" dir="2700000" algn="tl">
                    <a:srgbClr val="000000">
                      <a:alpha val="43137"/>
                    </a:srgbClr>
                  </a:outerShdw>
                </a:effectLst>
              </a:rPr>
              <a:t>Scene</a:t>
            </a:r>
            <a:r>
              <a:rPr lang="en-US" altLang="zh-CN" sz="2000" b="1" dirty="0" smtClean="0">
                <a:solidFill>
                  <a:schemeClr val="accent2">
                    <a:lumMod val="60000"/>
                    <a:lumOff val="40000"/>
                  </a:schemeClr>
                </a:solidFill>
                <a:effectLst>
                  <a:outerShdw blurRad="38100" dist="38100" dir="2700000" algn="tl">
                    <a:srgbClr val="000000">
                      <a:alpha val="43137"/>
                    </a:srgbClr>
                  </a:outerShdw>
                </a:effectLst>
              </a:rPr>
              <a:t>:</a:t>
            </a:r>
          </a:p>
          <a:p>
            <a:r>
              <a:rPr lang="en-US" altLang="zh-CN" dirty="0"/>
              <a:t>In the </a:t>
            </a:r>
            <a:r>
              <a:rPr lang="en-US" altLang="zh-CN" dirty="0" smtClean="0"/>
              <a:t>laboratory. 3D</a:t>
            </a:r>
          </a:p>
          <a:p>
            <a:r>
              <a:rPr lang="en-US" altLang="zh-CN" sz="2000" b="1" dirty="0" smtClean="0">
                <a:solidFill>
                  <a:srgbClr val="FF0000"/>
                </a:solidFill>
                <a:effectLst>
                  <a:outerShdw blurRad="38100" dist="38100" dir="2700000" algn="tl">
                    <a:srgbClr val="000000">
                      <a:alpha val="43137"/>
                    </a:srgbClr>
                  </a:outerShdw>
                </a:effectLst>
              </a:rPr>
              <a:t>Tasks:</a:t>
            </a:r>
            <a:endParaRPr lang="zh-CN" altLang="zh-CN" sz="2000" b="1" dirty="0">
              <a:solidFill>
                <a:srgbClr val="FF0000"/>
              </a:solidFill>
              <a:effectLst>
                <a:outerShdw blurRad="38100" dist="38100" dir="2700000" algn="tl">
                  <a:srgbClr val="000000">
                    <a:alpha val="43137"/>
                  </a:srgbClr>
                </a:outerShdw>
              </a:effectLst>
            </a:endParaRPr>
          </a:p>
          <a:p>
            <a:r>
              <a:rPr lang="en-US" altLang="zh-CN" dirty="0"/>
              <a:t>Put each facility into order and find the key, so you can get out</a:t>
            </a:r>
            <a:r>
              <a:rPr lang="en-US" altLang="zh-CN" dirty="0" smtClean="0"/>
              <a:t>.</a:t>
            </a:r>
          </a:p>
          <a:p>
            <a:r>
              <a:rPr lang="en-US" altLang="zh-CN" sz="2000" b="1" dirty="0" smtClean="0">
                <a:solidFill>
                  <a:schemeClr val="accent4"/>
                </a:solidFill>
                <a:effectLst>
                  <a:outerShdw blurRad="38100" dist="38100" dir="2700000" algn="tl">
                    <a:srgbClr val="000000">
                      <a:alpha val="43137"/>
                    </a:srgbClr>
                  </a:outerShdw>
                </a:effectLst>
              </a:rPr>
              <a:t>Details Instructions:</a:t>
            </a:r>
            <a:endParaRPr lang="zh-CN" altLang="zh-CN" sz="2000" b="1" dirty="0">
              <a:solidFill>
                <a:schemeClr val="accent4"/>
              </a:solidFill>
              <a:effectLst>
                <a:outerShdw blurRad="38100" dist="38100" dir="2700000" algn="tl">
                  <a:srgbClr val="000000">
                    <a:alpha val="43137"/>
                  </a:srgbClr>
                </a:outerShdw>
              </a:effectLst>
            </a:endParaRPr>
          </a:p>
          <a:p>
            <a:r>
              <a:rPr lang="en-US" altLang="zh-CN" dirty="0"/>
              <a:t>Each facility you click/choose will lead to an introduction of the facility, and then appears a question about the facility. If you choose the correct answer, then you will get bonus scores; if you choose the wrong answer, the time for you to get out the room will decrease (when time runs out, you died). For each facility you click, after you answer the question, whether correct or incorrect, you will have a chance to find the key to the door. Once you get the key, you win.</a:t>
            </a:r>
            <a:endParaRPr lang="zh-CN" altLang="zh-CN" dirty="0"/>
          </a:p>
          <a:p>
            <a:endParaRPr lang="zh-CN" altLang="en-US" dirty="0"/>
          </a:p>
        </p:txBody>
      </p:sp>
    </p:spTree>
    <p:extLst>
      <p:ext uri="{BB962C8B-B14F-4D97-AF65-F5344CB8AC3E}">
        <p14:creationId xmlns:p14="http://schemas.microsoft.com/office/powerpoint/2010/main" val="124323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55776" y="914400"/>
            <a:ext cx="6766560" cy="3970318"/>
          </a:xfrm>
          <a:prstGeom prst="rect">
            <a:avLst/>
          </a:prstGeom>
          <a:noFill/>
        </p:spPr>
        <p:txBody>
          <a:bodyPr wrap="square" rtlCol="0">
            <a:spAutoFit/>
          </a:bodyPr>
          <a:lstStyle/>
          <a:p>
            <a:r>
              <a:rPr lang="en-US" altLang="zh-CN" sz="2800" b="1" dirty="0">
                <a:solidFill>
                  <a:srgbClr val="00B050"/>
                </a:solidFill>
                <a:effectLst>
                  <a:outerShdw blurRad="38100" dist="38100" dir="2700000" algn="tl">
                    <a:srgbClr val="000000">
                      <a:alpha val="43137"/>
                    </a:srgbClr>
                  </a:outerShdw>
                </a:effectLst>
              </a:rPr>
              <a:t>Something about the stage:</a:t>
            </a:r>
            <a:endParaRPr lang="zh-CN" altLang="zh-CN" sz="2800" b="1" dirty="0">
              <a:solidFill>
                <a:srgbClr val="00B050"/>
              </a:solidFill>
              <a:effectLst>
                <a:outerShdw blurRad="38100" dist="38100" dir="2700000" algn="tl">
                  <a:srgbClr val="000000">
                    <a:alpha val="43137"/>
                  </a:srgbClr>
                </a:outerShdw>
              </a:effectLst>
            </a:endParaRPr>
          </a:p>
          <a:p>
            <a:r>
              <a:rPr lang="en-US" altLang="zh-CN" sz="2000" dirty="0"/>
              <a:t>In the survive mode, the difficulty will increase after you complete each stage.</a:t>
            </a:r>
            <a:endParaRPr lang="zh-CN" altLang="zh-CN" sz="2000" dirty="0"/>
          </a:p>
          <a:p>
            <a:r>
              <a:rPr lang="en-US" altLang="zh-CN" sz="2000" dirty="0"/>
              <a:t>You need enough scores to unlock new stage</a:t>
            </a:r>
            <a:r>
              <a:rPr lang="en-US" altLang="zh-CN" sz="2000" dirty="0" smtClean="0"/>
              <a:t>.</a:t>
            </a:r>
          </a:p>
          <a:p>
            <a:endParaRPr lang="en-US" altLang="zh-CN" sz="2000" dirty="0"/>
          </a:p>
          <a:p>
            <a:endParaRPr lang="zh-CN" altLang="zh-CN" sz="2000" dirty="0"/>
          </a:p>
          <a:p>
            <a:r>
              <a:rPr lang="en-US" altLang="zh-CN" sz="2400" b="1" dirty="0">
                <a:solidFill>
                  <a:schemeClr val="bg1">
                    <a:lumMod val="85000"/>
                    <a:lumOff val="15000"/>
                  </a:schemeClr>
                </a:solidFill>
                <a:effectLst>
                  <a:outerShdw blurRad="38100" dist="38100" dir="2700000" algn="tl">
                    <a:srgbClr val="000000">
                      <a:alpha val="43137"/>
                    </a:srgbClr>
                  </a:outerShdw>
                </a:effectLst>
              </a:rPr>
              <a:t>The difficulties</a:t>
            </a:r>
            <a:r>
              <a:rPr lang="en-US" altLang="zh-CN" sz="2400" b="1" dirty="0" smtClean="0">
                <a:solidFill>
                  <a:schemeClr val="bg1">
                    <a:lumMod val="85000"/>
                    <a:lumOff val="15000"/>
                  </a:schemeClr>
                </a:solidFill>
                <a:effectLst>
                  <a:outerShdw blurRad="38100" dist="38100" dir="2700000" algn="tl">
                    <a:srgbClr val="000000">
                      <a:alpha val="43137"/>
                    </a:srgbClr>
                  </a:outerShdw>
                </a:effectLst>
              </a:rPr>
              <a:t>:</a:t>
            </a:r>
          </a:p>
          <a:p>
            <a:r>
              <a:rPr lang="en-US" altLang="zh-CN" sz="2000" dirty="0"/>
              <a:t>1. More facilities added.</a:t>
            </a:r>
            <a:endParaRPr lang="zh-CN" altLang="zh-CN" sz="2000" dirty="0"/>
          </a:p>
          <a:p>
            <a:r>
              <a:rPr lang="en-US" altLang="zh-CN" sz="2000" dirty="0"/>
              <a:t>2. Some common tools added such as scissors, spanner.</a:t>
            </a:r>
            <a:endParaRPr lang="zh-CN" altLang="zh-CN" sz="2000" dirty="0"/>
          </a:p>
          <a:p>
            <a:r>
              <a:rPr lang="en-US" altLang="zh-CN" sz="2000" dirty="0"/>
              <a:t>3. Harder questions to answer.</a:t>
            </a:r>
            <a:endParaRPr lang="zh-CN" altLang="zh-CN" sz="2000" dirty="0"/>
          </a:p>
          <a:p>
            <a:r>
              <a:rPr lang="en-US" altLang="zh-CN" sz="2000" dirty="0"/>
              <a:t>4. Shorter time for you to find the key.</a:t>
            </a:r>
            <a:endParaRPr lang="zh-CN" altLang="zh-CN" sz="2000" dirty="0"/>
          </a:p>
          <a:p>
            <a:endParaRPr lang="zh-CN" altLang="en-US" sz="2000" dirty="0"/>
          </a:p>
        </p:txBody>
      </p:sp>
    </p:spTree>
    <p:extLst>
      <p:ext uri="{BB962C8B-B14F-4D97-AF65-F5344CB8AC3E}">
        <p14:creationId xmlns:p14="http://schemas.microsoft.com/office/powerpoint/2010/main" val="697448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72800" y="488942"/>
            <a:ext cx="2002664" cy="584775"/>
          </a:xfrm>
          <a:prstGeom prst="rect">
            <a:avLst/>
          </a:prstGeom>
        </p:spPr>
        <p:txBody>
          <a:bodyPr wrap="none">
            <a:spAutoFit/>
          </a:bodyPr>
          <a:lstStyle/>
          <a:p>
            <a:r>
              <a:rPr lang="en-US" altLang="zh-CN" sz="3200" b="1" dirty="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rPr>
              <a:t>Free mode</a:t>
            </a:r>
            <a:endParaRPr lang="zh-CN" altLang="en-US"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文本框 2"/>
          <p:cNvSpPr txBox="1"/>
          <p:nvPr/>
        </p:nvSpPr>
        <p:spPr>
          <a:xfrm>
            <a:off x="1572800" y="1743456"/>
            <a:ext cx="6425152" cy="3416320"/>
          </a:xfrm>
          <a:prstGeom prst="rect">
            <a:avLst/>
          </a:prstGeom>
          <a:noFill/>
        </p:spPr>
        <p:txBody>
          <a:bodyPr wrap="square" rtlCol="0">
            <a:spAutoFit/>
          </a:bodyPr>
          <a:lstStyle/>
          <a:p>
            <a:r>
              <a:rPr lang="en-US" altLang="zh-CN" sz="2400" b="1" dirty="0">
                <a:solidFill>
                  <a:schemeClr val="accent3">
                    <a:lumMod val="20000"/>
                    <a:lumOff val="80000"/>
                  </a:schemeClr>
                </a:solidFill>
                <a:effectLst>
                  <a:outerShdw blurRad="38100" dist="38100" dir="2700000" algn="tl">
                    <a:srgbClr val="000000">
                      <a:alpha val="43137"/>
                    </a:srgbClr>
                  </a:outerShdw>
                </a:effectLst>
              </a:rPr>
              <a:t>Introduction:</a:t>
            </a:r>
            <a:r>
              <a:rPr lang="en-US" altLang="zh-CN" sz="2400" dirty="0"/>
              <a:t> You will get a random lab room and you can click the machines of the room to get information of it, the same as the survive mode, you will get a question of the machine, and get bonus scores after you choose the correct answer. But there is no need to find the key, </a:t>
            </a:r>
            <a:r>
              <a:rPr lang="en-US" altLang="zh-CN" sz="2400" dirty="0" smtClean="0"/>
              <a:t>or time </a:t>
            </a:r>
            <a:r>
              <a:rPr lang="en-US" altLang="zh-CN" sz="2400" dirty="0"/>
              <a:t>limit in this mode. But the score you acquired in this mode can be used in other modes.</a:t>
            </a:r>
            <a:endParaRPr lang="zh-CN" altLang="zh-CN" sz="2400" dirty="0"/>
          </a:p>
          <a:p>
            <a:endParaRPr lang="zh-CN" altLang="en-US" sz="2400" dirty="0"/>
          </a:p>
        </p:txBody>
      </p:sp>
    </p:spTree>
    <p:extLst>
      <p:ext uri="{BB962C8B-B14F-4D97-AF65-F5344CB8AC3E}">
        <p14:creationId xmlns:p14="http://schemas.microsoft.com/office/powerpoint/2010/main" val="2866229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89250" y="623054"/>
            <a:ext cx="3073662" cy="584775"/>
          </a:xfrm>
          <a:prstGeom prst="rect">
            <a:avLst/>
          </a:prstGeom>
        </p:spPr>
        <p:txBody>
          <a:bodyPr wrap="none">
            <a:spAutoFit/>
          </a:bodyPr>
          <a:lstStyle/>
          <a:p>
            <a:pPr algn="just">
              <a:spcAft>
                <a:spcPts val="0"/>
              </a:spcAft>
            </a:pPr>
            <a:r>
              <a:rPr lang="en-US" altLang="zh-CN" sz="3200" b="1" kern="100" dirty="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rPr>
              <a:t>Supervisor </a:t>
            </a:r>
            <a:r>
              <a:rPr lang="en-US" altLang="zh-CN" sz="3200" b="1" kern="100" dirty="0" smtClean="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rPr>
              <a:t>mode</a:t>
            </a:r>
            <a:endParaRPr lang="zh-CN" altLang="zh-CN" sz="3200" b="1" kern="100" dirty="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Times New Roman" panose="02020603050405020304" pitchFamily="18" charset="0"/>
            </a:endParaRPr>
          </a:p>
        </p:txBody>
      </p:sp>
      <p:sp>
        <p:nvSpPr>
          <p:cNvPr id="3" name="文本框 2"/>
          <p:cNvSpPr txBox="1"/>
          <p:nvPr/>
        </p:nvSpPr>
        <p:spPr>
          <a:xfrm>
            <a:off x="1389250" y="2048256"/>
            <a:ext cx="6523358" cy="2308324"/>
          </a:xfrm>
          <a:prstGeom prst="rect">
            <a:avLst/>
          </a:prstGeom>
          <a:noFill/>
        </p:spPr>
        <p:txBody>
          <a:bodyPr wrap="square" rtlCol="0">
            <a:spAutoFit/>
          </a:bodyPr>
          <a:lstStyle/>
          <a:p>
            <a:r>
              <a:rPr lang="en-US" altLang="zh-CN" sz="2400" dirty="0"/>
              <a:t>In this mode, the player’s role will be a supervisor.</a:t>
            </a:r>
            <a:endParaRPr lang="zh-CN" altLang="zh-CN" sz="2400" dirty="0"/>
          </a:p>
          <a:p>
            <a:r>
              <a:rPr lang="en-US" altLang="zh-CN" sz="2400" dirty="0"/>
              <a:t>What can the supervisor do?</a:t>
            </a:r>
            <a:endParaRPr lang="zh-CN" altLang="zh-CN" sz="2400" dirty="0"/>
          </a:p>
          <a:p>
            <a:pPr lvl="0"/>
            <a:r>
              <a:rPr lang="en-US" altLang="zh-CN" sz="2400" dirty="0"/>
              <a:t>Set up the facility or machine in a lab room.</a:t>
            </a:r>
            <a:endParaRPr lang="zh-CN" altLang="zh-CN" sz="2400" dirty="0"/>
          </a:p>
          <a:p>
            <a:pPr lvl="0"/>
            <a:r>
              <a:rPr lang="en-US" altLang="zh-CN" sz="2400" dirty="0"/>
              <a:t>Edit the information of the facilities of the lab.</a:t>
            </a:r>
            <a:endParaRPr lang="zh-CN" altLang="zh-CN" sz="2400" dirty="0"/>
          </a:p>
          <a:p>
            <a:pPr lvl="0"/>
            <a:r>
              <a:rPr lang="en-US" altLang="zh-CN" sz="2400" dirty="0"/>
              <a:t>Upload the arrangement of the machines in the lab.</a:t>
            </a:r>
            <a:endParaRPr lang="zh-CN" altLang="zh-CN" sz="2400" dirty="0"/>
          </a:p>
          <a:p>
            <a:endParaRPr lang="zh-CN" altLang="en-US" sz="2400" dirty="0"/>
          </a:p>
        </p:txBody>
      </p:sp>
    </p:spTree>
    <p:extLst>
      <p:ext uri="{BB962C8B-B14F-4D97-AF65-F5344CB8AC3E}">
        <p14:creationId xmlns:p14="http://schemas.microsoft.com/office/powerpoint/2010/main" val="25703682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电路">
  <a:themeElements>
    <a:clrScheme name="电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电路">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电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TC104033919[[fn=电路]]</Template>
  <TotalTime>787</TotalTime>
  <Words>657</Words>
  <Application>Microsoft Office PowerPoint</Application>
  <PresentationFormat>全屏显示(4:3)</PresentationFormat>
  <Paragraphs>63</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宋体</vt:lpstr>
      <vt:lpstr>Arial</vt:lpstr>
      <vt:lpstr>Calibri</vt:lpstr>
      <vt:lpstr>Times New Roman</vt:lpstr>
      <vt:lpstr>Trebuchet MS</vt:lpstr>
      <vt:lpstr>Tw Cen MT</vt:lpstr>
      <vt:lpstr>Wingdings</vt:lpstr>
      <vt:lpstr>电路</vt:lpstr>
      <vt:lpstr>严肃游戏设计——   Lab-Adventure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Brad</dc:creator>
  <cp:lastModifiedBy>Brad</cp:lastModifiedBy>
  <cp:revision>12</cp:revision>
  <dcterms:created xsi:type="dcterms:W3CDTF">2013-06-04T11:28:52Z</dcterms:created>
  <dcterms:modified xsi:type="dcterms:W3CDTF">2013-06-05T00:36:23Z</dcterms:modified>
</cp:coreProperties>
</file>