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1.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16" r:id="rId5"/>
    <p:sldMasterId id="2147483730" r:id="rId6"/>
    <p:sldMasterId id="2147483744" r:id="rId7"/>
    <p:sldMasterId id="2147483758" r:id="rId8"/>
    <p:sldMasterId id="2147483772" r:id="rId9"/>
    <p:sldMasterId id="2147483786" r:id="rId10"/>
    <p:sldMasterId id="2147483800" r:id="rId11"/>
    <p:sldMasterId id="2147483814" r:id="rId12"/>
  </p:sldMasterIdLst>
  <p:notesMasterIdLst>
    <p:notesMasterId r:id="rId116"/>
  </p:notesMasterIdLst>
  <p:sldIdLst>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9" r:id="rId33"/>
    <p:sldId id="277" r:id="rId34"/>
    <p:sldId id="278" r:id="rId35"/>
    <p:sldId id="280" r:id="rId36"/>
    <p:sldId id="281" r:id="rId37"/>
    <p:sldId id="282" r:id="rId38"/>
    <p:sldId id="283" r:id="rId39"/>
    <p:sldId id="284" r:id="rId40"/>
    <p:sldId id="285" r:id="rId41"/>
    <p:sldId id="287" r:id="rId42"/>
    <p:sldId id="286" r:id="rId43"/>
    <p:sldId id="288" r:id="rId44"/>
    <p:sldId id="289" r:id="rId45"/>
    <p:sldId id="290" r:id="rId46"/>
    <p:sldId id="291" r:id="rId47"/>
    <p:sldId id="292" r:id="rId48"/>
    <p:sldId id="293" r:id="rId49"/>
    <p:sldId id="294" r:id="rId50"/>
    <p:sldId id="295" r:id="rId51"/>
    <p:sldId id="358" r:id="rId52"/>
    <p:sldId id="359"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 id="356" r:id="rId69"/>
    <p:sldId id="311" r:id="rId70"/>
    <p:sldId id="312" r:id="rId71"/>
    <p:sldId id="313" r:id="rId72"/>
    <p:sldId id="314" r:id="rId73"/>
    <p:sldId id="315" r:id="rId74"/>
    <p:sldId id="316" r:id="rId75"/>
    <p:sldId id="317" r:id="rId76"/>
    <p:sldId id="318" r:id="rId77"/>
    <p:sldId id="357" r:id="rId78"/>
    <p:sldId id="319" r:id="rId79"/>
    <p:sldId id="320" r:id="rId80"/>
    <p:sldId id="321" r:id="rId81"/>
    <p:sldId id="322" r:id="rId82"/>
    <p:sldId id="323" r:id="rId83"/>
    <p:sldId id="324" r:id="rId84"/>
    <p:sldId id="325" r:id="rId85"/>
    <p:sldId id="326" r:id="rId86"/>
    <p:sldId id="327" r:id="rId87"/>
    <p:sldId id="328" r:id="rId88"/>
    <p:sldId id="329" r:id="rId89"/>
    <p:sldId id="330" r:id="rId90"/>
    <p:sldId id="331" r:id="rId91"/>
    <p:sldId id="332" r:id="rId92"/>
    <p:sldId id="333" r:id="rId93"/>
    <p:sldId id="334" r:id="rId94"/>
    <p:sldId id="335" r:id="rId95"/>
    <p:sldId id="336" r:id="rId96"/>
    <p:sldId id="337" r:id="rId97"/>
    <p:sldId id="338" r:id="rId98"/>
    <p:sldId id="339" r:id="rId99"/>
    <p:sldId id="340" r:id="rId100"/>
    <p:sldId id="341" r:id="rId101"/>
    <p:sldId id="342" r:id="rId102"/>
    <p:sldId id="343" r:id="rId103"/>
    <p:sldId id="344" r:id="rId104"/>
    <p:sldId id="345" r:id="rId105"/>
    <p:sldId id="347" r:id="rId106"/>
    <p:sldId id="346" r:id="rId107"/>
    <p:sldId id="348" r:id="rId108"/>
    <p:sldId id="349" r:id="rId109"/>
    <p:sldId id="350" r:id="rId110"/>
    <p:sldId id="351" r:id="rId111"/>
    <p:sldId id="352" r:id="rId112"/>
    <p:sldId id="353" r:id="rId113"/>
    <p:sldId id="354" r:id="rId114"/>
    <p:sldId id="355" r:id="rId11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5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presProps" Target="presProps.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slide" Target="slides/slide90.xml"/><Relationship Id="rId110" Type="http://schemas.openxmlformats.org/officeDocument/2006/relationships/slide" Target="slides/slide98.xml"/><Relationship Id="rId115" Type="http://schemas.openxmlformats.org/officeDocument/2006/relationships/slide" Target="slides/slide103.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13" Type="http://schemas.openxmlformats.org/officeDocument/2006/relationships/slide" Target="slides/slide101.xml"/><Relationship Id="rId11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116"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slide" Target="slides/slide102.xml"/><Relationship Id="rId119"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jpe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wmf"/><Relationship Id="rId1" Type="http://schemas.openxmlformats.org/officeDocument/2006/relationships/image" Target="../media/image2.jpeg"/><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jpeg"/></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jpeg"/></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2.png"/><Relationship Id="rId2" Type="http://schemas.openxmlformats.org/officeDocument/2006/relationships/image" Target="../media/image37.wmf"/><Relationship Id="rId1" Type="http://schemas.openxmlformats.org/officeDocument/2006/relationships/image" Target="../media/image2.jpeg"/><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2.jpe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2.jpeg"/><Relationship Id="rId4" Type="http://schemas.openxmlformats.org/officeDocument/2006/relationships/image" Target="../media/image5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2.jpeg"/></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2.jpeg"/></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2.jpeg"/><Relationship Id="rId5" Type="http://schemas.openxmlformats.org/officeDocument/2006/relationships/image" Target="../media/image58.wmf"/><Relationship Id="rId4" Type="http://schemas.openxmlformats.org/officeDocument/2006/relationships/image" Target="../media/image57.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2.jpeg"/></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2.jpeg"/></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2.jpe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2.jpe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2.jpe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2.jpeg"/><Relationship Id="rId4"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9A8B52-15E5-43AA-8DAA-D6E37CE45CC1}" type="datetimeFigureOut">
              <a:rPr lang="zh-CN" altLang="en-US" smtClean="0"/>
              <a:t>2014/3/27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FC686-6B71-4A0C-AD4A-7FF65D1DE8D5}" type="slidenum">
              <a:rPr lang="zh-CN" altLang="en-US" smtClean="0"/>
              <a:t>‹#›</a:t>
            </a:fld>
            <a:endParaRPr lang="zh-CN" altLang="en-US"/>
          </a:p>
        </p:txBody>
      </p:sp>
    </p:spTree>
    <p:extLst>
      <p:ext uri="{BB962C8B-B14F-4D97-AF65-F5344CB8AC3E}">
        <p14:creationId xmlns:p14="http://schemas.microsoft.com/office/powerpoint/2010/main" val="1202759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fld id="{F0D83345-EDA9-41A0-89D7-345FD4BE0934}" type="slidenum">
              <a:rPr lang="en-US" altLang="zh-CN" b="0">
                <a:solidFill>
                  <a:prstClr val="black"/>
                </a:solidFill>
              </a:rPr>
              <a:pPr eaLnBrk="1" hangingPunct="1"/>
              <a:t>9</a:t>
            </a:fld>
            <a:endParaRPr lang="en-US" altLang="zh-CN" b="0">
              <a:solidFill>
                <a:prstClr val="black"/>
              </a:solidFill>
            </a:endParaRPr>
          </a:p>
        </p:txBody>
      </p:sp>
      <p:sp>
        <p:nvSpPr>
          <p:cNvPr id="105475" name="Rectangle 2"/>
          <p:cNvSpPr>
            <a:spLocks noGrp="1" noRot="1" noChangeAspect="1" noChangeArrowheads="1" noTextEdit="1"/>
          </p:cNvSpPr>
          <p:nvPr>
            <p:ph type="sldImg"/>
          </p:nvPr>
        </p:nvSpPr>
        <p:spPr>
          <a:xfrm>
            <a:off x="1136650" y="673100"/>
            <a:ext cx="4586288" cy="3440113"/>
          </a:xfrm>
          <a:ln/>
        </p:spPr>
      </p:sp>
      <p:sp>
        <p:nvSpPr>
          <p:cNvPr id="105476" name="Rectangle 3"/>
          <p:cNvSpPr>
            <a:spLocks noGrp="1" noChangeArrowheads="1"/>
          </p:cNvSpPr>
          <p:nvPr>
            <p:ph type="body" idx="1"/>
          </p:nvPr>
        </p:nvSpPr>
        <p:spPr>
          <a:xfrm>
            <a:off x="914400" y="4337050"/>
            <a:ext cx="5029200" cy="4113213"/>
          </a:xfrm>
          <a:noFill/>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fld id="{A506FFD3-9982-4129-9736-BC89FFF123CB}" type="slidenum">
              <a:rPr lang="en-US" altLang="zh-CN" b="0">
                <a:solidFill>
                  <a:prstClr val="black"/>
                </a:solidFill>
              </a:rPr>
              <a:pPr eaLnBrk="1" hangingPunct="1"/>
              <a:t>10</a:t>
            </a:fld>
            <a:endParaRPr lang="en-US" altLang="zh-CN" b="0">
              <a:solidFill>
                <a:prstClr val="black"/>
              </a:solidFill>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9C6D0-1F0B-40EE-843D-BF21D0E4014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43891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E0E614-1A18-4186-8B20-CD39E3E1DFF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476639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472892-3339-4F7F-B1F1-F60D0E23DB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520765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E0E614-1A18-4186-8B20-CD39E3E1DFF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078194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254D97-9E7C-47A1-B8DD-2756965C9A3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426457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FD0AAE-7F0A-4352-BB18-25EC15BFCF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305136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BA01593-555E-41A2-A2E6-483C789F01E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353250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9C6D0-1F0B-40EE-843D-BF21D0E4014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160796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0308B-9854-4E7D-B96E-390DBA76BCF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76911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E3D2FB-1F18-486E-A88F-AF36BC8818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464087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88F903-ED8C-41E7-976E-99A78D95976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2235483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4A13EF-9EC5-488F-A9D2-1652C6BA4F3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0344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254D97-9E7C-47A1-B8DD-2756965C9A3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506414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D97D55-3D20-465F-9D84-275C23B0D6F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452987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D9F465-276A-421F-BDAF-57BA6DE0D23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20251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7B5242-E196-4962-BDBD-BEB20245BB3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968638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472892-3339-4F7F-B1F1-F60D0E23DB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221047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E0E614-1A18-4186-8B20-CD39E3E1DFF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6170817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254D97-9E7C-47A1-B8DD-2756965C9A3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492632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FD0AAE-7F0A-4352-BB18-25EC15BFCF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2549234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BA01593-555E-41A2-A2E6-483C789F01E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123757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9C6D0-1F0B-40EE-843D-BF21D0E4014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306300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0308B-9854-4E7D-B96E-390DBA76BCF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4775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FD0AAE-7F0A-4352-BB18-25EC15BFCF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0001904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E3D2FB-1F18-486E-A88F-AF36BC8818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428344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88F903-ED8C-41E7-976E-99A78D95976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32540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4A13EF-9EC5-488F-A9D2-1652C6BA4F3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988141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D97D55-3D20-465F-9D84-275C23B0D6F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2179632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D9F465-276A-421F-BDAF-57BA6DE0D23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350820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7B5242-E196-4962-BDBD-BEB20245BB3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3703197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472892-3339-4F7F-B1F1-F60D0E23DB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189136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E0E614-1A18-4186-8B20-CD39E3E1DFF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122271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254D97-9E7C-47A1-B8DD-2756965C9A3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779608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FD0AAE-7F0A-4352-BB18-25EC15BFCF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33149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BA01593-555E-41A2-A2E6-483C789F01E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587970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BA01593-555E-41A2-A2E6-483C789F01E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7326410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9C6D0-1F0B-40EE-843D-BF21D0E4014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852915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0308B-9854-4E7D-B96E-390DBA76BCF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692571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E3D2FB-1F18-486E-A88F-AF36BC8818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9704127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88F903-ED8C-41E7-976E-99A78D95976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442553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4A13EF-9EC5-488F-A9D2-1652C6BA4F3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741818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D97D55-3D20-465F-9D84-275C23B0D6F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3790266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D9F465-276A-421F-BDAF-57BA6DE0D23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7455498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7B5242-E196-4962-BDBD-BEB20245BB3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7338928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472892-3339-4F7F-B1F1-F60D0E23DB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232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9C6D0-1F0B-40EE-843D-BF21D0E4014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3901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E0E614-1A18-4186-8B20-CD39E3E1DFF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6826123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254D97-9E7C-47A1-B8DD-2756965C9A3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279301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FD0AAE-7F0A-4352-BB18-25EC15BFCF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532886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BA01593-555E-41A2-A2E6-483C789F01E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448220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9C6D0-1F0B-40EE-843D-BF21D0E4014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965419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0308B-9854-4E7D-B96E-390DBA76BCF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009002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E3D2FB-1F18-486E-A88F-AF36BC8818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551767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88F903-ED8C-41E7-976E-99A78D95976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599591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4A13EF-9EC5-488F-A9D2-1652C6BA4F3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8478511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D97D55-3D20-465F-9D84-275C23B0D6F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11848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0308B-9854-4E7D-B96E-390DBA76BCF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057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D9F465-276A-421F-BDAF-57BA6DE0D23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2595642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7B5242-E196-4962-BDBD-BEB20245BB3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5836811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472892-3339-4F7F-B1F1-F60D0E23DB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160634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E0E614-1A18-4186-8B20-CD39E3E1DFF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89521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254D97-9E7C-47A1-B8DD-2756965C9A3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2917862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FD0AAE-7F0A-4352-BB18-25EC15BFCF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28800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BA01593-555E-41A2-A2E6-483C789F01E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66712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E3D2FB-1F18-486E-A88F-AF36BC8818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8430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88F903-ED8C-41E7-976E-99A78D95976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632426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4A13EF-9EC5-488F-A9D2-1652C6BA4F3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073100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D97D55-3D20-465F-9D84-275C23B0D6F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4159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0308B-9854-4E7D-B96E-390DBA76BCF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68478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D9F465-276A-421F-BDAF-57BA6DE0D23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31040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7B5242-E196-4962-BDBD-BEB20245BB3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12364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472892-3339-4F7F-B1F1-F60D0E23DB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54643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E0E614-1A18-4186-8B20-CD39E3E1DFF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56177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254D97-9E7C-47A1-B8DD-2756965C9A3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70161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FD0AAE-7F0A-4352-BB18-25EC15BFCF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63404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BA01593-555E-41A2-A2E6-483C789F01E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56807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9C6D0-1F0B-40EE-843D-BF21D0E4014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16676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0308B-9854-4E7D-B96E-390DBA76BCF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63648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E3D2FB-1F18-486E-A88F-AF36BC8818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84967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E3D2FB-1F18-486E-A88F-AF36BC8818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793130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88F903-ED8C-41E7-976E-99A78D95976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76636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4A13EF-9EC5-488F-A9D2-1652C6BA4F3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31320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D97D55-3D20-465F-9D84-275C23B0D6F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60170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D9F465-276A-421F-BDAF-57BA6DE0D23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13386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7B5242-E196-4962-BDBD-BEB20245BB3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49377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472892-3339-4F7F-B1F1-F60D0E23DB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19794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E0E614-1A18-4186-8B20-CD39E3E1DFF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82456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254D97-9E7C-47A1-B8DD-2756965C9A3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882312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FD0AAE-7F0A-4352-BB18-25EC15BFCF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60622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BA01593-555E-41A2-A2E6-483C789F01E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9134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88F903-ED8C-41E7-976E-99A78D95976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614604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9C6D0-1F0B-40EE-843D-BF21D0E4014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26064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0308B-9854-4E7D-B96E-390DBA76BCF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713077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E3D2FB-1F18-486E-A88F-AF36BC8818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64729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88F903-ED8C-41E7-976E-99A78D95976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31154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4A13EF-9EC5-488F-A9D2-1652C6BA4F3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43538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D97D55-3D20-465F-9D84-275C23B0D6F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798183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D9F465-276A-421F-BDAF-57BA6DE0D23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49776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7B5242-E196-4962-BDBD-BEB20245BB3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31771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472892-3339-4F7F-B1F1-F60D0E23DB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28290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E0E614-1A18-4186-8B20-CD39E3E1DFF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4943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4A13EF-9EC5-488F-A9D2-1652C6BA4F3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616432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254D97-9E7C-47A1-B8DD-2756965C9A3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948837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FD0AAE-7F0A-4352-BB18-25EC15BFCF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6291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BA01593-555E-41A2-A2E6-483C789F01E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048122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9C6D0-1F0B-40EE-843D-BF21D0E4014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623227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0308B-9854-4E7D-B96E-390DBA76BCF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134417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E3D2FB-1F18-486E-A88F-AF36BC8818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392956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88F903-ED8C-41E7-976E-99A78D95976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665062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4A13EF-9EC5-488F-A9D2-1652C6BA4F3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905914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D97D55-3D20-465F-9D84-275C23B0D6F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77576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D9F465-276A-421F-BDAF-57BA6DE0D23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655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D97D55-3D20-465F-9D84-275C23B0D6F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614832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7B5242-E196-4962-BDBD-BEB20245BB3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590383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472892-3339-4F7F-B1F1-F60D0E23DB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864756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E0E614-1A18-4186-8B20-CD39E3E1DFF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767638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254D97-9E7C-47A1-B8DD-2756965C9A3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06145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FD0AAE-7F0A-4352-BB18-25EC15BFCF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079178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BA01593-555E-41A2-A2E6-483C789F01E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130857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9C6D0-1F0B-40EE-843D-BF21D0E4014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613593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0308B-9854-4E7D-B96E-390DBA76BCF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670494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E3D2FB-1F18-486E-A88F-AF36BC8818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118771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88F903-ED8C-41E7-976E-99A78D95976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7429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D9F465-276A-421F-BDAF-57BA6DE0D23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820823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4A13EF-9EC5-488F-A9D2-1652C6BA4F3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638233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D97D55-3D20-465F-9D84-275C23B0D6F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140669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D9F465-276A-421F-BDAF-57BA6DE0D23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65259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7B5242-E196-4962-BDBD-BEB20245BB3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646725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472892-3339-4F7F-B1F1-F60D0E23DB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139391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E0E614-1A18-4186-8B20-CD39E3E1DFF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247188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254D97-9E7C-47A1-B8DD-2756965C9A3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472102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FD0AAE-7F0A-4352-BB18-25EC15BFCF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904408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BA01593-555E-41A2-A2E6-483C789F01E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918014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9C6D0-1F0B-40EE-843D-BF21D0E4014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43600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7B5242-E196-4962-BDBD-BEB20245BB3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657779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0308B-9854-4E7D-B96E-390DBA76BCF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71326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E3D2FB-1F18-486E-A88F-AF36BC8818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20744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88F903-ED8C-41E7-976E-99A78D95976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341947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4A13EF-9EC5-488F-A9D2-1652C6BA4F3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348035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D97D55-3D20-465F-9D84-275C23B0D6F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1568484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D9F465-276A-421F-BDAF-57BA6DE0D23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22171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7B5242-E196-4962-BDBD-BEB20245BB3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147707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472892-3339-4F7F-B1F1-F60D0E23DB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057844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E0E614-1A18-4186-8B20-CD39E3E1DFFB}"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483859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254D97-9E7C-47A1-B8DD-2756965C9A3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61182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472892-3339-4F7F-B1F1-F60D0E23DB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626104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FD0AAE-7F0A-4352-BB18-25EC15BFCF7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7064183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EBA01593-555E-41A2-A2E6-483C789F01E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888285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999C6D0-1F0B-40EE-843D-BF21D0E4014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976500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A0308B-9854-4E7D-B96E-390DBA76BCF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651540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CE3D2FB-1F18-486E-A88F-AF36BC8818F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531999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88F903-ED8C-41E7-976E-99A78D959763}"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327778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4A13EF-9EC5-488F-A9D2-1652C6BA4F36}"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272101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CD97D55-3D20-465F-9D84-275C23B0D6FF}"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259646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D9F465-276A-421F-BDAF-57BA6DE0D23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700060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7B5242-E196-4962-BDBD-BEB20245BB3E}"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79404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slideLayout" Target="../slideLayouts/slideLayout156.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891D0774-36B2-4228-8EE9-EE9C2B8A502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957579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891D0774-36B2-4228-8EE9-EE9C2B8A502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03479036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891D0774-36B2-4228-8EE9-EE9C2B8A502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489520106"/>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891D0774-36B2-4228-8EE9-EE9C2B8A502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970760349"/>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891D0774-36B2-4228-8EE9-EE9C2B8A502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55796490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891D0774-36B2-4228-8EE9-EE9C2B8A502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82407743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891D0774-36B2-4228-8EE9-EE9C2B8A502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4758490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891D0774-36B2-4228-8EE9-EE9C2B8A502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1002944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891D0774-36B2-4228-8EE9-EE9C2B8A502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56017899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891D0774-36B2-4228-8EE9-EE9C2B8A502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329509097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891D0774-36B2-4228-8EE9-EE9C2B8A502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34109975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891D0774-36B2-4228-8EE9-EE9C2B8A502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51589644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3.xml"/></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50.xml"/><Relationship Id="rId1" Type="http://schemas.openxmlformats.org/officeDocument/2006/relationships/vmlDrawing" Target="../drawings/vmlDrawing31.vml"/><Relationship Id="rId4" Type="http://schemas.openxmlformats.org/officeDocument/2006/relationships/image" Target="../media/image69.em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wmf"/><Relationship Id="rId2" Type="http://schemas.openxmlformats.org/officeDocument/2006/relationships/slideLayout" Target="../slideLayouts/slideLayout13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jpeg"/><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0.xml"/><Relationship Id="rId1" Type="http://schemas.openxmlformats.org/officeDocument/2006/relationships/vmlDrawing" Target="../drawings/vmlDrawing3.vml"/><Relationship Id="rId5" Type="http://schemas.openxmlformats.org/officeDocument/2006/relationships/image" Target="../media/image2.jpeg"/><Relationship Id="rId4" Type="http://schemas.openxmlformats.org/officeDocument/2006/relationships/image" Target="../media/image6.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50.xml"/><Relationship Id="rId1" Type="http://schemas.openxmlformats.org/officeDocument/2006/relationships/vmlDrawing" Target="../drawings/vmlDrawing4.v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10.wmf"/><Relationship Id="rId2" Type="http://schemas.openxmlformats.org/officeDocument/2006/relationships/slideLayout" Target="../slideLayouts/slideLayout150.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2.jpeg"/><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8.bin"/><Relationship Id="rId7" Type="http://schemas.openxmlformats.org/officeDocument/2006/relationships/image" Target="../media/image12.wmf"/><Relationship Id="rId2" Type="http://schemas.openxmlformats.org/officeDocument/2006/relationships/slideLayout" Target="../slideLayouts/slideLayout150.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2.jpeg"/><Relationship Id="rId4" Type="http://schemas.openxmlformats.org/officeDocument/2006/relationships/image" Target="../media/image11.wmf"/><Relationship Id="rId9" Type="http://schemas.openxmlformats.org/officeDocument/2006/relationships/image" Target="../media/image1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1.x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5.png"/><Relationship Id="rId2" Type="http://schemas.openxmlformats.org/officeDocument/2006/relationships/slideLayout" Target="../slideLayouts/slideLayout155.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17.wmf"/><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50.xml"/><Relationship Id="rId1" Type="http://schemas.openxmlformats.org/officeDocument/2006/relationships/vmlDrawing" Target="../drawings/vmlDrawing8.vml"/><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150.xml"/></Relationships>
</file>

<file path=ppt/slides/_rels/slide3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5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56.xml"/><Relationship Id="rId1" Type="http://schemas.openxmlformats.org/officeDocument/2006/relationships/vmlDrawing" Target="../drawings/vmlDrawing9.vml"/><Relationship Id="rId6" Type="http://schemas.openxmlformats.org/officeDocument/2006/relationships/image" Target="../media/image22.emf"/><Relationship Id="rId5" Type="http://schemas.openxmlformats.org/officeDocument/2006/relationships/oleObject" Target="../embeddings/oleObject14.bin"/><Relationship Id="rId4" Type="http://schemas.openxmlformats.org/officeDocument/2006/relationships/image" Target="../media/image21.e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oleObject" Target="../embeddings/oleObject19.bin"/><Relationship Id="rId3" Type="http://schemas.openxmlformats.org/officeDocument/2006/relationships/oleObject" Target="../embeddings/oleObject15.bin"/><Relationship Id="rId7" Type="http://schemas.openxmlformats.org/officeDocument/2006/relationships/image" Target="../media/image24.png"/><Relationship Id="rId12" Type="http://schemas.openxmlformats.org/officeDocument/2006/relationships/image" Target="../media/image27.wmf"/><Relationship Id="rId2" Type="http://schemas.openxmlformats.org/officeDocument/2006/relationships/slideLayout" Target="../slideLayouts/slideLayout150.xml"/><Relationship Id="rId1" Type="http://schemas.openxmlformats.org/officeDocument/2006/relationships/vmlDrawing" Target="../drawings/vmlDrawing10.vml"/><Relationship Id="rId6" Type="http://schemas.openxmlformats.org/officeDocument/2006/relationships/oleObject" Target="../embeddings/oleObject16.bin"/><Relationship Id="rId11" Type="http://schemas.openxmlformats.org/officeDocument/2006/relationships/oleObject" Target="../embeddings/oleObject18.bin"/><Relationship Id="rId5" Type="http://schemas.openxmlformats.org/officeDocument/2006/relationships/image" Target="../media/image2.jpeg"/><Relationship Id="rId10" Type="http://schemas.openxmlformats.org/officeDocument/2006/relationships/image" Target="../media/image25.jpeg"/><Relationship Id="rId4" Type="http://schemas.openxmlformats.org/officeDocument/2006/relationships/image" Target="../media/image23.wmf"/><Relationship Id="rId9" Type="http://schemas.openxmlformats.org/officeDocument/2006/relationships/image" Target="../media/image26.wmf"/></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5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45.xml"/><Relationship Id="rId1" Type="http://schemas.openxmlformats.org/officeDocument/2006/relationships/vmlDrawing" Target="../drawings/vmlDrawing11.vml"/><Relationship Id="rId5" Type="http://schemas.openxmlformats.org/officeDocument/2006/relationships/image" Target="../media/image29.wmf"/><Relationship Id="rId4" Type="http://schemas.openxmlformats.org/officeDocument/2006/relationships/oleObject" Target="../embeddings/oleObject20.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50.xml"/><Relationship Id="rId1" Type="http://schemas.openxmlformats.org/officeDocument/2006/relationships/vmlDrawing" Target="../drawings/vmlDrawing12.vml"/><Relationship Id="rId6" Type="http://schemas.openxmlformats.org/officeDocument/2006/relationships/image" Target="../media/image31.emf"/><Relationship Id="rId5" Type="http://schemas.openxmlformats.org/officeDocument/2006/relationships/oleObject" Target="../embeddings/oleObject22.bin"/><Relationship Id="rId4" Type="http://schemas.openxmlformats.org/officeDocument/2006/relationships/image" Target="../media/image3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0.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44.xml"/><Relationship Id="rId1" Type="http://schemas.openxmlformats.org/officeDocument/2006/relationships/vmlDrawing" Target="../drawings/vmlDrawing13.vml"/><Relationship Id="rId6" Type="http://schemas.openxmlformats.org/officeDocument/2006/relationships/image" Target="../media/image33.emf"/><Relationship Id="rId5" Type="http://schemas.openxmlformats.org/officeDocument/2006/relationships/oleObject" Target="../embeddings/oleObject24.bin"/><Relationship Id="rId4" Type="http://schemas.openxmlformats.org/officeDocument/2006/relationships/image" Target="../media/image32.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0.xml"/></Relationships>
</file>

<file path=ppt/slides/_rels/slide55.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150.xml"/><Relationship Id="rId1" Type="http://schemas.openxmlformats.org/officeDocument/2006/relationships/vmlDrawing" Target="../drawings/vmlDrawing14.vml"/><Relationship Id="rId6" Type="http://schemas.openxmlformats.org/officeDocument/2006/relationships/image" Target="../media/image35.emf"/><Relationship Id="rId5" Type="http://schemas.openxmlformats.org/officeDocument/2006/relationships/oleObject" Target="../embeddings/oleObject26.bin"/><Relationship Id="rId4" Type="http://schemas.openxmlformats.org/officeDocument/2006/relationships/image" Target="../media/image34.emf"/></Relationships>
</file>

<file path=ppt/slides/_rels/slide56.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150.xml"/><Relationship Id="rId1" Type="http://schemas.openxmlformats.org/officeDocument/2006/relationships/vmlDrawing" Target="../drawings/vmlDrawing15.vml"/><Relationship Id="rId6" Type="http://schemas.openxmlformats.org/officeDocument/2006/relationships/image" Target="../media/image35.emf"/><Relationship Id="rId5" Type="http://schemas.openxmlformats.org/officeDocument/2006/relationships/oleObject" Target="../embeddings/oleObject29.bin"/><Relationship Id="rId4" Type="http://schemas.openxmlformats.org/officeDocument/2006/relationships/image" Target="../media/image34.e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oleObject" Target="../embeddings/oleObject36.bin"/><Relationship Id="rId18" Type="http://schemas.openxmlformats.org/officeDocument/2006/relationships/oleObject" Target="../embeddings/oleObject39.bin"/><Relationship Id="rId3" Type="http://schemas.openxmlformats.org/officeDocument/2006/relationships/oleObject" Target="../embeddings/oleObject31.bin"/><Relationship Id="rId7" Type="http://schemas.openxmlformats.org/officeDocument/2006/relationships/image" Target="../media/image38.wmf"/><Relationship Id="rId12" Type="http://schemas.openxmlformats.org/officeDocument/2006/relationships/image" Target="../media/image40.wmf"/><Relationship Id="rId17" Type="http://schemas.openxmlformats.org/officeDocument/2006/relationships/oleObject" Target="../embeddings/oleObject38.bin"/><Relationship Id="rId2" Type="http://schemas.openxmlformats.org/officeDocument/2006/relationships/slideLayout" Target="../slideLayouts/slideLayout150.xml"/><Relationship Id="rId16" Type="http://schemas.openxmlformats.org/officeDocument/2006/relationships/image" Target="../media/image42.png"/><Relationship Id="rId1" Type="http://schemas.openxmlformats.org/officeDocument/2006/relationships/vmlDrawing" Target="../drawings/vmlDrawing16.vml"/><Relationship Id="rId6" Type="http://schemas.openxmlformats.org/officeDocument/2006/relationships/oleObject" Target="../embeddings/oleObject32.bin"/><Relationship Id="rId11" Type="http://schemas.openxmlformats.org/officeDocument/2006/relationships/oleObject" Target="../embeddings/oleObject35.bin"/><Relationship Id="rId5" Type="http://schemas.openxmlformats.org/officeDocument/2006/relationships/image" Target="../media/image2.jpeg"/><Relationship Id="rId15" Type="http://schemas.openxmlformats.org/officeDocument/2006/relationships/oleObject" Target="../embeddings/oleObject37.bin"/><Relationship Id="rId10" Type="http://schemas.openxmlformats.org/officeDocument/2006/relationships/image" Target="../media/image39.wmf"/><Relationship Id="rId4" Type="http://schemas.openxmlformats.org/officeDocument/2006/relationships/image" Target="../media/image37.wmf"/><Relationship Id="rId9" Type="http://schemas.openxmlformats.org/officeDocument/2006/relationships/oleObject" Target="../embeddings/oleObject34.bin"/><Relationship Id="rId14" Type="http://schemas.openxmlformats.org/officeDocument/2006/relationships/image" Target="../media/image41.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50.xml"/><Relationship Id="rId1" Type="http://schemas.openxmlformats.org/officeDocument/2006/relationships/vmlDrawing" Target="../drawings/vmlDrawing17.vml"/><Relationship Id="rId6" Type="http://schemas.openxmlformats.org/officeDocument/2006/relationships/image" Target="../media/image44.emf"/><Relationship Id="rId5" Type="http://schemas.openxmlformats.org/officeDocument/2006/relationships/oleObject" Target="../embeddings/oleObject41.bin"/><Relationship Id="rId4" Type="http://schemas.openxmlformats.org/officeDocument/2006/relationships/image" Target="../media/image43.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150.xml"/><Relationship Id="rId1" Type="http://schemas.openxmlformats.org/officeDocument/2006/relationships/vmlDrawing" Target="../drawings/vmlDrawing18.vml"/><Relationship Id="rId6" Type="http://schemas.openxmlformats.org/officeDocument/2006/relationships/image" Target="../media/image46.emf"/><Relationship Id="rId5" Type="http://schemas.openxmlformats.org/officeDocument/2006/relationships/oleObject" Target="../embeddings/oleObject43.bin"/><Relationship Id="rId4" Type="http://schemas.openxmlformats.org/officeDocument/2006/relationships/image" Target="../media/image45.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50.xml"/><Relationship Id="rId1" Type="http://schemas.openxmlformats.org/officeDocument/2006/relationships/vmlDrawing" Target="../drawings/vmlDrawing19.vml"/><Relationship Id="rId4" Type="http://schemas.openxmlformats.org/officeDocument/2006/relationships/image" Target="../media/image4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oleObject" Target="../embeddings/oleObject45.bin"/><Relationship Id="rId7" Type="http://schemas.openxmlformats.org/officeDocument/2006/relationships/image" Target="../media/image49.wmf"/><Relationship Id="rId2" Type="http://schemas.openxmlformats.org/officeDocument/2006/relationships/slideLayout" Target="../slideLayouts/slideLayout150.xml"/><Relationship Id="rId1" Type="http://schemas.openxmlformats.org/officeDocument/2006/relationships/vmlDrawing" Target="../drawings/vmlDrawing20.vml"/><Relationship Id="rId6" Type="http://schemas.openxmlformats.org/officeDocument/2006/relationships/oleObject" Target="../embeddings/oleObject46.bin"/><Relationship Id="rId5" Type="http://schemas.openxmlformats.org/officeDocument/2006/relationships/image" Target="../media/image2.jpeg"/><Relationship Id="rId4" Type="http://schemas.openxmlformats.org/officeDocument/2006/relationships/image" Target="../media/image48.wmf"/><Relationship Id="rId9" Type="http://schemas.openxmlformats.org/officeDocument/2006/relationships/image" Target="../media/image50.wmf"/></Relationships>
</file>

<file path=ppt/slides/_rels/slide6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50.xml"/><Relationship Id="rId1" Type="http://schemas.openxmlformats.org/officeDocument/2006/relationships/vmlDrawing" Target="../drawings/vmlDrawing21.vml"/><Relationship Id="rId4" Type="http://schemas.openxmlformats.org/officeDocument/2006/relationships/image" Target="../media/image52.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50.xml"/><Relationship Id="rId1" Type="http://schemas.openxmlformats.org/officeDocument/2006/relationships/vmlDrawing" Target="../drawings/vmlDrawing22.vml"/><Relationship Id="rId5" Type="http://schemas.openxmlformats.org/officeDocument/2006/relationships/image" Target="../media/image2.jpeg"/><Relationship Id="rId4" Type="http://schemas.openxmlformats.org/officeDocument/2006/relationships/image" Target="../media/image53.w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50.xml"/><Relationship Id="rId1" Type="http://schemas.openxmlformats.org/officeDocument/2006/relationships/vmlDrawing" Target="../drawings/vmlDrawing23.vml"/><Relationship Id="rId5" Type="http://schemas.openxmlformats.org/officeDocument/2006/relationships/image" Target="../media/image2.jpeg"/><Relationship Id="rId4" Type="http://schemas.openxmlformats.org/officeDocument/2006/relationships/image" Target="../media/image54.wmf"/></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oleObject" Target="../embeddings/oleObject51.bin"/><Relationship Id="rId7" Type="http://schemas.openxmlformats.org/officeDocument/2006/relationships/image" Target="../media/image56.wmf"/><Relationship Id="rId2" Type="http://schemas.openxmlformats.org/officeDocument/2006/relationships/slideLayout" Target="../slideLayouts/slideLayout150.xml"/><Relationship Id="rId1" Type="http://schemas.openxmlformats.org/officeDocument/2006/relationships/vmlDrawing" Target="../drawings/vmlDrawing24.vml"/><Relationship Id="rId6" Type="http://schemas.openxmlformats.org/officeDocument/2006/relationships/oleObject" Target="../embeddings/oleObject52.bin"/><Relationship Id="rId11" Type="http://schemas.openxmlformats.org/officeDocument/2006/relationships/image" Target="../media/image58.wmf"/><Relationship Id="rId5" Type="http://schemas.openxmlformats.org/officeDocument/2006/relationships/image" Target="../media/image2.jpeg"/><Relationship Id="rId10" Type="http://schemas.openxmlformats.org/officeDocument/2006/relationships/oleObject" Target="../embeddings/oleObject54.bin"/><Relationship Id="rId4" Type="http://schemas.openxmlformats.org/officeDocument/2006/relationships/image" Target="../media/image55.wmf"/><Relationship Id="rId9" Type="http://schemas.openxmlformats.org/officeDocument/2006/relationships/image" Target="../media/image57.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55.bin"/><Relationship Id="rId7" Type="http://schemas.openxmlformats.org/officeDocument/2006/relationships/image" Target="../media/image60.wmf"/><Relationship Id="rId2" Type="http://schemas.openxmlformats.org/officeDocument/2006/relationships/slideLayout" Target="../slideLayouts/slideLayout150.xml"/><Relationship Id="rId1" Type="http://schemas.openxmlformats.org/officeDocument/2006/relationships/vmlDrawing" Target="../drawings/vmlDrawing25.vml"/><Relationship Id="rId6" Type="http://schemas.openxmlformats.org/officeDocument/2006/relationships/oleObject" Target="../embeddings/oleObject56.bin"/><Relationship Id="rId5" Type="http://schemas.openxmlformats.org/officeDocument/2006/relationships/image" Target="../media/image2.jpeg"/><Relationship Id="rId4" Type="http://schemas.openxmlformats.org/officeDocument/2006/relationships/image" Target="../media/image59.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7.bin"/><Relationship Id="rId7" Type="http://schemas.openxmlformats.org/officeDocument/2006/relationships/image" Target="../media/image62.wmf"/><Relationship Id="rId2" Type="http://schemas.openxmlformats.org/officeDocument/2006/relationships/slideLayout" Target="../slideLayouts/slideLayout150.xml"/><Relationship Id="rId1" Type="http://schemas.openxmlformats.org/officeDocument/2006/relationships/vmlDrawing" Target="../drawings/vmlDrawing26.vml"/><Relationship Id="rId6" Type="http://schemas.openxmlformats.org/officeDocument/2006/relationships/oleObject" Target="../embeddings/oleObject58.bin"/><Relationship Id="rId5" Type="http://schemas.openxmlformats.org/officeDocument/2006/relationships/image" Target="../media/image2.jpeg"/><Relationship Id="rId4" Type="http://schemas.openxmlformats.org/officeDocument/2006/relationships/image" Target="../media/image61.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50.xml"/><Relationship Id="rId1" Type="http://schemas.openxmlformats.org/officeDocument/2006/relationships/vmlDrawing" Target="../drawings/vmlDrawing27.vml"/><Relationship Id="rId5" Type="http://schemas.openxmlformats.org/officeDocument/2006/relationships/image" Target="../media/image2.jpeg"/><Relationship Id="rId4" Type="http://schemas.openxmlformats.org/officeDocument/2006/relationships/image" Target="../media/image63.wmf"/></Relationships>
</file>

<file path=ppt/slides/_rels/slide78.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2.jpeg"/><Relationship Id="rId1" Type="http://schemas.openxmlformats.org/officeDocument/2006/relationships/slideLayout" Target="../slideLayouts/slideLayout150.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150.xml"/><Relationship Id="rId1" Type="http://schemas.openxmlformats.org/officeDocument/2006/relationships/vmlDrawing" Target="../drawings/vmlDrawing28.vml"/><Relationship Id="rId4" Type="http://schemas.openxmlformats.org/officeDocument/2006/relationships/image" Target="../media/image65.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03.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image" Target="../media/image3.w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1.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150.xml"/><Relationship Id="rId1" Type="http://schemas.openxmlformats.org/officeDocument/2006/relationships/vmlDrawing" Target="../drawings/vmlDrawing29.vml"/><Relationship Id="rId6" Type="http://schemas.openxmlformats.org/officeDocument/2006/relationships/image" Target="../media/image67.emf"/><Relationship Id="rId5" Type="http://schemas.openxmlformats.org/officeDocument/2006/relationships/oleObject" Target="../embeddings/oleObject62.bin"/><Relationship Id="rId4" Type="http://schemas.openxmlformats.org/officeDocument/2006/relationships/image" Target="../media/image66.e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44.xml"/><Relationship Id="rId1" Type="http://schemas.openxmlformats.org/officeDocument/2006/relationships/vmlDrawing" Target="../drawings/vmlDrawing30.vml"/><Relationship Id="rId4" Type="http://schemas.openxmlformats.org/officeDocument/2006/relationships/image" Target="../media/image68.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flipV="1">
            <a:off x="685800" y="4267200"/>
            <a:ext cx="7010400" cy="76200"/>
          </a:xfrm>
          <a:prstGeom prst="rect">
            <a:avLst/>
          </a:prstGeom>
          <a:gradFill rotWithShape="0">
            <a:gsLst>
              <a:gs pos="0">
                <a:srgbClr val="FFFF00"/>
              </a:gs>
              <a:gs pos="100000">
                <a:srgbClr val="333399"/>
              </a:gs>
            </a:gsLst>
            <a:lin ang="0" scaled="1"/>
          </a:gradFill>
          <a:ln>
            <a:noFill/>
          </a:ln>
          <a:effectLst/>
          <a:extLs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endParaRPr>
          </a:p>
        </p:txBody>
      </p:sp>
      <p:sp>
        <p:nvSpPr>
          <p:cNvPr id="3075" name="Text Box 3"/>
          <p:cNvSpPr txBox="1">
            <a:spLocks noChangeArrowheads="1"/>
          </p:cNvSpPr>
          <p:nvPr/>
        </p:nvSpPr>
        <p:spPr bwMode="auto">
          <a:xfrm>
            <a:off x="639763" y="1371600"/>
            <a:ext cx="705643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fontAlgn="base" hangingPunct="1">
              <a:spcBef>
                <a:spcPct val="50000"/>
              </a:spcBef>
              <a:spcAft>
                <a:spcPct val="0"/>
              </a:spcAft>
            </a:pPr>
            <a:r>
              <a:rPr kumimoji="1" lang="zh-CN" altLang="en-US" sz="4800" dirty="0">
                <a:solidFill>
                  <a:srgbClr val="FFFF00"/>
                </a:solidFill>
                <a:latin typeface="华文行楷" pitchFamily="2" charset="-122"/>
                <a:ea typeface="华文行楷" pitchFamily="2" charset="-122"/>
              </a:rPr>
              <a:t>第三章</a:t>
            </a:r>
            <a:r>
              <a:rPr kumimoji="1" lang="zh-CN" altLang="en-US" sz="4400" dirty="0">
                <a:solidFill>
                  <a:srgbClr val="FFFF00"/>
                </a:solidFill>
                <a:latin typeface="宋体" pitchFamily="2" charset="-122"/>
              </a:rPr>
              <a:t>  </a:t>
            </a:r>
          </a:p>
          <a:p>
            <a:pPr algn="ctr" eaLnBrk="1" fontAlgn="base" hangingPunct="1">
              <a:spcBef>
                <a:spcPct val="50000"/>
              </a:spcBef>
              <a:spcAft>
                <a:spcPct val="0"/>
              </a:spcAft>
            </a:pPr>
            <a:r>
              <a:rPr kumimoji="1" lang="zh-CN" altLang="en-US" sz="4400" dirty="0">
                <a:solidFill>
                  <a:srgbClr val="FFFF00"/>
                </a:solidFill>
                <a:latin typeface="华文行楷" pitchFamily="2" charset="-122"/>
                <a:ea typeface="华文行楷" pitchFamily="2" charset="-122"/>
              </a:rPr>
              <a:t>药 物 的 杂 质 检 查</a:t>
            </a:r>
            <a:endParaRPr kumimoji="1" lang="zh-CN" altLang="en-US" sz="4400" dirty="0">
              <a:solidFill>
                <a:srgbClr val="009999"/>
              </a:solidFill>
              <a:latin typeface="华文行楷" pitchFamily="2" charset="-122"/>
              <a:ea typeface="华文行楷" pitchFamily="2" charset="-122"/>
            </a:endParaRPr>
          </a:p>
        </p:txBody>
      </p:sp>
      <p:pic>
        <p:nvPicPr>
          <p:cNvPr id="2052" name="Picture 4" descr="竹叶"/>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5113" y="0"/>
            <a:ext cx="1258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36677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dissolve">
                                      <p:cBhvr>
                                        <p:cTn id="7" dur="500"/>
                                        <p:tgtEl>
                                          <p:spTgt spid="307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ipe(left)">
                                      <p:cBhvr>
                                        <p:cTn id="1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l" eaLnBrk="1" hangingPunct="1"/>
            <a:r>
              <a:rPr lang="zh-CN" altLang="en-US" sz="2800" b="1" dirty="0" smtClean="0">
                <a:solidFill>
                  <a:srgbClr val="FFFF00"/>
                </a:solidFill>
                <a:ea typeface="楷体_GB2312" pitchFamily="49" charset="-122"/>
              </a:rPr>
              <a:t>三、药物杂质的分类</a:t>
            </a:r>
          </a:p>
        </p:txBody>
      </p:sp>
      <p:sp>
        <p:nvSpPr>
          <p:cNvPr id="11267" name="AutoShape 4"/>
          <p:cNvSpPr>
            <a:spLocks noChangeArrowheads="1"/>
          </p:cNvSpPr>
          <p:nvPr/>
        </p:nvSpPr>
        <p:spPr bwMode="auto">
          <a:xfrm>
            <a:off x="4764088" y="3194050"/>
            <a:ext cx="1611312" cy="2738438"/>
          </a:xfrm>
          <a:prstGeom prst="roundRect">
            <a:avLst>
              <a:gd name="adj" fmla="val 13745"/>
            </a:avLst>
          </a:prstGeom>
          <a:noFill/>
          <a:ln w="38100" algn="ctr">
            <a:solidFill>
              <a:schemeClr val="accent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endParaRPr>
          </a:p>
        </p:txBody>
      </p:sp>
      <p:sp>
        <p:nvSpPr>
          <p:cNvPr id="11268" name="AutoShape 5"/>
          <p:cNvSpPr>
            <a:spLocks noChangeArrowheads="1"/>
          </p:cNvSpPr>
          <p:nvPr/>
        </p:nvSpPr>
        <p:spPr bwMode="auto">
          <a:xfrm>
            <a:off x="2936875" y="3205163"/>
            <a:ext cx="1706563" cy="2738437"/>
          </a:xfrm>
          <a:prstGeom prst="roundRect">
            <a:avLst>
              <a:gd name="adj" fmla="val 13745"/>
            </a:avLst>
          </a:prstGeom>
          <a:noFill/>
          <a:ln w="38100" algn="ctr">
            <a:solidFill>
              <a:schemeClr val="accent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endParaRPr>
          </a:p>
        </p:txBody>
      </p:sp>
      <p:sp>
        <p:nvSpPr>
          <p:cNvPr id="11269" name="AutoShape 6"/>
          <p:cNvSpPr>
            <a:spLocks noChangeArrowheads="1"/>
          </p:cNvSpPr>
          <p:nvPr/>
        </p:nvSpPr>
        <p:spPr bwMode="auto">
          <a:xfrm>
            <a:off x="1116013" y="3213100"/>
            <a:ext cx="1620837" cy="2738438"/>
          </a:xfrm>
          <a:prstGeom prst="roundRect">
            <a:avLst>
              <a:gd name="adj" fmla="val 13745"/>
            </a:avLst>
          </a:prstGeom>
          <a:noFill/>
          <a:ln w="38100">
            <a:solidFill>
              <a:schemeClr val="accent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endParaRPr>
          </a:p>
        </p:txBody>
      </p:sp>
      <p:grpSp>
        <p:nvGrpSpPr>
          <p:cNvPr id="11270" name="Group 7"/>
          <p:cNvGrpSpPr>
            <a:grpSpLocks/>
          </p:cNvGrpSpPr>
          <p:nvPr/>
        </p:nvGrpSpPr>
        <p:grpSpPr bwMode="auto">
          <a:xfrm>
            <a:off x="1363663" y="1828800"/>
            <a:ext cx="4510087" cy="936625"/>
            <a:chOff x="624" y="1152"/>
            <a:chExt cx="3121" cy="720"/>
          </a:xfrm>
        </p:grpSpPr>
        <p:sp>
          <p:nvSpPr>
            <p:cNvPr id="11277" name="Rectangle 8"/>
            <p:cNvSpPr>
              <a:spLocks noChangeArrowheads="1"/>
            </p:cNvSpPr>
            <p:nvPr/>
          </p:nvSpPr>
          <p:spPr bwMode="gray">
            <a:xfrm rot="3419336">
              <a:off x="624" y="1200"/>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zh-CN" altLang="en-US" b="1">
                <a:solidFill>
                  <a:srgbClr val="000000"/>
                </a:solidFill>
              </a:endParaRPr>
            </a:p>
          </p:txBody>
        </p:sp>
        <p:grpSp>
          <p:nvGrpSpPr>
            <p:cNvPr id="11278" name="Group 9"/>
            <p:cNvGrpSpPr>
              <a:grpSpLocks/>
            </p:cNvGrpSpPr>
            <p:nvPr/>
          </p:nvGrpSpPr>
          <p:grpSpPr bwMode="auto">
            <a:xfrm>
              <a:off x="1296" y="1296"/>
              <a:ext cx="624" cy="96"/>
              <a:chOff x="2003" y="3439"/>
              <a:chExt cx="468" cy="244"/>
            </a:xfrm>
          </p:grpSpPr>
          <p:sp>
            <p:nvSpPr>
              <p:cNvPr id="11287" name="Oval 10"/>
              <p:cNvSpPr>
                <a:spLocks noChangeArrowheads="1"/>
              </p:cNvSpPr>
              <p:nvPr/>
            </p:nvSpPr>
            <p:spPr bwMode="gray">
              <a:xfrm>
                <a:off x="2003" y="3439"/>
                <a:ext cx="79" cy="242"/>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endParaRPr>
              </a:p>
            </p:txBody>
          </p:sp>
          <p:sp>
            <p:nvSpPr>
              <p:cNvPr id="11288" name="Rectangle 11"/>
              <p:cNvSpPr>
                <a:spLocks noChangeArrowheads="1"/>
              </p:cNvSpPr>
              <p:nvPr/>
            </p:nvSpPr>
            <p:spPr bwMode="gray">
              <a:xfrm>
                <a:off x="2048" y="3441"/>
                <a:ext cx="388" cy="2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endParaRPr>
              </a:p>
            </p:txBody>
          </p:sp>
          <p:sp>
            <p:nvSpPr>
              <p:cNvPr id="11289" name="Oval 12"/>
              <p:cNvSpPr>
                <a:spLocks noChangeArrowheads="1"/>
              </p:cNvSpPr>
              <p:nvPr/>
            </p:nvSpPr>
            <p:spPr bwMode="gray">
              <a:xfrm>
                <a:off x="2400" y="3443"/>
                <a:ext cx="71" cy="234"/>
              </a:xfrm>
              <a:prstGeom prst="ellipse">
                <a:avLst/>
              </a:prstGeom>
              <a:solidFill>
                <a:schemeClr val="accent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endParaRPr>
              </a:p>
            </p:txBody>
          </p:sp>
          <p:sp>
            <p:nvSpPr>
              <p:cNvPr id="11290" name="Oval 13"/>
              <p:cNvSpPr>
                <a:spLocks noChangeArrowheads="1"/>
              </p:cNvSpPr>
              <p:nvPr/>
            </p:nvSpPr>
            <p:spPr bwMode="gray">
              <a:xfrm>
                <a:off x="2438" y="3519"/>
                <a:ext cx="20" cy="6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endParaRPr>
              </a:p>
            </p:txBody>
          </p:sp>
        </p:grpSp>
        <p:sp>
          <p:nvSpPr>
            <p:cNvPr id="11279" name="Rectangle 14"/>
            <p:cNvSpPr>
              <a:spLocks noChangeArrowheads="1"/>
            </p:cNvSpPr>
            <p:nvPr/>
          </p:nvSpPr>
          <p:spPr bwMode="gray">
            <a:xfrm rot="3419336">
              <a:off x="1776"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zh-CN" altLang="en-US" b="1">
                <a:solidFill>
                  <a:srgbClr val="000000"/>
                </a:solidFill>
              </a:endParaRPr>
            </a:p>
          </p:txBody>
        </p:sp>
        <p:grpSp>
          <p:nvGrpSpPr>
            <p:cNvPr id="11280" name="Group 15"/>
            <p:cNvGrpSpPr>
              <a:grpSpLocks/>
            </p:cNvGrpSpPr>
            <p:nvPr/>
          </p:nvGrpSpPr>
          <p:grpSpPr bwMode="auto">
            <a:xfrm>
              <a:off x="2448" y="1296"/>
              <a:ext cx="624" cy="96"/>
              <a:chOff x="2003" y="3439"/>
              <a:chExt cx="468" cy="244"/>
            </a:xfrm>
          </p:grpSpPr>
          <p:sp>
            <p:nvSpPr>
              <p:cNvPr id="11283" name="Oval 16"/>
              <p:cNvSpPr>
                <a:spLocks noChangeArrowheads="1"/>
              </p:cNvSpPr>
              <p:nvPr/>
            </p:nvSpPr>
            <p:spPr bwMode="gray">
              <a:xfrm>
                <a:off x="2003" y="3439"/>
                <a:ext cx="79" cy="242"/>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endParaRPr>
              </a:p>
            </p:txBody>
          </p:sp>
          <p:sp>
            <p:nvSpPr>
              <p:cNvPr id="11284" name="Rectangle 17"/>
              <p:cNvSpPr>
                <a:spLocks noChangeArrowheads="1"/>
              </p:cNvSpPr>
              <p:nvPr/>
            </p:nvSpPr>
            <p:spPr bwMode="gray">
              <a:xfrm>
                <a:off x="2048" y="3441"/>
                <a:ext cx="388" cy="24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endParaRPr>
              </a:p>
            </p:txBody>
          </p:sp>
          <p:sp>
            <p:nvSpPr>
              <p:cNvPr id="11285" name="Oval 18"/>
              <p:cNvSpPr>
                <a:spLocks noChangeArrowheads="1"/>
              </p:cNvSpPr>
              <p:nvPr/>
            </p:nvSpPr>
            <p:spPr bwMode="gray">
              <a:xfrm>
                <a:off x="2400" y="3443"/>
                <a:ext cx="71" cy="234"/>
              </a:xfrm>
              <a:prstGeom prst="ellipse">
                <a:avLst/>
              </a:prstGeom>
              <a:solidFill>
                <a:schemeClr val="accent1"/>
              </a:solidFill>
              <a:ln w="127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endParaRPr>
              </a:p>
            </p:txBody>
          </p:sp>
          <p:sp>
            <p:nvSpPr>
              <p:cNvPr id="11286" name="Oval 19"/>
              <p:cNvSpPr>
                <a:spLocks noChangeArrowheads="1"/>
              </p:cNvSpPr>
              <p:nvPr/>
            </p:nvSpPr>
            <p:spPr bwMode="gray">
              <a:xfrm>
                <a:off x="2438" y="3519"/>
                <a:ext cx="20" cy="69"/>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endParaRPr>
              </a:p>
            </p:txBody>
          </p:sp>
        </p:grpSp>
        <p:sp>
          <p:nvSpPr>
            <p:cNvPr id="11281" name="Rectangle 20"/>
            <p:cNvSpPr>
              <a:spLocks noChangeArrowheads="1"/>
            </p:cNvSpPr>
            <p:nvPr/>
          </p:nvSpPr>
          <p:spPr bwMode="gray">
            <a:xfrm rot="3419336">
              <a:off x="2880" y="1152"/>
              <a:ext cx="672" cy="672"/>
            </a:xfrm>
            <a:prstGeom prst="rect">
              <a:avLst/>
            </a:prstGeom>
            <a:solidFill>
              <a:schemeClr val="accent1"/>
            </a:solidFill>
            <a:ln w="9525">
              <a:miter lim="800000"/>
              <a:headEnd/>
              <a:tailEnd/>
            </a:ln>
            <a:effectLst/>
            <a:scene3d>
              <a:camera prst="legacyPerspectiveFront">
                <a:rot lat="0" lon="1500000" rev="0"/>
              </a:camera>
              <a:lightRig rig="legacyFlat4" dir="b"/>
            </a:scene3d>
            <a:sp3d extrusionH="887400" prstMaterial="legacyMatte">
              <a:bevelT w="13500" h="13500" prst="angle"/>
              <a:bevelB w="13500" h="13500" prst="angle"/>
              <a:extrusionClr>
                <a:schemeClr val="accent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fontAlgn="base">
                <a:spcBef>
                  <a:spcPct val="0"/>
                </a:spcBef>
                <a:spcAft>
                  <a:spcPct val="0"/>
                </a:spcAft>
              </a:pPr>
              <a:endParaRPr lang="zh-CN" altLang="en-US" b="1">
                <a:solidFill>
                  <a:srgbClr val="000000"/>
                </a:solidFill>
              </a:endParaRPr>
            </a:p>
          </p:txBody>
        </p:sp>
        <p:sp>
          <p:nvSpPr>
            <p:cNvPr id="11282" name="Oval 22"/>
            <p:cNvSpPr>
              <a:spLocks noChangeArrowheads="1"/>
            </p:cNvSpPr>
            <p:nvPr/>
          </p:nvSpPr>
          <p:spPr bwMode="gray">
            <a:xfrm>
              <a:off x="3607" y="1293"/>
              <a:ext cx="138" cy="95"/>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b="1">
                <a:solidFill>
                  <a:srgbClr val="000000"/>
                </a:solidFill>
              </a:endParaRPr>
            </a:p>
          </p:txBody>
        </p:sp>
      </p:grpSp>
      <p:sp>
        <p:nvSpPr>
          <p:cNvPr id="11271" name="Rectangle 27"/>
          <p:cNvSpPr>
            <a:spLocks noChangeArrowheads="1"/>
          </p:cNvSpPr>
          <p:nvPr/>
        </p:nvSpPr>
        <p:spPr bwMode="gray">
          <a:xfrm>
            <a:off x="1692275" y="2133600"/>
            <a:ext cx="358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b="1">
                <a:solidFill>
                  <a:srgbClr val="FFFFFF"/>
                </a:solidFill>
              </a:rPr>
              <a:t>１</a:t>
            </a:r>
          </a:p>
        </p:txBody>
      </p:sp>
      <p:sp>
        <p:nvSpPr>
          <p:cNvPr id="11272" name="Rectangle 28"/>
          <p:cNvSpPr>
            <a:spLocks noChangeArrowheads="1"/>
          </p:cNvSpPr>
          <p:nvPr/>
        </p:nvSpPr>
        <p:spPr bwMode="gray">
          <a:xfrm>
            <a:off x="3348038" y="21336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b="1">
                <a:solidFill>
                  <a:srgbClr val="FFFFFF"/>
                </a:solidFill>
              </a:rPr>
              <a:t>２</a:t>
            </a:r>
          </a:p>
        </p:txBody>
      </p:sp>
      <p:sp>
        <p:nvSpPr>
          <p:cNvPr id="11273" name="Rectangle 29"/>
          <p:cNvSpPr>
            <a:spLocks noChangeArrowheads="1"/>
          </p:cNvSpPr>
          <p:nvPr/>
        </p:nvSpPr>
        <p:spPr bwMode="gray">
          <a:xfrm>
            <a:off x="4932363" y="2133600"/>
            <a:ext cx="41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zh-CN" altLang="en-US" b="1">
                <a:solidFill>
                  <a:srgbClr val="FFFFFF"/>
                </a:solidFill>
              </a:rPr>
              <a:t>３</a:t>
            </a:r>
          </a:p>
        </p:txBody>
      </p:sp>
      <p:sp>
        <p:nvSpPr>
          <p:cNvPr id="11274" name="Rectangle 31"/>
          <p:cNvSpPr>
            <a:spLocks noChangeArrowheads="1"/>
          </p:cNvSpPr>
          <p:nvPr/>
        </p:nvSpPr>
        <p:spPr bwMode="auto">
          <a:xfrm>
            <a:off x="1258888" y="3408363"/>
            <a:ext cx="1465262" cy="1827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b="1">
                <a:solidFill>
                  <a:srgbClr val="FF3300"/>
                </a:solidFill>
              </a:rPr>
              <a:t>　</a:t>
            </a:r>
            <a:r>
              <a:rPr lang="zh-CN" altLang="en-US" sz="2400" b="1">
                <a:solidFill>
                  <a:srgbClr val="FFFF00"/>
                </a:solidFill>
                <a:ea typeface="楷体_GB2312" pitchFamily="49" charset="-122"/>
              </a:rPr>
              <a:t>来源</a:t>
            </a:r>
          </a:p>
          <a:p>
            <a:pPr fontAlgn="base">
              <a:spcBef>
                <a:spcPct val="0"/>
              </a:spcBef>
              <a:spcAft>
                <a:spcPct val="0"/>
              </a:spcAft>
            </a:pPr>
            <a:endParaRPr lang="zh-CN" altLang="en-US" sz="2400" b="1">
              <a:solidFill>
                <a:srgbClr val="FFFF00"/>
              </a:solidFill>
              <a:ea typeface="楷体_GB2312" pitchFamily="49" charset="-122"/>
            </a:endParaRPr>
          </a:p>
          <a:p>
            <a:pPr fontAlgn="base">
              <a:spcBef>
                <a:spcPct val="0"/>
              </a:spcBef>
              <a:spcAft>
                <a:spcPct val="0"/>
              </a:spcAft>
            </a:pPr>
            <a:endParaRPr lang="zh-CN" altLang="en-US" b="1">
              <a:solidFill>
                <a:srgbClr val="000000"/>
              </a:solidFill>
              <a:ea typeface="楷体_GB2312" pitchFamily="49" charset="-122"/>
            </a:endParaRPr>
          </a:p>
          <a:p>
            <a:pPr fontAlgn="base">
              <a:spcBef>
                <a:spcPct val="0"/>
              </a:spcBef>
              <a:spcAft>
                <a:spcPct val="0"/>
              </a:spcAft>
            </a:pPr>
            <a:r>
              <a:rPr lang="zh-CN" altLang="en-US" sz="2400" b="1">
                <a:solidFill>
                  <a:srgbClr val="FFFF00"/>
                </a:solidFill>
                <a:ea typeface="楷体_GB2312" pitchFamily="49" charset="-122"/>
              </a:rPr>
              <a:t>一般杂质</a:t>
            </a:r>
          </a:p>
          <a:p>
            <a:pPr fontAlgn="base">
              <a:spcBef>
                <a:spcPct val="0"/>
              </a:spcBef>
              <a:spcAft>
                <a:spcPct val="0"/>
              </a:spcAft>
            </a:pPr>
            <a:r>
              <a:rPr lang="zh-CN" altLang="en-US" sz="2400" b="1">
                <a:solidFill>
                  <a:srgbClr val="FFFF00"/>
                </a:solidFill>
                <a:ea typeface="楷体_GB2312" pitchFamily="49" charset="-122"/>
              </a:rPr>
              <a:t>特殊杂质</a:t>
            </a:r>
          </a:p>
        </p:txBody>
      </p:sp>
      <p:sp>
        <p:nvSpPr>
          <p:cNvPr id="11275" name="Rectangle 32"/>
          <p:cNvSpPr>
            <a:spLocks noChangeArrowheads="1"/>
          </p:cNvSpPr>
          <p:nvPr/>
        </p:nvSpPr>
        <p:spPr bwMode="auto">
          <a:xfrm>
            <a:off x="2916238" y="3408363"/>
            <a:ext cx="172720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400" b="1">
                <a:solidFill>
                  <a:srgbClr val="FFFF00"/>
                </a:solidFill>
                <a:ea typeface="楷体_GB2312" pitchFamily="49" charset="-122"/>
              </a:rPr>
              <a:t>类别或特性</a:t>
            </a:r>
          </a:p>
          <a:p>
            <a:pPr fontAlgn="base">
              <a:spcBef>
                <a:spcPct val="0"/>
              </a:spcBef>
              <a:spcAft>
                <a:spcPct val="0"/>
              </a:spcAft>
            </a:pPr>
            <a:endParaRPr lang="zh-CN" altLang="en-US" sz="2400" b="1">
              <a:solidFill>
                <a:srgbClr val="FFFF00"/>
              </a:solidFill>
              <a:ea typeface="楷体_GB2312" pitchFamily="49" charset="-122"/>
            </a:endParaRPr>
          </a:p>
          <a:p>
            <a:pPr fontAlgn="base">
              <a:spcBef>
                <a:spcPct val="0"/>
              </a:spcBef>
              <a:spcAft>
                <a:spcPct val="0"/>
              </a:spcAft>
            </a:pPr>
            <a:endParaRPr lang="zh-CN" altLang="en-US" sz="2400" b="1">
              <a:solidFill>
                <a:srgbClr val="FFFF00"/>
              </a:solidFill>
              <a:ea typeface="楷体_GB2312" pitchFamily="49" charset="-122"/>
            </a:endParaRPr>
          </a:p>
          <a:p>
            <a:pPr algn="ctr" fontAlgn="base">
              <a:spcBef>
                <a:spcPct val="0"/>
              </a:spcBef>
              <a:spcAft>
                <a:spcPct val="0"/>
              </a:spcAft>
            </a:pPr>
            <a:r>
              <a:rPr lang="zh-CN" altLang="en-US" sz="2400" b="1">
                <a:solidFill>
                  <a:srgbClr val="FFFF00"/>
                </a:solidFill>
                <a:ea typeface="楷体_GB2312" pitchFamily="49" charset="-122"/>
              </a:rPr>
              <a:t>无机杂质</a:t>
            </a:r>
          </a:p>
          <a:p>
            <a:pPr algn="ctr" fontAlgn="base">
              <a:spcBef>
                <a:spcPct val="0"/>
              </a:spcBef>
              <a:spcAft>
                <a:spcPct val="0"/>
              </a:spcAft>
            </a:pPr>
            <a:r>
              <a:rPr lang="zh-CN" altLang="en-US" sz="2400" b="1">
                <a:solidFill>
                  <a:srgbClr val="FFFF00"/>
                </a:solidFill>
                <a:ea typeface="楷体_GB2312" pitchFamily="49" charset="-122"/>
              </a:rPr>
              <a:t>有机杂质</a:t>
            </a:r>
          </a:p>
        </p:txBody>
      </p:sp>
      <p:sp>
        <p:nvSpPr>
          <p:cNvPr id="11276" name="Rectangle 33"/>
          <p:cNvSpPr>
            <a:spLocks noChangeArrowheads="1"/>
          </p:cNvSpPr>
          <p:nvPr/>
        </p:nvSpPr>
        <p:spPr bwMode="auto">
          <a:xfrm>
            <a:off x="4837113" y="3373438"/>
            <a:ext cx="1439862" cy="219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400" b="1">
                <a:solidFill>
                  <a:srgbClr val="FFFF00"/>
                </a:solidFill>
                <a:ea typeface="楷体_GB2312" pitchFamily="49" charset="-122"/>
              </a:rPr>
              <a:t>性质</a:t>
            </a:r>
          </a:p>
          <a:p>
            <a:pPr fontAlgn="base">
              <a:spcBef>
                <a:spcPct val="0"/>
              </a:spcBef>
              <a:spcAft>
                <a:spcPct val="0"/>
              </a:spcAft>
            </a:pPr>
            <a:endParaRPr lang="zh-CN" altLang="en-US" sz="2400" b="1">
              <a:solidFill>
                <a:srgbClr val="FFFF00"/>
              </a:solidFill>
              <a:ea typeface="楷体_GB2312" pitchFamily="49" charset="-122"/>
            </a:endParaRPr>
          </a:p>
          <a:p>
            <a:pPr fontAlgn="base">
              <a:spcBef>
                <a:spcPct val="0"/>
              </a:spcBef>
              <a:spcAft>
                <a:spcPct val="0"/>
              </a:spcAft>
            </a:pPr>
            <a:endParaRPr lang="zh-CN" altLang="en-US" sz="2400" b="1">
              <a:solidFill>
                <a:srgbClr val="FFFF00"/>
              </a:solidFill>
              <a:ea typeface="楷体_GB2312" pitchFamily="49" charset="-122"/>
            </a:endParaRPr>
          </a:p>
          <a:p>
            <a:pPr fontAlgn="base">
              <a:spcBef>
                <a:spcPct val="0"/>
              </a:spcBef>
              <a:spcAft>
                <a:spcPct val="0"/>
              </a:spcAft>
            </a:pPr>
            <a:r>
              <a:rPr lang="zh-CN" altLang="en-US" sz="2400" b="1">
                <a:solidFill>
                  <a:srgbClr val="FFFF00"/>
                </a:solidFill>
                <a:ea typeface="楷体_GB2312" pitchFamily="49" charset="-122"/>
              </a:rPr>
              <a:t>信号杂质</a:t>
            </a:r>
          </a:p>
          <a:p>
            <a:pPr fontAlgn="base">
              <a:spcBef>
                <a:spcPct val="0"/>
              </a:spcBef>
              <a:spcAft>
                <a:spcPct val="0"/>
              </a:spcAft>
            </a:pPr>
            <a:r>
              <a:rPr lang="zh-CN" altLang="en-US" sz="2400" b="1">
                <a:solidFill>
                  <a:srgbClr val="FFFF00"/>
                </a:solidFill>
                <a:ea typeface="楷体_GB2312" pitchFamily="49" charset="-122"/>
              </a:rPr>
              <a:t>有害杂质</a:t>
            </a:r>
            <a:endParaRPr lang="zh-CN" altLang="en-US" b="1">
              <a:solidFill>
                <a:srgbClr val="000000"/>
              </a:solidFill>
            </a:endParaRPr>
          </a:p>
          <a:p>
            <a:pPr fontAlgn="base">
              <a:spcBef>
                <a:spcPct val="0"/>
              </a:spcBef>
              <a:spcAft>
                <a:spcPct val="0"/>
              </a:spcAft>
            </a:pPr>
            <a:endParaRPr lang="en-US" altLang="zh-CN" b="1">
              <a:solidFill>
                <a:srgbClr val="000000"/>
              </a:solidFill>
            </a:endParaRPr>
          </a:p>
        </p:txBody>
      </p:sp>
    </p:spTree>
    <p:extLst>
      <p:ext uri="{BB962C8B-B14F-4D97-AF65-F5344CB8AC3E}">
        <p14:creationId xmlns:p14="http://schemas.microsoft.com/office/powerpoint/2010/main" val="333330298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250825" y="404813"/>
            <a:ext cx="69405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zh-CN" altLang="en-US" sz="3200" b="0">
                <a:solidFill>
                  <a:srgbClr val="FFFF00"/>
                </a:solidFill>
                <a:latin typeface="Times New Roman" pitchFamily="18" charset="0"/>
                <a:ea typeface="楷体_GB2312" pitchFamily="49" charset="-122"/>
              </a:rPr>
              <a:t>十二、溶液澄清度检查法</a:t>
            </a:r>
            <a:r>
              <a:rPr kumimoji="1" lang="zh-CN" altLang="en-US" sz="4400">
                <a:solidFill>
                  <a:schemeClr val="tx2"/>
                </a:solidFill>
                <a:latin typeface="Times New Roman" pitchFamily="18" charset="0"/>
                <a:ea typeface="黑体" pitchFamily="2" charset="-122"/>
              </a:rPr>
              <a:t> </a:t>
            </a:r>
          </a:p>
        </p:txBody>
      </p:sp>
      <p:sp>
        <p:nvSpPr>
          <p:cNvPr id="96259" name="Rectangle 3"/>
          <p:cNvSpPr>
            <a:spLocks noChangeArrowheads="1"/>
          </p:cNvSpPr>
          <p:nvPr/>
        </p:nvSpPr>
        <p:spPr bwMode="auto">
          <a:xfrm>
            <a:off x="250825" y="1341438"/>
            <a:ext cx="8610600"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20000"/>
              </a:lnSpc>
              <a:spcBef>
                <a:spcPct val="20000"/>
              </a:spcBef>
            </a:pPr>
            <a:r>
              <a:rPr kumimoji="1" lang="en-US" altLang="zh-CN" sz="4000" b="0">
                <a:latin typeface="Times New Roman" pitchFamily="18" charset="0"/>
                <a:ea typeface="黑体" pitchFamily="2" charset="-122"/>
              </a:rPr>
              <a:t>          </a:t>
            </a:r>
            <a:r>
              <a:rPr kumimoji="1" lang="zh-CN" altLang="en-US" sz="2800" b="0">
                <a:solidFill>
                  <a:schemeClr val="bg1"/>
                </a:solidFill>
                <a:latin typeface="楷体_GB2312" pitchFamily="49" charset="-122"/>
                <a:ea typeface="楷体_GB2312" pitchFamily="49" charset="-122"/>
              </a:rPr>
              <a:t>检查药物中的微量不溶性杂质，用作注射剂的原料药一般应作此项检查。</a:t>
            </a:r>
          </a:p>
        </p:txBody>
      </p:sp>
      <p:sp>
        <p:nvSpPr>
          <p:cNvPr id="96260" name="Rectangle 4"/>
          <p:cNvSpPr>
            <a:spLocks noChangeArrowheads="1"/>
          </p:cNvSpPr>
          <p:nvPr/>
        </p:nvSpPr>
        <p:spPr bwMode="auto">
          <a:xfrm>
            <a:off x="684213" y="2852738"/>
            <a:ext cx="609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kumimoji="1" lang="en-US" altLang="zh-CN" sz="4000" b="0">
                <a:latin typeface="Times New Roman" pitchFamily="18" charset="0"/>
                <a:ea typeface="黑体" pitchFamily="2" charset="-122"/>
              </a:rPr>
              <a:t>       </a:t>
            </a:r>
            <a:r>
              <a:rPr kumimoji="1" lang="zh-CN" altLang="en-US" sz="2800" b="0">
                <a:solidFill>
                  <a:schemeClr val="bg1"/>
                </a:solidFill>
                <a:latin typeface="楷体_GB2312" pitchFamily="49" charset="-122"/>
                <a:ea typeface="楷体_GB2312" pitchFamily="49" charset="-122"/>
              </a:rPr>
              <a:t>检查方法  对照法</a:t>
            </a:r>
            <a:r>
              <a:rPr kumimoji="1" lang="zh-CN" altLang="en-US" sz="4000" b="0">
                <a:latin typeface="Times New Roman" pitchFamily="18" charset="0"/>
                <a:ea typeface="黑体" pitchFamily="2" charset="-122"/>
              </a:rPr>
              <a:t> </a:t>
            </a:r>
          </a:p>
        </p:txBody>
      </p:sp>
      <p:sp>
        <p:nvSpPr>
          <p:cNvPr id="100357" name="Rectangle 5"/>
          <p:cNvSpPr>
            <a:spLocks noChangeArrowheads="1"/>
          </p:cNvSpPr>
          <p:nvPr/>
        </p:nvSpPr>
        <p:spPr bwMode="auto">
          <a:xfrm>
            <a:off x="394335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kumimoji="1" lang="zh-CN" altLang="zh-CN" sz="4000" b="0">
              <a:latin typeface="Times New Roman" pitchFamily="18" charset="0"/>
            </a:endParaRPr>
          </a:p>
        </p:txBody>
      </p:sp>
      <p:sp>
        <p:nvSpPr>
          <p:cNvPr id="100358" name="Rectangle 6"/>
          <p:cNvSpPr>
            <a:spLocks noChangeArrowheads="1"/>
          </p:cNvSpPr>
          <p:nvPr/>
        </p:nvSpPr>
        <p:spPr bwMode="auto">
          <a:xfrm>
            <a:off x="3919538"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kumimoji="1" lang="zh-CN" altLang="zh-CN" sz="4000" b="0">
              <a:latin typeface="Times New Roman" pitchFamily="18" charset="0"/>
            </a:endParaRPr>
          </a:p>
        </p:txBody>
      </p:sp>
      <p:graphicFrame>
        <p:nvGraphicFramePr>
          <p:cNvPr id="96263" name="Object 7"/>
          <p:cNvGraphicFramePr>
            <a:graphicFrameLocks noChangeAspect="1"/>
          </p:cNvGraphicFramePr>
          <p:nvPr/>
        </p:nvGraphicFramePr>
        <p:xfrm>
          <a:off x="1187450" y="3702050"/>
          <a:ext cx="5761038" cy="1135063"/>
        </p:xfrm>
        <a:graphic>
          <a:graphicData uri="http://schemas.openxmlformats.org/presentationml/2006/ole">
            <mc:AlternateContent xmlns:mc="http://schemas.openxmlformats.org/markup-compatibility/2006">
              <mc:Choice xmlns:v="urn:schemas-microsoft-com:vml" Requires="v">
                <p:oleObj spid="_x0000_s29728" name="公式" r:id="rId3" imgW="1238385" imgH="190590" progId="Equation.3">
                  <p:embed/>
                </p:oleObj>
              </mc:Choice>
              <mc:Fallback>
                <p:oleObj name="公式" r:id="rId3" imgW="1238385" imgH="19059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3702050"/>
                        <a:ext cx="5761038"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60865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additive="base">
                                        <p:cTn id="7" dur="500" fill="hold"/>
                                        <p:tgtEl>
                                          <p:spTgt spid="96258"/>
                                        </p:tgtEl>
                                        <p:attrNameLst>
                                          <p:attrName>ppt_x</p:attrName>
                                        </p:attrNameLst>
                                      </p:cBhvr>
                                      <p:tavLst>
                                        <p:tav tm="0">
                                          <p:val>
                                            <p:strVal val="0-#ppt_w/2"/>
                                          </p:val>
                                        </p:tav>
                                        <p:tav tm="100000">
                                          <p:val>
                                            <p:strVal val="#ppt_x"/>
                                          </p:val>
                                        </p:tav>
                                      </p:tavLst>
                                    </p:anim>
                                    <p:anim calcmode="lin" valueType="num">
                                      <p:cBhvr additive="base">
                                        <p:cTn id="8" dur="500" fill="hold"/>
                                        <p:tgtEl>
                                          <p:spTgt spid="962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6259"/>
                                        </p:tgtEl>
                                        <p:attrNameLst>
                                          <p:attrName>style.visibility</p:attrName>
                                        </p:attrNameLst>
                                      </p:cBhvr>
                                      <p:to>
                                        <p:strVal val="visible"/>
                                      </p:to>
                                    </p:set>
                                    <p:anim calcmode="lin" valueType="num">
                                      <p:cBhvr additive="base">
                                        <p:cTn id="13" dur="500" fill="hold"/>
                                        <p:tgtEl>
                                          <p:spTgt spid="96259"/>
                                        </p:tgtEl>
                                        <p:attrNameLst>
                                          <p:attrName>ppt_x</p:attrName>
                                        </p:attrNameLst>
                                      </p:cBhvr>
                                      <p:tavLst>
                                        <p:tav tm="0">
                                          <p:val>
                                            <p:strVal val="0-#ppt_w/2"/>
                                          </p:val>
                                        </p:tav>
                                        <p:tav tm="100000">
                                          <p:val>
                                            <p:strVal val="#ppt_x"/>
                                          </p:val>
                                        </p:tav>
                                      </p:tavLst>
                                    </p:anim>
                                    <p:anim calcmode="lin" valueType="num">
                                      <p:cBhvr additive="base">
                                        <p:cTn id="14" dur="500" fill="hold"/>
                                        <p:tgtEl>
                                          <p:spTgt spid="9625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6260"/>
                                        </p:tgtEl>
                                        <p:attrNameLst>
                                          <p:attrName>style.visibility</p:attrName>
                                        </p:attrNameLst>
                                      </p:cBhvr>
                                      <p:to>
                                        <p:strVal val="visible"/>
                                      </p:to>
                                    </p:set>
                                    <p:anim calcmode="lin" valueType="num">
                                      <p:cBhvr additive="base">
                                        <p:cTn id="19" dur="500" fill="hold"/>
                                        <p:tgtEl>
                                          <p:spTgt spid="96260"/>
                                        </p:tgtEl>
                                        <p:attrNameLst>
                                          <p:attrName>ppt_x</p:attrName>
                                        </p:attrNameLst>
                                      </p:cBhvr>
                                      <p:tavLst>
                                        <p:tav tm="0">
                                          <p:val>
                                            <p:strVal val="0-#ppt_w/2"/>
                                          </p:val>
                                        </p:tav>
                                        <p:tav tm="100000">
                                          <p:val>
                                            <p:strVal val="#ppt_x"/>
                                          </p:val>
                                        </p:tav>
                                      </p:tavLst>
                                    </p:anim>
                                    <p:anim calcmode="lin" valueType="num">
                                      <p:cBhvr additive="base">
                                        <p:cTn id="20" dur="500" fill="hold"/>
                                        <p:tgtEl>
                                          <p:spTgt spid="9626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96263"/>
                                        </p:tgtEl>
                                        <p:attrNameLst>
                                          <p:attrName>style.visibility</p:attrName>
                                        </p:attrNameLst>
                                      </p:cBhvr>
                                      <p:to>
                                        <p:strVal val="visible"/>
                                      </p:to>
                                    </p:set>
                                    <p:anim calcmode="lin" valueType="num">
                                      <p:cBhvr additive="base">
                                        <p:cTn id="25" dur="500" fill="hold"/>
                                        <p:tgtEl>
                                          <p:spTgt spid="96263"/>
                                        </p:tgtEl>
                                        <p:attrNameLst>
                                          <p:attrName>ppt_x</p:attrName>
                                        </p:attrNameLst>
                                      </p:cBhvr>
                                      <p:tavLst>
                                        <p:tav tm="0">
                                          <p:val>
                                            <p:strVal val="0-#ppt_w/2"/>
                                          </p:val>
                                        </p:tav>
                                        <p:tav tm="100000">
                                          <p:val>
                                            <p:strVal val="#ppt_x"/>
                                          </p:val>
                                        </p:tav>
                                      </p:tavLst>
                                    </p:anim>
                                    <p:anim calcmode="lin" valueType="num">
                                      <p:cBhvr additive="base">
                                        <p:cTn id="26" dur="500" fill="hold"/>
                                        <p:tgtEl>
                                          <p:spTgt spid="962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utoUpdateAnimBg="0"/>
      <p:bldP spid="96259" grpId="0" autoUpdateAnimBg="0"/>
      <p:bldP spid="96260"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ChangeArrowheads="1"/>
          </p:cNvSpPr>
          <p:nvPr/>
        </p:nvSpPr>
        <p:spPr bwMode="auto">
          <a:xfrm>
            <a:off x="179388" y="476250"/>
            <a:ext cx="6172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kumimoji="1" lang="zh-CN" altLang="en-US" sz="3200" b="0">
                <a:solidFill>
                  <a:srgbClr val="FFFF00"/>
                </a:solidFill>
                <a:latin typeface="Times New Roman" pitchFamily="18" charset="0"/>
                <a:ea typeface="楷体_GB2312" pitchFamily="49" charset="-122"/>
              </a:rPr>
              <a:t>浊度标准液的配制</a:t>
            </a:r>
          </a:p>
        </p:txBody>
      </p:sp>
      <p:sp>
        <p:nvSpPr>
          <p:cNvPr id="97283" name="Rectangle 3"/>
          <p:cNvSpPr>
            <a:spLocks noChangeArrowheads="1"/>
          </p:cNvSpPr>
          <p:nvPr/>
        </p:nvSpPr>
        <p:spPr bwMode="auto">
          <a:xfrm>
            <a:off x="0" y="1052513"/>
            <a:ext cx="8893175"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50000"/>
              </a:lnSpc>
            </a:pPr>
            <a:r>
              <a:rPr kumimoji="1" lang="en-US" altLang="zh-CN" sz="4000" b="0">
                <a:latin typeface="Times New Roman" pitchFamily="18" charset="0"/>
                <a:ea typeface="黑体" pitchFamily="2" charset="-122"/>
              </a:rPr>
              <a:t>   </a:t>
            </a:r>
            <a:r>
              <a:rPr kumimoji="1" lang="zh-CN" altLang="en-US" sz="2800" b="0">
                <a:solidFill>
                  <a:schemeClr val="bg1"/>
                </a:solidFill>
                <a:latin typeface="Times New Roman" pitchFamily="18" charset="0"/>
                <a:ea typeface="楷体_GB2312" pitchFamily="49" charset="-122"/>
              </a:rPr>
              <a:t>中国药典规定用浊度标准液作为澄清度检查的标准。</a:t>
            </a:r>
            <a:r>
              <a:rPr kumimoji="1" lang="zh-CN" altLang="en-US" sz="4000" b="0">
                <a:solidFill>
                  <a:schemeClr val="bg1"/>
                </a:solidFill>
                <a:latin typeface="Times New Roman" pitchFamily="18" charset="0"/>
                <a:ea typeface="黑体" pitchFamily="2" charset="-122"/>
              </a:rPr>
              <a:t> </a:t>
            </a:r>
          </a:p>
        </p:txBody>
      </p:sp>
      <p:sp>
        <p:nvSpPr>
          <p:cNvPr id="97284" name="Text Box 4"/>
          <p:cNvSpPr txBox="1">
            <a:spLocks noChangeArrowheads="1"/>
          </p:cNvSpPr>
          <p:nvPr/>
        </p:nvSpPr>
        <p:spPr bwMode="auto">
          <a:xfrm>
            <a:off x="395288" y="1989138"/>
            <a:ext cx="8208962" cy="199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30000"/>
              </a:lnSpc>
            </a:pPr>
            <a:r>
              <a:rPr kumimoji="1" lang="en-US" altLang="zh-CN" sz="4000" b="0">
                <a:solidFill>
                  <a:schemeClr val="bg1"/>
                </a:solidFill>
                <a:latin typeface="Times New Roman" pitchFamily="18" charset="0"/>
                <a:ea typeface="黑体" pitchFamily="2" charset="-122"/>
              </a:rPr>
              <a:t> </a:t>
            </a:r>
            <a:r>
              <a:rPr kumimoji="1" lang="zh-CN" altLang="en-US" sz="2800" b="0">
                <a:solidFill>
                  <a:schemeClr val="bg1"/>
                </a:solidFill>
                <a:latin typeface="Times New Roman" pitchFamily="18" charset="0"/>
                <a:ea typeface="楷体_GB2312" pitchFamily="49" charset="-122"/>
              </a:rPr>
              <a:t>反应原理：乌洛托品在偏酸性条件下水解产生甲醛，甲醛与肼缩合生成甲醛腙，不溶于水，形成白色浑浊。</a:t>
            </a:r>
          </a:p>
        </p:txBody>
      </p:sp>
      <p:sp>
        <p:nvSpPr>
          <p:cNvPr id="101381" name="Rectangle 5"/>
          <p:cNvSpPr>
            <a:spLocks noChangeArrowheads="1"/>
          </p:cNvSpPr>
          <p:nvPr/>
        </p:nvSpPr>
        <p:spPr bwMode="auto">
          <a:xfrm>
            <a:off x="468313" y="4076700"/>
            <a:ext cx="8353425"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kumimoji="1" lang="en-US" altLang="zh-CN" sz="2800" b="0">
                <a:solidFill>
                  <a:schemeClr val="bg1"/>
                </a:solidFill>
                <a:latin typeface="楷体_GB2312" pitchFamily="49" charset="-122"/>
                <a:ea typeface="楷体_GB2312" pitchFamily="49" charset="-122"/>
              </a:rPr>
              <a:t>1.00</a:t>
            </a:r>
            <a:r>
              <a:rPr kumimoji="1" lang="zh-CN" altLang="en-US" sz="2800" b="0">
                <a:solidFill>
                  <a:schemeClr val="bg1"/>
                </a:solidFill>
                <a:latin typeface="楷体_GB2312" pitchFamily="49" charset="-122"/>
                <a:ea typeface="楷体_GB2312" pitchFamily="49" charset="-122"/>
              </a:rPr>
              <a:t>％硫酸肼溶液与</a:t>
            </a:r>
            <a:r>
              <a:rPr kumimoji="1" lang="en-US" altLang="zh-CN" sz="2800" b="0">
                <a:solidFill>
                  <a:schemeClr val="bg1"/>
                </a:solidFill>
                <a:latin typeface="楷体_GB2312" pitchFamily="49" charset="-122"/>
                <a:ea typeface="楷体_GB2312" pitchFamily="49" charset="-122"/>
              </a:rPr>
              <a:t>10</a:t>
            </a:r>
            <a:r>
              <a:rPr kumimoji="1" lang="zh-CN" altLang="en-US" sz="2800" b="0">
                <a:solidFill>
                  <a:schemeClr val="bg1"/>
                </a:solidFill>
                <a:latin typeface="楷体_GB2312" pitchFamily="49" charset="-122"/>
                <a:ea typeface="楷体_GB2312" pitchFamily="49" charset="-122"/>
              </a:rPr>
              <a:t>％乌洛托品溶液等量混合配制浊度标准贮备液        浊度标准原液               </a:t>
            </a:r>
          </a:p>
          <a:p>
            <a:pPr>
              <a:lnSpc>
                <a:spcPct val="130000"/>
              </a:lnSpc>
            </a:pPr>
            <a:r>
              <a:rPr kumimoji="1" lang="zh-CN" altLang="en-US" sz="2800" b="0">
                <a:solidFill>
                  <a:schemeClr val="bg1"/>
                </a:solidFill>
                <a:latin typeface="楷体_GB2312" pitchFamily="49" charset="-122"/>
                <a:ea typeface="楷体_GB2312" pitchFamily="49" charset="-122"/>
              </a:rPr>
              <a:t>浊度标准液（</a:t>
            </a:r>
            <a:r>
              <a:rPr kumimoji="1" lang="en-US" altLang="zh-CN" sz="2800" b="0">
                <a:solidFill>
                  <a:schemeClr val="bg1"/>
                </a:solidFill>
                <a:latin typeface="楷体_GB2312" pitchFamily="49" charset="-122"/>
                <a:ea typeface="楷体_GB2312" pitchFamily="49" charset="-122"/>
              </a:rPr>
              <a:t>5</a:t>
            </a:r>
            <a:r>
              <a:rPr kumimoji="1" lang="zh-CN" altLang="en-US" sz="2800" b="0">
                <a:solidFill>
                  <a:schemeClr val="bg1"/>
                </a:solidFill>
                <a:latin typeface="楷体_GB2312" pitchFamily="49" charset="-122"/>
                <a:ea typeface="楷体_GB2312" pitchFamily="49" charset="-122"/>
              </a:rPr>
              <a:t>个级号）</a:t>
            </a:r>
          </a:p>
        </p:txBody>
      </p:sp>
      <p:sp>
        <p:nvSpPr>
          <p:cNvPr id="101382" name="Line 6"/>
          <p:cNvSpPr>
            <a:spLocks noChangeShapeType="1"/>
          </p:cNvSpPr>
          <p:nvPr/>
        </p:nvSpPr>
        <p:spPr bwMode="auto">
          <a:xfrm>
            <a:off x="3563938" y="5013325"/>
            <a:ext cx="1152525"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1383" name="Line 7"/>
          <p:cNvSpPr>
            <a:spLocks noChangeShapeType="1"/>
          </p:cNvSpPr>
          <p:nvPr/>
        </p:nvSpPr>
        <p:spPr bwMode="auto">
          <a:xfrm>
            <a:off x="7019925" y="5013325"/>
            <a:ext cx="1225550"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10395549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additive="base">
                                        <p:cTn id="7" dur="500" fill="hold"/>
                                        <p:tgtEl>
                                          <p:spTgt spid="97282"/>
                                        </p:tgtEl>
                                        <p:attrNameLst>
                                          <p:attrName>ppt_x</p:attrName>
                                        </p:attrNameLst>
                                      </p:cBhvr>
                                      <p:tavLst>
                                        <p:tav tm="0">
                                          <p:val>
                                            <p:strVal val="0-#ppt_w/2"/>
                                          </p:val>
                                        </p:tav>
                                        <p:tav tm="100000">
                                          <p:val>
                                            <p:strVal val="#ppt_x"/>
                                          </p:val>
                                        </p:tav>
                                      </p:tavLst>
                                    </p:anim>
                                    <p:anim calcmode="lin" valueType="num">
                                      <p:cBhvr additive="base">
                                        <p:cTn id="8" dur="500" fill="hold"/>
                                        <p:tgtEl>
                                          <p:spTgt spid="9728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283"/>
                                        </p:tgtEl>
                                        <p:attrNameLst>
                                          <p:attrName>style.visibility</p:attrName>
                                        </p:attrNameLst>
                                      </p:cBhvr>
                                      <p:to>
                                        <p:strVal val="visible"/>
                                      </p:to>
                                    </p:set>
                                    <p:anim calcmode="lin" valueType="num">
                                      <p:cBhvr additive="base">
                                        <p:cTn id="13" dur="500" fill="hold"/>
                                        <p:tgtEl>
                                          <p:spTgt spid="97283"/>
                                        </p:tgtEl>
                                        <p:attrNameLst>
                                          <p:attrName>ppt_x</p:attrName>
                                        </p:attrNameLst>
                                      </p:cBhvr>
                                      <p:tavLst>
                                        <p:tav tm="0">
                                          <p:val>
                                            <p:strVal val="0-#ppt_w/2"/>
                                          </p:val>
                                        </p:tav>
                                        <p:tav tm="100000">
                                          <p:val>
                                            <p:strVal val="#ppt_x"/>
                                          </p:val>
                                        </p:tav>
                                      </p:tavLst>
                                    </p:anim>
                                    <p:anim calcmode="lin" valueType="num">
                                      <p:cBhvr additive="base">
                                        <p:cTn id="14" dur="500" fill="hold"/>
                                        <p:tgtEl>
                                          <p:spTgt spid="9728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284"/>
                                        </p:tgtEl>
                                        <p:attrNameLst>
                                          <p:attrName>style.visibility</p:attrName>
                                        </p:attrNameLst>
                                      </p:cBhvr>
                                      <p:to>
                                        <p:strVal val="visible"/>
                                      </p:to>
                                    </p:set>
                                    <p:anim calcmode="lin" valueType="num">
                                      <p:cBhvr additive="base">
                                        <p:cTn id="19" dur="500" fill="hold"/>
                                        <p:tgtEl>
                                          <p:spTgt spid="97284"/>
                                        </p:tgtEl>
                                        <p:attrNameLst>
                                          <p:attrName>ppt_x</p:attrName>
                                        </p:attrNameLst>
                                      </p:cBhvr>
                                      <p:tavLst>
                                        <p:tav tm="0">
                                          <p:val>
                                            <p:strVal val="0-#ppt_w/2"/>
                                          </p:val>
                                        </p:tav>
                                        <p:tav tm="100000">
                                          <p:val>
                                            <p:strVal val="#ppt_x"/>
                                          </p:val>
                                        </p:tav>
                                      </p:tavLst>
                                    </p:anim>
                                    <p:anim calcmode="lin" valueType="num">
                                      <p:cBhvr additive="base">
                                        <p:cTn id="20" dur="500" fill="hold"/>
                                        <p:tgtEl>
                                          <p:spTgt spid="972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utoUpdateAnimBg="0"/>
      <p:bldP spid="97283" grpId="0" autoUpdateAnimBg="0"/>
      <p:bldP spid="97284"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179388" y="981075"/>
            <a:ext cx="86106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just" eaLnBrk="1" hangingPunct="1">
              <a:lnSpc>
                <a:spcPct val="150000"/>
              </a:lnSpc>
            </a:pPr>
            <a:r>
              <a:rPr kumimoji="1" lang="en-US" altLang="zh-CN" sz="2800" b="0">
                <a:solidFill>
                  <a:schemeClr val="bg1"/>
                </a:solidFill>
                <a:latin typeface="楷体_GB2312" pitchFamily="49" charset="-122"/>
                <a:ea typeface="楷体_GB2312" pitchFamily="49" charset="-122"/>
              </a:rPr>
              <a:t>   </a:t>
            </a:r>
            <a:r>
              <a:rPr kumimoji="1" lang="zh-CN" altLang="en-US" sz="2800" b="0">
                <a:solidFill>
                  <a:schemeClr val="bg1"/>
                </a:solidFill>
                <a:latin typeface="楷体_GB2312" pitchFamily="49" charset="-122"/>
                <a:ea typeface="楷体_GB2312" pitchFamily="49" charset="-122"/>
              </a:rPr>
              <a:t>判断  药典中规定的</a:t>
            </a:r>
            <a:r>
              <a:rPr kumimoji="1" lang="zh-CN" altLang="en-US" sz="2800" b="0">
                <a:solidFill>
                  <a:schemeClr val="bg1"/>
                </a:solidFill>
                <a:latin typeface="Times New Roman" pitchFamily="18" charset="0"/>
                <a:ea typeface="楷体_GB2312" pitchFamily="49" charset="-122"/>
              </a:rPr>
              <a:t>“</a:t>
            </a:r>
            <a:r>
              <a:rPr kumimoji="1" lang="zh-CN" altLang="en-US" sz="2800" b="0">
                <a:solidFill>
                  <a:schemeClr val="bg1"/>
                </a:solidFill>
                <a:latin typeface="楷体_GB2312" pitchFamily="49" charset="-122"/>
                <a:ea typeface="楷体_GB2312" pitchFamily="49" charset="-122"/>
              </a:rPr>
              <a:t>澄清</a:t>
            </a:r>
            <a:r>
              <a:rPr kumimoji="1" lang="zh-CN" altLang="en-US" sz="2800" b="0">
                <a:solidFill>
                  <a:schemeClr val="bg1"/>
                </a:solidFill>
                <a:latin typeface="Times New Roman" pitchFamily="18" charset="0"/>
                <a:ea typeface="楷体_GB2312" pitchFamily="49" charset="-122"/>
              </a:rPr>
              <a:t>”</a:t>
            </a:r>
            <a:r>
              <a:rPr kumimoji="1" lang="zh-CN" altLang="en-US" sz="2800" b="0">
                <a:solidFill>
                  <a:schemeClr val="bg1"/>
                </a:solidFill>
                <a:latin typeface="楷体_GB2312" pitchFamily="49" charset="-122"/>
                <a:ea typeface="楷体_GB2312" pitchFamily="49" charset="-122"/>
              </a:rPr>
              <a:t>，系指供试品溶液的澄清度相同于所用溶剂，或未超过</a:t>
            </a:r>
            <a:r>
              <a:rPr kumimoji="1" lang="en-US" altLang="zh-CN" sz="2800" b="0">
                <a:solidFill>
                  <a:schemeClr val="bg1"/>
                </a:solidFill>
                <a:latin typeface="楷体_GB2312" pitchFamily="49" charset="-122"/>
                <a:ea typeface="楷体_GB2312" pitchFamily="49" charset="-122"/>
              </a:rPr>
              <a:t>0.5</a:t>
            </a:r>
            <a:r>
              <a:rPr kumimoji="1" lang="zh-CN" altLang="en-US" sz="2800" b="0">
                <a:solidFill>
                  <a:schemeClr val="bg1"/>
                </a:solidFill>
                <a:latin typeface="楷体_GB2312" pitchFamily="49" charset="-122"/>
                <a:ea typeface="楷体_GB2312" pitchFamily="49" charset="-122"/>
              </a:rPr>
              <a:t>号浊度标准液。</a:t>
            </a:r>
          </a:p>
        </p:txBody>
      </p:sp>
      <p:sp>
        <p:nvSpPr>
          <p:cNvPr id="98307" name="Text Box 3"/>
          <p:cNvSpPr txBox="1">
            <a:spLocks noChangeArrowheads="1"/>
          </p:cNvSpPr>
          <p:nvPr/>
        </p:nvSpPr>
        <p:spPr bwMode="auto">
          <a:xfrm>
            <a:off x="250825" y="2852738"/>
            <a:ext cx="8713788"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just" eaLnBrk="1" hangingPunct="1">
              <a:lnSpc>
                <a:spcPct val="150000"/>
              </a:lnSpc>
            </a:pPr>
            <a:r>
              <a:rPr kumimoji="1" lang="en-US" altLang="zh-CN" sz="2800" b="0">
                <a:solidFill>
                  <a:schemeClr val="bg1"/>
                </a:solidFill>
                <a:latin typeface="楷体_GB2312" pitchFamily="49" charset="-122"/>
                <a:ea typeface="楷体_GB2312" pitchFamily="49" charset="-122"/>
              </a:rPr>
              <a:t>   </a:t>
            </a:r>
            <a:r>
              <a:rPr kumimoji="1" lang="zh-CN" altLang="en-US" sz="2800" b="0">
                <a:solidFill>
                  <a:schemeClr val="bg1"/>
                </a:solidFill>
                <a:latin typeface="楷体_GB2312" pitchFamily="49" charset="-122"/>
                <a:ea typeface="楷体_GB2312" pitchFamily="49" charset="-122"/>
              </a:rPr>
              <a:t>溶剂：水、酸、碱、有机溶剂</a:t>
            </a:r>
          </a:p>
          <a:p>
            <a:pPr algn="just" eaLnBrk="1" hangingPunct="1">
              <a:lnSpc>
                <a:spcPct val="150000"/>
              </a:lnSpc>
            </a:pPr>
            <a:r>
              <a:rPr kumimoji="1" lang="zh-CN" altLang="en-US" sz="2800" b="0">
                <a:solidFill>
                  <a:schemeClr val="bg1"/>
                </a:solidFill>
                <a:latin typeface="楷体_GB2312" pitchFamily="49" charset="-122"/>
                <a:ea typeface="楷体_GB2312" pitchFamily="49" charset="-122"/>
              </a:rPr>
              <a:t>   </a:t>
            </a:r>
          </a:p>
        </p:txBody>
      </p:sp>
    </p:spTree>
    <p:extLst>
      <p:ext uri="{BB962C8B-B14F-4D97-AF65-F5344CB8AC3E}">
        <p14:creationId xmlns:p14="http://schemas.microsoft.com/office/powerpoint/2010/main" val="5415418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500" fill="hold"/>
                                        <p:tgtEl>
                                          <p:spTgt spid="98306"/>
                                        </p:tgtEl>
                                        <p:attrNameLst>
                                          <p:attrName>ppt_x</p:attrName>
                                        </p:attrNameLst>
                                      </p:cBhvr>
                                      <p:tavLst>
                                        <p:tav tm="0">
                                          <p:val>
                                            <p:strVal val="0-#ppt_w/2"/>
                                          </p:val>
                                        </p:tav>
                                        <p:tav tm="100000">
                                          <p:val>
                                            <p:strVal val="#ppt_x"/>
                                          </p:val>
                                        </p:tav>
                                      </p:tavLst>
                                    </p:anim>
                                    <p:anim calcmode="lin" valueType="num">
                                      <p:cBhvr additive="base">
                                        <p:cTn id="8" dur="500" fill="hold"/>
                                        <p:tgtEl>
                                          <p:spTgt spid="9830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8307"/>
                                        </p:tgtEl>
                                        <p:attrNameLst>
                                          <p:attrName>style.visibility</p:attrName>
                                        </p:attrNameLst>
                                      </p:cBhvr>
                                      <p:to>
                                        <p:strVal val="visible"/>
                                      </p:to>
                                    </p:set>
                                    <p:anim calcmode="lin" valueType="num">
                                      <p:cBhvr additive="base">
                                        <p:cTn id="13" dur="500" fill="hold"/>
                                        <p:tgtEl>
                                          <p:spTgt spid="98307"/>
                                        </p:tgtEl>
                                        <p:attrNameLst>
                                          <p:attrName>ppt_x</p:attrName>
                                        </p:attrNameLst>
                                      </p:cBhvr>
                                      <p:tavLst>
                                        <p:tav tm="0">
                                          <p:val>
                                            <p:strVal val="0-#ppt_w/2"/>
                                          </p:val>
                                        </p:tav>
                                        <p:tav tm="100000">
                                          <p:val>
                                            <p:strVal val="#ppt_x"/>
                                          </p:val>
                                        </p:tav>
                                      </p:tavLst>
                                    </p:anim>
                                    <p:anim calcmode="lin" valueType="num">
                                      <p:cBhvr additive="base">
                                        <p:cTn id="14" dur="500" fill="hold"/>
                                        <p:tgtEl>
                                          <p:spTgt spid="983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utoUpdateAnimBg="0"/>
      <p:bldP spid="98307"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868363" y="476250"/>
            <a:ext cx="7405687" cy="563563"/>
          </a:xfrm>
        </p:spPr>
        <p:txBody>
          <a:bodyPr/>
          <a:lstStyle/>
          <a:p>
            <a:pPr eaLnBrk="1" hangingPunct="1"/>
            <a:r>
              <a:rPr lang="en-US" altLang="zh-CN" smtClean="0">
                <a:latin typeface="楷体_GB2312" pitchFamily="49" charset="-122"/>
                <a:ea typeface="楷体_GB2312" pitchFamily="49" charset="-122"/>
              </a:rPr>
              <a:t>   </a:t>
            </a:r>
            <a:r>
              <a:rPr lang="zh-CN" altLang="en-US" sz="3200" smtClean="0">
                <a:solidFill>
                  <a:srgbClr val="FFFF00"/>
                </a:solidFill>
                <a:latin typeface="楷体_GB2312" pitchFamily="49" charset="-122"/>
                <a:ea typeface="楷体_GB2312" pitchFamily="49" charset="-122"/>
              </a:rPr>
              <a:t>第三节  特殊杂质的检查方法</a:t>
            </a:r>
          </a:p>
        </p:txBody>
      </p:sp>
      <p:sp>
        <p:nvSpPr>
          <p:cNvPr id="103427" name="Rectangle 3"/>
          <p:cNvSpPr>
            <a:spLocks noGrp="1" noChangeArrowheads="1"/>
          </p:cNvSpPr>
          <p:nvPr>
            <p:ph type="body" idx="1"/>
          </p:nvPr>
        </p:nvSpPr>
        <p:spPr>
          <a:xfrm>
            <a:off x="827088" y="1138238"/>
            <a:ext cx="7924800" cy="4924425"/>
          </a:xfrm>
        </p:spPr>
        <p:txBody>
          <a:bodyPr/>
          <a:lstStyle/>
          <a:p>
            <a:pPr eaLnBrk="1" hangingPunct="1">
              <a:buFontTx/>
              <a:buNone/>
            </a:pPr>
            <a:r>
              <a:rPr lang="zh-CN" altLang="en-US" sz="2800" dirty="0" smtClean="0">
                <a:solidFill>
                  <a:schemeClr val="bg1"/>
                </a:solidFill>
                <a:latin typeface="楷体_GB2312" pitchFamily="49" charset="-122"/>
                <a:ea typeface="楷体_GB2312" pitchFamily="49" charset="-122"/>
              </a:rPr>
              <a:t>一、特殊杂质的研究规范</a:t>
            </a:r>
            <a:endParaRPr lang="en-US" altLang="zh-CN" sz="2800" dirty="0" smtClean="0">
              <a:solidFill>
                <a:schemeClr val="bg1"/>
              </a:solidFill>
              <a:latin typeface="楷体_GB2312" pitchFamily="49" charset="-122"/>
              <a:ea typeface="楷体_GB2312" pitchFamily="49" charset="-122"/>
            </a:endParaRPr>
          </a:p>
          <a:p>
            <a:pPr eaLnBrk="1" hangingPunct="1">
              <a:lnSpc>
                <a:spcPct val="150000"/>
              </a:lnSpc>
              <a:buFontTx/>
              <a:buNone/>
            </a:pPr>
            <a:r>
              <a:rPr lang="zh-CN" altLang="en-US" sz="2400" dirty="0" smtClean="0">
                <a:solidFill>
                  <a:schemeClr val="bg1"/>
                </a:solidFill>
                <a:latin typeface="楷体_GB2312" pitchFamily="49" charset="-122"/>
                <a:ea typeface="楷体_GB2312" pitchFamily="49" charset="-122"/>
              </a:rPr>
              <a:t>  新原料或新制剂总的杂质表观含量在</a:t>
            </a:r>
            <a:r>
              <a:rPr lang="en-US" altLang="zh-CN" sz="2400" dirty="0" smtClean="0">
                <a:solidFill>
                  <a:srgbClr val="FFFF00"/>
                </a:solidFill>
                <a:latin typeface="楷体_GB2312" pitchFamily="49" charset="-122"/>
                <a:ea typeface="楷体_GB2312" pitchFamily="49" charset="-122"/>
              </a:rPr>
              <a:t>0.1%</a:t>
            </a:r>
            <a:r>
              <a:rPr lang="zh-CN" altLang="en-US" sz="2400" dirty="0" smtClean="0">
                <a:solidFill>
                  <a:srgbClr val="FFFF00"/>
                </a:solidFill>
                <a:latin typeface="楷体_GB2312" pitchFamily="49" charset="-122"/>
                <a:ea typeface="楷体_GB2312" pitchFamily="49" charset="-122"/>
              </a:rPr>
              <a:t>及其以上的杂质</a:t>
            </a:r>
            <a:r>
              <a:rPr lang="zh-CN" altLang="en-US" sz="2400" dirty="0" smtClean="0">
                <a:solidFill>
                  <a:schemeClr val="bg1"/>
                </a:solidFill>
                <a:latin typeface="楷体_GB2312" pitchFamily="49" charset="-122"/>
                <a:ea typeface="楷体_GB2312" pitchFamily="49" charset="-122"/>
              </a:rPr>
              <a:t>以及表观含量在</a:t>
            </a:r>
            <a:r>
              <a:rPr lang="en-US" altLang="zh-CN" sz="2400" dirty="0" smtClean="0">
                <a:solidFill>
                  <a:schemeClr val="bg1"/>
                </a:solidFill>
                <a:latin typeface="楷体_GB2312" pitchFamily="49" charset="-122"/>
                <a:ea typeface="楷体_GB2312" pitchFamily="49" charset="-122"/>
              </a:rPr>
              <a:t>0.1%</a:t>
            </a:r>
            <a:r>
              <a:rPr lang="zh-CN" altLang="en-US" sz="2400" dirty="0" smtClean="0">
                <a:solidFill>
                  <a:schemeClr val="bg1"/>
                </a:solidFill>
                <a:latin typeface="楷体_GB2312" pitchFamily="49" charset="-122"/>
                <a:ea typeface="楷体_GB2312" pitchFamily="49" charset="-122"/>
              </a:rPr>
              <a:t>以下的</a:t>
            </a:r>
            <a:r>
              <a:rPr lang="zh-CN" altLang="en-US" sz="2400" dirty="0" smtClean="0">
                <a:solidFill>
                  <a:srgbClr val="FFFF00"/>
                </a:solidFill>
                <a:latin typeface="楷体_GB2312" pitchFamily="49" charset="-122"/>
                <a:ea typeface="楷体_GB2312" pitchFamily="49" charset="-122"/>
              </a:rPr>
              <a:t>具强烈生物作用的杂质或毒性杂质</a:t>
            </a:r>
            <a:r>
              <a:rPr lang="zh-CN" altLang="en-US" sz="2400" dirty="0" smtClean="0">
                <a:solidFill>
                  <a:schemeClr val="bg1"/>
                </a:solidFill>
                <a:latin typeface="楷体_GB2312" pitchFamily="49" charset="-122"/>
                <a:ea typeface="楷体_GB2312" pitchFamily="49" charset="-122"/>
              </a:rPr>
              <a:t>，要求定性或确证其结构。</a:t>
            </a:r>
            <a:endParaRPr lang="en-US" altLang="zh-CN" sz="2400" dirty="0" smtClean="0">
              <a:solidFill>
                <a:schemeClr val="bg1"/>
              </a:solidFill>
              <a:latin typeface="楷体_GB2312" pitchFamily="49" charset="-122"/>
              <a:ea typeface="楷体_GB2312" pitchFamily="49" charset="-122"/>
            </a:endParaRPr>
          </a:p>
          <a:p>
            <a:pPr eaLnBrk="1" hangingPunct="1">
              <a:lnSpc>
                <a:spcPct val="150000"/>
              </a:lnSpc>
              <a:buFontTx/>
              <a:buNone/>
            </a:pPr>
            <a:r>
              <a:rPr lang="en-US" altLang="zh-CN" sz="2400" dirty="0" smtClean="0">
                <a:solidFill>
                  <a:schemeClr val="bg1"/>
                </a:solidFill>
                <a:latin typeface="楷体_GB2312" pitchFamily="49" charset="-122"/>
                <a:ea typeface="楷体_GB2312" pitchFamily="49" charset="-122"/>
              </a:rPr>
              <a:t>  </a:t>
            </a:r>
            <a:r>
              <a:rPr lang="zh-CN" altLang="en-US" sz="2400" dirty="0" smtClean="0">
                <a:solidFill>
                  <a:schemeClr val="bg1"/>
                </a:solidFill>
                <a:latin typeface="楷体_GB2312" pitchFamily="49" charset="-122"/>
                <a:ea typeface="楷体_GB2312" pitchFamily="49" charset="-122"/>
              </a:rPr>
              <a:t>光学异构体杂质。</a:t>
            </a:r>
            <a:endParaRPr lang="en-US" altLang="zh-CN" sz="2400" dirty="0" smtClean="0">
              <a:solidFill>
                <a:schemeClr val="bg1"/>
              </a:solidFill>
              <a:latin typeface="楷体_GB2312" pitchFamily="49" charset="-122"/>
              <a:ea typeface="楷体_GB2312" pitchFamily="49" charset="-122"/>
            </a:endParaRPr>
          </a:p>
          <a:p>
            <a:pPr eaLnBrk="1" hangingPunct="1">
              <a:buFontTx/>
              <a:buNone/>
            </a:pPr>
            <a:r>
              <a:rPr lang="zh-CN" altLang="en-US" sz="2800" dirty="0" smtClean="0">
                <a:solidFill>
                  <a:schemeClr val="bg1"/>
                </a:solidFill>
                <a:latin typeface="楷体_GB2312" pitchFamily="49" charset="-122"/>
                <a:ea typeface="楷体_GB2312" pitchFamily="49" charset="-122"/>
              </a:rPr>
              <a:t>二、特殊杂质的鉴定</a:t>
            </a:r>
            <a:endParaRPr lang="en-US" altLang="zh-CN" sz="2800" dirty="0" smtClean="0">
              <a:solidFill>
                <a:schemeClr val="bg1"/>
              </a:solidFill>
              <a:latin typeface="楷体_GB2312" pitchFamily="49" charset="-122"/>
              <a:ea typeface="楷体_GB2312" pitchFamily="49" charset="-122"/>
            </a:endParaRPr>
          </a:p>
          <a:p>
            <a:pPr eaLnBrk="1" hangingPunct="1">
              <a:lnSpc>
                <a:spcPct val="150000"/>
              </a:lnSpc>
              <a:buFontTx/>
              <a:buNone/>
            </a:pPr>
            <a:r>
              <a:rPr lang="en-US" altLang="zh-CN" sz="2800" dirty="0" smtClean="0">
                <a:solidFill>
                  <a:schemeClr val="bg1"/>
                </a:solidFill>
                <a:latin typeface="楷体_GB2312" pitchFamily="49" charset="-122"/>
                <a:ea typeface="楷体_GB2312" pitchFamily="49" charset="-122"/>
              </a:rPr>
              <a:t>   </a:t>
            </a:r>
            <a:r>
              <a:rPr lang="zh-CN" altLang="en-US" sz="2400" dirty="0" smtClean="0">
                <a:solidFill>
                  <a:schemeClr val="bg1"/>
                </a:solidFill>
                <a:latin typeface="楷体_GB2312" pitchFamily="49" charset="-122"/>
                <a:ea typeface="楷体_GB2312" pitchFamily="49" charset="-122"/>
              </a:rPr>
              <a:t>合成杂质对照品</a:t>
            </a:r>
            <a:endParaRPr lang="en-US" altLang="zh-CN" sz="2400" dirty="0" smtClean="0">
              <a:solidFill>
                <a:schemeClr val="bg1"/>
              </a:solidFill>
              <a:latin typeface="楷体_GB2312" pitchFamily="49" charset="-122"/>
              <a:ea typeface="楷体_GB2312" pitchFamily="49" charset="-122"/>
            </a:endParaRPr>
          </a:p>
          <a:p>
            <a:pPr eaLnBrk="1" hangingPunct="1">
              <a:lnSpc>
                <a:spcPct val="150000"/>
              </a:lnSpc>
              <a:buFontTx/>
              <a:buNone/>
            </a:pPr>
            <a:r>
              <a:rPr lang="zh-CN" altLang="en-US" sz="2400" smtClean="0">
                <a:solidFill>
                  <a:schemeClr val="bg1"/>
                </a:solidFill>
                <a:latin typeface="楷体_GB2312" pitchFamily="49" charset="-122"/>
                <a:ea typeface="楷体_GB2312" pitchFamily="49" charset="-122"/>
              </a:rPr>
              <a:t>    色谱法制备杂质对照品</a:t>
            </a:r>
          </a:p>
        </p:txBody>
      </p:sp>
      <p:sp>
        <p:nvSpPr>
          <p:cNvPr id="103428" name="Rectangle 4"/>
          <p:cNvSpPr>
            <a:spLocks noChangeArrowheads="1"/>
          </p:cNvSpPr>
          <p:nvPr/>
        </p:nvSpPr>
        <p:spPr bwMode="auto">
          <a:xfrm>
            <a:off x="1476375" y="3417888"/>
            <a:ext cx="619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zh-CN" b="0"/>
          </a:p>
        </p:txBody>
      </p:sp>
    </p:spTree>
    <p:extLst>
      <p:ext uri="{BB962C8B-B14F-4D97-AF65-F5344CB8AC3E}">
        <p14:creationId xmlns:p14="http://schemas.microsoft.com/office/powerpoint/2010/main" val="2643673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descr="蓝色面巾纸"/>
          <p:cNvGraphicFramePr>
            <a:graphicFrameLocks noChangeAspect="1"/>
          </p:cNvGraphicFramePr>
          <p:nvPr/>
        </p:nvGraphicFramePr>
        <p:xfrm>
          <a:off x="684213" y="3051175"/>
          <a:ext cx="7548562" cy="1133475"/>
        </p:xfrm>
        <a:graphic>
          <a:graphicData uri="http://schemas.openxmlformats.org/presentationml/2006/ole">
            <mc:AlternateContent xmlns:mc="http://schemas.openxmlformats.org/markup-compatibility/2006">
              <mc:Choice xmlns:v="urn:schemas-microsoft-com:vml" Requires="v">
                <p:oleObj spid="_x0000_s2134" name="公式" r:id="rId3" imgW="3721100" imgH="533400" progId="Equation.3">
                  <p:embed/>
                </p:oleObj>
              </mc:Choice>
              <mc:Fallback>
                <p:oleObj name="公式" r:id="rId3" imgW="3721100" imgH="533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051175"/>
                        <a:ext cx="7548562" cy="1133475"/>
                      </a:xfrm>
                      <a:prstGeom prst="rect">
                        <a:avLst/>
                      </a:prstGeom>
                      <a:blipFill dpi="0" rotWithShape="1">
                        <a:blip r:embed="rId5"/>
                        <a:srcRect/>
                        <a:tile tx="0" ty="0" sx="100000" sy="100000" flip="none" algn="tl"/>
                      </a:blipFill>
                      <a:ln w="28575">
                        <a:solidFill>
                          <a:srgbClr val="00FFFF"/>
                        </a:solidFill>
                        <a:miter lim="800000"/>
                        <a:headEnd/>
                        <a:tailEnd/>
                      </a:ln>
                    </p:spPr>
                  </p:pic>
                </p:oleObj>
              </mc:Fallback>
            </mc:AlternateContent>
          </a:graphicData>
        </a:graphic>
      </p:graphicFrame>
      <p:graphicFrame>
        <p:nvGraphicFramePr>
          <p:cNvPr id="12291" name="Object 3" descr="蓝色面巾纸"/>
          <p:cNvGraphicFramePr>
            <a:graphicFrameLocks noChangeAspect="1"/>
          </p:cNvGraphicFramePr>
          <p:nvPr/>
        </p:nvGraphicFramePr>
        <p:xfrm>
          <a:off x="3059113" y="4797425"/>
          <a:ext cx="4037012" cy="1152525"/>
        </p:xfrm>
        <a:graphic>
          <a:graphicData uri="http://schemas.openxmlformats.org/presentationml/2006/ole">
            <mc:AlternateContent xmlns:mc="http://schemas.openxmlformats.org/markup-compatibility/2006">
              <mc:Choice xmlns:v="urn:schemas-microsoft-com:vml" Requires="v">
                <p:oleObj spid="_x0000_s2135" name="公式" r:id="rId6" imgW="1459866" imgH="622030" progId="Equation.3">
                  <p:embed/>
                </p:oleObj>
              </mc:Choice>
              <mc:Fallback>
                <p:oleObj name="公式" r:id="rId6" imgW="1459866" imgH="62203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113" y="4797425"/>
                        <a:ext cx="4037012" cy="1152525"/>
                      </a:xfrm>
                      <a:prstGeom prst="rect">
                        <a:avLst/>
                      </a:prstGeom>
                      <a:blipFill dpi="0" rotWithShape="1">
                        <a:blip r:embed="rId5"/>
                        <a:srcRect/>
                        <a:tile tx="0" ty="0" sx="100000" sy="100000" flip="none" algn="tl"/>
                      </a:blipFill>
                      <a:ln w="38100">
                        <a:solidFill>
                          <a:srgbClr val="66FFFF"/>
                        </a:solidFill>
                        <a:miter lim="800000"/>
                        <a:headEnd/>
                        <a:tailEnd/>
                      </a:ln>
                    </p:spPr>
                  </p:pic>
                </p:oleObj>
              </mc:Fallback>
            </mc:AlternateContent>
          </a:graphicData>
        </a:graphic>
      </p:graphicFrame>
      <p:sp>
        <p:nvSpPr>
          <p:cNvPr id="12292" name="Rectangle 4"/>
          <p:cNvSpPr>
            <a:spLocks noChangeArrowheads="1"/>
          </p:cNvSpPr>
          <p:nvPr/>
        </p:nvSpPr>
        <p:spPr bwMode="auto">
          <a:xfrm>
            <a:off x="1304925" y="4194175"/>
            <a:ext cx="61214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fontAlgn="base">
              <a:spcBef>
                <a:spcPct val="0"/>
              </a:spcBef>
              <a:spcAft>
                <a:spcPct val="0"/>
              </a:spcAft>
            </a:pPr>
            <a:r>
              <a:rPr kumimoji="1" lang="zh-CN" altLang="en-US" sz="2800" b="1">
                <a:solidFill>
                  <a:srgbClr val="FFFF00"/>
                </a:solidFill>
                <a:latin typeface="Eras Medium ITC" pitchFamily="34" charset="0"/>
                <a:ea typeface="楷体_GB2312" pitchFamily="49" charset="-122"/>
              </a:rPr>
              <a:t>可写成：</a:t>
            </a:r>
          </a:p>
        </p:txBody>
      </p:sp>
      <p:sp>
        <p:nvSpPr>
          <p:cNvPr id="12293" name="Text Box 5"/>
          <p:cNvSpPr txBox="1">
            <a:spLocks noChangeArrowheads="1"/>
          </p:cNvSpPr>
          <p:nvPr/>
        </p:nvSpPr>
        <p:spPr bwMode="auto">
          <a:xfrm>
            <a:off x="1066800" y="6858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50000"/>
              </a:spcBef>
              <a:spcAft>
                <a:spcPct val="0"/>
              </a:spcAft>
            </a:pPr>
            <a:endParaRPr kumimoji="1" lang="zh-CN" altLang="zh-CN" sz="2400" b="0">
              <a:solidFill>
                <a:srgbClr val="000000"/>
              </a:solidFill>
              <a:latin typeface="Times New Roman" pitchFamily="18" charset="0"/>
            </a:endParaRPr>
          </a:p>
        </p:txBody>
      </p:sp>
      <p:sp>
        <p:nvSpPr>
          <p:cNvPr id="12294" name="Rectangle 6"/>
          <p:cNvSpPr>
            <a:spLocks noChangeArrowheads="1"/>
          </p:cNvSpPr>
          <p:nvPr/>
        </p:nvSpPr>
        <p:spPr bwMode="auto">
          <a:xfrm>
            <a:off x="250825" y="1416050"/>
            <a:ext cx="7850188" cy="1303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fontAlgn="base">
              <a:lnSpc>
                <a:spcPct val="150000"/>
              </a:lnSpc>
              <a:spcBef>
                <a:spcPct val="20000"/>
              </a:spcBef>
              <a:spcAft>
                <a:spcPct val="0"/>
              </a:spcAft>
              <a:buClr>
                <a:srgbClr val="333399"/>
              </a:buClr>
              <a:buSzPct val="80000"/>
              <a:buFont typeface="Wingdings" pitchFamily="2" charset="2"/>
              <a:buNone/>
            </a:pPr>
            <a:r>
              <a:rPr kumimoji="1" lang="zh-CN" altLang="en-US" sz="2800" b="1">
                <a:solidFill>
                  <a:srgbClr val="FFFF00"/>
                </a:solidFill>
                <a:latin typeface="Times New Roman" pitchFamily="18" charset="0"/>
                <a:ea typeface="楷体_GB2312" pitchFamily="49" charset="-122"/>
              </a:rPr>
              <a:t>杂质限量：药物中所含杂质的最大允许量，</a:t>
            </a:r>
            <a:r>
              <a:rPr kumimoji="1" lang="zh-CN" altLang="en-US" sz="2800" b="1">
                <a:solidFill>
                  <a:srgbClr val="FFFF00"/>
                </a:solidFill>
              </a:rPr>
              <a:t>通常用百分之几或百万分之几（</a:t>
            </a:r>
            <a:r>
              <a:rPr kumimoji="1" lang="en-US" altLang="zh-CN" sz="2800" b="1">
                <a:solidFill>
                  <a:srgbClr val="FFFF00"/>
                </a:solidFill>
              </a:rPr>
              <a:t>ppm</a:t>
            </a:r>
            <a:r>
              <a:rPr kumimoji="1" lang="zh-CN" altLang="en-US" sz="2800" b="1">
                <a:solidFill>
                  <a:srgbClr val="FFFF00"/>
                </a:solidFill>
              </a:rPr>
              <a:t>）来表示。</a:t>
            </a:r>
            <a:endParaRPr kumimoji="1" lang="zh-CN" altLang="en-US" sz="2800" b="1">
              <a:solidFill>
                <a:srgbClr val="FFFF00"/>
              </a:solidFill>
              <a:latin typeface="Times New Roman" pitchFamily="18" charset="0"/>
              <a:ea typeface="楷体_GB2312" pitchFamily="49" charset="-122"/>
            </a:endParaRPr>
          </a:p>
        </p:txBody>
      </p:sp>
      <p:sp>
        <p:nvSpPr>
          <p:cNvPr id="12295" name="Rectangle 2"/>
          <p:cNvSpPr txBox="1">
            <a:spLocks noChangeArrowheads="1"/>
          </p:cNvSpPr>
          <p:nvPr/>
        </p:nvSpPr>
        <p:spPr bwMode="auto">
          <a:xfrm>
            <a:off x="250825" y="685800"/>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0"/>
              </a:spcBef>
              <a:spcAft>
                <a:spcPct val="0"/>
              </a:spcAft>
            </a:pPr>
            <a:r>
              <a:rPr lang="zh-CN" altLang="en-US" sz="2800">
                <a:solidFill>
                  <a:srgbClr val="FFFF00"/>
                </a:solidFill>
                <a:ea typeface="楷体_GB2312" pitchFamily="49" charset="-122"/>
              </a:rPr>
              <a:t>四、杂质的限量</a:t>
            </a:r>
          </a:p>
        </p:txBody>
      </p:sp>
    </p:spTree>
    <p:extLst>
      <p:ext uri="{BB962C8B-B14F-4D97-AF65-F5344CB8AC3E}">
        <p14:creationId xmlns:p14="http://schemas.microsoft.com/office/powerpoint/2010/main" val="2821500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descr="蓝色面巾纸"/>
          <p:cNvGraphicFramePr>
            <a:graphicFrameLocks noChangeAspect="1"/>
          </p:cNvGraphicFramePr>
          <p:nvPr/>
        </p:nvGraphicFramePr>
        <p:xfrm>
          <a:off x="2484438" y="2276475"/>
          <a:ext cx="4792662" cy="1084263"/>
        </p:xfrm>
        <a:graphic>
          <a:graphicData uri="http://schemas.openxmlformats.org/presentationml/2006/ole">
            <mc:AlternateContent xmlns:mc="http://schemas.openxmlformats.org/markup-compatibility/2006">
              <mc:Choice xmlns:v="urn:schemas-microsoft-com:vml" Requires="v">
                <p:oleObj spid="_x0000_s3116" r:id="rId3" imgW="1587500" imgH="457200" progId="Equation.3">
                  <p:embed/>
                </p:oleObj>
              </mc:Choice>
              <mc:Fallback>
                <p:oleObj r:id="rId3" imgW="15875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2276475"/>
                        <a:ext cx="4792662" cy="1084263"/>
                      </a:xfrm>
                      <a:prstGeom prst="rect">
                        <a:avLst/>
                      </a:prstGeom>
                      <a:blipFill dpi="0" rotWithShape="1">
                        <a:blip r:embed="rId5"/>
                        <a:srcRect/>
                        <a:tile tx="0" ty="0" sx="100000" sy="100000" flip="none" algn="tl"/>
                      </a:blipFill>
                      <a:ln w="28575">
                        <a:solidFill>
                          <a:srgbClr val="00FFFF"/>
                        </a:solidFill>
                        <a:miter lim="800000"/>
                        <a:headEnd/>
                        <a:tailEnd/>
                      </a:ln>
                    </p:spPr>
                  </p:pic>
                </p:oleObj>
              </mc:Fallback>
            </mc:AlternateContent>
          </a:graphicData>
        </a:graphic>
      </p:graphicFrame>
      <p:sp>
        <p:nvSpPr>
          <p:cNvPr id="13315" name="Rectangle 3"/>
          <p:cNvSpPr>
            <a:spLocks noChangeArrowheads="1"/>
          </p:cNvSpPr>
          <p:nvPr/>
        </p:nvSpPr>
        <p:spPr bwMode="auto">
          <a:xfrm>
            <a:off x="539750" y="1125538"/>
            <a:ext cx="691197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fontAlgn="base">
              <a:spcBef>
                <a:spcPct val="25000"/>
              </a:spcBef>
              <a:spcAft>
                <a:spcPct val="25000"/>
              </a:spcAft>
              <a:buClr>
                <a:srgbClr val="333399"/>
              </a:buClr>
              <a:buSzPct val="80000"/>
              <a:buFont typeface="Wingdings" pitchFamily="2" charset="2"/>
              <a:buNone/>
            </a:pPr>
            <a:r>
              <a:rPr kumimoji="1" lang="en-US" altLang="zh-CN" sz="3600" b="1">
                <a:solidFill>
                  <a:srgbClr val="FFFFFF"/>
                </a:solidFill>
                <a:latin typeface="Times New Roman" pitchFamily="18" charset="0"/>
                <a:ea typeface="隶书" pitchFamily="49" charset="-122"/>
              </a:rPr>
              <a:t>    </a:t>
            </a:r>
            <a:endParaRPr kumimoji="1" lang="zh-CN" altLang="en-US" sz="3200" b="1">
              <a:solidFill>
                <a:srgbClr val="FFFFFF"/>
              </a:solidFill>
              <a:latin typeface="楷体_GB2312" pitchFamily="49" charset="-122"/>
              <a:ea typeface="楷体_GB2312" pitchFamily="49" charset="-122"/>
            </a:endParaRPr>
          </a:p>
        </p:txBody>
      </p:sp>
      <p:sp>
        <p:nvSpPr>
          <p:cNvPr id="13316" name="Rectangle 4"/>
          <p:cNvSpPr>
            <a:spLocks noChangeArrowheads="1"/>
          </p:cNvSpPr>
          <p:nvPr/>
        </p:nvSpPr>
        <p:spPr bwMode="auto">
          <a:xfrm>
            <a:off x="1231900" y="3644900"/>
            <a:ext cx="7426325" cy="214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fontAlgn="base">
              <a:lnSpc>
                <a:spcPct val="150000"/>
              </a:lnSpc>
              <a:spcBef>
                <a:spcPct val="0"/>
              </a:spcBef>
              <a:spcAft>
                <a:spcPct val="25000"/>
              </a:spcAft>
            </a:pPr>
            <a:r>
              <a:rPr kumimoji="1" lang="zh-CN" altLang="en-US" sz="2800" b="1" dirty="0">
                <a:solidFill>
                  <a:srgbClr val="FFFF00"/>
                </a:solidFill>
                <a:latin typeface="楷体_GB2312" pitchFamily="49" charset="-122"/>
                <a:ea typeface="楷体_GB2312" pitchFamily="49" charset="-122"/>
              </a:rPr>
              <a:t>计算时注意</a:t>
            </a:r>
            <a:r>
              <a:rPr kumimoji="1" lang="en-US" altLang="zh-CN" sz="2800" b="1" dirty="0">
                <a:solidFill>
                  <a:srgbClr val="FFFF00"/>
                </a:solidFill>
                <a:latin typeface="楷体_GB2312" pitchFamily="49" charset="-122"/>
                <a:ea typeface="楷体_GB2312" pitchFamily="49" charset="-122"/>
              </a:rPr>
              <a:t>: ①</a:t>
            </a:r>
            <a:r>
              <a:rPr kumimoji="1" lang="zh-CN" altLang="en-US" sz="2800" b="1" dirty="0">
                <a:solidFill>
                  <a:srgbClr val="FFFF00"/>
                </a:solidFill>
                <a:latin typeface="楷体_GB2312" pitchFamily="49" charset="-122"/>
                <a:ea typeface="楷体_GB2312" pitchFamily="49" charset="-122"/>
              </a:rPr>
              <a:t>单位是否统一</a:t>
            </a:r>
          </a:p>
          <a:p>
            <a:pPr fontAlgn="base">
              <a:lnSpc>
                <a:spcPct val="150000"/>
              </a:lnSpc>
              <a:spcBef>
                <a:spcPct val="0"/>
              </a:spcBef>
              <a:spcAft>
                <a:spcPct val="25000"/>
              </a:spcAft>
            </a:pPr>
            <a:r>
              <a:rPr kumimoji="1" lang="zh-CN" altLang="en-US" sz="2800" b="1" dirty="0">
                <a:solidFill>
                  <a:srgbClr val="FFFF00"/>
                </a:solidFill>
                <a:latin typeface="楷体_GB2312" pitchFamily="49" charset="-122"/>
                <a:ea typeface="楷体_GB2312" pitchFamily="49" charset="-122"/>
              </a:rPr>
              <a:t>            ②供试品是</a:t>
            </a:r>
            <a:r>
              <a:rPr kumimoji="1" lang="zh-CN" altLang="en-US" sz="2800" b="1" dirty="0" smtClean="0">
                <a:solidFill>
                  <a:srgbClr val="FFFF00"/>
                </a:solidFill>
                <a:latin typeface="楷体_GB2312" pitchFamily="49" charset="-122"/>
                <a:ea typeface="楷体_GB2312" pitchFamily="49" charset="-122"/>
              </a:rPr>
              <a:t>否全部参与试验</a:t>
            </a:r>
            <a:endParaRPr kumimoji="1" lang="zh-CN" altLang="en-US" sz="2800" b="1" dirty="0">
              <a:solidFill>
                <a:srgbClr val="FFFF00"/>
              </a:solidFill>
              <a:latin typeface="楷体_GB2312" pitchFamily="49" charset="-122"/>
              <a:ea typeface="楷体_GB2312" pitchFamily="49" charset="-122"/>
            </a:endParaRPr>
          </a:p>
          <a:p>
            <a:pPr fontAlgn="base">
              <a:lnSpc>
                <a:spcPct val="150000"/>
              </a:lnSpc>
              <a:spcBef>
                <a:spcPct val="0"/>
              </a:spcBef>
              <a:spcAft>
                <a:spcPct val="25000"/>
              </a:spcAft>
            </a:pPr>
            <a:r>
              <a:rPr kumimoji="1" lang="zh-CN" altLang="en-US" sz="2800" b="1" dirty="0">
                <a:solidFill>
                  <a:srgbClr val="FFFF00"/>
                </a:solidFill>
                <a:latin typeface="楷体_GB2312" pitchFamily="49" charset="-122"/>
                <a:ea typeface="楷体_GB2312" pitchFamily="49" charset="-122"/>
              </a:rPr>
              <a:t>            ③表示方法</a:t>
            </a:r>
            <a:r>
              <a:rPr kumimoji="1" lang="en-US" altLang="zh-CN" sz="2800" b="1" dirty="0">
                <a:solidFill>
                  <a:srgbClr val="FFFF00"/>
                </a:solidFill>
                <a:latin typeface="楷体_GB2312" pitchFamily="49" charset="-122"/>
                <a:ea typeface="楷体_GB2312" pitchFamily="49" charset="-122"/>
              </a:rPr>
              <a:t>%</a:t>
            </a:r>
            <a:r>
              <a:rPr kumimoji="1" lang="zh-CN" altLang="en-US" sz="2800" b="1" dirty="0">
                <a:solidFill>
                  <a:srgbClr val="FFFF00"/>
                </a:solidFill>
                <a:latin typeface="楷体_GB2312" pitchFamily="49" charset="-122"/>
                <a:ea typeface="楷体_GB2312" pitchFamily="49" charset="-122"/>
              </a:rPr>
              <a:t>或</a:t>
            </a:r>
            <a:r>
              <a:rPr kumimoji="1" lang="en-US" altLang="zh-CN" sz="2800" b="1" dirty="0">
                <a:solidFill>
                  <a:srgbClr val="FFFF00"/>
                </a:solidFill>
                <a:latin typeface="楷体_GB2312" pitchFamily="49" charset="-122"/>
                <a:ea typeface="楷体_GB2312" pitchFamily="49" charset="-122"/>
              </a:rPr>
              <a:t>ppm</a:t>
            </a:r>
          </a:p>
        </p:txBody>
      </p:sp>
      <p:sp>
        <p:nvSpPr>
          <p:cNvPr id="13317" name="Text Box 5"/>
          <p:cNvSpPr txBox="1">
            <a:spLocks noChangeArrowheads="1"/>
          </p:cNvSpPr>
          <p:nvPr/>
        </p:nvSpPr>
        <p:spPr bwMode="auto">
          <a:xfrm>
            <a:off x="1066800" y="6858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fontAlgn="base" hangingPunct="1">
              <a:spcBef>
                <a:spcPct val="50000"/>
              </a:spcBef>
              <a:spcAft>
                <a:spcPct val="0"/>
              </a:spcAft>
            </a:pPr>
            <a:endParaRPr kumimoji="1" lang="zh-CN" altLang="zh-CN" sz="2400" b="0">
              <a:solidFill>
                <a:srgbClr val="000000"/>
              </a:solidFill>
              <a:latin typeface="Times New Roman" pitchFamily="18" charset="0"/>
            </a:endParaRPr>
          </a:p>
        </p:txBody>
      </p:sp>
      <p:sp>
        <p:nvSpPr>
          <p:cNvPr id="13318" name="矩形 1"/>
          <p:cNvSpPr>
            <a:spLocks noChangeArrowheads="1"/>
          </p:cNvSpPr>
          <p:nvPr/>
        </p:nvSpPr>
        <p:spPr bwMode="auto">
          <a:xfrm>
            <a:off x="533400" y="1201738"/>
            <a:ext cx="81534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r>
              <a:rPr kumimoji="1" lang="zh-CN" altLang="en-US" sz="2800" b="1">
                <a:solidFill>
                  <a:srgbClr val="FFFFFF"/>
                </a:solidFill>
                <a:latin typeface="楷体_GB2312" pitchFamily="49" charset="-122"/>
                <a:ea typeface="楷体_GB2312" pitchFamily="49" charset="-122"/>
              </a:rPr>
              <a:t>若用</a:t>
            </a:r>
            <a:r>
              <a:rPr kumimoji="1" lang="en-US" altLang="zh-CN" sz="2800" b="1">
                <a:solidFill>
                  <a:srgbClr val="FFFFFF"/>
                </a:solidFill>
                <a:latin typeface="楷体_GB2312" pitchFamily="49" charset="-122"/>
                <a:ea typeface="楷体_GB2312" pitchFamily="49" charset="-122"/>
              </a:rPr>
              <a:t>ppm</a:t>
            </a:r>
            <a:r>
              <a:rPr kumimoji="1" lang="zh-CN" altLang="en-US" sz="2800" b="1">
                <a:solidFill>
                  <a:srgbClr val="FFFFFF"/>
                </a:solidFill>
                <a:latin typeface="楷体_GB2312" pitchFamily="49" charset="-122"/>
                <a:ea typeface="楷体_GB2312" pitchFamily="49" charset="-122"/>
              </a:rPr>
              <a:t>表示杂质限量则：</a:t>
            </a:r>
          </a:p>
          <a:p>
            <a:pPr fontAlgn="base">
              <a:spcBef>
                <a:spcPct val="0"/>
              </a:spcBef>
              <a:spcAft>
                <a:spcPct val="0"/>
              </a:spcAft>
            </a:pPr>
            <a:endParaRPr lang="zh-CN" altLang="en-US" sz="2800" b="1">
              <a:solidFill>
                <a:srgbClr val="000000"/>
              </a:solidFill>
            </a:endParaRPr>
          </a:p>
        </p:txBody>
      </p:sp>
    </p:spTree>
    <p:extLst>
      <p:ext uri="{BB962C8B-B14F-4D97-AF65-F5344CB8AC3E}">
        <p14:creationId xmlns:p14="http://schemas.microsoft.com/office/powerpoint/2010/main" val="3345663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303213" y="558800"/>
            <a:ext cx="8680450" cy="4886325"/>
          </a:xfrm>
        </p:spPr>
        <p:txBody>
          <a:bodyPr/>
          <a:lstStyle/>
          <a:p>
            <a:pPr algn="just">
              <a:lnSpc>
                <a:spcPct val="150000"/>
              </a:lnSpc>
              <a:spcBef>
                <a:spcPct val="0"/>
              </a:spcBef>
              <a:buClr>
                <a:schemeClr val="bg1"/>
              </a:buClr>
              <a:buFont typeface="Times New Roman" pitchFamily="18" charset="0"/>
              <a:buNone/>
              <a:defRPr/>
            </a:pPr>
            <a:r>
              <a:rPr kumimoji="1" lang="zh-CN" altLang="en-US" sz="2800" dirty="0" smtClean="0">
                <a:solidFill>
                  <a:schemeClr val="bg1"/>
                </a:solidFill>
              </a:rPr>
              <a:t>    </a:t>
            </a:r>
          </a:p>
          <a:p>
            <a:pPr eaLnBrk="1" hangingPunct="1">
              <a:lnSpc>
                <a:spcPct val="150000"/>
              </a:lnSpc>
              <a:spcBef>
                <a:spcPct val="50000"/>
              </a:spcBef>
              <a:buClr>
                <a:schemeClr val="accent2"/>
              </a:buClr>
              <a:buSzPct val="80000"/>
              <a:buFontTx/>
              <a:buNone/>
              <a:defRPr/>
            </a:pPr>
            <a:r>
              <a:rPr kumimoji="1" lang="zh-CN" altLang="en-US" dirty="0" smtClean="0">
                <a:solidFill>
                  <a:srgbClr val="FFFF00"/>
                </a:solidFill>
                <a:effectLst>
                  <a:outerShdw blurRad="38100" dist="38100" dir="2700000" algn="tl">
                    <a:srgbClr val="000000"/>
                  </a:outerShdw>
                </a:effectLst>
                <a:latin typeface="楷体_GB2312" pitchFamily="49" charset="-122"/>
                <a:ea typeface="楷体_GB2312" pitchFamily="49" charset="-122"/>
              </a:rPr>
              <a:t>杂质限量控制分限量检查和定量测定两种。一般多为限量检查。</a:t>
            </a:r>
            <a:endParaRPr kumimoji="1" lang="en-US" altLang="zh-CN" dirty="0" smtClean="0">
              <a:solidFill>
                <a:srgbClr val="FFFF00"/>
              </a:solidFill>
              <a:effectLst>
                <a:outerShdw blurRad="38100" dist="38100" dir="2700000" algn="tl">
                  <a:srgbClr val="000000"/>
                </a:outerShdw>
              </a:effectLst>
              <a:latin typeface="楷体_GB2312" pitchFamily="49" charset="-122"/>
              <a:ea typeface="楷体_GB2312" pitchFamily="49" charset="-122"/>
            </a:endParaRPr>
          </a:p>
          <a:p>
            <a:pPr eaLnBrk="1" hangingPunct="1">
              <a:spcBef>
                <a:spcPct val="50000"/>
              </a:spcBef>
              <a:buClr>
                <a:schemeClr val="accent2"/>
              </a:buClr>
              <a:buSzPct val="80000"/>
              <a:buFontTx/>
              <a:buNone/>
              <a:defRPr/>
            </a:pPr>
            <a:r>
              <a:rPr kumimoji="1" lang="zh-CN" altLang="en-US" dirty="0" smtClean="0">
                <a:solidFill>
                  <a:srgbClr val="FFFF00"/>
                </a:solidFill>
                <a:effectLst>
                  <a:outerShdw blurRad="38100" dist="38100" dir="2700000" algn="tl">
                    <a:srgbClr val="000000"/>
                  </a:outerShdw>
                </a:effectLst>
                <a:latin typeface="楷体_GB2312" pitchFamily="49" charset="-122"/>
                <a:ea typeface="楷体_GB2312" pitchFamily="49" charset="-122"/>
              </a:rPr>
              <a:t>限量检查：杂</a:t>
            </a:r>
            <a:r>
              <a:rPr kumimoji="1" lang="zh-CN" altLang="en-US" dirty="0">
                <a:solidFill>
                  <a:srgbClr val="FFFF00"/>
                </a:solidFill>
                <a:effectLst>
                  <a:outerShdw blurRad="38100" dist="38100" dir="2700000" algn="tl">
                    <a:srgbClr val="000000"/>
                  </a:outerShdw>
                </a:effectLst>
                <a:latin typeface="楷体_GB2312" pitchFamily="49" charset="-122"/>
                <a:ea typeface="楷体_GB2312" pitchFamily="49" charset="-122"/>
              </a:rPr>
              <a:t>质量 ≤ 杂质限量 ＜ 杂质量</a:t>
            </a:r>
          </a:p>
          <a:p>
            <a:pPr eaLnBrk="1" hangingPunct="1">
              <a:spcBef>
                <a:spcPct val="50000"/>
              </a:spcBef>
              <a:buClr>
                <a:schemeClr val="accent2"/>
              </a:buClr>
              <a:buSzPct val="80000"/>
              <a:buFont typeface="Wingdings" pitchFamily="2" charset="2"/>
              <a:buNone/>
              <a:defRPr/>
            </a:pPr>
            <a:endParaRPr kumimoji="1" lang="en-US" altLang="zh-CN" dirty="0">
              <a:solidFill>
                <a:srgbClr val="FFFF00"/>
              </a:solidFill>
              <a:effectLst>
                <a:outerShdw blurRad="38100" dist="38100" dir="2700000" algn="tl">
                  <a:srgbClr val="000000"/>
                </a:outerShdw>
              </a:effectLst>
              <a:latin typeface="楷体_GB2312" pitchFamily="49" charset="-122"/>
              <a:ea typeface="楷体_GB2312" pitchFamily="49" charset="-122"/>
            </a:endParaRPr>
          </a:p>
          <a:p>
            <a:pPr eaLnBrk="1" hangingPunct="1">
              <a:spcBef>
                <a:spcPct val="50000"/>
              </a:spcBef>
              <a:buClr>
                <a:schemeClr val="accent2"/>
              </a:buClr>
              <a:buSzPct val="80000"/>
              <a:buFont typeface="Wingdings" pitchFamily="2" charset="2"/>
              <a:buNone/>
              <a:defRPr/>
            </a:pPr>
            <a:endParaRPr kumimoji="1" lang="en-US" altLang="zh-CN" dirty="0" smtClean="0">
              <a:solidFill>
                <a:srgbClr val="FFFF00"/>
              </a:solidFill>
              <a:effectLst>
                <a:outerShdw blurRad="38100" dist="38100" dir="2700000" algn="tl">
                  <a:srgbClr val="000000"/>
                </a:outerShdw>
              </a:effectLst>
              <a:latin typeface="楷体_GB2312" pitchFamily="49" charset="-122"/>
              <a:ea typeface="楷体_GB2312" pitchFamily="49" charset="-122"/>
            </a:endParaRPr>
          </a:p>
          <a:p>
            <a:pPr algn="just">
              <a:lnSpc>
                <a:spcPct val="150000"/>
              </a:lnSpc>
              <a:spcBef>
                <a:spcPct val="0"/>
              </a:spcBef>
              <a:buClr>
                <a:schemeClr val="bg1"/>
              </a:buClr>
              <a:buFont typeface="Times New Roman" pitchFamily="18" charset="0"/>
              <a:buNone/>
              <a:defRPr/>
            </a:pPr>
            <a:endParaRPr kumimoji="1" lang="zh-CN" altLang="en-US" dirty="0" smtClean="0">
              <a:solidFill>
                <a:schemeClr val="bg1"/>
              </a:solidFill>
              <a:latin typeface="楷体_GB2312" pitchFamily="49" charset="-122"/>
              <a:ea typeface="楷体_GB2312" pitchFamily="49" charset="-122"/>
            </a:endParaRPr>
          </a:p>
          <a:p>
            <a:pPr eaLnBrk="1" hangingPunct="1">
              <a:defRPr/>
            </a:pPr>
            <a:endParaRPr lang="en-US" altLang="zh-CN" dirty="0" smtClean="0"/>
          </a:p>
        </p:txBody>
      </p:sp>
      <p:sp>
        <p:nvSpPr>
          <p:cNvPr id="24580" name="Rectangle 4"/>
          <p:cNvSpPr>
            <a:spLocks noChangeArrowheads="1"/>
          </p:cNvSpPr>
          <p:nvPr/>
        </p:nvSpPr>
        <p:spPr bwMode="auto">
          <a:xfrm>
            <a:off x="2808288" y="4903788"/>
            <a:ext cx="23764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chemeClr val="accent2"/>
              </a:buClr>
              <a:buSzPct val="80000"/>
              <a:buFont typeface="Wingdings" pitchFamily="2" charset="2"/>
              <a:buNone/>
              <a:defRPr/>
            </a:pPr>
            <a:r>
              <a:rPr kumimoji="1" lang="zh-CN" altLang="en-US" sz="2800" dirty="0">
                <a:solidFill>
                  <a:srgbClr val="FFFF00"/>
                </a:solidFill>
                <a:effectLst>
                  <a:outerShdw blurRad="38100" dist="38100" dir="2700000" algn="tl">
                    <a:srgbClr val="000000"/>
                  </a:outerShdw>
                </a:effectLst>
                <a:latin typeface="楷体_GB2312" pitchFamily="49" charset="-122"/>
                <a:ea typeface="楷体_GB2312" pitchFamily="49" charset="-122"/>
              </a:rPr>
              <a:t>药品合格</a:t>
            </a:r>
          </a:p>
        </p:txBody>
      </p:sp>
      <p:sp>
        <p:nvSpPr>
          <p:cNvPr id="24581" name="Rectangle 5"/>
          <p:cNvSpPr>
            <a:spLocks noChangeArrowheads="1"/>
          </p:cNvSpPr>
          <p:nvPr/>
        </p:nvSpPr>
        <p:spPr bwMode="auto">
          <a:xfrm>
            <a:off x="5435600" y="4905375"/>
            <a:ext cx="3154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kumimoji="1" lang="zh-CN" altLang="en-US" sz="2800" dirty="0">
                <a:solidFill>
                  <a:srgbClr val="FFFF00"/>
                </a:solidFill>
                <a:effectLst>
                  <a:outerShdw blurRad="38100" dist="38100" dir="2700000" algn="tl">
                    <a:srgbClr val="000000"/>
                  </a:outerShdw>
                </a:effectLst>
                <a:latin typeface="楷体_GB2312" pitchFamily="49" charset="-122"/>
                <a:ea typeface="楷体_GB2312" pitchFamily="49" charset="-122"/>
              </a:rPr>
              <a:t>药品不合格</a:t>
            </a:r>
          </a:p>
        </p:txBody>
      </p:sp>
      <p:sp>
        <p:nvSpPr>
          <p:cNvPr id="24582" name="Line 6"/>
          <p:cNvSpPr>
            <a:spLocks noChangeShapeType="1"/>
          </p:cNvSpPr>
          <p:nvPr/>
        </p:nvSpPr>
        <p:spPr bwMode="auto">
          <a:xfrm>
            <a:off x="6516688" y="3690938"/>
            <a:ext cx="0" cy="1214437"/>
          </a:xfrm>
          <a:prstGeom prst="line">
            <a:avLst/>
          </a:prstGeom>
          <a:noFill/>
          <a:ln w="1524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83" name="Line 7"/>
          <p:cNvSpPr>
            <a:spLocks noChangeShapeType="1"/>
          </p:cNvSpPr>
          <p:nvPr/>
        </p:nvSpPr>
        <p:spPr bwMode="auto">
          <a:xfrm>
            <a:off x="4029075" y="3789363"/>
            <a:ext cx="0" cy="1235075"/>
          </a:xfrm>
          <a:prstGeom prst="line">
            <a:avLst/>
          </a:prstGeom>
          <a:noFill/>
          <a:ln w="1524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extLst>
      <p:ext uri="{BB962C8B-B14F-4D97-AF65-F5344CB8AC3E}">
        <p14:creationId xmlns:p14="http://schemas.microsoft.com/office/powerpoint/2010/main" val="295183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slide(fromBottom)">
                                      <p:cBhvr>
                                        <p:cTn id="7" dur="500"/>
                                        <p:tgtEl>
                                          <p:spTgt spid="24580"/>
                                        </p:tgtEl>
                                      </p:cBhvr>
                                    </p:animEffect>
                                  </p:childTnLst>
                                </p:cTn>
                              </p:par>
                            </p:childTnLst>
                          </p:cTn>
                        </p:par>
                        <p:par>
                          <p:cTn id="8" fill="hold" nodeType="afterGroup">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4581"/>
                                        </p:tgtEl>
                                        <p:attrNameLst>
                                          <p:attrName>style.visibility</p:attrName>
                                        </p:attrNameLst>
                                      </p:cBhvr>
                                      <p:to>
                                        <p:strVal val="visible"/>
                                      </p:to>
                                    </p:set>
                                    <p:animEffect transition="in" filter="slide(fromBottom)">
                                      <p:cBhvr>
                                        <p:cTn id="11" dur="500"/>
                                        <p:tgtEl>
                                          <p:spTgt spid="2458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ntr" presetSubtype="1" fill="hold" grpId="0" nodeType="clickEffect">
                                  <p:stCondLst>
                                    <p:cond delay="0"/>
                                  </p:stCondLst>
                                  <p:childTnLst>
                                    <p:set>
                                      <p:cBhvr>
                                        <p:cTn id="15" dur="1" fill="hold">
                                          <p:stCondLst>
                                            <p:cond delay="0"/>
                                          </p:stCondLst>
                                        </p:cTn>
                                        <p:tgtEl>
                                          <p:spTgt spid="24582"/>
                                        </p:tgtEl>
                                        <p:attrNameLst>
                                          <p:attrName>style.visibility</p:attrName>
                                        </p:attrNameLst>
                                      </p:cBhvr>
                                      <p:to>
                                        <p:strVal val="visible"/>
                                      </p:to>
                                    </p:set>
                                    <p:animEffect transition="in" filter="slide(fromTop)">
                                      <p:cBhvr>
                                        <p:cTn id="16" dur="500"/>
                                        <p:tgtEl>
                                          <p:spTgt spid="2458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24583"/>
                                        </p:tgtEl>
                                        <p:attrNameLst>
                                          <p:attrName>style.visibility</p:attrName>
                                        </p:attrNameLst>
                                      </p:cBhvr>
                                      <p:to>
                                        <p:strVal val="visible"/>
                                      </p:to>
                                    </p:set>
                                    <p:animEffect transition="in" filter="slide(fromTop)">
                                      <p:cBhvr>
                                        <p:cTn id="21"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utoUpdateAnimBg="0"/>
      <p:bldP spid="24581" grpId="0" autoUpdateAnimBg="0"/>
      <p:bldP spid="24582" grpId="0" animBg="1"/>
      <p:bldP spid="245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9750" y="692150"/>
            <a:ext cx="6781800" cy="563563"/>
          </a:xfrm>
        </p:spPr>
        <p:txBody>
          <a:bodyPr/>
          <a:lstStyle/>
          <a:p>
            <a:pPr algn="l" eaLnBrk="1" hangingPunct="1"/>
            <a:r>
              <a:rPr lang="zh-CN" altLang="en-US" sz="3200" smtClean="0">
                <a:solidFill>
                  <a:srgbClr val="FFFF00"/>
                </a:solidFill>
                <a:ea typeface="楷体_GB2312" pitchFamily="49" charset="-122"/>
              </a:rPr>
              <a:t>杂质限量检查方法</a:t>
            </a:r>
          </a:p>
        </p:txBody>
      </p:sp>
      <p:grpSp>
        <p:nvGrpSpPr>
          <p:cNvPr id="15363" name="Group 3"/>
          <p:cNvGrpSpPr>
            <a:grpSpLocks/>
          </p:cNvGrpSpPr>
          <p:nvPr/>
        </p:nvGrpSpPr>
        <p:grpSpPr bwMode="auto">
          <a:xfrm>
            <a:off x="1219200" y="1828800"/>
            <a:ext cx="6781800" cy="4114800"/>
            <a:chOff x="768" y="1152"/>
            <a:chExt cx="4272" cy="2592"/>
          </a:xfrm>
        </p:grpSpPr>
        <p:sp>
          <p:nvSpPr>
            <p:cNvPr id="15364" name="AutoShape 4"/>
            <p:cNvSpPr>
              <a:spLocks noChangeArrowheads="1"/>
            </p:cNvSpPr>
            <p:nvPr/>
          </p:nvSpPr>
          <p:spPr bwMode="auto">
            <a:xfrm>
              <a:off x="2345" y="2304"/>
              <a:ext cx="1159" cy="1440"/>
            </a:xfrm>
            <a:prstGeom prst="roundRect">
              <a:avLst>
                <a:gd name="adj" fmla="val 13745"/>
              </a:avLst>
            </a:prstGeom>
            <a:noFill/>
            <a:ln w="38100" algn="ctr">
              <a:solidFill>
                <a:schemeClr val="accent1"/>
              </a:solidFill>
              <a:round/>
              <a:headEnd/>
              <a:tailEnd/>
            </a:ln>
            <a:effectLst/>
            <a:extLst>
              <a:ext uri="{909E8E84-426E-40DD-AFC4-6F175D3DCCD1}">
                <a14:hiddenFill xmlns:a14="http://schemas.microsoft.com/office/drawing/2010/main">
                  <a:solidFill>
                    <a:srgbClr val="C0C0C0">
                      <a:alpha val="3098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zh-CN" altLang="en-US" sz="2800">
                  <a:solidFill>
                    <a:srgbClr val="FFFF00"/>
                  </a:solidFill>
                  <a:latin typeface="Verdana" pitchFamily="34" charset="0"/>
                  <a:ea typeface="楷体_GB2312" pitchFamily="49" charset="-122"/>
                </a:rPr>
                <a:t>灵敏度法</a:t>
              </a:r>
            </a:p>
          </p:txBody>
        </p:sp>
        <p:sp>
          <p:nvSpPr>
            <p:cNvPr id="15365" name="AutoShape 5"/>
            <p:cNvSpPr>
              <a:spLocks noChangeArrowheads="1"/>
            </p:cNvSpPr>
            <p:nvPr/>
          </p:nvSpPr>
          <p:spPr bwMode="auto">
            <a:xfrm>
              <a:off x="768" y="2304"/>
              <a:ext cx="1152" cy="1440"/>
            </a:xfrm>
            <a:prstGeom prst="roundRect">
              <a:avLst>
                <a:gd name="adj" fmla="val 13745"/>
              </a:avLst>
            </a:prstGeom>
            <a:noFill/>
            <a:ln w="38100">
              <a:solidFill>
                <a:schemeClr val="accent1"/>
              </a:solidFill>
              <a:round/>
              <a:headEnd/>
              <a:tailEnd/>
            </a:ln>
            <a:effectLst/>
            <a:extLst>
              <a:ext uri="{909E8E84-426E-40DD-AFC4-6F175D3DCCD1}">
                <a14:hiddenFill xmlns:a14="http://schemas.microsoft.com/office/drawing/2010/main">
                  <a:solidFill>
                    <a:srgbClr val="C0C0C0">
                      <a:alpha val="3098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zh-CN" altLang="en-US" sz="2800">
                  <a:solidFill>
                    <a:srgbClr val="FFFF00"/>
                  </a:solidFill>
                  <a:latin typeface="Verdana" pitchFamily="34" charset="0"/>
                  <a:ea typeface="楷体_GB2312" pitchFamily="49" charset="-122"/>
                </a:rPr>
                <a:t>对照法</a:t>
              </a:r>
            </a:p>
          </p:txBody>
        </p:sp>
        <p:sp>
          <p:nvSpPr>
            <p:cNvPr id="15366" name="AutoShape 6"/>
            <p:cNvSpPr>
              <a:spLocks noChangeArrowheads="1"/>
            </p:cNvSpPr>
            <p:nvPr/>
          </p:nvSpPr>
          <p:spPr bwMode="auto">
            <a:xfrm>
              <a:off x="3936" y="2304"/>
              <a:ext cx="1104" cy="1440"/>
            </a:xfrm>
            <a:prstGeom prst="roundRect">
              <a:avLst>
                <a:gd name="adj" fmla="val 13745"/>
              </a:avLst>
            </a:prstGeom>
            <a:noFill/>
            <a:ln w="38100" algn="ctr">
              <a:solidFill>
                <a:schemeClr val="accent1"/>
              </a:solidFill>
              <a:round/>
              <a:headEnd/>
              <a:tailEnd/>
            </a:ln>
            <a:effectLst/>
            <a:extLst>
              <a:ext uri="{909E8E84-426E-40DD-AFC4-6F175D3DCCD1}">
                <a14:hiddenFill xmlns:a14="http://schemas.microsoft.com/office/drawing/2010/main">
                  <a:solidFill>
                    <a:srgbClr val="C0C0C0">
                      <a:alpha val="3098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hangingPunct="0"/>
              <a:r>
                <a:rPr lang="en-US" altLang="zh-CN" sz="2800">
                  <a:solidFill>
                    <a:srgbClr val="FFFF00"/>
                  </a:solidFill>
                  <a:latin typeface="Verdana" pitchFamily="34" charset="0"/>
                  <a:ea typeface="楷体_GB2312" pitchFamily="49" charset="-122"/>
                </a:rPr>
                <a:t> </a:t>
              </a:r>
              <a:r>
                <a:rPr lang="zh-CN" altLang="en-US" sz="2800">
                  <a:solidFill>
                    <a:srgbClr val="FFFF00"/>
                  </a:solidFill>
                  <a:latin typeface="Verdana" pitchFamily="34" charset="0"/>
                  <a:ea typeface="楷体_GB2312" pitchFamily="49" charset="-122"/>
                </a:rPr>
                <a:t>比较法</a:t>
              </a:r>
            </a:p>
          </p:txBody>
        </p:sp>
        <p:sp>
          <p:nvSpPr>
            <p:cNvPr id="15367" name="AutoShape 7"/>
            <p:cNvSpPr>
              <a:spLocks noChangeArrowheads="1"/>
            </p:cNvSpPr>
            <p:nvPr/>
          </p:nvSpPr>
          <p:spPr bwMode="gray">
            <a:xfrm>
              <a:off x="1985" y="1545"/>
              <a:ext cx="252" cy="283"/>
            </a:xfrm>
            <a:prstGeom prst="chevron">
              <a:avLst>
                <a:gd name="adj" fmla="val 52514"/>
              </a:avLst>
            </a:prstGeom>
            <a:solidFill>
              <a:schemeClr val="accent1"/>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15368" name="AutoShape 8"/>
            <p:cNvSpPr>
              <a:spLocks noChangeArrowheads="1"/>
            </p:cNvSpPr>
            <p:nvPr/>
          </p:nvSpPr>
          <p:spPr bwMode="gray">
            <a:xfrm>
              <a:off x="3536" y="1545"/>
              <a:ext cx="251" cy="283"/>
            </a:xfrm>
            <a:prstGeom prst="chevron">
              <a:avLst>
                <a:gd name="adj" fmla="val 52514"/>
              </a:avLst>
            </a:prstGeom>
            <a:solidFill>
              <a:schemeClr val="hlink"/>
            </a:soli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26633" name="Oval 9"/>
            <p:cNvSpPr>
              <a:spLocks noChangeArrowheads="1"/>
            </p:cNvSpPr>
            <p:nvPr/>
          </p:nvSpPr>
          <p:spPr bwMode="gray">
            <a:xfrm>
              <a:off x="3919" y="1155"/>
              <a:ext cx="1073" cy="106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26634" name="Oval 10"/>
            <p:cNvSpPr>
              <a:spLocks noChangeArrowheads="1"/>
            </p:cNvSpPr>
            <p:nvPr/>
          </p:nvSpPr>
          <p:spPr bwMode="gray">
            <a:xfrm>
              <a:off x="3919" y="1155"/>
              <a:ext cx="1073" cy="1063"/>
            </a:xfrm>
            <a:prstGeom prst="ellipse">
              <a:avLst/>
            </a:prstGeom>
            <a:gradFill rotWithShape="1">
              <a:gsLst>
                <a:gs pos="0">
                  <a:schemeClr val="hlink">
                    <a:alpha val="32001"/>
                  </a:schemeClr>
                </a:gs>
                <a:gs pos="100000">
                  <a:schemeClr va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26635" name="Oval 11"/>
            <p:cNvSpPr>
              <a:spLocks noChangeArrowheads="1"/>
            </p:cNvSpPr>
            <p:nvPr/>
          </p:nvSpPr>
          <p:spPr bwMode="gray">
            <a:xfrm>
              <a:off x="3989" y="1225"/>
              <a:ext cx="933" cy="92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26636" name="Oval 12"/>
            <p:cNvSpPr>
              <a:spLocks noChangeArrowheads="1"/>
            </p:cNvSpPr>
            <p:nvPr/>
          </p:nvSpPr>
          <p:spPr bwMode="gray">
            <a:xfrm>
              <a:off x="4005" y="1230"/>
              <a:ext cx="933" cy="924"/>
            </a:xfrm>
            <a:prstGeom prst="ellipse">
              <a:avLst/>
            </a:prstGeom>
            <a:gradFill rotWithShape="1">
              <a:gsLst>
                <a:gs pos="0">
                  <a:schemeClr val="hlink">
                    <a:gamma/>
                    <a:shade val="63529"/>
                    <a:invGamma/>
                  </a:schemeClr>
                </a:gs>
                <a:gs pos="100000">
                  <a:schemeClr va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15373" name="Oval 13"/>
            <p:cNvSpPr>
              <a:spLocks noChangeArrowheads="1"/>
            </p:cNvSpPr>
            <p:nvPr/>
          </p:nvSpPr>
          <p:spPr bwMode="gray">
            <a:xfrm>
              <a:off x="4039" y="1270"/>
              <a:ext cx="841" cy="832"/>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26638" name="Oval 14"/>
            <p:cNvSpPr>
              <a:spLocks noChangeArrowheads="1"/>
            </p:cNvSpPr>
            <p:nvPr/>
          </p:nvSpPr>
          <p:spPr bwMode="gray">
            <a:xfrm>
              <a:off x="816" y="1152"/>
              <a:ext cx="1073" cy="1063"/>
            </a:xfrm>
            <a:prstGeom prst="ellipse">
              <a:avLst/>
            </a:prstGeom>
            <a:gradFill rotWithShape="1">
              <a:gsLst>
                <a:gs pos="0">
                  <a:schemeClr val="folHlink">
                    <a:gamma/>
                    <a:tint val="0"/>
                    <a:invGamma/>
                  </a:schemeClr>
                </a:gs>
                <a:gs pos="50000">
                  <a:schemeClr val="folHlink"/>
                </a:gs>
                <a:gs pos="100000">
                  <a:schemeClr val="fo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26639" name="Oval 15"/>
            <p:cNvSpPr>
              <a:spLocks noChangeArrowheads="1"/>
            </p:cNvSpPr>
            <p:nvPr/>
          </p:nvSpPr>
          <p:spPr bwMode="gray">
            <a:xfrm>
              <a:off x="816" y="1152"/>
              <a:ext cx="1073" cy="1063"/>
            </a:xfrm>
            <a:prstGeom prst="ellipse">
              <a:avLst/>
            </a:prstGeom>
            <a:gradFill rotWithShape="1">
              <a:gsLst>
                <a:gs pos="0">
                  <a:schemeClr val="folHlink">
                    <a:alpha val="32001"/>
                  </a:schemeClr>
                </a:gs>
                <a:gs pos="100000">
                  <a:schemeClr val="folHlink">
                    <a:gamma/>
                    <a:shade val="0"/>
                    <a:invGamma/>
                    <a:alpha val="89999"/>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26640" name="Oval 16"/>
            <p:cNvSpPr>
              <a:spLocks noChangeArrowheads="1"/>
            </p:cNvSpPr>
            <p:nvPr/>
          </p:nvSpPr>
          <p:spPr bwMode="gray">
            <a:xfrm>
              <a:off x="886" y="1221"/>
              <a:ext cx="933" cy="924"/>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26641" name="Oval 17"/>
            <p:cNvSpPr>
              <a:spLocks noChangeArrowheads="1"/>
            </p:cNvSpPr>
            <p:nvPr/>
          </p:nvSpPr>
          <p:spPr bwMode="gray">
            <a:xfrm>
              <a:off x="887" y="1223"/>
              <a:ext cx="933" cy="924"/>
            </a:xfrm>
            <a:prstGeom prst="ellipse">
              <a:avLst/>
            </a:prstGeom>
            <a:gradFill rotWithShape="1">
              <a:gsLst>
                <a:gs pos="0">
                  <a:schemeClr val="folHlink">
                    <a:gamma/>
                    <a:shade val="63529"/>
                    <a:invGamma/>
                  </a:schemeClr>
                </a:gs>
                <a:gs pos="100000">
                  <a:schemeClr val="folHlink">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15378" name="Oval 18"/>
            <p:cNvSpPr>
              <a:spLocks noChangeArrowheads="1"/>
            </p:cNvSpPr>
            <p:nvPr/>
          </p:nvSpPr>
          <p:spPr bwMode="gray">
            <a:xfrm>
              <a:off x="933" y="1268"/>
              <a:ext cx="840" cy="832"/>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nvGrpSpPr>
            <p:cNvPr id="15379" name="Group 19"/>
            <p:cNvGrpSpPr>
              <a:grpSpLocks/>
            </p:cNvGrpSpPr>
            <p:nvPr/>
          </p:nvGrpSpPr>
          <p:grpSpPr bwMode="auto">
            <a:xfrm>
              <a:off x="946" y="1280"/>
              <a:ext cx="813" cy="805"/>
              <a:chOff x="4166" y="1706"/>
              <a:chExt cx="1252" cy="1252"/>
            </a:xfrm>
          </p:grpSpPr>
          <p:sp>
            <p:nvSpPr>
              <p:cNvPr id="15398" name="Oval 20"/>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399" name="Oval 21"/>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400" name="Oval 22"/>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401" name="Oval 23"/>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26648" name="Oval 24"/>
            <p:cNvSpPr>
              <a:spLocks noChangeArrowheads="1"/>
            </p:cNvSpPr>
            <p:nvPr/>
          </p:nvSpPr>
          <p:spPr bwMode="gray">
            <a:xfrm>
              <a:off x="2368" y="1155"/>
              <a:ext cx="1073" cy="1063"/>
            </a:xfrm>
            <a:prstGeom prst="ellipse">
              <a:avLst/>
            </a:prstGeom>
            <a:gradFill rotWithShape="1">
              <a:gsLst>
                <a:gs pos="0">
                  <a:schemeClr val="accent1">
                    <a:gamma/>
                    <a:tint val="0"/>
                    <a:invGamma/>
                  </a:schemeClr>
                </a:gs>
                <a:gs pos="50000">
                  <a:schemeClr val="accent1"/>
                </a:gs>
                <a:gs pos="100000">
                  <a:schemeClr val="accent1">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26649" name="Oval 25"/>
            <p:cNvSpPr>
              <a:spLocks noChangeArrowheads="1"/>
            </p:cNvSpPr>
            <p:nvPr/>
          </p:nvSpPr>
          <p:spPr bwMode="gray">
            <a:xfrm>
              <a:off x="2368" y="1155"/>
              <a:ext cx="1073" cy="1063"/>
            </a:xfrm>
            <a:prstGeom prst="ellipse">
              <a:avLst/>
            </a:prstGeom>
            <a:gradFill rotWithShape="1">
              <a:gsLst>
                <a:gs pos="0">
                  <a:schemeClr val="accent1">
                    <a:alpha val="32001"/>
                  </a:schemeClr>
                </a:gs>
                <a:gs pos="100000">
                  <a:schemeClr val="accent1">
                    <a:gamma/>
                    <a:shade val="46275"/>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a:defRPr/>
              </a:pPr>
              <a:endParaRPr lang="zh-CN" altLang="en-US"/>
            </a:p>
          </p:txBody>
        </p:sp>
        <p:sp>
          <p:nvSpPr>
            <p:cNvPr id="26650" name="Oval 26"/>
            <p:cNvSpPr>
              <a:spLocks noChangeArrowheads="1"/>
            </p:cNvSpPr>
            <p:nvPr/>
          </p:nvSpPr>
          <p:spPr bwMode="gray">
            <a:xfrm>
              <a:off x="2438" y="1225"/>
              <a:ext cx="933" cy="924"/>
            </a:xfrm>
            <a:prstGeom prst="ellipse">
              <a:avLst/>
            </a:prstGeom>
            <a:gradFill rotWithShape="1">
              <a:gsLst>
                <a:gs pos="0">
                  <a:schemeClr val="accent1">
                    <a:gamma/>
                    <a:shade val="54118"/>
                    <a:invGamma/>
                  </a:schemeClr>
                </a:gs>
                <a:gs pos="50000">
                  <a:schemeClr val="accent1"/>
                </a:gs>
                <a:gs pos="100000">
                  <a:schemeClr val="accent1">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26651" name="Oval 27"/>
            <p:cNvSpPr>
              <a:spLocks noChangeArrowheads="1"/>
            </p:cNvSpPr>
            <p:nvPr/>
          </p:nvSpPr>
          <p:spPr bwMode="gray">
            <a:xfrm>
              <a:off x="2439" y="1226"/>
              <a:ext cx="933" cy="924"/>
            </a:xfrm>
            <a:prstGeom prst="ellipse">
              <a:avLst/>
            </a:prstGeom>
            <a:gradFill rotWithShape="1">
              <a:gsLst>
                <a:gs pos="0">
                  <a:schemeClr val="accent1">
                    <a:gamma/>
                    <a:shade val="63529"/>
                    <a:invGamma/>
                  </a:schemeClr>
                </a:gs>
                <a:gs pos="100000">
                  <a:schemeClr val="accent1">
                    <a:alpha val="0"/>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a:defRPr/>
              </a:pPr>
              <a:endParaRPr lang="zh-CN" altLang="en-US"/>
            </a:p>
          </p:txBody>
        </p:sp>
        <p:sp>
          <p:nvSpPr>
            <p:cNvPr id="15384" name="Oval 28"/>
            <p:cNvSpPr>
              <a:spLocks noChangeArrowheads="1"/>
            </p:cNvSpPr>
            <p:nvPr/>
          </p:nvSpPr>
          <p:spPr bwMode="gray">
            <a:xfrm>
              <a:off x="2484" y="1270"/>
              <a:ext cx="840" cy="832"/>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grpSp>
          <p:nvGrpSpPr>
            <p:cNvPr id="15385" name="Group 29"/>
            <p:cNvGrpSpPr>
              <a:grpSpLocks/>
            </p:cNvGrpSpPr>
            <p:nvPr/>
          </p:nvGrpSpPr>
          <p:grpSpPr bwMode="auto">
            <a:xfrm>
              <a:off x="2498" y="1280"/>
              <a:ext cx="813" cy="805"/>
              <a:chOff x="4166" y="1706"/>
              <a:chExt cx="1252" cy="1252"/>
            </a:xfrm>
          </p:grpSpPr>
          <p:sp>
            <p:nvSpPr>
              <p:cNvPr id="15394" name="Oval 30"/>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395" name="Oval 31"/>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396" name="Oval 32"/>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397" name="Oval 33"/>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grpSp>
          <p:nvGrpSpPr>
            <p:cNvPr id="15386" name="Group 34"/>
            <p:cNvGrpSpPr>
              <a:grpSpLocks/>
            </p:cNvGrpSpPr>
            <p:nvPr/>
          </p:nvGrpSpPr>
          <p:grpSpPr bwMode="auto">
            <a:xfrm>
              <a:off x="4054" y="1280"/>
              <a:ext cx="814" cy="805"/>
              <a:chOff x="4166" y="1706"/>
              <a:chExt cx="1252" cy="1252"/>
            </a:xfrm>
          </p:grpSpPr>
          <p:sp>
            <p:nvSpPr>
              <p:cNvPr id="15390" name="Oval 35"/>
              <p:cNvSpPr>
                <a:spLocks noChangeArrowheads="1"/>
              </p:cNvSpPr>
              <p:nvPr/>
            </p:nvSpPr>
            <p:spPr bwMode="gray">
              <a:xfrm>
                <a:off x="4166" y="1706"/>
                <a:ext cx="1252" cy="125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391" name="Oval 36"/>
              <p:cNvSpPr>
                <a:spLocks noChangeArrowheads="1"/>
              </p:cNvSpPr>
              <p:nvPr/>
            </p:nvSpPr>
            <p:spPr bwMode="gray">
              <a:xfrm>
                <a:off x="4182" y="1713"/>
                <a:ext cx="1222" cy="122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392" name="Oval 37"/>
              <p:cNvSpPr>
                <a:spLocks noChangeArrowheads="1"/>
              </p:cNvSpPr>
              <p:nvPr/>
            </p:nvSpPr>
            <p:spPr bwMode="gray">
              <a:xfrm>
                <a:off x="4195" y="1725"/>
                <a:ext cx="1162" cy="1141"/>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15393" name="Oval 38"/>
              <p:cNvSpPr>
                <a:spLocks noChangeArrowheads="1"/>
              </p:cNvSpPr>
              <p:nvPr/>
            </p:nvSpPr>
            <p:spPr bwMode="gray">
              <a:xfrm>
                <a:off x="4263" y="1757"/>
                <a:ext cx="1033" cy="926"/>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15387" name="Text Box 39"/>
            <p:cNvSpPr txBox="1">
              <a:spLocks noChangeArrowheads="1"/>
            </p:cNvSpPr>
            <p:nvPr/>
          </p:nvSpPr>
          <p:spPr bwMode="gray">
            <a:xfrm>
              <a:off x="1201" y="1566"/>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a:r>
                <a:rPr lang="zh-CN" altLang="en-US" sz="2400" b="0">
                  <a:solidFill>
                    <a:srgbClr val="000000"/>
                  </a:solidFill>
                </a:rPr>
                <a:t>１</a:t>
              </a:r>
            </a:p>
          </p:txBody>
        </p:sp>
        <p:sp>
          <p:nvSpPr>
            <p:cNvPr id="15388" name="Text Box 40"/>
            <p:cNvSpPr txBox="1">
              <a:spLocks noChangeArrowheads="1"/>
            </p:cNvSpPr>
            <p:nvPr/>
          </p:nvSpPr>
          <p:spPr bwMode="gray">
            <a:xfrm>
              <a:off x="2756" y="1566"/>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a:r>
                <a:rPr lang="zh-CN" altLang="en-US" sz="2400" b="0">
                  <a:solidFill>
                    <a:srgbClr val="000000"/>
                  </a:solidFill>
                </a:rPr>
                <a:t>２</a:t>
              </a:r>
            </a:p>
          </p:txBody>
        </p:sp>
        <p:sp>
          <p:nvSpPr>
            <p:cNvPr id="15389" name="Text Box 41"/>
            <p:cNvSpPr txBox="1">
              <a:spLocks noChangeArrowheads="1"/>
            </p:cNvSpPr>
            <p:nvPr/>
          </p:nvSpPr>
          <p:spPr bwMode="gray">
            <a:xfrm>
              <a:off x="4310" y="1566"/>
              <a:ext cx="30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a:r>
                <a:rPr lang="zh-CN" altLang="en-US" sz="2400" b="0">
                  <a:solidFill>
                    <a:srgbClr val="000000"/>
                  </a:solidFill>
                </a:rPr>
                <a:t>３</a:t>
              </a:r>
            </a:p>
          </p:txBody>
        </p:sp>
      </p:grpSp>
    </p:spTree>
    <p:extLst>
      <p:ext uri="{BB962C8B-B14F-4D97-AF65-F5344CB8AC3E}">
        <p14:creationId xmlns:p14="http://schemas.microsoft.com/office/powerpoint/2010/main" val="3351882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3851275" y="3357563"/>
            <a:ext cx="4537075"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15000"/>
              </a:lnSpc>
              <a:spcBef>
                <a:spcPct val="15000"/>
              </a:spcBef>
            </a:pPr>
            <a:r>
              <a:rPr kumimoji="1" lang="zh-CN" altLang="en-US" sz="2800">
                <a:solidFill>
                  <a:srgbClr val="FFFF00"/>
                </a:solidFill>
                <a:latin typeface="楷体_GB2312" pitchFamily="49" charset="-122"/>
                <a:ea typeface="楷体_GB2312" pitchFamily="49" charset="-122"/>
              </a:rPr>
              <a:t>操作</a:t>
            </a:r>
            <a:r>
              <a:rPr kumimoji="1" lang="en-US" altLang="zh-CN" sz="2800">
                <a:solidFill>
                  <a:srgbClr val="FFFF00"/>
                </a:solidFill>
                <a:latin typeface="楷体_GB2312" pitchFamily="49" charset="-122"/>
                <a:ea typeface="楷体_GB2312" pitchFamily="49" charset="-122"/>
              </a:rPr>
              <a:t>:</a:t>
            </a:r>
          </a:p>
          <a:p>
            <a:pPr algn="just">
              <a:lnSpc>
                <a:spcPct val="115000"/>
              </a:lnSpc>
              <a:spcBef>
                <a:spcPct val="15000"/>
              </a:spcBef>
            </a:pPr>
            <a:r>
              <a:rPr kumimoji="1" lang="zh-CN" altLang="en-US" sz="2800">
                <a:solidFill>
                  <a:srgbClr val="FFFF00"/>
                </a:solidFill>
                <a:latin typeface="楷体_GB2312" pitchFamily="49" charset="-122"/>
                <a:ea typeface="楷体_GB2312" pitchFamily="49" charset="-122"/>
              </a:rPr>
              <a:t>平行试验</a:t>
            </a:r>
            <a:r>
              <a:rPr kumimoji="1" lang="zh-CN" altLang="en-US" sz="2800">
                <a:solidFill>
                  <a:srgbClr val="FFFF00"/>
                </a:solidFill>
                <a:latin typeface="楷体_GB2312" pitchFamily="49" charset="-122"/>
                <a:ea typeface="楷体_GB2312" pitchFamily="49" charset="-122"/>
                <a:sym typeface="Symbol" pitchFamily="18" charset="2"/>
              </a:rPr>
              <a:t></a:t>
            </a:r>
            <a:r>
              <a:rPr kumimoji="1" lang="zh-CN" altLang="en-US" sz="2800">
                <a:solidFill>
                  <a:srgbClr val="FFFF00"/>
                </a:solidFill>
                <a:latin typeface="楷体_GB2312" pitchFamily="49" charset="-122"/>
                <a:ea typeface="楷体_GB2312" pitchFamily="49" charset="-122"/>
              </a:rPr>
              <a:t>比较两比色管的颜色或浊度</a:t>
            </a:r>
            <a:r>
              <a:rPr kumimoji="1" lang="en-US" altLang="zh-CN" sz="2800">
                <a:solidFill>
                  <a:srgbClr val="FFFF00"/>
                </a:solidFill>
                <a:latin typeface="楷体_GB2312" pitchFamily="49" charset="-122"/>
                <a:ea typeface="楷体_GB2312" pitchFamily="49" charset="-122"/>
                <a:sym typeface="Symbol" pitchFamily="18" charset="2"/>
              </a:rPr>
              <a:t>,</a:t>
            </a:r>
            <a:r>
              <a:rPr kumimoji="1" lang="zh-CN" altLang="en-US" sz="2800">
                <a:solidFill>
                  <a:srgbClr val="FFFF00"/>
                </a:solidFill>
                <a:latin typeface="楷体_GB2312" pitchFamily="49" charset="-122"/>
                <a:ea typeface="楷体_GB2312" pitchFamily="49" charset="-122"/>
                <a:sym typeface="Symbol" pitchFamily="18" charset="2"/>
              </a:rPr>
              <a:t>判断杂质限量是否符合规定</a:t>
            </a:r>
            <a:r>
              <a:rPr kumimoji="1" lang="en-US" altLang="zh-CN" sz="2800">
                <a:solidFill>
                  <a:srgbClr val="FFFF00"/>
                </a:solidFill>
                <a:latin typeface="楷体_GB2312" pitchFamily="49" charset="-122"/>
                <a:ea typeface="楷体_GB2312" pitchFamily="49" charset="-122"/>
                <a:sym typeface="Symbol" pitchFamily="18" charset="2"/>
              </a:rPr>
              <a:t>.</a:t>
            </a:r>
          </a:p>
        </p:txBody>
      </p:sp>
      <p:graphicFrame>
        <p:nvGraphicFramePr>
          <p:cNvPr id="16387" name="Object 3"/>
          <p:cNvGraphicFramePr>
            <a:graphicFrameLocks noChangeAspect="1"/>
          </p:cNvGraphicFramePr>
          <p:nvPr/>
        </p:nvGraphicFramePr>
        <p:xfrm>
          <a:off x="2268538" y="3284538"/>
          <a:ext cx="1198562" cy="2484437"/>
        </p:xfrm>
        <a:graphic>
          <a:graphicData uri="http://schemas.openxmlformats.org/presentationml/2006/ole">
            <mc:AlternateContent xmlns:mc="http://schemas.openxmlformats.org/markup-compatibility/2006">
              <mc:Choice xmlns:v="urn:schemas-microsoft-com:vml" Requires="v">
                <p:oleObj spid="_x0000_s4139" name="位图图像" r:id="rId3" imgW="685714" imgH="1523810" progId="Paint.Picture">
                  <p:embed/>
                </p:oleObj>
              </mc:Choice>
              <mc:Fallback>
                <p:oleObj name="位图图像" r:id="rId3" imgW="685714" imgH="152381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3284538"/>
                        <a:ext cx="1198562" cy="2484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88" name="Text Box 4"/>
          <p:cNvSpPr txBox="1">
            <a:spLocks noChangeArrowheads="1"/>
          </p:cNvSpPr>
          <p:nvPr/>
        </p:nvSpPr>
        <p:spPr bwMode="auto">
          <a:xfrm>
            <a:off x="1835150" y="5876925"/>
            <a:ext cx="2016125"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lnSpc>
                <a:spcPct val="85000"/>
              </a:lnSpc>
            </a:pPr>
            <a:r>
              <a:rPr kumimoji="1" lang="zh-CN" altLang="en-US" sz="2400">
                <a:solidFill>
                  <a:srgbClr val="CCFF33"/>
                </a:solidFill>
                <a:latin typeface="楷体_GB2312" pitchFamily="49" charset="-122"/>
                <a:ea typeface="楷体_GB2312" pitchFamily="49" charset="-122"/>
              </a:rPr>
              <a:t>管</a:t>
            </a:r>
            <a:r>
              <a:rPr kumimoji="1" lang="en-US" altLang="zh-CN" sz="2400">
                <a:solidFill>
                  <a:srgbClr val="CCFF33"/>
                </a:solidFill>
                <a:latin typeface="楷体_GB2312" pitchFamily="49" charset="-122"/>
                <a:ea typeface="楷体_GB2312" pitchFamily="49" charset="-122"/>
              </a:rPr>
              <a:t>2</a:t>
            </a:r>
          </a:p>
          <a:p>
            <a:pPr algn="ctr" eaLnBrk="1" hangingPunct="1">
              <a:lnSpc>
                <a:spcPct val="85000"/>
              </a:lnSpc>
            </a:pPr>
            <a:r>
              <a:rPr kumimoji="1" lang="zh-CN" altLang="en-US" sz="2400">
                <a:solidFill>
                  <a:srgbClr val="CCFF33"/>
                </a:solidFill>
                <a:latin typeface="Eras Medium ITC" pitchFamily="34" charset="0"/>
                <a:ea typeface="隶书" pitchFamily="49" charset="-122"/>
              </a:rPr>
              <a:t>（对照管）</a:t>
            </a:r>
          </a:p>
        </p:txBody>
      </p:sp>
      <p:sp>
        <p:nvSpPr>
          <p:cNvPr id="16389" name="AutoShape 5"/>
          <p:cNvSpPr>
            <a:spLocks noChangeArrowheads="1"/>
          </p:cNvSpPr>
          <p:nvPr/>
        </p:nvSpPr>
        <p:spPr bwMode="auto">
          <a:xfrm>
            <a:off x="2555875" y="4076700"/>
            <a:ext cx="574675" cy="1482725"/>
          </a:xfrm>
          <a:prstGeom prst="flowChartProcess">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kumimoji="1" lang="zh-CN" altLang="zh-CN" sz="2400">
              <a:solidFill>
                <a:srgbClr val="DDDDDD"/>
              </a:solidFill>
              <a:latin typeface="Eras Medium ITC" pitchFamily="34" charset="0"/>
              <a:ea typeface="隶书" pitchFamily="49" charset="-122"/>
            </a:endParaRPr>
          </a:p>
        </p:txBody>
      </p:sp>
      <p:pic>
        <p:nvPicPr>
          <p:cNvPr id="163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284538"/>
            <a:ext cx="1198562" cy="24844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1" name="Text Box 7"/>
          <p:cNvSpPr txBox="1">
            <a:spLocks noChangeArrowheads="1"/>
          </p:cNvSpPr>
          <p:nvPr/>
        </p:nvSpPr>
        <p:spPr bwMode="auto">
          <a:xfrm>
            <a:off x="250825" y="5876925"/>
            <a:ext cx="2016125"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lnSpc>
                <a:spcPct val="85000"/>
              </a:lnSpc>
            </a:pPr>
            <a:r>
              <a:rPr kumimoji="1" lang="zh-CN" altLang="en-US" sz="2400">
                <a:solidFill>
                  <a:srgbClr val="CCFF33"/>
                </a:solidFill>
                <a:latin typeface="楷体_GB2312" pitchFamily="49" charset="-122"/>
                <a:ea typeface="楷体_GB2312" pitchFamily="49" charset="-122"/>
              </a:rPr>
              <a:t>管</a:t>
            </a:r>
            <a:r>
              <a:rPr kumimoji="1" lang="en-US" altLang="zh-CN" sz="2400">
                <a:solidFill>
                  <a:srgbClr val="CCFF33"/>
                </a:solidFill>
                <a:latin typeface="楷体_GB2312" pitchFamily="49" charset="-122"/>
                <a:ea typeface="楷体_GB2312" pitchFamily="49" charset="-122"/>
              </a:rPr>
              <a:t>1</a:t>
            </a:r>
          </a:p>
          <a:p>
            <a:pPr algn="ctr" eaLnBrk="1" hangingPunct="1">
              <a:lnSpc>
                <a:spcPct val="85000"/>
              </a:lnSpc>
            </a:pPr>
            <a:r>
              <a:rPr kumimoji="1" lang="zh-CN" altLang="en-US" sz="2400">
                <a:solidFill>
                  <a:srgbClr val="CCFF33"/>
                </a:solidFill>
                <a:latin typeface="楷体_GB2312" pitchFamily="49" charset="-122"/>
                <a:ea typeface="楷体_GB2312" pitchFamily="49" charset="-122"/>
              </a:rPr>
              <a:t>（样品管）</a:t>
            </a:r>
          </a:p>
        </p:txBody>
      </p:sp>
      <p:sp>
        <p:nvSpPr>
          <p:cNvPr id="16392" name="AutoShape 8"/>
          <p:cNvSpPr>
            <a:spLocks noChangeArrowheads="1"/>
          </p:cNvSpPr>
          <p:nvPr/>
        </p:nvSpPr>
        <p:spPr bwMode="auto">
          <a:xfrm>
            <a:off x="900113" y="4076700"/>
            <a:ext cx="576262" cy="1482725"/>
          </a:xfrm>
          <a:prstGeom prst="flowChartProcess">
            <a:avLst/>
          </a:prstGeom>
          <a:solidFill>
            <a:srgbClr val="EAEAEA"/>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kumimoji="1" lang="zh-CN" altLang="zh-CN" sz="2400">
              <a:solidFill>
                <a:srgbClr val="DDDDDD"/>
              </a:solidFill>
              <a:latin typeface="Eras Medium ITC" pitchFamily="34" charset="0"/>
              <a:ea typeface="隶书" pitchFamily="49" charset="-122"/>
            </a:endParaRPr>
          </a:p>
        </p:txBody>
      </p:sp>
      <p:sp>
        <p:nvSpPr>
          <p:cNvPr id="16393" name="Text Box 13"/>
          <p:cNvSpPr txBox="1">
            <a:spLocks noChangeArrowheads="1"/>
          </p:cNvSpPr>
          <p:nvPr/>
        </p:nvSpPr>
        <p:spPr bwMode="auto">
          <a:xfrm>
            <a:off x="179388" y="1268413"/>
            <a:ext cx="8785225" cy="175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30000"/>
              </a:lnSpc>
              <a:spcBef>
                <a:spcPct val="25000"/>
              </a:spcBef>
            </a:pPr>
            <a:r>
              <a:rPr kumimoji="1" lang="en-US" altLang="zh-CN" sz="2800" dirty="0">
                <a:solidFill>
                  <a:schemeClr val="bg1"/>
                </a:solidFill>
                <a:latin typeface="Eras Medium ITC" pitchFamily="34" charset="0"/>
                <a:ea typeface="隶书" pitchFamily="49" charset="-122"/>
              </a:rPr>
              <a:t>        </a:t>
            </a:r>
            <a:r>
              <a:rPr kumimoji="1" lang="zh-CN" altLang="en-US" sz="2800" dirty="0">
                <a:solidFill>
                  <a:srgbClr val="FFFF00"/>
                </a:solidFill>
                <a:latin typeface="楷体_GB2312" pitchFamily="49" charset="-122"/>
                <a:ea typeface="楷体_GB2312" pitchFamily="49" charset="-122"/>
              </a:rPr>
              <a:t>取限度量的待检杂质对照品配成的对照溶液</a:t>
            </a:r>
            <a:r>
              <a:rPr kumimoji="1" lang="en-US" altLang="zh-CN" sz="2800" dirty="0">
                <a:solidFill>
                  <a:srgbClr val="FFFF00"/>
                </a:solidFill>
                <a:latin typeface="楷体_GB2312" pitchFamily="49" charset="-122"/>
                <a:ea typeface="楷体_GB2312" pitchFamily="49" charset="-122"/>
              </a:rPr>
              <a:t>,</a:t>
            </a:r>
            <a:r>
              <a:rPr kumimoji="1" lang="zh-CN" altLang="en-US" sz="2800" dirty="0">
                <a:solidFill>
                  <a:srgbClr val="FFFF00"/>
                </a:solidFill>
                <a:latin typeface="楷体_GB2312" pitchFamily="49" charset="-122"/>
                <a:ea typeface="楷体_GB2312" pitchFamily="49" charset="-122"/>
              </a:rPr>
              <a:t>与一定量供试品配成的供试品溶液在相同条件下处理</a:t>
            </a:r>
            <a:r>
              <a:rPr kumimoji="1" lang="en-US" altLang="zh-CN" sz="2800" dirty="0">
                <a:solidFill>
                  <a:srgbClr val="FFFF00"/>
                </a:solidFill>
                <a:latin typeface="楷体_GB2312" pitchFamily="49" charset="-122"/>
                <a:ea typeface="楷体_GB2312" pitchFamily="49" charset="-122"/>
              </a:rPr>
              <a:t>, </a:t>
            </a:r>
            <a:r>
              <a:rPr kumimoji="1" lang="zh-CN" altLang="en-US" sz="2800" dirty="0">
                <a:solidFill>
                  <a:srgbClr val="FFFF00"/>
                </a:solidFill>
                <a:latin typeface="楷体_GB2312" pitchFamily="49" charset="-122"/>
                <a:ea typeface="楷体_GB2312" pitchFamily="49" charset="-122"/>
              </a:rPr>
              <a:t>比较反应结果</a:t>
            </a:r>
            <a:r>
              <a:rPr kumimoji="1" lang="en-US" altLang="zh-CN" sz="2800" dirty="0">
                <a:solidFill>
                  <a:srgbClr val="FFFF00"/>
                </a:solidFill>
                <a:latin typeface="楷体_GB2312" pitchFamily="49" charset="-122"/>
                <a:ea typeface="楷体_GB2312" pitchFamily="49" charset="-122"/>
              </a:rPr>
              <a:t>, </a:t>
            </a:r>
            <a:r>
              <a:rPr kumimoji="1" lang="zh-CN" altLang="en-US" sz="2800" dirty="0">
                <a:solidFill>
                  <a:srgbClr val="FFFF00"/>
                </a:solidFill>
                <a:latin typeface="楷体_GB2312" pitchFamily="49" charset="-122"/>
                <a:ea typeface="楷体_GB2312" pitchFamily="49" charset="-122"/>
              </a:rPr>
              <a:t>判断供试液中所含杂质限度是否符合规</a:t>
            </a:r>
            <a:r>
              <a:rPr kumimoji="1" lang="zh-CN" altLang="en-US" sz="2800" dirty="0" smtClean="0">
                <a:solidFill>
                  <a:srgbClr val="FFFF00"/>
                </a:solidFill>
                <a:latin typeface="楷体_GB2312" pitchFamily="49" charset="-122"/>
                <a:ea typeface="楷体_GB2312" pitchFamily="49" charset="-122"/>
              </a:rPr>
              <a:t>定</a:t>
            </a:r>
            <a:endParaRPr kumimoji="1" lang="en-US" altLang="zh-CN" sz="2800" dirty="0">
              <a:solidFill>
                <a:srgbClr val="FFFF00"/>
              </a:solidFill>
              <a:latin typeface="楷体_GB2312" pitchFamily="49" charset="-122"/>
              <a:ea typeface="楷体_GB2312" pitchFamily="49" charset="-122"/>
            </a:endParaRPr>
          </a:p>
        </p:txBody>
      </p:sp>
      <p:sp>
        <p:nvSpPr>
          <p:cNvPr id="16394" name="Rectangle 15"/>
          <p:cNvSpPr>
            <a:spLocks noChangeArrowheads="1"/>
          </p:cNvSpPr>
          <p:nvPr/>
        </p:nvSpPr>
        <p:spPr bwMode="auto">
          <a:xfrm>
            <a:off x="0" y="549275"/>
            <a:ext cx="4562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a:solidFill>
                  <a:srgbClr val="FFFF00"/>
                </a:solidFill>
                <a:ea typeface="楷体_GB2312" pitchFamily="49" charset="-122"/>
              </a:rPr>
              <a:t>标准对照法</a:t>
            </a:r>
          </a:p>
        </p:txBody>
      </p:sp>
    </p:spTree>
    <p:extLst>
      <p:ext uri="{BB962C8B-B14F-4D97-AF65-F5344CB8AC3E}">
        <p14:creationId xmlns:p14="http://schemas.microsoft.com/office/powerpoint/2010/main" val="1307167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250825" y="765175"/>
            <a:ext cx="8497888" cy="4895850"/>
          </a:xfrm>
        </p:spPr>
        <p:txBody>
          <a:bodyPr/>
          <a:lstStyle/>
          <a:p>
            <a:pPr eaLnBrk="1" hangingPunct="1">
              <a:lnSpc>
                <a:spcPct val="150000"/>
              </a:lnSpc>
              <a:buFontTx/>
              <a:buNone/>
            </a:pPr>
            <a:r>
              <a:rPr lang="zh-CN" altLang="en-US" sz="2800" b="1" dirty="0" smtClean="0">
                <a:solidFill>
                  <a:srgbClr val="FFFF00"/>
                </a:solidFill>
                <a:latin typeface="楷体_GB2312" pitchFamily="49" charset="-122"/>
                <a:ea typeface="楷体_GB2312" pitchFamily="49" charset="-122"/>
              </a:rPr>
              <a:t>  灵敏度法：在供试品溶液中加入一定量的试剂，在一定反应条件下，不得有正反应现</a:t>
            </a:r>
            <a:r>
              <a:rPr lang="zh-CN" altLang="en-US" sz="2800" b="1" dirty="0">
                <a:solidFill>
                  <a:srgbClr val="FFFF00"/>
                </a:solidFill>
                <a:latin typeface="楷体_GB2312" pitchFamily="49" charset="-122"/>
                <a:ea typeface="楷体_GB2312" pitchFamily="49" charset="-122"/>
              </a:rPr>
              <a:t>象</a:t>
            </a:r>
            <a:r>
              <a:rPr lang="zh-CN" altLang="en-US" sz="2800" b="1" dirty="0" smtClean="0">
                <a:solidFill>
                  <a:srgbClr val="FFFF00"/>
                </a:solidFill>
                <a:latin typeface="楷体_GB2312" pitchFamily="49" charset="-122"/>
                <a:ea typeface="楷体_GB2312" pitchFamily="49" charset="-122"/>
              </a:rPr>
              <a:t>出现，从而判断供试品中所含杂质是否符合限量规定。　</a:t>
            </a:r>
          </a:p>
          <a:p>
            <a:pPr eaLnBrk="1" hangingPunct="1">
              <a:buFontTx/>
              <a:buNone/>
            </a:pPr>
            <a:r>
              <a:rPr lang="zh-CN" altLang="en-US" sz="2800" b="1" dirty="0" smtClean="0">
                <a:solidFill>
                  <a:schemeClr val="bg1"/>
                </a:solidFill>
                <a:latin typeface="楷体_GB2312" pitchFamily="49" charset="-122"/>
                <a:ea typeface="楷体_GB2312" pitchFamily="49" charset="-122"/>
              </a:rPr>
              <a:t>硫鸟嘌呤中</a:t>
            </a:r>
            <a:r>
              <a:rPr lang="zh-CN" altLang="en-US" sz="2800" b="1" dirty="0" smtClean="0">
                <a:solidFill>
                  <a:srgbClr val="FFFF00"/>
                </a:solidFill>
                <a:latin typeface="楷体_GB2312" pitchFamily="49" charset="-122"/>
                <a:ea typeface="楷体_GB2312" pitchFamily="49" charset="-122"/>
              </a:rPr>
              <a:t>游离硫</a:t>
            </a:r>
            <a:r>
              <a:rPr lang="zh-CN" altLang="en-US" b="1" dirty="0" smtClean="0">
                <a:solidFill>
                  <a:schemeClr val="tx2"/>
                </a:solidFill>
                <a:latin typeface="楷体_GB2312" pitchFamily="49" charset="-122"/>
                <a:ea typeface="楷体_GB2312" pitchFamily="49" charset="-122"/>
              </a:rPr>
              <a:t> </a:t>
            </a:r>
          </a:p>
          <a:p>
            <a:pPr eaLnBrk="1" hangingPunct="1">
              <a:lnSpc>
                <a:spcPct val="150000"/>
              </a:lnSpc>
              <a:buFontTx/>
              <a:buNone/>
            </a:pPr>
            <a:r>
              <a:rPr lang="zh-CN" altLang="en-US" b="1" dirty="0" smtClean="0">
                <a:solidFill>
                  <a:schemeClr val="tx2"/>
                </a:solidFill>
                <a:latin typeface="楷体_GB2312" pitchFamily="49" charset="-122"/>
                <a:ea typeface="楷体_GB2312" pitchFamily="49" charset="-122"/>
              </a:rPr>
              <a:t>　</a:t>
            </a:r>
            <a:r>
              <a:rPr lang="zh-CN" altLang="en-US" sz="2800" b="1" dirty="0" smtClean="0">
                <a:solidFill>
                  <a:schemeClr val="bg1"/>
                </a:solidFill>
                <a:latin typeface="楷体_GB2312" pitchFamily="49" charset="-122"/>
                <a:ea typeface="楷体_GB2312" pitchFamily="49" charset="-122"/>
              </a:rPr>
              <a:t>取本品</a:t>
            </a:r>
            <a:r>
              <a:rPr lang="en-US" altLang="zh-CN" sz="2800" b="1" dirty="0" smtClean="0">
                <a:solidFill>
                  <a:schemeClr val="bg1"/>
                </a:solidFill>
                <a:latin typeface="楷体_GB2312" pitchFamily="49" charset="-122"/>
                <a:ea typeface="楷体_GB2312" pitchFamily="49" charset="-122"/>
              </a:rPr>
              <a:t>50mg</a:t>
            </a:r>
            <a:r>
              <a:rPr lang="zh-CN" altLang="en-US" sz="2800" b="1" dirty="0" smtClean="0">
                <a:solidFill>
                  <a:schemeClr val="bg1"/>
                </a:solidFill>
                <a:latin typeface="楷体_GB2312" pitchFamily="49" charset="-122"/>
                <a:ea typeface="楷体_GB2312" pitchFamily="49" charset="-122"/>
              </a:rPr>
              <a:t>，加氢氧化钠试液</a:t>
            </a:r>
            <a:r>
              <a:rPr lang="en-US" altLang="zh-CN" sz="2800" b="1" dirty="0" smtClean="0">
                <a:solidFill>
                  <a:schemeClr val="bg1"/>
                </a:solidFill>
                <a:latin typeface="楷体_GB2312" pitchFamily="49" charset="-122"/>
                <a:ea typeface="楷体_GB2312" pitchFamily="49" charset="-122"/>
              </a:rPr>
              <a:t>5ml </a:t>
            </a:r>
            <a:r>
              <a:rPr lang="zh-CN" altLang="en-US" sz="2800" b="1" dirty="0" smtClean="0">
                <a:solidFill>
                  <a:schemeClr val="bg1"/>
                </a:solidFill>
                <a:latin typeface="楷体_GB2312" pitchFamily="49" charset="-122"/>
                <a:ea typeface="楷体_GB2312" pitchFamily="49" charset="-122"/>
              </a:rPr>
              <a:t>，振摇溶解后，溶液应澄清。 </a:t>
            </a:r>
          </a:p>
        </p:txBody>
      </p:sp>
    </p:spTree>
    <p:extLst>
      <p:ext uri="{BB962C8B-B14F-4D97-AF65-F5344CB8AC3E}">
        <p14:creationId xmlns:p14="http://schemas.microsoft.com/office/powerpoint/2010/main" val="26105225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68313" y="981075"/>
            <a:ext cx="7921625" cy="4724400"/>
          </a:xfrm>
        </p:spPr>
        <p:txBody>
          <a:bodyPr/>
          <a:lstStyle/>
          <a:p>
            <a:pPr eaLnBrk="1" hangingPunct="1">
              <a:lnSpc>
                <a:spcPct val="150000"/>
              </a:lnSpc>
              <a:buFontTx/>
              <a:buNone/>
            </a:pPr>
            <a:r>
              <a:rPr lang="zh-CN" altLang="en-US" sz="2800" b="1" dirty="0" smtClean="0">
                <a:solidFill>
                  <a:srgbClr val="FFFF00"/>
                </a:solidFill>
                <a:latin typeface="楷体_GB2312" pitchFamily="49" charset="-122"/>
                <a:ea typeface="楷体_GB2312" pitchFamily="49" charset="-122"/>
              </a:rPr>
              <a:t>  比较法：取供试品一定量依法检查，测定待定杂质的参数与规定的限量比较，不得更大。</a:t>
            </a:r>
            <a:r>
              <a:rPr lang="zh-CN" altLang="en-US" sz="2800" b="1" dirty="0" smtClean="0">
                <a:solidFill>
                  <a:srgbClr val="FF3300"/>
                </a:solidFill>
                <a:latin typeface="楷体_GB2312" pitchFamily="49" charset="-122"/>
                <a:ea typeface="楷体_GB2312" pitchFamily="49" charset="-122"/>
              </a:rPr>
              <a:t>　</a:t>
            </a:r>
          </a:p>
          <a:p>
            <a:pPr eaLnBrk="1" hangingPunct="1">
              <a:lnSpc>
                <a:spcPct val="150000"/>
              </a:lnSpc>
              <a:buFontTx/>
              <a:buNone/>
            </a:pPr>
            <a:r>
              <a:rPr lang="zh-CN" altLang="en-US" sz="2800" b="1" dirty="0" smtClean="0">
                <a:solidFill>
                  <a:srgbClr val="FFFF00"/>
                </a:solidFill>
                <a:latin typeface="楷体_GB2312" pitchFamily="49" charset="-122"/>
                <a:ea typeface="楷体_GB2312" pitchFamily="49" charset="-122"/>
              </a:rPr>
              <a:t>盐酸去氧肾上腺素中酮体</a:t>
            </a:r>
            <a:r>
              <a:rPr lang="zh-CN" altLang="en-US" sz="2800" b="1" dirty="0" smtClean="0">
                <a:solidFill>
                  <a:srgbClr val="FF3300"/>
                </a:solidFill>
                <a:latin typeface="楷体_GB2312" pitchFamily="49" charset="-122"/>
                <a:ea typeface="楷体_GB2312" pitchFamily="49" charset="-122"/>
              </a:rPr>
              <a:t> </a:t>
            </a:r>
          </a:p>
          <a:p>
            <a:pPr eaLnBrk="1" hangingPunct="1">
              <a:lnSpc>
                <a:spcPct val="150000"/>
              </a:lnSpc>
              <a:buFontTx/>
              <a:buNone/>
            </a:pPr>
            <a:r>
              <a:rPr lang="zh-CN" altLang="en-US" sz="2800" b="1" dirty="0" smtClean="0">
                <a:solidFill>
                  <a:schemeClr val="bg1"/>
                </a:solidFill>
                <a:latin typeface="楷体_GB2312" pitchFamily="49" charset="-122"/>
                <a:ea typeface="楷体_GB2312" pitchFamily="49" charset="-122"/>
              </a:rPr>
              <a:t>  </a:t>
            </a:r>
            <a:r>
              <a:rPr lang="zh-CN" altLang="en-US" sz="2400" b="1" dirty="0" smtClean="0">
                <a:solidFill>
                  <a:schemeClr val="bg1"/>
                </a:solidFill>
                <a:latin typeface="楷体_GB2312" pitchFamily="49" charset="-122"/>
                <a:ea typeface="楷体_GB2312" pitchFamily="49" charset="-122"/>
              </a:rPr>
              <a:t>取本品</a:t>
            </a:r>
            <a:r>
              <a:rPr lang="en-US" altLang="zh-CN" sz="2400" b="1" dirty="0" smtClean="0">
                <a:solidFill>
                  <a:schemeClr val="bg1"/>
                </a:solidFill>
                <a:latin typeface="楷体_GB2312" pitchFamily="49" charset="-122"/>
                <a:ea typeface="楷体_GB2312" pitchFamily="49" charset="-122"/>
              </a:rPr>
              <a:t>2.0g</a:t>
            </a:r>
            <a:r>
              <a:rPr lang="zh-CN" altLang="en-US" sz="2400" b="1" dirty="0" smtClean="0">
                <a:solidFill>
                  <a:schemeClr val="bg1"/>
                </a:solidFill>
                <a:latin typeface="楷体_GB2312" pitchFamily="49" charset="-122"/>
                <a:ea typeface="楷体_GB2312" pitchFamily="49" charset="-122"/>
              </a:rPr>
              <a:t>，加水制成每</a:t>
            </a:r>
            <a:r>
              <a:rPr lang="en-US" altLang="zh-CN" sz="2400" b="1" dirty="0" smtClean="0">
                <a:solidFill>
                  <a:schemeClr val="bg1"/>
                </a:solidFill>
                <a:latin typeface="楷体_GB2312" pitchFamily="49" charset="-122"/>
                <a:ea typeface="楷体_GB2312" pitchFamily="49" charset="-122"/>
              </a:rPr>
              <a:t>1ml </a:t>
            </a:r>
            <a:r>
              <a:rPr lang="zh-CN" altLang="en-US" sz="2400" b="1" dirty="0" smtClean="0">
                <a:solidFill>
                  <a:schemeClr val="bg1"/>
                </a:solidFill>
                <a:latin typeface="楷体_GB2312" pitchFamily="49" charset="-122"/>
                <a:ea typeface="楷体_GB2312" pitchFamily="49" charset="-122"/>
              </a:rPr>
              <a:t>中含</a:t>
            </a:r>
            <a:r>
              <a:rPr lang="en-US" altLang="zh-CN" sz="2400" b="1" dirty="0" smtClean="0">
                <a:solidFill>
                  <a:schemeClr val="bg1"/>
                </a:solidFill>
                <a:latin typeface="楷体_GB2312" pitchFamily="49" charset="-122"/>
                <a:ea typeface="楷体_GB2312" pitchFamily="49" charset="-122"/>
              </a:rPr>
              <a:t>4.0mg </a:t>
            </a:r>
            <a:r>
              <a:rPr lang="zh-CN" altLang="en-US" sz="2400" b="1" dirty="0" smtClean="0">
                <a:solidFill>
                  <a:schemeClr val="bg1"/>
                </a:solidFill>
                <a:latin typeface="楷体_GB2312" pitchFamily="49" charset="-122"/>
                <a:ea typeface="楷体_GB2312" pitchFamily="49" charset="-122"/>
              </a:rPr>
              <a:t>的溶液，照分光光度法（附录</a:t>
            </a:r>
            <a:r>
              <a:rPr lang="en-US" altLang="zh-CN" sz="2400" b="1" dirty="0" err="1" smtClean="0">
                <a:solidFill>
                  <a:schemeClr val="bg1"/>
                </a:solidFill>
                <a:latin typeface="楷体_GB2312" pitchFamily="49" charset="-122"/>
                <a:ea typeface="楷体_GB2312" pitchFamily="49" charset="-122"/>
              </a:rPr>
              <a:t>ⅣA</a:t>
            </a:r>
            <a:r>
              <a:rPr lang="zh-CN" altLang="en-US" sz="2400" b="1" dirty="0" smtClean="0">
                <a:solidFill>
                  <a:schemeClr val="bg1"/>
                </a:solidFill>
                <a:latin typeface="楷体_GB2312" pitchFamily="49" charset="-122"/>
                <a:ea typeface="楷体_GB2312" pitchFamily="49" charset="-122"/>
              </a:rPr>
              <a:t>），在</a:t>
            </a:r>
            <a:r>
              <a:rPr lang="en-US" altLang="zh-CN" sz="2400" b="1" dirty="0" smtClean="0">
                <a:solidFill>
                  <a:schemeClr val="bg1"/>
                </a:solidFill>
                <a:latin typeface="楷体_GB2312" pitchFamily="49" charset="-122"/>
                <a:ea typeface="楷体_GB2312" pitchFamily="49" charset="-122"/>
              </a:rPr>
              <a:t>310nm </a:t>
            </a:r>
            <a:r>
              <a:rPr lang="zh-CN" altLang="en-US" sz="2400" b="1" dirty="0" smtClean="0">
                <a:solidFill>
                  <a:schemeClr val="bg1"/>
                </a:solidFill>
                <a:latin typeface="楷体_GB2312" pitchFamily="49" charset="-122"/>
                <a:ea typeface="楷体_GB2312" pitchFamily="49" charset="-122"/>
              </a:rPr>
              <a:t>的波长处测定吸收度，不得大于</a:t>
            </a:r>
            <a:r>
              <a:rPr lang="en-US" altLang="zh-CN" sz="2400" b="1" dirty="0" smtClean="0">
                <a:solidFill>
                  <a:schemeClr val="bg1"/>
                </a:solidFill>
                <a:latin typeface="楷体_GB2312" pitchFamily="49" charset="-122"/>
                <a:ea typeface="楷体_GB2312" pitchFamily="49" charset="-122"/>
              </a:rPr>
              <a:t>0.20</a:t>
            </a:r>
            <a:r>
              <a:rPr lang="zh-CN" altLang="en-US" sz="2400" b="1" dirty="0" smtClean="0">
                <a:solidFill>
                  <a:schemeClr val="bg1"/>
                </a:solidFill>
                <a:latin typeface="楷体_GB2312" pitchFamily="49" charset="-122"/>
                <a:ea typeface="楷体_GB2312" pitchFamily="49" charset="-122"/>
              </a:rPr>
              <a:t>。 </a:t>
            </a:r>
          </a:p>
        </p:txBody>
      </p:sp>
    </p:spTree>
    <p:extLst>
      <p:ext uri="{BB962C8B-B14F-4D97-AF65-F5344CB8AC3E}">
        <p14:creationId xmlns:p14="http://schemas.microsoft.com/office/powerpoint/2010/main" val="1701673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 descr="蓝色面巾纸"/>
          <p:cNvGraphicFramePr>
            <a:graphicFrameLocks noChangeAspect="1"/>
          </p:cNvGraphicFramePr>
          <p:nvPr/>
        </p:nvGraphicFramePr>
        <p:xfrm>
          <a:off x="755650" y="1628775"/>
          <a:ext cx="8137525" cy="792163"/>
        </p:xfrm>
        <a:graphic>
          <a:graphicData uri="http://schemas.openxmlformats.org/presentationml/2006/ole">
            <mc:AlternateContent xmlns:mc="http://schemas.openxmlformats.org/markup-compatibility/2006">
              <mc:Choice xmlns:v="urn:schemas-microsoft-com:vml" Requires="v">
                <p:oleObj spid="_x0000_s5204" name="Microsoft 公式 3.0" r:id="rId3" imgW="3314700" imgH="317500" progId="Equation.3">
                  <p:embed/>
                </p:oleObj>
              </mc:Choice>
              <mc:Fallback>
                <p:oleObj name="Microsoft 公式 3.0" r:id="rId3" imgW="3314700" imgH="317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628775"/>
                        <a:ext cx="8137525" cy="792163"/>
                      </a:xfrm>
                      <a:prstGeom prst="rect">
                        <a:avLst/>
                      </a:prstGeom>
                      <a:blipFill dpi="0" rotWithShape="1">
                        <a:blip r:embed="rId5"/>
                        <a:srcRect/>
                        <a:tile tx="0" ty="0" sx="100000" sy="100000" flip="none" algn="tl"/>
                      </a:blipFill>
                      <a:ln w="28575">
                        <a:solidFill>
                          <a:srgbClr val="00FFFF"/>
                        </a:solidFill>
                        <a:miter lim="800000"/>
                        <a:headEnd/>
                        <a:tailEnd/>
                      </a:ln>
                    </p:spPr>
                  </p:pic>
                </p:oleObj>
              </mc:Fallback>
            </mc:AlternateContent>
          </a:graphicData>
        </a:graphic>
      </p:graphicFrame>
      <p:graphicFrame>
        <p:nvGraphicFramePr>
          <p:cNvPr id="43011" name="Object 3" descr="蓝色面巾纸"/>
          <p:cNvGraphicFramePr>
            <a:graphicFrameLocks noChangeAspect="1"/>
          </p:cNvGraphicFramePr>
          <p:nvPr/>
        </p:nvGraphicFramePr>
        <p:xfrm>
          <a:off x="1547813" y="4724400"/>
          <a:ext cx="6111875" cy="1549400"/>
        </p:xfrm>
        <a:graphic>
          <a:graphicData uri="http://schemas.openxmlformats.org/presentationml/2006/ole">
            <mc:AlternateContent xmlns:mc="http://schemas.openxmlformats.org/markup-compatibility/2006">
              <mc:Choice xmlns:v="urn:schemas-microsoft-com:vml" Requires="v">
                <p:oleObj spid="_x0000_s5205" name="Microsoft 公式 3.0" r:id="rId6" imgW="2870200" imgH="762000" progId="Equation.3">
                  <p:embed/>
                </p:oleObj>
              </mc:Choice>
              <mc:Fallback>
                <p:oleObj name="Microsoft 公式 3.0" r:id="rId6" imgW="2870200" imgH="762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7813" y="4724400"/>
                        <a:ext cx="6111875" cy="1549400"/>
                      </a:xfrm>
                      <a:prstGeom prst="rect">
                        <a:avLst/>
                      </a:prstGeom>
                      <a:blipFill dpi="0" rotWithShape="1">
                        <a:blip r:embed="rId5"/>
                        <a:srcRect/>
                        <a:tile tx="0" ty="0" sx="100000" sy="100000" flip="none" algn="tl"/>
                      </a:blipFill>
                      <a:ln w="28575">
                        <a:solidFill>
                          <a:srgbClr val="00FFFF"/>
                        </a:solidFill>
                        <a:miter lim="800000"/>
                        <a:headEnd/>
                        <a:tailEnd/>
                      </a:ln>
                    </p:spPr>
                  </p:pic>
                </p:oleObj>
              </mc:Fallback>
            </mc:AlternateContent>
          </a:graphicData>
        </a:graphic>
      </p:graphicFrame>
      <p:sp>
        <p:nvSpPr>
          <p:cNvPr id="19460" name="Text Box 4"/>
          <p:cNvSpPr txBox="1">
            <a:spLocks noChangeArrowheads="1"/>
          </p:cNvSpPr>
          <p:nvPr/>
        </p:nvSpPr>
        <p:spPr bwMode="auto">
          <a:xfrm>
            <a:off x="1066800" y="685800"/>
            <a:ext cx="617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endParaRPr kumimoji="1" lang="zh-CN" altLang="zh-CN" sz="2400" b="0">
              <a:latin typeface="Times New Roman" pitchFamily="18" charset="0"/>
            </a:endParaRPr>
          </a:p>
        </p:txBody>
      </p:sp>
      <p:sp>
        <p:nvSpPr>
          <p:cNvPr id="19461" name="Rectangle 5"/>
          <p:cNvSpPr>
            <a:spLocks noChangeArrowheads="1"/>
          </p:cNvSpPr>
          <p:nvPr/>
        </p:nvSpPr>
        <p:spPr bwMode="auto">
          <a:xfrm>
            <a:off x="323850" y="926571"/>
            <a:ext cx="7129463"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spcBef>
                <a:spcPct val="20000"/>
              </a:spcBef>
              <a:buClr>
                <a:schemeClr val="accent2"/>
              </a:buClr>
              <a:buSzPct val="80000"/>
              <a:buFont typeface="Wingdings" pitchFamily="2" charset="2"/>
              <a:buNone/>
            </a:pPr>
            <a:r>
              <a:rPr kumimoji="1" lang="zh-CN" altLang="en-US" sz="2800" dirty="0">
                <a:solidFill>
                  <a:srgbClr val="FFFF00"/>
                </a:solidFill>
                <a:latin typeface="楷体_GB2312" pitchFamily="49" charset="-122"/>
                <a:ea typeface="楷体_GB2312" pitchFamily="49" charset="-122"/>
              </a:rPr>
              <a:t>例</a:t>
            </a:r>
            <a:r>
              <a:rPr kumimoji="1" lang="en-US" altLang="zh-CN" sz="2800" dirty="0">
                <a:solidFill>
                  <a:srgbClr val="FFFF00"/>
                </a:solidFill>
                <a:latin typeface="楷体_GB2312" pitchFamily="49" charset="-122"/>
                <a:ea typeface="楷体_GB2312" pitchFamily="49" charset="-122"/>
              </a:rPr>
              <a:t>1.  </a:t>
            </a:r>
            <a:r>
              <a:rPr kumimoji="1" lang="zh-CN" altLang="en-US" sz="2800" dirty="0">
                <a:solidFill>
                  <a:srgbClr val="FFFF00"/>
                </a:solidFill>
                <a:latin typeface="楷体_GB2312" pitchFamily="49" charset="-122"/>
                <a:ea typeface="楷体_GB2312" pitchFamily="49" charset="-122"/>
              </a:rPr>
              <a:t>对乙酰氨基酚中氯化钠的检查</a:t>
            </a:r>
          </a:p>
        </p:txBody>
      </p:sp>
      <p:sp>
        <p:nvSpPr>
          <p:cNvPr id="19462" name="Text Box 6"/>
          <p:cNvSpPr txBox="1">
            <a:spLocks noChangeArrowheads="1"/>
          </p:cNvSpPr>
          <p:nvPr/>
        </p:nvSpPr>
        <p:spPr bwMode="auto">
          <a:xfrm>
            <a:off x="4930775" y="3844925"/>
            <a:ext cx="184150" cy="457200"/>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endParaRPr kumimoji="1" lang="zh-CN" altLang="zh-CN" sz="2400" b="0">
              <a:latin typeface="Eras Medium ITC" pitchFamily="34" charset="0"/>
            </a:endParaRPr>
          </a:p>
        </p:txBody>
      </p:sp>
      <p:sp>
        <p:nvSpPr>
          <p:cNvPr id="19463" name="Line 7"/>
          <p:cNvSpPr>
            <a:spLocks noChangeShapeType="1"/>
          </p:cNvSpPr>
          <p:nvPr/>
        </p:nvSpPr>
        <p:spPr bwMode="auto">
          <a:xfrm>
            <a:off x="5022850" y="4060825"/>
            <a:ext cx="215900" cy="215900"/>
          </a:xfrm>
          <a:prstGeom prst="line">
            <a:avLst/>
          </a:prstGeom>
          <a:noFill/>
          <a:ln>
            <a:noFill/>
          </a:ln>
          <a:effectLst>
            <a:outerShdw dist="107763" dir="2700000" algn="ctr" rotWithShape="0">
              <a:srgbClr val="808080"/>
            </a:outerShdw>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4" name="Text Box 8"/>
          <p:cNvSpPr txBox="1">
            <a:spLocks noChangeArrowheads="1"/>
          </p:cNvSpPr>
          <p:nvPr/>
        </p:nvSpPr>
        <p:spPr bwMode="auto">
          <a:xfrm>
            <a:off x="5013325" y="3916363"/>
            <a:ext cx="184150" cy="457200"/>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endParaRPr kumimoji="1" lang="zh-CN" altLang="zh-CN" sz="2400" b="0">
              <a:solidFill>
                <a:schemeClr val="bg1"/>
              </a:solidFill>
              <a:latin typeface="Eras Medium ITC" pitchFamily="34" charset="0"/>
            </a:endParaRPr>
          </a:p>
        </p:txBody>
      </p:sp>
      <p:sp>
        <p:nvSpPr>
          <p:cNvPr id="19465" name="Rectangle 9"/>
          <p:cNvSpPr>
            <a:spLocks noChangeArrowheads="1"/>
          </p:cNvSpPr>
          <p:nvPr/>
        </p:nvSpPr>
        <p:spPr bwMode="auto">
          <a:xfrm>
            <a:off x="468313" y="2708275"/>
            <a:ext cx="7748587"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nSpc>
                <a:spcPct val="90000"/>
              </a:lnSpc>
            </a:pPr>
            <a:r>
              <a:rPr kumimoji="1" lang="zh-CN" altLang="en-US" sz="2800">
                <a:solidFill>
                  <a:schemeClr val="bg1"/>
                </a:solidFill>
                <a:latin typeface="楷体_GB2312" pitchFamily="49" charset="-122"/>
                <a:ea typeface="楷体_GB2312" pitchFamily="49" charset="-122"/>
              </a:rPr>
              <a:t>对照品溶液</a:t>
            </a:r>
            <a:r>
              <a:rPr kumimoji="1" lang="en-US" altLang="zh-CN" sz="2800">
                <a:solidFill>
                  <a:schemeClr val="bg1"/>
                </a:solidFill>
                <a:latin typeface="楷体_GB2312" pitchFamily="49" charset="-122"/>
                <a:ea typeface="楷体_GB2312" pitchFamily="49" charset="-122"/>
              </a:rPr>
              <a:t>: </a:t>
            </a:r>
            <a:r>
              <a:rPr kumimoji="1" lang="zh-CN" altLang="en-US" sz="2800">
                <a:solidFill>
                  <a:schemeClr val="bg1"/>
                </a:solidFill>
                <a:latin typeface="楷体_GB2312" pitchFamily="49" charset="-122"/>
                <a:ea typeface="楷体_GB2312" pitchFamily="49" charset="-122"/>
              </a:rPr>
              <a:t>标准</a:t>
            </a:r>
            <a:r>
              <a:rPr kumimoji="1" lang="en-US" altLang="zh-CN" sz="2800">
                <a:solidFill>
                  <a:schemeClr val="bg1"/>
                </a:solidFill>
                <a:latin typeface="楷体_GB2312" pitchFamily="49" charset="-122"/>
                <a:ea typeface="楷体_GB2312" pitchFamily="49" charset="-122"/>
              </a:rPr>
              <a:t>NaCl</a:t>
            </a:r>
            <a:r>
              <a:rPr kumimoji="1" lang="zh-CN" altLang="en-US" sz="2800">
                <a:solidFill>
                  <a:schemeClr val="bg1"/>
                </a:solidFill>
                <a:latin typeface="楷体_GB2312" pitchFamily="49" charset="-122"/>
                <a:ea typeface="楷体_GB2312" pitchFamily="49" charset="-122"/>
              </a:rPr>
              <a:t>溶液</a:t>
            </a:r>
            <a:r>
              <a:rPr kumimoji="1" lang="en-US" altLang="zh-CN" sz="2800">
                <a:solidFill>
                  <a:schemeClr val="bg1"/>
                </a:solidFill>
                <a:latin typeface="楷体_GB2312" pitchFamily="49" charset="-122"/>
                <a:ea typeface="楷体_GB2312" pitchFamily="49" charset="-122"/>
              </a:rPr>
              <a:t>(10</a:t>
            </a:r>
            <a:r>
              <a:rPr kumimoji="1" lang="en-US" altLang="zh-CN" sz="2800">
                <a:solidFill>
                  <a:schemeClr val="bg1"/>
                </a:solidFill>
                <a:latin typeface="楷体_GB2312" pitchFamily="49" charset="-122"/>
                <a:ea typeface="楷体_GB2312" pitchFamily="49" charset="-122"/>
                <a:sym typeface="Symbol" pitchFamily="18" charset="2"/>
              </a:rPr>
              <a:t></a:t>
            </a:r>
            <a:r>
              <a:rPr kumimoji="1" lang="en-US" altLang="zh-CN" sz="2800">
                <a:solidFill>
                  <a:schemeClr val="bg1"/>
                </a:solidFill>
                <a:latin typeface="楷体_GB2312" pitchFamily="49" charset="-122"/>
                <a:ea typeface="楷体_GB2312" pitchFamily="49" charset="-122"/>
              </a:rPr>
              <a:t>gCl</a:t>
            </a:r>
            <a:r>
              <a:rPr kumimoji="1" lang="en-US" altLang="ja-JP" sz="2800" baseline="30000">
                <a:solidFill>
                  <a:schemeClr val="bg1"/>
                </a:solidFill>
                <a:latin typeface="楷体_GB2312" pitchFamily="49" charset="-122"/>
                <a:ea typeface="楷体_GB2312" pitchFamily="49" charset="-122"/>
              </a:rPr>
              <a:t>-</a:t>
            </a:r>
            <a:r>
              <a:rPr kumimoji="1" lang="en-US" altLang="zh-CN" sz="2800">
                <a:solidFill>
                  <a:schemeClr val="bg1"/>
                </a:solidFill>
                <a:latin typeface="楷体_GB2312" pitchFamily="49" charset="-122"/>
                <a:ea typeface="楷体_GB2312" pitchFamily="49" charset="-122"/>
              </a:rPr>
              <a:t>/ml)</a:t>
            </a:r>
            <a:endParaRPr kumimoji="1" lang="en-US" altLang="zh-CN" sz="2800" b="0">
              <a:solidFill>
                <a:schemeClr val="bg1"/>
              </a:solidFill>
              <a:latin typeface="楷体_GB2312" pitchFamily="49" charset="-122"/>
              <a:ea typeface="楷体_GB2312" pitchFamily="49" charset="-122"/>
            </a:endParaRPr>
          </a:p>
        </p:txBody>
      </p:sp>
      <p:sp>
        <p:nvSpPr>
          <p:cNvPr id="19466" name="Text Box 10"/>
          <p:cNvSpPr txBox="1">
            <a:spLocks noChangeArrowheads="1"/>
          </p:cNvSpPr>
          <p:nvPr/>
        </p:nvSpPr>
        <p:spPr bwMode="auto">
          <a:xfrm>
            <a:off x="539750" y="3429000"/>
            <a:ext cx="8382000" cy="946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zh-CN" altLang="en-US" sz="2800">
                <a:solidFill>
                  <a:srgbClr val="FFFF00"/>
                </a:solidFill>
                <a:latin typeface="楷体_GB2312" pitchFamily="49" charset="-122"/>
                <a:ea typeface="楷体_GB2312" pitchFamily="49" charset="-122"/>
              </a:rPr>
              <a:t>方法</a:t>
            </a:r>
            <a:r>
              <a:rPr kumimoji="1" lang="zh-CN" altLang="en-US" sz="2800">
                <a:solidFill>
                  <a:schemeClr val="bg1"/>
                </a:solidFill>
                <a:latin typeface="楷体_GB2312" pitchFamily="49" charset="-122"/>
                <a:ea typeface="楷体_GB2312" pitchFamily="49" charset="-122"/>
              </a:rPr>
              <a:t>：取</a:t>
            </a:r>
            <a:r>
              <a:rPr kumimoji="1" lang="en-US" altLang="zh-CN" sz="2800">
                <a:solidFill>
                  <a:schemeClr val="bg1"/>
                </a:solidFill>
                <a:latin typeface="楷体_GB2312" pitchFamily="49" charset="-122"/>
                <a:ea typeface="楷体_GB2312" pitchFamily="49" charset="-122"/>
              </a:rPr>
              <a:t>5.0ml</a:t>
            </a:r>
            <a:r>
              <a:rPr kumimoji="1" lang="en-US" altLang="zh-CN" sz="2800">
                <a:solidFill>
                  <a:schemeClr val="bg1"/>
                </a:solidFill>
                <a:latin typeface="楷体_GB2312" pitchFamily="49" charset="-122"/>
                <a:ea typeface="楷体_GB2312" pitchFamily="49" charset="-122"/>
                <a:sym typeface="Symbol" pitchFamily="18" charset="2"/>
              </a:rPr>
              <a:t></a:t>
            </a:r>
            <a:r>
              <a:rPr kumimoji="1" lang="zh-CN" altLang="en-US" sz="2800">
                <a:solidFill>
                  <a:schemeClr val="bg1"/>
                </a:solidFill>
                <a:latin typeface="楷体_GB2312" pitchFamily="49" charset="-122"/>
                <a:ea typeface="楷体_GB2312" pitchFamily="49" charset="-122"/>
              </a:rPr>
              <a:t>同法操作比较</a:t>
            </a:r>
            <a:r>
              <a:rPr kumimoji="1" lang="en-US" altLang="zh-CN" sz="2800">
                <a:solidFill>
                  <a:schemeClr val="bg1"/>
                </a:solidFill>
                <a:latin typeface="楷体_GB2312" pitchFamily="49" charset="-122"/>
                <a:ea typeface="楷体_GB2312" pitchFamily="49" charset="-122"/>
              </a:rPr>
              <a:t>,</a:t>
            </a:r>
            <a:r>
              <a:rPr kumimoji="1" lang="zh-CN" altLang="en-US" sz="2800">
                <a:solidFill>
                  <a:schemeClr val="bg1"/>
                </a:solidFill>
                <a:latin typeface="楷体_GB2312" pitchFamily="49" charset="-122"/>
                <a:ea typeface="楷体_GB2312" pitchFamily="49" charset="-122"/>
              </a:rPr>
              <a:t>浊度不得更大</a:t>
            </a:r>
            <a:r>
              <a:rPr kumimoji="1" lang="en-US" altLang="zh-CN" sz="2800">
                <a:solidFill>
                  <a:schemeClr val="bg1"/>
                </a:solidFill>
                <a:latin typeface="楷体_GB2312" pitchFamily="49" charset="-122"/>
                <a:ea typeface="楷体_GB2312" pitchFamily="49" charset="-122"/>
              </a:rPr>
              <a:t>.</a:t>
            </a:r>
          </a:p>
          <a:p>
            <a:pPr eaLnBrk="1" hangingPunct="1"/>
            <a:r>
              <a:rPr kumimoji="1" lang="zh-CN" altLang="en-US" sz="2800">
                <a:solidFill>
                  <a:srgbClr val="FFFF00"/>
                </a:solidFill>
                <a:latin typeface="楷体_GB2312" pitchFamily="49" charset="-122"/>
                <a:ea typeface="楷体_GB2312" pitchFamily="49" charset="-122"/>
              </a:rPr>
              <a:t>计算</a:t>
            </a:r>
            <a:r>
              <a:rPr kumimoji="1" lang="zh-CN" altLang="en-US" sz="2800">
                <a:solidFill>
                  <a:schemeClr val="bg1"/>
                </a:solidFill>
                <a:latin typeface="楷体_GB2312" pitchFamily="49" charset="-122"/>
                <a:ea typeface="楷体_GB2312" pitchFamily="49" charset="-122"/>
              </a:rPr>
              <a:t>：氯化物限量是多少</a:t>
            </a:r>
            <a:r>
              <a:rPr kumimoji="1" lang="en-US" altLang="zh-CN" sz="2800">
                <a:solidFill>
                  <a:schemeClr val="bg1"/>
                </a:solidFill>
                <a:latin typeface="楷体_GB2312" pitchFamily="49" charset="-122"/>
                <a:ea typeface="楷体_GB2312" pitchFamily="49" charset="-122"/>
              </a:rPr>
              <a:t>(% )</a:t>
            </a:r>
            <a:r>
              <a:rPr kumimoji="1" lang="zh-CN" altLang="en-US" sz="2800">
                <a:solidFill>
                  <a:schemeClr val="bg1"/>
                </a:solidFill>
                <a:latin typeface="楷体_GB2312" pitchFamily="49" charset="-122"/>
                <a:ea typeface="楷体_GB2312" pitchFamily="49" charset="-122"/>
              </a:rPr>
              <a:t>？</a:t>
            </a:r>
          </a:p>
        </p:txBody>
      </p:sp>
      <p:sp>
        <p:nvSpPr>
          <p:cNvPr id="2" name="TextBox 1"/>
          <p:cNvSpPr txBox="1"/>
          <p:nvPr/>
        </p:nvSpPr>
        <p:spPr>
          <a:xfrm>
            <a:off x="251520" y="188640"/>
            <a:ext cx="3420268" cy="584775"/>
          </a:xfrm>
          <a:prstGeom prst="rect">
            <a:avLst/>
          </a:prstGeom>
          <a:noFill/>
        </p:spPr>
        <p:txBody>
          <a:bodyPr wrap="square" rtlCol="0">
            <a:spAutoFit/>
          </a:bodyPr>
          <a:lstStyle/>
          <a:p>
            <a:r>
              <a:rPr lang="zh-CN" altLang="en-US" sz="3200" b="1" dirty="0" smtClean="0">
                <a:solidFill>
                  <a:srgbClr val="FFFF00"/>
                </a:solidFill>
              </a:rPr>
              <a:t>限量计算：</a:t>
            </a:r>
            <a:endParaRPr lang="zh-CN" altLang="en-US" sz="3200" b="1" dirty="0">
              <a:solidFill>
                <a:srgbClr val="FFFF00"/>
              </a:solidFill>
            </a:endParaRPr>
          </a:p>
        </p:txBody>
      </p:sp>
    </p:spTree>
    <p:extLst>
      <p:ext uri="{BB962C8B-B14F-4D97-AF65-F5344CB8AC3E}">
        <p14:creationId xmlns:p14="http://schemas.microsoft.com/office/powerpoint/2010/main" val="1329249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additive="base">
                                        <p:cTn id="7" dur="500" fill="hold"/>
                                        <p:tgtEl>
                                          <p:spTgt spid="43011"/>
                                        </p:tgtEl>
                                        <p:attrNameLst>
                                          <p:attrName>ppt_x</p:attrName>
                                        </p:attrNameLst>
                                      </p:cBhvr>
                                      <p:tavLst>
                                        <p:tav tm="0">
                                          <p:val>
                                            <p:strVal val="#ppt_x"/>
                                          </p:val>
                                        </p:tav>
                                        <p:tav tm="100000">
                                          <p:val>
                                            <p:strVal val="#ppt_x"/>
                                          </p:val>
                                        </p:tav>
                                      </p:tavLst>
                                    </p:anim>
                                    <p:anim calcmode="lin" valueType="num">
                                      <p:cBhvr additive="base">
                                        <p:cTn id="8" dur="500" fill="hold"/>
                                        <p:tgtEl>
                                          <p:spTgt spid="430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11188" y="2708275"/>
            <a:ext cx="8229600" cy="1052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spcAft>
                <a:spcPct val="25000"/>
              </a:spcAft>
            </a:pPr>
            <a:r>
              <a:rPr kumimoji="1" lang="zh-CN" altLang="en-US" sz="2800">
                <a:solidFill>
                  <a:schemeClr val="bg1"/>
                </a:solidFill>
                <a:latin typeface="楷体_GB2312" pitchFamily="49" charset="-122"/>
                <a:ea typeface="楷体_GB2312" pitchFamily="49" charset="-122"/>
              </a:rPr>
              <a:t>规定：含重金属≯百万分之五</a:t>
            </a:r>
            <a:r>
              <a:rPr kumimoji="1" lang="en-US" altLang="zh-CN" sz="2800">
                <a:solidFill>
                  <a:schemeClr val="bg1"/>
                </a:solidFill>
                <a:latin typeface="楷体_GB2312" pitchFamily="49" charset="-122"/>
                <a:ea typeface="楷体_GB2312" pitchFamily="49" charset="-122"/>
              </a:rPr>
              <a:t>(</a:t>
            </a:r>
            <a:r>
              <a:rPr kumimoji="1" lang="en-US" altLang="zh-CN" sz="2800">
                <a:solidFill>
                  <a:srgbClr val="FFFF00"/>
                </a:solidFill>
                <a:latin typeface="楷体_GB2312" pitchFamily="49" charset="-122"/>
                <a:ea typeface="楷体_GB2312" pitchFamily="49" charset="-122"/>
              </a:rPr>
              <a:t>5ppm</a:t>
            </a:r>
            <a:r>
              <a:rPr kumimoji="1" lang="en-US" altLang="zh-CN" sz="2800">
                <a:solidFill>
                  <a:schemeClr val="bg1"/>
                </a:solidFill>
                <a:latin typeface="楷体_GB2312" pitchFamily="49" charset="-122"/>
                <a:ea typeface="楷体_GB2312" pitchFamily="49" charset="-122"/>
              </a:rPr>
              <a:t>)</a:t>
            </a:r>
          </a:p>
          <a:p>
            <a:r>
              <a:rPr kumimoji="1" lang="zh-CN" altLang="en-US" sz="2800">
                <a:solidFill>
                  <a:schemeClr val="bg1"/>
                </a:solidFill>
                <a:latin typeface="楷体_GB2312" pitchFamily="49" charset="-122"/>
                <a:ea typeface="楷体_GB2312" pitchFamily="49" charset="-122"/>
              </a:rPr>
              <a:t>计算：应取标准铅溶液</a:t>
            </a:r>
            <a:r>
              <a:rPr kumimoji="1" lang="en-US" altLang="zh-CN" sz="2800">
                <a:solidFill>
                  <a:schemeClr val="bg1"/>
                </a:solidFill>
                <a:latin typeface="楷体_GB2312" pitchFamily="49" charset="-122"/>
                <a:ea typeface="楷体_GB2312" pitchFamily="49" charset="-122"/>
              </a:rPr>
              <a:t>(10</a:t>
            </a:r>
            <a:r>
              <a:rPr kumimoji="1" lang="en-US" altLang="zh-CN" sz="2800">
                <a:solidFill>
                  <a:schemeClr val="bg1"/>
                </a:solidFill>
                <a:latin typeface="楷体_GB2312" pitchFamily="49" charset="-122"/>
                <a:ea typeface="楷体_GB2312" pitchFamily="49" charset="-122"/>
                <a:sym typeface="Symbol" pitchFamily="18" charset="2"/>
              </a:rPr>
              <a:t></a:t>
            </a:r>
            <a:r>
              <a:rPr kumimoji="1" lang="en-US" altLang="zh-CN" sz="2800">
                <a:solidFill>
                  <a:schemeClr val="bg1"/>
                </a:solidFill>
                <a:latin typeface="楷体_GB2312" pitchFamily="49" charset="-122"/>
                <a:ea typeface="楷体_GB2312" pitchFamily="49" charset="-122"/>
              </a:rPr>
              <a:t>gPb/ml)</a:t>
            </a:r>
            <a:r>
              <a:rPr kumimoji="1" lang="zh-CN" altLang="en-US" sz="2800">
                <a:solidFill>
                  <a:schemeClr val="bg1"/>
                </a:solidFill>
                <a:latin typeface="楷体_GB2312" pitchFamily="49" charset="-122"/>
                <a:ea typeface="楷体_GB2312" pitchFamily="49" charset="-122"/>
                <a:sym typeface="Symbol" pitchFamily="18" charset="2"/>
              </a:rPr>
              <a:t>多少</a:t>
            </a:r>
            <a:r>
              <a:rPr kumimoji="1" lang="en-US" altLang="zh-CN" sz="2800">
                <a:solidFill>
                  <a:schemeClr val="bg1"/>
                </a:solidFill>
                <a:latin typeface="楷体_GB2312" pitchFamily="49" charset="-122"/>
                <a:ea typeface="楷体_GB2312" pitchFamily="49" charset="-122"/>
                <a:sym typeface="Symbol" pitchFamily="18" charset="2"/>
              </a:rPr>
              <a:t>ml</a:t>
            </a:r>
            <a:r>
              <a:rPr kumimoji="1" lang="zh-CN" altLang="en-US" sz="2800">
                <a:solidFill>
                  <a:schemeClr val="bg1"/>
                </a:solidFill>
                <a:latin typeface="楷体_GB2312" pitchFamily="49" charset="-122"/>
                <a:ea typeface="楷体_GB2312" pitchFamily="49" charset="-122"/>
                <a:sym typeface="Symbol" pitchFamily="18" charset="2"/>
              </a:rPr>
              <a:t>？</a:t>
            </a:r>
          </a:p>
        </p:txBody>
      </p:sp>
      <p:graphicFrame>
        <p:nvGraphicFramePr>
          <p:cNvPr id="20483" name="Object 3" descr="蓝色面巾纸"/>
          <p:cNvGraphicFramePr>
            <a:graphicFrameLocks noChangeAspect="1"/>
          </p:cNvGraphicFramePr>
          <p:nvPr/>
        </p:nvGraphicFramePr>
        <p:xfrm>
          <a:off x="395288" y="1628775"/>
          <a:ext cx="8424862" cy="647700"/>
        </p:xfrm>
        <a:graphic>
          <a:graphicData uri="http://schemas.openxmlformats.org/presentationml/2006/ole">
            <mc:AlternateContent xmlns:mc="http://schemas.openxmlformats.org/markup-compatibility/2006">
              <mc:Choice xmlns:v="urn:schemas-microsoft-com:vml" Requires="v">
                <p:oleObj spid="_x0000_s6266" name="Microsoft 公式 3.0" r:id="rId3" imgW="3695700" imgH="304800" progId="Equation.3">
                  <p:embed/>
                </p:oleObj>
              </mc:Choice>
              <mc:Fallback>
                <p:oleObj name="Microsoft 公式 3.0" r:id="rId3" imgW="3695700" imgH="304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628775"/>
                        <a:ext cx="8424862" cy="647700"/>
                      </a:xfrm>
                      <a:prstGeom prst="rect">
                        <a:avLst/>
                      </a:prstGeom>
                      <a:blipFill dpi="0" rotWithShape="1">
                        <a:blip r:embed="rId5"/>
                        <a:srcRect/>
                        <a:tile tx="0" ty="0" sx="100000" sy="100000" flip="none" algn="tl"/>
                      </a:blipFill>
                      <a:ln w="28575">
                        <a:solidFill>
                          <a:srgbClr val="00FFFF"/>
                        </a:solidFill>
                        <a:miter lim="800000"/>
                        <a:headEnd/>
                        <a:tailEnd/>
                      </a:ln>
                    </p:spPr>
                  </p:pic>
                </p:oleObj>
              </mc:Fallback>
            </mc:AlternateContent>
          </a:graphicData>
        </a:graphic>
      </p:graphicFrame>
      <p:grpSp>
        <p:nvGrpSpPr>
          <p:cNvPr id="44036" name="Group 4"/>
          <p:cNvGrpSpPr>
            <a:grpSpLocks/>
          </p:cNvGrpSpPr>
          <p:nvPr/>
        </p:nvGrpSpPr>
        <p:grpSpPr bwMode="auto">
          <a:xfrm>
            <a:off x="1835150" y="4076700"/>
            <a:ext cx="4462463" cy="2001838"/>
            <a:chOff x="1746" y="2640"/>
            <a:chExt cx="2811" cy="1405"/>
          </a:xfrm>
        </p:grpSpPr>
        <p:graphicFrame>
          <p:nvGraphicFramePr>
            <p:cNvPr id="20486" name="Object 5" descr="蓝色面巾纸"/>
            <p:cNvGraphicFramePr>
              <a:graphicFrameLocks noChangeAspect="1"/>
            </p:cNvGraphicFramePr>
            <p:nvPr/>
          </p:nvGraphicFramePr>
          <p:xfrm>
            <a:off x="1776" y="2640"/>
            <a:ext cx="1603" cy="613"/>
          </p:xfrm>
          <a:graphic>
            <a:graphicData uri="http://schemas.openxmlformats.org/presentationml/2006/ole">
              <mc:AlternateContent xmlns:mc="http://schemas.openxmlformats.org/markup-compatibility/2006">
                <mc:Choice xmlns:v="urn:schemas-microsoft-com:vml" Requires="v">
                  <p:oleObj spid="_x0000_s6267" r:id="rId6" imgW="1282700" imgH="457200" progId="Equation.3">
                    <p:embed/>
                  </p:oleObj>
                </mc:Choice>
                <mc:Fallback>
                  <p:oleObj r:id="rId6" imgW="1282700" imgH="457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6" y="2640"/>
                          <a:ext cx="1603" cy="613"/>
                        </a:xfrm>
                        <a:prstGeom prst="rect">
                          <a:avLst/>
                        </a:prstGeom>
                        <a:blipFill dpi="0" rotWithShape="1">
                          <a:blip r:embed="rId5"/>
                          <a:srcRect/>
                          <a:tile tx="0" ty="0" sx="100000" sy="100000" flip="none" algn="tl"/>
                        </a:blipFill>
                        <a:ln w="28575">
                          <a:solidFill>
                            <a:srgbClr val="00FFFF"/>
                          </a:solidFill>
                          <a:miter lim="800000"/>
                          <a:headEnd/>
                          <a:tailEnd/>
                        </a:ln>
                      </p:spPr>
                    </p:pic>
                  </p:oleObj>
                </mc:Fallback>
              </mc:AlternateContent>
            </a:graphicData>
          </a:graphic>
        </p:graphicFrame>
        <p:graphicFrame>
          <p:nvGraphicFramePr>
            <p:cNvPr id="20487" name="Object 6" descr="蓝色面巾纸"/>
            <p:cNvGraphicFramePr>
              <a:graphicFrameLocks noChangeAspect="1"/>
            </p:cNvGraphicFramePr>
            <p:nvPr/>
          </p:nvGraphicFramePr>
          <p:xfrm>
            <a:off x="1746" y="3430"/>
            <a:ext cx="2811" cy="615"/>
          </p:xfrm>
          <a:graphic>
            <a:graphicData uri="http://schemas.openxmlformats.org/presentationml/2006/ole">
              <mc:AlternateContent xmlns:mc="http://schemas.openxmlformats.org/markup-compatibility/2006">
                <mc:Choice xmlns:v="urn:schemas-microsoft-com:vml" Requires="v">
                  <p:oleObj spid="_x0000_s6268" r:id="rId8" imgW="2044700" imgH="457200" progId="Equation.3">
                    <p:embed/>
                  </p:oleObj>
                </mc:Choice>
                <mc:Fallback>
                  <p:oleObj r:id="rId8" imgW="2044700" imgH="457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6" y="3430"/>
                          <a:ext cx="2811" cy="615"/>
                        </a:xfrm>
                        <a:prstGeom prst="rect">
                          <a:avLst/>
                        </a:prstGeom>
                        <a:blipFill dpi="0" rotWithShape="1">
                          <a:blip r:embed="rId5"/>
                          <a:srcRect/>
                          <a:tile tx="0" ty="0" sx="100000" sy="100000" flip="none" algn="tl"/>
                        </a:blipFill>
                        <a:ln w="28575">
                          <a:solidFill>
                            <a:srgbClr val="00FFFF"/>
                          </a:solidFill>
                          <a:miter lim="800000"/>
                          <a:headEnd/>
                          <a:tailEnd/>
                        </a:ln>
                      </p:spPr>
                    </p:pic>
                  </p:oleObj>
                </mc:Fallback>
              </mc:AlternateContent>
            </a:graphicData>
          </a:graphic>
        </p:graphicFrame>
      </p:grpSp>
      <p:sp>
        <p:nvSpPr>
          <p:cNvPr id="20485" name="Rectangle 7"/>
          <p:cNvSpPr>
            <a:spLocks noChangeArrowheads="1"/>
          </p:cNvSpPr>
          <p:nvPr/>
        </p:nvSpPr>
        <p:spPr bwMode="auto">
          <a:xfrm>
            <a:off x="468313" y="404813"/>
            <a:ext cx="4830762" cy="1160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spAutoFit/>
          </a:bodyPr>
          <a:lstStyle/>
          <a:p>
            <a:pPr>
              <a:spcBef>
                <a:spcPct val="20000"/>
              </a:spcBef>
              <a:buClr>
                <a:schemeClr val="accent2"/>
              </a:buClr>
              <a:buSzPct val="80000"/>
              <a:buFont typeface="Wingdings" pitchFamily="2" charset="2"/>
              <a:buNone/>
            </a:pPr>
            <a:r>
              <a:rPr kumimoji="1" lang="zh-CN" altLang="en-US" sz="2800" dirty="0">
                <a:solidFill>
                  <a:srgbClr val="FFFF00"/>
                </a:solidFill>
                <a:latin typeface="楷体_GB2312" pitchFamily="49" charset="-122"/>
                <a:ea typeface="楷体_GB2312" pitchFamily="49" charset="-122"/>
              </a:rPr>
              <a:t>例</a:t>
            </a:r>
            <a:r>
              <a:rPr kumimoji="1" lang="en-US" altLang="zh-CN" sz="2800" dirty="0">
                <a:solidFill>
                  <a:srgbClr val="FFFF00"/>
                </a:solidFill>
                <a:latin typeface="楷体_GB2312" pitchFamily="49" charset="-122"/>
                <a:ea typeface="楷体_GB2312" pitchFamily="49" charset="-122"/>
              </a:rPr>
              <a:t>2.  </a:t>
            </a:r>
            <a:r>
              <a:rPr kumimoji="1" lang="zh-CN" altLang="en-US" sz="2800" dirty="0">
                <a:solidFill>
                  <a:srgbClr val="FFFF00"/>
                </a:solidFill>
                <a:latin typeface="楷体_GB2312" pitchFamily="49" charset="-122"/>
                <a:ea typeface="楷体_GB2312" pitchFamily="49" charset="-122"/>
              </a:rPr>
              <a:t>葡萄糖中重金属的检查</a:t>
            </a:r>
          </a:p>
          <a:p>
            <a:pPr>
              <a:spcBef>
                <a:spcPct val="50000"/>
              </a:spcBef>
              <a:buClr>
                <a:schemeClr val="accent2"/>
              </a:buClr>
              <a:buSzPct val="80000"/>
              <a:buFont typeface="Wingdings" pitchFamily="2" charset="2"/>
              <a:buNone/>
            </a:pPr>
            <a:r>
              <a:rPr kumimoji="1" lang="zh-CN" altLang="en-US" sz="2800" dirty="0">
                <a:solidFill>
                  <a:schemeClr val="bg1"/>
                </a:solidFill>
                <a:latin typeface="Times New Roman" pitchFamily="18" charset="0"/>
                <a:ea typeface="楷体_GB2312" pitchFamily="49" charset="-122"/>
              </a:rPr>
              <a:t>方法：</a:t>
            </a:r>
          </a:p>
        </p:txBody>
      </p:sp>
    </p:spTree>
    <p:extLst>
      <p:ext uri="{BB962C8B-B14F-4D97-AF65-F5344CB8AC3E}">
        <p14:creationId xmlns:p14="http://schemas.microsoft.com/office/powerpoint/2010/main" val="2066768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500" fill="hold"/>
                                        <p:tgtEl>
                                          <p:spTgt spid="44036"/>
                                        </p:tgtEl>
                                        <p:attrNameLst>
                                          <p:attrName>ppt_x</p:attrName>
                                        </p:attrNameLst>
                                      </p:cBhvr>
                                      <p:tavLst>
                                        <p:tav tm="0">
                                          <p:val>
                                            <p:strVal val="#ppt_x"/>
                                          </p:val>
                                        </p:tav>
                                        <p:tav tm="100000">
                                          <p:val>
                                            <p:strVal val="#ppt_x"/>
                                          </p:val>
                                        </p:tav>
                                      </p:tavLst>
                                    </p:anim>
                                    <p:anim calcmode="lin" valueType="num">
                                      <p:cBhvr additive="base">
                                        <p:cTn id="8"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288" y="404813"/>
            <a:ext cx="8229600" cy="1143000"/>
          </a:xfrm>
        </p:spPr>
        <p:txBody>
          <a:bodyPr/>
          <a:lstStyle/>
          <a:p>
            <a:pPr eaLnBrk="1" hangingPunct="1"/>
            <a:r>
              <a:rPr lang="zh-CN" altLang="en-US" sz="3200" smtClean="0">
                <a:solidFill>
                  <a:srgbClr val="FFFF00"/>
                </a:solidFill>
                <a:latin typeface="楷体_GB2312" pitchFamily="49" charset="-122"/>
                <a:ea typeface="楷体_GB2312" pitchFamily="49" charset="-122"/>
              </a:rPr>
              <a:t>第一节  药物的杂质与限量</a:t>
            </a:r>
          </a:p>
        </p:txBody>
      </p:sp>
      <p:sp>
        <p:nvSpPr>
          <p:cNvPr id="3075" name="Rectangle 3"/>
          <p:cNvSpPr>
            <a:spLocks noGrp="1" noChangeArrowheads="1"/>
          </p:cNvSpPr>
          <p:nvPr>
            <p:ph type="body" idx="1"/>
          </p:nvPr>
        </p:nvSpPr>
        <p:spPr/>
        <p:txBody>
          <a:bodyPr/>
          <a:lstStyle/>
          <a:p>
            <a:pPr eaLnBrk="1" hangingPunct="1">
              <a:lnSpc>
                <a:spcPct val="130000"/>
              </a:lnSpc>
              <a:buClr>
                <a:srgbClr val="FFFF00"/>
              </a:buClr>
              <a:buFont typeface="Wingdings" pitchFamily="2" charset="2"/>
              <a:buChar char="Ø"/>
            </a:pPr>
            <a:r>
              <a:rPr kumimoji="1" lang="en-US" altLang="zh-CN" sz="2800" b="1" dirty="0" smtClean="0">
                <a:solidFill>
                  <a:srgbClr val="FFFF00"/>
                </a:solidFill>
              </a:rPr>
              <a:t>    </a:t>
            </a:r>
            <a:r>
              <a:rPr kumimoji="1" lang="zh-CN" altLang="en-US" sz="2800" b="1" dirty="0" smtClean="0">
                <a:solidFill>
                  <a:srgbClr val="FFFF00"/>
                </a:solidFill>
                <a:ea typeface="楷体_GB2312" pitchFamily="49" charset="-122"/>
              </a:rPr>
              <a:t>一、</a:t>
            </a:r>
            <a:r>
              <a:rPr kumimoji="1" lang="zh-CN" altLang="en-US" sz="2800" b="1" dirty="0" smtClean="0">
                <a:solidFill>
                  <a:srgbClr val="FFFF00"/>
                </a:solidFill>
                <a:latin typeface="楷体_GB2312" pitchFamily="49" charset="-122"/>
                <a:ea typeface="楷体_GB2312" pitchFamily="49" charset="-122"/>
              </a:rPr>
              <a:t>药物的杂质与纯度</a:t>
            </a:r>
          </a:p>
          <a:p>
            <a:pPr eaLnBrk="1" hangingPunct="1">
              <a:lnSpc>
                <a:spcPct val="130000"/>
              </a:lnSpc>
              <a:buClr>
                <a:srgbClr val="FFFF00"/>
              </a:buClr>
              <a:buFont typeface="Wingdings" pitchFamily="2" charset="2"/>
              <a:buChar char="Ø"/>
            </a:pPr>
            <a:r>
              <a:rPr kumimoji="1" lang="zh-CN" altLang="en-US" sz="2800" b="1" dirty="0" smtClean="0">
                <a:solidFill>
                  <a:srgbClr val="FFFF00"/>
                </a:solidFill>
                <a:latin typeface="楷体_GB2312" pitchFamily="49" charset="-122"/>
                <a:ea typeface="楷体_GB2312" pitchFamily="49" charset="-122"/>
              </a:rPr>
              <a:t>  二、杂质的来源与种类</a:t>
            </a:r>
          </a:p>
          <a:p>
            <a:pPr eaLnBrk="1" hangingPunct="1">
              <a:lnSpc>
                <a:spcPct val="130000"/>
              </a:lnSpc>
              <a:buClr>
                <a:srgbClr val="FFFF00"/>
              </a:buClr>
              <a:buFont typeface="Wingdings" pitchFamily="2" charset="2"/>
              <a:buChar char="Ø"/>
            </a:pPr>
            <a:r>
              <a:rPr kumimoji="1" lang="zh-CN" altLang="en-US" sz="2800" b="1" dirty="0" smtClean="0">
                <a:solidFill>
                  <a:srgbClr val="FFFF00"/>
                </a:solidFill>
                <a:latin typeface="楷体_GB2312" pitchFamily="49" charset="-122"/>
                <a:ea typeface="楷体_GB2312" pitchFamily="49" charset="-122"/>
              </a:rPr>
              <a:t>  三、杂质的种类</a:t>
            </a:r>
            <a:endParaRPr kumimoji="1" lang="en-US" altLang="zh-CN" sz="2800" b="1" dirty="0" smtClean="0">
              <a:solidFill>
                <a:srgbClr val="FFFF00"/>
              </a:solidFill>
              <a:latin typeface="楷体_GB2312" pitchFamily="49" charset="-122"/>
              <a:ea typeface="楷体_GB2312" pitchFamily="49" charset="-122"/>
            </a:endParaRPr>
          </a:p>
          <a:p>
            <a:pPr eaLnBrk="1" hangingPunct="1">
              <a:lnSpc>
                <a:spcPct val="130000"/>
              </a:lnSpc>
              <a:buClr>
                <a:srgbClr val="FFFF00"/>
              </a:buClr>
              <a:buFont typeface="Wingdings" pitchFamily="2" charset="2"/>
              <a:buChar char="Ø"/>
            </a:pPr>
            <a:r>
              <a:rPr kumimoji="1" lang="en-US" altLang="zh-CN" sz="2800" b="1" dirty="0" smtClean="0">
                <a:solidFill>
                  <a:srgbClr val="FFFF00"/>
                </a:solidFill>
                <a:latin typeface="楷体_GB2312" pitchFamily="49" charset="-122"/>
                <a:ea typeface="楷体_GB2312" pitchFamily="49" charset="-122"/>
              </a:rPr>
              <a:t>  </a:t>
            </a:r>
            <a:r>
              <a:rPr kumimoji="1" lang="zh-CN" altLang="en-US" sz="2800" b="1" dirty="0" smtClean="0">
                <a:solidFill>
                  <a:srgbClr val="FFFF00"/>
                </a:solidFill>
                <a:latin typeface="楷体_GB2312" pitchFamily="49" charset="-122"/>
                <a:ea typeface="楷体_GB2312" pitchFamily="49" charset="-122"/>
              </a:rPr>
              <a:t>四、杂质的限量</a:t>
            </a:r>
          </a:p>
          <a:p>
            <a:pPr eaLnBrk="1" hangingPunct="1"/>
            <a:endParaRPr lang="en-US" altLang="zh-CN" sz="2800" dirty="0" smtClean="0">
              <a:solidFill>
                <a:srgbClr val="FFFF00"/>
              </a:solidFill>
              <a:latin typeface="楷体_GB2312" pitchFamily="49" charset="-122"/>
              <a:ea typeface="楷体_GB2312" pitchFamily="49" charset="-122"/>
            </a:endParaRPr>
          </a:p>
        </p:txBody>
      </p:sp>
    </p:spTree>
    <p:extLst>
      <p:ext uri="{BB962C8B-B14F-4D97-AF65-F5344CB8AC3E}">
        <p14:creationId xmlns:p14="http://schemas.microsoft.com/office/powerpoint/2010/main" val="2433204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66296" y="1111074"/>
            <a:ext cx="67691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spcBef>
                <a:spcPct val="20000"/>
              </a:spcBef>
              <a:buClr>
                <a:schemeClr val="accent2"/>
              </a:buClr>
              <a:buSzPct val="80000"/>
              <a:buFont typeface="Wingdings" pitchFamily="2" charset="2"/>
              <a:buNone/>
            </a:pPr>
            <a:r>
              <a:rPr kumimoji="1" lang="zh-CN" altLang="en-US" sz="2800">
                <a:solidFill>
                  <a:srgbClr val="FFFF00"/>
                </a:solidFill>
                <a:latin typeface="楷体_GB2312" pitchFamily="49" charset="-122"/>
                <a:ea typeface="楷体_GB2312" pitchFamily="49" charset="-122"/>
              </a:rPr>
              <a:t>例</a:t>
            </a:r>
            <a:r>
              <a:rPr kumimoji="1" lang="en-US" altLang="zh-CN" sz="2800">
                <a:solidFill>
                  <a:srgbClr val="FFFF00"/>
                </a:solidFill>
                <a:latin typeface="楷体_GB2312" pitchFamily="49" charset="-122"/>
                <a:ea typeface="楷体_GB2312" pitchFamily="49" charset="-122"/>
              </a:rPr>
              <a:t>3. </a:t>
            </a:r>
            <a:r>
              <a:rPr kumimoji="1" lang="zh-CN" altLang="en-US" sz="2800">
                <a:solidFill>
                  <a:srgbClr val="FFFF00"/>
                </a:solidFill>
                <a:latin typeface="楷体_GB2312" pitchFamily="49" charset="-122"/>
                <a:ea typeface="楷体_GB2312" pitchFamily="49" charset="-122"/>
              </a:rPr>
              <a:t>肾上腺素中酮体的检查（</a:t>
            </a:r>
            <a:r>
              <a:rPr kumimoji="1" lang="en-US" altLang="zh-CN" sz="2800">
                <a:solidFill>
                  <a:srgbClr val="FFFF00"/>
                </a:solidFill>
                <a:latin typeface="楷体_GB2312" pitchFamily="49" charset="-122"/>
                <a:ea typeface="楷体_GB2312" pitchFamily="49" charset="-122"/>
              </a:rPr>
              <a:t>UV</a:t>
            </a:r>
            <a:r>
              <a:rPr kumimoji="1" lang="zh-CN" altLang="en-US" sz="2800">
                <a:solidFill>
                  <a:srgbClr val="FFFF00"/>
                </a:solidFill>
                <a:latin typeface="楷体_GB2312" pitchFamily="49" charset="-122"/>
                <a:ea typeface="楷体_GB2312" pitchFamily="49" charset="-122"/>
              </a:rPr>
              <a:t>法）</a:t>
            </a:r>
            <a:endParaRPr kumimoji="1" lang="zh-CN" altLang="en-US" sz="2800">
              <a:solidFill>
                <a:schemeClr val="bg1"/>
              </a:solidFill>
              <a:latin typeface="楷体_GB2312" pitchFamily="49" charset="-122"/>
              <a:ea typeface="楷体_GB2312" pitchFamily="49" charset="-122"/>
            </a:endParaRPr>
          </a:p>
        </p:txBody>
      </p:sp>
      <p:sp>
        <p:nvSpPr>
          <p:cNvPr id="21507" name="Text Box 7"/>
          <p:cNvSpPr txBox="1">
            <a:spLocks noChangeArrowheads="1"/>
          </p:cNvSpPr>
          <p:nvPr/>
        </p:nvSpPr>
        <p:spPr bwMode="auto">
          <a:xfrm>
            <a:off x="4313238" y="5775325"/>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endParaRPr kumimoji="1" lang="zh-CN" altLang="zh-CN" sz="2400">
              <a:solidFill>
                <a:schemeClr val="bg1"/>
              </a:solidFill>
              <a:latin typeface="Eras Medium ITC" pitchFamily="34" charset="0"/>
              <a:ea typeface="隶书" pitchFamily="49" charset="-122"/>
            </a:endParaRPr>
          </a:p>
        </p:txBody>
      </p:sp>
      <p:grpSp>
        <p:nvGrpSpPr>
          <p:cNvPr id="45064" name="Group 8"/>
          <p:cNvGrpSpPr>
            <a:grpSpLocks/>
          </p:cNvGrpSpPr>
          <p:nvPr/>
        </p:nvGrpSpPr>
        <p:grpSpPr bwMode="auto">
          <a:xfrm>
            <a:off x="1222521" y="3429000"/>
            <a:ext cx="7146925" cy="1800225"/>
            <a:chOff x="753" y="2495"/>
            <a:chExt cx="3690" cy="1134"/>
          </a:xfrm>
        </p:grpSpPr>
        <p:sp>
          <p:nvSpPr>
            <p:cNvPr id="21510" name="Text Box 9"/>
            <p:cNvSpPr txBox="1">
              <a:spLocks noChangeArrowheads="1"/>
            </p:cNvSpPr>
            <p:nvPr/>
          </p:nvSpPr>
          <p:spPr bwMode="auto">
            <a:xfrm>
              <a:off x="753" y="2640"/>
              <a:ext cx="3690" cy="9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400" dirty="0">
                  <a:solidFill>
                    <a:schemeClr val="bg1"/>
                  </a:solidFill>
                  <a:latin typeface="Eras Medium ITC" pitchFamily="34" charset="0"/>
                  <a:ea typeface="隶书" pitchFamily="49" charset="-122"/>
                </a:rPr>
                <a:t>L=                            =                             x100%  </a:t>
              </a:r>
            </a:p>
            <a:p>
              <a:pPr eaLnBrk="1" hangingPunct="1"/>
              <a:endParaRPr kumimoji="1" lang="en-US" altLang="zh-CN" sz="2400" dirty="0">
                <a:solidFill>
                  <a:schemeClr val="bg1"/>
                </a:solidFill>
                <a:latin typeface="Eras Medium ITC" pitchFamily="34" charset="0"/>
                <a:ea typeface="隶书" pitchFamily="49" charset="-122"/>
              </a:endParaRPr>
            </a:p>
            <a:p>
              <a:pPr eaLnBrk="1" hangingPunct="1"/>
              <a:r>
                <a:rPr kumimoji="1" lang="en-US" altLang="zh-CN" sz="2400" dirty="0">
                  <a:solidFill>
                    <a:schemeClr val="bg1"/>
                  </a:solidFill>
                  <a:latin typeface="Eras Medium ITC" pitchFamily="34" charset="0"/>
                  <a:ea typeface="隶书" pitchFamily="49" charset="-122"/>
                </a:rPr>
                <a:t>=</a:t>
              </a:r>
              <a:r>
                <a:rPr kumimoji="1" lang="en-US" altLang="zh-CN" sz="2400" dirty="0" smtClean="0">
                  <a:solidFill>
                    <a:schemeClr val="bg1"/>
                  </a:solidFill>
                  <a:latin typeface="Eras Medium ITC" pitchFamily="34" charset="0"/>
                  <a:ea typeface="隶书" pitchFamily="49" charset="-122"/>
                </a:rPr>
                <a:t>0.06</a:t>
              </a:r>
              <a:r>
                <a:rPr kumimoji="1" lang="en-US" altLang="zh-CN" sz="2400" dirty="0">
                  <a:solidFill>
                    <a:schemeClr val="bg1"/>
                  </a:solidFill>
                  <a:latin typeface="Eras Medium ITC" pitchFamily="34" charset="0"/>
                  <a:ea typeface="隶书" pitchFamily="49" charset="-122"/>
                </a:rPr>
                <a:t>%</a:t>
              </a:r>
            </a:p>
            <a:p>
              <a:pPr eaLnBrk="1" hangingPunct="1"/>
              <a:endParaRPr kumimoji="1" lang="en-US" altLang="zh-CN" sz="2400" dirty="0">
                <a:solidFill>
                  <a:schemeClr val="bg1"/>
                </a:solidFill>
                <a:latin typeface="Eras Medium ITC" pitchFamily="34" charset="0"/>
                <a:ea typeface="隶书" pitchFamily="49" charset="-122"/>
              </a:endParaRPr>
            </a:p>
          </p:txBody>
        </p:sp>
        <p:sp>
          <p:nvSpPr>
            <p:cNvPr id="21511" name="Text Box 10"/>
            <p:cNvSpPr txBox="1">
              <a:spLocks noChangeArrowheads="1"/>
            </p:cNvSpPr>
            <p:nvPr/>
          </p:nvSpPr>
          <p:spPr bwMode="auto">
            <a:xfrm>
              <a:off x="1268" y="2783"/>
              <a:ext cx="9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endParaRPr kumimoji="1" lang="zh-CN" altLang="zh-CN" sz="2400">
                <a:solidFill>
                  <a:schemeClr val="bg1"/>
                </a:solidFill>
                <a:latin typeface="Eras Medium ITC" pitchFamily="34" charset="0"/>
                <a:ea typeface="隶书" pitchFamily="49" charset="-122"/>
              </a:endParaRPr>
            </a:p>
          </p:txBody>
        </p:sp>
        <p:sp>
          <p:nvSpPr>
            <p:cNvPr id="21512" name="Line 11"/>
            <p:cNvSpPr>
              <a:spLocks noChangeShapeType="1"/>
            </p:cNvSpPr>
            <p:nvPr/>
          </p:nvSpPr>
          <p:spPr bwMode="auto">
            <a:xfrm>
              <a:off x="1257" y="2784"/>
              <a:ext cx="74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1513" name="Text Box 12"/>
            <p:cNvSpPr txBox="1">
              <a:spLocks noChangeArrowheads="1"/>
            </p:cNvSpPr>
            <p:nvPr/>
          </p:nvSpPr>
          <p:spPr bwMode="auto">
            <a:xfrm>
              <a:off x="1320" y="2495"/>
              <a:ext cx="52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r>
                <a:rPr kumimoji="1" lang="en-US" altLang="zh-CN" sz="2400">
                  <a:solidFill>
                    <a:schemeClr val="bg1"/>
                  </a:solidFill>
                  <a:latin typeface="Eras Medium ITC" pitchFamily="34" charset="0"/>
                  <a:ea typeface="隶书" pitchFamily="49" charset="-122"/>
                </a:rPr>
                <a:t>C</a:t>
              </a:r>
              <a:r>
                <a:rPr kumimoji="1" lang="zh-CN" altLang="en-US" sz="2400">
                  <a:solidFill>
                    <a:schemeClr val="bg1"/>
                  </a:solidFill>
                  <a:latin typeface="Eras Medium ITC" pitchFamily="34" charset="0"/>
                  <a:ea typeface="隶书" pitchFamily="49" charset="-122"/>
                </a:rPr>
                <a:t>酮体</a:t>
              </a:r>
            </a:p>
          </p:txBody>
        </p:sp>
        <p:sp>
          <p:nvSpPr>
            <p:cNvPr id="21514" name="Text Box 13"/>
            <p:cNvSpPr txBox="1">
              <a:spLocks noChangeArrowheads="1"/>
            </p:cNvSpPr>
            <p:nvPr/>
          </p:nvSpPr>
          <p:spPr bwMode="auto">
            <a:xfrm>
              <a:off x="1345" y="2784"/>
              <a:ext cx="524"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r>
                <a:rPr kumimoji="1" lang="en-US" altLang="zh-CN" sz="2400">
                  <a:solidFill>
                    <a:schemeClr val="bg1"/>
                  </a:solidFill>
                  <a:latin typeface="Eras Medium ITC" pitchFamily="34" charset="0"/>
                  <a:ea typeface="隶书" pitchFamily="49" charset="-122"/>
                </a:rPr>
                <a:t>C</a:t>
              </a:r>
              <a:r>
                <a:rPr kumimoji="1" lang="zh-CN" altLang="en-US" sz="2400">
                  <a:solidFill>
                    <a:schemeClr val="bg1"/>
                  </a:solidFill>
                  <a:latin typeface="Eras Medium ITC" pitchFamily="34" charset="0"/>
                  <a:ea typeface="隶书" pitchFamily="49" charset="-122"/>
                </a:rPr>
                <a:t>样品</a:t>
              </a:r>
            </a:p>
          </p:txBody>
        </p:sp>
        <p:grpSp>
          <p:nvGrpSpPr>
            <p:cNvPr id="21515" name="Group 14"/>
            <p:cNvGrpSpPr>
              <a:grpSpLocks/>
            </p:cNvGrpSpPr>
            <p:nvPr/>
          </p:nvGrpSpPr>
          <p:grpSpPr bwMode="auto">
            <a:xfrm>
              <a:off x="2338" y="2495"/>
              <a:ext cx="1015" cy="577"/>
              <a:chOff x="2518" y="2495"/>
              <a:chExt cx="1015" cy="577"/>
            </a:xfrm>
          </p:grpSpPr>
          <p:sp>
            <p:nvSpPr>
              <p:cNvPr id="21516" name="Line 15"/>
              <p:cNvSpPr>
                <a:spLocks noChangeShapeType="1"/>
              </p:cNvSpPr>
              <p:nvPr/>
            </p:nvSpPr>
            <p:spPr bwMode="auto">
              <a:xfrm flipV="1">
                <a:off x="2520" y="2783"/>
                <a:ext cx="985" cy="1"/>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1517" name="Text Box 16"/>
              <p:cNvSpPr txBox="1">
                <a:spLocks noChangeArrowheads="1"/>
              </p:cNvSpPr>
              <p:nvPr/>
            </p:nvSpPr>
            <p:spPr bwMode="auto">
              <a:xfrm>
                <a:off x="2518" y="2495"/>
                <a:ext cx="101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r>
                  <a:rPr kumimoji="1" lang="en-US" altLang="zh-CN" sz="2400">
                    <a:solidFill>
                      <a:schemeClr val="bg1"/>
                    </a:solidFill>
                    <a:latin typeface="Eras Medium ITC" pitchFamily="34" charset="0"/>
                    <a:ea typeface="隶书" pitchFamily="49" charset="-122"/>
                  </a:rPr>
                  <a:t>0.05/435</a:t>
                </a:r>
                <a:r>
                  <a:rPr kumimoji="1" lang="en-US" altLang="zh-CN" sz="2400">
                    <a:solidFill>
                      <a:schemeClr val="bg1"/>
                    </a:solidFill>
                    <a:latin typeface="Eras Medium ITC" pitchFamily="34" charset="0"/>
                    <a:ea typeface="隶书" pitchFamily="49" charset="-122"/>
                    <a:sym typeface="Symbol" pitchFamily="18" charset="2"/>
                  </a:rPr>
                  <a:t>/100</a:t>
                </a:r>
                <a:endParaRPr kumimoji="1" lang="en-US" altLang="zh-CN" sz="2400" baseline="30000">
                  <a:solidFill>
                    <a:schemeClr val="bg1"/>
                  </a:solidFill>
                  <a:latin typeface="Eras Medium ITC" pitchFamily="34" charset="0"/>
                  <a:ea typeface="隶书" pitchFamily="49" charset="-122"/>
                  <a:sym typeface="Symbol" pitchFamily="18" charset="2"/>
                </a:endParaRPr>
              </a:p>
            </p:txBody>
          </p:sp>
          <p:sp>
            <p:nvSpPr>
              <p:cNvPr id="21518" name="Text Box 17"/>
              <p:cNvSpPr txBox="1">
                <a:spLocks noChangeArrowheads="1"/>
              </p:cNvSpPr>
              <p:nvPr/>
            </p:nvSpPr>
            <p:spPr bwMode="auto">
              <a:xfrm>
                <a:off x="2763" y="2784"/>
                <a:ext cx="621"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r>
                  <a:rPr kumimoji="1" lang="en-US" altLang="zh-CN" sz="2400" dirty="0">
                    <a:solidFill>
                      <a:schemeClr val="bg1"/>
                    </a:solidFill>
                    <a:latin typeface="Eras Medium ITC" pitchFamily="34" charset="0"/>
                    <a:ea typeface="隶书" pitchFamily="49" charset="-122"/>
                  </a:rPr>
                  <a:t>0.2/100</a:t>
                </a:r>
                <a:endParaRPr kumimoji="1" lang="en-US" altLang="zh-CN" sz="2400" baseline="30000" dirty="0">
                  <a:solidFill>
                    <a:schemeClr val="bg1"/>
                  </a:solidFill>
                  <a:latin typeface="Eras Medium ITC" pitchFamily="34" charset="0"/>
                  <a:ea typeface="隶书" pitchFamily="49" charset="-122"/>
                </a:endParaRPr>
              </a:p>
            </p:txBody>
          </p:sp>
        </p:grpSp>
      </p:grpSp>
      <p:sp>
        <p:nvSpPr>
          <p:cNvPr id="21509" name="Rectangle 18"/>
          <p:cNvSpPr>
            <a:spLocks noChangeArrowheads="1"/>
          </p:cNvSpPr>
          <p:nvPr/>
        </p:nvSpPr>
        <p:spPr bwMode="auto">
          <a:xfrm>
            <a:off x="250825" y="1916113"/>
            <a:ext cx="8588375" cy="1203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nSpc>
                <a:spcPct val="130000"/>
              </a:lnSpc>
              <a:spcBef>
                <a:spcPct val="25000"/>
              </a:spcBef>
              <a:buClr>
                <a:schemeClr val="accent2"/>
              </a:buClr>
              <a:buSzPct val="80000"/>
              <a:buFont typeface="Wingdings" pitchFamily="2" charset="2"/>
              <a:buNone/>
            </a:pPr>
            <a:r>
              <a:rPr kumimoji="1" lang="zh-CN" altLang="en-US" sz="2800">
                <a:solidFill>
                  <a:schemeClr val="bg1"/>
                </a:solidFill>
                <a:latin typeface="楷体_GB2312" pitchFamily="49" charset="-122"/>
                <a:ea typeface="楷体_GB2312" pitchFamily="49" charset="-122"/>
              </a:rPr>
              <a:t>方法：中国药典规定：取本品</a:t>
            </a:r>
            <a:r>
              <a:rPr kumimoji="1" lang="en-US" altLang="zh-CN" sz="2800">
                <a:solidFill>
                  <a:schemeClr val="bg1"/>
                </a:solidFill>
                <a:latin typeface="楷体_GB2312" pitchFamily="49" charset="-122"/>
                <a:ea typeface="楷体_GB2312" pitchFamily="49" charset="-122"/>
              </a:rPr>
              <a:t>0.20g</a:t>
            </a:r>
            <a:r>
              <a:rPr kumimoji="1" lang="zh-CN" altLang="en-US" sz="2800">
                <a:solidFill>
                  <a:schemeClr val="bg1"/>
                </a:solidFill>
                <a:latin typeface="楷体_GB2312" pitchFamily="49" charset="-122"/>
                <a:ea typeface="楷体_GB2312" pitchFamily="49" charset="-122"/>
              </a:rPr>
              <a:t>，置</a:t>
            </a:r>
            <a:r>
              <a:rPr kumimoji="1" lang="en-US" altLang="zh-CN" sz="2800">
                <a:solidFill>
                  <a:schemeClr val="bg1"/>
                </a:solidFill>
                <a:latin typeface="楷体_GB2312" pitchFamily="49" charset="-122"/>
                <a:ea typeface="楷体_GB2312" pitchFamily="49" charset="-122"/>
              </a:rPr>
              <a:t>100mL</a:t>
            </a:r>
            <a:r>
              <a:rPr kumimoji="1" lang="zh-CN" altLang="en-US" sz="2800">
                <a:solidFill>
                  <a:schemeClr val="bg1"/>
                </a:solidFill>
                <a:latin typeface="楷体_GB2312" pitchFamily="49" charset="-122"/>
                <a:ea typeface="楷体_GB2312" pitchFamily="49" charset="-122"/>
              </a:rPr>
              <a:t>量瓶，</a:t>
            </a:r>
            <a:r>
              <a:rPr kumimoji="1" lang="en-US" altLang="zh-CN" sz="2800">
                <a:solidFill>
                  <a:schemeClr val="bg1"/>
                </a:solidFill>
                <a:latin typeface="楷体_GB2312" pitchFamily="49" charset="-122"/>
                <a:ea typeface="楷体_GB2312" pitchFamily="49" charset="-122"/>
              </a:rPr>
              <a:t>310nm</a:t>
            </a:r>
            <a:r>
              <a:rPr kumimoji="1" lang="zh-CN" altLang="en-US" sz="2800">
                <a:solidFill>
                  <a:schemeClr val="bg1"/>
                </a:solidFill>
                <a:latin typeface="楷体_GB2312" pitchFamily="49" charset="-122"/>
                <a:ea typeface="楷体_GB2312" pitchFamily="49" charset="-122"/>
              </a:rPr>
              <a:t>处</a:t>
            </a:r>
            <a:r>
              <a:rPr kumimoji="1" lang="en-US" altLang="zh-CN" sz="2800">
                <a:solidFill>
                  <a:schemeClr val="bg1"/>
                </a:solidFill>
                <a:latin typeface="楷体_GB2312" pitchFamily="49" charset="-122"/>
                <a:ea typeface="楷体_GB2312" pitchFamily="49" charset="-122"/>
              </a:rPr>
              <a:t>A</a:t>
            </a:r>
            <a:r>
              <a:rPr kumimoji="1" lang="zh-CN" altLang="en-US" sz="2800">
                <a:solidFill>
                  <a:schemeClr val="bg1"/>
                </a:solidFill>
                <a:latin typeface="楷体_GB2312" pitchFamily="49" charset="-122"/>
                <a:ea typeface="楷体_GB2312" pitchFamily="49" charset="-122"/>
              </a:rPr>
              <a:t>不得超过</a:t>
            </a:r>
            <a:r>
              <a:rPr kumimoji="1" lang="en-US" altLang="zh-CN" sz="2800">
                <a:solidFill>
                  <a:schemeClr val="bg1"/>
                </a:solidFill>
                <a:latin typeface="楷体_GB2312" pitchFamily="49" charset="-122"/>
                <a:ea typeface="楷体_GB2312" pitchFamily="49" charset="-122"/>
              </a:rPr>
              <a:t>0.05</a:t>
            </a:r>
            <a:r>
              <a:rPr kumimoji="1" lang="zh-CN" altLang="en-US" sz="2800">
                <a:solidFill>
                  <a:schemeClr val="bg1"/>
                </a:solidFill>
                <a:latin typeface="楷体_GB2312" pitchFamily="49" charset="-122"/>
                <a:ea typeface="楷体_GB2312" pitchFamily="49" charset="-122"/>
              </a:rPr>
              <a:t>，求：酮体限量？</a:t>
            </a:r>
          </a:p>
        </p:txBody>
      </p:sp>
    </p:spTree>
    <p:extLst>
      <p:ext uri="{BB962C8B-B14F-4D97-AF65-F5344CB8AC3E}">
        <p14:creationId xmlns:p14="http://schemas.microsoft.com/office/powerpoint/2010/main" val="39748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5064"/>
                                        </p:tgtEl>
                                        <p:attrNameLst>
                                          <p:attrName>style.visibility</p:attrName>
                                        </p:attrNameLst>
                                      </p:cBhvr>
                                      <p:to>
                                        <p:strVal val="visible"/>
                                      </p:to>
                                    </p:set>
                                    <p:anim calcmode="lin" valueType="num">
                                      <p:cBhvr additive="base">
                                        <p:cTn id="7" dur="500" fill="hold"/>
                                        <p:tgtEl>
                                          <p:spTgt spid="45064"/>
                                        </p:tgtEl>
                                        <p:attrNameLst>
                                          <p:attrName>ppt_x</p:attrName>
                                        </p:attrNameLst>
                                      </p:cBhvr>
                                      <p:tavLst>
                                        <p:tav tm="0">
                                          <p:val>
                                            <p:strVal val="#ppt_x"/>
                                          </p:val>
                                        </p:tav>
                                        <p:tav tm="100000">
                                          <p:val>
                                            <p:strVal val="#ppt_x"/>
                                          </p:val>
                                        </p:tav>
                                      </p:tavLst>
                                    </p:anim>
                                    <p:anim calcmode="lin" valueType="num">
                                      <p:cBhvr additive="base">
                                        <p:cTn id="8" dur="500" fill="hold"/>
                                        <p:tgtEl>
                                          <p:spTgt spid="450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1"/>
          <p:cNvSpPr>
            <a:spLocks noChangeArrowheads="1"/>
          </p:cNvSpPr>
          <p:nvPr/>
        </p:nvSpPr>
        <p:spPr bwMode="auto">
          <a:xfrm>
            <a:off x="198438" y="1196975"/>
            <a:ext cx="84433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20000"/>
              </a:spcBef>
              <a:buClr>
                <a:schemeClr val="accent2"/>
              </a:buClr>
              <a:buSzPct val="80000"/>
              <a:buFont typeface="Wingdings" pitchFamily="2" charset="2"/>
              <a:buNone/>
            </a:pPr>
            <a:r>
              <a:rPr kumimoji="1" lang="zh-CN" altLang="en-US" sz="2800" dirty="0">
                <a:solidFill>
                  <a:srgbClr val="FFFF00"/>
                </a:solidFill>
                <a:latin typeface="楷体_GB2312" pitchFamily="49" charset="-122"/>
                <a:ea typeface="楷体_GB2312" pitchFamily="49" charset="-122"/>
              </a:rPr>
              <a:t>例</a:t>
            </a:r>
            <a:r>
              <a:rPr kumimoji="1" lang="en-US" altLang="zh-CN" sz="2800" dirty="0">
                <a:solidFill>
                  <a:srgbClr val="FFFF00"/>
                </a:solidFill>
                <a:latin typeface="楷体_GB2312" pitchFamily="49" charset="-122"/>
                <a:ea typeface="楷体_GB2312" pitchFamily="49" charset="-122"/>
              </a:rPr>
              <a:t>4. </a:t>
            </a:r>
            <a:r>
              <a:rPr kumimoji="1" lang="zh-CN" altLang="en-US" sz="2800" dirty="0">
                <a:solidFill>
                  <a:srgbClr val="FFFF00"/>
                </a:solidFill>
                <a:latin typeface="楷体_GB2312" pitchFamily="49" charset="-122"/>
                <a:ea typeface="楷体_GB2312" pitchFamily="49" charset="-122"/>
              </a:rPr>
              <a:t>卡比马唑</a:t>
            </a:r>
            <a:r>
              <a:rPr kumimoji="1" lang="zh-CN" altLang="en-US" sz="2800" dirty="0" smtClean="0">
                <a:solidFill>
                  <a:srgbClr val="FFFF00"/>
                </a:solidFill>
                <a:latin typeface="楷体_GB2312" pitchFamily="49" charset="-122"/>
                <a:ea typeface="楷体_GB2312" pitchFamily="49" charset="-122"/>
              </a:rPr>
              <a:t>片（</a:t>
            </a:r>
            <a:r>
              <a:rPr kumimoji="1" lang="en-US" altLang="zh-CN" sz="2800" dirty="0" smtClean="0">
                <a:solidFill>
                  <a:srgbClr val="FFFF00"/>
                </a:solidFill>
                <a:latin typeface="楷体_GB2312" pitchFamily="49" charset="-122"/>
                <a:ea typeface="楷体_GB2312" pitchFamily="49" charset="-122"/>
              </a:rPr>
              <a:t>5mg)</a:t>
            </a:r>
            <a:r>
              <a:rPr kumimoji="1" lang="zh-CN" altLang="en-US" sz="2800" dirty="0" smtClean="0">
                <a:solidFill>
                  <a:srgbClr val="FFFF00"/>
                </a:solidFill>
                <a:latin typeface="楷体_GB2312" pitchFamily="49" charset="-122"/>
                <a:ea typeface="楷体_GB2312" pitchFamily="49" charset="-122"/>
              </a:rPr>
              <a:t>中</a:t>
            </a:r>
            <a:r>
              <a:rPr kumimoji="1" lang="zh-CN" altLang="en-US" sz="2800" dirty="0">
                <a:solidFill>
                  <a:srgbClr val="FFFF00"/>
                </a:solidFill>
                <a:latin typeface="楷体_GB2312" pitchFamily="49" charset="-122"/>
                <a:ea typeface="楷体_GB2312" pitchFamily="49" charset="-122"/>
              </a:rPr>
              <a:t>甲巯咪唑的检查（</a:t>
            </a:r>
            <a:r>
              <a:rPr kumimoji="1" lang="en-US" altLang="zh-CN" sz="2800" dirty="0">
                <a:solidFill>
                  <a:srgbClr val="FFFF00"/>
                </a:solidFill>
                <a:latin typeface="楷体_GB2312" pitchFamily="49" charset="-122"/>
                <a:ea typeface="楷体_GB2312" pitchFamily="49" charset="-122"/>
              </a:rPr>
              <a:t>TLC</a:t>
            </a:r>
            <a:r>
              <a:rPr kumimoji="1" lang="zh-CN" altLang="en-US" sz="2800" dirty="0">
                <a:solidFill>
                  <a:srgbClr val="FFFF00"/>
                </a:solidFill>
                <a:latin typeface="楷体_GB2312" pitchFamily="49" charset="-122"/>
                <a:ea typeface="楷体_GB2312" pitchFamily="49" charset="-122"/>
              </a:rPr>
              <a:t>法）</a:t>
            </a:r>
            <a:endParaRPr kumimoji="1" lang="zh-CN" altLang="en-US" sz="2800" dirty="0">
              <a:solidFill>
                <a:schemeClr val="bg1"/>
              </a:solidFill>
              <a:latin typeface="楷体_GB2312" pitchFamily="49" charset="-122"/>
              <a:ea typeface="楷体_GB2312" pitchFamily="49" charset="-122"/>
            </a:endParaRPr>
          </a:p>
        </p:txBody>
      </p:sp>
      <p:sp>
        <p:nvSpPr>
          <p:cNvPr id="22531" name="Rectangle 18"/>
          <p:cNvSpPr>
            <a:spLocks noChangeArrowheads="1"/>
          </p:cNvSpPr>
          <p:nvPr/>
        </p:nvSpPr>
        <p:spPr bwMode="auto">
          <a:xfrm>
            <a:off x="250825" y="1916113"/>
            <a:ext cx="8588375" cy="177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nSpc>
                <a:spcPct val="130000"/>
              </a:lnSpc>
              <a:spcBef>
                <a:spcPct val="25000"/>
              </a:spcBef>
              <a:buClr>
                <a:schemeClr val="accent2"/>
              </a:buClr>
              <a:buSzPct val="80000"/>
              <a:buFont typeface="Wingdings" pitchFamily="2" charset="2"/>
              <a:buNone/>
            </a:pPr>
            <a:r>
              <a:rPr kumimoji="1" lang="zh-CN" altLang="en-US" sz="2800">
                <a:solidFill>
                  <a:schemeClr val="bg1"/>
                </a:solidFill>
                <a:latin typeface="楷体_GB2312" pitchFamily="49" charset="-122"/>
                <a:ea typeface="楷体_GB2312" pitchFamily="49" charset="-122"/>
              </a:rPr>
              <a:t>方法：中国药典规定：取本品</a:t>
            </a:r>
            <a:r>
              <a:rPr kumimoji="1" lang="en-US" altLang="zh-CN" sz="2800">
                <a:solidFill>
                  <a:schemeClr val="bg1"/>
                </a:solidFill>
                <a:latin typeface="楷体_GB2312" pitchFamily="49" charset="-122"/>
                <a:ea typeface="楷体_GB2312" pitchFamily="49" charset="-122"/>
              </a:rPr>
              <a:t>20</a:t>
            </a:r>
            <a:r>
              <a:rPr kumimoji="1" lang="zh-CN" altLang="en-US" sz="2800">
                <a:solidFill>
                  <a:schemeClr val="bg1"/>
                </a:solidFill>
                <a:latin typeface="楷体_GB2312" pitchFamily="49" charset="-122"/>
                <a:ea typeface="楷体_GB2312" pitchFamily="49" charset="-122"/>
              </a:rPr>
              <a:t>片，溶解过滤后，置</a:t>
            </a:r>
            <a:r>
              <a:rPr kumimoji="1" lang="en-US" altLang="zh-CN" sz="2800">
                <a:solidFill>
                  <a:schemeClr val="bg1"/>
                </a:solidFill>
                <a:latin typeface="楷体_GB2312" pitchFamily="49" charset="-122"/>
                <a:ea typeface="楷体_GB2312" pitchFamily="49" charset="-122"/>
              </a:rPr>
              <a:t>10mL</a:t>
            </a:r>
            <a:r>
              <a:rPr kumimoji="1" lang="zh-CN" altLang="en-US" sz="2800">
                <a:solidFill>
                  <a:schemeClr val="bg1"/>
                </a:solidFill>
                <a:latin typeface="楷体_GB2312" pitchFamily="49" charset="-122"/>
                <a:ea typeface="楷体_GB2312" pitchFamily="49" charset="-122"/>
              </a:rPr>
              <a:t>量瓶中，作为供试品溶液；另取甲巯咪唑对照品配成每</a:t>
            </a:r>
            <a:r>
              <a:rPr kumimoji="1" lang="en-US" altLang="zh-CN" sz="2800">
                <a:solidFill>
                  <a:schemeClr val="bg1"/>
                </a:solidFill>
                <a:latin typeface="楷体_GB2312" pitchFamily="49" charset="-122"/>
                <a:ea typeface="楷体_GB2312" pitchFamily="49" charset="-122"/>
              </a:rPr>
              <a:t>mL</a:t>
            </a:r>
            <a:r>
              <a:rPr kumimoji="1" lang="zh-CN" altLang="en-US" sz="2800">
                <a:solidFill>
                  <a:schemeClr val="bg1"/>
                </a:solidFill>
                <a:latin typeface="楷体_GB2312" pitchFamily="49" charset="-122"/>
                <a:ea typeface="楷体_GB2312" pitchFamily="49" charset="-122"/>
              </a:rPr>
              <a:t>含</a:t>
            </a:r>
            <a:r>
              <a:rPr kumimoji="1" lang="en-US" altLang="zh-CN" sz="2800">
                <a:solidFill>
                  <a:schemeClr val="bg1"/>
                </a:solidFill>
                <a:latin typeface="楷体_GB2312" pitchFamily="49" charset="-122"/>
                <a:ea typeface="楷体_GB2312" pitchFamily="49" charset="-122"/>
              </a:rPr>
              <a:t>100</a:t>
            </a:r>
            <a:r>
              <a:rPr kumimoji="1" lang="el-GR" altLang="zh-CN" sz="2800">
                <a:solidFill>
                  <a:schemeClr val="bg1"/>
                </a:solidFill>
                <a:latin typeface="楷体_GB2312" pitchFamily="49" charset="-122"/>
              </a:rPr>
              <a:t>μ</a:t>
            </a:r>
            <a:r>
              <a:rPr kumimoji="1" lang="en-US" altLang="zh-CN" sz="2800">
                <a:solidFill>
                  <a:schemeClr val="bg1"/>
                </a:solidFill>
                <a:latin typeface="楷体_GB2312" pitchFamily="49" charset="-122"/>
              </a:rPr>
              <a:t>g</a:t>
            </a:r>
            <a:r>
              <a:rPr kumimoji="1" lang="zh-CN" altLang="en-US" sz="2800">
                <a:solidFill>
                  <a:schemeClr val="bg1"/>
                </a:solidFill>
                <a:latin typeface="楷体_GB2312" pitchFamily="49" charset="-122"/>
              </a:rPr>
              <a:t>的溶液。分别点样</a:t>
            </a:r>
            <a:r>
              <a:rPr kumimoji="1" lang="en-US" altLang="zh-CN" sz="2800">
                <a:solidFill>
                  <a:schemeClr val="bg1"/>
                </a:solidFill>
                <a:latin typeface="楷体_GB2312" pitchFamily="49" charset="-122"/>
              </a:rPr>
              <a:t>TLC</a:t>
            </a:r>
            <a:r>
              <a:rPr kumimoji="1" lang="zh-CN" altLang="en-US" sz="2800">
                <a:solidFill>
                  <a:schemeClr val="bg1"/>
                </a:solidFill>
                <a:latin typeface="楷体_GB2312" pitchFamily="49" charset="-122"/>
              </a:rPr>
              <a:t>测定。</a:t>
            </a:r>
            <a:endParaRPr kumimoji="1" lang="zh-CN" altLang="en-US" sz="2800">
              <a:solidFill>
                <a:schemeClr val="bg1"/>
              </a:solidFill>
              <a:latin typeface="楷体_GB2312" pitchFamily="49" charset="-122"/>
              <a:ea typeface="楷体_GB2312" pitchFamily="49" charset="-122"/>
            </a:endParaRPr>
          </a:p>
        </p:txBody>
      </p:sp>
      <p:grpSp>
        <p:nvGrpSpPr>
          <p:cNvPr id="4" name="Group 8"/>
          <p:cNvGrpSpPr>
            <a:grpSpLocks/>
          </p:cNvGrpSpPr>
          <p:nvPr/>
        </p:nvGrpSpPr>
        <p:grpSpPr bwMode="auto">
          <a:xfrm>
            <a:off x="828675" y="3805238"/>
            <a:ext cx="7146925" cy="1812925"/>
            <a:chOff x="664" y="2495"/>
            <a:chExt cx="3690" cy="1142"/>
          </a:xfrm>
        </p:grpSpPr>
        <p:sp>
          <p:nvSpPr>
            <p:cNvPr id="22533" name="Text Box 9"/>
            <p:cNvSpPr txBox="1">
              <a:spLocks noChangeArrowheads="1"/>
            </p:cNvSpPr>
            <p:nvPr/>
          </p:nvSpPr>
          <p:spPr bwMode="auto">
            <a:xfrm>
              <a:off x="664" y="2648"/>
              <a:ext cx="3690" cy="9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400">
                  <a:solidFill>
                    <a:schemeClr val="bg1"/>
                  </a:solidFill>
                  <a:latin typeface="Eras Medium ITC" pitchFamily="34" charset="0"/>
                  <a:ea typeface="隶书" pitchFamily="49" charset="-122"/>
                </a:rPr>
                <a:t>L=                            =                             x100%  </a:t>
              </a:r>
            </a:p>
            <a:p>
              <a:pPr eaLnBrk="1" hangingPunct="1"/>
              <a:endParaRPr kumimoji="1" lang="en-US" altLang="zh-CN" sz="2400">
                <a:solidFill>
                  <a:schemeClr val="bg1"/>
                </a:solidFill>
                <a:latin typeface="Eras Medium ITC" pitchFamily="34" charset="0"/>
                <a:ea typeface="隶书" pitchFamily="49" charset="-122"/>
              </a:endParaRPr>
            </a:p>
            <a:p>
              <a:pPr eaLnBrk="1" hangingPunct="1"/>
              <a:r>
                <a:rPr kumimoji="1" lang="en-US" altLang="zh-CN" sz="2400">
                  <a:solidFill>
                    <a:schemeClr val="bg1"/>
                  </a:solidFill>
                  <a:latin typeface="Eras Medium ITC" pitchFamily="34" charset="0"/>
                  <a:ea typeface="隶书" pitchFamily="49" charset="-122"/>
                </a:rPr>
                <a:t>=1.0 %</a:t>
              </a:r>
            </a:p>
            <a:p>
              <a:pPr eaLnBrk="1" hangingPunct="1"/>
              <a:endParaRPr kumimoji="1" lang="en-US" altLang="zh-CN" sz="2400">
                <a:solidFill>
                  <a:schemeClr val="bg1"/>
                </a:solidFill>
                <a:latin typeface="Eras Medium ITC" pitchFamily="34" charset="0"/>
                <a:ea typeface="隶书" pitchFamily="49" charset="-122"/>
              </a:endParaRPr>
            </a:p>
          </p:txBody>
        </p:sp>
        <p:sp>
          <p:nvSpPr>
            <p:cNvPr id="22534" name="Text Box 10"/>
            <p:cNvSpPr txBox="1">
              <a:spLocks noChangeArrowheads="1"/>
            </p:cNvSpPr>
            <p:nvPr/>
          </p:nvSpPr>
          <p:spPr bwMode="auto">
            <a:xfrm>
              <a:off x="1268" y="2783"/>
              <a:ext cx="95"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endParaRPr kumimoji="1" lang="zh-CN" altLang="zh-CN" sz="2400">
                <a:solidFill>
                  <a:schemeClr val="bg1"/>
                </a:solidFill>
                <a:latin typeface="Eras Medium ITC" pitchFamily="34" charset="0"/>
                <a:ea typeface="隶书" pitchFamily="49" charset="-122"/>
              </a:endParaRPr>
            </a:p>
          </p:txBody>
        </p:sp>
        <p:sp>
          <p:nvSpPr>
            <p:cNvPr id="22535" name="Line 11"/>
            <p:cNvSpPr>
              <a:spLocks noChangeShapeType="1"/>
            </p:cNvSpPr>
            <p:nvPr/>
          </p:nvSpPr>
          <p:spPr bwMode="auto">
            <a:xfrm>
              <a:off x="1130" y="2786"/>
              <a:ext cx="745"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2536" name="Text Box 12"/>
            <p:cNvSpPr txBox="1">
              <a:spLocks noChangeArrowheads="1"/>
            </p:cNvSpPr>
            <p:nvPr/>
          </p:nvSpPr>
          <p:spPr bwMode="auto">
            <a:xfrm>
              <a:off x="1184" y="2495"/>
              <a:ext cx="637"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r>
                <a:rPr kumimoji="1" lang="en-US" altLang="zh-CN" sz="2400">
                  <a:solidFill>
                    <a:schemeClr val="bg1"/>
                  </a:solidFill>
                  <a:latin typeface="Eras Medium ITC" pitchFamily="34" charset="0"/>
                  <a:ea typeface="隶书" pitchFamily="49" charset="-122"/>
                </a:rPr>
                <a:t>C</a:t>
              </a:r>
              <a:r>
                <a:rPr kumimoji="1" lang="zh-CN" altLang="en-US" sz="2400" baseline="-25000">
                  <a:solidFill>
                    <a:schemeClr val="bg1"/>
                  </a:solidFill>
                  <a:latin typeface="Eras Medium ITC" pitchFamily="34" charset="0"/>
                  <a:ea typeface="隶书" pitchFamily="49" charset="-122"/>
                </a:rPr>
                <a:t>杂质对照</a:t>
              </a:r>
            </a:p>
          </p:txBody>
        </p:sp>
        <p:sp>
          <p:nvSpPr>
            <p:cNvPr id="22537" name="Text Box 13"/>
            <p:cNvSpPr txBox="1">
              <a:spLocks noChangeArrowheads="1"/>
            </p:cNvSpPr>
            <p:nvPr/>
          </p:nvSpPr>
          <p:spPr bwMode="auto">
            <a:xfrm>
              <a:off x="1208" y="2851"/>
              <a:ext cx="424"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r>
                <a:rPr kumimoji="1" lang="en-US" altLang="zh-CN" sz="2400">
                  <a:solidFill>
                    <a:schemeClr val="bg1"/>
                  </a:solidFill>
                  <a:latin typeface="Eras Medium ITC" pitchFamily="34" charset="0"/>
                  <a:ea typeface="隶书" pitchFamily="49" charset="-122"/>
                </a:rPr>
                <a:t>C</a:t>
              </a:r>
              <a:r>
                <a:rPr kumimoji="1" lang="zh-CN" altLang="en-US" sz="2400" baseline="-25000">
                  <a:solidFill>
                    <a:schemeClr val="bg1"/>
                  </a:solidFill>
                  <a:latin typeface="Eras Medium ITC" pitchFamily="34" charset="0"/>
                  <a:ea typeface="隶书" pitchFamily="49" charset="-122"/>
                </a:rPr>
                <a:t>样品</a:t>
              </a:r>
            </a:p>
          </p:txBody>
        </p:sp>
        <p:grpSp>
          <p:nvGrpSpPr>
            <p:cNvPr id="22538" name="Group 14"/>
            <p:cNvGrpSpPr>
              <a:grpSpLocks/>
            </p:cNvGrpSpPr>
            <p:nvPr/>
          </p:nvGrpSpPr>
          <p:grpSpPr bwMode="auto">
            <a:xfrm>
              <a:off x="2340" y="2495"/>
              <a:ext cx="1102" cy="580"/>
              <a:chOff x="2520" y="2495"/>
              <a:chExt cx="1102" cy="580"/>
            </a:xfrm>
          </p:grpSpPr>
          <p:sp>
            <p:nvSpPr>
              <p:cNvPr id="22539" name="Line 15"/>
              <p:cNvSpPr>
                <a:spLocks noChangeShapeType="1"/>
              </p:cNvSpPr>
              <p:nvPr/>
            </p:nvSpPr>
            <p:spPr bwMode="auto">
              <a:xfrm flipV="1">
                <a:off x="2520" y="2783"/>
                <a:ext cx="985" cy="1"/>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2540" name="Text Box 16"/>
              <p:cNvSpPr txBox="1">
                <a:spLocks noChangeArrowheads="1"/>
              </p:cNvSpPr>
              <p:nvPr/>
            </p:nvSpPr>
            <p:spPr bwMode="auto">
              <a:xfrm>
                <a:off x="2856" y="2495"/>
                <a:ext cx="361"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r>
                  <a:rPr kumimoji="1" lang="en-US" altLang="zh-CN" sz="2400">
                    <a:solidFill>
                      <a:schemeClr val="bg1"/>
                    </a:solidFill>
                    <a:latin typeface="Eras Medium ITC" pitchFamily="34" charset="0"/>
                    <a:ea typeface="隶书" pitchFamily="49" charset="-122"/>
                  </a:rPr>
                  <a:t>100</a:t>
                </a:r>
                <a:endParaRPr kumimoji="1" lang="en-US" altLang="zh-CN" sz="2400" baseline="30000">
                  <a:solidFill>
                    <a:schemeClr val="bg1"/>
                  </a:solidFill>
                  <a:latin typeface="Eras Medium ITC" pitchFamily="34" charset="0"/>
                  <a:ea typeface="隶书" pitchFamily="49" charset="-122"/>
                  <a:sym typeface="Symbol" pitchFamily="18" charset="2"/>
                </a:endParaRPr>
              </a:p>
            </p:txBody>
          </p:sp>
          <p:sp>
            <p:nvSpPr>
              <p:cNvPr id="22541" name="Text Box 17"/>
              <p:cNvSpPr txBox="1">
                <a:spLocks noChangeArrowheads="1"/>
              </p:cNvSpPr>
              <p:nvPr/>
            </p:nvSpPr>
            <p:spPr bwMode="auto">
              <a:xfrm>
                <a:off x="2527" y="2784"/>
                <a:ext cx="1095"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r>
                  <a:rPr kumimoji="1" lang="en-US" altLang="zh-CN" sz="2400">
                    <a:solidFill>
                      <a:schemeClr val="bg1"/>
                    </a:solidFill>
                    <a:latin typeface="Eras Medium ITC" pitchFamily="34" charset="0"/>
                    <a:ea typeface="隶书" pitchFamily="49" charset="-122"/>
                  </a:rPr>
                  <a:t>5</a:t>
                </a:r>
                <a:r>
                  <a:rPr kumimoji="1" lang="en-US" altLang="zh-CN" sz="1200">
                    <a:solidFill>
                      <a:schemeClr val="bg1"/>
                    </a:solidFill>
                    <a:latin typeface="宋体" pitchFamily="2" charset="-122"/>
                  </a:rPr>
                  <a:t>╳</a:t>
                </a:r>
                <a:r>
                  <a:rPr kumimoji="1" lang="en-US" altLang="zh-CN" sz="2400">
                    <a:solidFill>
                      <a:schemeClr val="bg1"/>
                    </a:solidFill>
                    <a:latin typeface="Eras Medium ITC" pitchFamily="34" charset="0"/>
                    <a:ea typeface="隶书" pitchFamily="49" charset="-122"/>
                  </a:rPr>
                  <a:t>20</a:t>
                </a:r>
                <a:r>
                  <a:rPr kumimoji="1" lang="en-US" altLang="zh-CN" sz="1200">
                    <a:solidFill>
                      <a:schemeClr val="bg1"/>
                    </a:solidFill>
                    <a:latin typeface="宋体" pitchFamily="2" charset="-122"/>
                  </a:rPr>
                  <a:t>╳</a:t>
                </a:r>
                <a:r>
                  <a:rPr kumimoji="1" lang="en-US" altLang="zh-CN" sz="2400">
                    <a:solidFill>
                      <a:schemeClr val="bg1"/>
                    </a:solidFill>
                    <a:latin typeface="Eras Medium ITC" pitchFamily="34" charset="0"/>
                    <a:ea typeface="隶书" pitchFamily="49" charset="-122"/>
                  </a:rPr>
                  <a:t>1000/10</a:t>
                </a:r>
                <a:endParaRPr kumimoji="1" lang="en-US" altLang="zh-CN" sz="2400" baseline="30000">
                  <a:solidFill>
                    <a:schemeClr val="bg1"/>
                  </a:solidFill>
                  <a:latin typeface="Eras Medium ITC" pitchFamily="34" charset="0"/>
                  <a:ea typeface="隶书" pitchFamily="49" charset="-122"/>
                </a:endParaRPr>
              </a:p>
            </p:txBody>
          </p:sp>
        </p:grpSp>
      </p:grpSp>
    </p:spTree>
    <p:extLst>
      <p:ext uri="{BB962C8B-B14F-4D97-AF65-F5344CB8AC3E}">
        <p14:creationId xmlns:p14="http://schemas.microsoft.com/office/powerpoint/2010/main" val="1176532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88913"/>
            <a:ext cx="8675688" cy="863600"/>
          </a:xfrm>
        </p:spPr>
        <p:txBody>
          <a:bodyPr/>
          <a:lstStyle/>
          <a:p>
            <a:pPr eaLnBrk="1" hangingPunct="1"/>
            <a:r>
              <a:rPr lang="en-US" altLang="zh-CN" smtClean="0">
                <a:latin typeface="楷体_GB2312" pitchFamily="49" charset="-122"/>
                <a:ea typeface="楷体_GB2312" pitchFamily="49" charset="-122"/>
              </a:rPr>
              <a:t>   </a:t>
            </a:r>
            <a:r>
              <a:rPr lang="zh-CN" altLang="en-US" sz="3200" smtClean="0">
                <a:solidFill>
                  <a:srgbClr val="FFFF00"/>
                </a:solidFill>
                <a:latin typeface="楷体_GB2312" pitchFamily="49" charset="-122"/>
                <a:ea typeface="楷体_GB2312" pitchFamily="49" charset="-122"/>
              </a:rPr>
              <a:t>第二节  杂质的检查方法</a:t>
            </a:r>
          </a:p>
        </p:txBody>
      </p:sp>
      <p:sp>
        <p:nvSpPr>
          <p:cNvPr id="23555" name="Rectangle 3"/>
          <p:cNvSpPr>
            <a:spLocks noGrp="1" noChangeArrowheads="1"/>
          </p:cNvSpPr>
          <p:nvPr>
            <p:ph type="body" sz="half" idx="1"/>
          </p:nvPr>
        </p:nvSpPr>
        <p:spPr>
          <a:xfrm>
            <a:off x="323850" y="1196975"/>
            <a:ext cx="8507413" cy="2952750"/>
          </a:xfrm>
        </p:spPr>
        <p:txBody>
          <a:bodyPr/>
          <a:lstStyle/>
          <a:p>
            <a:pPr eaLnBrk="1" hangingPunct="1">
              <a:buFontTx/>
              <a:buNone/>
            </a:pPr>
            <a:r>
              <a:rPr lang="zh-CN" altLang="en-US" sz="2800" b="1" dirty="0" smtClean="0">
                <a:solidFill>
                  <a:srgbClr val="FFFF00"/>
                </a:solidFill>
                <a:latin typeface="楷体_GB2312" pitchFamily="49" charset="-122"/>
                <a:ea typeface="楷体_GB2312" pitchFamily="49" charset="-122"/>
              </a:rPr>
              <a:t>一、杂质的研究规范</a:t>
            </a:r>
          </a:p>
          <a:p>
            <a:pPr eaLnBrk="1" hangingPunct="1">
              <a:lnSpc>
                <a:spcPct val="150000"/>
              </a:lnSpc>
              <a:buFontTx/>
              <a:buNone/>
            </a:pPr>
            <a:r>
              <a:rPr kumimoji="1" lang="zh-CN" altLang="en-US" sz="2800" dirty="0" smtClean="0">
                <a:solidFill>
                  <a:srgbClr val="FFFF00"/>
                </a:solidFill>
                <a:latin typeface="楷体_GB2312" pitchFamily="49" charset="-122"/>
                <a:ea typeface="楷体_GB2312" pitchFamily="49" charset="-122"/>
              </a:rPr>
              <a:t> （一）、有机杂质在药品质量标准中的项目名称</a:t>
            </a:r>
          </a:p>
          <a:p>
            <a:pPr eaLnBrk="1" hangingPunct="1">
              <a:lnSpc>
                <a:spcPct val="150000"/>
              </a:lnSpc>
              <a:buFontTx/>
              <a:buNone/>
            </a:pPr>
            <a:r>
              <a:rPr kumimoji="1" lang="zh-CN" altLang="en-US" sz="2800" dirty="0" smtClean="0">
                <a:solidFill>
                  <a:srgbClr val="FFFF00"/>
                </a:solidFill>
                <a:latin typeface="楷体_GB2312" pitchFamily="49" charset="-122"/>
                <a:ea typeface="楷体_GB2312" pitchFamily="49" charset="-122"/>
              </a:rPr>
              <a:t> </a:t>
            </a:r>
            <a:r>
              <a:rPr kumimoji="1" lang="en-US" altLang="zh-CN" sz="2400" dirty="0" smtClean="0">
                <a:solidFill>
                  <a:srgbClr val="FFFF00"/>
                </a:solidFill>
                <a:latin typeface="楷体_GB2312" pitchFamily="49" charset="-122"/>
                <a:ea typeface="楷体_GB2312" pitchFamily="49" charset="-122"/>
              </a:rPr>
              <a:t>1</a:t>
            </a:r>
            <a:r>
              <a:rPr kumimoji="1" lang="zh-CN" altLang="en-US" sz="2400" dirty="0" smtClean="0">
                <a:solidFill>
                  <a:srgbClr val="FFFF00"/>
                </a:solidFill>
                <a:latin typeface="楷体_GB2312" pitchFamily="49" charset="-122"/>
                <a:ea typeface="楷体_GB2312" pitchFamily="49" charset="-122"/>
              </a:rPr>
              <a:t>、以杂质的化学名称作为项目名称：盐酸普鲁卡因</a:t>
            </a:r>
            <a:r>
              <a:rPr kumimoji="1" lang="en-US" altLang="zh-CN" sz="2400" dirty="0" smtClean="0">
                <a:solidFill>
                  <a:srgbClr val="FFFF00"/>
                </a:solidFill>
                <a:latin typeface="楷体_GB2312" pitchFamily="49" charset="-122"/>
                <a:ea typeface="楷体_GB2312" pitchFamily="49" charset="-122"/>
              </a:rPr>
              <a:t>-</a:t>
            </a:r>
            <a:r>
              <a:rPr kumimoji="1" lang="zh-CN" altLang="en-US" sz="2400" dirty="0" smtClean="0">
                <a:solidFill>
                  <a:srgbClr val="FFFF00"/>
                </a:solidFill>
                <a:latin typeface="楷体_GB2312" pitchFamily="49" charset="-122"/>
                <a:ea typeface="楷体_GB2312" pitchFamily="49" charset="-122"/>
              </a:rPr>
              <a:t>对氨基苯甲酸</a:t>
            </a:r>
            <a:endParaRPr kumimoji="1" lang="en-US" altLang="zh-CN" sz="2400" dirty="0" smtClean="0">
              <a:solidFill>
                <a:srgbClr val="FFFF00"/>
              </a:solidFill>
              <a:latin typeface="楷体_GB2312" pitchFamily="49" charset="-122"/>
              <a:ea typeface="楷体_GB2312" pitchFamily="49" charset="-122"/>
            </a:endParaRPr>
          </a:p>
          <a:p>
            <a:pPr eaLnBrk="1" hangingPunct="1">
              <a:lnSpc>
                <a:spcPct val="150000"/>
              </a:lnSpc>
              <a:buFontTx/>
              <a:buNone/>
            </a:pPr>
            <a:r>
              <a:rPr kumimoji="1" lang="en-US" altLang="zh-CN" sz="2400" dirty="0" smtClean="0">
                <a:solidFill>
                  <a:srgbClr val="FFFF00"/>
                </a:solidFill>
                <a:latin typeface="楷体_GB2312" pitchFamily="49" charset="-122"/>
                <a:ea typeface="楷体_GB2312" pitchFamily="49" charset="-122"/>
              </a:rPr>
              <a:t>  2</a:t>
            </a:r>
            <a:r>
              <a:rPr kumimoji="1" lang="zh-CN" altLang="en-US" sz="2400" dirty="0" smtClean="0">
                <a:solidFill>
                  <a:srgbClr val="FFFF00"/>
                </a:solidFill>
                <a:latin typeface="楷体_GB2312" pitchFamily="49" charset="-122"/>
                <a:ea typeface="楷体_GB2312" pitchFamily="49" charset="-122"/>
              </a:rPr>
              <a:t>、以某类杂质的总称作为项目名称：有关物质</a:t>
            </a:r>
            <a:endParaRPr kumimoji="1" lang="en-US" altLang="zh-CN" sz="2400" dirty="0" smtClean="0">
              <a:solidFill>
                <a:srgbClr val="FFFF00"/>
              </a:solidFill>
              <a:latin typeface="楷体_GB2312" pitchFamily="49" charset="-122"/>
              <a:ea typeface="楷体_GB2312" pitchFamily="49" charset="-122"/>
            </a:endParaRPr>
          </a:p>
          <a:p>
            <a:pPr eaLnBrk="1" hangingPunct="1">
              <a:lnSpc>
                <a:spcPct val="150000"/>
              </a:lnSpc>
              <a:buFontTx/>
              <a:buNone/>
            </a:pPr>
            <a:r>
              <a:rPr kumimoji="1" lang="en-US" altLang="zh-CN" sz="2400" dirty="0" smtClean="0">
                <a:solidFill>
                  <a:srgbClr val="FFFF00"/>
                </a:solidFill>
                <a:latin typeface="楷体_GB2312" pitchFamily="49" charset="-122"/>
                <a:ea typeface="楷体_GB2312" pitchFamily="49" charset="-122"/>
              </a:rPr>
              <a:t>  3</a:t>
            </a:r>
            <a:r>
              <a:rPr kumimoji="1" lang="zh-CN" altLang="en-US" sz="2400" dirty="0" smtClean="0">
                <a:solidFill>
                  <a:srgbClr val="FFFF00"/>
                </a:solidFill>
                <a:latin typeface="楷体_GB2312" pitchFamily="49" charset="-122"/>
                <a:ea typeface="楷体_GB2312" pitchFamily="49" charset="-122"/>
              </a:rPr>
              <a:t>、以检测方法作为项目名称：易炭化物</a:t>
            </a:r>
            <a:endParaRPr lang="zh-CN" altLang="en-US" sz="2400" dirty="0" smtClean="0">
              <a:latin typeface="楷体_GB2312" pitchFamily="49" charset="-122"/>
              <a:ea typeface="楷体_GB2312" pitchFamily="49" charset="-122"/>
            </a:endParaRPr>
          </a:p>
        </p:txBody>
      </p:sp>
    </p:spTree>
    <p:extLst>
      <p:ext uri="{BB962C8B-B14F-4D97-AF65-F5344CB8AC3E}">
        <p14:creationId xmlns:p14="http://schemas.microsoft.com/office/powerpoint/2010/main" val="2670505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sz="half" idx="1"/>
          </p:nvPr>
        </p:nvSpPr>
        <p:spPr>
          <a:xfrm>
            <a:off x="323850" y="1196975"/>
            <a:ext cx="8507413" cy="2952750"/>
          </a:xfrm>
        </p:spPr>
        <p:txBody>
          <a:bodyPr/>
          <a:lstStyle/>
          <a:p>
            <a:pPr eaLnBrk="1" hangingPunct="1">
              <a:lnSpc>
                <a:spcPct val="150000"/>
              </a:lnSpc>
              <a:buFontTx/>
              <a:buNone/>
            </a:pPr>
            <a:r>
              <a:rPr kumimoji="1" lang="zh-CN" altLang="en-US" sz="2800" dirty="0" smtClean="0">
                <a:solidFill>
                  <a:srgbClr val="FFFF00"/>
                </a:solidFill>
                <a:latin typeface="楷体_GB2312" pitchFamily="49" charset="-122"/>
                <a:ea typeface="楷体_GB2312" pitchFamily="49" charset="-122"/>
              </a:rPr>
              <a:t>（二）、杂质检查项目的确定</a:t>
            </a:r>
            <a:r>
              <a:rPr kumimoji="1" lang="en-US" altLang="zh-CN" sz="2800" dirty="0" smtClean="0">
                <a:solidFill>
                  <a:srgbClr val="FFFF00"/>
                </a:solidFill>
                <a:latin typeface="楷体_GB2312" pitchFamily="49" charset="-122"/>
                <a:ea typeface="楷体_GB2312" pitchFamily="49" charset="-122"/>
              </a:rPr>
              <a:t>:</a:t>
            </a:r>
            <a:r>
              <a:rPr kumimoji="1" lang="zh-CN" altLang="en-US" sz="2400" dirty="0" smtClean="0">
                <a:solidFill>
                  <a:srgbClr val="FFFF00"/>
                </a:solidFill>
                <a:latin typeface="楷体_GB2312" pitchFamily="49" charset="-122"/>
                <a:ea typeface="楷体_GB2312" pitchFamily="49" charset="-122"/>
              </a:rPr>
              <a:t>质量研究和稳定性考察中检出的，并在批量生产中出现的杂质及降解产物。</a:t>
            </a:r>
            <a:endParaRPr kumimoji="1" lang="en-US" altLang="zh-CN" sz="2400" dirty="0" smtClean="0">
              <a:solidFill>
                <a:srgbClr val="FFFF00"/>
              </a:solidFill>
              <a:latin typeface="楷体_GB2312" pitchFamily="49" charset="-122"/>
              <a:ea typeface="楷体_GB2312" pitchFamily="49" charset="-122"/>
            </a:endParaRPr>
          </a:p>
          <a:p>
            <a:pPr eaLnBrk="1" hangingPunct="1">
              <a:lnSpc>
                <a:spcPct val="150000"/>
              </a:lnSpc>
              <a:buFontTx/>
              <a:buNone/>
            </a:pPr>
            <a:r>
              <a:rPr kumimoji="1" lang="zh-CN" altLang="en-US" sz="2800" dirty="0" smtClean="0">
                <a:solidFill>
                  <a:srgbClr val="FFFF00"/>
                </a:solidFill>
                <a:latin typeface="楷体_GB2312" pitchFamily="49" charset="-122"/>
                <a:ea typeface="楷体_GB2312" pitchFamily="49" charset="-122"/>
              </a:rPr>
              <a:t>（三）、杂质限度的确定：</a:t>
            </a:r>
            <a:r>
              <a:rPr kumimoji="1" lang="zh-CN" altLang="en-US" sz="2400" dirty="0" smtClean="0">
                <a:solidFill>
                  <a:srgbClr val="FFFF00"/>
                </a:solidFill>
                <a:latin typeface="楷体_GB2312" pitchFamily="49" charset="-122"/>
                <a:ea typeface="楷体_GB2312" pitchFamily="49" charset="-122"/>
              </a:rPr>
              <a:t>需考虑生产的可行性、成本及批与批之间的波动。包括已知杂质、未知杂质、总杂质的限度。</a:t>
            </a:r>
            <a:r>
              <a:rPr kumimoji="1" lang="zh-CN" altLang="en-US" sz="2800" b="1" dirty="0" smtClean="0">
                <a:solidFill>
                  <a:srgbClr val="FFFF00"/>
                </a:solidFill>
                <a:latin typeface="楷体_GB2312" pitchFamily="49" charset="-122"/>
                <a:ea typeface="楷体_GB2312" pitchFamily="49" charset="-122"/>
              </a:rPr>
              <a:t>安全性</a:t>
            </a:r>
            <a:endParaRPr kumimoji="1" lang="en-US" altLang="zh-CN" sz="2800" b="1" dirty="0" smtClean="0">
              <a:solidFill>
                <a:srgbClr val="FFFF00"/>
              </a:solidFill>
              <a:latin typeface="楷体_GB2312" pitchFamily="49" charset="-122"/>
              <a:ea typeface="楷体_GB2312" pitchFamily="49" charset="-122"/>
            </a:endParaRPr>
          </a:p>
          <a:p>
            <a:pPr eaLnBrk="1" hangingPunct="1">
              <a:lnSpc>
                <a:spcPct val="150000"/>
              </a:lnSpc>
              <a:buFontTx/>
              <a:buNone/>
            </a:pPr>
            <a:r>
              <a:rPr kumimoji="1" lang="zh-CN" altLang="en-US" sz="2800" dirty="0" smtClean="0">
                <a:solidFill>
                  <a:srgbClr val="FFFF00"/>
                </a:solidFill>
                <a:latin typeface="楷体_GB2312" pitchFamily="49" charset="-122"/>
                <a:ea typeface="楷体_GB2312" pitchFamily="49" charset="-122"/>
              </a:rPr>
              <a:t>（四）、杂质检查方法的选择与验证：</a:t>
            </a:r>
            <a:r>
              <a:rPr kumimoji="1" lang="zh-CN" altLang="en-US" sz="2400" dirty="0" smtClean="0">
                <a:solidFill>
                  <a:srgbClr val="FFFF00"/>
                </a:solidFill>
                <a:latin typeface="楷体_GB2312" pitchFamily="49" charset="-122"/>
                <a:ea typeface="楷体_GB2312" pitchFamily="49" charset="-122"/>
              </a:rPr>
              <a:t>方法专属、灵敏。</a:t>
            </a:r>
          </a:p>
          <a:p>
            <a:pPr eaLnBrk="1" hangingPunct="1">
              <a:lnSpc>
                <a:spcPct val="150000"/>
              </a:lnSpc>
              <a:buFontTx/>
              <a:buNone/>
            </a:pPr>
            <a:r>
              <a:rPr kumimoji="1" lang="zh-CN" altLang="en-US" sz="2800" dirty="0" smtClean="0">
                <a:solidFill>
                  <a:srgbClr val="FFFF00"/>
                </a:solidFill>
                <a:latin typeface="楷体_GB2312" pitchFamily="49" charset="-122"/>
                <a:ea typeface="楷体_GB2312" pitchFamily="49" charset="-122"/>
              </a:rPr>
              <a:t>  </a:t>
            </a:r>
            <a:endParaRPr lang="zh-CN" altLang="en-US" sz="2800" dirty="0" smtClean="0">
              <a:latin typeface="楷体_GB2312" pitchFamily="49" charset="-122"/>
              <a:ea typeface="楷体_GB2312" pitchFamily="49" charset="-122"/>
            </a:endParaRPr>
          </a:p>
        </p:txBody>
      </p:sp>
    </p:spTree>
    <p:extLst>
      <p:ext uri="{BB962C8B-B14F-4D97-AF65-F5344CB8AC3E}">
        <p14:creationId xmlns:p14="http://schemas.microsoft.com/office/powerpoint/2010/main" val="2228967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sz="half" idx="1"/>
          </p:nvPr>
        </p:nvSpPr>
        <p:spPr>
          <a:xfrm>
            <a:off x="323850" y="476250"/>
            <a:ext cx="8434388" cy="5256213"/>
          </a:xfrm>
        </p:spPr>
        <p:txBody>
          <a:bodyPr/>
          <a:lstStyle/>
          <a:p>
            <a:pPr eaLnBrk="1" hangingPunct="1">
              <a:buFontTx/>
              <a:buNone/>
            </a:pPr>
            <a:r>
              <a:rPr lang="zh-CN" altLang="en-US" sz="2800" b="1" dirty="0" smtClean="0">
                <a:solidFill>
                  <a:srgbClr val="FFFF00"/>
                </a:solidFill>
                <a:latin typeface="楷体_GB2312" pitchFamily="49" charset="-122"/>
                <a:ea typeface="楷体_GB2312" pitchFamily="49" charset="-122"/>
              </a:rPr>
              <a:t>二、杂质的常用检查方法</a:t>
            </a:r>
          </a:p>
          <a:p>
            <a:pPr eaLnBrk="1" hangingPunct="1">
              <a:lnSpc>
                <a:spcPct val="150000"/>
              </a:lnSpc>
              <a:buFontTx/>
              <a:buNone/>
            </a:pPr>
            <a:r>
              <a:rPr kumimoji="1" lang="zh-CN" altLang="en-US" sz="2800" dirty="0" smtClean="0">
                <a:solidFill>
                  <a:srgbClr val="FFFF00"/>
                </a:solidFill>
                <a:latin typeface="楷体_GB2312" pitchFamily="49" charset="-122"/>
                <a:ea typeface="楷体_GB2312" pitchFamily="49" charset="-122"/>
              </a:rPr>
              <a:t> （一）、化学方法</a:t>
            </a:r>
            <a:endParaRPr kumimoji="1" lang="en-US" altLang="zh-CN" sz="2800" dirty="0" smtClean="0">
              <a:solidFill>
                <a:srgbClr val="FFFF00"/>
              </a:solidFill>
              <a:latin typeface="楷体_GB2312" pitchFamily="49" charset="-122"/>
              <a:ea typeface="楷体_GB2312" pitchFamily="49" charset="-122"/>
            </a:endParaRPr>
          </a:p>
          <a:p>
            <a:pPr eaLnBrk="1" hangingPunct="1">
              <a:lnSpc>
                <a:spcPct val="150000"/>
              </a:lnSpc>
              <a:buFontTx/>
              <a:buNone/>
            </a:pPr>
            <a:r>
              <a:rPr kumimoji="1" lang="en-US" altLang="zh-CN" sz="2800" dirty="0" smtClean="0">
                <a:solidFill>
                  <a:srgbClr val="FFFF00"/>
                </a:solidFill>
                <a:latin typeface="楷体_GB2312" pitchFamily="49" charset="-122"/>
                <a:ea typeface="楷体_GB2312" pitchFamily="49" charset="-122"/>
              </a:rPr>
              <a:t>1</a:t>
            </a:r>
            <a:r>
              <a:rPr kumimoji="1" lang="zh-CN" altLang="en-US" sz="2800" dirty="0" smtClean="0">
                <a:solidFill>
                  <a:srgbClr val="FFFF00"/>
                </a:solidFill>
                <a:latin typeface="楷体_GB2312" pitchFamily="49" charset="-122"/>
                <a:ea typeface="楷体_GB2312" pitchFamily="49" charset="-122"/>
              </a:rPr>
              <a:t>、显色反应检查法：</a:t>
            </a:r>
            <a:r>
              <a:rPr lang="zh-CN" altLang="en-US" sz="2400" dirty="0" smtClean="0">
                <a:solidFill>
                  <a:schemeClr val="bg1"/>
                </a:solidFill>
                <a:latin typeface="楷体_GB2312" pitchFamily="49" charset="-122"/>
                <a:ea typeface="楷体_GB2312" pitchFamily="49" charset="-122"/>
              </a:rPr>
              <a:t>杂</a:t>
            </a:r>
            <a:r>
              <a:rPr kumimoji="1" lang="zh-CN" altLang="en-US" sz="2400" dirty="0" smtClean="0">
                <a:solidFill>
                  <a:schemeClr val="bg1"/>
                </a:solidFill>
                <a:latin typeface="楷体_GB2312" pitchFamily="49" charset="-122"/>
                <a:ea typeface="楷体_GB2312" pitchFamily="49" charset="-122"/>
              </a:rPr>
              <a:t>质与试剂产生颜色时，采用</a:t>
            </a:r>
            <a:r>
              <a:rPr kumimoji="1" lang="zh-CN" altLang="en-US" sz="2400" b="1" dirty="0" smtClean="0">
                <a:solidFill>
                  <a:srgbClr val="FFFF00"/>
                </a:solidFill>
                <a:latin typeface="楷体_GB2312" pitchFamily="49" charset="-122"/>
                <a:ea typeface="楷体_GB2312" pitchFamily="49" charset="-122"/>
              </a:rPr>
              <a:t>比色法</a:t>
            </a:r>
            <a:r>
              <a:rPr kumimoji="1" lang="zh-CN" altLang="en-US" sz="2400" dirty="0" smtClean="0">
                <a:solidFill>
                  <a:schemeClr val="bg1"/>
                </a:solidFill>
                <a:latin typeface="楷体_GB2312" pitchFamily="49" charset="-122"/>
                <a:ea typeface="楷体_GB2312" pitchFamily="49" charset="-122"/>
              </a:rPr>
              <a:t>控制杂质的限量，多为目视比色。</a:t>
            </a:r>
            <a:endParaRPr kumimoji="1" lang="en-US" altLang="zh-CN" sz="2400" dirty="0" smtClean="0">
              <a:solidFill>
                <a:schemeClr val="bg1"/>
              </a:solidFill>
              <a:latin typeface="楷体_GB2312" pitchFamily="49" charset="-122"/>
              <a:ea typeface="楷体_GB2312" pitchFamily="49" charset="-122"/>
            </a:endParaRPr>
          </a:p>
          <a:p>
            <a:pPr eaLnBrk="1" hangingPunct="1">
              <a:lnSpc>
                <a:spcPct val="150000"/>
              </a:lnSpc>
              <a:buFontTx/>
              <a:buNone/>
            </a:pPr>
            <a:r>
              <a:rPr kumimoji="1" lang="en-US" altLang="zh-CN" sz="2800" dirty="0" smtClean="0">
                <a:solidFill>
                  <a:srgbClr val="FFFF00"/>
                </a:solidFill>
                <a:latin typeface="楷体_GB2312" pitchFamily="49" charset="-122"/>
                <a:ea typeface="楷体_GB2312" pitchFamily="49" charset="-122"/>
              </a:rPr>
              <a:t>2</a:t>
            </a:r>
            <a:r>
              <a:rPr kumimoji="1" lang="zh-CN" altLang="en-US" sz="2800" dirty="0" smtClean="0">
                <a:solidFill>
                  <a:srgbClr val="FFFF00"/>
                </a:solidFill>
                <a:latin typeface="楷体_GB2312" pitchFamily="49" charset="-122"/>
                <a:ea typeface="楷体_GB2312" pitchFamily="49" charset="-122"/>
              </a:rPr>
              <a:t>、沉淀反应检查法：</a:t>
            </a:r>
            <a:r>
              <a:rPr kumimoji="1" lang="zh-CN" altLang="en-US" sz="2400" dirty="0" smtClean="0">
                <a:solidFill>
                  <a:schemeClr val="bg1"/>
                </a:solidFill>
                <a:latin typeface="楷体_GB2312" pitchFamily="49" charset="-122"/>
                <a:ea typeface="楷体_GB2312" pitchFamily="49" charset="-122"/>
              </a:rPr>
              <a:t>杂质与试剂产生沉淀，采用</a:t>
            </a:r>
            <a:r>
              <a:rPr kumimoji="1" lang="zh-CN" altLang="en-US" sz="2400" b="1" dirty="0">
                <a:solidFill>
                  <a:srgbClr val="FFFF00"/>
                </a:solidFill>
                <a:latin typeface="楷体_GB2312" pitchFamily="49" charset="-122"/>
                <a:ea typeface="楷体_GB2312" pitchFamily="49" charset="-122"/>
              </a:rPr>
              <a:t>比浊法</a:t>
            </a:r>
            <a:r>
              <a:rPr kumimoji="1" lang="zh-CN" altLang="en-US" sz="2400" dirty="0" smtClean="0">
                <a:solidFill>
                  <a:schemeClr val="bg1"/>
                </a:solidFill>
                <a:latin typeface="楷体_GB2312" pitchFamily="49" charset="-122"/>
                <a:ea typeface="楷体_GB2312" pitchFamily="49" charset="-122"/>
              </a:rPr>
              <a:t>或重量法控制药物的杂质。</a:t>
            </a:r>
            <a:endParaRPr kumimoji="1" lang="en-US" altLang="zh-CN" sz="2400" dirty="0" smtClean="0">
              <a:solidFill>
                <a:schemeClr val="bg1"/>
              </a:solidFill>
              <a:latin typeface="楷体_GB2312" pitchFamily="49" charset="-122"/>
              <a:ea typeface="楷体_GB2312" pitchFamily="49" charset="-122"/>
            </a:endParaRPr>
          </a:p>
          <a:p>
            <a:pPr eaLnBrk="1" hangingPunct="1">
              <a:lnSpc>
                <a:spcPct val="150000"/>
              </a:lnSpc>
              <a:buFontTx/>
              <a:buNone/>
            </a:pPr>
            <a:r>
              <a:rPr kumimoji="1" lang="en-US" altLang="zh-CN" sz="2800" dirty="0" smtClean="0">
                <a:solidFill>
                  <a:srgbClr val="FFFF00"/>
                </a:solidFill>
                <a:latin typeface="楷体_GB2312" pitchFamily="49" charset="-122"/>
                <a:ea typeface="楷体_GB2312" pitchFamily="49" charset="-122"/>
              </a:rPr>
              <a:t>3</a:t>
            </a:r>
            <a:r>
              <a:rPr kumimoji="1" lang="zh-CN" altLang="en-US" sz="2800" dirty="0" smtClean="0">
                <a:solidFill>
                  <a:srgbClr val="FFFF00"/>
                </a:solidFill>
                <a:latin typeface="楷体_GB2312" pitchFamily="49" charset="-122"/>
                <a:ea typeface="楷体_GB2312" pitchFamily="49" charset="-122"/>
              </a:rPr>
              <a:t>、生成气体检查法：</a:t>
            </a:r>
            <a:r>
              <a:rPr kumimoji="1" lang="zh-CN" altLang="en-US" sz="2400" dirty="0" smtClean="0">
                <a:solidFill>
                  <a:schemeClr val="bg1"/>
                </a:solidFill>
                <a:latin typeface="楷体_GB2312" pitchFamily="49" charset="-122"/>
                <a:ea typeface="楷体_GB2312" pitchFamily="49" charset="-122"/>
              </a:rPr>
              <a:t>杂质与试剂产生气体</a:t>
            </a:r>
            <a:r>
              <a:rPr kumimoji="1" lang="en-US" altLang="zh-CN" sz="2400" dirty="0" smtClean="0">
                <a:solidFill>
                  <a:schemeClr val="bg1"/>
                </a:solidFill>
                <a:latin typeface="楷体_GB2312" pitchFamily="49" charset="-122"/>
                <a:ea typeface="楷体_GB2312" pitchFamily="49" charset="-122"/>
              </a:rPr>
              <a:t>-</a:t>
            </a:r>
            <a:r>
              <a:rPr kumimoji="1" lang="zh-CN" altLang="en-US" sz="2400" dirty="0" smtClean="0">
                <a:solidFill>
                  <a:schemeClr val="bg1"/>
                </a:solidFill>
                <a:latin typeface="楷体_GB2312" pitchFamily="49" charset="-122"/>
                <a:ea typeface="楷体_GB2312" pitchFamily="49" charset="-122"/>
              </a:rPr>
              <a:t>气体检查法</a:t>
            </a:r>
            <a:endParaRPr kumimoji="1" lang="en-US" altLang="zh-CN" sz="2400" dirty="0" smtClean="0">
              <a:solidFill>
                <a:schemeClr val="bg1"/>
              </a:solidFill>
              <a:latin typeface="楷体_GB2312" pitchFamily="49" charset="-122"/>
              <a:ea typeface="楷体_GB2312" pitchFamily="49" charset="-122"/>
            </a:endParaRPr>
          </a:p>
          <a:p>
            <a:pPr eaLnBrk="1" hangingPunct="1">
              <a:lnSpc>
                <a:spcPct val="150000"/>
              </a:lnSpc>
              <a:buFontTx/>
              <a:buNone/>
            </a:pPr>
            <a:r>
              <a:rPr kumimoji="1" lang="en-US" altLang="zh-CN" sz="2800" dirty="0" smtClean="0">
                <a:solidFill>
                  <a:srgbClr val="FFFF00"/>
                </a:solidFill>
                <a:latin typeface="楷体_GB2312" pitchFamily="49" charset="-122"/>
                <a:ea typeface="楷体_GB2312" pitchFamily="49" charset="-122"/>
              </a:rPr>
              <a:t>4</a:t>
            </a:r>
            <a:r>
              <a:rPr kumimoji="1" lang="zh-CN" altLang="en-US" sz="2800" dirty="0" smtClean="0">
                <a:solidFill>
                  <a:srgbClr val="FFFF00"/>
                </a:solidFill>
                <a:latin typeface="楷体_GB2312" pitchFamily="49" charset="-122"/>
                <a:ea typeface="楷体_GB2312" pitchFamily="49" charset="-122"/>
              </a:rPr>
              <a:t>、滴定法：</a:t>
            </a:r>
            <a:r>
              <a:rPr kumimoji="1" lang="zh-CN" altLang="en-US" sz="2400" dirty="0" smtClean="0">
                <a:solidFill>
                  <a:schemeClr val="bg1"/>
                </a:solidFill>
                <a:latin typeface="楷体_GB2312" pitchFamily="49" charset="-122"/>
                <a:ea typeface="楷体_GB2312" pitchFamily="49" charset="-122"/>
              </a:rPr>
              <a:t>滴定剂与杂质反应，定量测定杂质的含量</a:t>
            </a:r>
            <a:endParaRPr lang="zh-CN" altLang="en-US" sz="2400" dirty="0" smtClean="0">
              <a:solidFill>
                <a:schemeClr val="bg1"/>
              </a:solidFill>
              <a:latin typeface="楷体_GB2312" pitchFamily="49" charset="-122"/>
              <a:ea typeface="楷体_GB2312" pitchFamily="49" charset="-122"/>
            </a:endParaRPr>
          </a:p>
        </p:txBody>
      </p:sp>
    </p:spTree>
    <p:extLst>
      <p:ext uri="{BB962C8B-B14F-4D97-AF65-F5344CB8AC3E}">
        <p14:creationId xmlns:p14="http://schemas.microsoft.com/office/powerpoint/2010/main" val="171200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395288" y="765175"/>
            <a:ext cx="8748712" cy="4924425"/>
          </a:xfrm>
        </p:spPr>
        <p:txBody>
          <a:bodyPr/>
          <a:lstStyle/>
          <a:p>
            <a:pPr>
              <a:buFontTx/>
              <a:buNone/>
            </a:pPr>
            <a:r>
              <a:rPr lang="zh-CN" altLang="en-US" sz="2800" b="1" smtClean="0">
                <a:solidFill>
                  <a:srgbClr val="FFFF00"/>
                </a:solidFill>
                <a:ea typeface="楷体_GB2312" pitchFamily="49" charset="-122"/>
              </a:rPr>
              <a:t>（二）、色谱方法</a:t>
            </a:r>
          </a:p>
          <a:p>
            <a:pPr>
              <a:lnSpc>
                <a:spcPct val="150000"/>
              </a:lnSpc>
              <a:buFontTx/>
              <a:buNone/>
            </a:pPr>
            <a:r>
              <a:rPr lang="en-US" altLang="zh-CN" sz="2400" b="1" smtClean="0">
                <a:solidFill>
                  <a:srgbClr val="FFFF00"/>
                </a:solidFill>
                <a:latin typeface="楷体_GB2312" pitchFamily="49" charset="-122"/>
                <a:ea typeface="楷体_GB2312" pitchFamily="49" charset="-122"/>
              </a:rPr>
              <a:t>1</a:t>
            </a:r>
            <a:r>
              <a:rPr lang="zh-CN" altLang="en-US" sz="2400" b="1" smtClean="0">
                <a:solidFill>
                  <a:srgbClr val="FFFF00"/>
                </a:solidFill>
                <a:latin typeface="楷体_GB2312" pitchFamily="49" charset="-122"/>
                <a:ea typeface="楷体_GB2312" pitchFamily="49" charset="-122"/>
              </a:rPr>
              <a:t>、薄层相色谱法</a:t>
            </a:r>
          </a:p>
          <a:p>
            <a:pPr>
              <a:lnSpc>
                <a:spcPct val="150000"/>
              </a:lnSpc>
              <a:buFontTx/>
              <a:buNone/>
            </a:pPr>
            <a:r>
              <a:rPr lang="zh-CN" altLang="en-US" sz="2400" b="1" smtClean="0">
                <a:solidFill>
                  <a:schemeClr val="bg1"/>
                </a:solidFill>
                <a:latin typeface="楷体_GB2312" pitchFamily="49" charset="-122"/>
                <a:ea typeface="楷体_GB2312" pitchFamily="49" charset="-122"/>
              </a:rPr>
              <a:t>   设备简单，操作简便，分离速度快，灵敏度和分辩率较高。　</a:t>
            </a:r>
          </a:p>
          <a:p>
            <a:pPr>
              <a:lnSpc>
                <a:spcPct val="150000"/>
              </a:lnSpc>
              <a:buFontTx/>
              <a:buNone/>
            </a:pPr>
            <a:r>
              <a:rPr lang="zh-CN" altLang="en-US" sz="2400" b="1" smtClean="0">
                <a:solidFill>
                  <a:schemeClr val="bg1"/>
                </a:solidFill>
                <a:latin typeface="楷体_GB2312" pitchFamily="49" charset="-122"/>
                <a:ea typeface="楷体_GB2312" pitchFamily="49" charset="-122"/>
              </a:rPr>
              <a:t>　１）杂质对照品法：适用于杂质已知并有杂质对照品的情况</a:t>
            </a:r>
          </a:p>
          <a:p>
            <a:pPr>
              <a:lnSpc>
                <a:spcPct val="150000"/>
              </a:lnSpc>
              <a:buFontTx/>
              <a:buNone/>
            </a:pPr>
            <a:r>
              <a:rPr lang="zh-CN" altLang="en-US" sz="2400" b="1" smtClean="0">
                <a:solidFill>
                  <a:schemeClr val="bg1"/>
                </a:solidFill>
                <a:latin typeface="楷体_GB2312" pitchFamily="49" charset="-122"/>
                <a:ea typeface="楷体_GB2312" pitchFamily="49" charset="-122"/>
              </a:rPr>
              <a:t>　２）自身对照法：杂质结构不确定，或杂质已知但无对照品</a:t>
            </a:r>
          </a:p>
          <a:p>
            <a:pPr>
              <a:lnSpc>
                <a:spcPct val="150000"/>
              </a:lnSpc>
              <a:buFontTx/>
              <a:buNone/>
            </a:pPr>
            <a:r>
              <a:rPr lang="zh-CN" altLang="en-US" sz="2400" b="1" smtClean="0">
                <a:solidFill>
                  <a:schemeClr val="bg1"/>
                </a:solidFill>
                <a:latin typeface="楷体_GB2312" pitchFamily="49" charset="-122"/>
                <a:ea typeface="楷体_GB2312" pitchFamily="49" charset="-122"/>
              </a:rPr>
              <a:t>　３）杂质对照品法与自身对照法联用：多个杂质，多种方法</a:t>
            </a:r>
          </a:p>
          <a:p>
            <a:pPr>
              <a:lnSpc>
                <a:spcPct val="150000"/>
              </a:lnSpc>
              <a:buFontTx/>
              <a:buNone/>
            </a:pPr>
            <a:r>
              <a:rPr lang="zh-CN" altLang="en-US" sz="2400" b="1" smtClean="0">
                <a:solidFill>
                  <a:schemeClr val="bg1"/>
                </a:solidFill>
                <a:latin typeface="楷体_GB2312" pitchFamily="49" charset="-122"/>
                <a:ea typeface="楷体_GB2312" pitchFamily="49" charset="-122"/>
              </a:rPr>
              <a:t>　４）对照药物法：无合适的对照品或杂质斑点与主成分斑点颜色有差异　</a:t>
            </a:r>
            <a:endParaRPr lang="zh-CN" altLang="en-US" sz="2400" smtClean="0">
              <a:solidFill>
                <a:schemeClr val="bg1"/>
              </a:solidFill>
              <a:latin typeface="楷体_GB2312" pitchFamily="49" charset="-122"/>
              <a:ea typeface="楷体_GB2312" pitchFamily="49" charset="-122"/>
            </a:endParaRPr>
          </a:p>
        </p:txBody>
      </p:sp>
    </p:spTree>
    <p:extLst>
      <p:ext uri="{BB962C8B-B14F-4D97-AF65-F5344CB8AC3E}">
        <p14:creationId xmlns:p14="http://schemas.microsoft.com/office/powerpoint/2010/main" val="4046037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ChangeArrowheads="1"/>
          </p:cNvSpPr>
          <p:nvPr/>
        </p:nvSpPr>
        <p:spPr bwMode="auto">
          <a:xfrm>
            <a:off x="341161" y="1686314"/>
            <a:ext cx="662463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kumimoji="1" lang="zh-CN" altLang="en-US" sz="2400" dirty="0">
                <a:solidFill>
                  <a:schemeClr val="bg1"/>
                </a:solidFill>
                <a:latin typeface="楷体_GB2312" pitchFamily="49" charset="-122"/>
                <a:ea typeface="楷体_GB2312" pitchFamily="49" charset="-122"/>
              </a:rPr>
              <a:t>例：盐酸去氧肾上腺素中</a:t>
            </a:r>
            <a:r>
              <a:rPr kumimoji="1" lang="zh-CN" altLang="en-US" sz="2400" dirty="0">
                <a:solidFill>
                  <a:schemeClr val="bg1"/>
                </a:solidFill>
                <a:ea typeface="楷体_GB2312" pitchFamily="49" charset="-122"/>
              </a:rPr>
              <a:t>“有关物质”的</a:t>
            </a:r>
            <a:r>
              <a:rPr kumimoji="1" lang="zh-CN" altLang="en-US" sz="2400" dirty="0">
                <a:solidFill>
                  <a:schemeClr val="bg1"/>
                </a:solidFill>
                <a:latin typeface="楷体_GB2312" pitchFamily="49" charset="-122"/>
                <a:ea typeface="楷体_GB2312" pitchFamily="49" charset="-122"/>
              </a:rPr>
              <a:t> 检查</a:t>
            </a:r>
          </a:p>
          <a:p>
            <a:pPr>
              <a:lnSpc>
                <a:spcPct val="150000"/>
              </a:lnSpc>
            </a:pPr>
            <a:r>
              <a:rPr kumimoji="1" lang="zh-CN" altLang="en-US" sz="2400" dirty="0">
                <a:solidFill>
                  <a:schemeClr val="bg1"/>
                </a:solidFill>
                <a:latin typeface="楷体_GB2312" pitchFamily="49" charset="-122"/>
                <a:ea typeface="楷体_GB2312" pitchFamily="49" charset="-122"/>
              </a:rPr>
              <a:t>供试液</a:t>
            </a:r>
            <a:r>
              <a:rPr kumimoji="1" lang="en-US" altLang="zh-CN" sz="2400" dirty="0">
                <a:solidFill>
                  <a:schemeClr val="bg1"/>
                </a:solidFill>
                <a:latin typeface="楷体_GB2312" pitchFamily="49" charset="-122"/>
                <a:ea typeface="楷体_GB2312" pitchFamily="49" charset="-122"/>
              </a:rPr>
              <a:t>:20mg/ml</a:t>
            </a:r>
          </a:p>
          <a:p>
            <a:pPr>
              <a:lnSpc>
                <a:spcPct val="150000"/>
              </a:lnSpc>
            </a:pPr>
            <a:r>
              <a:rPr kumimoji="1" lang="zh-CN" altLang="en-US" sz="2400" dirty="0" smtClean="0">
                <a:solidFill>
                  <a:schemeClr val="bg1"/>
                </a:solidFill>
                <a:latin typeface="楷体_GB2312" pitchFamily="49" charset="-122"/>
                <a:ea typeface="楷体_GB2312" pitchFamily="49" charset="-122"/>
              </a:rPr>
              <a:t>自身稀释对</a:t>
            </a:r>
            <a:r>
              <a:rPr kumimoji="1" lang="zh-CN" altLang="en-US" sz="2400" dirty="0">
                <a:solidFill>
                  <a:schemeClr val="bg1"/>
                </a:solidFill>
                <a:latin typeface="楷体_GB2312" pitchFamily="49" charset="-122"/>
                <a:ea typeface="楷体_GB2312" pitchFamily="49" charset="-122"/>
              </a:rPr>
              <a:t>照液</a:t>
            </a:r>
            <a:r>
              <a:rPr kumimoji="1" lang="en-US" altLang="zh-CN" sz="2400" dirty="0">
                <a:solidFill>
                  <a:schemeClr val="bg1"/>
                </a:solidFill>
                <a:latin typeface="楷体_GB2312" pitchFamily="49" charset="-122"/>
                <a:ea typeface="楷体_GB2312" pitchFamily="49" charset="-122"/>
              </a:rPr>
              <a:t>:0.1mg/ml(</a:t>
            </a:r>
            <a:r>
              <a:rPr kumimoji="1" lang="zh-CN" altLang="en-US" sz="2400" dirty="0">
                <a:solidFill>
                  <a:schemeClr val="bg1"/>
                </a:solidFill>
                <a:latin typeface="楷体_GB2312" pitchFamily="49" charset="-122"/>
                <a:ea typeface="楷体_GB2312" pitchFamily="49" charset="-122"/>
              </a:rPr>
              <a:t>供试液稀释</a:t>
            </a:r>
            <a:r>
              <a:rPr kumimoji="1" lang="en-US" altLang="zh-CN" sz="2400" dirty="0">
                <a:solidFill>
                  <a:schemeClr val="bg1"/>
                </a:solidFill>
                <a:latin typeface="楷体_GB2312" pitchFamily="49" charset="-122"/>
                <a:ea typeface="楷体_GB2312" pitchFamily="49" charset="-122"/>
              </a:rPr>
              <a:t>50</a:t>
            </a:r>
            <a:r>
              <a:rPr kumimoji="1" lang="zh-CN" altLang="en-US" sz="2400" dirty="0">
                <a:solidFill>
                  <a:schemeClr val="bg1"/>
                </a:solidFill>
                <a:latin typeface="楷体_GB2312" pitchFamily="49" charset="-122"/>
                <a:ea typeface="楷体_GB2312" pitchFamily="49" charset="-122"/>
              </a:rPr>
              <a:t>倍</a:t>
            </a:r>
            <a:r>
              <a:rPr kumimoji="1" lang="en-US" altLang="zh-CN" sz="2400" dirty="0" smtClean="0">
                <a:solidFill>
                  <a:schemeClr val="bg1"/>
                </a:solidFill>
                <a:latin typeface="楷体_GB2312" pitchFamily="49" charset="-122"/>
                <a:ea typeface="楷体_GB2312" pitchFamily="49" charset="-122"/>
              </a:rPr>
              <a:t>)</a:t>
            </a:r>
          </a:p>
          <a:p>
            <a:pPr>
              <a:lnSpc>
                <a:spcPct val="150000"/>
              </a:lnSpc>
            </a:pPr>
            <a:r>
              <a:rPr kumimoji="1" lang="zh-CN" altLang="en-US" sz="2400" dirty="0">
                <a:solidFill>
                  <a:schemeClr val="bg1"/>
                </a:solidFill>
                <a:latin typeface="楷体_GB2312" pitchFamily="49" charset="-122"/>
                <a:ea typeface="楷体_GB2312" pitchFamily="49" charset="-122"/>
              </a:rPr>
              <a:t>点</a:t>
            </a:r>
            <a:r>
              <a:rPr kumimoji="1" lang="zh-CN" altLang="en-US" sz="2400" dirty="0" smtClean="0">
                <a:solidFill>
                  <a:schemeClr val="bg1"/>
                </a:solidFill>
                <a:latin typeface="楷体_GB2312" pitchFamily="49" charset="-122"/>
                <a:ea typeface="楷体_GB2312" pitchFamily="49" charset="-122"/>
              </a:rPr>
              <a:t>于硅胶板展开后重氮苯磺酸显色，比较。</a:t>
            </a:r>
            <a:endParaRPr kumimoji="1" lang="en-US" altLang="zh-CN" sz="2400" dirty="0">
              <a:solidFill>
                <a:schemeClr val="bg1"/>
              </a:solidFill>
              <a:latin typeface="楷体_GB2312" pitchFamily="49" charset="-122"/>
              <a:ea typeface="楷体_GB2312" pitchFamily="49" charset="-122"/>
            </a:endParaRPr>
          </a:p>
          <a:p>
            <a:pPr>
              <a:lnSpc>
                <a:spcPct val="150000"/>
              </a:lnSpc>
            </a:pPr>
            <a:r>
              <a:rPr kumimoji="1" lang="zh-CN" altLang="en-US" sz="2400" dirty="0">
                <a:solidFill>
                  <a:schemeClr val="bg1"/>
                </a:solidFill>
                <a:latin typeface="楷体_GB2312" pitchFamily="49" charset="-122"/>
                <a:ea typeface="楷体_GB2312" pitchFamily="49" charset="-122"/>
              </a:rPr>
              <a:t>且供试液的杂质斑点颜色≯对照液主斑点颜</a:t>
            </a:r>
            <a:r>
              <a:rPr kumimoji="1" lang="zh-CN" altLang="en-US" sz="2400" dirty="0" smtClean="0">
                <a:solidFill>
                  <a:schemeClr val="bg1"/>
                </a:solidFill>
                <a:latin typeface="楷体_GB2312" pitchFamily="49" charset="-122"/>
                <a:ea typeface="楷体_GB2312" pitchFamily="49" charset="-122"/>
              </a:rPr>
              <a:t>色（</a:t>
            </a:r>
            <a:r>
              <a:rPr kumimoji="1" lang="en-US" altLang="zh-CN" sz="2400" dirty="0" smtClean="0">
                <a:solidFill>
                  <a:schemeClr val="bg1"/>
                </a:solidFill>
                <a:latin typeface="楷体_GB2312" pitchFamily="49" charset="-122"/>
                <a:ea typeface="楷体_GB2312" pitchFamily="49" charset="-122"/>
              </a:rPr>
              <a:t>0.5%</a:t>
            </a:r>
            <a:r>
              <a:rPr kumimoji="1" lang="zh-CN" altLang="en-US" sz="2400" dirty="0" smtClean="0">
                <a:solidFill>
                  <a:schemeClr val="bg1"/>
                </a:solidFill>
                <a:latin typeface="楷体_GB2312" pitchFamily="49" charset="-122"/>
                <a:ea typeface="楷体_GB2312" pitchFamily="49" charset="-122"/>
              </a:rPr>
              <a:t>）</a:t>
            </a:r>
            <a:endParaRPr kumimoji="1" lang="en-US" altLang="zh-CN" sz="2400" dirty="0">
              <a:solidFill>
                <a:schemeClr val="bg1"/>
              </a:solidFill>
              <a:latin typeface="楷体_GB2312" pitchFamily="49" charset="-122"/>
              <a:ea typeface="楷体_GB2312" pitchFamily="49" charset="-122"/>
            </a:endParaRPr>
          </a:p>
        </p:txBody>
      </p:sp>
      <p:pic>
        <p:nvPicPr>
          <p:cNvPr id="2765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1700213"/>
            <a:ext cx="1295400"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99394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323850" y="981075"/>
            <a:ext cx="8569325" cy="5356225"/>
          </a:xfrm>
        </p:spPr>
        <p:txBody>
          <a:bodyPr/>
          <a:lstStyle/>
          <a:p>
            <a:pPr>
              <a:buFontTx/>
              <a:buNone/>
            </a:pPr>
            <a:r>
              <a:rPr lang="en-US" altLang="zh-CN" sz="2800" b="1" dirty="0" smtClean="0">
                <a:solidFill>
                  <a:srgbClr val="FFFF00"/>
                </a:solidFill>
                <a:latin typeface="楷体_GB2312" pitchFamily="49" charset="-122"/>
                <a:ea typeface="楷体_GB2312" pitchFamily="49" charset="-122"/>
              </a:rPr>
              <a:t>2</a:t>
            </a:r>
            <a:r>
              <a:rPr lang="zh-CN" altLang="en-US" sz="2800" b="1" dirty="0" smtClean="0">
                <a:solidFill>
                  <a:srgbClr val="FFFF00"/>
                </a:solidFill>
                <a:latin typeface="楷体_GB2312" pitchFamily="49" charset="-122"/>
                <a:ea typeface="楷体_GB2312" pitchFamily="49" charset="-122"/>
              </a:rPr>
              <a:t>、高效液相色谱法</a:t>
            </a:r>
          </a:p>
          <a:p>
            <a:pPr>
              <a:lnSpc>
                <a:spcPct val="150000"/>
              </a:lnSpc>
              <a:buFontTx/>
              <a:buNone/>
            </a:pPr>
            <a:r>
              <a:rPr lang="zh-CN" altLang="en-US" sz="2800" b="1" dirty="0" smtClean="0">
                <a:solidFill>
                  <a:schemeClr val="bg1"/>
                </a:solidFill>
                <a:latin typeface="楷体_GB2312" pitchFamily="49" charset="-122"/>
                <a:ea typeface="楷体_GB2312" pitchFamily="49" charset="-122"/>
              </a:rPr>
              <a:t>   </a:t>
            </a:r>
            <a:r>
              <a:rPr lang="zh-CN" altLang="en-US" sz="2400" b="1" dirty="0" smtClean="0">
                <a:solidFill>
                  <a:schemeClr val="bg1"/>
                </a:solidFill>
                <a:latin typeface="楷体_GB2312" pitchFamily="49" charset="-122"/>
                <a:ea typeface="楷体_GB2312" pitchFamily="49" charset="-122"/>
              </a:rPr>
              <a:t>分离效能高，专属性强和检测灵敏度高，可准确测量各组分的峰面积。　</a:t>
            </a:r>
          </a:p>
          <a:p>
            <a:pPr>
              <a:lnSpc>
                <a:spcPct val="150000"/>
              </a:lnSpc>
              <a:buFontTx/>
              <a:buNone/>
            </a:pPr>
            <a:r>
              <a:rPr lang="zh-CN" altLang="en-US" sz="2400" b="1" dirty="0" smtClean="0">
                <a:solidFill>
                  <a:schemeClr val="bg1"/>
                </a:solidFill>
                <a:latin typeface="楷体_GB2312" pitchFamily="49" charset="-122"/>
                <a:ea typeface="楷体_GB2312" pitchFamily="49" charset="-122"/>
              </a:rPr>
              <a:t>　１）外标法（杂质对照品法）：进样量准确控制</a:t>
            </a:r>
          </a:p>
          <a:p>
            <a:pPr>
              <a:lnSpc>
                <a:spcPct val="150000"/>
              </a:lnSpc>
              <a:buFontTx/>
              <a:buNone/>
            </a:pPr>
            <a:r>
              <a:rPr lang="zh-CN" altLang="en-US" sz="2400" b="1" dirty="0" smtClean="0">
                <a:solidFill>
                  <a:schemeClr val="bg1"/>
                </a:solidFill>
                <a:latin typeface="楷体_GB2312" pitchFamily="49" charset="-122"/>
                <a:ea typeface="楷体_GB2312" pitchFamily="49" charset="-122"/>
              </a:rPr>
              <a:t>　２）加校正因子的主成分自身对照法：杂质已知，有对照品</a:t>
            </a:r>
          </a:p>
          <a:p>
            <a:pPr>
              <a:lnSpc>
                <a:spcPct val="150000"/>
              </a:lnSpc>
              <a:buFontTx/>
              <a:buNone/>
            </a:pPr>
            <a:r>
              <a:rPr lang="zh-CN" altLang="en-US" sz="2400" b="1" dirty="0" smtClean="0">
                <a:solidFill>
                  <a:schemeClr val="bg1"/>
                </a:solidFill>
                <a:latin typeface="楷体_GB2312" pitchFamily="49" charset="-122"/>
                <a:ea typeface="楷体_GB2312" pitchFamily="49" charset="-122"/>
              </a:rPr>
              <a:t>　３）不加校正因子的主成分自身对照法：</a:t>
            </a:r>
          </a:p>
          <a:p>
            <a:pPr>
              <a:lnSpc>
                <a:spcPct val="150000"/>
              </a:lnSpc>
              <a:buFontTx/>
              <a:buNone/>
            </a:pPr>
            <a:r>
              <a:rPr lang="zh-CN" altLang="en-US" sz="2400" b="1" dirty="0" smtClean="0">
                <a:solidFill>
                  <a:schemeClr val="bg1"/>
                </a:solidFill>
                <a:latin typeface="楷体_GB2312" pitchFamily="49" charset="-122"/>
                <a:ea typeface="楷体_GB2312" pitchFamily="49" charset="-122"/>
              </a:rPr>
              <a:t>　４）峰面积归一化法</a:t>
            </a:r>
          </a:p>
          <a:p>
            <a:pPr>
              <a:lnSpc>
                <a:spcPct val="150000"/>
              </a:lnSpc>
              <a:buFontTx/>
              <a:buNone/>
            </a:pPr>
            <a:endParaRPr lang="en-US" altLang="zh-CN" sz="2400" dirty="0" smtClean="0">
              <a:solidFill>
                <a:schemeClr val="bg1"/>
              </a:solidFill>
              <a:latin typeface="楷体_GB2312" pitchFamily="49" charset="-122"/>
              <a:ea typeface="楷体_GB2312" pitchFamily="49" charset="-122"/>
            </a:endParaRPr>
          </a:p>
        </p:txBody>
      </p:sp>
      <p:sp>
        <p:nvSpPr>
          <p:cNvPr id="28675" name="Rectangle 4"/>
          <p:cNvSpPr>
            <a:spLocks noChangeArrowheads="1"/>
          </p:cNvSpPr>
          <p:nvPr/>
        </p:nvSpPr>
        <p:spPr bwMode="auto">
          <a:xfrm>
            <a:off x="1331913" y="3602038"/>
            <a:ext cx="61912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zh-CN" altLang="zh-CN" b="0"/>
          </a:p>
        </p:txBody>
      </p:sp>
    </p:spTree>
    <p:extLst>
      <p:ext uri="{BB962C8B-B14F-4D97-AF65-F5344CB8AC3E}">
        <p14:creationId xmlns:p14="http://schemas.microsoft.com/office/powerpoint/2010/main" val="3408557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5"/>
          <p:cNvSpPr>
            <a:spLocks noChangeArrowheads="1"/>
          </p:cNvSpPr>
          <p:nvPr/>
        </p:nvSpPr>
        <p:spPr bwMode="auto">
          <a:xfrm>
            <a:off x="466725" y="981075"/>
            <a:ext cx="8208963"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buClr>
                <a:srgbClr val="FFFF00"/>
              </a:buClr>
              <a:buFont typeface="Wingdings" pitchFamily="2" charset="2"/>
              <a:buChar char="Ø"/>
            </a:pPr>
            <a:r>
              <a:rPr kumimoji="1" lang="zh-CN" altLang="en-US" sz="2400" dirty="0">
                <a:solidFill>
                  <a:schemeClr val="bg1"/>
                </a:solidFill>
                <a:ea typeface="楷体_GB2312" pitchFamily="49" charset="-122"/>
              </a:rPr>
              <a:t>外标法：测定供试品中某个杂质或主成分的含量，用于有杂质对照品或杂质对照品易制备的情况。</a:t>
            </a:r>
          </a:p>
          <a:p>
            <a:pPr>
              <a:lnSpc>
                <a:spcPct val="150000"/>
              </a:lnSpc>
              <a:buClr>
                <a:srgbClr val="FFFF00"/>
              </a:buClr>
              <a:buFont typeface="Wingdings" pitchFamily="2" charset="2"/>
              <a:buChar char="Ø"/>
            </a:pPr>
            <a:r>
              <a:rPr kumimoji="1" lang="zh-CN" altLang="en-US" sz="2400" dirty="0">
                <a:solidFill>
                  <a:schemeClr val="bg1"/>
                </a:solidFill>
                <a:ea typeface="楷体_GB2312" pitchFamily="49" charset="-122"/>
              </a:rPr>
              <a:t>加校正因子的主成分自身对照法：精密称取杂质对照品和待测成分对照品各适量，配制测定杂质校正因子的溶液，进样，记录色谱图，计算杂质的校正因子。此校正因子可直接载入各品种正文，用于校正杂质的实测峰面积，准确计算杂质含量。</a:t>
            </a:r>
            <a:r>
              <a:rPr kumimoji="1" lang="zh-CN" altLang="en-US" sz="2400" b="1" dirty="0">
                <a:solidFill>
                  <a:srgbClr val="FFFF00"/>
                </a:solidFill>
                <a:ea typeface="楷体_GB2312" pitchFamily="49" charset="-122"/>
              </a:rPr>
              <a:t>方法考虑到了杂质与主成分响应因子不同可能产生的误差，准确度好。</a:t>
            </a:r>
            <a:endParaRPr kumimoji="1" lang="zh-CN" altLang="en-US" sz="2400" b="1" dirty="0">
              <a:solidFill>
                <a:srgbClr val="FFFF00"/>
              </a:solidFill>
              <a:latin typeface="楷体_GB2312" pitchFamily="49" charset="-122"/>
              <a:ea typeface="楷体_GB2312" pitchFamily="49" charset="-122"/>
            </a:endParaRPr>
          </a:p>
          <a:p>
            <a:pPr>
              <a:lnSpc>
                <a:spcPct val="150000"/>
              </a:lnSpc>
              <a:buClr>
                <a:srgbClr val="FFFF00"/>
              </a:buClr>
            </a:pPr>
            <a:endParaRPr lang="zh-CN" altLang="en-US" sz="2400" dirty="0"/>
          </a:p>
        </p:txBody>
      </p:sp>
    </p:spTree>
    <p:extLst>
      <p:ext uri="{BB962C8B-B14F-4D97-AF65-F5344CB8AC3E}">
        <p14:creationId xmlns:p14="http://schemas.microsoft.com/office/powerpoint/2010/main" val="348272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5"/>
          <p:cNvSpPr>
            <a:spLocks noChangeArrowheads="1"/>
          </p:cNvSpPr>
          <p:nvPr/>
        </p:nvSpPr>
        <p:spPr bwMode="auto">
          <a:xfrm>
            <a:off x="468313" y="908050"/>
            <a:ext cx="7920037"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ct val="150000"/>
              </a:lnSpc>
              <a:buClr>
                <a:srgbClr val="FFFF00"/>
              </a:buClr>
              <a:buFont typeface="Wingdings" pitchFamily="2" charset="2"/>
              <a:buChar char="Ø"/>
            </a:pPr>
            <a:r>
              <a:rPr kumimoji="1" lang="zh-CN" altLang="en-US" sz="2400" dirty="0">
                <a:solidFill>
                  <a:schemeClr val="bg1"/>
                </a:solidFill>
                <a:latin typeface="楷体_GB2312" pitchFamily="49" charset="-122"/>
                <a:ea typeface="楷体_GB2312" pitchFamily="49" charset="-122"/>
              </a:rPr>
              <a:t>不加校正因子主成分自身对照法：将供试溶液稀释成一定浓度，作为对照液。分别取供试品溶液和对照品溶液进样，将供试品溶液中各杂质峰面积及其总和，与对照液主成分峰面积比较，以控制供试品中杂质的量。特点：</a:t>
            </a:r>
            <a:r>
              <a:rPr kumimoji="1" lang="en-US" altLang="zh-CN" sz="2400" dirty="0">
                <a:solidFill>
                  <a:schemeClr val="bg1"/>
                </a:solidFill>
                <a:latin typeface="楷体_GB2312" pitchFamily="49" charset="-122"/>
                <a:ea typeface="楷体_GB2312" pitchFamily="49" charset="-122"/>
              </a:rPr>
              <a:t>1</a:t>
            </a:r>
            <a:r>
              <a:rPr kumimoji="1" lang="zh-CN" altLang="en-US" sz="2400" dirty="0">
                <a:solidFill>
                  <a:schemeClr val="bg1"/>
                </a:solidFill>
                <a:latin typeface="楷体_GB2312" pitchFamily="49" charset="-122"/>
                <a:ea typeface="楷体_GB2312" pitchFamily="49" charset="-122"/>
              </a:rPr>
              <a:t>）简单方便，无须对照品。</a:t>
            </a:r>
            <a:r>
              <a:rPr kumimoji="1" lang="en-US" altLang="zh-CN" sz="2400" dirty="0">
                <a:solidFill>
                  <a:schemeClr val="bg1"/>
                </a:solidFill>
                <a:latin typeface="楷体_GB2312" pitchFamily="49" charset="-122"/>
                <a:ea typeface="楷体_GB2312" pitchFamily="49" charset="-122"/>
              </a:rPr>
              <a:t>2</a:t>
            </a:r>
            <a:r>
              <a:rPr kumimoji="1" lang="zh-CN" altLang="en-US" sz="2400" dirty="0">
                <a:solidFill>
                  <a:schemeClr val="bg1"/>
                </a:solidFill>
                <a:latin typeface="楷体_GB2312" pitchFamily="49" charset="-122"/>
                <a:ea typeface="楷体_GB2312" pitchFamily="49" charset="-122"/>
              </a:rPr>
              <a:t>）适用于杂质与主成分峰面积相差悬殊时的杂质检查 </a:t>
            </a:r>
            <a:r>
              <a:rPr kumimoji="1" lang="en-US" altLang="zh-CN" sz="2400" dirty="0">
                <a:solidFill>
                  <a:schemeClr val="bg1"/>
                </a:solidFill>
                <a:latin typeface="楷体_GB2312" pitchFamily="49" charset="-122"/>
                <a:ea typeface="楷体_GB2312" pitchFamily="49" charset="-122"/>
              </a:rPr>
              <a:t>3</a:t>
            </a:r>
            <a:r>
              <a:rPr kumimoji="1" lang="zh-CN" altLang="en-US" sz="2400" dirty="0">
                <a:solidFill>
                  <a:schemeClr val="bg1"/>
                </a:solidFill>
                <a:latin typeface="楷体_GB2312" pitchFamily="49" charset="-122"/>
                <a:ea typeface="楷体_GB2312" pitchFamily="49" charset="-122"/>
              </a:rPr>
              <a:t>）忽略了各杂质与主成分的响应值可能不同。因此</a:t>
            </a:r>
            <a:r>
              <a:rPr kumimoji="1" lang="zh-CN" altLang="en-US" sz="2400" dirty="0">
                <a:solidFill>
                  <a:srgbClr val="FFFF00"/>
                </a:solidFill>
                <a:latin typeface="楷体_GB2312" pitchFamily="49" charset="-122"/>
                <a:ea typeface="楷体_GB2312" pitchFamily="49" charset="-122"/>
              </a:rPr>
              <a:t>要求杂质与主成分响应因</a:t>
            </a:r>
            <a:r>
              <a:rPr kumimoji="1" lang="zh-CN" altLang="en-US" sz="2400" dirty="0" smtClean="0">
                <a:solidFill>
                  <a:srgbClr val="FFFF00"/>
                </a:solidFill>
                <a:latin typeface="楷体_GB2312" pitchFamily="49" charset="-122"/>
                <a:ea typeface="楷体_GB2312" pitchFamily="49" charset="-122"/>
              </a:rPr>
              <a:t>子要基</a:t>
            </a:r>
            <a:r>
              <a:rPr kumimoji="1" lang="zh-CN" altLang="en-US" sz="2400" dirty="0">
                <a:solidFill>
                  <a:srgbClr val="FFFF00"/>
                </a:solidFill>
                <a:latin typeface="楷体_GB2312" pitchFamily="49" charset="-122"/>
                <a:ea typeface="楷体_GB2312" pitchFamily="49" charset="-122"/>
              </a:rPr>
              <a:t>本相同。</a:t>
            </a:r>
            <a:r>
              <a:rPr kumimoji="1" lang="zh-CN" altLang="en-US" dirty="0">
                <a:solidFill>
                  <a:schemeClr val="bg1"/>
                </a:solidFill>
                <a:latin typeface="楷体_GB2312" pitchFamily="49" charset="-122"/>
                <a:ea typeface="楷体_GB2312" pitchFamily="49" charset="-122"/>
              </a:rPr>
              <a:t/>
            </a:r>
            <a:br>
              <a:rPr kumimoji="1" lang="zh-CN" altLang="en-US" dirty="0">
                <a:solidFill>
                  <a:schemeClr val="bg1"/>
                </a:solidFill>
                <a:latin typeface="楷体_GB2312" pitchFamily="49" charset="-122"/>
                <a:ea typeface="楷体_GB2312" pitchFamily="49" charset="-122"/>
              </a:rPr>
            </a:br>
            <a:endParaRPr lang="zh-CN" altLang="en-US" dirty="0"/>
          </a:p>
        </p:txBody>
      </p:sp>
    </p:spTree>
    <p:extLst>
      <p:ext uri="{BB962C8B-B14F-4D97-AF65-F5344CB8AC3E}">
        <p14:creationId xmlns:p14="http://schemas.microsoft.com/office/powerpoint/2010/main" val="2300914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7175" y="1557338"/>
            <a:ext cx="8642350" cy="936625"/>
          </a:xfrm>
        </p:spPr>
        <p:txBody>
          <a:bodyPr/>
          <a:lstStyle/>
          <a:p>
            <a:pPr algn="l" eaLnBrk="1" hangingPunct="1">
              <a:lnSpc>
                <a:spcPct val="150000"/>
              </a:lnSpc>
            </a:pPr>
            <a:r>
              <a:rPr kumimoji="1" lang="zh-CN" altLang="en-US" sz="2800" b="1" smtClean="0">
                <a:solidFill>
                  <a:srgbClr val="FFFF00"/>
                </a:solidFill>
                <a:latin typeface="楷体_GB2312" pitchFamily="49" charset="-122"/>
                <a:ea typeface="楷体_GB2312" pitchFamily="49" charset="-122"/>
              </a:rPr>
              <a:t>药物的杂质</a:t>
            </a:r>
            <a:r>
              <a:rPr kumimoji="1" lang="en-US" altLang="zh-CN" sz="2800" b="1" smtClean="0">
                <a:solidFill>
                  <a:srgbClr val="FFFF00"/>
                </a:solidFill>
                <a:latin typeface="楷体_GB2312" pitchFamily="49" charset="-122"/>
                <a:ea typeface="楷体_GB2312" pitchFamily="49" charset="-122"/>
              </a:rPr>
              <a:t>:</a:t>
            </a:r>
            <a:r>
              <a:rPr kumimoji="1" lang="zh-CN" altLang="en-US" sz="2800" smtClean="0">
                <a:solidFill>
                  <a:srgbClr val="FFFF00"/>
                </a:solidFill>
                <a:latin typeface="楷体_GB2312" pitchFamily="49" charset="-122"/>
                <a:ea typeface="楷体_GB2312" pitchFamily="49" charset="-122"/>
              </a:rPr>
              <a:t>是指药物中存在的无治疗作用或影响药物的稳定性和疗效</a:t>
            </a:r>
            <a:r>
              <a:rPr kumimoji="1" lang="en-US" altLang="zh-CN" sz="2800" smtClean="0">
                <a:solidFill>
                  <a:srgbClr val="FFFF00"/>
                </a:solidFill>
                <a:latin typeface="楷体_GB2312" pitchFamily="49" charset="-122"/>
                <a:ea typeface="楷体_GB2312" pitchFamily="49" charset="-122"/>
              </a:rPr>
              <a:t>,</a:t>
            </a:r>
            <a:r>
              <a:rPr kumimoji="1" lang="zh-CN" altLang="en-US" sz="2800" smtClean="0">
                <a:solidFill>
                  <a:srgbClr val="FFFF00"/>
                </a:solidFill>
                <a:latin typeface="楷体_GB2312" pitchFamily="49" charset="-122"/>
                <a:ea typeface="楷体_GB2312" pitchFamily="49" charset="-122"/>
              </a:rPr>
              <a:t>甚至对人体健康有害的微量物质。</a:t>
            </a:r>
            <a:br>
              <a:rPr kumimoji="1" lang="zh-CN" altLang="en-US" sz="2800" smtClean="0">
                <a:solidFill>
                  <a:srgbClr val="FFFF00"/>
                </a:solidFill>
                <a:latin typeface="楷体_GB2312" pitchFamily="49" charset="-122"/>
                <a:ea typeface="楷体_GB2312" pitchFamily="49" charset="-122"/>
              </a:rPr>
            </a:br>
            <a:endParaRPr kumimoji="1" lang="zh-CN" altLang="en-US" sz="2800" smtClean="0">
              <a:solidFill>
                <a:srgbClr val="FFFF00"/>
              </a:solidFill>
              <a:latin typeface="楷体_GB2312" pitchFamily="49" charset="-122"/>
              <a:ea typeface="楷体_GB2312" pitchFamily="49" charset="-122"/>
            </a:endParaRPr>
          </a:p>
        </p:txBody>
      </p:sp>
      <p:sp>
        <p:nvSpPr>
          <p:cNvPr id="4099" name="Rectangle 3"/>
          <p:cNvSpPr>
            <a:spLocks noGrp="1" noChangeArrowheads="1"/>
          </p:cNvSpPr>
          <p:nvPr>
            <p:ph type="body" idx="1"/>
          </p:nvPr>
        </p:nvSpPr>
        <p:spPr>
          <a:xfrm>
            <a:off x="323850" y="2565400"/>
            <a:ext cx="8362950" cy="3887788"/>
          </a:xfrm>
        </p:spPr>
        <p:txBody>
          <a:bodyPr/>
          <a:lstStyle/>
          <a:p>
            <a:pPr eaLnBrk="1" hangingPunct="1">
              <a:lnSpc>
                <a:spcPct val="150000"/>
              </a:lnSpc>
              <a:buFontTx/>
              <a:buNone/>
            </a:pPr>
            <a:r>
              <a:rPr kumimoji="1" lang="zh-CN" altLang="en-US" sz="2400" smtClean="0">
                <a:solidFill>
                  <a:srgbClr val="FFFF00"/>
                </a:solidFill>
                <a:latin typeface="楷体_GB2312" pitchFamily="49" charset="-122"/>
                <a:ea typeface="楷体_GB2312" pitchFamily="49" charset="-122"/>
              </a:rPr>
              <a:t>       对人体健康有毒副作用的物质；本身无毒副作用，但影响药物的稳定性和疗效的物质；本身无毒副作用，也不影响药物的稳定性和疗效，但影响药物的科学管理。</a:t>
            </a:r>
          </a:p>
          <a:p>
            <a:pPr eaLnBrk="1" hangingPunct="1">
              <a:lnSpc>
                <a:spcPct val="150000"/>
              </a:lnSpc>
              <a:buClr>
                <a:srgbClr val="FFFF00"/>
              </a:buClr>
              <a:buFont typeface="Wingdings" pitchFamily="2" charset="2"/>
              <a:buNone/>
            </a:pPr>
            <a:r>
              <a:rPr kumimoji="1" lang="zh-CN" altLang="en-US" sz="2400" smtClean="0">
                <a:solidFill>
                  <a:srgbClr val="FFFF00"/>
                </a:solidFill>
                <a:latin typeface="楷体_GB2312" pitchFamily="49" charset="-122"/>
                <a:ea typeface="楷体_GB2312" pitchFamily="49" charset="-122"/>
              </a:rPr>
              <a:t>      为保证药品质量</a:t>
            </a:r>
            <a:r>
              <a:rPr kumimoji="1" lang="en-US" altLang="zh-CN" sz="2400" smtClean="0">
                <a:solidFill>
                  <a:srgbClr val="FFFF00"/>
                </a:solidFill>
                <a:latin typeface="楷体_GB2312" pitchFamily="49" charset="-122"/>
                <a:ea typeface="楷体_GB2312" pitchFamily="49" charset="-122"/>
              </a:rPr>
              <a:t>,</a:t>
            </a:r>
            <a:r>
              <a:rPr kumimoji="1" lang="zh-CN" altLang="en-US" sz="2400" smtClean="0">
                <a:solidFill>
                  <a:srgbClr val="FFFF00"/>
                </a:solidFill>
                <a:latin typeface="楷体_GB2312" pitchFamily="49" charset="-122"/>
                <a:ea typeface="楷体_GB2312" pitchFamily="49" charset="-122"/>
              </a:rPr>
              <a:t>确保用药安全、有效，必须检查杂质，控制药物纯度。</a:t>
            </a:r>
            <a:endParaRPr kumimoji="1" lang="en-US" altLang="zh-CN" sz="2400" smtClean="0">
              <a:solidFill>
                <a:srgbClr val="FFFF00"/>
              </a:solidFill>
              <a:latin typeface="楷体_GB2312" pitchFamily="49" charset="-122"/>
              <a:ea typeface="楷体_GB2312" pitchFamily="49" charset="-122"/>
            </a:endParaRPr>
          </a:p>
          <a:p>
            <a:pPr algn="ctr" eaLnBrk="1" hangingPunct="1">
              <a:lnSpc>
                <a:spcPct val="150000"/>
              </a:lnSpc>
              <a:buClr>
                <a:srgbClr val="FFFF00"/>
              </a:buClr>
              <a:buFont typeface="Wingdings" pitchFamily="2" charset="2"/>
              <a:buNone/>
            </a:pPr>
            <a:r>
              <a:rPr kumimoji="1" lang="zh-CN" altLang="en-US" sz="2400" b="1" smtClean="0">
                <a:solidFill>
                  <a:srgbClr val="FFFF00"/>
                </a:solidFill>
                <a:latin typeface="楷体_GB2312" pitchFamily="49" charset="-122"/>
                <a:ea typeface="楷体_GB2312" pitchFamily="49" charset="-122"/>
              </a:rPr>
              <a:t>杂质检查的项目及杂质检查方法变化与更新</a:t>
            </a:r>
          </a:p>
        </p:txBody>
      </p:sp>
      <p:sp>
        <p:nvSpPr>
          <p:cNvPr id="4100" name="矩形 1"/>
          <p:cNvSpPr>
            <a:spLocks noChangeArrowheads="1"/>
          </p:cNvSpPr>
          <p:nvPr/>
        </p:nvSpPr>
        <p:spPr bwMode="auto">
          <a:xfrm>
            <a:off x="246063" y="549275"/>
            <a:ext cx="37925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kumimoji="1" lang="zh-CN" altLang="en-US" sz="2800" b="1">
                <a:solidFill>
                  <a:srgbClr val="FFFF00"/>
                </a:solidFill>
                <a:ea typeface="楷体_GB2312" pitchFamily="49" charset="-122"/>
              </a:rPr>
              <a:t>一、</a:t>
            </a:r>
            <a:r>
              <a:rPr kumimoji="1" lang="zh-CN" altLang="en-US" sz="2800" b="1">
                <a:solidFill>
                  <a:srgbClr val="FFFF00"/>
                </a:solidFill>
                <a:latin typeface="楷体_GB2312" pitchFamily="49" charset="-122"/>
                <a:ea typeface="楷体_GB2312" pitchFamily="49" charset="-122"/>
              </a:rPr>
              <a:t>药物的杂质与纯度</a:t>
            </a:r>
            <a:endParaRPr lang="zh-CN" altLang="en-US" sz="2800" b="1">
              <a:solidFill>
                <a:srgbClr val="000000"/>
              </a:solidFill>
            </a:endParaRPr>
          </a:p>
        </p:txBody>
      </p:sp>
    </p:spTree>
    <p:extLst>
      <p:ext uri="{BB962C8B-B14F-4D97-AF65-F5344CB8AC3E}">
        <p14:creationId xmlns:p14="http://schemas.microsoft.com/office/powerpoint/2010/main" val="3639581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395536" y="1052736"/>
            <a:ext cx="8229600" cy="4857750"/>
          </a:xfrm>
        </p:spPr>
        <p:txBody>
          <a:bodyPr/>
          <a:lstStyle/>
          <a:p>
            <a:pPr>
              <a:lnSpc>
                <a:spcPct val="150000"/>
              </a:lnSpc>
              <a:spcBef>
                <a:spcPct val="0"/>
              </a:spcBef>
              <a:buClr>
                <a:srgbClr val="FFFF00"/>
              </a:buClr>
              <a:buFont typeface="Wingdings" pitchFamily="2" charset="2"/>
              <a:buChar char="Ø"/>
            </a:pPr>
            <a:r>
              <a:rPr kumimoji="1" lang="zh-CN" altLang="en-US" sz="2400" dirty="0" smtClean="0">
                <a:solidFill>
                  <a:schemeClr val="bg1"/>
                </a:solidFill>
                <a:latin typeface="楷体_GB2312" pitchFamily="49" charset="-122"/>
                <a:ea typeface="楷体_GB2312" pitchFamily="49" charset="-122"/>
              </a:rPr>
              <a:t>峰面积归一化法：测量各杂质峰的面积和色谱图上除溶剂峰以外的各色谱峰面积，计算各峰面积占总峰面积的百分率，粗略测量供试品中杂质的含量。</a:t>
            </a:r>
            <a:br>
              <a:rPr kumimoji="1" lang="zh-CN" altLang="en-US" sz="2400" dirty="0" smtClean="0">
                <a:solidFill>
                  <a:schemeClr val="bg1"/>
                </a:solidFill>
                <a:latin typeface="楷体_GB2312" pitchFamily="49" charset="-122"/>
                <a:ea typeface="楷体_GB2312" pitchFamily="49" charset="-122"/>
              </a:rPr>
            </a:br>
            <a:r>
              <a:rPr kumimoji="1" lang="zh-CN" altLang="en-US" sz="2400" dirty="0" smtClean="0">
                <a:solidFill>
                  <a:schemeClr val="bg1"/>
                </a:solidFill>
                <a:latin typeface="楷体_GB2312" pitchFamily="49" charset="-122"/>
                <a:ea typeface="楷体_GB2312" pitchFamily="49" charset="-122"/>
              </a:rPr>
              <a:t>特点：</a:t>
            </a:r>
            <a:r>
              <a:rPr kumimoji="1" lang="en-US" altLang="zh-CN" sz="2400" dirty="0" smtClean="0">
                <a:solidFill>
                  <a:schemeClr val="bg1"/>
                </a:solidFill>
                <a:latin typeface="楷体_GB2312" pitchFamily="49" charset="-122"/>
                <a:ea typeface="楷体_GB2312" pitchFamily="49" charset="-122"/>
              </a:rPr>
              <a:t>1</a:t>
            </a:r>
            <a:r>
              <a:rPr kumimoji="1" lang="zh-CN" altLang="en-US" sz="2400" dirty="0" smtClean="0">
                <a:solidFill>
                  <a:schemeClr val="bg1"/>
                </a:solidFill>
                <a:latin typeface="楷体_GB2312" pitchFamily="49" charset="-122"/>
                <a:ea typeface="楷体_GB2312" pitchFamily="49" charset="-122"/>
              </a:rPr>
              <a:t>） 不需对照品，简便易行。只适用于供试品中结构相似，相对含量较高且限度范围较宽的杂质含量的粗略考察。</a:t>
            </a:r>
            <a:r>
              <a:rPr kumimoji="1" lang="en-US" altLang="zh-CN" sz="2400" dirty="0" smtClean="0">
                <a:solidFill>
                  <a:schemeClr val="bg1"/>
                </a:solidFill>
                <a:latin typeface="楷体_GB2312" pitchFamily="49" charset="-122"/>
                <a:ea typeface="楷体_GB2312" pitchFamily="49" charset="-122"/>
              </a:rPr>
              <a:t>2</a:t>
            </a:r>
            <a:r>
              <a:rPr kumimoji="1" lang="zh-CN" altLang="en-US" sz="2400" dirty="0" smtClean="0">
                <a:solidFill>
                  <a:schemeClr val="bg1"/>
                </a:solidFill>
                <a:latin typeface="楷体_GB2312" pitchFamily="49" charset="-122"/>
                <a:ea typeface="楷体_GB2312" pitchFamily="49" charset="-122"/>
              </a:rPr>
              <a:t>）记录图谱的时间应为主峰保留时间的整数倍。</a:t>
            </a:r>
            <a:endParaRPr lang="zh-CN" altLang="en-US" sz="2400" dirty="0" smtClean="0"/>
          </a:p>
        </p:txBody>
      </p:sp>
    </p:spTree>
    <p:extLst>
      <p:ext uri="{BB962C8B-B14F-4D97-AF65-F5344CB8AC3E}">
        <p14:creationId xmlns:p14="http://schemas.microsoft.com/office/powerpoint/2010/main" val="2767402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sz="half" idx="1"/>
          </p:nvPr>
        </p:nvSpPr>
        <p:spPr>
          <a:xfrm>
            <a:off x="457200" y="333375"/>
            <a:ext cx="8686800" cy="2087563"/>
          </a:xfrm>
        </p:spPr>
        <p:txBody>
          <a:bodyPr/>
          <a:lstStyle/>
          <a:p>
            <a:pPr>
              <a:buFontTx/>
              <a:buNone/>
            </a:pPr>
            <a:r>
              <a:rPr lang="zh-CN" altLang="en-US" sz="2800" b="1" dirty="0" smtClean="0">
                <a:solidFill>
                  <a:srgbClr val="FFFF00"/>
                </a:solidFill>
                <a:ea typeface="楷体_GB2312" pitchFamily="49" charset="-122"/>
              </a:rPr>
              <a:t>（三）、光谱方法</a:t>
            </a:r>
            <a:endParaRPr kumimoji="1" lang="zh-CN" altLang="en-US" sz="2800" dirty="0" smtClean="0">
              <a:solidFill>
                <a:schemeClr val="bg1"/>
              </a:solidFill>
            </a:endParaRPr>
          </a:p>
          <a:p>
            <a:pPr>
              <a:lnSpc>
                <a:spcPct val="130000"/>
              </a:lnSpc>
              <a:buFontTx/>
              <a:buNone/>
            </a:pPr>
            <a:r>
              <a:rPr kumimoji="1" lang="en-US" altLang="zh-CN" sz="2800" dirty="0" smtClean="0">
                <a:solidFill>
                  <a:srgbClr val="FFFF00"/>
                </a:solidFill>
                <a:latin typeface="楷体_GB2312" pitchFamily="49" charset="-122"/>
                <a:ea typeface="楷体_GB2312" pitchFamily="49" charset="-122"/>
              </a:rPr>
              <a:t>1</a:t>
            </a:r>
            <a:r>
              <a:rPr kumimoji="1" lang="zh-CN" altLang="en-US" sz="2800" dirty="0" smtClean="0">
                <a:solidFill>
                  <a:srgbClr val="FFFF00"/>
                </a:solidFill>
                <a:latin typeface="楷体_GB2312" pitchFamily="49" charset="-122"/>
                <a:ea typeface="楷体_GB2312" pitchFamily="49" charset="-122"/>
              </a:rPr>
              <a:t>、可见</a:t>
            </a:r>
            <a:r>
              <a:rPr kumimoji="1" lang="en-US" altLang="zh-CN" sz="2800" dirty="0" smtClean="0">
                <a:solidFill>
                  <a:srgbClr val="FFFF00"/>
                </a:solidFill>
                <a:latin typeface="楷体_GB2312" pitchFamily="49" charset="-122"/>
                <a:ea typeface="楷体_GB2312" pitchFamily="49" charset="-122"/>
              </a:rPr>
              <a:t>-</a:t>
            </a:r>
            <a:r>
              <a:rPr kumimoji="1" lang="zh-CN" altLang="en-US" sz="2800" dirty="0" smtClean="0">
                <a:solidFill>
                  <a:srgbClr val="FFFF00"/>
                </a:solidFill>
                <a:latin typeface="楷体_GB2312" pitchFamily="49" charset="-122"/>
                <a:ea typeface="楷体_GB2312" pitchFamily="49" charset="-122"/>
              </a:rPr>
              <a:t>紫外分光光度法</a:t>
            </a:r>
          </a:p>
          <a:p>
            <a:pPr>
              <a:lnSpc>
                <a:spcPct val="130000"/>
              </a:lnSpc>
              <a:buFontTx/>
              <a:buNone/>
            </a:pPr>
            <a:r>
              <a:rPr kumimoji="1" lang="zh-CN" altLang="en-US" sz="2800" dirty="0" smtClean="0">
                <a:solidFill>
                  <a:schemeClr val="bg1"/>
                </a:solidFill>
                <a:latin typeface="楷体_GB2312" pitchFamily="49" charset="-122"/>
                <a:ea typeface="楷体_GB2312" pitchFamily="49" charset="-122"/>
              </a:rPr>
              <a:t>   利用药物和待检杂质对光选择吸收性质的差异进行</a:t>
            </a:r>
            <a:r>
              <a:rPr kumimoji="1" lang="en-US" altLang="zh-CN" sz="2800" dirty="0" smtClean="0">
                <a:solidFill>
                  <a:schemeClr val="bg1"/>
                </a:solidFill>
                <a:latin typeface="楷体_GB2312" pitchFamily="49" charset="-122"/>
                <a:ea typeface="楷体_GB2312" pitchFamily="49" charset="-122"/>
              </a:rPr>
              <a:t>.</a:t>
            </a:r>
          </a:p>
          <a:p>
            <a:pPr>
              <a:spcBef>
                <a:spcPct val="0"/>
              </a:spcBef>
              <a:buClr>
                <a:schemeClr val="accent2"/>
              </a:buClr>
              <a:buSzPct val="80000"/>
              <a:buFont typeface="Wingdings" pitchFamily="2" charset="2"/>
              <a:buNone/>
            </a:pPr>
            <a:endParaRPr kumimoji="1" lang="en-US" altLang="zh-CN" sz="2800" dirty="0" smtClean="0">
              <a:solidFill>
                <a:schemeClr val="bg1"/>
              </a:solidFill>
              <a:latin typeface="楷体_GB2312" pitchFamily="49" charset="-122"/>
              <a:ea typeface="楷体_GB2312" pitchFamily="49" charset="-122"/>
            </a:endParaRPr>
          </a:p>
        </p:txBody>
      </p:sp>
      <p:sp>
        <p:nvSpPr>
          <p:cNvPr id="32771" name="Rectangle 4"/>
          <p:cNvSpPr>
            <a:spLocks noChangeArrowheads="1"/>
          </p:cNvSpPr>
          <p:nvPr/>
        </p:nvSpPr>
        <p:spPr bwMode="auto">
          <a:xfrm>
            <a:off x="269884" y="2317750"/>
            <a:ext cx="44935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dirty="0">
                <a:solidFill>
                  <a:schemeClr val="bg1"/>
                </a:solidFill>
                <a:latin typeface="楷体_GB2312" pitchFamily="49" charset="-122"/>
                <a:ea typeface="楷体_GB2312" pitchFamily="49" charset="-122"/>
              </a:rPr>
              <a:t>例</a:t>
            </a:r>
            <a:r>
              <a:rPr kumimoji="1" lang="en-US" altLang="zh-CN" sz="2800" dirty="0">
                <a:solidFill>
                  <a:schemeClr val="bg1"/>
                </a:solidFill>
                <a:latin typeface="楷体_GB2312" pitchFamily="49" charset="-122"/>
                <a:ea typeface="楷体_GB2312" pitchFamily="49" charset="-122"/>
              </a:rPr>
              <a:t>: </a:t>
            </a:r>
            <a:r>
              <a:rPr kumimoji="1" lang="zh-CN" altLang="en-US" sz="2800" dirty="0">
                <a:solidFill>
                  <a:schemeClr val="bg1"/>
                </a:solidFill>
                <a:latin typeface="楷体_GB2312" pitchFamily="49" charset="-122"/>
                <a:ea typeface="楷体_GB2312" pitchFamily="49" charset="-122"/>
              </a:rPr>
              <a:t>肾上腺素</a:t>
            </a:r>
            <a:r>
              <a:rPr kumimoji="1" lang="zh-CN" altLang="en-US" sz="2800" dirty="0" smtClean="0">
                <a:solidFill>
                  <a:schemeClr val="bg1"/>
                </a:solidFill>
                <a:latin typeface="楷体_GB2312" pitchFamily="49" charset="-122"/>
                <a:ea typeface="楷体_GB2312" pitchFamily="49" charset="-122"/>
              </a:rPr>
              <a:t>中酮体的</a:t>
            </a:r>
            <a:r>
              <a:rPr kumimoji="1" lang="zh-CN" altLang="en-US" sz="2800" dirty="0">
                <a:solidFill>
                  <a:schemeClr val="bg1"/>
                </a:solidFill>
                <a:latin typeface="楷体_GB2312" pitchFamily="49" charset="-122"/>
                <a:ea typeface="楷体_GB2312" pitchFamily="49" charset="-122"/>
              </a:rPr>
              <a:t>检查</a:t>
            </a:r>
          </a:p>
        </p:txBody>
      </p:sp>
      <p:pic>
        <p:nvPicPr>
          <p:cNvPr id="32772" name="Picture 5" descr="蓝色面巾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797425"/>
            <a:ext cx="4191000" cy="1287463"/>
          </a:xfrm>
          <a:prstGeom prst="rect">
            <a:avLst/>
          </a:prstGeom>
          <a:blipFill dpi="0" rotWithShape="1">
            <a:blip r:embed="rId4"/>
            <a:srcRect/>
            <a:tile tx="0" ty="0" sx="100000" sy="100000" flip="none" algn="tl"/>
          </a:blipFill>
          <a:ln w="9525">
            <a:solidFill>
              <a:srgbClr val="66FFFF"/>
            </a:solidFill>
            <a:miter lim="800000"/>
            <a:headEnd/>
            <a:tailEnd/>
          </a:ln>
        </p:spPr>
      </p:pic>
      <p:pic>
        <p:nvPicPr>
          <p:cNvPr id="32773" name="Picture 6" descr="蓝色面巾纸"/>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284538"/>
            <a:ext cx="4191000" cy="1325562"/>
          </a:xfrm>
          <a:prstGeom prst="rect">
            <a:avLst/>
          </a:prstGeom>
          <a:blipFill dpi="0" rotWithShape="1">
            <a:blip r:embed="rId4"/>
            <a:srcRect/>
            <a:tile tx="0" ty="0" sx="100000" sy="100000" flip="none" algn="tl"/>
          </a:blipFill>
          <a:ln w="9525">
            <a:solidFill>
              <a:srgbClr val="66FFFF"/>
            </a:solidFill>
            <a:miter lim="800000"/>
            <a:headEnd/>
            <a:tailEnd/>
          </a:ln>
        </p:spPr>
      </p:pic>
      <p:graphicFrame>
        <p:nvGraphicFramePr>
          <p:cNvPr id="32774" name="Object 7"/>
          <p:cNvGraphicFramePr>
            <a:graphicFrameLocks noGrp="1" noChangeAspect="1"/>
          </p:cNvGraphicFramePr>
          <p:nvPr>
            <p:ph sz="half" idx="2"/>
          </p:nvPr>
        </p:nvGraphicFramePr>
        <p:xfrm>
          <a:off x="4859338" y="3213100"/>
          <a:ext cx="3889375" cy="2913063"/>
        </p:xfrm>
        <a:graphic>
          <a:graphicData uri="http://schemas.openxmlformats.org/presentationml/2006/ole">
            <mc:AlternateContent xmlns:mc="http://schemas.openxmlformats.org/markup-compatibility/2006">
              <mc:Choice xmlns:v="urn:schemas-microsoft-com:vml" Requires="v">
                <p:oleObj spid="_x0000_s7207" name="位图图像" r:id="rId6" imgW="5877745" imgH="7323810" progId="Paint.Picture">
                  <p:embed/>
                </p:oleObj>
              </mc:Choice>
              <mc:Fallback>
                <p:oleObj name="位图图像" r:id="rId6" imgW="5877745" imgH="7323810" progId="Paint.Picture">
                  <p:embed/>
                  <p:pic>
                    <p:nvPicPr>
                      <p:cNvPr id="0" name=""/>
                      <p:cNvPicPr>
                        <a:picLocks noChangeAspect="1" noChangeArrowheads="1"/>
                      </p:cNvPicPr>
                      <p:nvPr/>
                    </p:nvPicPr>
                    <p:blipFill>
                      <a:blip r:embed="rId7">
                        <a:lum bright="-6000"/>
                        <a:grayscl/>
                        <a:biLevel thresh="50000"/>
                        <a:extLst>
                          <a:ext uri="{28A0092B-C50C-407E-A947-70E740481C1C}">
                            <a14:useLocalDpi xmlns:a14="http://schemas.microsoft.com/office/drawing/2010/main" val="0"/>
                          </a:ext>
                        </a:extLst>
                      </a:blip>
                      <a:srcRect l="7193" r="2238"/>
                      <a:stretch>
                        <a:fillRect/>
                      </a:stretch>
                    </p:blipFill>
                    <p:spPr bwMode="auto">
                      <a:xfrm>
                        <a:off x="4859338" y="3213100"/>
                        <a:ext cx="3889375" cy="291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976946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395288" y="1268413"/>
            <a:ext cx="8229600" cy="4525962"/>
          </a:xfrm>
        </p:spPr>
        <p:txBody>
          <a:bodyPr/>
          <a:lstStyle/>
          <a:p>
            <a:pPr>
              <a:lnSpc>
                <a:spcPct val="150000"/>
              </a:lnSpc>
              <a:buFontTx/>
              <a:buNone/>
            </a:pPr>
            <a:r>
              <a:rPr kumimoji="1" lang="en-US" altLang="zh-CN" sz="2800" smtClean="0">
                <a:solidFill>
                  <a:srgbClr val="FFFF00"/>
                </a:solidFill>
                <a:latin typeface="楷体_GB2312" pitchFamily="49" charset="-122"/>
                <a:ea typeface="楷体_GB2312" pitchFamily="49" charset="-122"/>
              </a:rPr>
              <a:t>2</a:t>
            </a:r>
            <a:r>
              <a:rPr kumimoji="1" lang="zh-CN" altLang="en-US" sz="2800" smtClean="0">
                <a:solidFill>
                  <a:srgbClr val="FFFF00"/>
                </a:solidFill>
                <a:latin typeface="楷体_GB2312" pitchFamily="49" charset="-122"/>
                <a:ea typeface="楷体_GB2312" pitchFamily="49" charset="-122"/>
              </a:rPr>
              <a:t>、红外分光光度法</a:t>
            </a:r>
            <a:r>
              <a:rPr kumimoji="1" lang="zh-CN" altLang="en-US" sz="2800" smtClean="0">
                <a:solidFill>
                  <a:schemeClr val="bg1"/>
                </a:solidFill>
                <a:latin typeface="楷体_GB2312" pitchFamily="49" charset="-122"/>
                <a:ea typeface="楷体_GB2312" pitchFamily="49" charset="-122"/>
              </a:rPr>
              <a:t/>
            </a:r>
            <a:br>
              <a:rPr kumimoji="1" lang="zh-CN" altLang="en-US" sz="2800" smtClean="0">
                <a:solidFill>
                  <a:schemeClr val="bg1"/>
                </a:solidFill>
                <a:latin typeface="楷体_GB2312" pitchFamily="49" charset="-122"/>
                <a:ea typeface="楷体_GB2312" pitchFamily="49" charset="-122"/>
              </a:rPr>
            </a:br>
            <a:r>
              <a:rPr kumimoji="1" lang="zh-CN" altLang="en-US" sz="2800" smtClean="0">
                <a:solidFill>
                  <a:schemeClr val="bg1"/>
                </a:solidFill>
                <a:latin typeface="楷体_GB2312" pitchFamily="49" charset="-122"/>
                <a:ea typeface="楷体_GB2312" pitchFamily="49" charset="-122"/>
              </a:rPr>
              <a:t>    主要用于药物中无效或低效晶型的检查，其原理为多晶型药物由于其晶型结构不同，某些化学键的键长，键角等发生不同程度的变化，可导致红外吸收光谱中某些特征带的频率、峰型、强度出现显著的差异。</a:t>
            </a:r>
            <a:br>
              <a:rPr kumimoji="1" lang="zh-CN" altLang="en-US" sz="2800" smtClean="0">
                <a:solidFill>
                  <a:schemeClr val="bg1"/>
                </a:solidFill>
                <a:latin typeface="楷体_GB2312" pitchFamily="49" charset="-122"/>
                <a:ea typeface="楷体_GB2312" pitchFamily="49" charset="-122"/>
              </a:rPr>
            </a:br>
            <a:endParaRPr kumimoji="1" lang="zh-CN" altLang="en-US" sz="2800" smtClean="0">
              <a:solidFill>
                <a:schemeClr val="bg1"/>
              </a:solidFill>
              <a:latin typeface="楷体_GB2312" pitchFamily="49" charset="-122"/>
              <a:ea typeface="楷体_GB2312" pitchFamily="49" charset="-122"/>
            </a:endParaRPr>
          </a:p>
        </p:txBody>
      </p:sp>
    </p:spTree>
    <p:extLst>
      <p:ext uri="{BB962C8B-B14F-4D97-AF65-F5344CB8AC3E}">
        <p14:creationId xmlns:p14="http://schemas.microsoft.com/office/powerpoint/2010/main" val="2484768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250825" y="549275"/>
            <a:ext cx="8893175" cy="2879725"/>
          </a:xfrm>
        </p:spPr>
        <p:txBody>
          <a:bodyPr/>
          <a:lstStyle/>
          <a:p>
            <a:pPr>
              <a:lnSpc>
                <a:spcPct val="130000"/>
              </a:lnSpc>
              <a:spcBef>
                <a:spcPct val="0"/>
              </a:spcBef>
              <a:buFontTx/>
              <a:buNone/>
            </a:pPr>
            <a:r>
              <a:rPr kumimoji="1" lang="en-US" altLang="zh-CN" sz="2800" smtClean="0">
                <a:solidFill>
                  <a:srgbClr val="FFFF00"/>
                </a:solidFill>
                <a:latin typeface="楷体_GB2312" pitchFamily="49" charset="-122"/>
                <a:ea typeface="楷体_GB2312" pitchFamily="49" charset="-122"/>
              </a:rPr>
              <a:t>3</a:t>
            </a:r>
            <a:r>
              <a:rPr kumimoji="1" lang="zh-CN" altLang="en-US" sz="2800" smtClean="0">
                <a:solidFill>
                  <a:srgbClr val="FFFF00"/>
                </a:solidFill>
                <a:latin typeface="楷体_GB2312" pitchFamily="49" charset="-122"/>
                <a:ea typeface="楷体_GB2312" pitchFamily="49" charset="-122"/>
              </a:rPr>
              <a:t>、原子吸收分光光度法：</a:t>
            </a:r>
          </a:p>
          <a:p>
            <a:pPr>
              <a:lnSpc>
                <a:spcPct val="150000"/>
              </a:lnSpc>
              <a:spcBef>
                <a:spcPct val="0"/>
              </a:spcBef>
              <a:buFontTx/>
              <a:buNone/>
            </a:pPr>
            <a:r>
              <a:rPr kumimoji="1" lang="zh-CN" altLang="en-US" sz="2800" smtClean="0">
                <a:solidFill>
                  <a:schemeClr val="bg1"/>
                </a:solidFill>
                <a:latin typeface="楷体_GB2312" pitchFamily="49" charset="-122"/>
                <a:ea typeface="楷体_GB2312" pitchFamily="49" charset="-122"/>
              </a:rPr>
              <a:t>  </a:t>
            </a:r>
            <a:r>
              <a:rPr kumimoji="1" lang="zh-CN" altLang="en-US" sz="2400" smtClean="0">
                <a:solidFill>
                  <a:schemeClr val="bg1"/>
                </a:solidFill>
                <a:latin typeface="楷体_GB2312" pitchFamily="49" charset="-122"/>
                <a:ea typeface="楷体_GB2312" pitchFamily="49" charset="-122"/>
              </a:rPr>
              <a:t>利用药物中所含待测元素的原子蒸汽，吸收发自光源的该元素的特定波长的光，使原子中的电子被激发，由较低能级跃迁到较高能级；测定基态原子对辐射能的吸收程度，从而求出供试药物中待测元素含量的方法。</a:t>
            </a:r>
            <a:endParaRPr lang="zh-CN" altLang="en-US" sz="2400" smtClean="0">
              <a:solidFill>
                <a:schemeClr val="bg1"/>
              </a:solidFill>
              <a:latin typeface="楷体_GB2312" pitchFamily="49" charset="-122"/>
              <a:ea typeface="楷体_GB2312" pitchFamily="49" charset="-122"/>
            </a:endParaRPr>
          </a:p>
        </p:txBody>
      </p:sp>
      <p:sp>
        <p:nvSpPr>
          <p:cNvPr id="34819" name="Rectangle 4"/>
          <p:cNvSpPr>
            <a:spLocks noChangeArrowheads="1"/>
          </p:cNvSpPr>
          <p:nvPr/>
        </p:nvSpPr>
        <p:spPr bwMode="auto">
          <a:xfrm>
            <a:off x="574675" y="3429000"/>
            <a:ext cx="8207375"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kumimoji="1" lang="zh-CN" altLang="en-US" sz="2400" b="0">
                <a:solidFill>
                  <a:schemeClr val="bg1"/>
                </a:solidFill>
                <a:latin typeface="楷体_GB2312" pitchFamily="49" charset="-122"/>
                <a:ea typeface="楷体_GB2312" pitchFamily="49" charset="-122"/>
              </a:rPr>
              <a:t>杂质检查法：取供试品制备供试溶液；另取等量的供试品，加入限度量的待测元素溶液，制成对照溶液，并将对照溶液喷入火焰，调节仪器使具有合适的读数（</a:t>
            </a:r>
            <a:r>
              <a:rPr kumimoji="1" lang="en-US" altLang="zh-CN" sz="2400" b="0">
                <a:solidFill>
                  <a:schemeClr val="bg1"/>
                </a:solidFill>
                <a:latin typeface="楷体_GB2312" pitchFamily="49" charset="-122"/>
                <a:ea typeface="楷体_GB2312" pitchFamily="49" charset="-122"/>
              </a:rPr>
              <a:t>a</a:t>
            </a:r>
            <a:r>
              <a:rPr kumimoji="1" lang="zh-CN" altLang="en-US" sz="2400" b="0">
                <a:solidFill>
                  <a:schemeClr val="bg1"/>
                </a:solidFill>
                <a:latin typeface="楷体_GB2312" pitchFamily="49" charset="-122"/>
                <a:ea typeface="楷体_GB2312" pitchFamily="49" charset="-122"/>
              </a:rPr>
              <a:t>）；在相同条件下喷入供试品溶液，读数为（</a:t>
            </a:r>
            <a:r>
              <a:rPr kumimoji="1" lang="en-US" altLang="zh-CN" sz="2400" b="0">
                <a:solidFill>
                  <a:schemeClr val="bg1"/>
                </a:solidFill>
                <a:latin typeface="楷体_GB2312" pitchFamily="49" charset="-122"/>
                <a:ea typeface="楷体_GB2312" pitchFamily="49" charset="-122"/>
              </a:rPr>
              <a:t>b</a:t>
            </a:r>
            <a:r>
              <a:rPr kumimoji="1" lang="zh-CN" altLang="en-US" sz="2400" b="0">
                <a:solidFill>
                  <a:schemeClr val="bg1"/>
                </a:solidFill>
                <a:latin typeface="楷体_GB2312" pitchFamily="49" charset="-122"/>
                <a:ea typeface="楷体_GB2312" pitchFamily="49" charset="-122"/>
              </a:rPr>
              <a:t>）</a:t>
            </a:r>
            <a:r>
              <a:rPr kumimoji="1" lang="en-US" altLang="zh-CN" sz="2400" b="0">
                <a:solidFill>
                  <a:schemeClr val="bg1"/>
                </a:solidFill>
                <a:latin typeface="楷体_GB2312" pitchFamily="49" charset="-122"/>
                <a:ea typeface="楷体_GB2312" pitchFamily="49" charset="-122"/>
              </a:rPr>
              <a:t>,b</a:t>
            </a:r>
            <a:r>
              <a:rPr kumimoji="1" lang="zh-CN" altLang="en-US" sz="2400" b="0">
                <a:solidFill>
                  <a:schemeClr val="bg1"/>
                </a:solidFill>
                <a:latin typeface="楷体_GB2312" pitchFamily="49" charset="-122"/>
                <a:ea typeface="楷体_GB2312" pitchFamily="49" charset="-122"/>
              </a:rPr>
              <a:t>值要小于（</a:t>
            </a:r>
            <a:r>
              <a:rPr kumimoji="1" lang="en-US" altLang="zh-CN" sz="2400" b="0">
                <a:solidFill>
                  <a:schemeClr val="bg1"/>
                </a:solidFill>
                <a:latin typeface="楷体_GB2312" pitchFamily="49" charset="-122"/>
                <a:ea typeface="楷体_GB2312" pitchFamily="49" charset="-122"/>
              </a:rPr>
              <a:t>a-b</a:t>
            </a:r>
            <a:r>
              <a:rPr kumimoji="1" lang="zh-CN" altLang="en-US" sz="2400" b="0">
                <a:solidFill>
                  <a:schemeClr val="bg1"/>
                </a:solidFill>
                <a:latin typeface="楷体_GB2312" pitchFamily="49" charset="-122"/>
                <a:ea typeface="楷体_GB2312" pitchFamily="49" charset="-122"/>
              </a:rPr>
              <a:t>）。</a:t>
            </a:r>
            <a:br>
              <a:rPr kumimoji="1" lang="zh-CN" altLang="en-US" sz="2400" b="0">
                <a:solidFill>
                  <a:schemeClr val="bg1"/>
                </a:solidFill>
                <a:latin typeface="楷体_GB2312" pitchFamily="49" charset="-122"/>
                <a:ea typeface="楷体_GB2312" pitchFamily="49" charset="-122"/>
              </a:rPr>
            </a:br>
            <a:endParaRPr kumimoji="1" lang="zh-CN" altLang="en-US" sz="2400" b="0">
              <a:solidFill>
                <a:schemeClr val="bg1"/>
              </a:solidFill>
              <a:latin typeface="楷体_GB2312" pitchFamily="49" charset="-122"/>
              <a:ea typeface="楷体_GB2312" pitchFamily="49" charset="-122"/>
            </a:endParaRPr>
          </a:p>
        </p:txBody>
      </p:sp>
    </p:spTree>
    <p:extLst>
      <p:ext uri="{BB962C8B-B14F-4D97-AF65-F5344CB8AC3E}">
        <p14:creationId xmlns:p14="http://schemas.microsoft.com/office/powerpoint/2010/main" val="3221384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sz="half" idx="1"/>
          </p:nvPr>
        </p:nvSpPr>
        <p:spPr>
          <a:xfrm>
            <a:off x="468313" y="908050"/>
            <a:ext cx="8675687" cy="4537075"/>
          </a:xfrm>
        </p:spPr>
        <p:txBody>
          <a:bodyPr/>
          <a:lstStyle/>
          <a:p>
            <a:pPr>
              <a:buFontTx/>
              <a:buNone/>
            </a:pPr>
            <a:r>
              <a:rPr lang="zh-CN" altLang="en-US" sz="2800" b="1" smtClean="0">
                <a:solidFill>
                  <a:srgbClr val="FFFF00"/>
                </a:solidFill>
                <a:ea typeface="楷体_GB2312" pitchFamily="49" charset="-122"/>
              </a:rPr>
              <a:t>（四）、其他方法</a:t>
            </a:r>
            <a:endParaRPr kumimoji="1" lang="zh-CN" altLang="en-US" sz="2800" smtClean="0">
              <a:solidFill>
                <a:schemeClr val="bg1"/>
              </a:solidFill>
            </a:endParaRPr>
          </a:p>
          <a:p>
            <a:pPr>
              <a:lnSpc>
                <a:spcPct val="150000"/>
              </a:lnSpc>
              <a:buFontTx/>
              <a:buNone/>
            </a:pPr>
            <a:r>
              <a:rPr kumimoji="1" lang="en-US" altLang="zh-CN" sz="2800" smtClean="0">
                <a:solidFill>
                  <a:schemeClr val="bg1"/>
                </a:solidFill>
                <a:latin typeface="楷体_GB2312" pitchFamily="49" charset="-122"/>
                <a:ea typeface="楷体_GB2312" pitchFamily="49" charset="-122"/>
              </a:rPr>
              <a:t>1</a:t>
            </a:r>
            <a:r>
              <a:rPr kumimoji="1" lang="zh-CN" altLang="en-US" sz="2800" smtClean="0">
                <a:solidFill>
                  <a:schemeClr val="bg1"/>
                </a:solidFill>
                <a:latin typeface="楷体_GB2312" pitchFamily="49" charset="-122"/>
                <a:ea typeface="楷体_GB2312" pitchFamily="49" charset="-122"/>
              </a:rPr>
              <a:t>、</a:t>
            </a:r>
            <a:r>
              <a:rPr kumimoji="1" lang="zh-CN" altLang="en-US" sz="2400" smtClean="0">
                <a:solidFill>
                  <a:schemeClr val="bg1"/>
                </a:solidFill>
                <a:latin typeface="楷体_GB2312" pitchFamily="49" charset="-122"/>
                <a:ea typeface="楷体_GB2312" pitchFamily="49" charset="-122"/>
              </a:rPr>
              <a:t>热分析法：热分析法是在程序控制温度下，精确记录待测物质理化性质与温度的关系，研究其受热过程所发生的晶型转变、熔融、升华、吸附等物理变化和脱水、热分解、氧化还原等化学变</a:t>
            </a:r>
            <a:r>
              <a:rPr kumimoji="1" lang="zh-CN" altLang="en-US" sz="2400" smtClean="0">
                <a:solidFill>
                  <a:schemeClr val="bg1"/>
                </a:solidFill>
                <a:ea typeface="楷体_GB2312" pitchFamily="49" charset="-122"/>
              </a:rPr>
              <a:t>化，对物质进行物理常数（如熔点和沸点）的确定、鉴别和纯度检查的方法。亦可用于药物的稳定性研究及制剂辅料的优选。</a:t>
            </a:r>
            <a:endParaRPr kumimoji="1" lang="en-US" altLang="zh-CN" sz="2400" smtClean="0">
              <a:solidFill>
                <a:schemeClr val="bg1"/>
              </a:solidFill>
              <a:ea typeface="楷体_GB2312" pitchFamily="49" charset="-122"/>
            </a:endParaRPr>
          </a:p>
          <a:p>
            <a:pPr>
              <a:lnSpc>
                <a:spcPct val="150000"/>
              </a:lnSpc>
              <a:buFontTx/>
              <a:buNone/>
            </a:pPr>
            <a:endParaRPr kumimoji="1" lang="zh-CN" altLang="en-US" sz="2400" smtClean="0">
              <a:solidFill>
                <a:schemeClr val="bg1"/>
              </a:solidFill>
              <a:ea typeface="楷体_GB2312" pitchFamily="49" charset="-122"/>
            </a:endParaRPr>
          </a:p>
          <a:p>
            <a:pPr>
              <a:lnSpc>
                <a:spcPct val="130000"/>
              </a:lnSpc>
              <a:buFontTx/>
              <a:buNone/>
            </a:pPr>
            <a:endParaRPr kumimoji="1" lang="en-US" altLang="zh-CN" sz="2800" smtClean="0">
              <a:solidFill>
                <a:schemeClr val="bg1"/>
              </a:solidFill>
              <a:latin typeface="楷体_GB2312" pitchFamily="49" charset="-122"/>
              <a:ea typeface="楷体_GB2312" pitchFamily="49" charset="-122"/>
            </a:endParaRPr>
          </a:p>
          <a:p>
            <a:pPr>
              <a:spcBef>
                <a:spcPct val="0"/>
              </a:spcBef>
              <a:buClr>
                <a:schemeClr val="accent2"/>
              </a:buClr>
              <a:buSzPct val="80000"/>
              <a:buFont typeface="Wingdings" pitchFamily="2" charset="2"/>
              <a:buNone/>
            </a:pPr>
            <a:endParaRPr kumimoji="1" lang="en-US" altLang="zh-CN" sz="2800" smtClean="0">
              <a:solidFill>
                <a:schemeClr val="bg1"/>
              </a:solidFill>
              <a:latin typeface="楷体_GB2312" pitchFamily="49" charset="-122"/>
              <a:ea typeface="楷体_GB2312" pitchFamily="49" charset="-122"/>
            </a:endParaRPr>
          </a:p>
        </p:txBody>
      </p:sp>
    </p:spTree>
    <p:extLst>
      <p:ext uri="{BB962C8B-B14F-4D97-AF65-F5344CB8AC3E}">
        <p14:creationId xmlns:p14="http://schemas.microsoft.com/office/powerpoint/2010/main" val="2500166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19088" y="765175"/>
            <a:ext cx="5491162" cy="624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40000"/>
              </a:lnSpc>
            </a:pPr>
            <a:r>
              <a:rPr kumimoji="1" lang="zh-CN" altLang="en-US" sz="2800" dirty="0">
                <a:solidFill>
                  <a:srgbClr val="FFFF00"/>
                </a:solidFill>
                <a:latin typeface="楷体_GB2312" pitchFamily="49" charset="-122"/>
                <a:ea typeface="楷体_GB2312" pitchFamily="49" charset="-122"/>
              </a:rPr>
              <a:t>（</a:t>
            </a:r>
            <a:r>
              <a:rPr kumimoji="1" lang="en-US" altLang="zh-CN" sz="2800" dirty="0">
                <a:solidFill>
                  <a:srgbClr val="FFFF00"/>
                </a:solidFill>
                <a:latin typeface="楷体_GB2312" pitchFamily="49" charset="-122"/>
                <a:ea typeface="楷体_GB2312" pitchFamily="49" charset="-122"/>
              </a:rPr>
              <a:t>1</a:t>
            </a:r>
            <a:r>
              <a:rPr kumimoji="1" lang="zh-CN" altLang="en-US" sz="2800" dirty="0" smtClean="0">
                <a:solidFill>
                  <a:srgbClr val="FFFF00"/>
                </a:solidFill>
                <a:latin typeface="楷体_GB2312" pitchFamily="49" charset="-122"/>
                <a:ea typeface="楷体_GB2312" pitchFamily="49" charset="-122"/>
              </a:rPr>
              <a:t>）热</a:t>
            </a:r>
            <a:r>
              <a:rPr kumimoji="1" lang="zh-CN" altLang="en-US" sz="2800" dirty="0">
                <a:solidFill>
                  <a:srgbClr val="FFFF00"/>
                </a:solidFill>
                <a:latin typeface="楷体_GB2312" pitchFamily="49" charset="-122"/>
                <a:ea typeface="楷体_GB2312" pitchFamily="49" charset="-122"/>
              </a:rPr>
              <a:t>重分析法（</a:t>
            </a:r>
            <a:r>
              <a:rPr kumimoji="1" lang="en-US" altLang="zh-CN" sz="2800" dirty="0">
                <a:solidFill>
                  <a:srgbClr val="FFFF00"/>
                </a:solidFill>
                <a:latin typeface="楷体_GB2312" pitchFamily="49" charset="-122"/>
                <a:ea typeface="楷体_GB2312" pitchFamily="49" charset="-122"/>
              </a:rPr>
              <a:t>TGA</a:t>
            </a:r>
            <a:r>
              <a:rPr kumimoji="1" lang="zh-CN" altLang="en-US" sz="2800" dirty="0">
                <a:solidFill>
                  <a:srgbClr val="FFFF00"/>
                </a:solidFill>
                <a:latin typeface="楷体_GB2312" pitchFamily="49" charset="-122"/>
                <a:ea typeface="楷体_GB2312" pitchFamily="49" charset="-122"/>
              </a:rPr>
              <a:t>）</a:t>
            </a:r>
            <a:r>
              <a:rPr kumimoji="1" lang="zh-CN" altLang="en-US" sz="2800" dirty="0">
                <a:solidFill>
                  <a:schemeClr val="bg1"/>
                </a:solidFill>
                <a:latin typeface="Times New Roman" pitchFamily="18" charset="0"/>
                <a:ea typeface="楷体_GB2312" pitchFamily="49" charset="-122"/>
              </a:rPr>
              <a:t> </a:t>
            </a:r>
            <a:r>
              <a:rPr kumimoji="1" lang="zh-CN" altLang="en-US" sz="2800" dirty="0">
                <a:latin typeface="Times New Roman" pitchFamily="18" charset="0"/>
              </a:rPr>
              <a:t>             </a:t>
            </a:r>
          </a:p>
        </p:txBody>
      </p:sp>
      <p:sp>
        <p:nvSpPr>
          <p:cNvPr id="106499" name="Text Box 3"/>
          <p:cNvSpPr txBox="1">
            <a:spLocks noChangeArrowheads="1"/>
          </p:cNvSpPr>
          <p:nvPr/>
        </p:nvSpPr>
        <p:spPr bwMode="auto">
          <a:xfrm>
            <a:off x="333375" y="1268413"/>
            <a:ext cx="8456613"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30000"/>
              </a:lnSpc>
            </a:pPr>
            <a:r>
              <a:rPr kumimoji="1" lang="en-US" altLang="zh-CN" sz="4000" b="0">
                <a:solidFill>
                  <a:schemeClr val="bg1"/>
                </a:solidFill>
                <a:latin typeface="Times New Roman" pitchFamily="18" charset="0"/>
              </a:rPr>
              <a:t>     </a:t>
            </a:r>
            <a:r>
              <a:rPr kumimoji="1" lang="zh-CN" altLang="en-US" sz="2400" b="0">
                <a:solidFill>
                  <a:schemeClr val="bg1"/>
                </a:solidFill>
                <a:latin typeface="Times New Roman" pitchFamily="18" charset="0"/>
                <a:ea typeface="楷体_GB2312" pitchFamily="49" charset="-122"/>
              </a:rPr>
              <a:t>热重法是在程序控制温度下，测量物质质量与温度关系的一种技术。</a:t>
            </a:r>
            <a:r>
              <a:rPr kumimoji="1" lang="zh-CN" altLang="en-US" sz="2400" b="0">
                <a:latin typeface="Times New Roman" pitchFamily="18" charset="0"/>
              </a:rPr>
              <a:t> </a:t>
            </a:r>
          </a:p>
        </p:txBody>
      </p:sp>
      <p:sp>
        <p:nvSpPr>
          <p:cNvPr id="106500" name="Text Box 4"/>
          <p:cNvSpPr txBox="1">
            <a:spLocks noChangeArrowheads="1"/>
          </p:cNvSpPr>
          <p:nvPr/>
        </p:nvSpPr>
        <p:spPr bwMode="auto">
          <a:xfrm>
            <a:off x="333375" y="2330450"/>
            <a:ext cx="883285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30000"/>
              </a:lnSpc>
            </a:pPr>
            <a:r>
              <a:rPr kumimoji="1" lang="en-US" altLang="zh-CN" sz="4000" b="0">
                <a:solidFill>
                  <a:schemeClr val="bg1"/>
                </a:solidFill>
                <a:latin typeface="Times New Roman" pitchFamily="18" charset="0"/>
              </a:rPr>
              <a:t>     </a:t>
            </a:r>
            <a:r>
              <a:rPr kumimoji="1" lang="zh-CN" altLang="en-US" sz="2400" b="0">
                <a:solidFill>
                  <a:schemeClr val="bg1"/>
                </a:solidFill>
                <a:latin typeface="楷体_GB2312" pitchFamily="49" charset="-122"/>
                <a:ea typeface="楷体_GB2312" pitchFamily="49" charset="-122"/>
              </a:rPr>
              <a:t>记录质量变化对温度的关系曲线即热重曲线。热重曲线的纵坐标为质量</a:t>
            </a:r>
            <a:r>
              <a:rPr kumimoji="1" lang="en-US" altLang="zh-CN" sz="2400" b="0">
                <a:solidFill>
                  <a:schemeClr val="bg1"/>
                </a:solidFill>
                <a:latin typeface="楷体_GB2312" pitchFamily="49" charset="-122"/>
                <a:ea typeface="楷体_GB2312" pitchFamily="49" charset="-122"/>
              </a:rPr>
              <a:t>(m)</a:t>
            </a:r>
            <a:r>
              <a:rPr kumimoji="1" lang="zh-CN" altLang="en-US" sz="2400" b="0">
                <a:solidFill>
                  <a:schemeClr val="bg1"/>
                </a:solidFill>
                <a:latin typeface="楷体_GB2312" pitchFamily="49" charset="-122"/>
                <a:ea typeface="楷体_GB2312" pitchFamily="49" charset="-122"/>
              </a:rPr>
              <a:t>，横坐标为温度</a:t>
            </a:r>
            <a:r>
              <a:rPr kumimoji="1" lang="en-US" altLang="zh-CN" sz="2400" b="0">
                <a:solidFill>
                  <a:schemeClr val="bg1"/>
                </a:solidFill>
                <a:latin typeface="楷体_GB2312" pitchFamily="49" charset="-122"/>
                <a:ea typeface="楷体_GB2312" pitchFamily="49" charset="-122"/>
              </a:rPr>
              <a:t>(T)</a:t>
            </a:r>
            <a:r>
              <a:rPr kumimoji="1" lang="zh-CN" altLang="en-US" sz="2400" b="0">
                <a:solidFill>
                  <a:schemeClr val="bg1"/>
                </a:solidFill>
                <a:latin typeface="楷体_GB2312" pitchFamily="49" charset="-122"/>
                <a:ea typeface="楷体_GB2312" pitchFamily="49" charset="-122"/>
              </a:rPr>
              <a:t>或时间</a:t>
            </a:r>
            <a:r>
              <a:rPr kumimoji="1" lang="en-US" altLang="zh-CN" sz="2400" b="0">
                <a:solidFill>
                  <a:schemeClr val="bg1"/>
                </a:solidFill>
                <a:latin typeface="楷体_GB2312" pitchFamily="49" charset="-122"/>
                <a:ea typeface="楷体_GB2312" pitchFamily="49" charset="-122"/>
              </a:rPr>
              <a:t>(t)</a:t>
            </a:r>
            <a:r>
              <a:rPr kumimoji="1" lang="zh-CN" altLang="en-US" sz="2400" b="0">
                <a:solidFill>
                  <a:schemeClr val="bg1"/>
                </a:solidFill>
                <a:latin typeface="楷体_GB2312" pitchFamily="49" charset="-122"/>
                <a:ea typeface="楷体_GB2312" pitchFamily="49" charset="-122"/>
              </a:rPr>
              <a:t>。</a:t>
            </a:r>
            <a:r>
              <a:rPr kumimoji="1" lang="zh-CN" altLang="en-US" sz="2400" b="0">
                <a:solidFill>
                  <a:schemeClr val="bg1"/>
                </a:solidFill>
                <a:latin typeface="Times New Roman" pitchFamily="18" charset="0"/>
              </a:rPr>
              <a:t> </a:t>
            </a:r>
          </a:p>
        </p:txBody>
      </p:sp>
      <p:graphicFrame>
        <p:nvGraphicFramePr>
          <p:cNvPr id="106501" name="Object 5"/>
          <p:cNvGraphicFramePr>
            <a:graphicFrameLocks noChangeAspect="1"/>
          </p:cNvGraphicFramePr>
          <p:nvPr/>
        </p:nvGraphicFramePr>
        <p:xfrm>
          <a:off x="5435600" y="4076700"/>
          <a:ext cx="3708400" cy="2781300"/>
        </p:xfrm>
        <a:graphic>
          <a:graphicData uri="http://schemas.openxmlformats.org/presentationml/2006/ole">
            <mc:AlternateContent xmlns:mc="http://schemas.openxmlformats.org/markup-compatibility/2006">
              <mc:Choice xmlns:v="urn:schemas-microsoft-com:vml" Requires="v">
                <p:oleObj spid="_x0000_s8231" name="图片" r:id="rId3" imgW="4073394" imgH="4088889" progId="Word.Picture.8">
                  <p:embed/>
                </p:oleObj>
              </mc:Choice>
              <mc:Fallback>
                <p:oleObj name="图片" r:id="rId3" imgW="4073394" imgH="4088889"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4076700"/>
                        <a:ext cx="3708400" cy="278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6870" name="Rectangle 6"/>
          <p:cNvSpPr>
            <a:spLocks noChangeArrowheads="1"/>
          </p:cNvSpPr>
          <p:nvPr/>
        </p:nvSpPr>
        <p:spPr bwMode="auto">
          <a:xfrm>
            <a:off x="339725" y="3860800"/>
            <a:ext cx="4752975"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kumimoji="1" lang="zh-CN" altLang="en-US" sz="2400" b="0" dirty="0">
                <a:solidFill>
                  <a:srgbClr val="FFFF00"/>
                </a:solidFill>
                <a:latin typeface="楷体_GB2312" pitchFamily="49" charset="-122"/>
                <a:ea typeface="楷体_GB2312" pitchFamily="49" charset="-122"/>
              </a:rPr>
              <a:t>本法适用于药物结晶水的测</a:t>
            </a:r>
            <a:r>
              <a:rPr kumimoji="1" lang="zh-CN" altLang="en-US" sz="2400" b="0" dirty="0" smtClean="0">
                <a:solidFill>
                  <a:srgbClr val="FFFF00"/>
                </a:solidFill>
                <a:latin typeface="楷体_GB2312" pitchFamily="49" charset="-122"/>
                <a:ea typeface="楷体_GB2312" pitchFamily="49" charset="-122"/>
              </a:rPr>
              <a:t>定、贵</a:t>
            </a:r>
            <a:r>
              <a:rPr kumimoji="1" lang="zh-CN" altLang="en-US" sz="2400" b="0" dirty="0">
                <a:solidFill>
                  <a:srgbClr val="FFFF00"/>
                </a:solidFill>
                <a:latin typeface="楷体_GB2312" pitchFamily="49" charset="-122"/>
                <a:ea typeface="楷体_GB2312" pitchFamily="49" charset="-122"/>
              </a:rPr>
              <a:t>重药物或在空气中极易氧化药物的干燥失重分析。</a:t>
            </a:r>
          </a:p>
        </p:txBody>
      </p:sp>
    </p:spTree>
    <p:extLst>
      <p:ext uri="{BB962C8B-B14F-4D97-AF65-F5344CB8AC3E}">
        <p14:creationId xmlns:p14="http://schemas.microsoft.com/office/powerpoint/2010/main" val="11380593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499"/>
                                        </p:tgtEl>
                                        <p:attrNameLst>
                                          <p:attrName>style.visibility</p:attrName>
                                        </p:attrNameLst>
                                      </p:cBhvr>
                                      <p:to>
                                        <p:strVal val="visible"/>
                                      </p:to>
                                    </p:set>
                                    <p:anim calcmode="lin" valueType="num">
                                      <p:cBhvr additive="base">
                                        <p:cTn id="13" dur="500" fill="hold"/>
                                        <p:tgtEl>
                                          <p:spTgt spid="106499"/>
                                        </p:tgtEl>
                                        <p:attrNameLst>
                                          <p:attrName>ppt_x</p:attrName>
                                        </p:attrNameLst>
                                      </p:cBhvr>
                                      <p:tavLst>
                                        <p:tav tm="0">
                                          <p:val>
                                            <p:strVal val="0-#ppt_w/2"/>
                                          </p:val>
                                        </p:tav>
                                        <p:tav tm="100000">
                                          <p:val>
                                            <p:strVal val="#ppt_x"/>
                                          </p:val>
                                        </p:tav>
                                      </p:tavLst>
                                    </p:anim>
                                    <p:anim calcmode="lin" valueType="num">
                                      <p:cBhvr additive="base">
                                        <p:cTn id="14" dur="500" fill="hold"/>
                                        <p:tgtEl>
                                          <p:spTgt spid="10649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500"/>
                                        </p:tgtEl>
                                        <p:attrNameLst>
                                          <p:attrName>style.visibility</p:attrName>
                                        </p:attrNameLst>
                                      </p:cBhvr>
                                      <p:to>
                                        <p:strVal val="visible"/>
                                      </p:to>
                                    </p:set>
                                    <p:anim calcmode="lin" valueType="num">
                                      <p:cBhvr additive="base">
                                        <p:cTn id="19" dur="500" fill="hold"/>
                                        <p:tgtEl>
                                          <p:spTgt spid="106500"/>
                                        </p:tgtEl>
                                        <p:attrNameLst>
                                          <p:attrName>ppt_x</p:attrName>
                                        </p:attrNameLst>
                                      </p:cBhvr>
                                      <p:tavLst>
                                        <p:tav tm="0">
                                          <p:val>
                                            <p:strVal val="0-#ppt_w/2"/>
                                          </p:val>
                                        </p:tav>
                                        <p:tav tm="100000">
                                          <p:val>
                                            <p:strVal val="#ppt_x"/>
                                          </p:val>
                                        </p:tav>
                                      </p:tavLst>
                                    </p:anim>
                                    <p:anim calcmode="lin" valueType="num">
                                      <p:cBhvr additive="base">
                                        <p:cTn id="20" dur="500" fill="hold"/>
                                        <p:tgtEl>
                                          <p:spTgt spid="106500"/>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8" fill="hold" nodeType="afterEffect">
                                  <p:stCondLst>
                                    <p:cond delay="0"/>
                                  </p:stCondLst>
                                  <p:childTnLst>
                                    <p:set>
                                      <p:cBhvr>
                                        <p:cTn id="23" dur="1" fill="hold">
                                          <p:stCondLst>
                                            <p:cond delay="0"/>
                                          </p:stCondLst>
                                        </p:cTn>
                                        <p:tgtEl>
                                          <p:spTgt spid="106501"/>
                                        </p:tgtEl>
                                        <p:attrNameLst>
                                          <p:attrName>style.visibility</p:attrName>
                                        </p:attrNameLst>
                                      </p:cBhvr>
                                      <p:to>
                                        <p:strVal val="visible"/>
                                      </p:to>
                                    </p:set>
                                    <p:anim calcmode="lin" valueType="num">
                                      <p:cBhvr additive="base">
                                        <p:cTn id="24" dur="500" fill="hold"/>
                                        <p:tgtEl>
                                          <p:spTgt spid="106501"/>
                                        </p:tgtEl>
                                        <p:attrNameLst>
                                          <p:attrName>ppt_x</p:attrName>
                                        </p:attrNameLst>
                                      </p:cBhvr>
                                      <p:tavLst>
                                        <p:tav tm="0">
                                          <p:val>
                                            <p:strVal val="0-#ppt_w/2"/>
                                          </p:val>
                                        </p:tav>
                                        <p:tav tm="100000">
                                          <p:val>
                                            <p:strVal val="#ppt_x"/>
                                          </p:val>
                                        </p:tav>
                                      </p:tavLst>
                                    </p:anim>
                                    <p:anim calcmode="lin" valueType="num">
                                      <p:cBhvr additive="base">
                                        <p:cTn id="25" dur="500" fill="hold"/>
                                        <p:tgtEl>
                                          <p:spTgt spid="1065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autoUpdateAnimBg="0"/>
      <p:bldP spid="106499" grpId="0" autoUpdateAnimBg="0"/>
      <p:bldP spid="10650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466725" y="836613"/>
            <a:ext cx="533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kumimoji="1" lang="zh-CN" altLang="en-US" sz="2800" dirty="0">
                <a:solidFill>
                  <a:srgbClr val="FFFF00"/>
                </a:solidFill>
                <a:latin typeface="楷体_GB2312" pitchFamily="49" charset="-122"/>
                <a:ea typeface="楷体_GB2312" pitchFamily="49" charset="-122"/>
              </a:rPr>
              <a:t>（</a:t>
            </a:r>
            <a:r>
              <a:rPr kumimoji="1" lang="en-US" altLang="zh-CN" sz="2800" dirty="0">
                <a:solidFill>
                  <a:srgbClr val="FFFF00"/>
                </a:solidFill>
                <a:latin typeface="楷体_GB2312" pitchFamily="49" charset="-122"/>
                <a:ea typeface="楷体_GB2312" pitchFamily="49" charset="-122"/>
              </a:rPr>
              <a:t>2</a:t>
            </a:r>
            <a:r>
              <a:rPr kumimoji="1" lang="zh-CN" altLang="en-US" sz="2800" dirty="0" smtClean="0">
                <a:solidFill>
                  <a:srgbClr val="FFFF00"/>
                </a:solidFill>
                <a:latin typeface="楷体_GB2312" pitchFamily="49" charset="-122"/>
                <a:ea typeface="楷体_GB2312" pitchFamily="49" charset="-122"/>
              </a:rPr>
              <a:t>）差</a:t>
            </a:r>
            <a:r>
              <a:rPr kumimoji="1" lang="zh-CN" altLang="en-US" sz="2800" dirty="0">
                <a:solidFill>
                  <a:srgbClr val="FFFF00"/>
                </a:solidFill>
                <a:latin typeface="楷体_GB2312" pitchFamily="49" charset="-122"/>
                <a:ea typeface="楷体_GB2312" pitchFamily="49" charset="-122"/>
              </a:rPr>
              <a:t>热分析法</a:t>
            </a:r>
            <a:r>
              <a:rPr kumimoji="1" lang="zh-CN" altLang="en-US" sz="2800" b="0" dirty="0">
                <a:solidFill>
                  <a:srgbClr val="FFFF00"/>
                </a:solidFill>
                <a:latin typeface="楷体_GB2312" pitchFamily="49" charset="-122"/>
                <a:ea typeface="楷体_GB2312" pitchFamily="49" charset="-122"/>
              </a:rPr>
              <a:t>（</a:t>
            </a:r>
            <a:r>
              <a:rPr kumimoji="1" lang="en-US" altLang="zh-CN" sz="2800" b="0" dirty="0">
                <a:solidFill>
                  <a:srgbClr val="FFFF00"/>
                </a:solidFill>
                <a:latin typeface="楷体_GB2312" pitchFamily="49" charset="-122"/>
                <a:ea typeface="楷体_GB2312" pitchFamily="49" charset="-122"/>
              </a:rPr>
              <a:t>DTA</a:t>
            </a:r>
            <a:r>
              <a:rPr kumimoji="1" lang="zh-CN" altLang="en-US" sz="2800" b="0" dirty="0">
                <a:solidFill>
                  <a:srgbClr val="FFFF00"/>
                </a:solidFill>
                <a:latin typeface="楷体_GB2312" pitchFamily="49" charset="-122"/>
                <a:ea typeface="楷体_GB2312" pitchFamily="49" charset="-122"/>
              </a:rPr>
              <a:t>）</a:t>
            </a:r>
            <a:r>
              <a:rPr kumimoji="1" lang="zh-CN" altLang="en-US" sz="2800" b="0" dirty="0">
                <a:latin typeface="Times New Roman" pitchFamily="18" charset="0"/>
                <a:ea typeface="楷体_GB2312" pitchFamily="49" charset="-122"/>
              </a:rPr>
              <a:t> </a:t>
            </a:r>
          </a:p>
        </p:txBody>
      </p:sp>
      <p:sp>
        <p:nvSpPr>
          <p:cNvPr id="108547" name="Text Box 3"/>
          <p:cNvSpPr txBox="1">
            <a:spLocks noChangeArrowheads="1"/>
          </p:cNvSpPr>
          <p:nvPr/>
        </p:nvSpPr>
        <p:spPr bwMode="auto">
          <a:xfrm>
            <a:off x="403225" y="1268413"/>
            <a:ext cx="86106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30000"/>
              </a:lnSpc>
            </a:pPr>
            <a:r>
              <a:rPr kumimoji="1" lang="en-US" altLang="zh-CN" sz="4000" b="0">
                <a:solidFill>
                  <a:schemeClr val="bg1"/>
                </a:solidFill>
                <a:latin typeface="Times New Roman" pitchFamily="18" charset="0"/>
              </a:rPr>
              <a:t>     </a:t>
            </a:r>
            <a:r>
              <a:rPr kumimoji="1" lang="zh-CN" altLang="en-US" sz="2400" b="0">
                <a:solidFill>
                  <a:schemeClr val="bg1"/>
                </a:solidFill>
                <a:latin typeface="楷体_GB2312" pitchFamily="49" charset="-122"/>
                <a:ea typeface="楷体_GB2312" pitchFamily="49" charset="-122"/>
              </a:rPr>
              <a:t>差热分析法是在程序控制温度下，测量待测物质和参比物之间的温度差（△</a:t>
            </a:r>
            <a:r>
              <a:rPr kumimoji="1" lang="en-US" altLang="zh-CN" sz="2400" b="0">
                <a:solidFill>
                  <a:schemeClr val="bg1"/>
                </a:solidFill>
                <a:latin typeface="楷体_GB2312" pitchFamily="49" charset="-122"/>
                <a:ea typeface="楷体_GB2312" pitchFamily="49" charset="-122"/>
              </a:rPr>
              <a:t>T</a:t>
            </a:r>
            <a:r>
              <a:rPr kumimoji="1" lang="zh-CN" altLang="en-US" sz="2400" b="0">
                <a:solidFill>
                  <a:schemeClr val="bg1"/>
                </a:solidFill>
                <a:latin typeface="楷体_GB2312" pitchFamily="49" charset="-122"/>
                <a:ea typeface="楷体_GB2312" pitchFamily="49" charset="-122"/>
              </a:rPr>
              <a:t>）与温度</a:t>
            </a:r>
            <a:r>
              <a:rPr kumimoji="1" lang="en-US" altLang="zh-CN" sz="2400" b="0">
                <a:solidFill>
                  <a:schemeClr val="bg1"/>
                </a:solidFill>
                <a:latin typeface="楷体_GB2312" pitchFamily="49" charset="-122"/>
                <a:ea typeface="楷体_GB2312" pitchFamily="49" charset="-122"/>
              </a:rPr>
              <a:t>(</a:t>
            </a:r>
            <a:r>
              <a:rPr kumimoji="1" lang="zh-CN" altLang="en-US" sz="2400" b="0">
                <a:solidFill>
                  <a:schemeClr val="bg1"/>
                </a:solidFill>
                <a:latin typeface="楷体_GB2312" pitchFamily="49" charset="-122"/>
                <a:ea typeface="楷体_GB2312" pitchFamily="49" charset="-122"/>
              </a:rPr>
              <a:t>或时间</a:t>
            </a:r>
            <a:r>
              <a:rPr kumimoji="1" lang="en-US" altLang="zh-CN" sz="2400" b="0">
                <a:solidFill>
                  <a:schemeClr val="bg1"/>
                </a:solidFill>
                <a:latin typeface="楷体_GB2312" pitchFamily="49" charset="-122"/>
                <a:ea typeface="楷体_GB2312" pitchFamily="49" charset="-122"/>
              </a:rPr>
              <a:t>)</a:t>
            </a:r>
            <a:r>
              <a:rPr kumimoji="1" lang="zh-CN" altLang="en-US" sz="2400" b="0">
                <a:solidFill>
                  <a:schemeClr val="bg1"/>
                </a:solidFill>
                <a:latin typeface="楷体_GB2312" pitchFamily="49" charset="-122"/>
                <a:ea typeface="楷体_GB2312" pitchFamily="49" charset="-122"/>
              </a:rPr>
              <a:t>之间的关系的一种技术。</a:t>
            </a:r>
            <a:r>
              <a:rPr kumimoji="1" lang="zh-CN" altLang="en-US" sz="2400" b="0">
                <a:latin typeface="Times New Roman" pitchFamily="18" charset="0"/>
              </a:rPr>
              <a:t> </a:t>
            </a:r>
          </a:p>
        </p:txBody>
      </p:sp>
      <p:sp>
        <p:nvSpPr>
          <p:cNvPr id="37892" name="Rectangle 4"/>
          <p:cNvSpPr>
            <a:spLocks noChangeArrowheads="1"/>
          </p:cNvSpPr>
          <p:nvPr/>
        </p:nvSpPr>
        <p:spPr bwMode="auto">
          <a:xfrm>
            <a:off x="568325" y="2636838"/>
            <a:ext cx="8280400" cy="1222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kumimoji="1" lang="en-US" altLang="zh-CN" sz="2800" b="0" dirty="0">
                <a:solidFill>
                  <a:schemeClr val="bg1"/>
                </a:solidFill>
                <a:latin typeface="楷体_GB2312" pitchFamily="49" charset="-122"/>
                <a:ea typeface="楷体_GB2312" pitchFamily="49" charset="-122"/>
              </a:rPr>
              <a:t>  </a:t>
            </a:r>
            <a:r>
              <a:rPr kumimoji="1" lang="zh-CN" altLang="en-US" sz="2400" b="0" dirty="0">
                <a:solidFill>
                  <a:schemeClr val="bg1"/>
                </a:solidFill>
                <a:latin typeface="楷体_GB2312" pitchFamily="49" charset="-122"/>
                <a:ea typeface="楷体_GB2312" pitchFamily="49" charset="-122"/>
              </a:rPr>
              <a:t>差热分析曲线记录的纵坐标为样品与参比物的温度差</a:t>
            </a:r>
            <a:r>
              <a:rPr kumimoji="1" lang="en-US" altLang="zh-CN" sz="2400" b="0" dirty="0">
                <a:solidFill>
                  <a:schemeClr val="bg1"/>
                </a:solidFill>
                <a:latin typeface="楷体_GB2312" pitchFamily="49" charset="-122"/>
                <a:ea typeface="楷体_GB2312" pitchFamily="49" charset="-122"/>
              </a:rPr>
              <a:t>(</a:t>
            </a:r>
            <a:r>
              <a:rPr kumimoji="1" lang="en-US" altLang="zh-CN" sz="2400" b="0" dirty="0">
                <a:solidFill>
                  <a:schemeClr val="bg1"/>
                </a:solidFill>
                <a:latin typeface="楷体_GB2312" pitchFamily="49" charset="-122"/>
                <a:ea typeface="楷体_GB2312" pitchFamily="49" charset="-122"/>
                <a:sym typeface="Symbol" pitchFamily="18" charset="2"/>
              </a:rPr>
              <a:t></a:t>
            </a:r>
            <a:r>
              <a:rPr kumimoji="1" lang="en-US" altLang="zh-CN" sz="2400" b="0" dirty="0">
                <a:solidFill>
                  <a:schemeClr val="bg1"/>
                </a:solidFill>
                <a:latin typeface="楷体_GB2312" pitchFamily="49" charset="-122"/>
                <a:ea typeface="楷体_GB2312" pitchFamily="49" charset="-122"/>
              </a:rPr>
              <a:t>T)</a:t>
            </a:r>
            <a:r>
              <a:rPr kumimoji="1" lang="zh-CN" altLang="en-US" sz="2400" b="0" dirty="0">
                <a:solidFill>
                  <a:schemeClr val="bg1"/>
                </a:solidFill>
                <a:latin typeface="楷体_GB2312" pitchFamily="49" charset="-122"/>
                <a:ea typeface="楷体_GB2312" pitchFamily="49" charset="-122"/>
              </a:rPr>
              <a:t>，</a:t>
            </a:r>
            <a:r>
              <a:rPr kumimoji="1" lang="zh-CN" altLang="en-US" sz="2400" b="0" dirty="0">
                <a:solidFill>
                  <a:schemeClr val="bg1"/>
                </a:solidFill>
                <a:latin typeface="楷体_GB2312" pitchFamily="49" charset="-122"/>
                <a:ea typeface="楷体_GB2312" pitchFamily="49" charset="-122"/>
                <a:sym typeface="Symbol" pitchFamily="18" charset="2"/>
              </a:rPr>
              <a:t></a:t>
            </a:r>
            <a:r>
              <a:rPr kumimoji="1" lang="en-US" altLang="zh-CN" sz="2400" b="0" dirty="0">
                <a:solidFill>
                  <a:schemeClr val="bg1"/>
                </a:solidFill>
                <a:latin typeface="楷体_GB2312" pitchFamily="49" charset="-122"/>
                <a:ea typeface="楷体_GB2312" pitchFamily="49" charset="-122"/>
              </a:rPr>
              <a:t>T</a:t>
            </a:r>
            <a:r>
              <a:rPr kumimoji="1" lang="zh-CN" altLang="en-US" sz="2400" b="0" dirty="0">
                <a:solidFill>
                  <a:schemeClr val="bg1"/>
                </a:solidFill>
                <a:latin typeface="楷体_GB2312" pitchFamily="49" charset="-122"/>
                <a:ea typeface="楷体_GB2312" pitchFamily="49" charset="-122"/>
              </a:rPr>
              <a:t>与热容量差</a:t>
            </a:r>
            <a:r>
              <a:rPr kumimoji="1" lang="en-US" altLang="zh-CN" sz="2400" b="0" dirty="0">
                <a:solidFill>
                  <a:schemeClr val="bg1"/>
                </a:solidFill>
                <a:latin typeface="楷体_GB2312" pitchFamily="49" charset="-122"/>
                <a:ea typeface="楷体_GB2312" pitchFamily="49" charset="-122"/>
              </a:rPr>
              <a:t>(C</a:t>
            </a:r>
            <a:r>
              <a:rPr kumimoji="1" lang="en-US" altLang="zh-CN" sz="2400" b="0" baseline="-25000" dirty="0">
                <a:solidFill>
                  <a:schemeClr val="bg1"/>
                </a:solidFill>
                <a:latin typeface="楷体_GB2312" pitchFamily="49" charset="-122"/>
                <a:ea typeface="楷体_GB2312" pitchFamily="49" charset="-122"/>
              </a:rPr>
              <a:t>R</a:t>
            </a:r>
            <a:r>
              <a:rPr kumimoji="1" lang="en-US" altLang="zh-CN" sz="2400" b="0" dirty="0">
                <a:solidFill>
                  <a:schemeClr val="bg1"/>
                </a:solidFill>
                <a:latin typeface="Times New Roman" pitchFamily="18" charset="0"/>
                <a:ea typeface="楷体_GB2312" pitchFamily="49" charset="-122"/>
              </a:rPr>
              <a:t>—</a:t>
            </a:r>
            <a:r>
              <a:rPr kumimoji="1" lang="en-US" altLang="zh-CN" sz="2400" b="0" dirty="0">
                <a:solidFill>
                  <a:schemeClr val="bg1"/>
                </a:solidFill>
                <a:latin typeface="楷体_GB2312" pitchFamily="49" charset="-122"/>
                <a:ea typeface="楷体_GB2312" pitchFamily="49" charset="-122"/>
              </a:rPr>
              <a:t>Cs)</a:t>
            </a:r>
            <a:r>
              <a:rPr kumimoji="1" lang="zh-CN" altLang="en-US" sz="2400" b="0" dirty="0">
                <a:solidFill>
                  <a:schemeClr val="bg1"/>
                </a:solidFill>
                <a:latin typeface="楷体_GB2312" pitchFamily="49" charset="-122"/>
                <a:ea typeface="楷体_GB2312" pitchFamily="49" charset="-122"/>
              </a:rPr>
              <a:t>成正比，横坐标为温度。</a:t>
            </a:r>
          </a:p>
        </p:txBody>
      </p:sp>
      <p:pic>
        <p:nvPicPr>
          <p:cNvPr id="37893" name="Picture 4"/>
          <p:cNvPicPr>
            <a:picLocks noChangeAspect="1" noChangeArrowheads="1"/>
          </p:cNvPicPr>
          <p:nvPr/>
        </p:nvPicPr>
        <p:blipFill>
          <a:blip r:embed="rId2">
            <a:extLst>
              <a:ext uri="{28A0092B-C50C-407E-A947-70E740481C1C}">
                <a14:useLocalDpi xmlns:a14="http://schemas.microsoft.com/office/drawing/2010/main" val="0"/>
              </a:ext>
            </a:extLst>
          </a:blip>
          <a:srcRect t="16779" r="16536"/>
          <a:stretch>
            <a:fillRect/>
          </a:stretch>
        </p:blipFill>
        <p:spPr bwMode="auto">
          <a:xfrm>
            <a:off x="4211638" y="3929063"/>
            <a:ext cx="4932362" cy="2089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4" name="矩形 1"/>
          <p:cNvSpPr>
            <a:spLocks noChangeArrowheads="1"/>
          </p:cNvSpPr>
          <p:nvPr/>
        </p:nvSpPr>
        <p:spPr bwMode="auto">
          <a:xfrm>
            <a:off x="396875" y="4149725"/>
            <a:ext cx="3665538"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kumimoji="1" lang="zh-CN" altLang="en-US" sz="2400">
                <a:solidFill>
                  <a:srgbClr val="FFFF00"/>
                </a:solidFill>
                <a:ea typeface="楷体_GB2312" pitchFamily="49" charset="-122"/>
              </a:rPr>
              <a:t>本法可鉴别药物或其多晶形，可检查药物的纯度</a:t>
            </a:r>
            <a:r>
              <a:rPr kumimoji="1" lang="zh-CN" altLang="en-US" sz="2400" b="0">
                <a:solidFill>
                  <a:srgbClr val="FFFF00"/>
                </a:solidFill>
                <a:ea typeface="楷体_GB2312" pitchFamily="49" charset="-122"/>
              </a:rPr>
              <a:t>。</a:t>
            </a:r>
          </a:p>
        </p:txBody>
      </p:sp>
    </p:spTree>
    <p:extLst>
      <p:ext uri="{BB962C8B-B14F-4D97-AF65-F5344CB8AC3E}">
        <p14:creationId xmlns:p14="http://schemas.microsoft.com/office/powerpoint/2010/main" val="40280750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additive="base">
                                        <p:cTn id="7" dur="500" fill="hold"/>
                                        <p:tgtEl>
                                          <p:spTgt spid="108546"/>
                                        </p:tgtEl>
                                        <p:attrNameLst>
                                          <p:attrName>ppt_x</p:attrName>
                                        </p:attrNameLst>
                                      </p:cBhvr>
                                      <p:tavLst>
                                        <p:tav tm="0">
                                          <p:val>
                                            <p:strVal val="0-#ppt_w/2"/>
                                          </p:val>
                                        </p:tav>
                                        <p:tav tm="100000">
                                          <p:val>
                                            <p:strVal val="#ppt_x"/>
                                          </p:val>
                                        </p:tav>
                                      </p:tavLst>
                                    </p:anim>
                                    <p:anim calcmode="lin" valueType="num">
                                      <p:cBhvr additive="base">
                                        <p:cTn id="8" dur="500" fill="hold"/>
                                        <p:tgtEl>
                                          <p:spTgt spid="1085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547"/>
                                        </p:tgtEl>
                                        <p:attrNameLst>
                                          <p:attrName>style.visibility</p:attrName>
                                        </p:attrNameLst>
                                      </p:cBhvr>
                                      <p:to>
                                        <p:strVal val="visible"/>
                                      </p:to>
                                    </p:set>
                                    <p:anim calcmode="lin" valueType="num">
                                      <p:cBhvr additive="base">
                                        <p:cTn id="13" dur="500" fill="hold"/>
                                        <p:tgtEl>
                                          <p:spTgt spid="108547"/>
                                        </p:tgtEl>
                                        <p:attrNameLst>
                                          <p:attrName>ppt_x</p:attrName>
                                        </p:attrNameLst>
                                      </p:cBhvr>
                                      <p:tavLst>
                                        <p:tav tm="0">
                                          <p:val>
                                            <p:strVal val="0-#ppt_w/2"/>
                                          </p:val>
                                        </p:tav>
                                        <p:tav tm="100000">
                                          <p:val>
                                            <p:strVal val="#ppt_x"/>
                                          </p:val>
                                        </p:tav>
                                      </p:tavLst>
                                    </p:anim>
                                    <p:anim calcmode="lin" valueType="num">
                                      <p:cBhvr additive="base">
                                        <p:cTn id="14" dur="500" fill="hold"/>
                                        <p:tgtEl>
                                          <p:spTgt spid="1085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utoUpdateAnimBg="0"/>
      <p:bldP spid="108547"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179388" y="692150"/>
            <a:ext cx="6629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kumimoji="1" lang="zh-CN" altLang="en-US" sz="2800" dirty="0">
                <a:solidFill>
                  <a:srgbClr val="FFFF00"/>
                </a:solidFill>
                <a:latin typeface="楷体_GB2312" pitchFamily="49" charset="-122"/>
                <a:ea typeface="楷体_GB2312" pitchFamily="49" charset="-122"/>
              </a:rPr>
              <a:t>（</a:t>
            </a:r>
            <a:r>
              <a:rPr kumimoji="1" lang="en-US" altLang="zh-CN" sz="2800" dirty="0">
                <a:solidFill>
                  <a:srgbClr val="FFFF00"/>
                </a:solidFill>
                <a:latin typeface="楷体_GB2312" pitchFamily="49" charset="-122"/>
                <a:ea typeface="楷体_GB2312" pitchFamily="49" charset="-122"/>
              </a:rPr>
              <a:t>3</a:t>
            </a:r>
            <a:r>
              <a:rPr kumimoji="1" lang="zh-CN" altLang="en-US" sz="2800" dirty="0" smtClean="0">
                <a:solidFill>
                  <a:srgbClr val="FFFF00"/>
                </a:solidFill>
                <a:latin typeface="楷体_GB2312" pitchFamily="49" charset="-122"/>
                <a:ea typeface="楷体_GB2312" pitchFamily="49" charset="-122"/>
              </a:rPr>
              <a:t>）差</a:t>
            </a:r>
            <a:r>
              <a:rPr kumimoji="1" lang="zh-CN" altLang="en-US" sz="2800" dirty="0">
                <a:solidFill>
                  <a:srgbClr val="FFFF00"/>
                </a:solidFill>
                <a:latin typeface="楷体_GB2312" pitchFamily="49" charset="-122"/>
                <a:ea typeface="楷体_GB2312" pitchFamily="49" charset="-122"/>
              </a:rPr>
              <a:t>示扫描量热法</a:t>
            </a:r>
            <a:r>
              <a:rPr kumimoji="1" lang="zh-CN" altLang="en-US" sz="2800" b="0" dirty="0">
                <a:solidFill>
                  <a:srgbClr val="FFFF00"/>
                </a:solidFill>
                <a:latin typeface="楷体_GB2312" pitchFamily="49" charset="-122"/>
                <a:ea typeface="楷体_GB2312" pitchFamily="49" charset="-122"/>
              </a:rPr>
              <a:t>（</a:t>
            </a:r>
            <a:r>
              <a:rPr kumimoji="1" lang="en-US" altLang="zh-CN" sz="2800" b="0" dirty="0">
                <a:solidFill>
                  <a:srgbClr val="FFFF00"/>
                </a:solidFill>
                <a:latin typeface="楷体_GB2312" pitchFamily="49" charset="-122"/>
                <a:ea typeface="楷体_GB2312" pitchFamily="49" charset="-122"/>
              </a:rPr>
              <a:t>DSC</a:t>
            </a:r>
            <a:r>
              <a:rPr kumimoji="1" lang="zh-CN" altLang="en-US" sz="2800" b="0" dirty="0">
                <a:solidFill>
                  <a:srgbClr val="FFFF00"/>
                </a:solidFill>
                <a:latin typeface="楷体_GB2312" pitchFamily="49" charset="-122"/>
                <a:ea typeface="楷体_GB2312" pitchFamily="49" charset="-122"/>
              </a:rPr>
              <a:t>） </a:t>
            </a:r>
          </a:p>
        </p:txBody>
      </p:sp>
      <p:sp>
        <p:nvSpPr>
          <p:cNvPr id="110595" name="Text Box 3"/>
          <p:cNvSpPr txBox="1">
            <a:spLocks noChangeArrowheads="1"/>
          </p:cNvSpPr>
          <p:nvPr/>
        </p:nvSpPr>
        <p:spPr bwMode="auto">
          <a:xfrm>
            <a:off x="304800" y="954088"/>
            <a:ext cx="851535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50000"/>
              </a:lnSpc>
            </a:pPr>
            <a:r>
              <a:rPr kumimoji="1" lang="en-US" altLang="zh-CN" sz="4000" b="0" dirty="0">
                <a:solidFill>
                  <a:schemeClr val="bg1"/>
                </a:solidFill>
                <a:latin typeface="Times New Roman" pitchFamily="18" charset="0"/>
              </a:rPr>
              <a:t>      </a:t>
            </a:r>
            <a:r>
              <a:rPr kumimoji="1" lang="zh-CN" altLang="en-US" sz="2400" b="0" dirty="0">
                <a:solidFill>
                  <a:schemeClr val="bg1"/>
                </a:solidFill>
                <a:latin typeface="楷体_GB2312" pitchFamily="49" charset="-122"/>
                <a:ea typeface="楷体_GB2312" pitchFamily="49" charset="-122"/>
              </a:rPr>
              <a:t>差示扫描量热法是在程序控制温度下，测量输给待测物质和参比物的能量差与温度</a:t>
            </a:r>
            <a:r>
              <a:rPr kumimoji="1" lang="en-US" altLang="zh-CN" sz="2400" b="0" dirty="0">
                <a:solidFill>
                  <a:schemeClr val="bg1"/>
                </a:solidFill>
                <a:latin typeface="楷体_GB2312" pitchFamily="49" charset="-122"/>
                <a:ea typeface="楷体_GB2312" pitchFamily="49" charset="-122"/>
              </a:rPr>
              <a:t>(</a:t>
            </a:r>
            <a:r>
              <a:rPr kumimoji="1" lang="zh-CN" altLang="en-US" sz="2400" b="0" dirty="0">
                <a:solidFill>
                  <a:schemeClr val="bg1"/>
                </a:solidFill>
                <a:latin typeface="楷体_GB2312" pitchFamily="49" charset="-122"/>
                <a:ea typeface="楷体_GB2312" pitchFamily="49" charset="-122"/>
              </a:rPr>
              <a:t>或时间</a:t>
            </a:r>
            <a:r>
              <a:rPr kumimoji="1" lang="en-US" altLang="zh-CN" sz="2400" b="0" dirty="0">
                <a:solidFill>
                  <a:schemeClr val="bg1"/>
                </a:solidFill>
                <a:latin typeface="楷体_GB2312" pitchFamily="49" charset="-122"/>
                <a:ea typeface="楷体_GB2312" pitchFamily="49" charset="-122"/>
              </a:rPr>
              <a:t>)</a:t>
            </a:r>
            <a:r>
              <a:rPr kumimoji="1" lang="zh-CN" altLang="en-US" sz="2400" b="0" dirty="0">
                <a:solidFill>
                  <a:schemeClr val="bg1"/>
                </a:solidFill>
                <a:latin typeface="楷体_GB2312" pitchFamily="49" charset="-122"/>
                <a:ea typeface="楷体_GB2312" pitchFamily="49" charset="-122"/>
              </a:rPr>
              <a:t>关系的一种技术。峰在横轴上位置、形状、数目与物质的性质有关</a:t>
            </a:r>
          </a:p>
          <a:p>
            <a:pPr eaLnBrk="1" hangingPunct="1">
              <a:lnSpc>
                <a:spcPct val="130000"/>
              </a:lnSpc>
            </a:pPr>
            <a:r>
              <a:rPr kumimoji="1" lang="zh-CN" altLang="en-US" sz="2400" b="0" dirty="0">
                <a:latin typeface="Times New Roman" pitchFamily="18" charset="0"/>
              </a:rPr>
              <a:t> </a:t>
            </a:r>
          </a:p>
        </p:txBody>
      </p:sp>
      <p:sp>
        <p:nvSpPr>
          <p:cNvPr id="38916" name="Rectangle 4"/>
          <p:cNvSpPr>
            <a:spLocks noChangeArrowheads="1"/>
          </p:cNvSpPr>
          <p:nvPr/>
        </p:nvSpPr>
        <p:spPr bwMode="auto">
          <a:xfrm>
            <a:off x="611188" y="3567113"/>
            <a:ext cx="23749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kumimoji="1" lang="zh-CN" altLang="en-US" sz="2400" b="0">
                <a:solidFill>
                  <a:srgbClr val="FFFF00"/>
                </a:solidFill>
                <a:latin typeface="楷体_GB2312" pitchFamily="49" charset="-122"/>
                <a:ea typeface="楷体_GB2312" pitchFamily="49" charset="-122"/>
              </a:rPr>
              <a:t>本法可鉴别药物或其多晶形、纯度检查以及熔点和水分等的测定</a:t>
            </a:r>
            <a:r>
              <a:rPr kumimoji="1" lang="zh-CN" altLang="en-US" sz="2400" b="0">
                <a:solidFill>
                  <a:schemeClr val="bg1"/>
                </a:solidFill>
                <a:latin typeface="楷体_GB2312" pitchFamily="49" charset="-122"/>
                <a:ea typeface="楷体_GB2312" pitchFamily="49" charset="-122"/>
              </a:rPr>
              <a:t>。</a:t>
            </a:r>
          </a:p>
        </p:txBody>
      </p:sp>
      <p:pic>
        <p:nvPicPr>
          <p:cNvPr id="38917" name="Picture 8"/>
          <p:cNvPicPr>
            <a:picLocks noChangeAspect="1" noChangeArrowheads="1"/>
          </p:cNvPicPr>
          <p:nvPr/>
        </p:nvPicPr>
        <p:blipFill>
          <a:blip r:embed="rId2">
            <a:extLst>
              <a:ext uri="{28A0092B-C50C-407E-A947-70E740481C1C}">
                <a14:useLocalDpi xmlns:a14="http://schemas.microsoft.com/office/drawing/2010/main" val="0"/>
              </a:ext>
            </a:extLst>
          </a:blip>
          <a:srcRect t="16779" r="18489"/>
          <a:stretch>
            <a:fillRect/>
          </a:stretch>
        </p:blipFill>
        <p:spPr bwMode="auto">
          <a:xfrm>
            <a:off x="3467100" y="3551238"/>
            <a:ext cx="5256213"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8" name="AutoShape 9"/>
          <p:cNvSpPr>
            <a:spLocks noChangeArrowheads="1"/>
          </p:cNvSpPr>
          <p:nvPr/>
        </p:nvSpPr>
        <p:spPr bwMode="auto">
          <a:xfrm>
            <a:off x="4356100" y="4797425"/>
            <a:ext cx="1152525" cy="566738"/>
          </a:xfrm>
          <a:prstGeom prst="wedgeRoundRectCallout">
            <a:avLst>
              <a:gd name="adj1" fmla="val 105338"/>
              <a:gd name="adj2" fmla="val 124380"/>
              <a:gd name="adj3" fmla="val 16667"/>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kumimoji="1" lang="en-US" altLang="zh-CN" sz="2400">
                <a:solidFill>
                  <a:schemeClr val="bg1"/>
                </a:solidFill>
                <a:latin typeface="Eras Medium ITC" pitchFamily="34" charset="0"/>
                <a:ea typeface="隶书" pitchFamily="49" charset="-122"/>
              </a:rPr>
              <a:t>97.2%</a:t>
            </a:r>
          </a:p>
        </p:txBody>
      </p:sp>
      <p:sp>
        <p:nvSpPr>
          <p:cNvPr id="38919" name="AutoShape 10"/>
          <p:cNvSpPr>
            <a:spLocks noChangeArrowheads="1"/>
          </p:cNvSpPr>
          <p:nvPr/>
        </p:nvSpPr>
        <p:spPr bwMode="auto">
          <a:xfrm>
            <a:off x="5364163" y="4221163"/>
            <a:ext cx="1152525" cy="576262"/>
          </a:xfrm>
          <a:prstGeom prst="wedgeRoundRectCallout">
            <a:avLst>
              <a:gd name="adj1" fmla="val 68097"/>
              <a:gd name="adj2" fmla="val 169833"/>
              <a:gd name="adj3" fmla="val 16667"/>
            </a:avLst>
          </a:prstGeom>
          <a:solidFill>
            <a:srgbClr val="FF33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kumimoji="1" lang="en-US" altLang="zh-CN" sz="2400">
                <a:latin typeface="Eras Medium ITC" pitchFamily="34" charset="0"/>
                <a:ea typeface="隶书" pitchFamily="49" charset="-122"/>
              </a:rPr>
              <a:t>98.6%</a:t>
            </a:r>
          </a:p>
        </p:txBody>
      </p:sp>
      <p:sp>
        <p:nvSpPr>
          <p:cNvPr id="38920" name="AutoShape 11"/>
          <p:cNvSpPr>
            <a:spLocks noChangeArrowheads="1"/>
          </p:cNvSpPr>
          <p:nvPr/>
        </p:nvSpPr>
        <p:spPr bwMode="auto">
          <a:xfrm>
            <a:off x="7378700" y="3789363"/>
            <a:ext cx="1368425" cy="576262"/>
          </a:xfrm>
          <a:prstGeom prst="wedgeRoundRectCallout">
            <a:avLst>
              <a:gd name="adj1" fmla="val -67981"/>
              <a:gd name="adj2" fmla="val 94630"/>
              <a:gd name="adj3" fmla="val 16667"/>
            </a:avLst>
          </a:prstGeom>
          <a:solidFill>
            <a:srgbClr val="0000CC"/>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ctr"/>
            <a:r>
              <a:rPr kumimoji="1" lang="zh-CN" altLang="en-US" sz="2400">
                <a:solidFill>
                  <a:srgbClr val="FFFF00"/>
                </a:solidFill>
                <a:latin typeface="Eras Medium ITC" pitchFamily="34" charset="0"/>
                <a:ea typeface="隶书" pitchFamily="49" charset="-122"/>
              </a:rPr>
              <a:t>对照品</a:t>
            </a:r>
          </a:p>
        </p:txBody>
      </p:sp>
      <p:sp>
        <p:nvSpPr>
          <p:cNvPr id="38921" name="矩形 1"/>
          <p:cNvSpPr>
            <a:spLocks noChangeArrowheads="1"/>
          </p:cNvSpPr>
          <p:nvPr/>
        </p:nvSpPr>
        <p:spPr bwMode="auto">
          <a:xfrm>
            <a:off x="4222750" y="2997200"/>
            <a:ext cx="3744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kumimoji="1" lang="zh-CN" altLang="en-US" sz="2400">
                <a:solidFill>
                  <a:srgbClr val="FFFF00"/>
                </a:solidFill>
                <a:latin typeface="楷体_GB2312" pitchFamily="49" charset="-122"/>
                <a:ea typeface="楷体_GB2312" pitchFamily="49" charset="-122"/>
              </a:rPr>
              <a:t>不同纯度苯甲酸的</a:t>
            </a:r>
            <a:r>
              <a:rPr kumimoji="1" lang="en-US" altLang="zh-CN" sz="2400">
                <a:solidFill>
                  <a:srgbClr val="FFFF00"/>
                </a:solidFill>
                <a:latin typeface="楷体_GB2312" pitchFamily="49" charset="-122"/>
                <a:ea typeface="楷体_GB2312" pitchFamily="49" charset="-122"/>
              </a:rPr>
              <a:t>DSC</a:t>
            </a:r>
            <a:r>
              <a:rPr kumimoji="1" lang="zh-CN" altLang="en-US" sz="2400">
                <a:solidFill>
                  <a:srgbClr val="FFFF00"/>
                </a:solidFill>
                <a:latin typeface="楷体_GB2312" pitchFamily="49" charset="-122"/>
                <a:ea typeface="楷体_GB2312" pitchFamily="49" charset="-122"/>
              </a:rPr>
              <a:t>曲线</a:t>
            </a:r>
          </a:p>
        </p:txBody>
      </p:sp>
    </p:spTree>
    <p:extLst>
      <p:ext uri="{BB962C8B-B14F-4D97-AF65-F5344CB8AC3E}">
        <p14:creationId xmlns:p14="http://schemas.microsoft.com/office/powerpoint/2010/main" val="28444960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additive="base">
                                        <p:cTn id="7" dur="500" fill="hold"/>
                                        <p:tgtEl>
                                          <p:spTgt spid="110594"/>
                                        </p:tgtEl>
                                        <p:attrNameLst>
                                          <p:attrName>ppt_x</p:attrName>
                                        </p:attrNameLst>
                                      </p:cBhvr>
                                      <p:tavLst>
                                        <p:tav tm="0">
                                          <p:val>
                                            <p:strVal val="0-#ppt_w/2"/>
                                          </p:val>
                                        </p:tav>
                                        <p:tav tm="100000">
                                          <p:val>
                                            <p:strVal val="#ppt_x"/>
                                          </p:val>
                                        </p:tav>
                                      </p:tavLst>
                                    </p:anim>
                                    <p:anim calcmode="lin" valueType="num">
                                      <p:cBhvr additive="base">
                                        <p:cTn id="8" dur="500" fill="hold"/>
                                        <p:tgtEl>
                                          <p:spTgt spid="1105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0595"/>
                                        </p:tgtEl>
                                        <p:attrNameLst>
                                          <p:attrName>style.visibility</p:attrName>
                                        </p:attrNameLst>
                                      </p:cBhvr>
                                      <p:to>
                                        <p:strVal val="visible"/>
                                      </p:to>
                                    </p:set>
                                    <p:anim calcmode="lin" valueType="num">
                                      <p:cBhvr additive="base">
                                        <p:cTn id="13" dur="500" fill="hold"/>
                                        <p:tgtEl>
                                          <p:spTgt spid="110595"/>
                                        </p:tgtEl>
                                        <p:attrNameLst>
                                          <p:attrName>ppt_x</p:attrName>
                                        </p:attrNameLst>
                                      </p:cBhvr>
                                      <p:tavLst>
                                        <p:tav tm="0">
                                          <p:val>
                                            <p:strVal val="0-#ppt_w/2"/>
                                          </p:val>
                                        </p:tav>
                                        <p:tav tm="100000">
                                          <p:val>
                                            <p:strVal val="#ppt_x"/>
                                          </p:val>
                                        </p:tav>
                                      </p:tavLst>
                                    </p:anim>
                                    <p:anim calcmode="lin" valueType="num">
                                      <p:cBhvr additive="base">
                                        <p:cTn id="14" dur="500" fill="hold"/>
                                        <p:tgtEl>
                                          <p:spTgt spid="1105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utoUpdateAnimBg="0"/>
      <p:bldP spid="110595"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50825" y="765175"/>
            <a:ext cx="8610600" cy="397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30000"/>
              </a:lnSpc>
            </a:pPr>
            <a:r>
              <a:rPr kumimoji="1" lang="zh-CN" altLang="en-US" sz="2800" b="0" dirty="0">
                <a:solidFill>
                  <a:srgbClr val="FFFF00"/>
                </a:solidFill>
                <a:latin typeface="Times New Roman" pitchFamily="18" charset="0"/>
              </a:rPr>
              <a:t>（</a:t>
            </a:r>
            <a:r>
              <a:rPr kumimoji="1" lang="en-US" altLang="zh-CN" sz="2800" b="0" dirty="0">
                <a:solidFill>
                  <a:srgbClr val="FFFF00"/>
                </a:solidFill>
                <a:latin typeface="Times New Roman" pitchFamily="18" charset="0"/>
              </a:rPr>
              <a:t>4</a:t>
            </a:r>
            <a:r>
              <a:rPr kumimoji="1" lang="zh-CN" altLang="en-US" sz="2800" b="0" dirty="0" smtClean="0">
                <a:solidFill>
                  <a:srgbClr val="FFFF00"/>
                </a:solidFill>
                <a:latin typeface="Times New Roman" pitchFamily="18" charset="0"/>
              </a:rPr>
              <a:t>）</a:t>
            </a:r>
            <a:r>
              <a:rPr kumimoji="1" lang="zh-CN" altLang="en-US" sz="2800" dirty="0">
                <a:solidFill>
                  <a:srgbClr val="FFFF00"/>
                </a:solidFill>
                <a:latin typeface="楷体_GB2312" pitchFamily="49" charset="-122"/>
                <a:ea typeface="楷体_GB2312" pitchFamily="49" charset="-122"/>
              </a:rPr>
              <a:t>热分析法的应用</a:t>
            </a:r>
            <a:endParaRPr kumimoji="1" lang="en-US" altLang="zh-CN" sz="2800" dirty="0">
              <a:solidFill>
                <a:srgbClr val="FFFF00"/>
              </a:solidFill>
              <a:latin typeface="楷体_GB2312" pitchFamily="49" charset="-122"/>
              <a:ea typeface="楷体_GB2312" pitchFamily="49" charset="-122"/>
            </a:endParaRPr>
          </a:p>
          <a:p>
            <a:pPr eaLnBrk="1" hangingPunct="1">
              <a:lnSpc>
                <a:spcPct val="150000"/>
              </a:lnSpc>
            </a:pPr>
            <a:r>
              <a:rPr kumimoji="1" lang="en-US" altLang="zh-CN" sz="2400" b="0" dirty="0">
                <a:solidFill>
                  <a:schemeClr val="bg1"/>
                </a:solidFill>
                <a:latin typeface="Times New Roman" pitchFamily="18" charset="0"/>
                <a:ea typeface="楷体_GB2312" pitchFamily="49" charset="-122"/>
              </a:rPr>
              <a:t>             1</a:t>
            </a:r>
            <a:r>
              <a:rPr kumimoji="1" lang="zh-CN" altLang="en-US" sz="2400" b="0" dirty="0">
                <a:solidFill>
                  <a:schemeClr val="bg1"/>
                </a:solidFill>
                <a:latin typeface="Times New Roman" pitchFamily="18" charset="0"/>
                <a:ea typeface="楷体_GB2312" pitchFamily="49" charset="-122"/>
              </a:rPr>
              <a:t>）多晶型及其转变的</a:t>
            </a:r>
            <a:r>
              <a:rPr kumimoji="1" lang="zh-CN" altLang="en-US" sz="2400" b="0">
                <a:solidFill>
                  <a:schemeClr val="bg1"/>
                </a:solidFill>
                <a:latin typeface="Times New Roman" pitchFamily="18" charset="0"/>
                <a:ea typeface="楷体_GB2312" pitchFamily="49" charset="-122"/>
              </a:rPr>
              <a:t>表</a:t>
            </a:r>
            <a:r>
              <a:rPr kumimoji="1" lang="zh-CN" altLang="en-US" sz="2400" b="0" smtClean="0">
                <a:solidFill>
                  <a:schemeClr val="bg1"/>
                </a:solidFill>
                <a:latin typeface="Times New Roman" pitchFamily="18" charset="0"/>
                <a:ea typeface="楷体_GB2312" pitchFamily="49" charset="-122"/>
              </a:rPr>
              <a:t>征：晶型转变伴有热效应</a:t>
            </a:r>
            <a:endParaRPr kumimoji="1" lang="en-US" altLang="zh-CN" sz="2400" b="0" dirty="0">
              <a:solidFill>
                <a:schemeClr val="bg1"/>
              </a:solidFill>
              <a:latin typeface="Times New Roman" pitchFamily="18" charset="0"/>
              <a:ea typeface="楷体_GB2312" pitchFamily="49" charset="-122"/>
            </a:endParaRPr>
          </a:p>
          <a:p>
            <a:pPr eaLnBrk="1" hangingPunct="1">
              <a:lnSpc>
                <a:spcPct val="150000"/>
              </a:lnSpc>
            </a:pPr>
            <a:r>
              <a:rPr kumimoji="1" lang="en-US" altLang="zh-CN" sz="2400" b="0" dirty="0">
                <a:solidFill>
                  <a:schemeClr val="bg1"/>
                </a:solidFill>
                <a:latin typeface="Times New Roman" pitchFamily="18" charset="0"/>
                <a:ea typeface="楷体_GB2312" pitchFamily="49" charset="-122"/>
              </a:rPr>
              <a:t>             2</a:t>
            </a:r>
            <a:r>
              <a:rPr kumimoji="1" lang="zh-CN" altLang="en-US" sz="2400" b="0" dirty="0">
                <a:solidFill>
                  <a:schemeClr val="bg1"/>
                </a:solidFill>
                <a:latin typeface="Times New Roman" pitchFamily="18" charset="0"/>
                <a:ea typeface="楷体_GB2312" pitchFamily="49" charset="-122"/>
              </a:rPr>
              <a:t>）药物的纯度测定</a:t>
            </a:r>
            <a:endParaRPr kumimoji="1" lang="en-US" altLang="zh-CN" sz="2400" b="0" dirty="0">
              <a:solidFill>
                <a:schemeClr val="bg1"/>
              </a:solidFill>
              <a:latin typeface="Times New Roman" pitchFamily="18" charset="0"/>
              <a:ea typeface="楷体_GB2312" pitchFamily="49" charset="-122"/>
            </a:endParaRPr>
          </a:p>
          <a:p>
            <a:pPr eaLnBrk="1" hangingPunct="1">
              <a:lnSpc>
                <a:spcPct val="150000"/>
              </a:lnSpc>
            </a:pPr>
            <a:r>
              <a:rPr kumimoji="1" lang="zh-CN" altLang="en-US" sz="2400" b="0" dirty="0">
                <a:solidFill>
                  <a:schemeClr val="bg1"/>
                </a:solidFill>
                <a:latin typeface="Times New Roman" pitchFamily="18" charset="0"/>
                <a:ea typeface="楷体_GB2312" pitchFamily="49" charset="-122"/>
              </a:rPr>
              <a:t>         热分析法测定的条件：</a:t>
            </a:r>
            <a:r>
              <a:rPr kumimoji="1" lang="zh-CN" altLang="en-US" sz="2400" b="0" dirty="0">
                <a:solidFill>
                  <a:schemeClr val="bg1"/>
                </a:solidFill>
                <a:latin typeface="宋体" pitchFamily="2" charset="-122"/>
              </a:rPr>
              <a:t>①</a:t>
            </a:r>
            <a:r>
              <a:rPr kumimoji="1" lang="zh-CN" altLang="en-US" sz="2400" b="0" dirty="0">
                <a:solidFill>
                  <a:schemeClr val="bg1"/>
                </a:solidFill>
                <a:latin typeface="Times New Roman" pitchFamily="18" charset="0"/>
                <a:ea typeface="楷体_GB2312" pitchFamily="49" charset="-122"/>
              </a:rPr>
              <a:t>样品纯度大于</a:t>
            </a:r>
            <a:r>
              <a:rPr kumimoji="1" lang="en-US" altLang="zh-CN" sz="2400" b="0" dirty="0">
                <a:solidFill>
                  <a:schemeClr val="bg1"/>
                </a:solidFill>
                <a:latin typeface="Times New Roman" pitchFamily="18" charset="0"/>
                <a:ea typeface="楷体_GB2312" pitchFamily="49" charset="-122"/>
              </a:rPr>
              <a:t>98.0%</a:t>
            </a:r>
            <a:r>
              <a:rPr kumimoji="1" lang="zh-CN" altLang="en-US" sz="2400" b="0" dirty="0">
                <a:solidFill>
                  <a:schemeClr val="bg1"/>
                </a:solidFill>
                <a:latin typeface="Times New Roman" pitchFamily="18" charset="0"/>
                <a:ea typeface="楷体_GB2312" pitchFamily="49" charset="-122"/>
              </a:rPr>
              <a:t>；</a:t>
            </a:r>
            <a:r>
              <a:rPr kumimoji="1" lang="zh-CN" altLang="en-US" sz="2400" b="0" dirty="0">
                <a:solidFill>
                  <a:schemeClr val="bg1"/>
                </a:solidFill>
                <a:latin typeface="宋体" pitchFamily="2" charset="-122"/>
              </a:rPr>
              <a:t>②</a:t>
            </a:r>
            <a:r>
              <a:rPr kumimoji="1" lang="zh-CN" altLang="en-US" sz="2400" b="0" dirty="0">
                <a:solidFill>
                  <a:schemeClr val="bg1"/>
                </a:solidFill>
                <a:latin typeface="Times New Roman" pitchFamily="18" charset="0"/>
                <a:ea typeface="楷体_GB2312" pitchFamily="49" charset="-122"/>
              </a:rPr>
              <a:t>杂质不与主成分反应；</a:t>
            </a:r>
            <a:r>
              <a:rPr kumimoji="1" lang="zh-CN" altLang="en-US" sz="2400" b="0" dirty="0">
                <a:solidFill>
                  <a:schemeClr val="bg1"/>
                </a:solidFill>
                <a:latin typeface="宋体" pitchFamily="2" charset="-122"/>
              </a:rPr>
              <a:t>③</a:t>
            </a:r>
            <a:r>
              <a:rPr kumimoji="1" lang="zh-CN" altLang="en-US" sz="2400" b="0" dirty="0">
                <a:solidFill>
                  <a:schemeClr val="bg1"/>
                </a:solidFill>
                <a:latin typeface="Times New Roman" pitchFamily="18" charset="0"/>
                <a:ea typeface="楷体_GB2312" pitchFamily="49" charset="-122"/>
              </a:rPr>
              <a:t>杂质不与主成分形成共晶或固熔体；</a:t>
            </a:r>
            <a:r>
              <a:rPr kumimoji="1" lang="zh-CN" altLang="en-US" sz="2400" b="0" dirty="0">
                <a:solidFill>
                  <a:schemeClr val="bg1"/>
                </a:solidFill>
                <a:latin typeface="宋体" pitchFamily="2" charset="-122"/>
              </a:rPr>
              <a:t>④</a:t>
            </a:r>
            <a:r>
              <a:rPr kumimoji="1" lang="zh-CN" altLang="en-US" sz="2400" b="0" dirty="0">
                <a:solidFill>
                  <a:schemeClr val="bg1"/>
                </a:solidFill>
                <a:latin typeface="Times New Roman" pitchFamily="18" charset="0"/>
                <a:ea typeface="楷体_GB2312" pitchFamily="49" charset="-122"/>
              </a:rPr>
              <a:t>杂质与熔融试样有化学相似性；</a:t>
            </a:r>
            <a:r>
              <a:rPr kumimoji="1" lang="zh-CN" altLang="en-US" sz="2400" b="0" dirty="0">
                <a:solidFill>
                  <a:schemeClr val="bg1"/>
                </a:solidFill>
                <a:latin typeface="宋体" pitchFamily="2" charset="-122"/>
              </a:rPr>
              <a:t>⑤</a:t>
            </a:r>
            <a:r>
              <a:rPr kumimoji="1" lang="zh-CN" altLang="en-US" sz="2400" b="0" dirty="0">
                <a:solidFill>
                  <a:schemeClr val="bg1"/>
                </a:solidFill>
                <a:latin typeface="Times New Roman" pitchFamily="18" charset="0"/>
                <a:ea typeface="楷体_GB2312" pitchFamily="49" charset="-122"/>
              </a:rPr>
              <a:t>样品在熔融过程中化学性稳定；</a:t>
            </a:r>
            <a:r>
              <a:rPr kumimoji="1" lang="zh-CN" altLang="en-US" sz="2400" b="0" dirty="0">
                <a:solidFill>
                  <a:schemeClr val="bg1"/>
                </a:solidFill>
                <a:latin typeface="宋体" pitchFamily="2" charset="-122"/>
              </a:rPr>
              <a:t>⑥</a:t>
            </a:r>
            <a:r>
              <a:rPr kumimoji="1" lang="zh-CN" altLang="en-US" sz="2400" b="0" dirty="0">
                <a:solidFill>
                  <a:schemeClr val="bg1"/>
                </a:solidFill>
                <a:latin typeface="Times New Roman" pitchFamily="18" charset="0"/>
                <a:ea typeface="楷体_GB2312" pitchFamily="49" charset="-122"/>
              </a:rPr>
              <a:t>药物如果存在多晶现象必须全部转变为某一晶型。</a:t>
            </a:r>
            <a:r>
              <a:rPr kumimoji="1" lang="zh-CN" altLang="en-US" sz="2400" b="0" dirty="0">
                <a:latin typeface="Times New Roman" pitchFamily="18" charset="0"/>
              </a:rPr>
              <a:t> </a:t>
            </a:r>
          </a:p>
        </p:txBody>
      </p:sp>
    </p:spTree>
    <p:extLst>
      <p:ext uri="{BB962C8B-B14F-4D97-AF65-F5344CB8AC3E}">
        <p14:creationId xmlns:p14="http://schemas.microsoft.com/office/powerpoint/2010/main" val="858282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23888" y="796925"/>
            <a:ext cx="7851775"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40000"/>
              </a:lnSpc>
            </a:pPr>
            <a:r>
              <a:rPr kumimoji="1" lang="en-US" altLang="zh-CN" sz="2800" b="0">
                <a:solidFill>
                  <a:srgbClr val="FFFF00"/>
                </a:solidFill>
                <a:latin typeface="楷体_GB2312" pitchFamily="49" charset="-122"/>
                <a:ea typeface="楷体_GB2312" pitchFamily="49" charset="-122"/>
              </a:rPr>
              <a:t>2.</a:t>
            </a:r>
            <a:r>
              <a:rPr kumimoji="1" lang="zh-CN" altLang="en-US" sz="2800" b="0">
                <a:solidFill>
                  <a:srgbClr val="FFFF00"/>
                </a:solidFill>
                <a:latin typeface="楷体_GB2312" pitchFamily="49" charset="-122"/>
                <a:ea typeface="楷体_GB2312" pitchFamily="49" charset="-122"/>
              </a:rPr>
              <a:t>酸碱度测定法</a:t>
            </a:r>
            <a:endParaRPr kumimoji="1" lang="en-US" altLang="zh-CN" sz="2800" b="0">
              <a:solidFill>
                <a:srgbClr val="FFFF00"/>
              </a:solidFill>
              <a:latin typeface="楷体_GB2312" pitchFamily="49" charset="-122"/>
              <a:ea typeface="楷体_GB2312" pitchFamily="49" charset="-122"/>
            </a:endParaRPr>
          </a:p>
          <a:p>
            <a:pPr eaLnBrk="1" hangingPunct="1">
              <a:lnSpc>
                <a:spcPct val="140000"/>
              </a:lnSpc>
            </a:pPr>
            <a:r>
              <a:rPr kumimoji="1" lang="en-US" altLang="zh-CN" sz="2800">
                <a:solidFill>
                  <a:srgbClr val="FFFF00"/>
                </a:solidFill>
                <a:latin typeface="Times New Roman" pitchFamily="18" charset="0"/>
                <a:ea typeface="楷体_GB2312" pitchFamily="49" charset="-122"/>
              </a:rPr>
              <a:t>          </a:t>
            </a:r>
            <a:r>
              <a:rPr kumimoji="1" lang="zh-CN" altLang="en-US" sz="2800" b="0">
                <a:solidFill>
                  <a:schemeClr val="bg1"/>
                </a:solidFill>
                <a:latin typeface="Times New Roman" pitchFamily="18" charset="0"/>
                <a:ea typeface="楷体_GB2312" pitchFamily="49" charset="-122"/>
              </a:rPr>
              <a:t>酸碱滴定法、指示剂法、</a:t>
            </a:r>
            <a:r>
              <a:rPr kumimoji="1" lang="en-US" altLang="zh-CN" sz="2800" b="0">
                <a:solidFill>
                  <a:schemeClr val="bg1"/>
                </a:solidFill>
                <a:latin typeface="Times New Roman" pitchFamily="18" charset="0"/>
                <a:ea typeface="楷体_GB2312" pitchFamily="49" charset="-122"/>
              </a:rPr>
              <a:t>pH</a:t>
            </a:r>
            <a:r>
              <a:rPr kumimoji="1" lang="zh-CN" altLang="en-US" sz="2800" b="0">
                <a:solidFill>
                  <a:schemeClr val="bg1"/>
                </a:solidFill>
                <a:latin typeface="Times New Roman" pitchFamily="18" charset="0"/>
                <a:ea typeface="楷体_GB2312" pitchFamily="49" charset="-122"/>
              </a:rPr>
              <a:t>测定法 </a:t>
            </a:r>
            <a:r>
              <a:rPr kumimoji="1" lang="zh-CN" altLang="en-US" sz="2800" b="0">
                <a:solidFill>
                  <a:schemeClr val="bg1"/>
                </a:solidFill>
                <a:latin typeface="Times New Roman" pitchFamily="18" charset="0"/>
              </a:rPr>
              <a:t>             </a:t>
            </a:r>
          </a:p>
        </p:txBody>
      </p:sp>
      <p:sp>
        <p:nvSpPr>
          <p:cNvPr id="5" name="Text Box 2"/>
          <p:cNvSpPr txBox="1">
            <a:spLocks noChangeArrowheads="1"/>
          </p:cNvSpPr>
          <p:nvPr/>
        </p:nvSpPr>
        <p:spPr bwMode="auto">
          <a:xfrm>
            <a:off x="619125" y="2195513"/>
            <a:ext cx="8397875"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40000"/>
              </a:lnSpc>
            </a:pPr>
            <a:r>
              <a:rPr kumimoji="1" lang="en-US" altLang="zh-CN" sz="2800" b="0" dirty="0">
                <a:solidFill>
                  <a:srgbClr val="FFFF00"/>
                </a:solidFill>
                <a:latin typeface="楷体_GB2312" pitchFamily="49" charset="-122"/>
                <a:ea typeface="楷体_GB2312" pitchFamily="49" charset="-122"/>
              </a:rPr>
              <a:t>3.</a:t>
            </a:r>
            <a:r>
              <a:rPr kumimoji="1" lang="zh-CN" altLang="en-US" sz="2800" b="0" dirty="0">
                <a:solidFill>
                  <a:srgbClr val="FFFF00"/>
                </a:solidFill>
                <a:latin typeface="楷体_GB2312" pitchFamily="49" charset="-122"/>
                <a:ea typeface="楷体_GB2312" pitchFamily="49" charset="-122"/>
              </a:rPr>
              <a:t>物理性状检查法</a:t>
            </a:r>
            <a:endParaRPr kumimoji="1" lang="en-US" altLang="zh-CN" sz="2800" b="0" dirty="0">
              <a:solidFill>
                <a:srgbClr val="FFFF00"/>
              </a:solidFill>
              <a:latin typeface="楷体_GB2312" pitchFamily="49" charset="-122"/>
              <a:ea typeface="楷体_GB2312" pitchFamily="49" charset="-122"/>
            </a:endParaRPr>
          </a:p>
          <a:p>
            <a:pPr eaLnBrk="1" hangingPunct="1">
              <a:lnSpc>
                <a:spcPct val="130000"/>
              </a:lnSpc>
            </a:pPr>
            <a:r>
              <a:rPr kumimoji="1" lang="zh-CN" altLang="en-US" sz="2800" b="0" dirty="0">
                <a:solidFill>
                  <a:schemeClr val="bg1"/>
                </a:solidFill>
                <a:ea typeface="楷体_GB2312" pitchFamily="49" charset="-122"/>
              </a:rPr>
              <a:t>         臭味及挥发性差异、颜色差异、溶解行为差异、    旋光性质的差异</a:t>
            </a:r>
          </a:p>
          <a:p>
            <a:pPr eaLnBrk="1" hangingPunct="1">
              <a:lnSpc>
                <a:spcPct val="140000"/>
              </a:lnSpc>
            </a:pPr>
            <a:endParaRPr kumimoji="1" lang="zh-CN" altLang="en-US" sz="2800" b="0" dirty="0">
              <a:solidFill>
                <a:schemeClr val="bg1"/>
              </a:solidFill>
              <a:latin typeface="Times New Roman" pitchFamily="18" charset="0"/>
            </a:endParaRPr>
          </a:p>
        </p:txBody>
      </p:sp>
    </p:spTree>
    <p:extLst>
      <p:ext uri="{BB962C8B-B14F-4D97-AF65-F5344CB8AC3E}">
        <p14:creationId xmlns:p14="http://schemas.microsoft.com/office/powerpoint/2010/main" val="890848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50825" y="692150"/>
            <a:ext cx="8642350" cy="936625"/>
          </a:xfrm>
        </p:spPr>
        <p:txBody>
          <a:bodyPr/>
          <a:lstStyle/>
          <a:p>
            <a:pPr algn="l" eaLnBrk="1" hangingPunct="1"/>
            <a:r>
              <a:rPr kumimoji="1" lang="zh-CN" altLang="en-US" sz="2800" smtClean="0">
                <a:solidFill>
                  <a:srgbClr val="FFFF00"/>
                </a:solidFill>
                <a:latin typeface="楷体_GB2312" pitchFamily="49" charset="-122"/>
                <a:ea typeface="楷体_GB2312" pitchFamily="49" charset="-122"/>
              </a:rPr>
              <a:t>药物纯度与化学试剂纯度的区别：</a:t>
            </a:r>
          </a:p>
        </p:txBody>
      </p:sp>
      <p:sp>
        <p:nvSpPr>
          <p:cNvPr id="5123" name="Rectangle 3"/>
          <p:cNvSpPr>
            <a:spLocks noGrp="1" noChangeArrowheads="1"/>
          </p:cNvSpPr>
          <p:nvPr>
            <p:ph type="body" idx="1"/>
          </p:nvPr>
        </p:nvSpPr>
        <p:spPr>
          <a:xfrm>
            <a:off x="323850" y="1628775"/>
            <a:ext cx="8362950" cy="3887788"/>
          </a:xfrm>
        </p:spPr>
        <p:txBody>
          <a:bodyPr/>
          <a:lstStyle/>
          <a:p>
            <a:pPr eaLnBrk="1" hangingPunct="1">
              <a:lnSpc>
                <a:spcPct val="150000"/>
              </a:lnSpc>
              <a:buFont typeface="Wingdings" pitchFamily="2" charset="2"/>
              <a:buChar char="Ø"/>
            </a:pPr>
            <a:r>
              <a:rPr kumimoji="1" lang="en-US" altLang="zh-CN" sz="2400" smtClean="0">
                <a:solidFill>
                  <a:srgbClr val="FFFF00"/>
                </a:solidFill>
                <a:latin typeface="楷体_GB2312" pitchFamily="49" charset="-122"/>
                <a:ea typeface="楷体_GB2312" pitchFamily="49" charset="-122"/>
              </a:rPr>
              <a:t>  a.</a:t>
            </a:r>
            <a:r>
              <a:rPr kumimoji="1" lang="zh-CN" altLang="en-US" sz="2400" smtClean="0">
                <a:solidFill>
                  <a:srgbClr val="FFFF00"/>
                </a:solidFill>
                <a:latin typeface="楷体_GB2312" pitchFamily="49" charset="-122"/>
                <a:ea typeface="楷体_GB2312" pitchFamily="49" charset="-122"/>
              </a:rPr>
              <a:t>药物纯度</a:t>
            </a:r>
            <a:r>
              <a:rPr kumimoji="1" lang="en-US" altLang="zh-CN" sz="2400" smtClean="0">
                <a:solidFill>
                  <a:srgbClr val="FFFF00"/>
                </a:solidFill>
                <a:ea typeface="楷体_GB2312" pitchFamily="49" charset="-122"/>
              </a:rPr>
              <a:t>—</a:t>
            </a:r>
            <a:r>
              <a:rPr kumimoji="1" lang="zh-CN" altLang="en-US" sz="2400" smtClean="0">
                <a:solidFill>
                  <a:srgbClr val="FFFF00"/>
                </a:solidFill>
                <a:latin typeface="楷体_GB2312" pitchFamily="49" charset="-122"/>
                <a:ea typeface="楷体_GB2312" pitchFamily="49" charset="-122"/>
              </a:rPr>
              <a:t>又称为药用规格</a:t>
            </a:r>
            <a:r>
              <a:rPr kumimoji="1" lang="en-US" altLang="zh-CN" sz="2400" smtClean="0">
                <a:solidFill>
                  <a:srgbClr val="FFFF00"/>
                </a:solidFill>
                <a:latin typeface="楷体_GB2312" pitchFamily="49" charset="-122"/>
                <a:ea typeface="楷体_GB2312" pitchFamily="49" charset="-122"/>
              </a:rPr>
              <a:t>,</a:t>
            </a:r>
            <a:r>
              <a:rPr kumimoji="1" lang="zh-CN" altLang="en-US" sz="2400" smtClean="0">
                <a:solidFill>
                  <a:srgbClr val="FFFF00"/>
                </a:solidFill>
                <a:latin typeface="楷体_GB2312" pitchFamily="49" charset="-122"/>
                <a:ea typeface="楷体_GB2312" pitchFamily="49" charset="-122"/>
              </a:rPr>
              <a:t>主要从用药安全、有效和对药物稳定性等方面考虑</a:t>
            </a:r>
            <a:r>
              <a:rPr kumimoji="1" lang="en-US" altLang="zh-CN" sz="2400" smtClean="0">
                <a:solidFill>
                  <a:srgbClr val="FFFF00"/>
                </a:solidFill>
                <a:latin typeface="楷体_GB2312" pitchFamily="49" charset="-122"/>
                <a:ea typeface="楷体_GB2312" pitchFamily="49" charset="-122"/>
              </a:rPr>
              <a:t>,</a:t>
            </a:r>
            <a:r>
              <a:rPr kumimoji="1" lang="zh-CN" altLang="en-US" sz="2400" smtClean="0">
                <a:solidFill>
                  <a:srgbClr val="FFFF00"/>
                </a:solidFill>
                <a:latin typeface="楷体_GB2312" pitchFamily="49" charset="-122"/>
                <a:ea typeface="楷体_GB2312" pitchFamily="49" charset="-122"/>
              </a:rPr>
              <a:t>只有合格品和不合格品</a:t>
            </a:r>
            <a:r>
              <a:rPr kumimoji="1" lang="en-US" altLang="zh-CN" sz="2400" smtClean="0">
                <a:solidFill>
                  <a:srgbClr val="FFFF00"/>
                </a:solidFill>
                <a:latin typeface="楷体_GB2312" pitchFamily="49" charset="-122"/>
                <a:ea typeface="楷体_GB2312" pitchFamily="49" charset="-122"/>
              </a:rPr>
              <a:t>. </a:t>
            </a:r>
          </a:p>
          <a:p>
            <a:pPr eaLnBrk="1" hangingPunct="1">
              <a:lnSpc>
                <a:spcPct val="150000"/>
              </a:lnSpc>
              <a:buClr>
                <a:srgbClr val="FFFF00"/>
              </a:buClr>
              <a:buFont typeface="Wingdings" pitchFamily="2" charset="2"/>
              <a:buChar char="Ø"/>
            </a:pPr>
            <a:r>
              <a:rPr kumimoji="1" lang="en-US" altLang="zh-CN" sz="2400" smtClean="0">
                <a:solidFill>
                  <a:srgbClr val="FFFF00"/>
                </a:solidFill>
                <a:latin typeface="楷体_GB2312" pitchFamily="49" charset="-122"/>
                <a:ea typeface="楷体_GB2312" pitchFamily="49" charset="-122"/>
              </a:rPr>
              <a:t>  b.</a:t>
            </a:r>
            <a:r>
              <a:rPr kumimoji="1" lang="zh-CN" altLang="en-US" sz="2400" smtClean="0">
                <a:solidFill>
                  <a:srgbClr val="FFFF00"/>
                </a:solidFill>
                <a:latin typeface="楷体_GB2312" pitchFamily="49" charset="-122"/>
                <a:ea typeface="楷体_GB2312" pitchFamily="49" charset="-122"/>
              </a:rPr>
              <a:t>化学试剂的纯度</a:t>
            </a:r>
            <a:r>
              <a:rPr kumimoji="1" lang="en-US" altLang="zh-CN" sz="2400" smtClean="0">
                <a:solidFill>
                  <a:srgbClr val="FFFF00"/>
                </a:solidFill>
                <a:ea typeface="楷体_GB2312" pitchFamily="49" charset="-122"/>
              </a:rPr>
              <a:t>——</a:t>
            </a:r>
            <a:r>
              <a:rPr kumimoji="1" lang="zh-CN" altLang="en-US" sz="2400" smtClean="0">
                <a:solidFill>
                  <a:srgbClr val="FFFF00"/>
                </a:solidFill>
                <a:latin typeface="楷体_GB2312" pitchFamily="49" charset="-122"/>
                <a:ea typeface="楷体_GB2312" pitchFamily="49" charset="-122"/>
              </a:rPr>
              <a:t>是从杂质可能引起的化学变化对使用的影响以及试剂的使用范围和使用目的加以规定</a:t>
            </a:r>
            <a:r>
              <a:rPr kumimoji="1" lang="en-US" altLang="zh-CN" sz="2400" smtClean="0">
                <a:solidFill>
                  <a:srgbClr val="FFFF00"/>
                </a:solidFill>
                <a:latin typeface="楷体_GB2312" pitchFamily="49" charset="-122"/>
                <a:ea typeface="楷体_GB2312" pitchFamily="49" charset="-122"/>
              </a:rPr>
              <a:t>,</a:t>
            </a:r>
            <a:r>
              <a:rPr kumimoji="1" lang="zh-CN" altLang="en-US" sz="2400" smtClean="0">
                <a:solidFill>
                  <a:srgbClr val="FFFF00"/>
                </a:solidFill>
                <a:latin typeface="楷体_GB2312" pitchFamily="49" charset="-122"/>
                <a:ea typeface="楷体_GB2312" pitchFamily="49" charset="-122"/>
              </a:rPr>
              <a:t>它不考虑杂质对生物体的生理作用及毒副作用。化学试剂</a:t>
            </a:r>
            <a:r>
              <a:rPr kumimoji="1" lang="en-US" altLang="zh-CN" sz="2400" smtClean="0">
                <a:solidFill>
                  <a:srgbClr val="FFFF00"/>
                </a:solidFill>
                <a:ea typeface="楷体_GB2312" pitchFamily="49" charset="-122"/>
              </a:rPr>
              <a:t>—</a:t>
            </a:r>
            <a:r>
              <a:rPr kumimoji="1" lang="zh-CN" altLang="en-US" sz="2400" smtClean="0">
                <a:solidFill>
                  <a:srgbClr val="FFFF00"/>
                </a:solidFill>
                <a:latin typeface="楷体_GB2312" pitchFamily="49" charset="-122"/>
                <a:ea typeface="楷体_GB2312" pitchFamily="49" charset="-122"/>
              </a:rPr>
              <a:t>一般分为</a:t>
            </a:r>
            <a:r>
              <a:rPr kumimoji="1" lang="en-US" altLang="zh-CN" sz="2400" smtClean="0">
                <a:solidFill>
                  <a:srgbClr val="FFFF00"/>
                </a:solidFill>
                <a:latin typeface="楷体_GB2312" pitchFamily="49" charset="-122"/>
                <a:ea typeface="楷体_GB2312" pitchFamily="49" charset="-122"/>
              </a:rPr>
              <a:t>4</a:t>
            </a:r>
            <a:r>
              <a:rPr kumimoji="1" lang="zh-CN" altLang="en-US" sz="2400" smtClean="0">
                <a:solidFill>
                  <a:srgbClr val="FFFF00"/>
                </a:solidFill>
                <a:latin typeface="楷体_GB2312" pitchFamily="49" charset="-122"/>
                <a:ea typeface="楷体_GB2312" pitchFamily="49" charset="-122"/>
              </a:rPr>
              <a:t>个等级</a:t>
            </a:r>
            <a:r>
              <a:rPr kumimoji="1" lang="en-US" altLang="zh-CN" sz="2400" smtClean="0">
                <a:solidFill>
                  <a:srgbClr val="FFFF00"/>
                </a:solidFill>
                <a:latin typeface="楷体_GB2312" pitchFamily="49" charset="-122"/>
                <a:ea typeface="楷体_GB2312" pitchFamily="49" charset="-122"/>
              </a:rPr>
              <a:t>〔</a:t>
            </a:r>
            <a:r>
              <a:rPr kumimoji="1" lang="zh-CN" altLang="en-US" sz="2400" smtClean="0">
                <a:solidFill>
                  <a:srgbClr val="FFFF00"/>
                </a:solidFill>
                <a:latin typeface="楷体_GB2312" pitchFamily="49" charset="-122"/>
                <a:ea typeface="楷体_GB2312" pitchFamily="49" charset="-122"/>
              </a:rPr>
              <a:t>基准试剂、优级纯或特种试剂</a:t>
            </a:r>
            <a:r>
              <a:rPr kumimoji="1" lang="en-US" altLang="zh-CN" sz="2400" smtClean="0">
                <a:solidFill>
                  <a:srgbClr val="FFFF00"/>
                </a:solidFill>
                <a:latin typeface="楷体_GB2312" pitchFamily="49" charset="-122"/>
                <a:ea typeface="楷体_GB2312" pitchFamily="49" charset="-122"/>
              </a:rPr>
              <a:t>(</a:t>
            </a:r>
            <a:r>
              <a:rPr kumimoji="1" lang="zh-CN" altLang="en-US" sz="2400" smtClean="0">
                <a:solidFill>
                  <a:srgbClr val="FFFF00"/>
                </a:solidFill>
                <a:latin typeface="楷体_GB2312" pitchFamily="49" charset="-122"/>
                <a:ea typeface="楷体_GB2312" pitchFamily="49" charset="-122"/>
              </a:rPr>
              <a:t>光谱纯、色谱纯、农药残留检测级</a:t>
            </a:r>
            <a:r>
              <a:rPr kumimoji="1" lang="en-US" altLang="zh-CN" sz="2400" smtClean="0">
                <a:solidFill>
                  <a:srgbClr val="FFFF00"/>
                </a:solidFill>
                <a:latin typeface="楷体_GB2312" pitchFamily="49" charset="-122"/>
                <a:ea typeface="楷体_GB2312" pitchFamily="49" charset="-122"/>
              </a:rPr>
              <a:t>)</a:t>
            </a:r>
            <a:r>
              <a:rPr kumimoji="1" lang="zh-CN" altLang="en-US" sz="2400" smtClean="0">
                <a:solidFill>
                  <a:srgbClr val="FFFF00"/>
                </a:solidFill>
                <a:latin typeface="楷体_GB2312" pitchFamily="49" charset="-122"/>
                <a:ea typeface="楷体_GB2312" pitchFamily="49" charset="-122"/>
              </a:rPr>
              <a:t>、分析纯和化学纯</a:t>
            </a:r>
            <a:r>
              <a:rPr kumimoji="1" lang="en-US" altLang="zh-CN" sz="2400" smtClean="0">
                <a:solidFill>
                  <a:srgbClr val="FFFF00"/>
                </a:solidFill>
                <a:latin typeface="楷体_GB2312" pitchFamily="49" charset="-122"/>
                <a:ea typeface="楷体_GB2312" pitchFamily="49" charset="-122"/>
              </a:rPr>
              <a:t>〕</a:t>
            </a:r>
          </a:p>
        </p:txBody>
      </p:sp>
    </p:spTree>
    <p:extLst>
      <p:ext uri="{BB962C8B-B14F-4D97-AF65-F5344CB8AC3E}">
        <p14:creationId xmlns:p14="http://schemas.microsoft.com/office/powerpoint/2010/main" val="2958479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018101" y="1575956"/>
            <a:ext cx="7416824" cy="1284006"/>
          </a:xfrm>
          <a:prstGeom prst="rect">
            <a:avLst/>
          </a:prstGeom>
        </p:spPr>
        <p:txBody>
          <a:bodyPr wrap="square">
            <a:spAutoFit/>
          </a:bodyPr>
          <a:lstStyle/>
          <a:p>
            <a:pPr>
              <a:lnSpc>
                <a:spcPct val="150000"/>
              </a:lnSpc>
            </a:pPr>
            <a:r>
              <a:rPr lang="en-US" altLang="zh-CN" sz="2800" dirty="0">
                <a:solidFill>
                  <a:schemeClr val="bg1"/>
                </a:solidFill>
                <a:latin typeface="楷体" pitchFamily="49" charset="-122"/>
                <a:ea typeface="楷体_GB2312"/>
              </a:rPr>
              <a:t>1. </a:t>
            </a:r>
            <a:r>
              <a:rPr lang="zh-CN" altLang="en-US" sz="2800" dirty="0">
                <a:solidFill>
                  <a:schemeClr val="bg1"/>
                </a:solidFill>
                <a:latin typeface="楷体" pitchFamily="49" charset="-122"/>
                <a:ea typeface="楷体_GB2312"/>
              </a:rPr>
              <a:t>杂质有特殊气味：</a:t>
            </a:r>
          </a:p>
          <a:p>
            <a:pPr>
              <a:lnSpc>
                <a:spcPct val="150000"/>
              </a:lnSpc>
            </a:pPr>
            <a:r>
              <a:rPr lang="zh-CN" altLang="en-US" sz="2800" dirty="0">
                <a:solidFill>
                  <a:schemeClr val="bg1"/>
                </a:solidFill>
                <a:latin typeface="楷体" pitchFamily="49" charset="-122"/>
                <a:ea typeface="楷体_GB2312"/>
              </a:rPr>
              <a:t>      乙醇中的杂醇油（异臭）</a:t>
            </a:r>
          </a:p>
        </p:txBody>
      </p:sp>
      <p:sp>
        <p:nvSpPr>
          <p:cNvPr id="5" name="矩形 4"/>
          <p:cNvSpPr/>
          <p:nvPr/>
        </p:nvSpPr>
        <p:spPr>
          <a:xfrm>
            <a:off x="1018313" y="2924944"/>
            <a:ext cx="7568516" cy="2677656"/>
          </a:xfrm>
          <a:prstGeom prst="rect">
            <a:avLst/>
          </a:prstGeom>
        </p:spPr>
        <p:txBody>
          <a:bodyPr wrap="square">
            <a:spAutoFit/>
          </a:bodyPr>
          <a:lstStyle/>
          <a:p>
            <a:pPr>
              <a:lnSpc>
                <a:spcPct val="150000"/>
              </a:lnSpc>
            </a:pPr>
            <a:r>
              <a:rPr lang="en-US" altLang="zh-CN" sz="2800" dirty="0">
                <a:solidFill>
                  <a:schemeClr val="bg1"/>
                </a:solidFill>
              </a:rPr>
              <a:t>2</a:t>
            </a:r>
            <a:r>
              <a:rPr lang="en-US" altLang="zh-CN" sz="2800" dirty="0">
                <a:solidFill>
                  <a:schemeClr val="bg1"/>
                </a:solidFill>
                <a:ea typeface="楷体_GB2312"/>
              </a:rPr>
              <a:t>. </a:t>
            </a:r>
            <a:r>
              <a:rPr lang="zh-CN" altLang="en-US" sz="2800" dirty="0">
                <a:solidFill>
                  <a:schemeClr val="bg1"/>
                </a:solidFill>
                <a:ea typeface="楷体_GB2312"/>
              </a:rPr>
              <a:t>杂质无挥发性</a:t>
            </a:r>
          </a:p>
          <a:p>
            <a:pPr>
              <a:lnSpc>
                <a:spcPct val="150000"/>
              </a:lnSpc>
            </a:pPr>
            <a:r>
              <a:rPr lang="zh-CN" altLang="en-US" sz="2800" dirty="0">
                <a:solidFill>
                  <a:schemeClr val="bg1"/>
                </a:solidFill>
                <a:ea typeface="楷体_GB2312"/>
              </a:rPr>
              <a:t>    利用药物在室温或加热挥发后</a:t>
            </a:r>
            <a:r>
              <a:rPr lang="en-US" altLang="zh-CN" sz="2800" dirty="0">
                <a:solidFill>
                  <a:schemeClr val="bg1"/>
                </a:solidFill>
                <a:ea typeface="楷体_GB2312"/>
              </a:rPr>
              <a:t>,</a:t>
            </a:r>
            <a:r>
              <a:rPr lang="zh-CN" altLang="en-US" sz="2800" dirty="0">
                <a:solidFill>
                  <a:schemeClr val="bg1"/>
                </a:solidFill>
                <a:ea typeface="楷体_GB2312"/>
              </a:rPr>
              <a:t>遗留残</a:t>
            </a:r>
            <a:r>
              <a:rPr lang="zh-CN" altLang="en-US" sz="2800" dirty="0" smtClean="0">
                <a:solidFill>
                  <a:schemeClr val="bg1"/>
                </a:solidFill>
                <a:ea typeface="楷体_GB2312"/>
              </a:rPr>
              <a:t>渣于一</a:t>
            </a:r>
            <a:r>
              <a:rPr lang="zh-CN" altLang="en-US" sz="2800" dirty="0">
                <a:solidFill>
                  <a:schemeClr val="bg1"/>
                </a:solidFill>
                <a:ea typeface="楷体_GB2312"/>
              </a:rPr>
              <a:t>定温度加热至恒重</a:t>
            </a:r>
            <a:r>
              <a:rPr lang="en-US" altLang="zh-CN" sz="2800" dirty="0">
                <a:solidFill>
                  <a:schemeClr val="bg1"/>
                </a:solidFill>
                <a:ea typeface="楷体_GB2312"/>
              </a:rPr>
              <a:t>,</a:t>
            </a:r>
            <a:r>
              <a:rPr lang="zh-CN" altLang="en-US" sz="2800" dirty="0">
                <a:solidFill>
                  <a:schemeClr val="bg1"/>
                </a:solidFill>
                <a:ea typeface="楷体_GB2312"/>
              </a:rPr>
              <a:t>其重量不得超过规定</a:t>
            </a:r>
            <a:r>
              <a:rPr lang="en-US" altLang="zh-CN" sz="2800" dirty="0">
                <a:solidFill>
                  <a:schemeClr val="bg1"/>
                </a:solidFill>
                <a:ea typeface="楷体_GB2312"/>
              </a:rPr>
              <a:t>.</a:t>
            </a:r>
          </a:p>
          <a:p>
            <a:pPr>
              <a:lnSpc>
                <a:spcPct val="150000"/>
              </a:lnSpc>
            </a:pPr>
            <a:r>
              <a:rPr lang="zh-CN" altLang="en-US" sz="2800" dirty="0">
                <a:solidFill>
                  <a:schemeClr val="bg1"/>
                </a:solidFill>
                <a:ea typeface="楷体_GB2312"/>
              </a:rPr>
              <a:t>例：乙醇中不挥发物的检查</a:t>
            </a:r>
            <a:r>
              <a:rPr lang="en-US" altLang="zh-CN" sz="2800" dirty="0">
                <a:solidFill>
                  <a:schemeClr val="bg1"/>
                </a:solidFill>
                <a:ea typeface="楷体_GB2312"/>
              </a:rPr>
              <a:t>.</a:t>
            </a:r>
          </a:p>
        </p:txBody>
      </p:sp>
      <p:sp>
        <p:nvSpPr>
          <p:cNvPr id="6" name="矩形 5"/>
          <p:cNvSpPr/>
          <p:nvPr/>
        </p:nvSpPr>
        <p:spPr>
          <a:xfrm>
            <a:off x="611560" y="980728"/>
            <a:ext cx="3057247" cy="523220"/>
          </a:xfrm>
          <a:prstGeom prst="rect">
            <a:avLst/>
          </a:prstGeom>
        </p:spPr>
        <p:txBody>
          <a:bodyPr wrap="none">
            <a:spAutoFit/>
          </a:bodyPr>
          <a:lstStyle/>
          <a:p>
            <a:r>
              <a:rPr kumimoji="1" lang="zh-CN" altLang="en-US" sz="2800" dirty="0" smtClean="0">
                <a:solidFill>
                  <a:schemeClr val="bg1"/>
                </a:solidFill>
                <a:latin typeface="Arial" charset="0"/>
                <a:ea typeface="楷体_GB2312" pitchFamily="49" charset="-122"/>
              </a:rPr>
              <a:t>嗅味及挥</a:t>
            </a:r>
            <a:r>
              <a:rPr kumimoji="1" lang="zh-CN" altLang="en-US" sz="2800" dirty="0">
                <a:solidFill>
                  <a:schemeClr val="bg1"/>
                </a:solidFill>
                <a:latin typeface="Arial" charset="0"/>
                <a:ea typeface="楷体_GB2312" pitchFamily="49" charset="-122"/>
              </a:rPr>
              <a:t>发性差</a:t>
            </a:r>
            <a:r>
              <a:rPr kumimoji="1" lang="zh-CN" altLang="en-US" sz="2800" dirty="0" smtClean="0">
                <a:solidFill>
                  <a:schemeClr val="bg1"/>
                </a:solidFill>
                <a:latin typeface="Arial" charset="0"/>
                <a:ea typeface="楷体_GB2312" pitchFamily="49" charset="-122"/>
              </a:rPr>
              <a:t>异</a:t>
            </a:r>
            <a:endParaRPr kumimoji="1" lang="zh-CN" altLang="en-US" sz="2800" dirty="0">
              <a:solidFill>
                <a:schemeClr val="bg1"/>
              </a:solidFill>
              <a:latin typeface="Arial" charset="0"/>
              <a:ea typeface="楷体_GB2312" pitchFamily="49" charset="-122"/>
            </a:endParaRPr>
          </a:p>
        </p:txBody>
      </p:sp>
    </p:spTree>
    <p:extLst>
      <p:ext uri="{BB962C8B-B14F-4D97-AF65-F5344CB8AC3E}">
        <p14:creationId xmlns:p14="http://schemas.microsoft.com/office/powerpoint/2010/main" val="1582527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84790" y="935142"/>
            <a:ext cx="2698175" cy="523220"/>
          </a:xfrm>
          <a:prstGeom prst="rect">
            <a:avLst/>
          </a:prstGeom>
        </p:spPr>
        <p:txBody>
          <a:bodyPr wrap="none">
            <a:spAutoFit/>
          </a:bodyPr>
          <a:lstStyle/>
          <a:p>
            <a:r>
              <a:rPr lang="zh-CN" altLang="en-US" sz="2800" dirty="0">
                <a:solidFill>
                  <a:schemeClr val="bg1"/>
                </a:solidFill>
                <a:latin typeface="楷体_GB2312"/>
              </a:rPr>
              <a:t>溶解行为的差异</a:t>
            </a:r>
          </a:p>
        </p:txBody>
      </p:sp>
      <p:sp>
        <p:nvSpPr>
          <p:cNvPr id="5" name="矩形 4"/>
          <p:cNvSpPr/>
          <p:nvPr/>
        </p:nvSpPr>
        <p:spPr>
          <a:xfrm>
            <a:off x="1476394" y="1628800"/>
            <a:ext cx="7002671" cy="1384995"/>
          </a:xfrm>
          <a:prstGeom prst="rect">
            <a:avLst/>
          </a:prstGeom>
        </p:spPr>
        <p:txBody>
          <a:bodyPr wrap="square">
            <a:spAutoFit/>
          </a:bodyPr>
          <a:lstStyle/>
          <a:p>
            <a:pPr>
              <a:lnSpc>
                <a:spcPct val="150000"/>
              </a:lnSpc>
            </a:pPr>
            <a:r>
              <a:rPr lang="zh-CN" altLang="en-US" sz="2800" dirty="0">
                <a:solidFill>
                  <a:schemeClr val="bg1"/>
                </a:solidFill>
                <a:latin typeface="楷体_GB2312"/>
              </a:rPr>
              <a:t>根据药物与杂质溶解度的差</a:t>
            </a:r>
            <a:r>
              <a:rPr lang="zh-CN" altLang="en-US" sz="2800" dirty="0" smtClean="0">
                <a:solidFill>
                  <a:schemeClr val="bg1"/>
                </a:solidFill>
                <a:latin typeface="楷体_GB2312"/>
              </a:rPr>
              <a:t>异</a:t>
            </a:r>
            <a:endParaRPr lang="en-US" altLang="zh-CN" sz="2800" dirty="0" smtClean="0">
              <a:solidFill>
                <a:schemeClr val="bg1"/>
              </a:solidFill>
              <a:latin typeface="楷体_GB2312"/>
            </a:endParaRPr>
          </a:p>
          <a:p>
            <a:pPr>
              <a:lnSpc>
                <a:spcPct val="150000"/>
              </a:lnSpc>
            </a:pPr>
            <a:r>
              <a:rPr lang="zh-CN" altLang="en-US" sz="2800" dirty="0" smtClean="0">
                <a:solidFill>
                  <a:schemeClr val="bg1"/>
                </a:solidFill>
                <a:latin typeface="楷体_GB2312"/>
              </a:rPr>
              <a:t>例</a:t>
            </a:r>
            <a:r>
              <a:rPr lang="zh-CN" altLang="en-US" sz="2800" dirty="0">
                <a:solidFill>
                  <a:schemeClr val="bg1"/>
                </a:solidFill>
                <a:latin typeface="楷体_GB2312"/>
              </a:rPr>
              <a:t>：葡萄糖中糊精的检查</a:t>
            </a:r>
          </a:p>
        </p:txBody>
      </p:sp>
      <p:sp>
        <p:nvSpPr>
          <p:cNvPr id="6" name="矩形 5"/>
          <p:cNvSpPr/>
          <p:nvPr/>
        </p:nvSpPr>
        <p:spPr>
          <a:xfrm>
            <a:off x="848514" y="3140968"/>
            <a:ext cx="2698175" cy="523220"/>
          </a:xfrm>
          <a:prstGeom prst="rect">
            <a:avLst/>
          </a:prstGeom>
        </p:spPr>
        <p:txBody>
          <a:bodyPr wrap="none">
            <a:spAutoFit/>
          </a:bodyPr>
          <a:lstStyle/>
          <a:p>
            <a:r>
              <a:rPr lang="zh-CN" altLang="en-US" sz="2800" dirty="0">
                <a:solidFill>
                  <a:schemeClr val="bg1"/>
                </a:solidFill>
                <a:latin typeface="楷体_GB2312"/>
              </a:rPr>
              <a:t>旋光性质的差异</a:t>
            </a:r>
          </a:p>
        </p:txBody>
      </p:sp>
      <p:sp>
        <p:nvSpPr>
          <p:cNvPr id="7" name="矩形 6"/>
          <p:cNvSpPr/>
          <p:nvPr/>
        </p:nvSpPr>
        <p:spPr>
          <a:xfrm>
            <a:off x="1456350" y="3789040"/>
            <a:ext cx="7004082" cy="2031325"/>
          </a:xfrm>
          <a:prstGeom prst="rect">
            <a:avLst/>
          </a:prstGeom>
        </p:spPr>
        <p:txBody>
          <a:bodyPr wrap="square">
            <a:spAutoFit/>
          </a:bodyPr>
          <a:lstStyle/>
          <a:p>
            <a:pPr>
              <a:lnSpc>
                <a:spcPct val="150000"/>
              </a:lnSpc>
            </a:pPr>
            <a:r>
              <a:rPr lang="zh-CN" altLang="en-US" sz="2800" dirty="0">
                <a:solidFill>
                  <a:schemeClr val="bg1"/>
                </a:solidFill>
                <a:latin typeface="楷体_GB2312"/>
              </a:rPr>
              <a:t>杂质有旋</a:t>
            </a:r>
            <a:r>
              <a:rPr lang="zh-CN" altLang="en-US" sz="2800" dirty="0" smtClean="0">
                <a:solidFill>
                  <a:schemeClr val="bg1"/>
                </a:solidFill>
                <a:latin typeface="楷体_GB2312"/>
              </a:rPr>
              <a:t>光药</a:t>
            </a:r>
            <a:r>
              <a:rPr lang="zh-CN" altLang="en-US" sz="2800" dirty="0">
                <a:solidFill>
                  <a:schemeClr val="bg1"/>
                </a:solidFill>
                <a:latin typeface="楷体_GB2312"/>
              </a:rPr>
              <a:t>物没</a:t>
            </a:r>
            <a:r>
              <a:rPr lang="zh-CN" altLang="en-US" sz="2800" dirty="0" smtClean="0">
                <a:solidFill>
                  <a:schemeClr val="bg1"/>
                </a:solidFill>
                <a:latin typeface="楷体_GB2312"/>
              </a:rPr>
              <a:t>有</a:t>
            </a:r>
            <a:endParaRPr lang="en-US" altLang="zh-CN" sz="2800" dirty="0">
              <a:solidFill>
                <a:schemeClr val="bg1"/>
              </a:solidFill>
              <a:latin typeface="楷体_GB2312"/>
            </a:endParaRPr>
          </a:p>
          <a:p>
            <a:pPr>
              <a:lnSpc>
                <a:spcPct val="150000"/>
              </a:lnSpc>
            </a:pPr>
            <a:r>
              <a:rPr lang="zh-CN" altLang="en-US" sz="2800" dirty="0">
                <a:solidFill>
                  <a:schemeClr val="bg1"/>
                </a:solidFill>
                <a:latin typeface="楷体_GB2312"/>
              </a:rPr>
              <a:t>例</a:t>
            </a:r>
            <a:r>
              <a:rPr lang="en-US" altLang="zh-CN" sz="2800" dirty="0">
                <a:solidFill>
                  <a:schemeClr val="bg1"/>
                </a:solidFill>
                <a:latin typeface="楷体_GB2312"/>
              </a:rPr>
              <a:t>:</a:t>
            </a:r>
            <a:r>
              <a:rPr lang="zh-CN" altLang="en-US" sz="2800" dirty="0">
                <a:solidFill>
                  <a:schemeClr val="bg1"/>
                </a:solidFill>
                <a:latin typeface="楷体_GB2312"/>
              </a:rPr>
              <a:t>硫酸阿托品中莨菪碱的检查</a:t>
            </a:r>
            <a:r>
              <a:rPr lang="en-US" altLang="zh-CN" sz="2800" dirty="0">
                <a:solidFill>
                  <a:schemeClr val="bg1"/>
                </a:solidFill>
                <a:latin typeface="楷体_GB2312"/>
              </a:rPr>
              <a:t>,</a:t>
            </a:r>
            <a:r>
              <a:rPr lang="zh-CN" altLang="en-US" sz="2800" dirty="0">
                <a:solidFill>
                  <a:schemeClr val="bg1"/>
                </a:solidFill>
                <a:latin typeface="楷体_GB2312"/>
              </a:rPr>
              <a:t>供试</a:t>
            </a:r>
            <a:r>
              <a:rPr lang="zh-CN" altLang="en-US" sz="2800" dirty="0" smtClean="0">
                <a:solidFill>
                  <a:schemeClr val="bg1"/>
                </a:solidFill>
                <a:latin typeface="楷体_GB2312"/>
              </a:rPr>
              <a:t>品水</a:t>
            </a:r>
            <a:r>
              <a:rPr lang="zh-CN" altLang="en-US" sz="2800" dirty="0">
                <a:solidFill>
                  <a:schemeClr val="bg1"/>
                </a:solidFill>
                <a:latin typeface="楷体_GB2312"/>
              </a:rPr>
              <a:t>溶液</a:t>
            </a:r>
            <a:r>
              <a:rPr lang="en-US" altLang="zh-CN" sz="2800" dirty="0">
                <a:solidFill>
                  <a:schemeClr val="bg1"/>
                </a:solidFill>
                <a:latin typeface="楷体_GB2312"/>
              </a:rPr>
              <a:t>50mg/mL</a:t>
            </a:r>
            <a:r>
              <a:rPr lang="zh-CN" altLang="en-US" sz="2800" dirty="0">
                <a:solidFill>
                  <a:schemeClr val="bg1"/>
                </a:solidFill>
                <a:latin typeface="楷体_GB2312"/>
              </a:rPr>
              <a:t>不得过</a:t>
            </a:r>
            <a:r>
              <a:rPr lang="en-US" altLang="zh-CN" sz="2800" dirty="0">
                <a:solidFill>
                  <a:schemeClr val="bg1"/>
                </a:solidFill>
                <a:latin typeface="楷体_GB2312"/>
              </a:rPr>
              <a:t>-0.4 °</a:t>
            </a:r>
          </a:p>
        </p:txBody>
      </p:sp>
    </p:spTree>
    <p:extLst>
      <p:ext uri="{BB962C8B-B14F-4D97-AF65-F5344CB8AC3E}">
        <p14:creationId xmlns:p14="http://schemas.microsoft.com/office/powerpoint/2010/main" val="1718664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115888"/>
            <a:ext cx="8675688" cy="863600"/>
          </a:xfrm>
        </p:spPr>
        <p:txBody>
          <a:bodyPr/>
          <a:lstStyle/>
          <a:p>
            <a:pPr eaLnBrk="1" hangingPunct="1"/>
            <a:r>
              <a:rPr lang="en-US" altLang="zh-CN" smtClean="0">
                <a:latin typeface="楷体_GB2312" pitchFamily="49" charset="-122"/>
                <a:ea typeface="楷体_GB2312" pitchFamily="49" charset="-122"/>
              </a:rPr>
              <a:t>   </a:t>
            </a:r>
            <a:r>
              <a:rPr lang="zh-CN" altLang="en-US" sz="3200" smtClean="0">
                <a:solidFill>
                  <a:srgbClr val="FFFF00"/>
                </a:solidFill>
                <a:latin typeface="楷体_GB2312" pitchFamily="49" charset="-122"/>
                <a:ea typeface="楷体_GB2312" pitchFamily="49" charset="-122"/>
              </a:rPr>
              <a:t>第三节  药物中一般杂质的检查</a:t>
            </a:r>
          </a:p>
        </p:txBody>
      </p:sp>
      <p:sp>
        <p:nvSpPr>
          <p:cNvPr id="41987" name="Rectangle 3"/>
          <p:cNvSpPr>
            <a:spLocks noGrp="1" noChangeArrowheads="1"/>
          </p:cNvSpPr>
          <p:nvPr>
            <p:ph type="body" sz="half" idx="1"/>
          </p:nvPr>
        </p:nvSpPr>
        <p:spPr>
          <a:xfrm>
            <a:off x="395288" y="1052513"/>
            <a:ext cx="8435975" cy="3529012"/>
          </a:xfrm>
        </p:spPr>
        <p:txBody>
          <a:bodyPr/>
          <a:lstStyle/>
          <a:p>
            <a:pPr eaLnBrk="1" hangingPunct="1">
              <a:buFontTx/>
              <a:buNone/>
            </a:pPr>
            <a:r>
              <a:rPr lang="zh-CN" altLang="en-US" sz="2800" b="1" smtClean="0">
                <a:solidFill>
                  <a:srgbClr val="FFFF00"/>
                </a:solidFill>
                <a:latin typeface="楷体_GB2312" pitchFamily="49" charset="-122"/>
                <a:ea typeface="楷体_GB2312" pitchFamily="49" charset="-122"/>
              </a:rPr>
              <a:t>一、氯化物</a:t>
            </a:r>
          </a:p>
          <a:p>
            <a:pPr eaLnBrk="1" hangingPunct="1">
              <a:buFontTx/>
              <a:buNone/>
            </a:pPr>
            <a:r>
              <a:rPr kumimoji="1" lang="zh-CN" altLang="en-US" sz="2800" smtClean="0">
                <a:solidFill>
                  <a:srgbClr val="FFFF00"/>
                </a:solidFill>
                <a:latin typeface="楷体_GB2312" pitchFamily="49" charset="-122"/>
                <a:ea typeface="楷体_GB2312" pitchFamily="49" charset="-122"/>
              </a:rPr>
              <a:t> </a:t>
            </a:r>
            <a:r>
              <a:rPr kumimoji="1" lang="en-US" altLang="zh-CN" sz="2800" smtClean="0">
                <a:solidFill>
                  <a:srgbClr val="FFFF00"/>
                </a:solidFill>
                <a:latin typeface="楷体_GB2312" pitchFamily="49" charset="-122"/>
                <a:ea typeface="楷体_GB2312" pitchFamily="49" charset="-122"/>
              </a:rPr>
              <a:t>1</a:t>
            </a:r>
            <a:r>
              <a:rPr kumimoji="1" lang="zh-CN" altLang="en-US" sz="2800" smtClean="0">
                <a:solidFill>
                  <a:srgbClr val="FFFF00"/>
                </a:solidFill>
                <a:latin typeface="楷体_GB2312" pitchFamily="49" charset="-122"/>
                <a:ea typeface="楷体_GB2312" pitchFamily="49" charset="-122"/>
              </a:rPr>
              <a:t>、原理</a:t>
            </a:r>
          </a:p>
          <a:p>
            <a:pPr eaLnBrk="1" hangingPunct="1">
              <a:lnSpc>
                <a:spcPct val="150000"/>
              </a:lnSpc>
              <a:buFontTx/>
              <a:buNone/>
            </a:pPr>
            <a:r>
              <a:rPr kumimoji="1" lang="zh-CN" altLang="en-US" sz="2800" smtClean="0">
                <a:solidFill>
                  <a:srgbClr val="FFFF00"/>
                </a:solidFill>
                <a:latin typeface="楷体_GB2312" pitchFamily="49" charset="-122"/>
                <a:ea typeface="楷体_GB2312" pitchFamily="49" charset="-122"/>
              </a:rPr>
              <a:t>  利用氯化物在硝酸酸性条件下与硝酸银反应</a:t>
            </a:r>
            <a:r>
              <a:rPr kumimoji="1" lang="en-US" altLang="zh-CN" sz="2800" smtClean="0">
                <a:solidFill>
                  <a:srgbClr val="FFFF00"/>
                </a:solidFill>
                <a:latin typeface="楷体_GB2312" pitchFamily="49" charset="-122"/>
                <a:ea typeface="楷体_GB2312" pitchFamily="49" charset="-122"/>
              </a:rPr>
              <a:t>, </a:t>
            </a:r>
            <a:r>
              <a:rPr kumimoji="1" lang="zh-CN" altLang="en-US" sz="2800" smtClean="0">
                <a:solidFill>
                  <a:srgbClr val="FFFF00"/>
                </a:solidFill>
                <a:latin typeface="楷体_GB2312" pitchFamily="49" charset="-122"/>
                <a:ea typeface="楷体_GB2312" pitchFamily="49" charset="-122"/>
              </a:rPr>
              <a:t>生成氯化银白色浑浊液</a:t>
            </a:r>
            <a:r>
              <a:rPr kumimoji="1" lang="en-US" altLang="zh-CN" sz="2800" smtClean="0">
                <a:solidFill>
                  <a:srgbClr val="FFFF00"/>
                </a:solidFill>
                <a:latin typeface="楷体_GB2312" pitchFamily="49" charset="-122"/>
                <a:ea typeface="楷体_GB2312" pitchFamily="49" charset="-122"/>
              </a:rPr>
              <a:t>, </a:t>
            </a:r>
            <a:r>
              <a:rPr kumimoji="1" lang="zh-CN" altLang="en-US" sz="2800" smtClean="0">
                <a:solidFill>
                  <a:srgbClr val="FFFF00"/>
                </a:solidFill>
                <a:latin typeface="楷体_GB2312" pitchFamily="49" charset="-122"/>
                <a:ea typeface="楷体_GB2312" pitchFamily="49" charset="-122"/>
              </a:rPr>
              <a:t>与一定量标准氯化钠溶液在相同条件下产生的氯化银浑浊程度比较</a:t>
            </a:r>
            <a:r>
              <a:rPr kumimoji="1" lang="en-US" altLang="zh-CN" sz="2800" smtClean="0">
                <a:solidFill>
                  <a:srgbClr val="FFFF00"/>
                </a:solidFill>
                <a:latin typeface="楷体_GB2312" pitchFamily="49" charset="-122"/>
                <a:ea typeface="楷体_GB2312" pitchFamily="49" charset="-122"/>
              </a:rPr>
              <a:t>, </a:t>
            </a:r>
            <a:r>
              <a:rPr kumimoji="1" lang="zh-CN" altLang="en-US" sz="2800" smtClean="0">
                <a:solidFill>
                  <a:srgbClr val="FFFF00"/>
                </a:solidFill>
                <a:latin typeface="楷体_GB2312" pitchFamily="49" charset="-122"/>
                <a:ea typeface="楷体_GB2312" pitchFamily="49" charset="-122"/>
              </a:rPr>
              <a:t>浊度不得更大。         </a:t>
            </a:r>
            <a:endParaRPr lang="zh-CN" altLang="en-US" sz="2800" b="1" smtClean="0">
              <a:latin typeface="楷体_GB2312" pitchFamily="49" charset="-122"/>
              <a:ea typeface="楷体_GB2312" pitchFamily="49" charset="-122"/>
            </a:endParaRPr>
          </a:p>
        </p:txBody>
      </p:sp>
      <p:graphicFrame>
        <p:nvGraphicFramePr>
          <p:cNvPr id="46084" name="Object 4"/>
          <p:cNvGraphicFramePr>
            <a:graphicFrameLocks noGrp="1" noChangeAspect="1"/>
          </p:cNvGraphicFramePr>
          <p:nvPr>
            <p:ph sz="quarter" idx="2"/>
          </p:nvPr>
        </p:nvGraphicFramePr>
        <p:xfrm>
          <a:off x="539750" y="4797425"/>
          <a:ext cx="7632700" cy="563563"/>
        </p:xfrm>
        <a:graphic>
          <a:graphicData uri="http://schemas.openxmlformats.org/presentationml/2006/ole">
            <mc:AlternateContent xmlns:mc="http://schemas.openxmlformats.org/markup-compatibility/2006">
              <mc:Choice xmlns:v="urn:schemas-microsoft-com:vml" Requires="v">
                <p:oleObj spid="_x0000_s9292" name="Equation" r:id="rId3" imgW="2609985" imgH="162015" progId="Equation.3">
                  <p:embed/>
                </p:oleObj>
              </mc:Choice>
              <mc:Fallback>
                <p:oleObj name="Equation" r:id="rId3" imgW="2609985" imgH="16201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797425"/>
                        <a:ext cx="7632700" cy="563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6" name="Object 6"/>
          <p:cNvGraphicFramePr>
            <a:graphicFrameLocks noGrp="1" noChangeAspect="1"/>
          </p:cNvGraphicFramePr>
          <p:nvPr>
            <p:ph sz="quarter" idx="3"/>
          </p:nvPr>
        </p:nvGraphicFramePr>
        <p:xfrm>
          <a:off x="430213" y="5516563"/>
          <a:ext cx="8713787" cy="503237"/>
        </p:xfrm>
        <a:graphic>
          <a:graphicData uri="http://schemas.openxmlformats.org/presentationml/2006/ole">
            <mc:AlternateContent xmlns:mc="http://schemas.openxmlformats.org/markup-compatibility/2006">
              <mc:Choice xmlns:v="urn:schemas-microsoft-com:vml" Requires="v">
                <p:oleObj spid="_x0000_s9293" name="Equation" r:id="rId5" imgW="3095557" imgH="162015" progId="Equation.3">
                  <p:embed/>
                </p:oleObj>
              </mc:Choice>
              <mc:Fallback>
                <p:oleObj name="Equation" r:id="rId5" imgW="3095557" imgH="16201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213" y="5516563"/>
                        <a:ext cx="8713787"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449814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 calcmode="lin" valueType="num">
                                      <p:cBhvr>
                                        <p:cTn id="7" dur="500" fill="hold"/>
                                        <p:tgtEl>
                                          <p:spTgt spid="46084"/>
                                        </p:tgtEl>
                                        <p:attrNameLst>
                                          <p:attrName>ppt_w</p:attrName>
                                        </p:attrNameLst>
                                      </p:cBhvr>
                                      <p:tavLst>
                                        <p:tav tm="0">
                                          <p:val>
                                            <p:strVal val="4/3*#ppt_w"/>
                                          </p:val>
                                        </p:tav>
                                        <p:tav tm="100000">
                                          <p:val>
                                            <p:strVal val="#ppt_w"/>
                                          </p:val>
                                        </p:tav>
                                      </p:tavLst>
                                    </p:anim>
                                    <p:anim calcmode="lin" valueType="num">
                                      <p:cBhvr>
                                        <p:cTn id="8" dur="500" fill="hold"/>
                                        <p:tgtEl>
                                          <p:spTgt spid="46084"/>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nodeType="clickEffect">
                                  <p:stCondLst>
                                    <p:cond delay="0"/>
                                  </p:stCondLst>
                                  <p:childTnLst>
                                    <p:set>
                                      <p:cBhvr>
                                        <p:cTn id="12" dur="1" fill="hold">
                                          <p:stCondLst>
                                            <p:cond delay="0"/>
                                          </p:stCondLst>
                                        </p:cTn>
                                        <p:tgtEl>
                                          <p:spTgt spid="46086"/>
                                        </p:tgtEl>
                                        <p:attrNameLst>
                                          <p:attrName>style.visibility</p:attrName>
                                        </p:attrNameLst>
                                      </p:cBhvr>
                                      <p:to>
                                        <p:strVal val="visible"/>
                                      </p:to>
                                    </p:set>
                                    <p:anim calcmode="lin" valueType="num">
                                      <p:cBhvr>
                                        <p:cTn id="13" dur="500" fill="hold"/>
                                        <p:tgtEl>
                                          <p:spTgt spid="46086"/>
                                        </p:tgtEl>
                                        <p:attrNameLst>
                                          <p:attrName>ppt_w</p:attrName>
                                        </p:attrNameLst>
                                      </p:cBhvr>
                                      <p:tavLst>
                                        <p:tav tm="0">
                                          <p:val>
                                            <p:strVal val="4/3*#ppt_w"/>
                                          </p:val>
                                        </p:tav>
                                        <p:tav tm="100000">
                                          <p:val>
                                            <p:strVal val="#ppt_w"/>
                                          </p:val>
                                        </p:tav>
                                      </p:tavLst>
                                    </p:anim>
                                    <p:anim calcmode="lin" valueType="num">
                                      <p:cBhvr>
                                        <p:cTn id="14" dur="500" fill="hold"/>
                                        <p:tgtEl>
                                          <p:spTgt spid="4608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23850" y="836613"/>
            <a:ext cx="475138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nSpc>
                <a:spcPct val="85000"/>
              </a:lnSpc>
              <a:spcBef>
                <a:spcPct val="20000"/>
              </a:spcBef>
              <a:buClr>
                <a:schemeClr val="accent2"/>
              </a:buClr>
              <a:buSzPct val="80000"/>
              <a:buFont typeface="Wingdings" pitchFamily="2" charset="2"/>
              <a:buNone/>
            </a:pPr>
            <a:r>
              <a:rPr kumimoji="1" lang="en-US" altLang="zh-CN" sz="2800" b="0">
                <a:solidFill>
                  <a:srgbClr val="FFFF00"/>
                </a:solidFill>
                <a:latin typeface="楷体_GB2312" pitchFamily="49" charset="-122"/>
                <a:ea typeface="楷体_GB2312" pitchFamily="49" charset="-122"/>
              </a:rPr>
              <a:t>2</a:t>
            </a:r>
            <a:r>
              <a:rPr kumimoji="1" lang="zh-CN" altLang="en-US" sz="2800" b="0">
                <a:solidFill>
                  <a:srgbClr val="FFFF00"/>
                </a:solidFill>
                <a:latin typeface="楷体_GB2312" pitchFamily="49" charset="-122"/>
                <a:ea typeface="楷体_GB2312" pitchFamily="49" charset="-122"/>
              </a:rPr>
              <a:t>、操作方法</a:t>
            </a:r>
            <a:r>
              <a:rPr kumimoji="1" lang="en-US" altLang="zh-CN" sz="2800" b="0">
                <a:solidFill>
                  <a:srgbClr val="FFFF00"/>
                </a:solidFill>
                <a:latin typeface="楷体_GB2312" pitchFamily="49" charset="-122"/>
                <a:ea typeface="楷体_GB2312" pitchFamily="49" charset="-122"/>
              </a:rPr>
              <a:t>(</a:t>
            </a:r>
            <a:r>
              <a:rPr kumimoji="1" lang="zh-CN" altLang="en-US" sz="2800" b="0">
                <a:solidFill>
                  <a:srgbClr val="FFFF00"/>
                </a:solidFill>
                <a:latin typeface="楷体_GB2312" pitchFamily="49" charset="-122"/>
                <a:ea typeface="楷体_GB2312" pitchFamily="49" charset="-122"/>
              </a:rPr>
              <a:t>对照法</a:t>
            </a:r>
            <a:r>
              <a:rPr kumimoji="1" lang="en-US" altLang="zh-CN" sz="2800" b="0">
                <a:solidFill>
                  <a:srgbClr val="FFFF00"/>
                </a:solidFill>
                <a:latin typeface="楷体_GB2312" pitchFamily="49" charset="-122"/>
                <a:ea typeface="楷体_GB2312" pitchFamily="49" charset="-122"/>
              </a:rPr>
              <a:t>)</a:t>
            </a:r>
            <a:r>
              <a:rPr kumimoji="1" lang="zh-CN" altLang="en-US" sz="2800" b="0">
                <a:solidFill>
                  <a:srgbClr val="FFFF00"/>
                </a:solidFill>
                <a:latin typeface="楷体_GB2312" pitchFamily="49" charset="-122"/>
                <a:ea typeface="楷体_GB2312" pitchFamily="49" charset="-122"/>
              </a:rPr>
              <a:t>：</a:t>
            </a:r>
          </a:p>
        </p:txBody>
      </p:sp>
      <p:graphicFrame>
        <p:nvGraphicFramePr>
          <p:cNvPr id="43011" name="Object 3" descr="蓝色面巾纸"/>
          <p:cNvGraphicFramePr>
            <a:graphicFrameLocks noChangeAspect="1"/>
          </p:cNvGraphicFramePr>
          <p:nvPr/>
        </p:nvGraphicFramePr>
        <p:xfrm>
          <a:off x="2555875" y="2420938"/>
          <a:ext cx="5545138" cy="647700"/>
        </p:xfrm>
        <a:graphic>
          <a:graphicData uri="http://schemas.openxmlformats.org/presentationml/2006/ole">
            <mc:AlternateContent xmlns:mc="http://schemas.openxmlformats.org/markup-compatibility/2006">
              <mc:Choice xmlns:v="urn:schemas-microsoft-com:vml" Requires="v">
                <p:oleObj spid="_x0000_s10422" name="公式" r:id="rId3" imgW="2603500" imgH="292100" progId="Equation.3">
                  <p:embed/>
                </p:oleObj>
              </mc:Choice>
              <mc:Fallback>
                <p:oleObj name="公式" r:id="rId3" imgW="2603500" imgH="292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420938"/>
                        <a:ext cx="5545138" cy="647700"/>
                      </a:xfrm>
                      <a:prstGeom prst="rect">
                        <a:avLst/>
                      </a:prstGeom>
                      <a:blipFill dpi="0" rotWithShape="1">
                        <a:blip r:embed="rId5"/>
                        <a:srcRect/>
                        <a:tile tx="0" ty="0" sx="100000" sy="100000" flip="none" algn="tl"/>
                      </a:blipFill>
                      <a:ln w="28575">
                        <a:solidFill>
                          <a:srgbClr val="00FFFF"/>
                        </a:solidFill>
                        <a:miter lim="800000"/>
                        <a:headEnd/>
                        <a:tailEnd/>
                      </a:ln>
                    </p:spPr>
                  </p:pic>
                </p:oleObj>
              </mc:Fallback>
            </mc:AlternateContent>
          </a:graphicData>
        </a:graphic>
      </p:graphicFrame>
      <p:graphicFrame>
        <p:nvGraphicFramePr>
          <p:cNvPr id="43012" name="Object 4"/>
          <p:cNvGraphicFramePr>
            <a:graphicFrameLocks noChangeAspect="1"/>
          </p:cNvGraphicFramePr>
          <p:nvPr/>
        </p:nvGraphicFramePr>
        <p:xfrm>
          <a:off x="1331913" y="1773238"/>
          <a:ext cx="576262" cy="1223962"/>
        </p:xfrm>
        <a:graphic>
          <a:graphicData uri="http://schemas.openxmlformats.org/presentationml/2006/ole">
            <mc:AlternateContent xmlns:mc="http://schemas.openxmlformats.org/markup-compatibility/2006">
              <mc:Choice xmlns:v="urn:schemas-microsoft-com:vml" Requires="v">
                <p:oleObj spid="_x0000_s10423" name="位图图像" r:id="rId6" imgW="142933" imgH="447856" progId="Paint.Picture">
                  <p:embed/>
                </p:oleObj>
              </mc:Choice>
              <mc:Fallback>
                <p:oleObj name="位图图像" r:id="rId6" imgW="142933" imgH="447856"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1773238"/>
                        <a:ext cx="576262" cy="1223962"/>
                      </a:xfrm>
                      <a:prstGeom prst="rect">
                        <a:avLst/>
                      </a:prstGeom>
                      <a:solidFill>
                        <a:schemeClr val="hlink"/>
                      </a:solidFill>
                      <a:ln w="9525">
                        <a:solidFill>
                          <a:srgbClr val="66FFFF"/>
                        </a:solidFill>
                        <a:miter lim="800000"/>
                        <a:headEnd/>
                        <a:tailEnd/>
                      </a:ln>
                    </p:spPr>
                  </p:pic>
                </p:oleObj>
              </mc:Fallback>
            </mc:AlternateContent>
          </a:graphicData>
        </a:graphic>
      </p:graphicFrame>
      <p:sp>
        <p:nvSpPr>
          <p:cNvPr id="43013" name="Rectangle 5"/>
          <p:cNvSpPr>
            <a:spLocks noChangeArrowheads="1"/>
          </p:cNvSpPr>
          <p:nvPr/>
        </p:nvSpPr>
        <p:spPr bwMode="auto">
          <a:xfrm>
            <a:off x="990600" y="3182938"/>
            <a:ext cx="11525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gn="ctr"/>
            <a:r>
              <a:rPr kumimoji="1" lang="zh-CN" altLang="en-US" sz="2000" b="0">
                <a:solidFill>
                  <a:srgbClr val="FFFF00"/>
                </a:solidFill>
                <a:latin typeface="Eras Medium ITC" pitchFamily="34" charset="0"/>
                <a:ea typeface="隶书" pitchFamily="49" charset="-122"/>
              </a:rPr>
              <a:t>样品管</a:t>
            </a:r>
          </a:p>
        </p:txBody>
      </p:sp>
      <p:graphicFrame>
        <p:nvGraphicFramePr>
          <p:cNvPr id="43014" name="Object 6" descr="羊皮纸"/>
          <p:cNvGraphicFramePr>
            <a:graphicFrameLocks noChangeAspect="1"/>
          </p:cNvGraphicFramePr>
          <p:nvPr/>
        </p:nvGraphicFramePr>
        <p:xfrm>
          <a:off x="1138238" y="5348288"/>
          <a:ext cx="7410450" cy="823912"/>
        </p:xfrm>
        <a:graphic>
          <a:graphicData uri="http://schemas.openxmlformats.org/presentationml/2006/ole">
            <mc:AlternateContent xmlns:mc="http://schemas.openxmlformats.org/markup-compatibility/2006">
              <mc:Choice xmlns:v="urn:schemas-microsoft-com:vml" Requires="v">
                <p:oleObj spid="_x0000_s10424" name="公式" r:id="rId8" imgW="4597400" imgH="508000" progId="Equation.3">
                  <p:embed/>
                </p:oleObj>
              </mc:Choice>
              <mc:Fallback>
                <p:oleObj name="公式" r:id="rId8" imgW="4597400" imgH="508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8238" y="5348288"/>
                        <a:ext cx="7410450" cy="823912"/>
                      </a:xfrm>
                      <a:prstGeom prst="rect">
                        <a:avLst/>
                      </a:prstGeom>
                      <a:blipFill dpi="0" rotWithShape="1">
                        <a:blip r:embed="rId10"/>
                        <a:srcRect/>
                        <a:tile tx="0" ty="0" sx="100000" sy="100000" flip="none" algn="tl"/>
                      </a:blipFill>
                      <a:ln w="28575">
                        <a:solidFill>
                          <a:srgbClr val="00FFFF"/>
                        </a:solidFill>
                        <a:miter lim="800000"/>
                        <a:headEnd/>
                        <a:tailEnd/>
                      </a:ln>
                    </p:spPr>
                  </p:pic>
                </p:oleObj>
              </mc:Fallback>
            </mc:AlternateContent>
          </a:graphicData>
        </a:graphic>
      </p:graphicFrame>
      <p:graphicFrame>
        <p:nvGraphicFramePr>
          <p:cNvPr id="43015" name="Object 7" descr="蓝色面巾纸"/>
          <p:cNvGraphicFramePr>
            <a:graphicFrameLocks noChangeAspect="1"/>
          </p:cNvGraphicFramePr>
          <p:nvPr/>
        </p:nvGraphicFramePr>
        <p:xfrm>
          <a:off x="3151188" y="4262438"/>
          <a:ext cx="4913312" cy="593725"/>
        </p:xfrm>
        <a:graphic>
          <a:graphicData uri="http://schemas.openxmlformats.org/presentationml/2006/ole">
            <mc:AlternateContent xmlns:mc="http://schemas.openxmlformats.org/markup-compatibility/2006">
              <mc:Choice xmlns:v="urn:schemas-microsoft-com:vml" Requires="v">
                <p:oleObj spid="_x0000_s10425" name="公式" r:id="rId11" imgW="2768600" imgH="381000" progId="Equation.3">
                  <p:embed/>
                </p:oleObj>
              </mc:Choice>
              <mc:Fallback>
                <p:oleObj name="公式" r:id="rId11" imgW="2768600" imgH="3810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51188" y="4262438"/>
                        <a:ext cx="4913312" cy="593725"/>
                      </a:xfrm>
                      <a:prstGeom prst="rect">
                        <a:avLst/>
                      </a:prstGeom>
                      <a:blipFill dpi="0" rotWithShape="1">
                        <a:blip r:embed="rId5"/>
                        <a:srcRect/>
                        <a:tile tx="0" ty="0" sx="100000" sy="100000" flip="none" algn="tl"/>
                      </a:blipFill>
                      <a:ln w="28575">
                        <a:solidFill>
                          <a:srgbClr val="00FFFF"/>
                        </a:solidFill>
                        <a:miter lim="800000"/>
                        <a:headEnd/>
                        <a:tailEnd/>
                      </a:ln>
                    </p:spPr>
                  </p:pic>
                </p:oleObj>
              </mc:Fallback>
            </mc:AlternateContent>
          </a:graphicData>
        </a:graphic>
      </p:graphicFrame>
      <p:graphicFrame>
        <p:nvGraphicFramePr>
          <p:cNvPr id="43016" name="Object 8"/>
          <p:cNvGraphicFramePr>
            <a:graphicFrameLocks noChangeAspect="1"/>
          </p:cNvGraphicFramePr>
          <p:nvPr/>
        </p:nvGraphicFramePr>
        <p:xfrm>
          <a:off x="1331913" y="3716338"/>
          <a:ext cx="593725" cy="1152525"/>
        </p:xfrm>
        <a:graphic>
          <a:graphicData uri="http://schemas.openxmlformats.org/presentationml/2006/ole">
            <mc:AlternateContent xmlns:mc="http://schemas.openxmlformats.org/markup-compatibility/2006">
              <mc:Choice xmlns:v="urn:schemas-microsoft-com:vml" Requires="v">
                <p:oleObj spid="_x0000_s10426" name="位图图像" r:id="rId13" imgW="142933" imgH="447856" progId="Paint.Picture">
                  <p:embed/>
                </p:oleObj>
              </mc:Choice>
              <mc:Fallback>
                <p:oleObj name="位图图像" r:id="rId13" imgW="142933" imgH="447856"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3716338"/>
                        <a:ext cx="593725" cy="1152525"/>
                      </a:xfrm>
                      <a:prstGeom prst="rect">
                        <a:avLst/>
                      </a:prstGeom>
                      <a:solidFill>
                        <a:schemeClr val="hlink"/>
                      </a:solidFill>
                      <a:ln w="9525">
                        <a:solidFill>
                          <a:srgbClr val="66FFFF"/>
                        </a:solidFill>
                        <a:miter lim="800000"/>
                        <a:headEnd/>
                        <a:tailEnd/>
                      </a:ln>
                    </p:spPr>
                  </p:pic>
                </p:oleObj>
              </mc:Fallback>
            </mc:AlternateContent>
          </a:graphicData>
        </a:graphic>
      </p:graphicFrame>
      <p:sp>
        <p:nvSpPr>
          <p:cNvPr id="43017" name="Rectangle 9"/>
          <p:cNvSpPr>
            <a:spLocks noChangeArrowheads="1"/>
          </p:cNvSpPr>
          <p:nvPr/>
        </p:nvSpPr>
        <p:spPr bwMode="auto">
          <a:xfrm>
            <a:off x="1111250" y="4800600"/>
            <a:ext cx="946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spAutoFit/>
          </a:bodyPr>
          <a:lstStyle/>
          <a:p>
            <a:pPr algn="ctr"/>
            <a:r>
              <a:rPr kumimoji="1" lang="zh-CN" altLang="en-US" sz="2000" b="0">
                <a:solidFill>
                  <a:srgbClr val="FFFF00"/>
                </a:solidFill>
                <a:latin typeface="Eras Medium ITC" pitchFamily="34" charset="0"/>
                <a:ea typeface="隶书" pitchFamily="49" charset="-122"/>
              </a:rPr>
              <a:t>对照管</a:t>
            </a:r>
          </a:p>
        </p:txBody>
      </p:sp>
      <p:sp>
        <p:nvSpPr>
          <p:cNvPr id="43018" name="Text Box 14"/>
          <p:cNvSpPr txBox="1">
            <a:spLocks noChangeArrowheads="1"/>
          </p:cNvSpPr>
          <p:nvPr/>
        </p:nvSpPr>
        <p:spPr bwMode="auto">
          <a:xfrm>
            <a:off x="4067175" y="836613"/>
            <a:ext cx="3702050"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85000"/>
              </a:lnSpc>
              <a:spcBef>
                <a:spcPct val="20000"/>
              </a:spcBef>
              <a:buClr>
                <a:schemeClr val="accent2"/>
              </a:buClr>
              <a:buSzPct val="80000"/>
              <a:buFont typeface="Wingdings" pitchFamily="2" charset="2"/>
              <a:buNone/>
            </a:pPr>
            <a:r>
              <a:rPr kumimoji="1" lang="zh-CN" altLang="en-US" sz="2800" b="0">
                <a:solidFill>
                  <a:srgbClr val="FFFF00"/>
                </a:solidFill>
                <a:latin typeface="隶书" pitchFamily="49" charset="-122"/>
                <a:ea typeface="隶书" pitchFamily="49" charset="-122"/>
              </a:rPr>
              <a:t>葡萄糖中氯化物检查</a:t>
            </a:r>
            <a:endParaRPr kumimoji="1" lang="zh-CN" altLang="en-US" sz="2800" b="0">
              <a:solidFill>
                <a:srgbClr val="FFFF00"/>
              </a:solidFill>
              <a:latin typeface="Eras Medium ITC" pitchFamily="34" charset="0"/>
              <a:ea typeface="隶书" pitchFamily="49" charset="-122"/>
            </a:endParaRPr>
          </a:p>
        </p:txBody>
      </p:sp>
      <p:sp>
        <p:nvSpPr>
          <p:cNvPr id="43019" name="Text Box 15"/>
          <p:cNvSpPr txBox="1">
            <a:spLocks noChangeArrowheads="1"/>
          </p:cNvSpPr>
          <p:nvPr/>
        </p:nvSpPr>
        <p:spPr bwMode="auto">
          <a:xfrm>
            <a:off x="2330450" y="5715000"/>
            <a:ext cx="1022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r>
              <a:rPr kumimoji="1" lang="en-US" altLang="zh-CN" sz="2400">
                <a:solidFill>
                  <a:srgbClr val="CC0000"/>
                </a:solidFill>
                <a:latin typeface="Times New Roman" pitchFamily="18" charset="0"/>
                <a:ea typeface="隶书" pitchFamily="49" charset="-122"/>
              </a:rPr>
              <a:t>1.0mL</a:t>
            </a:r>
          </a:p>
        </p:txBody>
      </p:sp>
      <p:sp>
        <p:nvSpPr>
          <p:cNvPr id="43020" name="Text Box 16"/>
          <p:cNvSpPr txBox="1">
            <a:spLocks noChangeArrowheads="1"/>
          </p:cNvSpPr>
          <p:nvPr/>
        </p:nvSpPr>
        <p:spPr bwMode="auto">
          <a:xfrm>
            <a:off x="3963988" y="5334000"/>
            <a:ext cx="247808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r>
              <a:rPr kumimoji="1" lang="zh-CN" altLang="en-US" sz="2400">
                <a:solidFill>
                  <a:srgbClr val="CC0000"/>
                </a:solidFill>
                <a:latin typeface="Times New Roman" pitchFamily="18" charset="0"/>
                <a:ea typeface="隶书" pitchFamily="49" charset="-122"/>
              </a:rPr>
              <a:t>用水稀释至</a:t>
            </a:r>
            <a:r>
              <a:rPr kumimoji="1" lang="en-US" altLang="zh-CN" sz="2400">
                <a:solidFill>
                  <a:srgbClr val="CC0000"/>
                </a:solidFill>
                <a:latin typeface="Times New Roman" pitchFamily="18" charset="0"/>
                <a:ea typeface="隶书" pitchFamily="49" charset="-122"/>
              </a:rPr>
              <a:t>50mL</a:t>
            </a:r>
          </a:p>
        </p:txBody>
      </p:sp>
      <p:sp>
        <p:nvSpPr>
          <p:cNvPr id="43021" name="Rectangle 17"/>
          <p:cNvSpPr>
            <a:spLocks noChangeArrowheads="1"/>
          </p:cNvSpPr>
          <p:nvPr/>
        </p:nvSpPr>
        <p:spPr bwMode="auto">
          <a:xfrm>
            <a:off x="2667000" y="3810000"/>
            <a:ext cx="8826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kumimoji="1" lang="en-US" altLang="zh-CN" sz="2000">
                <a:solidFill>
                  <a:srgbClr val="FFFF00"/>
                </a:solidFill>
                <a:latin typeface="Times New Roman" pitchFamily="18" charset="0"/>
                <a:ea typeface="隶书" pitchFamily="49" charset="-122"/>
              </a:rPr>
              <a:t>6.0mL</a:t>
            </a:r>
          </a:p>
        </p:txBody>
      </p:sp>
      <p:sp>
        <p:nvSpPr>
          <p:cNvPr id="43022" name="Text Box 18"/>
          <p:cNvSpPr txBox="1">
            <a:spLocks noChangeArrowheads="1"/>
          </p:cNvSpPr>
          <p:nvPr/>
        </p:nvSpPr>
        <p:spPr bwMode="auto">
          <a:xfrm>
            <a:off x="2484438" y="1773238"/>
            <a:ext cx="833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r>
              <a:rPr kumimoji="1" lang="en-US" altLang="zh-CN" sz="2000">
                <a:solidFill>
                  <a:srgbClr val="FFFF00"/>
                </a:solidFill>
                <a:latin typeface="Eras Medium ITC" pitchFamily="34" charset="0"/>
                <a:ea typeface="隶书" pitchFamily="49" charset="-122"/>
              </a:rPr>
              <a:t>0.60g</a:t>
            </a:r>
          </a:p>
        </p:txBody>
      </p:sp>
      <p:sp>
        <p:nvSpPr>
          <p:cNvPr id="43023" name="Text Box 19"/>
          <p:cNvSpPr txBox="1">
            <a:spLocks noChangeArrowheads="1"/>
          </p:cNvSpPr>
          <p:nvPr/>
        </p:nvSpPr>
        <p:spPr bwMode="auto">
          <a:xfrm>
            <a:off x="6956425" y="5851525"/>
            <a:ext cx="10445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r>
              <a:rPr kumimoji="1" lang="en-US" altLang="zh-CN" sz="2000">
                <a:solidFill>
                  <a:srgbClr val="660033"/>
                </a:solidFill>
                <a:latin typeface="Eras Medium ITC" pitchFamily="34" charset="0"/>
                <a:ea typeface="隶书" pitchFamily="49" charset="-122"/>
              </a:rPr>
              <a:t>0.010%</a:t>
            </a:r>
          </a:p>
        </p:txBody>
      </p:sp>
      <p:sp>
        <p:nvSpPr>
          <p:cNvPr id="43024" name="Text Box 20"/>
          <p:cNvSpPr txBox="1">
            <a:spLocks noChangeArrowheads="1"/>
          </p:cNvSpPr>
          <p:nvPr/>
        </p:nvSpPr>
        <p:spPr bwMode="auto">
          <a:xfrm>
            <a:off x="3429000" y="3810000"/>
            <a:ext cx="24161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000">
                <a:solidFill>
                  <a:srgbClr val="FFFF00"/>
                </a:solidFill>
                <a:latin typeface="Times New Roman" pitchFamily="18" charset="0"/>
                <a:ea typeface="隶书" pitchFamily="49" charset="-122"/>
              </a:rPr>
              <a:t>(</a:t>
            </a:r>
            <a:r>
              <a:rPr kumimoji="1" lang="zh-CN" altLang="en-US" sz="2000">
                <a:solidFill>
                  <a:srgbClr val="FFFF00"/>
                </a:solidFill>
                <a:latin typeface="Times New Roman" pitchFamily="18" charset="0"/>
                <a:ea typeface="隶书" pitchFamily="49" charset="-122"/>
              </a:rPr>
              <a:t>浓度：</a:t>
            </a:r>
            <a:r>
              <a:rPr kumimoji="1" lang="en-US" altLang="zh-CN" sz="2000">
                <a:solidFill>
                  <a:srgbClr val="FFFF00"/>
                </a:solidFill>
                <a:latin typeface="Times New Roman" pitchFamily="18" charset="0"/>
                <a:ea typeface="隶书" pitchFamily="49" charset="-122"/>
              </a:rPr>
              <a:t>10</a:t>
            </a:r>
            <a:r>
              <a:rPr kumimoji="1" lang="en-US" altLang="zh-CN" sz="2000">
                <a:solidFill>
                  <a:srgbClr val="FFFF00"/>
                </a:solidFill>
                <a:latin typeface="Times New Roman" pitchFamily="18" charset="0"/>
                <a:ea typeface="隶书" pitchFamily="49" charset="-122"/>
                <a:sym typeface="Symbol" pitchFamily="18" charset="2"/>
              </a:rPr>
              <a:t></a:t>
            </a:r>
            <a:r>
              <a:rPr kumimoji="1" lang="en-US" altLang="zh-CN" sz="2000">
                <a:solidFill>
                  <a:srgbClr val="FFFF00"/>
                </a:solidFill>
                <a:latin typeface="Times New Roman" pitchFamily="18" charset="0"/>
                <a:ea typeface="隶书" pitchFamily="49" charset="-122"/>
              </a:rPr>
              <a:t>gCl</a:t>
            </a:r>
            <a:r>
              <a:rPr kumimoji="1" lang="zh-CN" altLang="en-US" sz="2000" baseline="30000">
                <a:solidFill>
                  <a:srgbClr val="FFFF00"/>
                </a:solidFill>
                <a:latin typeface="Times New Roman" pitchFamily="18" charset="0"/>
                <a:ea typeface="隶书" pitchFamily="49" charset="-122"/>
              </a:rPr>
              <a:t>－</a:t>
            </a:r>
            <a:r>
              <a:rPr kumimoji="1" lang="en-US" altLang="zh-CN" sz="2000">
                <a:solidFill>
                  <a:srgbClr val="FFFF00"/>
                </a:solidFill>
                <a:latin typeface="Times New Roman" pitchFamily="18" charset="0"/>
                <a:ea typeface="隶书" pitchFamily="49" charset="-122"/>
              </a:rPr>
              <a:t>/ml)</a:t>
            </a:r>
          </a:p>
        </p:txBody>
      </p:sp>
    </p:spTree>
    <p:extLst>
      <p:ext uri="{BB962C8B-B14F-4D97-AF65-F5344CB8AC3E}">
        <p14:creationId xmlns:p14="http://schemas.microsoft.com/office/powerpoint/2010/main" val="19384226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6"/>
          <p:cNvGrpSpPr>
            <a:grpSpLocks/>
          </p:cNvGrpSpPr>
          <p:nvPr/>
        </p:nvGrpSpPr>
        <p:grpSpPr bwMode="auto">
          <a:xfrm>
            <a:off x="4572000" y="2565400"/>
            <a:ext cx="3887788" cy="2447925"/>
            <a:chOff x="1111" y="2478"/>
            <a:chExt cx="2449" cy="1542"/>
          </a:xfrm>
        </p:grpSpPr>
        <p:sp>
          <p:nvSpPr>
            <p:cNvPr id="44039" name="AutoShape 7"/>
            <p:cNvSpPr>
              <a:spLocks noChangeArrowheads="1"/>
            </p:cNvSpPr>
            <p:nvPr/>
          </p:nvSpPr>
          <p:spPr bwMode="auto">
            <a:xfrm>
              <a:off x="1111" y="3475"/>
              <a:ext cx="2449" cy="545"/>
            </a:xfrm>
            <a:prstGeom prst="flowChartInputOutpu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4040" name="AutoShape 8" descr="新闻纸"/>
            <p:cNvSpPr>
              <a:spLocks noChangeArrowheads="1"/>
            </p:cNvSpPr>
            <p:nvPr/>
          </p:nvSpPr>
          <p:spPr bwMode="auto">
            <a:xfrm>
              <a:off x="2064" y="2478"/>
              <a:ext cx="453" cy="1224"/>
            </a:xfrm>
            <a:prstGeom prst="roundRect">
              <a:avLst>
                <a:gd name="adj" fmla="val 16667"/>
              </a:avLst>
            </a:prstGeom>
            <a:blipFill dpi="0" rotWithShape="1">
              <a:blip r:embed="rId2"/>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sp>
        <p:nvSpPr>
          <p:cNvPr id="44035" name="Text Box 9"/>
          <p:cNvSpPr txBox="1">
            <a:spLocks noChangeArrowheads="1"/>
          </p:cNvSpPr>
          <p:nvPr/>
        </p:nvSpPr>
        <p:spPr bwMode="auto">
          <a:xfrm>
            <a:off x="611188" y="1052513"/>
            <a:ext cx="4967287" cy="146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50000"/>
              </a:lnSpc>
            </a:pPr>
            <a:r>
              <a:rPr kumimoji="1" lang="en-US" altLang="zh-CN" sz="2800" b="0">
                <a:solidFill>
                  <a:srgbClr val="FFFF00"/>
                </a:solidFill>
                <a:latin typeface="楷体_GB2312" pitchFamily="49" charset="-122"/>
                <a:ea typeface="楷体_GB2312" pitchFamily="49" charset="-122"/>
              </a:rPr>
              <a:t>3</a:t>
            </a:r>
            <a:r>
              <a:rPr kumimoji="1" lang="zh-CN" altLang="en-US" sz="2800" b="0">
                <a:solidFill>
                  <a:srgbClr val="FFFF00"/>
                </a:solidFill>
                <a:latin typeface="楷体_GB2312" pitchFamily="49" charset="-122"/>
                <a:ea typeface="楷体_GB2312" pitchFamily="49" charset="-122"/>
              </a:rPr>
              <a:t>、结果观察方法</a:t>
            </a:r>
          </a:p>
          <a:p>
            <a:pPr eaLnBrk="1" hangingPunct="1">
              <a:lnSpc>
                <a:spcPct val="150000"/>
              </a:lnSpc>
            </a:pPr>
            <a:r>
              <a:rPr kumimoji="1" lang="zh-CN" altLang="en-US" sz="3200">
                <a:solidFill>
                  <a:schemeClr val="bg1"/>
                </a:solidFill>
                <a:latin typeface="Times New Roman" pitchFamily="18" charset="0"/>
                <a:ea typeface="隶书" pitchFamily="49" charset="-122"/>
              </a:rPr>
              <a:t>  </a:t>
            </a:r>
            <a:r>
              <a:rPr kumimoji="1" lang="zh-CN" altLang="en-US" sz="2800">
                <a:solidFill>
                  <a:schemeClr val="bg1"/>
                </a:solidFill>
                <a:latin typeface="Times New Roman" pitchFamily="18" charset="0"/>
                <a:ea typeface="隶书" pitchFamily="49" charset="-122"/>
              </a:rPr>
              <a:t>暗处放置</a:t>
            </a:r>
            <a:r>
              <a:rPr kumimoji="1" lang="en-US" altLang="zh-CN" sz="2800">
                <a:solidFill>
                  <a:schemeClr val="bg1"/>
                </a:solidFill>
                <a:latin typeface="Times New Roman" pitchFamily="18" charset="0"/>
                <a:ea typeface="隶书" pitchFamily="49" charset="-122"/>
              </a:rPr>
              <a:t>5min(</a:t>
            </a:r>
            <a:r>
              <a:rPr kumimoji="1" lang="zh-CN" altLang="en-US" sz="2800">
                <a:solidFill>
                  <a:schemeClr val="bg1"/>
                </a:solidFill>
                <a:latin typeface="Times New Roman" pitchFamily="18" charset="0"/>
                <a:ea typeface="隶书" pitchFamily="49" charset="-122"/>
              </a:rPr>
              <a:t>避免</a:t>
            </a:r>
            <a:r>
              <a:rPr kumimoji="1" lang="en-US" altLang="zh-CN" sz="2800">
                <a:solidFill>
                  <a:schemeClr val="bg1"/>
                </a:solidFill>
                <a:latin typeface="Times New Roman" pitchFamily="18" charset="0"/>
                <a:ea typeface="隶书" pitchFamily="49" charset="-122"/>
              </a:rPr>
              <a:t>AgCl</a:t>
            </a:r>
            <a:r>
              <a:rPr kumimoji="1" lang="zh-CN" altLang="en-US" sz="2800">
                <a:solidFill>
                  <a:schemeClr val="bg1"/>
                </a:solidFill>
                <a:latin typeface="Times New Roman" pitchFamily="18" charset="0"/>
                <a:ea typeface="隶书" pitchFamily="49" charset="-122"/>
              </a:rPr>
              <a:t>分解</a:t>
            </a:r>
            <a:r>
              <a:rPr kumimoji="1" lang="en-US" altLang="zh-CN" sz="2800">
                <a:solidFill>
                  <a:schemeClr val="bg1"/>
                </a:solidFill>
                <a:latin typeface="Times New Roman" pitchFamily="18" charset="0"/>
                <a:ea typeface="隶书" pitchFamily="49" charset="-122"/>
              </a:rPr>
              <a:t>)</a:t>
            </a:r>
            <a:endParaRPr kumimoji="1" lang="en-US" altLang="zh-CN" sz="3200" b="0">
              <a:latin typeface="Times New Roman" pitchFamily="18" charset="0"/>
              <a:ea typeface="隶书" pitchFamily="49" charset="-122"/>
            </a:endParaRPr>
          </a:p>
        </p:txBody>
      </p:sp>
      <p:grpSp>
        <p:nvGrpSpPr>
          <p:cNvPr id="50187" name="Group 11"/>
          <p:cNvGrpSpPr>
            <a:grpSpLocks/>
          </p:cNvGrpSpPr>
          <p:nvPr/>
        </p:nvGrpSpPr>
        <p:grpSpPr bwMode="auto">
          <a:xfrm>
            <a:off x="1258888" y="1557338"/>
            <a:ext cx="5165725" cy="2665412"/>
            <a:chOff x="1066" y="1440"/>
            <a:chExt cx="3254" cy="1679"/>
          </a:xfrm>
        </p:grpSpPr>
        <p:sp>
          <p:nvSpPr>
            <p:cNvPr id="44037" name="Line 12"/>
            <p:cNvSpPr>
              <a:spLocks noChangeShapeType="1"/>
            </p:cNvSpPr>
            <p:nvPr/>
          </p:nvSpPr>
          <p:spPr bwMode="auto">
            <a:xfrm>
              <a:off x="4320" y="1440"/>
              <a:ext cx="0" cy="720"/>
            </a:xfrm>
            <a:prstGeom prst="line">
              <a:avLst/>
            </a:prstGeom>
            <a:noFill/>
            <a:ln w="76200">
              <a:solidFill>
                <a:srgbClr val="00CC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44038" name="Text Box 13"/>
            <p:cNvSpPr txBox="1">
              <a:spLocks noChangeArrowheads="1"/>
            </p:cNvSpPr>
            <p:nvPr/>
          </p:nvSpPr>
          <p:spPr bwMode="auto">
            <a:xfrm>
              <a:off x="1066" y="2523"/>
              <a:ext cx="2180" cy="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r>
                <a:rPr kumimoji="1" lang="zh-CN" altLang="en-US" sz="2800">
                  <a:solidFill>
                    <a:schemeClr val="bg1"/>
                  </a:solidFill>
                  <a:latin typeface="Eras Medium ITC" pitchFamily="34" charset="0"/>
                  <a:ea typeface="隶书" pitchFamily="49" charset="-122"/>
                </a:rPr>
                <a:t>黑色的背景上</a:t>
              </a:r>
            </a:p>
            <a:p>
              <a:pPr algn="ctr" eaLnBrk="1" hangingPunct="1"/>
              <a:r>
                <a:rPr kumimoji="1" lang="zh-CN" altLang="en-US" sz="2800">
                  <a:solidFill>
                    <a:schemeClr val="bg1"/>
                  </a:solidFill>
                  <a:latin typeface="Eras Medium ITC" pitchFamily="34" charset="0"/>
                  <a:ea typeface="隶书" pitchFamily="49" charset="-122"/>
                </a:rPr>
                <a:t>        自上而下的观察</a:t>
              </a:r>
            </a:p>
          </p:txBody>
        </p:sp>
      </p:grpSp>
    </p:spTree>
    <p:extLst>
      <p:ext uri="{BB962C8B-B14F-4D97-AF65-F5344CB8AC3E}">
        <p14:creationId xmlns:p14="http://schemas.microsoft.com/office/powerpoint/2010/main" val="3078511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50187"/>
                                        </p:tgtEl>
                                        <p:attrNameLst>
                                          <p:attrName>style.visibility</p:attrName>
                                        </p:attrNameLst>
                                      </p:cBhvr>
                                      <p:to>
                                        <p:strVal val="visible"/>
                                      </p:to>
                                    </p:set>
                                    <p:anim calcmode="lin" valueType="num">
                                      <p:cBhvr additive="base">
                                        <p:cTn id="7" dur="500" fill="hold"/>
                                        <p:tgtEl>
                                          <p:spTgt spid="50187"/>
                                        </p:tgtEl>
                                        <p:attrNameLst>
                                          <p:attrName>ppt_x</p:attrName>
                                        </p:attrNameLst>
                                      </p:cBhvr>
                                      <p:tavLst>
                                        <p:tav tm="0">
                                          <p:val>
                                            <p:strVal val="#ppt_x"/>
                                          </p:val>
                                        </p:tav>
                                        <p:tav tm="100000">
                                          <p:val>
                                            <p:strVal val="#ppt_x"/>
                                          </p:val>
                                        </p:tav>
                                      </p:tavLst>
                                    </p:anim>
                                    <p:anim calcmode="lin" valueType="num">
                                      <p:cBhvr additive="base">
                                        <p:cTn id="8" dur="500" fill="hold"/>
                                        <p:tgtEl>
                                          <p:spTgt spid="5018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684213" y="692150"/>
            <a:ext cx="6172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kumimoji="1" lang="en-US" altLang="zh-CN" sz="2800" b="0">
                <a:solidFill>
                  <a:srgbClr val="FFFF00"/>
                </a:solidFill>
                <a:latin typeface="楷体_GB2312" pitchFamily="49" charset="-122"/>
                <a:ea typeface="楷体_GB2312" pitchFamily="49" charset="-122"/>
              </a:rPr>
              <a:t>4</a:t>
            </a:r>
            <a:r>
              <a:rPr kumimoji="1" lang="zh-CN" altLang="en-US" sz="2800" b="0">
                <a:solidFill>
                  <a:srgbClr val="FFFF00"/>
                </a:solidFill>
                <a:latin typeface="楷体_GB2312" pitchFamily="49" charset="-122"/>
                <a:ea typeface="楷体_GB2312" pitchFamily="49" charset="-122"/>
              </a:rPr>
              <a:t>、注意事项及讨论</a:t>
            </a:r>
          </a:p>
        </p:txBody>
      </p:sp>
      <p:sp>
        <p:nvSpPr>
          <p:cNvPr id="51206" name="Rectangle 6"/>
          <p:cNvSpPr>
            <a:spLocks noChangeArrowheads="1"/>
          </p:cNvSpPr>
          <p:nvPr/>
        </p:nvSpPr>
        <p:spPr bwMode="auto">
          <a:xfrm>
            <a:off x="900113" y="1412875"/>
            <a:ext cx="6983412" cy="345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nSpc>
                <a:spcPct val="130000"/>
              </a:lnSpc>
            </a:pPr>
            <a:r>
              <a:rPr kumimoji="1" lang="en-US" altLang="zh-CN" sz="2800">
                <a:solidFill>
                  <a:schemeClr val="bg1"/>
                </a:solidFill>
                <a:latin typeface="楷体_GB2312" pitchFamily="49" charset="-122"/>
                <a:ea typeface="楷体_GB2312" pitchFamily="49" charset="-122"/>
              </a:rPr>
              <a:t>①</a:t>
            </a:r>
            <a:r>
              <a:rPr kumimoji="1" lang="en-US" altLang="zh-CN" sz="2800">
                <a:solidFill>
                  <a:schemeClr val="bg1"/>
                </a:solidFill>
                <a:latin typeface="Times New Roman" pitchFamily="18" charset="0"/>
                <a:ea typeface="楷体_GB2312" pitchFamily="49" charset="-122"/>
              </a:rPr>
              <a:t>  </a:t>
            </a:r>
            <a:r>
              <a:rPr kumimoji="1" lang="zh-CN" altLang="en-US" sz="2800">
                <a:solidFill>
                  <a:schemeClr val="bg1"/>
                </a:solidFill>
                <a:latin typeface="楷体_GB2312" pitchFamily="49" charset="-122"/>
                <a:ea typeface="楷体_GB2312" pitchFamily="49" charset="-122"/>
              </a:rPr>
              <a:t>平行试验</a:t>
            </a:r>
          </a:p>
          <a:p>
            <a:pPr>
              <a:lnSpc>
                <a:spcPct val="130000"/>
              </a:lnSpc>
            </a:pPr>
            <a:r>
              <a:rPr kumimoji="1" lang="zh-CN" altLang="en-US" sz="2800">
                <a:solidFill>
                  <a:schemeClr val="bg1"/>
                </a:solidFill>
                <a:latin typeface="楷体_GB2312" pitchFamily="49" charset="-122"/>
                <a:ea typeface="楷体_GB2312" pitchFamily="49" charset="-122"/>
              </a:rPr>
              <a:t>②</a:t>
            </a:r>
            <a:r>
              <a:rPr kumimoji="1" lang="zh-CN" altLang="en-US" sz="2800">
                <a:solidFill>
                  <a:schemeClr val="bg1"/>
                </a:solidFill>
                <a:latin typeface="Times New Roman" pitchFamily="18" charset="0"/>
                <a:ea typeface="楷体_GB2312" pitchFamily="49" charset="-122"/>
              </a:rPr>
              <a:t>  </a:t>
            </a:r>
            <a:r>
              <a:rPr kumimoji="1" lang="zh-CN" altLang="en-US" sz="2800">
                <a:solidFill>
                  <a:schemeClr val="bg1"/>
                </a:solidFill>
                <a:latin typeface="楷体_GB2312" pitchFamily="49" charset="-122"/>
                <a:ea typeface="楷体_GB2312" pitchFamily="49" charset="-122"/>
              </a:rPr>
              <a:t>加稀硝酸的目的</a:t>
            </a:r>
          </a:p>
          <a:p>
            <a:pPr>
              <a:lnSpc>
                <a:spcPct val="130000"/>
              </a:lnSpc>
            </a:pPr>
            <a:r>
              <a:rPr kumimoji="1" lang="en-US" altLang="en-US" sz="2800">
                <a:solidFill>
                  <a:schemeClr val="bg1"/>
                </a:solidFill>
                <a:latin typeface="楷体_GB2312" pitchFamily="49" charset="-122"/>
                <a:ea typeface="楷体_GB2312" pitchFamily="49" charset="-122"/>
              </a:rPr>
              <a:t>③ </a:t>
            </a:r>
            <a:r>
              <a:rPr kumimoji="1" lang="zh-CN" altLang="en-US" sz="2800">
                <a:solidFill>
                  <a:schemeClr val="bg1"/>
                </a:solidFill>
                <a:latin typeface="楷体_GB2312" pitchFamily="49" charset="-122"/>
                <a:ea typeface="楷体_GB2312" pitchFamily="49" charset="-122"/>
              </a:rPr>
              <a:t>氯化物的最适检测浓度范围</a:t>
            </a:r>
          </a:p>
          <a:p>
            <a:pPr>
              <a:lnSpc>
                <a:spcPct val="130000"/>
              </a:lnSpc>
            </a:pPr>
            <a:r>
              <a:rPr kumimoji="1" lang="zh-CN" altLang="en-US" sz="2800">
                <a:solidFill>
                  <a:schemeClr val="bg1"/>
                </a:solidFill>
                <a:latin typeface="楷体_GB2312" pitchFamily="49" charset="-122"/>
                <a:ea typeface="楷体_GB2312" pitchFamily="49" charset="-122"/>
              </a:rPr>
              <a:t>④</a:t>
            </a:r>
            <a:r>
              <a:rPr kumimoji="1" lang="zh-CN" altLang="en-US" sz="2800">
                <a:solidFill>
                  <a:schemeClr val="bg1"/>
                </a:solidFill>
                <a:latin typeface="Times New Roman" pitchFamily="18" charset="0"/>
                <a:ea typeface="楷体_GB2312" pitchFamily="49" charset="-122"/>
              </a:rPr>
              <a:t>  </a:t>
            </a:r>
            <a:r>
              <a:rPr kumimoji="1" lang="zh-CN" altLang="en-US" sz="2800">
                <a:solidFill>
                  <a:schemeClr val="bg1"/>
                </a:solidFill>
                <a:latin typeface="楷体_GB2312" pitchFamily="49" charset="-122"/>
                <a:ea typeface="楷体_GB2312" pitchFamily="49" charset="-122"/>
              </a:rPr>
              <a:t>供试品溶液有色时的处理方法</a:t>
            </a:r>
          </a:p>
          <a:p>
            <a:pPr>
              <a:lnSpc>
                <a:spcPct val="130000"/>
              </a:lnSpc>
            </a:pPr>
            <a:r>
              <a:rPr kumimoji="1" lang="zh-CN" altLang="en-US" sz="2800">
                <a:solidFill>
                  <a:schemeClr val="bg1"/>
                </a:solidFill>
                <a:latin typeface="楷体_GB2312" pitchFamily="49" charset="-122"/>
                <a:ea typeface="楷体_GB2312" pitchFamily="49" charset="-122"/>
              </a:rPr>
              <a:t>⑤ 供试品溶液不澄清处理方法</a:t>
            </a:r>
          </a:p>
          <a:p>
            <a:pPr>
              <a:lnSpc>
                <a:spcPct val="130000"/>
              </a:lnSpc>
            </a:pPr>
            <a:endParaRPr kumimoji="1" lang="zh-CN" altLang="en-US" sz="2800">
              <a:solidFill>
                <a:schemeClr val="bg1"/>
              </a:solidFill>
              <a:latin typeface="楷体_GB2312" pitchFamily="49" charset="-122"/>
              <a:ea typeface="楷体_GB2312" pitchFamily="49" charset="-122"/>
            </a:endParaRPr>
          </a:p>
        </p:txBody>
      </p:sp>
    </p:spTree>
    <p:extLst>
      <p:ext uri="{BB962C8B-B14F-4D97-AF65-F5344CB8AC3E}">
        <p14:creationId xmlns:p14="http://schemas.microsoft.com/office/powerpoint/2010/main" val="3269024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6"/>
                                        </p:tgtEl>
                                        <p:attrNameLst>
                                          <p:attrName>style.visibility</p:attrName>
                                        </p:attrNameLst>
                                      </p:cBhvr>
                                      <p:to>
                                        <p:strVal val="visible"/>
                                      </p:to>
                                    </p:set>
                                    <p:anim calcmode="lin" valueType="num">
                                      <p:cBhvr additive="base">
                                        <p:cTn id="7" dur="500" fill="hold"/>
                                        <p:tgtEl>
                                          <p:spTgt spid="51206"/>
                                        </p:tgtEl>
                                        <p:attrNameLst>
                                          <p:attrName>ppt_x</p:attrName>
                                        </p:attrNameLst>
                                      </p:cBhvr>
                                      <p:tavLst>
                                        <p:tav tm="0">
                                          <p:val>
                                            <p:strVal val="#ppt_x"/>
                                          </p:val>
                                        </p:tav>
                                        <p:tav tm="100000">
                                          <p:val>
                                            <p:strVal val="#ppt_x"/>
                                          </p:val>
                                        </p:tav>
                                      </p:tavLst>
                                    </p:anim>
                                    <p:anim calcmode="lin" valueType="num">
                                      <p:cBhvr additive="base">
                                        <p:cTn id="8" dur="500" fill="hold"/>
                                        <p:tgtEl>
                                          <p:spTgt spid="512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6"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body" idx="1"/>
          </p:nvPr>
        </p:nvSpPr>
        <p:spPr>
          <a:xfrm>
            <a:off x="323850" y="404813"/>
            <a:ext cx="8424863" cy="2951162"/>
          </a:xfrm>
        </p:spPr>
        <p:txBody>
          <a:bodyPr/>
          <a:lstStyle/>
          <a:p>
            <a:pPr eaLnBrk="1" hangingPunct="1"/>
            <a:r>
              <a:rPr kumimoji="1" lang="zh-CN" altLang="en-US" sz="2800" b="1" dirty="0" smtClean="0">
                <a:solidFill>
                  <a:srgbClr val="FFFF00"/>
                </a:solidFill>
                <a:ea typeface="楷体_GB2312" pitchFamily="49" charset="-122"/>
              </a:rPr>
              <a:t>加稀硝酸的目的</a:t>
            </a:r>
          </a:p>
          <a:p>
            <a:pPr eaLnBrk="1" hangingPunct="1">
              <a:lnSpc>
                <a:spcPct val="130000"/>
              </a:lnSpc>
              <a:buFontTx/>
              <a:buNone/>
            </a:pPr>
            <a:r>
              <a:rPr kumimoji="1" lang="zh-CN" altLang="en-US" sz="2800" b="1" dirty="0" smtClean="0">
                <a:solidFill>
                  <a:schemeClr val="bg1"/>
                </a:solidFill>
                <a:latin typeface="楷体_GB2312" pitchFamily="49" charset="-122"/>
                <a:ea typeface="楷体_GB2312" pitchFamily="49" charset="-122"/>
              </a:rPr>
              <a:t>  </a:t>
            </a:r>
            <a:r>
              <a:rPr kumimoji="1" lang="zh-CN" altLang="en-US" sz="2800" dirty="0" smtClean="0">
                <a:solidFill>
                  <a:schemeClr val="bg1"/>
                </a:solidFill>
                <a:latin typeface="楷体_GB2312" pitchFamily="49" charset="-122"/>
                <a:ea typeface="楷体_GB2312" pitchFamily="49" charset="-122"/>
              </a:rPr>
              <a:t>加速氯化银混浊的生成</a:t>
            </a:r>
            <a:r>
              <a:rPr kumimoji="1" lang="en-US" altLang="zh-CN" sz="2800" dirty="0" smtClean="0">
                <a:solidFill>
                  <a:schemeClr val="bg1"/>
                </a:solidFill>
                <a:latin typeface="楷体_GB2312" pitchFamily="49" charset="-122"/>
                <a:ea typeface="楷体_GB2312" pitchFamily="49" charset="-122"/>
              </a:rPr>
              <a:t>,</a:t>
            </a:r>
            <a:r>
              <a:rPr kumimoji="1" lang="zh-CN" altLang="en-US" sz="2800" dirty="0" smtClean="0">
                <a:solidFill>
                  <a:schemeClr val="bg1"/>
                </a:solidFill>
                <a:latin typeface="楷体_GB2312" pitchFamily="49" charset="-122"/>
                <a:ea typeface="楷体_GB2312" pitchFamily="49" charset="-122"/>
              </a:rPr>
              <a:t>产生较好的乳浊，避免产生碳酸银、氧化银、磷酸银沉淀。一般以</a:t>
            </a:r>
            <a:r>
              <a:rPr kumimoji="1" lang="en-US" altLang="zh-CN" sz="2800" dirty="0" smtClean="0">
                <a:solidFill>
                  <a:schemeClr val="bg1"/>
                </a:solidFill>
                <a:latin typeface="楷体_GB2312" pitchFamily="49" charset="-122"/>
                <a:ea typeface="楷体_GB2312" pitchFamily="49" charset="-122"/>
              </a:rPr>
              <a:t>50ml</a:t>
            </a:r>
            <a:r>
              <a:rPr kumimoji="1" lang="zh-CN" altLang="en-US" sz="2800" dirty="0" smtClean="0">
                <a:solidFill>
                  <a:schemeClr val="bg1"/>
                </a:solidFill>
                <a:latin typeface="楷体_GB2312" pitchFamily="49" charset="-122"/>
                <a:ea typeface="楷体_GB2312" pitchFamily="49" charset="-122"/>
              </a:rPr>
              <a:t>供试液含稀硝酸</a:t>
            </a:r>
            <a:r>
              <a:rPr kumimoji="1" lang="en-US" altLang="zh-CN" sz="2800" dirty="0" smtClean="0">
                <a:solidFill>
                  <a:schemeClr val="bg1"/>
                </a:solidFill>
                <a:latin typeface="楷体_GB2312" pitchFamily="49" charset="-122"/>
                <a:ea typeface="楷体_GB2312" pitchFamily="49" charset="-122"/>
              </a:rPr>
              <a:t>10ml</a:t>
            </a:r>
            <a:r>
              <a:rPr kumimoji="1" lang="zh-CN" altLang="en-US" sz="2800" dirty="0" smtClean="0">
                <a:solidFill>
                  <a:schemeClr val="bg1"/>
                </a:solidFill>
                <a:latin typeface="楷体_GB2312" pitchFamily="49" charset="-122"/>
                <a:ea typeface="楷体_GB2312" pitchFamily="49" charset="-122"/>
              </a:rPr>
              <a:t>为宜。过多会增大氯化银的溶解度</a:t>
            </a:r>
            <a:r>
              <a:rPr kumimoji="1" lang="en-US" altLang="zh-CN" sz="2800" dirty="0" smtClean="0">
                <a:solidFill>
                  <a:schemeClr val="bg1"/>
                </a:solidFill>
                <a:latin typeface="楷体_GB2312" pitchFamily="49" charset="-122"/>
                <a:ea typeface="楷体_GB2312" pitchFamily="49" charset="-122"/>
              </a:rPr>
              <a:t>,</a:t>
            </a:r>
            <a:r>
              <a:rPr kumimoji="1" lang="zh-CN" altLang="en-US" sz="2800" dirty="0" smtClean="0">
                <a:solidFill>
                  <a:schemeClr val="bg1"/>
                </a:solidFill>
                <a:latin typeface="楷体_GB2312" pitchFamily="49" charset="-122"/>
                <a:ea typeface="楷体_GB2312" pitchFamily="49" charset="-122"/>
              </a:rPr>
              <a:t>使浊度降低。</a:t>
            </a:r>
          </a:p>
          <a:p>
            <a:pPr eaLnBrk="1" hangingPunct="1"/>
            <a:endParaRPr kumimoji="1" lang="en-US" altLang="zh-CN" sz="2800" b="1" dirty="0" smtClean="0">
              <a:solidFill>
                <a:schemeClr val="bg1"/>
              </a:solidFill>
              <a:latin typeface="楷体_GB2312" pitchFamily="49" charset="-122"/>
              <a:ea typeface="楷体_GB2312" pitchFamily="49" charset="-122"/>
            </a:endParaRPr>
          </a:p>
        </p:txBody>
      </p:sp>
      <p:sp>
        <p:nvSpPr>
          <p:cNvPr id="46083" name="Text Box 4"/>
          <p:cNvSpPr txBox="1">
            <a:spLocks noChangeArrowheads="1"/>
          </p:cNvSpPr>
          <p:nvPr/>
        </p:nvSpPr>
        <p:spPr bwMode="auto">
          <a:xfrm>
            <a:off x="395288" y="3284538"/>
            <a:ext cx="8569325" cy="325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10000"/>
              </a:lnSpc>
              <a:buFontTx/>
              <a:buChar char="•"/>
            </a:pPr>
            <a:r>
              <a:rPr kumimoji="1" lang="en-US" altLang="zh-CN" sz="2800" dirty="0">
                <a:solidFill>
                  <a:srgbClr val="FFFF00"/>
                </a:solidFill>
                <a:latin typeface="Times New Roman" pitchFamily="18" charset="0"/>
                <a:ea typeface="楷体_GB2312" pitchFamily="49" charset="-122"/>
              </a:rPr>
              <a:t>  </a:t>
            </a:r>
            <a:r>
              <a:rPr kumimoji="1" lang="zh-CN" altLang="en-US" sz="2800" dirty="0">
                <a:solidFill>
                  <a:srgbClr val="FFFF00"/>
                </a:solidFill>
                <a:latin typeface="Times New Roman" pitchFamily="18" charset="0"/>
                <a:ea typeface="楷体_GB2312" pitchFamily="49" charset="-122"/>
              </a:rPr>
              <a:t>氯化物的最适检测浓度范围</a:t>
            </a:r>
          </a:p>
          <a:p>
            <a:pPr eaLnBrk="1" hangingPunct="1">
              <a:lnSpc>
                <a:spcPct val="130000"/>
              </a:lnSpc>
            </a:pPr>
            <a:r>
              <a:rPr kumimoji="1" lang="en-US" altLang="zh-CN" sz="2800" b="0" dirty="0" smtClean="0">
                <a:solidFill>
                  <a:srgbClr val="FFFF00"/>
                </a:solidFill>
                <a:latin typeface="楷体_GB2312" pitchFamily="49" charset="-122"/>
                <a:ea typeface="楷体_GB2312" pitchFamily="49" charset="-122"/>
              </a:rPr>
              <a:t>50ml</a:t>
            </a:r>
            <a:r>
              <a:rPr kumimoji="1" lang="zh-CN" altLang="en-US" sz="2800" b="0" dirty="0">
                <a:solidFill>
                  <a:srgbClr val="FFFF00"/>
                </a:solidFill>
                <a:latin typeface="楷体_GB2312" pitchFamily="49" charset="-122"/>
                <a:ea typeface="楷体_GB2312" pitchFamily="49" charset="-122"/>
              </a:rPr>
              <a:t>供试液中含</a:t>
            </a:r>
            <a:r>
              <a:rPr kumimoji="1" lang="en-US" altLang="zh-CN" sz="2800" b="0" dirty="0">
                <a:solidFill>
                  <a:srgbClr val="FFFF00"/>
                </a:solidFill>
                <a:latin typeface="楷体_GB2312" pitchFamily="49" charset="-122"/>
                <a:ea typeface="楷体_GB2312" pitchFamily="49" charset="-122"/>
              </a:rPr>
              <a:t>0.05</a:t>
            </a:r>
            <a:r>
              <a:rPr kumimoji="1" lang="en-US" altLang="zh-CN" sz="2800" b="0" dirty="0">
                <a:solidFill>
                  <a:srgbClr val="FFFF00"/>
                </a:solidFill>
                <a:latin typeface="楷体_GB2312" pitchFamily="49" charset="-122"/>
                <a:ea typeface="楷体_GB2312" pitchFamily="49" charset="-122"/>
                <a:sym typeface="Symbol" pitchFamily="18" charset="2"/>
              </a:rPr>
              <a:t></a:t>
            </a:r>
            <a:r>
              <a:rPr kumimoji="1" lang="en-US" altLang="zh-CN" sz="2800" b="0" dirty="0">
                <a:solidFill>
                  <a:srgbClr val="FFFF00"/>
                </a:solidFill>
                <a:latin typeface="楷体_GB2312" pitchFamily="49" charset="-122"/>
                <a:ea typeface="楷体_GB2312" pitchFamily="49" charset="-122"/>
              </a:rPr>
              <a:t>0.08mg</a:t>
            </a:r>
            <a:r>
              <a:rPr kumimoji="1" lang="zh-CN" altLang="en-US" sz="2800" b="0" dirty="0">
                <a:solidFill>
                  <a:schemeClr val="bg1"/>
                </a:solidFill>
                <a:latin typeface="楷体_GB2312" pitchFamily="49" charset="-122"/>
                <a:ea typeface="楷体_GB2312" pitchFamily="49" charset="-122"/>
              </a:rPr>
              <a:t>的</a:t>
            </a:r>
            <a:r>
              <a:rPr kumimoji="1" lang="en-US" altLang="zh-CN" sz="2800" b="0" dirty="0" err="1">
                <a:solidFill>
                  <a:schemeClr val="bg1"/>
                </a:solidFill>
                <a:latin typeface="楷体_GB2312" pitchFamily="49" charset="-122"/>
                <a:ea typeface="楷体_GB2312" pitchFamily="49" charset="-122"/>
              </a:rPr>
              <a:t>Cl</a:t>
            </a:r>
            <a:r>
              <a:rPr kumimoji="1" lang="en-US" altLang="zh-CN" sz="2800" b="0" baseline="30000" dirty="0">
                <a:solidFill>
                  <a:schemeClr val="bg1"/>
                </a:solidFill>
                <a:latin typeface="楷体_GB2312" pitchFamily="49" charset="-122"/>
                <a:ea typeface="楷体_GB2312" pitchFamily="49" charset="-122"/>
              </a:rPr>
              <a:t>-</a:t>
            </a:r>
            <a:r>
              <a:rPr kumimoji="1" lang="en-US" altLang="zh-CN" sz="2800" b="0" dirty="0">
                <a:solidFill>
                  <a:schemeClr val="bg1"/>
                </a:solidFill>
                <a:latin typeface="楷体_GB2312" pitchFamily="49" charset="-122"/>
                <a:ea typeface="楷体_GB2312" pitchFamily="49" charset="-122"/>
              </a:rPr>
              <a:t>,</a:t>
            </a:r>
            <a:r>
              <a:rPr kumimoji="1" lang="zh-CN" altLang="en-US" sz="2800" b="0" dirty="0">
                <a:solidFill>
                  <a:schemeClr val="bg1"/>
                </a:solidFill>
                <a:latin typeface="楷体_GB2312" pitchFamily="49" charset="-122"/>
                <a:ea typeface="楷体_GB2312" pitchFamily="49" charset="-122"/>
              </a:rPr>
              <a:t>相当于标准氯</a:t>
            </a:r>
            <a:r>
              <a:rPr kumimoji="1" lang="zh-CN" altLang="en-US" sz="2800" b="0" dirty="0" smtClean="0">
                <a:solidFill>
                  <a:schemeClr val="bg1"/>
                </a:solidFill>
                <a:latin typeface="楷体_GB2312" pitchFamily="49" charset="-122"/>
                <a:ea typeface="楷体_GB2312" pitchFamily="49" charset="-122"/>
              </a:rPr>
              <a:t>化钠</a:t>
            </a:r>
            <a:r>
              <a:rPr kumimoji="1" lang="zh-CN" altLang="en-US" sz="2800" b="0" dirty="0">
                <a:solidFill>
                  <a:schemeClr val="bg1"/>
                </a:solidFill>
                <a:latin typeface="楷体_GB2312" pitchFamily="49" charset="-122"/>
                <a:ea typeface="楷体_GB2312" pitchFamily="49" charset="-122"/>
              </a:rPr>
              <a:t>溶液</a:t>
            </a:r>
            <a:r>
              <a:rPr kumimoji="1" lang="en-US" altLang="zh-CN" sz="2800" b="0" dirty="0">
                <a:solidFill>
                  <a:schemeClr val="bg1"/>
                </a:solidFill>
                <a:latin typeface="楷体_GB2312" pitchFamily="49" charset="-122"/>
                <a:ea typeface="楷体_GB2312" pitchFamily="49" charset="-122"/>
              </a:rPr>
              <a:t>(10</a:t>
            </a:r>
            <a:r>
              <a:rPr kumimoji="1" lang="en-US" altLang="zh-CN" sz="2800" b="0" dirty="0">
                <a:solidFill>
                  <a:schemeClr val="bg1"/>
                </a:solidFill>
                <a:latin typeface="楷体_GB2312" pitchFamily="49" charset="-122"/>
                <a:ea typeface="楷体_GB2312" pitchFamily="49" charset="-122"/>
                <a:sym typeface="Symbol" pitchFamily="18" charset="2"/>
              </a:rPr>
              <a:t></a:t>
            </a:r>
            <a:r>
              <a:rPr kumimoji="1" lang="en-US" altLang="zh-CN" sz="2800" b="0" dirty="0">
                <a:solidFill>
                  <a:schemeClr val="bg1"/>
                </a:solidFill>
                <a:latin typeface="楷体_GB2312" pitchFamily="49" charset="-122"/>
                <a:ea typeface="楷体_GB2312" pitchFamily="49" charset="-122"/>
              </a:rPr>
              <a:t>gCl</a:t>
            </a:r>
            <a:r>
              <a:rPr kumimoji="1" lang="en-US" altLang="zh-CN" sz="2800" b="0" baseline="30000" dirty="0">
                <a:solidFill>
                  <a:schemeClr val="bg1"/>
                </a:solidFill>
                <a:latin typeface="楷体_GB2312" pitchFamily="49" charset="-122"/>
                <a:ea typeface="楷体_GB2312" pitchFamily="49" charset="-122"/>
              </a:rPr>
              <a:t>-</a:t>
            </a:r>
            <a:r>
              <a:rPr kumimoji="1" lang="en-US" altLang="zh-CN" sz="2800" b="0" dirty="0">
                <a:solidFill>
                  <a:schemeClr val="bg1"/>
                </a:solidFill>
                <a:latin typeface="楷体_GB2312" pitchFamily="49" charset="-122"/>
                <a:ea typeface="楷体_GB2312" pitchFamily="49" charset="-122"/>
              </a:rPr>
              <a:t>/ml) 5.0 </a:t>
            </a:r>
            <a:r>
              <a:rPr kumimoji="1" lang="en-US" altLang="zh-CN" b="0" dirty="0">
                <a:solidFill>
                  <a:schemeClr val="bg1"/>
                </a:solidFill>
                <a:sym typeface="Symbol" pitchFamily="18" charset="2"/>
              </a:rPr>
              <a:t></a:t>
            </a:r>
            <a:r>
              <a:rPr kumimoji="1" lang="en-US" altLang="zh-CN" b="0" dirty="0"/>
              <a:t> </a:t>
            </a:r>
            <a:r>
              <a:rPr kumimoji="1" lang="en-US" altLang="zh-CN" sz="2800" b="0" dirty="0" smtClean="0">
                <a:solidFill>
                  <a:schemeClr val="bg1"/>
                </a:solidFill>
                <a:latin typeface="楷体_GB2312" pitchFamily="49" charset="-122"/>
                <a:ea typeface="楷体_GB2312" pitchFamily="49" charset="-122"/>
              </a:rPr>
              <a:t>8.0ml</a:t>
            </a:r>
            <a:r>
              <a:rPr kumimoji="1" lang="zh-CN" altLang="en-US" sz="2800" b="0" dirty="0" smtClean="0">
                <a:solidFill>
                  <a:schemeClr val="bg1"/>
                </a:solidFill>
                <a:latin typeface="楷体_GB2312" pitchFamily="49" charset="-122"/>
                <a:ea typeface="楷体_GB2312" pitchFamily="49" charset="-122"/>
              </a:rPr>
              <a:t>时，所</a:t>
            </a:r>
            <a:r>
              <a:rPr kumimoji="1" lang="zh-CN" altLang="en-US" sz="2800" b="0" dirty="0">
                <a:solidFill>
                  <a:schemeClr val="bg1"/>
                </a:solidFill>
                <a:latin typeface="楷体_GB2312" pitchFamily="49" charset="-122"/>
                <a:ea typeface="楷体_GB2312" pitchFamily="49" charset="-122"/>
              </a:rPr>
              <a:t>显浑浊梯度明</a:t>
            </a:r>
            <a:r>
              <a:rPr kumimoji="1" lang="zh-CN" altLang="en-US" sz="2800" b="0" dirty="0" smtClean="0">
                <a:solidFill>
                  <a:schemeClr val="bg1"/>
                </a:solidFill>
                <a:latin typeface="楷体_GB2312" pitchFamily="49" charset="-122"/>
                <a:ea typeface="楷体_GB2312" pitchFamily="49" charset="-122"/>
              </a:rPr>
              <a:t>显根</a:t>
            </a:r>
            <a:r>
              <a:rPr kumimoji="1" lang="zh-CN" altLang="en-US" sz="2800" b="0" dirty="0">
                <a:solidFill>
                  <a:schemeClr val="bg1"/>
                </a:solidFill>
                <a:latin typeface="楷体_GB2312" pitchFamily="49" charset="-122"/>
                <a:ea typeface="楷体_GB2312" pitchFamily="49" charset="-122"/>
              </a:rPr>
              <a:t>据限量取用适宜的供试品</a:t>
            </a:r>
            <a:r>
              <a:rPr kumimoji="1" lang="zh-CN" altLang="en-US" sz="2800" b="0" dirty="0" smtClean="0">
                <a:solidFill>
                  <a:schemeClr val="bg1"/>
                </a:solidFill>
                <a:latin typeface="楷体_GB2312" pitchFamily="49" charset="-122"/>
                <a:ea typeface="楷体_GB2312" pitchFamily="49" charset="-122"/>
              </a:rPr>
              <a:t>量，使</a:t>
            </a:r>
            <a:r>
              <a:rPr kumimoji="1" lang="zh-CN" altLang="en-US" sz="2800" b="0" dirty="0">
                <a:solidFill>
                  <a:schemeClr val="bg1"/>
                </a:solidFill>
                <a:latin typeface="楷体_GB2312" pitchFamily="49" charset="-122"/>
                <a:ea typeface="楷体_GB2312" pitchFamily="49" charset="-122"/>
              </a:rPr>
              <a:t>氯化物的浓度在适宜的范围</a:t>
            </a:r>
            <a:r>
              <a:rPr kumimoji="1" lang="zh-CN" altLang="en-US" sz="2800" b="0" dirty="0" smtClean="0">
                <a:solidFill>
                  <a:schemeClr val="bg1"/>
                </a:solidFill>
                <a:latin typeface="楷体_GB2312" pitchFamily="49" charset="-122"/>
                <a:ea typeface="楷体_GB2312" pitchFamily="49" charset="-122"/>
              </a:rPr>
              <a:t>内。</a:t>
            </a:r>
            <a:endParaRPr kumimoji="1" lang="en-US" altLang="zh-CN" sz="2800" b="0" dirty="0">
              <a:solidFill>
                <a:schemeClr val="bg1"/>
              </a:solidFill>
              <a:latin typeface="楷体_GB2312" pitchFamily="49" charset="-122"/>
              <a:ea typeface="楷体_GB2312" pitchFamily="49" charset="-122"/>
            </a:endParaRPr>
          </a:p>
          <a:p>
            <a:pPr eaLnBrk="1" hangingPunct="1">
              <a:lnSpc>
                <a:spcPct val="110000"/>
              </a:lnSpc>
              <a:buFontTx/>
              <a:buChar char="•"/>
            </a:pPr>
            <a:endParaRPr kumimoji="1" lang="en-US" altLang="zh-CN" sz="2800" dirty="0">
              <a:solidFill>
                <a:srgbClr val="FFFF00"/>
              </a:solidFill>
              <a:latin typeface="Times New Roman" pitchFamily="18" charset="0"/>
              <a:ea typeface="楷体_GB2312" pitchFamily="49" charset="-122"/>
            </a:endParaRPr>
          </a:p>
        </p:txBody>
      </p:sp>
    </p:spTree>
    <p:extLst>
      <p:ext uri="{BB962C8B-B14F-4D97-AF65-F5344CB8AC3E}">
        <p14:creationId xmlns:p14="http://schemas.microsoft.com/office/powerpoint/2010/main" val="3028878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395288" y="620713"/>
            <a:ext cx="8229600" cy="5289550"/>
          </a:xfrm>
        </p:spPr>
        <p:txBody>
          <a:bodyPr/>
          <a:lstStyle/>
          <a:p>
            <a:pPr eaLnBrk="1" hangingPunct="1">
              <a:spcBef>
                <a:spcPct val="0"/>
              </a:spcBef>
              <a:buFontTx/>
              <a:buNone/>
            </a:pPr>
            <a:r>
              <a:rPr kumimoji="1" lang="en-US" altLang="zh-CN" sz="2800" b="1" dirty="0" smtClean="0">
                <a:solidFill>
                  <a:srgbClr val="FFFF00"/>
                </a:solidFill>
                <a:ea typeface="楷体_GB2312" pitchFamily="49" charset="-122"/>
              </a:rPr>
              <a:t> </a:t>
            </a:r>
            <a:r>
              <a:rPr kumimoji="1" lang="zh-CN" altLang="en-US" sz="2800" b="1" dirty="0" smtClean="0">
                <a:solidFill>
                  <a:srgbClr val="FFFF00"/>
                </a:solidFill>
                <a:latin typeface="楷体_GB2312" pitchFamily="49" charset="-122"/>
                <a:ea typeface="楷体_GB2312" pitchFamily="49" charset="-122"/>
              </a:rPr>
              <a:t>供试品溶液不澄清处理方法</a:t>
            </a:r>
          </a:p>
          <a:p>
            <a:pPr eaLnBrk="1" hangingPunct="1">
              <a:lnSpc>
                <a:spcPct val="150000"/>
              </a:lnSpc>
              <a:spcBef>
                <a:spcPct val="0"/>
              </a:spcBef>
              <a:buFontTx/>
              <a:buNone/>
            </a:pPr>
            <a:r>
              <a:rPr kumimoji="1" lang="zh-CN" altLang="en-US" sz="2800" dirty="0" smtClean="0">
                <a:solidFill>
                  <a:srgbClr val="FFFF00"/>
                </a:solidFill>
                <a:latin typeface="楷体_GB2312" pitchFamily="49" charset="-122"/>
                <a:ea typeface="楷体_GB2312" pitchFamily="49" charset="-122"/>
              </a:rPr>
              <a:t>  </a:t>
            </a:r>
            <a:r>
              <a:rPr kumimoji="1" lang="zh-CN" altLang="en-US" sz="2800" dirty="0" smtClean="0">
                <a:solidFill>
                  <a:schemeClr val="bg1"/>
                </a:solidFill>
                <a:latin typeface="楷体_GB2312" pitchFamily="49" charset="-122"/>
                <a:ea typeface="楷体_GB2312" pitchFamily="49" charset="-122"/>
              </a:rPr>
              <a:t>供试品溶解后溶液不澄清应过滤，过滤时的滤纸要先用含硝酸的水溶液</a:t>
            </a:r>
            <a:r>
              <a:rPr kumimoji="1" lang="en-US" altLang="zh-CN" sz="2800" dirty="0" smtClean="0">
                <a:solidFill>
                  <a:schemeClr val="bg1"/>
                </a:solidFill>
                <a:latin typeface="楷体_GB2312" pitchFamily="49" charset="-122"/>
                <a:ea typeface="楷体_GB2312" pitchFamily="49" charset="-122"/>
              </a:rPr>
              <a:t>(1→100)</a:t>
            </a:r>
            <a:r>
              <a:rPr kumimoji="1" lang="zh-CN" altLang="en-US" sz="2800" dirty="0" smtClean="0">
                <a:solidFill>
                  <a:schemeClr val="bg1"/>
                </a:solidFill>
                <a:latin typeface="楷体_GB2312" pitchFamily="49" charset="-122"/>
                <a:ea typeface="楷体_GB2312" pitchFamily="49" charset="-122"/>
              </a:rPr>
              <a:t>洗涤</a:t>
            </a:r>
            <a:r>
              <a:rPr kumimoji="1" lang="en-US" altLang="zh-CN" sz="2800" dirty="0" smtClean="0">
                <a:solidFill>
                  <a:schemeClr val="bg1"/>
                </a:solidFill>
                <a:latin typeface="楷体_GB2312" pitchFamily="49" charset="-122"/>
                <a:ea typeface="楷体_GB2312" pitchFamily="49" charset="-122"/>
              </a:rPr>
              <a:t>, </a:t>
            </a:r>
            <a:r>
              <a:rPr kumimoji="1" lang="zh-CN" altLang="en-US" sz="2800" dirty="0" smtClean="0">
                <a:solidFill>
                  <a:schemeClr val="bg1"/>
                </a:solidFill>
                <a:latin typeface="楷体_GB2312" pitchFamily="49" charset="-122"/>
                <a:ea typeface="楷体_GB2312" pitchFamily="49" charset="-122"/>
              </a:rPr>
              <a:t>除去滤纸中含有的氯化物</a:t>
            </a:r>
            <a:r>
              <a:rPr kumimoji="1" lang="en-US" altLang="zh-CN" sz="2800" dirty="0" smtClean="0">
                <a:solidFill>
                  <a:schemeClr val="bg1"/>
                </a:solidFill>
                <a:latin typeface="楷体_GB2312" pitchFamily="49" charset="-122"/>
                <a:ea typeface="楷体_GB2312" pitchFamily="49" charset="-122"/>
              </a:rPr>
              <a:t>.</a:t>
            </a:r>
            <a:r>
              <a:rPr kumimoji="1" lang="en-US" altLang="zh-CN" b="1" dirty="0" smtClean="0"/>
              <a:t> </a:t>
            </a:r>
          </a:p>
          <a:p>
            <a:pPr eaLnBrk="1" hangingPunct="1">
              <a:lnSpc>
                <a:spcPct val="150000"/>
              </a:lnSpc>
              <a:spcBef>
                <a:spcPct val="0"/>
              </a:spcBef>
              <a:buFontTx/>
              <a:buNone/>
            </a:pPr>
            <a:r>
              <a:rPr kumimoji="1" lang="zh-CN" altLang="en-US" sz="2800" b="1" dirty="0" smtClean="0">
                <a:solidFill>
                  <a:srgbClr val="FFFF00"/>
                </a:solidFill>
                <a:ea typeface="楷体_GB2312" pitchFamily="49" charset="-122"/>
              </a:rPr>
              <a:t>供试品溶液有色时的处理方法</a:t>
            </a:r>
          </a:p>
          <a:p>
            <a:pPr eaLnBrk="1" hangingPunct="1">
              <a:buFontTx/>
              <a:buNone/>
            </a:pPr>
            <a:endParaRPr lang="en-US" altLang="zh-CN" sz="2800" dirty="0" smtClean="0">
              <a:solidFill>
                <a:schemeClr val="bg1"/>
              </a:solidFill>
              <a:ea typeface="楷体_GB2312" pitchFamily="49" charset="-122"/>
            </a:endParaRPr>
          </a:p>
        </p:txBody>
      </p:sp>
      <p:grpSp>
        <p:nvGrpSpPr>
          <p:cNvPr id="53252" name="Group 4"/>
          <p:cNvGrpSpPr>
            <a:grpSpLocks/>
          </p:cNvGrpSpPr>
          <p:nvPr/>
        </p:nvGrpSpPr>
        <p:grpSpPr bwMode="auto">
          <a:xfrm>
            <a:off x="755576" y="4005263"/>
            <a:ext cx="8388424" cy="2435225"/>
            <a:chOff x="480" y="2594"/>
            <a:chExt cx="5040" cy="1534"/>
          </a:xfrm>
        </p:grpSpPr>
        <p:sp>
          <p:nvSpPr>
            <p:cNvPr id="47109" name="AutoShape 5" descr="蓝色面巾纸"/>
            <p:cNvSpPr>
              <a:spLocks noChangeArrowheads="1"/>
            </p:cNvSpPr>
            <p:nvPr/>
          </p:nvSpPr>
          <p:spPr bwMode="auto">
            <a:xfrm>
              <a:off x="480" y="2594"/>
              <a:ext cx="5040" cy="1534"/>
            </a:xfrm>
            <a:prstGeom prst="roundRect">
              <a:avLst>
                <a:gd name="adj" fmla="val 16667"/>
              </a:avLst>
            </a:prstGeom>
            <a:blipFill dpi="0" rotWithShape="0">
              <a:blip r:embed="rId3"/>
              <a:srcRect/>
              <a:tile tx="0" ty="0" sx="100000" sy="100000" flip="none" algn="tl"/>
            </a:blip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457200" indent="-457200"/>
              <a:r>
                <a:rPr kumimoji="1" lang="en-US" altLang="zh-CN" sz="2400" b="0">
                  <a:latin typeface="Times New Roman" pitchFamily="18" charset="0"/>
                  <a:ea typeface="隶书" pitchFamily="49" charset="-122"/>
                </a:rPr>
                <a:t> </a:t>
              </a:r>
            </a:p>
            <a:p>
              <a:pPr marL="457200" indent="-457200"/>
              <a:endParaRPr kumimoji="1" lang="en-US" altLang="zh-CN" sz="2400" b="0">
                <a:latin typeface="Times New Roman" pitchFamily="18" charset="0"/>
                <a:ea typeface="隶书" pitchFamily="49" charset="-122"/>
              </a:endParaRPr>
            </a:p>
            <a:p>
              <a:pPr marL="457200" indent="-457200"/>
              <a:endParaRPr kumimoji="1" lang="en-US" altLang="zh-CN" sz="2400" b="0">
                <a:latin typeface="Times New Roman" pitchFamily="18" charset="0"/>
                <a:ea typeface="隶书" pitchFamily="49" charset="-122"/>
              </a:endParaRPr>
            </a:p>
            <a:p>
              <a:pPr marL="457200" indent="-457200"/>
              <a:endParaRPr kumimoji="1" lang="en-US" altLang="zh-CN" sz="2400" b="0">
                <a:solidFill>
                  <a:schemeClr val="accent2"/>
                </a:solidFill>
                <a:latin typeface="隶书" pitchFamily="49" charset="-122"/>
                <a:ea typeface="隶书" pitchFamily="49" charset="-122"/>
              </a:endParaRPr>
            </a:p>
          </p:txBody>
        </p:sp>
        <p:graphicFrame>
          <p:nvGraphicFramePr>
            <p:cNvPr id="47110" name="Object 6" descr="蓝色面巾纸"/>
            <p:cNvGraphicFramePr>
              <a:graphicFrameLocks noChangeAspect="1"/>
            </p:cNvGraphicFramePr>
            <p:nvPr/>
          </p:nvGraphicFramePr>
          <p:xfrm>
            <a:off x="487" y="2805"/>
            <a:ext cx="5033" cy="1179"/>
          </p:xfrm>
          <a:graphic>
            <a:graphicData uri="http://schemas.openxmlformats.org/presentationml/2006/ole">
              <mc:AlternateContent xmlns:mc="http://schemas.openxmlformats.org/markup-compatibility/2006">
                <mc:Choice xmlns:v="urn:schemas-microsoft-com:vml" Requires="v">
                  <p:oleObj spid="_x0000_s11302" name="Microsoft 公式 3.0" r:id="rId4" imgW="6096000" imgH="1346200" progId="Equation.3">
                    <p:embed/>
                  </p:oleObj>
                </mc:Choice>
                <mc:Fallback>
                  <p:oleObj name="Microsoft 公式 3.0" r:id="rId4" imgW="6096000" imgH="1346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r="-3111"/>
                        <a:stretch>
                          <a:fillRect/>
                        </a:stretch>
                      </p:blipFill>
                      <p:spPr bwMode="auto">
                        <a:xfrm>
                          <a:off x="487" y="2805"/>
                          <a:ext cx="5033" cy="1179"/>
                        </a:xfrm>
                        <a:prstGeom prst="rect">
                          <a:avLst/>
                        </a:prstGeom>
                        <a:blipFill dpi="0" rotWithShape="1">
                          <a:blip r:embed="rId3"/>
                          <a:srcRect r="-3111"/>
                          <a:tile tx="0" ty="0" sx="100000" sy="100000" flip="none" algn="tl"/>
                        </a:blip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47108" name="Text Box 7"/>
          <p:cNvSpPr txBox="1">
            <a:spLocks noChangeArrowheads="1"/>
          </p:cNvSpPr>
          <p:nvPr/>
        </p:nvSpPr>
        <p:spPr bwMode="auto">
          <a:xfrm>
            <a:off x="116329" y="4221163"/>
            <a:ext cx="576262" cy="18002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lang="zh-CN" altLang="en-US" sz="2800" dirty="0">
                <a:solidFill>
                  <a:srgbClr val="FFFF00"/>
                </a:solidFill>
                <a:ea typeface="楷体_GB2312" pitchFamily="49" charset="-122"/>
              </a:rPr>
              <a:t>内消色法</a:t>
            </a:r>
          </a:p>
        </p:txBody>
      </p:sp>
    </p:spTree>
    <p:extLst>
      <p:ext uri="{BB962C8B-B14F-4D97-AF65-F5344CB8AC3E}">
        <p14:creationId xmlns:p14="http://schemas.microsoft.com/office/powerpoint/2010/main" val="3378274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additive="base">
                                        <p:cTn id="7" dur="500" fill="hold"/>
                                        <p:tgtEl>
                                          <p:spTgt spid="53252"/>
                                        </p:tgtEl>
                                        <p:attrNameLst>
                                          <p:attrName>ppt_x</p:attrName>
                                        </p:attrNameLst>
                                      </p:cBhvr>
                                      <p:tavLst>
                                        <p:tav tm="0">
                                          <p:val>
                                            <p:strVal val="#ppt_x"/>
                                          </p:val>
                                        </p:tav>
                                        <p:tav tm="100000">
                                          <p:val>
                                            <p:strVal val="#ppt_x"/>
                                          </p:val>
                                        </p:tav>
                                      </p:tavLst>
                                    </p:anim>
                                    <p:anim calcmode="lin" valueType="num">
                                      <p:cBhvr additive="base">
                                        <p:cTn id="8"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468313" y="1125538"/>
            <a:ext cx="8229600" cy="4525962"/>
          </a:xfrm>
        </p:spPr>
        <p:txBody>
          <a:bodyPr/>
          <a:lstStyle/>
          <a:p>
            <a:pPr eaLnBrk="1" hangingPunct="1">
              <a:lnSpc>
                <a:spcPct val="125000"/>
              </a:lnSpc>
              <a:spcBef>
                <a:spcPct val="0"/>
              </a:spcBef>
              <a:buFontTx/>
              <a:buNone/>
            </a:pPr>
            <a:r>
              <a:rPr kumimoji="1" lang="zh-CN" altLang="en-US" sz="2800" b="1" dirty="0" smtClean="0">
                <a:solidFill>
                  <a:srgbClr val="FFFF00"/>
                </a:solidFill>
                <a:latin typeface="楷体_GB2312" pitchFamily="49" charset="-122"/>
                <a:ea typeface="楷体_GB2312" pitchFamily="49" charset="-122"/>
              </a:rPr>
              <a:t>外消色法</a:t>
            </a:r>
          </a:p>
          <a:p>
            <a:pPr eaLnBrk="1" hangingPunct="1">
              <a:lnSpc>
                <a:spcPct val="130000"/>
              </a:lnSpc>
              <a:spcBef>
                <a:spcPct val="0"/>
              </a:spcBef>
              <a:buFontTx/>
              <a:buNone/>
            </a:pPr>
            <a:r>
              <a:rPr kumimoji="1" lang="zh-CN" altLang="en-US" sz="2800" b="1" dirty="0" smtClean="0">
                <a:solidFill>
                  <a:schemeClr val="bg1"/>
                </a:solidFill>
                <a:latin typeface="楷体_GB2312" pitchFamily="49" charset="-122"/>
                <a:ea typeface="楷体_GB2312" pitchFamily="49" charset="-122"/>
              </a:rPr>
              <a:t>  向供试品溶液中加入某种试剂</a:t>
            </a:r>
            <a:r>
              <a:rPr kumimoji="1" lang="en-US" altLang="zh-CN" sz="2800" b="1" dirty="0" smtClean="0">
                <a:solidFill>
                  <a:schemeClr val="bg1"/>
                </a:solidFill>
                <a:latin typeface="楷体_GB2312" pitchFamily="49" charset="-122"/>
                <a:ea typeface="楷体_GB2312" pitchFamily="49" charset="-122"/>
              </a:rPr>
              <a:t>,</a:t>
            </a:r>
            <a:r>
              <a:rPr kumimoji="1" lang="zh-CN" altLang="en-US" sz="2800" b="1" dirty="0" smtClean="0">
                <a:solidFill>
                  <a:schemeClr val="bg1"/>
                </a:solidFill>
                <a:latin typeface="楷体_GB2312" pitchFamily="49" charset="-122"/>
                <a:ea typeface="楷体_GB2312" pitchFamily="49" charset="-122"/>
              </a:rPr>
              <a:t>使溶液颜色褪去后再依法检查</a:t>
            </a:r>
            <a:endParaRPr kumimoji="1" lang="en-US" altLang="zh-CN" sz="2800" dirty="0" smtClean="0">
              <a:solidFill>
                <a:schemeClr val="bg1"/>
              </a:solidFill>
              <a:latin typeface="楷体_GB2312" pitchFamily="49" charset="-122"/>
              <a:ea typeface="楷体_GB2312" pitchFamily="49" charset="-122"/>
            </a:endParaRPr>
          </a:p>
          <a:p>
            <a:pPr eaLnBrk="1" hangingPunct="1">
              <a:lnSpc>
                <a:spcPct val="130000"/>
              </a:lnSpc>
              <a:buFontTx/>
              <a:buNone/>
            </a:pPr>
            <a:r>
              <a:rPr kumimoji="1" lang="en-US" altLang="zh-CN" sz="2800" b="1" dirty="0" smtClean="0">
                <a:solidFill>
                  <a:schemeClr val="bg1"/>
                </a:solidFill>
                <a:latin typeface="楷体_GB2312" pitchFamily="49" charset="-122"/>
                <a:ea typeface="楷体_GB2312" pitchFamily="49" charset="-122"/>
              </a:rPr>
              <a:t>  </a:t>
            </a:r>
            <a:r>
              <a:rPr kumimoji="1" lang="zh-CN" altLang="en-US" sz="2800" b="1" dirty="0" smtClean="0">
                <a:solidFill>
                  <a:schemeClr val="bg1"/>
                </a:solidFill>
                <a:latin typeface="楷体_GB2312" pitchFamily="49" charset="-122"/>
                <a:ea typeface="楷体_GB2312" pitchFamily="49" charset="-122"/>
              </a:rPr>
              <a:t>例：高锰酸钾中氯化物的检查</a:t>
            </a:r>
          </a:p>
          <a:p>
            <a:pPr eaLnBrk="1" hangingPunct="1">
              <a:lnSpc>
                <a:spcPct val="130000"/>
              </a:lnSpc>
              <a:buFontTx/>
              <a:buNone/>
            </a:pPr>
            <a:r>
              <a:rPr kumimoji="1" lang="zh-CN" altLang="en-US" sz="2800" b="1" dirty="0" smtClean="0">
                <a:solidFill>
                  <a:schemeClr val="bg1"/>
                </a:solidFill>
                <a:latin typeface="楷体_GB2312" pitchFamily="49" charset="-122"/>
                <a:ea typeface="楷体_GB2312" pitchFamily="49" charset="-122"/>
              </a:rPr>
              <a:t>      因溶液呈紫色，加入适量乙醇，使颜色消失后再检查。</a:t>
            </a:r>
            <a:endParaRPr kumimoji="1" lang="en-US" altLang="zh-CN" sz="2800" b="1" dirty="0" smtClean="0">
              <a:solidFill>
                <a:schemeClr val="bg1"/>
              </a:solidFill>
              <a:latin typeface="楷体_GB2312" pitchFamily="49" charset="-122"/>
              <a:ea typeface="楷体_GB2312" pitchFamily="49" charset="-122"/>
            </a:endParaRPr>
          </a:p>
          <a:p>
            <a:pPr eaLnBrk="1" hangingPunct="1"/>
            <a:endParaRPr lang="en-US" altLang="zh-CN" sz="2800" dirty="0" smtClean="0">
              <a:solidFill>
                <a:schemeClr val="bg1"/>
              </a:solidFill>
              <a:latin typeface="楷体_GB2312" pitchFamily="49" charset="-122"/>
              <a:ea typeface="楷体_GB2312" pitchFamily="49" charset="-122"/>
            </a:endParaRPr>
          </a:p>
        </p:txBody>
      </p:sp>
    </p:spTree>
    <p:extLst>
      <p:ext uri="{BB962C8B-B14F-4D97-AF65-F5344CB8AC3E}">
        <p14:creationId xmlns:p14="http://schemas.microsoft.com/office/powerpoint/2010/main" val="4202476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kumimoji="1" lang="en-US" altLang="zh-CN" sz="2400" b="0">
                <a:latin typeface="Times New Roman" pitchFamily="18" charset="0"/>
              </a:rPr>
              <a:t/>
            </a:r>
            <a:br>
              <a:rPr kumimoji="1" lang="en-US" altLang="zh-CN" sz="2400" b="0">
                <a:latin typeface="Times New Roman" pitchFamily="18" charset="0"/>
              </a:rPr>
            </a:br>
            <a:endParaRPr kumimoji="1" lang="en-US" altLang="zh-CN" sz="2400" b="0">
              <a:latin typeface="Times New Roman" pitchFamily="18" charset="0"/>
            </a:endParaRPr>
          </a:p>
        </p:txBody>
      </p:sp>
      <p:sp>
        <p:nvSpPr>
          <p:cNvPr id="49155" name="Rectangle 11"/>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kumimoji="1" lang="en-US" altLang="zh-CN" sz="2400" b="0">
                <a:latin typeface="Times New Roman" pitchFamily="18" charset="0"/>
              </a:rPr>
              <a:t/>
            </a:r>
            <a:br>
              <a:rPr kumimoji="1" lang="en-US" altLang="zh-CN" sz="2400" b="0">
                <a:latin typeface="Times New Roman" pitchFamily="18" charset="0"/>
              </a:rPr>
            </a:br>
            <a:endParaRPr kumimoji="1" lang="en-US" altLang="zh-CN" sz="2400" b="0">
              <a:latin typeface="Times New Roman" pitchFamily="18" charset="0"/>
            </a:endParaRPr>
          </a:p>
        </p:txBody>
      </p:sp>
      <p:sp>
        <p:nvSpPr>
          <p:cNvPr id="49156" name="Rectangle 14"/>
          <p:cNvSpPr>
            <a:spLocks noChangeArrowheads="1"/>
          </p:cNvSpPr>
          <p:nvPr/>
        </p:nvSpPr>
        <p:spPr bwMode="auto">
          <a:xfrm>
            <a:off x="250825" y="620713"/>
            <a:ext cx="45624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3200">
                <a:solidFill>
                  <a:srgbClr val="FFFF00"/>
                </a:solidFill>
                <a:ea typeface="楷体_GB2312" pitchFamily="49" charset="-122"/>
              </a:rPr>
              <a:t>二、硫酸盐检查法</a:t>
            </a:r>
          </a:p>
        </p:txBody>
      </p:sp>
      <p:sp>
        <p:nvSpPr>
          <p:cNvPr id="49157" name="Rectangle 16"/>
          <p:cNvSpPr>
            <a:spLocks noChangeArrowheads="1"/>
          </p:cNvSpPr>
          <p:nvPr/>
        </p:nvSpPr>
        <p:spPr bwMode="auto">
          <a:xfrm>
            <a:off x="250825" y="1268413"/>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dirty="0" smtClean="0">
                <a:solidFill>
                  <a:srgbClr val="FFFF00"/>
                </a:solidFill>
                <a:latin typeface="楷体_GB2312" pitchFamily="49" charset="-122"/>
                <a:ea typeface="楷体_GB2312" pitchFamily="49" charset="-122"/>
              </a:rPr>
              <a:t>1. </a:t>
            </a:r>
            <a:r>
              <a:rPr kumimoji="1" lang="zh-CN" altLang="en-US" sz="2800" dirty="0" smtClean="0">
                <a:solidFill>
                  <a:srgbClr val="FFFF00"/>
                </a:solidFill>
                <a:latin typeface="楷体_GB2312" pitchFamily="49" charset="-122"/>
                <a:ea typeface="楷体_GB2312" pitchFamily="49" charset="-122"/>
              </a:rPr>
              <a:t>原 </a:t>
            </a:r>
            <a:r>
              <a:rPr kumimoji="1" lang="zh-CN" altLang="en-US" sz="2800" dirty="0">
                <a:solidFill>
                  <a:srgbClr val="FFFF00"/>
                </a:solidFill>
                <a:latin typeface="楷体_GB2312" pitchFamily="49" charset="-122"/>
                <a:ea typeface="楷体_GB2312" pitchFamily="49" charset="-122"/>
              </a:rPr>
              <a:t>理</a:t>
            </a:r>
          </a:p>
        </p:txBody>
      </p:sp>
      <p:sp>
        <p:nvSpPr>
          <p:cNvPr id="49158" name="Rectangle 17"/>
          <p:cNvSpPr>
            <a:spLocks noChangeArrowheads="1"/>
          </p:cNvSpPr>
          <p:nvPr/>
        </p:nvSpPr>
        <p:spPr bwMode="auto">
          <a:xfrm>
            <a:off x="468313" y="1916113"/>
            <a:ext cx="7777162"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spcBef>
                <a:spcPct val="15000"/>
              </a:spcBef>
            </a:pPr>
            <a:r>
              <a:rPr kumimoji="1" lang="zh-CN" altLang="en-US" sz="2800" dirty="0">
                <a:solidFill>
                  <a:schemeClr val="bg1"/>
                </a:solidFill>
                <a:latin typeface="楷体_GB2312" pitchFamily="49" charset="-122"/>
                <a:ea typeface="楷体_GB2312" pitchFamily="49" charset="-122"/>
              </a:rPr>
              <a:t>硫酸盐与氯化钡在盐酸酸性溶液中生成硫酸钡的白色浑浊</a:t>
            </a:r>
            <a:r>
              <a:rPr kumimoji="1" lang="zh-CN" altLang="en-US" sz="2800" dirty="0" smtClean="0">
                <a:solidFill>
                  <a:schemeClr val="bg1"/>
                </a:solidFill>
                <a:latin typeface="楷体_GB2312" pitchFamily="49" charset="-122"/>
                <a:ea typeface="楷体_GB2312" pitchFamily="49" charset="-122"/>
              </a:rPr>
              <a:t>液，与</a:t>
            </a:r>
            <a:r>
              <a:rPr kumimoji="1" lang="zh-CN" altLang="en-US" sz="2800" dirty="0">
                <a:solidFill>
                  <a:schemeClr val="bg1"/>
                </a:solidFill>
                <a:latin typeface="楷体_GB2312" pitchFamily="49" charset="-122"/>
                <a:ea typeface="楷体_GB2312" pitchFamily="49" charset="-122"/>
              </a:rPr>
              <a:t>一定量标准硫酸钾溶液与氯化钡在相同条件下生成的浑浊比</a:t>
            </a:r>
            <a:r>
              <a:rPr kumimoji="1" lang="zh-CN" altLang="en-US" sz="2800" dirty="0" smtClean="0">
                <a:solidFill>
                  <a:schemeClr val="bg1"/>
                </a:solidFill>
                <a:latin typeface="楷体_GB2312" pitchFamily="49" charset="-122"/>
                <a:ea typeface="楷体_GB2312" pitchFamily="49" charset="-122"/>
              </a:rPr>
              <a:t>较</a:t>
            </a:r>
            <a:endParaRPr kumimoji="1" lang="en-US" altLang="zh-CN" sz="2800" dirty="0">
              <a:solidFill>
                <a:schemeClr val="bg1"/>
              </a:solidFill>
              <a:latin typeface="楷体_GB2312" pitchFamily="49" charset="-122"/>
              <a:ea typeface="楷体_GB2312" pitchFamily="49" charset="-122"/>
            </a:endParaRPr>
          </a:p>
        </p:txBody>
      </p:sp>
      <p:graphicFrame>
        <p:nvGraphicFramePr>
          <p:cNvPr id="55314" name="Object 18"/>
          <p:cNvGraphicFramePr>
            <a:graphicFrameLocks noChangeAspect="1"/>
          </p:cNvGraphicFramePr>
          <p:nvPr/>
        </p:nvGraphicFramePr>
        <p:xfrm>
          <a:off x="250825" y="4076700"/>
          <a:ext cx="8651875" cy="587375"/>
        </p:xfrm>
        <a:graphic>
          <a:graphicData uri="http://schemas.openxmlformats.org/presentationml/2006/ole">
            <mc:AlternateContent xmlns:mc="http://schemas.openxmlformats.org/markup-compatibility/2006">
              <mc:Choice xmlns:v="urn:schemas-microsoft-com:vml" Requires="v">
                <p:oleObj spid="_x0000_s12362" name="Equation" r:id="rId3" imgW="2628900" imgH="162015" progId="Equation.3">
                  <p:embed/>
                </p:oleObj>
              </mc:Choice>
              <mc:Fallback>
                <p:oleObj name="Equation" r:id="rId3" imgW="2628900" imgH="16201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076700"/>
                        <a:ext cx="86518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5315" name="Object 19"/>
          <p:cNvGraphicFramePr>
            <a:graphicFrameLocks noChangeAspect="1"/>
          </p:cNvGraphicFramePr>
          <p:nvPr/>
        </p:nvGraphicFramePr>
        <p:xfrm>
          <a:off x="304800" y="5013325"/>
          <a:ext cx="8839200" cy="576263"/>
        </p:xfrm>
        <a:graphic>
          <a:graphicData uri="http://schemas.openxmlformats.org/presentationml/2006/ole">
            <mc:AlternateContent xmlns:mc="http://schemas.openxmlformats.org/markup-compatibility/2006">
              <mc:Choice xmlns:v="urn:schemas-microsoft-com:vml" Requires="v">
                <p:oleObj spid="_x0000_s12363" name="Equation" r:id="rId5" imgW="3143385" imgH="162015" progId="Equation.3">
                  <p:embed/>
                </p:oleObj>
              </mc:Choice>
              <mc:Fallback>
                <p:oleObj name="Equation" r:id="rId5" imgW="3143385" imgH="16201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013325"/>
                        <a:ext cx="8839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457361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5314"/>
                                        </p:tgtEl>
                                        <p:attrNameLst>
                                          <p:attrName>style.visibility</p:attrName>
                                        </p:attrNameLst>
                                      </p:cBhvr>
                                      <p:to>
                                        <p:strVal val="visible"/>
                                      </p:to>
                                    </p:set>
                                    <p:anim calcmode="lin" valueType="num">
                                      <p:cBhvr>
                                        <p:cTn id="7" dur="500" fill="hold"/>
                                        <p:tgtEl>
                                          <p:spTgt spid="55314"/>
                                        </p:tgtEl>
                                        <p:attrNameLst>
                                          <p:attrName>ppt_w</p:attrName>
                                        </p:attrNameLst>
                                      </p:cBhvr>
                                      <p:tavLst>
                                        <p:tav tm="0">
                                          <p:val>
                                            <p:fltVal val="0"/>
                                          </p:val>
                                        </p:tav>
                                        <p:tav tm="100000">
                                          <p:val>
                                            <p:strVal val="#ppt_w"/>
                                          </p:val>
                                        </p:tav>
                                      </p:tavLst>
                                    </p:anim>
                                    <p:anim calcmode="lin" valueType="num">
                                      <p:cBhvr>
                                        <p:cTn id="8" dur="500" fill="hold"/>
                                        <p:tgtEl>
                                          <p:spTgt spid="5531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5315"/>
                                        </p:tgtEl>
                                        <p:attrNameLst>
                                          <p:attrName>style.visibility</p:attrName>
                                        </p:attrNameLst>
                                      </p:cBhvr>
                                      <p:to>
                                        <p:strVal val="visible"/>
                                      </p:to>
                                    </p:set>
                                    <p:anim calcmode="lin" valueType="num">
                                      <p:cBhvr>
                                        <p:cTn id="13" dur="500" fill="hold"/>
                                        <p:tgtEl>
                                          <p:spTgt spid="55315"/>
                                        </p:tgtEl>
                                        <p:attrNameLst>
                                          <p:attrName>ppt_w</p:attrName>
                                        </p:attrNameLst>
                                      </p:cBhvr>
                                      <p:tavLst>
                                        <p:tav tm="0">
                                          <p:val>
                                            <p:fltVal val="0"/>
                                          </p:val>
                                        </p:tav>
                                        <p:tav tm="100000">
                                          <p:val>
                                            <p:strVal val="#ppt_w"/>
                                          </p:val>
                                        </p:tav>
                                      </p:tavLst>
                                    </p:anim>
                                    <p:anim calcmode="lin" valueType="num">
                                      <p:cBhvr>
                                        <p:cTn id="14" dur="500" fill="hold"/>
                                        <p:tgtEl>
                                          <p:spTgt spid="553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611188" y="981075"/>
            <a:ext cx="8532812" cy="4525963"/>
          </a:xfrm>
        </p:spPr>
        <p:txBody>
          <a:bodyPr/>
          <a:lstStyle/>
          <a:p>
            <a:pPr eaLnBrk="1" hangingPunct="1">
              <a:lnSpc>
                <a:spcPct val="130000"/>
              </a:lnSpc>
              <a:buClr>
                <a:srgbClr val="FFFF00"/>
              </a:buClr>
              <a:buFontTx/>
              <a:buNone/>
            </a:pPr>
            <a:r>
              <a:rPr kumimoji="1" lang="zh-CN" altLang="en-US" sz="2800" smtClean="0">
                <a:solidFill>
                  <a:srgbClr val="FFFF00"/>
                </a:solidFill>
                <a:latin typeface="楷体_GB2312" pitchFamily="49" charset="-122"/>
                <a:ea typeface="楷体_GB2312" pitchFamily="49" charset="-122"/>
              </a:rPr>
              <a:t>例如：硫酸钡（</a:t>
            </a:r>
            <a:r>
              <a:rPr kumimoji="1" lang="en-US" altLang="zh-CN" sz="2800" smtClean="0">
                <a:solidFill>
                  <a:srgbClr val="FFFF00"/>
                </a:solidFill>
                <a:latin typeface="楷体_GB2312" pitchFamily="49" charset="-122"/>
                <a:ea typeface="楷体_GB2312" pitchFamily="49" charset="-122"/>
              </a:rPr>
              <a:t>BaSO</a:t>
            </a:r>
            <a:r>
              <a:rPr kumimoji="1" lang="en-US" altLang="zh-CN" sz="2800" baseline="-25000" smtClean="0">
                <a:solidFill>
                  <a:srgbClr val="FFFF00"/>
                </a:solidFill>
                <a:latin typeface="楷体_GB2312" pitchFamily="49" charset="-122"/>
                <a:ea typeface="楷体_GB2312" pitchFamily="49" charset="-122"/>
              </a:rPr>
              <a:t>4</a:t>
            </a:r>
            <a:r>
              <a:rPr kumimoji="1" lang="zh-CN" altLang="en-US" sz="2800" smtClean="0">
                <a:solidFill>
                  <a:srgbClr val="FFFF00"/>
                </a:solidFill>
                <a:latin typeface="楷体_GB2312" pitchFamily="49" charset="-122"/>
                <a:ea typeface="楷体_GB2312" pitchFamily="49" charset="-122"/>
              </a:rPr>
              <a:t>）</a:t>
            </a:r>
          </a:p>
          <a:p>
            <a:pPr eaLnBrk="1" hangingPunct="1">
              <a:lnSpc>
                <a:spcPct val="130000"/>
              </a:lnSpc>
              <a:buClr>
                <a:srgbClr val="FFFF00"/>
              </a:buClr>
              <a:buFontTx/>
              <a:buNone/>
            </a:pPr>
            <a:r>
              <a:rPr kumimoji="1" lang="zh-CN" altLang="en-US" sz="2800" smtClean="0">
                <a:solidFill>
                  <a:srgbClr val="FFFF00"/>
                </a:solidFill>
                <a:latin typeface="楷体_GB2312" pitchFamily="49" charset="-122"/>
                <a:ea typeface="楷体_GB2312" pitchFamily="49" charset="-122"/>
              </a:rPr>
              <a:t>      试剂规格  对可溶性钡盐不做检查</a:t>
            </a:r>
            <a:r>
              <a:rPr kumimoji="1" lang="en-US" altLang="zh-CN" sz="2800" smtClean="0">
                <a:solidFill>
                  <a:srgbClr val="FFFF00"/>
                </a:solidFill>
                <a:latin typeface="楷体_GB2312" pitchFamily="49" charset="-122"/>
                <a:ea typeface="楷体_GB2312" pitchFamily="49" charset="-122"/>
              </a:rPr>
              <a:t>. </a:t>
            </a:r>
          </a:p>
          <a:p>
            <a:pPr eaLnBrk="1" hangingPunct="1">
              <a:lnSpc>
                <a:spcPct val="130000"/>
              </a:lnSpc>
              <a:buClr>
                <a:srgbClr val="FFFF00"/>
              </a:buClr>
              <a:buFontTx/>
              <a:buNone/>
            </a:pPr>
            <a:r>
              <a:rPr kumimoji="1" lang="en-US" altLang="zh-CN" sz="2800" smtClean="0">
                <a:solidFill>
                  <a:srgbClr val="FFFF00"/>
                </a:solidFill>
                <a:latin typeface="楷体_GB2312" pitchFamily="49" charset="-122"/>
                <a:ea typeface="楷体_GB2312" pitchFamily="49" charset="-122"/>
              </a:rPr>
              <a:t>      </a:t>
            </a:r>
            <a:r>
              <a:rPr kumimoji="1" lang="zh-CN" altLang="en-US" sz="2800" smtClean="0">
                <a:solidFill>
                  <a:srgbClr val="FFFF00"/>
                </a:solidFill>
                <a:latin typeface="楷体_GB2312" pitchFamily="49" charset="-122"/>
                <a:ea typeface="楷体_GB2312" pitchFamily="49" charset="-122"/>
              </a:rPr>
              <a:t>检查：氯化物、铁、灼烧失重等</a:t>
            </a:r>
          </a:p>
          <a:p>
            <a:pPr eaLnBrk="1" hangingPunct="1">
              <a:lnSpc>
                <a:spcPct val="130000"/>
              </a:lnSpc>
              <a:buClr>
                <a:srgbClr val="FFFF00"/>
              </a:buClr>
              <a:buFontTx/>
              <a:buNone/>
            </a:pPr>
            <a:r>
              <a:rPr kumimoji="1" lang="zh-CN" altLang="en-US" sz="2800" smtClean="0">
                <a:solidFill>
                  <a:srgbClr val="FFFF00"/>
                </a:solidFill>
                <a:latin typeface="楷体_GB2312" pitchFamily="49" charset="-122"/>
                <a:ea typeface="楷体_GB2312" pitchFamily="49" charset="-122"/>
              </a:rPr>
              <a:t>      药用规格  如存在可溶性钡盐则导致医疗事故</a:t>
            </a:r>
            <a:r>
              <a:rPr kumimoji="1" lang="en-US" altLang="zh-CN" sz="2800" smtClean="0">
                <a:solidFill>
                  <a:srgbClr val="FFFF00"/>
                </a:solidFill>
                <a:latin typeface="楷体_GB2312" pitchFamily="49" charset="-122"/>
                <a:ea typeface="楷体_GB2312" pitchFamily="49" charset="-122"/>
              </a:rPr>
              <a:t>.</a:t>
            </a:r>
          </a:p>
          <a:p>
            <a:pPr eaLnBrk="1" hangingPunct="1">
              <a:lnSpc>
                <a:spcPct val="130000"/>
              </a:lnSpc>
              <a:buClr>
                <a:srgbClr val="FFFF00"/>
              </a:buClr>
              <a:buFontTx/>
              <a:buNone/>
            </a:pPr>
            <a:r>
              <a:rPr kumimoji="1" lang="en-US" altLang="zh-CN" sz="2800" smtClean="0">
                <a:solidFill>
                  <a:srgbClr val="FFFF00"/>
                </a:solidFill>
                <a:latin typeface="楷体_GB2312" pitchFamily="49" charset="-122"/>
                <a:ea typeface="楷体_GB2312" pitchFamily="49" charset="-122"/>
              </a:rPr>
              <a:t>      </a:t>
            </a:r>
            <a:r>
              <a:rPr kumimoji="1" lang="zh-CN" altLang="en-US" sz="2800" smtClean="0">
                <a:solidFill>
                  <a:srgbClr val="FFFF00"/>
                </a:solidFill>
                <a:latin typeface="楷体_GB2312" pitchFamily="49" charset="-122"/>
                <a:ea typeface="楷体_GB2312" pitchFamily="49" charset="-122"/>
              </a:rPr>
              <a:t>检查：酸溶性钡盐、重金属、砷盐等</a:t>
            </a:r>
          </a:p>
          <a:p>
            <a:pPr eaLnBrk="1" hangingPunct="1"/>
            <a:endParaRPr lang="en-US" altLang="zh-CN" sz="2800" smtClean="0">
              <a:solidFill>
                <a:srgbClr val="FFFF00"/>
              </a:solidFill>
              <a:latin typeface="楷体_GB2312" pitchFamily="49" charset="-122"/>
              <a:ea typeface="楷体_GB2312" pitchFamily="49" charset="-122"/>
            </a:endParaRPr>
          </a:p>
        </p:txBody>
      </p:sp>
    </p:spTree>
    <p:extLst>
      <p:ext uri="{BB962C8B-B14F-4D97-AF65-F5344CB8AC3E}">
        <p14:creationId xmlns:p14="http://schemas.microsoft.com/office/powerpoint/2010/main" val="1692642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6" descr="蓝色面巾纸"/>
          <p:cNvSpPr>
            <a:spLocks noChangeArrowheads="1"/>
          </p:cNvSpPr>
          <p:nvPr/>
        </p:nvSpPr>
        <p:spPr bwMode="auto">
          <a:xfrm>
            <a:off x="250825" y="1844675"/>
            <a:ext cx="8642350" cy="1584325"/>
          </a:xfrm>
          <a:prstGeom prst="roundRect">
            <a:avLst>
              <a:gd name="adj" fmla="val 16667"/>
            </a:avLst>
          </a:prstGeom>
          <a:blipFill dpi="0" rotWithShape="0">
            <a:blip r:embed="rId2"/>
            <a:srcRect/>
            <a:tile tx="0" ty="0" sx="100000" sy="100000" flip="none" algn="tl"/>
          </a:blipFill>
          <a:ln w="25400">
            <a:solidFill>
              <a:srgbClr val="00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chemeClr val="accent2"/>
              </a:buClr>
              <a:buSzPct val="80000"/>
              <a:buFont typeface="Wingdings" pitchFamily="2" charset="2"/>
              <a:buNone/>
            </a:pPr>
            <a:r>
              <a:rPr kumimoji="1" lang="en-US" altLang="zh-CN" sz="2800">
                <a:solidFill>
                  <a:schemeClr val="accent2"/>
                </a:solidFill>
                <a:latin typeface="隶书" pitchFamily="49" charset="-122"/>
                <a:ea typeface="隶书" pitchFamily="49" charset="-122"/>
              </a:rPr>
              <a:t> </a:t>
            </a:r>
            <a:endParaRPr kumimoji="1" lang="en-US" altLang="zh-CN" sz="3200">
              <a:solidFill>
                <a:srgbClr val="000099"/>
              </a:solidFill>
              <a:latin typeface="隶书" pitchFamily="49" charset="-122"/>
              <a:ea typeface="隶书" pitchFamily="49" charset="-122"/>
            </a:endParaRPr>
          </a:p>
          <a:p>
            <a:pPr>
              <a:lnSpc>
                <a:spcPct val="80000"/>
              </a:lnSpc>
              <a:spcBef>
                <a:spcPct val="20000"/>
              </a:spcBef>
              <a:buClr>
                <a:schemeClr val="accent2"/>
              </a:buClr>
              <a:buSzPct val="80000"/>
              <a:buFont typeface="Wingdings" pitchFamily="2" charset="2"/>
              <a:buNone/>
            </a:pPr>
            <a:endParaRPr kumimoji="1" lang="en-US" altLang="zh-CN" sz="3200" b="0">
              <a:latin typeface="隶书" pitchFamily="49" charset="-122"/>
              <a:ea typeface="隶书" pitchFamily="49" charset="-122"/>
            </a:endParaRPr>
          </a:p>
          <a:p>
            <a:pPr>
              <a:lnSpc>
                <a:spcPct val="80000"/>
              </a:lnSpc>
              <a:spcBef>
                <a:spcPct val="20000"/>
              </a:spcBef>
              <a:buClr>
                <a:schemeClr val="accent2"/>
              </a:buClr>
              <a:buSzPct val="80000"/>
              <a:buFont typeface="Wingdings" pitchFamily="2" charset="2"/>
              <a:buNone/>
            </a:pPr>
            <a:r>
              <a:rPr kumimoji="1" lang="en-US" altLang="zh-CN" sz="3200" b="0">
                <a:latin typeface="隶书" pitchFamily="49" charset="-122"/>
                <a:ea typeface="隶书" pitchFamily="49" charset="-122"/>
              </a:rPr>
              <a:t> </a:t>
            </a:r>
            <a:r>
              <a:rPr kumimoji="1" lang="en-US" altLang="zh-CN" sz="3200">
                <a:solidFill>
                  <a:srgbClr val="FF3300"/>
                </a:solidFill>
                <a:latin typeface="Times New Roman" pitchFamily="18" charset="0"/>
                <a:ea typeface="隶书" pitchFamily="49" charset="-122"/>
              </a:rPr>
              <a:t> </a:t>
            </a:r>
            <a:endParaRPr kumimoji="1" lang="en-US" altLang="zh-CN" sz="3200" b="0">
              <a:latin typeface="隶书" pitchFamily="49" charset="-122"/>
              <a:ea typeface="隶书" pitchFamily="49" charset="-122"/>
            </a:endParaRPr>
          </a:p>
          <a:p>
            <a:pPr>
              <a:lnSpc>
                <a:spcPct val="80000"/>
              </a:lnSpc>
              <a:spcBef>
                <a:spcPct val="20000"/>
              </a:spcBef>
              <a:buClr>
                <a:schemeClr val="accent2"/>
              </a:buClr>
              <a:buSzPct val="80000"/>
              <a:buFont typeface="Wingdings" pitchFamily="2" charset="2"/>
              <a:buNone/>
            </a:pPr>
            <a:endParaRPr kumimoji="1" lang="en-US" altLang="zh-CN" sz="3200" b="0">
              <a:latin typeface="隶书" pitchFamily="49" charset="-122"/>
              <a:ea typeface="隶书" pitchFamily="49" charset="-122"/>
            </a:endParaRPr>
          </a:p>
          <a:p>
            <a:pPr>
              <a:lnSpc>
                <a:spcPct val="80000"/>
              </a:lnSpc>
              <a:spcBef>
                <a:spcPct val="20000"/>
              </a:spcBef>
              <a:buClr>
                <a:schemeClr val="accent2"/>
              </a:buClr>
              <a:buSzPct val="80000"/>
              <a:buFont typeface="Wingdings" pitchFamily="2" charset="2"/>
              <a:buNone/>
            </a:pPr>
            <a:endParaRPr kumimoji="1" lang="en-US" altLang="zh-CN" sz="3200" b="0">
              <a:latin typeface="隶书" pitchFamily="49" charset="-122"/>
              <a:ea typeface="隶书" pitchFamily="49" charset="-122"/>
            </a:endParaRPr>
          </a:p>
          <a:p>
            <a:pPr>
              <a:lnSpc>
                <a:spcPct val="80000"/>
              </a:lnSpc>
              <a:spcBef>
                <a:spcPct val="20000"/>
              </a:spcBef>
              <a:buClr>
                <a:schemeClr val="accent2"/>
              </a:buClr>
              <a:buSzPct val="80000"/>
              <a:buFont typeface="Wingdings" pitchFamily="2" charset="2"/>
              <a:buNone/>
            </a:pPr>
            <a:endParaRPr kumimoji="1" lang="en-US" altLang="zh-CN" sz="3200" b="0">
              <a:latin typeface="隶书" pitchFamily="49" charset="-122"/>
              <a:ea typeface="隶书" pitchFamily="49" charset="-122"/>
            </a:endParaRPr>
          </a:p>
        </p:txBody>
      </p:sp>
      <p:sp>
        <p:nvSpPr>
          <p:cNvPr id="50179" name="Rectangle 7"/>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kumimoji="1" lang="en-US" altLang="zh-CN" sz="2400" b="0">
                <a:latin typeface="Times New Roman" pitchFamily="18" charset="0"/>
              </a:rPr>
              <a:t/>
            </a:r>
            <a:br>
              <a:rPr kumimoji="1" lang="en-US" altLang="zh-CN" sz="2400" b="0">
                <a:latin typeface="Times New Roman" pitchFamily="18" charset="0"/>
              </a:rPr>
            </a:br>
            <a:endParaRPr kumimoji="1" lang="en-US" altLang="zh-CN" sz="2400" b="0">
              <a:latin typeface="Times New Roman" pitchFamily="18" charset="0"/>
            </a:endParaRPr>
          </a:p>
        </p:txBody>
      </p:sp>
      <p:grpSp>
        <p:nvGrpSpPr>
          <p:cNvPr id="56330" name="Group 10"/>
          <p:cNvGrpSpPr>
            <a:grpSpLocks/>
          </p:cNvGrpSpPr>
          <p:nvPr/>
        </p:nvGrpSpPr>
        <p:grpSpPr bwMode="auto">
          <a:xfrm>
            <a:off x="539750" y="2205038"/>
            <a:ext cx="7265988" cy="876300"/>
            <a:chOff x="984" y="2208"/>
            <a:chExt cx="4577" cy="552"/>
          </a:xfrm>
        </p:grpSpPr>
        <p:sp>
          <p:nvSpPr>
            <p:cNvPr id="50183" name="AutoShape 11"/>
            <p:cNvSpPr>
              <a:spLocks/>
            </p:cNvSpPr>
            <p:nvPr/>
          </p:nvSpPr>
          <p:spPr bwMode="auto">
            <a:xfrm>
              <a:off x="1824" y="2352"/>
              <a:ext cx="48" cy="288"/>
            </a:xfrm>
            <a:prstGeom prst="rightBrace">
              <a:avLst>
                <a:gd name="adj1" fmla="val 50000"/>
                <a:gd name="adj2" fmla="val 50000"/>
              </a:avLst>
            </a:prstGeom>
            <a:noFill/>
            <a:ln w="381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nvGrpSpPr>
            <p:cNvPr id="50184" name="Group 12"/>
            <p:cNvGrpSpPr>
              <a:grpSpLocks/>
            </p:cNvGrpSpPr>
            <p:nvPr/>
          </p:nvGrpSpPr>
          <p:grpSpPr bwMode="auto">
            <a:xfrm>
              <a:off x="984" y="2208"/>
              <a:ext cx="4577" cy="552"/>
              <a:chOff x="984" y="2208"/>
              <a:chExt cx="4577" cy="552"/>
            </a:xfrm>
          </p:grpSpPr>
          <p:sp>
            <p:nvSpPr>
              <p:cNvPr id="50185" name="Text Box 13"/>
              <p:cNvSpPr txBox="1">
                <a:spLocks noChangeArrowheads="1"/>
              </p:cNvSpPr>
              <p:nvPr/>
            </p:nvSpPr>
            <p:spPr bwMode="auto">
              <a:xfrm>
                <a:off x="2946" y="2460"/>
                <a:ext cx="4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400">
                    <a:latin typeface="Times New Roman" pitchFamily="18" charset="0"/>
                  </a:rPr>
                  <a:t>2ml</a:t>
                </a:r>
              </a:p>
            </p:txBody>
          </p:sp>
          <p:grpSp>
            <p:nvGrpSpPr>
              <p:cNvPr id="50186" name="Group 14"/>
              <p:cNvGrpSpPr>
                <a:grpSpLocks/>
              </p:cNvGrpSpPr>
              <p:nvPr/>
            </p:nvGrpSpPr>
            <p:grpSpPr bwMode="auto">
              <a:xfrm>
                <a:off x="984" y="2208"/>
                <a:ext cx="4577" cy="552"/>
                <a:chOff x="984" y="2208"/>
                <a:chExt cx="4577" cy="552"/>
              </a:xfrm>
            </p:grpSpPr>
            <p:sp>
              <p:nvSpPr>
                <p:cNvPr id="50187" name="Line 15"/>
                <p:cNvSpPr>
                  <a:spLocks noChangeShapeType="1"/>
                </p:cNvSpPr>
                <p:nvPr/>
              </p:nvSpPr>
              <p:spPr bwMode="auto">
                <a:xfrm>
                  <a:off x="1872" y="2496"/>
                  <a:ext cx="506"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0188" name="Text Box 16"/>
                <p:cNvSpPr txBox="1">
                  <a:spLocks noChangeArrowheads="1"/>
                </p:cNvSpPr>
                <p:nvPr/>
              </p:nvSpPr>
              <p:spPr bwMode="auto">
                <a:xfrm>
                  <a:off x="2360" y="2330"/>
                  <a:ext cx="5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400">
                      <a:latin typeface="Times New Roman" pitchFamily="18" charset="0"/>
                    </a:rPr>
                    <a:t>40ml</a:t>
                  </a:r>
                </a:p>
              </p:txBody>
            </p:sp>
            <p:sp>
              <p:nvSpPr>
                <p:cNvPr id="50189" name="Text Box 17"/>
                <p:cNvSpPr txBox="1">
                  <a:spLocks noChangeArrowheads="1"/>
                </p:cNvSpPr>
                <p:nvPr/>
              </p:nvSpPr>
              <p:spPr bwMode="auto">
                <a:xfrm>
                  <a:off x="2850" y="2244"/>
                  <a:ext cx="6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400">
                      <a:latin typeface="Times New Roman" pitchFamily="18" charset="0"/>
                    </a:rPr>
                    <a:t>d.HCl</a:t>
                  </a:r>
                </a:p>
              </p:txBody>
            </p:sp>
            <p:sp>
              <p:nvSpPr>
                <p:cNvPr id="50190" name="Text Box 18"/>
                <p:cNvSpPr txBox="1">
                  <a:spLocks noChangeArrowheads="1"/>
                </p:cNvSpPr>
                <p:nvPr/>
              </p:nvSpPr>
              <p:spPr bwMode="auto">
                <a:xfrm>
                  <a:off x="3552" y="2232"/>
                  <a:ext cx="9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400">
                      <a:latin typeface="Times New Roman" pitchFamily="18" charset="0"/>
                    </a:rPr>
                    <a:t>25%BaCl</a:t>
                  </a:r>
                  <a:r>
                    <a:rPr kumimoji="1" lang="en-US" altLang="zh-CN" sz="2400" baseline="-25000">
                      <a:latin typeface="Times New Roman" pitchFamily="18" charset="0"/>
                    </a:rPr>
                    <a:t>2</a:t>
                  </a:r>
                  <a:endParaRPr kumimoji="1" lang="en-US" altLang="zh-CN" sz="2400">
                    <a:latin typeface="Times New Roman" pitchFamily="18" charset="0"/>
                  </a:endParaRPr>
                </a:p>
              </p:txBody>
            </p:sp>
            <p:sp>
              <p:nvSpPr>
                <p:cNvPr id="50191" name="Text Box 19"/>
                <p:cNvSpPr txBox="1">
                  <a:spLocks noChangeArrowheads="1"/>
                </p:cNvSpPr>
                <p:nvPr/>
              </p:nvSpPr>
              <p:spPr bwMode="auto">
                <a:xfrm>
                  <a:off x="3848" y="2460"/>
                  <a:ext cx="4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400">
                      <a:latin typeface="Times New Roman" pitchFamily="18" charset="0"/>
                    </a:rPr>
                    <a:t>5ml</a:t>
                  </a:r>
                </a:p>
              </p:txBody>
            </p:sp>
            <p:sp>
              <p:nvSpPr>
                <p:cNvPr id="50192" name="Text Box 20"/>
                <p:cNvSpPr txBox="1">
                  <a:spLocks noChangeArrowheads="1"/>
                </p:cNvSpPr>
                <p:nvPr/>
              </p:nvSpPr>
              <p:spPr bwMode="auto">
                <a:xfrm>
                  <a:off x="4614" y="2232"/>
                  <a:ext cx="4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400">
                      <a:latin typeface="Times New Roman" pitchFamily="18" charset="0"/>
                    </a:rPr>
                    <a:t>H</a:t>
                  </a:r>
                  <a:r>
                    <a:rPr kumimoji="1" lang="en-US" altLang="zh-CN" sz="2400" baseline="-25000">
                      <a:latin typeface="Times New Roman" pitchFamily="18" charset="0"/>
                    </a:rPr>
                    <a:t>2</a:t>
                  </a:r>
                  <a:r>
                    <a:rPr kumimoji="1" lang="en-US" altLang="zh-CN" sz="2400">
                      <a:latin typeface="Times New Roman" pitchFamily="18" charset="0"/>
                    </a:rPr>
                    <a:t>O</a:t>
                  </a:r>
                </a:p>
              </p:txBody>
            </p:sp>
            <p:sp>
              <p:nvSpPr>
                <p:cNvPr id="50193" name="Text Box 21"/>
                <p:cNvSpPr txBox="1">
                  <a:spLocks noChangeArrowheads="1"/>
                </p:cNvSpPr>
                <p:nvPr/>
              </p:nvSpPr>
              <p:spPr bwMode="auto">
                <a:xfrm>
                  <a:off x="5040" y="2352"/>
                  <a:ext cx="5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400">
                      <a:latin typeface="Times New Roman" pitchFamily="18" charset="0"/>
                    </a:rPr>
                    <a:t>50ml</a:t>
                  </a:r>
                </a:p>
              </p:txBody>
            </p:sp>
            <p:sp>
              <p:nvSpPr>
                <p:cNvPr id="50194" name="Text Box 22"/>
                <p:cNvSpPr txBox="1">
                  <a:spLocks noChangeArrowheads="1"/>
                </p:cNvSpPr>
                <p:nvPr/>
              </p:nvSpPr>
              <p:spPr bwMode="auto">
                <a:xfrm>
                  <a:off x="1920" y="2208"/>
                  <a:ext cx="4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400">
                      <a:latin typeface="Times New Roman" pitchFamily="18" charset="0"/>
                    </a:rPr>
                    <a:t>H</a:t>
                  </a:r>
                  <a:r>
                    <a:rPr kumimoji="1" lang="en-US" altLang="zh-CN" sz="2400" baseline="-25000">
                      <a:latin typeface="Times New Roman" pitchFamily="18" charset="0"/>
                    </a:rPr>
                    <a:t>2</a:t>
                  </a:r>
                  <a:r>
                    <a:rPr kumimoji="1" lang="en-US" altLang="zh-CN" sz="2400">
                      <a:latin typeface="Times New Roman" pitchFamily="18" charset="0"/>
                    </a:rPr>
                    <a:t>O</a:t>
                  </a:r>
                </a:p>
              </p:txBody>
            </p:sp>
            <p:sp>
              <p:nvSpPr>
                <p:cNvPr id="50195" name="Text Box 23"/>
                <p:cNvSpPr txBox="1">
                  <a:spLocks noChangeArrowheads="1"/>
                </p:cNvSpPr>
                <p:nvPr/>
              </p:nvSpPr>
              <p:spPr bwMode="auto">
                <a:xfrm>
                  <a:off x="984" y="2242"/>
                  <a:ext cx="907" cy="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r>
                    <a:rPr kumimoji="1" lang="en-US" altLang="zh-CN" sz="2400">
                      <a:solidFill>
                        <a:schemeClr val="bg1"/>
                      </a:solidFill>
                      <a:latin typeface="Eras Medium ITC" pitchFamily="34" charset="0"/>
                      <a:ea typeface="隶书" pitchFamily="49" charset="-122"/>
                    </a:rPr>
                    <a:t>      </a:t>
                  </a:r>
                  <a:r>
                    <a:rPr kumimoji="1" lang="zh-CN" altLang="en-US" sz="2400">
                      <a:latin typeface="Eras Medium ITC" pitchFamily="34" charset="0"/>
                      <a:ea typeface="隶书" pitchFamily="49" charset="-122"/>
                    </a:rPr>
                    <a:t>样品</a:t>
                  </a:r>
                </a:p>
                <a:p>
                  <a:pPr algn="ctr" eaLnBrk="1" hangingPunct="1"/>
                  <a:r>
                    <a:rPr kumimoji="1" lang="zh-CN" altLang="en-US" sz="2400">
                      <a:latin typeface="Eras Medium ITC" pitchFamily="34" charset="0"/>
                      <a:ea typeface="隶书" pitchFamily="49" charset="-122"/>
                    </a:rPr>
                    <a:t>标准溶液</a:t>
                  </a:r>
                </a:p>
              </p:txBody>
            </p:sp>
            <p:sp>
              <p:nvSpPr>
                <p:cNvPr id="50196" name="Line 24"/>
                <p:cNvSpPr>
                  <a:spLocks noChangeShapeType="1"/>
                </p:cNvSpPr>
                <p:nvPr/>
              </p:nvSpPr>
              <p:spPr bwMode="auto">
                <a:xfrm>
                  <a:off x="2916" y="2520"/>
                  <a:ext cx="52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0197" name="Line 25"/>
                <p:cNvSpPr>
                  <a:spLocks noChangeShapeType="1"/>
                </p:cNvSpPr>
                <p:nvPr/>
              </p:nvSpPr>
              <p:spPr bwMode="auto">
                <a:xfrm>
                  <a:off x="4608" y="2520"/>
                  <a:ext cx="48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sp>
              <p:nvSpPr>
                <p:cNvPr id="50198" name="Line 26"/>
                <p:cNvSpPr>
                  <a:spLocks noChangeShapeType="1"/>
                </p:cNvSpPr>
                <p:nvPr/>
              </p:nvSpPr>
              <p:spPr bwMode="auto">
                <a:xfrm>
                  <a:off x="3552" y="2520"/>
                  <a:ext cx="102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grpSp>
      <p:sp>
        <p:nvSpPr>
          <p:cNvPr id="56347" name="Text Box 27"/>
          <p:cNvSpPr txBox="1">
            <a:spLocks noChangeArrowheads="1"/>
          </p:cNvSpPr>
          <p:nvPr/>
        </p:nvSpPr>
        <p:spPr bwMode="auto">
          <a:xfrm>
            <a:off x="965200" y="4081463"/>
            <a:ext cx="6121400" cy="585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zh-CN" altLang="en-US" sz="3200">
                <a:solidFill>
                  <a:srgbClr val="FFFF00"/>
                </a:solidFill>
                <a:latin typeface="楷体_GB2312" pitchFamily="49" charset="-122"/>
                <a:ea typeface="楷体_GB2312" pitchFamily="49" charset="-122"/>
              </a:rPr>
              <a:t>浓度范围</a:t>
            </a:r>
            <a:r>
              <a:rPr kumimoji="1" lang="zh-CN" altLang="en-US" sz="2800">
                <a:solidFill>
                  <a:srgbClr val="FFFF00"/>
                </a:solidFill>
                <a:latin typeface="楷体_GB2312" pitchFamily="49" charset="-122"/>
                <a:ea typeface="楷体_GB2312" pitchFamily="49" charset="-122"/>
              </a:rPr>
              <a:t> </a:t>
            </a:r>
            <a:r>
              <a:rPr kumimoji="1" lang="en-US" altLang="zh-CN" sz="2800">
                <a:solidFill>
                  <a:srgbClr val="FFFF00"/>
                </a:solidFill>
                <a:latin typeface="楷体_GB2312" pitchFamily="49" charset="-122"/>
                <a:ea typeface="楷体_GB2312" pitchFamily="49" charset="-122"/>
              </a:rPr>
              <a:t>0.1mg</a:t>
            </a:r>
            <a:r>
              <a:rPr kumimoji="1" lang="en-US" altLang="zh-CN" sz="2800">
                <a:solidFill>
                  <a:srgbClr val="FFFF00"/>
                </a:solidFill>
                <a:latin typeface="楷体_GB2312" pitchFamily="49" charset="-122"/>
                <a:ea typeface="楷体_GB2312" pitchFamily="49" charset="-122"/>
                <a:sym typeface="Symbol" pitchFamily="18" charset="2"/>
              </a:rPr>
              <a:t></a:t>
            </a:r>
            <a:r>
              <a:rPr kumimoji="1" lang="en-US" altLang="zh-CN" sz="2800">
                <a:solidFill>
                  <a:srgbClr val="FFFF00"/>
                </a:solidFill>
                <a:latin typeface="楷体_GB2312" pitchFamily="49" charset="-122"/>
                <a:ea typeface="楷体_GB2312" pitchFamily="49" charset="-122"/>
              </a:rPr>
              <a:t>0.5mg </a:t>
            </a:r>
            <a:r>
              <a:rPr kumimoji="1" lang="en-US" altLang="ja-JP" sz="2800">
                <a:solidFill>
                  <a:srgbClr val="FFFF00"/>
                </a:solidFill>
                <a:latin typeface="楷体_GB2312" pitchFamily="49" charset="-122"/>
                <a:ea typeface="楷体_GB2312" pitchFamily="49" charset="-122"/>
              </a:rPr>
              <a:t>SO</a:t>
            </a:r>
            <a:r>
              <a:rPr kumimoji="1" lang="en-US" altLang="ja-JP" sz="2800" baseline="-25000">
                <a:solidFill>
                  <a:srgbClr val="FFFF00"/>
                </a:solidFill>
                <a:latin typeface="楷体_GB2312" pitchFamily="49" charset="-122"/>
                <a:ea typeface="楷体_GB2312" pitchFamily="49" charset="-122"/>
              </a:rPr>
              <a:t>4</a:t>
            </a:r>
            <a:r>
              <a:rPr kumimoji="1" lang="en-US" altLang="ja-JP" sz="2800" baseline="30000">
                <a:solidFill>
                  <a:srgbClr val="FFFF00"/>
                </a:solidFill>
                <a:latin typeface="楷体_GB2312" pitchFamily="49" charset="-122"/>
                <a:ea typeface="楷体_GB2312" pitchFamily="49" charset="-122"/>
              </a:rPr>
              <a:t>2</a:t>
            </a:r>
            <a:r>
              <a:rPr kumimoji="1" lang="en-US" altLang="zh-CN" sz="2800" baseline="30000">
                <a:solidFill>
                  <a:srgbClr val="FFFF00"/>
                </a:solidFill>
                <a:latin typeface="楷体_GB2312" pitchFamily="49" charset="-122"/>
                <a:ea typeface="楷体_GB2312" pitchFamily="49" charset="-122"/>
              </a:rPr>
              <a:t>-</a:t>
            </a:r>
            <a:r>
              <a:rPr kumimoji="1" lang="en-US" altLang="zh-CN" sz="2800">
                <a:solidFill>
                  <a:srgbClr val="FFFF00"/>
                </a:solidFill>
                <a:latin typeface="楷体_GB2312" pitchFamily="49" charset="-122"/>
                <a:ea typeface="楷体_GB2312" pitchFamily="49" charset="-122"/>
              </a:rPr>
              <a:t>/50ml</a:t>
            </a:r>
          </a:p>
        </p:txBody>
      </p:sp>
      <p:sp>
        <p:nvSpPr>
          <p:cNvPr id="50182" name="Rectangle 28"/>
          <p:cNvSpPr>
            <a:spLocks noChangeArrowheads="1"/>
          </p:cNvSpPr>
          <p:nvPr/>
        </p:nvSpPr>
        <p:spPr bwMode="auto">
          <a:xfrm>
            <a:off x="323850" y="1125538"/>
            <a:ext cx="1793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a:solidFill>
                  <a:srgbClr val="FFFF00"/>
                </a:solidFill>
                <a:latin typeface="楷体_GB2312" pitchFamily="49" charset="-122"/>
                <a:ea typeface="楷体_GB2312" pitchFamily="49" charset="-122"/>
              </a:rPr>
              <a:t>2. </a:t>
            </a:r>
            <a:r>
              <a:rPr kumimoji="1" lang="zh-CN" altLang="en-US" sz="2800">
                <a:solidFill>
                  <a:srgbClr val="FFFF00"/>
                </a:solidFill>
                <a:latin typeface="楷体_GB2312" pitchFamily="49" charset="-122"/>
                <a:ea typeface="楷体_GB2312" pitchFamily="49" charset="-122"/>
              </a:rPr>
              <a:t>操作法</a:t>
            </a:r>
          </a:p>
        </p:txBody>
      </p:sp>
    </p:spTree>
    <p:extLst>
      <p:ext uri="{BB962C8B-B14F-4D97-AF65-F5344CB8AC3E}">
        <p14:creationId xmlns:p14="http://schemas.microsoft.com/office/powerpoint/2010/main" val="27683942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6330"/>
                                        </p:tgtEl>
                                        <p:attrNameLst>
                                          <p:attrName>style.visibility</p:attrName>
                                        </p:attrNameLst>
                                      </p:cBhvr>
                                      <p:to>
                                        <p:strVal val="visible"/>
                                      </p:to>
                                    </p:set>
                                    <p:anim calcmode="lin" valueType="num">
                                      <p:cBhvr additive="base">
                                        <p:cTn id="7" dur="500" fill="hold"/>
                                        <p:tgtEl>
                                          <p:spTgt spid="56330"/>
                                        </p:tgtEl>
                                        <p:attrNameLst>
                                          <p:attrName>ppt_x</p:attrName>
                                        </p:attrNameLst>
                                      </p:cBhvr>
                                      <p:tavLst>
                                        <p:tav tm="0">
                                          <p:val>
                                            <p:strVal val="#ppt_x"/>
                                          </p:val>
                                        </p:tav>
                                        <p:tav tm="100000">
                                          <p:val>
                                            <p:strVal val="#ppt_x"/>
                                          </p:val>
                                        </p:tav>
                                      </p:tavLst>
                                    </p:anim>
                                    <p:anim calcmode="lin" valueType="num">
                                      <p:cBhvr additive="base">
                                        <p:cTn id="8" dur="500" fill="hold"/>
                                        <p:tgtEl>
                                          <p:spTgt spid="563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6347"/>
                                        </p:tgtEl>
                                        <p:attrNameLst>
                                          <p:attrName>style.visibility</p:attrName>
                                        </p:attrNameLst>
                                      </p:cBhvr>
                                      <p:to>
                                        <p:strVal val="visible"/>
                                      </p:to>
                                    </p:set>
                                    <p:anim calcmode="lin" valueType="num">
                                      <p:cBhvr additive="base">
                                        <p:cTn id="13" dur="500" fill="hold"/>
                                        <p:tgtEl>
                                          <p:spTgt spid="56347"/>
                                        </p:tgtEl>
                                        <p:attrNameLst>
                                          <p:attrName>ppt_x</p:attrName>
                                        </p:attrNameLst>
                                      </p:cBhvr>
                                      <p:tavLst>
                                        <p:tav tm="0">
                                          <p:val>
                                            <p:strVal val="#ppt_x"/>
                                          </p:val>
                                        </p:tav>
                                        <p:tav tm="100000">
                                          <p:val>
                                            <p:strVal val="#ppt_x"/>
                                          </p:val>
                                        </p:tav>
                                      </p:tavLst>
                                    </p:anim>
                                    <p:anim calcmode="lin" valueType="num">
                                      <p:cBhvr additive="base">
                                        <p:cTn id="14" dur="500" fill="hold"/>
                                        <p:tgtEl>
                                          <p:spTgt spid="56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47" grpId="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228600" y="228600"/>
            <a:ext cx="4648200" cy="914400"/>
          </a:xfrm>
        </p:spPr>
        <p:txBody>
          <a:bodyPr/>
          <a:lstStyle/>
          <a:p>
            <a:pPr algn="l" eaLnBrk="1" hangingPunct="1">
              <a:lnSpc>
                <a:spcPct val="140000"/>
              </a:lnSpc>
            </a:pPr>
            <a:r>
              <a:rPr lang="zh-CN" altLang="en-US" sz="3200" b="1" smtClean="0">
                <a:solidFill>
                  <a:srgbClr val="FFFF00"/>
                </a:solidFill>
                <a:ea typeface="楷体_GB2312" pitchFamily="49" charset="-122"/>
              </a:rPr>
              <a:t>三、铁盐检查法</a:t>
            </a:r>
            <a:endParaRPr lang="zh-CN" altLang="en-US" sz="3200" smtClean="0"/>
          </a:p>
        </p:txBody>
      </p:sp>
      <p:sp>
        <p:nvSpPr>
          <p:cNvPr id="57347" name="Rectangle 3"/>
          <p:cNvSpPr>
            <a:spLocks noGrp="1" noChangeArrowheads="1"/>
          </p:cNvSpPr>
          <p:nvPr>
            <p:ph type="subTitle" idx="1"/>
          </p:nvPr>
        </p:nvSpPr>
        <p:spPr>
          <a:xfrm>
            <a:off x="250825" y="1484313"/>
            <a:ext cx="6400800" cy="838200"/>
          </a:xfrm>
        </p:spPr>
        <p:txBody>
          <a:bodyPr/>
          <a:lstStyle/>
          <a:p>
            <a:pPr algn="l" eaLnBrk="1" hangingPunct="1"/>
            <a:r>
              <a:rPr lang="en-US" altLang="zh-CN" smtClean="0">
                <a:solidFill>
                  <a:schemeClr val="bg1"/>
                </a:solidFill>
                <a:latin typeface="楷体_GB2312" pitchFamily="49" charset="-122"/>
                <a:ea typeface="楷体_GB2312" pitchFamily="49" charset="-122"/>
              </a:rPr>
              <a:t>1. </a:t>
            </a:r>
            <a:r>
              <a:rPr lang="zh-CN" altLang="en-US" smtClean="0">
                <a:solidFill>
                  <a:schemeClr val="bg1"/>
                </a:solidFill>
                <a:latin typeface="楷体_GB2312" pitchFamily="49" charset="-122"/>
                <a:ea typeface="楷体_GB2312" pitchFamily="49" charset="-122"/>
              </a:rPr>
              <a:t>原理：</a:t>
            </a:r>
            <a:r>
              <a:rPr kumimoji="1" lang="zh-CN" altLang="en-US" smtClean="0">
                <a:solidFill>
                  <a:srgbClr val="FFFF00"/>
                </a:solidFill>
                <a:latin typeface="楷体_GB2312" pitchFamily="49" charset="-122"/>
                <a:ea typeface="楷体_GB2312" pitchFamily="49" charset="-122"/>
              </a:rPr>
              <a:t>硫氰酸盐法</a:t>
            </a:r>
            <a:endParaRPr lang="zh-CN" altLang="en-US" smtClean="0">
              <a:solidFill>
                <a:srgbClr val="FFFF00"/>
              </a:solidFill>
              <a:latin typeface="楷体_GB2312" pitchFamily="49" charset="-122"/>
              <a:ea typeface="楷体_GB2312" pitchFamily="49" charset="-122"/>
            </a:endParaRPr>
          </a:p>
        </p:txBody>
      </p:sp>
      <p:graphicFrame>
        <p:nvGraphicFramePr>
          <p:cNvPr id="57348" name="Object 4"/>
          <p:cNvGraphicFramePr>
            <a:graphicFrameLocks noChangeAspect="1"/>
          </p:cNvGraphicFramePr>
          <p:nvPr/>
        </p:nvGraphicFramePr>
        <p:xfrm>
          <a:off x="0" y="2708275"/>
          <a:ext cx="8991600" cy="1087438"/>
        </p:xfrm>
        <a:graphic>
          <a:graphicData uri="http://schemas.openxmlformats.org/presentationml/2006/ole">
            <mc:AlternateContent xmlns:mc="http://schemas.openxmlformats.org/markup-compatibility/2006">
              <mc:Choice xmlns:v="urn:schemas-microsoft-com:vml" Requires="v">
                <p:oleObj spid="_x0000_s13386" r:id="rId3" imgW="3171757" imgH="323760" progId="Equation.3">
                  <p:embed/>
                </p:oleObj>
              </mc:Choice>
              <mc:Fallback>
                <p:oleObj r:id="rId3" imgW="3171757" imgH="3237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08275"/>
                        <a:ext cx="8991600"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7349" name="Object 5"/>
          <p:cNvGraphicFramePr>
            <a:graphicFrameLocks noChangeAspect="1"/>
          </p:cNvGraphicFramePr>
          <p:nvPr/>
        </p:nvGraphicFramePr>
        <p:xfrm>
          <a:off x="0" y="4437063"/>
          <a:ext cx="8686800" cy="657225"/>
        </p:xfrm>
        <a:graphic>
          <a:graphicData uri="http://schemas.openxmlformats.org/presentationml/2006/ole">
            <mc:AlternateContent xmlns:mc="http://schemas.openxmlformats.org/markup-compatibility/2006">
              <mc:Choice xmlns:v="urn:schemas-microsoft-com:vml" Requires="v">
                <p:oleObj spid="_x0000_s13387" r:id="rId5" imgW="3314700" imgH="190590" progId="Equation.3">
                  <p:embed/>
                </p:oleObj>
              </mc:Choice>
              <mc:Fallback>
                <p:oleObj r:id="rId5" imgW="3314700" imgH="19059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37063"/>
                        <a:ext cx="86868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02393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300" fill="hold"/>
                                        <p:tgtEl>
                                          <p:spTgt spid="57346"/>
                                        </p:tgtEl>
                                        <p:attrNameLst>
                                          <p:attrName>ppt_x</p:attrName>
                                        </p:attrNameLst>
                                      </p:cBhvr>
                                      <p:tavLst>
                                        <p:tav tm="0">
                                          <p:val>
                                            <p:strVal val="0-#ppt_w/2"/>
                                          </p:val>
                                        </p:tav>
                                        <p:tav tm="100000">
                                          <p:val>
                                            <p:strVal val="#ppt_x"/>
                                          </p:val>
                                        </p:tav>
                                      </p:tavLst>
                                    </p:anim>
                                    <p:anim calcmode="lin" valueType="num">
                                      <p:cBhvr additive="base">
                                        <p:cTn id="8" dur="300" fill="hold"/>
                                        <p:tgtEl>
                                          <p:spTgt spid="573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7347">
                                            <p:txEl>
                                              <p:pRg st="0" end="0"/>
                                            </p:txEl>
                                          </p:spTgt>
                                        </p:tgtEl>
                                        <p:attrNameLst>
                                          <p:attrName>style.visibility</p:attrName>
                                        </p:attrNameLst>
                                      </p:cBhvr>
                                      <p:to>
                                        <p:strVal val="visible"/>
                                      </p:to>
                                    </p:set>
                                    <p:anim calcmode="lin" valueType="num">
                                      <p:cBhvr additive="base">
                                        <p:cTn id="13"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7348"/>
                                        </p:tgtEl>
                                        <p:attrNameLst>
                                          <p:attrName>style.visibility</p:attrName>
                                        </p:attrNameLst>
                                      </p:cBhvr>
                                      <p:to>
                                        <p:strVal val="visible"/>
                                      </p:to>
                                    </p:set>
                                    <p:anim calcmode="lin" valueType="num">
                                      <p:cBhvr additive="base">
                                        <p:cTn id="19" dur="500" fill="hold"/>
                                        <p:tgtEl>
                                          <p:spTgt spid="57348"/>
                                        </p:tgtEl>
                                        <p:attrNameLst>
                                          <p:attrName>ppt_x</p:attrName>
                                        </p:attrNameLst>
                                      </p:cBhvr>
                                      <p:tavLst>
                                        <p:tav tm="0">
                                          <p:val>
                                            <p:strVal val="0-#ppt_w/2"/>
                                          </p:val>
                                        </p:tav>
                                        <p:tav tm="100000">
                                          <p:val>
                                            <p:strVal val="#ppt_x"/>
                                          </p:val>
                                        </p:tav>
                                      </p:tavLst>
                                    </p:anim>
                                    <p:anim calcmode="lin" valueType="num">
                                      <p:cBhvr additive="base">
                                        <p:cTn id="20" dur="500" fill="hold"/>
                                        <p:tgtEl>
                                          <p:spTgt spid="5734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7349"/>
                                        </p:tgtEl>
                                        <p:attrNameLst>
                                          <p:attrName>style.visibility</p:attrName>
                                        </p:attrNameLst>
                                      </p:cBhvr>
                                      <p:to>
                                        <p:strVal val="visible"/>
                                      </p:to>
                                    </p:set>
                                    <p:anim calcmode="lin" valueType="num">
                                      <p:cBhvr additive="base">
                                        <p:cTn id="25" dur="500" fill="hold"/>
                                        <p:tgtEl>
                                          <p:spTgt spid="57349"/>
                                        </p:tgtEl>
                                        <p:attrNameLst>
                                          <p:attrName>ppt_x</p:attrName>
                                        </p:attrNameLst>
                                      </p:cBhvr>
                                      <p:tavLst>
                                        <p:tav tm="0">
                                          <p:val>
                                            <p:strVal val="0-#ppt_w/2"/>
                                          </p:val>
                                        </p:tav>
                                        <p:tav tm="100000">
                                          <p:val>
                                            <p:strVal val="#ppt_x"/>
                                          </p:val>
                                        </p:tav>
                                      </p:tavLst>
                                    </p:anim>
                                    <p:anim calcmode="lin" valueType="num">
                                      <p:cBhvr additive="base">
                                        <p:cTn id="26" dur="500" fill="hold"/>
                                        <p:tgtEl>
                                          <p:spTgt spid="573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P spid="5734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a:xfrm>
            <a:off x="250825" y="549275"/>
            <a:ext cx="8229600" cy="4525963"/>
          </a:xfrm>
        </p:spPr>
        <p:txBody>
          <a:bodyPr/>
          <a:lstStyle/>
          <a:p>
            <a:pPr eaLnBrk="1" hangingPunct="1">
              <a:buFontTx/>
              <a:buNone/>
            </a:pPr>
            <a:r>
              <a:rPr kumimoji="1" lang="en-US" altLang="zh-CN" sz="2800" b="1" smtClean="0">
                <a:solidFill>
                  <a:srgbClr val="FFFF00"/>
                </a:solidFill>
                <a:latin typeface="楷体_GB2312" pitchFamily="49" charset="-122"/>
                <a:ea typeface="楷体_GB2312" pitchFamily="49" charset="-122"/>
              </a:rPr>
              <a:t>2. </a:t>
            </a:r>
            <a:r>
              <a:rPr kumimoji="1" lang="zh-CN" altLang="en-US" sz="2800" b="1" smtClean="0">
                <a:solidFill>
                  <a:srgbClr val="FFFF00"/>
                </a:solidFill>
                <a:latin typeface="楷体_GB2312" pitchFamily="49" charset="-122"/>
                <a:ea typeface="楷体_GB2312" pitchFamily="49" charset="-122"/>
              </a:rPr>
              <a:t>操作</a:t>
            </a:r>
          </a:p>
        </p:txBody>
      </p:sp>
      <p:grpSp>
        <p:nvGrpSpPr>
          <p:cNvPr id="52227" name="Group 4"/>
          <p:cNvGrpSpPr>
            <a:grpSpLocks/>
          </p:cNvGrpSpPr>
          <p:nvPr/>
        </p:nvGrpSpPr>
        <p:grpSpPr bwMode="auto">
          <a:xfrm>
            <a:off x="276225" y="1341438"/>
            <a:ext cx="7313613" cy="971550"/>
            <a:chOff x="961" y="3288"/>
            <a:chExt cx="4607" cy="612"/>
          </a:xfrm>
        </p:grpSpPr>
        <p:sp>
          <p:nvSpPr>
            <p:cNvPr id="52231" name="Line 5"/>
            <p:cNvSpPr>
              <a:spLocks noChangeShapeType="1"/>
            </p:cNvSpPr>
            <p:nvPr/>
          </p:nvSpPr>
          <p:spPr bwMode="auto">
            <a:xfrm>
              <a:off x="2923" y="3600"/>
              <a:ext cx="528" cy="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nvGrpSpPr>
            <p:cNvPr id="52232" name="Group 6"/>
            <p:cNvGrpSpPr>
              <a:grpSpLocks/>
            </p:cNvGrpSpPr>
            <p:nvPr/>
          </p:nvGrpSpPr>
          <p:grpSpPr bwMode="auto">
            <a:xfrm>
              <a:off x="961" y="3288"/>
              <a:ext cx="4607" cy="612"/>
              <a:chOff x="961" y="3288"/>
              <a:chExt cx="4607" cy="612"/>
            </a:xfrm>
          </p:grpSpPr>
          <p:sp>
            <p:nvSpPr>
              <p:cNvPr id="52233" name="AutoShape 7"/>
              <p:cNvSpPr>
                <a:spLocks/>
              </p:cNvSpPr>
              <p:nvPr/>
            </p:nvSpPr>
            <p:spPr bwMode="auto">
              <a:xfrm>
                <a:off x="1831" y="3432"/>
                <a:ext cx="48" cy="288"/>
              </a:xfrm>
              <a:prstGeom prst="rightBrace">
                <a:avLst>
                  <a:gd name="adj1" fmla="val 50000"/>
                  <a:gd name="adj2" fmla="val 50000"/>
                </a:avLst>
              </a:prstGeom>
              <a:noFill/>
              <a:ln w="38100">
                <a:solidFill>
                  <a:schemeClr val="accent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52234" name="Line 8"/>
              <p:cNvSpPr>
                <a:spLocks noChangeShapeType="1"/>
              </p:cNvSpPr>
              <p:nvPr/>
            </p:nvSpPr>
            <p:spPr bwMode="auto">
              <a:xfrm>
                <a:off x="1879" y="3576"/>
                <a:ext cx="506" cy="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nvGrpSpPr>
              <p:cNvPr id="52235" name="Group 9"/>
              <p:cNvGrpSpPr>
                <a:grpSpLocks/>
              </p:cNvGrpSpPr>
              <p:nvPr/>
            </p:nvGrpSpPr>
            <p:grpSpPr bwMode="auto">
              <a:xfrm>
                <a:off x="961" y="3288"/>
                <a:ext cx="4607" cy="612"/>
                <a:chOff x="961" y="3288"/>
                <a:chExt cx="4607" cy="612"/>
              </a:xfrm>
            </p:grpSpPr>
            <p:sp>
              <p:nvSpPr>
                <p:cNvPr id="52236" name="Line 10"/>
                <p:cNvSpPr>
                  <a:spLocks noChangeShapeType="1"/>
                </p:cNvSpPr>
                <p:nvPr/>
              </p:nvSpPr>
              <p:spPr bwMode="auto">
                <a:xfrm>
                  <a:off x="4615" y="3600"/>
                  <a:ext cx="480" cy="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nvGrpSpPr>
                <p:cNvPr id="52237" name="Group 11"/>
                <p:cNvGrpSpPr>
                  <a:grpSpLocks/>
                </p:cNvGrpSpPr>
                <p:nvPr/>
              </p:nvGrpSpPr>
              <p:grpSpPr bwMode="auto">
                <a:xfrm>
                  <a:off x="961" y="3288"/>
                  <a:ext cx="4607" cy="612"/>
                  <a:chOff x="961" y="3288"/>
                  <a:chExt cx="4607" cy="612"/>
                </a:xfrm>
              </p:grpSpPr>
              <p:grpSp>
                <p:nvGrpSpPr>
                  <p:cNvPr id="52238" name="Group 12"/>
                  <p:cNvGrpSpPr>
                    <a:grpSpLocks/>
                  </p:cNvGrpSpPr>
                  <p:nvPr/>
                </p:nvGrpSpPr>
                <p:grpSpPr bwMode="auto">
                  <a:xfrm>
                    <a:off x="961" y="3288"/>
                    <a:ext cx="4607" cy="612"/>
                    <a:chOff x="961" y="3288"/>
                    <a:chExt cx="4607" cy="612"/>
                  </a:xfrm>
                </p:grpSpPr>
                <p:sp>
                  <p:nvSpPr>
                    <p:cNvPr id="52240" name="Text Box 13"/>
                    <p:cNvSpPr txBox="1">
                      <a:spLocks noChangeArrowheads="1"/>
                    </p:cNvSpPr>
                    <p:nvPr/>
                  </p:nvSpPr>
                  <p:spPr bwMode="auto">
                    <a:xfrm>
                      <a:off x="2953" y="3540"/>
                      <a:ext cx="42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400">
                          <a:solidFill>
                            <a:schemeClr val="bg1"/>
                          </a:solidFill>
                          <a:latin typeface="Times New Roman" pitchFamily="18" charset="0"/>
                        </a:rPr>
                        <a:t>4ml</a:t>
                      </a:r>
                    </a:p>
                  </p:txBody>
                </p:sp>
                <p:sp>
                  <p:nvSpPr>
                    <p:cNvPr id="52241" name="Text Box 14"/>
                    <p:cNvSpPr txBox="1">
                      <a:spLocks noChangeArrowheads="1"/>
                    </p:cNvSpPr>
                    <p:nvPr/>
                  </p:nvSpPr>
                  <p:spPr bwMode="auto">
                    <a:xfrm>
                      <a:off x="2367" y="3410"/>
                      <a:ext cx="5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400">
                          <a:solidFill>
                            <a:schemeClr val="bg1"/>
                          </a:solidFill>
                          <a:latin typeface="Times New Roman" pitchFamily="18" charset="0"/>
                        </a:rPr>
                        <a:t>25ml</a:t>
                      </a:r>
                    </a:p>
                  </p:txBody>
                </p:sp>
                <p:sp>
                  <p:nvSpPr>
                    <p:cNvPr id="52242" name="Text Box 15"/>
                    <p:cNvSpPr txBox="1">
                      <a:spLocks noChangeArrowheads="1"/>
                    </p:cNvSpPr>
                    <p:nvPr/>
                  </p:nvSpPr>
                  <p:spPr bwMode="auto">
                    <a:xfrm>
                      <a:off x="2857" y="3324"/>
                      <a:ext cx="6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400">
                          <a:solidFill>
                            <a:schemeClr val="bg1"/>
                          </a:solidFill>
                          <a:latin typeface="Times New Roman" pitchFamily="18" charset="0"/>
                        </a:rPr>
                        <a:t>d.HCl</a:t>
                      </a:r>
                    </a:p>
                  </p:txBody>
                </p:sp>
                <p:sp>
                  <p:nvSpPr>
                    <p:cNvPr id="52243" name="Text Box 16"/>
                    <p:cNvSpPr txBox="1">
                      <a:spLocks noChangeArrowheads="1"/>
                    </p:cNvSpPr>
                    <p:nvPr/>
                  </p:nvSpPr>
                  <p:spPr bwMode="auto">
                    <a:xfrm>
                      <a:off x="3469" y="3322"/>
                      <a:ext cx="12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400">
                          <a:solidFill>
                            <a:schemeClr val="bg1"/>
                          </a:solidFill>
                          <a:latin typeface="Times New Roman" pitchFamily="18" charset="0"/>
                        </a:rPr>
                        <a:t>30%</a:t>
                      </a:r>
                      <a:r>
                        <a:rPr kumimoji="1" lang="zh-CN" altLang="zh-CN" sz="2400">
                          <a:solidFill>
                            <a:schemeClr val="bg1"/>
                          </a:solidFill>
                          <a:latin typeface="Eras Medium ITC" pitchFamily="34" charset="0"/>
                          <a:ea typeface="隶书" pitchFamily="49" charset="-122"/>
                        </a:rPr>
                        <a:t>硫氰酸铵</a:t>
                      </a:r>
                      <a:endParaRPr kumimoji="1" lang="zh-CN" altLang="en-US" sz="2400">
                        <a:solidFill>
                          <a:schemeClr val="bg1"/>
                        </a:solidFill>
                        <a:latin typeface="Eras Medium ITC" pitchFamily="34" charset="0"/>
                        <a:ea typeface="隶书" pitchFamily="49" charset="-122"/>
                      </a:endParaRPr>
                    </a:p>
                  </p:txBody>
                </p:sp>
                <p:sp>
                  <p:nvSpPr>
                    <p:cNvPr id="52244" name="Text Box 17"/>
                    <p:cNvSpPr txBox="1">
                      <a:spLocks noChangeArrowheads="1"/>
                    </p:cNvSpPr>
                    <p:nvPr/>
                  </p:nvSpPr>
                  <p:spPr bwMode="auto">
                    <a:xfrm>
                      <a:off x="3469" y="3612"/>
                      <a:ext cx="135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zh-CN" altLang="en-US" sz="2400">
                          <a:solidFill>
                            <a:schemeClr val="bg1"/>
                          </a:solidFill>
                          <a:latin typeface="Eras Medium ITC" pitchFamily="34" charset="0"/>
                          <a:ea typeface="隶书" pitchFamily="49" charset="-122"/>
                        </a:rPr>
                        <a:t>过</a:t>
                      </a:r>
                      <a:r>
                        <a:rPr kumimoji="1" lang="zh-CN" altLang="zh-CN" sz="2400">
                          <a:solidFill>
                            <a:schemeClr val="bg1"/>
                          </a:solidFill>
                          <a:latin typeface="Eras Medium ITC" pitchFamily="34" charset="0"/>
                          <a:ea typeface="隶书" pitchFamily="49" charset="-122"/>
                        </a:rPr>
                        <a:t>硫酸铵</a:t>
                      </a:r>
                      <a:r>
                        <a:rPr kumimoji="1" lang="en-US" altLang="zh-CN" sz="2400">
                          <a:solidFill>
                            <a:schemeClr val="bg1"/>
                          </a:solidFill>
                          <a:latin typeface="Times New Roman" pitchFamily="18" charset="0"/>
                        </a:rPr>
                        <a:t>50m</a:t>
                      </a:r>
                      <a:r>
                        <a:rPr kumimoji="1" lang="en-US" altLang="zh-CN" sz="2400">
                          <a:solidFill>
                            <a:schemeClr val="bg1"/>
                          </a:solidFill>
                          <a:latin typeface="Eras Medium ITC" pitchFamily="34" charset="0"/>
                          <a:ea typeface="隶书" pitchFamily="49" charset="-122"/>
                        </a:rPr>
                        <a:t>g</a:t>
                      </a:r>
                    </a:p>
                  </p:txBody>
                </p:sp>
                <p:sp>
                  <p:nvSpPr>
                    <p:cNvPr id="52245" name="Text Box 18"/>
                    <p:cNvSpPr txBox="1">
                      <a:spLocks noChangeArrowheads="1"/>
                    </p:cNvSpPr>
                    <p:nvPr/>
                  </p:nvSpPr>
                  <p:spPr bwMode="auto">
                    <a:xfrm>
                      <a:off x="4621" y="3312"/>
                      <a:ext cx="49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400">
                          <a:solidFill>
                            <a:schemeClr val="bg1"/>
                          </a:solidFill>
                          <a:latin typeface="Times New Roman" pitchFamily="18" charset="0"/>
                        </a:rPr>
                        <a:t>H</a:t>
                      </a:r>
                      <a:r>
                        <a:rPr kumimoji="1" lang="en-US" altLang="zh-CN" sz="2400" baseline="-25000">
                          <a:solidFill>
                            <a:schemeClr val="bg1"/>
                          </a:solidFill>
                          <a:latin typeface="Times New Roman" pitchFamily="18" charset="0"/>
                        </a:rPr>
                        <a:t>2</a:t>
                      </a:r>
                      <a:r>
                        <a:rPr kumimoji="1" lang="en-US" altLang="zh-CN" sz="2400">
                          <a:solidFill>
                            <a:schemeClr val="bg1"/>
                          </a:solidFill>
                          <a:latin typeface="Times New Roman" pitchFamily="18" charset="0"/>
                        </a:rPr>
                        <a:t>O</a:t>
                      </a:r>
                    </a:p>
                  </p:txBody>
                </p:sp>
                <p:sp>
                  <p:nvSpPr>
                    <p:cNvPr id="52246" name="Text Box 19"/>
                    <p:cNvSpPr txBox="1">
                      <a:spLocks noChangeArrowheads="1"/>
                    </p:cNvSpPr>
                    <p:nvPr/>
                  </p:nvSpPr>
                  <p:spPr bwMode="auto">
                    <a:xfrm>
                      <a:off x="5047" y="3432"/>
                      <a:ext cx="5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400">
                          <a:solidFill>
                            <a:schemeClr val="bg1"/>
                          </a:solidFill>
                          <a:latin typeface="Times New Roman" pitchFamily="18" charset="0"/>
                        </a:rPr>
                        <a:t>50ml</a:t>
                      </a:r>
                    </a:p>
                  </p:txBody>
                </p:sp>
                <p:sp>
                  <p:nvSpPr>
                    <p:cNvPr id="52247" name="Text Box 20"/>
                    <p:cNvSpPr txBox="1">
                      <a:spLocks noChangeArrowheads="1"/>
                    </p:cNvSpPr>
                    <p:nvPr/>
                  </p:nvSpPr>
                  <p:spPr bwMode="auto">
                    <a:xfrm>
                      <a:off x="1927" y="3288"/>
                      <a:ext cx="47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400">
                          <a:solidFill>
                            <a:schemeClr val="bg1"/>
                          </a:solidFill>
                          <a:latin typeface="Times New Roman" pitchFamily="18" charset="0"/>
                        </a:rPr>
                        <a:t>H</a:t>
                      </a:r>
                      <a:r>
                        <a:rPr kumimoji="1" lang="en-US" altLang="zh-CN" sz="2400" baseline="-25000">
                          <a:solidFill>
                            <a:schemeClr val="bg1"/>
                          </a:solidFill>
                          <a:latin typeface="Times New Roman" pitchFamily="18" charset="0"/>
                        </a:rPr>
                        <a:t>2</a:t>
                      </a:r>
                      <a:r>
                        <a:rPr kumimoji="1" lang="en-US" altLang="zh-CN" sz="2400">
                          <a:solidFill>
                            <a:schemeClr val="bg1"/>
                          </a:solidFill>
                          <a:latin typeface="Times New Roman" pitchFamily="18" charset="0"/>
                        </a:rPr>
                        <a:t>O</a:t>
                      </a:r>
                    </a:p>
                  </p:txBody>
                </p:sp>
                <p:sp>
                  <p:nvSpPr>
                    <p:cNvPr id="52248" name="Text Box 21"/>
                    <p:cNvSpPr txBox="1">
                      <a:spLocks noChangeArrowheads="1"/>
                    </p:cNvSpPr>
                    <p:nvPr/>
                  </p:nvSpPr>
                  <p:spPr bwMode="auto">
                    <a:xfrm>
                      <a:off x="961" y="3312"/>
                      <a:ext cx="907" cy="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r>
                        <a:rPr kumimoji="1" lang="en-US" altLang="zh-CN" sz="2400">
                          <a:solidFill>
                            <a:schemeClr val="bg1"/>
                          </a:solidFill>
                          <a:latin typeface="Eras Medium ITC" pitchFamily="34" charset="0"/>
                          <a:ea typeface="隶书" pitchFamily="49" charset="-122"/>
                        </a:rPr>
                        <a:t>      </a:t>
                      </a:r>
                      <a:r>
                        <a:rPr kumimoji="1" lang="zh-CN" altLang="en-US" sz="2400">
                          <a:solidFill>
                            <a:schemeClr val="bg1"/>
                          </a:solidFill>
                          <a:latin typeface="Eras Medium ITC" pitchFamily="34" charset="0"/>
                          <a:ea typeface="隶书" pitchFamily="49" charset="-122"/>
                        </a:rPr>
                        <a:t>样品</a:t>
                      </a:r>
                    </a:p>
                    <a:p>
                      <a:pPr algn="ctr" eaLnBrk="1" hangingPunct="1"/>
                      <a:r>
                        <a:rPr kumimoji="1" lang="zh-CN" altLang="en-US" sz="2400">
                          <a:solidFill>
                            <a:schemeClr val="bg1"/>
                          </a:solidFill>
                          <a:latin typeface="Eras Medium ITC" pitchFamily="34" charset="0"/>
                          <a:ea typeface="隶书" pitchFamily="49" charset="-122"/>
                        </a:rPr>
                        <a:t>标准溶液</a:t>
                      </a:r>
                    </a:p>
                  </p:txBody>
                </p:sp>
              </p:grpSp>
              <p:sp>
                <p:nvSpPr>
                  <p:cNvPr id="52239" name="Line 22"/>
                  <p:cNvSpPr>
                    <a:spLocks noChangeShapeType="1"/>
                  </p:cNvSpPr>
                  <p:nvPr/>
                </p:nvSpPr>
                <p:spPr bwMode="auto">
                  <a:xfrm>
                    <a:off x="3559" y="3600"/>
                    <a:ext cx="1028" cy="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grpSp>
      </p:grpSp>
      <p:sp>
        <p:nvSpPr>
          <p:cNvPr id="52228" name="Rectangle 26"/>
          <p:cNvSpPr>
            <a:spLocks noChangeArrowheads="1"/>
          </p:cNvSpPr>
          <p:nvPr/>
        </p:nvSpPr>
        <p:spPr bwMode="auto">
          <a:xfrm>
            <a:off x="250825" y="2544763"/>
            <a:ext cx="1436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a:solidFill>
                  <a:srgbClr val="FFFF00"/>
                </a:solidFill>
                <a:latin typeface="楷体_GB2312" pitchFamily="49" charset="-122"/>
                <a:ea typeface="楷体_GB2312" pitchFamily="49" charset="-122"/>
              </a:rPr>
              <a:t>3. </a:t>
            </a:r>
            <a:r>
              <a:rPr kumimoji="1" lang="zh-CN" altLang="en-US" sz="2800">
                <a:solidFill>
                  <a:srgbClr val="FFFF00"/>
                </a:solidFill>
                <a:latin typeface="楷体_GB2312" pitchFamily="49" charset="-122"/>
                <a:ea typeface="楷体_GB2312" pitchFamily="49" charset="-122"/>
              </a:rPr>
              <a:t>讨论</a:t>
            </a:r>
          </a:p>
        </p:txBody>
      </p:sp>
      <p:sp>
        <p:nvSpPr>
          <p:cNvPr id="52229" name="Rectangle 27"/>
          <p:cNvSpPr>
            <a:spLocks noChangeArrowheads="1"/>
          </p:cNvSpPr>
          <p:nvPr/>
        </p:nvSpPr>
        <p:spPr bwMode="auto">
          <a:xfrm>
            <a:off x="611188" y="3213100"/>
            <a:ext cx="7489825"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lnSpc>
                <a:spcPct val="130000"/>
              </a:lnSpc>
            </a:pPr>
            <a:r>
              <a:rPr kumimoji="1" lang="zh-CN" altLang="en-US" sz="2800" b="0">
                <a:solidFill>
                  <a:schemeClr val="bg1"/>
                </a:solidFill>
                <a:latin typeface="楷体_GB2312" pitchFamily="49" charset="-122"/>
                <a:ea typeface="楷体_GB2312" pitchFamily="49" charset="-122"/>
              </a:rPr>
              <a:t>标准铁溶液</a:t>
            </a:r>
            <a:r>
              <a:rPr kumimoji="1" lang="en-US" altLang="zh-CN" sz="2800" b="0">
                <a:solidFill>
                  <a:schemeClr val="bg1"/>
                </a:solidFill>
                <a:ea typeface="楷体_GB2312" pitchFamily="49" charset="-122"/>
              </a:rPr>
              <a:t>——</a:t>
            </a:r>
            <a:r>
              <a:rPr kumimoji="1" lang="zh-CN" altLang="en-US" sz="2800" b="0">
                <a:solidFill>
                  <a:schemeClr val="bg1"/>
                </a:solidFill>
                <a:latin typeface="楷体_GB2312" pitchFamily="49" charset="-122"/>
                <a:ea typeface="楷体_GB2312" pitchFamily="49" charset="-122"/>
              </a:rPr>
              <a:t>硫酸铁铵</a:t>
            </a:r>
            <a:r>
              <a:rPr kumimoji="1" lang="en-US" altLang="zh-CN" sz="2800" b="0">
                <a:solidFill>
                  <a:schemeClr val="bg1"/>
                </a:solidFill>
                <a:latin typeface="楷体_GB2312" pitchFamily="49" charset="-122"/>
                <a:ea typeface="楷体_GB2312" pitchFamily="49" charset="-122"/>
              </a:rPr>
              <a:t>(</a:t>
            </a:r>
            <a:r>
              <a:rPr kumimoji="1" lang="zh-CN" altLang="en-US" sz="2800" b="0">
                <a:solidFill>
                  <a:schemeClr val="bg1"/>
                </a:solidFill>
                <a:latin typeface="楷体_GB2312" pitchFamily="49" charset="-122"/>
                <a:ea typeface="楷体_GB2312" pitchFamily="49" charset="-122"/>
              </a:rPr>
              <a:t>含硫酸</a:t>
            </a:r>
            <a:r>
              <a:rPr kumimoji="1" lang="en-US" altLang="zh-CN" sz="2800" b="0">
                <a:solidFill>
                  <a:schemeClr val="bg1"/>
                </a:solidFill>
                <a:latin typeface="楷体_GB2312" pitchFamily="49" charset="-122"/>
                <a:ea typeface="楷体_GB2312" pitchFamily="49" charset="-122"/>
              </a:rPr>
              <a:t>)</a:t>
            </a:r>
          </a:p>
          <a:p>
            <a:pPr marL="342900" indent="-342900">
              <a:lnSpc>
                <a:spcPct val="130000"/>
              </a:lnSpc>
            </a:pPr>
            <a:r>
              <a:rPr kumimoji="1" lang="en-US" altLang="zh-CN" sz="2800" b="0">
                <a:solidFill>
                  <a:schemeClr val="bg1"/>
                </a:solidFill>
                <a:latin typeface="楷体_GB2312" pitchFamily="49" charset="-122"/>
                <a:ea typeface="楷体_GB2312" pitchFamily="49" charset="-122"/>
              </a:rPr>
              <a:t>              </a:t>
            </a:r>
            <a:r>
              <a:rPr kumimoji="1" lang="zh-CN" altLang="en-US" sz="2800" b="0">
                <a:solidFill>
                  <a:schemeClr val="bg1"/>
                </a:solidFill>
                <a:latin typeface="楷体_GB2312" pitchFamily="49" charset="-122"/>
                <a:ea typeface="楷体_GB2312" pitchFamily="49" charset="-122"/>
              </a:rPr>
              <a:t>浓度</a:t>
            </a:r>
            <a:r>
              <a:rPr kumimoji="1" lang="en-US" altLang="zh-CN" sz="2800" b="0">
                <a:solidFill>
                  <a:schemeClr val="bg1"/>
                </a:solidFill>
                <a:latin typeface="楷体_GB2312" pitchFamily="49" charset="-122"/>
                <a:ea typeface="楷体_GB2312" pitchFamily="49" charset="-122"/>
              </a:rPr>
              <a:t>10 </a:t>
            </a:r>
            <a:r>
              <a:rPr kumimoji="1" lang="en-US" altLang="zh-CN" sz="2800" b="0">
                <a:solidFill>
                  <a:schemeClr val="bg1"/>
                </a:solidFill>
                <a:latin typeface="楷体_GB2312" pitchFamily="49" charset="-122"/>
                <a:ea typeface="楷体_GB2312" pitchFamily="49" charset="-122"/>
                <a:sym typeface="Symbol" pitchFamily="18" charset="2"/>
              </a:rPr>
              <a:t></a:t>
            </a:r>
            <a:r>
              <a:rPr kumimoji="1" lang="en-US" altLang="zh-CN" sz="2800" b="0">
                <a:solidFill>
                  <a:schemeClr val="bg1"/>
                </a:solidFill>
                <a:latin typeface="楷体_GB2312" pitchFamily="49" charset="-122"/>
                <a:ea typeface="楷体_GB2312" pitchFamily="49" charset="-122"/>
              </a:rPr>
              <a:t>gFe</a:t>
            </a:r>
            <a:r>
              <a:rPr kumimoji="1" lang="en-US" altLang="zh-CN" sz="2800" b="0" baseline="30000">
                <a:solidFill>
                  <a:schemeClr val="bg1"/>
                </a:solidFill>
                <a:latin typeface="楷体_GB2312" pitchFamily="49" charset="-122"/>
                <a:ea typeface="楷体_GB2312" pitchFamily="49" charset="-122"/>
              </a:rPr>
              <a:t>3+</a:t>
            </a:r>
            <a:r>
              <a:rPr kumimoji="1" lang="en-US" altLang="zh-CN" sz="2800" b="0">
                <a:solidFill>
                  <a:schemeClr val="bg1"/>
                </a:solidFill>
                <a:latin typeface="楷体_GB2312" pitchFamily="49" charset="-122"/>
                <a:ea typeface="楷体_GB2312" pitchFamily="49" charset="-122"/>
              </a:rPr>
              <a:t>/ml</a:t>
            </a:r>
          </a:p>
        </p:txBody>
      </p:sp>
      <p:sp>
        <p:nvSpPr>
          <p:cNvPr id="52230" name="Rectangle 28"/>
          <p:cNvSpPr>
            <a:spLocks noChangeArrowheads="1"/>
          </p:cNvSpPr>
          <p:nvPr/>
        </p:nvSpPr>
        <p:spPr bwMode="auto">
          <a:xfrm>
            <a:off x="539750" y="4365625"/>
            <a:ext cx="8353425"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b="0">
                <a:solidFill>
                  <a:schemeClr val="bg1"/>
                </a:solidFill>
                <a:latin typeface="楷体_GB2312" pitchFamily="49" charset="-122"/>
                <a:ea typeface="楷体_GB2312" pitchFamily="49" charset="-122"/>
              </a:rPr>
              <a:t>最佳比色浓度：</a:t>
            </a:r>
          </a:p>
          <a:p>
            <a:pPr>
              <a:lnSpc>
                <a:spcPct val="130000"/>
              </a:lnSpc>
            </a:pPr>
            <a:r>
              <a:rPr kumimoji="1" lang="zh-CN" altLang="en-US" sz="2800" b="0">
                <a:solidFill>
                  <a:schemeClr val="bg1"/>
                </a:solidFill>
                <a:latin typeface="楷体_GB2312" pitchFamily="49" charset="-122"/>
                <a:ea typeface="楷体_GB2312" pitchFamily="49" charset="-122"/>
              </a:rPr>
              <a:t>        仪器分析线性范围</a:t>
            </a:r>
            <a:r>
              <a:rPr kumimoji="1" lang="en-US" altLang="zh-CN" sz="2800" b="0">
                <a:solidFill>
                  <a:schemeClr val="bg1"/>
                </a:solidFill>
                <a:latin typeface="楷体_GB2312" pitchFamily="49" charset="-122"/>
                <a:ea typeface="楷体_GB2312" pitchFamily="49" charset="-122"/>
              </a:rPr>
              <a:t>5</a:t>
            </a:r>
            <a:r>
              <a:rPr kumimoji="1" lang="en-US" altLang="zh-CN" sz="2800" b="0">
                <a:solidFill>
                  <a:schemeClr val="bg1"/>
                </a:solidFill>
                <a:latin typeface="楷体_GB2312" pitchFamily="49" charset="-122"/>
                <a:ea typeface="楷体_GB2312" pitchFamily="49" charset="-122"/>
                <a:sym typeface="Symbol" pitchFamily="18" charset="2"/>
              </a:rPr>
              <a:t></a:t>
            </a:r>
            <a:r>
              <a:rPr kumimoji="1" lang="en-US" altLang="zh-CN" sz="2800" b="0">
                <a:solidFill>
                  <a:schemeClr val="bg1"/>
                </a:solidFill>
                <a:latin typeface="楷体_GB2312" pitchFamily="49" charset="-122"/>
                <a:ea typeface="楷体_GB2312" pitchFamily="49" charset="-122"/>
              </a:rPr>
              <a:t>90</a:t>
            </a:r>
            <a:r>
              <a:rPr kumimoji="1" lang="en-US" altLang="zh-CN" sz="2800" b="0">
                <a:solidFill>
                  <a:schemeClr val="bg1"/>
                </a:solidFill>
                <a:latin typeface="楷体_GB2312" pitchFamily="49" charset="-122"/>
                <a:ea typeface="楷体_GB2312" pitchFamily="49" charset="-122"/>
                <a:sym typeface="Symbol" pitchFamily="18" charset="2"/>
              </a:rPr>
              <a:t></a:t>
            </a:r>
            <a:r>
              <a:rPr kumimoji="1" lang="en-US" altLang="zh-CN" sz="2800" b="0">
                <a:solidFill>
                  <a:schemeClr val="bg1"/>
                </a:solidFill>
                <a:latin typeface="楷体_GB2312" pitchFamily="49" charset="-122"/>
                <a:ea typeface="楷体_GB2312" pitchFamily="49" charset="-122"/>
              </a:rPr>
              <a:t>g Fe</a:t>
            </a:r>
            <a:r>
              <a:rPr kumimoji="1" lang="en-US" altLang="zh-CN" sz="2800" b="0" baseline="30000">
                <a:solidFill>
                  <a:schemeClr val="bg1"/>
                </a:solidFill>
                <a:latin typeface="楷体_GB2312" pitchFamily="49" charset="-122"/>
                <a:ea typeface="楷体_GB2312" pitchFamily="49" charset="-122"/>
              </a:rPr>
              <a:t>3+</a:t>
            </a:r>
            <a:r>
              <a:rPr kumimoji="1" lang="en-US" altLang="zh-CN" sz="2800" b="0">
                <a:solidFill>
                  <a:schemeClr val="bg1"/>
                </a:solidFill>
                <a:latin typeface="楷体_GB2312" pitchFamily="49" charset="-122"/>
                <a:ea typeface="楷体_GB2312" pitchFamily="49" charset="-122"/>
              </a:rPr>
              <a:t>/50ml</a:t>
            </a:r>
          </a:p>
          <a:p>
            <a:pPr>
              <a:lnSpc>
                <a:spcPct val="130000"/>
              </a:lnSpc>
            </a:pPr>
            <a:r>
              <a:rPr kumimoji="1" lang="en-US" altLang="zh-CN" sz="2800" b="0">
                <a:solidFill>
                  <a:schemeClr val="bg1"/>
                </a:solidFill>
                <a:latin typeface="楷体_GB2312" pitchFamily="49" charset="-122"/>
                <a:ea typeface="楷体_GB2312" pitchFamily="49" charset="-122"/>
              </a:rPr>
              <a:t>        </a:t>
            </a:r>
            <a:r>
              <a:rPr kumimoji="1" lang="zh-CN" altLang="en-US" sz="2800" b="0">
                <a:solidFill>
                  <a:schemeClr val="bg1"/>
                </a:solidFill>
                <a:latin typeface="楷体_GB2312" pitchFamily="49" charset="-122"/>
                <a:ea typeface="楷体_GB2312" pitchFamily="49" charset="-122"/>
              </a:rPr>
              <a:t>目视比色浓度范围</a:t>
            </a:r>
            <a:r>
              <a:rPr kumimoji="1" lang="en-US" altLang="zh-CN" sz="2800" b="0">
                <a:solidFill>
                  <a:schemeClr val="bg1"/>
                </a:solidFill>
                <a:latin typeface="楷体_GB2312" pitchFamily="49" charset="-122"/>
                <a:ea typeface="楷体_GB2312" pitchFamily="49" charset="-122"/>
              </a:rPr>
              <a:t>10</a:t>
            </a:r>
            <a:r>
              <a:rPr kumimoji="1" lang="en-US" altLang="zh-CN" sz="2800" b="0">
                <a:solidFill>
                  <a:schemeClr val="bg1"/>
                </a:solidFill>
                <a:latin typeface="楷体_GB2312" pitchFamily="49" charset="-122"/>
                <a:ea typeface="楷体_GB2312" pitchFamily="49" charset="-122"/>
                <a:sym typeface="Symbol" pitchFamily="18" charset="2"/>
              </a:rPr>
              <a:t></a:t>
            </a:r>
            <a:r>
              <a:rPr kumimoji="1" lang="en-US" altLang="zh-CN" sz="2800" b="0">
                <a:solidFill>
                  <a:schemeClr val="bg1"/>
                </a:solidFill>
                <a:latin typeface="楷体_GB2312" pitchFamily="49" charset="-122"/>
                <a:ea typeface="楷体_GB2312" pitchFamily="49" charset="-122"/>
              </a:rPr>
              <a:t>50</a:t>
            </a:r>
            <a:r>
              <a:rPr kumimoji="1" lang="en-US" altLang="zh-CN" sz="2800" b="0">
                <a:solidFill>
                  <a:schemeClr val="bg1"/>
                </a:solidFill>
                <a:latin typeface="楷体_GB2312" pitchFamily="49" charset="-122"/>
                <a:ea typeface="楷体_GB2312" pitchFamily="49" charset="-122"/>
                <a:sym typeface="Symbol" pitchFamily="18" charset="2"/>
              </a:rPr>
              <a:t></a:t>
            </a:r>
            <a:r>
              <a:rPr kumimoji="1" lang="en-US" altLang="zh-CN" sz="2800" b="0">
                <a:solidFill>
                  <a:schemeClr val="bg1"/>
                </a:solidFill>
                <a:latin typeface="楷体_GB2312" pitchFamily="49" charset="-122"/>
                <a:ea typeface="楷体_GB2312" pitchFamily="49" charset="-122"/>
              </a:rPr>
              <a:t>g Fe</a:t>
            </a:r>
            <a:r>
              <a:rPr kumimoji="1" lang="en-US" altLang="zh-CN" sz="2800" b="0" baseline="30000">
                <a:solidFill>
                  <a:schemeClr val="bg1"/>
                </a:solidFill>
                <a:latin typeface="楷体_GB2312" pitchFamily="49" charset="-122"/>
                <a:ea typeface="楷体_GB2312" pitchFamily="49" charset="-122"/>
              </a:rPr>
              <a:t>3+</a:t>
            </a:r>
            <a:r>
              <a:rPr kumimoji="1" lang="en-US" altLang="zh-CN" sz="2800" b="0">
                <a:solidFill>
                  <a:schemeClr val="bg1"/>
                </a:solidFill>
                <a:latin typeface="楷体_GB2312" pitchFamily="49" charset="-122"/>
                <a:ea typeface="楷体_GB2312" pitchFamily="49" charset="-122"/>
              </a:rPr>
              <a:t> /50ml</a:t>
            </a:r>
          </a:p>
        </p:txBody>
      </p:sp>
    </p:spTree>
    <p:extLst>
      <p:ext uri="{BB962C8B-B14F-4D97-AF65-F5344CB8AC3E}">
        <p14:creationId xmlns:p14="http://schemas.microsoft.com/office/powerpoint/2010/main" val="29043470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323528" y="1196974"/>
            <a:ext cx="8820472" cy="4896321"/>
          </a:xfrm>
        </p:spPr>
        <p:txBody>
          <a:bodyPr/>
          <a:lstStyle/>
          <a:p>
            <a:pPr eaLnBrk="1" hangingPunct="1">
              <a:lnSpc>
                <a:spcPct val="150000"/>
              </a:lnSpc>
              <a:spcBef>
                <a:spcPct val="15000"/>
              </a:spcBef>
              <a:buFontTx/>
              <a:buNone/>
            </a:pPr>
            <a:r>
              <a:rPr kumimoji="1" lang="zh-CN" altLang="en-US" sz="2800" dirty="0" smtClean="0">
                <a:solidFill>
                  <a:schemeClr val="bg1"/>
                </a:solidFill>
                <a:latin typeface="楷体_GB2312" pitchFamily="49" charset="-122"/>
                <a:ea typeface="楷体_GB2312" pitchFamily="49" charset="-122"/>
              </a:rPr>
              <a:t>过硫酸氨的作用：氧化供试品中两价铁变三价铁。</a:t>
            </a:r>
          </a:p>
          <a:p>
            <a:pPr eaLnBrk="1" hangingPunct="1">
              <a:lnSpc>
                <a:spcPct val="150000"/>
              </a:lnSpc>
              <a:buFontTx/>
              <a:buNone/>
            </a:pPr>
            <a:r>
              <a:rPr kumimoji="1" lang="zh-CN" altLang="en-US" sz="2800" dirty="0" smtClean="0">
                <a:solidFill>
                  <a:schemeClr val="bg1"/>
                </a:solidFill>
                <a:latin typeface="楷体_GB2312" pitchFamily="49" charset="-122"/>
                <a:ea typeface="楷体_GB2312" pitchFamily="49" charset="-122"/>
              </a:rPr>
              <a:t>葡萄糖中用硝酸作氧化剂，但须加热</a:t>
            </a:r>
            <a:r>
              <a:rPr kumimoji="1" lang="zh-CN" altLang="en-US" sz="2800" dirty="0" smtClean="0">
                <a:solidFill>
                  <a:srgbClr val="FFFF00"/>
                </a:solidFill>
                <a:latin typeface="楷体_GB2312" pitchFamily="49" charset="-122"/>
                <a:ea typeface="楷体_GB2312" pitchFamily="49" charset="-122"/>
              </a:rPr>
              <a:t>除去过量硝酸。</a:t>
            </a:r>
          </a:p>
          <a:p>
            <a:pPr eaLnBrk="1" hangingPunct="1">
              <a:lnSpc>
                <a:spcPct val="150000"/>
              </a:lnSpc>
              <a:buFontTx/>
              <a:buNone/>
            </a:pPr>
            <a:r>
              <a:rPr kumimoji="1" lang="zh-CN" altLang="en-US" sz="2800" dirty="0" smtClean="0">
                <a:solidFill>
                  <a:schemeClr val="bg1"/>
                </a:solidFill>
                <a:latin typeface="楷体_GB2312" pitchFamily="49" charset="-122"/>
                <a:ea typeface="楷体_GB2312" pitchFamily="49" charset="-122"/>
              </a:rPr>
              <a:t>色调不一致时或颜色较浅时，须加</a:t>
            </a:r>
            <a:r>
              <a:rPr kumimoji="1" lang="zh-CN" altLang="en-US" sz="2800" dirty="0" smtClean="0">
                <a:solidFill>
                  <a:srgbClr val="FFFF00"/>
                </a:solidFill>
                <a:latin typeface="楷体_GB2312" pitchFamily="49" charset="-122"/>
                <a:ea typeface="楷体_GB2312" pitchFamily="49" charset="-122"/>
              </a:rPr>
              <a:t>正丁醇</a:t>
            </a:r>
            <a:r>
              <a:rPr kumimoji="1" lang="zh-CN" altLang="en-US" sz="2800" dirty="0" smtClean="0">
                <a:solidFill>
                  <a:schemeClr val="bg1"/>
                </a:solidFill>
                <a:latin typeface="楷体_GB2312" pitchFamily="49" charset="-122"/>
                <a:ea typeface="楷体_GB2312" pitchFamily="49" charset="-122"/>
              </a:rPr>
              <a:t>提取浓集比较。</a:t>
            </a:r>
            <a:endParaRPr kumimoji="1" lang="en-US" altLang="zh-CN" sz="2800" dirty="0" smtClean="0">
              <a:solidFill>
                <a:schemeClr val="bg1"/>
              </a:solidFill>
              <a:latin typeface="楷体_GB2312" pitchFamily="49" charset="-122"/>
              <a:ea typeface="楷体_GB2312" pitchFamily="49" charset="-122"/>
            </a:endParaRPr>
          </a:p>
          <a:p>
            <a:pPr eaLnBrk="1" hangingPunct="1">
              <a:lnSpc>
                <a:spcPct val="150000"/>
              </a:lnSpc>
              <a:buFontTx/>
              <a:buNone/>
            </a:pPr>
            <a:r>
              <a:rPr kumimoji="1" lang="zh-CN" altLang="en-US" sz="2800" dirty="0" smtClean="0">
                <a:solidFill>
                  <a:schemeClr val="bg1"/>
                </a:solidFill>
                <a:latin typeface="楷体_GB2312" pitchFamily="49" charset="-122"/>
                <a:ea typeface="楷体_GB2312" pitchFamily="49" charset="-122"/>
              </a:rPr>
              <a:t>环状结构有机药物及实验条件下不溶解药物</a:t>
            </a:r>
            <a:r>
              <a:rPr kumimoji="1" lang="en-US" altLang="zh-CN" sz="2800" dirty="0" smtClean="0">
                <a:solidFill>
                  <a:schemeClr val="bg1"/>
                </a:solidFill>
                <a:latin typeface="楷体_GB2312" pitchFamily="49" charset="-122"/>
                <a:ea typeface="楷体_GB2312" pitchFamily="49" charset="-122"/>
              </a:rPr>
              <a:t>-</a:t>
            </a:r>
            <a:r>
              <a:rPr kumimoji="1" lang="zh-CN" altLang="en-US" sz="2800" dirty="0" smtClean="0">
                <a:solidFill>
                  <a:schemeClr val="bg1"/>
                </a:solidFill>
                <a:latin typeface="楷体_GB2312" pitchFamily="49" charset="-122"/>
                <a:ea typeface="楷体_GB2312" pitchFamily="49" charset="-122"/>
              </a:rPr>
              <a:t>炽灼破坏</a:t>
            </a:r>
          </a:p>
        </p:txBody>
      </p:sp>
    </p:spTree>
    <p:extLst>
      <p:ext uri="{BB962C8B-B14F-4D97-AF65-F5344CB8AC3E}">
        <p14:creationId xmlns:p14="http://schemas.microsoft.com/office/powerpoint/2010/main" val="16660708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1" name="Rectangle 7" descr="蓝色面巾纸"/>
          <p:cNvSpPr>
            <a:spLocks noChangeArrowheads="1"/>
          </p:cNvSpPr>
          <p:nvPr/>
        </p:nvSpPr>
        <p:spPr bwMode="auto">
          <a:xfrm>
            <a:off x="827088" y="2349500"/>
            <a:ext cx="8137525" cy="3082925"/>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nSpc>
                <a:spcPct val="130000"/>
              </a:lnSpc>
              <a:spcBef>
                <a:spcPct val="25000"/>
              </a:spcBef>
            </a:pPr>
            <a:r>
              <a:rPr kumimoji="1" lang="en-US" altLang="zh-CN" sz="2800" dirty="0">
                <a:latin typeface="Times New Roman" pitchFamily="18" charset="0"/>
                <a:ea typeface="隶书" pitchFamily="49" charset="-122"/>
              </a:rPr>
              <a:t>        </a:t>
            </a:r>
            <a:r>
              <a:rPr kumimoji="1" lang="zh-CN" altLang="en-US" sz="2800" dirty="0">
                <a:solidFill>
                  <a:schemeClr val="bg1"/>
                </a:solidFill>
                <a:latin typeface="楷体_GB2312" pitchFamily="49" charset="-122"/>
                <a:ea typeface="楷体_GB2312" pitchFamily="49" charset="-122"/>
              </a:rPr>
              <a:t>重金属是指在实验条件下能与硫代乙酰胺或硫化钠作用呈色的金</a:t>
            </a:r>
            <a:r>
              <a:rPr kumimoji="1" lang="zh-CN" altLang="en-US" sz="2800" dirty="0" smtClean="0">
                <a:solidFill>
                  <a:schemeClr val="bg1"/>
                </a:solidFill>
                <a:latin typeface="楷体_GB2312" pitchFamily="49" charset="-122"/>
                <a:ea typeface="楷体_GB2312" pitchFamily="49" charset="-122"/>
              </a:rPr>
              <a:t>属。</a:t>
            </a:r>
            <a:r>
              <a:rPr kumimoji="1" lang="en-US" altLang="zh-CN" sz="2800" dirty="0" smtClean="0">
                <a:solidFill>
                  <a:schemeClr val="bg1"/>
                </a:solidFill>
                <a:latin typeface="楷体_GB2312" pitchFamily="49" charset="-122"/>
                <a:ea typeface="楷体_GB2312" pitchFamily="49" charset="-122"/>
              </a:rPr>
              <a:t> </a:t>
            </a:r>
            <a:r>
              <a:rPr kumimoji="1" lang="zh-CN" altLang="en-US" sz="2800" dirty="0">
                <a:solidFill>
                  <a:schemeClr val="bg1"/>
                </a:solidFill>
                <a:latin typeface="楷体_GB2312" pitchFamily="49" charset="-122"/>
                <a:ea typeface="楷体_GB2312" pitchFamily="49" charset="-122"/>
              </a:rPr>
              <a:t>如：</a:t>
            </a:r>
            <a:r>
              <a:rPr kumimoji="1" lang="en-US" altLang="zh-CN" sz="2800" dirty="0">
                <a:solidFill>
                  <a:schemeClr val="bg1"/>
                </a:solidFill>
                <a:latin typeface="楷体_GB2312" pitchFamily="49" charset="-122"/>
                <a:ea typeface="楷体_GB2312" pitchFamily="49" charset="-122"/>
              </a:rPr>
              <a:t>Ag</a:t>
            </a:r>
            <a:r>
              <a:rPr kumimoji="1" lang="zh-CN" altLang="en-US" sz="2800" dirty="0">
                <a:solidFill>
                  <a:schemeClr val="bg1"/>
                </a:solidFill>
                <a:latin typeface="楷体_GB2312" pitchFamily="49" charset="-122"/>
                <a:ea typeface="楷体_GB2312" pitchFamily="49" charset="-122"/>
              </a:rPr>
              <a:t>、</a:t>
            </a:r>
            <a:r>
              <a:rPr kumimoji="1" lang="en-US" altLang="zh-CN" sz="2800" dirty="0" err="1">
                <a:solidFill>
                  <a:schemeClr val="bg1"/>
                </a:solidFill>
                <a:latin typeface="楷体_GB2312" pitchFamily="49" charset="-122"/>
                <a:ea typeface="楷体_GB2312" pitchFamily="49" charset="-122"/>
              </a:rPr>
              <a:t>Pb</a:t>
            </a:r>
            <a:r>
              <a:rPr kumimoji="1" lang="zh-CN" altLang="en-US" sz="2800" dirty="0">
                <a:solidFill>
                  <a:schemeClr val="bg1"/>
                </a:solidFill>
                <a:latin typeface="楷体_GB2312" pitchFamily="49" charset="-122"/>
                <a:ea typeface="楷体_GB2312" pitchFamily="49" charset="-122"/>
              </a:rPr>
              <a:t>、</a:t>
            </a:r>
            <a:r>
              <a:rPr kumimoji="1" lang="en-US" altLang="zh-CN" sz="2800" dirty="0">
                <a:solidFill>
                  <a:schemeClr val="bg1"/>
                </a:solidFill>
                <a:latin typeface="楷体_GB2312" pitchFamily="49" charset="-122"/>
                <a:ea typeface="楷体_GB2312" pitchFamily="49" charset="-122"/>
              </a:rPr>
              <a:t>Hg</a:t>
            </a:r>
            <a:r>
              <a:rPr kumimoji="1" lang="zh-CN" altLang="en-US" sz="2800" dirty="0">
                <a:solidFill>
                  <a:schemeClr val="bg1"/>
                </a:solidFill>
                <a:latin typeface="楷体_GB2312" pitchFamily="49" charset="-122"/>
                <a:ea typeface="楷体_GB2312" pitchFamily="49" charset="-122"/>
              </a:rPr>
              <a:t>、</a:t>
            </a:r>
            <a:r>
              <a:rPr kumimoji="1" lang="en-US" altLang="zh-CN" sz="2800" dirty="0">
                <a:solidFill>
                  <a:schemeClr val="bg1"/>
                </a:solidFill>
                <a:latin typeface="楷体_GB2312" pitchFamily="49" charset="-122"/>
                <a:ea typeface="楷体_GB2312" pitchFamily="49" charset="-122"/>
              </a:rPr>
              <a:t>Cu</a:t>
            </a:r>
            <a:r>
              <a:rPr kumimoji="1" lang="zh-CN" altLang="en-US" sz="2800" dirty="0">
                <a:solidFill>
                  <a:schemeClr val="bg1"/>
                </a:solidFill>
                <a:latin typeface="楷体_GB2312" pitchFamily="49" charset="-122"/>
                <a:ea typeface="楷体_GB2312" pitchFamily="49" charset="-122"/>
              </a:rPr>
              <a:t>、</a:t>
            </a:r>
            <a:r>
              <a:rPr kumimoji="1" lang="en-US" altLang="zh-CN" sz="2800" dirty="0">
                <a:solidFill>
                  <a:schemeClr val="bg1"/>
                </a:solidFill>
                <a:latin typeface="楷体_GB2312" pitchFamily="49" charset="-122"/>
                <a:ea typeface="楷体_GB2312" pitchFamily="49" charset="-122"/>
              </a:rPr>
              <a:t>Cd</a:t>
            </a:r>
            <a:r>
              <a:rPr kumimoji="1" lang="zh-CN" altLang="en-US" sz="2800" dirty="0">
                <a:solidFill>
                  <a:schemeClr val="bg1"/>
                </a:solidFill>
                <a:latin typeface="楷体_GB2312" pitchFamily="49" charset="-122"/>
                <a:ea typeface="楷体_GB2312" pitchFamily="49" charset="-122"/>
              </a:rPr>
              <a:t>、</a:t>
            </a:r>
            <a:r>
              <a:rPr kumimoji="1" lang="en-US" altLang="zh-CN" sz="2800" dirty="0">
                <a:solidFill>
                  <a:schemeClr val="bg1"/>
                </a:solidFill>
                <a:latin typeface="楷体_GB2312" pitchFamily="49" charset="-122"/>
                <a:ea typeface="楷体_GB2312" pitchFamily="49" charset="-122"/>
              </a:rPr>
              <a:t>Bi</a:t>
            </a:r>
            <a:r>
              <a:rPr kumimoji="1" lang="zh-CN" altLang="en-US" sz="2800" dirty="0">
                <a:solidFill>
                  <a:schemeClr val="bg1"/>
                </a:solidFill>
                <a:latin typeface="楷体_GB2312" pitchFamily="49" charset="-122"/>
                <a:ea typeface="楷体_GB2312" pitchFamily="49" charset="-122"/>
              </a:rPr>
              <a:t>、</a:t>
            </a:r>
            <a:r>
              <a:rPr kumimoji="1" lang="en-US" altLang="zh-CN" sz="2800" dirty="0" err="1">
                <a:solidFill>
                  <a:schemeClr val="bg1"/>
                </a:solidFill>
                <a:latin typeface="楷体_GB2312" pitchFamily="49" charset="-122"/>
                <a:ea typeface="楷体_GB2312" pitchFamily="49" charset="-122"/>
              </a:rPr>
              <a:t>Sb</a:t>
            </a:r>
            <a:r>
              <a:rPr kumimoji="1" lang="zh-CN" altLang="en-US" sz="2800" dirty="0">
                <a:solidFill>
                  <a:schemeClr val="bg1"/>
                </a:solidFill>
                <a:latin typeface="楷体_GB2312" pitchFamily="49" charset="-122"/>
                <a:ea typeface="楷体_GB2312" pitchFamily="49" charset="-122"/>
              </a:rPr>
              <a:t>、</a:t>
            </a:r>
            <a:r>
              <a:rPr kumimoji="1" lang="en-US" altLang="zh-CN" sz="2800" dirty="0" err="1">
                <a:solidFill>
                  <a:schemeClr val="bg1"/>
                </a:solidFill>
                <a:latin typeface="楷体_GB2312" pitchFamily="49" charset="-122"/>
                <a:ea typeface="楷体_GB2312" pitchFamily="49" charset="-122"/>
              </a:rPr>
              <a:t>Sn</a:t>
            </a:r>
            <a:r>
              <a:rPr kumimoji="1" lang="zh-CN" altLang="en-US" sz="2800" dirty="0">
                <a:solidFill>
                  <a:schemeClr val="bg1"/>
                </a:solidFill>
                <a:latin typeface="楷体_GB2312" pitchFamily="49" charset="-122"/>
                <a:ea typeface="楷体_GB2312" pitchFamily="49" charset="-122"/>
              </a:rPr>
              <a:t>、</a:t>
            </a:r>
            <a:r>
              <a:rPr kumimoji="1" lang="en-US" altLang="zh-CN" sz="2800" dirty="0">
                <a:solidFill>
                  <a:schemeClr val="bg1"/>
                </a:solidFill>
                <a:latin typeface="楷体_GB2312" pitchFamily="49" charset="-122"/>
                <a:ea typeface="楷体_GB2312" pitchFamily="49" charset="-122"/>
              </a:rPr>
              <a:t>As</a:t>
            </a:r>
            <a:r>
              <a:rPr kumimoji="1" lang="zh-CN" altLang="en-US" sz="2800" dirty="0">
                <a:solidFill>
                  <a:schemeClr val="bg1"/>
                </a:solidFill>
                <a:latin typeface="楷体_GB2312" pitchFamily="49" charset="-122"/>
                <a:ea typeface="楷体_GB2312" pitchFamily="49" charset="-122"/>
              </a:rPr>
              <a:t>、</a:t>
            </a:r>
            <a:r>
              <a:rPr kumimoji="1" lang="en-US" altLang="zh-CN" sz="2800" dirty="0">
                <a:solidFill>
                  <a:schemeClr val="bg1"/>
                </a:solidFill>
                <a:latin typeface="楷体_GB2312" pitchFamily="49" charset="-122"/>
                <a:ea typeface="楷体_GB2312" pitchFamily="49" charset="-122"/>
              </a:rPr>
              <a:t>Ni</a:t>
            </a:r>
            <a:r>
              <a:rPr kumimoji="1" lang="zh-CN" altLang="en-US" sz="2800" dirty="0">
                <a:solidFill>
                  <a:schemeClr val="bg1"/>
                </a:solidFill>
                <a:latin typeface="楷体_GB2312" pitchFamily="49" charset="-122"/>
                <a:ea typeface="楷体_GB2312" pitchFamily="49" charset="-122"/>
              </a:rPr>
              <a:t>、</a:t>
            </a:r>
            <a:r>
              <a:rPr kumimoji="1" lang="en-US" altLang="zh-CN" sz="2800" dirty="0">
                <a:solidFill>
                  <a:schemeClr val="bg1"/>
                </a:solidFill>
                <a:latin typeface="楷体_GB2312" pitchFamily="49" charset="-122"/>
                <a:ea typeface="楷体_GB2312" pitchFamily="49" charset="-122"/>
              </a:rPr>
              <a:t>Co</a:t>
            </a:r>
            <a:r>
              <a:rPr kumimoji="1" lang="zh-CN" altLang="en-US" sz="2800" dirty="0">
                <a:solidFill>
                  <a:schemeClr val="bg1"/>
                </a:solidFill>
                <a:latin typeface="楷体_GB2312" pitchFamily="49" charset="-122"/>
                <a:ea typeface="楷体_GB2312" pitchFamily="49" charset="-122"/>
              </a:rPr>
              <a:t>、</a:t>
            </a:r>
            <a:r>
              <a:rPr kumimoji="1" lang="en-US" altLang="zh-CN" sz="2800" dirty="0">
                <a:solidFill>
                  <a:schemeClr val="bg1"/>
                </a:solidFill>
                <a:latin typeface="楷体_GB2312" pitchFamily="49" charset="-122"/>
                <a:ea typeface="楷体_GB2312" pitchFamily="49" charset="-122"/>
              </a:rPr>
              <a:t>Zn</a:t>
            </a:r>
            <a:r>
              <a:rPr kumimoji="1" lang="zh-CN" altLang="en-US" sz="2800" dirty="0" smtClean="0">
                <a:solidFill>
                  <a:schemeClr val="bg1"/>
                </a:solidFill>
                <a:latin typeface="楷体_GB2312" pitchFamily="49" charset="-122"/>
                <a:ea typeface="楷体_GB2312" pitchFamily="49" charset="-122"/>
              </a:rPr>
              <a:t>等。</a:t>
            </a:r>
            <a:endParaRPr kumimoji="1" lang="en-US" altLang="zh-CN" sz="2800" dirty="0">
              <a:solidFill>
                <a:schemeClr val="bg1"/>
              </a:solidFill>
              <a:latin typeface="楷体_GB2312" pitchFamily="49" charset="-122"/>
              <a:ea typeface="楷体_GB2312" pitchFamily="49" charset="-122"/>
            </a:endParaRPr>
          </a:p>
          <a:p>
            <a:pPr>
              <a:lnSpc>
                <a:spcPct val="130000"/>
              </a:lnSpc>
              <a:spcBef>
                <a:spcPct val="25000"/>
              </a:spcBef>
            </a:pPr>
            <a:r>
              <a:rPr kumimoji="1" lang="en-US" altLang="zh-CN" sz="2800" dirty="0">
                <a:solidFill>
                  <a:schemeClr val="bg1"/>
                </a:solidFill>
                <a:latin typeface="楷体_GB2312" pitchFamily="49" charset="-122"/>
                <a:ea typeface="楷体_GB2312" pitchFamily="49" charset="-122"/>
              </a:rPr>
              <a:t>    </a:t>
            </a:r>
            <a:r>
              <a:rPr kumimoji="1" lang="zh-CN" altLang="en-US" sz="2800" dirty="0">
                <a:solidFill>
                  <a:schemeClr val="bg1"/>
                </a:solidFill>
                <a:latin typeface="楷体_GB2312" pitchFamily="49" charset="-122"/>
                <a:ea typeface="楷体_GB2312" pitchFamily="49" charset="-122"/>
              </a:rPr>
              <a:t>重金属存在影响药物的稳定性及安全</a:t>
            </a:r>
            <a:r>
              <a:rPr kumimoji="1" lang="zh-CN" altLang="en-US" sz="2800" dirty="0" smtClean="0">
                <a:solidFill>
                  <a:schemeClr val="bg1"/>
                </a:solidFill>
                <a:latin typeface="楷体_GB2312" pitchFamily="49" charset="-122"/>
                <a:ea typeface="楷体_GB2312" pitchFamily="49" charset="-122"/>
              </a:rPr>
              <a:t>性</a:t>
            </a:r>
            <a:endParaRPr kumimoji="1" lang="en-US" altLang="zh-CN" sz="2800" dirty="0">
              <a:solidFill>
                <a:schemeClr val="bg1"/>
              </a:solidFill>
              <a:latin typeface="楷体_GB2312" pitchFamily="49" charset="-122"/>
              <a:ea typeface="楷体_GB2312" pitchFamily="49" charset="-122"/>
            </a:endParaRPr>
          </a:p>
          <a:p>
            <a:pPr>
              <a:lnSpc>
                <a:spcPct val="130000"/>
              </a:lnSpc>
              <a:spcBef>
                <a:spcPct val="25000"/>
              </a:spcBef>
            </a:pPr>
            <a:r>
              <a:rPr kumimoji="1" lang="en-US" altLang="zh-CN" sz="2800" dirty="0">
                <a:solidFill>
                  <a:schemeClr val="bg1"/>
                </a:solidFill>
                <a:latin typeface="楷体_GB2312" pitchFamily="49" charset="-122"/>
                <a:ea typeface="楷体_GB2312" pitchFamily="49" charset="-122"/>
              </a:rPr>
              <a:t>    </a:t>
            </a:r>
            <a:r>
              <a:rPr kumimoji="1" lang="zh-CN" altLang="en-US" sz="2800" dirty="0">
                <a:solidFill>
                  <a:schemeClr val="bg1"/>
                </a:solidFill>
                <a:latin typeface="楷体_GB2312" pitchFamily="49" charset="-122"/>
                <a:ea typeface="楷体_GB2312" pitchFamily="49" charset="-122"/>
              </a:rPr>
              <a:t>铅易在体内积蓄中</a:t>
            </a:r>
            <a:r>
              <a:rPr kumimoji="1" lang="zh-CN" altLang="en-US" sz="2800" dirty="0" smtClean="0">
                <a:solidFill>
                  <a:schemeClr val="bg1"/>
                </a:solidFill>
                <a:latin typeface="楷体_GB2312" pitchFamily="49" charset="-122"/>
                <a:ea typeface="楷体_GB2312" pitchFamily="49" charset="-122"/>
              </a:rPr>
              <a:t>毒，以</a:t>
            </a:r>
            <a:r>
              <a:rPr kumimoji="1" lang="en-US" altLang="zh-CN" sz="2800" dirty="0" err="1">
                <a:solidFill>
                  <a:schemeClr val="bg1"/>
                </a:solidFill>
                <a:latin typeface="楷体_GB2312" pitchFamily="49" charset="-122"/>
                <a:ea typeface="楷体_GB2312" pitchFamily="49" charset="-122"/>
              </a:rPr>
              <a:t>Pb</a:t>
            </a:r>
            <a:r>
              <a:rPr kumimoji="1" lang="zh-CN" altLang="en-US" sz="2800" dirty="0">
                <a:solidFill>
                  <a:schemeClr val="bg1"/>
                </a:solidFill>
                <a:latin typeface="楷体_GB2312" pitchFamily="49" charset="-122"/>
                <a:ea typeface="楷体_GB2312" pitchFamily="49" charset="-122"/>
              </a:rPr>
              <a:t>为代</a:t>
            </a:r>
            <a:r>
              <a:rPr kumimoji="1" lang="zh-CN" altLang="en-US" sz="2800" dirty="0" smtClean="0">
                <a:solidFill>
                  <a:schemeClr val="bg1"/>
                </a:solidFill>
                <a:latin typeface="楷体_GB2312" pitchFamily="49" charset="-122"/>
                <a:ea typeface="楷体_GB2312" pitchFamily="49" charset="-122"/>
              </a:rPr>
              <a:t>表</a:t>
            </a:r>
            <a:r>
              <a:rPr kumimoji="1" lang="en-US" altLang="zh-CN" sz="2800" b="0" dirty="0" smtClean="0">
                <a:solidFill>
                  <a:schemeClr val="bg1"/>
                </a:solidFill>
                <a:latin typeface="Times New Roman" pitchFamily="18" charset="0"/>
                <a:ea typeface="隶书" pitchFamily="49" charset="-122"/>
              </a:rPr>
              <a:t> </a:t>
            </a:r>
            <a:endParaRPr kumimoji="1" lang="en-US" altLang="zh-CN" sz="2800" dirty="0">
              <a:solidFill>
                <a:schemeClr val="bg1"/>
              </a:solidFill>
              <a:latin typeface="Times New Roman" pitchFamily="18" charset="0"/>
              <a:ea typeface="隶书" pitchFamily="49" charset="-122"/>
            </a:endParaRPr>
          </a:p>
        </p:txBody>
      </p:sp>
      <p:sp>
        <p:nvSpPr>
          <p:cNvPr id="54275" name="Rectangle 10"/>
          <p:cNvSpPr>
            <a:spLocks noChangeArrowheads="1"/>
          </p:cNvSpPr>
          <p:nvPr/>
        </p:nvSpPr>
        <p:spPr bwMode="auto">
          <a:xfrm>
            <a:off x="250825" y="765175"/>
            <a:ext cx="4562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3200">
                <a:solidFill>
                  <a:srgbClr val="FFFF00"/>
                </a:solidFill>
                <a:ea typeface="楷体_GB2312" pitchFamily="49" charset="-122"/>
              </a:rPr>
              <a:t>四、重金属检查法</a:t>
            </a:r>
          </a:p>
        </p:txBody>
      </p:sp>
      <p:sp>
        <p:nvSpPr>
          <p:cNvPr id="54276" name="Rectangle 11"/>
          <p:cNvSpPr>
            <a:spLocks noChangeArrowheads="1"/>
          </p:cNvSpPr>
          <p:nvPr/>
        </p:nvSpPr>
        <p:spPr bwMode="auto">
          <a:xfrm>
            <a:off x="611188" y="1628775"/>
            <a:ext cx="23272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a:solidFill>
                  <a:srgbClr val="FFFF00"/>
                </a:solidFill>
                <a:latin typeface="楷体_GB2312" pitchFamily="49" charset="-122"/>
                <a:ea typeface="楷体_GB2312" pitchFamily="49" charset="-122"/>
              </a:rPr>
              <a:t>重金属的概念</a:t>
            </a:r>
          </a:p>
        </p:txBody>
      </p:sp>
    </p:spTree>
    <p:extLst>
      <p:ext uri="{BB962C8B-B14F-4D97-AF65-F5344CB8AC3E}">
        <p14:creationId xmlns:p14="http://schemas.microsoft.com/office/powerpoint/2010/main" val="3958105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71"/>
                                        </p:tgtEl>
                                        <p:attrNameLst>
                                          <p:attrName>style.visibility</p:attrName>
                                        </p:attrNameLst>
                                      </p:cBhvr>
                                      <p:to>
                                        <p:strVal val="visible"/>
                                      </p:to>
                                    </p:set>
                                    <p:anim calcmode="lin" valueType="num">
                                      <p:cBhvr additive="base">
                                        <p:cTn id="7" dur="500" fill="hold"/>
                                        <p:tgtEl>
                                          <p:spTgt spid="62471"/>
                                        </p:tgtEl>
                                        <p:attrNameLst>
                                          <p:attrName>ppt_x</p:attrName>
                                        </p:attrNameLst>
                                      </p:cBhvr>
                                      <p:tavLst>
                                        <p:tav tm="0">
                                          <p:val>
                                            <p:strVal val="#ppt_x"/>
                                          </p:val>
                                        </p:tav>
                                        <p:tav tm="100000">
                                          <p:val>
                                            <p:strVal val="#ppt_x"/>
                                          </p:val>
                                        </p:tav>
                                      </p:tavLst>
                                    </p:anim>
                                    <p:anim calcmode="lin" valueType="num">
                                      <p:cBhvr additive="base">
                                        <p:cTn id="8" dur="500" fill="hold"/>
                                        <p:tgtEl>
                                          <p:spTgt spid="62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79388" y="404813"/>
            <a:ext cx="792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just" eaLnBrk="1" hangingPunct="1">
              <a:spcBef>
                <a:spcPct val="50000"/>
              </a:spcBef>
            </a:pPr>
            <a:r>
              <a:rPr kumimoji="1" lang="zh-CN" altLang="en-US" sz="2800" b="0" dirty="0">
                <a:solidFill>
                  <a:srgbClr val="FFFF00"/>
                </a:solidFill>
                <a:latin typeface="楷体_GB2312" pitchFamily="49" charset="-122"/>
                <a:ea typeface="楷体_GB2312" pitchFamily="49" charset="-122"/>
              </a:rPr>
              <a:t>第一法  硫代乙酰胺法</a:t>
            </a:r>
          </a:p>
        </p:txBody>
      </p:sp>
      <p:sp>
        <p:nvSpPr>
          <p:cNvPr id="63491" name="Text Box 3"/>
          <p:cNvSpPr txBox="1">
            <a:spLocks noChangeArrowheads="1"/>
          </p:cNvSpPr>
          <p:nvPr/>
        </p:nvSpPr>
        <p:spPr bwMode="auto">
          <a:xfrm>
            <a:off x="468313" y="1196752"/>
            <a:ext cx="396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just" eaLnBrk="1" hangingPunct="1">
              <a:spcBef>
                <a:spcPct val="50000"/>
              </a:spcBef>
            </a:pPr>
            <a:r>
              <a:rPr kumimoji="1" lang="en-US" altLang="zh-CN" sz="2800" dirty="0">
                <a:solidFill>
                  <a:srgbClr val="FFFF00"/>
                </a:solidFill>
                <a:latin typeface="楷体_GB2312" pitchFamily="49" charset="-122"/>
                <a:ea typeface="楷体_GB2312" pitchFamily="49" charset="-122"/>
              </a:rPr>
              <a:t>1. </a:t>
            </a:r>
            <a:r>
              <a:rPr kumimoji="1" lang="zh-CN" altLang="en-US" sz="2800" dirty="0">
                <a:solidFill>
                  <a:srgbClr val="FFFF00"/>
                </a:solidFill>
                <a:latin typeface="楷体_GB2312" pitchFamily="49" charset="-122"/>
                <a:ea typeface="楷体_GB2312" pitchFamily="49" charset="-122"/>
              </a:rPr>
              <a:t>原理</a:t>
            </a:r>
            <a:r>
              <a:rPr kumimoji="1" lang="zh-CN" altLang="en-US" sz="2800" dirty="0">
                <a:latin typeface="楷体_GB2312" pitchFamily="49" charset="-122"/>
                <a:ea typeface="楷体_GB2312" pitchFamily="49" charset="-122"/>
              </a:rPr>
              <a:t>  </a:t>
            </a:r>
            <a:r>
              <a:rPr kumimoji="1" lang="zh-CN" altLang="en-US" sz="2800" dirty="0">
                <a:solidFill>
                  <a:srgbClr val="FFFF00"/>
                </a:solidFill>
                <a:latin typeface="楷体_GB2312" pitchFamily="49" charset="-122"/>
                <a:ea typeface="楷体_GB2312" pitchFamily="49" charset="-122"/>
              </a:rPr>
              <a:t>对照法</a:t>
            </a:r>
            <a:r>
              <a:rPr kumimoji="1" lang="zh-CN" altLang="en-US" sz="4000" b="0" dirty="0">
                <a:latin typeface="Times New Roman" pitchFamily="18" charset="0"/>
              </a:rPr>
              <a:t> </a:t>
            </a:r>
          </a:p>
        </p:txBody>
      </p:sp>
      <p:graphicFrame>
        <p:nvGraphicFramePr>
          <p:cNvPr id="63492" name="Object 4"/>
          <p:cNvGraphicFramePr>
            <a:graphicFrameLocks noChangeAspect="1"/>
          </p:cNvGraphicFramePr>
          <p:nvPr>
            <p:extLst>
              <p:ext uri="{D42A27DB-BD31-4B8C-83A1-F6EECF244321}">
                <p14:modId xmlns:p14="http://schemas.microsoft.com/office/powerpoint/2010/main" val="142822632"/>
              </p:ext>
            </p:extLst>
          </p:nvPr>
        </p:nvGraphicFramePr>
        <p:xfrm>
          <a:off x="644650" y="2204864"/>
          <a:ext cx="8012732" cy="562146"/>
        </p:xfrm>
        <a:graphic>
          <a:graphicData uri="http://schemas.openxmlformats.org/presentationml/2006/ole">
            <mc:AlternateContent xmlns:mc="http://schemas.openxmlformats.org/markup-compatibility/2006">
              <mc:Choice xmlns:v="urn:schemas-microsoft-com:vml" Requires="v">
                <p:oleObj spid="_x0000_s14443" r:id="rId3" imgW="2857500" imgH="171450" progId="Equation.3">
                  <p:embed/>
                </p:oleObj>
              </mc:Choice>
              <mc:Fallback>
                <p:oleObj r:id="rId3" imgW="2857500" imgH="17145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650" y="2204864"/>
                        <a:ext cx="8012732" cy="562146"/>
                      </a:xfrm>
                      <a:prstGeom prst="rect">
                        <a:avLst/>
                      </a:prstGeom>
                      <a:noFill/>
                      <a:ln>
                        <a:noFill/>
                      </a:ln>
                      <a:extLst/>
                    </p:spPr>
                  </p:pic>
                </p:oleObj>
              </mc:Fallback>
            </mc:AlternateContent>
          </a:graphicData>
        </a:graphic>
      </p:graphicFrame>
      <p:graphicFrame>
        <p:nvGraphicFramePr>
          <p:cNvPr id="63493" name="Object 5"/>
          <p:cNvGraphicFramePr>
            <a:graphicFrameLocks noChangeAspect="1"/>
          </p:cNvGraphicFramePr>
          <p:nvPr>
            <p:extLst>
              <p:ext uri="{D42A27DB-BD31-4B8C-83A1-F6EECF244321}">
                <p14:modId xmlns:p14="http://schemas.microsoft.com/office/powerpoint/2010/main" val="4141636972"/>
              </p:ext>
            </p:extLst>
          </p:nvPr>
        </p:nvGraphicFramePr>
        <p:xfrm>
          <a:off x="751136" y="3212976"/>
          <a:ext cx="7870328" cy="554846"/>
        </p:xfrm>
        <a:graphic>
          <a:graphicData uri="http://schemas.openxmlformats.org/presentationml/2006/ole">
            <mc:AlternateContent xmlns:mc="http://schemas.openxmlformats.org/markup-compatibility/2006">
              <mc:Choice xmlns:v="urn:schemas-microsoft-com:vml" Requires="v">
                <p:oleObj spid="_x0000_s14444" r:id="rId5" imgW="2828857" imgH="162015" progId="Equation.3">
                  <p:embed/>
                </p:oleObj>
              </mc:Choice>
              <mc:Fallback>
                <p:oleObj r:id="rId5" imgW="2828857" imgH="16201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136" y="3212976"/>
                        <a:ext cx="7870328" cy="554846"/>
                      </a:xfrm>
                      <a:prstGeom prst="rect">
                        <a:avLst/>
                      </a:prstGeom>
                      <a:noFill/>
                      <a:ln>
                        <a:noFill/>
                      </a:ln>
                      <a:extLst/>
                    </p:spPr>
                  </p:pic>
                </p:oleObj>
              </mc:Fallback>
            </mc:AlternateContent>
          </a:graphicData>
        </a:graphic>
      </p:graphicFrame>
      <p:graphicFrame>
        <p:nvGraphicFramePr>
          <p:cNvPr id="63494" name="Object 6"/>
          <p:cNvGraphicFramePr>
            <a:graphicFrameLocks noChangeAspect="1"/>
          </p:cNvGraphicFramePr>
          <p:nvPr>
            <p:extLst>
              <p:ext uri="{D42A27DB-BD31-4B8C-83A1-F6EECF244321}">
                <p14:modId xmlns:p14="http://schemas.microsoft.com/office/powerpoint/2010/main" val="872301256"/>
              </p:ext>
            </p:extLst>
          </p:nvPr>
        </p:nvGraphicFramePr>
        <p:xfrm>
          <a:off x="683568" y="4221088"/>
          <a:ext cx="8308032" cy="552078"/>
        </p:xfrm>
        <a:graphic>
          <a:graphicData uri="http://schemas.openxmlformats.org/presentationml/2006/ole">
            <mc:AlternateContent xmlns:mc="http://schemas.openxmlformats.org/markup-compatibility/2006">
              <mc:Choice xmlns:v="urn:schemas-microsoft-com:vml" Requires="v">
                <p:oleObj spid="_x0000_s14445" r:id="rId7" imgW="3400357" imgH="171450" progId="Equation.3">
                  <p:embed/>
                </p:oleObj>
              </mc:Choice>
              <mc:Fallback>
                <p:oleObj r:id="rId7" imgW="3400357" imgH="17145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68" y="4221088"/>
                        <a:ext cx="8308032" cy="552078"/>
                      </a:xfrm>
                      <a:prstGeom prst="rect">
                        <a:avLst/>
                      </a:prstGeom>
                      <a:noFill/>
                      <a:ln>
                        <a:noFill/>
                      </a:ln>
                      <a:extLst/>
                    </p:spPr>
                  </p:pic>
                </p:oleObj>
              </mc:Fallback>
            </mc:AlternateContent>
          </a:graphicData>
        </a:graphic>
      </p:graphicFrame>
      <p:sp>
        <p:nvSpPr>
          <p:cNvPr id="63495" name="Text Box 7"/>
          <p:cNvSpPr txBox="1">
            <a:spLocks noChangeArrowheads="1"/>
          </p:cNvSpPr>
          <p:nvPr/>
        </p:nvSpPr>
        <p:spPr bwMode="auto">
          <a:xfrm>
            <a:off x="193316" y="5053010"/>
            <a:ext cx="891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kumimoji="1" lang="en-US" altLang="zh-CN" sz="4000" b="0" dirty="0">
                <a:latin typeface="Times New Roman" pitchFamily="18" charset="0"/>
                <a:ea typeface="黑体" pitchFamily="2" charset="-122"/>
              </a:rPr>
              <a:t>    </a:t>
            </a:r>
            <a:r>
              <a:rPr kumimoji="1" lang="zh-CN" altLang="en-US" sz="2800" b="0" dirty="0">
                <a:solidFill>
                  <a:schemeClr val="bg1"/>
                </a:solidFill>
                <a:latin typeface="Times New Roman" pitchFamily="18" charset="0"/>
                <a:ea typeface="楷体_GB2312" pitchFamily="49" charset="-122"/>
              </a:rPr>
              <a:t>适用于溶于水、稀酸和乙醇的药物</a:t>
            </a:r>
            <a:r>
              <a:rPr kumimoji="1" lang="zh-CN" altLang="en-US" sz="2800" b="0" dirty="0">
                <a:solidFill>
                  <a:schemeClr val="bg1"/>
                </a:solidFill>
                <a:latin typeface="Times New Roman" pitchFamily="18" charset="0"/>
                <a:ea typeface="黑体" pitchFamily="2" charset="-122"/>
              </a:rPr>
              <a:t>。</a:t>
            </a:r>
            <a:r>
              <a:rPr kumimoji="1" lang="zh-CN" altLang="en-US" sz="4000" b="0" dirty="0">
                <a:latin typeface="Times New Roman" pitchFamily="18" charset="0"/>
              </a:rPr>
              <a:t> </a:t>
            </a:r>
          </a:p>
        </p:txBody>
      </p:sp>
    </p:spTree>
    <p:extLst>
      <p:ext uri="{BB962C8B-B14F-4D97-AF65-F5344CB8AC3E}">
        <p14:creationId xmlns:p14="http://schemas.microsoft.com/office/powerpoint/2010/main" val="2444410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0-#ppt_w/2"/>
                                          </p:val>
                                        </p:tav>
                                        <p:tav tm="100000">
                                          <p:val>
                                            <p:strVal val="#ppt_x"/>
                                          </p:val>
                                        </p:tav>
                                      </p:tavLst>
                                    </p:anim>
                                    <p:anim calcmode="lin" valueType="num">
                                      <p:cBhvr additive="base">
                                        <p:cTn id="8" dur="500" fill="hold"/>
                                        <p:tgtEl>
                                          <p:spTgt spid="634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1"/>
                                        </p:tgtEl>
                                        <p:attrNameLst>
                                          <p:attrName>style.visibility</p:attrName>
                                        </p:attrNameLst>
                                      </p:cBhvr>
                                      <p:to>
                                        <p:strVal val="visible"/>
                                      </p:to>
                                    </p:set>
                                    <p:anim calcmode="lin" valueType="num">
                                      <p:cBhvr additive="base">
                                        <p:cTn id="13" dur="500" fill="hold"/>
                                        <p:tgtEl>
                                          <p:spTgt spid="63491"/>
                                        </p:tgtEl>
                                        <p:attrNameLst>
                                          <p:attrName>ppt_x</p:attrName>
                                        </p:attrNameLst>
                                      </p:cBhvr>
                                      <p:tavLst>
                                        <p:tav tm="0">
                                          <p:val>
                                            <p:strVal val="0-#ppt_w/2"/>
                                          </p:val>
                                        </p:tav>
                                        <p:tav tm="100000">
                                          <p:val>
                                            <p:strVal val="#ppt_x"/>
                                          </p:val>
                                        </p:tav>
                                      </p:tavLst>
                                    </p:anim>
                                    <p:anim calcmode="lin" valueType="num">
                                      <p:cBhvr additive="base">
                                        <p:cTn id="14" dur="500" fill="hold"/>
                                        <p:tgtEl>
                                          <p:spTgt spid="63491"/>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3" presetClass="entr" presetSubtype="272" fill="hold" nodeType="afterEffect">
                                  <p:stCondLst>
                                    <p:cond delay="0"/>
                                  </p:stCondLst>
                                  <p:childTnLst>
                                    <p:set>
                                      <p:cBhvr>
                                        <p:cTn id="17" dur="1" fill="hold">
                                          <p:stCondLst>
                                            <p:cond delay="0"/>
                                          </p:stCondLst>
                                        </p:cTn>
                                        <p:tgtEl>
                                          <p:spTgt spid="63492"/>
                                        </p:tgtEl>
                                        <p:attrNameLst>
                                          <p:attrName>style.visibility</p:attrName>
                                        </p:attrNameLst>
                                      </p:cBhvr>
                                      <p:to>
                                        <p:strVal val="visible"/>
                                      </p:to>
                                    </p:set>
                                    <p:anim calcmode="lin" valueType="num">
                                      <p:cBhvr>
                                        <p:cTn id="18" dur="500" fill="hold"/>
                                        <p:tgtEl>
                                          <p:spTgt spid="63492"/>
                                        </p:tgtEl>
                                        <p:attrNameLst>
                                          <p:attrName>ppt_w</p:attrName>
                                        </p:attrNameLst>
                                      </p:cBhvr>
                                      <p:tavLst>
                                        <p:tav tm="0">
                                          <p:val>
                                            <p:strVal val="2/3*#ppt_w"/>
                                          </p:val>
                                        </p:tav>
                                        <p:tav tm="100000">
                                          <p:val>
                                            <p:strVal val="#ppt_w"/>
                                          </p:val>
                                        </p:tav>
                                      </p:tavLst>
                                    </p:anim>
                                    <p:anim calcmode="lin" valueType="num">
                                      <p:cBhvr>
                                        <p:cTn id="19" dur="500" fill="hold"/>
                                        <p:tgtEl>
                                          <p:spTgt spid="63492"/>
                                        </p:tgtEl>
                                        <p:attrNameLst>
                                          <p:attrName>ppt_h</p:attrName>
                                        </p:attrNameLst>
                                      </p:cBhvr>
                                      <p:tavLst>
                                        <p:tav tm="0">
                                          <p:val>
                                            <p:strVal val="2/3*#ppt_h"/>
                                          </p:val>
                                        </p:tav>
                                        <p:tav tm="100000">
                                          <p:val>
                                            <p:strVal val="#ppt_h"/>
                                          </p:val>
                                        </p:tav>
                                      </p:tavLst>
                                    </p:anim>
                                  </p:childTnLst>
                                </p:cTn>
                              </p:par>
                            </p:childTnLst>
                          </p:cTn>
                        </p:par>
                        <p:par>
                          <p:cTn id="20" fill="hold" nodeType="afterGroup">
                            <p:stCondLst>
                              <p:cond delay="1000"/>
                            </p:stCondLst>
                            <p:childTnLst>
                              <p:par>
                                <p:cTn id="21" presetID="23" presetClass="entr" presetSubtype="272" fill="hold" nodeType="afterEffect">
                                  <p:stCondLst>
                                    <p:cond delay="0"/>
                                  </p:stCondLst>
                                  <p:childTnLst>
                                    <p:set>
                                      <p:cBhvr>
                                        <p:cTn id="22" dur="1" fill="hold">
                                          <p:stCondLst>
                                            <p:cond delay="0"/>
                                          </p:stCondLst>
                                        </p:cTn>
                                        <p:tgtEl>
                                          <p:spTgt spid="63493"/>
                                        </p:tgtEl>
                                        <p:attrNameLst>
                                          <p:attrName>style.visibility</p:attrName>
                                        </p:attrNameLst>
                                      </p:cBhvr>
                                      <p:to>
                                        <p:strVal val="visible"/>
                                      </p:to>
                                    </p:set>
                                    <p:anim calcmode="lin" valueType="num">
                                      <p:cBhvr>
                                        <p:cTn id="23" dur="500" fill="hold"/>
                                        <p:tgtEl>
                                          <p:spTgt spid="63493"/>
                                        </p:tgtEl>
                                        <p:attrNameLst>
                                          <p:attrName>ppt_w</p:attrName>
                                        </p:attrNameLst>
                                      </p:cBhvr>
                                      <p:tavLst>
                                        <p:tav tm="0">
                                          <p:val>
                                            <p:strVal val="2/3*#ppt_w"/>
                                          </p:val>
                                        </p:tav>
                                        <p:tav tm="100000">
                                          <p:val>
                                            <p:strVal val="#ppt_w"/>
                                          </p:val>
                                        </p:tav>
                                      </p:tavLst>
                                    </p:anim>
                                    <p:anim calcmode="lin" valueType="num">
                                      <p:cBhvr>
                                        <p:cTn id="24" dur="500" fill="hold"/>
                                        <p:tgtEl>
                                          <p:spTgt spid="63493"/>
                                        </p:tgtEl>
                                        <p:attrNameLst>
                                          <p:attrName>ppt_h</p:attrName>
                                        </p:attrNameLst>
                                      </p:cBhvr>
                                      <p:tavLst>
                                        <p:tav tm="0">
                                          <p:val>
                                            <p:strVal val="2/3*#ppt_h"/>
                                          </p:val>
                                        </p:tav>
                                        <p:tav tm="100000">
                                          <p:val>
                                            <p:strVal val="#ppt_h"/>
                                          </p:val>
                                        </p:tav>
                                      </p:tavLst>
                                    </p:anim>
                                  </p:childTnLst>
                                </p:cTn>
                              </p:par>
                            </p:childTnLst>
                          </p:cTn>
                        </p:par>
                        <p:par>
                          <p:cTn id="25" fill="hold" nodeType="afterGroup">
                            <p:stCondLst>
                              <p:cond delay="1500"/>
                            </p:stCondLst>
                            <p:childTnLst>
                              <p:par>
                                <p:cTn id="26" presetID="23" presetClass="entr" presetSubtype="272" fill="hold" nodeType="afterEffect">
                                  <p:stCondLst>
                                    <p:cond delay="0"/>
                                  </p:stCondLst>
                                  <p:childTnLst>
                                    <p:set>
                                      <p:cBhvr>
                                        <p:cTn id="27" dur="1" fill="hold">
                                          <p:stCondLst>
                                            <p:cond delay="0"/>
                                          </p:stCondLst>
                                        </p:cTn>
                                        <p:tgtEl>
                                          <p:spTgt spid="63494"/>
                                        </p:tgtEl>
                                        <p:attrNameLst>
                                          <p:attrName>style.visibility</p:attrName>
                                        </p:attrNameLst>
                                      </p:cBhvr>
                                      <p:to>
                                        <p:strVal val="visible"/>
                                      </p:to>
                                    </p:set>
                                    <p:anim calcmode="lin" valueType="num">
                                      <p:cBhvr>
                                        <p:cTn id="28" dur="500" fill="hold"/>
                                        <p:tgtEl>
                                          <p:spTgt spid="63494"/>
                                        </p:tgtEl>
                                        <p:attrNameLst>
                                          <p:attrName>ppt_w</p:attrName>
                                        </p:attrNameLst>
                                      </p:cBhvr>
                                      <p:tavLst>
                                        <p:tav tm="0">
                                          <p:val>
                                            <p:strVal val="2/3*#ppt_w"/>
                                          </p:val>
                                        </p:tav>
                                        <p:tav tm="100000">
                                          <p:val>
                                            <p:strVal val="#ppt_w"/>
                                          </p:val>
                                        </p:tav>
                                      </p:tavLst>
                                    </p:anim>
                                    <p:anim calcmode="lin" valueType="num">
                                      <p:cBhvr>
                                        <p:cTn id="29" dur="500" fill="hold"/>
                                        <p:tgtEl>
                                          <p:spTgt spid="63494"/>
                                        </p:tgtEl>
                                        <p:attrNameLst>
                                          <p:attrName>ppt_h</p:attrName>
                                        </p:attrNameLst>
                                      </p:cBhvr>
                                      <p:tavLst>
                                        <p:tav tm="0">
                                          <p:val>
                                            <p:strVal val="2/3*#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63495"/>
                                        </p:tgtEl>
                                        <p:attrNameLst>
                                          <p:attrName>style.visibility</p:attrName>
                                        </p:attrNameLst>
                                      </p:cBhvr>
                                      <p:to>
                                        <p:strVal val="visible"/>
                                      </p:to>
                                    </p:set>
                                    <p:anim calcmode="lin" valueType="num">
                                      <p:cBhvr additive="base">
                                        <p:cTn id="34" dur="500" fill="hold"/>
                                        <p:tgtEl>
                                          <p:spTgt spid="63495"/>
                                        </p:tgtEl>
                                        <p:attrNameLst>
                                          <p:attrName>ppt_x</p:attrName>
                                        </p:attrNameLst>
                                      </p:cBhvr>
                                      <p:tavLst>
                                        <p:tav tm="0">
                                          <p:val>
                                            <p:strVal val="0-#ppt_w/2"/>
                                          </p:val>
                                        </p:tav>
                                        <p:tav tm="100000">
                                          <p:val>
                                            <p:strVal val="#ppt_x"/>
                                          </p:val>
                                        </p:tav>
                                      </p:tavLst>
                                    </p:anim>
                                    <p:anim calcmode="lin" valueType="num">
                                      <p:cBhvr additive="base">
                                        <p:cTn id="35" dur="500" fill="hold"/>
                                        <p:tgtEl>
                                          <p:spTgt spid="634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1" grpId="0" autoUpdateAnimBg="0"/>
      <p:bldP spid="63495"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79388" y="404813"/>
            <a:ext cx="792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just" eaLnBrk="1" hangingPunct="1">
              <a:spcBef>
                <a:spcPct val="50000"/>
              </a:spcBef>
            </a:pPr>
            <a:r>
              <a:rPr kumimoji="1" lang="zh-CN" altLang="en-US" sz="2800" b="0">
                <a:solidFill>
                  <a:srgbClr val="FFFF00"/>
                </a:solidFill>
                <a:latin typeface="楷体_GB2312" pitchFamily="49" charset="-122"/>
                <a:ea typeface="楷体_GB2312" pitchFamily="49" charset="-122"/>
              </a:rPr>
              <a:t>第一法  硫代乙酰胺法</a:t>
            </a:r>
          </a:p>
        </p:txBody>
      </p:sp>
      <p:sp>
        <p:nvSpPr>
          <p:cNvPr id="63491" name="Text Box 3"/>
          <p:cNvSpPr txBox="1">
            <a:spLocks noChangeArrowheads="1"/>
          </p:cNvSpPr>
          <p:nvPr/>
        </p:nvSpPr>
        <p:spPr bwMode="auto">
          <a:xfrm>
            <a:off x="468313" y="981075"/>
            <a:ext cx="396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just" eaLnBrk="1" hangingPunct="1">
              <a:spcBef>
                <a:spcPct val="50000"/>
              </a:spcBef>
            </a:pPr>
            <a:r>
              <a:rPr kumimoji="1" lang="en-US" altLang="zh-CN" sz="2800">
                <a:solidFill>
                  <a:srgbClr val="FFFF00"/>
                </a:solidFill>
                <a:latin typeface="楷体_GB2312" pitchFamily="49" charset="-122"/>
                <a:ea typeface="楷体_GB2312" pitchFamily="49" charset="-122"/>
              </a:rPr>
              <a:t>1. </a:t>
            </a:r>
            <a:r>
              <a:rPr kumimoji="1" lang="zh-CN" altLang="en-US" sz="2800">
                <a:solidFill>
                  <a:srgbClr val="FFFF00"/>
                </a:solidFill>
                <a:latin typeface="楷体_GB2312" pitchFamily="49" charset="-122"/>
                <a:ea typeface="楷体_GB2312" pitchFamily="49" charset="-122"/>
              </a:rPr>
              <a:t>原理</a:t>
            </a:r>
            <a:r>
              <a:rPr kumimoji="1" lang="zh-CN" altLang="en-US" sz="2800">
                <a:latin typeface="楷体_GB2312" pitchFamily="49" charset="-122"/>
                <a:ea typeface="楷体_GB2312" pitchFamily="49" charset="-122"/>
              </a:rPr>
              <a:t>  </a:t>
            </a:r>
            <a:r>
              <a:rPr kumimoji="1" lang="zh-CN" altLang="en-US" sz="2800">
                <a:solidFill>
                  <a:srgbClr val="FFFF00"/>
                </a:solidFill>
                <a:latin typeface="楷体_GB2312" pitchFamily="49" charset="-122"/>
                <a:ea typeface="楷体_GB2312" pitchFamily="49" charset="-122"/>
              </a:rPr>
              <a:t>对照法</a:t>
            </a:r>
            <a:r>
              <a:rPr kumimoji="1" lang="zh-CN" altLang="en-US" sz="4000" b="0">
                <a:latin typeface="Times New Roman" pitchFamily="18" charset="0"/>
              </a:rPr>
              <a:t> </a:t>
            </a:r>
          </a:p>
        </p:txBody>
      </p:sp>
      <p:graphicFrame>
        <p:nvGraphicFramePr>
          <p:cNvPr id="63492" name="Object 4"/>
          <p:cNvGraphicFramePr>
            <a:graphicFrameLocks noChangeAspect="1"/>
          </p:cNvGraphicFramePr>
          <p:nvPr/>
        </p:nvGraphicFramePr>
        <p:xfrm>
          <a:off x="76200" y="2133600"/>
          <a:ext cx="8915400" cy="625475"/>
        </p:xfrm>
        <a:graphic>
          <a:graphicData uri="http://schemas.openxmlformats.org/presentationml/2006/ole">
            <mc:AlternateContent xmlns:mc="http://schemas.openxmlformats.org/markup-compatibility/2006">
              <mc:Choice xmlns:v="urn:schemas-microsoft-com:vml" Requires="v">
                <p:oleObj spid="_x0000_s15464" r:id="rId3" imgW="2857500" imgH="171450" progId="Equation.3">
                  <p:embed/>
                </p:oleObj>
              </mc:Choice>
              <mc:Fallback>
                <p:oleObj r:id="rId3" imgW="2857500" imgH="17145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133600"/>
                        <a:ext cx="8915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493" name="Object 5"/>
          <p:cNvGraphicFramePr>
            <a:graphicFrameLocks noChangeAspect="1"/>
          </p:cNvGraphicFramePr>
          <p:nvPr/>
        </p:nvGraphicFramePr>
        <p:xfrm>
          <a:off x="304800" y="3284538"/>
          <a:ext cx="8534400" cy="601662"/>
        </p:xfrm>
        <a:graphic>
          <a:graphicData uri="http://schemas.openxmlformats.org/presentationml/2006/ole">
            <mc:AlternateContent xmlns:mc="http://schemas.openxmlformats.org/markup-compatibility/2006">
              <mc:Choice xmlns:v="urn:schemas-microsoft-com:vml" Requires="v">
                <p:oleObj spid="_x0000_s15465" r:id="rId5" imgW="2828857" imgH="162015" progId="Equation.3">
                  <p:embed/>
                </p:oleObj>
              </mc:Choice>
              <mc:Fallback>
                <p:oleObj r:id="rId5" imgW="2828857" imgH="16201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284538"/>
                        <a:ext cx="8534400"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494" name="Object 6"/>
          <p:cNvGraphicFramePr>
            <a:graphicFrameLocks noChangeAspect="1"/>
          </p:cNvGraphicFramePr>
          <p:nvPr/>
        </p:nvGraphicFramePr>
        <p:xfrm>
          <a:off x="152400" y="4365625"/>
          <a:ext cx="8839200" cy="587375"/>
        </p:xfrm>
        <a:graphic>
          <a:graphicData uri="http://schemas.openxmlformats.org/presentationml/2006/ole">
            <mc:AlternateContent xmlns:mc="http://schemas.openxmlformats.org/markup-compatibility/2006">
              <mc:Choice xmlns:v="urn:schemas-microsoft-com:vml" Requires="v">
                <p:oleObj spid="_x0000_s15466" r:id="rId7" imgW="3400357" imgH="171450" progId="Equation.3">
                  <p:embed/>
                </p:oleObj>
              </mc:Choice>
              <mc:Fallback>
                <p:oleObj r:id="rId7" imgW="3400357" imgH="17145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 y="4365625"/>
                        <a:ext cx="88392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3495" name="Text Box 7"/>
          <p:cNvSpPr txBox="1">
            <a:spLocks noChangeArrowheads="1"/>
          </p:cNvSpPr>
          <p:nvPr/>
        </p:nvSpPr>
        <p:spPr bwMode="auto">
          <a:xfrm>
            <a:off x="228600" y="5394325"/>
            <a:ext cx="8915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kumimoji="1" lang="en-US" altLang="zh-CN" sz="4000" b="0">
                <a:latin typeface="Times New Roman" pitchFamily="18" charset="0"/>
                <a:ea typeface="黑体" pitchFamily="2" charset="-122"/>
              </a:rPr>
              <a:t>    </a:t>
            </a:r>
            <a:r>
              <a:rPr kumimoji="1" lang="zh-CN" altLang="en-US" sz="2800" b="0">
                <a:solidFill>
                  <a:schemeClr val="bg1"/>
                </a:solidFill>
                <a:latin typeface="Times New Roman" pitchFamily="18" charset="0"/>
                <a:ea typeface="楷体_GB2312" pitchFamily="49" charset="-122"/>
              </a:rPr>
              <a:t>适用于溶于水、稀酸和乙醇的药物</a:t>
            </a:r>
            <a:r>
              <a:rPr kumimoji="1" lang="zh-CN" altLang="en-US" sz="2800" b="0">
                <a:solidFill>
                  <a:schemeClr val="bg1"/>
                </a:solidFill>
                <a:latin typeface="Times New Roman" pitchFamily="18" charset="0"/>
                <a:ea typeface="黑体" pitchFamily="2" charset="-122"/>
              </a:rPr>
              <a:t>。</a:t>
            </a:r>
            <a:r>
              <a:rPr kumimoji="1" lang="zh-CN" altLang="en-US" sz="4000" b="0">
                <a:latin typeface="Times New Roman" pitchFamily="18" charset="0"/>
              </a:rPr>
              <a:t> </a:t>
            </a:r>
          </a:p>
        </p:txBody>
      </p:sp>
    </p:spTree>
    <p:extLst>
      <p:ext uri="{BB962C8B-B14F-4D97-AF65-F5344CB8AC3E}">
        <p14:creationId xmlns:p14="http://schemas.microsoft.com/office/powerpoint/2010/main" val="2444410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0-#ppt_w/2"/>
                                          </p:val>
                                        </p:tav>
                                        <p:tav tm="100000">
                                          <p:val>
                                            <p:strVal val="#ppt_x"/>
                                          </p:val>
                                        </p:tav>
                                      </p:tavLst>
                                    </p:anim>
                                    <p:anim calcmode="lin" valueType="num">
                                      <p:cBhvr additive="base">
                                        <p:cTn id="8" dur="500" fill="hold"/>
                                        <p:tgtEl>
                                          <p:spTgt spid="6349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1"/>
                                        </p:tgtEl>
                                        <p:attrNameLst>
                                          <p:attrName>style.visibility</p:attrName>
                                        </p:attrNameLst>
                                      </p:cBhvr>
                                      <p:to>
                                        <p:strVal val="visible"/>
                                      </p:to>
                                    </p:set>
                                    <p:anim calcmode="lin" valueType="num">
                                      <p:cBhvr additive="base">
                                        <p:cTn id="13" dur="500" fill="hold"/>
                                        <p:tgtEl>
                                          <p:spTgt spid="63491"/>
                                        </p:tgtEl>
                                        <p:attrNameLst>
                                          <p:attrName>ppt_x</p:attrName>
                                        </p:attrNameLst>
                                      </p:cBhvr>
                                      <p:tavLst>
                                        <p:tav tm="0">
                                          <p:val>
                                            <p:strVal val="0-#ppt_w/2"/>
                                          </p:val>
                                        </p:tav>
                                        <p:tav tm="100000">
                                          <p:val>
                                            <p:strVal val="#ppt_x"/>
                                          </p:val>
                                        </p:tav>
                                      </p:tavLst>
                                    </p:anim>
                                    <p:anim calcmode="lin" valueType="num">
                                      <p:cBhvr additive="base">
                                        <p:cTn id="14" dur="500" fill="hold"/>
                                        <p:tgtEl>
                                          <p:spTgt spid="63491"/>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3" presetClass="entr" presetSubtype="272" fill="hold" nodeType="afterEffect">
                                  <p:stCondLst>
                                    <p:cond delay="0"/>
                                  </p:stCondLst>
                                  <p:childTnLst>
                                    <p:set>
                                      <p:cBhvr>
                                        <p:cTn id="17" dur="1" fill="hold">
                                          <p:stCondLst>
                                            <p:cond delay="0"/>
                                          </p:stCondLst>
                                        </p:cTn>
                                        <p:tgtEl>
                                          <p:spTgt spid="63492"/>
                                        </p:tgtEl>
                                        <p:attrNameLst>
                                          <p:attrName>style.visibility</p:attrName>
                                        </p:attrNameLst>
                                      </p:cBhvr>
                                      <p:to>
                                        <p:strVal val="visible"/>
                                      </p:to>
                                    </p:set>
                                    <p:anim calcmode="lin" valueType="num">
                                      <p:cBhvr>
                                        <p:cTn id="18" dur="500" fill="hold"/>
                                        <p:tgtEl>
                                          <p:spTgt spid="63492"/>
                                        </p:tgtEl>
                                        <p:attrNameLst>
                                          <p:attrName>ppt_w</p:attrName>
                                        </p:attrNameLst>
                                      </p:cBhvr>
                                      <p:tavLst>
                                        <p:tav tm="0">
                                          <p:val>
                                            <p:strVal val="2/3*#ppt_w"/>
                                          </p:val>
                                        </p:tav>
                                        <p:tav tm="100000">
                                          <p:val>
                                            <p:strVal val="#ppt_w"/>
                                          </p:val>
                                        </p:tav>
                                      </p:tavLst>
                                    </p:anim>
                                    <p:anim calcmode="lin" valueType="num">
                                      <p:cBhvr>
                                        <p:cTn id="19" dur="500" fill="hold"/>
                                        <p:tgtEl>
                                          <p:spTgt spid="63492"/>
                                        </p:tgtEl>
                                        <p:attrNameLst>
                                          <p:attrName>ppt_h</p:attrName>
                                        </p:attrNameLst>
                                      </p:cBhvr>
                                      <p:tavLst>
                                        <p:tav tm="0">
                                          <p:val>
                                            <p:strVal val="2/3*#ppt_h"/>
                                          </p:val>
                                        </p:tav>
                                        <p:tav tm="100000">
                                          <p:val>
                                            <p:strVal val="#ppt_h"/>
                                          </p:val>
                                        </p:tav>
                                      </p:tavLst>
                                    </p:anim>
                                  </p:childTnLst>
                                </p:cTn>
                              </p:par>
                            </p:childTnLst>
                          </p:cTn>
                        </p:par>
                        <p:par>
                          <p:cTn id="20" fill="hold" nodeType="afterGroup">
                            <p:stCondLst>
                              <p:cond delay="1000"/>
                            </p:stCondLst>
                            <p:childTnLst>
                              <p:par>
                                <p:cTn id="21" presetID="23" presetClass="entr" presetSubtype="272" fill="hold" nodeType="afterEffect">
                                  <p:stCondLst>
                                    <p:cond delay="0"/>
                                  </p:stCondLst>
                                  <p:childTnLst>
                                    <p:set>
                                      <p:cBhvr>
                                        <p:cTn id="22" dur="1" fill="hold">
                                          <p:stCondLst>
                                            <p:cond delay="0"/>
                                          </p:stCondLst>
                                        </p:cTn>
                                        <p:tgtEl>
                                          <p:spTgt spid="63493"/>
                                        </p:tgtEl>
                                        <p:attrNameLst>
                                          <p:attrName>style.visibility</p:attrName>
                                        </p:attrNameLst>
                                      </p:cBhvr>
                                      <p:to>
                                        <p:strVal val="visible"/>
                                      </p:to>
                                    </p:set>
                                    <p:anim calcmode="lin" valueType="num">
                                      <p:cBhvr>
                                        <p:cTn id="23" dur="500" fill="hold"/>
                                        <p:tgtEl>
                                          <p:spTgt spid="63493"/>
                                        </p:tgtEl>
                                        <p:attrNameLst>
                                          <p:attrName>ppt_w</p:attrName>
                                        </p:attrNameLst>
                                      </p:cBhvr>
                                      <p:tavLst>
                                        <p:tav tm="0">
                                          <p:val>
                                            <p:strVal val="2/3*#ppt_w"/>
                                          </p:val>
                                        </p:tav>
                                        <p:tav tm="100000">
                                          <p:val>
                                            <p:strVal val="#ppt_w"/>
                                          </p:val>
                                        </p:tav>
                                      </p:tavLst>
                                    </p:anim>
                                    <p:anim calcmode="lin" valueType="num">
                                      <p:cBhvr>
                                        <p:cTn id="24" dur="500" fill="hold"/>
                                        <p:tgtEl>
                                          <p:spTgt spid="63493"/>
                                        </p:tgtEl>
                                        <p:attrNameLst>
                                          <p:attrName>ppt_h</p:attrName>
                                        </p:attrNameLst>
                                      </p:cBhvr>
                                      <p:tavLst>
                                        <p:tav tm="0">
                                          <p:val>
                                            <p:strVal val="2/3*#ppt_h"/>
                                          </p:val>
                                        </p:tav>
                                        <p:tav tm="100000">
                                          <p:val>
                                            <p:strVal val="#ppt_h"/>
                                          </p:val>
                                        </p:tav>
                                      </p:tavLst>
                                    </p:anim>
                                  </p:childTnLst>
                                </p:cTn>
                              </p:par>
                            </p:childTnLst>
                          </p:cTn>
                        </p:par>
                        <p:par>
                          <p:cTn id="25" fill="hold" nodeType="afterGroup">
                            <p:stCondLst>
                              <p:cond delay="1500"/>
                            </p:stCondLst>
                            <p:childTnLst>
                              <p:par>
                                <p:cTn id="26" presetID="23" presetClass="entr" presetSubtype="272" fill="hold" nodeType="afterEffect">
                                  <p:stCondLst>
                                    <p:cond delay="0"/>
                                  </p:stCondLst>
                                  <p:childTnLst>
                                    <p:set>
                                      <p:cBhvr>
                                        <p:cTn id="27" dur="1" fill="hold">
                                          <p:stCondLst>
                                            <p:cond delay="0"/>
                                          </p:stCondLst>
                                        </p:cTn>
                                        <p:tgtEl>
                                          <p:spTgt spid="63494"/>
                                        </p:tgtEl>
                                        <p:attrNameLst>
                                          <p:attrName>style.visibility</p:attrName>
                                        </p:attrNameLst>
                                      </p:cBhvr>
                                      <p:to>
                                        <p:strVal val="visible"/>
                                      </p:to>
                                    </p:set>
                                    <p:anim calcmode="lin" valueType="num">
                                      <p:cBhvr>
                                        <p:cTn id="28" dur="500" fill="hold"/>
                                        <p:tgtEl>
                                          <p:spTgt spid="63494"/>
                                        </p:tgtEl>
                                        <p:attrNameLst>
                                          <p:attrName>ppt_w</p:attrName>
                                        </p:attrNameLst>
                                      </p:cBhvr>
                                      <p:tavLst>
                                        <p:tav tm="0">
                                          <p:val>
                                            <p:strVal val="2/3*#ppt_w"/>
                                          </p:val>
                                        </p:tav>
                                        <p:tav tm="100000">
                                          <p:val>
                                            <p:strVal val="#ppt_w"/>
                                          </p:val>
                                        </p:tav>
                                      </p:tavLst>
                                    </p:anim>
                                    <p:anim calcmode="lin" valueType="num">
                                      <p:cBhvr>
                                        <p:cTn id="29" dur="500" fill="hold"/>
                                        <p:tgtEl>
                                          <p:spTgt spid="63494"/>
                                        </p:tgtEl>
                                        <p:attrNameLst>
                                          <p:attrName>ppt_h</p:attrName>
                                        </p:attrNameLst>
                                      </p:cBhvr>
                                      <p:tavLst>
                                        <p:tav tm="0">
                                          <p:val>
                                            <p:strVal val="2/3*#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63495"/>
                                        </p:tgtEl>
                                        <p:attrNameLst>
                                          <p:attrName>style.visibility</p:attrName>
                                        </p:attrNameLst>
                                      </p:cBhvr>
                                      <p:to>
                                        <p:strVal val="visible"/>
                                      </p:to>
                                    </p:set>
                                    <p:anim calcmode="lin" valueType="num">
                                      <p:cBhvr additive="base">
                                        <p:cTn id="34" dur="500" fill="hold"/>
                                        <p:tgtEl>
                                          <p:spTgt spid="63495"/>
                                        </p:tgtEl>
                                        <p:attrNameLst>
                                          <p:attrName>ppt_x</p:attrName>
                                        </p:attrNameLst>
                                      </p:cBhvr>
                                      <p:tavLst>
                                        <p:tav tm="0">
                                          <p:val>
                                            <p:strVal val="0-#ppt_w/2"/>
                                          </p:val>
                                        </p:tav>
                                        <p:tav tm="100000">
                                          <p:val>
                                            <p:strVal val="#ppt_x"/>
                                          </p:val>
                                        </p:tav>
                                      </p:tavLst>
                                    </p:anim>
                                    <p:anim calcmode="lin" valueType="num">
                                      <p:cBhvr additive="base">
                                        <p:cTn id="35" dur="500" fill="hold"/>
                                        <p:tgtEl>
                                          <p:spTgt spid="634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1" grpId="0" autoUpdateAnimBg="0"/>
      <p:bldP spid="63495"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250825" y="332656"/>
            <a:ext cx="2952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spcBef>
                <a:spcPct val="50000"/>
              </a:spcBef>
            </a:pPr>
            <a:r>
              <a:rPr lang="en-US" altLang="zh-CN" sz="2800" dirty="0">
                <a:solidFill>
                  <a:srgbClr val="FFFF00"/>
                </a:solidFill>
                <a:latin typeface="楷体_GB2312" pitchFamily="49" charset="-122"/>
                <a:ea typeface="楷体_GB2312" pitchFamily="49" charset="-122"/>
              </a:rPr>
              <a:t>2</a:t>
            </a:r>
            <a:r>
              <a:rPr lang="zh-CN" altLang="en-US" sz="2800" dirty="0">
                <a:solidFill>
                  <a:srgbClr val="FFFF00"/>
                </a:solidFill>
                <a:latin typeface="楷体_GB2312" pitchFamily="49" charset="-122"/>
                <a:ea typeface="楷体_GB2312" pitchFamily="49" charset="-122"/>
              </a:rPr>
              <a:t>、实验步骤：</a:t>
            </a:r>
          </a:p>
        </p:txBody>
      </p:sp>
      <p:graphicFrame>
        <p:nvGraphicFramePr>
          <p:cNvPr id="3" name="对象 2" descr="蓝色面巾纸"/>
          <p:cNvGraphicFramePr>
            <a:graphicFrameLocks noChangeAspect="1"/>
          </p:cNvGraphicFramePr>
          <p:nvPr>
            <p:extLst>
              <p:ext uri="{D42A27DB-BD31-4B8C-83A1-F6EECF244321}">
                <p14:modId xmlns:p14="http://schemas.microsoft.com/office/powerpoint/2010/main" val="3173547599"/>
              </p:ext>
            </p:extLst>
          </p:nvPr>
        </p:nvGraphicFramePr>
        <p:xfrm>
          <a:off x="2051720" y="1196752"/>
          <a:ext cx="6157168" cy="619125"/>
        </p:xfrm>
        <a:graphic>
          <a:graphicData uri="http://schemas.openxmlformats.org/presentationml/2006/ole">
            <mc:AlternateContent xmlns:mc="http://schemas.openxmlformats.org/markup-compatibility/2006">
              <mc:Choice xmlns:v="urn:schemas-microsoft-com:vml" Requires="v">
                <p:oleObj spid="_x0000_s30932" name="公式" r:id="rId3" imgW="3213100" imgH="317500" progId="Equation.3">
                  <p:embed/>
                </p:oleObj>
              </mc:Choice>
              <mc:Fallback>
                <p:oleObj name="公式" r:id="rId3" imgW="3213100" imgH="317500" progId="Equation.3">
                  <p:embed/>
                  <p:pic>
                    <p:nvPicPr>
                      <p:cNvPr id="0" name="Object 11" descr="蓝色面巾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196752"/>
                        <a:ext cx="6157168" cy="619125"/>
                      </a:xfrm>
                      <a:prstGeom prst="rect">
                        <a:avLst/>
                      </a:prstGeom>
                      <a:blipFill dpi="0" rotWithShape="1">
                        <a:blip r:embed="rId5"/>
                        <a:srcRect/>
                        <a:tile tx="0" ty="0" sx="100000" sy="100000" flip="none" algn="tl"/>
                      </a:blipFill>
                      <a:ln w="38100">
                        <a:solidFill>
                          <a:srgbClr val="D0F9FA"/>
                        </a:solidFill>
                        <a:miter lim="800000"/>
                        <a:headEnd/>
                        <a:tailEnd/>
                      </a:ln>
                    </p:spPr>
                  </p:pic>
                </p:oleObj>
              </mc:Fallback>
            </mc:AlternateContent>
          </a:graphicData>
        </a:graphic>
      </p:graphicFrame>
      <p:graphicFrame>
        <p:nvGraphicFramePr>
          <p:cNvPr id="4" name="对象 3" descr="羊皮纸"/>
          <p:cNvGraphicFramePr>
            <a:graphicFrameLocks noChangeAspect="1"/>
          </p:cNvGraphicFramePr>
          <p:nvPr>
            <p:extLst>
              <p:ext uri="{D42A27DB-BD31-4B8C-83A1-F6EECF244321}">
                <p14:modId xmlns:p14="http://schemas.microsoft.com/office/powerpoint/2010/main" val="1381750784"/>
              </p:ext>
            </p:extLst>
          </p:nvPr>
        </p:nvGraphicFramePr>
        <p:xfrm>
          <a:off x="2051720" y="1844824"/>
          <a:ext cx="4967287" cy="574675"/>
        </p:xfrm>
        <a:graphic>
          <a:graphicData uri="http://schemas.openxmlformats.org/presentationml/2006/ole">
            <mc:AlternateContent xmlns:mc="http://schemas.openxmlformats.org/markup-compatibility/2006">
              <mc:Choice xmlns:v="urn:schemas-microsoft-com:vml" Requires="v">
                <p:oleObj spid="_x0000_s30933" name="公式" r:id="rId6" imgW="3098800" imgH="457200" progId="Equation.3">
                  <p:embed/>
                </p:oleObj>
              </mc:Choice>
              <mc:Fallback>
                <p:oleObj name="公式" r:id="rId6" imgW="3098800" imgH="457200" progId="Equation.3">
                  <p:embed/>
                  <p:pic>
                    <p:nvPicPr>
                      <p:cNvPr id="0" name="对象 2" descr="羊皮纸"/>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1844824"/>
                        <a:ext cx="4967287" cy="574675"/>
                      </a:xfrm>
                      <a:prstGeom prst="rect">
                        <a:avLst/>
                      </a:prstGeom>
                      <a:blipFill dpi="0" rotWithShape="1">
                        <a:blip r:embed="rId5"/>
                        <a:srcRect/>
                        <a:tile tx="0" ty="0" sx="100000" sy="100000" flip="none" algn="tl"/>
                      </a:blipFill>
                      <a:ln w="38100">
                        <a:solidFill>
                          <a:schemeClr val="accent1"/>
                        </a:solidFill>
                        <a:miter lim="800000"/>
                        <a:headEnd/>
                        <a:tailEnd/>
                      </a:ln>
                    </p:spPr>
                  </p:pic>
                </p:oleObj>
              </mc:Fallback>
            </mc:AlternateContent>
          </a:graphicData>
        </a:graphic>
      </p:graphicFrame>
      <p:graphicFrame>
        <p:nvGraphicFramePr>
          <p:cNvPr id="6" name="对象 5" descr="羊皮纸"/>
          <p:cNvGraphicFramePr>
            <a:graphicFrameLocks noChangeAspect="1"/>
          </p:cNvGraphicFramePr>
          <p:nvPr>
            <p:extLst>
              <p:ext uri="{D42A27DB-BD31-4B8C-83A1-F6EECF244321}">
                <p14:modId xmlns:p14="http://schemas.microsoft.com/office/powerpoint/2010/main" val="3769157271"/>
              </p:ext>
            </p:extLst>
          </p:nvPr>
        </p:nvGraphicFramePr>
        <p:xfrm>
          <a:off x="2051720" y="3412595"/>
          <a:ext cx="4967287" cy="574675"/>
        </p:xfrm>
        <a:graphic>
          <a:graphicData uri="http://schemas.openxmlformats.org/presentationml/2006/ole">
            <mc:AlternateContent xmlns:mc="http://schemas.openxmlformats.org/markup-compatibility/2006">
              <mc:Choice xmlns:v="urn:schemas-microsoft-com:vml" Requires="v">
                <p:oleObj spid="_x0000_s30934" name="公式" r:id="rId8" imgW="3098800" imgH="457200" progId="Equation.3">
                  <p:embed/>
                </p:oleObj>
              </mc:Choice>
              <mc:Fallback>
                <p:oleObj name="公式" r:id="rId8" imgW="3098800" imgH="457200" progId="Equation.3">
                  <p:embed/>
                  <p:pic>
                    <p:nvPicPr>
                      <p:cNvPr id="0" name="对象 2" descr="羊皮纸"/>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1720" y="3412595"/>
                        <a:ext cx="4967287" cy="574675"/>
                      </a:xfrm>
                      <a:prstGeom prst="rect">
                        <a:avLst/>
                      </a:prstGeom>
                      <a:blipFill dpi="0" rotWithShape="1">
                        <a:blip r:embed="rId5"/>
                        <a:srcRect/>
                        <a:tile tx="0" ty="0" sx="100000" sy="100000" flip="none" algn="tl"/>
                      </a:blipFill>
                      <a:ln w="38100">
                        <a:solidFill>
                          <a:schemeClr val="accent1"/>
                        </a:solidFill>
                        <a:miter lim="800000"/>
                        <a:headEnd/>
                        <a:tailEnd/>
                      </a:ln>
                    </p:spPr>
                  </p:pic>
                </p:oleObj>
              </mc:Fallback>
            </mc:AlternateContent>
          </a:graphicData>
        </a:graphic>
      </p:graphicFrame>
      <p:graphicFrame>
        <p:nvGraphicFramePr>
          <p:cNvPr id="7" name="对象 6" descr="蓝色面巾纸"/>
          <p:cNvGraphicFramePr>
            <a:graphicFrameLocks noChangeAspect="1"/>
          </p:cNvGraphicFramePr>
          <p:nvPr>
            <p:extLst>
              <p:ext uri="{D42A27DB-BD31-4B8C-83A1-F6EECF244321}">
                <p14:modId xmlns:p14="http://schemas.microsoft.com/office/powerpoint/2010/main" val="3010060585"/>
              </p:ext>
            </p:extLst>
          </p:nvPr>
        </p:nvGraphicFramePr>
        <p:xfrm>
          <a:off x="2051720" y="4293096"/>
          <a:ext cx="6480175" cy="585787"/>
        </p:xfrm>
        <a:graphic>
          <a:graphicData uri="http://schemas.openxmlformats.org/presentationml/2006/ole">
            <mc:AlternateContent xmlns:mc="http://schemas.openxmlformats.org/markup-compatibility/2006">
              <mc:Choice xmlns:v="urn:schemas-microsoft-com:vml" Requires="v">
                <p:oleObj spid="_x0000_s30935" name="公式" r:id="rId9" imgW="3162240" imgH="291960" progId="Equation.3">
                  <p:embed/>
                </p:oleObj>
              </mc:Choice>
              <mc:Fallback>
                <p:oleObj name="公式" r:id="rId9" imgW="3162240" imgH="291960" progId="Equation.3">
                  <p:embed/>
                  <p:pic>
                    <p:nvPicPr>
                      <p:cNvPr id="0" name="对象 5" descr="蓝色面巾纸"/>
                      <p:cNvPicPr>
                        <a:picLocks noChangeAspect="1" noChangeArrowheads="1"/>
                      </p:cNvPicPr>
                      <p:nvPr/>
                    </p:nvPicPr>
                    <p:blipFill>
                      <a:blip r:embed="rId10"/>
                      <a:srcRect/>
                      <a:stretch>
                        <a:fillRect/>
                      </a:stretch>
                    </p:blipFill>
                    <p:spPr bwMode="auto">
                      <a:xfrm>
                        <a:off x="2051720" y="4293096"/>
                        <a:ext cx="6480175" cy="585787"/>
                      </a:xfrm>
                      <a:prstGeom prst="rect">
                        <a:avLst/>
                      </a:prstGeom>
                      <a:blipFill dpi="0" rotWithShape="1">
                        <a:blip r:embed="rId5"/>
                        <a:srcRect/>
                        <a:tile tx="0" ty="0" sx="100000" sy="100000" flip="none" algn="tl"/>
                      </a:blipFill>
                      <a:ln w="38100">
                        <a:solidFill>
                          <a:srgbClr val="D0F9FA"/>
                        </a:solidFill>
                        <a:miter lim="800000"/>
                        <a:headEnd/>
                        <a:tailEnd/>
                      </a:ln>
                    </p:spPr>
                  </p:pic>
                </p:oleObj>
              </mc:Fallback>
            </mc:AlternateContent>
          </a:graphicData>
        </a:graphic>
      </p:graphicFrame>
      <p:graphicFrame>
        <p:nvGraphicFramePr>
          <p:cNvPr id="8" name="对象 7" descr="羊皮纸"/>
          <p:cNvGraphicFramePr>
            <a:graphicFrameLocks noChangeAspect="1"/>
          </p:cNvGraphicFramePr>
          <p:nvPr>
            <p:extLst>
              <p:ext uri="{D42A27DB-BD31-4B8C-83A1-F6EECF244321}">
                <p14:modId xmlns:p14="http://schemas.microsoft.com/office/powerpoint/2010/main" val="3401816125"/>
              </p:ext>
            </p:extLst>
          </p:nvPr>
        </p:nvGraphicFramePr>
        <p:xfrm>
          <a:off x="2051720" y="4941168"/>
          <a:ext cx="5565775" cy="585787"/>
        </p:xfrm>
        <a:graphic>
          <a:graphicData uri="http://schemas.openxmlformats.org/presentationml/2006/ole">
            <mc:AlternateContent xmlns:mc="http://schemas.openxmlformats.org/markup-compatibility/2006">
              <mc:Choice xmlns:v="urn:schemas-microsoft-com:vml" Requires="v">
                <p:oleObj spid="_x0000_s30936" name="公式" r:id="rId11" imgW="4140200" imgH="571500" progId="Equation.3">
                  <p:embed/>
                </p:oleObj>
              </mc:Choice>
              <mc:Fallback>
                <p:oleObj name="公式" r:id="rId11" imgW="4140200" imgH="571500" progId="Equation.3">
                  <p:embed/>
                  <p:pic>
                    <p:nvPicPr>
                      <p:cNvPr id="0" name="对象 4" descr="羊皮纸"/>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1720" y="4941168"/>
                        <a:ext cx="5565775" cy="585787"/>
                      </a:xfrm>
                      <a:prstGeom prst="rect">
                        <a:avLst/>
                      </a:prstGeom>
                      <a:blipFill dpi="0" rotWithShape="1">
                        <a:blip r:embed="rId5"/>
                        <a:srcRect/>
                        <a:tile tx="0" ty="0" sx="100000" sy="100000" flip="none" algn="tl"/>
                      </a:blipFill>
                      <a:ln w="38100">
                        <a:solidFill>
                          <a:srgbClr val="D0F9FA"/>
                        </a:solidFill>
                        <a:miter lim="800000"/>
                        <a:headEnd/>
                        <a:tailEnd/>
                      </a:ln>
                    </p:spPr>
                  </p:pic>
                </p:oleObj>
              </mc:Fallback>
            </mc:AlternateContent>
          </a:graphicData>
        </a:graphic>
      </p:graphicFrame>
      <p:graphicFrame>
        <p:nvGraphicFramePr>
          <p:cNvPr id="10" name="对象 9" descr="蓝色面巾纸"/>
          <p:cNvGraphicFramePr>
            <a:graphicFrameLocks noChangeAspect="1"/>
          </p:cNvGraphicFramePr>
          <p:nvPr>
            <p:extLst>
              <p:ext uri="{D42A27DB-BD31-4B8C-83A1-F6EECF244321}">
                <p14:modId xmlns:p14="http://schemas.microsoft.com/office/powerpoint/2010/main" val="3269731409"/>
              </p:ext>
            </p:extLst>
          </p:nvPr>
        </p:nvGraphicFramePr>
        <p:xfrm>
          <a:off x="2051720" y="2756004"/>
          <a:ext cx="4945062" cy="585788"/>
        </p:xfrm>
        <a:graphic>
          <a:graphicData uri="http://schemas.openxmlformats.org/presentationml/2006/ole">
            <mc:AlternateContent xmlns:mc="http://schemas.openxmlformats.org/markup-compatibility/2006">
              <mc:Choice xmlns:v="urn:schemas-microsoft-com:vml" Requires="v">
                <p:oleObj spid="_x0000_s30937" name="公式" r:id="rId13" imgW="2412720" imgH="291960" progId="Equation.3">
                  <p:embed/>
                </p:oleObj>
              </mc:Choice>
              <mc:Fallback>
                <p:oleObj name="公式" r:id="rId13" imgW="2412720" imgH="291960" progId="Equation.3">
                  <p:embed/>
                  <p:pic>
                    <p:nvPicPr>
                      <p:cNvPr id="0" name="对象 6" descr="蓝色面巾纸"/>
                      <p:cNvPicPr>
                        <a:picLocks noChangeAspect="1" noChangeArrowheads="1"/>
                      </p:cNvPicPr>
                      <p:nvPr/>
                    </p:nvPicPr>
                    <p:blipFill>
                      <a:blip r:embed="rId14"/>
                      <a:srcRect/>
                      <a:stretch>
                        <a:fillRect/>
                      </a:stretch>
                    </p:blipFill>
                    <p:spPr bwMode="auto">
                      <a:xfrm>
                        <a:off x="2051720" y="2756004"/>
                        <a:ext cx="4945062" cy="585788"/>
                      </a:xfrm>
                      <a:prstGeom prst="rect">
                        <a:avLst/>
                      </a:prstGeom>
                      <a:blipFill dpi="0" rotWithShape="1">
                        <a:blip r:embed="rId5"/>
                        <a:srcRect/>
                        <a:tile tx="0" ty="0" sx="100000" sy="100000" flip="none" algn="tl"/>
                      </a:blipFill>
                      <a:ln w="38100">
                        <a:solidFill>
                          <a:srgbClr val="D0F9FA"/>
                        </a:solidFill>
                        <a:miter lim="800000"/>
                        <a:headEnd/>
                        <a:tailEnd/>
                      </a:ln>
                    </p:spPr>
                  </p:pic>
                </p:oleObj>
              </mc:Fallback>
            </mc:AlternateContent>
          </a:graphicData>
        </a:graphic>
      </p:graphicFrame>
      <p:sp>
        <p:nvSpPr>
          <p:cNvPr id="11" name="Text Box 10"/>
          <p:cNvSpPr txBox="1">
            <a:spLocks noChangeArrowheads="1"/>
          </p:cNvSpPr>
          <p:nvPr/>
        </p:nvSpPr>
        <p:spPr bwMode="auto">
          <a:xfrm>
            <a:off x="256612" y="1412776"/>
            <a:ext cx="12001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spcBef>
                <a:spcPct val="50000"/>
              </a:spcBef>
            </a:pPr>
            <a:r>
              <a:rPr kumimoji="1" lang="zh-CN" altLang="en-US" sz="2800" b="0" dirty="0">
                <a:solidFill>
                  <a:srgbClr val="FFFF00"/>
                </a:solidFill>
                <a:latin typeface="Eras Medium ITC" pitchFamily="34" charset="0"/>
                <a:ea typeface="隶书" pitchFamily="49" charset="-122"/>
              </a:rPr>
              <a:t>甲管</a:t>
            </a:r>
          </a:p>
        </p:txBody>
      </p:sp>
      <p:sp>
        <p:nvSpPr>
          <p:cNvPr id="12" name="Text Box 12"/>
          <p:cNvSpPr txBox="1">
            <a:spLocks noChangeArrowheads="1"/>
          </p:cNvSpPr>
          <p:nvPr/>
        </p:nvSpPr>
        <p:spPr bwMode="auto">
          <a:xfrm>
            <a:off x="255855" y="3108325"/>
            <a:ext cx="1223963"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spcBef>
                <a:spcPct val="50000"/>
              </a:spcBef>
            </a:pPr>
            <a:r>
              <a:rPr kumimoji="1" lang="zh-CN" altLang="en-US" sz="2800" b="0" dirty="0">
                <a:solidFill>
                  <a:srgbClr val="FFFF00"/>
                </a:solidFill>
                <a:latin typeface="Eras Medium ITC" pitchFamily="34" charset="0"/>
                <a:ea typeface="隶书" pitchFamily="49" charset="-122"/>
              </a:rPr>
              <a:t>乙管</a:t>
            </a:r>
          </a:p>
        </p:txBody>
      </p:sp>
      <p:sp>
        <p:nvSpPr>
          <p:cNvPr id="13" name="Text Box 12"/>
          <p:cNvSpPr txBox="1">
            <a:spLocks noChangeArrowheads="1"/>
          </p:cNvSpPr>
          <p:nvPr/>
        </p:nvSpPr>
        <p:spPr bwMode="auto">
          <a:xfrm>
            <a:off x="256612" y="4797152"/>
            <a:ext cx="1223962"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spcBef>
                <a:spcPct val="50000"/>
              </a:spcBef>
            </a:pPr>
            <a:r>
              <a:rPr kumimoji="1" lang="zh-CN" altLang="en-US" sz="2800" b="0" dirty="0">
                <a:solidFill>
                  <a:srgbClr val="FFFF00"/>
                </a:solidFill>
                <a:latin typeface="Eras Medium ITC" pitchFamily="34" charset="0"/>
                <a:ea typeface="隶书" pitchFamily="49" charset="-122"/>
              </a:rPr>
              <a:t>丙管</a:t>
            </a:r>
          </a:p>
        </p:txBody>
      </p:sp>
      <p:graphicFrame>
        <p:nvGraphicFramePr>
          <p:cNvPr id="14" name="对象 13"/>
          <p:cNvGraphicFramePr>
            <a:graphicFrameLocks noChangeAspect="1"/>
          </p:cNvGraphicFramePr>
          <p:nvPr>
            <p:extLst>
              <p:ext uri="{D42A27DB-BD31-4B8C-83A1-F6EECF244321}">
                <p14:modId xmlns:p14="http://schemas.microsoft.com/office/powerpoint/2010/main" val="1500513570"/>
              </p:ext>
            </p:extLst>
          </p:nvPr>
        </p:nvGraphicFramePr>
        <p:xfrm>
          <a:off x="1259632" y="1196752"/>
          <a:ext cx="598488" cy="1292225"/>
        </p:xfrm>
        <a:graphic>
          <a:graphicData uri="http://schemas.openxmlformats.org/presentationml/2006/ole">
            <mc:AlternateContent xmlns:mc="http://schemas.openxmlformats.org/markup-compatibility/2006">
              <mc:Choice xmlns:v="urn:schemas-microsoft-com:vml" Requires="v">
                <p:oleObj spid="_x0000_s30938" r:id="rId15" imgW="142933" imgH="447856" progId="PBrush">
                  <p:embed/>
                </p:oleObj>
              </mc:Choice>
              <mc:Fallback>
                <p:oleObj r:id="rId15" imgW="142933" imgH="447856" progId="PBrush">
                  <p:embed/>
                  <p:pic>
                    <p:nvPicPr>
                      <p:cNvPr id="0"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59632" y="1196752"/>
                        <a:ext cx="598488" cy="1292225"/>
                      </a:xfrm>
                      <a:prstGeom prst="rect">
                        <a:avLst/>
                      </a:prstGeom>
                      <a:solidFill>
                        <a:schemeClr val="hlink"/>
                      </a:solidFill>
                      <a:ln w="9525">
                        <a:solidFill>
                          <a:srgbClr val="00FFFF"/>
                        </a:solidFill>
                        <a:miter lim="800000"/>
                        <a:headEnd/>
                        <a:tailEnd/>
                      </a:ln>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966396565"/>
              </p:ext>
            </p:extLst>
          </p:nvPr>
        </p:nvGraphicFramePr>
        <p:xfrm>
          <a:off x="1259632" y="2724149"/>
          <a:ext cx="598488" cy="1292225"/>
        </p:xfrm>
        <a:graphic>
          <a:graphicData uri="http://schemas.openxmlformats.org/presentationml/2006/ole">
            <mc:AlternateContent xmlns:mc="http://schemas.openxmlformats.org/markup-compatibility/2006">
              <mc:Choice xmlns:v="urn:schemas-microsoft-com:vml" Requires="v">
                <p:oleObj spid="_x0000_s30939" r:id="rId17" imgW="142933" imgH="447856" progId="PBrush">
                  <p:embed/>
                </p:oleObj>
              </mc:Choice>
              <mc:Fallback>
                <p:oleObj r:id="rId17" imgW="142933" imgH="447856" progId="PBrush">
                  <p:embed/>
                  <p:pic>
                    <p:nvPicPr>
                      <p:cNvPr id="0"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59632" y="2724149"/>
                        <a:ext cx="598488" cy="1292225"/>
                      </a:xfrm>
                      <a:prstGeom prst="rect">
                        <a:avLst/>
                      </a:prstGeom>
                      <a:solidFill>
                        <a:schemeClr val="hlink"/>
                      </a:solidFill>
                      <a:ln w="9525">
                        <a:solidFill>
                          <a:srgbClr val="00FFFF"/>
                        </a:solidFill>
                        <a:miter lim="800000"/>
                        <a:headEnd/>
                        <a:tailEnd/>
                      </a:ln>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757913715"/>
              </p:ext>
            </p:extLst>
          </p:nvPr>
        </p:nvGraphicFramePr>
        <p:xfrm>
          <a:off x="1259632" y="4293096"/>
          <a:ext cx="598488" cy="1292225"/>
        </p:xfrm>
        <a:graphic>
          <a:graphicData uri="http://schemas.openxmlformats.org/presentationml/2006/ole">
            <mc:AlternateContent xmlns:mc="http://schemas.openxmlformats.org/markup-compatibility/2006">
              <mc:Choice xmlns:v="urn:schemas-microsoft-com:vml" Requires="v">
                <p:oleObj spid="_x0000_s30940" r:id="rId18" imgW="142933" imgH="447856" progId="PBrush">
                  <p:embed/>
                </p:oleObj>
              </mc:Choice>
              <mc:Fallback>
                <p:oleObj r:id="rId18" imgW="142933" imgH="447856" progId="PBrush">
                  <p:embed/>
                  <p:pic>
                    <p:nvPicPr>
                      <p:cNvPr id="0" name="Object 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59632" y="4293096"/>
                        <a:ext cx="598488" cy="1292225"/>
                      </a:xfrm>
                      <a:prstGeom prst="rect">
                        <a:avLst/>
                      </a:prstGeom>
                      <a:solidFill>
                        <a:schemeClr val="hlink"/>
                      </a:solidFill>
                      <a:ln w="9525">
                        <a:solidFill>
                          <a:srgbClr val="00FFFF"/>
                        </a:solidFill>
                        <a:miter lim="800000"/>
                        <a:headEnd/>
                        <a:tailEnd/>
                      </a:ln>
                    </p:spPr>
                  </p:pic>
                </p:oleObj>
              </mc:Fallback>
            </mc:AlternateContent>
          </a:graphicData>
        </a:graphic>
      </p:graphicFrame>
    </p:spTree>
    <p:extLst>
      <p:ext uri="{BB962C8B-B14F-4D97-AF65-F5344CB8AC3E}">
        <p14:creationId xmlns:p14="http://schemas.microsoft.com/office/powerpoint/2010/main" val="22197975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7" descr="蓝色砂纸"/>
          <p:cNvSpPr txBox="1">
            <a:spLocks noChangeArrowheads="1"/>
          </p:cNvSpPr>
          <p:nvPr/>
        </p:nvSpPr>
        <p:spPr bwMode="auto">
          <a:xfrm>
            <a:off x="755650" y="1341438"/>
            <a:ext cx="6343650" cy="3298825"/>
          </a:xfrm>
          <a:prstGeom prst="rect">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50000"/>
              </a:lnSpc>
            </a:pPr>
            <a:r>
              <a:rPr kumimoji="1" lang="en-US" altLang="zh-CN" sz="2800">
                <a:solidFill>
                  <a:schemeClr val="bg1"/>
                </a:solidFill>
                <a:latin typeface="楷体_GB2312" pitchFamily="49" charset="-122"/>
                <a:ea typeface="楷体_GB2312" pitchFamily="49" charset="-122"/>
              </a:rPr>
              <a:t>①</a:t>
            </a:r>
            <a:r>
              <a:rPr kumimoji="1" lang="en-US" altLang="zh-CN" sz="2800">
                <a:solidFill>
                  <a:schemeClr val="bg1"/>
                </a:solidFill>
                <a:latin typeface="Times New Roman" pitchFamily="18" charset="0"/>
                <a:ea typeface="楷体_GB2312" pitchFamily="49" charset="-122"/>
              </a:rPr>
              <a:t>  </a:t>
            </a:r>
            <a:r>
              <a:rPr kumimoji="1" lang="zh-CN" altLang="en-US" sz="2800">
                <a:solidFill>
                  <a:schemeClr val="bg1"/>
                </a:solidFill>
                <a:latin typeface="楷体_GB2312" pitchFamily="49" charset="-122"/>
                <a:ea typeface="楷体_GB2312" pitchFamily="49" charset="-122"/>
              </a:rPr>
              <a:t>标准铅溶液浓度</a:t>
            </a:r>
          </a:p>
          <a:p>
            <a:pPr eaLnBrk="1" hangingPunct="1">
              <a:lnSpc>
                <a:spcPct val="150000"/>
              </a:lnSpc>
            </a:pPr>
            <a:r>
              <a:rPr kumimoji="1" lang="zh-CN" altLang="en-US" sz="2800">
                <a:solidFill>
                  <a:schemeClr val="bg1"/>
                </a:solidFill>
                <a:latin typeface="楷体_GB2312" pitchFamily="49" charset="-122"/>
                <a:ea typeface="楷体_GB2312" pitchFamily="49" charset="-122"/>
              </a:rPr>
              <a:t>②</a:t>
            </a:r>
            <a:r>
              <a:rPr kumimoji="1" lang="zh-CN" altLang="en-US" sz="2800">
                <a:solidFill>
                  <a:schemeClr val="bg1"/>
                </a:solidFill>
                <a:latin typeface="Times New Roman" pitchFamily="18" charset="0"/>
                <a:ea typeface="楷体_GB2312" pitchFamily="49" charset="-122"/>
              </a:rPr>
              <a:t>  </a:t>
            </a:r>
            <a:r>
              <a:rPr kumimoji="1" lang="zh-CN" altLang="en-US" sz="2800">
                <a:solidFill>
                  <a:schemeClr val="bg1"/>
                </a:solidFill>
                <a:latin typeface="楷体_GB2312" pitchFamily="49" charset="-122"/>
                <a:ea typeface="楷体_GB2312" pitchFamily="49" charset="-122"/>
              </a:rPr>
              <a:t>硫代乙酰胺试液</a:t>
            </a:r>
          </a:p>
          <a:p>
            <a:pPr eaLnBrk="1" hangingPunct="1">
              <a:lnSpc>
                <a:spcPct val="150000"/>
              </a:lnSpc>
            </a:pPr>
            <a:r>
              <a:rPr kumimoji="1" lang="zh-CN" altLang="en-US" sz="2800">
                <a:solidFill>
                  <a:schemeClr val="bg1"/>
                </a:solidFill>
                <a:latin typeface="楷体_GB2312" pitchFamily="49" charset="-122"/>
                <a:ea typeface="楷体_GB2312" pitchFamily="49" charset="-122"/>
              </a:rPr>
              <a:t>③</a:t>
            </a:r>
            <a:r>
              <a:rPr kumimoji="1" lang="zh-CN" altLang="en-US" sz="2800">
                <a:solidFill>
                  <a:schemeClr val="bg1"/>
                </a:solidFill>
                <a:latin typeface="Times New Roman" pitchFamily="18" charset="0"/>
                <a:ea typeface="楷体_GB2312" pitchFamily="49" charset="-122"/>
              </a:rPr>
              <a:t>  </a:t>
            </a:r>
            <a:r>
              <a:rPr kumimoji="1" lang="zh-CN" altLang="en-US" sz="2800">
                <a:solidFill>
                  <a:schemeClr val="bg1"/>
                </a:solidFill>
                <a:latin typeface="楷体_GB2312" pitchFamily="49" charset="-122"/>
                <a:ea typeface="楷体_GB2312" pitchFamily="49" charset="-122"/>
              </a:rPr>
              <a:t>溶液的</a:t>
            </a:r>
            <a:r>
              <a:rPr kumimoji="1" lang="en-US" altLang="zh-CN" sz="2800">
                <a:solidFill>
                  <a:schemeClr val="bg1"/>
                </a:solidFill>
                <a:latin typeface="楷体_GB2312" pitchFamily="49" charset="-122"/>
                <a:ea typeface="楷体_GB2312" pitchFamily="49" charset="-122"/>
              </a:rPr>
              <a:t>pH</a:t>
            </a:r>
          </a:p>
          <a:p>
            <a:pPr eaLnBrk="1" hangingPunct="1">
              <a:lnSpc>
                <a:spcPct val="150000"/>
              </a:lnSpc>
            </a:pPr>
            <a:r>
              <a:rPr kumimoji="1" lang="en-US" altLang="zh-CN" sz="2800">
                <a:solidFill>
                  <a:schemeClr val="bg1"/>
                </a:solidFill>
                <a:latin typeface="楷体_GB2312" pitchFamily="49" charset="-122"/>
                <a:ea typeface="楷体_GB2312" pitchFamily="49" charset="-122"/>
              </a:rPr>
              <a:t>④</a:t>
            </a:r>
            <a:r>
              <a:rPr kumimoji="1" lang="en-US" altLang="zh-CN" sz="2800">
                <a:solidFill>
                  <a:schemeClr val="bg1"/>
                </a:solidFill>
                <a:latin typeface="Times New Roman" pitchFamily="18" charset="0"/>
                <a:ea typeface="楷体_GB2312" pitchFamily="49" charset="-122"/>
              </a:rPr>
              <a:t> </a:t>
            </a:r>
            <a:r>
              <a:rPr kumimoji="1" lang="en-US" altLang="zh-CN" sz="2800">
                <a:solidFill>
                  <a:schemeClr val="bg1"/>
                </a:solidFill>
                <a:latin typeface="楷体_GB2312" pitchFamily="49" charset="-122"/>
                <a:ea typeface="楷体_GB2312" pitchFamily="49" charset="-122"/>
              </a:rPr>
              <a:t> </a:t>
            </a:r>
            <a:r>
              <a:rPr kumimoji="1" lang="zh-CN" altLang="en-US" sz="2800">
                <a:solidFill>
                  <a:schemeClr val="bg1"/>
                </a:solidFill>
                <a:latin typeface="楷体_GB2312" pitchFamily="49" charset="-122"/>
                <a:ea typeface="楷体_GB2312" pitchFamily="49" charset="-122"/>
              </a:rPr>
              <a:t>供试品溶液有颜色时的处理</a:t>
            </a:r>
          </a:p>
          <a:p>
            <a:pPr eaLnBrk="1" hangingPunct="1">
              <a:lnSpc>
                <a:spcPct val="150000"/>
              </a:lnSpc>
            </a:pPr>
            <a:r>
              <a:rPr kumimoji="1" lang="zh-CN" altLang="en-US" sz="2800">
                <a:solidFill>
                  <a:schemeClr val="bg1"/>
                </a:solidFill>
                <a:latin typeface="楷体_GB2312" pitchFamily="49" charset="-122"/>
                <a:ea typeface="楷体_GB2312" pitchFamily="49" charset="-122"/>
              </a:rPr>
              <a:t>⑤</a:t>
            </a:r>
            <a:r>
              <a:rPr kumimoji="1" lang="zh-CN" altLang="en-US" sz="2800">
                <a:solidFill>
                  <a:schemeClr val="bg1"/>
                </a:solidFill>
                <a:latin typeface="Times New Roman" pitchFamily="18" charset="0"/>
                <a:ea typeface="楷体_GB2312" pitchFamily="49" charset="-122"/>
              </a:rPr>
              <a:t> </a:t>
            </a:r>
            <a:r>
              <a:rPr kumimoji="1" lang="zh-CN" altLang="en-US" sz="2800">
                <a:solidFill>
                  <a:schemeClr val="bg1"/>
                </a:solidFill>
                <a:latin typeface="楷体_GB2312" pitchFamily="49" charset="-122"/>
                <a:ea typeface="楷体_GB2312" pitchFamily="49" charset="-122"/>
              </a:rPr>
              <a:t> 干扰物的排除方法</a:t>
            </a:r>
          </a:p>
        </p:txBody>
      </p:sp>
      <p:sp>
        <p:nvSpPr>
          <p:cNvPr id="57347" name="Rectangle 10"/>
          <p:cNvSpPr>
            <a:spLocks noChangeArrowheads="1"/>
          </p:cNvSpPr>
          <p:nvPr/>
        </p:nvSpPr>
        <p:spPr bwMode="auto">
          <a:xfrm>
            <a:off x="323850" y="836613"/>
            <a:ext cx="14351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a:solidFill>
                  <a:srgbClr val="FFFF00"/>
                </a:solidFill>
                <a:latin typeface="楷体_GB2312" pitchFamily="49" charset="-122"/>
                <a:ea typeface="楷体_GB2312" pitchFamily="49" charset="-122"/>
              </a:rPr>
              <a:t>3</a:t>
            </a:r>
            <a:r>
              <a:rPr kumimoji="1" lang="zh-CN" altLang="en-US" sz="2800">
                <a:solidFill>
                  <a:srgbClr val="FFFF00"/>
                </a:solidFill>
                <a:latin typeface="楷体_GB2312" pitchFamily="49" charset="-122"/>
                <a:ea typeface="楷体_GB2312" pitchFamily="49" charset="-122"/>
              </a:rPr>
              <a:t>．讨论</a:t>
            </a:r>
          </a:p>
        </p:txBody>
      </p:sp>
    </p:spTree>
    <p:extLst>
      <p:ext uri="{BB962C8B-B14F-4D97-AF65-F5344CB8AC3E}">
        <p14:creationId xmlns:p14="http://schemas.microsoft.com/office/powerpoint/2010/main" val="35487719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250825" y="765175"/>
            <a:ext cx="8229600" cy="2881313"/>
          </a:xfrm>
        </p:spPr>
        <p:txBody>
          <a:bodyPr/>
          <a:lstStyle/>
          <a:p>
            <a:pPr eaLnBrk="1" hangingPunct="1">
              <a:lnSpc>
                <a:spcPct val="150000"/>
              </a:lnSpc>
              <a:spcBef>
                <a:spcPct val="50000"/>
              </a:spcBef>
              <a:buFontTx/>
              <a:buNone/>
            </a:pPr>
            <a:r>
              <a:rPr kumimoji="1" lang="en-US" altLang="zh-CN" smtClean="0">
                <a:solidFill>
                  <a:schemeClr val="bg1"/>
                </a:solidFill>
              </a:rPr>
              <a:t>   </a:t>
            </a:r>
            <a:r>
              <a:rPr kumimoji="1" lang="zh-CN" altLang="en-US" sz="2800" smtClean="0">
                <a:solidFill>
                  <a:schemeClr val="bg1"/>
                </a:solidFill>
                <a:latin typeface="楷体_GB2312" pitchFamily="49" charset="-122"/>
                <a:ea typeface="楷体_GB2312" pitchFamily="49" charset="-122"/>
              </a:rPr>
              <a:t>用硝酸铅配制标准铅贮备液（加硝酸防止</a:t>
            </a:r>
            <a:r>
              <a:rPr kumimoji="1" lang="en-US" altLang="zh-CN" sz="2800" smtClean="0">
                <a:solidFill>
                  <a:schemeClr val="bg1"/>
                </a:solidFill>
                <a:latin typeface="楷体_GB2312" pitchFamily="49" charset="-122"/>
                <a:ea typeface="楷体_GB2312" pitchFamily="49" charset="-122"/>
              </a:rPr>
              <a:t>Pb</a:t>
            </a:r>
            <a:r>
              <a:rPr kumimoji="1" lang="en-US" altLang="zh-CN" sz="2800" baseline="30000" smtClean="0">
                <a:solidFill>
                  <a:schemeClr val="bg1"/>
                </a:solidFill>
                <a:latin typeface="楷体_GB2312" pitchFamily="49" charset="-122"/>
                <a:ea typeface="楷体_GB2312" pitchFamily="49" charset="-122"/>
              </a:rPr>
              <a:t>2+</a:t>
            </a:r>
            <a:r>
              <a:rPr kumimoji="1" lang="zh-CN" altLang="en-US" sz="2800" smtClean="0">
                <a:solidFill>
                  <a:schemeClr val="bg1"/>
                </a:solidFill>
                <a:latin typeface="楷体_GB2312" pitchFamily="49" charset="-122"/>
                <a:ea typeface="楷体_GB2312" pitchFamily="49" charset="-122"/>
              </a:rPr>
              <a:t>水解），标准铅溶液临用前稀释而成，标准硝酸铅溶液</a:t>
            </a:r>
            <a:r>
              <a:rPr kumimoji="1" lang="en-US" altLang="zh-CN" sz="2800" smtClean="0">
                <a:solidFill>
                  <a:schemeClr val="bg1"/>
                </a:solidFill>
                <a:latin typeface="楷体_GB2312" pitchFamily="49" charset="-122"/>
                <a:ea typeface="楷体_GB2312" pitchFamily="49" charset="-122"/>
              </a:rPr>
              <a:t>10</a:t>
            </a:r>
            <a:r>
              <a:rPr kumimoji="1" lang="en-US" altLang="zh-CN" sz="2800" smtClean="0">
                <a:solidFill>
                  <a:schemeClr val="bg1"/>
                </a:solidFill>
                <a:latin typeface="楷体_GB2312" pitchFamily="49" charset="-122"/>
                <a:ea typeface="楷体_GB2312" pitchFamily="49" charset="-122"/>
                <a:sym typeface="Symbol" pitchFamily="18" charset="2"/>
              </a:rPr>
              <a:t></a:t>
            </a:r>
            <a:r>
              <a:rPr kumimoji="1" lang="en-US" altLang="zh-CN" sz="2800" smtClean="0">
                <a:solidFill>
                  <a:schemeClr val="bg1"/>
                </a:solidFill>
                <a:latin typeface="楷体_GB2312" pitchFamily="49" charset="-122"/>
                <a:ea typeface="楷体_GB2312" pitchFamily="49" charset="-122"/>
              </a:rPr>
              <a:t>g Pb</a:t>
            </a:r>
            <a:r>
              <a:rPr kumimoji="1" lang="en-US" altLang="zh-CN" sz="2800" baseline="30000" smtClean="0">
                <a:solidFill>
                  <a:schemeClr val="bg1"/>
                </a:solidFill>
                <a:latin typeface="楷体_GB2312" pitchFamily="49" charset="-122"/>
                <a:ea typeface="楷体_GB2312" pitchFamily="49" charset="-122"/>
              </a:rPr>
              <a:t>2+</a:t>
            </a:r>
            <a:r>
              <a:rPr kumimoji="1" lang="en-US" altLang="zh-CN" sz="2800" smtClean="0">
                <a:solidFill>
                  <a:schemeClr val="bg1"/>
                </a:solidFill>
                <a:latin typeface="楷体_GB2312" pitchFamily="49" charset="-122"/>
                <a:ea typeface="楷体_GB2312" pitchFamily="49" charset="-122"/>
              </a:rPr>
              <a:t>/ml</a:t>
            </a:r>
            <a:r>
              <a:rPr kumimoji="1" lang="zh-CN" altLang="en-US" sz="2800" smtClean="0">
                <a:solidFill>
                  <a:schemeClr val="bg1"/>
                </a:solidFill>
                <a:latin typeface="楷体_GB2312" pitchFamily="49" charset="-122"/>
                <a:ea typeface="楷体_GB2312" pitchFamily="49" charset="-122"/>
              </a:rPr>
              <a:t>，</a:t>
            </a:r>
            <a:r>
              <a:rPr kumimoji="1" lang="zh-CN" altLang="en-US" sz="2800" smtClean="0">
                <a:solidFill>
                  <a:srgbClr val="FFFF00"/>
                </a:solidFill>
                <a:latin typeface="楷体_GB2312" pitchFamily="49" charset="-122"/>
                <a:ea typeface="楷体_GB2312" pitchFamily="49" charset="-122"/>
              </a:rPr>
              <a:t>适宜比色范围为</a:t>
            </a:r>
            <a:r>
              <a:rPr kumimoji="1" lang="en-US" altLang="zh-CN" sz="2800" smtClean="0">
                <a:solidFill>
                  <a:srgbClr val="FFFF00"/>
                </a:solidFill>
                <a:latin typeface="楷体_GB2312" pitchFamily="49" charset="-122"/>
                <a:ea typeface="楷体_GB2312" pitchFamily="49" charset="-122"/>
              </a:rPr>
              <a:t>27ml</a:t>
            </a:r>
            <a:r>
              <a:rPr kumimoji="1" lang="zh-CN" altLang="en-US" sz="2800" smtClean="0">
                <a:solidFill>
                  <a:srgbClr val="FFFF00"/>
                </a:solidFill>
                <a:latin typeface="楷体_GB2312" pitchFamily="49" charset="-122"/>
                <a:ea typeface="楷体_GB2312" pitchFamily="49" charset="-122"/>
              </a:rPr>
              <a:t>溶液中含</a:t>
            </a:r>
            <a:r>
              <a:rPr kumimoji="1" lang="en-US" altLang="zh-CN" sz="2800" smtClean="0">
                <a:solidFill>
                  <a:srgbClr val="FFFF00"/>
                </a:solidFill>
                <a:latin typeface="楷体_GB2312" pitchFamily="49" charset="-122"/>
                <a:ea typeface="楷体_GB2312" pitchFamily="49" charset="-122"/>
              </a:rPr>
              <a:t>10</a:t>
            </a:r>
            <a:r>
              <a:rPr kumimoji="1" lang="zh-CN" altLang="en-US" sz="2800" smtClean="0">
                <a:solidFill>
                  <a:srgbClr val="FFFF00"/>
                </a:solidFill>
                <a:latin typeface="楷体_GB2312" pitchFamily="49" charset="-122"/>
                <a:ea typeface="楷体_GB2312" pitchFamily="49" charset="-122"/>
              </a:rPr>
              <a:t>～</a:t>
            </a:r>
            <a:r>
              <a:rPr kumimoji="1" lang="en-US" altLang="zh-CN" sz="2800" smtClean="0">
                <a:solidFill>
                  <a:srgbClr val="FFFF00"/>
                </a:solidFill>
                <a:latin typeface="楷体_GB2312" pitchFamily="49" charset="-122"/>
                <a:ea typeface="楷体_GB2312" pitchFamily="49" charset="-122"/>
              </a:rPr>
              <a:t>20</a:t>
            </a:r>
            <a:r>
              <a:rPr kumimoji="1" lang="en-US" altLang="zh-CN" sz="2800" smtClean="0">
                <a:solidFill>
                  <a:srgbClr val="FFFF00"/>
                </a:solidFill>
                <a:latin typeface="楷体_GB2312" pitchFamily="49" charset="-122"/>
                <a:ea typeface="楷体_GB2312" pitchFamily="49" charset="-122"/>
                <a:sym typeface="Symbol" pitchFamily="18" charset="2"/>
              </a:rPr>
              <a:t></a:t>
            </a:r>
            <a:r>
              <a:rPr kumimoji="1" lang="en-US" altLang="zh-CN" sz="2800" smtClean="0">
                <a:solidFill>
                  <a:srgbClr val="FFFF00"/>
                </a:solidFill>
                <a:latin typeface="楷体_GB2312" pitchFamily="49" charset="-122"/>
                <a:ea typeface="楷体_GB2312" pitchFamily="49" charset="-122"/>
              </a:rPr>
              <a:t>g</a:t>
            </a:r>
            <a:r>
              <a:rPr kumimoji="1" lang="zh-CN" altLang="en-US" sz="2800" smtClean="0">
                <a:solidFill>
                  <a:srgbClr val="FFFF00"/>
                </a:solidFill>
                <a:latin typeface="楷体_GB2312" pitchFamily="49" charset="-122"/>
                <a:ea typeface="楷体_GB2312" pitchFamily="49" charset="-122"/>
              </a:rPr>
              <a:t>的</a:t>
            </a:r>
            <a:r>
              <a:rPr kumimoji="1" lang="en-US" altLang="zh-CN" sz="2800" smtClean="0">
                <a:solidFill>
                  <a:srgbClr val="FFFF00"/>
                </a:solidFill>
                <a:latin typeface="楷体_GB2312" pitchFamily="49" charset="-122"/>
                <a:ea typeface="楷体_GB2312" pitchFamily="49" charset="-122"/>
              </a:rPr>
              <a:t>Pb</a:t>
            </a:r>
            <a:r>
              <a:rPr kumimoji="1" lang="en-US" altLang="zh-CN" sz="2800" baseline="30000" smtClean="0">
                <a:solidFill>
                  <a:srgbClr val="FFFF00"/>
                </a:solidFill>
                <a:latin typeface="楷体_GB2312" pitchFamily="49" charset="-122"/>
                <a:ea typeface="楷体_GB2312" pitchFamily="49" charset="-122"/>
              </a:rPr>
              <a:t>2+</a:t>
            </a:r>
            <a:r>
              <a:rPr kumimoji="1" lang="zh-CN" altLang="en-US" smtClean="0">
                <a:solidFill>
                  <a:srgbClr val="FFFF00"/>
                </a:solidFill>
              </a:rPr>
              <a:t>。</a:t>
            </a:r>
            <a:r>
              <a:rPr kumimoji="1" lang="zh-CN" altLang="en-US" smtClean="0">
                <a:solidFill>
                  <a:schemeClr val="bg1"/>
                </a:solidFill>
              </a:rPr>
              <a:t> </a:t>
            </a:r>
            <a:endParaRPr kumimoji="1" lang="zh-CN" altLang="en-US" sz="2800" smtClean="0">
              <a:solidFill>
                <a:schemeClr val="bg1"/>
              </a:solidFill>
              <a:latin typeface="楷体_GB2312" pitchFamily="49" charset="-122"/>
              <a:ea typeface="楷体_GB2312" pitchFamily="49" charset="-122"/>
            </a:endParaRPr>
          </a:p>
        </p:txBody>
      </p:sp>
      <p:sp>
        <p:nvSpPr>
          <p:cNvPr id="58371" name="Rectangle 4"/>
          <p:cNvSpPr>
            <a:spLocks noChangeArrowheads="1"/>
          </p:cNvSpPr>
          <p:nvPr/>
        </p:nvSpPr>
        <p:spPr bwMode="auto">
          <a:xfrm>
            <a:off x="611188" y="3716338"/>
            <a:ext cx="7993062"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kumimoji="1" lang="zh-CN" altLang="en-US" sz="2800" b="0">
                <a:solidFill>
                  <a:schemeClr val="bg1"/>
                </a:solidFill>
                <a:latin typeface="楷体_GB2312" pitchFamily="49" charset="-122"/>
                <a:ea typeface="楷体_GB2312" pitchFamily="49" charset="-122"/>
              </a:rPr>
              <a:t>本法用</a:t>
            </a:r>
            <a:r>
              <a:rPr kumimoji="1" lang="en-US" altLang="zh-CN" sz="2800" b="0">
                <a:solidFill>
                  <a:schemeClr val="bg1"/>
                </a:solidFill>
                <a:latin typeface="楷体_GB2312" pitchFamily="49" charset="-122"/>
                <a:ea typeface="楷体_GB2312" pitchFamily="49" charset="-122"/>
              </a:rPr>
              <a:t>2ml pH3.5</a:t>
            </a:r>
            <a:r>
              <a:rPr kumimoji="1" lang="zh-CN" altLang="en-US" sz="2800" b="0">
                <a:solidFill>
                  <a:schemeClr val="bg1"/>
                </a:solidFill>
                <a:latin typeface="楷体_GB2312" pitchFamily="49" charset="-122"/>
                <a:ea typeface="楷体_GB2312" pitchFamily="49" charset="-122"/>
              </a:rPr>
              <a:t>的醋酸盐缓冲液控制溶液</a:t>
            </a:r>
            <a:r>
              <a:rPr kumimoji="1" lang="en-US" altLang="zh-CN" sz="2800" b="0">
                <a:solidFill>
                  <a:srgbClr val="FFFF00"/>
                </a:solidFill>
                <a:latin typeface="楷体_GB2312" pitchFamily="49" charset="-122"/>
                <a:ea typeface="楷体_GB2312" pitchFamily="49" charset="-122"/>
              </a:rPr>
              <a:t>pH</a:t>
            </a:r>
            <a:r>
              <a:rPr kumimoji="1" lang="zh-CN" altLang="en-US" sz="2800" b="0">
                <a:solidFill>
                  <a:srgbClr val="FFFF00"/>
                </a:solidFill>
                <a:latin typeface="楷体_GB2312" pitchFamily="49" charset="-122"/>
                <a:ea typeface="楷体_GB2312" pitchFamily="49" charset="-122"/>
              </a:rPr>
              <a:t>值为</a:t>
            </a:r>
            <a:r>
              <a:rPr kumimoji="1" lang="en-US" altLang="zh-CN" sz="2800" b="0">
                <a:solidFill>
                  <a:srgbClr val="FFFF00"/>
                </a:solidFill>
                <a:latin typeface="楷体_GB2312" pitchFamily="49" charset="-122"/>
                <a:ea typeface="楷体_GB2312" pitchFamily="49" charset="-122"/>
              </a:rPr>
              <a:t>3</a:t>
            </a:r>
            <a:r>
              <a:rPr kumimoji="1" lang="zh-CN" altLang="en-US" sz="2800" b="0">
                <a:solidFill>
                  <a:srgbClr val="FFFF00"/>
                </a:solidFill>
                <a:latin typeface="楷体_GB2312" pitchFamily="49" charset="-122"/>
                <a:ea typeface="楷体_GB2312" pitchFamily="49" charset="-122"/>
              </a:rPr>
              <a:t>～</a:t>
            </a:r>
            <a:r>
              <a:rPr kumimoji="1" lang="en-US" altLang="zh-CN" sz="2800" b="0">
                <a:solidFill>
                  <a:srgbClr val="FFFF00"/>
                </a:solidFill>
                <a:latin typeface="楷体_GB2312" pitchFamily="49" charset="-122"/>
                <a:ea typeface="楷体_GB2312" pitchFamily="49" charset="-122"/>
              </a:rPr>
              <a:t>3.5</a:t>
            </a:r>
            <a:r>
              <a:rPr kumimoji="1" lang="zh-CN" altLang="en-US" sz="2800" b="0">
                <a:solidFill>
                  <a:srgbClr val="FFFF00"/>
                </a:solidFill>
                <a:latin typeface="楷体_GB2312" pitchFamily="49" charset="-122"/>
                <a:ea typeface="楷体_GB2312" pitchFamily="49" charset="-122"/>
              </a:rPr>
              <a:t>。</a:t>
            </a:r>
          </a:p>
        </p:txBody>
      </p:sp>
    </p:spTree>
    <p:extLst>
      <p:ext uri="{BB962C8B-B14F-4D97-AF65-F5344CB8AC3E}">
        <p14:creationId xmlns:p14="http://schemas.microsoft.com/office/powerpoint/2010/main" val="2605808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23850" y="476250"/>
            <a:ext cx="8229600" cy="1143000"/>
          </a:xfrm>
        </p:spPr>
        <p:txBody>
          <a:bodyPr/>
          <a:lstStyle/>
          <a:p>
            <a:pPr algn="l" eaLnBrk="1" hangingPunct="1"/>
            <a:r>
              <a:rPr kumimoji="1" lang="zh-CN" altLang="en-US" sz="3200" smtClean="0">
                <a:solidFill>
                  <a:srgbClr val="FFFF00"/>
                </a:solidFill>
                <a:ea typeface="楷体_GB2312" pitchFamily="49" charset="-122"/>
              </a:rPr>
              <a:t>二、药物杂质的来源</a:t>
            </a:r>
          </a:p>
        </p:txBody>
      </p:sp>
      <p:sp>
        <p:nvSpPr>
          <p:cNvPr id="7171" name="Rectangle 3"/>
          <p:cNvSpPr>
            <a:spLocks noGrp="1" noChangeArrowheads="1"/>
          </p:cNvSpPr>
          <p:nvPr>
            <p:ph type="body" idx="1"/>
          </p:nvPr>
        </p:nvSpPr>
        <p:spPr>
          <a:xfrm>
            <a:off x="468313" y="1412875"/>
            <a:ext cx="8229600" cy="4608513"/>
          </a:xfrm>
        </p:spPr>
        <p:txBody>
          <a:bodyPr/>
          <a:lstStyle/>
          <a:p>
            <a:pPr marL="609600" indent="-609600" algn="just" eaLnBrk="1" hangingPunct="1">
              <a:buFontTx/>
              <a:buNone/>
            </a:pPr>
            <a:r>
              <a:rPr lang="en-US" altLang="zh-CN" sz="2800" smtClean="0">
                <a:solidFill>
                  <a:schemeClr val="bg1"/>
                </a:solidFill>
                <a:latin typeface="楷体_GB2312" pitchFamily="49" charset="-122"/>
                <a:ea typeface="楷体_GB2312" pitchFamily="49" charset="-122"/>
              </a:rPr>
              <a:t>1. </a:t>
            </a:r>
            <a:r>
              <a:rPr lang="zh-CN" altLang="en-US" sz="2800" smtClean="0">
                <a:solidFill>
                  <a:schemeClr val="bg1"/>
                </a:solidFill>
                <a:latin typeface="楷体_GB2312" pitchFamily="49" charset="-122"/>
                <a:ea typeface="楷体_GB2312" pitchFamily="49" charset="-122"/>
              </a:rPr>
              <a:t>生产过程中引入</a:t>
            </a:r>
          </a:p>
          <a:p>
            <a:pPr marL="609600" indent="-609600" eaLnBrk="1" hangingPunct="1">
              <a:lnSpc>
                <a:spcPct val="130000"/>
              </a:lnSpc>
              <a:buFontTx/>
              <a:buNone/>
            </a:pPr>
            <a:r>
              <a:rPr kumimoji="1" lang="zh-CN" altLang="en-US" sz="2400" smtClean="0">
                <a:solidFill>
                  <a:schemeClr val="bg1"/>
                </a:solidFill>
                <a:latin typeface="楷体_GB2312" pitchFamily="49" charset="-122"/>
                <a:ea typeface="楷体_GB2312" pitchFamily="49" charset="-122"/>
              </a:rPr>
              <a:t>（</a:t>
            </a:r>
            <a:r>
              <a:rPr kumimoji="1" lang="en-US" altLang="zh-CN" sz="2400" smtClean="0">
                <a:solidFill>
                  <a:schemeClr val="bg1"/>
                </a:solidFill>
                <a:latin typeface="楷体_GB2312" pitchFamily="49" charset="-122"/>
                <a:ea typeface="楷体_GB2312" pitchFamily="49" charset="-122"/>
              </a:rPr>
              <a:t>1</a:t>
            </a:r>
            <a:r>
              <a:rPr kumimoji="1" lang="zh-CN" altLang="en-US" sz="2400" smtClean="0">
                <a:solidFill>
                  <a:schemeClr val="bg1"/>
                </a:solidFill>
                <a:latin typeface="楷体_GB2312" pitchFamily="49" charset="-122"/>
                <a:ea typeface="楷体_GB2312" pitchFamily="49" charset="-122"/>
              </a:rPr>
              <a:t>）原料、反应中间体及副产物</a:t>
            </a:r>
          </a:p>
          <a:p>
            <a:pPr marL="609600" indent="-609600" algn="just" eaLnBrk="1" hangingPunct="1">
              <a:lnSpc>
                <a:spcPct val="130000"/>
              </a:lnSpc>
              <a:buClr>
                <a:schemeClr val="bg1"/>
              </a:buClr>
              <a:buFontTx/>
              <a:buNone/>
            </a:pPr>
            <a:r>
              <a:rPr kumimoji="1" lang="zh-CN" altLang="en-US" sz="2400" smtClean="0">
                <a:solidFill>
                  <a:schemeClr val="bg1"/>
                </a:solidFill>
                <a:latin typeface="楷体_GB2312" pitchFamily="49" charset="-122"/>
                <a:ea typeface="楷体_GB2312" pitchFamily="49" charset="-122"/>
              </a:rPr>
              <a:t>（</a:t>
            </a:r>
            <a:r>
              <a:rPr kumimoji="1" lang="en-US" altLang="zh-CN" sz="2400" smtClean="0">
                <a:solidFill>
                  <a:schemeClr val="bg1"/>
                </a:solidFill>
                <a:latin typeface="楷体_GB2312" pitchFamily="49" charset="-122"/>
                <a:ea typeface="楷体_GB2312" pitchFamily="49" charset="-122"/>
              </a:rPr>
              <a:t>2</a:t>
            </a:r>
            <a:r>
              <a:rPr kumimoji="1" lang="zh-CN" altLang="en-US" sz="2400" smtClean="0">
                <a:solidFill>
                  <a:schemeClr val="bg1"/>
                </a:solidFill>
                <a:latin typeface="楷体_GB2312" pitchFamily="49" charset="-122"/>
                <a:ea typeface="楷体_GB2312" pitchFamily="49" charset="-122"/>
              </a:rPr>
              <a:t>）试剂、溶剂、催化剂类 </a:t>
            </a:r>
          </a:p>
          <a:p>
            <a:pPr marL="609600" indent="-609600" algn="just" eaLnBrk="1" hangingPunct="1">
              <a:lnSpc>
                <a:spcPct val="130000"/>
              </a:lnSpc>
              <a:buClr>
                <a:schemeClr val="bg1"/>
              </a:buClr>
              <a:buFontTx/>
              <a:buNone/>
            </a:pPr>
            <a:r>
              <a:rPr kumimoji="1" lang="zh-CN" altLang="en-US" sz="2400" smtClean="0">
                <a:solidFill>
                  <a:schemeClr val="bg1"/>
                </a:solidFill>
                <a:latin typeface="楷体_GB2312" pitchFamily="49" charset="-122"/>
                <a:ea typeface="楷体_GB2312" pitchFamily="49" charset="-122"/>
              </a:rPr>
              <a:t>（</a:t>
            </a:r>
            <a:r>
              <a:rPr kumimoji="1" lang="en-US" altLang="zh-CN" sz="2400" smtClean="0">
                <a:solidFill>
                  <a:schemeClr val="bg1"/>
                </a:solidFill>
                <a:latin typeface="楷体_GB2312" pitchFamily="49" charset="-122"/>
                <a:ea typeface="楷体_GB2312" pitchFamily="49" charset="-122"/>
              </a:rPr>
              <a:t>3</a:t>
            </a:r>
            <a:r>
              <a:rPr kumimoji="1" lang="zh-CN" altLang="en-US" sz="2400" smtClean="0">
                <a:solidFill>
                  <a:schemeClr val="bg1"/>
                </a:solidFill>
                <a:latin typeface="楷体_GB2312" pitchFamily="49" charset="-122"/>
                <a:ea typeface="楷体_GB2312" pitchFamily="49" charset="-122"/>
              </a:rPr>
              <a:t>）生产中所用金属器皿、装置以及其他不耐酸、碱的金属工具所带来的杂质</a:t>
            </a:r>
          </a:p>
          <a:p>
            <a:pPr marL="609600" indent="-609600" algn="just" eaLnBrk="1" hangingPunct="1">
              <a:lnSpc>
                <a:spcPct val="130000"/>
              </a:lnSpc>
              <a:buClr>
                <a:schemeClr val="bg1"/>
              </a:buClr>
              <a:buFontTx/>
              <a:buNone/>
            </a:pPr>
            <a:r>
              <a:rPr kumimoji="1" lang="zh-CN" altLang="en-US" sz="2400" smtClean="0">
                <a:solidFill>
                  <a:schemeClr val="bg1"/>
                </a:solidFill>
                <a:latin typeface="楷体_GB2312" pitchFamily="49" charset="-122"/>
                <a:ea typeface="楷体_GB2312" pitchFamily="49" charset="-122"/>
              </a:rPr>
              <a:t> </a:t>
            </a:r>
            <a:r>
              <a:rPr kumimoji="1" lang="en-US" altLang="zh-CN" sz="2400" smtClean="0">
                <a:solidFill>
                  <a:schemeClr val="bg1"/>
                </a:solidFill>
                <a:latin typeface="楷体_GB2312" pitchFamily="49" charset="-122"/>
                <a:ea typeface="楷体_GB2312" pitchFamily="49" charset="-122"/>
              </a:rPr>
              <a:t>(4</a:t>
            </a:r>
            <a:r>
              <a:rPr kumimoji="1" lang="zh-CN" altLang="en-US" sz="2400" smtClean="0">
                <a:solidFill>
                  <a:schemeClr val="bg1"/>
                </a:solidFill>
                <a:latin typeface="楷体_GB2312" pitchFamily="49" charset="-122"/>
                <a:ea typeface="楷体_GB2312" pitchFamily="49" charset="-122"/>
              </a:rPr>
              <a:t>）</a:t>
            </a:r>
            <a:r>
              <a:rPr kumimoji="1" lang="zh-CN" altLang="en-US" sz="2400" smtClean="0">
                <a:solidFill>
                  <a:schemeClr val="bg1"/>
                </a:solidFill>
                <a:ea typeface="楷体_GB2312" pitchFamily="49" charset="-122"/>
              </a:rPr>
              <a:t>异构体和多晶型杂质</a:t>
            </a:r>
            <a:endParaRPr kumimoji="1" lang="en-US" altLang="zh-CN" sz="2400" smtClean="0">
              <a:solidFill>
                <a:schemeClr val="bg1"/>
              </a:solidFill>
              <a:latin typeface="楷体_GB2312" pitchFamily="49" charset="-122"/>
              <a:ea typeface="楷体_GB2312" pitchFamily="49" charset="-122"/>
            </a:endParaRPr>
          </a:p>
          <a:p>
            <a:pPr marL="609600" indent="-609600" algn="just" eaLnBrk="1" hangingPunct="1">
              <a:lnSpc>
                <a:spcPct val="130000"/>
              </a:lnSpc>
              <a:buClr>
                <a:schemeClr val="bg1"/>
              </a:buClr>
              <a:buFontTx/>
              <a:buNone/>
            </a:pPr>
            <a:r>
              <a:rPr kumimoji="1" lang="zh-CN" altLang="en-US" sz="2400" smtClean="0">
                <a:solidFill>
                  <a:schemeClr val="bg1"/>
                </a:solidFill>
                <a:latin typeface="楷体_GB2312" pitchFamily="49" charset="-122"/>
                <a:ea typeface="楷体_GB2312" pitchFamily="49" charset="-122"/>
              </a:rPr>
              <a:t>（</a:t>
            </a:r>
            <a:r>
              <a:rPr kumimoji="1" lang="en-US" altLang="zh-CN" sz="2400" smtClean="0">
                <a:solidFill>
                  <a:schemeClr val="bg1"/>
                </a:solidFill>
                <a:latin typeface="楷体_GB2312" pitchFamily="49" charset="-122"/>
                <a:ea typeface="楷体_GB2312" pitchFamily="49" charset="-122"/>
              </a:rPr>
              <a:t>5</a:t>
            </a:r>
            <a:r>
              <a:rPr kumimoji="1" lang="zh-CN" altLang="en-US" sz="2400" smtClean="0">
                <a:solidFill>
                  <a:schemeClr val="bg1"/>
                </a:solidFill>
                <a:latin typeface="楷体_GB2312" pitchFamily="49" charset="-122"/>
                <a:ea typeface="楷体_GB2312" pitchFamily="49" charset="-122"/>
              </a:rPr>
              <a:t>）制剂不必重复原料药检查项目，侧重制剂生产过程产生杂质。</a:t>
            </a:r>
            <a:endParaRPr kumimoji="1" lang="zh-CN" altLang="en-US" sz="2400" smtClean="0">
              <a:solidFill>
                <a:schemeClr val="bg1"/>
              </a:solidFill>
            </a:endParaRPr>
          </a:p>
        </p:txBody>
      </p:sp>
    </p:spTree>
    <p:extLst>
      <p:ext uri="{BB962C8B-B14F-4D97-AF65-F5344CB8AC3E}">
        <p14:creationId xmlns:p14="http://schemas.microsoft.com/office/powerpoint/2010/main" val="348363531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255588" y="679450"/>
            <a:ext cx="8915400"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50000"/>
              </a:lnSpc>
              <a:spcBef>
                <a:spcPct val="50000"/>
              </a:spcBef>
            </a:pPr>
            <a:r>
              <a:rPr kumimoji="1" lang="zh-CN" altLang="en-US" sz="2800" b="0">
                <a:solidFill>
                  <a:srgbClr val="FFFF00"/>
                </a:solidFill>
                <a:ea typeface="楷体_GB2312" pitchFamily="49" charset="-122"/>
              </a:rPr>
              <a:t>干扰及排除：</a:t>
            </a:r>
            <a:endParaRPr kumimoji="1" lang="zh-CN" altLang="en-US" sz="4000" b="0">
              <a:latin typeface="Times New Roman" pitchFamily="18" charset="0"/>
              <a:ea typeface="黑体" pitchFamily="2" charset="-122"/>
            </a:endParaRPr>
          </a:p>
        </p:txBody>
      </p:sp>
      <p:sp>
        <p:nvSpPr>
          <p:cNvPr id="67587" name="Text Box 3"/>
          <p:cNvSpPr txBox="1">
            <a:spLocks noChangeArrowheads="1"/>
          </p:cNvSpPr>
          <p:nvPr/>
        </p:nvSpPr>
        <p:spPr bwMode="auto">
          <a:xfrm>
            <a:off x="255588" y="1414463"/>
            <a:ext cx="8915400"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50000"/>
              </a:lnSpc>
              <a:spcBef>
                <a:spcPct val="50000"/>
              </a:spcBef>
            </a:pPr>
            <a:r>
              <a:rPr kumimoji="1" lang="zh-CN" altLang="en-US" sz="2800" b="0">
                <a:solidFill>
                  <a:schemeClr val="bg1"/>
                </a:solidFill>
                <a:ea typeface="楷体_GB2312" pitchFamily="49" charset="-122"/>
              </a:rPr>
              <a:t>供试品如有色，需经处理后方可检查</a:t>
            </a:r>
          </a:p>
          <a:p>
            <a:pPr eaLnBrk="1" hangingPunct="1">
              <a:lnSpc>
                <a:spcPct val="150000"/>
              </a:lnSpc>
              <a:spcBef>
                <a:spcPct val="50000"/>
              </a:spcBef>
            </a:pPr>
            <a:r>
              <a:rPr kumimoji="1" lang="zh-CN" altLang="en-US" sz="4000" b="0">
                <a:latin typeface="Times New Roman" pitchFamily="18" charset="0"/>
                <a:ea typeface="黑体" pitchFamily="2" charset="-122"/>
              </a:rPr>
              <a:t>      </a:t>
            </a:r>
            <a:r>
              <a:rPr kumimoji="1" lang="en-US" altLang="zh-CN" sz="2800" b="0">
                <a:solidFill>
                  <a:schemeClr val="bg1"/>
                </a:solidFill>
                <a:latin typeface="楷体_GB2312" pitchFamily="49" charset="-122"/>
                <a:ea typeface="楷体_GB2312" pitchFamily="49" charset="-122"/>
              </a:rPr>
              <a:t>A. </a:t>
            </a:r>
            <a:r>
              <a:rPr kumimoji="1" lang="zh-CN" altLang="en-US" sz="2800" b="0">
                <a:solidFill>
                  <a:schemeClr val="bg1"/>
                </a:solidFill>
                <a:latin typeface="楷体_GB2312" pitchFamily="49" charset="-122"/>
                <a:ea typeface="楷体_GB2312" pitchFamily="49" charset="-122"/>
              </a:rPr>
              <a:t>外消色法：在对照管中加稀焦糖溶液或其他无 干扰的有色溶液。</a:t>
            </a:r>
          </a:p>
        </p:txBody>
      </p:sp>
      <p:sp>
        <p:nvSpPr>
          <p:cNvPr id="67588" name="Text Box 4"/>
          <p:cNvSpPr txBox="1">
            <a:spLocks noChangeArrowheads="1"/>
          </p:cNvSpPr>
          <p:nvPr/>
        </p:nvSpPr>
        <p:spPr bwMode="auto">
          <a:xfrm>
            <a:off x="179388" y="3860800"/>
            <a:ext cx="87360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50000"/>
              </a:lnSpc>
              <a:spcBef>
                <a:spcPct val="50000"/>
              </a:spcBef>
            </a:pPr>
            <a:r>
              <a:rPr kumimoji="1" lang="en-US" altLang="zh-CN" sz="4000" b="0">
                <a:latin typeface="Times New Roman" pitchFamily="18" charset="0"/>
                <a:ea typeface="黑体" pitchFamily="2" charset="-122"/>
              </a:rPr>
              <a:t>      </a:t>
            </a:r>
            <a:r>
              <a:rPr kumimoji="1" lang="en-US" altLang="zh-CN" sz="2800" b="0">
                <a:solidFill>
                  <a:schemeClr val="bg1"/>
                </a:solidFill>
                <a:latin typeface="楷体_GB2312" pitchFamily="49" charset="-122"/>
                <a:ea typeface="楷体_GB2312" pitchFamily="49" charset="-122"/>
              </a:rPr>
              <a:t>B. </a:t>
            </a:r>
            <a:r>
              <a:rPr kumimoji="1" lang="zh-CN" altLang="en-US" sz="2800" b="0">
                <a:solidFill>
                  <a:schemeClr val="bg1"/>
                </a:solidFill>
                <a:latin typeface="楷体_GB2312" pitchFamily="49" charset="-122"/>
                <a:ea typeface="楷体_GB2312" pitchFamily="49" charset="-122"/>
              </a:rPr>
              <a:t>内消色法</a:t>
            </a:r>
          </a:p>
        </p:txBody>
      </p:sp>
    </p:spTree>
    <p:extLst>
      <p:ext uri="{BB962C8B-B14F-4D97-AF65-F5344CB8AC3E}">
        <p14:creationId xmlns:p14="http://schemas.microsoft.com/office/powerpoint/2010/main" val="2985262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 fill="hold"/>
                                        <p:tgtEl>
                                          <p:spTgt spid="67586"/>
                                        </p:tgtEl>
                                        <p:attrNameLst>
                                          <p:attrName>ppt_x</p:attrName>
                                        </p:attrNameLst>
                                      </p:cBhvr>
                                      <p:tavLst>
                                        <p:tav tm="0">
                                          <p:val>
                                            <p:strVal val="0-#ppt_w/2"/>
                                          </p:val>
                                        </p:tav>
                                        <p:tav tm="100000">
                                          <p:val>
                                            <p:strVal val="#ppt_x"/>
                                          </p:val>
                                        </p:tav>
                                      </p:tavLst>
                                    </p:anim>
                                    <p:anim calcmode="lin" valueType="num">
                                      <p:cBhvr additive="base">
                                        <p:cTn id="8" dur="500" fill="hold"/>
                                        <p:tgtEl>
                                          <p:spTgt spid="675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87"/>
                                        </p:tgtEl>
                                        <p:attrNameLst>
                                          <p:attrName>style.visibility</p:attrName>
                                        </p:attrNameLst>
                                      </p:cBhvr>
                                      <p:to>
                                        <p:strVal val="visible"/>
                                      </p:to>
                                    </p:set>
                                    <p:anim calcmode="lin" valueType="num">
                                      <p:cBhvr additive="base">
                                        <p:cTn id="13" dur="500" fill="hold"/>
                                        <p:tgtEl>
                                          <p:spTgt spid="67587"/>
                                        </p:tgtEl>
                                        <p:attrNameLst>
                                          <p:attrName>ppt_x</p:attrName>
                                        </p:attrNameLst>
                                      </p:cBhvr>
                                      <p:tavLst>
                                        <p:tav tm="0">
                                          <p:val>
                                            <p:strVal val="0-#ppt_w/2"/>
                                          </p:val>
                                        </p:tav>
                                        <p:tav tm="100000">
                                          <p:val>
                                            <p:strVal val="#ppt_x"/>
                                          </p:val>
                                        </p:tav>
                                      </p:tavLst>
                                    </p:anim>
                                    <p:anim calcmode="lin" valueType="num">
                                      <p:cBhvr additive="base">
                                        <p:cTn id="14" dur="500" fill="hold"/>
                                        <p:tgtEl>
                                          <p:spTgt spid="6758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88"/>
                                        </p:tgtEl>
                                        <p:attrNameLst>
                                          <p:attrName>style.visibility</p:attrName>
                                        </p:attrNameLst>
                                      </p:cBhvr>
                                      <p:to>
                                        <p:strVal val="visible"/>
                                      </p:to>
                                    </p:set>
                                    <p:anim calcmode="lin" valueType="num">
                                      <p:cBhvr additive="base">
                                        <p:cTn id="19" dur="500" fill="hold"/>
                                        <p:tgtEl>
                                          <p:spTgt spid="67588"/>
                                        </p:tgtEl>
                                        <p:attrNameLst>
                                          <p:attrName>ppt_x</p:attrName>
                                        </p:attrNameLst>
                                      </p:cBhvr>
                                      <p:tavLst>
                                        <p:tav tm="0">
                                          <p:val>
                                            <p:strVal val="0-#ppt_w/2"/>
                                          </p:val>
                                        </p:tav>
                                        <p:tav tm="100000">
                                          <p:val>
                                            <p:strVal val="#ppt_x"/>
                                          </p:val>
                                        </p:tav>
                                      </p:tavLst>
                                    </p:anim>
                                    <p:anim calcmode="lin" valueType="num">
                                      <p:cBhvr additive="base">
                                        <p:cTn id="20" dur="500" fill="hold"/>
                                        <p:tgtEl>
                                          <p:spTgt spid="675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7" grpId="0" autoUpdateAnimBg="0"/>
      <p:bldP spid="67588"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503238" y="557213"/>
            <a:ext cx="7993062"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just" eaLnBrk="1" hangingPunct="1">
              <a:lnSpc>
                <a:spcPct val="150000"/>
              </a:lnSpc>
            </a:pPr>
            <a:r>
              <a:rPr kumimoji="1" lang="zh-CN" altLang="en-US" sz="2800" b="0">
                <a:solidFill>
                  <a:schemeClr val="bg1"/>
                </a:solidFill>
                <a:latin typeface="楷体_GB2312" pitchFamily="49" charset="-122"/>
                <a:ea typeface="楷体_GB2312" pitchFamily="49" charset="-122"/>
              </a:rPr>
              <a:t>若供试品中有</a:t>
            </a:r>
            <a:r>
              <a:rPr kumimoji="1" lang="zh-CN" altLang="en-US" sz="2800" b="0">
                <a:solidFill>
                  <a:srgbClr val="FFFF00"/>
                </a:solidFill>
                <a:latin typeface="楷体_GB2312" pitchFamily="49" charset="-122"/>
                <a:ea typeface="楷体_GB2312" pitchFamily="49" charset="-122"/>
              </a:rPr>
              <a:t>微量</a:t>
            </a:r>
            <a:r>
              <a:rPr kumimoji="1" lang="en-US" altLang="zh-CN" sz="2800" b="0">
                <a:solidFill>
                  <a:srgbClr val="FFFF00"/>
                </a:solidFill>
                <a:latin typeface="楷体_GB2312" pitchFamily="49" charset="-122"/>
                <a:ea typeface="楷体_GB2312" pitchFamily="49" charset="-122"/>
              </a:rPr>
              <a:t>Fe</a:t>
            </a:r>
            <a:r>
              <a:rPr kumimoji="1" lang="en-US" altLang="zh-CN" sz="2800" b="0" baseline="30000">
                <a:solidFill>
                  <a:srgbClr val="FFFF00"/>
                </a:solidFill>
                <a:latin typeface="楷体_GB2312" pitchFamily="49" charset="-122"/>
                <a:ea typeface="楷体_GB2312" pitchFamily="49" charset="-122"/>
              </a:rPr>
              <a:t>3+</a:t>
            </a:r>
            <a:r>
              <a:rPr kumimoji="1" lang="zh-CN" altLang="en-US" sz="2800" b="0">
                <a:solidFill>
                  <a:schemeClr val="bg1"/>
                </a:solidFill>
                <a:latin typeface="楷体_GB2312" pitchFamily="49" charset="-122"/>
                <a:ea typeface="楷体_GB2312" pitchFamily="49" charset="-122"/>
              </a:rPr>
              <a:t>存在，会氧化硫化氢生成单质硫，干扰比色，加入抗坏血酸或盐酸羟胺（</a:t>
            </a:r>
            <a:r>
              <a:rPr kumimoji="1" lang="en-US" altLang="zh-CN" sz="2800" b="0">
                <a:solidFill>
                  <a:schemeClr val="bg1"/>
                </a:solidFill>
                <a:latin typeface="楷体_GB2312" pitchFamily="49" charset="-122"/>
                <a:ea typeface="楷体_GB2312" pitchFamily="49" charset="-122"/>
              </a:rPr>
              <a:t>0.5</a:t>
            </a:r>
            <a:r>
              <a:rPr kumimoji="1" lang="zh-CN" altLang="en-US" sz="2800" b="0">
                <a:solidFill>
                  <a:schemeClr val="bg1"/>
                </a:solidFill>
                <a:latin typeface="楷体_GB2312" pitchFamily="49" charset="-122"/>
                <a:ea typeface="楷体_GB2312" pitchFamily="49" charset="-122"/>
              </a:rPr>
              <a:t>～</a:t>
            </a:r>
            <a:r>
              <a:rPr kumimoji="1" lang="en-US" altLang="zh-CN" sz="2800" b="0">
                <a:solidFill>
                  <a:schemeClr val="bg1"/>
                </a:solidFill>
                <a:latin typeface="楷体_GB2312" pitchFamily="49" charset="-122"/>
                <a:ea typeface="楷体_GB2312" pitchFamily="49" charset="-122"/>
              </a:rPr>
              <a:t>1.0g</a:t>
            </a:r>
            <a:r>
              <a:rPr kumimoji="1" lang="zh-CN" altLang="en-US" sz="2800" b="0">
                <a:solidFill>
                  <a:schemeClr val="bg1"/>
                </a:solidFill>
                <a:latin typeface="楷体_GB2312" pitchFamily="49" charset="-122"/>
                <a:ea typeface="楷体_GB2312" pitchFamily="49" charset="-122"/>
              </a:rPr>
              <a:t>）还原</a:t>
            </a:r>
            <a:r>
              <a:rPr kumimoji="1" lang="en-US" altLang="zh-CN" sz="2800" b="0">
                <a:solidFill>
                  <a:schemeClr val="bg1"/>
                </a:solidFill>
                <a:latin typeface="楷体_GB2312" pitchFamily="49" charset="-122"/>
                <a:ea typeface="楷体_GB2312" pitchFamily="49" charset="-122"/>
              </a:rPr>
              <a:t>Fe</a:t>
            </a:r>
            <a:r>
              <a:rPr kumimoji="1" lang="en-US" altLang="zh-CN" sz="2800" b="0" baseline="30000">
                <a:solidFill>
                  <a:schemeClr val="bg1"/>
                </a:solidFill>
                <a:latin typeface="楷体_GB2312" pitchFamily="49" charset="-122"/>
                <a:ea typeface="楷体_GB2312" pitchFamily="49" charset="-122"/>
              </a:rPr>
              <a:t>3+</a:t>
            </a:r>
            <a:r>
              <a:rPr kumimoji="1" lang="zh-CN" altLang="en-US" sz="2800" b="0">
                <a:solidFill>
                  <a:schemeClr val="bg1"/>
                </a:solidFill>
                <a:latin typeface="楷体_GB2312" pitchFamily="49" charset="-122"/>
                <a:ea typeface="楷体_GB2312" pitchFamily="49" charset="-122"/>
              </a:rPr>
              <a:t>为</a:t>
            </a:r>
            <a:r>
              <a:rPr kumimoji="1" lang="en-US" altLang="zh-CN" sz="2800" b="0">
                <a:solidFill>
                  <a:schemeClr val="bg1"/>
                </a:solidFill>
                <a:latin typeface="楷体_GB2312" pitchFamily="49" charset="-122"/>
                <a:ea typeface="楷体_GB2312" pitchFamily="49" charset="-122"/>
              </a:rPr>
              <a:t>Fe</a:t>
            </a:r>
            <a:r>
              <a:rPr kumimoji="1" lang="en-US" altLang="zh-CN" sz="2800" b="0" baseline="30000">
                <a:solidFill>
                  <a:schemeClr val="bg1"/>
                </a:solidFill>
                <a:latin typeface="楷体_GB2312" pitchFamily="49" charset="-122"/>
                <a:ea typeface="楷体_GB2312" pitchFamily="49" charset="-122"/>
              </a:rPr>
              <a:t>2+</a:t>
            </a:r>
            <a:r>
              <a:rPr kumimoji="1" lang="zh-CN" altLang="en-US" sz="2800" b="0">
                <a:solidFill>
                  <a:schemeClr val="bg1"/>
                </a:solidFill>
                <a:latin typeface="楷体_GB2312" pitchFamily="49" charset="-122"/>
                <a:ea typeface="楷体_GB2312" pitchFamily="49" charset="-122"/>
              </a:rPr>
              <a:t>，可消除干扰。</a:t>
            </a:r>
          </a:p>
          <a:p>
            <a:pPr eaLnBrk="1" hangingPunct="1">
              <a:spcBef>
                <a:spcPct val="50000"/>
              </a:spcBef>
            </a:pPr>
            <a:endParaRPr kumimoji="1" lang="en-US" altLang="zh-CN" sz="2800" b="0">
              <a:solidFill>
                <a:schemeClr val="bg1"/>
              </a:solidFill>
              <a:latin typeface="楷体_GB2312" pitchFamily="49" charset="-122"/>
              <a:ea typeface="楷体_GB2312" pitchFamily="49" charset="-122"/>
            </a:endParaRPr>
          </a:p>
        </p:txBody>
      </p:sp>
      <p:sp>
        <p:nvSpPr>
          <p:cNvPr id="60419" name="Rectangle 3"/>
          <p:cNvSpPr>
            <a:spLocks noChangeArrowheads="1"/>
          </p:cNvSpPr>
          <p:nvPr/>
        </p:nvSpPr>
        <p:spPr bwMode="auto">
          <a:xfrm>
            <a:off x="484188" y="2997200"/>
            <a:ext cx="8640762"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pPr>
            <a:r>
              <a:rPr kumimoji="1" lang="zh-CN" altLang="en-US" sz="2800" b="0">
                <a:solidFill>
                  <a:schemeClr val="bg1"/>
                </a:solidFill>
                <a:latin typeface="楷体_GB2312" pitchFamily="49" charset="-122"/>
                <a:ea typeface="楷体_GB2312" pitchFamily="49" charset="-122"/>
              </a:rPr>
              <a:t>若供试品为</a:t>
            </a:r>
            <a:r>
              <a:rPr kumimoji="1" lang="zh-CN" altLang="en-US" sz="2800" b="0">
                <a:solidFill>
                  <a:srgbClr val="FFFF00"/>
                </a:solidFill>
                <a:latin typeface="楷体_GB2312" pitchFamily="49" charset="-122"/>
                <a:ea typeface="楷体_GB2312" pitchFamily="49" charset="-122"/>
              </a:rPr>
              <a:t>铁盐，</a:t>
            </a:r>
            <a:r>
              <a:rPr kumimoji="1" lang="en-US" altLang="zh-CN" sz="2800" b="0">
                <a:solidFill>
                  <a:schemeClr val="bg1"/>
                </a:solidFill>
                <a:latin typeface="楷体_GB2312" pitchFamily="49" charset="-122"/>
                <a:ea typeface="楷体_GB2312" pitchFamily="49" charset="-122"/>
              </a:rPr>
              <a:t>Fe</a:t>
            </a:r>
            <a:r>
              <a:rPr kumimoji="1" lang="en-US" altLang="zh-CN" sz="2800" b="0" baseline="30000">
                <a:solidFill>
                  <a:srgbClr val="FFFF00"/>
                </a:solidFill>
                <a:latin typeface="楷体_GB2312" pitchFamily="49" charset="-122"/>
                <a:ea typeface="楷体_GB2312" pitchFamily="49" charset="-122"/>
              </a:rPr>
              <a:t>3+</a:t>
            </a:r>
            <a:r>
              <a:rPr kumimoji="1" lang="zh-CN" altLang="en-US" sz="2800" b="0">
                <a:solidFill>
                  <a:schemeClr val="bg1"/>
                </a:solidFill>
                <a:latin typeface="楷体_GB2312" pitchFamily="49" charset="-122"/>
                <a:ea typeface="楷体_GB2312" pitchFamily="49" charset="-122"/>
              </a:rPr>
              <a:t>在盐酸中生成 </a:t>
            </a:r>
            <a:r>
              <a:rPr kumimoji="1" lang="en-US" altLang="zh-CN" sz="2800" b="0">
                <a:solidFill>
                  <a:schemeClr val="bg1"/>
                </a:solidFill>
                <a:latin typeface="楷体_GB2312" pitchFamily="49" charset="-122"/>
                <a:ea typeface="楷体_GB2312" pitchFamily="49" charset="-122"/>
              </a:rPr>
              <a:t>HFeCl</a:t>
            </a:r>
            <a:r>
              <a:rPr kumimoji="1" lang="zh-CN" altLang="en-US" sz="2800" b="0">
                <a:solidFill>
                  <a:schemeClr val="bg1"/>
                </a:solidFill>
                <a:latin typeface="楷体_GB2312" pitchFamily="49" charset="-122"/>
                <a:ea typeface="楷体_GB2312" pitchFamily="49" charset="-122"/>
              </a:rPr>
              <a:t>，用乙醚提取除去，剩余微量铁在氨碱性溶液中，加</a:t>
            </a:r>
            <a:r>
              <a:rPr kumimoji="1" lang="en-US" altLang="zh-CN" sz="2800" b="0">
                <a:solidFill>
                  <a:schemeClr val="bg1"/>
                </a:solidFill>
                <a:latin typeface="楷体_GB2312" pitchFamily="49" charset="-122"/>
                <a:ea typeface="楷体_GB2312" pitchFamily="49" charset="-122"/>
              </a:rPr>
              <a:t>KCN</a:t>
            </a:r>
            <a:r>
              <a:rPr kumimoji="1" lang="zh-CN" altLang="en-US" sz="2800" b="0">
                <a:solidFill>
                  <a:schemeClr val="bg1"/>
                </a:solidFill>
                <a:latin typeface="楷体_GB2312" pitchFamily="49" charset="-122"/>
                <a:ea typeface="楷体_GB2312" pitchFamily="49" charset="-122"/>
              </a:rPr>
              <a:t>掩蔽，然后用第三法检查。</a:t>
            </a:r>
          </a:p>
        </p:txBody>
      </p:sp>
    </p:spTree>
    <p:extLst>
      <p:ext uri="{BB962C8B-B14F-4D97-AF65-F5344CB8AC3E}">
        <p14:creationId xmlns:p14="http://schemas.microsoft.com/office/powerpoint/2010/main" val="64903474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68313" y="404813"/>
            <a:ext cx="4895850"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50000"/>
              </a:lnSpc>
              <a:spcBef>
                <a:spcPct val="50000"/>
              </a:spcBef>
            </a:pPr>
            <a:r>
              <a:rPr kumimoji="1" lang="zh-CN" altLang="en-US" sz="3200" b="0">
                <a:solidFill>
                  <a:srgbClr val="FFFF00"/>
                </a:solidFill>
                <a:latin typeface="楷体_GB2312" pitchFamily="49" charset="-122"/>
                <a:ea typeface="楷体_GB2312" pitchFamily="49" charset="-122"/>
              </a:rPr>
              <a:t>第二法  炽灼残渣法</a:t>
            </a:r>
          </a:p>
        </p:txBody>
      </p:sp>
      <p:sp>
        <p:nvSpPr>
          <p:cNvPr id="69635" name="Text Box 3"/>
          <p:cNvSpPr txBox="1">
            <a:spLocks noChangeArrowheads="1"/>
          </p:cNvSpPr>
          <p:nvPr/>
        </p:nvSpPr>
        <p:spPr bwMode="auto">
          <a:xfrm>
            <a:off x="0" y="1557338"/>
            <a:ext cx="8915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30000"/>
              </a:lnSpc>
              <a:spcBef>
                <a:spcPct val="50000"/>
              </a:spcBef>
            </a:pPr>
            <a:r>
              <a:rPr kumimoji="1" lang="en-US" altLang="zh-CN" sz="4000" b="0">
                <a:latin typeface="Times New Roman" pitchFamily="18" charset="0"/>
                <a:ea typeface="黑体" pitchFamily="2" charset="-122"/>
              </a:rPr>
              <a:t>        </a:t>
            </a:r>
            <a:r>
              <a:rPr kumimoji="1" lang="zh-CN" altLang="en-US" sz="2800" b="0">
                <a:solidFill>
                  <a:srgbClr val="FFFF00"/>
                </a:solidFill>
                <a:latin typeface="Times New Roman" pitchFamily="18" charset="0"/>
                <a:ea typeface="楷体_GB2312" pitchFamily="49" charset="-122"/>
              </a:rPr>
              <a:t>适用于含芳环、杂环以及不溶于水、稀酸、乙醇及碱的有机药物。</a:t>
            </a:r>
            <a:r>
              <a:rPr kumimoji="1" lang="zh-CN" altLang="en-US" sz="4000" b="0">
                <a:latin typeface="Times New Roman" pitchFamily="18" charset="0"/>
                <a:ea typeface="黑体" pitchFamily="2" charset="-122"/>
              </a:rPr>
              <a:t> </a:t>
            </a:r>
          </a:p>
        </p:txBody>
      </p:sp>
      <p:sp>
        <p:nvSpPr>
          <p:cNvPr id="69636" name="Text Box 4"/>
          <p:cNvSpPr txBox="1">
            <a:spLocks noChangeArrowheads="1"/>
          </p:cNvSpPr>
          <p:nvPr/>
        </p:nvSpPr>
        <p:spPr bwMode="auto">
          <a:xfrm>
            <a:off x="0" y="3141663"/>
            <a:ext cx="8915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50000"/>
              </a:lnSpc>
              <a:spcBef>
                <a:spcPct val="50000"/>
              </a:spcBef>
            </a:pPr>
            <a:r>
              <a:rPr kumimoji="1" lang="en-US" altLang="zh-CN" sz="4000" b="0">
                <a:latin typeface="Times New Roman" pitchFamily="18" charset="0"/>
                <a:ea typeface="黑体" pitchFamily="2" charset="-122"/>
              </a:rPr>
              <a:t>   </a:t>
            </a:r>
            <a:r>
              <a:rPr kumimoji="1" lang="en-US" altLang="zh-CN" sz="2800" b="0">
                <a:solidFill>
                  <a:schemeClr val="bg1"/>
                </a:solidFill>
                <a:latin typeface="楷体_GB2312" pitchFamily="49" charset="-122"/>
                <a:ea typeface="楷体_GB2312" pitchFamily="49" charset="-122"/>
              </a:rPr>
              <a:t>500</a:t>
            </a:r>
            <a:r>
              <a:rPr kumimoji="1" lang="zh-CN" altLang="en-US" sz="2800" b="0">
                <a:solidFill>
                  <a:schemeClr val="bg1"/>
                </a:solidFill>
                <a:latin typeface="楷体_GB2312" pitchFamily="49" charset="-122"/>
                <a:ea typeface="楷体_GB2312" pitchFamily="49" charset="-122"/>
              </a:rPr>
              <a:t>～</a:t>
            </a:r>
            <a:r>
              <a:rPr kumimoji="1" lang="en-US" altLang="zh-CN" sz="2800" b="0">
                <a:solidFill>
                  <a:schemeClr val="bg1"/>
                </a:solidFill>
                <a:latin typeface="楷体_GB2312" pitchFamily="49" charset="-122"/>
                <a:ea typeface="楷体_GB2312" pitchFamily="49" charset="-122"/>
              </a:rPr>
              <a:t>600℃</a:t>
            </a:r>
            <a:r>
              <a:rPr kumimoji="1" lang="zh-CN" altLang="en-US" sz="2800" b="0">
                <a:solidFill>
                  <a:schemeClr val="bg1"/>
                </a:solidFill>
                <a:latin typeface="楷体_GB2312" pitchFamily="49" charset="-122"/>
                <a:ea typeface="楷体_GB2312" pitchFamily="49" charset="-122"/>
              </a:rPr>
              <a:t>炽灼后的残渣，经处理后，依第一法检查。</a:t>
            </a:r>
            <a:r>
              <a:rPr kumimoji="1" lang="zh-CN" altLang="en-US" sz="4000" b="0">
                <a:latin typeface="Times New Roman" pitchFamily="18" charset="0"/>
                <a:ea typeface="黑体" pitchFamily="2" charset="-122"/>
              </a:rPr>
              <a:t> </a:t>
            </a:r>
          </a:p>
        </p:txBody>
      </p:sp>
      <p:sp>
        <p:nvSpPr>
          <p:cNvPr id="61445" name="Rectangle 6"/>
          <p:cNvSpPr>
            <a:spLocks noChangeArrowheads="1"/>
          </p:cNvSpPr>
          <p:nvPr/>
        </p:nvSpPr>
        <p:spPr bwMode="auto">
          <a:xfrm>
            <a:off x="395288" y="4365625"/>
            <a:ext cx="8497887"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kumimoji="1" lang="zh-CN" altLang="en-US" sz="2800" b="0">
                <a:solidFill>
                  <a:schemeClr val="bg1"/>
                </a:solidFill>
                <a:ea typeface="楷体_GB2312" pitchFamily="49" charset="-122"/>
              </a:rPr>
              <a:t>含钠及氟的有机药物应用铂坩埚、石英坩埚或硬质玻璃蒸发皿（因可腐蚀瓷坩埚，带入大量重金属）。</a:t>
            </a:r>
          </a:p>
        </p:txBody>
      </p:sp>
    </p:spTree>
    <p:extLst>
      <p:ext uri="{BB962C8B-B14F-4D97-AF65-F5344CB8AC3E}">
        <p14:creationId xmlns:p14="http://schemas.microsoft.com/office/powerpoint/2010/main" val="253850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9634"/>
                                        </p:tgtEl>
                                        <p:attrNameLst>
                                          <p:attrName>style.visibility</p:attrName>
                                        </p:attrNameLst>
                                      </p:cBhvr>
                                      <p:to>
                                        <p:strVal val="visible"/>
                                      </p:to>
                                    </p:set>
                                    <p:anim calcmode="lin" valueType="num">
                                      <p:cBhvr additive="base">
                                        <p:cTn id="7" dur="500" fill="hold"/>
                                        <p:tgtEl>
                                          <p:spTgt spid="69634"/>
                                        </p:tgtEl>
                                        <p:attrNameLst>
                                          <p:attrName>ppt_x</p:attrName>
                                        </p:attrNameLst>
                                      </p:cBhvr>
                                      <p:tavLst>
                                        <p:tav tm="0">
                                          <p:val>
                                            <p:strVal val="0-#ppt_w/2"/>
                                          </p:val>
                                        </p:tav>
                                        <p:tav tm="100000">
                                          <p:val>
                                            <p:strVal val="#ppt_x"/>
                                          </p:val>
                                        </p:tav>
                                      </p:tavLst>
                                    </p:anim>
                                    <p:anim calcmode="lin" valueType="num">
                                      <p:cBhvr additive="base">
                                        <p:cTn id="8" dur="500" fill="hold"/>
                                        <p:tgtEl>
                                          <p:spTgt spid="696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35"/>
                                        </p:tgtEl>
                                        <p:attrNameLst>
                                          <p:attrName>style.visibility</p:attrName>
                                        </p:attrNameLst>
                                      </p:cBhvr>
                                      <p:to>
                                        <p:strVal val="visible"/>
                                      </p:to>
                                    </p:set>
                                    <p:anim calcmode="lin" valueType="num">
                                      <p:cBhvr additive="base">
                                        <p:cTn id="13" dur="500" fill="hold"/>
                                        <p:tgtEl>
                                          <p:spTgt spid="69635"/>
                                        </p:tgtEl>
                                        <p:attrNameLst>
                                          <p:attrName>ppt_x</p:attrName>
                                        </p:attrNameLst>
                                      </p:cBhvr>
                                      <p:tavLst>
                                        <p:tav tm="0">
                                          <p:val>
                                            <p:strVal val="0-#ppt_w/2"/>
                                          </p:val>
                                        </p:tav>
                                        <p:tav tm="100000">
                                          <p:val>
                                            <p:strVal val="#ppt_x"/>
                                          </p:val>
                                        </p:tav>
                                      </p:tavLst>
                                    </p:anim>
                                    <p:anim calcmode="lin" valueType="num">
                                      <p:cBhvr additive="base">
                                        <p:cTn id="14" dur="500" fill="hold"/>
                                        <p:tgtEl>
                                          <p:spTgt spid="6963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9636"/>
                                        </p:tgtEl>
                                        <p:attrNameLst>
                                          <p:attrName>style.visibility</p:attrName>
                                        </p:attrNameLst>
                                      </p:cBhvr>
                                      <p:to>
                                        <p:strVal val="visible"/>
                                      </p:to>
                                    </p:set>
                                    <p:anim calcmode="lin" valueType="num">
                                      <p:cBhvr additive="base">
                                        <p:cTn id="19" dur="500" fill="hold"/>
                                        <p:tgtEl>
                                          <p:spTgt spid="69636"/>
                                        </p:tgtEl>
                                        <p:attrNameLst>
                                          <p:attrName>ppt_x</p:attrName>
                                        </p:attrNameLst>
                                      </p:cBhvr>
                                      <p:tavLst>
                                        <p:tav tm="0">
                                          <p:val>
                                            <p:strVal val="0-#ppt_w/2"/>
                                          </p:val>
                                        </p:tav>
                                        <p:tav tm="100000">
                                          <p:val>
                                            <p:strVal val="#ppt_x"/>
                                          </p:val>
                                        </p:tav>
                                      </p:tavLst>
                                    </p:anim>
                                    <p:anim calcmode="lin" valueType="num">
                                      <p:cBhvr additive="base">
                                        <p:cTn id="20" dur="500" fill="hold"/>
                                        <p:tgtEl>
                                          <p:spTgt spid="696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utoUpdateAnimBg="0"/>
      <p:bldP spid="69635" grpId="0" autoUpdateAnimBg="0"/>
      <p:bldP spid="69636"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Oval 2"/>
          <p:cNvSpPr>
            <a:spLocks noChangeArrowheads="1"/>
          </p:cNvSpPr>
          <p:nvPr/>
        </p:nvSpPr>
        <p:spPr bwMode="auto">
          <a:xfrm>
            <a:off x="323850" y="1700213"/>
            <a:ext cx="2376488" cy="14414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a:ea typeface="楷体_GB2312" pitchFamily="49" charset="-122"/>
              </a:rPr>
              <a:t>供试品置瓷坩锅中</a:t>
            </a:r>
          </a:p>
          <a:p>
            <a:pPr algn="ctr"/>
            <a:r>
              <a:rPr lang="zh-CN" altLang="en-US" sz="2000">
                <a:ea typeface="楷体_GB2312" pitchFamily="49" charset="-122"/>
              </a:rPr>
              <a:t>用浓硫酸破坏</a:t>
            </a:r>
          </a:p>
        </p:txBody>
      </p:sp>
      <p:sp>
        <p:nvSpPr>
          <p:cNvPr id="70659" name="AutoShape 3"/>
          <p:cNvSpPr>
            <a:spLocks noChangeArrowheads="1"/>
          </p:cNvSpPr>
          <p:nvPr/>
        </p:nvSpPr>
        <p:spPr bwMode="auto">
          <a:xfrm>
            <a:off x="2627313" y="2276475"/>
            <a:ext cx="976312" cy="288925"/>
          </a:xfrm>
          <a:prstGeom prst="rightArrow">
            <a:avLst>
              <a:gd name="adj1" fmla="val 50000"/>
              <a:gd name="adj2" fmla="val 8447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60" name="Oval 4"/>
          <p:cNvSpPr>
            <a:spLocks noChangeArrowheads="1"/>
          </p:cNvSpPr>
          <p:nvPr/>
        </p:nvSpPr>
        <p:spPr bwMode="auto">
          <a:xfrm>
            <a:off x="3635375" y="1773238"/>
            <a:ext cx="2447925" cy="1439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a:latin typeface="楷体_GB2312" pitchFamily="49" charset="-122"/>
                <a:ea typeface="楷体_GB2312" pitchFamily="49" charset="-122"/>
              </a:rPr>
              <a:t>炽灼，</a:t>
            </a:r>
            <a:r>
              <a:rPr lang="en-US" altLang="zh-CN" sz="2400">
                <a:latin typeface="楷体_GB2312" pitchFamily="49" charset="-122"/>
                <a:ea typeface="楷体_GB2312" pitchFamily="49" charset="-122"/>
              </a:rPr>
              <a:t>HNO</a:t>
            </a:r>
            <a:r>
              <a:rPr lang="en-US" altLang="zh-CN" sz="2400" baseline="-25000">
                <a:latin typeface="楷体_GB2312" pitchFamily="49" charset="-122"/>
                <a:ea typeface="楷体_GB2312" pitchFamily="49" charset="-122"/>
              </a:rPr>
              <a:t>3</a:t>
            </a:r>
            <a:r>
              <a:rPr lang="zh-CN" altLang="en-US" sz="2400">
                <a:latin typeface="楷体_GB2312" pitchFamily="49" charset="-122"/>
                <a:ea typeface="楷体_GB2312" pitchFamily="49" charset="-122"/>
              </a:rPr>
              <a:t>破坏</a:t>
            </a:r>
          </a:p>
        </p:txBody>
      </p:sp>
      <p:sp>
        <p:nvSpPr>
          <p:cNvPr id="70661" name="AutoShape 5"/>
          <p:cNvSpPr>
            <a:spLocks noChangeArrowheads="1"/>
          </p:cNvSpPr>
          <p:nvPr/>
        </p:nvSpPr>
        <p:spPr bwMode="auto">
          <a:xfrm>
            <a:off x="6084888" y="2276475"/>
            <a:ext cx="976312" cy="288925"/>
          </a:xfrm>
          <a:prstGeom prst="rightArrow">
            <a:avLst>
              <a:gd name="adj1" fmla="val 50000"/>
              <a:gd name="adj2" fmla="val 8447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62" name="Oval 6"/>
          <p:cNvSpPr>
            <a:spLocks noChangeArrowheads="1"/>
          </p:cNvSpPr>
          <p:nvPr/>
        </p:nvSpPr>
        <p:spPr bwMode="auto">
          <a:xfrm>
            <a:off x="6948488" y="1628775"/>
            <a:ext cx="2195512" cy="17287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a:latin typeface="楷体_GB2312" pitchFamily="49" charset="-122"/>
                <a:ea typeface="楷体_GB2312" pitchFamily="49" charset="-122"/>
              </a:rPr>
              <a:t>蒸干除尽</a:t>
            </a:r>
            <a:r>
              <a:rPr lang="en-US" altLang="zh-CN" sz="2400">
                <a:latin typeface="楷体_GB2312" pitchFamily="49" charset="-122"/>
                <a:ea typeface="楷体_GB2312" pitchFamily="49" charset="-122"/>
              </a:rPr>
              <a:t>NO</a:t>
            </a:r>
            <a:r>
              <a:rPr lang="en-US" altLang="zh-CN" sz="2400" baseline="-25000">
                <a:latin typeface="楷体_GB2312" pitchFamily="49" charset="-122"/>
                <a:ea typeface="楷体_GB2312" pitchFamily="49" charset="-122"/>
              </a:rPr>
              <a:t>2</a:t>
            </a:r>
          </a:p>
        </p:txBody>
      </p:sp>
      <p:sp>
        <p:nvSpPr>
          <p:cNvPr id="70663" name="AutoShape 7"/>
          <p:cNvSpPr>
            <a:spLocks noChangeArrowheads="1"/>
          </p:cNvSpPr>
          <p:nvPr/>
        </p:nvSpPr>
        <p:spPr bwMode="auto">
          <a:xfrm rot="5400000">
            <a:off x="7468395" y="3701256"/>
            <a:ext cx="976312" cy="288925"/>
          </a:xfrm>
          <a:prstGeom prst="rightArrow">
            <a:avLst>
              <a:gd name="adj1" fmla="val 50000"/>
              <a:gd name="adj2" fmla="val 8447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64" name="Oval 8"/>
          <p:cNvSpPr>
            <a:spLocks noChangeArrowheads="1"/>
          </p:cNvSpPr>
          <p:nvPr/>
        </p:nvSpPr>
        <p:spPr bwMode="auto">
          <a:xfrm>
            <a:off x="6696075" y="4437063"/>
            <a:ext cx="2447925" cy="14398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a:ea typeface="楷体_GB2312" pitchFamily="49" charset="-122"/>
              </a:rPr>
              <a:t>残渣加盐酸，</a:t>
            </a:r>
          </a:p>
          <a:p>
            <a:pPr algn="ctr"/>
            <a:r>
              <a:rPr lang="zh-CN" altLang="en-US" sz="2000">
                <a:ea typeface="楷体_GB2312" pitchFamily="49" charset="-122"/>
              </a:rPr>
              <a:t>生成水溶性氯化物</a:t>
            </a:r>
          </a:p>
        </p:txBody>
      </p:sp>
      <p:sp>
        <p:nvSpPr>
          <p:cNvPr id="70665" name="AutoShape 9"/>
          <p:cNvSpPr>
            <a:spLocks noChangeArrowheads="1"/>
          </p:cNvSpPr>
          <p:nvPr/>
        </p:nvSpPr>
        <p:spPr bwMode="auto">
          <a:xfrm rot="10800000">
            <a:off x="5795963" y="5013325"/>
            <a:ext cx="976312" cy="288925"/>
          </a:xfrm>
          <a:prstGeom prst="rightArrow">
            <a:avLst>
              <a:gd name="adj1" fmla="val 50000"/>
              <a:gd name="adj2" fmla="val 8447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66" name="Oval 10"/>
          <p:cNvSpPr>
            <a:spLocks noChangeArrowheads="1"/>
          </p:cNvSpPr>
          <p:nvPr/>
        </p:nvSpPr>
        <p:spPr bwMode="auto">
          <a:xfrm>
            <a:off x="3419475" y="4292600"/>
            <a:ext cx="2447925" cy="18002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000">
                <a:latin typeface="楷体_GB2312" pitchFamily="49" charset="-122"/>
                <a:ea typeface="楷体_GB2312" pitchFamily="49" charset="-122"/>
              </a:rPr>
              <a:t>氨试液调节至中性</a:t>
            </a:r>
          </a:p>
          <a:p>
            <a:pPr algn="ctr"/>
            <a:r>
              <a:rPr lang="zh-CN" altLang="en-US" sz="2000">
                <a:latin typeface="楷体_GB2312" pitchFamily="49" charset="-122"/>
                <a:ea typeface="楷体_GB2312" pitchFamily="49" charset="-122"/>
              </a:rPr>
              <a:t>醋酸盐缓冲液</a:t>
            </a:r>
          </a:p>
          <a:p>
            <a:pPr algn="ctr"/>
            <a:r>
              <a:rPr lang="en-US" altLang="zh-CN" sz="2000">
                <a:latin typeface="楷体_GB2312" pitchFamily="49" charset="-122"/>
                <a:ea typeface="楷体_GB2312" pitchFamily="49" charset="-122"/>
              </a:rPr>
              <a:t>pH=3.5</a:t>
            </a:r>
          </a:p>
        </p:txBody>
      </p:sp>
      <p:sp>
        <p:nvSpPr>
          <p:cNvPr id="70667" name="AutoShape 11"/>
          <p:cNvSpPr>
            <a:spLocks noChangeArrowheads="1"/>
          </p:cNvSpPr>
          <p:nvPr/>
        </p:nvSpPr>
        <p:spPr bwMode="auto">
          <a:xfrm rot="10800000">
            <a:off x="2339975" y="5013325"/>
            <a:ext cx="976313" cy="288925"/>
          </a:xfrm>
          <a:prstGeom prst="rightArrow">
            <a:avLst>
              <a:gd name="adj1" fmla="val 50000"/>
              <a:gd name="adj2" fmla="val 8447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0668" name="Oval 12"/>
          <p:cNvSpPr>
            <a:spLocks noChangeArrowheads="1"/>
          </p:cNvSpPr>
          <p:nvPr/>
        </p:nvSpPr>
        <p:spPr bwMode="auto">
          <a:xfrm>
            <a:off x="323850" y="4365625"/>
            <a:ext cx="2052638" cy="14398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a:ea typeface="楷体_GB2312" pitchFamily="49" charset="-122"/>
              </a:rPr>
              <a:t>依法试验</a:t>
            </a:r>
          </a:p>
        </p:txBody>
      </p:sp>
      <p:sp>
        <p:nvSpPr>
          <p:cNvPr id="62477" name="Text Box 13"/>
          <p:cNvSpPr txBox="1">
            <a:spLocks noChangeArrowheads="1"/>
          </p:cNvSpPr>
          <p:nvPr/>
        </p:nvSpPr>
        <p:spPr bwMode="auto">
          <a:xfrm>
            <a:off x="250825" y="692150"/>
            <a:ext cx="29527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lang="zh-CN" altLang="en-US" sz="2800">
                <a:solidFill>
                  <a:srgbClr val="FFFF00"/>
                </a:solidFill>
                <a:latin typeface="楷体_GB2312" pitchFamily="49" charset="-122"/>
                <a:ea typeface="楷体_GB2312" pitchFamily="49" charset="-122"/>
              </a:rPr>
              <a:t>实验步骤：</a:t>
            </a:r>
          </a:p>
        </p:txBody>
      </p:sp>
    </p:spTree>
    <p:extLst>
      <p:ext uri="{BB962C8B-B14F-4D97-AF65-F5344CB8AC3E}">
        <p14:creationId xmlns:p14="http://schemas.microsoft.com/office/powerpoint/2010/main" val="3497373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8"/>
                                        </p:tgtEl>
                                        <p:attrNameLst>
                                          <p:attrName>style.visibility</p:attrName>
                                        </p:attrNameLst>
                                      </p:cBhvr>
                                      <p:to>
                                        <p:strVal val="visible"/>
                                      </p:to>
                                    </p:set>
                                    <p:anim calcmode="lin" valueType="num">
                                      <p:cBhvr additive="base">
                                        <p:cTn id="7" dur="500" fill="hold"/>
                                        <p:tgtEl>
                                          <p:spTgt spid="70658"/>
                                        </p:tgtEl>
                                        <p:attrNameLst>
                                          <p:attrName>ppt_x</p:attrName>
                                        </p:attrNameLst>
                                      </p:cBhvr>
                                      <p:tavLst>
                                        <p:tav tm="0">
                                          <p:val>
                                            <p:strVal val="0-#ppt_w/2"/>
                                          </p:val>
                                        </p:tav>
                                        <p:tav tm="100000">
                                          <p:val>
                                            <p:strVal val="#ppt_x"/>
                                          </p:val>
                                        </p:tav>
                                      </p:tavLst>
                                    </p:anim>
                                    <p:anim calcmode="lin" valueType="num">
                                      <p:cBhvr additive="base">
                                        <p:cTn id="8" dur="500" fill="hold"/>
                                        <p:tgtEl>
                                          <p:spTgt spid="7065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gtEl>
                                        <p:attrNameLst>
                                          <p:attrName>style.visibility</p:attrName>
                                        </p:attrNameLst>
                                      </p:cBhvr>
                                      <p:to>
                                        <p:strVal val="visible"/>
                                      </p:to>
                                    </p:set>
                                    <p:anim calcmode="lin" valueType="num">
                                      <p:cBhvr additive="base">
                                        <p:cTn id="13" dur="500" fill="hold"/>
                                        <p:tgtEl>
                                          <p:spTgt spid="70659"/>
                                        </p:tgtEl>
                                        <p:attrNameLst>
                                          <p:attrName>ppt_x</p:attrName>
                                        </p:attrNameLst>
                                      </p:cBhvr>
                                      <p:tavLst>
                                        <p:tav tm="0">
                                          <p:val>
                                            <p:strVal val="0-#ppt_w/2"/>
                                          </p:val>
                                        </p:tav>
                                        <p:tav tm="100000">
                                          <p:val>
                                            <p:strVal val="#ppt_x"/>
                                          </p:val>
                                        </p:tav>
                                      </p:tavLst>
                                    </p:anim>
                                    <p:anim calcmode="lin" valueType="num">
                                      <p:cBhvr additive="base">
                                        <p:cTn id="14" dur="500" fill="hold"/>
                                        <p:tgtEl>
                                          <p:spTgt spid="7065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60"/>
                                        </p:tgtEl>
                                        <p:attrNameLst>
                                          <p:attrName>style.visibility</p:attrName>
                                        </p:attrNameLst>
                                      </p:cBhvr>
                                      <p:to>
                                        <p:strVal val="visible"/>
                                      </p:to>
                                    </p:set>
                                    <p:anim calcmode="lin" valueType="num">
                                      <p:cBhvr additive="base">
                                        <p:cTn id="19" dur="500" fill="hold"/>
                                        <p:tgtEl>
                                          <p:spTgt spid="70660"/>
                                        </p:tgtEl>
                                        <p:attrNameLst>
                                          <p:attrName>ppt_x</p:attrName>
                                        </p:attrNameLst>
                                      </p:cBhvr>
                                      <p:tavLst>
                                        <p:tav tm="0">
                                          <p:val>
                                            <p:strVal val="0-#ppt_w/2"/>
                                          </p:val>
                                        </p:tav>
                                        <p:tav tm="100000">
                                          <p:val>
                                            <p:strVal val="#ppt_x"/>
                                          </p:val>
                                        </p:tav>
                                      </p:tavLst>
                                    </p:anim>
                                    <p:anim calcmode="lin" valueType="num">
                                      <p:cBhvr additive="base">
                                        <p:cTn id="20" dur="500" fill="hold"/>
                                        <p:tgtEl>
                                          <p:spTgt spid="7066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0661"/>
                                        </p:tgtEl>
                                        <p:attrNameLst>
                                          <p:attrName>style.visibility</p:attrName>
                                        </p:attrNameLst>
                                      </p:cBhvr>
                                      <p:to>
                                        <p:strVal val="visible"/>
                                      </p:to>
                                    </p:set>
                                    <p:anim calcmode="lin" valueType="num">
                                      <p:cBhvr additive="base">
                                        <p:cTn id="25" dur="500" fill="hold"/>
                                        <p:tgtEl>
                                          <p:spTgt spid="70661"/>
                                        </p:tgtEl>
                                        <p:attrNameLst>
                                          <p:attrName>ppt_x</p:attrName>
                                        </p:attrNameLst>
                                      </p:cBhvr>
                                      <p:tavLst>
                                        <p:tav tm="0">
                                          <p:val>
                                            <p:strVal val="0-#ppt_w/2"/>
                                          </p:val>
                                        </p:tav>
                                        <p:tav tm="100000">
                                          <p:val>
                                            <p:strVal val="#ppt_x"/>
                                          </p:val>
                                        </p:tav>
                                      </p:tavLst>
                                    </p:anim>
                                    <p:anim calcmode="lin" valueType="num">
                                      <p:cBhvr additive="base">
                                        <p:cTn id="26" dur="500" fill="hold"/>
                                        <p:tgtEl>
                                          <p:spTgt spid="7066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70662"/>
                                        </p:tgtEl>
                                        <p:attrNameLst>
                                          <p:attrName>style.visibility</p:attrName>
                                        </p:attrNameLst>
                                      </p:cBhvr>
                                      <p:to>
                                        <p:strVal val="visible"/>
                                      </p:to>
                                    </p:set>
                                    <p:anim calcmode="lin" valueType="num">
                                      <p:cBhvr additive="base">
                                        <p:cTn id="31" dur="500" fill="hold"/>
                                        <p:tgtEl>
                                          <p:spTgt spid="70662"/>
                                        </p:tgtEl>
                                        <p:attrNameLst>
                                          <p:attrName>ppt_x</p:attrName>
                                        </p:attrNameLst>
                                      </p:cBhvr>
                                      <p:tavLst>
                                        <p:tav tm="0">
                                          <p:val>
                                            <p:strVal val="#ppt_x"/>
                                          </p:val>
                                        </p:tav>
                                        <p:tav tm="100000">
                                          <p:val>
                                            <p:strVal val="#ppt_x"/>
                                          </p:val>
                                        </p:tav>
                                      </p:tavLst>
                                    </p:anim>
                                    <p:anim calcmode="lin" valueType="num">
                                      <p:cBhvr additive="base">
                                        <p:cTn id="32" dur="500" fill="hold"/>
                                        <p:tgtEl>
                                          <p:spTgt spid="70662"/>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70663"/>
                                        </p:tgtEl>
                                        <p:attrNameLst>
                                          <p:attrName>style.visibility</p:attrName>
                                        </p:attrNameLst>
                                      </p:cBhvr>
                                      <p:to>
                                        <p:strVal val="visible"/>
                                      </p:to>
                                    </p:set>
                                    <p:anim calcmode="lin" valueType="num">
                                      <p:cBhvr additive="base">
                                        <p:cTn id="37" dur="500" fill="hold"/>
                                        <p:tgtEl>
                                          <p:spTgt spid="70663"/>
                                        </p:tgtEl>
                                        <p:attrNameLst>
                                          <p:attrName>ppt_x</p:attrName>
                                        </p:attrNameLst>
                                      </p:cBhvr>
                                      <p:tavLst>
                                        <p:tav tm="0">
                                          <p:val>
                                            <p:strVal val="#ppt_x"/>
                                          </p:val>
                                        </p:tav>
                                        <p:tav tm="100000">
                                          <p:val>
                                            <p:strVal val="#ppt_x"/>
                                          </p:val>
                                        </p:tav>
                                      </p:tavLst>
                                    </p:anim>
                                    <p:anim calcmode="lin" valueType="num">
                                      <p:cBhvr additive="base">
                                        <p:cTn id="38" dur="500" fill="hold"/>
                                        <p:tgtEl>
                                          <p:spTgt spid="70663"/>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70664"/>
                                        </p:tgtEl>
                                        <p:attrNameLst>
                                          <p:attrName>style.visibility</p:attrName>
                                        </p:attrNameLst>
                                      </p:cBhvr>
                                      <p:to>
                                        <p:strVal val="visible"/>
                                      </p:to>
                                    </p:set>
                                    <p:anim calcmode="lin" valueType="num">
                                      <p:cBhvr additive="base">
                                        <p:cTn id="43" dur="500" fill="hold"/>
                                        <p:tgtEl>
                                          <p:spTgt spid="70664"/>
                                        </p:tgtEl>
                                        <p:attrNameLst>
                                          <p:attrName>ppt_x</p:attrName>
                                        </p:attrNameLst>
                                      </p:cBhvr>
                                      <p:tavLst>
                                        <p:tav tm="0">
                                          <p:val>
                                            <p:strVal val="1+#ppt_w/2"/>
                                          </p:val>
                                        </p:tav>
                                        <p:tav tm="100000">
                                          <p:val>
                                            <p:strVal val="#ppt_x"/>
                                          </p:val>
                                        </p:tav>
                                      </p:tavLst>
                                    </p:anim>
                                    <p:anim calcmode="lin" valueType="num">
                                      <p:cBhvr additive="base">
                                        <p:cTn id="44" dur="500" fill="hold"/>
                                        <p:tgtEl>
                                          <p:spTgt spid="7066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70665"/>
                                        </p:tgtEl>
                                        <p:attrNameLst>
                                          <p:attrName>style.visibility</p:attrName>
                                        </p:attrNameLst>
                                      </p:cBhvr>
                                      <p:to>
                                        <p:strVal val="visible"/>
                                      </p:to>
                                    </p:set>
                                    <p:anim calcmode="lin" valueType="num">
                                      <p:cBhvr additive="base">
                                        <p:cTn id="49" dur="500" fill="hold"/>
                                        <p:tgtEl>
                                          <p:spTgt spid="70665"/>
                                        </p:tgtEl>
                                        <p:attrNameLst>
                                          <p:attrName>ppt_x</p:attrName>
                                        </p:attrNameLst>
                                      </p:cBhvr>
                                      <p:tavLst>
                                        <p:tav tm="0">
                                          <p:val>
                                            <p:strVal val="1+#ppt_w/2"/>
                                          </p:val>
                                        </p:tav>
                                        <p:tav tm="100000">
                                          <p:val>
                                            <p:strVal val="#ppt_x"/>
                                          </p:val>
                                        </p:tav>
                                      </p:tavLst>
                                    </p:anim>
                                    <p:anim calcmode="lin" valueType="num">
                                      <p:cBhvr additive="base">
                                        <p:cTn id="50" dur="500" fill="hold"/>
                                        <p:tgtEl>
                                          <p:spTgt spid="7066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70666"/>
                                        </p:tgtEl>
                                        <p:attrNameLst>
                                          <p:attrName>style.visibility</p:attrName>
                                        </p:attrNameLst>
                                      </p:cBhvr>
                                      <p:to>
                                        <p:strVal val="visible"/>
                                      </p:to>
                                    </p:set>
                                    <p:anim calcmode="lin" valueType="num">
                                      <p:cBhvr additive="base">
                                        <p:cTn id="55" dur="500" fill="hold"/>
                                        <p:tgtEl>
                                          <p:spTgt spid="70666"/>
                                        </p:tgtEl>
                                        <p:attrNameLst>
                                          <p:attrName>ppt_x</p:attrName>
                                        </p:attrNameLst>
                                      </p:cBhvr>
                                      <p:tavLst>
                                        <p:tav tm="0">
                                          <p:val>
                                            <p:strVal val="1+#ppt_w/2"/>
                                          </p:val>
                                        </p:tav>
                                        <p:tav tm="100000">
                                          <p:val>
                                            <p:strVal val="#ppt_x"/>
                                          </p:val>
                                        </p:tav>
                                      </p:tavLst>
                                    </p:anim>
                                    <p:anim calcmode="lin" valueType="num">
                                      <p:cBhvr additive="base">
                                        <p:cTn id="56" dur="500" fill="hold"/>
                                        <p:tgtEl>
                                          <p:spTgt spid="70666"/>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70667"/>
                                        </p:tgtEl>
                                        <p:attrNameLst>
                                          <p:attrName>style.visibility</p:attrName>
                                        </p:attrNameLst>
                                      </p:cBhvr>
                                      <p:to>
                                        <p:strVal val="visible"/>
                                      </p:to>
                                    </p:set>
                                    <p:anim calcmode="lin" valueType="num">
                                      <p:cBhvr additive="base">
                                        <p:cTn id="61" dur="500" fill="hold"/>
                                        <p:tgtEl>
                                          <p:spTgt spid="70667"/>
                                        </p:tgtEl>
                                        <p:attrNameLst>
                                          <p:attrName>ppt_x</p:attrName>
                                        </p:attrNameLst>
                                      </p:cBhvr>
                                      <p:tavLst>
                                        <p:tav tm="0">
                                          <p:val>
                                            <p:strVal val="1+#ppt_w/2"/>
                                          </p:val>
                                        </p:tav>
                                        <p:tav tm="100000">
                                          <p:val>
                                            <p:strVal val="#ppt_x"/>
                                          </p:val>
                                        </p:tav>
                                      </p:tavLst>
                                    </p:anim>
                                    <p:anim calcmode="lin" valueType="num">
                                      <p:cBhvr additive="base">
                                        <p:cTn id="62" dur="500" fill="hold"/>
                                        <p:tgtEl>
                                          <p:spTgt spid="70667"/>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70668"/>
                                        </p:tgtEl>
                                        <p:attrNameLst>
                                          <p:attrName>style.visibility</p:attrName>
                                        </p:attrNameLst>
                                      </p:cBhvr>
                                      <p:to>
                                        <p:strVal val="visible"/>
                                      </p:to>
                                    </p:set>
                                    <p:anim calcmode="lin" valueType="num">
                                      <p:cBhvr additive="base">
                                        <p:cTn id="67" dur="500" fill="hold"/>
                                        <p:tgtEl>
                                          <p:spTgt spid="70668"/>
                                        </p:tgtEl>
                                        <p:attrNameLst>
                                          <p:attrName>ppt_x</p:attrName>
                                        </p:attrNameLst>
                                      </p:cBhvr>
                                      <p:tavLst>
                                        <p:tav tm="0">
                                          <p:val>
                                            <p:strVal val="1+#ppt_w/2"/>
                                          </p:val>
                                        </p:tav>
                                        <p:tav tm="100000">
                                          <p:val>
                                            <p:strVal val="#ppt_x"/>
                                          </p:val>
                                        </p:tav>
                                      </p:tavLst>
                                    </p:anim>
                                    <p:anim calcmode="lin" valueType="num">
                                      <p:cBhvr additive="base">
                                        <p:cTn id="68" dur="500" fill="hold"/>
                                        <p:tgtEl>
                                          <p:spTgt spid="706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animBg="1"/>
      <p:bldP spid="70659" grpId="0" animBg="1"/>
      <p:bldP spid="70660" grpId="0" animBg="1"/>
      <p:bldP spid="70661" grpId="0" animBg="1"/>
      <p:bldP spid="70662" grpId="0" animBg="1"/>
      <p:bldP spid="70663" grpId="0" animBg="1"/>
      <p:bldP spid="70664" grpId="0" animBg="1"/>
      <p:bldP spid="70665" grpId="0" animBg="1"/>
      <p:bldP spid="70666" grpId="0" animBg="1"/>
      <p:bldP spid="70667" grpId="0" animBg="1"/>
      <p:bldP spid="7066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2"/>
          <p:cNvGraphicFramePr>
            <a:graphicFrameLocks noChangeAspect="1"/>
          </p:cNvGraphicFramePr>
          <p:nvPr/>
        </p:nvGraphicFramePr>
        <p:xfrm>
          <a:off x="323850" y="1125538"/>
          <a:ext cx="8351838" cy="1951037"/>
        </p:xfrm>
        <a:graphic>
          <a:graphicData uri="http://schemas.openxmlformats.org/presentationml/2006/ole">
            <mc:AlternateContent xmlns:mc="http://schemas.openxmlformats.org/markup-compatibility/2006">
              <mc:Choice xmlns:v="urn:schemas-microsoft-com:vml" Requires="v">
                <p:oleObj spid="_x0000_s16454" name="公式" r:id="rId3" imgW="3133657" imgH="657225" progId="Equation.3">
                  <p:embed/>
                </p:oleObj>
              </mc:Choice>
              <mc:Fallback>
                <p:oleObj name="公式" r:id="rId3" imgW="3133657" imgH="65722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125538"/>
                        <a:ext cx="8351838" cy="195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683" name="Object 3"/>
          <p:cNvGraphicFramePr>
            <a:graphicFrameLocks noChangeAspect="1"/>
          </p:cNvGraphicFramePr>
          <p:nvPr/>
        </p:nvGraphicFramePr>
        <p:xfrm>
          <a:off x="395288" y="3429000"/>
          <a:ext cx="8424862" cy="2117725"/>
        </p:xfrm>
        <a:graphic>
          <a:graphicData uri="http://schemas.openxmlformats.org/presentationml/2006/ole">
            <mc:AlternateContent xmlns:mc="http://schemas.openxmlformats.org/markup-compatibility/2006">
              <mc:Choice xmlns:v="urn:schemas-microsoft-com:vml" Requires="v">
                <p:oleObj spid="_x0000_s16455" name="公式" r:id="rId5" imgW="2933700" imgH="657225" progId="Equation.3">
                  <p:embed/>
                </p:oleObj>
              </mc:Choice>
              <mc:Fallback>
                <p:oleObj name="公式" r:id="rId5" imgW="2933700" imgH="65722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3429000"/>
                        <a:ext cx="8424862" cy="211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684" name="Text Box 4"/>
          <p:cNvSpPr txBox="1">
            <a:spLocks noChangeArrowheads="1"/>
          </p:cNvSpPr>
          <p:nvPr/>
        </p:nvSpPr>
        <p:spPr bwMode="auto">
          <a:xfrm>
            <a:off x="179388" y="260350"/>
            <a:ext cx="2971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kumimoji="1" lang="en-US" altLang="zh-CN" sz="2800" b="0">
                <a:solidFill>
                  <a:srgbClr val="FFFF00"/>
                </a:solidFill>
                <a:latin typeface="楷体_GB2312" pitchFamily="49" charset="-122"/>
                <a:ea typeface="楷体_GB2312" pitchFamily="49" charset="-122"/>
              </a:rPr>
              <a:t>2. </a:t>
            </a:r>
            <a:r>
              <a:rPr kumimoji="1" lang="zh-CN" altLang="en-US" sz="2800" b="0">
                <a:solidFill>
                  <a:srgbClr val="FFFF00"/>
                </a:solidFill>
                <a:latin typeface="楷体_GB2312" pitchFamily="49" charset="-122"/>
                <a:ea typeface="楷体_GB2312" pitchFamily="49" charset="-122"/>
              </a:rPr>
              <a:t>操作方法</a:t>
            </a:r>
          </a:p>
        </p:txBody>
      </p:sp>
    </p:spTree>
    <p:extLst>
      <p:ext uri="{BB962C8B-B14F-4D97-AF65-F5344CB8AC3E}">
        <p14:creationId xmlns:p14="http://schemas.microsoft.com/office/powerpoint/2010/main" val="40254366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684"/>
                                        </p:tgtEl>
                                        <p:attrNameLst>
                                          <p:attrName>style.visibility</p:attrName>
                                        </p:attrNameLst>
                                      </p:cBhvr>
                                      <p:to>
                                        <p:strVal val="visible"/>
                                      </p:to>
                                    </p:set>
                                    <p:anim calcmode="lin" valueType="num">
                                      <p:cBhvr additive="base">
                                        <p:cTn id="7" dur="500" fill="hold"/>
                                        <p:tgtEl>
                                          <p:spTgt spid="71684"/>
                                        </p:tgtEl>
                                        <p:attrNameLst>
                                          <p:attrName>ppt_x</p:attrName>
                                        </p:attrNameLst>
                                      </p:cBhvr>
                                      <p:tavLst>
                                        <p:tav tm="0">
                                          <p:val>
                                            <p:strVal val="0-#ppt_w/2"/>
                                          </p:val>
                                        </p:tav>
                                        <p:tav tm="100000">
                                          <p:val>
                                            <p:strVal val="#ppt_x"/>
                                          </p:val>
                                        </p:tav>
                                      </p:tavLst>
                                    </p:anim>
                                    <p:anim calcmode="lin" valueType="num">
                                      <p:cBhvr additive="base">
                                        <p:cTn id="8" dur="500" fill="hold"/>
                                        <p:tgtEl>
                                          <p:spTgt spid="716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71682"/>
                                        </p:tgtEl>
                                        <p:attrNameLst>
                                          <p:attrName>style.visibility</p:attrName>
                                        </p:attrNameLst>
                                      </p:cBhvr>
                                      <p:to>
                                        <p:strVal val="visible"/>
                                      </p:to>
                                    </p:set>
                                    <p:anim calcmode="lin" valueType="num">
                                      <p:cBhvr additive="base">
                                        <p:cTn id="13" dur="500" fill="hold"/>
                                        <p:tgtEl>
                                          <p:spTgt spid="71682"/>
                                        </p:tgtEl>
                                        <p:attrNameLst>
                                          <p:attrName>ppt_x</p:attrName>
                                        </p:attrNameLst>
                                      </p:cBhvr>
                                      <p:tavLst>
                                        <p:tav tm="0">
                                          <p:val>
                                            <p:strVal val="0-#ppt_w/2"/>
                                          </p:val>
                                        </p:tav>
                                        <p:tav tm="100000">
                                          <p:val>
                                            <p:strVal val="#ppt_x"/>
                                          </p:val>
                                        </p:tav>
                                      </p:tavLst>
                                    </p:anim>
                                    <p:anim calcmode="lin" valueType="num">
                                      <p:cBhvr additive="base">
                                        <p:cTn id="14" dur="500" fill="hold"/>
                                        <p:tgtEl>
                                          <p:spTgt spid="7168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71683"/>
                                        </p:tgtEl>
                                        <p:attrNameLst>
                                          <p:attrName>style.visibility</p:attrName>
                                        </p:attrNameLst>
                                      </p:cBhvr>
                                      <p:to>
                                        <p:strVal val="visible"/>
                                      </p:to>
                                    </p:set>
                                    <p:anim calcmode="lin" valueType="num">
                                      <p:cBhvr additive="base">
                                        <p:cTn id="19" dur="500" fill="hold"/>
                                        <p:tgtEl>
                                          <p:spTgt spid="71683"/>
                                        </p:tgtEl>
                                        <p:attrNameLst>
                                          <p:attrName>ppt_x</p:attrName>
                                        </p:attrNameLst>
                                      </p:cBhvr>
                                      <p:tavLst>
                                        <p:tav tm="0">
                                          <p:val>
                                            <p:strVal val="0-#ppt_w/2"/>
                                          </p:val>
                                        </p:tav>
                                        <p:tav tm="100000">
                                          <p:val>
                                            <p:strVal val="#ppt_x"/>
                                          </p:val>
                                        </p:tav>
                                      </p:tavLst>
                                    </p:anim>
                                    <p:anim calcmode="lin" valueType="num">
                                      <p:cBhvr additive="base">
                                        <p:cTn id="20" dur="500" fill="hold"/>
                                        <p:tgtEl>
                                          <p:spTgt spid="716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179388" y="549275"/>
            <a:ext cx="8091487"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50000"/>
              </a:lnSpc>
              <a:spcBef>
                <a:spcPct val="50000"/>
              </a:spcBef>
            </a:pPr>
            <a:r>
              <a:rPr kumimoji="1" lang="zh-CN" altLang="en-US" sz="3200" b="0">
                <a:solidFill>
                  <a:srgbClr val="FFFF00"/>
                </a:solidFill>
                <a:latin typeface="楷体_GB2312" pitchFamily="49" charset="-122"/>
                <a:ea typeface="楷体_GB2312" pitchFamily="49" charset="-122"/>
              </a:rPr>
              <a:t>第三法  硫化钠法</a:t>
            </a:r>
          </a:p>
        </p:txBody>
      </p:sp>
      <p:sp>
        <p:nvSpPr>
          <p:cNvPr id="72707" name="Text Box 3"/>
          <p:cNvSpPr txBox="1">
            <a:spLocks noChangeArrowheads="1"/>
          </p:cNvSpPr>
          <p:nvPr/>
        </p:nvSpPr>
        <p:spPr bwMode="auto">
          <a:xfrm>
            <a:off x="0" y="1196975"/>
            <a:ext cx="8915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30000"/>
              </a:lnSpc>
              <a:spcBef>
                <a:spcPct val="50000"/>
              </a:spcBef>
            </a:pPr>
            <a:r>
              <a:rPr kumimoji="1" lang="en-US" altLang="zh-CN" sz="4000" b="0">
                <a:latin typeface="Times New Roman" pitchFamily="18" charset="0"/>
                <a:ea typeface="黑体" pitchFamily="2" charset="-122"/>
              </a:rPr>
              <a:t>        </a:t>
            </a:r>
            <a:r>
              <a:rPr kumimoji="1" lang="zh-CN" altLang="en-US" sz="2800" b="0">
                <a:solidFill>
                  <a:schemeClr val="bg1"/>
                </a:solidFill>
                <a:latin typeface="Times New Roman" pitchFamily="18" charset="0"/>
                <a:ea typeface="楷体_GB2312" pitchFamily="49" charset="-122"/>
              </a:rPr>
              <a:t>适用于溶于碱而不溶于稀酸或在稀酸中生成沉淀的药物。如磺胺类、巴比妥类。</a:t>
            </a:r>
            <a:r>
              <a:rPr kumimoji="1" lang="zh-CN" altLang="en-US" sz="4000" b="0">
                <a:solidFill>
                  <a:schemeClr val="bg1"/>
                </a:solidFill>
                <a:latin typeface="Times New Roman" pitchFamily="18" charset="0"/>
                <a:ea typeface="黑体" pitchFamily="2" charset="-122"/>
              </a:rPr>
              <a:t> </a:t>
            </a:r>
          </a:p>
        </p:txBody>
      </p:sp>
      <p:graphicFrame>
        <p:nvGraphicFramePr>
          <p:cNvPr id="72709" name="Object 5"/>
          <p:cNvGraphicFramePr>
            <a:graphicFrameLocks noChangeAspect="1"/>
          </p:cNvGraphicFramePr>
          <p:nvPr/>
        </p:nvGraphicFramePr>
        <p:xfrm>
          <a:off x="152400" y="3068638"/>
          <a:ext cx="8991600" cy="576262"/>
        </p:xfrm>
        <a:graphic>
          <a:graphicData uri="http://schemas.openxmlformats.org/presentationml/2006/ole">
            <mc:AlternateContent xmlns:mc="http://schemas.openxmlformats.org/markup-compatibility/2006">
              <mc:Choice xmlns:v="urn:schemas-microsoft-com:vml" Requires="v">
                <p:oleObj spid="_x0000_s17478" r:id="rId3" imgW="2933700" imgH="162015" progId="Equation.3">
                  <p:embed/>
                </p:oleObj>
              </mc:Choice>
              <mc:Fallback>
                <p:oleObj r:id="rId3" imgW="2933700" imgH="16201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068638"/>
                        <a:ext cx="8991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10" name="Object 6"/>
          <p:cNvGraphicFramePr>
            <a:graphicFrameLocks noChangeAspect="1"/>
          </p:cNvGraphicFramePr>
          <p:nvPr/>
        </p:nvGraphicFramePr>
        <p:xfrm>
          <a:off x="0" y="4221163"/>
          <a:ext cx="8991600" cy="576262"/>
        </p:xfrm>
        <a:graphic>
          <a:graphicData uri="http://schemas.openxmlformats.org/presentationml/2006/ole">
            <mc:AlternateContent xmlns:mc="http://schemas.openxmlformats.org/markup-compatibility/2006">
              <mc:Choice xmlns:v="urn:schemas-microsoft-com:vml" Requires="v">
                <p:oleObj spid="_x0000_s17479" r:id="rId5" imgW="3543300" imgH="171450" progId="Equation.3">
                  <p:embed/>
                </p:oleObj>
              </mc:Choice>
              <mc:Fallback>
                <p:oleObj r:id="rId5" imgW="3543300" imgH="17145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221163"/>
                        <a:ext cx="8991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8" name="Text Box 10"/>
          <p:cNvSpPr txBox="1">
            <a:spLocks noChangeArrowheads="1"/>
          </p:cNvSpPr>
          <p:nvPr/>
        </p:nvSpPr>
        <p:spPr bwMode="auto">
          <a:xfrm>
            <a:off x="179388" y="5157788"/>
            <a:ext cx="86042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lang="zh-CN" altLang="en-US" sz="2800">
                <a:solidFill>
                  <a:srgbClr val="FFFF00"/>
                </a:solidFill>
                <a:ea typeface="楷体_GB2312" pitchFamily="49" charset="-122"/>
              </a:rPr>
              <a:t>试验条件</a:t>
            </a:r>
            <a:r>
              <a:rPr lang="zh-CN" altLang="en-US" sz="2800">
                <a:solidFill>
                  <a:srgbClr val="FFFF00"/>
                </a:solidFill>
                <a:latin typeface="楷体_GB2312" pitchFamily="49" charset="-122"/>
                <a:ea typeface="楷体_GB2312" pitchFamily="49" charset="-122"/>
              </a:rPr>
              <a:t>：</a:t>
            </a:r>
            <a:r>
              <a:rPr kumimoji="1" lang="en-US" altLang="zh-CN" sz="2800" b="0">
                <a:solidFill>
                  <a:schemeClr val="bg1"/>
                </a:solidFill>
                <a:latin typeface="楷体_GB2312" pitchFamily="49" charset="-122"/>
                <a:ea typeface="楷体_GB2312" pitchFamily="49" charset="-122"/>
              </a:rPr>
              <a:t>NaOH</a:t>
            </a:r>
            <a:r>
              <a:rPr kumimoji="1" lang="zh-CN" altLang="en-US" sz="2800" b="0">
                <a:solidFill>
                  <a:schemeClr val="bg1"/>
                </a:solidFill>
                <a:latin typeface="楷体_GB2312" pitchFamily="49" charset="-122"/>
                <a:ea typeface="楷体_GB2312" pitchFamily="49" charset="-122"/>
              </a:rPr>
              <a:t>碱性条件；显色剂用硫化钠</a:t>
            </a:r>
            <a:endParaRPr lang="zh-CN" altLang="en-US" sz="2800">
              <a:solidFill>
                <a:srgbClr val="FFFF00"/>
              </a:solidFill>
              <a:latin typeface="楷体_GB2312" pitchFamily="49" charset="-122"/>
              <a:ea typeface="楷体_GB2312" pitchFamily="49" charset="-122"/>
            </a:endParaRPr>
          </a:p>
        </p:txBody>
      </p:sp>
    </p:spTree>
    <p:extLst>
      <p:ext uri="{BB962C8B-B14F-4D97-AF65-F5344CB8AC3E}">
        <p14:creationId xmlns:p14="http://schemas.microsoft.com/office/powerpoint/2010/main" val="1795572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slide(fromBottom)">
                                      <p:cBhvr>
                                        <p:cTn id="7" dur="500"/>
                                        <p:tgtEl>
                                          <p:spTgt spid="727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2707"/>
                                        </p:tgtEl>
                                        <p:attrNameLst>
                                          <p:attrName>style.visibility</p:attrName>
                                        </p:attrNameLst>
                                      </p:cBhvr>
                                      <p:to>
                                        <p:strVal val="visible"/>
                                      </p:to>
                                    </p:set>
                                    <p:anim calcmode="lin" valueType="num">
                                      <p:cBhvr additive="base">
                                        <p:cTn id="12" dur="500" fill="hold"/>
                                        <p:tgtEl>
                                          <p:spTgt spid="72707"/>
                                        </p:tgtEl>
                                        <p:attrNameLst>
                                          <p:attrName>ppt_x</p:attrName>
                                        </p:attrNameLst>
                                      </p:cBhvr>
                                      <p:tavLst>
                                        <p:tav tm="0">
                                          <p:val>
                                            <p:strVal val="0-#ppt_w/2"/>
                                          </p:val>
                                        </p:tav>
                                        <p:tav tm="100000">
                                          <p:val>
                                            <p:strVal val="#ppt_x"/>
                                          </p:val>
                                        </p:tav>
                                      </p:tavLst>
                                    </p:anim>
                                    <p:anim calcmode="lin" valueType="num">
                                      <p:cBhvr additive="base">
                                        <p:cTn id="13" dur="500" fill="hold"/>
                                        <p:tgtEl>
                                          <p:spTgt spid="7270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72709"/>
                                        </p:tgtEl>
                                        <p:attrNameLst>
                                          <p:attrName>style.visibility</p:attrName>
                                        </p:attrNameLst>
                                      </p:cBhvr>
                                      <p:to>
                                        <p:strVal val="visible"/>
                                      </p:to>
                                    </p:set>
                                    <p:anim calcmode="lin" valueType="num">
                                      <p:cBhvr additive="base">
                                        <p:cTn id="18" dur="500" fill="hold"/>
                                        <p:tgtEl>
                                          <p:spTgt spid="72709"/>
                                        </p:tgtEl>
                                        <p:attrNameLst>
                                          <p:attrName>ppt_x</p:attrName>
                                        </p:attrNameLst>
                                      </p:cBhvr>
                                      <p:tavLst>
                                        <p:tav tm="0">
                                          <p:val>
                                            <p:strVal val="#ppt_x"/>
                                          </p:val>
                                        </p:tav>
                                        <p:tav tm="100000">
                                          <p:val>
                                            <p:strVal val="#ppt_x"/>
                                          </p:val>
                                        </p:tav>
                                      </p:tavLst>
                                    </p:anim>
                                    <p:anim calcmode="lin" valueType="num">
                                      <p:cBhvr additive="base">
                                        <p:cTn id="19" dur="500" fill="hold"/>
                                        <p:tgtEl>
                                          <p:spTgt spid="7270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72710"/>
                                        </p:tgtEl>
                                        <p:attrNameLst>
                                          <p:attrName>style.visibility</p:attrName>
                                        </p:attrNameLst>
                                      </p:cBhvr>
                                      <p:to>
                                        <p:strVal val="visible"/>
                                      </p:to>
                                    </p:set>
                                    <p:anim calcmode="lin" valueType="num">
                                      <p:cBhvr additive="base">
                                        <p:cTn id="24" dur="500" fill="hold"/>
                                        <p:tgtEl>
                                          <p:spTgt spid="72710"/>
                                        </p:tgtEl>
                                        <p:attrNameLst>
                                          <p:attrName>ppt_x</p:attrName>
                                        </p:attrNameLst>
                                      </p:cBhvr>
                                      <p:tavLst>
                                        <p:tav tm="0">
                                          <p:val>
                                            <p:strVal val="1+#ppt_w/2"/>
                                          </p:val>
                                        </p:tav>
                                        <p:tav tm="100000">
                                          <p:val>
                                            <p:strVal val="#ppt_x"/>
                                          </p:val>
                                        </p:tav>
                                      </p:tavLst>
                                    </p:anim>
                                    <p:anim calcmode="lin" valueType="num">
                                      <p:cBhvr additive="base">
                                        <p:cTn id="25" dur="500" fill="hold"/>
                                        <p:tgtEl>
                                          <p:spTgt spid="727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utoUpdateAnimBg="0"/>
      <p:bldP spid="72707" grpId="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377825" y="404813"/>
            <a:ext cx="8915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lnSpc>
                <a:spcPct val="150000"/>
              </a:lnSpc>
              <a:spcBef>
                <a:spcPct val="50000"/>
              </a:spcBef>
            </a:pPr>
            <a:r>
              <a:rPr kumimoji="1" lang="zh-CN" altLang="en-US" sz="2800" dirty="0">
                <a:solidFill>
                  <a:srgbClr val="FFFF00"/>
                </a:solidFill>
                <a:latin typeface="楷体_GB2312" pitchFamily="49" charset="-122"/>
                <a:ea typeface="楷体_GB2312" pitchFamily="49" charset="-122"/>
              </a:rPr>
              <a:t>微孔滤</a:t>
            </a:r>
            <a:r>
              <a:rPr kumimoji="1" lang="zh-CN" altLang="en-US" sz="2800" dirty="0" smtClean="0">
                <a:solidFill>
                  <a:srgbClr val="FFFF00"/>
                </a:solidFill>
                <a:latin typeface="楷体_GB2312" pitchFamily="49" charset="-122"/>
                <a:ea typeface="楷体_GB2312" pitchFamily="49" charset="-122"/>
              </a:rPr>
              <a:t>膜过滤</a:t>
            </a:r>
            <a:r>
              <a:rPr kumimoji="1" lang="zh-CN" altLang="en-US" sz="4000" b="0" dirty="0" smtClean="0">
                <a:latin typeface="Times New Roman" pitchFamily="18" charset="0"/>
                <a:ea typeface="黑体" pitchFamily="2" charset="-122"/>
              </a:rPr>
              <a:t> </a:t>
            </a:r>
            <a:endParaRPr kumimoji="1" lang="zh-CN" altLang="en-US" sz="4000" b="0" dirty="0">
              <a:latin typeface="Times New Roman" pitchFamily="18" charset="0"/>
              <a:ea typeface="黑体" pitchFamily="2" charset="-122"/>
            </a:endParaRPr>
          </a:p>
        </p:txBody>
      </p:sp>
      <p:sp>
        <p:nvSpPr>
          <p:cNvPr id="73731" name="Text Box 3"/>
          <p:cNvSpPr txBox="1">
            <a:spLocks noChangeArrowheads="1"/>
          </p:cNvSpPr>
          <p:nvPr/>
        </p:nvSpPr>
        <p:spPr bwMode="auto">
          <a:xfrm>
            <a:off x="377826" y="1309688"/>
            <a:ext cx="8915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algn="just" eaLnBrk="1" hangingPunct="1">
              <a:lnSpc>
                <a:spcPct val="150000"/>
              </a:lnSpc>
              <a:spcBef>
                <a:spcPct val="50000"/>
              </a:spcBef>
            </a:pPr>
            <a:r>
              <a:rPr kumimoji="1" lang="zh-CN" altLang="en-US" sz="2800" b="0" dirty="0" smtClean="0">
                <a:solidFill>
                  <a:schemeClr val="bg1"/>
                </a:solidFill>
                <a:latin typeface="楷体_GB2312" pitchFamily="49" charset="-122"/>
                <a:ea typeface="楷体_GB2312" pitchFamily="49" charset="-122"/>
              </a:rPr>
              <a:t> 含</a:t>
            </a:r>
            <a:r>
              <a:rPr kumimoji="1" lang="en-US" altLang="zh-CN" sz="2800" b="0" dirty="0">
                <a:solidFill>
                  <a:schemeClr val="bg1"/>
                </a:solidFill>
                <a:latin typeface="楷体_GB2312" pitchFamily="49" charset="-122"/>
                <a:ea typeface="楷体_GB2312" pitchFamily="49" charset="-122"/>
              </a:rPr>
              <a:t>2</a:t>
            </a:r>
            <a:r>
              <a:rPr kumimoji="1" lang="zh-CN" altLang="en-US" sz="2800" b="0" dirty="0">
                <a:solidFill>
                  <a:schemeClr val="bg1"/>
                </a:solidFill>
                <a:latin typeface="楷体_GB2312" pitchFamily="49" charset="-122"/>
                <a:ea typeface="楷体_GB2312" pitchFamily="49" charset="-122"/>
              </a:rPr>
              <a:t>～</a:t>
            </a:r>
            <a:r>
              <a:rPr kumimoji="1" lang="en-US" altLang="zh-CN" sz="2800" b="0" dirty="0">
                <a:solidFill>
                  <a:schemeClr val="bg1"/>
                </a:solidFill>
                <a:latin typeface="楷体_GB2312" pitchFamily="49" charset="-122"/>
                <a:ea typeface="楷体_GB2312" pitchFamily="49" charset="-122"/>
              </a:rPr>
              <a:t>5</a:t>
            </a:r>
            <a:r>
              <a:rPr kumimoji="1" lang="en-US" altLang="zh-CN" sz="2800" b="0" dirty="0">
                <a:solidFill>
                  <a:schemeClr val="bg1"/>
                </a:solidFill>
                <a:latin typeface="楷体_GB2312" pitchFamily="49" charset="-122"/>
                <a:ea typeface="楷体_GB2312" pitchFamily="49" charset="-122"/>
                <a:sym typeface="Symbol" pitchFamily="18" charset="2"/>
              </a:rPr>
              <a:t></a:t>
            </a:r>
            <a:r>
              <a:rPr kumimoji="1" lang="en-US" altLang="zh-CN" sz="2800" b="0" dirty="0">
                <a:solidFill>
                  <a:schemeClr val="bg1"/>
                </a:solidFill>
                <a:latin typeface="楷体_GB2312" pitchFamily="49" charset="-122"/>
                <a:ea typeface="楷体_GB2312" pitchFamily="49" charset="-122"/>
              </a:rPr>
              <a:t>g</a:t>
            </a:r>
            <a:r>
              <a:rPr kumimoji="1" lang="zh-CN" altLang="en-US" sz="2800" b="0" dirty="0">
                <a:solidFill>
                  <a:schemeClr val="bg1"/>
                </a:solidFill>
                <a:latin typeface="楷体_GB2312" pitchFamily="49" charset="-122"/>
                <a:ea typeface="楷体_GB2312" pitchFamily="49" charset="-122"/>
              </a:rPr>
              <a:t>重金属杂质及有色供试液的检查。</a:t>
            </a:r>
          </a:p>
          <a:p>
            <a:pPr eaLnBrk="1" hangingPunct="1">
              <a:lnSpc>
                <a:spcPct val="150000"/>
              </a:lnSpc>
              <a:spcBef>
                <a:spcPct val="50000"/>
              </a:spcBef>
            </a:pPr>
            <a:r>
              <a:rPr kumimoji="1" lang="zh-CN" altLang="en-US" sz="2800" b="0" dirty="0">
                <a:solidFill>
                  <a:schemeClr val="bg1"/>
                </a:solidFill>
                <a:latin typeface="楷体_GB2312" pitchFamily="49" charset="-122"/>
                <a:ea typeface="楷体_GB2312" pitchFamily="49" charset="-122"/>
              </a:rPr>
              <a:t> 依一法检查，结果微孔滤膜过滤后比较色斑。 </a:t>
            </a:r>
          </a:p>
        </p:txBody>
      </p:sp>
      <p:grpSp>
        <p:nvGrpSpPr>
          <p:cNvPr id="73732" name="Group 4"/>
          <p:cNvGrpSpPr>
            <a:grpSpLocks/>
          </p:cNvGrpSpPr>
          <p:nvPr/>
        </p:nvGrpSpPr>
        <p:grpSpPr bwMode="auto">
          <a:xfrm>
            <a:off x="827088" y="3284538"/>
            <a:ext cx="6880225" cy="3208337"/>
            <a:chOff x="1234" y="1545"/>
            <a:chExt cx="4334" cy="2021"/>
          </a:xfrm>
        </p:grpSpPr>
        <p:sp>
          <p:nvSpPr>
            <p:cNvPr id="65541" name="Text Box 5"/>
            <p:cNvSpPr txBox="1">
              <a:spLocks noChangeArrowheads="1"/>
            </p:cNvSpPr>
            <p:nvPr/>
          </p:nvSpPr>
          <p:spPr bwMode="auto">
            <a:xfrm>
              <a:off x="1234" y="1545"/>
              <a:ext cx="2525" cy="16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charset="-122"/>
                </a:defRPr>
              </a:lvl1pPr>
              <a:lvl2pPr marL="742950" indent="-285750" eaLnBrk="0" hangingPunct="0">
                <a:defRPr b="1">
                  <a:solidFill>
                    <a:schemeClr val="tx1"/>
                  </a:solidFill>
                  <a:latin typeface="Arial" charset="0"/>
                  <a:ea typeface="宋体" charset="-122"/>
                </a:defRPr>
              </a:lvl2pPr>
              <a:lvl3pPr marL="1143000" indent="-228600" eaLnBrk="0" hangingPunct="0">
                <a:defRPr b="1">
                  <a:solidFill>
                    <a:schemeClr val="tx1"/>
                  </a:solidFill>
                  <a:latin typeface="Arial" charset="0"/>
                  <a:ea typeface="宋体" charset="-122"/>
                </a:defRPr>
              </a:lvl3pPr>
              <a:lvl4pPr marL="1600200" indent="-228600" eaLnBrk="0" hangingPunct="0">
                <a:defRPr b="1">
                  <a:solidFill>
                    <a:schemeClr val="tx1"/>
                  </a:solidFill>
                  <a:latin typeface="Arial" charset="0"/>
                  <a:ea typeface="宋体" charset="-122"/>
                </a:defRPr>
              </a:lvl4pPr>
              <a:lvl5pPr marL="2057400" indent="-228600" eaLnBrk="0" hangingPunct="0">
                <a:defRPr b="1">
                  <a:solidFill>
                    <a:schemeClr val="tx1"/>
                  </a:solidFill>
                  <a:latin typeface="Arial" charset="0"/>
                  <a:ea typeface="宋体" charset="-122"/>
                </a:defRPr>
              </a:lvl5pPr>
              <a:lvl6pPr marL="2514600" indent="-228600" eaLnBrk="0" fontAlgn="base" hangingPunct="0">
                <a:spcBef>
                  <a:spcPct val="0"/>
                </a:spcBef>
                <a:spcAft>
                  <a:spcPct val="0"/>
                </a:spcAft>
                <a:defRPr b="1">
                  <a:solidFill>
                    <a:schemeClr val="tx1"/>
                  </a:solidFill>
                  <a:latin typeface="Arial" charset="0"/>
                  <a:ea typeface="宋体" charset="-122"/>
                </a:defRPr>
              </a:lvl6pPr>
              <a:lvl7pPr marL="2971800" indent="-228600" eaLnBrk="0" fontAlgn="base" hangingPunct="0">
                <a:spcBef>
                  <a:spcPct val="0"/>
                </a:spcBef>
                <a:spcAft>
                  <a:spcPct val="0"/>
                </a:spcAft>
                <a:defRPr b="1">
                  <a:solidFill>
                    <a:schemeClr val="tx1"/>
                  </a:solidFill>
                  <a:latin typeface="Arial" charset="0"/>
                  <a:ea typeface="宋体" charset="-122"/>
                </a:defRPr>
              </a:lvl7pPr>
              <a:lvl8pPr marL="3429000" indent="-228600" eaLnBrk="0" fontAlgn="base" hangingPunct="0">
                <a:spcBef>
                  <a:spcPct val="0"/>
                </a:spcBef>
                <a:spcAft>
                  <a:spcPct val="0"/>
                </a:spcAft>
                <a:defRPr b="1">
                  <a:solidFill>
                    <a:schemeClr val="tx1"/>
                  </a:solidFill>
                  <a:latin typeface="Arial" charset="0"/>
                  <a:ea typeface="宋体" charset="-122"/>
                </a:defRPr>
              </a:lvl8pPr>
              <a:lvl9pPr marL="3886200" indent="-228600" eaLnBrk="0" fontAlgn="base" hangingPunct="0">
                <a:spcBef>
                  <a:spcPct val="0"/>
                </a:spcBef>
                <a:spcAft>
                  <a:spcPct val="0"/>
                </a:spcAft>
                <a:defRPr b="1">
                  <a:solidFill>
                    <a:schemeClr val="tx1"/>
                  </a:solidFill>
                  <a:latin typeface="Arial" charset="0"/>
                  <a:ea typeface="宋体" charset="-122"/>
                </a:defRPr>
              </a:lvl9pPr>
            </a:lstStyle>
            <a:p>
              <a:pPr eaLnBrk="1" hangingPunct="1">
                <a:lnSpc>
                  <a:spcPct val="90000"/>
                </a:lnSpc>
                <a:spcBef>
                  <a:spcPct val="25000"/>
                </a:spcBef>
              </a:pPr>
              <a:r>
                <a:rPr kumimoji="1" lang="zh-CN" altLang="en-US" sz="2800" b="0" dirty="0">
                  <a:solidFill>
                    <a:schemeClr val="bg1"/>
                  </a:solidFill>
                  <a:latin typeface="楷体_GB2312" pitchFamily="49" charset="-122"/>
                  <a:ea typeface="楷体_GB2312" pitchFamily="49" charset="-122"/>
                </a:rPr>
                <a:t>同第一法</a:t>
              </a:r>
            </a:p>
            <a:p>
              <a:pPr eaLnBrk="1" hangingPunct="1">
                <a:lnSpc>
                  <a:spcPct val="120000"/>
                </a:lnSpc>
                <a:spcBef>
                  <a:spcPct val="25000"/>
                </a:spcBef>
              </a:pPr>
              <a:r>
                <a:rPr kumimoji="1" lang="zh-CN" altLang="en-US" sz="2800" b="0" dirty="0">
                  <a:solidFill>
                    <a:schemeClr val="bg1"/>
                  </a:solidFill>
                  <a:latin typeface="楷体_GB2312" pitchFamily="49" charset="-122"/>
                  <a:ea typeface="楷体_GB2312" pitchFamily="49" charset="-122"/>
                </a:rPr>
                <a:t>    使重金属生成的硫化物富集于微孔滤膜上</a:t>
              </a:r>
              <a:r>
                <a:rPr kumimoji="1" lang="en-US" altLang="zh-CN" sz="2800" b="0" dirty="0">
                  <a:solidFill>
                    <a:schemeClr val="bg1"/>
                  </a:solidFill>
                  <a:latin typeface="楷体_GB2312" pitchFamily="49" charset="-122"/>
                  <a:ea typeface="楷体_GB2312" pitchFamily="49" charset="-122"/>
                </a:rPr>
                <a:t>(</a:t>
              </a:r>
              <a:r>
                <a:rPr kumimoji="1" lang="zh-CN" altLang="en-US" sz="2800" b="0" dirty="0">
                  <a:solidFill>
                    <a:schemeClr val="bg1"/>
                  </a:solidFill>
                  <a:latin typeface="楷体_GB2312" pitchFamily="49" charset="-122"/>
                  <a:ea typeface="楷体_GB2312" pitchFamily="49" charset="-122"/>
                </a:rPr>
                <a:t>铅斑</a:t>
              </a:r>
              <a:r>
                <a:rPr kumimoji="1" lang="en-US" altLang="zh-CN" sz="2800" b="0" dirty="0">
                  <a:solidFill>
                    <a:schemeClr val="bg1"/>
                  </a:solidFill>
                  <a:latin typeface="楷体_GB2312" pitchFamily="49" charset="-122"/>
                  <a:ea typeface="楷体_GB2312" pitchFamily="49" charset="-122"/>
                </a:rPr>
                <a:t>)</a:t>
              </a:r>
              <a:r>
                <a:rPr kumimoji="1" lang="zh-CN" altLang="en-US" sz="2800" b="0" dirty="0">
                  <a:solidFill>
                    <a:schemeClr val="bg1"/>
                  </a:solidFill>
                  <a:latin typeface="楷体_GB2312" pitchFamily="49" charset="-122"/>
                  <a:ea typeface="楷体_GB2312" pitchFamily="49" charset="-122"/>
                </a:rPr>
                <a:t>提高检查的灵敏度</a:t>
              </a:r>
              <a:r>
                <a:rPr kumimoji="1" lang="en-US" altLang="zh-CN" sz="2800" b="0" dirty="0">
                  <a:solidFill>
                    <a:schemeClr val="bg1"/>
                  </a:solidFill>
                  <a:latin typeface="楷体_GB2312" pitchFamily="49" charset="-122"/>
                  <a:ea typeface="楷体_GB2312" pitchFamily="49" charset="-122"/>
                </a:rPr>
                <a:t>. </a:t>
              </a:r>
            </a:p>
          </p:txBody>
        </p:sp>
        <p:graphicFrame>
          <p:nvGraphicFramePr>
            <p:cNvPr id="65542" name="Object 6"/>
            <p:cNvGraphicFramePr>
              <a:graphicFrameLocks noChangeAspect="1"/>
            </p:cNvGraphicFramePr>
            <p:nvPr/>
          </p:nvGraphicFramePr>
          <p:xfrm>
            <a:off x="3651" y="1545"/>
            <a:ext cx="1917" cy="2021"/>
          </p:xfrm>
          <a:graphic>
            <a:graphicData uri="http://schemas.openxmlformats.org/presentationml/2006/ole">
              <mc:AlternateContent xmlns:mc="http://schemas.openxmlformats.org/markup-compatibility/2006">
                <mc:Choice xmlns:v="urn:schemas-microsoft-com:vml" Requires="v">
                  <p:oleObj spid="_x0000_s31765" name="位图图像" r:id="rId3" imgW="5934903" imgH="5601482" progId="Paint.Picture">
                    <p:embed/>
                  </p:oleObj>
                </mc:Choice>
                <mc:Fallback>
                  <p:oleObj name="位图图像" r:id="rId3" imgW="5934903" imgH="5601482" progId="Paint.Picture">
                    <p:embed/>
                    <p:pic>
                      <p:nvPicPr>
                        <p:cNvPr id="0" name=""/>
                        <p:cNvPicPr>
                          <a:picLocks noChangeAspect="1" noChangeArrowheads="1"/>
                        </p:cNvPicPr>
                        <p:nvPr/>
                      </p:nvPicPr>
                      <p:blipFill>
                        <a:blip r:embed="rId4">
                          <a:lum bright="-6000"/>
                          <a:grayscl/>
                          <a:biLevel thresh="50000"/>
                          <a:extLst>
                            <a:ext uri="{28A0092B-C50C-407E-A947-70E740481C1C}">
                              <a14:useLocalDpi xmlns:a14="http://schemas.microsoft.com/office/drawing/2010/main" val="0"/>
                            </a:ext>
                          </a:extLst>
                        </a:blip>
                        <a:srcRect r="2643" b="6769"/>
                        <a:stretch>
                          <a:fillRect/>
                        </a:stretch>
                      </p:blipFill>
                      <p:spPr bwMode="auto">
                        <a:xfrm>
                          <a:off x="3651" y="1545"/>
                          <a:ext cx="1917" cy="2021"/>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793279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500" fill="hold"/>
                                        <p:tgtEl>
                                          <p:spTgt spid="73730"/>
                                        </p:tgtEl>
                                        <p:attrNameLst>
                                          <p:attrName>ppt_w</p:attrName>
                                        </p:attrNameLst>
                                      </p:cBhvr>
                                      <p:tavLst>
                                        <p:tav tm="0">
                                          <p:val>
                                            <p:fltVal val="0"/>
                                          </p:val>
                                        </p:tav>
                                        <p:tav tm="100000">
                                          <p:val>
                                            <p:strVal val="#ppt_w"/>
                                          </p:val>
                                        </p:tav>
                                      </p:tavLst>
                                    </p:anim>
                                    <p:anim calcmode="lin" valueType="num">
                                      <p:cBhvr>
                                        <p:cTn id="8" dur="500" fill="hold"/>
                                        <p:tgtEl>
                                          <p:spTgt spid="73730"/>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3731"/>
                                        </p:tgtEl>
                                        <p:attrNameLst>
                                          <p:attrName>style.visibility</p:attrName>
                                        </p:attrNameLst>
                                      </p:cBhvr>
                                      <p:to>
                                        <p:strVal val="visible"/>
                                      </p:to>
                                    </p:set>
                                    <p:anim calcmode="lin" valueType="num">
                                      <p:cBhvr additive="base">
                                        <p:cTn id="13" dur="500" fill="hold"/>
                                        <p:tgtEl>
                                          <p:spTgt spid="73731"/>
                                        </p:tgtEl>
                                        <p:attrNameLst>
                                          <p:attrName>ppt_x</p:attrName>
                                        </p:attrNameLst>
                                      </p:cBhvr>
                                      <p:tavLst>
                                        <p:tav tm="0">
                                          <p:val>
                                            <p:strVal val="0-#ppt_w/2"/>
                                          </p:val>
                                        </p:tav>
                                        <p:tav tm="100000">
                                          <p:val>
                                            <p:strVal val="#ppt_x"/>
                                          </p:val>
                                        </p:tav>
                                      </p:tavLst>
                                    </p:anim>
                                    <p:anim calcmode="lin" valueType="num">
                                      <p:cBhvr additive="base">
                                        <p:cTn id="14" dur="500" fill="hold"/>
                                        <p:tgtEl>
                                          <p:spTgt spid="7373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73732"/>
                                        </p:tgtEl>
                                        <p:attrNameLst>
                                          <p:attrName>style.visibility</p:attrName>
                                        </p:attrNameLst>
                                      </p:cBhvr>
                                      <p:to>
                                        <p:strVal val="visible"/>
                                      </p:to>
                                    </p:set>
                                    <p:anim calcmode="lin" valueType="num">
                                      <p:cBhvr additive="base">
                                        <p:cTn id="19" dur="500" fill="hold"/>
                                        <p:tgtEl>
                                          <p:spTgt spid="73732"/>
                                        </p:tgtEl>
                                        <p:attrNameLst>
                                          <p:attrName>ppt_x</p:attrName>
                                        </p:attrNameLst>
                                      </p:cBhvr>
                                      <p:tavLst>
                                        <p:tav tm="0">
                                          <p:val>
                                            <p:strVal val="#ppt_x"/>
                                          </p:val>
                                        </p:tav>
                                        <p:tav tm="100000">
                                          <p:val>
                                            <p:strVal val="#ppt_x"/>
                                          </p:val>
                                        </p:tav>
                                      </p:tavLst>
                                    </p:anim>
                                    <p:anim calcmode="lin" valueType="num">
                                      <p:cBhvr additive="base">
                                        <p:cTn id="20" dur="500" fill="hold"/>
                                        <p:tgtEl>
                                          <p:spTgt spid="737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utoUpdateAnimBg="0"/>
      <p:bldP spid="73731"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8"/>
          <p:cNvSpPr txBox="1">
            <a:spLocks noChangeArrowheads="1"/>
          </p:cNvSpPr>
          <p:nvPr/>
        </p:nvSpPr>
        <p:spPr bwMode="auto">
          <a:xfrm>
            <a:off x="468313" y="1412875"/>
            <a:ext cx="4478337"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800">
                <a:solidFill>
                  <a:srgbClr val="FFFF00"/>
                </a:solidFill>
                <a:latin typeface="楷体_GB2312" pitchFamily="49" charset="-122"/>
                <a:ea typeface="楷体_GB2312" pitchFamily="49" charset="-122"/>
              </a:rPr>
              <a:t>(</a:t>
            </a:r>
            <a:r>
              <a:rPr kumimoji="1" lang="zh-CN" altLang="en-US" sz="2800">
                <a:solidFill>
                  <a:srgbClr val="FFFF00"/>
                </a:solidFill>
                <a:latin typeface="楷体_GB2312" pitchFamily="49" charset="-122"/>
                <a:ea typeface="楷体_GB2312" pitchFamily="49" charset="-122"/>
              </a:rPr>
              <a:t>一</a:t>
            </a:r>
            <a:r>
              <a:rPr kumimoji="1" lang="en-US" altLang="zh-CN" sz="2800">
                <a:solidFill>
                  <a:srgbClr val="FFFF00"/>
                </a:solidFill>
                <a:latin typeface="楷体_GB2312" pitchFamily="49" charset="-122"/>
                <a:ea typeface="楷体_GB2312" pitchFamily="49" charset="-122"/>
              </a:rPr>
              <a:t>) </a:t>
            </a:r>
            <a:r>
              <a:rPr kumimoji="1" lang="zh-CN" altLang="en-US" sz="2800">
                <a:solidFill>
                  <a:srgbClr val="FFFF00"/>
                </a:solidFill>
                <a:latin typeface="楷体_GB2312" pitchFamily="49" charset="-122"/>
                <a:ea typeface="楷体_GB2312" pitchFamily="49" charset="-122"/>
              </a:rPr>
              <a:t>古蔡氏法（</a:t>
            </a:r>
            <a:r>
              <a:rPr kumimoji="1" lang="en-US" altLang="zh-CN" sz="2800">
                <a:solidFill>
                  <a:srgbClr val="FFFF00"/>
                </a:solidFill>
                <a:latin typeface="楷体_GB2312" pitchFamily="49" charset="-122"/>
                <a:ea typeface="楷体_GB2312" pitchFamily="49" charset="-122"/>
              </a:rPr>
              <a:t>Gutzeit</a:t>
            </a:r>
            <a:r>
              <a:rPr kumimoji="1" lang="zh-CN" altLang="en-US" sz="2800">
                <a:solidFill>
                  <a:srgbClr val="FFFF00"/>
                </a:solidFill>
                <a:latin typeface="楷体_GB2312" pitchFamily="49" charset="-122"/>
                <a:ea typeface="楷体_GB2312" pitchFamily="49" charset="-122"/>
              </a:rPr>
              <a:t>）</a:t>
            </a:r>
          </a:p>
        </p:txBody>
      </p:sp>
      <p:sp>
        <p:nvSpPr>
          <p:cNvPr id="74761" name="Text Box 9"/>
          <p:cNvSpPr txBox="1">
            <a:spLocks noChangeArrowheads="1"/>
          </p:cNvSpPr>
          <p:nvPr/>
        </p:nvSpPr>
        <p:spPr bwMode="auto">
          <a:xfrm>
            <a:off x="611188" y="2205038"/>
            <a:ext cx="8137525" cy="231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30000"/>
              </a:lnSpc>
            </a:pPr>
            <a:r>
              <a:rPr kumimoji="1" lang="en-US" altLang="zh-CN" sz="2800">
                <a:solidFill>
                  <a:schemeClr val="bg1"/>
                </a:solidFill>
                <a:latin typeface="楷体_GB2312" pitchFamily="49" charset="-122"/>
                <a:ea typeface="楷体_GB2312" pitchFamily="49" charset="-122"/>
              </a:rPr>
              <a:t>1. </a:t>
            </a:r>
            <a:r>
              <a:rPr kumimoji="1" lang="zh-CN" altLang="en-US" sz="2800" b="0">
                <a:solidFill>
                  <a:schemeClr val="bg1"/>
                </a:solidFill>
                <a:latin typeface="楷体_GB2312" pitchFamily="49" charset="-122"/>
                <a:ea typeface="楷体_GB2312" pitchFamily="49" charset="-122"/>
              </a:rPr>
              <a:t>原 理　金属锌与酸作用产生新生态的氢与药物中微量砷盐反应生成具挥发性的砷化氢</a:t>
            </a:r>
            <a:r>
              <a:rPr kumimoji="1" lang="en-US" altLang="zh-CN" sz="2800" b="0">
                <a:solidFill>
                  <a:schemeClr val="bg1"/>
                </a:solidFill>
                <a:latin typeface="楷体_GB2312" pitchFamily="49" charset="-122"/>
                <a:ea typeface="楷体_GB2312" pitchFamily="49" charset="-122"/>
              </a:rPr>
              <a:t>,</a:t>
            </a:r>
            <a:r>
              <a:rPr kumimoji="1" lang="zh-CN" altLang="en-US" sz="2800" b="0">
                <a:solidFill>
                  <a:schemeClr val="bg1"/>
                </a:solidFill>
                <a:latin typeface="楷体_GB2312" pitchFamily="49" charset="-122"/>
                <a:ea typeface="楷体_GB2312" pitchFamily="49" charset="-122"/>
              </a:rPr>
              <a:t>遇溴化汞试纸产生黄色至棕色的砷斑</a:t>
            </a:r>
            <a:r>
              <a:rPr kumimoji="1" lang="en-US" altLang="zh-CN" sz="2800" b="0">
                <a:solidFill>
                  <a:schemeClr val="bg1"/>
                </a:solidFill>
                <a:latin typeface="楷体_GB2312" pitchFamily="49" charset="-122"/>
                <a:ea typeface="楷体_GB2312" pitchFamily="49" charset="-122"/>
              </a:rPr>
              <a:t>,</a:t>
            </a:r>
            <a:r>
              <a:rPr kumimoji="1" lang="zh-CN" altLang="en-US" sz="2800" b="0">
                <a:solidFill>
                  <a:schemeClr val="bg1"/>
                </a:solidFill>
                <a:latin typeface="楷体_GB2312" pitchFamily="49" charset="-122"/>
                <a:ea typeface="楷体_GB2312" pitchFamily="49" charset="-122"/>
              </a:rPr>
              <a:t>与同条件下一定量标准砷溶液所生成的砷斑比较</a:t>
            </a:r>
            <a:r>
              <a:rPr kumimoji="1" lang="en-US" altLang="zh-CN" sz="2800" b="0">
                <a:solidFill>
                  <a:schemeClr val="bg1"/>
                </a:solidFill>
                <a:latin typeface="楷体_GB2312" pitchFamily="49" charset="-122"/>
                <a:ea typeface="楷体_GB2312" pitchFamily="49" charset="-122"/>
              </a:rPr>
              <a:t>,</a:t>
            </a:r>
            <a:r>
              <a:rPr kumimoji="1" lang="zh-CN" altLang="en-US" sz="2800" b="0">
                <a:solidFill>
                  <a:schemeClr val="bg1"/>
                </a:solidFill>
                <a:latin typeface="楷体_GB2312" pitchFamily="49" charset="-122"/>
                <a:ea typeface="楷体_GB2312" pitchFamily="49" charset="-122"/>
              </a:rPr>
              <a:t>判断砷盐的量</a:t>
            </a:r>
            <a:r>
              <a:rPr kumimoji="1" lang="en-US" altLang="zh-CN" sz="2800" b="0">
                <a:solidFill>
                  <a:schemeClr val="bg1"/>
                </a:solidFill>
                <a:latin typeface="楷体_GB2312" pitchFamily="49" charset="-122"/>
                <a:ea typeface="楷体_GB2312" pitchFamily="49" charset="-122"/>
              </a:rPr>
              <a:t>.</a:t>
            </a:r>
          </a:p>
        </p:txBody>
      </p:sp>
      <p:sp>
        <p:nvSpPr>
          <p:cNvPr id="66564" name="Rectangle 10"/>
          <p:cNvSpPr>
            <a:spLocks noChangeArrowheads="1"/>
          </p:cNvSpPr>
          <p:nvPr/>
        </p:nvSpPr>
        <p:spPr bwMode="auto">
          <a:xfrm>
            <a:off x="250825" y="476250"/>
            <a:ext cx="45624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3200" b="0">
                <a:solidFill>
                  <a:srgbClr val="FFFF00"/>
                </a:solidFill>
                <a:ea typeface="楷体_GB2312" pitchFamily="49" charset="-122"/>
              </a:rPr>
              <a:t>五、砷盐检查法</a:t>
            </a:r>
          </a:p>
        </p:txBody>
      </p:sp>
      <p:sp>
        <p:nvSpPr>
          <p:cNvPr id="66565" name="Rectangle 11"/>
          <p:cNvSpPr>
            <a:spLocks noChangeArrowheads="1"/>
          </p:cNvSpPr>
          <p:nvPr/>
        </p:nvSpPr>
        <p:spPr bwMode="auto">
          <a:xfrm>
            <a:off x="971550" y="4816475"/>
            <a:ext cx="4833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b="0">
                <a:solidFill>
                  <a:schemeClr val="bg1"/>
                </a:solidFill>
                <a:latin typeface="楷体_GB2312" pitchFamily="49" charset="-122"/>
                <a:ea typeface="楷体_GB2312" pitchFamily="49" charset="-122"/>
              </a:rPr>
              <a:t>标准砷溶液</a:t>
            </a:r>
            <a:r>
              <a:rPr kumimoji="1" lang="en-US" altLang="zh-CN" sz="2800" b="0">
                <a:solidFill>
                  <a:schemeClr val="bg1"/>
                </a:solidFill>
                <a:latin typeface="楷体_GB2312" pitchFamily="49" charset="-122"/>
                <a:ea typeface="楷体_GB2312" pitchFamily="49" charset="-122"/>
              </a:rPr>
              <a:t>2 ml (1 </a:t>
            </a:r>
            <a:r>
              <a:rPr kumimoji="1" lang="en-US" altLang="zh-CN" sz="2800" b="0">
                <a:solidFill>
                  <a:schemeClr val="bg1"/>
                </a:solidFill>
                <a:latin typeface="楷体_GB2312" pitchFamily="49" charset="-122"/>
                <a:ea typeface="楷体_GB2312" pitchFamily="49" charset="-122"/>
                <a:sym typeface="Symbol" pitchFamily="18" charset="2"/>
              </a:rPr>
              <a:t></a:t>
            </a:r>
            <a:r>
              <a:rPr kumimoji="1" lang="en-US" altLang="zh-CN" sz="2800" b="0">
                <a:solidFill>
                  <a:schemeClr val="bg1"/>
                </a:solidFill>
                <a:latin typeface="楷体_GB2312" pitchFamily="49" charset="-122"/>
                <a:ea typeface="楷体_GB2312" pitchFamily="49" charset="-122"/>
              </a:rPr>
              <a:t> g /ml)</a:t>
            </a:r>
          </a:p>
        </p:txBody>
      </p:sp>
    </p:spTree>
    <p:extLst>
      <p:ext uri="{BB962C8B-B14F-4D97-AF65-F5344CB8AC3E}">
        <p14:creationId xmlns:p14="http://schemas.microsoft.com/office/powerpoint/2010/main" val="42293796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4761"/>
                                        </p:tgtEl>
                                        <p:attrNameLst>
                                          <p:attrName>style.visibility</p:attrName>
                                        </p:attrNameLst>
                                      </p:cBhvr>
                                      <p:to>
                                        <p:strVal val="visible"/>
                                      </p:to>
                                    </p:set>
                                    <p:anim calcmode="lin" valueType="num">
                                      <p:cBhvr additive="base">
                                        <p:cTn id="7" dur="500" fill="hold"/>
                                        <p:tgtEl>
                                          <p:spTgt spid="74761"/>
                                        </p:tgtEl>
                                        <p:attrNameLst>
                                          <p:attrName>ppt_x</p:attrName>
                                        </p:attrNameLst>
                                      </p:cBhvr>
                                      <p:tavLst>
                                        <p:tav tm="0">
                                          <p:val>
                                            <p:strVal val="#ppt_x"/>
                                          </p:val>
                                        </p:tav>
                                        <p:tav tm="100000">
                                          <p:val>
                                            <p:strVal val="#ppt_x"/>
                                          </p:val>
                                        </p:tav>
                                      </p:tavLst>
                                    </p:anim>
                                    <p:anim calcmode="lin" valueType="num">
                                      <p:cBhvr additive="base">
                                        <p:cTn id="8" dur="500" fill="hold"/>
                                        <p:tgtEl>
                                          <p:spTgt spid="747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1"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5"/>
          <p:cNvSpPr txBox="1">
            <a:spLocks noChangeArrowheads="1"/>
          </p:cNvSpPr>
          <p:nvPr/>
        </p:nvSpPr>
        <p:spPr bwMode="auto">
          <a:xfrm>
            <a:off x="250825" y="1412875"/>
            <a:ext cx="3206750"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80000"/>
              </a:lnSpc>
              <a:spcBef>
                <a:spcPct val="20000"/>
              </a:spcBef>
              <a:buClr>
                <a:schemeClr val="accent2"/>
              </a:buClr>
              <a:buSzPct val="80000"/>
              <a:buFont typeface="Wingdings" pitchFamily="2" charset="2"/>
              <a:buNone/>
            </a:pPr>
            <a:r>
              <a:rPr kumimoji="1" lang="zh-CN" altLang="en-US" sz="2800" b="0">
                <a:solidFill>
                  <a:schemeClr val="bg1"/>
                </a:solidFill>
                <a:latin typeface="Eras Medium ITC" pitchFamily="34" charset="0"/>
                <a:ea typeface="楷体_GB2312" pitchFamily="49" charset="-122"/>
              </a:rPr>
              <a:t>反应式如下：</a:t>
            </a:r>
            <a:endParaRPr kumimoji="1" lang="zh-CN" altLang="en-US" sz="2800" b="0">
              <a:latin typeface="Eras Medium ITC" pitchFamily="34" charset="0"/>
              <a:ea typeface="楷体_GB2312" pitchFamily="49" charset="-122"/>
            </a:endParaRPr>
          </a:p>
        </p:txBody>
      </p:sp>
      <p:grpSp>
        <p:nvGrpSpPr>
          <p:cNvPr id="67587" name="Group 7"/>
          <p:cNvGrpSpPr>
            <a:grpSpLocks/>
          </p:cNvGrpSpPr>
          <p:nvPr/>
        </p:nvGrpSpPr>
        <p:grpSpPr bwMode="auto">
          <a:xfrm>
            <a:off x="395288" y="2349500"/>
            <a:ext cx="8440737" cy="2312988"/>
            <a:chOff x="204" y="1933"/>
            <a:chExt cx="5420" cy="1457"/>
          </a:xfrm>
        </p:grpSpPr>
        <p:graphicFrame>
          <p:nvGraphicFramePr>
            <p:cNvPr id="67588" name="Object 8" descr="蓝色面巾纸"/>
            <p:cNvGraphicFramePr>
              <a:graphicFrameLocks noChangeAspect="1"/>
            </p:cNvGraphicFramePr>
            <p:nvPr/>
          </p:nvGraphicFramePr>
          <p:xfrm>
            <a:off x="204" y="1933"/>
            <a:ext cx="5420" cy="418"/>
          </p:xfrm>
          <a:graphic>
            <a:graphicData uri="http://schemas.openxmlformats.org/presentationml/2006/ole">
              <mc:AlternateContent xmlns:mc="http://schemas.openxmlformats.org/markup-compatibility/2006">
                <mc:Choice xmlns:v="urn:schemas-microsoft-com:vml" Requires="v">
                  <p:oleObj spid="_x0000_s18536" r:id="rId3" imgW="3505200" imgH="279400" progId="Equation.3">
                    <p:embed/>
                  </p:oleObj>
                </mc:Choice>
                <mc:Fallback>
                  <p:oleObj r:id="rId3" imgW="3505200" imgH="279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 y="1933"/>
                          <a:ext cx="5420" cy="418"/>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589" name="Object 9" descr="蓝色面巾纸"/>
            <p:cNvGraphicFramePr>
              <a:graphicFrameLocks noChangeAspect="1"/>
            </p:cNvGraphicFramePr>
            <p:nvPr/>
          </p:nvGraphicFramePr>
          <p:xfrm>
            <a:off x="612" y="2481"/>
            <a:ext cx="4037" cy="428"/>
          </p:xfrm>
          <a:graphic>
            <a:graphicData uri="http://schemas.openxmlformats.org/presentationml/2006/ole">
              <mc:AlternateContent xmlns:mc="http://schemas.openxmlformats.org/markup-compatibility/2006">
                <mc:Choice xmlns:v="urn:schemas-microsoft-com:vml" Requires="v">
                  <p:oleObj spid="_x0000_s18537" r:id="rId6" imgW="3771900" imgH="254000" progId="Equation.3">
                    <p:embed/>
                  </p:oleObj>
                </mc:Choice>
                <mc:Fallback>
                  <p:oleObj r:id="rId6" imgW="3771900" imgH="254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r="25952" b="-18550"/>
                        <a:stretch>
                          <a:fillRect/>
                        </a:stretch>
                      </p:blipFill>
                      <p:spPr bwMode="auto">
                        <a:xfrm>
                          <a:off x="612" y="2481"/>
                          <a:ext cx="4037" cy="428"/>
                        </a:xfrm>
                        <a:prstGeom prst="rect">
                          <a:avLst/>
                        </a:prstGeom>
                        <a:blipFill dpi="0" rotWithShape="1">
                          <a:blip r:embed="rId5"/>
                          <a:srcRect r="25952" b="-18550"/>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90" name="Rectangle 10"/>
            <p:cNvSpPr>
              <a:spLocks noChangeArrowheads="1"/>
            </p:cNvSpPr>
            <p:nvPr/>
          </p:nvSpPr>
          <p:spPr bwMode="auto">
            <a:xfrm>
              <a:off x="2835" y="2024"/>
              <a:ext cx="725" cy="327"/>
            </a:xfrm>
            <a:prstGeom prst="rect">
              <a:avLst/>
            </a:prstGeom>
            <a:noFill/>
            <a:ln w="38100" algn="ctr">
              <a:solidFill>
                <a:srgbClr val="00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67591" name="Rectangle 11"/>
            <p:cNvSpPr>
              <a:spLocks noChangeArrowheads="1"/>
            </p:cNvSpPr>
            <p:nvPr/>
          </p:nvSpPr>
          <p:spPr bwMode="auto">
            <a:xfrm>
              <a:off x="3424" y="2481"/>
              <a:ext cx="1225" cy="428"/>
            </a:xfrm>
            <a:prstGeom prst="rect">
              <a:avLst/>
            </a:prstGeom>
            <a:noFill/>
            <a:ln w="38100" algn="ctr">
              <a:solidFill>
                <a:srgbClr val="FF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aphicFrame>
          <p:nvGraphicFramePr>
            <p:cNvPr id="67592" name="Object 12" descr="蓝色面巾纸"/>
            <p:cNvGraphicFramePr>
              <a:graphicFrameLocks noChangeAspect="1"/>
            </p:cNvGraphicFramePr>
            <p:nvPr/>
          </p:nvGraphicFramePr>
          <p:xfrm>
            <a:off x="612" y="3022"/>
            <a:ext cx="3991" cy="363"/>
          </p:xfrm>
          <a:graphic>
            <a:graphicData uri="http://schemas.openxmlformats.org/presentationml/2006/ole">
              <mc:AlternateContent xmlns:mc="http://schemas.openxmlformats.org/markup-compatibility/2006">
                <mc:Choice xmlns:v="urn:schemas-microsoft-com:vml" Requires="v">
                  <p:oleObj spid="_x0000_s18538" name="Microsoft 公式 3.0" r:id="rId8" imgW="3937000" imgH="254000" progId="Equation.3">
                    <p:embed/>
                  </p:oleObj>
                </mc:Choice>
                <mc:Fallback>
                  <p:oleObj name="Microsoft 公式 3.0" r:id="rId8" imgW="3937000" imgH="2540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r="25749" b="-14151"/>
                        <a:stretch>
                          <a:fillRect/>
                        </a:stretch>
                      </p:blipFill>
                      <p:spPr bwMode="auto">
                        <a:xfrm>
                          <a:off x="612" y="3022"/>
                          <a:ext cx="3991" cy="363"/>
                        </a:xfrm>
                        <a:prstGeom prst="rect">
                          <a:avLst/>
                        </a:prstGeom>
                        <a:blipFill dpi="0" rotWithShape="1">
                          <a:blip r:embed="rId5"/>
                          <a:srcRect r="25749" b="-14151"/>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7593" name="Rectangle 13"/>
            <p:cNvSpPr>
              <a:spLocks noChangeArrowheads="1"/>
            </p:cNvSpPr>
            <p:nvPr/>
          </p:nvSpPr>
          <p:spPr bwMode="auto">
            <a:xfrm>
              <a:off x="3334" y="3022"/>
              <a:ext cx="1269" cy="363"/>
            </a:xfrm>
            <a:prstGeom prst="rect">
              <a:avLst/>
            </a:prstGeom>
            <a:noFill/>
            <a:ln w="38100" algn="ctr">
              <a:solidFill>
                <a:srgbClr val="FF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67594" name="Text Box 14"/>
            <p:cNvSpPr txBox="1">
              <a:spLocks noChangeArrowheads="1"/>
            </p:cNvSpPr>
            <p:nvPr/>
          </p:nvSpPr>
          <p:spPr bwMode="auto">
            <a:xfrm>
              <a:off x="4859" y="2734"/>
              <a:ext cx="113"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endParaRPr kumimoji="1" lang="zh-CN" altLang="zh-CN" sz="2400">
                <a:solidFill>
                  <a:schemeClr val="bg1"/>
                </a:solidFill>
                <a:latin typeface="Eras Medium ITC" pitchFamily="34" charset="0"/>
                <a:ea typeface="隶书" pitchFamily="49" charset="-122"/>
              </a:endParaRPr>
            </a:p>
          </p:txBody>
        </p:sp>
        <p:sp>
          <p:nvSpPr>
            <p:cNvPr id="67595" name="Text Box 15"/>
            <p:cNvSpPr txBox="1">
              <a:spLocks noChangeArrowheads="1"/>
            </p:cNvSpPr>
            <p:nvPr/>
          </p:nvSpPr>
          <p:spPr bwMode="auto">
            <a:xfrm>
              <a:off x="4794" y="2498"/>
              <a:ext cx="642"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r>
                <a:rPr kumimoji="1" lang="zh-CN" altLang="en-US" sz="3200">
                  <a:solidFill>
                    <a:srgbClr val="FFFF00"/>
                  </a:solidFill>
                  <a:latin typeface="Eras Medium ITC" pitchFamily="34" charset="0"/>
                  <a:ea typeface="楷体_GB2312" pitchFamily="49" charset="-122"/>
                </a:rPr>
                <a:t>黄色</a:t>
              </a:r>
            </a:p>
          </p:txBody>
        </p:sp>
        <p:sp>
          <p:nvSpPr>
            <p:cNvPr id="67596" name="Text Box 16"/>
            <p:cNvSpPr txBox="1">
              <a:spLocks noChangeArrowheads="1"/>
            </p:cNvSpPr>
            <p:nvPr/>
          </p:nvSpPr>
          <p:spPr bwMode="auto">
            <a:xfrm>
              <a:off x="4794" y="3025"/>
              <a:ext cx="642"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r>
                <a:rPr kumimoji="1" lang="zh-CN" altLang="en-US" sz="3200">
                  <a:solidFill>
                    <a:srgbClr val="FFFF00"/>
                  </a:solidFill>
                  <a:latin typeface="Eras Medium ITC" pitchFamily="34" charset="0"/>
                  <a:ea typeface="楷体_GB2312" pitchFamily="49" charset="-122"/>
                </a:rPr>
                <a:t>棕色</a:t>
              </a:r>
            </a:p>
          </p:txBody>
        </p:sp>
      </p:grpSp>
    </p:spTree>
    <p:extLst>
      <p:ext uri="{BB962C8B-B14F-4D97-AF65-F5344CB8AC3E}">
        <p14:creationId xmlns:p14="http://schemas.microsoft.com/office/powerpoint/2010/main" val="12714638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Group 6"/>
          <p:cNvGrpSpPr>
            <a:grpSpLocks/>
          </p:cNvGrpSpPr>
          <p:nvPr/>
        </p:nvGrpSpPr>
        <p:grpSpPr bwMode="auto">
          <a:xfrm>
            <a:off x="395288" y="1557338"/>
            <a:ext cx="3673475" cy="3327400"/>
            <a:chOff x="943" y="1205"/>
            <a:chExt cx="2994" cy="2095"/>
          </a:xfrm>
        </p:grpSpPr>
        <p:sp>
          <p:nvSpPr>
            <p:cNvPr id="68612" name="Rectangle 7"/>
            <p:cNvSpPr>
              <a:spLocks noChangeArrowheads="1"/>
            </p:cNvSpPr>
            <p:nvPr/>
          </p:nvSpPr>
          <p:spPr bwMode="auto">
            <a:xfrm>
              <a:off x="1234" y="1205"/>
              <a:ext cx="1372"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r>
                <a:rPr kumimoji="1" lang="en-US" altLang="zh-CN" sz="2800">
                  <a:solidFill>
                    <a:srgbClr val="FFFF00"/>
                  </a:solidFill>
                  <a:latin typeface="楷体_GB2312" pitchFamily="49" charset="-122"/>
                  <a:ea typeface="楷体_GB2312" pitchFamily="49" charset="-122"/>
                </a:rPr>
                <a:t>2.</a:t>
              </a:r>
              <a:r>
                <a:rPr kumimoji="1" lang="zh-CN" altLang="en-US" sz="2800">
                  <a:solidFill>
                    <a:srgbClr val="FFFF00"/>
                  </a:solidFill>
                  <a:latin typeface="楷体_GB2312" pitchFamily="49" charset="-122"/>
                  <a:ea typeface="楷体_GB2312" pitchFamily="49" charset="-122"/>
                </a:rPr>
                <a:t>装置</a:t>
              </a:r>
            </a:p>
          </p:txBody>
        </p:sp>
        <p:sp>
          <p:nvSpPr>
            <p:cNvPr id="68613" name="Text Box 8"/>
            <p:cNvSpPr txBox="1">
              <a:spLocks noChangeArrowheads="1"/>
            </p:cNvSpPr>
            <p:nvPr/>
          </p:nvSpPr>
          <p:spPr bwMode="auto">
            <a:xfrm>
              <a:off x="943" y="1882"/>
              <a:ext cx="2994" cy="1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zh-CN" altLang="en-US" sz="3600">
                  <a:solidFill>
                    <a:schemeClr val="bg1"/>
                  </a:solidFill>
                  <a:latin typeface="Times New Roman" pitchFamily="18" charset="0"/>
                  <a:ea typeface="隶书" pitchFamily="49" charset="-122"/>
                </a:rPr>
                <a:t>　</a:t>
              </a:r>
            </a:p>
            <a:p>
              <a:pPr eaLnBrk="1" hangingPunct="1">
                <a:lnSpc>
                  <a:spcPct val="120000"/>
                </a:lnSpc>
              </a:pPr>
              <a:r>
                <a:rPr kumimoji="1" lang="zh-CN" altLang="en-US" sz="3200">
                  <a:solidFill>
                    <a:schemeClr val="bg1"/>
                  </a:solidFill>
                  <a:latin typeface="Times New Roman" pitchFamily="18" charset="0"/>
                  <a:ea typeface="隶书" pitchFamily="49" charset="-122"/>
                </a:rPr>
                <a:t>　   </a:t>
              </a:r>
              <a:r>
                <a:rPr kumimoji="1" lang="zh-CN" altLang="en-US" sz="2800">
                  <a:solidFill>
                    <a:schemeClr val="bg1"/>
                  </a:solidFill>
                  <a:latin typeface="楷体_GB2312" pitchFamily="49" charset="-122"/>
                  <a:ea typeface="楷体_GB2312" pitchFamily="49" charset="-122"/>
                </a:rPr>
                <a:t>检砷瓶　</a:t>
              </a:r>
              <a:r>
                <a:rPr kumimoji="1" lang="en-US" altLang="zh-CN" sz="2800">
                  <a:solidFill>
                    <a:schemeClr val="bg1"/>
                  </a:solidFill>
                  <a:latin typeface="楷体_GB2312" pitchFamily="49" charset="-122"/>
                  <a:ea typeface="楷体_GB2312" pitchFamily="49" charset="-122"/>
                </a:rPr>
                <a:t>A</a:t>
              </a:r>
            </a:p>
            <a:p>
              <a:pPr eaLnBrk="1" hangingPunct="1">
                <a:lnSpc>
                  <a:spcPct val="120000"/>
                </a:lnSpc>
              </a:pPr>
              <a:r>
                <a:rPr kumimoji="1" lang="zh-CN" altLang="en-US" sz="2800">
                  <a:solidFill>
                    <a:schemeClr val="bg1"/>
                  </a:solidFill>
                  <a:latin typeface="楷体_GB2312" pitchFamily="49" charset="-122"/>
                  <a:ea typeface="楷体_GB2312" pitchFamily="49" charset="-122"/>
                </a:rPr>
                <a:t>　　导气管　</a:t>
              </a:r>
              <a:r>
                <a:rPr kumimoji="1" lang="en-US" altLang="zh-CN" sz="2800">
                  <a:solidFill>
                    <a:schemeClr val="bg1"/>
                  </a:solidFill>
                  <a:latin typeface="楷体_GB2312" pitchFamily="49" charset="-122"/>
                  <a:ea typeface="楷体_GB2312" pitchFamily="49" charset="-122"/>
                </a:rPr>
                <a:t>C</a:t>
              </a:r>
            </a:p>
            <a:p>
              <a:pPr eaLnBrk="1" hangingPunct="1">
                <a:lnSpc>
                  <a:spcPct val="120000"/>
                </a:lnSpc>
              </a:pPr>
              <a:r>
                <a:rPr kumimoji="1" lang="zh-CN" altLang="en-US" sz="2800">
                  <a:solidFill>
                    <a:schemeClr val="bg1"/>
                  </a:solidFill>
                  <a:latin typeface="楷体_GB2312" pitchFamily="49" charset="-122"/>
                  <a:ea typeface="楷体_GB2312" pitchFamily="49" charset="-122"/>
                </a:rPr>
                <a:t>　　具孔塞　</a:t>
              </a:r>
              <a:r>
                <a:rPr kumimoji="1" lang="en-US" altLang="zh-CN" sz="2800">
                  <a:solidFill>
                    <a:schemeClr val="bg1"/>
                  </a:solidFill>
                  <a:latin typeface="楷体_GB2312" pitchFamily="49" charset="-122"/>
                  <a:ea typeface="楷体_GB2312" pitchFamily="49" charset="-122"/>
                </a:rPr>
                <a:t>D E</a:t>
              </a:r>
            </a:p>
          </p:txBody>
        </p:sp>
      </p:grpSp>
      <p:pic>
        <p:nvPicPr>
          <p:cNvPr id="686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981075"/>
            <a:ext cx="2743200" cy="4857750"/>
          </a:xfrm>
          <a:prstGeom prst="rect">
            <a:avLst/>
          </a:prstGeom>
          <a:noFill/>
          <a:ln>
            <a:noFill/>
          </a:ln>
          <a:effectLst>
            <a:outerShdw algn="ctr" rotWithShape="0">
              <a:schemeClr val="bg2">
                <a:alpha val="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022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395288" y="692150"/>
            <a:ext cx="8229600" cy="5505450"/>
          </a:xfrm>
        </p:spPr>
        <p:txBody>
          <a:bodyPr/>
          <a:lstStyle/>
          <a:p>
            <a:pPr eaLnBrk="1" hangingPunct="1">
              <a:buFontTx/>
              <a:buNone/>
            </a:pPr>
            <a:r>
              <a:rPr lang="zh-CN" altLang="en-US" sz="2800" dirty="0" smtClean="0">
                <a:solidFill>
                  <a:schemeClr val="bg1"/>
                </a:solidFill>
              </a:rPr>
              <a:t>特别注意：</a:t>
            </a:r>
            <a:endParaRPr kumimoji="1" lang="zh-CN" altLang="en-US" sz="2800" b="1" dirty="0" smtClean="0">
              <a:solidFill>
                <a:srgbClr val="FFFF00"/>
              </a:solidFill>
            </a:endParaRPr>
          </a:p>
          <a:p>
            <a:pPr eaLnBrk="1" hangingPunct="1">
              <a:lnSpc>
                <a:spcPct val="130000"/>
              </a:lnSpc>
              <a:buClr>
                <a:srgbClr val="FFFF00"/>
              </a:buClr>
              <a:buFont typeface="Wingdings" pitchFamily="2" charset="2"/>
              <a:buChar char="Ø"/>
            </a:pPr>
            <a:r>
              <a:rPr kumimoji="1" lang="en-US" altLang="zh-CN" sz="2400" dirty="0" smtClean="0">
                <a:solidFill>
                  <a:schemeClr val="bg1"/>
                </a:solidFill>
                <a:latin typeface="楷体_GB2312" pitchFamily="49" charset="-122"/>
                <a:ea typeface="楷体_GB2312" pitchFamily="49" charset="-122"/>
              </a:rPr>
              <a:t>a </a:t>
            </a:r>
            <a:r>
              <a:rPr kumimoji="1" lang="zh-CN" altLang="en-US" sz="2400" dirty="0" smtClean="0">
                <a:solidFill>
                  <a:schemeClr val="bg1"/>
                </a:solidFill>
                <a:latin typeface="楷体_GB2312" pitchFamily="49" charset="-122"/>
                <a:ea typeface="楷体_GB2312" pitchFamily="49" charset="-122"/>
              </a:rPr>
              <a:t>具有光学异构体的药物</a:t>
            </a:r>
            <a:r>
              <a:rPr kumimoji="1" lang="en-US" altLang="zh-CN" sz="2400" dirty="0" smtClean="0">
                <a:solidFill>
                  <a:schemeClr val="bg1"/>
                </a:solidFill>
                <a:latin typeface="楷体_GB2312" pitchFamily="49" charset="-122"/>
                <a:ea typeface="楷体_GB2312" pitchFamily="49" charset="-122"/>
              </a:rPr>
              <a:t>,</a:t>
            </a:r>
            <a:r>
              <a:rPr kumimoji="1" lang="zh-CN" altLang="en-US" sz="2400" dirty="0" smtClean="0">
                <a:solidFill>
                  <a:schemeClr val="bg1"/>
                </a:solidFill>
                <a:latin typeface="楷体_GB2312" pitchFamily="49" charset="-122"/>
                <a:ea typeface="楷体_GB2312" pitchFamily="49" charset="-122"/>
              </a:rPr>
              <a:t>其生物活性有很大差异；如：肾上腺素为左旋体，其升压作用是右旋体的</a:t>
            </a:r>
            <a:r>
              <a:rPr kumimoji="1" lang="en-US" altLang="zh-CN" sz="2400" dirty="0" smtClean="0">
                <a:solidFill>
                  <a:schemeClr val="bg1"/>
                </a:solidFill>
                <a:latin typeface="楷体_GB2312" pitchFamily="49" charset="-122"/>
                <a:ea typeface="楷体_GB2312" pitchFamily="49" charset="-122"/>
              </a:rPr>
              <a:t>12</a:t>
            </a:r>
            <a:r>
              <a:rPr kumimoji="1" lang="zh-CN" altLang="en-US" sz="2400" dirty="0" smtClean="0">
                <a:solidFill>
                  <a:schemeClr val="bg1"/>
                </a:solidFill>
                <a:latin typeface="楷体_GB2312" pitchFamily="49" charset="-122"/>
                <a:ea typeface="楷体_GB2312" pitchFamily="49" charset="-122"/>
              </a:rPr>
              <a:t>倍。</a:t>
            </a:r>
            <a:endParaRPr kumimoji="1" lang="en-US" altLang="zh-CN" sz="2400" dirty="0" smtClean="0">
              <a:solidFill>
                <a:schemeClr val="bg1"/>
              </a:solidFill>
              <a:latin typeface="楷体_GB2312" pitchFamily="49" charset="-122"/>
              <a:ea typeface="楷体_GB2312" pitchFamily="49" charset="-122"/>
            </a:endParaRPr>
          </a:p>
          <a:p>
            <a:pPr eaLnBrk="1" hangingPunct="1">
              <a:lnSpc>
                <a:spcPct val="130000"/>
              </a:lnSpc>
              <a:buClr>
                <a:srgbClr val="FFFF00"/>
              </a:buClr>
              <a:buFont typeface="Wingdings" pitchFamily="2" charset="2"/>
              <a:buChar char="Ø"/>
            </a:pPr>
            <a:r>
              <a:rPr kumimoji="1" lang="en-US" altLang="zh-CN" sz="2400" dirty="0" smtClean="0">
                <a:solidFill>
                  <a:schemeClr val="bg1"/>
                </a:solidFill>
                <a:latin typeface="楷体_GB2312" pitchFamily="49" charset="-122"/>
                <a:ea typeface="楷体_GB2312" pitchFamily="49" charset="-122"/>
              </a:rPr>
              <a:t>b </a:t>
            </a:r>
            <a:r>
              <a:rPr kumimoji="1" lang="zh-CN" altLang="en-US" sz="2400" dirty="0" smtClean="0">
                <a:solidFill>
                  <a:schemeClr val="bg1"/>
                </a:solidFill>
                <a:latin typeface="楷体_GB2312" pitchFamily="49" charset="-122"/>
                <a:ea typeface="楷体_GB2312" pitchFamily="49" charset="-122"/>
              </a:rPr>
              <a:t>异构体中</a:t>
            </a:r>
            <a:r>
              <a:rPr kumimoji="1" lang="en-US" altLang="zh-CN" sz="2400" dirty="0" smtClean="0">
                <a:solidFill>
                  <a:schemeClr val="bg1"/>
                </a:solidFill>
                <a:latin typeface="楷体_GB2312" pitchFamily="49" charset="-122"/>
                <a:ea typeface="楷体_GB2312" pitchFamily="49" charset="-122"/>
              </a:rPr>
              <a:t>,</a:t>
            </a:r>
            <a:r>
              <a:rPr kumimoji="1" lang="zh-CN" altLang="en-US" sz="2400" dirty="0" smtClean="0">
                <a:solidFill>
                  <a:schemeClr val="bg1"/>
                </a:solidFill>
                <a:latin typeface="楷体_GB2312" pitchFamily="49" charset="-122"/>
                <a:ea typeface="楷体_GB2312" pitchFamily="49" charset="-122"/>
              </a:rPr>
              <a:t>其顺式体与反式体的生物活性也不相同；如：</a:t>
            </a:r>
            <a:r>
              <a:rPr kumimoji="1" lang="en-US" altLang="zh-CN" sz="2400" dirty="0" smtClean="0">
                <a:solidFill>
                  <a:schemeClr val="bg1"/>
                </a:solidFill>
                <a:latin typeface="楷体_GB2312" pitchFamily="49" charset="-122"/>
                <a:ea typeface="楷体_GB2312" pitchFamily="49" charset="-122"/>
              </a:rPr>
              <a:t>V</a:t>
            </a:r>
            <a:r>
              <a:rPr kumimoji="1" lang="en-US" altLang="zh-CN" sz="2400" baseline="-25000" dirty="0" smtClean="0">
                <a:solidFill>
                  <a:schemeClr val="bg1"/>
                </a:solidFill>
                <a:latin typeface="楷体_GB2312" pitchFamily="49" charset="-122"/>
                <a:ea typeface="楷体_GB2312" pitchFamily="49" charset="-122"/>
              </a:rPr>
              <a:t>A</a:t>
            </a:r>
            <a:r>
              <a:rPr kumimoji="1" lang="zh-CN" altLang="en-US" sz="2400" dirty="0" smtClean="0">
                <a:solidFill>
                  <a:schemeClr val="bg1"/>
                </a:solidFill>
                <a:latin typeface="楷体_GB2312" pitchFamily="49" charset="-122"/>
                <a:ea typeface="楷体_GB2312" pitchFamily="49" charset="-122"/>
              </a:rPr>
              <a:t>以全反式的生物活性为最高。</a:t>
            </a:r>
            <a:endParaRPr kumimoji="1" lang="en-US" altLang="zh-CN" sz="2400" dirty="0" smtClean="0">
              <a:solidFill>
                <a:schemeClr val="bg1"/>
              </a:solidFill>
              <a:latin typeface="楷体_GB2312" pitchFamily="49" charset="-122"/>
              <a:ea typeface="楷体_GB2312" pitchFamily="49" charset="-122"/>
            </a:endParaRPr>
          </a:p>
          <a:p>
            <a:pPr eaLnBrk="1" hangingPunct="1">
              <a:lnSpc>
                <a:spcPct val="130000"/>
              </a:lnSpc>
              <a:buClr>
                <a:srgbClr val="FFFF00"/>
              </a:buClr>
              <a:buFont typeface="Wingdings" pitchFamily="2" charset="2"/>
              <a:buChar char="Ø"/>
            </a:pPr>
            <a:r>
              <a:rPr kumimoji="1" lang="en-US" altLang="zh-CN" sz="2400" dirty="0" smtClean="0">
                <a:solidFill>
                  <a:schemeClr val="bg1"/>
                </a:solidFill>
                <a:latin typeface="楷体_GB2312" pitchFamily="49" charset="-122"/>
                <a:ea typeface="楷体_GB2312" pitchFamily="49" charset="-122"/>
              </a:rPr>
              <a:t>c </a:t>
            </a:r>
            <a:r>
              <a:rPr kumimoji="1" lang="zh-CN" altLang="en-US" sz="2400" dirty="0" smtClean="0">
                <a:solidFill>
                  <a:schemeClr val="bg1"/>
                </a:solidFill>
                <a:latin typeface="楷体_GB2312" pitchFamily="49" charset="-122"/>
                <a:ea typeface="楷体_GB2312" pitchFamily="49" charset="-122"/>
              </a:rPr>
              <a:t>药物的晶型不同</a:t>
            </a:r>
            <a:r>
              <a:rPr kumimoji="1" lang="en-US" altLang="zh-CN" sz="2400" dirty="0" smtClean="0">
                <a:solidFill>
                  <a:schemeClr val="bg1"/>
                </a:solidFill>
                <a:latin typeface="楷体_GB2312" pitchFamily="49" charset="-122"/>
                <a:ea typeface="楷体_GB2312" pitchFamily="49" charset="-122"/>
              </a:rPr>
              <a:t>,</a:t>
            </a:r>
            <a:r>
              <a:rPr kumimoji="1" lang="zh-CN" altLang="en-US" sz="2400" dirty="0" smtClean="0">
                <a:solidFill>
                  <a:schemeClr val="bg1"/>
                </a:solidFill>
                <a:latin typeface="楷体_GB2312" pitchFamily="49" charset="-122"/>
                <a:ea typeface="楷体_GB2312" pitchFamily="49" charset="-122"/>
              </a:rPr>
              <a:t>其理化常数</a:t>
            </a:r>
            <a:r>
              <a:rPr kumimoji="1" lang="en-US" altLang="zh-CN" sz="2400" dirty="0" smtClean="0">
                <a:solidFill>
                  <a:schemeClr val="bg1"/>
                </a:solidFill>
                <a:latin typeface="楷体_GB2312" pitchFamily="49" charset="-122"/>
                <a:ea typeface="楷体_GB2312" pitchFamily="49" charset="-122"/>
              </a:rPr>
              <a:t>, </a:t>
            </a:r>
            <a:r>
              <a:rPr kumimoji="1" lang="zh-CN" altLang="en-US" sz="2400" dirty="0" smtClean="0">
                <a:solidFill>
                  <a:schemeClr val="bg1"/>
                </a:solidFill>
                <a:latin typeface="楷体_GB2312" pitchFamily="49" charset="-122"/>
                <a:ea typeface="楷体_GB2312" pitchFamily="49" charset="-122"/>
              </a:rPr>
              <a:t>溶解性稳定性、体内的吸收和疗效也有差异。如：驱虫药甲苯达唑</a:t>
            </a:r>
            <a:r>
              <a:rPr kumimoji="1" lang="en-US" altLang="zh-CN" sz="2400" dirty="0" smtClean="0">
                <a:solidFill>
                  <a:schemeClr val="bg1"/>
                </a:solidFill>
                <a:latin typeface="楷体_GB2312" pitchFamily="49" charset="-122"/>
                <a:ea typeface="楷体_GB2312" pitchFamily="49" charset="-122"/>
              </a:rPr>
              <a:t>,</a:t>
            </a:r>
            <a:r>
              <a:rPr kumimoji="1" lang="zh-CN" altLang="en-US" sz="2400" dirty="0" smtClean="0">
                <a:solidFill>
                  <a:schemeClr val="bg1"/>
                </a:solidFill>
                <a:latin typeface="楷体_GB2312" pitchFamily="49" charset="-122"/>
                <a:ea typeface="楷体_GB2312" pitchFamily="49" charset="-122"/>
              </a:rPr>
              <a:t>有</a:t>
            </a:r>
            <a:r>
              <a:rPr kumimoji="1" lang="en-US" altLang="zh-CN" sz="2400" dirty="0" smtClean="0">
                <a:solidFill>
                  <a:schemeClr val="bg1"/>
                </a:solidFill>
                <a:latin typeface="楷体_GB2312" pitchFamily="49" charset="-122"/>
                <a:ea typeface="楷体_GB2312" pitchFamily="49" charset="-122"/>
              </a:rPr>
              <a:t>A</a:t>
            </a:r>
            <a:r>
              <a:rPr kumimoji="1" lang="zh-CN" altLang="en-US" sz="2400" dirty="0" smtClean="0">
                <a:solidFill>
                  <a:schemeClr val="bg1"/>
                </a:solidFill>
                <a:latin typeface="楷体_GB2312" pitchFamily="49" charset="-122"/>
                <a:ea typeface="楷体_GB2312" pitchFamily="49" charset="-122"/>
              </a:rPr>
              <a:t>、</a:t>
            </a:r>
            <a:r>
              <a:rPr kumimoji="1" lang="en-US" altLang="zh-CN" sz="2400" dirty="0" smtClean="0">
                <a:solidFill>
                  <a:schemeClr val="bg1"/>
                </a:solidFill>
                <a:latin typeface="楷体_GB2312" pitchFamily="49" charset="-122"/>
                <a:ea typeface="楷体_GB2312" pitchFamily="49" charset="-122"/>
              </a:rPr>
              <a:t>B</a:t>
            </a:r>
            <a:r>
              <a:rPr kumimoji="1" lang="zh-CN" altLang="en-US" sz="2400" dirty="0" smtClean="0">
                <a:solidFill>
                  <a:schemeClr val="bg1"/>
                </a:solidFill>
                <a:latin typeface="楷体_GB2312" pitchFamily="49" charset="-122"/>
                <a:ea typeface="楷体_GB2312" pitchFamily="49" charset="-122"/>
              </a:rPr>
              <a:t>、</a:t>
            </a:r>
            <a:r>
              <a:rPr kumimoji="1" lang="en-US" altLang="zh-CN" sz="2400" dirty="0" smtClean="0">
                <a:solidFill>
                  <a:schemeClr val="bg1"/>
                </a:solidFill>
                <a:latin typeface="楷体_GB2312" pitchFamily="49" charset="-122"/>
                <a:ea typeface="楷体_GB2312" pitchFamily="49" charset="-122"/>
              </a:rPr>
              <a:t>C</a:t>
            </a:r>
            <a:r>
              <a:rPr kumimoji="1" lang="zh-CN" altLang="en-US" sz="2400" dirty="0" smtClean="0">
                <a:solidFill>
                  <a:schemeClr val="bg1"/>
                </a:solidFill>
                <a:latin typeface="楷体_GB2312" pitchFamily="49" charset="-122"/>
                <a:ea typeface="楷体_GB2312" pitchFamily="49" charset="-122"/>
              </a:rPr>
              <a:t>三种晶型。其中</a:t>
            </a:r>
            <a:r>
              <a:rPr kumimoji="1" lang="en-US" altLang="zh-CN" sz="2400" dirty="0" smtClean="0">
                <a:solidFill>
                  <a:schemeClr val="bg1"/>
                </a:solidFill>
                <a:latin typeface="楷体_GB2312" pitchFamily="49" charset="-122"/>
                <a:ea typeface="楷体_GB2312" pitchFamily="49" charset="-122"/>
              </a:rPr>
              <a:t>C</a:t>
            </a:r>
            <a:r>
              <a:rPr kumimoji="1" lang="zh-CN" altLang="en-US" sz="2400" dirty="0" smtClean="0">
                <a:solidFill>
                  <a:schemeClr val="bg1"/>
                </a:solidFill>
                <a:latin typeface="楷体_GB2312" pitchFamily="49" charset="-122"/>
                <a:ea typeface="楷体_GB2312" pitchFamily="49" charset="-122"/>
              </a:rPr>
              <a:t>晶型的驱虫率</a:t>
            </a:r>
            <a:r>
              <a:rPr kumimoji="1" lang="en-US" altLang="zh-CN" sz="2400" dirty="0" smtClean="0">
                <a:solidFill>
                  <a:schemeClr val="bg1"/>
                </a:solidFill>
                <a:latin typeface="楷体_GB2312" pitchFamily="49" charset="-122"/>
                <a:ea typeface="楷体_GB2312" pitchFamily="49" charset="-122"/>
              </a:rPr>
              <a:t>90%</a:t>
            </a:r>
            <a:r>
              <a:rPr kumimoji="1" lang="zh-CN" altLang="en-US" sz="2400" dirty="0" smtClean="0">
                <a:solidFill>
                  <a:schemeClr val="bg1"/>
                </a:solidFill>
                <a:latin typeface="楷体_GB2312" pitchFamily="49" charset="-122"/>
                <a:ea typeface="楷体_GB2312" pitchFamily="49" charset="-122"/>
              </a:rPr>
              <a:t>，</a:t>
            </a:r>
            <a:r>
              <a:rPr kumimoji="1" lang="en-US" altLang="zh-CN" sz="2400" dirty="0" smtClean="0">
                <a:solidFill>
                  <a:schemeClr val="bg1"/>
                </a:solidFill>
                <a:latin typeface="楷体_GB2312" pitchFamily="49" charset="-122"/>
                <a:ea typeface="楷体_GB2312" pitchFamily="49" charset="-122"/>
              </a:rPr>
              <a:t>B</a:t>
            </a:r>
            <a:r>
              <a:rPr kumimoji="1" lang="zh-CN" altLang="en-US" sz="2400" dirty="0" smtClean="0">
                <a:solidFill>
                  <a:schemeClr val="bg1"/>
                </a:solidFill>
                <a:latin typeface="楷体_GB2312" pitchFamily="49" charset="-122"/>
                <a:ea typeface="楷体_GB2312" pitchFamily="49" charset="-122"/>
              </a:rPr>
              <a:t>晶型的驱虫率</a:t>
            </a:r>
            <a:r>
              <a:rPr kumimoji="1" lang="en-US" altLang="zh-CN" sz="2400" dirty="0" smtClean="0">
                <a:solidFill>
                  <a:schemeClr val="bg1"/>
                </a:solidFill>
                <a:latin typeface="楷体_GB2312" pitchFamily="49" charset="-122"/>
                <a:ea typeface="楷体_GB2312" pitchFamily="49" charset="-122"/>
              </a:rPr>
              <a:t>40</a:t>
            </a:r>
            <a:r>
              <a:rPr kumimoji="1" lang="en-US" altLang="zh-CN" sz="2400" dirty="0" smtClean="0">
                <a:solidFill>
                  <a:schemeClr val="bg1"/>
                </a:solidFill>
                <a:latin typeface="楷体_GB2312" pitchFamily="49" charset="-122"/>
                <a:ea typeface="楷体_GB2312" pitchFamily="49" charset="-122"/>
                <a:sym typeface="Symbol" pitchFamily="18" charset="2"/>
              </a:rPr>
              <a:t></a:t>
            </a:r>
            <a:r>
              <a:rPr kumimoji="1" lang="en-US" altLang="zh-CN" sz="2400" dirty="0" smtClean="0">
                <a:solidFill>
                  <a:schemeClr val="bg1"/>
                </a:solidFill>
                <a:latin typeface="楷体_GB2312" pitchFamily="49" charset="-122"/>
                <a:ea typeface="楷体_GB2312" pitchFamily="49" charset="-122"/>
              </a:rPr>
              <a:t>60%</a:t>
            </a:r>
            <a:r>
              <a:rPr kumimoji="1" lang="zh-CN" altLang="en-US" sz="2400" dirty="0" smtClean="0">
                <a:solidFill>
                  <a:schemeClr val="bg1"/>
                </a:solidFill>
                <a:latin typeface="楷体_GB2312" pitchFamily="49" charset="-122"/>
                <a:ea typeface="楷体_GB2312" pitchFamily="49" charset="-122"/>
              </a:rPr>
              <a:t>，</a:t>
            </a:r>
            <a:r>
              <a:rPr kumimoji="1" lang="en-US" altLang="zh-CN" sz="2400" dirty="0" smtClean="0">
                <a:solidFill>
                  <a:schemeClr val="bg1"/>
                </a:solidFill>
                <a:latin typeface="楷体_GB2312" pitchFamily="49" charset="-122"/>
                <a:ea typeface="楷体_GB2312" pitchFamily="49" charset="-122"/>
              </a:rPr>
              <a:t>A</a:t>
            </a:r>
            <a:r>
              <a:rPr kumimoji="1" lang="zh-CN" altLang="en-US" sz="2400" dirty="0" smtClean="0">
                <a:solidFill>
                  <a:schemeClr val="bg1"/>
                </a:solidFill>
                <a:latin typeface="楷体_GB2312" pitchFamily="49" charset="-122"/>
                <a:ea typeface="楷体_GB2312" pitchFamily="49" charset="-122"/>
              </a:rPr>
              <a:t>晶型的驱虫率小于</a:t>
            </a:r>
            <a:r>
              <a:rPr kumimoji="1" lang="en-US" altLang="zh-CN" sz="2400" dirty="0" smtClean="0">
                <a:solidFill>
                  <a:schemeClr val="bg1"/>
                </a:solidFill>
                <a:latin typeface="楷体_GB2312" pitchFamily="49" charset="-122"/>
                <a:ea typeface="楷体_GB2312" pitchFamily="49" charset="-122"/>
              </a:rPr>
              <a:t>20%</a:t>
            </a:r>
            <a:r>
              <a:rPr kumimoji="1" lang="zh-CN" altLang="en-US" sz="2400" dirty="0" smtClean="0">
                <a:solidFill>
                  <a:schemeClr val="bg1"/>
                </a:solidFill>
                <a:latin typeface="楷体_GB2312" pitchFamily="49" charset="-122"/>
                <a:ea typeface="楷体_GB2312" pitchFamily="49" charset="-122"/>
              </a:rPr>
              <a:t>。</a:t>
            </a:r>
            <a:endParaRPr lang="zh-CN" altLang="en-US" sz="2800" dirty="0" smtClean="0">
              <a:solidFill>
                <a:srgbClr val="FFFF00"/>
              </a:solidFill>
            </a:endParaRPr>
          </a:p>
        </p:txBody>
      </p:sp>
    </p:spTree>
    <p:extLst>
      <p:ext uri="{BB962C8B-B14F-4D97-AF65-F5344CB8AC3E}">
        <p14:creationId xmlns:p14="http://schemas.microsoft.com/office/powerpoint/2010/main" val="1579265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31" name="Text Box 7"/>
          <p:cNvSpPr txBox="1">
            <a:spLocks noChangeArrowheads="1"/>
          </p:cNvSpPr>
          <p:nvPr/>
        </p:nvSpPr>
        <p:spPr bwMode="auto">
          <a:xfrm>
            <a:off x="323850" y="4941888"/>
            <a:ext cx="8208963" cy="979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20000"/>
              </a:lnSpc>
              <a:spcBef>
                <a:spcPct val="25000"/>
              </a:spcBef>
            </a:pPr>
            <a:r>
              <a:rPr kumimoji="1" lang="en-US" altLang="zh-CN" sz="2400" b="0">
                <a:solidFill>
                  <a:schemeClr val="bg1"/>
                </a:solidFill>
                <a:latin typeface="楷体_GB2312" pitchFamily="49" charset="-122"/>
                <a:ea typeface="楷体_GB2312" pitchFamily="49" charset="-122"/>
              </a:rPr>
              <a:t>④</a:t>
            </a:r>
            <a:r>
              <a:rPr kumimoji="1" lang="zh-CN" altLang="en-US" sz="2400" b="0">
                <a:solidFill>
                  <a:schemeClr val="bg1"/>
                </a:solidFill>
                <a:latin typeface="楷体_GB2312" pitchFamily="49" charset="-122"/>
                <a:ea typeface="楷体_GB2312" pitchFamily="49" charset="-122"/>
              </a:rPr>
              <a:t>加锌粒</a:t>
            </a:r>
            <a:r>
              <a:rPr kumimoji="1" lang="en-US" altLang="zh-CN" sz="2400" b="0">
                <a:solidFill>
                  <a:schemeClr val="bg1"/>
                </a:solidFill>
                <a:latin typeface="楷体_GB2312" pitchFamily="49" charset="-122"/>
                <a:ea typeface="楷体_GB2312" pitchFamily="49" charset="-122"/>
              </a:rPr>
              <a:t>2g, </a:t>
            </a:r>
            <a:r>
              <a:rPr kumimoji="1" lang="zh-CN" altLang="en-US" sz="2400" b="0">
                <a:solidFill>
                  <a:schemeClr val="bg1"/>
                </a:solidFill>
                <a:latin typeface="楷体_GB2312" pitchFamily="49" charset="-122"/>
                <a:ea typeface="楷体_GB2312" pitchFamily="49" charset="-122"/>
              </a:rPr>
              <a:t>立即将装妥的导气管 </a:t>
            </a:r>
            <a:r>
              <a:rPr kumimoji="1" lang="en-US" altLang="zh-CN" sz="2400" b="0">
                <a:solidFill>
                  <a:schemeClr val="bg1"/>
                </a:solidFill>
                <a:latin typeface="楷体_GB2312" pitchFamily="49" charset="-122"/>
                <a:ea typeface="楷体_GB2312" pitchFamily="49" charset="-122"/>
              </a:rPr>
              <a:t>B </a:t>
            </a:r>
            <a:r>
              <a:rPr kumimoji="1" lang="zh-CN" altLang="en-US" sz="2400" b="0">
                <a:solidFill>
                  <a:schemeClr val="bg1"/>
                </a:solidFill>
                <a:latin typeface="楷体_GB2312" pitchFamily="49" charset="-122"/>
                <a:ea typeface="楷体_GB2312" pitchFamily="49" charset="-122"/>
              </a:rPr>
              <a:t>密塞与 </a:t>
            </a:r>
            <a:r>
              <a:rPr kumimoji="1" lang="en-US" altLang="zh-CN" sz="2400" b="0">
                <a:solidFill>
                  <a:schemeClr val="bg1"/>
                </a:solidFill>
                <a:latin typeface="楷体_GB2312" pitchFamily="49" charset="-122"/>
                <a:ea typeface="楷体_GB2312" pitchFamily="49" charset="-122"/>
              </a:rPr>
              <a:t>A </a:t>
            </a:r>
            <a:r>
              <a:rPr kumimoji="1" lang="zh-CN" altLang="en-US" sz="2400" b="0">
                <a:solidFill>
                  <a:schemeClr val="bg1"/>
                </a:solidFill>
                <a:latin typeface="楷体_GB2312" pitchFamily="49" charset="-122"/>
                <a:ea typeface="楷体_GB2312" pitchFamily="49" charset="-122"/>
              </a:rPr>
              <a:t>瓶</a:t>
            </a:r>
            <a:r>
              <a:rPr kumimoji="1" lang="en-US" altLang="zh-CN" sz="2400" b="0">
                <a:solidFill>
                  <a:schemeClr val="bg1"/>
                </a:solidFill>
                <a:latin typeface="楷体_GB2312" pitchFamily="49" charset="-122"/>
                <a:ea typeface="楷体_GB2312" pitchFamily="49" charset="-122"/>
              </a:rPr>
              <a:t>, </a:t>
            </a:r>
            <a:r>
              <a:rPr kumimoji="1" lang="zh-CN" altLang="en-US" sz="2400" b="0">
                <a:solidFill>
                  <a:srgbClr val="FFFF00"/>
                </a:solidFill>
                <a:latin typeface="楷体_GB2312" pitchFamily="49" charset="-122"/>
                <a:ea typeface="楷体_GB2312" pitchFamily="49" charset="-122"/>
              </a:rPr>
              <a:t>置</a:t>
            </a:r>
            <a:r>
              <a:rPr kumimoji="1" lang="en-US" altLang="zh-CN" sz="2400" b="0">
                <a:solidFill>
                  <a:srgbClr val="FFFF00"/>
                </a:solidFill>
                <a:latin typeface="楷体_GB2312" pitchFamily="49" charset="-122"/>
                <a:ea typeface="楷体_GB2312" pitchFamily="49" charset="-122"/>
              </a:rPr>
              <a:t>25-40 ℃</a:t>
            </a:r>
            <a:r>
              <a:rPr kumimoji="1" lang="zh-CN" altLang="en-US" sz="2400" b="0">
                <a:solidFill>
                  <a:srgbClr val="FFFF00"/>
                </a:solidFill>
                <a:latin typeface="楷体_GB2312" pitchFamily="49" charset="-122"/>
                <a:ea typeface="楷体_GB2312" pitchFamily="49" charset="-122"/>
              </a:rPr>
              <a:t>水浴中</a:t>
            </a:r>
            <a:r>
              <a:rPr kumimoji="1" lang="en-US" altLang="zh-CN" sz="2400" b="0">
                <a:solidFill>
                  <a:srgbClr val="FFFF00"/>
                </a:solidFill>
                <a:latin typeface="楷体_GB2312" pitchFamily="49" charset="-122"/>
                <a:ea typeface="楷体_GB2312" pitchFamily="49" charset="-122"/>
              </a:rPr>
              <a:t>, </a:t>
            </a:r>
            <a:r>
              <a:rPr kumimoji="1" lang="zh-CN" altLang="en-US" sz="2400" b="0">
                <a:solidFill>
                  <a:srgbClr val="FFFF00"/>
                </a:solidFill>
                <a:latin typeface="楷体_GB2312" pitchFamily="49" charset="-122"/>
                <a:ea typeface="楷体_GB2312" pitchFamily="49" charset="-122"/>
              </a:rPr>
              <a:t>反应</a:t>
            </a:r>
            <a:r>
              <a:rPr kumimoji="1" lang="en-US" altLang="zh-CN" sz="2400" b="0">
                <a:solidFill>
                  <a:srgbClr val="FFFF00"/>
                </a:solidFill>
                <a:latin typeface="楷体_GB2312" pitchFamily="49" charset="-122"/>
                <a:ea typeface="楷体_GB2312" pitchFamily="49" charset="-122"/>
              </a:rPr>
              <a:t>45</a:t>
            </a:r>
            <a:r>
              <a:rPr kumimoji="1" lang="zh-CN" altLang="en-US" sz="2400" b="0">
                <a:solidFill>
                  <a:srgbClr val="FFFF00"/>
                </a:solidFill>
                <a:latin typeface="楷体_GB2312" pitchFamily="49" charset="-122"/>
                <a:ea typeface="楷体_GB2312" pitchFamily="49" charset="-122"/>
              </a:rPr>
              <a:t>分钟</a:t>
            </a:r>
            <a:r>
              <a:rPr kumimoji="1" lang="en-US" altLang="zh-CN" sz="2400" b="0">
                <a:solidFill>
                  <a:schemeClr val="bg1"/>
                </a:solidFill>
                <a:latin typeface="楷体_GB2312" pitchFamily="49" charset="-122"/>
                <a:ea typeface="楷体_GB2312" pitchFamily="49" charset="-122"/>
              </a:rPr>
              <a:t>, </a:t>
            </a:r>
            <a:r>
              <a:rPr kumimoji="1" lang="zh-CN" altLang="en-US" sz="2400" b="0">
                <a:solidFill>
                  <a:schemeClr val="bg1"/>
                </a:solidFill>
                <a:latin typeface="楷体_GB2312" pitchFamily="49" charset="-122"/>
                <a:ea typeface="楷体_GB2312" pitchFamily="49" charset="-122"/>
              </a:rPr>
              <a:t>取出溴化汞试纸</a:t>
            </a:r>
            <a:r>
              <a:rPr kumimoji="1" lang="en-US" altLang="zh-CN" sz="2400" b="0">
                <a:solidFill>
                  <a:schemeClr val="bg1"/>
                </a:solidFill>
                <a:latin typeface="楷体_GB2312" pitchFamily="49" charset="-122"/>
                <a:ea typeface="楷体_GB2312" pitchFamily="49" charset="-122"/>
              </a:rPr>
              <a:t>, </a:t>
            </a:r>
            <a:r>
              <a:rPr kumimoji="1" lang="zh-CN" altLang="en-US" sz="2400" b="0">
                <a:solidFill>
                  <a:schemeClr val="bg1"/>
                </a:solidFill>
                <a:latin typeface="楷体_GB2312" pitchFamily="49" charset="-122"/>
                <a:ea typeface="楷体_GB2312" pitchFamily="49" charset="-122"/>
              </a:rPr>
              <a:t>比较砷斑</a:t>
            </a:r>
            <a:r>
              <a:rPr kumimoji="1" lang="en-US" altLang="zh-CN" sz="2400" b="0">
                <a:solidFill>
                  <a:schemeClr val="bg1"/>
                </a:solidFill>
                <a:latin typeface="楷体_GB2312" pitchFamily="49" charset="-122"/>
                <a:ea typeface="楷体_GB2312" pitchFamily="49" charset="-122"/>
              </a:rPr>
              <a:t>.</a:t>
            </a:r>
          </a:p>
        </p:txBody>
      </p:sp>
      <p:graphicFrame>
        <p:nvGraphicFramePr>
          <p:cNvPr id="69635" name="Object 8"/>
          <p:cNvGraphicFramePr>
            <a:graphicFrameLocks noChangeAspect="1"/>
          </p:cNvGraphicFramePr>
          <p:nvPr/>
        </p:nvGraphicFramePr>
        <p:xfrm>
          <a:off x="0" y="981075"/>
          <a:ext cx="9144000" cy="1079500"/>
        </p:xfrm>
        <a:graphic>
          <a:graphicData uri="http://schemas.openxmlformats.org/presentationml/2006/ole">
            <mc:AlternateContent xmlns:mc="http://schemas.openxmlformats.org/markup-compatibility/2006">
              <mc:Choice xmlns:v="urn:schemas-microsoft-com:vml" Requires="v">
                <p:oleObj spid="_x0000_s19492" r:id="rId3" imgW="5057775" imgH="533400" progId="ChemWindow.Document">
                  <p:embed/>
                </p:oleObj>
              </mc:Choice>
              <mc:Fallback>
                <p:oleObj r:id="rId3" imgW="5057775" imgH="533400" progId="ChemWindow.Document">
                  <p:embed/>
                  <p:pic>
                    <p:nvPicPr>
                      <p:cNvPr id="0" name=""/>
                      <p:cNvPicPr>
                        <a:picLocks noChangeAspect="1" noChangeArrowheads="1"/>
                      </p:cNvPicPr>
                      <p:nvPr/>
                    </p:nvPicPr>
                    <p:blipFill>
                      <a:blip r:embed="rId4">
                        <a:lum contrast="36000"/>
                        <a:grayscl/>
                        <a:biLevel thresh="50000"/>
                        <a:extLst>
                          <a:ext uri="{28A0092B-C50C-407E-A947-70E740481C1C}">
                            <a14:useLocalDpi xmlns:a14="http://schemas.microsoft.com/office/drawing/2010/main" val="0"/>
                          </a:ext>
                        </a:extLst>
                      </a:blip>
                      <a:srcRect/>
                      <a:stretch>
                        <a:fillRect/>
                      </a:stretch>
                    </p:blipFill>
                    <p:spPr bwMode="auto">
                      <a:xfrm>
                        <a:off x="0" y="981075"/>
                        <a:ext cx="9144000" cy="10795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34" name="Text Box 10"/>
          <p:cNvSpPr txBox="1">
            <a:spLocks noChangeArrowheads="1"/>
          </p:cNvSpPr>
          <p:nvPr/>
        </p:nvSpPr>
        <p:spPr bwMode="auto">
          <a:xfrm>
            <a:off x="323850" y="2205038"/>
            <a:ext cx="4146550" cy="42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lnSpc>
                <a:spcPct val="90000"/>
              </a:lnSpc>
              <a:spcBef>
                <a:spcPct val="25000"/>
              </a:spcBef>
            </a:pPr>
            <a:r>
              <a:rPr kumimoji="1" lang="en-US" altLang="zh-CN" sz="2400" b="0">
                <a:solidFill>
                  <a:schemeClr val="bg1"/>
                </a:solidFill>
                <a:latin typeface="楷体_GB2312" pitchFamily="49" charset="-122"/>
                <a:ea typeface="楷体_GB2312" pitchFamily="49" charset="-122"/>
              </a:rPr>
              <a:t>① </a:t>
            </a:r>
            <a:r>
              <a:rPr kumimoji="1" lang="zh-CN" altLang="en-US" sz="2400" b="0">
                <a:solidFill>
                  <a:schemeClr val="bg1"/>
                </a:solidFill>
                <a:latin typeface="楷体_GB2312" pitchFamily="49" charset="-122"/>
                <a:ea typeface="楷体_GB2312" pitchFamily="49" charset="-122"/>
              </a:rPr>
              <a:t>导气管</a:t>
            </a:r>
            <a:r>
              <a:rPr kumimoji="1" lang="en-US" altLang="zh-CN" sz="2400" b="0">
                <a:solidFill>
                  <a:schemeClr val="bg1"/>
                </a:solidFill>
                <a:latin typeface="楷体_GB2312" pitchFamily="49" charset="-122"/>
                <a:ea typeface="楷体_GB2312" pitchFamily="49" charset="-122"/>
              </a:rPr>
              <a:t>B</a:t>
            </a:r>
            <a:r>
              <a:rPr kumimoji="1" lang="zh-CN" altLang="en-US" sz="2400" b="0">
                <a:solidFill>
                  <a:schemeClr val="bg1"/>
                </a:solidFill>
                <a:latin typeface="楷体_GB2312" pitchFamily="49" charset="-122"/>
                <a:ea typeface="楷体_GB2312" pitchFamily="49" charset="-122"/>
              </a:rPr>
              <a:t>中装入醋酸铅棉球</a:t>
            </a:r>
          </a:p>
        </p:txBody>
      </p:sp>
      <p:sp>
        <p:nvSpPr>
          <p:cNvPr id="77835" name="Text Box 11"/>
          <p:cNvSpPr txBox="1">
            <a:spLocks noChangeArrowheads="1"/>
          </p:cNvSpPr>
          <p:nvPr/>
        </p:nvSpPr>
        <p:spPr bwMode="auto">
          <a:xfrm>
            <a:off x="323850" y="2852738"/>
            <a:ext cx="5518150" cy="420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lnSpc>
                <a:spcPct val="90000"/>
              </a:lnSpc>
              <a:spcBef>
                <a:spcPct val="25000"/>
              </a:spcBef>
            </a:pPr>
            <a:r>
              <a:rPr kumimoji="1" lang="en-US" altLang="zh-CN" sz="2400" b="0">
                <a:solidFill>
                  <a:schemeClr val="bg1"/>
                </a:solidFill>
                <a:latin typeface="楷体_GB2312" pitchFamily="49" charset="-122"/>
                <a:ea typeface="楷体_GB2312" pitchFamily="49" charset="-122"/>
              </a:rPr>
              <a:t>②</a:t>
            </a:r>
            <a:r>
              <a:rPr kumimoji="1" lang="zh-CN" altLang="en-US" sz="2400" b="0">
                <a:solidFill>
                  <a:schemeClr val="bg1"/>
                </a:solidFill>
                <a:latin typeface="楷体_GB2312" pitchFamily="49" charset="-122"/>
                <a:ea typeface="楷体_GB2312" pitchFamily="49" charset="-122"/>
              </a:rPr>
              <a:t>再于旋塞</a:t>
            </a:r>
            <a:r>
              <a:rPr kumimoji="1" lang="en-US" altLang="zh-CN" sz="2400" b="0">
                <a:solidFill>
                  <a:schemeClr val="bg1"/>
                </a:solidFill>
                <a:latin typeface="楷体_GB2312" pitchFamily="49" charset="-122"/>
                <a:ea typeface="楷体_GB2312" pitchFamily="49" charset="-122"/>
              </a:rPr>
              <a:t>C</a:t>
            </a:r>
            <a:r>
              <a:rPr kumimoji="1" lang="zh-CN" altLang="en-US" sz="2400" b="0">
                <a:solidFill>
                  <a:schemeClr val="bg1"/>
                </a:solidFill>
                <a:latin typeface="楷体_GB2312" pitchFamily="49" charset="-122"/>
                <a:ea typeface="楷体_GB2312" pitchFamily="49" charset="-122"/>
              </a:rPr>
              <a:t>的平面上放两片溴化汞试纸</a:t>
            </a:r>
          </a:p>
        </p:txBody>
      </p:sp>
      <p:sp>
        <p:nvSpPr>
          <p:cNvPr id="77836" name="Text Box 12"/>
          <p:cNvSpPr txBox="1">
            <a:spLocks noChangeArrowheads="1"/>
          </p:cNvSpPr>
          <p:nvPr/>
        </p:nvSpPr>
        <p:spPr bwMode="auto">
          <a:xfrm>
            <a:off x="323850" y="3500438"/>
            <a:ext cx="8496300" cy="140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20000"/>
              </a:lnSpc>
              <a:spcBef>
                <a:spcPct val="25000"/>
              </a:spcBef>
            </a:pPr>
            <a:r>
              <a:rPr kumimoji="1" lang="en-US" altLang="zh-CN" sz="2400" b="0">
                <a:solidFill>
                  <a:schemeClr val="bg1"/>
                </a:solidFill>
                <a:latin typeface="楷体_GB2312" pitchFamily="49" charset="-122"/>
                <a:ea typeface="楷体_GB2312" pitchFamily="49" charset="-122"/>
              </a:rPr>
              <a:t>③</a:t>
            </a:r>
            <a:r>
              <a:rPr kumimoji="1" lang="zh-CN" altLang="en-US" sz="2400" b="0">
                <a:solidFill>
                  <a:schemeClr val="bg1"/>
                </a:solidFill>
                <a:latin typeface="楷体_GB2312" pitchFamily="49" charset="-122"/>
                <a:ea typeface="楷体_GB2312" pitchFamily="49" charset="-122"/>
              </a:rPr>
              <a:t>样品、对照品分别置于检砷瓶中</a:t>
            </a:r>
            <a:r>
              <a:rPr kumimoji="1" lang="en-US" altLang="zh-CN" sz="2400" b="0">
                <a:solidFill>
                  <a:schemeClr val="bg1"/>
                </a:solidFill>
                <a:latin typeface="楷体_GB2312" pitchFamily="49" charset="-122"/>
                <a:ea typeface="楷体_GB2312" pitchFamily="49" charset="-122"/>
              </a:rPr>
              <a:t>, </a:t>
            </a:r>
            <a:r>
              <a:rPr kumimoji="1" lang="zh-CN" altLang="en-US" sz="2400" b="0">
                <a:solidFill>
                  <a:schemeClr val="bg1"/>
                </a:solidFill>
                <a:latin typeface="楷体_GB2312" pitchFamily="49" charset="-122"/>
                <a:ea typeface="楷体_GB2312" pitchFamily="49" charset="-122"/>
              </a:rPr>
              <a:t>加盐酸</a:t>
            </a:r>
            <a:r>
              <a:rPr kumimoji="1" lang="en-US" altLang="zh-CN" sz="2400" b="0">
                <a:solidFill>
                  <a:schemeClr val="bg1"/>
                </a:solidFill>
                <a:latin typeface="楷体_GB2312" pitchFamily="49" charset="-122"/>
                <a:ea typeface="楷体_GB2312" pitchFamily="49" charset="-122"/>
              </a:rPr>
              <a:t>5ml</a:t>
            </a:r>
            <a:r>
              <a:rPr kumimoji="1" lang="zh-CN" altLang="en-US" sz="2400" b="0">
                <a:solidFill>
                  <a:schemeClr val="bg1"/>
                </a:solidFill>
                <a:latin typeface="楷体_GB2312" pitchFamily="49" charset="-122"/>
                <a:ea typeface="楷体_GB2312" pitchFamily="49" charset="-122"/>
              </a:rPr>
              <a:t>与水</a:t>
            </a:r>
            <a:r>
              <a:rPr kumimoji="1" lang="en-US" altLang="zh-CN" sz="2400" b="0">
                <a:solidFill>
                  <a:schemeClr val="bg1"/>
                </a:solidFill>
                <a:latin typeface="楷体_GB2312" pitchFamily="49" charset="-122"/>
                <a:ea typeface="楷体_GB2312" pitchFamily="49" charset="-122"/>
              </a:rPr>
              <a:t>21ml, </a:t>
            </a:r>
            <a:r>
              <a:rPr kumimoji="1" lang="zh-CN" altLang="en-US" sz="2400" b="0">
                <a:solidFill>
                  <a:schemeClr val="bg1"/>
                </a:solidFill>
                <a:latin typeface="楷体_GB2312" pitchFamily="49" charset="-122"/>
                <a:ea typeface="楷体_GB2312" pitchFamily="49" charset="-122"/>
              </a:rPr>
              <a:t>再加</a:t>
            </a:r>
            <a:r>
              <a:rPr kumimoji="1" lang="en-US" altLang="zh-CN" sz="2400" b="0">
                <a:solidFill>
                  <a:schemeClr val="bg1"/>
                </a:solidFill>
                <a:latin typeface="楷体_GB2312" pitchFamily="49" charset="-122"/>
                <a:ea typeface="楷体_GB2312" pitchFamily="49" charset="-122"/>
              </a:rPr>
              <a:t>2.5%</a:t>
            </a:r>
            <a:r>
              <a:rPr kumimoji="1" lang="zh-CN" altLang="en-US" sz="2400" b="0">
                <a:solidFill>
                  <a:schemeClr val="bg1"/>
                </a:solidFill>
                <a:latin typeface="楷体_GB2312" pitchFamily="49" charset="-122"/>
                <a:ea typeface="楷体_GB2312" pitchFamily="49" charset="-122"/>
              </a:rPr>
              <a:t>碘化钾试液</a:t>
            </a:r>
            <a:r>
              <a:rPr kumimoji="1" lang="en-US" altLang="zh-CN" sz="2400" b="0">
                <a:solidFill>
                  <a:schemeClr val="bg1"/>
                </a:solidFill>
                <a:latin typeface="楷体_GB2312" pitchFamily="49" charset="-122"/>
                <a:ea typeface="楷体_GB2312" pitchFamily="49" charset="-122"/>
              </a:rPr>
              <a:t>5ml </a:t>
            </a:r>
            <a:r>
              <a:rPr kumimoji="1" lang="zh-CN" altLang="en-US" sz="2400" b="0">
                <a:solidFill>
                  <a:schemeClr val="bg1"/>
                </a:solidFill>
                <a:latin typeface="楷体_GB2312" pitchFamily="49" charset="-122"/>
                <a:ea typeface="楷体_GB2312" pitchFamily="49" charset="-122"/>
              </a:rPr>
              <a:t>与</a:t>
            </a:r>
            <a:r>
              <a:rPr kumimoji="1" lang="en-US" altLang="zh-CN" sz="2400" b="0">
                <a:solidFill>
                  <a:schemeClr val="bg1"/>
                </a:solidFill>
                <a:latin typeface="楷体_GB2312" pitchFamily="49" charset="-122"/>
                <a:ea typeface="楷体_GB2312" pitchFamily="49" charset="-122"/>
              </a:rPr>
              <a:t>0.3%</a:t>
            </a:r>
            <a:r>
              <a:rPr kumimoji="1" lang="zh-CN" altLang="en-US" sz="2400" b="0">
                <a:solidFill>
                  <a:schemeClr val="bg1"/>
                </a:solidFill>
                <a:latin typeface="楷体_GB2312" pitchFamily="49" charset="-122"/>
                <a:ea typeface="楷体_GB2312" pitchFamily="49" charset="-122"/>
              </a:rPr>
              <a:t>酸性氯化亚锡试液</a:t>
            </a:r>
            <a:r>
              <a:rPr kumimoji="1" lang="en-US" altLang="zh-CN" sz="2400" b="0">
                <a:solidFill>
                  <a:schemeClr val="bg1"/>
                </a:solidFill>
                <a:latin typeface="楷体_GB2312" pitchFamily="49" charset="-122"/>
                <a:ea typeface="楷体_GB2312" pitchFamily="49" charset="-122"/>
              </a:rPr>
              <a:t>5</a:t>
            </a:r>
            <a:r>
              <a:rPr kumimoji="1" lang="zh-CN" altLang="en-US" sz="2400" b="0">
                <a:solidFill>
                  <a:schemeClr val="bg1"/>
                </a:solidFill>
                <a:latin typeface="楷体_GB2312" pitchFamily="49" charset="-122"/>
                <a:ea typeface="楷体_GB2312" pitchFamily="49" charset="-122"/>
              </a:rPr>
              <a:t>滴</a:t>
            </a:r>
            <a:r>
              <a:rPr kumimoji="1" lang="en-US" altLang="zh-CN" sz="2400" b="0">
                <a:solidFill>
                  <a:schemeClr val="bg1"/>
                </a:solidFill>
                <a:latin typeface="楷体_GB2312" pitchFamily="49" charset="-122"/>
                <a:ea typeface="楷体_GB2312" pitchFamily="49" charset="-122"/>
              </a:rPr>
              <a:t>, </a:t>
            </a:r>
            <a:r>
              <a:rPr kumimoji="1" lang="zh-CN" altLang="en-US" sz="2400" b="0">
                <a:solidFill>
                  <a:schemeClr val="bg1"/>
                </a:solidFill>
                <a:latin typeface="楷体_GB2312" pitchFamily="49" charset="-122"/>
                <a:ea typeface="楷体_GB2312" pitchFamily="49" charset="-122"/>
              </a:rPr>
              <a:t>在室温放置</a:t>
            </a:r>
            <a:r>
              <a:rPr kumimoji="1" lang="en-US" altLang="zh-CN" sz="2400" b="0">
                <a:solidFill>
                  <a:schemeClr val="bg1"/>
                </a:solidFill>
                <a:latin typeface="楷体_GB2312" pitchFamily="49" charset="-122"/>
                <a:ea typeface="楷体_GB2312" pitchFamily="49" charset="-122"/>
              </a:rPr>
              <a:t>10</a:t>
            </a:r>
            <a:r>
              <a:rPr kumimoji="1" lang="zh-CN" altLang="en-US" sz="2400" b="0">
                <a:solidFill>
                  <a:schemeClr val="bg1"/>
                </a:solidFill>
                <a:latin typeface="楷体_GB2312" pitchFamily="49" charset="-122"/>
                <a:ea typeface="楷体_GB2312" pitchFamily="49" charset="-122"/>
              </a:rPr>
              <a:t>分钟</a:t>
            </a:r>
          </a:p>
        </p:txBody>
      </p:sp>
      <p:sp>
        <p:nvSpPr>
          <p:cNvPr id="69639" name="Rectangle 13"/>
          <p:cNvSpPr>
            <a:spLocks noChangeArrowheads="1"/>
          </p:cNvSpPr>
          <p:nvPr/>
        </p:nvSpPr>
        <p:spPr bwMode="auto">
          <a:xfrm>
            <a:off x="323850" y="260350"/>
            <a:ext cx="14351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800">
                <a:solidFill>
                  <a:srgbClr val="FFFF00"/>
                </a:solidFill>
                <a:latin typeface="楷体_GB2312" pitchFamily="49" charset="-122"/>
                <a:ea typeface="楷体_GB2312" pitchFamily="49" charset="-122"/>
              </a:rPr>
              <a:t>2</a:t>
            </a:r>
            <a:r>
              <a:rPr kumimoji="1" lang="zh-CN" altLang="en-US" sz="2800">
                <a:solidFill>
                  <a:srgbClr val="FFFF00"/>
                </a:solidFill>
                <a:latin typeface="楷体_GB2312" pitchFamily="49" charset="-122"/>
                <a:ea typeface="楷体_GB2312" pitchFamily="49" charset="-122"/>
              </a:rPr>
              <a:t>　操作</a:t>
            </a:r>
          </a:p>
        </p:txBody>
      </p:sp>
    </p:spTree>
    <p:extLst>
      <p:ext uri="{BB962C8B-B14F-4D97-AF65-F5344CB8AC3E}">
        <p14:creationId xmlns:p14="http://schemas.microsoft.com/office/powerpoint/2010/main" val="2110997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34"/>
                                        </p:tgtEl>
                                        <p:attrNameLst>
                                          <p:attrName>style.visibility</p:attrName>
                                        </p:attrNameLst>
                                      </p:cBhvr>
                                      <p:to>
                                        <p:strVal val="visible"/>
                                      </p:to>
                                    </p:set>
                                    <p:anim calcmode="lin" valueType="num">
                                      <p:cBhvr additive="base">
                                        <p:cTn id="7" dur="500" fill="hold"/>
                                        <p:tgtEl>
                                          <p:spTgt spid="77834"/>
                                        </p:tgtEl>
                                        <p:attrNameLst>
                                          <p:attrName>ppt_x</p:attrName>
                                        </p:attrNameLst>
                                      </p:cBhvr>
                                      <p:tavLst>
                                        <p:tav tm="0">
                                          <p:val>
                                            <p:strVal val="#ppt_x"/>
                                          </p:val>
                                        </p:tav>
                                        <p:tav tm="100000">
                                          <p:val>
                                            <p:strVal val="#ppt_x"/>
                                          </p:val>
                                        </p:tav>
                                      </p:tavLst>
                                    </p:anim>
                                    <p:anim calcmode="lin" valueType="num">
                                      <p:cBhvr additive="base">
                                        <p:cTn id="8" dur="500" fill="hold"/>
                                        <p:tgtEl>
                                          <p:spTgt spid="778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7835"/>
                                        </p:tgtEl>
                                        <p:attrNameLst>
                                          <p:attrName>style.visibility</p:attrName>
                                        </p:attrNameLst>
                                      </p:cBhvr>
                                      <p:to>
                                        <p:strVal val="visible"/>
                                      </p:to>
                                    </p:set>
                                    <p:anim calcmode="lin" valueType="num">
                                      <p:cBhvr additive="base">
                                        <p:cTn id="13" dur="500" fill="hold"/>
                                        <p:tgtEl>
                                          <p:spTgt spid="77835"/>
                                        </p:tgtEl>
                                        <p:attrNameLst>
                                          <p:attrName>ppt_x</p:attrName>
                                        </p:attrNameLst>
                                      </p:cBhvr>
                                      <p:tavLst>
                                        <p:tav tm="0">
                                          <p:val>
                                            <p:strVal val="#ppt_x"/>
                                          </p:val>
                                        </p:tav>
                                        <p:tav tm="100000">
                                          <p:val>
                                            <p:strVal val="#ppt_x"/>
                                          </p:val>
                                        </p:tav>
                                      </p:tavLst>
                                    </p:anim>
                                    <p:anim calcmode="lin" valueType="num">
                                      <p:cBhvr additive="base">
                                        <p:cTn id="14" dur="500" fill="hold"/>
                                        <p:tgtEl>
                                          <p:spTgt spid="7783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7836"/>
                                        </p:tgtEl>
                                        <p:attrNameLst>
                                          <p:attrName>style.visibility</p:attrName>
                                        </p:attrNameLst>
                                      </p:cBhvr>
                                      <p:to>
                                        <p:strVal val="visible"/>
                                      </p:to>
                                    </p:set>
                                    <p:anim calcmode="lin" valueType="num">
                                      <p:cBhvr additive="base">
                                        <p:cTn id="19" dur="500" fill="hold"/>
                                        <p:tgtEl>
                                          <p:spTgt spid="77836"/>
                                        </p:tgtEl>
                                        <p:attrNameLst>
                                          <p:attrName>ppt_x</p:attrName>
                                        </p:attrNameLst>
                                      </p:cBhvr>
                                      <p:tavLst>
                                        <p:tav tm="0">
                                          <p:val>
                                            <p:strVal val="#ppt_x"/>
                                          </p:val>
                                        </p:tav>
                                        <p:tav tm="100000">
                                          <p:val>
                                            <p:strVal val="#ppt_x"/>
                                          </p:val>
                                        </p:tav>
                                      </p:tavLst>
                                    </p:anim>
                                    <p:anim calcmode="lin" valueType="num">
                                      <p:cBhvr additive="base">
                                        <p:cTn id="20" dur="500" fill="hold"/>
                                        <p:tgtEl>
                                          <p:spTgt spid="7783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7831"/>
                                        </p:tgtEl>
                                        <p:attrNameLst>
                                          <p:attrName>style.visibility</p:attrName>
                                        </p:attrNameLst>
                                      </p:cBhvr>
                                      <p:to>
                                        <p:strVal val="visible"/>
                                      </p:to>
                                    </p:set>
                                    <p:anim calcmode="lin" valueType="num">
                                      <p:cBhvr additive="base">
                                        <p:cTn id="25" dur="500" fill="hold"/>
                                        <p:tgtEl>
                                          <p:spTgt spid="77831"/>
                                        </p:tgtEl>
                                        <p:attrNameLst>
                                          <p:attrName>ppt_x</p:attrName>
                                        </p:attrNameLst>
                                      </p:cBhvr>
                                      <p:tavLst>
                                        <p:tav tm="0">
                                          <p:val>
                                            <p:strVal val="#ppt_x"/>
                                          </p:val>
                                        </p:tav>
                                        <p:tav tm="100000">
                                          <p:val>
                                            <p:strVal val="#ppt_x"/>
                                          </p:val>
                                        </p:tav>
                                      </p:tavLst>
                                    </p:anim>
                                    <p:anim calcmode="lin" valueType="num">
                                      <p:cBhvr additive="base">
                                        <p:cTn id="26" dur="500" fill="hold"/>
                                        <p:tgtEl>
                                          <p:spTgt spid="778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1" grpId="0"/>
      <p:bldP spid="77834" grpId="0"/>
      <p:bldP spid="77835" grpId="0"/>
      <p:bldP spid="7783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7"/>
          <p:cNvSpPr txBox="1">
            <a:spLocks noChangeArrowheads="1"/>
          </p:cNvSpPr>
          <p:nvPr/>
        </p:nvSpPr>
        <p:spPr bwMode="auto">
          <a:xfrm>
            <a:off x="468313" y="1268413"/>
            <a:ext cx="381635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kumimoji="1" lang="en-US" altLang="zh-CN" sz="2800">
                <a:solidFill>
                  <a:srgbClr val="FFFF00"/>
                </a:solidFill>
                <a:latin typeface="楷体_GB2312" pitchFamily="49" charset="-122"/>
                <a:ea typeface="楷体_GB2312" pitchFamily="49" charset="-122"/>
              </a:rPr>
              <a:t>1)</a:t>
            </a:r>
            <a:r>
              <a:rPr kumimoji="1" lang="zh-CN" altLang="en-US" sz="2800">
                <a:solidFill>
                  <a:srgbClr val="FFFF00"/>
                </a:solidFill>
                <a:latin typeface="楷体_GB2312" pitchFamily="49" charset="-122"/>
                <a:ea typeface="楷体_GB2312" pitchFamily="49" charset="-122"/>
              </a:rPr>
              <a:t>试剂的作用</a:t>
            </a:r>
          </a:p>
        </p:txBody>
      </p:sp>
      <p:sp>
        <p:nvSpPr>
          <p:cNvPr id="70659" name="Text Box 8"/>
          <p:cNvSpPr txBox="1">
            <a:spLocks noChangeArrowheads="1"/>
          </p:cNvSpPr>
          <p:nvPr/>
        </p:nvSpPr>
        <p:spPr bwMode="auto">
          <a:xfrm>
            <a:off x="539750" y="2060575"/>
            <a:ext cx="6759575"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kumimoji="1" lang="en-US" altLang="zh-CN" sz="3200" b="0">
                <a:solidFill>
                  <a:srgbClr val="FFFF00"/>
                </a:solidFill>
                <a:latin typeface="Times New Roman" pitchFamily="18" charset="0"/>
                <a:ea typeface="隶书" pitchFamily="49" charset="-122"/>
              </a:rPr>
              <a:t>a. </a:t>
            </a:r>
            <a:r>
              <a:rPr kumimoji="1" lang="en-US" altLang="zh-CN" sz="2800" b="0">
                <a:solidFill>
                  <a:srgbClr val="FFFF00"/>
                </a:solidFill>
                <a:latin typeface="楷体_GB2312" pitchFamily="49" charset="-122"/>
                <a:ea typeface="楷体_GB2312" pitchFamily="49" charset="-122"/>
              </a:rPr>
              <a:t>KI</a:t>
            </a:r>
            <a:r>
              <a:rPr kumimoji="1" lang="zh-CN" altLang="en-US" sz="2800" b="0">
                <a:solidFill>
                  <a:srgbClr val="FFFF00"/>
                </a:solidFill>
                <a:latin typeface="楷体_GB2312" pitchFamily="49" charset="-122"/>
                <a:ea typeface="楷体_GB2312" pitchFamily="49" charset="-122"/>
              </a:rPr>
              <a:t>的作用</a:t>
            </a:r>
            <a:r>
              <a:rPr kumimoji="1" lang="en-US" altLang="zh-CN" sz="2800" b="0">
                <a:solidFill>
                  <a:srgbClr val="FFFF00"/>
                </a:solidFill>
                <a:latin typeface="Times New Roman" pitchFamily="18" charset="0"/>
                <a:ea typeface="楷体_GB2312" pitchFamily="49" charset="-122"/>
              </a:rPr>
              <a:t>——</a:t>
            </a:r>
            <a:r>
              <a:rPr kumimoji="1" lang="zh-CN" altLang="en-US" sz="2800" b="0">
                <a:solidFill>
                  <a:srgbClr val="FFFF00"/>
                </a:solidFill>
                <a:latin typeface="楷体_GB2312" pitchFamily="49" charset="-122"/>
                <a:ea typeface="楷体_GB2312" pitchFamily="49" charset="-122"/>
              </a:rPr>
              <a:t>还原剂：</a:t>
            </a:r>
            <a:r>
              <a:rPr kumimoji="1" lang="en-US" altLang="zh-CN" sz="2800" b="0">
                <a:solidFill>
                  <a:srgbClr val="FFFF00"/>
                </a:solidFill>
                <a:latin typeface="楷体_GB2312" pitchFamily="49" charset="-122"/>
                <a:ea typeface="楷体_GB2312" pitchFamily="49" charset="-122"/>
              </a:rPr>
              <a:t>As</a:t>
            </a:r>
            <a:r>
              <a:rPr kumimoji="1" lang="en-US" altLang="zh-CN" sz="2800" b="0" baseline="30000">
                <a:solidFill>
                  <a:srgbClr val="FFFF00"/>
                </a:solidFill>
                <a:latin typeface="楷体_GB2312" pitchFamily="49" charset="-122"/>
                <a:ea typeface="楷体_GB2312" pitchFamily="49" charset="-122"/>
              </a:rPr>
              <a:t>5+</a:t>
            </a:r>
            <a:r>
              <a:rPr kumimoji="1" lang="en-US" altLang="zh-CN" sz="2800" b="0">
                <a:solidFill>
                  <a:srgbClr val="FFFF00"/>
                </a:solidFill>
                <a:latin typeface="楷体_GB2312" pitchFamily="49" charset="-122"/>
                <a:ea typeface="楷体_GB2312" pitchFamily="49" charset="-122"/>
              </a:rPr>
              <a:t>→As</a:t>
            </a:r>
            <a:r>
              <a:rPr kumimoji="1" lang="en-US" altLang="zh-CN" sz="2800" b="0" baseline="30000">
                <a:solidFill>
                  <a:srgbClr val="FFFF00"/>
                </a:solidFill>
                <a:latin typeface="楷体_GB2312" pitchFamily="49" charset="-122"/>
                <a:ea typeface="楷体_GB2312" pitchFamily="49" charset="-122"/>
              </a:rPr>
              <a:t>3+</a:t>
            </a:r>
            <a:endParaRPr kumimoji="1" lang="en-US" altLang="zh-CN" sz="2800" b="0">
              <a:solidFill>
                <a:srgbClr val="FFFF00"/>
              </a:solidFill>
              <a:latin typeface="楷体_GB2312" pitchFamily="49" charset="-122"/>
              <a:ea typeface="楷体_GB2312" pitchFamily="49" charset="-122"/>
            </a:endParaRPr>
          </a:p>
        </p:txBody>
      </p:sp>
      <p:sp>
        <p:nvSpPr>
          <p:cNvPr id="78857" name="Text Box 9"/>
          <p:cNvSpPr txBox="1">
            <a:spLocks noChangeArrowheads="1"/>
          </p:cNvSpPr>
          <p:nvPr/>
        </p:nvSpPr>
        <p:spPr bwMode="auto">
          <a:xfrm>
            <a:off x="468313" y="3789363"/>
            <a:ext cx="8064500" cy="183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30000"/>
              </a:lnSpc>
            </a:pPr>
            <a:r>
              <a:rPr kumimoji="1" lang="en-US" altLang="zh-CN" sz="3200" b="0">
                <a:latin typeface="Times New Roman" pitchFamily="18" charset="0"/>
                <a:ea typeface="隶书" pitchFamily="49" charset="-122"/>
              </a:rPr>
              <a:t>        </a:t>
            </a:r>
            <a:r>
              <a:rPr kumimoji="1" lang="zh-CN" altLang="en-US" sz="2800">
                <a:solidFill>
                  <a:schemeClr val="bg1"/>
                </a:solidFill>
                <a:latin typeface="楷体_GB2312" pitchFamily="49" charset="-122"/>
                <a:ea typeface="楷体_GB2312" pitchFamily="49" charset="-122"/>
              </a:rPr>
              <a:t>五价砷生成</a:t>
            </a:r>
            <a:r>
              <a:rPr kumimoji="1" lang="en-US" altLang="zh-CN" sz="2800">
                <a:solidFill>
                  <a:schemeClr val="bg1"/>
                </a:solidFill>
                <a:latin typeface="楷体_GB2312" pitchFamily="49" charset="-122"/>
                <a:ea typeface="楷体_GB2312" pitchFamily="49" charset="-122"/>
              </a:rPr>
              <a:t>AsH</a:t>
            </a:r>
            <a:r>
              <a:rPr kumimoji="1" lang="en-US" altLang="zh-CN" sz="2800" baseline="-25000">
                <a:solidFill>
                  <a:schemeClr val="bg1"/>
                </a:solidFill>
                <a:latin typeface="楷体_GB2312" pitchFamily="49" charset="-122"/>
                <a:ea typeface="楷体_GB2312" pitchFamily="49" charset="-122"/>
              </a:rPr>
              <a:t>3</a:t>
            </a:r>
            <a:r>
              <a:rPr kumimoji="1" lang="zh-CN" altLang="en-US" sz="2800">
                <a:solidFill>
                  <a:schemeClr val="bg1"/>
                </a:solidFill>
                <a:latin typeface="楷体_GB2312" pitchFamily="49" charset="-122"/>
                <a:ea typeface="楷体_GB2312" pitchFamily="49" charset="-122"/>
              </a:rPr>
              <a:t>的反应速度比三价砷速度慢</a:t>
            </a:r>
            <a:r>
              <a:rPr kumimoji="1" lang="en-US" altLang="zh-CN" sz="2800">
                <a:solidFill>
                  <a:schemeClr val="bg1"/>
                </a:solidFill>
                <a:latin typeface="楷体_GB2312" pitchFamily="49" charset="-122"/>
                <a:ea typeface="楷体_GB2312" pitchFamily="49" charset="-122"/>
              </a:rPr>
              <a:t>, </a:t>
            </a:r>
            <a:r>
              <a:rPr kumimoji="1" lang="zh-CN" altLang="en-US" sz="2800">
                <a:solidFill>
                  <a:schemeClr val="bg1"/>
                </a:solidFill>
                <a:latin typeface="楷体_GB2312" pitchFamily="49" charset="-122"/>
                <a:ea typeface="楷体_GB2312" pitchFamily="49" charset="-122"/>
              </a:rPr>
              <a:t>加入 </a:t>
            </a:r>
            <a:r>
              <a:rPr kumimoji="1" lang="en-US" altLang="zh-CN" sz="2800">
                <a:solidFill>
                  <a:schemeClr val="bg1"/>
                </a:solidFill>
                <a:latin typeface="楷体_GB2312" pitchFamily="49" charset="-122"/>
                <a:ea typeface="楷体_GB2312" pitchFamily="49" charset="-122"/>
              </a:rPr>
              <a:t>KI </a:t>
            </a:r>
            <a:r>
              <a:rPr kumimoji="1" lang="zh-CN" altLang="en-US" sz="2800">
                <a:solidFill>
                  <a:schemeClr val="bg1"/>
                </a:solidFill>
                <a:latin typeface="楷体_GB2312" pitchFamily="49" charset="-122"/>
                <a:ea typeface="楷体_GB2312" pitchFamily="49" charset="-122"/>
              </a:rPr>
              <a:t>使五价砷还原为三价砷后再与活泼氢反应</a:t>
            </a:r>
            <a:r>
              <a:rPr kumimoji="1" lang="en-US" altLang="zh-CN" sz="2800">
                <a:solidFill>
                  <a:schemeClr val="bg1"/>
                </a:solidFill>
                <a:latin typeface="楷体_GB2312" pitchFamily="49" charset="-122"/>
                <a:ea typeface="楷体_GB2312" pitchFamily="49" charset="-122"/>
              </a:rPr>
              <a:t>,  </a:t>
            </a:r>
            <a:r>
              <a:rPr kumimoji="1" lang="zh-CN" altLang="en-US" sz="2800">
                <a:solidFill>
                  <a:schemeClr val="bg1"/>
                </a:solidFill>
                <a:latin typeface="楷体_GB2312" pitchFamily="49" charset="-122"/>
                <a:ea typeface="楷体_GB2312" pitchFamily="49" charset="-122"/>
              </a:rPr>
              <a:t>以增大</a:t>
            </a:r>
            <a:r>
              <a:rPr kumimoji="1" lang="en-US" altLang="zh-CN" sz="2800">
                <a:solidFill>
                  <a:schemeClr val="bg1"/>
                </a:solidFill>
                <a:latin typeface="楷体_GB2312" pitchFamily="49" charset="-122"/>
                <a:ea typeface="楷体_GB2312" pitchFamily="49" charset="-122"/>
              </a:rPr>
              <a:t>AsH</a:t>
            </a:r>
            <a:r>
              <a:rPr kumimoji="1" lang="en-US" altLang="zh-CN" sz="2800" baseline="-25000">
                <a:solidFill>
                  <a:schemeClr val="bg1"/>
                </a:solidFill>
                <a:latin typeface="楷体_GB2312" pitchFamily="49" charset="-122"/>
                <a:ea typeface="楷体_GB2312" pitchFamily="49" charset="-122"/>
              </a:rPr>
              <a:t>3</a:t>
            </a:r>
            <a:r>
              <a:rPr kumimoji="1" lang="zh-CN" altLang="en-US" sz="2800">
                <a:solidFill>
                  <a:schemeClr val="bg1"/>
                </a:solidFill>
                <a:latin typeface="楷体_GB2312" pitchFamily="49" charset="-122"/>
                <a:ea typeface="楷体_GB2312" pitchFamily="49" charset="-122"/>
              </a:rPr>
              <a:t>的生成速度</a:t>
            </a:r>
            <a:r>
              <a:rPr kumimoji="1" lang="en-US" altLang="zh-CN" sz="2800">
                <a:solidFill>
                  <a:schemeClr val="bg1"/>
                </a:solidFill>
                <a:latin typeface="楷体_GB2312" pitchFamily="49" charset="-122"/>
                <a:ea typeface="楷体_GB2312" pitchFamily="49" charset="-122"/>
              </a:rPr>
              <a:t>.</a:t>
            </a:r>
          </a:p>
        </p:txBody>
      </p:sp>
      <p:grpSp>
        <p:nvGrpSpPr>
          <p:cNvPr id="78858" name="Group 10"/>
          <p:cNvGrpSpPr>
            <a:grpSpLocks/>
          </p:cNvGrpSpPr>
          <p:nvPr/>
        </p:nvGrpSpPr>
        <p:grpSpPr bwMode="auto">
          <a:xfrm>
            <a:off x="539750" y="2924175"/>
            <a:ext cx="6589713" cy="522288"/>
            <a:chOff x="1155" y="2387"/>
            <a:chExt cx="4402" cy="329"/>
          </a:xfrm>
        </p:grpSpPr>
        <p:graphicFrame>
          <p:nvGraphicFramePr>
            <p:cNvPr id="70663" name="Object 11" descr="蓝色面巾纸"/>
            <p:cNvGraphicFramePr>
              <a:graphicFrameLocks noChangeAspect="1"/>
            </p:cNvGraphicFramePr>
            <p:nvPr/>
          </p:nvGraphicFramePr>
          <p:xfrm>
            <a:off x="1155" y="2387"/>
            <a:ext cx="4402" cy="329"/>
          </p:xfrm>
          <a:graphic>
            <a:graphicData uri="http://schemas.openxmlformats.org/presentationml/2006/ole">
              <mc:AlternateContent xmlns:mc="http://schemas.openxmlformats.org/markup-compatibility/2006">
                <mc:Choice xmlns:v="urn:schemas-microsoft-com:vml" Requires="v">
                  <p:oleObj spid="_x0000_s20516" name="公式" r:id="rId3" imgW="3263900" imgH="279400" progId="Equation.3">
                    <p:embed/>
                  </p:oleObj>
                </mc:Choice>
                <mc:Fallback>
                  <p:oleObj name="公式" r:id="rId3" imgW="3263900" imgH="279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5" y="2387"/>
                          <a:ext cx="4402" cy="329"/>
                        </a:xfrm>
                        <a:prstGeom prst="rect">
                          <a:avLst/>
                        </a:prstGeom>
                        <a:blipFill dpi="0" rotWithShape="1">
                          <a:blip r:embed="rId5"/>
                          <a:srcRect/>
                          <a:tile tx="0" ty="0" sx="100000" sy="100000" flip="none" algn="tl"/>
                        </a:blipFill>
                        <a:ln w="9525">
                          <a:solidFill>
                            <a:srgbClr val="00FFFF"/>
                          </a:solidFill>
                          <a:miter lim="800000"/>
                          <a:headEnd/>
                          <a:tailEnd/>
                        </a:ln>
                      </p:spPr>
                    </p:pic>
                  </p:oleObj>
                </mc:Fallback>
              </mc:AlternateContent>
            </a:graphicData>
          </a:graphic>
        </p:graphicFrame>
        <p:sp>
          <p:nvSpPr>
            <p:cNvPr id="70664" name="AutoShape 12"/>
            <p:cNvSpPr>
              <a:spLocks noChangeArrowheads="1"/>
            </p:cNvSpPr>
            <p:nvPr/>
          </p:nvSpPr>
          <p:spPr bwMode="auto">
            <a:xfrm>
              <a:off x="4468" y="2387"/>
              <a:ext cx="317" cy="317"/>
            </a:xfrm>
            <a:prstGeom prst="flowChartProcess">
              <a:avLst/>
            </a:prstGeom>
            <a:noFill/>
            <a:ln w="38100" algn="ctr">
              <a:solidFill>
                <a:srgbClr val="FF33CC"/>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sp>
        <p:nvSpPr>
          <p:cNvPr id="70662" name="Rectangle 15"/>
          <p:cNvSpPr>
            <a:spLocks noChangeArrowheads="1"/>
          </p:cNvSpPr>
          <p:nvPr/>
        </p:nvSpPr>
        <p:spPr bwMode="auto">
          <a:xfrm>
            <a:off x="468313" y="496888"/>
            <a:ext cx="18097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kumimoji="1" lang="en-US" altLang="zh-CN" sz="3200" b="0">
                <a:solidFill>
                  <a:srgbClr val="FFFF00"/>
                </a:solidFill>
                <a:latin typeface="楷体_GB2312" pitchFamily="49" charset="-122"/>
                <a:ea typeface="楷体_GB2312" pitchFamily="49" charset="-122"/>
              </a:rPr>
              <a:t>3. </a:t>
            </a:r>
            <a:r>
              <a:rPr kumimoji="1" lang="zh-CN" altLang="en-US" sz="3200" b="0">
                <a:solidFill>
                  <a:srgbClr val="FFFF00"/>
                </a:solidFill>
                <a:latin typeface="楷体_GB2312" pitchFamily="49" charset="-122"/>
                <a:ea typeface="楷体_GB2312" pitchFamily="49" charset="-122"/>
              </a:rPr>
              <a:t>讨 论</a:t>
            </a:r>
          </a:p>
        </p:txBody>
      </p:sp>
    </p:spTree>
    <p:extLst>
      <p:ext uri="{BB962C8B-B14F-4D97-AF65-F5344CB8AC3E}">
        <p14:creationId xmlns:p14="http://schemas.microsoft.com/office/powerpoint/2010/main" val="1036844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0"/>
                                  </p:stCondLst>
                                  <p:childTnLst>
                                    <p:set>
                                      <p:cBhvr>
                                        <p:cTn id="6" dur="1" fill="hold">
                                          <p:stCondLst>
                                            <p:cond delay="499"/>
                                          </p:stCondLst>
                                        </p:cTn>
                                        <p:tgtEl>
                                          <p:spTgt spid="788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8857"/>
                                        </p:tgtEl>
                                        <p:attrNameLst>
                                          <p:attrName>style.visibility</p:attrName>
                                        </p:attrNameLst>
                                      </p:cBhvr>
                                      <p:to>
                                        <p:strVal val="visible"/>
                                      </p:to>
                                    </p:set>
                                    <p:anim calcmode="lin" valueType="num">
                                      <p:cBhvr additive="base">
                                        <p:cTn id="11" dur="500" fill="hold"/>
                                        <p:tgtEl>
                                          <p:spTgt spid="78857"/>
                                        </p:tgtEl>
                                        <p:attrNameLst>
                                          <p:attrName>ppt_x</p:attrName>
                                        </p:attrNameLst>
                                      </p:cBhvr>
                                      <p:tavLst>
                                        <p:tav tm="0">
                                          <p:val>
                                            <p:strVal val="#ppt_x"/>
                                          </p:val>
                                        </p:tav>
                                        <p:tav tm="100000">
                                          <p:val>
                                            <p:strVal val="#ppt_x"/>
                                          </p:val>
                                        </p:tav>
                                      </p:tavLst>
                                    </p:anim>
                                    <p:anim calcmode="lin" valueType="num">
                                      <p:cBhvr additive="base">
                                        <p:cTn id="12" dur="500" fill="hold"/>
                                        <p:tgtEl>
                                          <p:spTgt spid="788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80" name="Group 8"/>
          <p:cNvGrpSpPr>
            <a:grpSpLocks/>
          </p:cNvGrpSpPr>
          <p:nvPr/>
        </p:nvGrpSpPr>
        <p:grpSpPr bwMode="auto">
          <a:xfrm>
            <a:off x="323850" y="1773238"/>
            <a:ext cx="7561263" cy="2879725"/>
            <a:chOff x="1085" y="1680"/>
            <a:chExt cx="4334" cy="1968"/>
          </a:xfrm>
        </p:grpSpPr>
        <p:sp>
          <p:nvSpPr>
            <p:cNvPr id="71684" name="Rectangle 9"/>
            <p:cNvSpPr>
              <a:spLocks noChangeArrowheads="1"/>
            </p:cNvSpPr>
            <p:nvPr/>
          </p:nvSpPr>
          <p:spPr bwMode="auto">
            <a:xfrm>
              <a:off x="1325" y="1680"/>
              <a:ext cx="3823" cy="8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spcBef>
                  <a:spcPct val="100000"/>
                </a:spcBef>
                <a:buClr>
                  <a:schemeClr val="accent2"/>
                </a:buClr>
                <a:buSzPct val="80000"/>
                <a:buFont typeface="Wingdings" pitchFamily="2" charset="2"/>
                <a:buNone/>
              </a:pPr>
              <a:r>
                <a:rPr kumimoji="1" lang="en-US" altLang="zh-CN" sz="2800" b="0" dirty="0">
                  <a:solidFill>
                    <a:srgbClr val="660033"/>
                  </a:solidFill>
                  <a:latin typeface="Times New Roman" pitchFamily="18" charset="0"/>
                  <a:ea typeface="隶书" pitchFamily="49" charset="-122"/>
                </a:rPr>
                <a:t> </a:t>
              </a:r>
              <a:r>
                <a:rPr kumimoji="1" lang="en-US" altLang="zh-CN" sz="2800" dirty="0">
                  <a:solidFill>
                    <a:schemeClr val="bg1"/>
                  </a:solidFill>
                  <a:latin typeface="楷体_GB2312" pitchFamily="49" charset="-122"/>
                  <a:ea typeface="楷体_GB2312" pitchFamily="49" charset="-122"/>
                </a:rPr>
                <a:t>①</a:t>
              </a:r>
              <a:r>
                <a:rPr kumimoji="1" lang="zh-CN" altLang="en-US" sz="2800" dirty="0">
                  <a:solidFill>
                    <a:schemeClr val="bg1"/>
                  </a:solidFill>
                  <a:latin typeface="楷体_GB2312" pitchFamily="49" charset="-122"/>
                  <a:ea typeface="楷体_GB2312" pitchFamily="49" charset="-122"/>
                </a:rPr>
                <a:t>还原剂</a:t>
              </a:r>
              <a:r>
                <a:rPr kumimoji="1" lang="en-US" altLang="zh-CN" sz="2800" dirty="0">
                  <a:solidFill>
                    <a:schemeClr val="bg1"/>
                  </a:solidFill>
                  <a:latin typeface="楷体_GB2312" pitchFamily="49" charset="-122"/>
                  <a:ea typeface="楷体_GB2312" pitchFamily="49" charset="-122"/>
                </a:rPr>
                <a:t>(</a:t>
              </a:r>
              <a:r>
                <a:rPr kumimoji="1" lang="zh-CN" altLang="en-US" sz="2800" dirty="0">
                  <a:solidFill>
                    <a:schemeClr val="bg1"/>
                  </a:solidFill>
                  <a:latin typeface="楷体_GB2312" pitchFamily="49" charset="-122"/>
                  <a:ea typeface="楷体_GB2312" pitchFamily="49" charset="-122"/>
                </a:rPr>
                <a:t>表现在</a:t>
              </a:r>
              <a:r>
                <a:rPr kumimoji="1" lang="en-US" altLang="zh-CN" sz="2800" dirty="0">
                  <a:solidFill>
                    <a:schemeClr val="bg1"/>
                  </a:solidFill>
                  <a:latin typeface="楷体_GB2312" pitchFamily="49" charset="-122"/>
                  <a:ea typeface="楷体_GB2312" pitchFamily="49" charset="-122"/>
                </a:rPr>
                <a:t>2</a:t>
              </a:r>
              <a:r>
                <a:rPr kumimoji="1" lang="zh-CN" altLang="en-US" sz="2800" dirty="0">
                  <a:solidFill>
                    <a:schemeClr val="bg1"/>
                  </a:solidFill>
                  <a:latin typeface="楷体_GB2312" pitchFamily="49" charset="-122"/>
                  <a:ea typeface="楷体_GB2312" pitchFamily="49" charset="-122"/>
                </a:rPr>
                <a:t>方面</a:t>
              </a:r>
              <a:r>
                <a:rPr kumimoji="1" lang="en-US" altLang="zh-CN" sz="2800" dirty="0">
                  <a:solidFill>
                    <a:schemeClr val="bg1"/>
                  </a:solidFill>
                  <a:latin typeface="楷体_GB2312" pitchFamily="49" charset="-122"/>
                  <a:ea typeface="楷体_GB2312" pitchFamily="49" charset="-122"/>
                </a:rPr>
                <a:t>)</a:t>
              </a:r>
            </a:p>
            <a:p>
              <a:pPr>
                <a:spcBef>
                  <a:spcPct val="100000"/>
                </a:spcBef>
                <a:buClr>
                  <a:schemeClr val="accent2"/>
                </a:buClr>
                <a:buSzPct val="80000"/>
                <a:buFont typeface="Wingdings" pitchFamily="2" charset="2"/>
                <a:buNone/>
              </a:pPr>
              <a:r>
                <a:rPr kumimoji="1" lang="en-US" altLang="zh-CN" sz="2400" dirty="0">
                  <a:solidFill>
                    <a:schemeClr val="bg1"/>
                  </a:solidFill>
                  <a:latin typeface="楷体_GB2312" pitchFamily="49" charset="-122"/>
                  <a:ea typeface="楷体_GB2312" pitchFamily="49" charset="-122"/>
                </a:rPr>
                <a:t>Ⅰ. </a:t>
              </a:r>
              <a:r>
                <a:rPr kumimoji="1" lang="zh-CN" altLang="en-US" sz="2800" dirty="0">
                  <a:solidFill>
                    <a:schemeClr val="bg1"/>
                  </a:solidFill>
                  <a:latin typeface="楷体_GB2312" pitchFamily="49" charset="-122"/>
                  <a:ea typeface="楷体_GB2312" pitchFamily="49" charset="-122"/>
                </a:rPr>
                <a:t>将五价砷还原为三价砷</a:t>
              </a:r>
              <a:r>
                <a:rPr kumimoji="1" lang="en-US" altLang="zh-CN" sz="2800" dirty="0">
                  <a:solidFill>
                    <a:schemeClr val="bg1"/>
                  </a:solidFill>
                  <a:latin typeface="楷体_GB2312" pitchFamily="49" charset="-122"/>
                  <a:ea typeface="楷体_GB2312" pitchFamily="49" charset="-122"/>
                </a:rPr>
                <a:t>(As</a:t>
              </a:r>
              <a:r>
                <a:rPr kumimoji="1" lang="en-US" altLang="zh-CN" sz="2800" baseline="30000" dirty="0">
                  <a:solidFill>
                    <a:schemeClr val="bg1"/>
                  </a:solidFill>
                  <a:latin typeface="楷体_GB2312" pitchFamily="49" charset="-122"/>
                  <a:ea typeface="楷体_GB2312" pitchFamily="49" charset="-122"/>
                </a:rPr>
                <a:t>5+</a:t>
              </a:r>
              <a:r>
                <a:rPr kumimoji="1" lang="en-US" altLang="zh-CN" sz="2800" dirty="0">
                  <a:solidFill>
                    <a:schemeClr val="bg1"/>
                  </a:solidFill>
                  <a:latin typeface="楷体_GB2312" pitchFamily="49" charset="-122"/>
                  <a:ea typeface="楷体_GB2312" pitchFamily="49" charset="-122"/>
                </a:rPr>
                <a:t>→As</a:t>
              </a:r>
              <a:r>
                <a:rPr kumimoji="1" lang="en-US" altLang="zh-CN" sz="2800" baseline="30000" dirty="0">
                  <a:solidFill>
                    <a:schemeClr val="bg1"/>
                  </a:solidFill>
                  <a:latin typeface="楷体_GB2312" pitchFamily="49" charset="-122"/>
                  <a:ea typeface="楷体_GB2312" pitchFamily="49" charset="-122"/>
                </a:rPr>
                <a:t>3+</a:t>
              </a:r>
              <a:r>
                <a:rPr kumimoji="1" lang="en-US" altLang="zh-CN" sz="2800" dirty="0">
                  <a:solidFill>
                    <a:schemeClr val="bg1"/>
                  </a:solidFill>
                  <a:latin typeface="楷体_GB2312" pitchFamily="49" charset="-122"/>
                  <a:ea typeface="楷体_GB2312" pitchFamily="49" charset="-122"/>
                </a:rPr>
                <a:t>)</a:t>
              </a:r>
            </a:p>
          </p:txBody>
        </p:sp>
        <p:graphicFrame>
          <p:nvGraphicFramePr>
            <p:cNvPr id="71685" name="Object 10" descr="蓝色面巾纸"/>
            <p:cNvGraphicFramePr>
              <a:graphicFrameLocks noChangeAspect="1"/>
            </p:cNvGraphicFramePr>
            <p:nvPr/>
          </p:nvGraphicFramePr>
          <p:xfrm>
            <a:off x="1085" y="3240"/>
            <a:ext cx="4334" cy="408"/>
          </p:xfrm>
          <a:graphic>
            <a:graphicData uri="http://schemas.openxmlformats.org/presentationml/2006/ole">
              <mc:AlternateContent xmlns:mc="http://schemas.openxmlformats.org/markup-compatibility/2006">
                <mc:Choice xmlns:v="urn:schemas-microsoft-com:vml" Requires="v">
                  <p:oleObj spid="_x0000_s21540" name="Microsoft 公式 3.0" r:id="rId3" imgW="3175000" imgH="254000" progId="Equation.3">
                    <p:embed/>
                  </p:oleObj>
                </mc:Choice>
                <mc:Fallback>
                  <p:oleObj name="Microsoft 公式 3.0" r:id="rId3" imgW="31750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 y="3240"/>
                          <a:ext cx="4334" cy="408"/>
                        </a:xfrm>
                        <a:prstGeom prst="rect">
                          <a:avLst/>
                        </a:prstGeom>
                        <a:blipFill dpi="0" rotWithShape="1">
                          <a:blip r:embed="rId5"/>
                          <a:srcRect/>
                          <a:tile tx="0" ty="0" sx="100000" sy="100000" flip="none" algn="tl"/>
                        </a:blipFill>
                        <a:ln w="9525">
                          <a:solidFill>
                            <a:srgbClr val="66FFFF"/>
                          </a:solidFill>
                          <a:miter lim="800000"/>
                          <a:headEnd/>
                          <a:tailEnd/>
                        </a:ln>
                      </p:spPr>
                    </p:pic>
                  </p:oleObj>
                </mc:Fallback>
              </mc:AlternateContent>
            </a:graphicData>
          </a:graphic>
        </p:graphicFrame>
      </p:grpSp>
      <p:sp>
        <p:nvSpPr>
          <p:cNvPr id="71683" name="Text Box 11"/>
          <p:cNvSpPr txBox="1">
            <a:spLocks noChangeArrowheads="1"/>
          </p:cNvSpPr>
          <p:nvPr/>
        </p:nvSpPr>
        <p:spPr bwMode="auto">
          <a:xfrm>
            <a:off x="255588" y="836613"/>
            <a:ext cx="31496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spcBef>
                <a:spcPct val="100000"/>
              </a:spcBef>
              <a:buClr>
                <a:schemeClr val="accent2"/>
              </a:buClr>
              <a:buSzPct val="80000"/>
              <a:buFont typeface="Wingdings" pitchFamily="2" charset="2"/>
              <a:buNone/>
            </a:pPr>
            <a:r>
              <a:rPr kumimoji="1" lang="en-US" altLang="zh-CN" sz="2800" b="0">
                <a:solidFill>
                  <a:srgbClr val="FFFF00"/>
                </a:solidFill>
                <a:latin typeface="楷体_GB2312" pitchFamily="49" charset="-122"/>
                <a:ea typeface="楷体_GB2312" pitchFamily="49" charset="-122"/>
              </a:rPr>
              <a:t>b.</a:t>
            </a:r>
            <a:r>
              <a:rPr kumimoji="1" lang="zh-CN" altLang="en-US" sz="2800" b="0">
                <a:solidFill>
                  <a:srgbClr val="FFFF00"/>
                </a:solidFill>
                <a:latin typeface="楷体_GB2312" pitchFamily="49" charset="-122"/>
                <a:ea typeface="楷体_GB2312" pitchFamily="49" charset="-122"/>
              </a:rPr>
              <a:t>酸性</a:t>
            </a:r>
            <a:r>
              <a:rPr kumimoji="1" lang="en-US" altLang="zh-CN" sz="2800" b="0">
                <a:solidFill>
                  <a:srgbClr val="FFFF00"/>
                </a:solidFill>
                <a:latin typeface="楷体_GB2312" pitchFamily="49" charset="-122"/>
                <a:ea typeface="楷体_GB2312" pitchFamily="49" charset="-122"/>
              </a:rPr>
              <a:t>SnCl</a:t>
            </a:r>
            <a:r>
              <a:rPr kumimoji="1" lang="en-US" altLang="zh-CN" sz="2800" b="0" baseline="-30000">
                <a:solidFill>
                  <a:srgbClr val="FFFF00"/>
                </a:solidFill>
                <a:latin typeface="楷体_GB2312" pitchFamily="49" charset="-122"/>
                <a:ea typeface="楷体_GB2312" pitchFamily="49" charset="-122"/>
              </a:rPr>
              <a:t>2</a:t>
            </a:r>
            <a:r>
              <a:rPr kumimoji="1" lang="zh-CN" altLang="en-US" sz="2800" b="0">
                <a:solidFill>
                  <a:srgbClr val="FFFF00"/>
                </a:solidFill>
                <a:latin typeface="楷体_GB2312" pitchFamily="49" charset="-122"/>
                <a:ea typeface="楷体_GB2312" pitchFamily="49" charset="-122"/>
              </a:rPr>
              <a:t>的作用</a:t>
            </a:r>
          </a:p>
        </p:txBody>
      </p:sp>
    </p:spTree>
    <p:extLst>
      <p:ext uri="{BB962C8B-B14F-4D97-AF65-F5344CB8AC3E}">
        <p14:creationId xmlns:p14="http://schemas.microsoft.com/office/powerpoint/2010/main" val="35309421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880"/>
                                        </p:tgtEl>
                                        <p:attrNameLst>
                                          <p:attrName>style.visibility</p:attrName>
                                        </p:attrNameLst>
                                      </p:cBhvr>
                                      <p:to>
                                        <p:strVal val="visible"/>
                                      </p:to>
                                    </p:set>
                                    <p:anim calcmode="lin" valueType="num">
                                      <p:cBhvr additive="base">
                                        <p:cTn id="7" dur="500" fill="hold"/>
                                        <p:tgtEl>
                                          <p:spTgt spid="79880"/>
                                        </p:tgtEl>
                                        <p:attrNameLst>
                                          <p:attrName>ppt_x</p:attrName>
                                        </p:attrNameLst>
                                      </p:cBhvr>
                                      <p:tavLst>
                                        <p:tav tm="0">
                                          <p:val>
                                            <p:strVal val="#ppt_x"/>
                                          </p:val>
                                        </p:tav>
                                        <p:tav tm="100000">
                                          <p:val>
                                            <p:strVal val="#ppt_x"/>
                                          </p:val>
                                        </p:tav>
                                      </p:tavLst>
                                    </p:anim>
                                    <p:anim calcmode="lin" valueType="num">
                                      <p:cBhvr additive="base">
                                        <p:cTn id="8" dur="500" fill="hold"/>
                                        <p:tgtEl>
                                          <p:spTgt spid="798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8" descr="蓝色面巾纸"/>
          <p:cNvSpPr>
            <a:spLocks noChangeArrowheads="1"/>
          </p:cNvSpPr>
          <p:nvPr/>
        </p:nvSpPr>
        <p:spPr bwMode="auto">
          <a:xfrm>
            <a:off x="1476375" y="1484313"/>
            <a:ext cx="7116763" cy="5041900"/>
          </a:xfrm>
          <a:prstGeom prst="roundRect">
            <a:avLst>
              <a:gd name="adj" fmla="val 16667"/>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chemeClr val="accent2"/>
              </a:buClr>
              <a:buSzPct val="80000"/>
              <a:buFont typeface="Wingdings" pitchFamily="2" charset="2"/>
              <a:buNone/>
            </a:pPr>
            <a:r>
              <a:rPr kumimoji="1" lang="en-US" altLang="zh-CN" sz="2800">
                <a:solidFill>
                  <a:schemeClr val="accent2"/>
                </a:solidFill>
                <a:latin typeface="隶书" pitchFamily="49" charset="-122"/>
                <a:ea typeface="隶书" pitchFamily="49" charset="-122"/>
              </a:rPr>
              <a:t> </a:t>
            </a:r>
            <a:endParaRPr kumimoji="1" lang="en-US" altLang="zh-CN" sz="3200" b="0">
              <a:latin typeface="隶书" pitchFamily="49" charset="-122"/>
              <a:ea typeface="隶书" pitchFamily="49" charset="-122"/>
            </a:endParaRPr>
          </a:p>
          <a:p>
            <a:pPr>
              <a:lnSpc>
                <a:spcPct val="80000"/>
              </a:lnSpc>
              <a:spcBef>
                <a:spcPct val="20000"/>
              </a:spcBef>
              <a:buClr>
                <a:schemeClr val="accent2"/>
              </a:buClr>
              <a:buSzPct val="80000"/>
              <a:buFont typeface="Wingdings" pitchFamily="2" charset="2"/>
              <a:buNone/>
            </a:pPr>
            <a:r>
              <a:rPr kumimoji="1" lang="en-US" altLang="zh-CN" sz="3200" b="0">
                <a:latin typeface="隶书" pitchFamily="49" charset="-122"/>
                <a:ea typeface="隶书" pitchFamily="49" charset="-122"/>
              </a:rPr>
              <a:t> </a:t>
            </a:r>
            <a:r>
              <a:rPr kumimoji="1" lang="en-US" altLang="zh-CN" sz="3200">
                <a:solidFill>
                  <a:srgbClr val="FF3300"/>
                </a:solidFill>
                <a:latin typeface="Times New Roman" pitchFamily="18" charset="0"/>
                <a:ea typeface="隶书" pitchFamily="49" charset="-122"/>
              </a:rPr>
              <a:t> </a:t>
            </a:r>
            <a:endParaRPr kumimoji="1" lang="en-US" altLang="zh-CN" sz="3200" b="0">
              <a:latin typeface="隶书" pitchFamily="49" charset="-122"/>
              <a:ea typeface="隶书" pitchFamily="49" charset="-122"/>
            </a:endParaRPr>
          </a:p>
          <a:p>
            <a:pPr>
              <a:lnSpc>
                <a:spcPct val="80000"/>
              </a:lnSpc>
              <a:spcBef>
                <a:spcPct val="20000"/>
              </a:spcBef>
              <a:buClr>
                <a:schemeClr val="accent2"/>
              </a:buClr>
              <a:buSzPct val="80000"/>
              <a:buFont typeface="Wingdings" pitchFamily="2" charset="2"/>
              <a:buNone/>
            </a:pPr>
            <a:endParaRPr kumimoji="1" lang="en-US" altLang="zh-CN" sz="3200" b="0">
              <a:latin typeface="隶书" pitchFamily="49" charset="-122"/>
              <a:ea typeface="隶书" pitchFamily="49" charset="-122"/>
            </a:endParaRPr>
          </a:p>
          <a:p>
            <a:pPr>
              <a:lnSpc>
                <a:spcPct val="80000"/>
              </a:lnSpc>
              <a:spcBef>
                <a:spcPct val="20000"/>
              </a:spcBef>
              <a:buClr>
                <a:schemeClr val="accent2"/>
              </a:buClr>
              <a:buSzPct val="80000"/>
              <a:buFont typeface="Wingdings" pitchFamily="2" charset="2"/>
              <a:buNone/>
            </a:pPr>
            <a:endParaRPr kumimoji="1" lang="en-US" altLang="zh-CN" sz="3200" b="0">
              <a:latin typeface="隶书" pitchFamily="49" charset="-122"/>
              <a:ea typeface="隶书" pitchFamily="49" charset="-122"/>
            </a:endParaRPr>
          </a:p>
          <a:p>
            <a:pPr>
              <a:lnSpc>
                <a:spcPct val="80000"/>
              </a:lnSpc>
              <a:spcBef>
                <a:spcPct val="20000"/>
              </a:spcBef>
              <a:buClr>
                <a:schemeClr val="accent2"/>
              </a:buClr>
              <a:buSzPct val="80000"/>
              <a:buFont typeface="Wingdings" pitchFamily="2" charset="2"/>
              <a:buNone/>
            </a:pPr>
            <a:endParaRPr kumimoji="1" lang="en-US" altLang="zh-CN" sz="3200" b="0">
              <a:latin typeface="隶书" pitchFamily="49" charset="-122"/>
              <a:ea typeface="隶书" pitchFamily="49" charset="-122"/>
            </a:endParaRPr>
          </a:p>
        </p:txBody>
      </p:sp>
      <p:sp>
        <p:nvSpPr>
          <p:cNvPr id="72707" name="Line 9"/>
          <p:cNvSpPr>
            <a:spLocks noChangeShapeType="1"/>
          </p:cNvSpPr>
          <p:nvPr/>
        </p:nvSpPr>
        <p:spPr bwMode="auto">
          <a:xfrm>
            <a:off x="5156200" y="5880100"/>
            <a:ext cx="773113" cy="0"/>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2708" name="Line 10"/>
          <p:cNvSpPr>
            <a:spLocks noChangeShapeType="1"/>
          </p:cNvSpPr>
          <p:nvPr/>
        </p:nvSpPr>
        <p:spPr bwMode="auto">
          <a:xfrm>
            <a:off x="5156200" y="5118100"/>
            <a:ext cx="0" cy="765175"/>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aphicFrame>
        <p:nvGraphicFramePr>
          <p:cNvPr id="72709" name="Object 11" descr="蓝色面巾纸"/>
          <p:cNvGraphicFramePr>
            <a:graphicFrameLocks noChangeAspect="1"/>
          </p:cNvGraphicFramePr>
          <p:nvPr/>
        </p:nvGraphicFramePr>
        <p:xfrm>
          <a:off x="1547813" y="2349500"/>
          <a:ext cx="4191000" cy="638175"/>
        </p:xfrm>
        <a:graphic>
          <a:graphicData uri="http://schemas.openxmlformats.org/presentationml/2006/ole">
            <mc:AlternateContent xmlns:mc="http://schemas.openxmlformats.org/markup-compatibility/2006">
              <mc:Choice xmlns:v="urn:schemas-microsoft-com:vml" Requires="v">
                <p:oleObj spid="_x0000_s22666" name="Microsoft 公式 3.0" r:id="rId3" imgW="1828800" imgH="304800" progId="Equation.3">
                  <p:embed/>
                </p:oleObj>
              </mc:Choice>
              <mc:Fallback>
                <p:oleObj name="Microsoft 公式 3.0" r:id="rId3" imgW="1828800" imgH="304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349500"/>
                        <a:ext cx="4191000" cy="638175"/>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10" name="Object 12" descr="蓝色面巾纸"/>
          <p:cNvGraphicFramePr>
            <a:graphicFrameLocks noChangeAspect="1"/>
          </p:cNvGraphicFramePr>
          <p:nvPr/>
        </p:nvGraphicFramePr>
        <p:xfrm>
          <a:off x="1619250" y="4221163"/>
          <a:ext cx="4206875" cy="822325"/>
        </p:xfrm>
        <a:graphic>
          <a:graphicData uri="http://schemas.openxmlformats.org/presentationml/2006/ole">
            <mc:AlternateContent xmlns:mc="http://schemas.openxmlformats.org/markup-compatibility/2006">
              <mc:Choice xmlns:v="urn:schemas-microsoft-com:vml" Requires="v">
                <p:oleObj spid="_x0000_s22667" r:id="rId6" imgW="2197100" imgH="444500" progId="Equation.3">
                  <p:embed/>
                </p:oleObj>
              </mc:Choice>
              <mc:Fallback>
                <p:oleObj r:id="rId6" imgW="2197100" imgH="4445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9250" y="4221163"/>
                        <a:ext cx="4206875" cy="822325"/>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11" name="Object 13" descr="蓝色面巾纸"/>
          <p:cNvGraphicFramePr>
            <a:graphicFrameLocks noChangeAspect="1"/>
          </p:cNvGraphicFramePr>
          <p:nvPr/>
        </p:nvGraphicFramePr>
        <p:xfrm>
          <a:off x="5929313" y="5265738"/>
          <a:ext cx="2633662" cy="1120775"/>
        </p:xfrm>
        <a:graphic>
          <a:graphicData uri="http://schemas.openxmlformats.org/presentationml/2006/ole">
            <mc:AlternateContent xmlns:mc="http://schemas.openxmlformats.org/markup-compatibility/2006">
              <mc:Choice xmlns:v="urn:schemas-microsoft-com:vml" Requires="v">
                <p:oleObj spid="_x0000_s22668" r:id="rId8" imgW="1384300" imgH="596900" progId="Equation.3">
                  <p:embed/>
                </p:oleObj>
              </mc:Choice>
              <mc:Fallback>
                <p:oleObj r:id="rId8" imgW="1384300" imgH="596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29313" y="5265738"/>
                        <a:ext cx="2633662" cy="1120775"/>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2712" name="Object 14" descr="蓝色面巾纸"/>
          <p:cNvGraphicFramePr>
            <a:graphicFrameLocks noChangeAspect="1"/>
          </p:cNvGraphicFramePr>
          <p:nvPr/>
        </p:nvGraphicFramePr>
        <p:xfrm>
          <a:off x="1619250" y="3284538"/>
          <a:ext cx="4206875" cy="558800"/>
        </p:xfrm>
        <a:graphic>
          <a:graphicData uri="http://schemas.openxmlformats.org/presentationml/2006/ole">
            <mc:AlternateContent xmlns:mc="http://schemas.openxmlformats.org/markup-compatibility/2006">
              <mc:Choice xmlns:v="urn:schemas-microsoft-com:vml" Requires="v">
                <p:oleObj spid="_x0000_s22669" name="公式" r:id="rId10" imgW="1574117" imgH="266584" progId="Equation.3">
                  <p:embed/>
                </p:oleObj>
              </mc:Choice>
              <mc:Fallback>
                <p:oleObj name="公式" r:id="rId10" imgW="1574117" imgH="266584"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9250" y="3284538"/>
                        <a:ext cx="4206875" cy="558800"/>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13" name="Text Box 15"/>
          <p:cNvSpPr txBox="1">
            <a:spLocks noChangeArrowheads="1"/>
          </p:cNvSpPr>
          <p:nvPr/>
        </p:nvSpPr>
        <p:spPr bwMode="auto">
          <a:xfrm>
            <a:off x="6011863" y="4221163"/>
            <a:ext cx="2819400" cy="77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80000"/>
              </a:lnSpc>
            </a:pPr>
            <a:r>
              <a:rPr kumimoji="1" lang="zh-CN" altLang="en-US" sz="2800" b="0">
                <a:solidFill>
                  <a:srgbClr val="FFFF00"/>
                </a:solidFill>
                <a:latin typeface="楷体_GB2312" pitchFamily="49" charset="-122"/>
                <a:ea typeface="楷体_GB2312" pitchFamily="49" charset="-122"/>
              </a:rPr>
              <a:t>进而促进</a:t>
            </a:r>
            <a:r>
              <a:rPr kumimoji="1" lang="en-US" altLang="zh-CN" sz="2800" b="0">
                <a:solidFill>
                  <a:srgbClr val="FFFF00"/>
                </a:solidFill>
                <a:latin typeface="楷体_GB2312" pitchFamily="49" charset="-122"/>
                <a:ea typeface="楷体_GB2312" pitchFamily="49" charset="-122"/>
              </a:rPr>
              <a:t>AsH</a:t>
            </a:r>
            <a:r>
              <a:rPr kumimoji="1" lang="en-US" altLang="zh-CN" sz="2800" b="0" baseline="-25000">
                <a:solidFill>
                  <a:srgbClr val="FFFF00"/>
                </a:solidFill>
                <a:latin typeface="楷体_GB2312" pitchFamily="49" charset="-122"/>
                <a:ea typeface="楷体_GB2312" pitchFamily="49" charset="-122"/>
              </a:rPr>
              <a:t>3</a:t>
            </a:r>
            <a:r>
              <a:rPr kumimoji="1" lang="zh-CN" altLang="en-US" sz="2800" b="0">
                <a:solidFill>
                  <a:srgbClr val="FFFF00"/>
                </a:solidFill>
                <a:latin typeface="楷体_GB2312" pitchFamily="49" charset="-122"/>
                <a:ea typeface="楷体_GB2312" pitchFamily="49" charset="-122"/>
              </a:rPr>
              <a:t>不断生成</a:t>
            </a:r>
          </a:p>
        </p:txBody>
      </p:sp>
      <p:sp>
        <p:nvSpPr>
          <p:cNvPr id="72714" name="Text Box 16"/>
          <p:cNvSpPr txBox="1">
            <a:spLocks noChangeArrowheads="1"/>
          </p:cNvSpPr>
          <p:nvPr/>
        </p:nvSpPr>
        <p:spPr bwMode="auto">
          <a:xfrm>
            <a:off x="6011863" y="3284538"/>
            <a:ext cx="2459037"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80000"/>
              </a:lnSpc>
            </a:pPr>
            <a:r>
              <a:rPr kumimoji="1" lang="zh-CN" altLang="en-US" sz="2800" b="0">
                <a:solidFill>
                  <a:srgbClr val="FFFF00"/>
                </a:solidFill>
                <a:latin typeface="Eras Medium ITC" pitchFamily="34" charset="0"/>
                <a:ea typeface="楷体_GB2312" pitchFamily="49" charset="-122"/>
              </a:rPr>
              <a:t>稳定的络离子</a:t>
            </a:r>
          </a:p>
        </p:txBody>
      </p:sp>
      <p:sp>
        <p:nvSpPr>
          <p:cNvPr id="72715" name="Rectangle 17"/>
          <p:cNvSpPr>
            <a:spLocks noChangeArrowheads="1"/>
          </p:cNvSpPr>
          <p:nvPr/>
        </p:nvSpPr>
        <p:spPr bwMode="auto">
          <a:xfrm>
            <a:off x="0" y="1125538"/>
            <a:ext cx="65151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r>
              <a:rPr kumimoji="1" lang="en-US" altLang="zh-CN" sz="2800" b="0">
                <a:solidFill>
                  <a:schemeClr val="bg1"/>
                </a:solidFill>
                <a:latin typeface="楷体_GB2312" pitchFamily="49" charset="-122"/>
                <a:ea typeface="楷体_GB2312" pitchFamily="49" charset="-122"/>
              </a:rPr>
              <a:t>Ⅱ.  </a:t>
            </a:r>
            <a:r>
              <a:rPr kumimoji="1" lang="zh-CN" altLang="en-US" sz="2800" b="0">
                <a:solidFill>
                  <a:schemeClr val="bg1"/>
                </a:solidFill>
                <a:latin typeface="楷体_GB2312" pitchFamily="49" charset="-122"/>
                <a:ea typeface="楷体_GB2312" pitchFamily="49" charset="-122"/>
              </a:rPr>
              <a:t>将</a:t>
            </a:r>
            <a:r>
              <a:rPr kumimoji="1" lang="en-US" altLang="zh-CN" sz="2800" b="0">
                <a:solidFill>
                  <a:schemeClr val="bg1"/>
                </a:solidFill>
                <a:latin typeface="楷体_GB2312" pitchFamily="49" charset="-122"/>
                <a:ea typeface="楷体_GB2312" pitchFamily="49" charset="-122"/>
              </a:rPr>
              <a:t>KI</a:t>
            </a:r>
            <a:r>
              <a:rPr kumimoji="1" lang="zh-CN" altLang="en-US" sz="2800" b="0">
                <a:solidFill>
                  <a:schemeClr val="bg1"/>
                </a:solidFill>
                <a:latin typeface="楷体_GB2312" pitchFamily="49" charset="-122"/>
                <a:ea typeface="楷体_GB2312" pitchFamily="49" charset="-122"/>
              </a:rPr>
              <a:t>被氧化生成的</a:t>
            </a:r>
            <a:r>
              <a:rPr kumimoji="1" lang="en-US" altLang="zh-CN" sz="2800" b="0">
                <a:solidFill>
                  <a:schemeClr val="bg1"/>
                </a:solidFill>
                <a:latin typeface="楷体_GB2312" pitchFamily="49" charset="-122"/>
                <a:ea typeface="楷体_GB2312" pitchFamily="49" charset="-122"/>
              </a:rPr>
              <a:t>I</a:t>
            </a:r>
            <a:r>
              <a:rPr kumimoji="1" lang="en-US" altLang="zh-CN" sz="2800" b="0" baseline="-30000">
                <a:solidFill>
                  <a:schemeClr val="bg1"/>
                </a:solidFill>
                <a:latin typeface="楷体_GB2312" pitchFamily="49" charset="-122"/>
                <a:ea typeface="楷体_GB2312" pitchFamily="49" charset="-122"/>
              </a:rPr>
              <a:t>2</a:t>
            </a:r>
            <a:r>
              <a:rPr kumimoji="1" lang="zh-CN" altLang="en-US" sz="2800" b="0">
                <a:solidFill>
                  <a:schemeClr val="bg1"/>
                </a:solidFill>
                <a:latin typeface="楷体_GB2312" pitchFamily="49" charset="-122"/>
                <a:ea typeface="楷体_GB2312" pitchFamily="49" charset="-122"/>
              </a:rPr>
              <a:t>再还原为</a:t>
            </a:r>
            <a:r>
              <a:rPr kumimoji="1" lang="en-US" altLang="zh-CN" sz="2800" b="0">
                <a:solidFill>
                  <a:schemeClr val="bg1"/>
                </a:solidFill>
                <a:latin typeface="楷体_GB2312" pitchFamily="49" charset="-122"/>
                <a:ea typeface="楷体_GB2312" pitchFamily="49" charset="-122"/>
              </a:rPr>
              <a:t>I</a:t>
            </a:r>
            <a:r>
              <a:rPr kumimoji="1" lang="en-US" altLang="zh-CN" sz="2800" b="0" baseline="30000">
                <a:solidFill>
                  <a:schemeClr val="bg1"/>
                </a:solidFill>
                <a:latin typeface="楷体_GB2312" pitchFamily="49" charset="-122"/>
                <a:ea typeface="楷体_GB2312" pitchFamily="49" charset="-122"/>
              </a:rPr>
              <a:t>-</a:t>
            </a:r>
            <a:endParaRPr kumimoji="1" lang="en-US" altLang="zh-CN" sz="2800" b="0">
              <a:solidFill>
                <a:schemeClr val="bg1"/>
              </a:solidFill>
              <a:latin typeface="楷体_GB2312" pitchFamily="49" charset="-122"/>
              <a:ea typeface="楷体_GB2312" pitchFamily="49" charset="-122"/>
            </a:endParaRPr>
          </a:p>
        </p:txBody>
      </p:sp>
    </p:spTree>
    <p:extLst>
      <p:ext uri="{BB962C8B-B14F-4D97-AF65-F5344CB8AC3E}">
        <p14:creationId xmlns:p14="http://schemas.microsoft.com/office/powerpoint/2010/main" val="25254307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AutoShape 7" descr="蓝色面巾纸"/>
          <p:cNvSpPr>
            <a:spLocks noChangeArrowheads="1"/>
          </p:cNvSpPr>
          <p:nvPr/>
        </p:nvSpPr>
        <p:spPr bwMode="auto">
          <a:xfrm>
            <a:off x="971550" y="1700213"/>
            <a:ext cx="7410450" cy="4800600"/>
          </a:xfrm>
          <a:prstGeom prst="roundRect">
            <a:avLst>
              <a:gd name="adj" fmla="val 16667"/>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FF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chemeClr val="accent2"/>
              </a:buClr>
              <a:buSzPct val="80000"/>
              <a:buFont typeface="Wingdings" pitchFamily="2" charset="2"/>
              <a:buNone/>
            </a:pPr>
            <a:r>
              <a:rPr kumimoji="1" lang="en-US" altLang="zh-CN" sz="2800">
                <a:solidFill>
                  <a:schemeClr val="accent2"/>
                </a:solidFill>
                <a:latin typeface="隶书" pitchFamily="49" charset="-122"/>
                <a:ea typeface="隶书" pitchFamily="49" charset="-122"/>
              </a:rPr>
              <a:t> </a:t>
            </a:r>
            <a:endParaRPr kumimoji="1" lang="en-US" altLang="zh-CN" sz="3200" b="0">
              <a:latin typeface="隶书" pitchFamily="49" charset="-122"/>
              <a:ea typeface="隶书" pitchFamily="49" charset="-122"/>
            </a:endParaRPr>
          </a:p>
          <a:p>
            <a:pPr>
              <a:lnSpc>
                <a:spcPct val="80000"/>
              </a:lnSpc>
              <a:spcBef>
                <a:spcPct val="20000"/>
              </a:spcBef>
              <a:buClr>
                <a:schemeClr val="accent2"/>
              </a:buClr>
              <a:buSzPct val="80000"/>
              <a:buFont typeface="Wingdings" pitchFamily="2" charset="2"/>
              <a:buNone/>
            </a:pPr>
            <a:r>
              <a:rPr kumimoji="1" lang="en-US" altLang="zh-CN" sz="3200" b="0">
                <a:latin typeface="隶书" pitchFamily="49" charset="-122"/>
                <a:ea typeface="隶书" pitchFamily="49" charset="-122"/>
              </a:rPr>
              <a:t> </a:t>
            </a:r>
            <a:r>
              <a:rPr kumimoji="1" lang="en-US" altLang="zh-CN" sz="3200">
                <a:solidFill>
                  <a:srgbClr val="FF3300"/>
                </a:solidFill>
                <a:latin typeface="Times New Roman" pitchFamily="18" charset="0"/>
                <a:ea typeface="隶书" pitchFamily="49" charset="-122"/>
              </a:rPr>
              <a:t> </a:t>
            </a:r>
            <a:endParaRPr kumimoji="1" lang="en-US" altLang="zh-CN" sz="3200" b="0">
              <a:latin typeface="隶书" pitchFamily="49" charset="-122"/>
              <a:ea typeface="隶书" pitchFamily="49" charset="-122"/>
            </a:endParaRPr>
          </a:p>
          <a:p>
            <a:pPr>
              <a:lnSpc>
                <a:spcPct val="80000"/>
              </a:lnSpc>
              <a:spcBef>
                <a:spcPct val="20000"/>
              </a:spcBef>
              <a:buClr>
                <a:schemeClr val="accent2"/>
              </a:buClr>
              <a:buSzPct val="80000"/>
              <a:buFont typeface="Wingdings" pitchFamily="2" charset="2"/>
              <a:buNone/>
            </a:pPr>
            <a:endParaRPr kumimoji="1" lang="en-US" altLang="zh-CN" sz="3200" b="0">
              <a:latin typeface="隶书" pitchFamily="49" charset="-122"/>
              <a:ea typeface="隶书" pitchFamily="49" charset="-122"/>
            </a:endParaRPr>
          </a:p>
          <a:p>
            <a:pPr>
              <a:lnSpc>
                <a:spcPct val="80000"/>
              </a:lnSpc>
              <a:spcBef>
                <a:spcPct val="20000"/>
              </a:spcBef>
              <a:buClr>
                <a:schemeClr val="accent2"/>
              </a:buClr>
              <a:buSzPct val="80000"/>
              <a:buFont typeface="Wingdings" pitchFamily="2" charset="2"/>
              <a:buNone/>
            </a:pPr>
            <a:endParaRPr kumimoji="1" lang="en-US" altLang="zh-CN" sz="3200" b="0">
              <a:latin typeface="隶书" pitchFamily="49" charset="-122"/>
              <a:ea typeface="隶书" pitchFamily="49" charset="-122"/>
            </a:endParaRPr>
          </a:p>
          <a:p>
            <a:pPr>
              <a:lnSpc>
                <a:spcPct val="80000"/>
              </a:lnSpc>
              <a:spcBef>
                <a:spcPct val="20000"/>
              </a:spcBef>
              <a:buClr>
                <a:schemeClr val="accent2"/>
              </a:buClr>
              <a:buSzPct val="80000"/>
              <a:buFont typeface="Wingdings" pitchFamily="2" charset="2"/>
              <a:buNone/>
            </a:pPr>
            <a:endParaRPr kumimoji="1" lang="en-US" altLang="zh-CN" sz="3200" b="0">
              <a:latin typeface="隶书" pitchFamily="49" charset="-122"/>
              <a:ea typeface="隶书" pitchFamily="49" charset="-122"/>
            </a:endParaRPr>
          </a:p>
        </p:txBody>
      </p:sp>
      <p:sp>
        <p:nvSpPr>
          <p:cNvPr id="73731" name="Text Box 8"/>
          <p:cNvSpPr txBox="1">
            <a:spLocks noChangeArrowheads="1"/>
          </p:cNvSpPr>
          <p:nvPr/>
        </p:nvSpPr>
        <p:spPr bwMode="auto">
          <a:xfrm>
            <a:off x="827088" y="981075"/>
            <a:ext cx="31496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spcBef>
                <a:spcPct val="50000"/>
              </a:spcBef>
              <a:buClr>
                <a:schemeClr val="accent2"/>
              </a:buClr>
              <a:buSzPct val="80000"/>
              <a:buFont typeface="Wingdings" pitchFamily="2" charset="2"/>
              <a:buNone/>
            </a:pPr>
            <a:r>
              <a:rPr kumimoji="1" lang="en-US" altLang="zh-CN" sz="2800" b="0">
                <a:solidFill>
                  <a:srgbClr val="FFFF00"/>
                </a:solidFill>
                <a:latin typeface="楷体_GB2312" pitchFamily="49" charset="-122"/>
                <a:ea typeface="楷体_GB2312" pitchFamily="49" charset="-122"/>
              </a:rPr>
              <a:t>c.PbAc</a:t>
            </a:r>
            <a:r>
              <a:rPr kumimoji="1" lang="en-US" altLang="zh-CN" sz="2800" b="0" baseline="-30000">
                <a:solidFill>
                  <a:srgbClr val="FFFF00"/>
                </a:solidFill>
                <a:latin typeface="楷体_GB2312" pitchFamily="49" charset="-122"/>
                <a:ea typeface="楷体_GB2312" pitchFamily="49" charset="-122"/>
              </a:rPr>
              <a:t>2</a:t>
            </a:r>
            <a:r>
              <a:rPr kumimoji="1" lang="zh-CN" altLang="en-US" sz="2800" b="0">
                <a:solidFill>
                  <a:srgbClr val="FFFF00"/>
                </a:solidFill>
                <a:latin typeface="楷体_GB2312" pitchFamily="49" charset="-122"/>
                <a:ea typeface="楷体_GB2312" pitchFamily="49" charset="-122"/>
              </a:rPr>
              <a:t>棉花的作用</a:t>
            </a:r>
          </a:p>
        </p:txBody>
      </p:sp>
      <p:sp>
        <p:nvSpPr>
          <p:cNvPr id="81929" name="Rectangle 9"/>
          <p:cNvSpPr>
            <a:spLocks noChangeArrowheads="1"/>
          </p:cNvSpPr>
          <p:nvPr/>
        </p:nvSpPr>
        <p:spPr bwMode="auto">
          <a:xfrm>
            <a:off x="1042988" y="1916113"/>
            <a:ext cx="70866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spcBef>
                <a:spcPct val="50000"/>
              </a:spcBef>
              <a:buClr>
                <a:schemeClr val="accent2"/>
              </a:buClr>
              <a:buSzPct val="80000"/>
              <a:buFont typeface="Wingdings" pitchFamily="2" charset="2"/>
              <a:buNone/>
            </a:pPr>
            <a:r>
              <a:rPr kumimoji="1" lang="en-US" altLang="zh-CN" sz="2800">
                <a:solidFill>
                  <a:schemeClr val="bg1"/>
                </a:solidFill>
                <a:latin typeface="Times New Roman" pitchFamily="18" charset="0"/>
                <a:ea typeface="隶书" pitchFamily="49" charset="-122"/>
              </a:rPr>
              <a:t> </a:t>
            </a:r>
            <a:r>
              <a:rPr kumimoji="1" lang="en-US" altLang="zh-CN" sz="3600">
                <a:solidFill>
                  <a:schemeClr val="bg1"/>
                </a:solidFill>
                <a:latin typeface="隶书" pitchFamily="49" charset="-122"/>
                <a:ea typeface="隶书" pitchFamily="49" charset="-122"/>
              </a:rPr>
              <a:t>  </a:t>
            </a:r>
            <a:r>
              <a:rPr kumimoji="1" lang="en-US" altLang="zh-CN" sz="2800" b="0">
                <a:solidFill>
                  <a:schemeClr val="bg1"/>
                </a:solidFill>
                <a:latin typeface="Times New Roman" pitchFamily="18" charset="0"/>
                <a:ea typeface="楷体_GB2312" pitchFamily="49" charset="-122"/>
              </a:rPr>
              <a:t>——</a:t>
            </a:r>
            <a:r>
              <a:rPr kumimoji="1" lang="zh-CN" altLang="en-US" sz="2800" b="0">
                <a:solidFill>
                  <a:schemeClr val="bg1"/>
                </a:solidFill>
                <a:latin typeface="楷体_GB2312" pitchFamily="49" charset="-122"/>
                <a:ea typeface="楷体_GB2312" pitchFamily="49" charset="-122"/>
              </a:rPr>
              <a:t>排除硫化物的干扰</a:t>
            </a:r>
            <a:r>
              <a:rPr kumimoji="1" lang="en-US" altLang="zh-CN" sz="2800" b="0">
                <a:solidFill>
                  <a:schemeClr val="bg1"/>
                </a:solidFill>
                <a:latin typeface="楷体_GB2312" pitchFamily="49" charset="-122"/>
                <a:ea typeface="楷体_GB2312" pitchFamily="49" charset="-122"/>
              </a:rPr>
              <a:t>(1mgS</a:t>
            </a:r>
            <a:r>
              <a:rPr kumimoji="1" lang="en-US" altLang="zh-CN" sz="2800" b="0" baseline="30000">
                <a:solidFill>
                  <a:schemeClr val="bg1"/>
                </a:solidFill>
                <a:latin typeface="楷体_GB2312" pitchFamily="49" charset="-122"/>
                <a:ea typeface="楷体_GB2312" pitchFamily="49" charset="-122"/>
              </a:rPr>
              <a:t>2- </a:t>
            </a:r>
            <a:r>
              <a:rPr kumimoji="1" lang="en-US" altLang="zh-CN" sz="2800" b="0">
                <a:solidFill>
                  <a:schemeClr val="bg1"/>
                </a:solidFill>
                <a:latin typeface="楷体_GB2312" pitchFamily="49" charset="-122"/>
                <a:ea typeface="楷体_GB2312" pitchFamily="49" charset="-122"/>
              </a:rPr>
              <a:t>)</a:t>
            </a:r>
            <a:r>
              <a:rPr kumimoji="1" lang="en-US" altLang="zh-CN" sz="2800" b="0">
                <a:solidFill>
                  <a:srgbClr val="FFFF00"/>
                </a:solidFill>
                <a:latin typeface="隶书" pitchFamily="49" charset="-122"/>
                <a:ea typeface="隶书" pitchFamily="49" charset="-122"/>
              </a:rPr>
              <a:t> </a:t>
            </a:r>
          </a:p>
        </p:txBody>
      </p:sp>
      <p:grpSp>
        <p:nvGrpSpPr>
          <p:cNvPr id="81930" name="Group 10"/>
          <p:cNvGrpSpPr>
            <a:grpSpLocks/>
          </p:cNvGrpSpPr>
          <p:nvPr/>
        </p:nvGrpSpPr>
        <p:grpSpPr bwMode="auto">
          <a:xfrm>
            <a:off x="827088" y="3141663"/>
            <a:ext cx="7848600" cy="2447925"/>
            <a:chOff x="1248" y="2256"/>
            <a:chExt cx="4128" cy="1442"/>
          </a:xfrm>
        </p:grpSpPr>
        <p:graphicFrame>
          <p:nvGraphicFramePr>
            <p:cNvPr id="73734" name="Object 11" descr="蓝色面巾纸"/>
            <p:cNvGraphicFramePr>
              <a:graphicFrameLocks noChangeAspect="1"/>
            </p:cNvGraphicFramePr>
            <p:nvPr/>
          </p:nvGraphicFramePr>
          <p:xfrm>
            <a:off x="1248" y="2256"/>
            <a:ext cx="4128" cy="432"/>
          </p:xfrm>
          <a:graphic>
            <a:graphicData uri="http://schemas.openxmlformats.org/presentationml/2006/ole">
              <mc:AlternateContent xmlns:mc="http://schemas.openxmlformats.org/markup-compatibility/2006">
                <mc:Choice xmlns:v="urn:schemas-microsoft-com:vml" Requires="v">
                  <p:oleObj spid="_x0000_s23622" r:id="rId3" imgW="3822700" imgH="355600" progId="Equation.3">
                    <p:embed/>
                  </p:oleObj>
                </mc:Choice>
                <mc:Fallback>
                  <p:oleObj r:id="rId3" imgW="38227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 y="2256"/>
                          <a:ext cx="4128" cy="432"/>
                        </a:xfrm>
                        <a:prstGeom prst="rect">
                          <a:avLst/>
                        </a:prstGeom>
                        <a:blipFill dpi="0" rotWithShape="1">
                          <a:blip r:embed="rId5"/>
                          <a:srcRect/>
                          <a:tile tx="0" ty="0" sx="100000" sy="100000" flip="none" algn="tl"/>
                        </a:blipFill>
                        <a:ln w="9525">
                          <a:solidFill>
                            <a:srgbClr val="66FFFF"/>
                          </a:solidFill>
                          <a:miter lim="800000"/>
                          <a:headEnd/>
                          <a:tailEnd/>
                        </a:ln>
                      </p:spPr>
                    </p:pic>
                  </p:oleObj>
                </mc:Fallback>
              </mc:AlternateContent>
            </a:graphicData>
          </a:graphic>
        </p:graphicFrame>
        <p:graphicFrame>
          <p:nvGraphicFramePr>
            <p:cNvPr id="73735" name="Object 12" descr="蓝色面巾纸"/>
            <p:cNvGraphicFramePr>
              <a:graphicFrameLocks noChangeAspect="1"/>
            </p:cNvGraphicFramePr>
            <p:nvPr/>
          </p:nvGraphicFramePr>
          <p:xfrm>
            <a:off x="1933" y="3082"/>
            <a:ext cx="2758" cy="616"/>
          </p:xfrm>
          <a:graphic>
            <a:graphicData uri="http://schemas.openxmlformats.org/presentationml/2006/ole">
              <mc:AlternateContent xmlns:mc="http://schemas.openxmlformats.org/markup-compatibility/2006">
                <mc:Choice xmlns:v="urn:schemas-microsoft-com:vml" Requires="v">
                  <p:oleObj spid="_x0000_s23623" name="公式" r:id="rId6" imgW="2425680" imgH="583920" progId="Equation.3">
                    <p:embed/>
                  </p:oleObj>
                </mc:Choice>
                <mc:Fallback>
                  <p:oleObj name="公式" r:id="rId6" imgW="2425680" imgH="5839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3" y="3082"/>
                          <a:ext cx="2758" cy="616"/>
                        </a:xfrm>
                        <a:prstGeom prst="rect">
                          <a:avLst/>
                        </a:prstGeom>
                        <a:blipFill dpi="0" rotWithShape="1">
                          <a:blip r:embed="rId5"/>
                          <a:srcRect/>
                          <a:tile tx="0" ty="0" sx="100000" sy="100000" flip="none" algn="tl"/>
                        </a:blipFill>
                        <a:ln w="9525">
                          <a:solidFill>
                            <a:srgbClr val="66FFFF"/>
                          </a:solidFill>
                          <a:miter lim="800000"/>
                          <a:headEnd/>
                          <a:tailEnd/>
                        </a:ln>
                      </p:spPr>
                    </p:pic>
                  </p:oleObj>
                </mc:Fallback>
              </mc:AlternateContent>
            </a:graphicData>
          </a:graphic>
        </p:graphicFrame>
      </p:grpSp>
    </p:spTree>
    <p:extLst>
      <p:ext uri="{BB962C8B-B14F-4D97-AF65-F5344CB8AC3E}">
        <p14:creationId xmlns:p14="http://schemas.microsoft.com/office/powerpoint/2010/main" val="20617754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29"/>
                                        </p:tgtEl>
                                        <p:attrNameLst>
                                          <p:attrName>style.visibility</p:attrName>
                                        </p:attrNameLst>
                                      </p:cBhvr>
                                      <p:to>
                                        <p:strVal val="visible"/>
                                      </p:to>
                                    </p:set>
                                    <p:anim calcmode="lin" valueType="num">
                                      <p:cBhvr additive="base">
                                        <p:cTn id="7" dur="500" fill="hold"/>
                                        <p:tgtEl>
                                          <p:spTgt spid="81929"/>
                                        </p:tgtEl>
                                        <p:attrNameLst>
                                          <p:attrName>ppt_x</p:attrName>
                                        </p:attrNameLst>
                                      </p:cBhvr>
                                      <p:tavLst>
                                        <p:tav tm="0">
                                          <p:val>
                                            <p:strVal val="#ppt_x"/>
                                          </p:val>
                                        </p:tav>
                                        <p:tav tm="100000">
                                          <p:val>
                                            <p:strVal val="#ppt_x"/>
                                          </p:val>
                                        </p:tav>
                                      </p:tavLst>
                                    </p:anim>
                                    <p:anim calcmode="lin" valueType="num">
                                      <p:cBhvr additive="base">
                                        <p:cTn id="8" dur="500" fill="hold"/>
                                        <p:tgtEl>
                                          <p:spTgt spid="8192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30"/>
                                        </p:tgtEl>
                                        <p:attrNameLst>
                                          <p:attrName>style.visibility</p:attrName>
                                        </p:attrNameLst>
                                      </p:cBhvr>
                                      <p:to>
                                        <p:strVal val="visible"/>
                                      </p:to>
                                    </p:set>
                                    <p:anim calcmode="lin" valueType="num">
                                      <p:cBhvr additive="base">
                                        <p:cTn id="13" dur="500" fill="hold"/>
                                        <p:tgtEl>
                                          <p:spTgt spid="81930"/>
                                        </p:tgtEl>
                                        <p:attrNameLst>
                                          <p:attrName>ppt_x</p:attrName>
                                        </p:attrNameLst>
                                      </p:cBhvr>
                                      <p:tavLst>
                                        <p:tav tm="0">
                                          <p:val>
                                            <p:strVal val="#ppt_x"/>
                                          </p:val>
                                        </p:tav>
                                        <p:tav tm="100000">
                                          <p:val>
                                            <p:strVal val="#ppt_x"/>
                                          </p:val>
                                        </p:tav>
                                      </p:tavLst>
                                    </p:anim>
                                    <p:anim calcmode="lin" valueType="num">
                                      <p:cBhvr additive="base">
                                        <p:cTn id="14" dur="500" fill="hold"/>
                                        <p:tgtEl>
                                          <p:spTgt spid="819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9"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1"/>
          <p:cNvSpPr>
            <a:spLocks noChangeArrowheads="1"/>
          </p:cNvSpPr>
          <p:nvPr/>
        </p:nvSpPr>
        <p:spPr bwMode="auto">
          <a:xfrm>
            <a:off x="250825" y="549275"/>
            <a:ext cx="32448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Aft>
                <a:spcPct val="25000"/>
              </a:spcAft>
            </a:pPr>
            <a:r>
              <a:rPr kumimoji="1" lang="en-US" altLang="zh-CN" sz="3200">
                <a:solidFill>
                  <a:srgbClr val="FFFF00"/>
                </a:solidFill>
                <a:latin typeface="楷体_GB2312" pitchFamily="49" charset="-122"/>
                <a:ea typeface="楷体_GB2312" pitchFamily="49" charset="-122"/>
              </a:rPr>
              <a:t>2)</a:t>
            </a:r>
            <a:r>
              <a:rPr kumimoji="1" lang="en-US" altLang="zh-CN" sz="3200">
                <a:solidFill>
                  <a:srgbClr val="FFFF00"/>
                </a:solidFill>
                <a:latin typeface="Times New Roman" pitchFamily="18" charset="0"/>
                <a:ea typeface="楷体_GB2312" pitchFamily="49" charset="-122"/>
              </a:rPr>
              <a:t>  </a:t>
            </a:r>
            <a:r>
              <a:rPr kumimoji="1" lang="zh-CN" altLang="en-US" sz="3200">
                <a:solidFill>
                  <a:srgbClr val="FFFF00"/>
                </a:solidFill>
                <a:latin typeface="楷体_GB2312" pitchFamily="49" charset="-122"/>
                <a:ea typeface="楷体_GB2312" pitchFamily="49" charset="-122"/>
              </a:rPr>
              <a:t>干扰物的排除</a:t>
            </a:r>
          </a:p>
        </p:txBody>
      </p:sp>
      <p:grpSp>
        <p:nvGrpSpPr>
          <p:cNvPr id="82956" name="Group 12"/>
          <p:cNvGrpSpPr>
            <a:grpSpLocks/>
          </p:cNvGrpSpPr>
          <p:nvPr/>
        </p:nvGrpSpPr>
        <p:grpSpPr bwMode="auto">
          <a:xfrm>
            <a:off x="539750" y="1412875"/>
            <a:ext cx="8137525" cy="2282825"/>
            <a:chOff x="960" y="1584"/>
            <a:chExt cx="4800" cy="1438"/>
          </a:xfrm>
        </p:grpSpPr>
        <p:sp>
          <p:nvSpPr>
            <p:cNvPr id="74759" name="Text Box 13"/>
            <p:cNvSpPr txBox="1">
              <a:spLocks noChangeArrowheads="1"/>
            </p:cNvSpPr>
            <p:nvPr/>
          </p:nvSpPr>
          <p:spPr bwMode="auto">
            <a:xfrm>
              <a:off x="960" y="1584"/>
              <a:ext cx="4800" cy="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90000"/>
                </a:lnSpc>
              </a:pPr>
              <a:r>
                <a:rPr kumimoji="1" lang="en-US" altLang="zh-CN" sz="2800" b="0">
                  <a:solidFill>
                    <a:schemeClr val="bg1"/>
                  </a:solidFill>
                  <a:latin typeface="楷体_GB2312" pitchFamily="49" charset="-122"/>
                  <a:ea typeface="楷体_GB2312" pitchFamily="49" charset="-122"/>
                </a:rPr>
                <a:t>a. </a:t>
              </a:r>
              <a:r>
                <a:rPr kumimoji="1" lang="zh-CN" altLang="en-US" sz="2800" b="0">
                  <a:solidFill>
                    <a:schemeClr val="bg1"/>
                  </a:solidFill>
                  <a:latin typeface="楷体_GB2312" pitchFamily="49" charset="-122"/>
                  <a:ea typeface="楷体_GB2312" pitchFamily="49" charset="-122"/>
                </a:rPr>
                <a:t>供试品是硫化物</a:t>
              </a:r>
              <a:r>
                <a:rPr kumimoji="1" lang="en-US" altLang="zh-CN" sz="2800" b="0">
                  <a:solidFill>
                    <a:schemeClr val="bg1"/>
                  </a:solidFill>
                  <a:latin typeface="楷体_GB2312" pitchFamily="49" charset="-122"/>
                  <a:ea typeface="楷体_GB2312" pitchFamily="49" charset="-122"/>
                </a:rPr>
                <a:t>,</a:t>
              </a:r>
              <a:r>
                <a:rPr kumimoji="1" lang="zh-CN" altLang="en-US" sz="2800" b="0">
                  <a:solidFill>
                    <a:schemeClr val="bg1"/>
                  </a:solidFill>
                  <a:latin typeface="楷体_GB2312" pitchFamily="49" charset="-122"/>
                  <a:ea typeface="楷体_GB2312" pitchFamily="49" charset="-122"/>
                </a:rPr>
                <a:t>亚硫酸盐</a:t>
              </a:r>
              <a:r>
                <a:rPr kumimoji="1" lang="en-US" altLang="zh-CN" sz="2800" b="0">
                  <a:solidFill>
                    <a:schemeClr val="bg1"/>
                  </a:solidFill>
                  <a:latin typeface="楷体_GB2312" pitchFamily="49" charset="-122"/>
                  <a:ea typeface="楷体_GB2312" pitchFamily="49" charset="-122"/>
                </a:rPr>
                <a:t>,</a:t>
              </a:r>
              <a:r>
                <a:rPr kumimoji="1" lang="zh-CN" altLang="en-US" sz="2800" b="0">
                  <a:solidFill>
                    <a:schemeClr val="bg1"/>
                  </a:solidFill>
                  <a:latin typeface="楷体_GB2312" pitchFamily="49" charset="-122"/>
                  <a:ea typeface="楷体_GB2312" pitchFamily="49" charset="-122"/>
                </a:rPr>
                <a:t>硫代硫酸盐</a:t>
              </a:r>
            </a:p>
          </p:txBody>
        </p:sp>
        <p:graphicFrame>
          <p:nvGraphicFramePr>
            <p:cNvPr id="74760" name="Object 14" descr="蓝色面巾纸"/>
            <p:cNvGraphicFramePr>
              <a:graphicFrameLocks noChangeAspect="1"/>
            </p:cNvGraphicFramePr>
            <p:nvPr/>
          </p:nvGraphicFramePr>
          <p:xfrm>
            <a:off x="960" y="1918"/>
            <a:ext cx="4552" cy="1104"/>
          </p:xfrm>
          <a:graphic>
            <a:graphicData uri="http://schemas.openxmlformats.org/presentationml/2006/ole">
              <mc:AlternateContent xmlns:mc="http://schemas.openxmlformats.org/markup-compatibility/2006">
                <mc:Choice xmlns:v="urn:schemas-microsoft-com:vml" Requires="v">
                  <p:oleObj spid="_x0000_s24646" name="Equation" r:id="rId3" imgW="3898900" imgH="901700" progId="Equation.DSMT4">
                    <p:embed/>
                  </p:oleObj>
                </mc:Choice>
                <mc:Fallback>
                  <p:oleObj name="Equation" r:id="rId3" imgW="3898900" imgH="901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1918"/>
                          <a:ext cx="4552" cy="1104"/>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66FFFF"/>
                              </a:solidFill>
                              <a:miter lim="800000"/>
                              <a:headEnd/>
                              <a:tailEnd/>
                            </a14:hiddenLine>
                          </a:ext>
                        </a:extLst>
                      </p:spPr>
                    </p:pic>
                  </p:oleObj>
                </mc:Fallback>
              </mc:AlternateContent>
            </a:graphicData>
          </a:graphic>
        </p:graphicFrame>
      </p:grpSp>
      <p:grpSp>
        <p:nvGrpSpPr>
          <p:cNvPr id="82959" name="Group 15"/>
          <p:cNvGrpSpPr>
            <a:grpSpLocks/>
          </p:cNvGrpSpPr>
          <p:nvPr/>
        </p:nvGrpSpPr>
        <p:grpSpPr bwMode="auto">
          <a:xfrm>
            <a:off x="755650" y="4005263"/>
            <a:ext cx="6496050" cy="1600200"/>
            <a:chOff x="1056" y="2928"/>
            <a:chExt cx="4092" cy="1008"/>
          </a:xfrm>
        </p:grpSpPr>
        <p:graphicFrame>
          <p:nvGraphicFramePr>
            <p:cNvPr id="74757" name="Object 16" descr="蓝色面巾纸"/>
            <p:cNvGraphicFramePr>
              <a:graphicFrameLocks noChangeAspect="1"/>
            </p:cNvGraphicFramePr>
            <p:nvPr/>
          </p:nvGraphicFramePr>
          <p:xfrm>
            <a:off x="1336" y="3304"/>
            <a:ext cx="3812" cy="632"/>
          </p:xfrm>
          <a:graphic>
            <a:graphicData uri="http://schemas.openxmlformats.org/presentationml/2006/ole">
              <mc:AlternateContent xmlns:mc="http://schemas.openxmlformats.org/markup-compatibility/2006">
                <mc:Choice xmlns:v="urn:schemas-microsoft-com:vml" Requires="v">
                  <p:oleObj spid="_x0000_s24647" r:id="rId6" imgW="3251200" imgH="533400" progId="Equation.3">
                    <p:embed/>
                  </p:oleObj>
                </mc:Choice>
                <mc:Fallback>
                  <p:oleObj r:id="rId6" imgW="3251200" imgH="5334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6" y="3304"/>
                          <a:ext cx="3812" cy="632"/>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758" name="Rectangle 17"/>
            <p:cNvSpPr>
              <a:spLocks noChangeArrowheads="1"/>
            </p:cNvSpPr>
            <p:nvPr/>
          </p:nvSpPr>
          <p:spPr bwMode="auto">
            <a:xfrm>
              <a:off x="1056" y="2928"/>
              <a:ext cx="3220"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pPr algn="ctr"/>
              <a:r>
                <a:rPr kumimoji="1" lang="zh-CN" altLang="en-US" sz="2800" b="0">
                  <a:solidFill>
                    <a:schemeClr val="bg1"/>
                  </a:solidFill>
                  <a:latin typeface="Times New Roman" pitchFamily="18" charset="0"/>
                  <a:ea typeface="楷体_GB2312" pitchFamily="49" charset="-122"/>
                </a:rPr>
                <a:t>排除方法：加入浓硝酸处理</a:t>
              </a:r>
            </a:p>
          </p:txBody>
        </p:sp>
      </p:grpSp>
    </p:spTree>
    <p:extLst>
      <p:ext uri="{BB962C8B-B14F-4D97-AF65-F5344CB8AC3E}">
        <p14:creationId xmlns:p14="http://schemas.microsoft.com/office/powerpoint/2010/main" val="597869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2956"/>
                                        </p:tgtEl>
                                        <p:attrNameLst>
                                          <p:attrName>style.visibility</p:attrName>
                                        </p:attrNameLst>
                                      </p:cBhvr>
                                      <p:to>
                                        <p:strVal val="visible"/>
                                      </p:to>
                                    </p:set>
                                    <p:anim calcmode="lin" valueType="num">
                                      <p:cBhvr additive="base">
                                        <p:cTn id="7" dur="500" fill="hold"/>
                                        <p:tgtEl>
                                          <p:spTgt spid="82956"/>
                                        </p:tgtEl>
                                        <p:attrNameLst>
                                          <p:attrName>ppt_x</p:attrName>
                                        </p:attrNameLst>
                                      </p:cBhvr>
                                      <p:tavLst>
                                        <p:tav tm="0">
                                          <p:val>
                                            <p:strVal val="#ppt_x"/>
                                          </p:val>
                                        </p:tav>
                                        <p:tav tm="100000">
                                          <p:val>
                                            <p:strVal val="#ppt_x"/>
                                          </p:val>
                                        </p:tav>
                                      </p:tavLst>
                                    </p:anim>
                                    <p:anim calcmode="lin" valueType="num">
                                      <p:cBhvr additive="base">
                                        <p:cTn id="8" dur="500" fill="hold"/>
                                        <p:tgtEl>
                                          <p:spTgt spid="8295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2959"/>
                                        </p:tgtEl>
                                        <p:attrNameLst>
                                          <p:attrName>style.visibility</p:attrName>
                                        </p:attrNameLst>
                                      </p:cBhvr>
                                      <p:to>
                                        <p:strVal val="visible"/>
                                      </p:to>
                                    </p:set>
                                    <p:anim calcmode="lin" valueType="num">
                                      <p:cBhvr additive="base">
                                        <p:cTn id="13" dur="500" fill="hold"/>
                                        <p:tgtEl>
                                          <p:spTgt spid="82959"/>
                                        </p:tgtEl>
                                        <p:attrNameLst>
                                          <p:attrName>ppt_x</p:attrName>
                                        </p:attrNameLst>
                                      </p:cBhvr>
                                      <p:tavLst>
                                        <p:tav tm="0">
                                          <p:val>
                                            <p:strVal val="#ppt_x"/>
                                          </p:val>
                                        </p:tav>
                                        <p:tav tm="100000">
                                          <p:val>
                                            <p:strVal val="#ppt_x"/>
                                          </p:val>
                                        </p:tav>
                                      </p:tavLst>
                                    </p:anim>
                                    <p:anim calcmode="lin" valueType="num">
                                      <p:cBhvr additive="base">
                                        <p:cTn id="14" dur="500" fill="hold"/>
                                        <p:tgtEl>
                                          <p:spTgt spid="829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5" descr="蓝色面巾纸"/>
          <p:cNvSpPr>
            <a:spLocks noChangeArrowheads="1"/>
          </p:cNvSpPr>
          <p:nvPr/>
        </p:nvSpPr>
        <p:spPr bwMode="auto">
          <a:xfrm>
            <a:off x="1258888" y="1412875"/>
            <a:ext cx="7300912" cy="4843463"/>
          </a:xfrm>
          <a:prstGeom prst="roundRect">
            <a:avLst>
              <a:gd name="adj" fmla="val 16667"/>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FF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Clr>
                <a:schemeClr val="accent2"/>
              </a:buClr>
              <a:buSzPct val="80000"/>
              <a:buFont typeface="Wingdings" pitchFamily="2" charset="2"/>
              <a:buNone/>
            </a:pPr>
            <a:endParaRPr kumimoji="1" lang="zh-CN" altLang="zh-CN" sz="2800" b="0">
              <a:solidFill>
                <a:srgbClr val="0000CC"/>
              </a:solidFill>
              <a:latin typeface="隶书" pitchFamily="49" charset="-122"/>
              <a:ea typeface="隶书" pitchFamily="49" charset="-122"/>
            </a:endParaRPr>
          </a:p>
        </p:txBody>
      </p:sp>
      <p:sp>
        <p:nvSpPr>
          <p:cNvPr id="83974" name="Text Box 6"/>
          <p:cNvSpPr txBox="1">
            <a:spLocks noChangeArrowheads="1"/>
          </p:cNvSpPr>
          <p:nvPr/>
        </p:nvSpPr>
        <p:spPr bwMode="auto">
          <a:xfrm>
            <a:off x="539750" y="1341438"/>
            <a:ext cx="7921625" cy="582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marL="533400" indent="-533400"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15000"/>
              </a:lnSpc>
              <a:spcAft>
                <a:spcPct val="50000"/>
              </a:spcAft>
            </a:pPr>
            <a:r>
              <a:rPr kumimoji="1" lang="en-US" altLang="zh-CN" sz="2800" b="0">
                <a:solidFill>
                  <a:schemeClr val="bg1"/>
                </a:solidFill>
                <a:latin typeface="楷体_GB2312" pitchFamily="49" charset="-122"/>
                <a:ea typeface="楷体_GB2312" pitchFamily="49" charset="-122"/>
              </a:rPr>
              <a:t>Fe</a:t>
            </a:r>
            <a:r>
              <a:rPr kumimoji="1" lang="en-US" altLang="zh-CN" sz="2800" b="0" baseline="40000">
                <a:solidFill>
                  <a:schemeClr val="bg1"/>
                </a:solidFill>
                <a:latin typeface="楷体_GB2312" pitchFamily="49" charset="-122"/>
                <a:ea typeface="楷体_GB2312" pitchFamily="49" charset="-122"/>
              </a:rPr>
              <a:t>3+</a:t>
            </a:r>
            <a:r>
              <a:rPr kumimoji="1" lang="zh-CN" altLang="en-US" sz="2800" b="0">
                <a:solidFill>
                  <a:schemeClr val="bg1"/>
                </a:solidFill>
                <a:latin typeface="楷体_GB2312" pitchFamily="49" charset="-122"/>
                <a:ea typeface="楷体_GB2312" pitchFamily="49" charset="-122"/>
              </a:rPr>
              <a:t>能消耗还原剂</a:t>
            </a:r>
            <a:r>
              <a:rPr kumimoji="1" lang="en-US" altLang="zh-CN" sz="2800" b="0">
                <a:solidFill>
                  <a:schemeClr val="bg1"/>
                </a:solidFill>
                <a:latin typeface="楷体_GB2312" pitchFamily="49" charset="-122"/>
                <a:ea typeface="楷体_GB2312" pitchFamily="49" charset="-122"/>
              </a:rPr>
              <a:t>(KI</a:t>
            </a:r>
            <a:r>
              <a:rPr kumimoji="1" lang="zh-CN" altLang="en-US" sz="2800" b="0">
                <a:solidFill>
                  <a:schemeClr val="bg1"/>
                </a:solidFill>
                <a:latin typeface="楷体_GB2312" pitchFamily="49" charset="-122"/>
                <a:ea typeface="楷体_GB2312" pitchFamily="49" charset="-122"/>
              </a:rPr>
              <a:t>、</a:t>
            </a:r>
            <a:r>
              <a:rPr kumimoji="1" lang="en-US" altLang="zh-CN" sz="2800" b="0">
                <a:solidFill>
                  <a:schemeClr val="bg1"/>
                </a:solidFill>
                <a:latin typeface="楷体_GB2312" pitchFamily="49" charset="-122"/>
                <a:ea typeface="楷体_GB2312" pitchFamily="49" charset="-122"/>
              </a:rPr>
              <a:t>SnCl</a:t>
            </a:r>
            <a:r>
              <a:rPr kumimoji="1" lang="en-US" altLang="zh-CN" sz="2800" b="0" baseline="-25000">
                <a:solidFill>
                  <a:schemeClr val="bg1"/>
                </a:solidFill>
                <a:latin typeface="楷体_GB2312" pitchFamily="49" charset="-122"/>
                <a:ea typeface="楷体_GB2312" pitchFamily="49" charset="-122"/>
              </a:rPr>
              <a:t>2</a:t>
            </a:r>
            <a:r>
              <a:rPr kumimoji="1" lang="en-US" altLang="zh-CN" sz="2800" b="0">
                <a:solidFill>
                  <a:schemeClr val="bg1"/>
                </a:solidFill>
                <a:latin typeface="楷体_GB2312" pitchFamily="49" charset="-122"/>
                <a:ea typeface="楷体_GB2312" pitchFamily="49" charset="-122"/>
              </a:rPr>
              <a:t>), </a:t>
            </a:r>
            <a:r>
              <a:rPr kumimoji="1" lang="zh-CN" altLang="en-US" sz="2800" b="0">
                <a:solidFill>
                  <a:schemeClr val="bg1"/>
                </a:solidFill>
                <a:latin typeface="楷体_GB2312" pitchFamily="49" charset="-122"/>
                <a:ea typeface="楷体_GB2312" pitchFamily="49" charset="-122"/>
              </a:rPr>
              <a:t>并能氧化砷化氢</a:t>
            </a:r>
            <a:r>
              <a:rPr kumimoji="1" lang="en-US" altLang="zh-CN" sz="2800" b="0">
                <a:solidFill>
                  <a:schemeClr val="bg1"/>
                </a:solidFill>
                <a:latin typeface="楷体_GB2312" pitchFamily="49" charset="-122"/>
                <a:ea typeface="楷体_GB2312" pitchFamily="49" charset="-122"/>
              </a:rPr>
              <a:t>.</a:t>
            </a:r>
          </a:p>
        </p:txBody>
      </p:sp>
      <p:sp>
        <p:nvSpPr>
          <p:cNvPr id="83975" name="Rectangle 7"/>
          <p:cNvSpPr>
            <a:spLocks noChangeArrowheads="1"/>
          </p:cNvSpPr>
          <p:nvPr/>
        </p:nvSpPr>
        <p:spPr bwMode="auto">
          <a:xfrm>
            <a:off x="179388" y="1989138"/>
            <a:ext cx="8713787"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p>
            <a:r>
              <a:rPr kumimoji="1" lang="en-US" altLang="zh-CN" sz="2800" b="0" dirty="0">
                <a:solidFill>
                  <a:schemeClr val="bg1"/>
                </a:solidFill>
                <a:latin typeface="楷体_GB2312" pitchFamily="49" charset="-122"/>
                <a:ea typeface="楷体_GB2312" pitchFamily="49" charset="-122"/>
              </a:rPr>
              <a:t>  </a:t>
            </a:r>
            <a:r>
              <a:rPr kumimoji="1" lang="zh-CN" altLang="en-US" sz="2800" b="0" dirty="0">
                <a:solidFill>
                  <a:schemeClr val="bg1"/>
                </a:solidFill>
                <a:latin typeface="楷体_GB2312" pitchFamily="49" charset="-122"/>
                <a:ea typeface="楷体_GB2312" pitchFamily="49" charset="-122"/>
              </a:rPr>
              <a:t>排除方法：先加酸性</a:t>
            </a:r>
            <a:r>
              <a:rPr kumimoji="1" lang="en-US" altLang="zh-CN" sz="2800" b="0" dirty="0">
                <a:solidFill>
                  <a:schemeClr val="bg1"/>
                </a:solidFill>
                <a:latin typeface="楷体_GB2312" pitchFamily="49" charset="-122"/>
                <a:ea typeface="楷体_GB2312" pitchFamily="49" charset="-122"/>
              </a:rPr>
              <a:t>SnCl</a:t>
            </a:r>
            <a:r>
              <a:rPr kumimoji="1" lang="en-US" altLang="zh-CN" sz="2800" b="0" baseline="-25000" dirty="0">
                <a:solidFill>
                  <a:schemeClr val="bg1"/>
                </a:solidFill>
                <a:latin typeface="楷体_GB2312" pitchFamily="49" charset="-122"/>
                <a:ea typeface="楷体_GB2312" pitchFamily="49" charset="-122"/>
              </a:rPr>
              <a:t>2</a:t>
            </a:r>
            <a:r>
              <a:rPr kumimoji="1" lang="zh-CN" altLang="en-US" sz="2800" b="0" dirty="0">
                <a:solidFill>
                  <a:schemeClr val="bg1"/>
                </a:solidFill>
                <a:latin typeface="楷体_GB2312" pitchFamily="49" charset="-122"/>
                <a:ea typeface="楷体_GB2312" pitchFamily="49" charset="-122"/>
              </a:rPr>
              <a:t>试液使</a:t>
            </a:r>
            <a:r>
              <a:rPr kumimoji="1" lang="en-US" altLang="zh-CN" sz="2800" b="0" dirty="0">
                <a:solidFill>
                  <a:schemeClr val="bg1"/>
                </a:solidFill>
                <a:latin typeface="楷体_GB2312" pitchFamily="49" charset="-122"/>
                <a:ea typeface="楷体_GB2312" pitchFamily="49" charset="-122"/>
              </a:rPr>
              <a:t>Fe</a:t>
            </a:r>
            <a:r>
              <a:rPr kumimoji="1" lang="en-US" altLang="zh-CN" sz="2800" b="0" baseline="40000" dirty="0">
                <a:solidFill>
                  <a:schemeClr val="bg1"/>
                </a:solidFill>
                <a:latin typeface="楷体_GB2312" pitchFamily="49" charset="-122"/>
                <a:ea typeface="楷体_GB2312" pitchFamily="49" charset="-122"/>
              </a:rPr>
              <a:t>3+</a:t>
            </a:r>
            <a:r>
              <a:rPr kumimoji="1" lang="en-US" altLang="zh-CN" sz="2800" b="0" dirty="0">
                <a:solidFill>
                  <a:schemeClr val="bg1"/>
                </a:solidFill>
                <a:latin typeface="楷体_GB2312" pitchFamily="49" charset="-122"/>
                <a:ea typeface="楷体_GB2312" pitchFamily="49" charset="-122"/>
              </a:rPr>
              <a:t> → Fe</a:t>
            </a:r>
            <a:r>
              <a:rPr kumimoji="1" lang="en-US" altLang="zh-CN" sz="2800" b="0" baseline="40000" dirty="0">
                <a:solidFill>
                  <a:schemeClr val="bg1"/>
                </a:solidFill>
                <a:latin typeface="楷体_GB2312" pitchFamily="49" charset="-122"/>
                <a:ea typeface="楷体_GB2312" pitchFamily="49" charset="-122"/>
              </a:rPr>
              <a:t>2+</a:t>
            </a:r>
          </a:p>
        </p:txBody>
      </p:sp>
      <p:sp>
        <p:nvSpPr>
          <p:cNvPr id="75781" name="Text Box 10"/>
          <p:cNvSpPr txBox="1">
            <a:spLocks noChangeArrowheads="1"/>
          </p:cNvSpPr>
          <p:nvPr/>
        </p:nvSpPr>
        <p:spPr bwMode="auto">
          <a:xfrm>
            <a:off x="179388" y="476250"/>
            <a:ext cx="3803650" cy="582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lnSpc>
                <a:spcPct val="115000"/>
              </a:lnSpc>
              <a:spcAft>
                <a:spcPct val="50000"/>
              </a:spcAft>
            </a:pPr>
            <a:r>
              <a:rPr kumimoji="1" lang="en-US" altLang="zh-CN" sz="2800" b="0">
                <a:solidFill>
                  <a:srgbClr val="FFFF00"/>
                </a:solidFill>
                <a:latin typeface="楷体_GB2312" pitchFamily="49" charset="-122"/>
                <a:ea typeface="楷体_GB2312" pitchFamily="49" charset="-122"/>
              </a:rPr>
              <a:t>b. </a:t>
            </a:r>
            <a:r>
              <a:rPr kumimoji="1" lang="zh-CN" altLang="en-US" sz="2800" b="0">
                <a:solidFill>
                  <a:srgbClr val="FFFF00"/>
                </a:solidFill>
                <a:latin typeface="楷体_GB2312" pitchFamily="49" charset="-122"/>
                <a:ea typeface="楷体_GB2312" pitchFamily="49" charset="-122"/>
              </a:rPr>
              <a:t>供试品是铁盐</a:t>
            </a:r>
            <a:r>
              <a:rPr kumimoji="1" lang="en-US" altLang="zh-CN" sz="2800" b="0">
                <a:solidFill>
                  <a:srgbClr val="FFFF00"/>
                </a:solidFill>
                <a:latin typeface="楷体_GB2312" pitchFamily="49" charset="-122"/>
                <a:ea typeface="楷体_GB2312" pitchFamily="49" charset="-122"/>
              </a:rPr>
              <a:t>(Fe</a:t>
            </a:r>
            <a:r>
              <a:rPr kumimoji="1" lang="en-US" altLang="zh-CN" sz="2800" b="0" baseline="40000">
                <a:solidFill>
                  <a:srgbClr val="FFFF00"/>
                </a:solidFill>
                <a:latin typeface="楷体_GB2312" pitchFamily="49" charset="-122"/>
                <a:ea typeface="楷体_GB2312" pitchFamily="49" charset="-122"/>
              </a:rPr>
              <a:t>3+</a:t>
            </a:r>
            <a:r>
              <a:rPr kumimoji="1" lang="en-US" altLang="zh-CN" sz="2800" b="0">
                <a:solidFill>
                  <a:srgbClr val="FFFF00"/>
                </a:solidFill>
                <a:latin typeface="楷体_GB2312" pitchFamily="49" charset="-122"/>
                <a:ea typeface="楷体_GB2312" pitchFamily="49" charset="-122"/>
              </a:rPr>
              <a:t>)</a:t>
            </a:r>
          </a:p>
        </p:txBody>
      </p:sp>
      <p:sp>
        <p:nvSpPr>
          <p:cNvPr id="75782" name="Rectangle 11"/>
          <p:cNvSpPr>
            <a:spLocks noChangeArrowheads="1"/>
          </p:cNvSpPr>
          <p:nvPr/>
        </p:nvSpPr>
        <p:spPr bwMode="auto">
          <a:xfrm>
            <a:off x="395288" y="2924175"/>
            <a:ext cx="3917950"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20000"/>
              </a:lnSpc>
            </a:pPr>
            <a:r>
              <a:rPr kumimoji="1" lang="en-US" altLang="zh-CN" sz="2800" b="0">
                <a:solidFill>
                  <a:srgbClr val="FFFF00"/>
                </a:solidFill>
                <a:latin typeface="楷体_GB2312" pitchFamily="49" charset="-122"/>
                <a:ea typeface="楷体_GB2312" pitchFamily="49" charset="-122"/>
              </a:rPr>
              <a:t>c. </a:t>
            </a:r>
            <a:r>
              <a:rPr kumimoji="1" lang="zh-CN" altLang="en-US" sz="2800" b="0">
                <a:solidFill>
                  <a:srgbClr val="FFFF00"/>
                </a:solidFill>
                <a:latin typeface="楷体_GB2312" pitchFamily="49" charset="-122"/>
                <a:ea typeface="楷体_GB2312" pitchFamily="49" charset="-122"/>
              </a:rPr>
              <a:t>共价键结合的砷化物</a:t>
            </a:r>
          </a:p>
        </p:txBody>
      </p:sp>
      <p:sp>
        <p:nvSpPr>
          <p:cNvPr id="75783" name="Rectangle 12"/>
          <p:cNvSpPr>
            <a:spLocks noChangeArrowheads="1"/>
          </p:cNvSpPr>
          <p:nvPr/>
        </p:nvSpPr>
        <p:spPr bwMode="auto">
          <a:xfrm>
            <a:off x="971550" y="3716338"/>
            <a:ext cx="7921625"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kumimoji="1" lang="zh-CN" altLang="en-US" sz="2800" b="0" dirty="0">
                <a:solidFill>
                  <a:schemeClr val="bg1"/>
                </a:solidFill>
                <a:latin typeface="楷体_GB2312" pitchFamily="49" charset="-122"/>
                <a:ea typeface="楷体_GB2312" pitchFamily="49" charset="-122"/>
              </a:rPr>
              <a:t>排除方法：进行有机破坏</a:t>
            </a:r>
          </a:p>
          <a:p>
            <a:pPr>
              <a:lnSpc>
                <a:spcPct val="130000"/>
              </a:lnSpc>
            </a:pPr>
            <a:r>
              <a:rPr kumimoji="1" lang="zh-CN" altLang="en-US" sz="2800" b="0" dirty="0">
                <a:solidFill>
                  <a:schemeClr val="bg1"/>
                </a:solidFill>
                <a:latin typeface="楷体_GB2312" pitchFamily="49" charset="-122"/>
                <a:ea typeface="楷体_GB2312" pitchFamily="49" charset="-122"/>
              </a:rPr>
              <a:t>         </a:t>
            </a:r>
            <a:r>
              <a:rPr kumimoji="1" lang="en-US" altLang="zh-CN" sz="2800" b="0" dirty="0">
                <a:solidFill>
                  <a:schemeClr val="bg1"/>
                </a:solidFill>
                <a:latin typeface="Times New Roman" pitchFamily="18" charset="0"/>
                <a:ea typeface="楷体_GB2312" pitchFamily="49" charset="-122"/>
              </a:rPr>
              <a:t>——</a:t>
            </a:r>
            <a:r>
              <a:rPr kumimoji="1" lang="zh-CN" altLang="en-US" sz="2800" b="0" dirty="0">
                <a:solidFill>
                  <a:schemeClr val="bg1"/>
                </a:solidFill>
                <a:latin typeface="楷体_GB2312" pitchFamily="49" charset="-122"/>
                <a:ea typeface="楷体_GB2312" pitchFamily="49" charset="-122"/>
              </a:rPr>
              <a:t>酸破坏法（</a:t>
            </a:r>
            <a:r>
              <a:rPr kumimoji="1" lang="zh-CN" altLang="en-US" sz="2800" b="0" dirty="0">
                <a:solidFill>
                  <a:srgbClr val="FFFF00"/>
                </a:solidFill>
                <a:ea typeface="楷体_GB2312" pitchFamily="49" charset="-122"/>
              </a:rPr>
              <a:t>加稀硫酸与溴化钾</a:t>
            </a:r>
            <a:r>
              <a:rPr kumimoji="1" lang="zh-CN" altLang="en-US" dirty="0">
                <a:solidFill>
                  <a:srgbClr val="FFFF00"/>
                </a:solidFill>
              </a:rPr>
              <a:t>）</a:t>
            </a:r>
            <a:r>
              <a:rPr kumimoji="1" lang="zh-CN" altLang="en-US" sz="2800" b="0" dirty="0">
                <a:solidFill>
                  <a:schemeClr val="bg1"/>
                </a:solidFill>
                <a:latin typeface="楷体_GB2312" pitchFamily="49" charset="-122"/>
                <a:ea typeface="楷体_GB2312" pitchFamily="49" charset="-122"/>
              </a:rPr>
              <a:t>或碱破坏法（</a:t>
            </a:r>
            <a:r>
              <a:rPr kumimoji="1" lang="zh-CN" altLang="en-US" sz="2800" b="0" dirty="0">
                <a:solidFill>
                  <a:srgbClr val="FFFF00"/>
                </a:solidFill>
                <a:latin typeface="楷体_GB2312" pitchFamily="49" charset="-122"/>
                <a:ea typeface="楷体_GB2312" pitchFamily="49" charset="-122"/>
              </a:rPr>
              <a:t>氢氧化钙 </a:t>
            </a:r>
            <a:r>
              <a:rPr kumimoji="1" lang="en-US" altLang="zh-CN" sz="2800" b="0" dirty="0" smtClean="0">
                <a:solidFill>
                  <a:srgbClr val="FFFF00"/>
                </a:solidFill>
                <a:latin typeface="楷体_GB2312" pitchFamily="49" charset="-122"/>
                <a:ea typeface="楷体_GB2312" pitchFamily="49" charset="-122"/>
              </a:rPr>
              <a:t>500-600</a:t>
            </a:r>
            <a:r>
              <a:rPr kumimoji="1" lang="en-US" altLang="zh-CN" sz="2800" b="0" dirty="0" smtClean="0">
                <a:solidFill>
                  <a:srgbClr val="FFFF00"/>
                </a:solidFill>
                <a:latin typeface="宋体"/>
                <a:ea typeface="宋体"/>
              </a:rPr>
              <a:t>℃</a:t>
            </a:r>
            <a:r>
              <a:rPr kumimoji="1" lang="zh-CN" altLang="en-US" sz="2800" b="0" dirty="0" smtClean="0">
                <a:solidFill>
                  <a:srgbClr val="FFFF00"/>
                </a:solidFill>
                <a:latin typeface="楷体_GB2312" pitchFamily="49" charset="-122"/>
                <a:ea typeface="楷体_GB2312" pitchFamily="49" charset="-122"/>
              </a:rPr>
              <a:t>灼</a:t>
            </a:r>
            <a:r>
              <a:rPr kumimoji="1" lang="zh-CN" altLang="en-US" sz="2800" b="0" dirty="0">
                <a:solidFill>
                  <a:srgbClr val="FFFF00"/>
                </a:solidFill>
                <a:latin typeface="楷体_GB2312" pitchFamily="49" charset="-122"/>
                <a:ea typeface="楷体_GB2312" pitchFamily="49" charset="-122"/>
              </a:rPr>
              <a:t>烧或加入无水碳酸钠碱融）。</a:t>
            </a:r>
          </a:p>
          <a:p>
            <a:pPr>
              <a:lnSpc>
                <a:spcPct val="130000"/>
              </a:lnSpc>
            </a:pPr>
            <a:endParaRPr kumimoji="1" lang="en-US" altLang="zh-CN" sz="2800" b="0" dirty="0">
              <a:solidFill>
                <a:schemeClr val="bg1"/>
              </a:solidFill>
              <a:latin typeface="楷体_GB2312" pitchFamily="49" charset="-122"/>
              <a:ea typeface="楷体_GB2312" pitchFamily="49" charset="-122"/>
            </a:endParaRPr>
          </a:p>
        </p:txBody>
      </p:sp>
    </p:spTree>
    <p:extLst>
      <p:ext uri="{BB962C8B-B14F-4D97-AF65-F5344CB8AC3E}">
        <p14:creationId xmlns:p14="http://schemas.microsoft.com/office/powerpoint/2010/main" val="614921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3974"/>
                                        </p:tgtEl>
                                        <p:attrNameLst>
                                          <p:attrName>style.visibility</p:attrName>
                                        </p:attrNameLst>
                                      </p:cBhvr>
                                      <p:to>
                                        <p:strVal val="visible"/>
                                      </p:to>
                                    </p:set>
                                    <p:anim calcmode="lin" valueType="num">
                                      <p:cBhvr additive="base">
                                        <p:cTn id="7" dur="500" fill="hold"/>
                                        <p:tgtEl>
                                          <p:spTgt spid="83974"/>
                                        </p:tgtEl>
                                        <p:attrNameLst>
                                          <p:attrName>ppt_x</p:attrName>
                                        </p:attrNameLst>
                                      </p:cBhvr>
                                      <p:tavLst>
                                        <p:tav tm="0">
                                          <p:val>
                                            <p:strVal val="#ppt_x"/>
                                          </p:val>
                                        </p:tav>
                                        <p:tav tm="100000">
                                          <p:val>
                                            <p:strVal val="#ppt_x"/>
                                          </p:val>
                                        </p:tav>
                                      </p:tavLst>
                                    </p:anim>
                                    <p:anim calcmode="lin" valueType="num">
                                      <p:cBhvr additive="base">
                                        <p:cTn id="8" dur="500" fill="hold"/>
                                        <p:tgtEl>
                                          <p:spTgt spid="839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3975"/>
                                        </p:tgtEl>
                                        <p:attrNameLst>
                                          <p:attrName>style.visibility</p:attrName>
                                        </p:attrNameLst>
                                      </p:cBhvr>
                                      <p:to>
                                        <p:strVal val="visible"/>
                                      </p:to>
                                    </p:set>
                                    <p:anim calcmode="lin" valueType="num">
                                      <p:cBhvr additive="base">
                                        <p:cTn id="13" dur="500" fill="hold"/>
                                        <p:tgtEl>
                                          <p:spTgt spid="83975"/>
                                        </p:tgtEl>
                                        <p:attrNameLst>
                                          <p:attrName>ppt_x</p:attrName>
                                        </p:attrNameLst>
                                      </p:cBhvr>
                                      <p:tavLst>
                                        <p:tav tm="0">
                                          <p:val>
                                            <p:strVal val="#ppt_x"/>
                                          </p:val>
                                        </p:tav>
                                        <p:tav tm="100000">
                                          <p:val>
                                            <p:strVal val="#ppt_x"/>
                                          </p:val>
                                        </p:tav>
                                      </p:tavLst>
                                    </p:anim>
                                    <p:anim calcmode="lin" valueType="num">
                                      <p:cBhvr additive="base">
                                        <p:cTn id="14" dur="500" fill="hold"/>
                                        <p:tgtEl>
                                          <p:spTgt spid="839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autoUpdateAnimBg="0"/>
      <p:bldP spid="83975"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8"/>
          <p:cNvSpPr txBox="1">
            <a:spLocks noChangeArrowheads="1"/>
          </p:cNvSpPr>
          <p:nvPr/>
        </p:nvSpPr>
        <p:spPr bwMode="auto">
          <a:xfrm>
            <a:off x="250825" y="620713"/>
            <a:ext cx="518477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kumimoji="1" lang="en-US" altLang="zh-CN" sz="2800">
                <a:solidFill>
                  <a:srgbClr val="FFFF00"/>
                </a:solidFill>
                <a:latin typeface="楷体_GB2312" pitchFamily="49" charset="-122"/>
                <a:ea typeface="楷体_GB2312" pitchFamily="49" charset="-122"/>
              </a:rPr>
              <a:t>3)</a:t>
            </a:r>
            <a:r>
              <a:rPr kumimoji="1" lang="zh-CN" altLang="en-US" sz="2800">
                <a:solidFill>
                  <a:srgbClr val="FFFF00"/>
                </a:solidFill>
                <a:latin typeface="楷体_GB2312" pitchFamily="49" charset="-122"/>
                <a:ea typeface="楷体_GB2312" pitchFamily="49" charset="-122"/>
              </a:rPr>
              <a:t>古蔡氏法特点</a:t>
            </a:r>
          </a:p>
        </p:txBody>
      </p:sp>
      <p:grpSp>
        <p:nvGrpSpPr>
          <p:cNvPr id="86025" name="Group 9"/>
          <p:cNvGrpSpPr>
            <a:grpSpLocks/>
          </p:cNvGrpSpPr>
          <p:nvPr/>
        </p:nvGrpSpPr>
        <p:grpSpPr bwMode="auto">
          <a:xfrm>
            <a:off x="827088" y="1268413"/>
            <a:ext cx="6324600" cy="1143000"/>
            <a:chOff x="1584" y="2323"/>
            <a:chExt cx="3984" cy="720"/>
          </a:xfrm>
        </p:grpSpPr>
        <p:sp>
          <p:nvSpPr>
            <p:cNvPr id="76807" name="Text Box 10"/>
            <p:cNvSpPr txBox="1">
              <a:spLocks noChangeArrowheads="1"/>
            </p:cNvSpPr>
            <p:nvPr/>
          </p:nvSpPr>
          <p:spPr bwMode="auto">
            <a:xfrm>
              <a:off x="1591" y="2323"/>
              <a:ext cx="3977"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kumimoji="1" lang="zh-CN" altLang="en-US" sz="2800">
                  <a:solidFill>
                    <a:srgbClr val="FFFF00"/>
                  </a:solidFill>
                  <a:latin typeface="楷体_GB2312" pitchFamily="49" charset="-122"/>
                  <a:ea typeface="楷体_GB2312" pitchFamily="49" charset="-122"/>
                </a:rPr>
                <a:t>优点：灵敏度高</a:t>
              </a:r>
              <a:r>
                <a:rPr kumimoji="1" lang="en-US" altLang="zh-CN" sz="2800">
                  <a:solidFill>
                    <a:srgbClr val="FFFF00"/>
                  </a:solidFill>
                  <a:latin typeface="楷体_GB2312" pitchFamily="49" charset="-122"/>
                  <a:ea typeface="楷体_GB2312" pitchFamily="49" charset="-122"/>
                </a:rPr>
                <a:t>(1 </a:t>
              </a:r>
              <a:r>
                <a:rPr kumimoji="1" lang="en-US" altLang="zh-CN" sz="2800">
                  <a:solidFill>
                    <a:srgbClr val="FFFF00"/>
                  </a:solidFill>
                  <a:latin typeface="楷体_GB2312" pitchFamily="49" charset="-122"/>
                  <a:ea typeface="楷体_GB2312" pitchFamily="49" charset="-122"/>
                  <a:sym typeface="Symbol" pitchFamily="18" charset="2"/>
                </a:rPr>
                <a:t></a:t>
              </a:r>
              <a:r>
                <a:rPr kumimoji="1" lang="en-US" altLang="zh-CN" sz="2800">
                  <a:solidFill>
                    <a:srgbClr val="FFFF00"/>
                  </a:solidFill>
                  <a:latin typeface="楷体_GB2312" pitchFamily="49" charset="-122"/>
                  <a:ea typeface="楷体_GB2312" pitchFamily="49" charset="-122"/>
                </a:rPr>
                <a:t>g As)</a:t>
              </a:r>
            </a:p>
          </p:txBody>
        </p:sp>
        <p:sp>
          <p:nvSpPr>
            <p:cNvPr id="76808" name="Text Box 11"/>
            <p:cNvSpPr txBox="1">
              <a:spLocks noChangeArrowheads="1"/>
            </p:cNvSpPr>
            <p:nvPr/>
          </p:nvSpPr>
          <p:spPr bwMode="auto">
            <a:xfrm>
              <a:off x="1584" y="2755"/>
              <a:ext cx="3358"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zh-CN" altLang="en-US" sz="2400">
                  <a:solidFill>
                    <a:srgbClr val="FFFF00"/>
                  </a:solidFill>
                  <a:latin typeface="楷体_GB2312" pitchFamily="49" charset="-122"/>
                  <a:ea typeface="楷体_GB2312" pitchFamily="49" charset="-122"/>
                </a:rPr>
                <a:t>缺点：</a:t>
              </a:r>
              <a:r>
                <a:rPr kumimoji="1" lang="en-US" altLang="zh-CN" sz="2400">
                  <a:solidFill>
                    <a:srgbClr val="FFFF00"/>
                  </a:solidFill>
                  <a:latin typeface="楷体_GB2312" pitchFamily="49" charset="-122"/>
                  <a:ea typeface="楷体_GB2312" pitchFamily="49" charset="-122"/>
                </a:rPr>
                <a:t>Sb</a:t>
              </a:r>
              <a:r>
                <a:rPr kumimoji="1" lang="zh-CN" altLang="en-US" sz="2400">
                  <a:solidFill>
                    <a:srgbClr val="FFFF00"/>
                  </a:solidFill>
                  <a:latin typeface="楷体_GB2312" pitchFamily="49" charset="-122"/>
                  <a:ea typeface="楷体_GB2312" pitchFamily="49" charset="-122"/>
                </a:rPr>
                <a:t>干扰</a:t>
              </a:r>
            </a:p>
          </p:txBody>
        </p:sp>
      </p:grpSp>
      <p:sp>
        <p:nvSpPr>
          <p:cNvPr id="76804" name="Rectangle 14"/>
          <p:cNvSpPr>
            <a:spLocks noChangeArrowheads="1"/>
          </p:cNvSpPr>
          <p:nvPr/>
        </p:nvSpPr>
        <p:spPr bwMode="auto">
          <a:xfrm>
            <a:off x="468313" y="2852738"/>
            <a:ext cx="84248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a:solidFill>
                  <a:srgbClr val="FFFF00"/>
                </a:solidFill>
                <a:latin typeface="楷体_GB2312" pitchFamily="49" charset="-122"/>
                <a:ea typeface="楷体_GB2312" pitchFamily="49" charset="-122"/>
              </a:rPr>
              <a:t>对含锑药物中砷盐的检查不能用古蔡氏法</a:t>
            </a:r>
            <a:r>
              <a:rPr kumimoji="1" lang="en-US" altLang="zh-CN" sz="2800">
                <a:solidFill>
                  <a:srgbClr val="FFFF00"/>
                </a:solidFill>
                <a:latin typeface="楷体_GB2312" pitchFamily="49" charset="-122"/>
                <a:ea typeface="楷体_GB2312" pitchFamily="49" charset="-122"/>
              </a:rPr>
              <a:t>,</a:t>
            </a:r>
            <a:r>
              <a:rPr kumimoji="1" lang="zh-CN" altLang="en-US" sz="2800">
                <a:solidFill>
                  <a:srgbClr val="FFFF00"/>
                </a:solidFill>
                <a:latin typeface="楷体_GB2312" pitchFamily="49" charset="-122"/>
                <a:ea typeface="楷体_GB2312" pitchFamily="49" charset="-122"/>
              </a:rPr>
              <a:t>需用白田道夫法</a:t>
            </a:r>
            <a:r>
              <a:rPr kumimoji="1" lang="en-US" altLang="zh-CN" sz="2800">
                <a:solidFill>
                  <a:srgbClr val="FFFF00"/>
                </a:solidFill>
                <a:latin typeface="楷体_GB2312" pitchFamily="49" charset="-122"/>
                <a:ea typeface="楷体_GB2312" pitchFamily="49" charset="-122"/>
              </a:rPr>
              <a:t>.</a:t>
            </a:r>
          </a:p>
        </p:txBody>
      </p:sp>
      <p:sp>
        <p:nvSpPr>
          <p:cNvPr id="76805" name="Rectangle 15"/>
          <p:cNvSpPr>
            <a:spLocks noChangeArrowheads="1"/>
          </p:cNvSpPr>
          <p:nvPr/>
        </p:nvSpPr>
        <p:spPr bwMode="auto">
          <a:xfrm>
            <a:off x="827088" y="4005263"/>
            <a:ext cx="197008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a:solidFill>
                  <a:srgbClr val="FFFF00"/>
                </a:solidFill>
                <a:ea typeface="楷体_GB2312" pitchFamily="49" charset="-122"/>
              </a:rPr>
              <a:t>白田道夫法</a:t>
            </a:r>
          </a:p>
        </p:txBody>
      </p:sp>
      <p:graphicFrame>
        <p:nvGraphicFramePr>
          <p:cNvPr id="86032" name="Object 16" descr="蓝色面巾纸"/>
          <p:cNvGraphicFramePr>
            <a:graphicFrameLocks noChangeAspect="1"/>
          </p:cNvGraphicFramePr>
          <p:nvPr/>
        </p:nvGraphicFramePr>
        <p:xfrm>
          <a:off x="755650" y="4797425"/>
          <a:ext cx="8064500" cy="762000"/>
        </p:xfrm>
        <a:graphic>
          <a:graphicData uri="http://schemas.openxmlformats.org/presentationml/2006/ole">
            <mc:AlternateContent xmlns:mc="http://schemas.openxmlformats.org/markup-compatibility/2006">
              <mc:Choice xmlns:v="urn:schemas-microsoft-com:vml" Requires="v">
                <p:oleObj spid="_x0000_s25635" name="Microsoft 公式 3.0" r:id="rId3" imgW="3771900" imgH="355600" progId="Equation.3">
                  <p:embed/>
                </p:oleObj>
              </mc:Choice>
              <mc:Fallback>
                <p:oleObj name="Microsoft 公式 3.0" r:id="rId3" imgW="3771900" imgH="3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4797425"/>
                        <a:ext cx="8064500" cy="762000"/>
                      </a:xfrm>
                      <a:prstGeom prst="rect">
                        <a:avLst/>
                      </a:prstGeom>
                      <a:blipFill dpi="0" rotWithShape="0">
                        <a:blip r:embed="rId5"/>
                        <a:srcRect/>
                        <a:tile tx="0" ty="0" sx="100000" sy="100000" flip="none" algn="tl"/>
                      </a:blipFill>
                      <a:ln w="9525">
                        <a:solidFill>
                          <a:srgbClr val="00FFFF"/>
                        </a:solidFill>
                        <a:miter lim="800000"/>
                        <a:headEnd/>
                        <a:tailEnd/>
                      </a:ln>
                    </p:spPr>
                  </p:pic>
                </p:oleObj>
              </mc:Fallback>
            </mc:AlternateContent>
          </a:graphicData>
        </a:graphic>
      </p:graphicFrame>
    </p:spTree>
    <p:extLst>
      <p:ext uri="{BB962C8B-B14F-4D97-AF65-F5344CB8AC3E}">
        <p14:creationId xmlns:p14="http://schemas.microsoft.com/office/powerpoint/2010/main" val="36847181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6025"/>
                                        </p:tgtEl>
                                        <p:attrNameLst>
                                          <p:attrName>style.visibility</p:attrName>
                                        </p:attrNameLst>
                                      </p:cBhvr>
                                      <p:to>
                                        <p:strVal val="visible"/>
                                      </p:to>
                                    </p:set>
                                    <p:anim calcmode="lin" valueType="num">
                                      <p:cBhvr additive="base">
                                        <p:cTn id="7" dur="500" fill="hold"/>
                                        <p:tgtEl>
                                          <p:spTgt spid="86025"/>
                                        </p:tgtEl>
                                        <p:attrNameLst>
                                          <p:attrName>ppt_x</p:attrName>
                                        </p:attrNameLst>
                                      </p:cBhvr>
                                      <p:tavLst>
                                        <p:tav tm="0">
                                          <p:val>
                                            <p:strVal val="#ppt_x"/>
                                          </p:val>
                                        </p:tav>
                                        <p:tav tm="100000">
                                          <p:val>
                                            <p:strVal val="#ppt_x"/>
                                          </p:val>
                                        </p:tav>
                                      </p:tavLst>
                                    </p:anim>
                                    <p:anim calcmode="lin" valueType="num">
                                      <p:cBhvr additive="base">
                                        <p:cTn id="8" dur="500" fill="hold"/>
                                        <p:tgtEl>
                                          <p:spTgt spid="860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6032"/>
                                        </p:tgtEl>
                                        <p:attrNameLst>
                                          <p:attrName>style.visibility</p:attrName>
                                        </p:attrNameLst>
                                      </p:cBhvr>
                                      <p:to>
                                        <p:strVal val="visible"/>
                                      </p:to>
                                    </p:set>
                                    <p:anim calcmode="lin" valueType="num">
                                      <p:cBhvr additive="base">
                                        <p:cTn id="13" dur="500" fill="hold"/>
                                        <p:tgtEl>
                                          <p:spTgt spid="86032"/>
                                        </p:tgtEl>
                                        <p:attrNameLst>
                                          <p:attrName>ppt_x</p:attrName>
                                        </p:attrNameLst>
                                      </p:cBhvr>
                                      <p:tavLst>
                                        <p:tav tm="0">
                                          <p:val>
                                            <p:strVal val="#ppt_x"/>
                                          </p:val>
                                        </p:tav>
                                        <p:tav tm="100000">
                                          <p:val>
                                            <p:strVal val="#ppt_x"/>
                                          </p:val>
                                        </p:tav>
                                      </p:tavLst>
                                    </p:anim>
                                    <p:anim calcmode="lin" valueType="num">
                                      <p:cBhvr additive="base">
                                        <p:cTn id="14" dur="500" fill="hold"/>
                                        <p:tgtEl>
                                          <p:spTgt spid="86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5" descr="蓝色面巾纸"/>
          <p:cNvSpPr>
            <a:spLocks noChangeArrowheads="1"/>
          </p:cNvSpPr>
          <p:nvPr/>
        </p:nvSpPr>
        <p:spPr bwMode="auto">
          <a:xfrm>
            <a:off x="539750" y="1524000"/>
            <a:ext cx="8299450" cy="4992688"/>
          </a:xfrm>
          <a:prstGeom prst="roundRect">
            <a:avLst>
              <a:gd name="adj" fmla="val 16667"/>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FF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0000"/>
              </a:lnSpc>
              <a:spcBef>
                <a:spcPct val="20000"/>
              </a:spcBef>
              <a:buClr>
                <a:schemeClr val="accent2"/>
              </a:buClr>
              <a:buSzPct val="80000"/>
              <a:buFont typeface="Wingdings" pitchFamily="2" charset="2"/>
              <a:buNone/>
            </a:pPr>
            <a:endParaRPr kumimoji="1" lang="en-US" altLang="zh-CN" sz="2800">
              <a:latin typeface="隶书" pitchFamily="49" charset="-122"/>
              <a:ea typeface="隶书" pitchFamily="49" charset="-122"/>
            </a:endParaRPr>
          </a:p>
          <a:p>
            <a:pPr>
              <a:lnSpc>
                <a:spcPct val="70000"/>
              </a:lnSpc>
              <a:spcBef>
                <a:spcPct val="20000"/>
              </a:spcBef>
              <a:buClr>
                <a:schemeClr val="accent2"/>
              </a:buClr>
              <a:buSzPct val="80000"/>
              <a:buFont typeface="Wingdings" pitchFamily="2" charset="2"/>
              <a:buNone/>
            </a:pPr>
            <a:r>
              <a:rPr kumimoji="1" lang="en-US" altLang="zh-CN" sz="3200">
                <a:latin typeface="隶书" pitchFamily="49" charset="-122"/>
                <a:ea typeface="隶书" pitchFamily="49" charset="-122"/>
              </a:rPr>
              <a:t>                     </a:t>
            </a:r>
          </a:p>
          <a:p>
            <a:pPr>
              <a:lnSpc>
                <a:spcPct val="70000"/>
              </a:lnSpc>
              <a:spcBef>
                <a:spcPct val="20000"/>
              </a:spcBef>
              <a:buClr>
                <a:schemeClr val="accent2"/>
              </a:buClr>
              <a:buSzPct val="80000"/>
              <a:buFont typeface="Wingdings" pitchFamily="2" charset="2"/>
              <a:buNone/>
            </a:pPr>
            <a:endParaRPr kumimoji="1" lang="en-US" altLang="zh-CN" sz="2800" b="0">
              <a:latin typeface="隶书" pitchFamily="49" charset="-122"/>
              <a:ea typeface="隶书" pitchFamily="49" charset="-122"/>
            </a:endParaRPr>
          </a:p>
          <a:p>
            <a:pPr>
              <a:lnSpc>
                <a:spcPct val="70000"/>
              </a:lnSpc>
              <a:spcBef>
                <a:spcPct val="20000"/>
              </a:spcBef>
              <a:buClr>
                <a:schemeClr val="accent2"/>
              </a:buClr>
              <a:buSzPct val="80000"/>
              <a:buFont typeface="Wingdings" pitchFamily="2" charset="2"/>
              <a:buNone/>
            </a:pPr>
            <a:endParaRPr kumimoji="1" lang="en-US" altLang="zh-CN" sz="2800" b="0">
              <a:solidFill>
                <a:schemeClr val="accent2"/>
              </a:solidFill>
              <a:latin typeface="隶书" pitchFamily="49" charset="-122"/>
              <a:ea typeface="隶书" pitchFamily="49" charset="-122"/>
            </a:endParaRPr>
          </a:p>
        </p:txBody>
      </p:sp>
      <p:sp>
        <p:nvSpPr>
          <p:cNvPr id="77827" name="Text Box 6" descr="蓝色面巾纸"/>
          <p:cNvSpPr txBox="1">
            <a:spLocks noChangeArrowheads="1"/>
          </p:cNvSpPr>
          <p:nvPr/>
        </p:nvSpPr>
        <p:spPr bwMode="auto">
          <a:xfrm>
            <a:off x="250825" y="765175"/>
            <a:ext cx="8424863" cy="1068388"/>
          </a:xfrm>
          <a:prstGeom prst="rect">
            <a:avLst/>
          </a:prstGeom>
          <a:noFill/>
          <a:ln>
            <a:noFill/>
          </a:ln>
          <a:effectLst/>
          <a:extLst>
            <a:ext uri="{909E8E84-426E-40DD-AFC4-6F175D3DCCD1}">
              <a14:hiddenFill xmlns:a14="http://schemas.microsoft.com/office/drawing/2010/main">
                <a:blipFill dpi="0" rotWithShape="1">
                  <a:blip r:embed="rId2"/>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3600">
                <a:solidFill>
                  <a:srgbClr val="A50021"/>
                </a:solidFill>
                <a:latin typeface="Times New Roman" pitchFamily="18" charset="0"/>
                <a:ea typeface="隶书" pitchFamily="49" charset="-122"/>
              </a:rPr>
              <a:t>  </a:t>
            </a:r>
            <a:r>
              <a:rPr kumimoji="1" lang="en-US" altLang="zh-CN" sz="2800">
                <a:solidFill>
                  <a:srgbClr val="FFFF00"/>
                </a:solidFill>
                <a:latin typeface="楷体_GB2312" pitchFamily="49" charset="-122"/>
                <a:ea typeface="楷体_GB2312" pitchFamily="49" charset="-122"/>
              </a:rPr>
              <a:t>(</a:t>
            </a:r>
            <a:r>
              <a:rPr kumimoji="1" lang="zh-CN" altLang="en-US" sz="2800">
                <a:solidFill>
                  <a:srgbClr val="FFFF00"/>
                </a:solidFill>
                <a:latin typeface="楷体_GB2312" pitchFamily="49" charset="-122"/>
                <a:ea typeface="楷体_GB2312" pitchFamily="49" charset="-122"/>
              </a:rPr>
              <a:t>二</a:t>
            </a:r>
            <a:r>
              <a:rPr kumimoji="1" lang="en-US" altLang="zh-CN" sz="2800">
                <a:solidFill>
                  <a:srgbClr val="FFFF00"/>
                </a:solidFill>
                <a:latin typeface="楷体_GB2312" pitchFamily="49" charset="-122"/>
                <a:ea typeface="楷体_GB2312" pitchFamily="49" charset="-122"/>
              </a:rPr>
              <a:t>)</a:t>
            </a:r>
            <a:r>
              <a:rPr kumimoji="1" lang="zh-CN" altLang="en-US" sz="2800">
                <a:solidFill>
                  <a:srgbClr val="FFFF00"/>
                </a:solidFill>
                <a:latin typeface="楷体_GB2312" pitchFamily="49" charset="-122"/>
                <a:ea typeface="楷体_GB2312" pitchFamily="49" charset="-122"/>
              </a:rPr>
              <a:t>、二乙基二硫代氨基甲酸银法</a:t>
            </a:r>
            <a:r>
              <a:rPr kumimoji="1" lang="en-US" altLang="zh-CN" sz="2800">
                <a:solidFill>
                  <a:srgbClr val="FFFF00"/>
                </a:solidFill>
                <a:latin typeface="楷体_GB2312" pitchFamily="49" charset="-122"/>
                <a:ea typeface="楷体_GB2312" pitchFamily="49" charset="-122"/>
              </a:rPr>
              <a:t>(Ag-DDC</a:t>
            </a:r>
            <a:r>
              <a:rPr kumimoji="1" lang="zh-CN" altLang="en-US" sz="2800">
                <a:solidFill>
                  <a:srgbClr val="FFFF00"/>
                </a:solidFill>
                <a:latin typeface="楷体_GB2312" pitchFamily="49" charset="-122"/>
                <a:ea typeface="楷体_GB2312" pitchFamily="49" charset="-122"/>
              </a:rPr>
              <a:t>法</a:t>
            </a:r>
            <a:r>
              <a:rPr kumimoji="1" lang="en-US" altLang="zh-CN" sz="2800">
                <a:solidFill>
                  <a:srgbClr val="FFFF00"/>
                </a:solidFill>
                <a:latin typeface="楷体_GB2312" pitchFamily="49" charset="-122"/>
                <a:ea typeface="楷体_GB2312" pitchFamily="49" charset="-122"/>
              </a:rPr>
              <a:t>)</a:t>
            </a:r>
          </a:p>
          <a:p>
            <a:pPr eaLnBrk="1" hangingPunct="1"/>
            <a:r>
              <a:rPr kumimoji="1" lang="en-US" altLang="zh-CN" sz="2800" b="0">
                <a:solidFill>
                  <a:schemeClr val="bg1"/>
                </a:solidFill>
                <a:latin typeface="楷体_GB2312" pitchFamily="49" charset="-122"/>
                <a:ea typeface="楷体_GB2312" pitchFamily="49" charset="-122"/>
              </a:rPr>
              <a:t>           silver diethyldithiocarbamate</a:t>
            </a:r>
          </a:p>
        </p:txBody>
      </p:sp>
      <p:pic>
        <p:nvPicPr>
          <p:cNvPr id="89095" name="Picture 7" descr="蓝色面巾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133600"/>
            <a:ext cx="4003675" cy="15113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9097" name="Text Box 9"/>
          <p:cNvSpPr txBox="1">
            <a:spLocks noChangeArrowheads="1"/>
          </p:cNvSpPr>
          <p:nvPr/>
        </p:nvSpPr>
        <p:spPr bwMode="auto">
          <a:xfrm>
            <a:off x="754063" y="4030663"/>
            <a:ext cx="7921625" cy="1376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50000"/>
              </a:lnSpc>
            </a:pPr>
            <a:r>
              <a:rPr kumimoji="1" lang="en-US" altLang="zh-CN" sz="3200">
                <a:latin typeface="Eras Medium ITC" pitchFamily="34" charset="0"/>
                <a:ea typeface="隶书" pitchFamily="49" charset="-122"/>
              </a:rPr>
              <a:t>       </a:t>
            </a:r>
            <a:r>
              <a:rPr kumimoji="1" lang="zh-CN" altLang="en-US" sz="2800">
                <a:solidFill>
                  <a:schemeClr val="bg1"/>
                </a:solidFill>
                <a:latin typeface="楷体_GB2312" pitchFamily="49" charset="-122"/>
                <a:ea typeface="楷体_GB2312" pitchFamily="49" charset="-122"/>
              </a:rPr>
              <a:t>本法不仅用于砷盐的限量检查</a:t>
            </a:r>
            <a:r>
              <a:rPr kumimoji="1" lang="en-US" altLang="zh-CN" sz="2800">
                <a:solidFill>
                  <a:schemeClr val="bg1"/>
                </a:solidFill>
                <a:latin typeface="楷体_GB2312" pitchFamily="49" charset="-122"/>
                <a:ea typeface="楷体_GB2312" pitchFamily="49" charset="-122"/>
              </a:rPr>
              <a:t>, </a:t>
            </a:r>
            <a:r>
              <a:rPr kumimoji="1" lang="zh-CN" altLang="en-US" sz="2800">
                <a:solidFill>
                  <a:schemeClr val="bg1"/>
                </a:solidFill>
                <a:latin typeface="楷体_GB2312" pitchFamily="49" charset="-122"/>
                <a:ea typeface="楷体_GB2312" pitchFamily="49" charset="-122"/>
              </a:rPr>
              <a:t>而且可用作微量砷盐的</a:t>
            </a:r>
            <a:r>
              <a:rPr kumimoji="1" lang="zh-CN" altLang="en-US" sz="2800">
                <a:solidFill>
                  <a:srgbClr val="FFFF00"/>
                </a:solidFill>
                <a:latin typeface="楷体_GB2312" pitchFamily="49" charset="-122"/>
                <a:ea typeface="楷体_GB2312" pitchFamily="49" charset="-122"/>
              </a:rPr>
              <a:t>含量测定</a:t>
            </a:r>
            <a:r>
              <a:rPr kumimoji="1" lang="en-US" altLang="zh-CN" sz="2800">
                <a:solidFill>
                  <a:schemeClr val="bg1"/>
                </a:solidFill>
                <a:latin typeface="楷体_GB2312" pitchFamily="49" charset="-122"/>
                <a:ea typeface="楷体_GB2312" pitchFamily="49" charset="-122"/>
              </a:rPr>
              <a:t>.</a:t>
            </a:r>
          </a:p>
        </p:txBody>
      </p:sp>
    </p:spTree>
    <p:extLst>
      <p:ext uri="{BB962C8B-B14F-4D97-AF65-F5344CB8AC3E}">
        <p14:creationId xmlns:p14="http://schemas.microsoft.com/office/powerpoint/2010/main" val="14006639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9095"/>
                                        </p:tgtEl>
                                        <p:attrNameLst>
                                          <p:attrName>style.visibility</p:attrName>
                                        </p:attrNameLst>
                                      </p:cBhvr>
                                      <p:to>
                                        <p:strVal val="visible"/>
                                      </p:to>
                                    </p:set>
                                    <p:anim calcmode="lin" valueType="num">
                                      <p:cBhvr additive="base">
                                        <p:cTn id="7" dur="500" fill="hold"/>
                                        <p:tgtEl>
                                          <p:spTgt spid="89095"/>
                                        </p:tgtEl>
                                        <p:attrNameLst>
                                          <p:attrName>ppt_x</p:attrName>
                                        </p:attrNameLst>
                                      </p:cBhvr>
                                      <p:tavLst>
                                        <p:tav tm="0">
                                          <p:val>
                                            <p:strVal val="#ppt_x"/>
                                          </p:val>
                                        </p:tav>
                                        <p:tav tm="100000">
                                          <p:val>
                                            <p:strVal val="#ppt_x"/>
                                          </p:val>
                                        </p:tav>
                                      </p:tavLst>
                                    </p:anim>
                                    <p:anim calcmode="lin" valueType="num">
                                      <p:cBhvr additive="base">
                                        <p:cTn id="8" dur="500" fill="hold"/>
                                        <p:tgtEl>
                                          <p:spTgt spid="8909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7"/>
                                        </p:tgtEl>
                                        <p:attrNameLst>
                                          <p:attrName>style.visibility</p:attrName>
                                        </p:attrNameLst>
                                      </p:cBhvr>
                                      <p:to>
                                        <p:strVal val="visible"/>
                                      </p:to>
                                    </p:set>
                                    <p:anim calcmode="lin" valueType="num">
                                      <p:cBhvr additive="base">
                                        <p:cTn id="13" dur="500" fill="hold"/>
                                        <p:tgtEl>
                                          <p:spTgt spid="89097"/>
                                        </p:tgtEl>
                                        <p:attrNameLst>
                                          <p:attrName>ppt_x</p:attrName>
                                        </p:attrNameLst>
                                      </p:cBhvr>
                                      <p:tavLst>
                                        <p:tav tm="0">
                                          <p:val>
                                            <p:strVal val="#ppt_x"/>
                                          </p:val>
                                        </p:tav>
                                        <p:tav tm="100000">
                                          <p:val>
                                            <p:strVal val="#ppt_x"/>
                                          </p:val>
                                        </p:tav>
                                      </p:tavLst>
                                    </p:anim>
                                    <p:anim calcmode="lin" valueType="num">
                                      <p:cBhvr additive="base">
                                        <p:cTn id="14" dur="500" fill="hold"/>
                                        <p:tgtEl>
                                          <p:spTgt spid="890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5" descr="蓝色面巾纸"/>
          <p:cNvSpPr>
            <a:spLocks noChangeArrowheads="1"/>
          </p:cNvSpPr>
          <p:nvPr/>
        </p:nvSpPr>
        <p:spPr bwMode="auto">
          <a:xfrm>
            <a:off x="468313" y="1196975"/>
            <a:ext cx="8299450" cy="4992688"/>
          </a:xfrm>
          <a:prstGeom prst="roundRect">
            <a:avLst>
              <a:gd name="adj" fmla="val 16667"/>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FF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5000"/>
              </a:spcBef>
              <a:buClr>
                <a:schemeClr val="accent2"/>
              </a:buClr>
              <a:buSzPct val="80000"/>
              <a:buFont typeface="Wingdings" pitchFamily="2" charset="2"/>
              <a:buNone/>
            </a:pPr>
            <a:endParaRPr kumimoji="1" lang="en-US" altLang="zh-CN" sz="2800">
              <a:latin typeface="隶书" pitchFamily="49" charset="-122"/>
              <a:ea typeface="隶书" pitchFamily="49" charset="-122"/>
            </a:endParaRPr>
          </a:p>
          <a:p>
            <a:pPr>
              <a:spcBef>
                <a:spcPct val="25000"/>
              </a:spcBef>
              <a:buClr>
                <a:schemeClr val="accent2"/>
              </a:buClr>
              <a:buSzPct val="80000"/>
              <a:buFont typeface="Wingdings" pitchFamily="2" charset="2"/>
              <a:buNone/>
            </a:pPr>
            <a:r>
              <a:rPr kumimoji="1" lang="en-US" altLang="zh-CN" sz="3200">
                <a:latin typeface="隶书" pitchFamily="49" charset="-122"/>
                <a:ea typeface="隶书" pitchFamily="49" charset="-122"/>
              </a:rPr>
              <a:t>                     </a:t>
            </a:r>
          </a:p>
          <a:p>
            <a:pPr>
              <a:spcBef>
                <a:spcPct val="25000"/>
              </a:spcBef>
              <a:buClr>
                <a:schemeClr val="accent2"/>
              </a:buClr>
              <a:buSzPct val="80000"/>
              <a:buFont typeface="Wingdings" pitchFamily="2" charset="2"/>
              <a:buNone/>
            </a:pPr>
            <a:endParaRPr kumimoji="1" lang="en-US" altLang="zh-CN" sz="2800" b="0">
              <a:latin typeface="隶书" pitchFamily="49" charset="-122"/>
              <a:ea typeface="隶书" pitchFamily="49" charset="-122"/>
            </a:endParaRPr>
          </a:p>
          <a:p>
            <a:pPr>
              <a:spcBef>
                <a:spcPct val="25000"/>
              </a:spcBef>
              <a:buClr>
                <a:schemeClr val="accent2"/>
              </a:buClr>
              <a:buSzPct val="80000"/>
              <a:buFont typeface="Wingdings" pitchFamily="2" charset="2"/>
              <a:buNone/>
            </a:pPr>
            <a:endParaRPr kumimoji="1" lang="en-US" altLang="zh-CN" sz="2800" b="0">
              <a:solidFill>
                <a:schemeClr val="accent2"/>
              </a:solidFill>
              <a:latin typeface="隶书" pitchFamily="49" charset="-122"/>
              <a:ea typeface="隶书" pitchFamily="49" charset="-122"/>
            </a:endParaRPr>
          </a:p>
        </p:txBody>
      </p:sp>
      <p:sp>
        <p:nvSpPr>
          <p:cNvPr id="78851" name="Text Box 7"/>
          <p:cNvSpPr txBox="1">
            <a:spLocks noChangeArrowheads="1"/>
          </p:cNvSpPr>
          <p:nvPr/>
        </p:nvSpPr>
        <p:spPr bwMode="auto">
          <a:xfrm>
            <a:off x="250825" y="1341438"/>
            <a:ext cx="308292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90000"/>
              </a:lnSpc>
            </a:pPr>
            <a:r>
              <a:rPr kumimoji="1" lang="en-US" altLang="zh-CN" sz="2800">
                <a:solidFill>
                  <a:srgbClr val="FFFF00"/>
                </a:solidFill>
                <a:latin typeface="楷体_GB2312" pitchFamily="49" charset="-122"/>
                <a:ea typeface="楷体_GB2312" pitchFamily="49" charset="-122"/>
              </a:rPr>
              <a:t>1. </a:t>
            </a:r>
            <a:r>
              <a:rPr kumimoji="1" lang="zh-CN" altLang="en-US" sz="2800">
                <a:solidFill>
                  <a:srgbClr val="FFFF00"/>
                </a:solidFill>
                <a:latin typeface="楷体_GB2312" pitchFamily="49" charset="-122"/>
                <a:ea typeface="楷体_GB2312" pitchFamily="49" charset="-122"/>
              </a:rPr>
              <a:t>原 理</a:t>
            </a:r>
          </a:p>
        </p:txBody>
      </p:sp>
      <p:sp>
        <p:nvSpPr>
          <p:cNvPr id="78852" name="Line 8"/>
          <p:cNvSpPr>
            <a:spLocks noChangeShapeType="1"/>
          </p:cNvSpPr>
          <p:nvPr/>
        </p:nvSpPr>
        <p:spPr bwMode="auto">
          <a:xfrm>
            <a:off x="7829550" y="4705350"/>
            <a:ext cx="0" cy="74295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8853" name="Line 9"/>
          <p:cNvSpPr>
            <a:spLocks noChangeShapeType="1"/>
          </p:cNvSpPr>
          <p:nvPr/>
        </p:nvSpPr>
        <p:spPr bwMode="auto">
          <a:xfrm>
            <a:off x="7829550" y="4705350"/>
            <a:ext cx="0" cy="742950"/>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nvGrpSpPr>
          <p:cNvPr id="78854" name="Group 10"/>
          <p:cNvGrpSpPr>
            <a:grpSpLocks/>
          </p:cNvGrpSpPr>
          <p:nvPr/>
        </p:nvGrpSpPr>
        <p:grpSpPr bwMode="auto">
          <a:xfrm>
            <a:off x="323850" y="2133600"/>
            <a:ext cx="8820150" cy="3840163"/>
            <a:chOff x="476" y="1329"/>
            <a:chExt cx="5092" cy="2419"/>
          </a:xfrm>
        </p:grpSpPr>
        <p:grpSp>
          <p:nvGrpSpPr>
            <p:cNvPr id="78855" name="Group 11"/>
            <p:cNvGrpSpPr>
              <a:grpSpLocks/>
            </p:cNvGrpSpPr>
            <p:nvPr/>
          </p:nvGrpSpPr>
          <p:grpSpPr bwMode="auto">
            <a:xfrm>
              <a:off x="476" y="1329"/>
              <a:ext cx="5092" cy="2419"/>
              <a:chOff x="476" y="1329"/>
              <a:chExt cx="5092" cy="2419"/>
            </a:xfrm>
          </p:grpSpPr>
          <p:grpSp>
            <p:nvGrpSpPr>
              <p:cNvPr id="78857" name="Group 12"/>
              <p:cNvGrpSpPr>
                <a:grpSpLocks/>
              </p:cNvGrpSpPr>
              <p:nvPr/>
            </p:nvGrpSpPr>
            <p:grpSpPr bwMode="auto">
              <a:xfrm>
                <a:off x="476" y="1329"/>
                <a:ext cx="5092" cy="2419"/>
                <a:chOff x="476" y="1329"/>
                <a:chExt cx="5092" cy="2419"/>
              </a:xfrm>
            </p:grpSpPr>
            <p:sp>
              <p:nvSpPr>
                <p:cNvPr id="78859" name="Text Box 13"/>
                <p:cNvSpPr txBox="1">
                  <a:spLocks noChangeArrowheads="1"/>
                </p:cNvSpPr>
                <p:nvPr/>
              </p:nvSpPr>
              <p:spPr bwMode="auto">
                <a:xfrm>
                  <a:off x="476" y="1329"/>
                  <a:ext cx="3022" cy="2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30000"/>
                    </a:lnSpc>
                    <a:spcBef>
                      <a:spcPct val="25000"/>
                    </a:spcBef>
                  </a:pPr>
                  <a:r>
                    <a:rPr kumimoji="1" lang="zh-CN" altLang="en-US" sz="2800" b="0">
                      <a:solidFill>
                        <a:schemeClr val="bg1"/>
                      </a:solidFill>
                      <a:latin typeface="楷体_GB2312" pitchFamily="49" charset="-122"/>
                      <a:ea typeface="楷体_GB2312" pitchFamily="49" charset="-122"/>
                    </a:rPr>
                    <a:t>第一步：同</a:t>
                  </a:r>
                  <a:r>
                    <a:rPr kumimoji="1" lang="zh-CN" altLang="zh-CN" sz="2800" b="0">
                      <a:solidFill>
                        <a:schemeClr val="bg1"/>
                      </a:solidFill>
                      <a:latin typeface="楷体_GB2312" pitchFamily="49" charset="-122"/>
                      <a:ea typeface="楷体_GB2312" pitchFamily="49" charset="-122"/>
                    </a:rPr>
                    <a:t>古蔡氏法</a:t>
                  </a:r>
                  <a:r>
                    <a:rPr kumimoji="1" lang="zh-CN" altLang="en-US" sz="2800" b="0">
                      <a:solidFill>
                        <a:schemeClr val="bg1"/>
                      </a:solidFill>
                      <a:latin typeface="楷体_GB2312" pitchFamily="49" charset="-122"/>
                      <a:ea typeface="楷体_GB2312" pitchFamily="49" charset="-122"/>
                    </a:rPr>
                    <a:t>生成砷化氢</a:t>
                  </a:r>
                </a:p>
                <a:p>
                  <a:pPr eaLnBrk="1" hangingPunct="1">
                    <a:lnSpc>
                      <a:spcPct val="130000"/>
                    </a:lnSpc>
                    <a:spcBef>
                      <a:spcPct val="25000"/>
                    </a:spcBef>
                  </a:pPr>
                  <a:r>
                    <a:rPr kumimoji="1" lang="zh-CN" altLang="en-US" sz="2800" b="0">
                      <a:solidFill>
                        <a:schemeClr val="bg1"/>
                      </a:solidFill>
                      <a:latin typeface="楷体_GB2312" pitchFamily="49" charset="-122"/>
                      <a:ea typeface="楷体_GB2312" pitchFamily="49" charset="-122"/>
                    </a:rPr>
                    <a:t>第二步：砷化氢还原</a:t>
                  </a:r>
                  <a:r>
                    <a:rPr kumimoji="1" lang="zh-CN" altLang="zh-CN" sz="2800" b="0">
                      <a:solidFill>
                        <a:schemeClr val="bg1"/>
                      </a:solidFill>
                      <a:latin typeface="楷体_GB2312" pitchFamily="49" charset="-122"/>
                      <a:ea typeface="楷体_GB2312" pitchFamily="49" charset="-122"/>
                    </a:rPr>
                    <a:t>Ag-DDC</a:t>
                  </a:r>
                  <a:r>
                    <a:rPr kumimoji="1" lang="zh-CN" altLang="en-US" sz="2800" b="0">
                      <a:solidFill>
                        <a:schemeClr val="bg1"/>
                      </a:solidFill>
                      <a:latin typeface="楷体_GB2312" pitchFamily="49" charset="-122"/>
                      <a:ea typeface="楷体_GB2312" pitchFamily="49" charset="-122"/>
                    </a:rPr>
                    <a:t>溶液</a:t>
                  </a:r>
                  <a:r>
                    <a:rPr kumimoji="1" lang="en-US" altLang="zh-CN" sz="2800" b="0">
                      <a:solidFill>
                        <a:schemeClr val="bg1"/>
                      </a:solidFill>
                      <a:latin typeface="楷体_GB2312" pitchFamily="49" charset="-122"/>
                      <a:ea typeface="楷体_GB2312" pitchFamily="49" charset="-122"/>
                    </a:rPr>
                    <a:t>,</a:t>
                  </a:r>
                  <a:r>
                    <a:rPr kumimoji="1" lang="zh-CN" altLang="en-US" sz="2800" b="0">
                      <a:solidFill>
                        <a:schemeClr val="bg1"/>
                      </a:solidFill>
                      <a:latin typeface="楷体_GB2312" pitchFamily="49" charset="-122"/>
                      <a:ea typeface="楷体_GB2312" pitchFamily="49" charset="-122"/>
                    </a:rPr>
                    <a:t>产生</a:t>
                  </a:r>
                  <a:r>
                    <a:rPr kumimoji="1" lang="zh-CN" altLang="en-US" sz="2800" b="0">
                      <a:solidFill>
                        <a:srgbClr val="FFFF00"/>
                      </a:solidFill>
                      <a:latin typeface="楷体_GB2312" pitchFamily="49" charset="-122"/>
                      <a:ea typeface="楷体_GB2312" pitchFamily="49" charset="-122"/>
                    </a:rPr>
                    <a:t>红色的胶态银</a:t>
                  </a:r>
                  <a:r>
                    <a:rPr kumimoji="1" lang="en-US" altLang="zh-CN" sz="2800" b="0">
                      <a:solidFill>
                        <a:schemeClr val="bg1"/>
                      </a:solidFill>
                      <a:latin typeface="楷体_GB2312" pitchFamily="49" charset="-122"/>
                      <a:ea typeface="楷体_GB2312" pitchFamily="49" charset="-122"/>
                    </a:rPr>
                    <a:t>.</a:t>
                  </a:r>
                </a:p>
                <a:p>
                  <a:pPr eaLnBrk="1" hangingPunct="1">
                    <a:lnSpc>
                      <a:spcPct val="130000"/>
                    </a:lnSpc>
                    <a:spcBef>
                      <a:spcPct val="25000"/>
                    </a:spcBef>
                  </a:pPr>
                  <a:r>
                    <a:rPr kumimoji="1" lang="en-US" altLang="zh-CN" sz="2800" b="0">
                      <a:solidFill>
                        <a:schemeClr val="bg1"/>
                      </a:solidFill>
                      <a:latin typeface="楷体_GB2312" pitchFamily="49" charset="-122"/>
                      <a:ea typeface="楷体_GB2312" pitchFamily="49" charset="-122"/>
                    </a:rPr>
                    <a:t>     </a:t>
                  </a:r>
                  <a:r>
                    <a:rPr kumimoji="1" lang="zh-CN" altLang="en-US" sz="2800" b="0">
                      <a:solidFill>
                        <a:schemeClr val="bg1"/>
                      </a:solidFill>
                      <a:latin typeface="楷体_GB2312" pitchFamily="49" charset="-122"/>
                      <a:ea typeface="楷体_GB2312" pitchFamily="49" charset="-122"/>
                    </a:rPr>
                    <a:t>目视比色法</a:t>
                  </a:r>
                </a:p>
                <a:p>
                  <a:pPr eaLnBrk="1" hangingPunct="1">
                    <a:lnSpc>
                      <a:spcPct val="130000"/>
                    </a:lnSpc>
                    <a:spcBef>
                      <a:spcPct val="25000"/>
                    </a:spcBef>
                  </a:pPr>
                  <a:r>
                    <a:rPr kumimoji="1" lang="zh-CN" altLang="en-US" sz="2800" b="0">
                      <a:solidFill>
                        <a:schemeClr val="bg1"/>
                      </a:solidFill>
                      <a:latin typeface="楷体_GB2312" pitchFamily="49" charset="-122"/>
                      <a:ea typeface="楷体_GB2312" pitchFamily="49" charset="-122"/>
                    </a:rPr>
                    <a:t>     仪器分析 </a:t>
                  </a:r>
                  <a:r>
                    <a:rPr kumimoji="1" lang="en-US" altLang="zh-CN" sz="2800" b="0">
                      <a:solidFill>
                        <a:schemeClr val="bg1"/>
                      </a:solidFill>
                      <a:latin typeface="楷体_GB2312" pitchFamily="49" charset="-122"/>
                      <a:ea typeface="楷体_GB2312" pitchFamily="49" charset="-122"/>
                    </a:rPr>
                    <a:t>510nm</a:t>
                  </a:r>
                </a:p>
              </p:txBody>
            </p:sp>
            <p:graphicFrame>
              <p:nvGraphicFramePr>
                <p:cNvPr id="78860" name="Object 14"/>
                <p:cNvGraphicFramePr>
                  <a:graphicFrameLocks noChangeAspect="1"/>
                </p:cNvGraphicFramePr>
                <p:nvPr/>
              </p:nvGraphicFramePr>
              <p:xfrm>
                <a:off x="3498" y="1329"/>
                <a:ext cx="2070" cy="2419"/>
              </p:xfrm>
              <a:graphic>
                <a:graphicData uri="http://schemas.openxmlformats.org/presentationml/2006/ole">
                  <mc:AlternateContent xmlns:mc="http://schemas.openxmlformats.org/markup-compatibility/2006">
                    <mc:Choice xmlns:v="urn:schemas-microsoft-com:vml" Requires="v">
                      <p:oleObj spid="_x0000_s26659" name="位图图像" r:id="rId3" imgW="5009524" imgH="6582694" progId="Paint.Picture">
                        <p:embed/>
                      </p:oleObj>
                    </mc:Choice>
                    <mc:Fallback>
                      <p:oleObj name="位图图像" r:id="rId3" imgW="5009524" imgH="6582694" progId="Paint.Picture">
                        <p:embed/>
                        <p:pic>
                          <p:nvPicPr>
                            <p:cNvPr id="0" name=""/>
                            <p:cNvPicPr>
                              <a:picLocks noChangeAspect="1" noChangeArrowheads="1"/>
                            </p:cNvPicPr>
                            <p:nvPr/>
                          </p:nvPicPr>
                          <p:blipFill>
                            <a:blip r:embed="rId4">
                              <a:lum bright="-6000"/>
                              <a:grayscl/>
                              <a:biLevel thresh="50000"/>
                              <a:extLst>
                                <a:ext uri="{28A0092B-C50C-407E-A947-70E740481C1C}">
                                  <a14:useLocalDpi xmlns:a14="http://schemas.microsoft.com/office/drawing/2010/main" val="0"/>
                                </a:ext>
                              </a:extLst>
                            </a:blip>
                            <a:srcRect l="5544" t="4768" r="6261"/>
                            <a:stretch>
                              <a:fillRect/>
                            </a:stretch>
                          </p:blipFill>
                          <p:spPr bwMode="auto">
                            <a:xfrm>
                              <a:off x="3498" y="1329"/>
                              <a:ext cx="2070" cy="2419"/>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8858" name="Line 15"/>
              <p:cNvSpPr>
                <a:spLocks noChangeShapeType="1"/>
              </p:cNvSpPr>
              <p:nvPr/>
            </p:nvSpPr>
            <p:spPr bwMode="auto">
              <a:xfrm>
                <a:off x="4944" y="2964"/>
                <a:ext cx="0" cy="468"/>
              </a:xfrm>
              <a:prstGeom prst="line">
                <a:avLst/>
              </a:prstGeom>
              <a:noFill/>
              <a:ln w="762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sp>
          <p:nvSpPr>
            <p:cNvPr id="78856" name="AutoShape 16"/>
            <p:cNvSpPr>
              <a:spLocks noChangeArrowheads="1"/>
            </p:cNvSpPr>
            <p:nvPr/>
          </p:nvSpPr>
          <p:spPr bwMode="auto">
            <a:xfrm>
              <a:off x="4884" y="2964"/>
              <a:ext cx="96" cy="468"/>
            </a:xfrm>
            <a:prstGeom prst="can">
              <a:avLst>
                <a:gd name="adj" fmla="val 121875"/>
              </a:avLst>
            </a:prstGeom>
            <a:solidFill>
              <a:srgbClr val="CC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grpSp>
    </p:spTree>
    <p:extLst>
      <p:ext uri="{BB962C8B-B14F-4D97-AF65-F5344CB8AC3E}">
        <p14:creationId xmlns:p14="http://schemas.microsoft.com/office/powerpoint/2010/main" val="3555572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60350"/>
            <a:ext cx="8229600" cy="1143000"/>
          </a:xfrm>
        </p:spPr>
        <p:txBody>
          <a:bodyPr/>
          <a:lstStyle/>
          <a:p>
            <a:pPr algn="l" eaLnBrk="1" hangingPunct="1"/>
            <a:r>
              <a:rPr kumimoji="1" lang="en-US" altLang="zh-CN" sz="2800" smtClean="0">
                <a:solidFill>
                  <a:srgbClr val="FFFF00"/>
                </a:solidFill>
                <a:latin typeface="楷体_GB2312" pitchFamily="49" charset="-122"/>
                <a:ea typeface="楷体_GB2312" pitchFamily="49" charset="-122"/>
              </a:rPr>
              <a:t>2. </a:t>
            </a:r>
            <a:r>
              <a:rPr kumimoji="1" lang="zh-CN" altLang="en-US" sz="2800" smtClean="0">
                <a:solidFill>
                  <a:srgbClr val="FFFF00"/>
                </a:solidFill>
                <a:latin typeface="楷体_GB2312" pitchFamily="49" charset="-122"/>
                <a:ea typeface="楷体_GB2312" pitchFamily="49" charset="-122"/>
              </a:rPr>
              <a:t>贮藏过程中产生</a:t>
            </a:r>
          </a:p>
        </p:txBody>
      </p:sp>
      <p:sp>
        <p:nvSpPr>
          <p:cNvPr id="12291" name="Rectangle 3"/>
          <p:cNvSpPr>
            <a:spLocks noGrp="1" noChangeArrowheads="1"/>
          </p:cNvSpPr>
          <p:nvPr>
            <p:ph type="body" sz="half" idx="1"/>
          </p:nvPr>
        </p:nvSpPr>
        <p:spPr>
          <a:xfrm>
            <a:off x="323850" y="3500438"/>
            <a:ext cx="8569325" cy="2913062"/>
          </a:xfrm>
        </p:spPr>
        <p:txBody>
          <a:bodyPr/>
          <a:lstStyle/>
          <a:p>
            <a:pPr eaLnBrk="1" hangingPunct="1">
              <a:lnSpc>
                <a:spcPct val="130000"/>
              </a:lnSpc>
              <a:buClr>
                <a:srgbClr val="FFFF00"/>
              </a:buClr>
              <a:buFont typeface="Wingdings" pitchFamily="2" charset="2"/>
              <a:buChar char="Ø"/>
              <a:defRPr/>
            </a:pPr>
            <a:r>
              <a:rPr kumimoji="1" lang="zh-CN" altLang="en-US" sz="2400" smtClean="0">
                <a:solidFill>
                  <a:srgbClr val="FFFF00"/>
                </a:solidFill>
                <a:effectLst>
                  <a:outerShdw blurRad="38100" dist="38100" dir="2700000" algn="tl">
                    <a:srgbClr val="000000"/>
                  </a:outerShdw>
                </a:effectLst>
                <a:ea typeface="楷体_GB2312" pitchFamily="49" charset="-122"/>
              </a:rPr>
              <a:t>易发生水解反应的结构：</a:t>
            </a:r>
            <a:r>
              <a:rPr kumimoji="1" lang="zh-CN" altLang="en-US" sz="2400" smtClean="0">
                <a:solidFill>
                  <a:schemeClr val="bg1"/>
                </a:solidFill>
                <a:effectLst>
                  <a:outerShdw blurRad="38100" dist="38100" dir="2700000" algn="tl">
                    <a:srgbClr val="000000"/>
                  </a:outerShdw>
                </a:effectLst>
                <a:ea typeface="楷体_GB2312" pitchFamily="49" charset="-122"/>
              </a:rPr>
              <a:t>酯、内酯、酰胺、卤代烃、苷类等</a:t>
            </a:r>
          </a:p>
          <a:p>
            <a:pPr eaLnBrk="1" hangingPunct="1">
              <a:lnSpc>
                <a:spcPct val="130000"/>
              </a:lnSpc>
              <a:buClr>
                <a:srgbClr val="FFFF00"/>
              </a:buClr>
              <a:buFont typeface="Wingdings" pitchFamily="2" charset="2"/>
              <a:buChar char="Ø"/>
              <a:defRPr/>
            </a:pPr>
            <a:r>
              <a:rPr kumimoji="1" lang="zh-CN" altLang="en-US" sz="2400" smtClean="0">
                <a:solidFill>
                  <a:srgbClr val="FFFF00"/>
                </a:solidFill>
                <a:effectLst>
                  <a:outerShdw blurRad="38100" dist="38100" dir="2700000" algn="tl">
                    <a:srgbClr val="000000"/>
                  </a:outerShdw>
                </a:effectLst>
                <a:ea typeface="楷体_GB2312" pitchFamily="49" charset="-122"/>
              </a:rPr>
              <a:t>易发生氧化反应的结构：</a:t>
            </a:r>
            <a:r>
              <a:rPr kumimoji="1" lang="zh-CN" altLang="en-US" sz="2400" smtClean="0">
                <a:solidFill>
                  <a:schemeClr val="bg1"/>
                </a:solidFill>
                <a:effectLst>
                  <a:outerShdw blurRad="38100" dist="38100" dir="2700000" algn="tl">
                    <a:srgbClr val="000000"/>
                  </a:outerShdw>
                </a:effectLst>
                <a:ea typeface="楷体_GB2312" pitchFamily="49" charset="-122"/>
              </a:rPr>
              <a:t>醚、醛、酚羟基、巯基、亚硝基、双键等</a:t>
            </a:r>
          </a:p>
          <a:p>
            <a:pPr eaLnBrk="1" hangingPunct="1">
              <a:defRPr/>
            </a:pPr>
            <a:endParaRPr kumimoji="1" lang="en-US" altLang="zh-CN" sz="2400" smtClean="0">
              <a:solidFill>
                <a:srgbClr val="FFFF00"/>
              </a:solidFill>
              <a:effectLst>
                <a:outerShdw blurRad="38100" dist="38100" dir="2700000" algn="tl">
                  <a:srgbClr val="000000"/>
                </a:outerShdw>
              </a:effectLst>
              <a:ea typeface="楷体_GB2312" pitchFamily="49" charset="-122"/>
            </a:endParaRPr>
          </a:p>
        </p:txBody>
      </p:sp>
      <p:graphicFrame>
        <p:nvGraphicFramePr>
          <p:cNvPr id="9220" name="Object 4" descr="蓝色面巾纸"/>
          <p:cNvGraphicFramePr>
            <a:graphicFrameLocks noGrp="1" noChangeAspect="1"/>
          </p:cNvGraphicFramePr>
          <p:nvPr>
            <p:ph sz="half" idx="2"/>
          </p:nvPr>
        </p:nvGraphicFramePr>
        <p:xfrm>
          <a:off x="0" y="1341438"/>
          <a:ext cx="9144000" cy="2087562"/>
        </p:xfrm>
        <a:graphic>
          <a:graphicData uri="http://schemas.openxmlformats.org/presentationml/2006/ole">
            <mc:AlternateContent xmlns:mc="http://schemas.openxmlformats.org/markup-compatibility/2006">
              <mc:Choice xmlns:v="urn:schemas-microsoft-com:vml" Requires="v">
                <p:oleObj spid="_x0000_s1069" name="Microsoft 公式 3.0" r:id="rId3" imgW="3441700" imgH="939800" progId="Equation.3">
                  <p:embed/>
                </p:oleObj>
              </mc:Choice>
              <mc:Fallback>
                <p:oleObj name="Microsoft 公式 3.0" r:id="rId3" imgW="3441700" imgH="939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41438"/>
                        <a:ext cx="9144000" cy="2087562"/>
                      </a:xfrm>
                      <a:prstGeom prst="rect">
                        <a:avLst/>
                      </a:prstGeom>
                      <a:blipFill dpi="0" rotWithShape="0">
                        <a:blip r:embed="rId5"/>
                        <a:srcRect/>
                        <a:tile tx="0" ty="0" sx="100000" sy="100000" flip="none" algn="tl"/>
                      </a:blipFill>
                      <a:ln>
                        <a:noFill/>
                      </a:ln>
                      <a:effectLst/>
                      <a:extLst>
                        <a:ext uri="{91240B29-F687-4F45-9708-019B960494DF}">
                          <a14:hiddenLine xmlns:a14="http://schemas.microsoft.com/office/drawing/2010/main" w="28575" algn="ctr">
                            <a:solidFill>
                              <a:srgbClr val="FFFFFF"/>
                            </a:solidFill>
                            <a:miter lim="800000"/>
                            <a:headEnd/>
                            <a:tailEnd/>
                          </a14:hiddenLine>
                        </a:ext>
                        <a:ext uri="{AF507438-7753-43E0-B8FC-AC1667EBCBE1}">
                          <a14:hiddenEffects xmlns:a14="http://schemas.microsoft.com/office/drawing/2010/main">
                            <a:effectLst>
                              <a:outerShdw dist="17961" dir="2700000" algn="ctr" rotWithShape="0">
                                <a:srgbClr val="7A8E99"/>
                              </a:outerShdw>
                            </a:effectLst>
                          </a14:hiddenEffects>
                        </a:ext>
                      </a:extLst>
                    </p:spPr>
                  </p:pic>
                </p:oleObj>
              </mc:Fallback>
            </mc:AlternateContent>
          </a:graphicData>
        </a:graphic>
      </p:graphicFrame>
    </p:spTree>
    <p:extLst>
      <p:ext uri="{BB962C8B-B14F-4D97-AF65-F5344CB8AC3E}">
        <p14:creationId xmlns:p14="http://schemas.microsoft.com/office/powerpoint/2010/main" val="29252415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6"/>
          <p:cNvSpPr txBox="1">
            <a:spLocks noChangeArrowheads="1"/>
          </p:cNvSpPr>
          <p:nvPr/>
        </p:nvSpPr>
        <p:spPr bwMode="auto">
          <a:xfrm>
            <a:off x="468313" y="1125538"/>
            <a:ext cx="5351462"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kumimoji="1" lang="en-US" altLang="zh-CN" sz="2800">
                <a:solidFill>
                  <a:srgbClr val="FFFF00"/>
                </a:solidFill>
                <a:latin typeface="楷体_GB2312" pitchFamily="49" charset="-122"/>
                <a:ea typeface="楷体_GB2312" pitchFamily="49" charset="-122"/>
              </a:rPr>
              <a:t>2. Ag-DDC</a:t>
            </a:r>
            <a:r>
              <a:rPr kumimoji="1" lang="zh-CN" altLang="en-US" sz="2800">
                <a:solidFill>
                  <a:srgbClr val="FFFF00"/>
                </a:solidFill>
                <a:latin typeface="楷体_GB2312" pitchFamily="49" charset="-122"/>
                <a:ea typeface="楷体_GB2312" pitchFamily="49" charset="-122"/>
              </a:rPr>
              <a:t>法的特点</a:t>
            </a:r>
          </a:p>
        </p:txBody>
      </p:sp>
      <p:sp>
        <p:nvSpPr>
          <p:cNvPr id="91143" name="Text Box 7"/>
          <p:cNvSpPr txBox="1">
            <a:spLocks noChangeArrowheads="1"/>
          </p:cNvSpPr>
          <p:nvPr/>
        </p:nvSpPr>
        <p:spPr bwMode="auto">
          <a:xfrm>
            <a:off x="827088" y="1844675"/>
            <a:ext cx="7921625" cy="284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30000"/>
              </a:lnSpc>
              <a:spcBef>
                <a:spcPct val="50000"/>
              </a:spcBef>
            </a:pPr>
            <a:r>
              <a:rPr kumimoji="1" lang="en-US" altLang="zh-CN" sz="3200">
                <a:latin typeface="Times New Roman" pitchFamily="18" charset="0"/>
                <a:ea typeface="隶书" pitchFamily="49" charset="-122"/>
              </a:rPr>
              <a:t>     </a:t>
            </a:r>
            <a:r>
              <a:rPr kumimoji="1" lang="en-US" altLang="zh-CN" sz="2800">
                <a:solidFill>
                  <a:schemeClr val="bg1"/>
                </a:solidFill>
                <a:latin typeface="楷体_GB2312" pitchFamily="49" charset="-122"/>
                <a:ea typeface="楷体_GB2312" pitchFamily="49" charset="-122"/>
              </a:rPr>
              <a:t>a </a:t>
            </a:r>
            <a:r>
              <a:rPr kumimoji="1" lang="zh-CN" altLang="en-US" sz="2800">
                <a:solidFill>
                  <a:schemeClr val="bg1"/>
                </a:solidFill>
                <a:latin typeface="楷体_GB2312" pitchFamily="49" charset="-122"/>
                <a:ea typeface="楷体_GB2312" pitchFamily="49" charset="-122"/>
              </a:rPr>
              <a:t>灵敏度高 </a:t>
            </a:r>
            <a:r>
              <a:rPr kumimoji="1" lang="en-US" altLang="zh-CN" sz="2800">
                <a:solidFill>
                  <a:schemeClr val="bg1"/>
                </a:solidFill>
                <a:latin typeface="楷体_GB2312" pitchFamily="49" charset="-122"/>
                <a:ea typeface="楷体_GB2312" pitchFamily="49" charset="-122"/>
              </a:rPr>
              <a:t>0.5 </a:t>
            </a:r>
            <a:r>
              <a:rPr kumimoji="1" lang="en-US" altLang="zh-CN" sz="2800">
                <a:solidFill>
                  <a:schemeClr val="bg1"/>
                </a:solidFill>
                <a:latin typeface="楷体_GB2312" pitchFamily="49" charset="-122"/>
                <a:ea typeface="楷体_GB2312" pitchFamily="49" charset="-122"/>
                <a:sym typeface="Symbol" pitchFamily="18" charset="2"/>
              </a:rPr>
              <a:t></a:t>
            </a:r>
            <a:r>
              <a:rPr kumimoji="1" lang="en-US" altLang="zh-CN" sz="2800">
                <a:solidFill>
                  <a:schemeClr val="bg1"/>
                </a:solidFill>
                <a:latin typeface="楷体_GB2312" pitchFamily="49" charset="-122"/>
                <a:ea typeface="楷体_GB2312" pitchFamily="49" charset="-122"/>
              </a:rPr>
              <a:t>gAs/30ml             </a:t>
            </a:r>
          </a:p>
          <a:p>
            <a:pPr eaLnBrk="1" hangingPunct="1">
              <a:lnSpc>
                <a:spcPct val="130000"/>
              </a:lnSpc>
              <a:spcBef>
                <a:spcPct val="50000"/>
              </a:spcBef>
            </a:pPr>
            <a:r>
              <a:rPr kumimoji="1" lang="en-US" altLang="zh-CN" sz="2800">
                <a:solidFill>
                  <a:schemeClr val="bg1"/>
                </a:solidFill>
                <a:latin typeface="楷体_GB2312" pitchFamily="49" charset="-122"/>
                <a:ea typeface="楷体_GB2312" pitchFamily="49" charset="-122"/>
              </a:rPr>
              <a:t>   b </a:t>
            </a:r>
            <a:r>
              <a:rPr kumimoji="1" lang="zh-CN" altLang="en-US" sz="2800">
                <a:solidFill>
                  <a:schemeClr val="bg1"/>
                </a:solidFill>
                <a:latin typeface="楷体_GB2312" pitchFamily="49" charset="-122"/>
                <a:ea typeface="楷体_GB2312" pitchFamily="49" charset="-122"/>
              </a:rPr>
              <a:t>可仪器测定</a:t>
            </a:r>
            <a:r>
              <a:rPr kumimoji="1" lang="en-US" altLang="zh-CN" sz="2800">
                <a:solidFill>
                  <a:schemeClr val="bg1"/>
                </a:solidFill>
                <a:latin typeface="楷体_GB2312" pitchFamily="49" charset="-122"/>
                <a:ea typeface="楷体_GB2312" pitchFamily="49" charset="-122"/>
              </a:rPr>
              <a:t>,</a:t>
            </a:r>
            <a:r>
              <a:rPr kumimoji="1" lang="zh-CN" altLang="en-US" sz="2800">
                <a:solidFill>
                  <a:schemeClr val="bg1"/>
                </a:solidFill>
                <a:latin typeface="楷体_GB2312" pitchFamily="49" charset="-122"/>
                <a:ea typeface="楷体_GB2312" pitchFamily="49" charset="-122"/>
              </a:rPr>
              <a:t>还可定量</a:t>
            </a:r>
            <a:r>
              <a:rPr kumimoji="1" lang="en-US" altLang="zh-CN" sz="2800">
                <a:solidFill>
                  <a:schemeClr val="bg1"/>
                </a:solidFill>
                <a:latin typeface="楷体_GB2312" pitchFamily="49" charset="-122"/>
                <a:ea typeface="楷体_GB2312" pitchFamily="49" charset="-122"/>
              </a:rPr>
              <a:t>1 </a:t>
            </a:r>
            <a:r>
              <a:rPr kumimoji="1" lang="en-US" altLang="zh-CN" sz="2800">
                <a:solidFill>
                  <a:schemeClr val="bg1"/>
                </a:solidFill>
                <a:latin typeface="楷体_GB2312" pitchFamily="49" charset="-122"/>
                <a:ea typeface="楷体_GB2312" pitchFamily="49" charset="-122"/>
                <a:sym typeface="Symbol" pitchFamily="18" charset="2"/>
              </a:rPr>
              <a:t>g10g/40ml</a:t>
            </a:r>
            <a:endParaRPr kumimoji="1" lang="en-US" altLang="zh-CN" sz="2800">
              <a:solidFill>
                <a:schemeClr val="bg1"/>
              </a:solidFill>
              <a:latin typeface="楷体_GB2312" pitchFamily="49" charset="-122"/>
              <a:ea typeface="楷体_GB2312" pitchFamily="49" charset="-122"/>
            </a:endParaRPr>
          </a:p>
          <a:p>
            <a:pPr eaLnBrk="1" hangingPunct="1">
              <a:lnSpc>
                <a:spcPct val="130000"/>
              </a:lnSpc>
              <a:spcBef>
                <a:spcPct val="50000"/>
              </a:spcBef>
            </a:pPr>
            <a:r>
              <a:rPr kumimoji="1" lang="en-US" altLang="zh-CN" sz="2800">
                <a:solidFill>
                  <a:schemeClr val="bg1"/>
                </a:solidFill>
                <a:latin typeface="楷体_GB2312" pitchFamily="49" charset="-122"/>
                <a:ea typeface="楷体_GB2312" pitchFamily="49" charset="-122"/>
              </a:rPr>
              <a:t>   c Sb</a:t>
            </a:r>
            <a:r>
              <a:rPr kumimoji="1" lang="zh-CN" altLang="en-US" sz="2800">
                <a:solidFill>
                  <a:schemeClr val="bg1"/>
                </a:solidFill>
                <a:latin typeface="楷体_GB2312" pitchFamily="49" charset="-122"/>
                <a:ea typeface="楷体_GB2312" pitchFamily="49" charset="-122"/>
              </a:rPr>
              <a:t>干扰小，</a:t>
            </a:r>
            <a:r>
              <a:rPr kumimoji="1" lang="en-US" altLang="zh-CN" sz="2800">
                <a:solidFill>
                  <a:schemeClr val="bg1"/>
                </a:solidFill>
                <a:latin typeface="楷体_GB2312" pitchFamily="49" charset="-122"/>
                <a:ea typeface="楷体_GB2312" pitchFamily="49" charset="-122"/>
              </a:rPr>
              <a:t>500</a:t>
            </a:r>
            <a:r>
              <a:rPr kumimoji="1" lang="en-US" altLang="zh-CN" sz="2800">
                <a:solidFill>
                  <a:schemeClr val="bg1"/>
                </a:solidFill>
                <a:latin typeface="楷体_GB2312" pitchFamily="49" charset="-122"/>
                <a:ea typeface="楷体_GB2312" pitchFamily="49" charset="-122"/>
                <a:sym typeface="Symbol" pitchFamily="18" charset="2"/>
              </a:rPr>
              <a:t>g</a:t>
            </a:r>
            <a:r>
              <a:rPr kumimoji="1" lang="zh-CN" altLang="en-US" sz="2800">
                <a:solidFill>
                  <a:schemeClr val="bg1"/>
                </a:solidFill>
                <a:latin typeface="楷体_GB2312" pitchFamily="49" charset="-122"/>
                <a:ea typeface="楷体_GB2312" pitchFamily="49" charset="-122"/>
                <a:sym typeface="Symbol" pitchFamily="18" charset="2"/>
              </a:rPr>
              <a:t>锑不干扰</a:t>
            </a:r>
          </a:p>
          <a:p>
            <a:pPr eaLnBrk="1" hangingPunct="1">
              <a:lnSpc>
                <a:spcPct val="85000"/>
              </a:lnSpc>
              <a:spcBef>
                <a:spcPct val="50000"/>
              </a:spcBef>
            </a:pPr>
            <a:endParaRPr kumimoji="1" lang="en-US" altLang="zh-CN" sz="2800">
              <a:solidFill>
                <a:schemeClr val="bg1"/>
              </a:solidFill>
              <a:latin typeface="楷体_GB2312" pitchFamily="49" charset="-122"/>
              <a:ea typeface="楷体_GB2312" pitchFamily="49" charset="-122"/>
            </a:endParaRPr>
          </a:p>
        </p:txBody>
      </p:sp>
    </p:spTree>
    <p:extLst>
      <p:ext uri="{BB962C8B-B14F-4D97-AF65-F5344CB8AC3E}">
        <p14:creationId xmlns:p14="http://schemas.microsoft.com/office/powerpoint/2010/main" val="3105151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43"/>
                                        </p:tgtEl>
                                        <p:attrNameLst>
                                          <p:attrName>style.visibility</p:attrName>
                                        </p:attrNameLst>
                                      </p:cBhvr>
                                      <p:to>
                                        <p:strVal val="visible"/>
                                      </p:to>
                                    </p:set>
                                    <p:anim calcmode="lin" valueType="num">
                                      <p:cBhvr additive="base">
                                        <p:cTn id="7" dur="500" fill="hold"/>
                                        <p:tgtEl>
                                          <p:spTgt spid="91143"/>
                                        </p:tgtEl>
                                        <p:attrNameLst>
                                          <p:attrName>ppt_x</p:attrName>
                                        </p:attrNameLst>
                                      </p:cBhvr>
                                      <p:tavLst>
                                        <p:tav tm="0">
                                          <p:val>
                                            <p:strVal val="#ppt_x"/>
                                          </p:val>
                                        </p:tav>
                                        <p:tav tm="100000">
                                          <p:val>
                                            <p:strVal val="#ppt_x"/>
                                          </p:val>
                                        </p:tav>
                                      </p:tavLst>
                                    </p:anim>
                                    <p:anim calcmode="lin" valueType="num">
                                      <p:cBhvr additive="base">
                                        <p:cTn id="8" dur="500" fill="hold"/>
                                        <p:tgtEl>
                                          <p:spTgt spid="911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3"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5" descr="蓝色面巾纸"/>
          <p:cNvSpPr>
            <a:spLocks noChangeArrowheads="1"/>
          </p:cNvSpPr>
          <p:nvPr/>
        </p:nvSpPr>
        <p:spPr bwMode="auto">
          <a:xfrm>
            <a:off x="1503363" y="1533525"/>
            <a:ext cx="7335837" cy="4933950"/>
          </a:xfrm>
          <a:prstGeom prst="roundRect">
            <a:avLst>
              <a:gd name="adj" fmla="val 16667"/>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FF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85000"/>
              </a:lnSpc>
              <a:spcBef>
                <a:spcPct val="20000"/>
              </a:spcBef>
              <a:buClr>
                <a:schemeClr val="accent2"/>
              </a:buClr>
              <a:buSzPct val="80000"/>
              <a:buFont typeface="Wingdings" pitchFamily="2" charset="2"/>
              <a:buNone/>
            </a:pPr>
            <a:endParaRPr kumimoji="1" lang="zh-CN" altLang="zh-CN" sz="3200">
              <a:latin typeface="Times New Roman" pitchFamily="18" charset="0"/>
              <a:ea typeface="隶书" pitchFamily="49" charset="-122"/>
            </a:endParaRPr>
          </a:p>
        </p:txBody>
      </p:sp>
      <p:sp>
        <p:nvSpPr>
          <p:cNvPr id="80899" name="Text Box 8"/>
          <p:cNvSpPr txBox="1">
            <a:spLocks noChangeArrowheads="1"/>
          </p:cNvSpPr>
          <p:nvPr/>
        </p:nvSpPr>
        <p:spPr bwMode="auto">
          <a:xfrm>
            <a:off x="298450" y="908050"/>
            <a:ext cx="36099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lnSpc>
                <a:spcPct val="85000"/>
              </a:lnSpc>
              <a:spcBef>
                <a:spcPct val="20000"/>
              </a:spcBef>
              <a:buClr>
                <a:schemeClr val="accent2"/>
              </a:buClr>
              <a:buSzPct val="80000"/>
              <a:buFont typeface="Wingdings" pitchFamily="2" charset="2"/>
              <a:buNone/>
            </a:pPr>
            <a:r>
              <a:rPr kumimoji="1" lang="zh-CN" altLang="en-US" sz="2800">
                <a:solidFill>
                  <a:srgbClr val="FFFF00"/>
                </a:solidFill>
                <a:latin typeface="楷体_GB2312" pitchFamily="49" charset="-122"/>
                <a:ea typeface="楷体_GB2312" pitchFamily="49" charset="-122"/>
              </a:rPr>
              <a:t>（三）、白田道夫法</a:t>
            </a:r>
            <a:r>
              <a:rPr kumimoji="1" lang="zh-CN" altLang="en-US" sz="2800">
                <a:latin typeface="Times New Roman" pitchFamily="18" charset="0"/>
                <a:ea typeface="隶书" pitchFamily="49" charset="-122"/>
              </a:rPr>
              <a:t>  </a:t>
            </a:r>
            <a:endParaRPr kumimoji="1" lang="zh-CN" altLang="en-US" sz="2800">
              <a:solidFill>
                <a:schemeClr val="bg1"/>
              </a:solidFill>
              <a:latin typeface="Eras Medium ITC" pitchFamily="34" charset="0"/>
              <a:ea typeface="隶书" pitchFamily="49" charset="-122"/>
            </a:endParaRPr>
          </a:p>
        </p:txBody>
      </p:sp>
      <p:grpSp>
        <p:nvGrpSpPr>
          <p:cNvPr id="87049" name="Group 9"/>
          <p:cNvGrpSpPr>
            <a:grpSpLocks/>
          </p:cNvGrpSpPr>
          <p:nvPr/>
        </p:nvGrpSpPr>
        <p:grpSpPr bwMode="auto">
          <a:xfrm>
            <a:off x="330200" y="1468438"/>
            <a:ext cx="8304213" cy="3752850"/>
            <a:chOff x="627" y="1476"/>
            <a:chExt cx="4878" cy="2364"/>
          </a:xfrm>
        </p:grpSpPr>
        <p:grpSp>
          <p:nvGrpSpPr>
            <p:cNvPr id="80901" name="Group 10"/>
            <p:cNvGrpSpPr>
              <a:grpSpLocks/>
            </p:cNvGrpSpPr>
            <p:nvPr/>
          </p:nvGrpSpPr>
          <p:grpSpPr bwMode="auto">
            <a:xfrm>
              <a:off x="1119" y="2893"/>
              <a:ext cx="4237" cy="947"/>
              <a:chOff x="1133" y="2976"/>
              <a:chExt cx="4237" cy="947"/>
            </a:xfrm>
          </p:grpSpPr>
          <p:sp>
            <p:nvSpPr>
              <p:cNvPr id="80903" name="Line 11"/>
              <p:cNvSpPr>
                <a:spLocks noChangeShapeType="1"/>
              </p:cNvSpPr>
              <p:nvPr/>
            </p:nvSpPr>
            <p:spPr bwMode="auto">
              <a:xfrm>
                <a:off x="3098" y="3120"/>
                <a:ext cx="454" cy="0"/>
              </a:xfrm>
              <a:prstGeom prst="line">
                <a:avLst/>
              </a:prstGeom>
              <a:noFill/>
              <a:ln w="381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zh-CN" altLang="en-US"/>
              </a:p>
            </p:txBody>
          </p:sp>
          <p:sp>
            <p:nvSpPr>
              <p:cNvPr id="80904" name="Text Box 12" descr="蓝色面巾纸"/>
              <p:cNvSpPr txBox="1">
                <a:spLocks noChangeArrowheads="1"/>
              </p:cNvSpPr>
              <p:nvPr/>
            </p:nvSpPr>
            <p:spPr bwMode="auto">
              <a:xfrm>
                <a:off x="1133" y="2976"/>
                <a:ext cx="2124" cy="288"/>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r>
                  <a:rPr kumimoji="1" lang="en-US" altLang="zh-CN" sz="2400" b="0">
                    <a:latin typeface="Eras Medium ITC" pitchFamily="34" charset="0"/>
                  </a:rPr>
                  <a:t>2As </a:t>
                </a:r>
                <a:r>
                  <a:rPr kumimoji="1" lang="en-US" altLang="zh-CN" sz="2400" b="0" baseline="30000">
                    <a:latin typeface="Eras Medium ITC" pitchFamily="34" charset="0"/>
                  </a:rPr>
                  <a:t>3+ </a:t>
                </a:r>
                <a:r>
                  <a:rPr kumimoji="1" lang="en-US" altLang="zh-CN" sz="2400" b="0">
                    <a:latin typeface="Eras Medium ITC" pitchFamily="34" charset="0"/>
                  </a:rPr>
                  <a:t>+ 3SnCl</a:t>
                </a:r>
                <a:r>
                  <a:rPr kumimoji="1" lang="en-US" altLang="zh-CN" sz="2400" b="0" baseline="-25000">
                    <a:latin typeface="Eras Medium ITC" pitchFamily="34" charset="0"/>
                  </a:rPr>
                  <a:t>2 </a:t>
                </a:r>
                <a:r>
                  <a:rPr kumimoji="1" lang="en-US" altLang="zh-CN" sz="2400" b="0">
                    <a:latin typeface="Eras Medium ITC" pitchFamily="34" charset="0"/>
                  </a:rPr>
                  <a:t>+ 6HCl </a:t>
                </a:r>
              </a:p>
            </p:txBody>
          </p:sp>
          <p:sp>
            <p:nvSpPr>
              <p:cNvPr id="80905" name="Text Box 13" descr="蓝色面巾纸"/>
              <p:cNvSpPr txBox="1">
                <a:spLocks noChangeArrowheads="1"/>
              </p:cNvSpPr>
              <p:nvPr/>
            </p:nvSpPr>
            <p:spPr bwMode="auto">
              <a:xfrm>
                <a:off x="3609" y="2976"/>
                <a:ext cx="1761" cy="288"/>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r>
                  <a:rPr kumimoji="1" lang="en-US" altLang="zh-CN" sz="2400" b="0">
                    <a:latin typeface="Eras Medium ITC" pitchFamily="34" charset="0"/>
                  </a:rPr>
                  <a:t>2As   + 3SnCl</a:t>
                </a:r>
                <a:r>
                  <a:rPr kumimoji="1" lang="en-US" altLang="zh-CN" sz="2400" b="0" baseline="-25000">
                    <a:latin typeface="Eras Medium ITC" pitchFamily="34" charset="0"/>
                  </a:rPr>
                  <a:t>4 </a:t>
                </a:r>
                <a:r>
                  <a:rPr kumimoji="1" lang="en-US" altLang="zh-CN" sz="2400" b="0">
                    <a:latin typeface="Eras Medium ITC" pitchFamily="34" charset="0"/>
                  </a:rPr>
                  <a:t>+ 6H</a:t>
                </a:r>
                <a:r>
                  <a:rPr kumimoji="1" lang="en-US" altLang="zh-CN" sz="2400" b="0" baseline="30000">
                    <a:latin typeface="Eras Medium ITC" pitchFamily="34" charset="0"/>
                  </a:rPr>
                  <a:t>+</a:t>
                </a:r>
              </a:p>
            </p:txBody>
          </p:sp>
          <p:sp>
            <p:nvSpPr>
              <p:cNvPr id="80906" name="Text Box 14"/>
              <p:cNvSpPr txBox="1">
                <a:spLocks noChangeArrowheads="1"/>
              </p:cNvSpPr>
              <p:nvPr/>
            </p:nvSpPr>
            <p:spPr bwMode="auto">
              <a:xfrm>
                <a:off x="3456" y="3552"/>
                <a:ext cx="1174" cy="371"/>
              </a:xfrm>
              <a:prstGeom prst="rect">
                <a:avLst/>
              </a:prstGeom>
              <a:solidFill>
                <a:schemeClr val="accent1"/>
              </a:solidFill>
              <a:ln w="9525">
                <a:solidFill>
                  <a:srgbClr val="660033"/>
                </a:solidFill>
                <a:miter lim="800000"/>
                <a:headEnd/>
                <a:tailEnd/>
              </a:ln>
              <a:effectLst/>
              <a:extLs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spcBef>
                    <a:spcPct val="50000"/>
                  </a:spcBef>
                </a:pPr>
                <a:r>
                  <a:rPr kumimoji="1" lang="zh-CN" altLang="en-US" sz="3200">
                    <a:solidFill>
                      <a:srgbClr val="660033"/>
                    </a:solidFill>
                    <a:latin typeface="Times New Roman" pitchFamily="18" charset="0"/>
                    <a:ea typeface="楷体_GB2312" pitchFamily="49" charset="-122"/>
                  </a:rPr>
                  <a:t>棕</a:t>
                </a:r>
                <a:r>
                  <a:rPr kumimoji="1" lang="zh-CN" altLang="en-US" sz="3200">
                    <a:solidFill>
                      <a:srgbClr val="660033"/>
                    </a:solidFill>
                    <a:latin typeface="Eras Medium ITC" pitchFamily="34" charset="0"/>
                    <a:ea typeface="楷体_GB2312" pitchFamily="49" charset="-122"/>
                  </a:rPr>
                  <a:t>褐色</a:t>
                </a:r>
              </a:p>
            </p:txBody>
          </p:sp>
          <p:sp>
            <p:nvSpPr>
              <p:cNvPr id="80907" name="Line 15"/>
              <p:cNvSpPr>
                <a:spLocks noChangeShapeType="1"/>
              </p:cNvSpPr>
              <p:nvPr/>
            </p:nvSpPr>
            <p:spPr bwMode="auto">
              <a:xfrm>
                <a:off x="3986" y="3264"/>
                <a:ext cx="0" cy="371"/>
              </a:xfrm>
              <a:prstGeom prst="line">
                <a:avLst/>
              </a:prstGeom>
              <a:noFill/>
              <a:ln w="57150">
                <a:solidFill>
                  <a:srgbClr val="66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rgbClr val="808080"/>
                      </a:outerShdw>
                    </a:effectLst>
                  </a14:hiddenEffects>
                </a:ext>
              </a:extLst>
            </p:spPr>
            <p:txBody>
              <a:bodyPr/>
              <a:lstStyle/>
              <a:p>
                <a:endParaRPr lang="zh-CN" altLang="en-US"/>
              </a:p>
            </p:txBody>
          </p:sp>
        </p:grpSp>
        <p:sp>
          <p:nvSpPr>
            <p:cNvPr id="80902" name="Text Box 16"/>
            <p:cNvSpPr txBox="1">
              <a:spLocks noChangeArrowheads="1"/>
            </p:cNvSpPr>
            <p:nvPr/>
          </p:nvSpPr>
          <p:spPr bwMode="auto">
            <a:xfrm>
              <a:off x="627" y="1476"/>
              <a:ext cx="4878" cy="1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50000"/>
                </a:lnSpc>
                <a:spcBef>
                  <a:spcPct val="20000"/>
                </a:spcBef>
                <a:buClr>
                  <a:schemeClr val="accent2"/>
                </a:buClr>
                <a:buSzPct val="80000"/>
                <a:buFont typeface="Wingdings" pitchFamily="2" charset="2"/>
                <a:buNone/>
              </a:pPr>
              <a:r>
                <a:rPr kumimoji="1" lang="zh-CN" altLang="en-US" sz="2800" b="0" dirty="0">
                  <a:solidFill>
                    <a:srgbClr val="FFFF00"/>
                  </a:solidFill>
                  <a:latin typeface="Times New Roman" pitchFamily="18" charset="0"/>
                  <a:ea typeface="楷体_GB2312" pitchFamily="49" charset="-122"/>
                </a:rPr>
                <a:t>原理：</a:t>
              </a:r>
              <a:r>
                <a:rPr kumimoji="1" lang="en-US" altLang="zh-CN" sz="2800" b="0" dirty="0">
                  <a:solidFill>
                    <a:schemeClr val="bg1"/>
                  </a:solidFill>
                  <a:latin typeface="楷体_GB2312" pitchFamily="49" charset="-122"/>
                  <a:ea typeface="楷体_GB2312" pitchFamily="49" charset="-122"/>
                </a:rPr>
                <a:t>SnCl</a:t>
              </a:r>
              <a:r>
                <a:rPr kumimoji="1" lang="en-US" altLang="zh-CN" sz="2800" b="0" baseline="-30000" dirty="0">
                  <a:solidFill>
                    <a:schemeClr val="bg1"/>
                  </a:solidFill>
                  <a:latin typeface="楷体_GB2312" pitchFamily="49" charset="-122"/>
                  <a:ea typeface="楷体_GB2312" pitchFamily="49" charset="-122"/>
                </a:rPr>
                <a:t>2</a:t>
              </a:r>
              <a:r>
                <a:rPr kumimoji="1" lang="zh-CN" altLang="en-US" sz="2800" b="0" dirty="0">
                  <a:solidFill>
                    <a:schemeClr val="bg1"/>
                  </a:solidFill>
                  <a:latin typeface="楷体_GB2312" pitchFamily="49" charset="-122"/>
                  <a:ea typeface="楷体_GB2312" pitchFamily="49" charset="-122"/>
                </a:rPr>
                <a:t>在</a:t>
              </a:r>
              <a:r>
                <a:rPr kumimoji="1" lang="en-US" altLang="zh-CN" sz="2800" b="0" dirty="0" err="1">
                  <a:solidFill>
                    <a:schemeClr val="bg1"/>
                  </a:solidFill>
                  <a:latin typeface="楷体_GB2312" pitchFamily="49" charset="-122"/>
                  <a:ea typeface="楷体_GB2312" pitchFamily="49" charset="-122"/>
                </a:rPr>
                <a:t>HCl</a:t>
              </a:r>
              <a:r>
                <a:rPr kumimoji="1" lang="zh-CN" altLang="en-US" sz="2800" b="0" dirty="0">
                  <a:solidFill>
                    <a:schemeClr val="bg1"/>
                  </a:solidFill>
                  <a:latin typeface="楷体_GB2312" pitchFamily="49" charset="-122"/>
                  <a:ea typeface="楷体_GB2312" pitchFamily="49" charset="-122"/>
                </a:rPr>
                <a:t>中能将砷盐还原为棕褐色的胶态砷</a:t>
              </a:r>
              <a:r>
                <a:rPr kumimoji="1" lang="en-US" altLang="zh-CN" sz="2800" b="0" dirty="0">
                  <a:solidFill>
                    <a:schemeClr val="bg1"/>
                  </a:solidFill>
                  <a:latin typeface="楷体_GB2312" pitchFamily="49" charset="-122"/>
                  <a:ea typeface="楷体_GB2312" pitchFamily="49" charset="-122"/>
                </a:rPr>
                <a:t>, </a:t>
              </a:r>
              <a:r>
                <a:rPr kumimoji="1" lang="zh-CN" altLang="en-US" sz="2800" b="0" dirty="0">
                  <a:solidFill>
                    <a:schemeClr val="bg1"/>
                  </a:solidFill>
                  <a:latin typeface="楷体_GB2312" pitchFamily="49" charset="-122"/>
                  <a:ea typeface="楷体_GB2312" pitchFamily="49" charset="-122"/>
                </a:rPr>
                <a:t>与一定量的标准砷溶液按同法处理后进行比较</a:t>
              </a:r>
              <a:r>
                <a:rPr kumimoji="1" lang="en-US" altLang="zh-CN" sz="2800" b="0" dirty="0">
                  <a:solidFill>
                    <a:schemeClr val="bg1"/>
                  </a:solidFill>
                  <a:latin typeface="楷体_GB2312" pitchFamily="49" charset="-122"/>
                  <a:ea typeface="楷体_GB2312" pitchFamily="49" charset="-122"/>
                </a:rPr>
                <a:t>, </a:t>
              </a:r>
              <a:r>
                <a:rPr kumimoji="1" lang="zh-CN" altLang="en-US" sz="2800" b="0" dirty="0">
                  <a:solidFill>
                    <a:schemeClr val="bg1"/>
                  </a:solidFill>
                  <a:latin typeface="楷体_GB2312" pitchFamily="49" charset="-122"/>
                  <a:ea typeface="楷体_GB2312" pitchFamily="49" charset="-122"/>
                </a:rPr>
                <a:t>判断供试品中砷盐的限</a:t>
              </a:r>
              <a:r>
                <a:rPr kumimoji="1" lang="zh-CN" altLang="en-US" sz="2800" b="0" dirty="0" smtClean="0">
                  <a:solidFill>
                    <a:schemeClr val="bg1"/>
                  </a:solidFill>
                  <a:latin typeface="楷体_GB2312" pitchFamily="49" charset="-122"/>
                  <a:ea typeface="楷体_GB2312" pitchFamily="49" charset="-122"/>
                </a:rPr>
                <a:t>量。</a:t>
              </a:r>
              <a:endParaRPr kumimoji="1" lang="en-US" altLang="zh-CN" sz="2800" b="0" dirty="0">
                <a:solidFill>
                  <a:schemeClr val="bg1"/>
                </a:solidFill>
                <a:latin typeface="楷体_GB2312" pitchFamily="49" charset="-122"/>
                <a:ea typeface="楷体_GB2312" pitchFamily="49" charset="-122"/>
              </a:endParaRPr>
            </a:p>
            <a:p>
              <a:pPr eaLnBrk="1" hangingPunct="1"/>
              <a:endParaRPr kumimoji="1" lang="en-US" altLang="zh-CN" sz="2800" b="0" dirty="0">
                <a:solidFill>
                  <a:schemeClr val="bg1"/>
                </a:solidFill>
                <a:latin typeface="楷体_GB2312" pitchFamily="49" charset="-122"/>
                <a:ea typeface="楷体_GB2312" pitchFamily="49" charset="-122"/>
              </a:endParaRPr>
            </a:p>
          </p:txBody>
        </p:sp>
      </p:grpSp>
    </p:spTree>
    <p:extLst>
      <p:ext uri="{BB962C8B-B14F-4D97-AF65-F5344CB8AC3E}">
        <p14:creationId xmlns:p14="http://schemas.microsoft.com/office/powerpoint/2010/main" val="810010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7049"/>
                                        </p:tgtEl>
                                        <p:attrNameLst>
                                          <p:attrName>style.visibility</p:attrName>
                                        </p:attrNameLst>
                                      </p:cBhvr>
                                      <p:to>
                                        <p:strVal val="visible"/>
                                      </p:to>
                                    </p:set>
                                    <p:anim calcmode="lin" valueType="num">
                                      <p:cBhvr additive="base">
                                        <p:cTn id="7" dur="500" fill="hold"/>
                                        <p:tgtEl>
                                          <p:spTgt spid="87049"/>
                                        </p:tgtEl>
                                        <p:attrNameLst>
                                          <p:attrName>ppt_x</p:attrName>
                                        </p:attrNameLst>
                                      </p:cBhvr>
                                      <p:tavLst>
                                        <p:tav tm="0">
                                          <p:val>
                                            <p:strVal val="#ppt_x"/>
                                          </p:val>
                                        </p:tav>
                                        <p:tav tm="100000">
                                          <p:val>
                                            <p:strVal val="#ppt_x"/>
                                          </p:val>
                                        </p:tav>
                                      </p:tavLst>
                                    </p:anim>
                                    <p:anim calcmode="lin" valueType="num">
                                      <p:cBhvr additive="base">
                                        <p:cTn id="8" dur="500" fill="hold"/>
                                        <p:tgtEl>
                                          <p:spTgt spid="870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6"/>
          <p:cNvSpPr txBox="1">
            <a:spLocks noChangeArrowheads="1"/>
          </p:cNvSpPr>
          <p:nvPr/>
        </p:nvSpPr>
        <p:spPr bwMode="auto">
          <a:xfrm>
            <a:off x="468313" y="692150"/>
            <a:ext cx="5351462"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kumimoji="1" lang="zh-CN" altLang="en-US" sz="2800" b="0">
                <a:solidFill>
                  <a:srgbClr val="FFFF00"/>
                </a:solidFill>
                <a:latin typeface="楷体_GB2312" pitchFamily="49" charset="-122"/>
                <a:ea typeface="楷体_GB2312" pitchFamily="49" charset="-122"/>
              </a:rPr>
              <a:t>白田道夫法的特点</a:t>
            </a:r>
          </a:p>
        </p:txBody>
      </p:sp>
      <p:sp>
        <p:nvSpPr>
          <p:cNvPr id="88071" name="Text Box 7"/>
          <p:cNvSpPr txBox="1">
            <a:spLocks noChangeArrowheads="1"/>
          </p:cNvSpPr>
          <p:nvPr/>
        </p:nvSpPr>
        <p:spPr bwMode="auto">
          <a:xfrm>
            <a:off x="468313" y="1484313"/>
            <a:ext cx="6553200"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kumimoji="1" lang="zh-CN" altLang="en-US" sz="2800" b="0">
                <a:solidFill>
                  <a:schemeClr val="bg1"/>
                </a:solidFill>
                <a:latin typeface="楷体_GB2312" pitchFamily="49" charset="-122"/>
                <a:ea typeface="楷体_GB2312" pitchFamily="49" charset="-122"/>
              </a:rPr>
              <a:t>优点：不受</a:t>
            </a:r>
            <a:r>
              <a:rPr kumimoji="1" lang="en-US" altLang="zh-CN" sz="2800" b="0">
                <a:solidFill>
                  <a:schemeClr val="bg1"/>
                </a:solidFill>
                <a:latin typeface="楷体_GB2312" pitchFamily="49" charset="-122"/>
                <a:ea typeface="楷体_GB2312" pitchFamily="49" charset="-122"/>
              </a:rPr>
              <a:t>Sb</a:t>
            </a:r>
            <a:r>
              <a:rPr kumimoji="1" lang="zh-CN" altLang="en-US" sz="2800" b="0">
                <a:solidFill>
                  <a:schemeClr val="bg1"/>
                </a:solidFill>
                <a:latin typeface="楷体_GB2312" pitchFamily="49" charset="-122"/>
                <a:ea typeface="楷体_GB2312" pitchFamily="49" charset="-122"/>
              </a:rPr>
              <a:t>干扰</a:t>
            </a:r>
          </a:p>
        </p:txBody>
      </p:sp>
      <p:sp>
        <p:nvSpPr>
          <p:cNvPr id="88072" name="Text Box 8"/>
          <p:cNvSpPr txBox="1">
            <a:spLocks noChangeArrowheads="1"/>
          </p:cNvSpPr>
          <p:nvPr/>
        </p:nvSpPr>
        <p:spPr bwMode="auto">
          <a:xfrm>
            <a:off x="468313" y="2349500"/>
            <a:ext cx="84963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25000"/>
              </a:lnSpc>
              <a:spcAft>
                <a:spcPct val="25000"/>
              </a:spcAft>
            </a:pPr>
            <a:r>
              <a:rPr kumimoji="1" lang="zh-CN" altLang="en-US" sz="2800" b="0" dirty="0">
                <a:solidFill>
                  <a:schemeClr val="bg1"/>
                </a:solidFill>
                <a:latin typeface="楷体_GB2312" pitchFamily="49" charset="-122"/>
                <a:ea typeface="楷体_GB2312" pitchFamily="49" charset="-122"/>
              </a:rPr>
              <a:t>缺点：灵敏度低</a:t>
            </a:r>
          </a:p>
          <a:p>
            <a:pPr eaLnBrk="1" hangingPunct="1">
              <a:lnSpc>
                <a:spcPct val="125000"/>
              </a:lnSpc>
              <a:spcAft>
                <a:spcPct val="25000"/>
              </a:spcAft>
            </a:pPr>
            <a:r>
              <a:rPr kumimoji="1" lang="zh-CN" altLang="en-US" sz="2800" b="0" dirty="0">
                <a:solidFill>
                  <a:schemeClr val="bg1"/>
                </a:solidFill>
                <a:latin typeface="楷体_GB2312" pitchFamily="49" charset="-122"/>
                <a:ea typeface="楷体_GB2312" pitchFamily="49" charset="-122"/>
              </a:rPr>
              <a:t>            </a:t>
            </a:r>
            <a:r>
              <a:rPr kumimoji="1" lang="en-US" altLang="zh-CN" sz="2800" b="0" dirty="0">
                <a:solidFill>
                  <a:schemeClr val="bg1"/>
                </a:solidFill>
                <a:latin typeface="Times New Roman" pitchFamily="18" charset="0"/>
                <a:ea typeface="楷体_GB2312" pitchFamily="49" charset="-122"/>
              </a:rPr>
              <a:t>——</a:t>
            </a:r>
            <a:r>
              <a:rPr kumimoji="1" lang="en-US" altLang="zh-CN" sz="2800" b="0" dirty="0">
                <a:solidFill>
                  <a:schemeClr val="bg1"/>
                </a:solidFill>
                <a:latin typeface="楷体_GB2312" pitchFamily="49" charset="-122"/>
                <a:ea typeface="楷体_GB2312" pitchFamily="49" charset="-122"/>
              </a:rPr>
              <a:t>20</a:t>
            </a:r>
            <a:r>
              <a:rPr kumimoji="1" lang="en-US" altLang="zh-CN" sz="2800" b="0" dirty="0">
                <a:solidFill>
                  <a:schemeClr val="bg1"/>
                </a:solidFill>
                <a:latin typeface="楷体_GB2312" pitchFamily="49" charset="-122"/>
                <a:ea typeface="楷体_GB2312" pitchFamily="49" charset="-122"/>
                <a:sym typeface="Symbol" pitchFamily="18" charset="2"/>
              </a:rPr>
              <a:t></a:t>
            </a:r>
            <a:r>
              <a:rPr kumimoji="1" lang="en-US" altLang="zh-CN" sz="2800" b="0" dirty="0">
                <a:solidFill>
                  <a:schemeClr val="bg1"/>
                </a:solidFill>
                <a:latin typeface="楷体_GB2312" pitchFamily="49" charset="-122"/>
                <a:ea typeface="楷体_GB2312" pitchFamily="49" charset="-122"/>
              </a:rPr>
              <a:t>gAs</a:t>
            </a:r>
            <a:r>
              <a:rPr kumimoji="1" lang="en-US" altLang="zh-CN" sz="2800" b="0" baseline="-25000" dirty="0">
                <a:solidFill>
                  <a:schemeClr val="bg1"/>
                </a:solidFill>
                <a:latin typeface="楷体_GB2312" pitchFamily="49" charset="-122"/>
                <a:ea typeface="楷体_GB2312" pitchFamily="49" charset="-122"/>
              </a:rPr>
              <a:t>2</a:t>
            </a:r>
            <a:r>
              <a:rPr kumimoji="1" lang="en-US" altLang="zh-CN" sz="2800" b="0" dirty="0">
                <a:solidFill>
                  <a:schemeClr val="bg1"/>
                </a:solidFill>
                <a:latin typeface="楷体_GB2312" pitchFamily="49" charset="-122"/>
                <a:ea typeface="楷体_GB2312" pitchFamily="49" charset="-122"/>
              </a:rPr>
              <a:t>O</a:t>
            </a:r>
            <a:r>
              <a:rPr kumimoji="1" lang="en-US" altLang="zh-CN" sz="2800" b="0" baseline="-25000" dirty="0">
                <a:solidFill>
                  <a:schemeClr val="bg1"/>
                </a:solidFill>
                <a:latin typeface="楷体_GB2312" pitchFamily="49" charset="-122"/>
                <a:ea typeface="楷体_GB2312" pitchFamily="49" charset="-122"/>
              </a:rPr>
              <a:t>3</a:t>
            </a:r>
            <a:r>
              <a:rPr kumimoji="1" lang="en-US" altLang="zh-CN" sz="2800" b="0" dirty="0">
                <a:solidFill>
                  <a:schemeClr val="bg1"/>
                </a:solidFill>
                <a:latin typeface="楷体_GB2312" pitchFamily="49" charset="-122"/>
                <a:ea typeface="楷体_GB2312" pitchFamily="49" charset="-122"/>
              </a:rPr>
              <a:t>/10ml</a:t>
            </a:r>
          </a:p>
          <a:p>
            <a:pPr eaLnBrk="1" hangingPunct="1">
              <a:lnSpc>
                <a:spcPct val="125000"/>
              </a:lnSpc>
              <a:spcAft>
                <a:spcPct val="25000"/>
              </a:spcAft>
            </a:pPr>
            <a:r>
              <a:rPr kumimoji="1" lang="en-US" altLang="zh-CN" sz="2800" b="0" dirty="0">
                <a:solidFill>
                  <a:schemeClr val="bg1"/>
                </a:solidFill>
                <a:latin typeface="楷体_GB2312" pitchFamily="49" charset="-122"/>
                <a:ea typeface="楷体_GB2312" pitchFamily="49" charset="-122"/>
              </a:rPr>
              <a:t>            </a:t>
            </a:r>
            <a:r>
              <a:rPr kumimoji="1" lang="zh-CN" altLang="en-US" sz="2800" b="0" dirty="0">
                <a:solidFill>
                  <a:schemeClr val="bg1"/>
                </a:solidFill>
                <a:latin typeface="楷体_GB2312" pitchFamily="49" charset="-122"/>
                <a:ea typeface="楷体_GB2312" pitchFamily="49" charset="-122"/>
              </a:rPr>
              <a:t>加入少量</a:t>
            </a:r>
            <a:r>
              <a:rPr kumimoji="1" lang="en-US" altLang="zh-CN" sz="2800" b="0" dirty="0">
                <a:solidFill>
                  <a:srgbClr val="FFFF00"/>
                </a:solidFill>
                <a:latin typeface="楷体_GB2312" pitchFamily="49" charset="-122"/>
                <a:ea typeface="楷体_GB2312" pitchFamily="49" charset="-122"/>
              </a:rPr>
              <a:t>HgCl</a:t>
            </a:r>
            <a:r>
              <a:rPr kumimoji="1" lang="en-US" altLang="zh-CN" sz="2800" b="0" baseline="-25000" dirty="0">
                <a:solidFill>
                  <a:srgbClr val="FFFF00"/>
                </a:solidFill>
                <a:latin typeface="楷体_GB2312" pitchFamily="49" charset="-122"/>
                <a:ea typeface="楷体_GB2312" pitchFamily="49" charset="-122"/>
              </a:rPr>
              <a:t>2</a:t>
            </a:r>
            <a:r>
              <a:rPr kumimoji="1" lang="en-US" altLang="zh-CN" sz="2800" b="0" dirty="0">
                <a:solidFill>
                  <a:srgbClr val="FFFF00"/>
                </a:solidFill>
                <a:latin typeface="楷体_GB2312" pitchFamily="49" charset="-122"/>
                <a:ea typeface="楷体_GB2312" pitchFamily="49" charset="-122"/>
              </a:rPr>
              <a:t>,</a:t>
            </a:r>
            <a:r>
              <a:rPr kumimoji="1" lang="zh-CN" altLang="en-US" sz="2800" b="0" dirty="0">
                <a:solidFill>
                  <a:schemeClr val="bg1"/>
                </a:solidFill>
                <a:latin typeface="楷体_GB2312" pitchFamily="49" charset="-122"/>
                <a:ea typeface="楷体_GB2312" pitchFamily="49" charset="-122"/>
              </a:rPr>
              <a:t>灵敏度提高至</a:t>
            </a:r>
            <a:r>
              <a:rPr kumimoji="1" lang="en-US" altLang="zh-CN" sz="2800" b="0" dirty="0">
                <a:solidFill>
                  <a:schemeClr val="bg1"/>
                </a:solidFill>
                <a:latin typeface="楷体_GB2312" pitchFamily="49" charset="-122"/>
                <a:ea typeface="楷体_GB2312" pitchFamily="49" charset="-122"/>
              </a:rPr>
              <a:t>2</a:t>
            </a:r>
            <a:r>
              <a:rPr kumimoji="1" lang="en-US" altLang="zh-CN" sz="2800" b="0" dirty="0">
                <a:solidFill>
                  <a:schemeClr val="bg1"/>
                </a:solidFill>
                <a:latin typeface="楷体_GB2312" pitchFamily="49" charset="-122"/>
                <a:ea typeface="楷体_GB2312" pitchFamily="49" charset="-122"/>
                <a:sym typeface="Symbol" pitchFamily="18" charset="2"/>
              </a:rPr>
              <a:t></a:t>
            </a:r>
            <a:r>
              <a:rPr kumimoji="1" lang="en-US" altLang="zh-CN" sz="2800" b="0" dirty="0">
                <a:solidFill>
                  <a:schemeClr val="bg1"/>
                </a:solidFill>
                <a:latin typeface="楷体_GB2312" pitchFamily="49" charset="-122"/>
                <a:ea typeface="楷体_GB2312" pitchFamily="49" charset="-122"/>
              </a:rPr>
              <a:t>gAs</a:t>
            </a:r>
            <a:r>
              <a:rPr kumimoji="1" lang="en-US" altLang="zh-CN" sz="2800" b="0" baseline="-25000" dirty="0">
                <a:solidFill>
                  <a:schemeClr val="bg1"/>
                </a:solidFill>
                <a:latin typeface="楷体_GB2312" pitchFamily="49" charset="-122"/>
                <a:ea typeface="楷体_GB2312" pitchFamily="49" charset="-122"/>
              </a:rPr>
              <a:t>2</a:t>
            </a:r>
            <a:r>
              <a:rPr kumimoji="1" lang="en-US" altLang="zh-CN" sz="2800" b="0" dirty="0">
                <a:solidFill>
                  <a:schemeClr val="bg1"/>
                </a:solidFill>
                <a:latin typeface="楷体_GB2312" pitchFamily="49" charset="-122"/>
                <a:ea typeface="楷体_GB2312" pitchFamily="49" charset="-122"/>
              </a:rPr>
              <a:t>O</a:t>
            </a:r>
            <a:r>
              <a:rPr kumimoji="1" lang="en-US" altLang="zh-CN" sz="2800" b="0" baseline="-25000" dirty="0">
                <a:solidFill>
                  <a:schemeClr val="bg1"/>
                </a:solidFill>
                <a:latin typeface="楷体_GB2312" pitchFamily="49" charset="-122"/>
                <a:ea typeface="楷体_GB2312" pitchFamily="49" charset="-122"/>
              </a:rPr>
              <a:t>3</a:t>
            </a:r>
            <a:r>
              <a:rPr kumimoji="1" lang="zh-CN" altLang="en-US" sz="2800" b="0" dirty="0">
                <a:solidFill>
                  <a:schemeClr val="bg1"/>
                </a:solidFill>
                <a:latin typeface="楷体_GB2312" pitchFamily="49" charset="-122"/>
                <a:ea typeface="楷体_GB2312" pitchFamily="49" charset="-122"/>
              </a:rPr>
              <a:t>（</a:t>
            </a:r>
            <a:r>
              <a:rPr kumimoji="1" lang="en-US" altLang="zh-CN" sz="2800" b="0" dirty="0">
                <a:solidFill>
                  <a:schemeClr val="bg1"/>
                </a:solidFill>
                <a:latin typeface="楷体_GB2312" pitchFamily="49" charset="-122"/>
                <a:ea typeface="楷体_GB2312" pitchFamily="49" charset="-122"/>
              </a:rPr>
              <a:t>1.5 </a:t>
            </a:r>
            <a:r>
              <a:rPr kumimoji="1" lang="en-US" altLang="zh-CN" sz="2800" b="0" dirty="0">
                <a:solidFill>
                  <a:schemeClr val="bg1"/>
                </a:solidFill>
                <a:latin typeface="楷体_GB2312" pitchFamily="49" charset="-122"/>
                <a:ea typeface="楷体_GB2312" pitchFamily="49" charset="-122"/>
                <a:sym typeface="Symbol" pitchFamily="18" charset="2"/>
              </a:rPr>
              <a:t></a:t>
            </a:r>
            <a:r>
              <a:rPr kumimoji="1" lang="en-US" altLang="zh-CN" sz="2800" b="0" dirty="0" err="1">
                <a:solidFill>
                  <a:schemeClr val="bg1"/>
                </a:solidFill>
                <a:latin typeface="楷体_GB2312" pitchFamily="49" charset="-122"/>
                <a:ea typeface="楷体_GB2312" pitchFamily="49" charset="-122"/>
              </a:rPr>
              <a:t>gAs</a:t>
            </a:r>
            <a:r>
              <a:rPr kumimoji="1" lang="zh-CN" altLang="en-US" sz="2800" b="0" dirty="0">
                <a:solidFill>
                  <a:schemeClr val="bg1"/>
                </a:solidFill>
                <a:latin typeface="楷体_GB2312" pitchFamily="49" charset="-122"/>
                <a:ea typeface="楷体_GB2312" pitchFamily="49" charset="-122"/>
              </a:rPr>
              <a:t>）</a:t>
            </a:r>
            <a:r>
              <a:rPr kumimoji="1" lang="en-US" altLang="zh-CN" sz="2800" b="0" dirty="0">
                <a:solidFill>
                  <a:schemeClr val="bg1"/>
                </a:solidFill>
                <a:latin typeface="楷体_GB2312" pitchFamily="49" charset="-122"/>
                <a:ea typeface="楷体_GB2312" pitchFamily="49" charset="-122"/>
              </a:rPr>
              <a:t>/</a:t>
            </a:r>
            <a:r>
              <a:rPr kumimoji="1" lang="en-US" altLang="zh-CN" sz="2800" b="0" dirty="0" smtClean="0">
                <a:solidFill>
                  <a:schemeClr val="bg1"/>
                </a:solidFill>
                <a:latin typeface="楷体_GB2312" pitchFamily="49" charset="-122"/>
                <a:ea typeface="楷体_GB2312" pitchFamily="49" charset="-122"/>
              </a:rPr>
              <a:t>10ml</a:t>
            </a:r>
            <a:endParaRPr kumimoji="1" lang="en-US" altLang="zh-CN" sz="2800" b="0" dirty="0">
              <a:solidFill>
                <a:schemeClr val="bg1"/>
              </a:solidFill>
              <a:latin typeface="楷体_GB2312" pitchFamily="49" charset="-122"/>
              <a:ea typeface="楷体_GB2312" pitchFamily="49" charset="-122"/>
            </a:endParaRPr>
          </a:p>
        </p:txBody>
      </p:sp>
    </p:spTree>
    <p:extLst>
      <p:ext uri="{BB962C8B-B14F-4D97-AF65-F5344CB8AC3E}">
        <p14:creationId xmlns:p14="http://schemas.microsoft.com/office/powerpoint/2010/main" val="2669022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71"/>
                                        </p:tgtEl>
                                        <p:attrNameLst>
                                          <p:attrName>style.visibility</p:attrName>
                                        </p:attrNameLst>
                                      </p:cBhvr>
                                      <p:to>
                                        <p:strVal val="visible"/>
                                      </p:to>
                                    </p:set>
                                    <p:anim calcmode="lin" valueType="num">
                                      <p:cBhvr additive="base">
                                        <p:cTn id="7" dur="500" fill="hold"/>
                                        <p:tgtEl>
                                          <p:spTgt spid="88071"/>
                                        </p:tgtEl>
                                        <p:attrNameLst>
                                          <p:attrName>ppt_x</p:attrName>
                                        </p:attrNameLst>
                                      </p:cBhvr>
                                      <p:tavLst>
                                        <p:tav tm="0">
                                          <p:val>
                                            <p:strVal val="#ppt_x"/>
                                          </p:val>
                                        </p:tav>
                                        <p:tav tm="100000">
                                          <p:val>
                                            <p:strVal val="#ppt_x"/>
                                          </p:val>
                                        </p:tav>
                                      </p:tavLst>
                                    </p:anim>
                                    <p:anim calcmode="lin" valueType="num">
                                      <p:cBhvr additive="base">
                                        <p:cTn id="8" dur="500" fill="hold"/>
                                        <p:tgtEl>
                                          <p:spTgt spid="880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8072"/>
                                        </p:tgtEl>
                                        <p:attrNameLst>
                                          <p:attrName>style.visibility</p:attrName>
                                        </p:attrNameLst>
                                      </p:cBhvr>
                                      <p:to>
                                        <p:strVal val="visible"/>
                                      </p:to>
                                    </p:set>
                                    <p:anim calcmode="lin" valueType="num">
                                      <p:cBhvr additive="base">
                                        <p:cTn id="13" dur="500" fill="hold"/>
                                        <p:tgtEl>
                                          <p:spTgt spid="88072"/>
                                        </p:tgtEl>
                                        <p:attrNameLst>
                                          <p:attrName>ppt_x</p:attrName>
                                        </p:attrNameLst>
                                      </p:cBhvr>
                                      <p:tavLst>
                                        <p:tav tm="0">
                                          <p:val>
                                            <p:strVal val="#ppt_x"/>
                                          </p:val>
                                        </p:tav>
                                        <p:tav tm="100000">
                                          <p:val>
                                            <p:strVal val="#ppt_x"/>
                                          </p:val>
                                        </p:tav>
                                      </p:tavLst>
                                    </p:anim>
                                    <p:anim calcmode="lin" valueType="num">
                                      <p:cBhvr additive="base">
                                        <p:cTn id="14" dur="500" fill="hold"/>
                                        <p:tgtEl>
                                          <p:spTgt spid="880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1" grpId="0" autoUpdateAnimBg="0"/>
      <p:bldP spid="88072"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AutoShape 5" descr="蓝色面巾纸"/>
          <p:cNvSpPr>
            <a:spLocks noChangeArrowheads="1"/>
          </p:cNvSpPr>
          <p:nvPr/>
        </p:nvSpPr>
        <p:spPr bwMode="auto">
          <a:xfrm>
            <a:off x="1476375" y="1524000"/>
            <a:ext cx="7272338" cy="4800600"/>
          </a:xfrm>
          <a:prstGeom prst="roundRect">
            <a:avLst>
              <a:gd name="adj" fmla="val 16667"/>
            </a:avLst>
          </a:prstGeom>
          <a:noFill/>
          <a:ln>
            <a:noFill/>
          </a:ln>
          <a:effectLst/>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FFCC"/>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90000"/>
              </a:lnSpc>
              <a:spcBef>
                <a:spcPct val="20000"/>
              </a:spcBef>
              <a:buClr>
                <a:schemeClr val="accent2"/>
              </a:buClr>
              <a:buSzPct val="80000"/>
              <a:buFont typeface="Wingdings" pitchFamily="2" charset="2"/>
              <a:buNone/>
            </a:pPr>
            <a:endParaRPr kumimoji="1" lang="zh-CN" altLang="zh-CN" sz="3600">
              <a:solidFill>
                <a:srgbClr val="CC6600"/>
              </a:solidFill>
              <a:latin typeface="隶书" pitchFamily="49" charset="-122"/>
              <a:ea typeface="隶书" pitchFamily="49" charset="-122"/>
            </a:endParaRPr>
          </a:p>
        </p:txBody>
      </p:sp>
      <p:sp>
        <p:nvSpPr>
          <p:cNvPr id="82947" name="Text Box 8"/>
          <p:cNvSpPr txBox="1">
            <a:spLocks noChangeArrowheads="1"/>
          </p:cNvSpPr>
          <p:nvPr/>
        </p:nvSpPr>
        <p:spPr bwMode="auto">
          <a:xfrm>
            <a:off x="603250" y="620713"/>
            <a:ext cx="27114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r>
              <a:rPr kumimoji="1" lang="en-US" altLang="zh-CN" sz="2800">
                <a:solidFill>
                  <a:srgbClr val="FFFF00"/>
                </a:solidFill>
                <a:latin typeface="楷体_GB2312" pitchFamily="49" charset="-122"/>
                <a:ea typeface="楷体_GB2312" pitchFamily="49" charset="-122"/>
              </a:rPr>
              <a:t>(</a:t>
            </a:r>
            <a:r>
              <a:rPr kumimoji="1" lang="zh-CN" altLang="en-US" sz="2800">
                <a:solidFill>
                  <a:srgbClr val="FFFF00"/>
                </a:solidFill>
                <a:latin typeface="楷体_GB2312" pitchFamily="49" charset="-122"/>
                <a:ea typeface="楷体_GB2312" pitchFamily="49" charset="-122"/>
              </a:rPr>
              <a:t>四</a:t>
            </a:r>
            <a:r>
              <a:rPr kumimoji="1" lang="en-US" altLang="zh-CN" sz="2800">
                <a:solidFill>
                  <a:srgbClr val="FFFF00"/>
                </a:solidFill>
                <a:latin typeface="楷体_GB2312" pitchFamily="49" charset="-122"/>
                <a:ea typeface="楷体_GB2312" pitchFamily="49" charset="-122"/>
              </a:rPr>
              <a:t>)</a:t>
            </a:r>
            <a:r>
              <a:rPr kumimoji="1" lang="zh-CN" altLang="en-US" sz="2800">
                <a:solidFill>
                  <a:srgbClr val="FFFF00"/>
                </a:solidFill>
                <a:latin typeface="楷体_GB2312" pitchFamily="49" charset="-122"/>
                <a:ea typeface="楷体_GB2312" pitchFamily="49" charset="-122"/>
              </a:rPr>
              <a:t>、次磷酸法</a:t>
            </a:r>
          </a:p>
        </p:txBody>
      </p:sp>
      <p:grpSp>
        <p:nvGrpSpPr>
          <p:cNvPr id="92169" name="Group 9"/>
          <p:cNvGrpSpPr>
            <a:grpSpLocks/>
          </p:cNvGrpSpPr>
          <p:nvPr/>
        </p:nvGrpSpPr>
        <p:grpSpPr bwMode="auto">
          <a:xfrm>
            <a:off x="539750" y="1412875"/>
            <a:ext cx="8280400" cy="3484563"/>
            <a:chOff x="875" y="1670"/>
            <a:chExt cx="4847" cy="2195"/>
          </a:xfrm>
        </p:grpSpPr>
        <p:sp>
          <p:nvSpPr>
            <p:cNvPr id="82951" name="Text Box 10"/>
            <p:cNvSpPr txBox="1">
              <a:spLocks noChangeArrowheads="1"/>
            </p:cNvSpPr>
            <p:nvPr/>
          </p:nvSpPr>
          <p:spPr bwMode="auto">
            <a:xfrm>
              <a:off x="875" y="1670"/>
              <a:ext cx="4847" cy="1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20000"/>
                </a:lnSpc>
                <a:spcBef>
                  <a:spcPct val="25000"/>
                </a:spcBef>
              </a:pPr>
              <a:r>
                <a:rPr kumimoji="1" lang="en-US" altLang="zh-CN" sz="2800" b="0" dirty="0">
                  <a:solidFill>
                    <a:schemeClr val="bg1"/>
                  </a:solidFill>
                  <a:latin typeface="楷体_GB2312" pitchFamily="49" charset="-122"/>
                  <a:ea typeface="楷体_GB2312" pitchFamily="49" charset="-122"/>
                </a:rPr>
                <a:t>1. </a:t>
              </a:r>
              <a:r>
                <a:rPr kumimoji="1" lang="zh-CN" altLang="en-US" sz="2800" b="0" dirty="0">
                  <a:solidFill>
                    <a:schemeClr val="bg1"/>
                  </a:solidFill>
                  <a:latin typeface="楷体_GB2312" pitchFamily="49" charset="-122"/>
                  <a:ea typeface="楷体_GB2312" pitchFamily="49" charset="-122"/>
                </a:rPr>
                <a:t>原理  在盐酸酸性溶液中</a:t>
              </a:r>
              <a:r>
                <a:rPr kumimoji="1" lang="en-US" altLang="zh-CN" sz="2800" b="0" dirty="0">
                  <a:solidFill>
                    <a:schemeClr val="bg1"/>
                  </a:solidFill>
                  <a:latin typeface="楷体_GB2312" pitchFamily="49" charset="-122"/>
                  <a:ea typeface="楷体_GB2312" pitchFamily="49" charset="-122"/>
                </a:rPr>
                <a:t>, </a:t>
              </a:r>
              <a:r>
                <a:rPr kumimoji="1" lang="zh-CN" altLang="en-US" sz="2800" b="0" dirty="0">
                  <a:solidFill>
                    <a:schemeClr val="bg1"/>
                  </a:solidFill>
                  <a:latin typeface="楷体_GB2312" pitchFamily="49" charset="-122"/>
                  <a:ea typeface="楷体_GB2312" pitchFamily="49" charset="-122"/>
                </a:rPr>
                <a:t>次磷酸还原砷盐为棕色的游离砷</a:t>
              </a:r>
              <a:r>
                <a:rPr kumimoji="1" lang="en-US" altLang="zh-CN" sz="2800" b="0" dirty="0">
                  <a:solidFill>
                    <a:schemeClr val="bg1"/>
                  </a:solidFill>
                  <a:latin typeface="楷体_GB2312" pitchFamily="49" charset="-122"/>
                  <a:ea typeface="楷体_GB2312" pitchFamily="49" charset="-122"/>
                </a:rPr>
                <a:t>,</a:t>
              </a:r>
              <a:r>
                <a:rPr kumimoji="1" lang="zh-CN" altLang="en-US" sz="2800" b="0" dirty="0">
                  <a:solidFill>
                    <a:schemeClr val="bg1"/>
                  </a:solidFill>
                  <a:latin typeface="楷体_GB2312" pitchFamily="49" charset="-122"/>
                  <a:ea typeface="楷体_GB2312" pitchFamily="49" charset="-122"/>
                </a:rPr>
                <a:t>与标准砷溶液同法处理后比较颜色</a:t>
              </a:r>
              <a:r>
                <a:rPr kumimoji="1" lang="en-US" altLang="zh-CN" sz="2800" b="0" dirty="0">
                  <a:solidFill>
                    <a:schemeClr val="bg1"/>
                  </a:solidFill>
                  <a:latin typeface="楷体_GB2312" pitchFamily="49" charset="-122"/>
                  <a:ea typeface="楷体_GB2312" pitchFamily="49" charset="-122"/>
                </a:rPr>
                <a:t>.</a:t>
              </a:r>
            </a:p>
            <a:p>
              <a:pPr eaLnBrk="1" hangingPunct="1">
                <a:lnSpc>
                  <a:spcPct val="120000"/>
                </a:lnSpc>
                <a:spcBef>
                  <a:spcPct val="25000"/>
                </a:spcBef>
              </a:pPr>
              <a:r>
                <a:rPr kumimoji="1" lang="en-US" altLang="zh-CN" sz="2800" b="0" dirty="0">
                  <a:solidFill>
                    <a:schemeClr val="bg1"/>
                  </a:solidFill>
                  <a:latin typeface="楷体_GB2312" pitchFamily="49" charset="-122"/>
                  <a:ea typeface="楷体_GB2312" pitchFamily="49" charset="-122"/>
                </a:rPr>
                <a:t>      NaH</a:t>
              </a:r>
              <a:r>
                <a:rPr kumimoji="1" lang="en-US" altLang="zh-CN" sz="2800" b="0" baseline="-25000" dirty="0">
                  <a:solidFill>
                    <a:schemeClr val="bg1"/>
                  </a:solidFill>
                  <a:latin typeface="楷体_GB2312" pitchFamily="49" charset="-122"/>
                  <a:ea typeface="楷体_GB2312" pitchFamily="49" charset="-122"/>
                </a:rPr>
                <a:t>2</a:t>
              </a:r>
              <a:r>
                <a:rPr kumimoji="1" lang="en-US" altLang="zh-CN" sz="2800" b="0" dirty="0">
                  <a:solidFill>
                    <a:schemeClr val="bg1"/>
                  </a:solidFill>
                  <a:latin typeface="楷体_GB2312" pitchFamily="49" charset="-122"/>
                  <a:ea typeface="楷体_GB2312" pitchFamily="49" charset="-122"/>
                </a:rPr>
                <a:t>PO</a:t>
              </a:r>
              <a:r>
                <a:rPr kumimoji="1" lang="en-US" altLang="zh-CN" sz="2800" b="0" baseline="-25000" dirty="0">
                  <a:solidFill>
                    <a:schemeClr val="bg1"/>
                  </a:solidFill>
                  <a:latin typeface="楷体_GB2312" pitchFamily="49" charset="-122"/>
                  <a:ea typeface="楷体_GB2312" pitchFamily="49" charset="-122"/>
                </a:rPr>
                <a:t>2</a:t>
              </a:r>
              <a:r>
                <a:rPr kumimoji="1" lang="en-US" altLang="zh-CN" sz="2800" b="0" dirty="0">
                  <a:solidFill>
                    <a:schemeClr val="bg1"/>
                  </a:solidFill>
                  <a:latin typeface="楷体_GB2312" pitchFamily="49" charset="-122"/>
                  <a:ea typeface="楷体_GB2312" pitchFamily="49" charset="-122"/>
                </a:rPr>
                <a:t>+HCl→H</a:t>
              </a:r>
              <a:r>
                <a:rPr kumimoji="1" lang="en-US" altLang="zh-CN" sz="2800" b="0" baseline="-25000" dirty="0">
                  <a:solidFill>
                    <a:schemeClr val="bg1"/>
                  </a:solidFill>
                  <a:latin typeface="楷体_GB2312" pitchFamily="49" charset="-122"/>
                  <a:ea typeface="楷体_GB2312" pitchFamily="49" charset="-122"/>
                </a:rPr>
                <a:t>3</a:t>
              </a:r>
              <a:r>
                <a:rPr kumimoji="1" lang="en-US" altLang="zh-CN" sz="2800" b="0" dirty="0">
                  <a:solidFill>
                    <a:schemeClr val="bg1"/>
                  </a:solidFill>
                  <a:latin typeface="楷体_GB2312" pitchFamily="49" charset="-122"/>
                  <a:ea typeface="楷体_GB2312" pitchFamily="49" charset="-122"/>
                </a:rPr>
                <a:t>PO</a:t>
              </a:r>
              <a:r>
                <a:rPr kumimoji="1" lang="en-US" altLang="zh-CN" sz="2800" b="0" baseline="-25000" dirty="0">
                  <a:solidFill>
                    <a:schemeClr val="bg1"/>
                  </a:solidFill>
                  <a:latin typeface="楷体_GB2312" pitchFamily="49" charset="-122"/>
                  <a:ea typeface="楷体_GB2312" pitchFamily="49" charset="-122"/>
                </a:rPr>
                <a:t>2</a:t>
              </a:r>
              <a:r>
                <a:rPr kumimoji="1" lang="en-US" altLang="zh-CN" sz="2800" b="0" dirty="0">
                  <a:solidFill>
                    <a:schemeClr val="bg1"/>
                  </a:solidFill>
                  <a:latin typeface="楷体_GB2312" pitchFamily="49" charset="-122"/>
                  <a:ea typeface="楷体_GB2312" pitchFamily="49" charset="-122"/>
                </a:rPr>
                <a:t>+NaCl</a:t>
              </a:r>
            </a:p>
            <a:p>
              <a:pPr eaLnBrk="1" hangingPunct="1">
                <a:lnSpc>
                  <a:spcPct val="120000"/>
                </a:lnSpc>
                <a:spcBef>
                  <a:spcPct val="25000"/>
                </a:spcBef>
              </a:pPr>
              <a:r>
                <a:rPr kumimoji="1" lang="en-US" altLang="zh-CN" sz="2800" b="0" dirty="0">
                  <a:solidFill>
                    <a:schemeClr val="bg1"/>
                  </a:solidFill>
                  <a:latin typeface="楷体_GB2312" pitchFamily="49" charset="-122"/>
                  <a:ea typeface="楷体_GB2312" pitchFamily="49" charset="-122"/>
                </a:rPr>
                <a:t>      3H</a:t>
              </a:r>
              <a:r>
                <a:rPr kumimoji="1" lang="en-US" altLang="zh-CN" sz="2800" b="0" baseline="-25000" dirty="0">
                  <a:solidFill>
                    <a:schemeClr val="bg1"/>
                  </a:solidFill>
                  <a:latin typeface="楷体_GB2312" pitchFamily="49" charset="-122"/>
                  <a:ea typeface="楷体_GB2312" pitchFamily="49" charset="-122"/>
                </a:rPr>
                <a:t>3</a:t>
              </a:r>
              <a:r>
                <a:rPr kumimoji="1" lang="en-US" altLang="zh-CN" sz="2800" b="0" dirty="0">
                  <a:solidFill>
                    <a:schemeClr val="bg1"/>
                  </a:solidFill>
                  <a:latin typeface="楷体_GB2312" pitchFamily="49" charset="-122"/>
                  <a:ea typeface="楷体_GB2312" pitchFamily="49" charset="-122"/>
                </a:rPr>
                <a:t>PO</a:t>
              </a:r>
              <a:r>
                <a:rPr kumimoji="1" lang="en-US" altLang="zh-CN" sz="2800" b="0" baseline="-25000" dirty="0">
                  <a:solidFill>
                    <a:schemeClr val="bg1"/>
                  </a:solidFill>
                  <a:latin typeface="楷体_GB2312" pitchFamily="49" charset="-122"/>
                  <a:ea typeface="楷体_GB2312" pitchFamily="49" charset="-122"/>
                </a:rPr>
                <a:t>2</a:t>
              </a:r>
              <a:r>
                <a:rPr kumimoji="1" lang="en-US" altLang="zh-CN" sz="2800" b="0" dirty="0">
                  <a:solidFill>
                    <a:schemeClr val="bg1"/>
                  </a:solidFill>
                  <a:latin typeface="楷体_GB2312" pitchFamily="49" charset="-122"/>
                  <a:ea typeface="楷体_GB2312" pitchFamily="49" charset="-122"/>
                </a:rPr>
                <a:t>+H</a:t>
              </a:r>
              <a:r>
                <a:rPr kumimoji="1" lang="en-US" altLang="zh-CN" sz="2800" b="0" baseline="-25000" dirty="0">
                  <a:solidFill>
                    <a:schemeClr val="bg1"/>
                  </a:solidFill>
                  <a:latin typeface="楷体_GB2312" pitchFamily="49" charset="-122"/>
                  <a:ea typeface="楷体_GB2312" pitchFamily="49" charset="-122"/>
                </a:rPr>
                <a:t>3</a:t>
              </a:r>
              <a:r>
                <a:rPr kumimoji="1" lang="en-US" altLang="zh-CN" sz="2800" b="0" dirty="0">
                  <a:solidFill>
                    <a:schemeClr val="bg1"/>
                  </a:solidFill>
                  <a:latin typeface="楷体_GB2312" pitchFamily="49" charset="-122"/>
                  <a:ea typeface="楷体_GB2312" pitchFamily="49" charset="-122"/>
                </a:rPr>
                <a:t>AsO</a:t>
              </a:r>
              <a:r>
                <a:rPr kumimoji="1" lang="en-US" altLang="zh-CN" sz="2800" b="0" baseline="-25000" dirty="0">
                  <a:solidFill>
                    <a:schemeClr val="bg1"/>
                  </a:solidFill>
                  <a:latin typeface="楷体_GB2312" pitchFamily="49" charset="-122"/>
                  <a:ea typeface="楷体_GB2312" pitchFamily="49" charset="-122"/>
                </a:rPr>
                <a:t>3</a:t>
              </a:r>
              <a:r>
                <a:rPr kumimoji="1" lang="en-US" altLang="zh-CN" sz="2800" b="0" dirty="0">
                  <a:solidFill>
                    <a:schemeClr val="bg1"/>
                  </a:solidFill>
                  <a:latin typeface="楷体_GB2312" pitchFamily="49" charset="-122"/>
                  <a:ea typeface="楷体_GB2312" pitchFamily="49" charset="-122"/>
                </a:rPr>
                <a:t>→3H</a:t>
              </a:r>
              <a:r>
                <a:rPr kumimoji="1" lang="en-US" altLang="zh-CN" sz="2800" b="0" baseline="-25000" dirty="0">
                  <a:solidFill>
                    <a:schemeClr val="bg1"/>
                  </a:solidFill>
                  <a:latin typeface="楷体_GB2312" pitchFamily="49" charset="-122"/>
                  <a:ea typeface="楷体_GB2312" pitchFamily="49" charset="-122"/>
                </a:rPr>
                <a:t>3</a:t>
              </a:r>
              <a:r>
                <a:rPr kumimoji="1" lang="en-US" altLang="zh-CN" sz="2800" b="0" dirty="0">
                  <a:solidFill>
                    <a:schemeClr val="bg1"/>
                  </a:solidFill>
                  <a:latin typeface="楷体_GB2312" pitchFamily="49" charset="-122"/>
                  <a:ea typeface="楷体_GB2312" pitchFamily="49" charset="-122"/>
                </a:rPr>
                <a:t>PO</a:t>
              </a:r>
              <a:r>
                <a:rPr kumimoji="1" lang="en-US" altLang="zh-CN" sz="2800" b="0" baseline="-25000" dirty="0">
                  <a:solidFill>
                    <a:schemeClr val="bg1"/>
                  </a:solidFill>
                  <a:latin typeface="楷体_GB2312" pitchFamily="49" charset="-122"/>
                  <a:ea typeface="楷体_GB2312" pitchFamily="49" charset="-122"/>
                </a:rPr>
                <a:t>3</a:t>
              </a:r>
              <a:r>
                <a:rPr kumimoji="1" lang="en-US" altLang="zh-CN" sz="2800" b="0" dirty="0">
                  <a:solidFill>
                    <a:schemeClr val="bg1"/>
                  </a:solidFill>
                  <a:latin typeface="楷体_GB2312" pitchFamily="49" charset="-122"/>
                  <a:ea typeface="楷体_GB2312" pitchFamily="49" charset="-122"/>
                </a:rPr>
                <a:t>+2As↓</a:t>
              </a:r>
            </a:p>
          </p:txBody>
        </p:sp>
        <p:sp>
          <p:nvSpPr>
            <p:cNvPr id="82952" name="Text Box 11"/>
            <p:cNvSpPr txBox="1">
              <a:spLocks noChangeArrowheads="1"/>
            </p:cNvSpPr>
            <p:nvPr/>
          </p:nvSpPr>
          <p:spPr bwMode="auto">
            <a:xfrm>
              <a:off x="4640" y="3538"/>
              <a:ext cx="108" cy="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eaLnBrk="1" hangingPunct="1"/>
              <a:endParaRPr kumimoji="1" lang="zh-CN" altLang="zh-CN" sz="2800">
                <a:solidFill>
                  <a:srgbClr val="660033"/>
                </a:solidFill>
                <a:latin typeface="Eras Medium ITC" pitchFamily="34" charset="0"/>
                <a:ea typeface="隶书" pitchFamily="49" charset="-122"/>
              </a:endParaRPr>
            </a:p>
          </p:txBody>
        </p:sp>
      </p:grpSp>
      <p:sp>
        <p:nvSpPr>
          <p:cNvPr id="82949" name="Text Box 12"/>
          <p:cNvSpPr txBox="1">
            <a:spLocks noChangeArrowheads="1"/>
          </p:cNvSpPr>
          <p:nvPr/>
        </p:nvSpPr>
        <p:spPr bwMode="auto">
          <a:xfrm>
            <a:off x="5148263" y="3789363"/>
            <a:ext cx="863600"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lang="zh-CN" altLang="en-US" sz="2400" dirty="0">
                <a:solidFill>
                  <a:srgbClr val="A50021"/>
                </a:solidFill>
              </a:rPr>
              <a:t>棕色</a:t>
            </a:r>
          </a:p>
        </p:txBody>
      </p:sp>
      <p:sp>
        <p:nvSpPr>
          <p:cNvPr id="82950" name="Text Box 14"/>
          <p:cNvSpPr txBox="1">
            <a:spLocks noChangeArrowheads="1"/>
          </p:cNvSpPr>
          <p:nvPr/>
        </p:nvSpPr>
        <p:spPr bwMode="auto">
          <a:xfrm>
            <a:off x="1187450" y="4607719"/>
            <a:ext cx="5886450"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07763"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kumimoji="1" lang="zh-CN" altLang="en-US" sz="3200" dirty="0">
                <a:solidFill>
                  <a:schemeClr val="bg1"/>
                </a:solidFill>
                <a:latin typeface="楷体_GB2312" pitchFamily="49" charset="-122"/>
                <a:ea typeface="楷体_GB2312" pitchFamily="49" charset="-122"/>
              </a:rPr>
              <a:t>此法不受</a:t>
            </a:r>
            <a:r>
              <a:rPr kumimoji="1" lang="en-US" altLang="zh-CN" sz="3200" dirty="0">
                <a:solidFill>
                  <a:schemeClr val="bg1"/>
                </a:solidFill>
                <a:latin typeface="楷体_GB2312" pitchFamily="49" charset="-122"/>
                <a:ea typeface="楷体_GB2312" pitchFamily="49" charset="-122"/>
              </a:rPr>
              <a:t>S</a:t>
            </a:r>
            <a:r>
              <a:rPr kumimoji="1" lang="en-US" altLang="zh-CN" sz="3200" baseline="40000" dirty="0">
                <a:solidFill>
                  <a:schemeClr val="bg1"/>
                </a:solidFill>
                <a:latin typeface="楷体_GB2312" pitchFamily="49" charset="-122"/>
                <a:ea typeface="楷体_GB2312" pitchFamily="49" charset="-122"/>
              </a:rPr>
              <a:t>2-</a:t>
            </a:r>
            <a:r>
              <a:rPr kumimoji="1" lang="en-US" altLang="zh-CN" sz="3200" dirty="0">
                <a:solidFill>
                  <a:schemeClr val="bg1"/>
                </a:solidFill>
                <a:latin typeface="楷体_GB2312" pitchFamily="49" charset="-122"/>
                <a:ea typeface="楷体_GB2312" pitchFamily="49" charset="-122"/>
              </a:rPr>
              <a:t>,SO</a:t>
            </a:r>
            <a:r>
              <a:rPr kumimoji="1" lang="en-US" altLang="zh-CN" sz="3200" baseline="-25000" dirty="0">
                <a:solidFill>
                  <a:schemeClr val="bg1"/>
                </a:solidFill>
                <a:latin typeface="楷体_GB2312" pitchFamily="49" charset="-122"/>
                <a:ea typeface="楷体_GB2312" pitchFamily="49" charset="-122"/>
              </a:rPr>
              <a:t>3</a:t>
            </a:r>
            <a:r>
              <a:rPr kumimoji="1" lang="en-US" altLang="zh-CN" sz="3200" baseline="40000" dirty="0">
                <a:solidFill>
                  <a:schemeClr val="bg1"/>
                </a:solidFill>
                <a:latin typeface="楷体_GB2312" pitchFamily="49" charset="-122"/>
                <a:ea typeface="楷体_GB2312" pitchFamily="49" charset="-122"/>
              </a:rPr>
              <a:t>2-</a:t>
            </a:r>
            <a:r>
              <a:rPr kumimoji="1" lang="en-US" altLang="zh-CN" sz="3200" dirty="0">
                <a:solidFill>
                  <a:schemeClr val="bg1"/>
                </a:solidFill>
                <a:latin typeface="楷体_GB2312" pitchFamily="49" charset="-122"/>
                <a:ea typeface="楷体_GB2312" pitchFamily="49" charset="-122"/>
              </a:rPr>
              <a:t>,Sb</a:t>
            </a:r>
            <a:r>
              <a:rPr kumimoji="1" lang="zh-CN" altLang="en-US" sz="3200" dirty="0">
                <a:solidFill>
                  <a:schemeClr val="bg1"/>
                </a:solidFill>
                <a:latin typeface="楷体_GB2312" pitchFamily="49" charset="-122"/>
                <a:ea typeface="楷体_GB2312" pitchFamily="49" charset="-122"/>
              </a:rPr>
              <a:t>干扰</a:t>
            </a:r>
          </a:p>
        </p:txBody>
      </p:sp>
    </p:spTree>
    <p:extLst>
      <p:ext uri="{BB962C8B-B14F-4D97-AF65-F5344CB8AC3E}">
        <p14:creationId xmlns:p14="http://schemas.microsoft.com/office/powerpoint/2010/main" val="2350382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69"/>
                                        </p:tgtEl>
                                        <p:attrNameLst>
                                          <p:attrName>style.visibility</p:attrName>
                                        </p:attrNameLst>
                                      </p:cBhvr>
                                      <p:to>
                                        <p:strVal val="visible"/>
                                      </p:to>
                                    </p:set>
                                    <p:anim calcmode="lin" valueType="num">
                                      <p:cBhvr additive="base">
                                        <p:cTn id="7" dur="500" fill="hold"/>
                                        <p:tgtEl>
                                          <p:spTgt spid="92169"/>
                                        </p:tgtEl>
                                        <p:attrNameLst>
                                          <p:attrName>ppt_x</p:attrName>
                                        </p:attrNameLst>
                                      </p:cBhvr>
                                      <p:tavLst>
                                        <p:tav tm="0">
                                          <p:val>
                                            <p:strVal val="#ppt_x"/>
                                          </p:val>
                                        </p:tav>
                                        <p:tav tm="100000">
                                          <p:val>
                                            <p:strVal val="#ppt_x"/>
                                          </p:val>
                                        </p:tav>
                                      </p:tavLst>
                                    </p:anim>
                                    <p:anim calcmode="lin" valueType="num">
                                      <p:cBhvr additive="base">
                                        <p:cTn id="8" dur="500" fill="hold"/>
                                        <p:tgtEl>
                                          <p:spTgt spid="92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152400" y="152400"/>
            <a:ext cx="7772400" cy="1143000"/>
          </a:xfrm>
        </p:spPr>
        <p:txBody>
          <a:bodyPr/>
          <a:lstStyle/>
          <a:p>
            <a:pPr algn="l" eaLnBrk="1" hangingPunct="1"/>
            <a:r>
              <a:rPr kumimoji="1" lang="zh-CN" altLang="en-US" sz="3200" b="1" smtClean="0">
                <a:solidFill>
                  <a:srgbClr val="FFFF00"/>
                </a:solidFill>
                <a:latin typeface="Times New Roman" pitchFamily="18" charset="0"/>
                <a:ea typeface="楷体_GB2312" pitchFamily="49" charset="-122"/>
              </a:rPr>
              <a:t>六、干燥失重测定法</a:t>
            </a:r>
            <a:r>
              <a:rPr lang="zh-CN" altLang="en-US" smtClean="0"/>
              <a:t> </a:t>
            </a:r>
          </a:p>
        </p:txBody>
      </p:sp>
      <p:sp>
        <p:nvSpPr>
          <p:cNvPr id="102403" name="Rectangle 3"/>
          <p:cNvSpPr>
            <a:spLocks noGrp="1" noChangeArrowheads="1"/>
          </p:cNvSpPr>
          <p:nvPr>
            <p:ph type="subTitle" idx="1"/>
          </p:nvPr>
        </p:nvSpPr>
        <p:spPr>
          <a:xfrm>
            <a:off x="0" y="1052513"/>
            <a:ext cx="8839200" cy="2808287"/>
          </a:xfrm>
        </p:spPr>
        <p:txBody>
          <a:bodyPr/>
          <a:lstStyle/>
          <a:p>
            <a:pPr algn="l" eaLnBrk="1" hangingPunct="1">
              <a:lnSpc>
                <a:spcPct val="150000"/>
              </a:lnSpc>
            </a:pPr>
            <a:r>
              <a:rPr lang="en-US" altLang="zh-CN" sz="4000" smtClean="0">
                <a:ea typeface="黑体" pitchFamily="2" charset="-122"/>
              </a:rPr>
              <a:t>     </a:t>
            </a:r>
            <a:r>
              <a:rPr lang="zh-CN" altLang="en-US" sz="2800" smtClean="0">
                <a:solidFill>
                  <a:schemeClr val="bg1"/>
                </a:solidFill>
                <a:ea typeface="楷体_GB2312" pitchFamily="49" charset="-122"/>
              </a:rPr>
              <a:t>干燥失重是指药物在规定条件下经干燥后所减失的重量，主要是水分，也包括其它挥发性物质。</a:t>
            </a:r>
          </a:p>
          <a:p>
            <a:pPr algn="l" eaLnBrk="1" hangingPunct="1">
              <a:lnSpc>
                <a:spcPct val="150000"/>
              </a:lnSpc>
            </a:pPr>
            <a:r>
              <a:rPr lang="zh-CN" altLang="en-US" sz="2800" smtClean="0">
                <a:solidFill>
                  <a:schemeClr val="bg1"/>
                </a:solidFill>
                <a:ea typeface="楷体_GB2312" pitchFamily="49" charset="-122"/>
              </a:rPr>
              <a:t>      测定方法：</a:t>
            </a:r>
            <a:r>
              <a:rPr lang="zh-CN" altLang="en-US" sz="4000" smtClean="0">
                <a:solidFill>
                  <a:schemeClr val="bg1"/>
                </a:solidFill>
              </a:rPr>
              <a:t> </a:t>
            </a:r>
          </a:p>
        </p:txBody>
      </p:sp>
      <p:grpSp>
        <p:nvGrpSpPr>
          <p:cNvPr id="83972" name="Group 4"/>
          <p:cNvGrpSpPr>
            <a:grpSpLocks/>
          </p:cNvGrpSpPr>
          <p:nvPr/>
        </p:nvGrpSpPr>
        <p:grpSpPr bwMode="auto">
          <a:xfrm>
            <a:off x="1587500" y="2754313"/>
            <a:ext cx="5976938" cy="3946525"/>
            <a:chOff x="1017" y="1152"/>
            <a:chExt cx="3735" cy="2486"/>
          </a:xfrm>
        </p:grpSpPr>
        <p:grpSp>
          <p:nvGrpSpPr>
            <p:cNvPr id="83973" name="Group 5"/>
            <p:cNvGrpSpPr>
              <a:grpSpLocks/>
            </p:cNvGrpSpPr>
            <p:nvPr/>
          </p:nvGrpSpPr>
          <p:grpSpPr bwMode="auto">
            <a:xfrm>
              <a:off x="2132" y="1152"/>
              <a:ext cx="1487" cy="1247"/>
              <a:chOff x="2057" y="862"/>
              <a:chExt cx="1549" cy="1351"/>
            </a:xfrm>
          </p:grpSpPr>
          <p:sp>
            <p:nvSpPr>
              <p:cNvPr id="83990" name="AutoShape 6"/>
              <p:cNvSpPr>
                <a:spLocks noChangeArrowheads="1"/>
              </p:cNvSpPr>
              <p:nvPr/>
            </p:nvSpPr>
            <p:spPr bwMode="gray">
              <a:xfrm>
                <a:off x="2070" y="885"/>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91" name="AutoShape 7"/>
              <p:cNvSpPr>
                <a:spLocks noChangeArrowheads="1"/>
              </p:cNvSpPr>
              <p:nvPr/>
            </p:nvSpPr>
            <p:spPr bwMode="gray">
              <a:xfrm>
                <a:off x="2057" y="862"/>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92" name="AutoShape 8"/>
              <p:cNvSpPr>
                <a:spLocks noChangeArrowheads="1"/>
              </p:cNvSpPr>
              <p:nvPr/>
            </p:nvSpPr>
            <p:spPr bwMode="gray">
              <a:xfrm>
                <a:off x="2147" y="942"/>
                <a:ext cx="1350" cy="1168"/>
              </a:xfrm>
              <a:prstGeom prst="hexagon">
                <a:avLst>
                  <a:gd name="adj" fmla="val 28896"/>
                  <a:gd name="vf" fmla="val 115470"/>
                </a:avLst>
              </a:prstGeom>
              <a:gradFill rotWithShape="1">
                <a:gsLst>
                  <a:gs pos="0">
                    <a:srgbClr val="7262EC"/>
                  </a:gs>
                  <a:gs pos="100000">
                    <a:srgbClr val="2614AA"/>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3974" name="Group 9"/>
            <p:cNvGrpSpPr>
              <a:grpSpLocks/>
            </p:cNvGrpSpPr>
            <p:nvPr/>
          </p:nvGrpSpPr>
          <p:grpSpPr bwMode="auto">
            <a:xfrm>
              <a:off x="1017" y="1773"/>
              <a:ext cx="1488" cy="1247"/>
              <a:chOff x="1110" y="2656"/>
              <a:chExt cx="1549" cy="1351"/>
            </a:xfrm>
          </p:grpSpPr>
          <p:sp>
            <p:nvSpPr>
              <p:cNvPr id="83987" name="AutoShape 10"/>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88" name="AutoShape 11"/>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89" name="AutoShape 12"/>
              <p:cNvSpPr>
                <a:spLocks noChangeArrowheads="1"/>
              </p:cNvSpPr>
              <p:nvPr/>
            </p:nvSpPr>
            <p:spPr bwMode="gray">
              <a:xfrm>
                <a:off x="1200" y="2736"/>
                <a:ext cx="1350" cy="1168"/>
              </a:xfrm>
              <a:prstGeom prst="hexagon">
                <a:avLst>
                  <a:gd name="adj" fmla="val 28896"/>
                  <a:gd name="vf" fmla="val 115470"/>
                </a:avLst>
              </a:prstGeom>
              <a:gradFill rotWithShape="1">
                <a:gsLst>
                  <a:gs pos="0">
                    <a:srgbClr val="24B443"/>
                  </a:gs>
                  <a:gs pos="100000">
                    <a:srgbClr val="115D16"/>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3975" name="Text Box 13"/>
            <p:cNvSpPr txBox="1">
              <a:spLocks noChangeArrowheads="1"/>
            </p:cNvSpPr>
            <p:nvPr/>
          </p:nvSpPr>
          <p:spPr bwMode="gray">
            <a:xfrm>
              <a:off x="2352" y="1534"/>
              <a:ext cx="1074"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a:r>
                <a:rPr lang="en-US" altLang="zh-CN" sz="2400">
                  <a:solidFill>
                    <a:srgbClr val="FFFFFF"/>
                  </a:solidFill>
                  <a:latin typeface="楷体_GB2312" pitchFamily="49" charset="-122"/>
                  <a:ea typeface="楷体_GB2312" pitchFamily="49" charset="-122"/>
                </a:rPr>
                <a:t>1.</a:t>
              </a:r>
              <a:r>
                <a:rPr lang="zh-CN" altLang="en-US" sz="2400">
                  <a:solidFill>
                    <a:srgbClr val="FFFFFF"/>
                  </a:solidFill>
                  <a:latin typeface="楷体_GB2312" pitchFamily="49" charset="-122"/>
                  <a:ea typeface="楷体_GB2312" pitchFamily="49" charset="-122"/>
                </a:rPr>
                <a:t>常压恒温</a:t>
              </a:r>
            </a:p>
            <a:p>
              <a:pPr algn="ctr"/>
              <a:r>
                <a:rPr lang="zh-CN" altLang="en-US" sz="2400">
                  <a:solidFill>
                    <a:srgbClr val="FFFFFF"/>
                  </a:solidFill>
                  <a:latin typeface="楷体_GB2312" pitchFamily="49" charset="-122"/>
                  <a:ea typeface="楷体_GB2312" pitchFamily="49" charset="-122"/>
                </a:rPr>
                <a:t>干燥法</a:t>
              </a:r>
              <a:endParaRPr lang="zh-CN" altLang="en-US" sz="1400" b="0">
                <a:solidFill>
                  <a:srgbClr val="FFFFFF"/>
                </a:solidFill>
                <a:latin typeface="楷体_GB2312" pitchFamily="49" charset="-122"/>
                <a:ea typeface="楷体_GB2312" pitchFamily="49" charset="-122"/>
              </a:endParaRPr>
            </a:p>
          </p:txBody>
        </p:sp>
        <p:sp>
          <p:nvSpPr>
            <p:cNvPr id="83976" name="Text Box 14"/>
            <p:cNvSpPr txBox="1">
              <a:spLocks noChangeArrowheads="1"/>
            </p:cNvSpPr>
            <p:nvPr/>
          </p:nvSpPr>
          <p:spPr bwMode="gray">
            <a:xfrm>
              <a:off x="1245" y="2158"/>
              <a:ext cx="107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a:r>
                <a:rPr lang="en-US" altLang="zh-CN" sz="2400">
                  <a:solidFill>
                    <a:srgbClr val="FFFFFF"/>
                  </a:solidFill>
                  <a:latin typeface="楷体_GB2312" pitchFamily="49" charset="-122"/>
                  <a:ea typeface="楷体_GB2312" pitchFamily="49" charset="-122"/>
                </a:rPr>
                <a:t>4.</a:t>
              </a:r>
              <a:r>
                <a:rPr lang="zh-CN" altLang="en-US" sz="2400">
                  <a:solidFill>
                    <a:srgbClr val="FFFFFF"/>
                  </a:solidFill>
                  <a:latin typeface="楷体_GB2312" pitchFamily="49" charset="-122"/>
                  <a:ea typeface="楷体_GB2312" pitchFamily="49" charset="-122"/>
                </a:rPr>
                <a:t>热分析法</a:t>
              </a:r>
              <a:endParaRPr lang="zh-CN" altLang="en-US" sz="1400">
                <a:solidFill>
                  <a:srgbClr val="FFFFFF"/>
                </a:solidFill>
                <a:latin typeface="楷体_GB2312" pitchFamily="49" charset="-122"/>
                <a:ea typeface="楷体_GB2312" pitchFamily="49" charset="-122"/>
              </a:endParaRPr>
            </a:p>
          </p:txBody>
        </p:sp>
        <p:grpSp>
          <p:nvGrpSpPr>
            <p:cNvPr id="83977" name="Group 15"/>
            <p:cNvGrpSpPr>
              <a:grpSpLocks/>
            </p:cNvGrpSpPr>
            <p:nvPr/>
          </p:nvGrpSpPr>
          <p:grpSpPr bwMode="auto">
            <a:xfrm>
              <a:off x="3264" y="1776"/>
              <a:ext cx="1488" cy="1247"/>
              <a:chOff x="3174" y="2656"/>
              <a:chExt cx="1549" cy="1351"/>
            </a:xfrm>
          </p:grpSpPr>
          <p:sp>
            <p:nvSpPr>
              <p:cNvPr id="83984" name="AutoShape 16"/>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85" name="AutoShape 17"/>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86" name="AutoShape 18"/>
              <p:cNvSpPr>
                <a:spLocks noChangeArrowheads="1"/>
              </p:cNvSpPr>
              <p:nvPr/>
            </p:nvSpPr>
            <p:spPr bwMode="gray">
              <a:xfrm>
                <a:off x="3264" y="2736"/>
                <a:ext cx="1350" cy="1168"/>
              </a:xfrm>
              <a:prstGeom prst="hexagon">
                <a:avLst>
                  <a:gd name="adj" fmla="val 28896"/>
                  <a:gd name="vf" fmla="val 115470"/>
                </a:avLst>
              </a:prstGeom>
              <a:gradFill rotWithShape="1">
                <a:gsLst>
                  <a:gs pos="0">
                    <a:srgbClr val="6D440E"/>
                  </a:gs>
                  <a:gs pos="100000">
                    <a:srgbClr val="EC941E"/>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3978" name="Text Box 19"/>
            <p:cNvSpPr txBox="1">
              <a:spLocks noChangeArrowheads="1"/>
            </p:cNvSpPr>
            <p:nvPr/>
          </p:nvSpPr>
          <p:spPr bwMode="gray">
            <a:xfrm>
              <a:off x="3643" y="2158"/>
              <a:ext cx="696"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a:r>
                <a:rPr lang="en-US" altLang="zh-CN" sz="2400" dirty="0">
                  <a:solidFill>
                    <a:srgbClr val="FFFFFF"/>
                  </a:solidFill>
                  <a:latin typeface="楷体_GB2312" pitchFamily="49" charset="-122"/>
                  <a:ea typeface="楷体_GB2312" pitchFamily="49" charset="-122"/>
                </a:rPr>
                <a:t>2</a:t>
              </a:r>
              <a:r>
                <a:rPr lang="en-US" altLang="zh-CN" sz="2400" dirty="0" smtClean="0">
                  <a:solidFill>
                    <a:srgbClr val="FFFFFF"/>
                  </a:solidFill>
                  <a:latin typeface="楷体_GB2312" pitchFamily="49" charset="-122"/>
                  <a:ea typeface="楷体_GB2312" pitchFamily="49" charset="-122"/>
                </a:rPr>
                <a:t>.</a:t>
              </a:r>
              <a:r>
                <a:rPr lang="zh-CN" altLang="en-US" sz="2400" dirty="0" smtClean="0">
                  <a:solidFill>
                    <a:srgbClr val="FFFFFF"/>
                  </a:solidFill>
                  <a:latin typeface="楷体_GB2312" pitchFamily="49" charset="-122"/>
                  <a:ea typeface="楷体_GB2312" pitchFamily="49" charset="-122"/>
                </a:rPr>
                <a:t>减</a:t>
              </a:r>
              <a:r>
                <a:rPr lang="zh-CN" altLang="en-US" sz="2400" dirty="0">
                  <a:solidFill>
                    <a:srgbClr val="FFFFFF"/>
                  </a:solidFill>
                  <a:latin typeface="楷体_GB2312" pitchFamily="49" charset="-122"/>
                  <a:ea typeface="楷体_GB2312" pitchFamily="49" charset="-122"/>
                </a:rPr>
                <a:t>压</a:t>
              </a:r>
            </a:p>
            <a:p>
              <a:pPr algn="ctr"/>
              <a:r>
                <a:rPr lang="zh-CN" altLang="en-US" sz="2400" dirty="0">
                  <a:solidFill>
                    <a:srgbClr val="FFFFFF"/>
                  </a:solidFill>
                  <a:latin typeface="楷体_GB2312" pitchFamily="49" charset="-122"/>
                  <a:ea typeface="楷体_GB2312" pitchFamily="49" charset="-122"/>
                </a:rPr>
                <a:t>干燥法</a:t>
              </a:r>
              <a:endParaRPr lang="zh-CN" altLang="en-US" sz="1400" dirty="0">
                <a:solidFill>
                  <a:srgbClr val="FFFFFF"/>
                </a:solidFill>
                <a:latin typeface="楷体_GB2312" pitchFamily="49" charset="-122"/>
                <a:ea typeface="楷体_GB2312" pitchFamily="49" charset="-122"/>
              </a:endParaRPr>
            </a:p>
          </p:txBody>
        </p:sp>
        <p:grpSp>
          <p:nvGrpSpPr>
            <p:cNvPr id="83979" name="Group 20"/>
            <p:cNvGrpSpPr>
              <a:grpSpLocks/>
            </p:cNvGrpSpPr>
            <p:nvPr/>
          </p:nvGrpSpPr>
          <p:grpSpPr bwMode="auto">
            <a:xfrm>
              <a:off x="2142" y="2391"/>
              <a:ext cx="1488" cy="1247"/>
              <a:chOff x="3174" y="2656"/>
              <a:chExt cx="1549" cy="1351"/>
            </a:xfrm>
          </p:grpSpPr>
          <p:sp>
            <p:nvSpPr>
              <p:cNvPr id="83981" name="AutoShape 21"/>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82" name="AutoShape 22"/>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83" name="AutoShape 23"/>
              <p:cNvSpPr>
                <a:spLocks noChangeArrowheads="1"/>
              </p:cNvSpPr>
              <p:nvPr/>
            </p:nvSpPr>
            <p:spPr bwMode="gray">
              <a:xfrm>
                <a:off x="3264" y="2736"/>
                <a:ext cx="1350" cy="1168"/>
              </a:xfrm>
              <a:prstGeom prst="hexagon">
                <a:avLst>
                  <a:gd name="adj" fmla="val 28896"/>
                  <a:gd name="vf" fmla="val 115470"/>
                </a:avLst>
              </a:prstGeom>
              <a:gradFill rotWithShape="1">
                <a:gsLst>
                  <a:gs pos="0">
                    <a:srgbClr val="0066CC"/>
                  </a:gs>
                  <a:gs pos="100000">
                    <a:srgbClr val="002F5E"/>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83980" name="Text Box 24"/>
            <p:cNvSpPr txBox="1">
              <a:spLocks noChangeArrowheads="1"/>
            </p:cNvSpPr>
            <p:nvPr/>
          </p:nvSpPr>
          <p:spPr bwMode="gray">
            <a:xfrm>
              <a:off x="2461" y="2734"/>
              <a:ext cx="882"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a:r>
                <a:rPr lang="en-US" altLang="zh-CN" sz="2400" dirty="0">
                  <a:solidFill>
                    <a:srgbClr val="FFFFFF"/>
                  </a:solidFill>
                  <a:latin typeface="楷体_GB2312" pitchFamily="49" charset="-122"/>
                  <a:ea typeface="楷体_GB2312" pitchFamily="49" charset="-122"/>
                </a:rPr>
                <a:t>3.</a:t>
              </a:r>
              <a:r>
                <a:rPr lang="zh-CN" altLang="en-US" sz="2400" dirty="0">
                  <a:solidFill>
                    <a:srgbClr val="FFFFFF"/>
                  </a:solidFill>
                  <a:latin typeface="楷体_GB2312" pitchFamily="49" charset="-122"/>
                  <a:ea typeface="楷体_GB2312" pitchFamily="49" charset="-122"/>
                </a:rPr>
                <a:t>干燥剂</a:t>
              </a:r>
            </a:p>
            <a:p>
              <a:pPr algn="ctr"/>
              <a:r>
                <a:rPr lang="zh-CN" altLang="en-US" sz="2400" dirty="0">
                  <a:solidFill>
                    <a:srgbClr val="FFFFFF"/>
                  </a:solidFill>
                  <a:latin typeface="楷体_GB2312" pitchFamily="49" charset="-122"/>
                  <a:ea typeface="楷体_GB2312" pitchFamily="49" charset="-122"/>
                </a:rPr>
                <a:t>干燥法</a:t>
              </a:r>
              <a:endParaRPr lang="zh-CN" altLang="en-US" sz="1400" dirty="0">
                <a:solidFill>
                  <a:srgbClr val="FFFFFF"/>
                </a:solidFill>
                <a:latin typeface="楷体_GB2312" pitchFamily="49" charset="-122"/>
                <a:ea typeface="楷体_GB2312" pitchFamily="49" charset="-122"/>
              </a:endParaRPr>
            </a:p>
          </p:txBody>
        </p:sp>
      </p:grpSp>
    </p:spTree>
    <p:extLst>
      <p:ext uri="{BB962C8B-B14F-4D97-AF65-F5344CB8AC3E}">
        <p14:creationId xmlns:p14="http://schemas.microsoft.com/office/powerpoint/2010/main" val="1090458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500" fill="hold"/>
                                        <p:tgtEl>
                                          <p:spTgt spid="102402"/>
                                        </p:tgtEl>
                                        <p:attrNameLst>
                                          <p:attrName>ppt_x</p:attrName>
                                        </p:attrNameLst>
                                      </p:cBhvr>
                                      <p:tavLst>
                                        <p:tav tm="0">
                                          <p:val>
                                            <p:strVal val="0-#ppt_w/2"/>
                                          </p:val>
                                        </p:tav>
                                        <p:tav tm="100000">
                                          <p:val>
                                            <p:strVal val="#ppt_x"/>
                                          </p:val>
                                        </p:tav>
                                      </p:tavLst>
                                    </p:anim>
                                    <p:anim calcmode="lin" valueType="num">
                                      <p:cBhvr additive="base">
                                        <p:cTn id="8" dur="500" fill="hold"/>
                                        <p:tgtEl>
                                          <p:spTgt spid="1024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03">
                                            <p:txEl>
                                              <p:pRg st="0" end="0"/>
                                            </p:txEl>
                                          </p:spTgt>
                                        </p:tgtEl>
                                        <p:attrNameLst>
                                          <p:attrName>style.visibility</p:attrName>
                                        </p:attrNameLst>
                                      </p:cBhvr>
                                      <p:to>
                                        <p:strVal val="visible"/>
                                      </p:to>
                                    </p:set>
                                    <p:anim calcmode="lin" valueType="num">
                                      <p:cBhvr additive="base">
                                        <p:cTn id="13"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2403">
                                            <p:txEl>
                                              <p:pRg st="1" end="1"/>
                                            </p:txEl>
                                          </p:spTgt>
                                        </p:tgtEl>
                                        <p:attrNameLst>
                                          <p:attrName>style.visibility</p:attrName>
                                        </p:attrNameLst>
                                      </p:cBhvr>
                                      <p:to>
                                        <p:strVal val="visible"/>
                                      </p:to>
                                    </p:set>
                                    <p:anim calcmode="lin" valueType="num">
                                      <p:cBhvr additive="base">
                                        <p:cTn id="19" dur="500" fill="hold"/>
                                        <p:tgtEl>
                                          <p:spTgt spid="10240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4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P spid="102403"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152400" y="152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zh-CN" altLang="en-US" sz="2800" b="0">
                <a:solidFill>
                  <a:srgbClr val="FFFF00"/>
                </a:solidFill>
                <a:latin typeface="楷体_GB2312" pitchFamily="49" charset="-122"/>
                <a:ea typeface="楷体_GB2312" pitchFamily="49" charset="-122"/>
              </a:rPr>
              <a:t>（一）常压恒温干燥法 </a:t>
            </a:r>
          </a:p>
        </p:txBody>
      </p:sp>
      <p:sp>
        <p:nvSpPr>
          <p:cNvPr id="103427" name="Rectangle 3"/>
          <p:cNvSpPr>
            <a:spLocks noChangeArrowheads="1"/>
          </p:cNvSpPr>
          <p:nvPr/>
        </p:nvSpPr>
        <p:spPr bwMode="auto">
          <a:xfrm>
            <a:off x="250825" y="1052513"/>
            <a:ext cx="85344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50000"/>
              </a:lnSpc>
              <a:spcBef>
                <a:spcPct val="20000"/>
              </a:spcBef>
            </a:pPr>
            <a:r>
              <a:rPr kumimoji="1" lang="en-US" altLang="zh-CN" sz="4000" b="0">
                <a:latin typeface="Times New Roman" pitchFamily="18" charset="0"/>
                <a:ea typeface="黑体" pitchFamily="2" charset="-122"/>
              </a:rPr>
              <a:t>  </a:t>
            </a:r>
            <a:r>
              <a:rPr kumimoji="1" lang="zh-CN" altLang="en-US" sz="2800">
                <a:solidFill>
                  <a:schemeClr val="bg1"/>
                </a:solidFill>
                <a:latin typeface="楷体_GB2312" pitchFamily="49" charset="-122"/>
                <a:ea typeface="楷体_GB2312" pitchFamily="49" charset="-122"/>
              </a:rPr>
              <a:t>适用于受热较稳定的药物。干燥温度一般为</a:t>
            </a:r>
            <a:r>
              <a:rPr kumimoji="1" lang="en-US" altLang="zh-CN" sz="2800">
                <a:solidFill>
                  <a:schemeClr val="bg1"/>
                </a:solidFill>
                <a:latin typeface="楷体_GB2312" pitchFamily="49" charset="-122"/>
                <a:ea typeface="楷体_GB2312" pitchFamily="49" charset="-122"/>
              </a:rPr>
              <a:t>105℃</a:t>
            </a:r>
            <a:r>
              <a:rPr kumimoji="1" lang="zh-CN" altLang="en-US" sz="2800">
                <a:solidFill>
                  <a:schemeClr val="bg1"/>
                </a:solidFill>
                <a:latin typeface="楷体_GB2312" pitchFamily="49" charset="-122"/>
                <a:ea typeface="楷体_GB2312" pitchFamily="49" charset="-122"/>
              </a:rPr>
              <a:t>。</a:t>
            </a:r>
            <a:r>
              <a:rPr kumimoji="1" lang="zh-CN" altLang="en-US" sz="2800" b="0">
                <a:solidFill>
                  <a:schemeClr val="bg1"/>
                </a:solidFill>
                <a:latin typeface="楷体_GB2312" pitchFamily="49" charset="-122"/>
                <a:ea typeface="楷体_GB2312" pitchFamily="49" charset="-122"/>
              </a:rPr>
              <a:t> </a:t>
            </a:r>
          </a:p>
        </p:txBody>
      </p:sp>
      <p:sp>
        <p:nvSpPr>
          <p:cNvPr id="103428" name="Rectangle 4"/>
          <p:cNvSpPr>
            <a:spLocks noChangeArrowheads="1"/>
          </p:cNvSpPr>
          <p:nvPr/>
        </p:nvSpPr>
        <p:spPr bwMode="auto">
          <a:xfrm>
            <a:off x="250825" y="2060575"/>
            <a:ext cx="8534400" cy="16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50000"/>
              </a:lnSpc>
              <a:spcBef>
                <a:spcPct val="20000"/>
              </a:spcBef>
            </a:pPr>
            <a:r>
              <a:rPr kumimoji="1" lang="en-US" altLang="zh-CN" sz="4000" b="0">
                <a:latin typeface="Times New Roman" pitchFamily="18" charset="0"/>
                <a:ea typeface="黑体" pitchFamily="2" charset="-122"/>
              </a:rPr>
              <a:t>  </a:t>
            </a:r>
            <a:r>
              <a:rPr kumimoji="1" lang="zh-CN" altLang="en-US" sz="2800">
                <a:solidFill>
                  <a:schemeClr val="bg1"/>
                </a:solidFill>
                <a:latin typeface="楷体_GB2312" pitchFamily="49" charset="-122"/>
                <a:ea typeface="楷体_GB2312" pitchFamily="49" charset="-122"/>
              </a:rPr>
              <a:t>干燥失重：第二次及以后各次称重均应在规定条件下继续干燥</a:t>
            </a:r>
            <a:r>
              <a:rPr kumimoji="1" lang="en-US" altLang="zh-CN" sz="2800">
                <a:solidFill>
                  <a:schemeClr val="bg1"/>
                </a:solidFill>
                <a:latin typeface="楷体_GB2312" pitchFamily="49" charset="-122"/>
                <a:ea typeface="楷体_GB2312" pitchFamily="49" charset="-122"/>
              </a:rPr>
              <a:t>1h</a:t>
            </a:r>
            <a:r>
              <a:rPr kumimoji="1" lang="zh-CN" altLang="en-US" sz="2800">
                <a:solidFill>
                  <a:schemeClr val="bg1"/>
                </a:solidFill>
                <a:latin typeface="楷体_GB2312" pitchFamily="49" charset="-122"/>
                <a:ea typeface="楷体_GB2312" pitchFamily="49" charset="-122"/>
              </a:rPr>
              <a:t>后进行。 </a:t>
            </a:r>
          </a:p>
        </p:txBody>
      </p:sp>
      <p:sp>
        <p:nvSpPr>
          <p:cNvPr id="84997" name="Rectangle 5"/>
          <p:cNvSpPr>
            <a:spLocks noChangeArrowheads="1"/>
          </p:cNvSpPr>
          <p:nvPr/>
        </p:nvSpPr>
        <p:spPr bwMode="auto">
          <a:xfrm>
            <a:off x="611188" y="3933825"/>
            <a:ext cx="80645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spcBef>
                <a:spcPct val="50000"/>
              </a:spcBef>
            </a:pPr>
            <a:r>
              <a:rPr kumimoji="1" lang="zh-CN" altLang="en-US" sz="2800" b="0">
                <a:solidFill>
                  <a:schemeClr val="bg1"/>
                </a:solidFill>
                <a:latin typeface="楷体_GB2312" pitchFamily="49" charset="-122"/>
                <a:ea typeface="楷体_GB2312" pitchFamily="49" charset="-122"/>
              </a:rPr>
              <a:t>炽灼残渣：第二次及以后各次称重均应在规定条件下继续炽灼０</a:t>
            </a:r>
            <a:r>
              <a:rPr kumimoji="1" lang="en-US" altLang="zh-CN" sz="2800" b="0">
                <a:solidFill>
                  <a:schemeClr val="bg1"/>
                </a:solidFill>
                <a:latin typeface="楷体_GB2312" pitchFamily="49" charset="-122"/>
                <a:ea typeface="楷体_GB2312" pitchFamily="49" charset="-122"/>
              </a:rPr>
              <a:t>.5h</a:t>
            </a:r>
            <a:r>
              <a:rPr kumimoji="1" lang="zh-CN" altLang="en-US" sz="2800" b="0">
                <a:solidFill>
                  <a:schemeClr val="bg1"/>
                </a:solidFill>
                <a:latin typeface="楷体_GB2312" pitchFamily="49" charset="-122"/>
                <a:ea typeface="楷体_GB2312" pitchFamily="49" charset="-122"/>
              </a:rPr>
              <a:t>后进行。 </a:t>
            </a:r>
          </a:p>
        </p:txBody>
      </p:sp>
    </p:spTree>
    <p:extLst>
      <p:ext uri="{BB962C8B-B14F-4D97-AF65-F5344CB8AC3E}">
        <p14:creationId xmlns:p14="http://schemas.microsoft.com/office/powerpoint/2010/main" val="3032354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3426"/>
                                        </p:tgtEl>
                                        <p:attrNameLst>
                                          <p:attrName>style.visibility</p:attrName>
                                        </p:attrNameLst>
                                      </p:cBhvr>
                                      <p:to>
                                        <p:strVal val="visible"/>
                                      </p:to>
                                    </p:set>
                                    <p:anim calcmode="lin" valueType="num">
                                      <p:cBhvr>
                                        <p:cTn id="7" dur="500" fill="hold"/>
                                        <p:tgtEl>
                                          <p:spTgt spid="103426"/>
                                        </p:tgtEl>
                                        <p:attrNameLst>
                                          <p:attrName>ppt_w</p:attrName>
                                        </p:attrNameLst>
                                      </p:cBhvr>
                                      <p:tavLst>
                                        <p:tav tm="0">
                                          <p:val>
                                            <p:fltVal val="0"/>
                                          </p:val>
                                        </p:tav>
                                        <p:tav tm="100000">
                                          <p:val>
                                            <p:strVal val="#ppt_w"/>
                                          </p:val>
                                        </p:tav>
                                      </p:tavLst>
                                    </p:anim>
                                    <p:anim calcmode="lin" valueType="num">
                                      <p:cBhvr>
                                        <p:cTn id="8" dur="500" fill="hold"/>
                                        <p:tgtEl>
                                          <p:spTgt spid="10342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427"/>
                                        </p:tgtEl>
                                        <p:attrNameLst>
                                          <p:attrName>style.visibility</p:attrName>
                                        </p:attrNameLst>
                                      </p:cBhvr>
                                      <p:to>
                                        <p:strVal val="visible"/>
                                      </p:to>
                                    </p:set>
                                    <p:anim calcmode="lin" valueType="num">
                                      <p:cBhvr additive="base">
                                        <p:cTn id="13" dur="500" fill="hold"/>
                                        <p:tgtEl>
                                          <p:spTgt spid="103427"/>
                                        </p:tgtEl>
                                        <p:attrNameLst>
                                          <p:attrName>ppt_x</p:attrName>
                                        </p:attrNameLst>
                                      </p:cBhvr>
                                      <p:tavLst>
                                        <p:tav tm="0">
                                          <p:val>
                                            <p:strVal val="0-#ppt_w/2"/>
                                          </p:val>
                                        </p:tav>
                                        <p:tav tm="100000">
                                          <p:val>
                                            <p:strVal val="#ppt_x"/>
                                          </p:val>
                                        </p:tav>
                                      </p:tavLst>
                                    </p:anim>
                                    <p:anim calcmode="lin" valueType="num">
                                      <p:cBhvr additive="base">
                                        <p:cTn id="14" dur="500" fill="hold"/>
                                        <p:tgtEl>
                                          <p:spTgt spid="10342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428"/>
                                        </p:tgtEl>
                                        <p:attrNameLst>
                                          <p:attrName>style.visibility</p:attrName>
                                        </p:attrNameLst>
                                      </p:cBhvr>
                                      <p:to>
                                        <p:strVal val="visible"/>
                                      </p:to>
                                    </p:set>
                                    <p:anim calcmode="lin" valueType="num">
                                      <p:cBhvr additive="base">
                                        <p:cTn id="19" dur="500" fill="hold"/>
                                        <p:tgtEl>
                                          <p:spTgt spid="103428"/>
                                        </p:tgtEl>
                                        <p:attrNameLst>
                                          <p:attrName>ppt_x</p:attrName>
                                        </p:attrNameLst>
                                      </p:cBhvr>
                                      <p:tavLst>
                                        <p:tav tm="0">
                                          <p:val>
                                            <p:strVal val="0-#ppt_w/2"/>
                                          </p:val>
                                        </p:tav>
                                        <p:tav tm="100000">
                                          <p:val>
                                            <p:strVal val="#ppt_x"/>
                                          </p:val>
                                        </p:tav>
                                      </p:tavLst>
                                    </p:anim>
                                    <p:anim calcmode="lin" valueType="num">
                                      <p:cBhvr additive="base">
                                        <p:cTn id="20" dur="500" fill="hold"/>
                                        <p:tgtEl>
                                          <p:spTgt spid="1034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autoUpdateAnimBg="0"/>
      <p:bldP spid="103427" grpId="0" autoUpdateAnimBg="0"/>
      <p:bldP spid="103428"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body" idx="1"/>
          </p:nvPr>
        </p:nvSpPr>
        <p:spPr>
          <a:xfrm>
            <a:off x="395288" y="1268413"/>
            <a:ext cx="8353425" cy="4525962"/>
          </a:xfrm>
        </p:spPr>
        <p:txBody>
          <a:bodyPr/>
          <a:lstStyle/>
          <a:p>
            <a:pPr eaLnBrk="1" hangingPunct="1">
              <a:lnSpc>
                <a:spcPct val="150000"/>
              </a:lnSpc>
              <a:spcBef>
                <a:spcPct val="0"/>
              </a:spcBef>
              <a:buClr>
                <a:srgbClr val="FF33CC"/>
              </a:buClr>
              <a:buFontTx/>
              <a:buNone/>
            </a:pPr>
            <a:r>
              <a:rPr kumimoji="1" lang="zh-CN" altLang="en-US" sz="2800" b="1" dirty="0" smtClean="0">
                <a:solidFill>
                  <a:srgbClr val="FFFF00"/>
                </a:solidFill>
                <a:latin typeface="楷体_GB2312" pitchFamily="49" charset="-122"/>
                <a:ea typeface="楷体_GB2312" pitchFamily="49" charset="-122"/>
              </a:rPr>
              <a:t>（二）、减压干燥法与恒温减压干燥法：</a:t>
            </a:r>
            <a:r>
              <a:rPr kumimoji="1" lang="zh-CN" altLang="en-US" sz="2800" dirty="0" smtClean="0">
                <a:solidFill>
                  <a:schemeClr val="bg1"/>
                </a:solidFill>
                <a:latin typeface="楷体_GB2312" pitchFamily="49" charset="-122"/>
                <a:ea typeface="楷体_GB2312" pitchFamily="49" charset="-122"/>
              </a:rPr>
              <a:t>适于受热不稳定、熔点低或难以干燥的药物</a:t>
            </a:r>
            <a:endParaRPr kumimoji="1" lang="zh-CN" altLang="en-US" sz="2800" b="1" dirty="0" smtClean="0">
              <a:solidFill>
                <a:schemeClr val="bg1"/>
              </a:solidFill>
              <a:latin typeface="楷体_GB2312" pitchFamily="49" charset="-122"/>
              <a:ea typeface="楷体_GB2312" pitchFamily="49" charset="-122"/>
            </a:endParaRPr>
          </a:p>
          <a:p>
            <a:pPr eaLnBrk="1" hangingPunct="1">
              <a:lnSpc>
                <a:spcPct val="150000"/>
              </a:lnSpc>
              <a:spcBef>
                <a:spcPct val="0"/>
              </a:spcBef>
              <a:buClr>
                <a:srgbClr val="FF33CC"/>
              </a:buClr>
              <a:buFont typeface="Wingdings" pitchFamily="2" charset="2"/>
              <a:buNone/>
            </a:pPr>
            <a:r>
              <a:rPr kumimoji="1" lang="zh-CN" altLang="en-US" sz="2800" b="1" dirty="0" smtClean="0">
                <a:solidFill>
                  <a:srgbClr val="FFFF00"/>
                </a:solidFill>
                <a:latin typeface="楷体_GB2312" pitchFamily="49" charset="-122"/>
                <a:ea typeface="楷体_GB2312" pitchFamily="49" charset="-122"/>
              </a:rPr>
              <a:t>（三）、干燥剂干燥法：</a:t>
            </a:r>
            <a:r>
              <a:rPr kumimoji="1" lang="zh-CN" altLang="en-US" sz="2800" dirty="0" smtClean="0">
                <a:solidFill>
                  <a:schemeClr val="bg1"/>
                </a:solidFill>
                <a:latin typeface="楷体_GB2312" pitchFamily="49" charset="-122"/>
                <a:ea typeface="楷体_GB2312" pitchFamily="49" charset="-122"/>
              </a:rPr>
              <a:t>适用于受热易分解或易挥发的药物。干燥能力：五氧化二磷 </a:t>
            </a:r>
            <a:r>
              <a:rPr kumimoji="1" lang="zh-CN" altLang="en-US" sz="2800" dirty="0" smtClean="0">
                <a:solidFill>
                  <a:schemeClr val="bg1"/>
                </a:solidFill>
                <a:latin typeface="楷体_GB2312" pitchFamily="49" charset="-122"/>
                <a:ea typeface="楷体_GB2312" pitchFamily="49" charset="-122"/>
                <a:sym typeface="Symbol" pitchFamily="18" charset="2"/>
              </a:rPr>
              <a:t></a:t>
            </a:r>
            <a:r>
              <a:rPr kumimoji="1" lang="zh-CN" altLang="en-US" sz="2800" dirty="0" smtClean="0">
                <a:solidFill>
                  <a:schemeClr val="bg1"/>
                </a:solidFill>
                <a:latin typeface="楷体_GB2312" pitchFamily="49" charset="-122"/>
                <a:ea typeface="楷体_GB2312" pitchFamily="49" charset="-122"/>
              </a:rPr>
              <a:t>硅胶 </a:t>
            </a:r>
            <a:r>
              <a:rPr kumimoji="1" lang="zh-CN" altLang="en-US" sz="2800" dirty="0" smtClean="0">
                <a:solidFill>
                  <a:schemeClr val="bg1"/>
                </a:solidFill>
                <a:latin typeface="楷体_GB2312" pitchFamily="49" charset="-122"/>
                <a:ea typeface="楷体_GB2312" pitchFamily="49" charset="-122"/>
                <a:sym typeface="Symbol" pitchFamily="18" charset="2"/>
              </a:rPr>
              <a:t></a:t>
            </a:r>
            <a:r>
              <a:rPr kumimoji="1" lang="zh-CN" altLang="en-US" sz="2800" dirty="0" smtClean="0">
                <a:solidFill>
                  <a:schemeClr val="bg1"/>
                </a:solidFill>
                <a:latin typeface="楷体_GB2312" pitchFamily="49" charset="-122"/>
                <a:ea typeface="楷体_GB2312" pitchFamily="49" charset="-122"/>
              </a:rPr>
              <a:t>硫酸</a:t>
            </a:r>
            <a:br>
              <a:rPr kumimoji="1" lang="zh-CN" altLang="en-US" sz="2800" dirty="0" smtClean="0">
                <a:solidFill>
                  <a:schemeClr val="bg1"/>
                </a:solidFill>
                <a:latin typeface="楷体_GB2312" pitchFamily="49" charset="-122"/>
                <a:ea typeface="楷体_GB2312" pitchFamily="49" charset="-122"/>
              </a:rPr>
            </a:br>
            <a:endParaRPr lang="en-US" altLang="zh-CN" sz="2800" dirty="0" smtClean="0">
              <a:solidFill>
                <a:schemeClr val="bg1"/>
              </a:solidFill>
              <a:latin typeface="楷体_GB2312" pitchFamily="49" charset="-122"/>
              <a:ea typeface="楷体_GB2312" pitchFamily="49" charset="-122"/>
            </a:endParaRPr>
          </a:p>
        </p:txBody>
      </p:sp>
    </p:spTree>
    <p:extLst>
      <p:ext uri="{BB962C8B-B14F-4D97-AF65-F5344CB8AC3E}">
        <p14:creationId xmlns:p14="http://schemas.microsoft.com/office/powerpoint/2010/main" val="17511623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1"/>
          </p:nvPr>
        </p:nvSpPr>
        <p:spPr>
          <a:xfrm>
            <a:off x="251520" y="989013"/>
            <a:ext cx="8640762" cy="5329237"/>
          </a:xfrm>
        </p:spPr>
        <p:txBody>
          <a:bodyPr/>
          <a:lstStyle/>
          <a:p>
            <a:pPr eaLnBrk="1" hangingPunct="1">
              <a:lnSpc>
                <a:spcPct val="150000"/>
              </a:lnSpc>
              <a:buFontTx/>
              <a:buNone/>
            </a:pPr>
            <a:r>
              <a:rPr lang="zh-CN" altLang="en-US" sz="2800" dirty="0" smtClean="0">
                <a:solidFill>
                  <a:srgbClr val="FFFF00"/>
                </a:solidFill>
                <a:latin typeface="楷体_GB2312" pitchFamily="49" charset="-122"/>
                <a:ea typeface="楷体_GB2312" pitchFamily="49" charset="-122"/>
              </a:rPr>
              <a:t>测定原理：</a:t>
            </a:r>
            <a:r>
              <a:rPr lang="zh-CN" altLang="en-US" sz="2600" dirty="0" smtClean="0">
                <a:solidFill>
                  <a:srgbClr val="FFFF00"/>
                </a:solidFill>
                <a:latin typeface="楷体_GB2312" pitchFamily="49" charset="-122"/>
                <a:ea typeface="楷体_GB2312" pitchFamily="49" charset="-122"/>
              </a:rPr>
              <a:t>碘氧化二氧化硫为三氧化硫需定量水分参与，根据消耗碘的量来测定水分的含量。          </a:t>
            </a:r>
            <a:r>
              <a:rPr kumimoji="1" lang="en-US" altLang="zh-CN" sz="2800" dirty="0" smtClean="0">
                <a:solidFill>
                  <a:schemeClr val="bg1"/>
                </a:solidFill>
              </a:rPr>
              <a:t>H</a:t>
            </a:r>
            <a:r>
              <a:rPr kumimoji="1" lang="en-US" altLang="zh-CN" sz="2800" baseline="-25000" dirty="0" smtClean="0">
                <a:solidFill>
                  <a:schemeClr val="bg1"/>
                </a:solidFill>
              </a:rPr>
              <a:t>2</a:t>
            </a:r>
            <a:r>
              <a:rPr kumimoji="1" lang="en-US" altLang="zh-CN" sz="2800" dirty="0" smtClean="0">
                <a:solidFill>
                  <a:schemeClr val="bg1"/>
                </a:solidFill>
              </a:rPr>
              <a:t>O+I</a:t>
            </a:r>
            <a:r>
              <a:rPr kumimoji="1" lang="en-US" altLang="zh-CN" sz="2800" baseline="-25000" dirty="0" smtClean="0">
                <a:solidFill>
                  <a:schemeClr val="bg1"/>
                </a:solidFill>
              </a:rPr>
              <a:t>2</a:t>
            </a:r>
            <a:r>
              <a:rPr kumimoji="1" lang="en-US" altLang="zh-CN" sz="2800" dirty="0" smtClean="0">
                <a:solidFill>
                  <a:schemeClr val="bg1"/>
                </a:solidFill>
              </a:rPr>
              <a:t>+SO</a:t>
            </a:r>
            <a:r>
              <a:rPr kumimoji="1" lang="en-US" altLang="zh-CN" sz="2800" baseline="-25000" dirty="0" smtClean="0">
                <a:solidFill>
                  <a:schemeClr val="bg1"/>
                </a:solidFill>
              </a:rPr>
              <a:t>2</a:t>
            </a:r>
            <a:r>
              <a:rPr kumimoji="1" lang="en-US" altLang="zh-CN" sz="2800" dirty="0" smtClean="0">
                <a:solidFill>
                  <a:schemeClr val="bg1"/>
                </a:solidFill>
              </a:rPr>
              <a:t>+3C</a:t>
            </a:r>
            <a:r>
              <a:rPr kumimoji="1" lang="en-US" altLang="zh-CN" sz="2800" baseline="-25000" dirty="0" smtClean="0">
                <a:solidFill>
                  <a:schemeClr val="bg1"/>
                </a:solidFill>
              </a:rPr>
              <a:t>5</a:t>
            </a:r>
            <a:r>
              <a:rPr kumimoji="1" lang="en-US" altLang="zh-CN" sz="2800" dirty="0" smtClean="0">
                <a:solidFill>
                  <a:schemeClr val="bg1"/>
                </a:solidFill>
              </a:rPr>
              <a:t>H</a:t>
            </a:r>
            <a:r>
              <a:rPr kumimoji="1" lang="en-US" altLang="zh-CN" sz="2800" baseline="-25000" dirty="0" smtClean="0">
                <a:solidFill>
                  <a:schemeClr val="bg1"/>
                </a:solidFill>
              </a:rPr>
              <a:t>5</a:t>
            </a:r>
            <a:r>
              <a:rPr kumimoji="1" lang="en-US" altLang="zh-CN" sz="2800" dirty="0" smtClean="0">
                <a:solidFill>
                  <a:schemeClr val="bg1"/>
                </a:solidFill>
              </a:rPr>
              <a:t>N→2C</a:t>
            </a:r>
            <a:r>
              <a:rPr kumimoji="1" lang="en-US" altLang="zh-CN" sz="2800" baseline="-25000" dirty="0" smtClean="0">
                <a:solidFill>
                  <a:schemeClr val="bg1"/>
                </a:solidFill>
              </a:rPr>
              <a:t>5</a:t>
            </a:r>
            <a:r>
              <a:rPr kumimoji="1" lang="en-US" altLang="zh-CN" sz="2800" dirty="0" smtClean="0">
                <a:solidFill>
                  <a:schemeClr val="bg1"/>
                </a:solidFill>
              </a:rPr>
              <a:t>H</a:t>
            </a:r>
            <a:r>
              <a:rPr kumimoji="1" lang="en-US" altLang="zh-CN" sz="2800" baseline="-25000" dirty="0" smtClean="0">
                <a:solidFill>
                  <a:schemeClr val="bg1"/>
                </a:solidFill>
              </a:rPr>
              <a:t>5</a:t>
            </a:r>
            <a:r>
              <a:rPr kumimoji="1" lang="en-US" altLang="zh-CN" sz="2800" dirty="0" smtClean="0">
                <a:solidFill>
                  <a:schemeClr val="bg1"/>
                </a:solidFill>
              </a:rPr>
              <a:t>N·HI+C</a:t>
            </a:r>
            <a:r>
              <a:rPr kumimoji="1" lang="en-US" altLang="zh-CN" sz="2800" baseline="-25000" dirty="0" smtClean="0">
                <a:solidFill>
                  <a:schemeClr val="bg1"/>
                </a:solidFill>
              </a:rPr>
              <a:t>5</a:t>
            </a:r>
            <a:r>
              <a:rPr kumimoji="1" lang="en-US" altLang="zh-CN" sz="2800" dirty="0" smtClean="0">
                <a:solidFill>
                  <a:schemeClr val="bg1"/>
                </a:solidFill>
              </a:rPr>
              <a:t>H</a:t>
            </a:r>
            <a:r>
              <a:rPr kumimoji="1" lang="en-US" altLang="zh-CN" sz="2800" baseline="-25000" dirty="0" smtClean="0">
                <a:solidFill>
                  <a:schemeClr val="bg1"/>
                </a:solidFill>
              </a:rPr>
              <a:t>5</a:t>
            </a:r>
            <a:r>
              <a:rPr kumimoji="1" lang="en-US" altLang="zh-CN" sz="2800" dirty="0" smtClean="0">
                <a:solidFill>
                  <a:schemeClr val="bg1"/>
                </a:solidFill>
              </a:rPr>
              <a:t>N·SO</a:t>
            </a:r>
            <a:r>
              <a:rPr kumimoji="1" lang="en-US" altLang="zh-CN" sz="2800" baseline="-25000" dirty="0" smtClean="0">
                <a:solidFill>
                  <a:schemeClr val="bg1"/>
                </a:solidFill>
              </a:rPr>
              <a:t>3</a:t>
            </a:r>
            <a:r>
              <a:rPr kumimoji="1" lang="en-US" altLang="zh-CN" sz="2800" dirty="0" smtClean="0">
                <a:solidFill>
                  <a:schemeClr val="bg1"/>
                </a:solidFill>
              </a:rPr>
              <a:t/>
            </a:r>
            <a:br>
              <a:rPr kumimoji="1" lang="en-US" altLang="zh-CN" sz="2800" dirty="0" smtClean="0">
                <a:solidFill>
                  <a:schemeClr val="bg1"/>
                </a:solidFill>
              </a:rPr>
            </a:br>
            <a:r>
              <a:rPr kumimoji="1" lang="en-US" altLang="zh-CN" sz="2800" dirty="0" smtClean="0">
                <a:solidFill>
                  <a:schemeClr val="bg1"/>
                </a:solidFill>
              </a:rPr>
              <a:t>C</a:t>
            </a:r>
            <a:r>
              <a:rPr kumimoji="1" lang="en-US" altLang="zh-CN" sz="2800" baseline="-25000" dirty="0" smtClean="0">
                <a:solidFill>
                  <a:schemeClr val="bg1"/>
                </a:solidFill>
              </a:rPr>
              <a:t>5</a:t>
            </a:r>
            <a:r>
              <a:rPr kumimoji="1" lang="en-US" altLang="zh-CN" sz="2800" dirty="0" smtClean="0">
                <a:solidFill>
                  <a:schemeClr val="bg1"/>
                </a:solidFill>
              </a:rPr>
              <a:t>H</a:t>
            </a:r>
            <a:r>
              <a:rPr kumimoji="1" lang="en-US" altLang="zh-CN" sz="2800" baseline="-25000" dirty="0" smtClean="0">
                <a:solidFill>
                  <a:schemeClr val="bg1"/>
                </a:solidFill>
              </a:rPr>
              <a:t>5</a:t>
            </a:r>
            <a:r>
              <a:rPr kumimoji="1" lang="en-US" altLang="zh-CN" sz="2800" dirty="0" smtClean="0">
                <a:solidFill>
                  <a:schemeClr val="bg1"/>
                </a:solidFill>
              </a:rPr>
              <a:t>N·SO</a:t>
            </a:r>
            <a:r>
              <a:rPr kumimoji="1" lang="en-US" altLang="zh-CN" sz="2800" baseline="-25000" dirty="0" smtClean="0">
                <a:solidFill>
                  <a:schemeClr val="bg1"/>
                </a:solidFill>
              </a:rPr>
              <a:t>3</a:t>
            </a:r>
            <a:r>
              <a:rPr kumimoji="1" lang="en-US" altLang="zh-CN" sz="2800" dirty="0" smtClean="0">
                <a:solidFill>
                  <a:schemeClr val="bg1"/>
                </a:solidFill>
              </a:rPr>
              <a:t>+CH</a:t>
            </a:r>
            <a:r>
              <a:rPr kumimoji="1" lang="en-US" altLang="zh-CN" sz="2800" baseline="-25000" dirty="0" smtClean="0">
                <a:solidFill>
                  <a:schemeClr val="bg1"/>
                </a:solidFill>
              </a:rPr>
              <a:t>3</a:t>
            </a:r>
            <a:r>
              <a:rPr kumimoji="1" lang="en-US" altLang="zh-CN" sz="2800" dirty="0" smtClean="0">
                <a:solidFill>
                  <a:schemeClr val="bg1"/>
                </a:solidFill>
              </a:rPr>
              <a:t>OH→C</a:t>
            </a:r>
            <a:r>
              <a:rPr kumimoji="1" lang="en-US" altLang="zh-CN" sz="2800" baseline="-25000" dirty="0" smtClean="0">
                <a:solidFill>
                  <a:schemeClr val="bg1"/>
                </a:solidFill>
              </a:rPr>
              <a:t>5</a:t>
            </a:r>
            <a:r>
              <a:rPr kumimoji="1" lang="en-US" altLang="zh-CN" sz="2800" dirty="0" smtClean="0">
                <a:solidFill>
                  <a:schemeClr val="bg1"/>
                </a:solidFill>
              </a:rPr>
              <a:t>H</a:t>
            </a:r>
            <a:r>
              <a:rPr kumimoji="1" lang="en-US" altLang="zh-CN" sz="2800" baseline="-25000" dirty="0" smtClean="0">
                <a:solidFill>
                  <a:schemeClr val="bg1"/>
                </a:solidFill>
              </a:rPr>
              <a:t>5</a:t>
            </a:r>
            <a:r>
              <a:rPr kumimoji="1" lang="en-US" altLang="zh-CN" sz="2800" dirty="0" smtClean="0">
                <a:solidFill>
                  <a:schemeClr val="bg1"/>
                </a:solidFill>
              </a:rPr>
              <a:t>N·HSO</a:t>
            </a:r>
            <a:r>
              <a:rPr kumimoji="1" lang="en-US" altLang="zh-CN" sz="2800" baseline="-25000" dirty="0" smtClean="0">
                <a:solidFill>
                  <a:schemeClr val="bg1"/>
                </a:solidFill>
              </a:rPr>
              <a:t>4</a:t>
            </a:r>
            <a:r>
              <a:rPr kumimoji="1" lang="en-US" altLang="zh-CN" sz="2800" dirty="0" smtClean="0">
                <a:solidFill>
                  <a:schemeClr val="bg1"/>
                </a:solidFill>
              </a:rPr>
              <a:t>CH</a:t>
            </a:r>
            <a:r>
              <a:rPr kumimoji="1" lang="en-US" altLang="zh-CN" sz="2800" baseline="-25000" dirty="0" smtClean="0">
                <a:solidFill>
                  <a:schemeClr val="bg1"/>
                </a:solidFill>
              </a:rPr>
              <a:t>3</a:t>
            </a:r>
            <a:r>
              <a:rPr kumimoji="1" lang="en-US" altLang="zh-CN" sz="2800" dirty="0" smtClean="0"/>
              <a:t/>
            </a:r>
            <a:br>
              <a:rPr kumimoji="1" lang="en-US" altLang="zh-CN" sz="2800" dirty="0" smtClean="0"/>
            </a:br>
            <a:r>
              <a:rPr kumimoji="1" lang="zh-CN" altLang="en-US" sz="2800" dirty="0" smtClean="0">
                <a:solidFill>
                  <a:schemeClr val="bg1"/>
                </a:solidFill>
              </a:rPr>
              <a:t>方法：</a:t>
            </a:r>
            <a:r>
              <a:rPr lang="zh-CN" altLang="en-US" sz="2600" dirty="0" smtClean="0">
                <a:solidFill>
                  <a:schemeClr val="bg1"/>
                </a:solidFill>
                <a:latin typeface="楷体_GB2312" pitchFamily="49" charset="-122"/>
                <a:ea typeface="楷体_GB2312" pitchFamily="49" charset="-122"/>
              </a:rPr>
              <a:t>精密称取供试品适量</a:t>
            </a:r>
            <a:r>
              <a:rPr lang="en-US" altLang="zh-CN" sz="2600" dirty="0" smtClean="0">
                <a:solidFill>
                  <a:schemeClr val="bg1"/>
                </a:solidFill>
                <a:latin typeface="楷体_GB2312" pitchFamily="49" charset="-122"/>
                <a:ea typeface="楷体_GB2312" pitchFamily="49" charset="-122"/>
              </a:rPr>
              <a:t>(</a:t>
            </a:r>
            <a:r>
              <a:rPr lang="zh-CN" altLang="en-US" sz="2600" dirty="0" smtClean="0">
                <a:solidFill>
                  <a:schemeClr val="bg1"/>
                </a:solidFill>
                <a:latin typeface="楷体_GB2312" pitchFamily="49" charset="-122"/>
                <a:ea typeface="楷体_GB2312" pitchFamily="49" charset="-122"/>
              </a:rPr>
              <a:t>约消耗费休氏试液</a:t>
            </a:r>
            <a:r>
              <a:rPr lang="en-US" altLang="zh-CN" sz="2600" dirty="0" smtClean="0">
                <a:solidFill>
                  <a:schemeClr val="bg1"/>
                </a:solidFill>
                <a:latin typeface="楷体_GB2312" pitchFamily="49" charset="-122"/>
                <a:ea typeface="楷体_GB2312" pitchFamily="49" charset="-122"/>
              </a:rPr>
              <a:t>1</a:t>
            </a:r>
            <a:r>
              <a:rPr lang="zh-CN" altLang="en-US" sz="2600" dirty="0" smtClean="0">
                <a:solidFill>
                  <a:schemeClr val="bg1"/>
                </a:solidFill>
                <a:latin typeface="楷体_GB2312" pitchFamily="49" charset="-122"/>
                <a:ea typeface="楷体_GB2312" pitchFamily="49" charset="-122"/>
              </a:rPr>
              <a:t>～</a:t>
            </a:r>
            <a:r>
              <a:rPr lang="en-US" altLang="zh-CN" sz="2600" dirty="0" smtClean="0">
                <a:solidFill>
                  <a:schemeClr val="bg1"/>
                </a:solidFill>
                <a:latin typeface="楷体_GB2312" pitchFamily="49" charset="-122"/>
                <a:ea typeface="楷体_GB2312" pitchFamily="49" charset="-122"/>
              </a:rPr>
              <a:t>5ml),</a:t>
            </a:r>
            <a:r>
              <a:rPr lang="zh-CN" altLang="en-US" sz="2600" dirty="0" smtClean="0">
                <a:solidFill>
                  <a:schemeClr val="bg1"/>
                </a:solidFill>
                <a:latin typeface="楷体_GB2312" pitchFamily="49" charset="-122"/>
                <a:ea typeface="楷体_GB2312" pitchFamily="49" charset="-122"/>
              </a:rPr>
              <a:t>加无水甲醇</a:t>
            </a:r>
            <a:r>
              <a:rPr lang="en-US" altLang="zh-CN" sz="2600" dirty="0" smtClean="0">
                <a:solidFill>
                  <a:schemeClr val="bg1"/>
                </a:solidFill>
                <a:latin typeface="楷体_GB2312" pitchFamily="49" charset="-122"/>
                <a:ea typeface="楷体_GB2312" pitchFamily="49" charset="-122"/>
              </a:rPr>
              <a:t>2</a:t>
            </a:r>
            <a:r>
              <a:rPr lang="zh-CN" altLang="en-US" sz="2600" dirty="0" smtClean="0">
                <a:solidFill>
                  <a:schemeClr val="bg1"/>
                </a:solidFill>
                <a:latin typeface="楷体_GB2312" pitchFamily="49" charset="-122"/>
                <a:ea typeface="楷体_GB2312" pitchFamily="49" charset="-122"/>
              </a:rPr>
              <a:t>～</a:t>
            </a:r>
            <a:r>
              <a:rPr lang="en-US" altLang="zh-CN" sz="2600" dirty="0" smtClean="0">
                <a:solidFill>
                  <a:schemeClr val="bg1"/>
                </a:solidFill>
                <a:latin typeface="楷体_GB2312" pitchFamily="49" charset="-122"/>
                <a:ea typeface="楷体_GB2312" pitchFamily="49" charset="-122"/>
              </a:rPr>
              <a:t>5ml</a:t>
            </a:r>
            <a:r>
              <a:rPr lang="zh-CN" altLang="en-US" sz="2600" dirty="0" smtClean="0">
                <a:solidFill>
                  <a:schemeClr val="bg1"/>
                </a:solidFill>
                <a:latin typeface="楷体_GB2312" pitchFamily="49" charset="-122"/>
                <a:ea typeface="楷体_GB2312" pitchFamily="49" charset="-122"/>
              </a:rPr>
              <a:t>，不断搅拌下用费休氏试液滴定至溶液由浅黄色变为红棕色</a:t>
            </a:r>
            <a:r>
              <a:rPr lang="en-US" altLang="zh-CN" sz="2600" dirty="0" smtClean="0">
                <a:solidFill>
                  <a:schemeClr val="bg1"/>
                </a:solidFill>
                <a:latin typeface="楷体_GB2312" pitchFamily="49" charset="-122"/>
                <a:ea typeface="楷体_GB2312" pitchFamily="49" charset="-122"/>
              </a:rPr>
              <a:t>,</a:t>
            </a:r>
            <a:r>
              <a:rPr lang="zh-CN" altLang="en-US" sz="2600" dirty="0" smtClean="0">
                <a:solidFill>
                  <a:schemeClr val="bg1"/>
                </a:solidFill>
                <a:latin typeface="楷体_GB2312" pitchFamily="49" charset="-122"/>
                <a:ea typeface="楷体_GB2312" pitchFamily="49" charset="-122"/>
              </a:rPr>
              <a:t>或用永停滴定法指示终点；另作空白试验</a:t>
            </a:r>
            <a:r>
              <a:rPr lang="zh-CN" altLang="en-US" sz="2400" dirty="0" smtClean="0">
                <a:solidFill>
                  <a:schemeClr val="bg1"/>
                </a:solidFill>
                <a:latin typeface="楷体_GB2312" pitchFamily="49" charset="-122"/>
                <a:ea typeface="楷体_GB2312" pitchFamily="49" charset="-122"/>
              </a:rPr>
              <a:t>。</a:t>
            </a:r>
          </a:p>
        </p:txBody>
      </p:sp>
      <p:sp>
        <p:nvSpPr>
          <p:cNvPr id="87043" name="Rectangle 5"/>
          <p:cNvSpPr>
            <a:spLocks noChangeArrowheads="1"/>
          </p:cNvSpPr>
          <p:nvPr/>
        </p:nvSpPr>
        <p:spPr bwMode="auto">
          <a:xfrm>
            <a:off x="107504" y="404813"/>
            <a:ext cx="3068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dirty="0">
                <a:solidFill>
                  <a:srgbClr val="FFFF00"/>
                </a:solidFill>
                <a:ea typeface="楷体_GB2312" pitchFamily="49" charset="-122"/>
              </a:rPr>
              <a:t>七、水份测定法</a:t>
            </a:r>
          </a:p>
        </p:txBody>
      </p:sp>
    </p:spTree>
    <p:extLst>
      <p:ext uri="{BB962C8B-B14F-4D97-AF65-F5344CB8AC3E}">
        <p14:creationId xmlns:p14="http://schemas.microsoft.com/office/powerpoint/2010/main" val="22700933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ChangeArrowheads="1"/>
          </p:cNvSpPr>
          <p:nvPr/>
        </p:nvSpPr>
        <p:spPr bwMode="auto">
          <a:xfrm>
            <a:off x="684213" y="4221163"/>
            <a:ext cx="8183562"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spcBef>
                <a:spcPct val="50000"/>
              </a:spcBef>
            </a:pPr>
            <a:r>
              <a:rPr kumimoji="1" lang="zh-CN" altLang="en-US" sz="2800" b="0">
                <a:solidFill>
                  <a:schemeClr val="bg1"/>
                </a:solidFill>
                <a:latin typeface="楷体_GB2312" pitchFamily="49" charset="-122"/>
                <a:ea typeface="楷体_GB2312" pitchFamily="49" charset="-122"/>
              </a:rPr>
              <a:t>水与</a:t>
            </a:r>
            <a:r>
              <a:rPr kumimoji="1" lang="zh-CN" altLang="en-US" sz="2800" b="0">
                <a:solidFill>
                  <a:srgbClr val="FFFF00"/>
                </a:solidFill>
                <a:latin typeface="楷体_GB2312" pitchFamily="49" charset="-122"/>
                <a:ea typeface="楷体_GB2312" pitchFamily="49" charset="-122"/>
              </a:rPr>
              <a:t>费休氏试液</a:t>
            </a:r>
            <a:r>
              <a:rPr kumimoji="1" lang="zh-CN" altLang="en-US" sz="2800" b="0">
                <a:solidFill>
                  <a:schemeClr val="bg1"/>
                </a:solidFill>
                <a:latin typeface="楷体_GB2312" pitchFamily="49" charset="-122"/>
                <a:ea typeface="楷体_GB2312" pitchFamily="49" charset="-122"/>
              </a:rPr>
              <a:t>摩尔比：水：碘：二氧化硫：甲醇：吡啶</a:t>
            </a:r>
            <a:r>
              <a:rPr kumimoji="1" lang="en-US" altLang="zh-CN" sz="2800" b="0">
                <a:solidFill>
                  <a:schemeClr val="bg1"/>
                </a:solidFill>
                <a:latin typeface="楷体_GB2312" pitchFamily="49" charset="-122"/>
                <a:ea typeface="楷体_GB2312" pitchFamily="49" charset="-122"/>
              </a:rPr>
              <a:t>=1</a:t>
            </a:r>
            <a:r>
              <a:rPr kumimoji="1" lang="zh-CN" altLang="en-US" sz="2800" b="0">
                <a:solidFill>
                  <a:schemeClr val="bg1"/>
                </a:solidFill>
                <a:latin typeface="楷体_GB2312" pitchFamily="49" charset="-122"/>
                <a:ea typeface="楷体_GB2312" pitchFamily="49" charset="-122"/>
              </a:rPr>
              <a:t>：</a:t>
            </a:r>
            <a:r>
              <a:rPr kumimoji="1" lang="en-US" altLang="zh-CN" sz="2800" b="0">
                <a:solidFill>
                  <a:schemeClr val="bg1"/>
                </a:solidFill>
                <a:latin typeface="楷体_GB2312" pitchFamily="49" charset="-122"/>
                <a:ea typeface="楷体_GB2312" pitchFamily="49" charset="-122"/>
              </a:rPr>
              <a:t>1</a:t>
            </a:r>
            <a:r>
              <a:rPr kumimoji="1" lang="zh-CN" altLang="en-US" sz="2800" b="0">
                <a:solidFill>
                  <a:schemeClr val="bg1"/>
                </a:solidFill>
                <a:latin typeface="楷体_GB2312" pitchFamily="49" charset="-122"/>
                <a:ea typeface="楷体_GB2312" pitchFamily="49" charset="-122"/>
              </a:rPr>
              <a:t>：</a:t>
            </a:r>
            <a:r>
              <a:rPr kumimoji="1" lang="en-US" altLang="zh-CN" sz="2800" b="0">
                <a:solidFill>
                  <a:schemeClr val="bg1"/>
                </a:solidFill>
                <a:latin typeface="楷体_GB2312" pitchFamily="49" charset="-122"/>
                <a:ea typeface="楷体_GB2312" pitchFamily="49" charset="-122"/>
              </a:rPr>
              <a:t>1</a:t>
            </a:r>
            <a:r>
              <a:rPr kumimoji="1" lang="zh-CN" altLang="en-US" sz="2800" b="0">
                <a:solidFill>
                  <a:schemeClr val="bg1"/>
                </a:solidFill>
                <a:latin typeface="楷体_GB2312" pitchFamily="49" charset="-122"/>
                <a:ea typeface="楷体_GB2312" pitchFamily="49" charset="-122"/>
              </a:rPr>
              <a:t>：</a:t>
            </a:r>
            <a:r>
              <a:rPr kumimoji="1" lang="en-US" altLang="zh-CN" sz="2800" b="0">
                <a:solidFill>
                  <a:schemeClr val="bg1"/>
                </a:solidFill>
                <a:latin typeface="楷体_GB2312" pitchFamily="49" charset="-122"/>
                <a:ea typeface="楷体_GB2312" pitchFamily="49" charset="-122"/>
              </a:rPr>
              <a:t>1</a:t>
            </a:r>
            <a:r>
              <a:rPr kumimoji="1" lang="zh-CN" altLang="en-US" sz="2800" b="0">
                <a:solidFill>
                  <a:schemeClr val="bg1"/>
                </a:solidFill>
                <a:latin typeface="楷体_GB2312" pitchFamily="49" charset="-122"/>
                <a:ea typeface="楷体_GB2312" pitchFamily="49" charset="-122"/>
              </a:rPr>
              <a:t>：</a:t>
            </a:r>
            <a:r>
              <a:rPr kumimoji="1" lang="en-US" altLang="zh-CN" sz="2800" b="0">
                <a:solidFill>
                  <a:schemeClr val="bg1"/>
                </a:solidFill>
                <a:latin typeface="楷体_GB2312" pitchFamily="49" charset="-122"/>
                <a:ea typeface="楷体_GB2312" pitchFamily="49" charset="-122"/>
              </a:rPr>
              <a:t>3</a:t>
            </a:r>
          </a:p>
        </p:txBody>
      </p:sp>
      <p:sp>
        <p:nvSpPr>
          <p:cNvPr id="88067" name="矩形 1"/>
          <p:cNvSpPr>
            <a:spLocks noChangeArrowheads="1"/>
          </p:cNvSpPr>
          <p:nvPr/>
        </p:nvSpPr>
        <p:spPr bwMode="auto">
          <a:xfrm>
            <a:off x="546100" y="1209675"/>
            <a:ext cx="7902575"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400" dirty="0">
                <a:solidFill>
                  <a:schemeClr val="bg1"/>
                </a:solidFill>
                <a:latin typeface="楷体_GB2312" pitchFamily="49" charset="-122"/>
                <a:ea typeface="楷体_GB2312" pitchFamily="49" charset="-122"/>
              </a:rPr>
              <a:t>供试品中水分含量</a:t>
            </a:r>
            <a:r>
              <a:rPr lang="en-US" altLang="zh-CN" sz="2400" dirty="0">
                <a:solidFill>
                  <a:schemeClr val="bg1"/>
                </a:solidFill>
                <a:latin typeface="楷体_GB2312" pitchFamily="49" charset="-122"/>
                <a:ea typeface="楷体_GB2312" pitchFamily="49" charset="-122"/>
              </a:rPr>
              <a:t>(</a:t>
            </a:r>
            <a:r>
              <a:rPr lang="zh-CN" altLang="en-US" sz="2400" dirty="0">
                <a:solidFill>
                  <a:schemeClr val="bg1"/>
                </a:solidFill>
                <a:latin typeface="楷体_GB2312" pitchFamily="49" charset="-122"/>
                <a:ea typeface="楷体_GB2312" pitchFamily="49" charset="-122"/>
              </a:rPr>
              <a:t>％</a:t>
            </a:r>
            <a:r>
              <a:rPr lang="en-US" altLang="zh-CN" sz="2400" dirty="0">
                <a:solidFill>
                  <a:schemeClr val="bg1"/>
                </a:solidFill>
                <a:latin typeface="楷体_GB2312" pitchFamily="49" charset="-122"/>
                <a:ea typeface="楷体_GB2312" pitchFamily="49" charset="-122"/>
              </a:rPr>
              <a:t>)</a:t>
            </a:r>
            <a:r>
              <a:rPr lang="zh-CN" altLang="en-US" sz="2400" dirty="0">
                <a:solidFill>
                  <a:schemeClr val="bg1"/>
                </a:solidFill>
                <a:latin typeface="楷体_GB2312" pitchFamily="49" charset="-122"/>
                <a:ea typeface="楷体_GB2312" pitchFamily="49" charset="-122"/>
              </a:rPr>
              <a:t>＝ </a:t>
            </a:r>
            <a:r>
              <a:rPr lang="en-US" altLang="zh-CN" sz="2400" dirty="0">
                <a:solidFill>
                  <a:schemeClr val="bg1"/>
                </a:solidFill>
                <a:latin typeface="楷体_GB2312" pitchFamily="49" charset="-122"/>
                <a:ea typeface="楷体_GB2312" pitchFamily="49" charset="-122"/>
              </a:rPr>
              <a:t>(A</a:t>
            </a:r>
            <a:r>
              <a:rPr lang="zh-CN" altLang="en-US" sz="2400" dirty="0">
                <a:solidFill>
                  <a:schemeClr val="bg1"/>
                </a:solidFill>
                <a:latin typeface="楷体_GB2312" pitchFamily="49" charset="-122"/>
                <a:ea typeface="楷体_GB2312" pitchFamily="49" charset="-122"/>
              </a:rPr>
              <a:t>－</a:t>
            </a:r>
            <a:r>
              <a:rPr lang="en-US" altLang="zh-CN" sz="2400" dirty="0">
                <a:solidFill>
                  <a:schemeClr val="bg1"/>
                </a:solidFill>
                <a:latin typeface="楷体_GB2312" pitchFamily="49" charset="-122"/>
                <a:ea typeface="楷体_GB2312" pitchFamily="49" charset="-122"/>
              </a:rPr>
              <a:t>B)F </a:t>
            </a:r>
            <a:r>
              <a:rPr lang="zh-CN" altLang="en-US" sz="2400" dirty="0">
                <a:solidFill>
                  <a:schemeClr val="bg1"/>
                </a:solidFill>
                <a:latin typeface="楷体_GB2312" pitchFamily="49" charset="-122"/>
                <a:ea typeface="楷体_GB2312" pitchFamily="49" charset="-122"/>
              </a:rPr>
              <a:t>／</a:t>
            </a:r>
            <a:r>
              <a:rPr lang="en-US" altLang="zh-CN" sz="2400" dirty="0">
                <a:solidFill>
                  <a:schemeClr val="bg1"/>
                </a:solidFill>
                <a:latin typeface="楷体_GB2312" pitchFamily="49" charset="-122"/>
                <a:ea typeface="楷体_GB2312" pitchFamily="49" charset="-122"/>
              </a:rPr>
              <a:t>W ×100</a:t>
            </a:r>
            <a:r>
              <a:rPr lang="zh-CN" altLang="en-US" sz="2400" dirty="0">
                <a:solidFill>
                  <a:schemeClr val="bg1"/>
                </a:solidFill>
                <a:latin typeface="楷体_GB2312" pitchFamily="49" charset="-122"/>
                <a:ea typeface="楷体_GB2312" pitchFamily="49" charset="-122"/>
              </a:rPr>
              <a:t>％</a:t>
            </a:r>
          </a:p>
          <a:p>
            <a:pPr>
              <a:lnSpc>
                <a:spcPct val="150000"/>
              </a:lnSpc>
            </a:pPr>
            <a:r>
              <a:rPr lang="zh-CN" altLang="en-US" sz="2400" dirty="0">
                <a:solidFill>
                  <a:schemeClr val="bg1"/>
                </a:solidFill>
                <a:latin typeface="楷体_GB2312" pitchFamily="49" charset="-122"/>
                <a:ea typeface="楷体_GB2312" pitchFamily="49" charset="-122"/>
              </a:rPr>
              <a:t>    式</a:t>
            </a:r>
            <a:r>
              <a:rPr lang="zh-CN" altLang="en-US" sz="2400" dirty="0" smtClean="0">
                <a:solidFill>
                  <a:schemeClr val="bg1"/>
                </a:solidFill>
                <a:latin typeface="楷体_GB2312" pitchFamily="49" charset="-122"/>
                <a:ea typeface="楷体_GB2312" pitchFamily="49" charset="-122"/>
              </a:rPr>
              <a:t>中 </a:t>
            </a:r>
            <a:r>
              <a:rPr lang="en-US" altLang="zh-CN" sz="2400" dirty="0">
                <a:solidFill>
                  <a:schemeClr val="bg1"/>
                </a:solidFill>
                <a:latin typeface="楷体_GB2312" pitchFamily="49" charset="-122"/>
                <a:ea typeface="楷体_GB2312" pitchFamily="49" charset="-122"/>
              </a:rPr>
              <a:t>A</a:t>
            </a:r>
            <a:r>
              <a:rPr lang="zh-CN" altLang="en-US" sz="2400" dirty="0">
                <a:solidFill>
                  <a:schemeClr val="bg1"/>
                </a:solidFill>
                <a:latin typeface="楷体_GB2312" pitchFamily="49" charset="-122"/>
                <a:ea typeface="楷体_GB2312" pitchFamily="49" charset="-122"/>
              </a:rPr>
              <a:t>为供试品所消耗费休氏试液的容积</a:t>
            </a:r>
            <a:r>
              <a:rPr lang="en-US" altLang="zh-CN" sz="2400" dirty="0">
                <a:solidFill>
                  <a:schemeClr val="bg1"/>
                </a:solidFill>
                <a:latin typeface="楷体_GB2312" pitchFamily="49" charset="-122"/>
                <a:ea typeface="楷体_GB2312" pitchFamily="49" charset="-122"/>
              </a:rPr>
              <a:t>,ml</a:t>
            </a:r>
            <a:r>
              <a:rPr lang="zh-CN" altLang="en-US" sz="2400" dirty="0">
                <a:solidFill>
                  <a:schemeClr val="bg1"/>
                </a:solidFill>
                <a:latin typeface="楷体_GB2312" pitchFamily="49" charset="-122"/>
                <a:ea typeface="楷体_GB2312" pitchFamily="49" charset="-122"/>
              </a:rPr>
              <a:t>；</a:t>
            </a:r>
          </a:p>
          <a:p>
            <a:pPr>
              <a:lnSpc>
                <a:spcPct val="150000"/>
              </a:lnSpc>
            </a:pPr>
            <a:r>
              <a:rPr lang="zh-CN" altLang="en-US" sz="2400" dirty="0">
                <a:solidFill>
                  <a:schemeClr val="bg1"/>
                </a:solidFill>
                <a:latin typeface="楷体_GB2312" pitchFamily="49" charset="-122"/>
                <a:ea typeface="楷体_GB2312" pitchFamily="49" charset="-122"/>
              </a:rPr>
              <a:t>        </a:t>
            </a:r>
            <a:r>
              <a:rPr lang="zh-CN" altLang="en-US" sz="2400" dirty="0" smtClean="0">
                <a:solidFill>
                  <a:schemeClr val="bg1"/>
                </a:solidFill>
                <a:latin typeface="楷体_GB2312" pitchFamily="49" charset="-122"/>
                <a:ea typeface="楷体_GB2312" pitchFamily="49" charset="-122"/>
              </a:rPr>
              <a:t> </a:t>
            </a:r>
            <a:r>
              <a:rPr lang="en-US" altLang="zh-CN" sz="2400" dirty="0" smtClean="0">
                <a:solidFill>
                  <a:schemeClr val="bg1"/>
                </a:solidFill>
                <a:latin typeface="楷体_GB2312" pitchFamily="49" charset="-122"/>
                <a:ea typeface="楷体_GB2312" pitchFamily="49" charset="-122"/>
              </a:rPr>
              <a:t>B</a:t>
            </a:r>
            <a:r>
              <a:rPr lang="zh-CN" altLang="en-US" sz="2400" dirty="0">
                <a:solidFill>
                  <a:schemeClr val="bg1"/>
                </a:solidFill>
                <a:latin typeface="楷体_GB2312" pitchFamily="49" charset="-122"/>
                <a:ea typeface="楷体_GB2312" pitchFamily="49" charset="-122"/>
              </a:rPr>
              <a:t>为空白所消耗费休氏试液的容积</a:t>
            </a:r>
            <a:r>
              <a:rPr lang="en-US" altLang="zh-CN" sz="2400" dirty="0">
                <a:solidFill>
                  <a:schemeClr val="bg1"/>
                </a:solidFill>
                <a:latin typeface="楷体_GB2312" pitchFamily="49" charset="-122"/>
                <a:ea typeface="楷体_GB2312" pitchFamily="49" charset="-122"/>
              </a:rPr>
              <a:t>,ml</a:t>
            </a:r>
            <a:r>
              <a:rPr lang="zh-CN" altLang="en-US" sz="2400" dirty="0">
                <a:solidFill>
                  <a:schemeClr val="bg1"/>
                </a:solidFill>
                <a:latin typeface="楷体_GB2312" pitchFamily="49" charset="-122"/>
                <a:ea typeface="楷体_GB2312" pitchFamily="49" charset="-122"/>
              </a:rPr>
              <a:t>； </a:t>
            </a:r>
          </a:p>
          <a:p>
            <a:pPr>
              <a:lnSpc>
                <a:spcPct val="150000"/>
              </a:lnSpc>
            </a:pPr>
            <a:r>
              <a:rPr lang="zh-CN" altLang="en-US" sz="2400" dirty="0">
                <a:solidFill>
                  <a:schemeClr val="bg1"/>
                </a:solidFill>
                <a:latin typeface="楷体_GB2312" pitchFamily="49" charset="-122"/>
                <a:ea typeface="楷体_GB2312" pitchFamily="49" charset="-122"/>
              </a:rPr>
              <a:t>        </a:t>
            </a:r>
            <a:r>
              <a:rPr lang="zh-CN" altLang="en-US" sz="2400" dirty="0" smtClean="0">
                <a:solidFill>
                  <a:schemeClr val="bg1"/>
                </a:solidFill>
                <a:latin typeface="楷体_GB2312" pitchFamily="49" charset="-122"/>
                <a:ea typeface="楷体_GB2312" pitchFamily="49" charset="-122"/>
              </a:rPr>
              <a:t> </a:t>
            </a:r>
            <a:r>
              <a:rPr lang="en-US" altLang="zh-CN" sz="2400" dirty="0" smtClean="0">
                <a:solidFill>
                  <a:schemeClr val="bg1"/>
                </a:solidFill>
                <a:latin typeface="楷体_GB2312" pitchFamily="49" charset="-122"/>
                <a:ea typeface="楷体_GB2312" pitchFamily="49" charset="-122"/>
              </a:rPr>
              <a:t>F</a:t>
            </a:r>
            <a:r>
              <a:rPr lang="zh-CN" altLang="en-US" sz="2400" dirty="0">
                <a:solidFill>
                  <a:schemeClr val="bg1"/>
                </a:solidFill>
                <a:latin typeface="楷体_GB2312" pitchFamily="49" charset="-122"/>
                <a:ea typeface="楷体_GB2312" pitchFamily="49" charset="-122"/>
              </a:rPr>
              <a:t>为每</a:t>
            </a:r>
            <a:r>
              <a:rPr lang="en-US" altLang="zh-CN" sz="2400" dirty="0">
                <a:solidFill>
                  <a:schemeClr val="bg1"/>
                </a:solidFill>
                <a:latin typeface="楷体_GB2312" pitchFamily="49" charset="-122"/>
                <a:ea typeface="楷体_GB2312" pitchFamily="49" charset="-122"/>
              </a:rPr>
              <a:t>1ml</a:t>
            </a:r>
            <a:r>
              <a:rPr lang="zh-CN" altLang="en-US" sz="2400" dirty="0">
                <a:solidFill>
                  <a:schemeClr val="bg1"/>
                </a:solidFill>
                <a:latin typeface="楷体_GB2312" pitchFamily="49" charset="-122"/>
                <a:ea typeface="楷体_GB2312" pitchFamily="49" charset="-122"/>
              </a:rPr>
              <a:t>费休氏试液相当于水的重量</a:t>
            </a:r>
            <a:r>
              <a:rPr lang="en-US" altLang="zh-CN" sz="2400" dirty="0">
                <a:solidFill>
                  <a:schemeClr val="bg1"/>
                </a:solidFill>
                <a:latin typeface="楷体_GB2312" pitchFamily="49" charset="-122"/>
                <a:ea typeface="楷体_GB2312" pitchFamily="49" charset="-122"/>
              </a:rPr>
              <a:t>,mg</a:t>
            </a:r>
            <a:r>
              <a:rPr lang="zh-CN" altLang="en-US" sz="2400" dirty="0">
                <a:solidFill>
                  <a:schemeClr val="bg1"/>
                </a:solidFill>
                <a:latin typeface="楷体_GB2312" pitchFamily="49" charset="-122"/>
                <a:ea typeface="楷体_GB2312" pitchFamily="49" charset="-122"/>
              </a:rPr>
              <a:t>； </a:t>
            </a:r>
          </a:p>
          <a:p>
            <a:pPr>
              <a:lnSpc>
                <a:spcPct val="150000"/>
              </a:lnSpc>
            </a:pPr>
            <a:r>
              <a:rPr lang="zh-CN" altLang="en-US" sz="2400" dirty="0">
                <a:solidFill>
                  <a:schemeClr val="bg1"/>
                </a:solidFill>
                <a:latin typeface="楷体_GB2312" pitchFamily="49" charset="-122"/>
                <a:ea typeface="楷体_GB2312" pitchFamily="49" charset="-122"/>
              </a:rPr>
              <a:t>        </a:t>
            </a:r>
            <a:r>
              <a:rPr lang="zh-CN" altLang="en-US" sz="2400" dirty="0" smtClean="0">
                <a:solidFill>
                  <a:schemeClr val="bg1"/>
                </a:solidFill>
                <a:latin typeface="楷体_GB2312" pitchFamily="49" charset="-122"/>
                <a:ea typeface="楷体_GB2312" pitchFamily="49" charset="-122"/>
              </a:rPr>
              <a:t> </a:t>
            </a:r>
            <a:r>
              <a:rPr lang="en-US" altLang="zh-CN" sz="2400" dirty="0" smtClean="0">
                <a:solidFill>
                  <a:schemeClr val="bg1"/>
                </a:solidFill>
                <a:latin typeface="楷体_GB2312" pitchFamily="49" charset="-122"/>
                <a:ea typeface="楷体_GB2312" pitchFamily="49" charset="-122"/>
              </a:rPr>
              <a:t>W</a:t>
            </a:r>
            <a:r>
              <a:rPr lang="zh-CN" altLang="en-US" sz="2400" dirty="0">
                <a:solidFill>
                  <a:schemeClr val="bg1"/>
                </a:solidFill>
                <a:latin typeface="楷体_GB2312" pitchFamily="49" charset="-122"/>
                <a:ea typeface="楷体_GB2312" pitchFamily="49" charset="-122"/>
              </a:rPr>
              <a:t>为供试品的重量</a:t>
            </a:r>
            <a:r>
              <a:rPr lang="en-US" altLang="zh-CN" sz="2400" dirty="0">
                <a:solidFill>
                  <a:schemeClr val="bg1"/>
                </a:solidFill>
                <a:latin typeface="楷体_GB2312" pitchFamily="49" charset="-122"/>
                <a:ea typeface="楷体_GB2312" pitchFamily="49" charset="-122"/>
              </a:rPr>
              <a:t>,mg</a:t>
            </a:r>
            <a:r>
              <a:rPr lang="zh-CN" altLang="en-US" sz="2400" dirty="0">
                <a:solidFill>
                  <a:schemeClr val="bg1"/>
                </a:solidFill>
                <a:latin typeface="楷体_GB2312" pitchFamily="49" charset="-122"/>
                <a:ea typeface="楷体_GB2312" pitchFamily="49" charset="-122"/>
              </a:rPr>
              <a:t>。 </a:t>
            </a:r>
          </a:p>
        </p:txBody>
      </p:sp>
    </p:spTree>
    <p:extLst>
      <p:ext uri="{BB962C8B-B14F-4D97-AF65-F5344CB8AC3E}">
        <p14:creationId xmlns:p14="http://schemas.microsoft.com/office/powerpoint/2010/main" val="68599012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0" y="1557338"/>
            <a:ext cx="88392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just" eaLnBrk="1" hangingPunct="1">
              <a:lnSpc>
                <a:spcPct val="130000"/>
              </a:lnSpc>
            </a:pPr>
            <a:r>
              <a:rPr kumimoji="1" lang="en-US" altLang="zh-CN" sz="3600" b="0">
                <a:solidFill>
                  <a:schemeClr val="bg1"/>
                </a:solidFill>
                <a:latin typeface="Times New Roman" pitchFamily="18" charset="0"/>
              </a:rPr>
              <a:t>         </a:t>
            </a:r>
            <a:r>
              <a:rPr kumimoji="1" lang="zh-CN" altLang="en-US" sz="2800" b="0">
                <a:solidFill>
                  <a:schemeClr val="bg1"/>
                </a:solidFill>
                <a:latin typeface="楷体_GB2312" pitchFamily="49" charset="-122"/>
                <a:ea typeface="楷体_GB2312" pitchFamily="49" charset="-122"/>
              </a:rPr>
              <a:t>检查不含金属的有机药物或挥发性无机药物中混入的无机杂质</a:t>
            </a:r>
            <a:r>
              <a:rPr kumimoji="1" lang="en-US" altLang="zh-CN" sz="2800" b="0">
                <a:solidFill>
                  <a:schemeClr val="bg1"/>
                </a:solidFill>
                <a:latin typeface="楷体_GB2312" pitchFamily="49" charset="-122"/>
                <a:ea typeface="楷体_GB2312" pitchFamily="49" charset="-122"/>
              </a:rPr>
              <a:t>(</a:t>
            </a:r>
            <a:r>
              <a:rPr kumimoji="1" lang="zh-CN" altLang="en-US" sz="2800" b="0">
                <a:solidFill>
                  <a:schemeClr val="bg1"/>
                </a:solidFill>
                <a:latin typeface="楷体_GB2312" pitchFamily="49" charset="-122"/>
                <a:ea typeface="楷体_GB2312" pitchFamily="49" charset="-122"/>
              </a:rPr>
              <a:t>金属氧化物或无机盐类</a:t>
            </a:r>
            <a:r>
              <a:rPr kumimoji="1" lang="en-US" altLang="zh-CN" sz="2800" b="0">
                <a:solidFill>
                  <a:schemeClr val="bg1"/>
                </a:solidFill>
                <a:latin typeface="楷体_GB2312" pitchFamily="49" charset="-122"/>
                <a:ea typeface="楷体_GB2312" pitchFamily="49" charset="-122"/>
              </a:rPr>
              <a:t>)</a:t>
            </a:r>
            <a:r>
              <a:rPr kumimoji="1" lang="zh-CN" altLang="en-US" sz="2800" b="0">
                <a:solidFill>
                  <a:schemeClr val="bg1"/>
                </a:solidFill>
                <a:latin typeface="楷体_GB2312" pitchFamily="49" charset="-122"/>
                <a:ea typeface="楷体_GB2312" pitchFamily="49" charset="-122"/>
              </a:rPr>
              <a:t>。</a:t>
            </a:r>
          </a:p>
          <a:p>
            <a:pPr algn="just" eaLnBrk="1" hangingPunct="1">
              <a:lnSpc>
                <a:spcPct val="130000"/>
              </a:lnSpc>
            </a:pPr>
            <a:r>
              <a:rPr kumimoji="1" lang="zh-CN" altLang="en-US" sz="2800" b="0">
                <a:solidFill>
                  <a:schemeClr val="bg1"/>
                </a:solidFill>
                <a:latin typeface="楷体_GB2312" pitchFamily="49" charset="-122"/>
                <a:ea typeface="楷体_GB2312" pitchFamily="49" charset="-122"/>
              </a:rPr>
              <a:t> 原理：样品炭化后</a:t>
            </a:r>
            <a:r>
              <a:rPr kumimoji="1" lang="en-US" altLang="zh-CN" sz="2800" b="0">
                <a:solidFill>
                  <a:schemeClr val="bg1"/>
                </a:solidFill>
                <a:latin typeface="楷体_GB2312" pitchFamily="49" charset="-122"/>
                <a:ea typeface="楷体_GB2312" pitchFamily="49" charset="-122"/>
              </a:rPr>
              <a:t>+ H</a:t>
            </a:r>
            <a:r>
              <a:rPr kumimoji="1" lang="en-US" altLang="zh-CN" sz="2800" b="0" baseline="-30000">
                <a:solidFill>
                  <a:schemeClr val="bg1"/>
                </a:solidFill>
                <a:latin typeface="楷体_GB2312" pitchFamily="49" charset="-122"/>
                <a:ea typeface="楷体_GB2312" pitchFamily="49" charset="-122"/>
              </a:rPr>
              <a:t>2</a:t>
            </a:r>
            <a:r>
              <a:rPr kumimoji="1" lang="en-US" altLang="zh-CN" sz="2800" b="0">
                <a:solidFill>
                  <a:schemeClr val="bg1"/>
                </a:solidFill>
                <a:latin typeface="楷体_GB2312" pitchFamily="49" charset="-122"/>
                <a:ea typeface="楷体_GB2312" pitchFamily="49" charset="-122"/>
              </a:rPr>
              <a:t>SO</a:t>
            </a:r>
            <a:r>
              <a:rPr kumimoji="1" lang="en-US" altLang="zh-CN" sz="2800" b="0" baseline="-30000">
                <a:solidFill>
                  <a:schemeClr val="bg1"/>
                </a:solidFill>
                <a:latin typeface="楷体_GB2312" pitchFamily="49" charset="-122"/>
                <a:ea typeface="楷体_GB2312" pitchFamily="49" charset="-122"/>
              </a:rPr>
              <a:t>4</a:t>
            </a:r>
            <a:r>
              <a:rPr kumimoji="1" lang="zh-CN" altLang="en-US" sz="2800" b="0">
                <a:solidFill>
                  <a:schemeClr val="bg1"/>
                </a:solidFill>
                <a:latin typeface="楷体_GB2312" pitchFamily="49" charset="-122"/>
                <a:ea typeface="楷体_GB2312" pitchFamily="49" charset="-122"/>
              </a:rPr>
              <a:t>湿润→</a:t>
            </a:r>
            <a:r>
              <a:rPr kumimoji="1" lang="en-US" altLang="zh-CN" sz="2800" b="0">
                <a:solidFill>
                  <a:schemeClr val="bg1"/>
                </a:solidFill>
                <a:latin typeface="楷体_GB2312" pitchFamily="49" charset="-122"/>
                <a:ea typeface="楷体_GB2312" pitchFamily="49" charset="-122"/>
              </a:rPr>
              <a:t>700</a:t>
            </a:r>
            <a:r>
              <a:rPr kumimoji="1" lang="zh-CN" altLang="en-US" sz="2800" b="0">
                <a:solidFill>
                  <a:schemeClr val="bg1"/>
                </a:solidFill>
                <a:latin typeface="楷体_GB2312" pitchFamily="49" charset="-122"/>
                <a:ea typeface="楷体_GB2312" pitchFamily="49" charset="-122"/>
              </a:rPr>
              <a:t>～</a:t>
            </a:r>
            <a:r>
              <a:rPr kumimoji="1" lang="en-US" altLang="zh-CN" sz="2800" b="0">
                <a:solidFill>
                  <a:schemeClr val="bg1"/>
                </a:solidFill>
                <a:latin typeface="楷体_GB2312" pitchFamily="49" charset="-122"/>
                <a:ea typeface="楷体_GB2312" pitchFamily="49" charset="-122"/>
              </a:rPr>
              <a:t>800℃</a:t>
            </a:r>
            <a:r>
              <a:rPr kumimoji="1" lang="zh-CN" altLang="en-US" sz="2800" b="0">
                <a:solidFill>
                  <a:schemeClr val="bg1"/>
                </a:solidFill>
                <a:latin typeface="楷体_GB2312" pitchFamily="49" charset="-122"/>
                <a:ea typeface="楷体_GB2312" pitchFamily="49" charset="-122"/>
              </a:rPr>
              <a:t>炽灼至恒重→炽灼残渣（硫酸灰分），限量一般为</a:t>
            </a:r>
            <a:r>
              <a:rPr kumimoji="1" lang="en-US" altLang="zh-CN" sz="2800" b="0">
                <a:solidFill>
                  <a:schemeClr val="bg1"/>
                </a:solidFill>
                <a:latin typeface="楷体_GB2312" pitchFamily="49" charset="-122"/>
                <a:ea typeface="楷体_GB2312" pitchFamily="49" charset="-122"/>
              </a:rPr>
              <a:t>0.1%</a:t>
            </a:r>
            <a:r>
              <a:rPr kumimoji="1" lang="zh-CN" altLang="en-US" sz="2800" b="0">
                <a:solidFill>
                  <a:schemeClr val="bg1"/>
                </a:solidFill>
                <a:latin typeface="楷体_GB2312" pitchFamily="49" charset="-122"/>
                <a:ea typeface="楷体_GB2312" pitchFamily="49" charset="-122"/>
              </a:rPr>
              <a:t>～</a:t>
            </a:r>
            <a:r>
              <a:rPr kumimoji="1" lang="en-US" altLang="zh-CN" sz="2800" b="0">
                <a:solidFill>
                  <a:schemeClr val="bg1"/>
                </a:solidFill>
                <a:latin typeface="楷体_GB2312" pitchFamily="49" charset="-122"/>
                <a:ea typeface="楷体_GB2312" pitchFamily="49" charset="-122"/>
              </a:rPr>
              <a:t>0.2%        </a:t>
            </a:r>
            <a:endParaRPr kumimoji="1" lang="en-US" altLang="zh-CN" sz="2800" b="0">
              <a:latin typeface="楷体_GB2312" pitchFamily="49" charset="-122"/>
              <a:ea typeface="楷体_GB2312" pitchFamily="49" charset="-122"/>
            </a:endParaRPr>
          </a:p>
        </p:txBody>
      </p:sp>
      <p:sp>
        <p:nvSpPr>
          <p:cNvPr id="99331" name="Text Box 3"/>
          <p:cNvSpPr txBox="1">
            <a:spLocks noChangeArrowheads="1"/>
          </p:cNvSpPr>
          <p:nvPr/>
        </p:nvSpPr>
        <p:spPr bwMode="auto">
          <a:xfrm>
            <a:off x="250825" y="620713"/>
            <a:ext cx="7086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kumimoji="1" lang="zh-CN" altLang="en-US" sz="3200">
                <a:solidFill>
                  <a:srgbClr val="FFFF00"/>
                </a:solidFill>
                <a:latin typeface="楷体_GB2312" pitchFamily="49" charset="-122"/>
                <a:ea typeface="楷体_GB2312" pitchFamily="49" charset="-122"/>
              </a:rPr>
              <a:t>八 、炽灼残渣检查法</a:t>
            </a:r>
          </a:p>
        </p:txBody>
      </p:sp>
    </p:spTree>
    <p:extLst>
      <p:ext uri="{BB962C8B-B14F-4D97-AF65-F5344CB8AC3E}">
        <p14:creationId xmlns:p14="http://schemas.microsoft.com/office/powerpoint/2010/main" val="18111306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9331"/>
                                        </p:tgtEl>
                                        <p:attrNameLst>
                                          <p:attrName>style.visibility</p:attrName>
                                        </p:attrNameLst>
                                      </p:cBhvr>
                                      <p:to>
                                        <p:strVal val="visible"/>
                                      </p:to>
                                    </p:set>
                                    <p:anim calcmode="lin" valueType="num">
                                      <p:cBhvr additive="base">
                                        <p:cTn id="7" dur="500" fill="hold"/>
                                        <p:tgtEl>
                                          <p:spTgt spid="99331"/>
                                        </p:tgtEl>
                                        <p:attrNameLst>
                                          <p:attrName>ppt_x</p:attrName>
                                        </p:attrNameLst>
                                      </p:cBhvr>
                                      <p:tavLst>
                                        <p:tav tm="0">
                                          <p:val>
                                            <p:strVal val="0-#ppt_w/2"/>
                                          </p:val>
                                        </p:tav>
                                        <p:tav tm="100000">
                                          <p:val>
                                            <p:strVal val="#ppt_x"/>
                                          </p:val>
                                        </p:tav>
                                      </p:tavLst>
                                    </p:anim>
                                    <p:anim calcmode="lin" valueType="num">
                                      <p:cBhvr additive="base">
                                        <p:cTn id="8" dur="500" fill="hold"/>
                                        <p:tgtEl>
                                          <p:spTgt spid="9933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9330"/>
                                        </p:tgtEl>
                                        <p:attrNameLst>
                                          <p:attrName>style.visibility</p:attrName>
                                        </p:attrNameLst>
                                      </p:cBhvr>
                                      <p:to>
                                        <p:strVal val="visible"/>
                                      </p:to>
                                    </p:set>
                                    <p:anim calcmode="lin" valueType="num">
                                      <p:cBhvr additive="base">
                                        <p:cTn id="13" dur="500" fill="hold"/>
                                        <p:tgtEl>
                                          <p:spTgt spid="99330"/>
                                        </p:tgtEl>
                                        <p:attrNameLst>
                                          <p:attrName>ppt_x</p:attrName>
                                        </p:attrNameLst>
                                      </p:cBhvr>
                                      <p:tavLst>
                                        <p:tav tm="0">
                                          <p:val>
                                            <p:strVal val="0-#ppt_w/2"/>
                                          </p:val>
                                        </p:tav>
                                        <p:tav tm="100000">
                                          <p:val>
                                            <p:strVal val="#ppt_x"/>
                                          </p:val>
                                        </p:tav>
                                      </p:tavLst>
                                    </p:anim>
                                    <p:anim calcmode="lin" valueType="num">
                                      <p:cBhvr additive="base">
                                        <p:cTn id="14" dur="500" fill="hold"/>
                                        <p:tgtEl>
                                          <p:spTgt spid="993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utoUpdateAnimBg="0"/>
      <p:bldP spid="9933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auto">
          <a:xfrm>
            <a:off x="3924300" y="1916113"/>
            <a:ext cx="914400" cy="304800"/>
          </a:xfrm>
          <a:prstGeom prst="flowChartTerminator">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zh-CN" altLang="en-US" b="1">
              <a:solidFill>
                <a:srgbClr val="000000"/>
              </a:solidFill>
            </a:endParaRPr>
          </a:p>
        </p:txBody>
      </p:sp>
      <p:sp>
        <p:nvSpPr>
          <p:cNvPr id="10243" name="Rectangle 9"/>
          <p:cNvSpPr>
            <a:spLocks noChangeArrowheads="1"/>
          </p:cNvSpPr>
          <p:nvPr/>
        </p:nvSpPr>
        <p:spPr bwMode="auto">
          <a:xfrm>
            <a:off x="0" y="1412875"/>
            <a:ext cx="91440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150000"/>
              </a:lnSpc>
              <a:spcBef>
                <a:spcPct val="0"/>
              </a:spcBef>
              <a:spcAft>
                <a:spcPct val="0"/>
              </a:spcAft>
            </a:pPr>
            <a:r>
              <a:rPr kumimoji="1" lang="zh-CN" altLang="en-US" sz="2800" dirty="0">
                <a:solidFill>
                  <a:srgbClr val="FFFFFF"/>
                </a:solidFill>
                <a:latin typeface="楷体_GB2312" pitchFamily="49" charset="-122"/>
                <a:ea typeface="楷体_GB2312" pitchFamily="49" charset="-122"/>
              </a:rPr>
              <a:t>麻醉乙醚在日光、空气及湿气作用下</a:t>
            </a:r>
            <a:r>
              <a:rPr kumimoji="1" lang="en-US" altLang="zh-CN" sz="2800" dirty="0">
                <a:solidFill>
                  <a:srgbClr val="FFFFFF"/>
                </a:solidFill>
                <a:latin typeface="楷体_GB2312" pitchFamily="49" charset="-122"/>
                <a:ea typeface="楷体_GB2312" pitchFamily="49" charset="-122"/>
              </a:rPr>
              <a:t>,  </a:t>
            </a:r>
            <a:r>
              <a:rPr kumimoji="1" lang="zh-CN" altLang="en-US" sz="2800" dirty="0">
                <a:solidFill>
                  <a:srgbClr val="FFFFFF"/>
                </a:solidFill>
                <a:latin typeface="楷体_GB2312" pitchFamily="49" charset="-122"/>
                <a:ea typeface="楷体_GB2312" pitchFamily="49" charset="-122"/>
              </a:rPr>
              <a:t>易氧化分解为醛及有毒的过氧化物。</a:t>
            </a:r>
          </a:p>
          <a:p>
            <a:pPr fontAlgn="base">
              <a:lnSpc>
                <a:spcPct val="150000"/>
              </a:lnSpc>
              <a:spcBef>
                <a:spcPct val="0"/>
              </a:spcBef>
              <a:spcAft>
                <a:spcPct val="0"/>
              </a:spcAft>
            </a:pPr>
            <a:r>
              <a:rPr kumimoji="1" lang="en-US" altLang="zh-CN" sz="2400" b="1" dirty="0">
                <a:solidFill>
                  <a:srgbClr val="FFFFFF"/>
                </a:solidFill>
              </a:rPr>
              <a:t>CH</a:t>
            </a:r>
            <a:r>
              <a:rPr kumimoji="1" lang="en-US" altLang="zh-CN" sz="2400" b="1" baseline="-25000" dirty="0">
                <a:solidFill>
                  <a:srgbClr val="FFFFFF"/>
                </a:solidFill>
              </a:rPr>
              <a:t>3</a:t>
            </a:r>
            <a:r>
              <a:rPr kumimoji="1" lang="en-US" altLang="zh-CN" sz="2400" b="1" dirty="0">
                <a:solidFill>
                  <a:srgbClr val="FFFFFF"/>
                </a:solidFill>
              </a:rPr>
              <a:t>CH</a:t>
            </a:r>
            <a:r>
              <a:rPr kumimoji="1" lang="en-US" altLang="zh-CN" sz="2400" b="1" baseline="-25000" dirty="0">
                <a:solidFill>
                  <a:srgbClr val="FFFFFF"/>
                </a:solidFill>
              </a:rPr>
              <a:t>2</a:t>
            </a:r>
            <a:r>
              <a:rPr kumimoji="1" lang="en-US" altLang="zh-CN" sz="2400" b="1" dirty="0">
                <a:solidFill>
                  <a:srgbClr val="FFFFFF"/>
                </a:solidFill>
              </a:rPr>
              <a:t>OCH</a:t>
            </a:r>
            <a:r>
              <a:rPr kumimoji="1" lang="en-US" altLang="zh-CN" sz="2400" b="1" baseline="-25000" dirty="0">
                <a:solidFill>
                  <a:srgbClr val="FFFFFF"/>
                </a:solidFill>
              </a:rPr>
              <a:t>2</a:t>
            </a:r>
            <a:r>
              <a:rPr kumimoji="1" lang="en-US" altLang="zh-CN" sz="2400" b="1" dirty="0">
                <a:solidFill>
                  <a:srgbClr val="FFFFFF"/>
                </a:solidFill>
              </a:rPr>
              <a:t>CH</a:t>
            </a:r>
            <a:r>
              <a:rPr kumimoji="1" lang="en-US" altLang="zh-CN" sz="2400" b="1" baseline="-25000" dirty="0">
                <a:solidFill>
                  <a:srgbClr val="FFFFFF"/>
                </a:solidFill>
              </a:rPr>
              <a:t>3</a:t>
            </a:r>
            <a:r>
              <a:rPr kumimoji="1" lang="en-US" altLang="zh-CN" sz="2400" b="1" dirty="0">
                <a:solidFill>
                  <a:srgbClr val="FFFFFF"/>
                </a:solidFill>
                <a:sym typeface="Symbol" pitchFamily="18" charset="2"/>
              </a:rPr>
              <a:t> </a:t>
            </a:r>
            <a:r>
              <a:rPr kumimoji="1" lang="en-US" altLang="zh-CN" sz="2400" b="1" dirty="0">
                <a:solidFill>
                  <a:srgbClr val="FFFFFF"/>
                </a:solidFill>
              </a:rPr>
              <a:t>CH</a:t>
            </a:r>
            <a:r>
              <a:rPr kumimoji="1" lang="en-US" altLang="zh-CN" sz="2400" b="1" baseline="-25000" dirty="0">
                <a:solidFill>
                  <a:srgbClr val="FFFFFF"/>
                </a:solidFill>
              </a:rPr>
              <a:t>3</a:t>
            </a:r>
            <a:r>
              <a:rPr kumimoji="1" lang="en-US" altLang="zh-CN" sz="2400" b="1" dirty="0">
                <a:solidFill>
                  <a:srgbClr val="FFFFFF"/>
                </a:solidFill>
              </a:rPr>
              <a:t>CHO +   CH</a:t>
            </a:r>
            <a:r>
              <a:rPr kumimoji="1" lang="en-US" altLang="zh-CN" sz="2400" b="1" baseline="-25000" dirty="0">
                <a:solidFill>
                  <a:srgbClr val="FFFFFF"/>
                </a:solidFill>
              </a:rPr>
              <a:t>3</a:t>
            </a:r>
            <a:r>
              <a:rPr kumimoji="1" lang="en-US" altLang="zh-CN" sz="2400" b="1" dirty="0">
                <a:solidFill>
                  <a:srgbClr val="FFFFFF"/>
                </a:solidFill>
              </a:rPr>
              <a:t>CH(OH)-O-O-H(OH)CH</a:t>
            </a:r>
            <a:r>
              <a:rPr kumimoji="1" lang="en-US" altLang="zh-CN" sz="2400" b="1" baseline="-25000" dirty="0">
                <a:solidFill>
                  <a:srgbClr val="FFFFFF"/>
                </a:solidFill>
              </a:rPr>
              <a:t>3</a:t>
            </a:r>
          </a:p>
          <a:p>
            <a:pPr fontAlgn="base">
              <a:lnSpc>
                <a:spcPct val="150000"/>
              </a:lnSpc>
              <a:spcBef>
                <a:spcPct val="0"/>
              </a:spcBef>
              <a:spcAft>
                <a:spcPct val="0"/>
              </a:spcAft>
            </a:pPr>
            <a:r>
              <a:rPr kumimoji="1" lang="zh-CN" altLang="en-US" sz="2800" dirty="0">
                <a:solidFill>
                  <a:srgbClr val="FFFFFF"/>
                </a:solidFill>
                <a:latin typeface="楷体_GB2312" pitchFamily="49" charset="-122"/>
                <a:ea typeface="楷体_GB2312" pitchFamily="49" charset="-122"/>
              </a:rPr>
              <a:t>药典规定：起封后</a:t>
            </a:r>
            <a:r>
              <a:rPr kumimoji="1" lang="en-US" altLang="zh-CN" sz="2800" dirty="0">
                <a:solidFill>
                  <a:srgbClr val="FFFFFF"/>
                </a:solidFill>
                <a:latin typeface="楷体_GB2312" pitchFamily="49" charset="-122"/>
                <a:ea typeface="楷体_GB2312" pitchFamily="49" charset="-122"/>
              </a:rPr>
              <a:t>24</a:t>
            </a:r>
            <a:r>
              <a:rPr kumimoji="1" lang="zh-CN" altLang="en-US" sz="2800" dirty="0">
                <a:solidFill>
                  <a:srgbClr val="FFFFFF"/>
                </a:solidFill>
                <a:latin typeface="楷体_GB2312" pitchFamily="49" charset="-122"/>
                <a:ea typeface="楷体_GB2312" pitchFamily="49" charset="-122"/>
              </a:rPr>
              <a:t>小时内使用。</a:t>
            </a:r>
          </a:p>
        </p:txBody>
      </p:sp>
    </p:spTree>
    <p:extLst>
      <p:ext uri="{BB962C8B-B14F-4D97-AF65-F5344CB8AC3E}">
        <p14:creationId xmlns:p14="http://schemas.microsoft.com/office/powerpoint/2010/main" val="32333910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250825" y="476250"/>
            <a:ext cx="6019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just" eaLnBrk="1" hangingPunct="1">
              <a:spcBef>
                <a:spcPct val="50000"/>
              </a:spcBef>
            </a:pPr>
            <a:r>
              <a:rPr kumimoji="1" lang="zh-CN" altLang="en-US" sz="2800" b="0">
                <a:solidFill>
                  <a:srgbClr val="FFFF00"/>
                </a:solidFill>
                <a:latin typeface="楷体_GB2312" pitchFamily="49" charset="-122"/>
                <a:ea typeface="楷体_GB2312" pitchFamily="49" charset="-122"/>
              </a:rPr>
              <a:t>操作方法</a:t>
            </a:r>
          </a:p>
        </p:txBody>
      </p:sp>
      <p:sp>
        <p:nvSpPr>
          <p:cNvPr id="90115" name="Rectangle 3"/>
          <p:cNvSpPr>
            <a:spLocks noChangeArrowheads="1"/>
          </p:cNvSpPr>
          <p:nvPr/>
        </p:nvSpPr>
        <p:spPr bwMode="auto">
          <a:xfrm>
            <a:off x="2357438"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endParaRPr kumimoji="1" lang="zh-CN" altLang="zh-CN" sz="4000" b="0">
              <a:latin typeface="Times New Roman" pitchFamily="18" charset="0"/>
            </a:endParaRPr>
          </a:p>
        </p:txBody>
      </p:sp>
      <p:graphicFrame>
        <p:nvGraphicFramePr>
          <p:cNvPr id="100356" name="Object 4"/>
          <p:cNvGraphicFramePr>
            <a:graphicFrameLocks noChangeAspect="1"/>
          </p:cNvGraphicFramePr>
          <p:nvPr/>
        </p:nvGraphicFramePr>
        <p:xfrm>
          <a:off x="323850" y="1196975"/>
          <a:ext cx="8382000" cy="2800350"/>
        </p:xfrm>
        <a:graphic>
          <a:graphicData uri="http://schemas.openxmlformats.org/presentationml/2006/ole">
            <mc:AlternateContent xmlns:mc="http://schemas.openxmlformats.org/markup-compatibility/2006">
              <mc:Choice xmlns:v="urn:schemas-microsoft-com:vml" Requires="v">
                <p:oleObj spid="_x0000_s27714" name="公式" r:id="rId3" imgW="2838585" imgH="1038135" progId="Equation.3">
                  <p:embed/>
                </p:oleObj>
              </mc:Choice>
              <mc:Fallback>
                <p:oleObj name="公式" r:id="rId3" imgW="2838585" imgH="1038135"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196975"/>
                        <a:ext cx="8382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0357" name="Object 5"/>
          <p:cNvGraphicFramePr>
            <a:graphicFrameLocks noChangeAspect="1"/>
          </p:cNvGraphicFramePr>
          <p:nvPr/>
        </p:nvGraphicFramePr>
        <p:xfrm>
          <a:off x="395288" y="4365625"/>
          <a:ext cx="8077200" cy="981075"/>
        </p:xfrm>
        <a:graphic>
          <a:graphicData uri="http://schemas.openxmlformats.org/presentationml/2006/ole">
            <mc:AlternateContent xmlns:mc="http://schemas.openxmlformats.org/markup-compatibility/2006">
              <mc:Choice xmlns:v="urn:schemas-microsoft-com:vml" Requires="v">
                <p:oleObj spid="_x0000_s27715" r:id="rId5" imgW="2667000" imgH="314325" progId="Equation.3">
                  <p:embed/>
                </p:oleObj>
              </mc:Choice>
              <mc:Fallback>
                <p:oleObj r:id="rId5" imgW="2667000" imgH="31432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4365625"/>
                        <a:ext cx="80772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0118" name="Rectangle 6"/>
          <p:cNvSpPr>
            <a:spLocks noChangeArrowheads="1"/>
          </p:cNvSpPr>
          <p:nvPr/>
        </p:nvSpPr>
        <p:spPr bwMode="auto">
          <a:xfrm>
            <a:off x="250825" y="5734050"/>
            <a:ext cx="87185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b="0">
                <a:solidFill>
                  <a:schemeClr val="bg1"/>
                </a:solidFill>
                <a:ea typeface="楷体_GB2312" pitchFamily="49" charset="-122"/>
              </a:rPr>
              <a:t>供试品的取样量应根据炽灼残渣限量和称量误差决定。</a:t>
            </a:r>
          </a:p>
        </p:txBody>
      </p:sp>
    </p:spTree>
    <p:extLst>
      <p:ext uri="{BB962C8B-B14F-4D97-AF65-F5344CB8AC3E}">
        <p14:creationId xmlns:p14="http://schemas.microsoft.com/office/powerpoint/2010/main" val="33998817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additive="base">
                                        <p:cTn id="7" dur="500" fill="hold"/>
                                        <p:tgtEl>
                                          <p:spTgt spid="100354"/>
                                        </p:tgtEl>
                                        <p:attrNameLst>
                                          <p:attrName>ppt_x</p:attrName>
                                        </p:attrNameLst>
                                      </p:cBhvr>
                                      <p:tavLst>
                                        <p:tav tm="0">
                                          <p:val>
                                            <p:strVal val="0-#ppt_w/2"/>
                                          </p:val>
                                        </p:tav>
                                        <p:tav tm="100000">
                                          <p:val>
                                            <p:strVal val="#ppt_x"/>
                                          </p:val>
                                        </p:tav>
                                      </p:tavLst>
                                    </p:anim>
                                    <p:anim calcmode="lin" valueType="num">
                                      <p:cBhvr additive="base">
                                        <p:cTn id="8" dur="500" fill="hold"/>
                                        <p:tgtEl>
                                          <p:spTgt spid="10035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00356"/>
                                        </p:tgtEl>
                                        <p:attrNameLst>
                                          <p:attrName>style.visibility</p:attrName>
                                        </p:attrNameLst>
                                      </p:cBhvr>
                                      <p:to>
                                        <p:strVal val="visible"/>
                                      </p:to>
                                    </p:set>
                                    <p:anim calcmode="lin" valueType="num">
                                      <p:cBhvr additive="base">
                                        <p:cTn id="13" dur="500" fill="hold"/>
                                        <p:tgtEl>
                                          <p:spTgt spid="100356"/>
                                        </p:tgtEl>
                                        <p:attrNameLst>
                                          <p:attrName>ppt_x</p:attrName>
                                        </p:attrNameLst>
                                      </p:cBhvr>
                                      <p:tavLst>
                                        <p:tav tm="0">
                                          <p:val>
                                            <p:strVal val="0-#ppt_w/2"/>
                                          </p:val>
                                        </p:tav>
                                        <p:tav tm="100000">
                                          <p:val>
                                            <p:strVal val="#ppt_x"/>
                                          </p:val>
                                        </p:tav>
                                      </p:tavLst>
                                    </p:anim>
                                    <p:anim calcmode="lin" valueType="num">
                                      <p:cBhvr additive="base">
                                        <p:cTn id="14" dur="500" fill="hold"/>
                                        <p:tgtEl>
                                          <p:spTgt spid="100356"/>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100357"/>
                                        </p:tgtEl>
                                        <p:attrNameLst>
                                          <p:attrName>style.visibility</p:attrName>
                                        </p:attrNameLst>
                                      </p:cBhvr>
                                      <p:to>
                                        <p:strVal val="visible"/>
                                      </p:to>
                                    </p:set>
                                    <p:anim calcmode="lin" valueType="num">
                                      <p:cBhvr additive="base">
                                        <p:cTn id="18" dur="500" fill="hold"/>
                                        <p:tgtEl>
                                          <p:spTgt spid="100357"/>
                                        </p:tgtEl>
                                        <p:attrNameLst>
                                          <p:attrName>ppt_x</p:attrName>
                                        </p:attrNameLst>
                                      </p:cBhvr>
                                      <p:tavLst>
                                        <p:tav tm="0">
                                          <p:val>
                                            <p:strVal val="0-#ppt_w/2"/>
                                          </p:val>
                                        </p:tav>
                                        <p:tav tm="100000">
                                          <p:val>
                                            <p:strVal val="#ppt_x"/>
                                          </p:val>
                                        </p:tav>
                                      </p:tavLst>
                                    </p:anim>
                                    <p:anim calcmode="lin" valueType="num">
                                      <p:cBhvr additive="base">
                                        <p:cTn id="19" dur="500" fill="hold"/>
                                        <p:tgtEl>
                                          <p:spTgt spid="1003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539750" y="2276475"/>
            <a:ext cx="7632700" cy="120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30000"/>
              </a:lnSpc>
            </a:pPr>
            <a:r>
              <a:rPr kumimoji="1" lang="zh-CN" altLang="en-US" sz="2800" b="0">
                <a:solidFill>
                  <a:schemeClr val="bg1"/>
                </a:solidFill>
                <a:latin typeface="楷体_GB2312" pitchFamily="49" charset="-122"/>
                <a:ea typeface="楷体_GB2312" pitchFamily="49" charset="-122"/>
              </a:rPr>
              <a:t>若残渣需留作重金属检查，则</a:t>
            </a:r>
            <a:r>
              <a:rPr kumimoji="1" lang="en-US" altLang="zh-CN" sz="2800" b="0">
                <a:solidFill>
                  <a:schemeClr val="bg1"/>
                </a:solidFill>
                <a:latin typeface="楷体_GB2312" pitchFamily="49" charset="-122"/>
                <a:ea typeface="楷体_GB2312" pitchFamily="49" charset="-122"/>
              </a:rPr>
              <a:t>500</a:t>
            </a:r>
            <a:r>
              <a:rPr kumimoji="1" lang="zh-CN" altLang="en-US" sz="2800" b="0">
                <a:solidFill>
                  <a:schemeClr val="bg1"/>
                </a:solidFill>
                <a:latin typeface="楷体_GB2312" pitchFamily="49" charset="-122"/>
                <a:ea typeface="楷体_GB2312" pitchFamily="49" charset="-122"/>
              </a:rPr>
              <a:t>～</a:t>
            </a:r>
            <a:r>
              <a:rPr kumimoji="1" lang="en-US" altLang="zh-CN" sz="2800" b="0">
                <a:solidFill>
                  <a:schemeClr val="bg1"/>
                </a:solidFill>
                <a:latin typeface="楷体_GB2312" pitchFamily="49" charset="-122"/>
                <a:ea typeface="楷体_GB2312" pitchFamily="49" charset="-122"/>
              </a:rPr>
              <a:t>600℃</a:t>
            </a:r>
            <a:r>
              <a:rPr kumimoji="1" lang="zh-CN" altLang="en-US" sz="2800" b="0">
                <a:solidFill>
                  <a:schemeClr val="bg1"/>
                </a:solidFill>
                <a:latin typeface="楷体_GB2312" pitchFamily="49" charset="-122"/>
                <a:ea typeface="楷体_GB2312" pitchFamily="49" charset="-122"/>
              </a:rPr>
              <a:t>炽灼至恒重。 </a:t>
            </a:r>
          </a:p>
        </p:txBody>
      </p:sp>
      <p:sp>
        <p:nvSpPr>
          <p:cNvPr id="101379" name="Text Box 3"/>
          <p:cNvSpPr txBox="1">
            <a:spLocks noChangeArrowheads="1"/>
          </p:cNvSpPr>
          <p:nvPr/>
        </p:nvSpPr>
        <p:spPr bwMode="auto">
          <a:xfrm>
            <a:off x="539750" y="1196975"/>
            <a:ext cx="7643813"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just" eaLnBrk="1" hangingPunct="1">
              <a:lnSpc>
                <a:spcPct val="150000"/>
              </a:lnSpc>
            </a:pPr>
            <a:r>
              <a:rPr kumimoji="1" lang="zh-CN" altLang="en-US" sz="2800" b="0">
                <a:solidFill>
                  <a:schemeClr val="bg1"/>
                </a:solidFill>
                <a:latin typeface="楷体_GB2312" pitchFamily="49" charset="-122"/>
                <a:ea typeface="楷体_GB2312" pitchFamily="49" charset="-122"/>
              </a:rPr>
              <a:t>含氟的药物对瓷坩埚有腐蚀，应采用铂坩埚。</a:t>
            </a:r>
          </a:p>
        </p:txBody>
      </p:sp>
      <p:sp>
        <p:nvSpPr>
          <p:cNvPr id="101380" name="Text Box 4"/>
          <p:cNvSpPr txBox="1">
            <a:spLocks noChangeArrowheads="1"/>
          </p:cNvSpPr>
          <p:nvPr/>
        </p:nvSpPr>
        <p:spPr bwMode="auto">
          <a:xfrm>
            <a:off x="611188" y="3860800"/>
            <a:ext cx="8208962"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just" eaLnBrk="1" hangingPunct="1">
              <a:lnSpc>
                <a:spcPct val="150000"/>
              </a:lnSpc>
            </a:pPr>
            <a:r>
              <a:rPr kumimoji="1" lang="zh-CN" altLang="en-US" sz="2800" b="0">
                <a:solidFill>
                  <a:schemeClr val="bg1"/>
                </a:solidFill>
                <a:latin typeface="楷体_GB2312" pitchFamily="49" charset="-122"/>
                <a:ea typeface="楷体_GB2312" pitchFamily="49" charset="-122"/>
              </a:rPr>
              <a:t>加硫酸处理是使杂质转化为稳定的硫酸盐，并帮助有机物炭化。</a:t>
            </a:r>
          </a:p>
        </p:txBody>
      </p:sp>
    </p:spTree>
    <p:extLst>
      <p:ext uri="{BB962C8B-B14F-4D97-AF65-F5344CB8AC3E}">
        <p14:creationId xmlns:p14="http://schemas.microsoft.com/office/powerpoint/2010/main" val="1953880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1379"/>
                                        </p:tgtEl>
                                        <p:attrNameLst>
                                          <p:attrName>style.visibility</p:attrName>
                                        </p:attrNameLst>
                                      </p:cBhvr>
                                      <p:to>
                                        <p:strVal val="visible"/>
                                      </p:to>
                                    </p:set>
                                    <p:anim calcmode="lin" valueType="num">
                                      <p:cBhvr additive="base">
                                        <p:cTn id="7" dur="500" fill="hold"/>
                                        <p:tgtEl>
                                          <p:spTgt spid="101379"/>
                                        </p:tgtEl>
                                        <p:attrNameLst>
                                          <p:attrName>ppt_x</p:attrName>
                                        </p:attrNameLst>
                                      </p:cBhvr>
                                      <p:tavLst>
                                        <p:tav tm="0">
                                          <p:val>
                                            <p:strVal val="0-#ppt_w/2"/>
                                          </p:val>
                                        </p:tav>
                                        <p:tav tm="100000">
                                          <p:val>
                                            <p:strVal val="#ppt_x"/>
                                          </p:val>
                                        </p:tav>
                                      </p:tavLst>
                                    </p:anim>
                                    <p:anim calcmode="lin" valueType="num">
                                      <p:cBhvr additive="base">
                                        <p:cTn id="8" dur="500" fill="hold"/>
                                        <p:tgtEl>
                                          <p:spTgt spid="10137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1378"/>
                                        </p:tgtEl>
                                        <p:attrNameLst>
                                          <p:attrName>style.visibility</p:attrName>
                                        </p:attrNameLst>
                                      </p:cBhvr>
                                      <p:to>
                                        <p:strVal val="visible"/>
                                      </p:to>
                                    </p:set>
                                    <p:anim calcmode="lin" valueType="num">
                                      <p:cBhvr additive="base">
                                        <p:cTn id="13" dur="500" fill="hold"/>
                                        <p:tgtEl>
                                          <p:spTgt spid="101378"/>
                                        </p:tgtEl>
                                        <p:attrNameLst>
                                          <p:attrName>ppt_x</p:attrName>
                                        </p:attrNameLst>
                                      </p:cBhvr>
                                      <p:tavLst>
                                        <p:tav tm="0">
                                          <p:val>
                                            <p:strVal val="0-#ppt_w/2"/>
                                          </p:val>
                                        </p:tav>
                                        <p:tav tm="100000">
                                          <p:val>
                                            <p:strVal val="#ppt_x"/>
                                          </p:val>
                                        </p:tav>
                                      </p:tavLst>
                                    </p:anim>
                                    <p:anim calcmode="lin" valueType="num">
                                      <p:cBhvr additive="base">
                                        <p:cTn id="14" dur="500" fill="hold"/>
                                        <p:tgtEl>
                                          <p:spTgt spid="10137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1380"/>
                                        </p:tgtEl>
                                        <p:attrNameLst>
                                          <p:attrName>style.visibility</p:attrName>
                                        </p:attrNameLst>
                                      </p:cBhvr>
                                      <p:to>
                                        <p:strVal val="visible"/>
                                      </p:to>
                                    </p:set>
                                    <p:anim calcmode="lin" valueType="num">
                                      <p:cBhvr additive="base">
                                        <p:cTn id="19" dur="500" fill="hold"/>
                                        <p:tgtEl>
                                          <p:spTgt spid="101380"/>
                                        </p:tgtEl>
                                        <p:attrNameLst>
                                          <p:attrName>ppt_x</p:attrName>
                                        </p:attrNameLst>
                                      </p:cBhvr>
                                      <p:tavLst>
                                        <p:tav tm="0">
                                          <p:val>
                                            <p:strVal val="0-#ppt_w/2"/>
                                          </p:val>
                                        </p:tav>
                                        <p:tav tm="100000">
                                          <p:val>
                                            <p:strVal val="#ppt_x"/>
                                          </p:val>
                                        </p:tav>
                                      </p:tavLst>
                                    </p:anim>
                                    <p:anim calcmode="lin" valueType="num">
                                      <p:cBhvr additive="base">
                                        <p:cTn id="20" dur="500" fill="hold"/>
                                        <p:tgtEl>
                                          <p:spTgt spid="1013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utoUpdateAnimBg="0"/>
      <p:bldP spid="101379" grpId="0" autoUpdateAnimBg="0"/>
      <p:bldP spid="101380"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0" y="3333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zh-CN" altLang="en-US" sz="3200">
                <a:solidFill>
                  <a:srgbClr val="FFFF00"/>
                </a:solidFill>
                <a:latin typeface="Times New Roman" pitchFamily="18" charset="0"/>
                <a:ea typeface="楷体_GB2312" pitchFamily="49" charset="-122"/>
              </a:rPr>
              <a:t>九、易炭化物检查法</a:t>
            </a:r>
            <a:r>
              <a:rPr kumimoji="1" lang="zh-CN" altLang="en-US" sz="4400">
                <a:solidFill>
                  <a:schemeClr val="tx2"/>
                </a:solidFill>
                <a:latin typeface="Times New Roman" pitchFamily="18" charset="0"/>
                <a:ea typeface="黑体" pitchFamily="2" charset="-122"/>
              </a:rPr>
              <a:t> </a:t>
            </a:r>
          </a:p>
        </p:txBody>
      </p:sp>
      <p:sp>
        <p:nvSpPr>
          <p:cNvPr id="95235" name="Rectangle 3"/>
          <p:cNvSpPr>
            <a:spLocks noChangeArrowheads="1"/>
          </p:cNvSpPr>
          <p:nvPr/>
        </p:nvSpPr>
        <p:spPr bwMode="auto">
          <a:xfrm>
            <a:off x="0" y="1052513"/>
            <a:ext cx="8820150" cy="158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30000"/>
              </a:lnSpc>
              <a:spcBef>
                <a:spcPct val="20000"/>
              </a:spcBef>
            </a:pPr>
            <a:r>
              <a:rPr kumimoji="1" lang="en-US" altLang="zh-CN" sz="4000" b="0">
                <a:latin typeface="Times New Roman" pitchFamily="18" charset="0"/>
                <a:ea typeface="黑体" pitchFamily="2" charset="-122"/>
              </a:rPr>
              <a:t>          </a:t>
            </a:r>
            <a:r>
              <a:rPr kumimoji="1" lang="zh-CN" altLang="en-US" sz="2800" b="0">
                <a:solidFill>
                  <a:schemeClr val="bg1"/>
                </a:solidFill>
                <a:latin typeface="楷体_GB2312" pitchFamily="49" charset="-122"/>
                <a:ea typeface="楷体_GB2312" pitchFamily="49" charset="-122"/>
              </a:rPr>
              <a:t>检查药物中遇</a:t>
            </a:r>
            <a:r>
              <a:rPr kumimoji="1" lang="en-US" altLang="zh-CN" sz="2800" b="0">
                <a:solidFill>
                  <a:schemeClr val="bg1"/>
                </a:solidFill>
                <a:latin typeface="楷体_GB2312" pitchFamily="49" charset="-122"/>
                <a:ea typeface="楷体_GB2312" pitchFamily="49" charset="-122"/>
              </a:rPr>
              <a:t>H</a:t>
            </a:r>
            <a:r>
              <a:rPr kumimoji="1" lang="en-US" altLang="zh-CN" sz="2800" b="0" baseline="-30000">
                <a:solidFill>
                  <a:schemeClr val="bg1"/>
                </a:solidFill>
                <a:latin typeface="楷体_GB2312" pitchFamily="49" charset="-122"/>
                <a:ea typeface="楷体_GB2312" pitchFamily="49" charset="-122"/>
              </a:rPr>
              <a:t>2</a:t>
            </a:r>
            <a:r>
              <a:rPr kumimoji="1" lang="en-US" altLang="zh-CN" sz="2800" b="0">
                <a:solidFill>
                  <a:schemeClr val="bg1"/>
                </a:solidFill>
                <a:latin typeface="楷体_GB2312" pitchFamily="49" charset="-122"/>
                <a:ea typeface="楷体_GB2312" pitchFamily="49" charset="-122"/>
              </a:rPr>
              <a:t>SO</a:t>
            </a:r>
            <a:r>
              <a:rPr kumimoji="1" lang="en-US" altLang="zh-CN" sz="2800" b="0" baseline="-30000">
                <a:solidFill>
                  <a:schemeClr val="bg1"/>
                </a:solidFill>
                <a:latin typeface="楷体_GB2312" pitchFamily="49" charset="-122"/>
                <a:ea typeface="楷体_GB2312" pitchFamily="49" charset="-122"/>
              </a:rPr>
              <a:t>4</a:t>
            </a:r>
            <a:r>
              <a:rPr kumimoji="1" lang="zh-CN" altLang="en-US" sz="2800" b="0">
                <a:solidFill>
                  <a:schemeClr val="bg1"/>
                </a:solidFill>
                <a:latin typeface="楷体_GB2312" pitchFamily="49" charset="-122"/>
                <a:ea typeface="楷体_GB2312" pitchFamily="49" charset="-122"/>
              </a:rPr>
              <a:t>易炭化或易被氧化呈色的微量有机杂质。方法：</a:t>
            </a:r>
            <a:r>
              <a:rPr kumimoji="1" lang="en-US" altLang="zh-CN" sz="2800" b="0">
                <a:solidFill>
                  <a:schemeClr val="bg1"/>
                </a:solidFill>
                <a:latin typeface="楷体_GB2312" pitchFamily="49" charset="-122"/>
                <a:ea typeface="楷体_GB2312" pitchFamily="49" charset="-122"/>
              </a:rPr>
              <a:t>H</a:t>
            </a:r>
            <a:r>
              <a:rPr kumimoji="1" lang="en-US" altLang="zh-CN" sz="2800" b="0" baseline="-25000">
                <a:solidFill>
                  <a:schemeClr val="bg1"/>
                </a:solidFill>
                <a:latin typeface="楷体_GB2312" pitchFamily="49" charset="-122"/>
                <a:ea typeface="楷体_GB2312" pitchFamily="49" charset="-122"/>
              </a:rPr>
              <a:t>2</a:t>
            </a:r>
            <a:r>
              <a:rPr kumimoji="1" lang="en-US" altLang="zh-CN" sz="2800" b="0">
                <a:solidFill>
                  <a:schemeClr val="bg1"/>
                </a:solidFill>
                <a:latin typeface="楷体_GB2312" pitchFamily="49" charset="-122"/>
                <a:ea typeface="楷体_GB2312" pitchFamily="49" charset="-122"/>
              </a:rPr>
              <a:t>SO</a:t>
            </a:r>
            <a:r>
              <a:rPr kumimoji="1" lang="en-US" altLang="zh-CN" sz="2800" b="0" baseline="-25000">
                <a:solidFill>
                  <a:schemeClr val="bg1"/>
                </a:solidFill>
                <a:latin typeface="楷体_GB2312" pitchFamily="49" charset="-122"/>
                <a:ea typeface="楷体_GB2312" pitchFamily="49" charset="-122"/>
              </a:rPr>
              <a:t>4</a:t>
            </a:r>
            <a:r>
              <a:rPr kumimoji="1" lang="zh-CN" altLang="en-US" sz="2800" b="0">
                <a:solidFill>
                  <a:schemeClr val="bg1"/>
                </a:solidFill>
                <a:latin typeface="楷体_GB2312" pitchFamily="49" charset="-122"/>
                <a:ea typeface="楷体_GB2312" pitchFamily="49" charset="-122"/>
              </a:rPr>
              <a:t>炭化后与对照液比较。 </a:t>
            </a:r>
          </a:p>
        </p:txBody>
      </p:sp>
      <p:sp>
        <p:nvSpPr>
          <p:cNvPr id="95236" name="Rectangle 4"/>
          <p:cNvSpPr>
            <a:spLocks noChangeArrowheads="1"/>
          </p:cNvSpPr>
          <p:nvPr/>
        </p:nvSpPr>
        <p:spPr bwMode="auto">
          <a:xfrm>
            <a:off x="304800" y="2781300"/>
            <a:ext cx="8839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45000"/>
              </a:lnSpc>
              <a:spcBef>
                <a:spcPct val="20000"/>
              </a:spcBef>
            </a:pPr>
            <a:r>
              <a:rPr kumimoji="1" lang="en-US" altLang="zh-CN" sz="4000" b="0">
                <a:latin typeface="Times New Roman" pitchFamily="18" charset="0"/>
                <a:ea typeface="黑体" pitchFamily="2" charset="-122"/>
              </a:rPr>
              <a:t>     </a:t>
            </a:r>
          </a:p>
        </p:txBody>
      </p:sp>
      <p:sp>
        <p:nvSpPr>
          <p:cNvPr id="92165" name="Rectangle 5"/>
          <p:cNvSpPr>
            <a:spLocks noChangeArrowheads="1"/>
          </p:cNvSpPr>
          <p:nvPr/>
        </p:nvSpPr>
        <p:spPr bwMode="auto">
          <a:xfrm>
            <a:off x="395288" y="2420938"/>
            <a:ext cx="8135937"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kumimoji="1" lang="zh-CN" altLang="en-US" sz="2800" b="0">
                <a:solidFill>
                  <a:schemeClr val="bg1"/>
                </a:solidFill>
                <a:latin typeface="楷体_GB2312" pitchFamily="49" charset="-122"/>
                <a:ea typeface="楷体_GB2312" pitchFamily="49" charset="-122"/>
              </a:rPr>
              <a:t>对照液：</a:t>
            </a:r>
          </a:p>
          <a:p>
            <a:pPr>
              <a:lnSpc>
                <a:spcPct val="130000"/>
              </a:lnSpc>
            </a:pPr>
            <a:r>
              <a:rPr kumimoji="1" lang="zh-CN" altLang="en-US" sz="2800" b="0">
                <a:solidFill>
                  <a:schemeClr val="bg1"/>
                </a:solidFill>
                <a:latin typeface="楷体_GB2312" pitchFamily="49" charset="-122"/>
                <a:ea typeface="楷体_GB2312" pitchFamily="49" charset="-122"/>
              </a:rPr>
              <a:t>（</a:t>
            </a:r>
            <a:r>
              <a:rPr kumimoji="1" lang="en-US" altLang="zh-CN" sz="2800" b="0">
                <a:solidFill>
                  <a:schemeClr val="bg1"/>
                </a:solidFill>
                <a:latin typeface="楷体_GB2312" pitchFamily="49" charset="-122"/>
                <a:ea typeface="楷体_GB2312" pitchFamily="49" charset="-122"/>
              </a:rPr>
              <a:t>1</a:t>
            </a:r>
            <a:r>
              <a:rPr kumimoji="1" lang="zh-CN" altLang="en-US" sz="2800" b="0">
                <a:solidFill>
                  <a:schemeClr val="bg1"/>
                </a:solidFill>
                <a:latin typeface="楷体_GB2312" pitchFamily="49" charset="-122"/>
                <a:ea typeface="楷体_GB2312" pitchFamily="49" charset="-122"/>
              </a:rPr>
              <a:t>）</a:t>
            </a:r>
            <a:r>
              <a:rPr kumimoji="1" lang="zh-CN" altLang="en-US" sz="2800" b="0">
                <a:solidFill>
                  <a:schemeClr val="bg1"/>
                </a:solidFill>
                <a:latin typeface="Times New Roman" pitchFamily="18" charset="0"/>
                <a:ea typeface="楷体_GB2312" pitchFamily="49" charset="-122"/>
              </a:rPr>
              <a:t>“</a:t>
            </a:r>
            <a:r>
              <a:rPr kumimoji="1" lang="zh-CN" altLang="en-US" sz="2800" b="0">
                <a:solidFill>
                  <a:schemeClr val="bg1"/>
                </a:solidFill>
                <a:latin typeface="楷体_GB2312" pitchFamily="49" charset="-122"/>
                <a:ea typeface="楷体_GB2312" pitchFamily="49" charset="-122"/>
              </a:rPr>
              <a:t>溶液颜色检查</a:t>
            </a:r>
            <a:r>
              <a:rPr kumimoji="1" lang="zh-CN" altLang="en-US" sz="2800" b="0">
                <a:solidFill>
                  <a:schemeClr val="bg1"/>
                </a:solidFill>
                <a:latin typeface="Times New Roman" pitchFamily="18" charset="0"/>
                <a:ea typeface="楷体_GB2312" pitchFamily="49" charset="-122"/>
              </a:rPr>
              <a:t>”</a:t>
            </a:r>
            <a:r>
              <a:rPr kumimoji="1" lang="zh-CN" altLang="en-US" sz="2800" b="0">
                <a:solidFill>
                  <a:schemeClr val="bg1"/>
                </a:solidFill>
                <a:latin typeface="楷体_GB2312" pitchFamily="49" charset="-122"/>
                <a:ea typeface="楷体_GB2312" pitchFamily="49" charset="-122"/>
              </a:rPr>
              <a:t>项下的标准比色液；</a:t>
            </a:r>
          </a:p>
          <a:p>
            <a:pPr>
              <a:lnSpc>
                <a:spcPct val="130000"/>
              </a:lnSpc>
            </a:pPr>
            <a:r>
              <a:rPr kumimoji="1" lang="zh-CN" altLang="en-US" sz="2800" b="0">
                <a:solidFill>
                  <a:schemeClr val="bg1"/>
                </a:solidFill>
                <a:latin typeface="楷体_GB2312" pitchFamily="49" charset="-122"/>
                <a:ea typeface="楷体_GB2312" pitchFamily="49" charset="-122"/>
              </a:rPr>
              <a:t>（</a:t>
            </a:r>
            <a:r>
              <a:rPr kumimoji="1" lang="en-US" altLang="zh-CN" sz="2800" b="0">
                <a:solidFill>
                  <a:schemeClr val="bg1"/>
                </a:solidFill>
                <a:latin typeface="楷体_GB2312" pitchFamily="49" charset="-122"/>
                <a:ea typeface="楷体_GB2312" pitchFamily="49" charset="-122"/>
              </a:rPr>
              <a:t>2</a:t>
            </a:r>
            <a:r>
              <a:rPr kumimoji="1" lang="zh-CN" altLang="en-US" sz="2800" b="0">
                <a:solidFill>
                  <a:schemeClr val="bg1"/>
                </a:solidFill>
                <a:latin typeface="楷体_GB2312" pitchFamily="49" charset="-122"/>
                <a:ea typeface="楷体_GB2312" pitchFamily="49" charset="-122"/>
              </a:rPr>
              <a:t>）由比色用氯化钴液，比色用重铬酸钾液，比色用硫酸铜液按规定方法配成的对照液；</a:t>
            </a:r>
          </a:p>
          <a:p>
            <a:pPr>
              <a:lnSpc>
                <a:spcPct val="130000"/>
              </a:lnSpc>
            </a:pPr>
            <a:r>
              <a:rPr kumimoji="1" lang="zh-CN" altLang="en-US" sz="2800" b="0">
                <a:solidFill>
                  <a:schemeClr val="bg1"/>
                </a:solidFill>
                <a:latin typeface="楷体_GB2312" pitchFamily="49" charset="-122"/>
                <a:ea typeface="楷体_GB2312" pitchFamily="49" charset="-122"/>
              </a:rPr>
              <a:t>（</a:t>
            </a:r>
            <a:r>
              <a:rPr kumimoji="1" lang="en-US" altLang="zh-CN" sz="2800" b="0">
                <a:solidFill>
                  <a:schemeClr val="bg1"/>
                </a:solidFill>
                <a:latin typeface="楷体_GB2312" pitchFamily="49" charset="-122"/>
                <a:ea typeface="楷体_GB2312" pitchFamily="49" charset="-122"/>
              </a:rPr>
              <a:t>3</a:t>
            </a:r>
            <a:r>
              <a:rPr kumimoji="1" lang="zh-CN" altLang="en-US" sz="2800" b="0">
                <a:solidFill>
                  <a:schemeClr val="bg1"/>
                </a:solidFill>
                <a:latin typeface="楷体_GB2312" pitchFamily="49" charset="-122"/>
                <a:ea typeface="楷体_GB2312" pitchFamily="49" charset="-122"/>
              </a:rPr>
              <a:t>）高锰酸钾液</a:t>
            </a:r>
          </a:p>
        </p:txBody>
      </p:sp>
      <p:sp>
        <p:nvSpPr>
          <p:cNvPr id="92166" name="Rectangle 6"/>
          <p:cNvSpPr>
            <a:spLocks noChangeArrowheads="1"/>
          </p:cNvSpPr>
          <p:nvPr/>
        </p:nvSpPr>
        <p:spPr bwMode="auto">
          <a:xfrm>
            <a:off x="971550" y="5445125"/>
            <a:ext cx="6588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800">
                <a:solidFill>
                  <a:srgbClr val="FFFF00"/>
                </a:solidFill>
                <a:ea typeface="楷体_GB2312" pitchFamily="49" charset="-122"/>
              </a:rPr>
              <a:t>比色</a:t>
            </a:r>
            <a:r>
              <a:rPr kumimoji="1" lang="zh-CN" altLang="en-US" sz="2800" b="0">
                <a:solidFill>
                  <a:srgbClr val="FFFF00"/>
                </a:solidFill>
                <a:ea typeface="楷体_GB2312" pitchFamily="49" charset="-122"/>
              </a:rPr>
              <a:t>：同置白色背景前，平视观察比较。</a:t>
            </a:r>
          </a:p>
        </p:txBody>
      </p:sp>
    </p:spTree>
    <p:extLst>
      <p:ext uri="{BB962C8B-B14F-4D97-AF65-F5344CB8AC3E}">
        <p14:creationId xmlns:p14="http://schemas.microsoft.com/office/powerpoint/2010/main" val="28916751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95234"/>
                                        </p:tgtEl>
                                        <p:attrNameLst>
                                          <p:attrName>style.visibility</p:attrName>
                                        </p:attrNameLst>
                                      </p:cBhvr>
                                      <p:to>
                                        <p:strVal val="visible"/>
                                      </p:to>
                                    </p:set>
                                    <p:animEffect transition="in" filter="box(in)">
                                      <p:cBhvr>
                                        <p:cTn id="7" dur="500"/>
                                        <p:tgtEl>
                                          <p:spTgt spid="952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5235"/>
                                        </p:tgtEl>
                                        <p:attrNameLst>
                                          <p:attrName>style.visibility</p:attrName>
                                        </p:attrNameLst>
                                      </p:cBhvr>
                                      <p:to>
                                        <p:strVal val="visible"/>
                                      </p:to>
                                    </p:set>
                                    <p:anim calcmode="lin" valueType="num">
                                      <p:cBhvr additive="base">
                                        <p:cTn id="12" dur="500" fill="hold"/>
                                        <p:tgtEl>
                                          <p:spTgt spid="95235"/>
                                        </p:tgtEl>
                                        <p:attrNameLst>
                                          <p:attrName>ppt_x</p:attrName>
                                        </p:attrNameLst>
                                      </p:cBhvr>
                                      <p:tavLst>
                                        <p:tav tm="0">
                                          <p:val>
                                            <p:strVal val="0-#ppt_w/2"/>
                                          </p:val>
                                        </p:tav>
                                        <p:tav tm="100000">
                                          <p:val>
                                            <p:strVal val="#ppt_x"/>
                                          </p:val>
                                        </p:tav>
                                      </p:tavLst>
                                    </p:anim>
                                    <p:anim calcmode="lin" valueType="num">
                                      <p:cBhvr additive="base">
                                        <p:cTn id="13" dur="500" fill="hold"/>
                                        <p:tgtEl>
                                          <p:spTgt spid="9523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5236"/>
                                        </p:tgtEl>
                                        <p:attrNameLst>
                                          <p:attrName>style.visibility</p:attrName>
                                        </p:attrNameLst>
                                      </p:cBhvr>
                                      <p:to>
                                        <p:strVal val="visible"/>
                                      </p:to>
                                    </p:set>
                                    <p:anim calcmode="lin" valueType="num">
                                      <p:cBhvr additive="base">
                                        <p:cTn id="18" dur="500" fill="hold"/>
                                        <p:tgtEl>
                                          <p:spTgt spid="95236"/>
                                        </p:tgtEl>
                                        <p:attrNameLst>
                                          <p:attrName>ppt_x</p:attrName>
                                        </p:attrNameLst>
                                      </p:cBhvr>
                                      <p:tavLst>
                                        <p:tav tm="0">
                                          <p:val>
                                            <p:strVal val="0-#ppt_w/2"/>
                                          </p:val>
                                        </p:tav>
                                        <p:tav tm="100000">
                                          <p:val>
                                            <p:strVal val="#ppt_x"/>
                                          </p:val>
                                        </p:tav>
                                      </p:tavLst>
                                    </p:anim>
                                    <p:anim calcmode="lin" valueType="num">
                                      <p:cBhvr additive="base">
                                        <p:cTn id="19" dur="500" fill="hold"/>
                                        <p:tgtEl>
                                          <p:spTgt spid="952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utoUpdateAnimBg="0"/>
      <p:bldP spid="95235" grpId="0" autoUpdateAnimBg="0"/>
      <p:bldP spid="95236"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1"/>
          </p:nvPr>
        </p:nvSpPr>
        <p:spPr>
          <a:xfrm>
            <a:off x="533400" y="1993900"/>
            <a:ext cx="7924800" cy="3606800"/>
          </a:xfrm>
        </p:spPr>
        <p:txBody>
          <a:bodyPr/>
          <a:lstStyle/>
          <a:p>
            <a:pPr eaLnBrk="1" hangingPunct="1">
              <a:buFontTx/>
              <a:buNone/>
            </a:pPr>
            <a:endParaRPr lang="en-US" altLang="zh-CN" sz="4000" b="1" smtClean="0">
              <a:solidFill>
                <a:srgbClr val="FF3300"/>
              </a:solidFill>
              <a:ea typeface="楷体_GB2312" pitchFamily="49" charset="-122"/>
            </a:endParaRPr>
          </a:p>
          <a:p>
            <a:pPr eaLnBrk="1" hangingPunct="1">
              <a:buFontTx/>
              <a:buNone/>
            </a:pPr>
            <a:endParaRPr lang="en-US" altLang="zh-CN" sz="4000" b="1" smtClean="0">
              <a:solidFill>
                <a:srgbClr val="FF3300"/>
              </a:solidFill>
            </a:endParaRPr>
          </a:p>
          <a:p>
            <a:pPr eaLnBrk="1" hangingPunct="1">
              <a:buFontTx/>
              <a:buNone/>
            </a:pPr>
            <a:r>
              <a:rPr lang="zh-CN" altLang="en-US" b="1" smtClean="0"/>
              <a:t>　</a:t>
            </a:r>
            <a:endParaRPr lang="zh-CN" altLang="en-US" smtClean="0"/>
          </a:p>
        </p:txBody>
      </p:sp>
      <p:grpSp>
        <p:nvGrpSpPr>
          <p:cNvPr id="93187" name="Group 4"/>
          <p:cNvGrpSpPr>
            <a:grpSpLocks/>
          </p:cNvGrpSpPr>
          <p:nvPr/>
        </p:nvGrpSpPr>
        <p:grpSpPr bwMode="auto">
          <a:xfrm>
            <a:off x="250825" y="2133600"/>
            <a:ext cx="1944688" cy="3165475"/>
            <a:chOff x="688" y="1285"/>
            <a:chExt cx="1363" cy="1994"/>
          </a:xfrm>
        </p:grpSpPr>
        <p:sp>
          <p:nvSpPr>
            <p:cNvPr id="93227" name="AutoShape 5"/>
            <p:cNvSpPr>
              <a:spLocks noChangeArrowheads="1"/>
            </p:cNvSpPr>
            <p:nvPr/>
          </p:nvSpPr>
          <p:spPr bwMode="gray">
            <a:xfrm>
              <a:off x="688" y="1479"/>
              <a:ext cx="1363" cy="1800"/>
            </a:xfrm>
            <a:prstGeom prst="roundRect">
              <a:avLst>
                <a:gd name="adj" fmla="val 17509"/>
              </a:avLst>
            </a:prstGeom>
            <a:gradFill rotWithShape="1">
              <a:gsLst>
                <a:gs pos="0">
                  <a:srgbClr val="4E91D4"/>
                </a:gs>
                <a:gs pos="100000">
                  <a:srgbClr val="3477A4"/>
                </a:gs>
              </a:gsLst>
              <a:lin ang="2700000" scaled="1"/>
            </a:gradFill>
            <a:ln>
              <a:noFill/>
            </a:ln>
            <a:effectLst>
              <a:prstShdw prst="shdw12">
                <a:srgbClr val="000000">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93228" name="AutoShape 6"/>
            <p:cNvSpPr>
              <a:spLocks noChangeArrowheads="1"/>
            </p:cNvSpPr>
            <p:nvPr/>
          </p:nvSpPr>
          <p:spPr bwMode="gray">
            <a:xfrm>
              <a:off x="709" y="1484"/>
              <a:ext cx="1322" cy="1766"/>
            </a:xfrm>
            <a:prstGeom prst="roundRect">
              <a:avLst>
                <a:gd name="adj" fmla="val 16667"/>
              </a:avLst>
            </a:prstGeom>
            <a:solidFill>
              <a:srgbClr val="3CA1E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229" name="AutoShape 7"/>
            <p:cNvSpPr>
              <a:spLocks noChangeArrowheads="1"/>
            </p:cNvSpPr>
            <p:nvPr/>
          </p:nvSpPr>
          <p:spPr bwMode="gray">
            <a:xfrm>
              <a:off x="720" y="2784"/>
              <a:ext cx="1304" cy="447"/>
            </a:xfrm>
            <a:prstGeom prst="roundRect">
              <a:avLst>
                <a:gd name="adj" fmla="val 50000"/>
              </a:avLst>
            </a:prstGeom>
            <a:gradFill rotWithShape="1">
              <a:gsLst>
                <a:gs pos="0">
                  <a:srgbClr val="3CA1E6">
                    <a:alpha val="0"/>
                  </a:srgbClr>
                </a:gs>
                <a:gs pos="100000">
                  <a:srgbClr val="9BCFF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230" name="AutoShape 8"/>
            <p:cNvSpPr>
              <a:spLocks noChangeArrowheads="1"/>
            </p:cNvSpPr>
            <p:nvPr/>
          </p:nvSpPr>
          <p:spPr bwMode="gray">
            <a:xfrm>
              <a:off x="720" y="1498"/>
              <a:ext cx="1304" cy="446"/>
            </a:xfrm>
            <a:prstGeom prst="roundRect">
              <a:avLst>
                <a:gd name="adj" fmla="val 50000"/>
              </a:avLst>
            </a:prstGeom>
            <a:gradFill rotWithShape="1">
              <a:gsLst>
                <a:gs pos="0">
                  <a:srgbClr val="BEE0F7"/>
                </a:gs>
                <a:gs pos="100000">
                  <a:srgbClr val="3CA1E6">
                    <a:alpha val="0"/>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93231" name="Group 9"/>
            <p:cNvGrpSpPr>
              <a:grpSpLocks/>
            </p:cNvGrpSpPr>
            <p:nvPr/>
          </p:nvGrpSpPr>
          <p:grpSpPr bwMode="auto">
            <a:xfrm>
              <a:off x="1157" y="1285"/>
              <a:ext cx="405" cy="405"/>
              <a:chOff x="1289" y="582"/>
              <a:chExt cx="668" cy="668"/>
            </a:xfrm>
          </p:grpSpPr>
          <p:sp>
            <p:nvSpPr>
              <p:cNvPr id="93234" name="Oval 1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93235" name="Oval 1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3236" name="Oval 1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3237" name="Oval 1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3238" name="Oval 1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93232" name="Text Box 15"/>
            <p:cNvSpPr txBox="1">
              <a:spLocks noChangeArrowheads="1"/>
            </p:cNvSpPr>
            <p:nvPr/>
          </p:nvSpPr>
          <p:spPr bwMode="gray">
            <a:xfrm>
              <a:off x="1232" y="1343"/>
              <a:ext cx="2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a:r>
                <a:rPr lang="en-US" altLang="zh-CN" sz="2400" b="0">
                  <a:solidFill>
                    <a:srgbClr val="000000"/>
                  </a:solidFill>
                </a:rPr>
                <a:t>1</a:t>
              </a:r>
            </a:p>
          </p:txBody>
        </p:sp>
        <p:sp>
          <p:nvSpPr>
            <p:cNvPr id="93233" name="Text Box 16"/>
            <p:cNvSpPr txBox="1">
              <a:spLocks noChangeArrowheads="1"/>
            </p:cNvSpPr>
            <p:nvPr/>
          </p:nvSpPr>
          <p:spPr bwMode="gray">
            <a:xfrm>
              <a:off x="736" y="1765"/>
              <a:ext cx="1296" cy="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r>
                <a:rPr lang="zh-CN" altLang="en-US" sz="2000">
                  <a:solidFill>
                    <a:srgbClr val="000000"/>
                  </a:solidFill>
                  <a:latin typeface="楷体_GB2312" pitchFamily="49" charset="-122"/>
                  <a:ea typeface="楷体_GB2312" pitchFamily="49" charset="-122"/>
                </a:rPr>
                <a:t>毒性大，致癌，有害于环境，避免使用．共</a:t>
              </a:r>
              <a:r>
                <a:rPr lang="en-US" altLang="zh-CN" sz="2000">
                  <a:solidFill>
                    <a:srgbClr val="000000"/>
                  </a:solidFill>
                  <a:latin typeface="楷体_GB2312" pitchFamily="49" charset="-122"/>
                  <a:ea typeface="楷体_GB2312" pitchFamily="49" charset="-122"/>
                </a:rPr>
                <a:t>5</a:t>
              </a:r>
              <a:r>
                <a:rPr lang="zh-CN" altLang="en-US" sz="2000">
                  <a:solidFill>
                    <a:srgbClr val="000000"/>
                  </a:solidFill>
                  <a:latin typeface="楷体_GB2312" pitchFamily="49" charset="-122"/>
                  <a:ea typeface="楷体_GB2312" pitchFamily="49" charset="-122"/>
                </a:rPr>
                <a:t>种。苯，四氯化碳，二氯乙烷，三氯乙烯、三氯乙烷</a:t>
              </a:r>
            </a:p>
          </p:txBody>
        </p:sp>
      </p:grpSp>
      <p:grpSp>
        <p:nvGrpSpPr>
          <p:cNvPr id="93188" name="Group 17"/>
          <p:cNvGrpSpPr>
            <a:grpSpLocks/>
          </p:cNvGrpSpPr>
          <p:nvPr/>
        </p:nvGrpSpPr>
        <p:grpSpPr bwMode="auto">
          <a:xfrm>
            <a:off x="2411413" y="2205038"/>
            <a:ext cx="2163762" cy="3165475"/>
            <a:chOff x="2176" y="1285"/>
            <a:chExt cx="1363" cy="1994"/>
          </a:xfrm>
        </p:grpSpPr>
        <p:sp>
          <p:nvSpPr>
            <p:cNvPr id="93216" name="AutoShape 18"/>
            <p:cNvSpPr>
              <a:spLocks noChangeArrowheads="1"/>
            </p:cNvSpPr>
            <p:nvPr/>
          </p:nvSpPr>
          <p:spPr bwMode="gray">
            <a:xfrm>
              <a:off x="2176" y="1479"/>
              <a:ext cx="1363" cy="1800"/>
            </a:xfrm>
            <a:prstGeom prst="roundRect">
              <a:avLst>
                <a:gd name="adj" fmla="val 17509"/>
              </a:avLst>
            </a:prstGeom>
            <a:gradFill rotWithShape="1">
              <a:gsLst>
                <a:gs pos="0">
                  <a:srgbClr val="34B034"/>
                </a:gs>
                <a:gs pos="100000">
                  <a:srgbClr val="3F8B4A"/>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217" name="AutoShape 19"/>
            <p:cNvSpPr>
              <a:spLocks noChangeArrowheads="1"/>
            </p:cNvSpPr>
            <p:nvPr/>
          </p:nvSpPr>
          <p:spPr bwMode="gray">
            <a:xfrm>
              <a:off x="2197" y="1484"/>
              <a:ext cx="1322" cy="1766"/>
            </a:xfrm>
            <a:prstGeom prst="roundRect">
              <a:avLst>
                <a:gd name="adj" fmla="val 16667"/>
              </a:avLst>
            </a:prstGeom>
            <a:solidFill>
              <a:srgbClr val="73E77E"/>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218" name="AutoShape 20"/>
            <p:cNvSpPr>
              <a:spLocks noChangeArrowheads="1"/>
            </p:cNvSpPr>
            <p:nvPr/>
          </p:nvSpPr>
          <p:spPr bwMode="gray">
            <a:xfrm>
              <a:off x="2208" y="2784"/>
              <a:ext cx="1304" cy="447"/>
            </a:xfrm>
            <a:prstGeom prst="roundRect">
              <a:avLst>
                <a:gd name="adj" fmla="val 50000"/>
              </a:avLst>
            </a:prstGeom>
            <a:gradFill rotWithShape="1">
              <a:gsLst>
                <a:gs pos="0">
                  <a:srgbClr val="73E77E"/>
                </a:gs>
                <a:gs pos="100000">
                  <a:srgbClr val="B3F2B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219" name="AutoShape 21"/>
            <p:cNvSpPr>
              <a:spLocks noChangeArrowheads="1"/>
            </p:cNvSpPr>
            <p:nvPr/>
          </p:nvSpPr>
          <p:spPr bwMode="gray">
            <a:xfrm>
              <a:off x="2208" y="1498"/>
              <a:ext cx="1304" cy="446"/>
            </a:xfrm>
            <a:prstGeom prst="roundRect">
              <a:avLst>
                <a:gd name="adj" fmla="val 50000"/>
              </a:avLst>
            </a:prstGeom>
            <a:gradFill rotWithShape="1">
              <a:gsLst>
                <a:gs pos="0">
                  <a:srgbClr val="D0F7D4"/>
                </a:gs>
                <a:gs pos="100000">
                  <a:srgbClr val="73E77E"/>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220" name="Oval 22"/>
            <p:cNvSpPr>
              <a:spLocks noChangeArrowheads="1"/>
            </p:cNvSpPr>
            <p:nvPr/>
          </p:nvSpPr>
          <p:spPr bwMode="gray">
            <a:xfrm>
              <a:off x="2645" y="1285"/>
              <a:ext cx="405" cy="405"/>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93221" name="Oval 23"/>
            <p:cNvSpPr>
              <a:spLocks noChangeArrowheads="1"/>
            </p:cNvSpPr>
            <p:nvPr/>
          </p:nvSpPr>
          <p:spPr bwMode="gray">
            <a:xfrm>
              <a:off x="2649" y="1288"/>
              <a:ext cx="392" cy="392"/>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3222" name="Oval 24"/>
            <p:cNvSpPr>
              <a:spLocks noChangeArrowheads="1"/>
            </p:cNvSpPr>
            <p:nvPr/>
          </p:nvSpPr>
          <p:spPr bwMode="gray">
            <a:xfrm>
              <a:off x="2654" y="1290"/>
              <a:ext cx="383" cy="383"/>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3223" name="Oval 25"/>
            <p:cNvSpPr>
              <a:spLocks noChangeArrowheads="1"/>
            </p:cNvSpPr>
            <p:nvPr/>
          </p:nvSpPr>
          <p:spPr bwMode="gray">
            <a:xfrm>
              <a:off x="2658" y="1294"/>
              <a:ext cx="364" cy="357"/>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3224" name="Oval 26"/>
            <p:cNvSpPr>
              <a:spLocks noChangeArrowheads="1"/>
            </p:cNvSpPr>
            <p:nvPr/>
          </p:nvSpPr>
          <p:spPr bwMode="gray">
            <a:xfrm>
              <a:off x="2680" y="1304"/>
              <a:ext cx="323" cy="290"/>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3225" name="Text Box 27"/>
            <p:cNvSpPr txBox="1">
              <a:spLocks noChangeArrowheads="1"/>
            </p:cNvSpPr>
            <p:nvPr/>
          </p:nvSpPr>
          <p:spPr bwMode="gray">
            <a:xfrm>
              <a:off x="2732" y="1343"/>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a:r>
                <a:rPr lang="en-US" altLang="zh-CN" sz="2400" b="0">
                  <a:solidFill>
                    <a:srgbClr val="000000"/>
                  </a:solidFill>
                </a:rPr>
                <a:t>2</a:t>
              </a:r>
            </a:p>
          </p:txBody>
        </p:sp>
        <p:sp>
          <p:nvSpPr>
            <p:cNvPr id="93226" name="Text Box 28"/>
            <p:cNvSpPr txBox="1">
              <a:spLocks noChangeArrowheads="1"/>
            </p:cNvSpPr>
            <p:nvPr/>
          </p:nvSpPr>
          <p:spPr bwMode="gray">
            <a:xfrm>
              <a:off x="2224" y="1765"/>
              <a:ext cx="1296" cy="1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r>
                <a:rPr lang="zh-CN" altLang="en-US" sz="2000">
                  <a:solidFill>
                    <a:srgbClr val="000000"/>
                  </a:solidFill>
                  <a:latin typeface="楷体_GB2312" pitchFamily="49" charset="-122"/>
                  <a:ea typeface="楷体_GB2312" pitchFamily="49" charset="-122"/>
                </a:rPr>
                <a:t>对人有一定毒性，限制使用．</a:t>
              </a:r>
              <a:r>
                <a:rPr lang="zh-CN" altLang="en-US">
                  <a:solidFill>
                    <a:srgbClr val="000000"/>
                  </a:solidFill>
                  <a:latin typeface="楷体_GB2312" pitchFamily="49" charset="-122"/>
                  <a:ea typeface="楷体_GB2312" pitchFamily="49" charset="-122"/>
                </a:rPr>
                <a:t>共</a:t>
              </a:r>
              <a:r>
                <a:rPr lang="en-US" altLang="zh-CN">
                  <a:solidFill>
                    <a:srgbClr val="000000"/>
                  </a:solidFill>
                  <a:latin typeface="楷体_GB2312" pitchFamily="49" charset="-122"/>
                  <a:ea typeface="楷体_GB2312" pitchFamily="49" charset="-122"/>
                </a:rPr>
                <a:t>27</a:t>
              </a:r>
              <a:r>
                <a:rPr lang="zh-CN" altLang="en-US">
                  <a:solidFill>
                    <a:srgbClr val="000000"/>
                  </a:solidFill>
                  <a:latin typeface="楷体_GB2312" pitchFamily="49" charset="-122"/>
                  <a:ea typeface="楷体_GB2312" pitchFamily="49" charset="-122"/>
                </a:rPr>
                <a:t>种。</a:t>
              </a:r>
              <a:endParaRPr lang="zh-CN" altLang="en-US" sz="2000">
                <a:solidFill>
                  <a:srgbClr val="000000"/>
                </a:solidFill>
                <a:latin typeface="楷体_GB2312" pitchFamily="49" charset="-122"/>
                <a:ea typeface="楷体_GB2312" pitchFamily="49" charset="-122"/>
              </a:endParaRPr>
            </a:p>
            <a:p>
              <a:endParaRPr lang="zh-CN" altLang="en-US" sz="2000">
                <a:solidFill>
                  <a:srgbClr val="000000"/>
                </a:solidFill>
                <a:latin typeface="楷体_GB2312" pitchFamily="49" charset="-122"/>
                <a:ea typeface="楷体_GB2312" pitchFamily="49" charset="-122"/>
              </a:endParaRPr>
            </a:p>
            <a:p>
              <a:r>
                <a:rPr lang="zh-CN" altLang="en-US" sz="2000">
                  <a:solidFill>
                    <a:srgbClr val="000000"/>
                  </a:solidFill>
                  <a:latin typeface="楷体_GB2312" pitchFamily="49" charset="-122"/>
                  <a:ea typeface="楷体_GB2312" pitchFamily="49" charset="-122"/>
                </a:rPr>
                <a:t>乙腈，氯苯，甲醇，吡啶等</a:t>
              </a:r>
            </a:p>
          </p:txBody>
        </p:sp>
      </p:grpSp>
      <p:grpSp>
        <p:nvGrpSpPr>
          <p:cNvPr id="93189" name="Group 29"/>
          <p:cNvGrpSpPr>
            <a:grpSpLocks/>
          </p:cNvGrpSpPr>
          <p:nvPr/>
        </p:nvGrpSpPr>
        <p:grpSpPr bwMode="auto">
          <a:xfrm>
            <a:off x="4716463" y="2209801"/>
            <a:ext cx="1944687" cy="3160713"/>
            <a:chOff x="3664" y="1288"/>
            <a:chExt cx="1363" cy="1991"/>
          </a:xfrm>
        </p:grpSpPr>
        <p:sp>
          <p:nvSpPr>
            <p:cNvPr id="93204" name="AutoShape 30"/>
            <p:cNvSpPr>
              <a:spLocks noChangeArrowheads="1"/>
            </p:cNvSpPr>
            <p:nvPr/>
          </p:nvSpPr>
          <p:spPr bwMode="gray">
            <a:xfrm>
              <a:off x="3664" y="1479"/>
              <a:ext cx="1363" cy="1800"/>
            </a:xfrm>
            <a:prstGeom prst="roundRect">
              <a:avLst>
                <a:gd name="adj" fmla="val 17509"/>
              </a:avLst>
            </a:prstGeom>
            <a:gradFill rotWithShape="1">
              <a:gsLst>
                <a:gs pos="0">
                  <a:srgbClr val="B59F43"/>
                </a:gs>
                <a:gs pos="100000">
                  <a:srgbClr val="8F8849"/>
                </a:gs>
              </a:gsLst>
              <a:lin ang="2700000" scaled="1"/>
            </a:gradFill>
            <a:ln>
              <a:noFill/>
            </a:ln>
            <a:effectLst>
              <a:prstShdw prst="shdw11">
                <a:srgbClr val="000000">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93205" name="AutoShape 31"/>
            <p:cNvSpPr>
              <a:spLocks noChangeArrowheads="1"/>
            </p:cNvSpPr>
            <p:nvPr/>
          </p:nvSpPr>
          <p:spPr bwMode="gray">
            <a:xfrm>
              <a:off x="3685" y="1484"/>
              <a:ext cx="1322" cy="1766"/>
            </a:xfrm>
            <a:prstGeom prst="roundRect">
              <a:avLst>
                <a:gd name="adj" fmla="val 16667"/>
              </a:avLst>
            </a:prstGeom>
            <a:solidFill>
              <a:srgbClr val="E9E06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206" name="AutoShape 32"/>
            <p:cNvSpPr>
              <a:spLocks noChangeArrowheads="1"/>
            </p:cNvSpPr>
            <p:nvPr/>
          </p:nvSpPr>
          <p:spPr bwMode="gray">
            <a:xfrm>
              <a:off x="3696" y="2784"/>
              <a:ext cx="1304" cy="447"/>
            </a:xfrm>
            <a:prstGeom prst="roundRect">
              <a:avLst>
                <a:gd name="adj" fmla="val 50000"/>
              </a:avLst>
            </a:prstGeom>
            <a:gradFill rotWithShape="1">
              <a:gsLst>
                <a:gs pos="0">
                  <a:srgbClr val="E9E065"/>
                </a:gs>
                <a:gs pos="100000">
                  <a:srgbClr val="F2EDA6"/>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207" name="AutoShape 33"/>
            <p:cNvSpPr>
              <a:spLocks noChangeArrowheads="1"/>
            </p:cNvSpPr>
            <p:nvPr/>
          </p:nvSpPr>
          <p:spPr bwMode="gray">
            <a:xfrm>
              <a:off x="3696" y="1498"/>
              <a:ext cx="1304" cy="446"/>
            </a:xfrm>
            <a:prstGeom prst="roundRect">
              <a:avLst>
                <a:gd name="adj" fmla="val 50000"/>
              </a:avLst>
            </a:prstGeom>
            <a:gradFill rotWithShape="1">
              <a:gsLst>
                <a:gs pos="0">
                  <a:srgbClr val="F8F5CC"/>
                </a:gs>
                <a:gs pos="100000">
                  <a:srgbClr val="E9E065"/>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93208" name="Group 34"/>
            <p:cNvGrpSpPr>
              <a:grpSpLocks/>
            </p:cNvGrpSpPr>
            <p:nvPr/>
          </p:nvGrpSpPr>
          <p:grpSpPr bwMode="auto">
            <a:xfrm>
              <a:off x="4133" y="1288"/>
              <a:ext cx="405" cy="392"/>
              <a:chOff x="1289" y="587"/>
              <a:chExt cx="668" cy="647"/>
            </a:xfrm>
          </p:grpSpPr>
          <p:sp>
            <p:nvSpPr>
              <p:cNvPr id="93211" name="Oval 35"/>
              <p:cNvSpPr>
                <a:spLocks noChangeArrowheads="1"/>
              </p:cNvSpPr>
              <p:nvPr/>
            </p:nvSpPr>
            <p:spPr bwMode="gray">
              <a:xfrm>
                <a:off x="1289" y="646"/>
                <a:ext cx="668" cy="540"/>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93212" name="Oval 36"/>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3213" name="Oval 37"/>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3214" name="Oval 38"/>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3215" name="Oval 39"/>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93209" name="Text Box 40"/>
            <p:cNvSpPr txBox="1">
              <a:spLocks noChangeArrowheads="1"/>
            </p:cNvSpPr>
            <p:nvPr/>
          </p:nvSpPr>
          <p:spPr bwMode="gray">
            <a:xfrm>
              <a:off x="4208" y="1343"/>
              <a:ext cx="2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a:r>
                <a:rPr lang="en-US" altLang="zh-CN" sz="2400" b="0">
                  <a:solidFill>
                    <a:srgbClr val="000000"/>
                  </a:solidFill>
                </a:rPr>
                <a:t>3</a:t>
              </a:r>
            </a:p>
          </p:txBody>
        </p:sp>
        <p:sp>
          <p:nvSpPr>
            <p:cNvPr id="93210" name="Text Box 41"/>
            <p:cNvSpPr txBox="1">
              <a:spLocks noChangeArrowheads="1"/>
            </p:cNvSpPr>
            <p:nvPr/>
          </p:nvSpPr>
          <p:spPr bwMode="gray">
            <a:xfrm>
              <a:off x="3712" y="1765"/>
              <a:ext cx="1296" cy="1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r>
                <a:rPr lang="zh-CN" altLang="en-US" sz="2000" dirty="0">
                  <a:solidFill>
                    <a:srgbClr val="000000"/>
                  </a:solidFill>
                  <a:latin typeface="楷体_GB2312" pitchFamily="49" charset="-122"/>
                  <a:ea typeface="楷体_GB2312" pitchFamily="49" charset="-122"/>
                </a:rPr>
                <a:t>对人无毒性，推荐使用．</a:t>
              </a:r>
              <a:r>
                <a:rPr lang="zh-CN" altLang="en-US" dirty="0">
                  <a:solidFill>
                    <a:srgbClr val="000000"/>
                  </a:solidFill>
                  <a:latin typeface="楷体_GB2312" pitchFamily="49" charset="-122"/>
                  <a:ea typeface="楷体_GB2312" pitchFamily="49" charset="-122"/>
                </a:rPr>
                <a:t>共</a:t>
              </a:r>
              <a:r>
                <a:rPr lang="en-US" altLang="zh-CN" dirty="0">
                  <a:solidFill>
                    <a:srgbClr val="000000"/>
                  </a:solidFill>
                  <a:latin typeface="楷体_GB2312" pitchFamily="49" charset="-122"/>
                  <a:ea typeface="楷体_GB2312" pitchFamily="49" charset="-122"/>
                </a:rPr>
                <a:t>27</a:t>
              </a:r>
              <a:r>
                <a:rPr lang="zh-CN" altLang="en-US" dirty="0">
                  <a:solidFill>
                    <a:srgbClr val="000000"/>
                  </a:solidFill>
                  <a:latin typeface="楷体_GB2312" pitchFamily="49" charset="-122"/>
                  <a:ea typeface="楷体_GB2312" pitchFamily="49" charset="-122"/>
                </a:rPr>
                <a:t>种。</a:t>
              </a:r>
              <a:endParaRPr lang="zh-CN" altLang="en-US" sz="2000" dirty="0">
                <a:solidFill>
                  <a:srgbClr val="000000"/>
                </a:solidFill>
                <a:latin typeface="楷体_GB2312" pitchFamily="49" charset="-122"/>
                <a:ea typeface="楷体_GB2312" pitchFamily="49" charset="-122"/>
              </a:endParaRPr>
            </a:p>
            <a:p>
              <a:endParaRPr lang="zh-CN" altLang="en-US" sz="2000" dirty="0">
                <a:solidFill>
                  <a:srgbClr val="000000"/>
                </a:solidFill>
                <a:latin typeface="楷体_GB2312" pitchFamily="49" charset="-122"/>
                <a:ea typeface="楷体_GB2312" pitchFamily="49" charset="-122"/>
              </a:endParaRPr>
            </a:p>
            <a:p>
              <a:r>
                <a:rPr lang="zh-CN" altLang="en-US" sz="2000" dirty="0">
                  <a:solidFill>
                    <a:srgbClr val="000000"/>
                  </a:solidFill>
                  <a:latin typeface="楷体_GB2312" pitchFamily="49" charset="-122"/>
                  <a:ea typeface="楷体_GB2312" pitchFamily="49" charset="-122"/>
                </a:rPr>
                <a:t>乙酸，丙酮，正丁醇</a:t>
              </a:r>
            </a:p>
          </p:txBody>
        </p:sp>
      </p:grpSp>
      <p:sp>
        <p:nvSpPr>
          <p:cNvPr id="93190" name="Rectangle 43"/>
          <p:cNvSpPr>
            <a:spLocks noChangeArrowheads="1"/>
          </p:cNvSpPr>
          <p:nvPr/>
        </p:nvSpPr>
        <p:spPr bwMode="auto">
          <a:xfrm>
            <a:off x="250825" y="908050"/>
            <a:ext cx="389255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3200">
                <a:solidFill>
                  <a:srgbClr val="FFFF00"/>
                </a:solidFill>
                <a:ea typeface="楷体_GB2312" pitchFamily="49" charset="-122"/>
              </a:rPr>
              <a:t>十、残留溶剂测定法</a:t>
            </a:r>
          </a:p>
        </p:txBody>
      </p:sp>
      <p:grpSp>
        <p:nvGrpSpPr>
          <p:cNvPr id="93191" name="Group 44"/>
          <p:cNvGrpSpPr>
            <a:grpSpLocks/>
          </p:cNvGrpSpPr>
          <p:nvPr/>
        </p:nvGrpSpPr>
        <p:grpSpPr bwMode="auto">
          <a:xfrm>
            <a:off x="6804025" y="2205038"/>
            <a:ext cx="1943100" cy="3165475"/>
            <a:chOff x="3664" y="1285"/>
            <a:chExt cx="1363" cy="1994"/>
          </a:xfrm>
        </p:grpSpPr>
        <p:sp>
          <p:nvSpPr>
            <p:cNvPr id="93192" name="AutoShape 45"/>
            <p:cNvSpPr>
              <a:spLocks noChangeArrowheads="1"/>
            </p:cNvSpPr>
            <p:nvPr/>
          </p:nvSpPr>
          <p:spPr bwMode="gray">
            <a:xfrm>
              <a:off x="3664" y="1479"/>
              <a:ext cx="1363" cy="1800"/>
            </a:xfrm>
            <a:prstGeom prst="roundRect">
              <a:avLst>
                <a:gd name="adj" fmla="val 17509"/>
              </a:avLst>
            </a:prstGeom>
            <a:gradFill rotWithShape="1">
              <a:gsLst>
                <a:gs pos="0">
                  <a:srgbClr val="B59F43"/>
                </a:gs>
                <a:gs pos="100000">
                  <a:srgbClr val="8F8849"/>
                </a:gs>
              </a:gsLst>
              <a:lin ang="2700000" scaled="1"/>
            </a:gradFill>
            <a:ln>
              <a:noFill/>
            </a:ln>
            <a:effectLst>
              <a:prstShdw prst="shdw11">
                <a:srgbClr val="000000">
                  <a:alpha val="50000"/>
                </a:srgb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zh-CN" altLang="en-US"/>
            </a:p>
          </p:txBody>
        </p:sp>
        <p:sp>
          <p:nvSpPr>
            <p:cNvPr id="93193" name="AutoShape 46"/>
            <p:cNvSpPr>
              <a:spLocks noChangeArrowheads="1"/>
            </p:cNvSpPr>
            <p:nvPr/>
          </p:nvSpPr>
          <p:spPr bwMode="gray">
            <a:xfrm>
              <a:off x="3685" y="1484"/>
              <a:ext cx="1322" cy="1766"/>
            </a:xfrm>
            <a:prstGeom prst="roundRect">
              <a:avLst>
                <a:gd name="adj" fmla="val 16667"/>
              </a:avLst>
            </a:prstGeom>
            <a:solidFill>
              <a:srgbClr val="CE93F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194" name="AutoShape 47"/>
            <p:cNvSpPr>
              <a:spLocks noChangeArrowheads="1"/>
            </p:cNvSpPr>
            <p:nvPr/>
          </p:nvSpPr>
          <p:spPr bwMode="gray">
            <a:xfrm>
              <a:off x="3696" y="2784"/>
              <a:ext cx="1304" cy="447"/>
            </a:xfrm>
            <a:prstGeom prst="roundRect">
              <a:avLst>
                <a:gd name="adj" fmla="val 50000"/>
              </a:avLst>
            </a:prstGeom>
            <a:solidFill>
              <a:srgbClr val="CE93F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195" name="AutoShape 48"/>
            <p:cNvSpPr>
              <a:spLocks noChangeArrowheads="1"/>
            </p:cNvSpPr>
            <p:nvPr/>
          </p:nvSpPr>
          <p:spPr bwMode="gray">
            <a:xfrm>
              <a:off x="3696" y="1498"/>
              <a:ext cx="1304" cy="446"/>
            </a:xfrm>
            <a:prstGeom prst="roundRect">
              <a:avLst>
                <a:gd name="adj" fmla="val 50000"/>
              </a:avLst>
            </a:prstGeom>
            <a:solidFill>
              <a:srgbClr val="CE93F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93196" name="Group 49"/>
            <p:cNvGrpSpPr>
              <a:grpSpLocks/>
            </p:cNvGrpSpPr>
            <p:nvPr/>
          </p:nvGrpSpPr>
          <p:grpSpPr bwMode="auto">
            <a:xfrm>
              <a:off x="4133" y="1285"/>
              <a:ext cx="405" cy="405"/>
              <a:chOff x="1289" y="582"/>
              <a:chExt cx="668" cy="668"/>
            </a:xfrm>
          </p:grpSpPr>
          <p:sp>
            <p:nvSpPr>
              <p:cNvPr id="93199" name="Oval 50"/>
              <p:cNvSpPr>
                <a:spLocks noChangeArrowheads="1"/>
              </p:cNvSpPr>
              <p:nvPr/>
            </p:nvSpPr>
            <p:spPr bwMode="gray">
              <a:xfrm>
                <a:off x="1289" y="582"/>
                <a:ext cx="668" cy="668"/>
              </a:xfrm>
              <a:prstGeom prst="ellipse">
                <a:avLst/>
              </a:prstGeom>
              <a:solidFill>
                <a:srgbClr val="333333"/>
              </a:soli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endParaRPr lang="zh-CN" altLang="en-US"/>
              </a:p>
            </p:txBody>
          </p:sp>
          <p:sp>
            <p:nvSpPr>
              <p:cNvPr id="93200" name="Oval 51"/>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3201" name="Oval 52"/>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3202" name="Oval 53"/>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sp>
            <p:nvSpPr>
              <p:cNvPr id="93203" name="Oval 54"/>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a:p>
            </p:txBody>
          </p:sp>
        </p:grpSp>
        <p:sp>
          <p:nvSpPr>
            <p:cNvPr id="93197" name="Text Box 55"/>
            <p:cNvSpPr txBox="1">
              <a:spLocks noChangeArrowheads="1"/>
            </p:cNvSpPr>
            <p:nvPr/>
          </p:nvSpPr>
          <p:spPr bwMode="gray">
            <a:xfrm>
              <a:off x="4207" y="1343"/>
              <a:ext cx="249" cy="288"/>
            </a:xfrm>
            <a:prstGeom prst="rect">
              <a:avLst/>
            </a:prstGeom>
            <a:solidFill>
              <a:srgbClr val="EAE2B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algn="ctr"/>
              <a:r>
                <a:rPr lang="en-US" altLang="zh-CN" sz="2400" b="0">
                  <a:solidFill>
                    <a:srgbClr val="000000"/>
                  </a:solidFill>
                </a:rPr>
                <a:t>4</a:t>
              </a:r>
            </a:p>
          </p:txBody>
        </p:sp>
        <p:sp>
          <p:nvSpPr>
            <p:cNvPr id="93198" name="Text Box 56"/>
            <p:cNvSpPr txBox="1">
              <a:spLocks noChangeArrowheads="1"/>
            </p:cNvSpPr>
            <p:nvPr/>
          </p:nvSpPr>
          <p:spPr bwMode="gray">
            <a:xfrm>
              <a:off x="3712" y="1765"/>
              <a:ext cx="1296" cy="1210"/>
            </a:xfrm>
            <a:prstGeom prst="rect">
              <a:avLst/>
            </a:prstGeom>
            <a:solidFill>
              <a:srgbClr val="CE93FB"/>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r>
                <a:rPr lang="zh-CN" altLang="en-US" sz="2000" dirty="0">
                  <a:solidFill>
                    <a:srgbClr val="000000"/>
                  </a:solidFill>
                  <a:latin typeface="楷体_GB2312" pitchFamily="49" charset="-122"/>
                  <a:ea typeface="楷体_GB2312" pitchFamily="49" charset="-122"/>
                </a:rPr>
                <a:t>尚无毒理学资料</a:t>
              </a:r>
              <a:r>
                <a:rPr lang="zh-CN" altLang="en-US" sz="2000" dirty="0" smtClean="0">
                  <a:solidFill>
                    <a:srgbClr val="000000"/>
                  </a:solidFill>
                  <a:latin typeface="楷体_GB2312" pitchFamily="49" charset="-122"/>
                  <a:ea typeface="楷体_GB2312" pitchFamily="49" charset="-122"/>
                </a:rPr>
                <a:t>的溶剂，</a:t>
              </a:r>
              <a:r>
                <a:rPr lang="zh-CN" altLang="en-US" sz="2000" dirty="0">
                  <a:solidFill>
                    <a:srgbClr val="000000"/>
                  </a:solidFill>
                  <a:latin typeface="楷体_GB2312" pitchFamily="49" charset="-122"/>
                  <a:ea typeface="楷体_GB2312" pitchFamily="49" charset="-122"/>
                </a:rPr>
                <a:t>共</a:t>
              </a:r>
              <a:r>
                <a:rPr lang="en-US" altLang="zh-CN" sz="2000" dirty="0">
                  <a:solidFill>
                    <a:srgbClr val="000000"/>
                  </a:solidFill>
                  <a:latin typeface="楷体_GB2312" pitchFamily="49" charset="-122"/>
                  <a:ea typeface="楷体_GB2312" pitchFamily="49" charset="-122"/>
                </a:rPr>
                <a:t>10</a:t>
              </a:r>
              <a:r>
                <a:rPr lang="zh-CN" altLang="en-US" sz="2000" dirty="0">
                  <a:solidFill>
                    <a:srgbClr val="000000"/>
                  </a:solidFill>
                  <a:latin typeface="楷体_GB2312" pitchFamily="49" charset="-122"/>
                  <a:ea typeface="楷体_GB2312" pitchFamily="49" charset="-122"/>
                </a:rPr>
                <a:t>种。</a:t>
              </a:r>
            </a:p>
            <a:p>
              <a:r>
                <a:rPr lang="zh-CN" altLang="en-US" sz="2000" dirty="0">
                  <a:solidFill>
                    <a:srgbClr val="000000"/>
                  </a:solidFill>
                  <a:latin typeface="楷体_GB2312" pitchFamily="49" charset="-122"/>
                  <a:ea typeface="楷体_GB2312" pitchFamily="49" charset="-122"/>
                </a:rPr>
                <a:t>石油醚，三氯乙酸，异辛烷等</a:t>
              </a:r>
            </a:p>
          </p:txBody>
        </p:sp>
      </p:grpSp>
    </p:spTree>
    <p:extLst>
      <p:ext uri="{BB962C8B-B14F-4D97-AF65-F5344CB8AC3E}">
        <p14:creationId xmlns:p14="http://schemas.microsoft.com/office/powerpoint/2010/main" val="112707516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6"/>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kumimoji="1" lang="en-US" altLang="zh-CN" sz="2400" b="0">
                <a:latin typeface="Times New Roman" pitchFamily="18" charset="0"/>
              </a:rPr>
              <a:t/>
            </a:r>
            <a:br>
              <a:rPr kumimoji="1" lang="en-US" altLang="zh-CN" sz="2400" b="0">
                <a:latin typeface="Times New Roman" pitchFamily="18" charset="0"/>
              </a:rPr>
            </a:br>
            <a:endParaRPr kumimoji="1" lang="en-US" altLang="zh-CN" sz="2400" b="0">
              <a:latin typeface="Times New Roman" pitchFamily="18" charset="0"/>
            </a:endParaRPr>
          </a:p>
        </p:txBody>
      </p:sp>
      <p:sp>
        <p:nvSpPr>
          <p:cNvPr id="95235" name="Rectangle 7"/>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kumimoji="1" lang="en-US" altLang="zh-CN" sz="2400" b="0">
                <a:latin typeface="Times New Roman" pitchFamily="18" charset="0"/>
              </a:rPr>
              <a:t/>
            </a:r>
            <a:br>
              <a:rPr kumimoji="1" lang="en-US" altLang="zh-CN" sz="2400" b="0">
                <a:latin typeface="Times New Roman" pitchFamily="18" charset="0"/>
              </a:rPr>
            </a:br>
            <a:endParaRPr kumimoji="1" lang="en-US" altLang="zh-CN" sz="2400" b="0">
              <a:latin typeface="Times New Roman" pitchFamily="18" charset="0"/>
            </a:endParaRPr>
          </a:p>
        </p:txBody>
      </p:sp>
      <p:sp>
        <p:nvSpPr>
          <p:cNvPr id="95236" name="Text Box 8"/>
          <p:cNvSpPr txBox="1">
            <a:spLocks noChangeArrowheads="1"/>
          </p:cNvSpPr>
          <p:nvPr/>
        </p:nvSpPr>
        <p:spPr bwMode="auto">
          <a:xfrm>
            <a:off x="677081" y="1484784"/>
            <a:ext cx="7632700" cy="3511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30000"/>
              </a:lnSpc>
            </a:pPr>
            <a:r>
              <a:rPr lang="zh-CN" altLang="en-US" sz="2800" b="0" dirty="0">
                <a:solidFill>
                  <a:schemeClr val="bg1"/>
                </a:solidFill>
                <a:latin typeface="楷体_GB2312" pitchFamily="49" charset="-122"/>
                <a:ea typeface="楷体_GB2312" pitchFamily="49" charset="-122"/>
              </a:rPr>
              <a:t>系统适用性试验</a:t>
            </a:r>
          </a:p>
          <a:p>
            <a:pPr eaLnBrk="1" hangingPunct="1">
              <a:lnSpc>
                <a:spcPct val="130000"/>
              </a:lnSpc>
            </a:pPr>
            <a:r>
              <a:rPr lang="zh-CN" altLang="en-US" sz="2800" b="0" dirty="0">
                <a:solidFill>
                  <a:schemeClr val="bg1"/>
                </a:solidFill>
                <a:latin typeface="楷体_GB2312" pitchFamily="49" charset="-122"/>
                <a:ea typeface="楷体_GB2312" pitchFamily="49" charset="-122"/>
              </a:rPr>
              <a:t>一</a:t>
            </a:r>
            <a:r>
              <a:rPr kumimoji="1" lang="zh-CN" altLang="en-US" sz="2800" b="0" dirty="0">
                <a:solidFill>
                  <a:schemeClr val="bg1"/>
                </a:solidFill>
                <a:latin typeface="楷体_GB2312" pitchFamily="49" charset="-122"/>
                <a:ea typeface="楷体_GB2312" pitchFamily="49" charset="-122"/>
              </a:rPr>
              <a:t>般要求理论塔板数填充柱大于</a:t>
            </a:r>
            <a:r>
              <a:rPr kumimoji="1" lang="en-US" altLang="zh-CN" sz="2800" b="0" dirty="0">
                <a:solidFill>
                  <a:schemeClr val="bg1"/>
                </a:solidFill>
                <a:latin typeface="楷体_GB2312" pitchFamily="49" charset="-122"/>
                <a:ea typeface="楷体_GB2312" pitchFamily="49" charset="-122"/>
              </a:rPr>
              <a:t>1000</a:t>
            </a:r>
            <a:r>
              <a:rPr kumimoji="1" lang="zh-CN" altLang="en-US" sz="2800" b="0" dirty="0">
                <a:solidFill>
                  <a:schemeClr val="bg1"/>
                </a:solidFill>
                <a:latin typeface="楷体_GB2312" pitchFamily="49" charset="-122"/>
                <a:ea typeface="楷体_GB2312" pitchFamily="49" charset="-122"/>
              </a:rPr>
              <a:t>；毛细管柱大于</a:t>
            </a:r>
            <a:r>
              <a:rPr kumimoji="1" lang="en-US" altLang="zh-CN" sz="2800" b="0" dirty="0">
                <a:solidFill>
                  <a:schemeClr val="bg1"/>
                </a:solidFill>
                <a:latin typeface="楷体_GB2312" pitchFamily="49" charset="-122"/>
                <a:ea typeface="楷体_GB2312" pitchFamily="49" charset="-122"/>
              </a:rPr>
              <a:t>5000</a:t>
            </a:r>
          </a:p>
          <a:p>
            <a:pPr eaLnBrk="1" hangingPunct="1">
              <a:lnSpc>
                <a:spcPct val="130000"/>
              </a:lnSpc>
            </a:pPr>
            <a:r>
              <a:rPr kumimoji="1" lang="zh-CN" altLang="en-US" sz="2800" b="0" dirty="0">
                <a:solidFill>
                  <a:schemeClr val="bg1"/>
                </a:solidFill>
                <a:latin typeface="楷体_GB2312" pitchFamily="49" charset="-122"/>
                <a:ea typeface="楷体_GB2312" pitchFamily="49" charset="-122"/>
              </a:rPr>
              <a:t>待测峰与相邻峰的分离度</a:t>
            </a:r>
            <a:r>
              <a:rPr kumimoji="1" lang="en-US" altLang="zh-CN" sz="2800" b="0" dirty="0">
                <a:solidFill>
                  <a:schemeClr val="bg1"/>
                </a:solidFill>
                <a:latin typeface="楷体_GB2312" pitchFamily="49" charset="-122"/>
                <a:ea typeface="楷体_GB2312" pitchFamily="49" charset="-122"/>
              </a:rPr>
              <a:t>&gt;1.5</a:t>
            </a:r>
          </a:p>
          <a:p>
            <a:pPr eaLnBrk="1" hangingPunct="1">
              <a:lnSpc>
                <a:spcPct val="130000"/>
              </a:lnSpc>
            </a:pPr>
            <a:r>
              <a:rPr kumimoji="1" lang="zh-CN" altLang="en-US" sz="2800" b="0" dirty="0">
                <a:solidFill>
                  <a:schemeClr val="bg1"/>
                </a:solidFill>
                <a:latin typeface="楷体_GB2312" pitchFamily="49" charset="-122"/>
                <a:ea typeface="楷体_GB2312" pitchFamily="49" charset="-122"/>
              </a:rPr>
              <a:t>相对标准偏差内标法≤</a:t>
            </a:r>
            <a:r>
              <a:rPr kumimoji="1" lang="en-US" altLang="zh-CN" sz="2800" b="0" dirty="0">
                <a:solidFill>
                  <a:schemeClr val="bg1"/>
                </a:solidFill>
                <a:latin typeface="楷体_GB2312" pitchFamily="49" charset="-122"/>
                <a:ea typeface="楷体_GB2312" pitchFamily="49" charset="-122"/>
              </a:rPr>
              <a:t>5%</a:t>
            </a:r>
            <a:r>
              <a:rPr kumimoji="1" lang="zh-CN" altLang="en-US" sz="2800" b="0" dirty="0">
                <a:solidFill>
                  <a:schemeClr val="bg1"/>
                </a:solidFill>
                <a:latin typeface="楷体_GB2312" pitchFamily="49" charset="-122"/>
                <a:ea typeface="楷体_GB2312" pitchFamily="49" charset="-122"/>
              </a:rPr>
              <a:t>；外标法≤</a:t>
            </a:r>
            <a:r>
              <a:rPr kumimoji="1" lang="en-US" altLang="zh-CN" sz="2800" b="0" dirty="0">
                <a:solidFill>
                  <a:schemeClr val="bg1"/>
                </a:solidFill>
                <a:latin typeface="楷体_GB2312" pitchFamily="49" charset="-122"/>
                <a:ea typeface="楷体_GB2312" pitchFamily="49" charset="-122"/>
              </a:rPr>
              <a:t>10%</a:t>
            </a:r>
          </a:p>
          <a:p>
            <a:pPr eaLnBrk="1" hangingPunct="1">
              <a:lnSpc>
                <a:spcPct val="130000"/>
              </a:lnSpc>
              <a:spcBef>
                <a:spcPct val="20000"/>
              </a:spcBef>
              <a:buClr>
                <a:srgbClr val="A50021"/>
              </a:buClr>
              <a:buSzPct val="75000"/>
              <a:buFont typeface="Wingdings" pitchFamily="2" charset="2"/>
              <a:buChar char="n"/>
            </a:pPr>
            <a:endParaRPr kumimoji="1" lang="en-US" altLang="zh-CN" sz="2800" b="0" dirty="0">
              <a:solidFill>
                <a:schemeClr val="bg1"/>
              </a:solidFill>
              <a:latin typeface="楷体_GB2312" pitchFamily="49" charset="-122"/>
              <a:ea typeface="楷体_GB2312" pitchFamily="49" charset="-122"/>
            </a:endParaRPr>
          </a:p>
        </p:txBody>
      </p:sp>
      <p:sp>
        <p:nvSpPr>
          <p:cNvPr id="2" name="TextBox 1"/>
          <p:cNvSpPr txBox="1"/>
          <p:nvPr/>
        </p:nvSpPr>
        <p:spPr>
          <a:xfrm>
            <a:off x="467544" y="692696"/>
            <a:ext cx="6264696" cy="523220"/>
          </a:xfrm>
          <a:prstGeom prst="rect">
            <a:avLst/>
          </a:prstGeom>
          <a:noFill/>
        </p:spPr>
        <p:txBody>
          <a:bodyPr wrap="square" rtlCol="0">
            <a:spAutoFit/>
          </a:bodyPr>
          <a:lstStyle/>
          <a:p>
            <a:r>
              <a:rPr lang="zh-CN" altLang="en-US" sz="2800" dirty="0">
                <a:solidFill>
                  <a:schemeClr val="bg1"/>
                </a:solidFill>
              </a:rPr>
              <a:t>各国药</a:t>
            </a:r>
            <a:r>
              <a:rPr lang="zh-CN" altLang="en-US" sz="2800" dirty="0" smtClean="0">
                <a:solidFill>
                  <a:schemeClr val="bg1"/>
                </a:solidFill>
              </a:rPr>
              <a:t>典残留溶剂测定均为气相色谱法</a:t>
            </a:r>
            <a:endParaRPr lang="zh-CN" altLang="en-US" sz="2800" dirty="0">
              <a:solidFill>
                <a:schemeClr val="bg1"/>
              </a:solidFill>
            </a:endParaRPr>
          </a:p>
        </p:txBody>
      </p:sp>
    </p:spTree>
    <p:extLst>
      <p:ext uri="{BB962C8B-B14F-4D97-AF65-F5344CB8AC3E}">
        <p14:creationId xmlns:p14="http://schemas.microsoft.com/office/powerpoint/2010/main" val="8071370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6"/>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kumimoji="1" lang="en-US" altLang="zh-CN" sz="2400" b="0">
                <a:latin typeface="Times New Roman" pitchFamily="18" charset="0"/>
              </a:rPr>
              <a:t/>
            </a:r>
            <a:br>
              <a:rPr kumimoji="1" lang="en-US" altLang="zh-CN" sz="2400" b="0">
                <a:latin typeface="Times New Roman" pitchFamily="18" charset="0"/>
              </a:rPr>
            </a:br>
            <a:endParaRPr kumimoji="1" lang="en-US" altLang="zh-CN" sz="2400" b="0">
              <a:latin typeface="Times New Roman" pitchFamily="18" charset="0"/>
            </a:endParaRPr>
          </a:p>
        </p:txBody>
      </p:sp>
      <p:sp>
        <p:nvSpPr>
          <p:cNvPr id="94211" name="Rectangle 7"/>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kumimoji="1" lang="en-US" altLang="zh-CN" sz="2400" b="0">
                <a:latin typeface="Times New Roman" pitchFamily="18" charset="0"/>
              </a:rPr>
              <a:t/>
            </a:r>
            <a:br>
              <a:rPr kumimoji="1" lang="en-US" altLang="zh-CN" sz="2400" b="0">
                <a:latin typeface="Times New Roman" pitchFamily="18" charset="0"/>
              </a:rPr>
            </a:br>
            <a:endParaRPr kumimoji="1" lang="en-US" altLang="zh-CN" sz="2400" b="0">
              <a:latin typeface="Times New Roman" pitchFamily="18" charset="0"/>
            </a:endParaRPr>
          </a:p>
        </p:txBody>
      </p:sp>
      <p:sp>
        <p:nvSpPr>
          <p:cNvPr id="94212" name="Text Box 8"/>
          <p:cNvSpPr txBox="1">
            <a:spLocks noChangeArrowheads="1"/>
          </p:cNvSpPr>
          <p:nvPr/>
        </p:nvSpPr>
        <p:spPr bwMode="auto">
          <a:xfrm>
            <a:off x="468313" y="692150"/>
            <a:ext cx="8351837" cy="50498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30000"/>
              </a:lnSpc>
              <a:spcBef>
                <a:spcPct val="20000"/>
              </a:spcBef>
              <a:buClr>
                <a:srgbClr val="A50021"/>
              </a:buClr>
              <a:buSzPct val="75000"/>
              <a:buFont typeface="Wingdings" pitchFamily="2" charset="2"/>
              <a:buNone/>
            </a:pPr>
            <a:r>
              <a:rPr kumimoji="1" lang="en-US" altLang="zh-CN" sz="2800" b="0" dirty="0" err="1">
                <a:solidFill>
                  <a:schemeClr val="bg1"/>
                </a:solidFill>
                <a:latin typeface="楷体_GB2312" pitchFamily="49" charset="-122"/>
                <a:ea typeface="楷体_GB2312" pitchFamily="49" charset="-122"/>
              </a:rPr>
              <a:t>Chp</a:t>
            </a:r>
            <a:r>
              <a:rPr kumimoji="1" lang="zh-CN" altLang="en-US" sz="2800" b="0" dirty="0">
                <a:solidFill>
                  <a:schemeClr val="bg1"/>
                </a:solidFill>
                <a:latin typeface="楷体_GB2312" pitchFamily="49" charset="-122"/>
                <a:ea typeface="楷体_GB2312" pitchFamily="49" charset="-122"/>
              </a:rPr>
              <a:t>（</a:t>
            </a:r>
            <a:r>
              <a:rPr kumimoji="1" lang="en-US" altLang="zh-CN" sz="2800" b="0" dirty="0" smtClean="0">
                <a:solidFill>
                  <a:schemeClr val="bg1"/>
                </a:solidFill>
                <a:latin typeface="楷体_GB2312" pitchFamily="49" charset="-122"/>
                <a:ea typeface="楷体_GB2312" pitchFamily="49" charset="-122"/>
              </a:rPr>
              <a:t>2010</a:t>
            </a:r>
            <a:r>
              <a:rPr kumimoji="1" lang="zh-CN" altLang="en-US" sz="2800" b="0" dirty="0" smtClean="0">
                <a:solidFill>
                  <a:schemeClr val="bg1"/>
                </a:solidFill>
                <a:latin typeface="楷体_GB2312" pitchFamily="49" charset="-122"/>
                <a:ea typeface="楷体_GB2312" pitchFamily="49" charset="-122"/>
              </a:rPr>
              <a:t>） </a:t>
            </a:r>
            <a:r>
              <a:rPr kumimoji="1" lang="zh-CN" altLang="en-US" sz="2800" b="0" dirty="0">
                <a:solidFill>
                  <a:schemeClr val="bg1"/>
                </a:solidFill>
                <a:latin typeface="楷体_GB2312" pitchFamily="49" charset="-122"/>
                <a:ea typeface="楷体_GB2312" pitchFamily="49" charset="-122"/>
              </a:rPr>
              <a:t>收载直接进样法和顶空进样法。</a:t>
            </a:r>
            <a:br>
              <a:rPr kumimoji="1" lang="zh-CN" altLang="en-US" sz="2800" b="0" dirty="0">
                <a:solidFill>
                  <a:schemeClr val="bg1"/>
                </a:solidFill>
                <a:latin typeface="楷体_GB2312" pitchFamily="49" charset="-122"/>
                <a:ea typeface="楷体_GB2312" pitchFamily="49" charset="-122"/>
              </a:rPr>
            </a:br>
            <a:r>
              <a:rPr kumimoji="1" lang="zh-CN" altLang="en-US" sz="2800" b="0" dirty="0">
                <a:solidFill>
                  <a:srgbClr val="FFFF00"/>
                </a:solidFill>
                <a:latin typeface="楷体_GB2312" pitchFamily="49" charset="-122"/>
                <a:ea typeface="楷体_GB2312" pitchFamily="49" charset="-122"/>
              </a:rPr>
              <a:t>第一法：直接进样法。</a:t>
            </a:r>
            <a:r>
              <a:rPr kumimoji="1" lang="zh-CN" altLang="en-US" sz="2800" b="0" dirty="0">
                <a:solidFill>
                  <a:schemeClr val="bg1"/>
                </a:solidFill>
                <a:latin typeface="楷体_GB2312" pitchFamily="49" charset="-122"/>
                <a:ea typeface="楷体_GB2312" pitchFamily="49" charset="-122"/>
              </a:rPr>
              <a:t>取标准溶液与供试品溶液，分别连续进样</a:t>
            </a:r>
            <a:r>
              <a:rPr kumimoji="1" lang="en-US" altLang="zh-CN" sz="2800" b="0" dirty="0">
                <a:solidFill>
                  <a:schemeClr val="bg1"/>
                </a:solidFill>
                <a:latin typeface="楷体_GB2312" pitchFamily="49" charset="-122"/>
                <a:ea typeface="楷体_GB2312" pitchFamily="49" charset="-122"/>
              </a:rPr>
              <a:t>3</a:t>
            </a:r>
            <a:r>
              <a:rPr kumimoji="1" lang="zh-CN" altLang="en-US" sz="2800" b="0" dirty="0">
                <a:solidFill>
                  <a:schemeClr val="bg1"/>
                </a:solidFill>
                <a:latin typeface="楷体_GB2312" pitchFamily="49" charset="-122"/>
                <a:ea typeface="楷体_GB2312" pitchFamily="49" charset="-122"/>
              </a:rPr>
              <a:t>次，每次</a:t>
            </a:r>
            <a:r>
              <a:rPr kumimoji="1" lang="en-US" altLang="zh-CN" sz="2800" b="0" dirty="0">
                <a:solidFill>
                  <a:schemeClr val="bg1"/>
                </a:solidFill>
                <a:latin typeface="楷体_GB2312" pitchFamily="49" charset="-122"/>
                <a:ea typeface="楷体_GB2312" pitchFamily="49" charset="-122"/>
              </a:rPr>
              <a:t>2μl</a:t>
            </a:r>
            <a:r>
              <a:rPr kumimoji="1" lang="zh-CN" altLang="en-US" sz="2800" b="0" dirty="0">
                <a:solidFill>
                  <a:schemeClr val="bg1"/>
                </a:solidFill>
                <a:latin typeface="楷体_GB2312" pitchFamily="49" charset="-122"/>
                <a:ea typeface="楷体_GB2312" pitchFamily="49" charset="-122"/>
              </a:rPr>
              <a:t>，测得相应的峰面积，用内标法定量时，计算待测物与内标物峰面积的比值，供试品溶液所得的峰面积比的平均值不得大于由标准溶液所得的峰面积比的平均值。外标法定量时，供试品溶液所得的待测物峰的平均面积不得大于由标准溶液所得的待测物峰的平均面积。</a:t>
            </a:r>
          </a:p>
          <a:p>
            <a:pPr eaLnBrk="1" hangingPunct="1">
              <a:spcBef>
                <a:spcPct val="20000"/>
              </a:spcBef>
              <a:buClr>
                <a:srgbClr val="A50021"/>
              </a:buClr>
              <a:buSzPct val="75000"/>
              <a:buFont typeface="Wingdings" pitchFamily="2" charset="2"/>
              <a:buChar char="n"/>
            </a:pPr>
            <a:endParaRPr kumimoji="1" lang="en-US" altLang="zh-CN" sz="2800" b="0" dirty="0">
              <a:solidFill>
                <a:schemeClr val="bg1"/>
              </a:solidFill>
              <a:latin typeface="楷体_GB2312" pitchFamily="49" charset="-122"/>
              <a:ea typeface="楷体_GB2312" pitchFamily="49" charset="-122"/>
            </a:endParaRPr>
          </a:p>
        </p:txBody>
      </p:sp>
    </p:spTree>
    <p:extLst>
      <p:ext uri="{BB962C8B-B14F-4D97-AF65-F5344CB8AC3E}">
        <p14:creationId xmlns:p14="http://schemas.microsoft.com/office/powerpoint/2010/main" val="222242102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6"/>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kumimoji="1" lang="en-US" altLang="zh-CN" sz="2400" b="0">
                <a:latin typeface="Times New Roman" pitchFamily="18" charset="0"/>
              </a:rPr>
              <a:t/>
            </a:r>
            <a:br>
              <a:rPr kumimoji="1" lang="en-US" altLang="zh-CN" sz="2400" b="0">
                <a:latin typeface="Times New Roman" pitchFamily="18" charset="0"/>
              </a:rPr>
            </a:br>
            <a:endParaRPr kumimoji="1" lang="en-US" altLang="zh-CN" sz="2400" b="0">
              <a:latin typeface="Times New Roman" pitchFamily="18" charset="0"/>
            </a:endParaRPr>
          </a:p>
        </p:txBody>
      </p:sp>
      <p:sp>
        <p:nvSpPr>
          <p:cNvPr id="96259" name="Rectangle 7"/>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kumimoji="1" lang="en-US" altLang="zh-CN" sz="2400" b="0">
                <a:latin typeface="Times New Roman" pitchFamily="18" charset="0"/>
              </a:rPr>
              <a:t/>
            </a:r>
            <a:br>
              <a:rPr kumimoji="1" lang="en-US" altLang="zh-CN" sz="2400" b="0">
                <a:latin typeface="Times New Roman" pitchFamily="18" charset="0"/>
              </a:rPr>
            </a:br>
            <a:endParaRPr kumimoji="1" lang="en-US" altLang="zh-CN" sz="2400" b="0">
              <a:latin typeface="Times New Roman" pitchFamily="18" charset="0"/>
            </a:endParaRPr>
          </a:p>
        </p:txBody>
      </p:sp>
      <p:sp>
        <p:nvSpPr>
          <p:cNvPr id="96260" name="Text Box 8"/>
          <p:cNvSpPr txBox="1">
            <a:spLocks noChangeArrowheads="1"/>
          </p:cNvSpPr>
          <p:nvPr/>
        </p:nvSpPr>
        <p:spPr bwMode="auto">
          <a:xfrm>
            <a:off x="539750" y="1268413"/>
            <a:ext cx="8208963" cy="3981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30000"/>
              </a:lnSpc>
            </a:pPr>
            <a:r>
              <a:rPr kumimoji="1" lang="zh-CN" altLang="en-US" sz="2800" b="0">
                <a:solidFill>
                  <a:srgbClr val="FFFF00"/>
                </a:solidFill>
                <a:latin typeface="Eras Medium ITC" pitchFamily="34" charset="0"/>
                <a:ea typeface="楷体_GB2312" pitchFamily="49" charset="-122"/>
              </a:rPr>
              <a:t>第二法：顶空分析法。</a:t>
            </a:r>
            <a:r>
              <a:rPr kumimoji="1" lang="zh-CN" altLang="en-US" sz="2800" b="0">
                <a:solidFill>
                  <a:schemeClr val="bg1"/>
                </a:solidFill>
                <a:latin typeface="Eras Medium ITC" pitchFamily="34" charset="0"/>
                <a:ea typeface="楷体_GB2312" pitchFamily="49" charset="-122"/>
              </a:rPr>
              <a:t>将含挥发性杂质的供试品置于一耐压的密闭系统中，在一定的温度下，经过足够的时间，该挥发性杂质在气相或液相中的含量达到平衡并具一定的比值，取其气相中气体进行测定，其结果与液相中含量成正比。此分析方法亦称液上气体分析法，常与气相色谱法联用，称为顶空气相色谱法。</a:t>
            </a:r>
          </a:p>
        </p:txBody>
      </p:sp>
    </p:spTree>
    <p:extLst>
      <p:ext uri="{BB962C8B-B14F-4D97-AF65-F5344CB8AC3E}">
        <p14:creationId xmlns:p14="http://schemas.microsoft.com/office/powerpoint/2010/main" val="12594018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6"/>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kumimoji="1" lang="en-US" altLang="zh-CN" sz="2400" b="0">
                <a:latin typeface="Times New Roman" pitchFamily="18" charset="0"/>
              </a:rPr>
              <a:t/>
            </a:r>
            <a:br>
              <a:rPr kumimoji="1" lang="en-US" altLang="zh-CN" sz="2400" b="0">
                <a:latin typeface="Times New Roman" pitchFamily="18" charset="0"/>
              </a:rPr>
            </a:br>
            <a:endParaRPr kumimoji="1" lang="en-US" altLang="zh-CN" sz="2400" b="0">
              <a:latin typeface="Times New Roman" pitchFamily="18" charset="0"/>
            </a:endParaRPr>
          </a:p>
        </p:txBody>
      </p:sp>
      <p:sp>
        <p:nvSpPr>
          <p:cNvPr id="97283" name="Rectangle 7"/>
          <p:cNvSpPr>
            <a:spLocks noChangeArrowheads="1"/>
          </p:cNvSpPr>
          <p:nvPr/>
        </p:nvSpPr>
        <p:spPr bwMode="auto">
          <a:xfrm>
            <a:off x="0" y="0"/>
            <a:ext cx="18415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r>
              <a:rPr kumimoji="1" lang="en-US" altLang="zh-CN" sz="2400" b="0">
                <a:latin typeface="Times New Roman" pitchFamily="18" charset="0"/>
              </a:rPr>
              <a:t/>
            </a:r>
            <a:br>
              <a:rPr kumimoji="1" lang="en-US" altLang="zh-CN" sz="2400" b="0">
                <a:latin typeface="Times New Roman" pitchFamily="18" charset="0"/>
              </a:rPr>
            </a:br>
            <a:endParaRPr kumimoji="1" lang="en-US" altLang="zh-CN" sz="2400" b="0">
              <a:latin typeface="Times New Roman" pitchFamily="18" charset="0"/>
            </a:endParaRPr>
          </a:p>
        </p:txBody>
      </p:sp>
      <p:sp>
        <p:nvSpPr>
          <p:cNvPr id="97284" name="Text Box 8"/>
          <p:cNvSpPr txBox="1">
            <a:spLocks noChangeArrowheads="1"/>
          </p:cNvSpPr>
          <p:nvPr/>
        </p:nvSpPr>
        <p:spPr bwMode="auto">
          <a:xfrm>
            <a:off x="611188" y="1125538"/>
            <a:ext cx="7921625" cy="2870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30000"/>
              </a:lnSpc>
            </a:pPr>
            <a:r>
              <a:rPr kumimoji="1" lang="zh-CN" altLang="en-US" sz="2800" b="0" dirty="0">
                <a:solidFill>
                  <a:schemeClr val="bg1"/>
                </a:solidFill>
                <a:latin typeface="楷体_GB2312" pitchFamily="49" charset="-122"/>
                <a:ea typeface="楷体_GB2312" pitchFamily="49" charset="-122"/>
              </a:rPr>
              <a:t>顶空瓶加热温度一般</a:t>
            </a:r>
            <a:r>
              <a:rPr kumimoji="1" lang="en-US" altLang="zh-CN" sz="2800" b="0" dirty="0">
                <a:solidFill>
                  <a:schemeClr val="bg1"/>
                </a:solidFill>
                <a:latin typeface="楷体_GB2312" pitchFamily="49" charset="-122"/>
                <a:ea typeface="楷体_GB2312" pitchFamily="49" charset="-122"/>
              </a:rPr>
              <a:t>70</a:t>
            </a:r>
            <a:r>
              <a:rPr kumimoji="1" lang="en-US" altLang="zh-CN" sz="2800" b="0" dirty="0">
                <a:solidFill>
                  <a:schemeClr val="bg1"/>
                </a:solidFill>
                <a:latin typeface="楷体_GB2312" pitchFamily="49" charset="-122"/>
                <a:ea typeface="楷体_GB2312" pitchFamily="49" charset="-122"/>
                <a:sym typeface="Symbol" pitchFamily="18" charset="2"/>
              </a:rPr>
              <a:t></a:t>
            </a:r>
            <a:r>
              <a:rPr kumimoji="1" lang="en-US" altLang="zh-CN" sz="2800" b="0" dirty="0">
                <a:solidFill>
                  <a:schemeClr val="bg1"/>
                </a:solidFill>
                <a:latin typeface="楷体_GB2312" pitchFamily="49" charset="-122"/>
                <a:ea typeface="楷体_GB2312" pitchFamily="49" charset="-122"/>
              </a:rPr>
              <a:t>85℃</a:t>
            </a:r>
            <a:r>
              <a:rPr kumimoji="1" lang="zh-CN" altLang="en-US" sz="2800" b="0" dirty="0">
                <a:solidFill>
                  <a:schemeClr val="bg1"/>
                </a:solidFill>
                <a:latin typeface="楷体_GB2312" pitchFamily="49" charset="-122"/>
                <a:ea typeface="楷体_GB2312" pitchFamily="49" charset="-122"/>
              </a:rPr>
              <a:t>，顶空瓶加热时间</a:t>
            </a:r>
            <a:r>
              <a:rPr kumimoji="1" lang="en-US" altLang="zh-CN" sz="2800" b="0" dirty="0">
                <a:solidFill>
                  <a:schemeClr val="bg1"/>
                </a:solidFill>
                <a:latin typeface="楷体_GB2312" pitchFamily="49" charset="-122"/>
                <a:ea typeface="楷体_GB2312" pitchFamily="49" charset="-122"/>
              </a:rPr>
              <a:t>30</a:t>
            </a:r>
            <a:r>
              <a:rPr kumimoji="1" lang="en-US" altLang="zh-CN" sz="2800" b="0" dirty="0" smtClean="0">
                <a:solidFill>
                  <a:schemeClr val="bg1"/>
                </a:solidFill>
                <a:latin typeface="楷体_GB2312" pitchFamily="49" charset="-122"/>
                <a:ea typeface="楷体_GB2312" pitchFamily="49" charset="-122"/>
                <a:sym typeface="Symbol" pitchFamily="18" charset="2"/>
              </a:rPr>
              <a:t>60</a:t>
            </a:r>
            <a:r>
              <a:rPr kumimoji="1" lang="zh-CN" altLang="en-US" sz="2800" b="0" dirty="0" smtClean="0">
                <a:solidFill>
                  <a:schemeClr val="bg1"/>
                </a:solidFill>
                <a:latin typeface="楷体_GB2312" pitchFamily="49" charset="-122"/>
                <a:ea typeface="楷体_GB2312" pitchFamily="49" charset="-122"/>
              </a:rPr>
              <a:t>分</a:t>
            </a:r>
            <a:r>
              <a:rPr kumimoji="1" lang="zh-CN" altLang="en-US" sz="2800" b="0" dirty="0">
                <a:solidFill>
                  <a:schemeClr val="bg1"/>
                </a:solidFill>
                <a:latin typeface="楷体_GB2312" pitchFamily="49" charset="-122"/>
                <a:ea typeface="楷体_GB2312" pitchFamily="49" charset="-122"/>
              </a:rPr>
              <a:t>钟。</a:t>
            </a:r>
          </a:p>
          <a:p>
            <a:pPr eaLnBrk="1" hangingPunct="1">
              <a:lnSpc>
                <a:spcPct val="130000"/>
              </a:lnSpc>
            </a:pPr>
            <a:r>
              <a:rPr kumimoji="1" lang="zh-CN" altLang="en-US" sz="2800" b="0" dirty="0">
                <a:solidFill>
                  <a:schemeClr val="bg1"/>
                </a:solidFill>
                <a:latin typeface="楷体_GB2312" pitchFamily="49" charset="-122"/>
                <a:ea typeface="楷体_GB2312" pitchFamily="49" charset="-122"/>
              </a:rPr>
              <a:t>溶液的制备：通常以水为溶剂；对于非水溶性药物，可采用</a:t>
            </a:r>
            <a:r>
              <a:rPr kumimoji="1" lang="en-US" altLang="zh-CN" sz="2800" b="0" dirty="0">
                <a:solidFill>
                  <a:schemeClr val="bg1"/>
                </a:solidFill>
                <a:latin typeface="楷体_GB2312" pitchFamily="49" charset="-122"/>
                <a:ea typeface="楷体_GB2312" pitchFamily="49" charset="-122"/>
              </a:rPr>
              <a:t>N</a:t>
            </a:r>
            <a:r>
              <a:rPr kumimoji="1" lang="zh-CN" altLang="en-US" sz="2800" b="0" dirty="0">
                <a:solidFill>
                  <a:schemeClr val="bg1"/>
                </a:solidFill>
                <a:latin typeface="楷体_GB2312" pitchFamily="49" charset="-122"/>
                <a:ea typeface="楷体_GB2312" pitchFamily="49" charset="-122"/>
              </a:rPr>
              <a:t>，</a:t>
            </a:r>
            <a:r>
              <a:rPr kumimoji="1" lang="en-US" altLang="zh-CN" sz="2800" b="0" dirty="0">
                <a:solidFill>
                  <a:schemeClr val="bg1"/>
                </a:solidFill>
                <a:latin typeface="楷体_GB2312" pitchFamily="49" charset="-122"/>
                <a:ea typeface="楷体_GB2312" pitchFamily="49" charset="-122"/>
              </a:rPr>
              <a:t>N-</a:t>
            </a:r>
            <a:r>
              <a:rPr kumimoji="1" lang="zh-CN" altLang="en-US" sz="2800" b="0" dirty="0">
                <a:solidFill>
                  <a:schemeClr val="bg1"/>
                </a:solidFill>
                <a:latin typeface="楷体_GB2312" pitchFamily="49" charset="-122"/>
                <a:ea typeface="楷体_GB2312" pitchFamily="49" charset="-122"/>
              </a:rPr>
              <a:t>二甲基甲酰胺或二甲亚砜作溶剂。</a:t>
            </a:r>
          </a:p>
          <a:p>
            <a:pPr eaLnBrk="1" hangingPunct="1">
              <a:lnSpc>
                <a:spcPct val="130000"/>
              </a:lnSpc>
            </a:pPr>
            <a:r>
              <a:rPr kumimoji="1" lang="zh-CN" altLang="en-US" sz="2800" b="0" dirty="0">
                <a:solidFill>
                  <a:schemeClr val="bg1"/>
                </a:solidFill>
                <a:latin typeface="楷体_GB2312" pitchFamily="49" charset="-122"/>
                <a:ea typeface="楷体_GB2312" pitchFamily="49" charset="-122"/>
              </a:rPr>
              <a:t>以内标法按峰面积比值或外标法的峰面积定量</a:t>
            </a:r>
          </a:p>
        </p:txBody>
      </p:sp>
    </p:spTree>
    <p:extLst>
      <p:ext uri="{BB962C8B-B14F-4D97-AF65-F5344CB8AC3E}">
        <p14:creationId xmlns:p14="http://schemas.microsoft.com/office/powerpoint/2010/main" val="253568555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ctrTitle"/>
          </p:nvPr>
        </p:nvSpPr>
        <p:spPr>
          <a:xfrm>
            <a:off x="152400" y="152400"/>
            <a:ext cx="7772400" cy="1143000"/>
          </a:xfrm>
        </p:spPr>
        <p:txBody>
          <a:bodyPr/>
          <a:lstStyle/>
          <a:p>
            <a:pPr algn="l" eaLnBrk="1" hangingPunct="1"/>
            <a:r>
              <a:rPr kumimoji="1" lang="zh-CN" altLang="en-US" sz="3200" b="1" smtClean="0">
                <a:solidFill>
                  <a:srgbClr val="FFFF00"/>
                </a:solidFill>
                <a:latin typeface="Times New Roman" pitchFamily="18" charset="0"/>
                <a:ea typeface="楷体_GB2312" pitchFamily="49" charset="-122"/>
              </a:rPr>
              <a:t>十一、溶液颜色检查法</a:t>
            </a:r>
            <a:r>
              <a:rPr lang="zh-CN" altLang="en-US" smtClean="0"/>
              <a:t> </a:t>
            </a:r>
          </a:p>
        </p:txBody>
      </p:sp>
      <p:sp>
        <p:nvSpPr>
          <p:cNvPr id="93187" name="Rectangle 3"/>
          <p:cNvSpPr>
            <a:spLocks noGrp="1" noChangeArrowheads="1"/>
          </p:cNvSpPr>
          <p:nvPr>
            <p:ph type="subTitle" idx="1"/>
          </p:nvPr>
        </p:nvSpPr>
        <p:spPr>
          <a:xfrm>
            <a:off x="827088" y="908050"/>
            <a:ext cx="8001000" cy="838200"/>
          </a:xfrm>
        </p:spPr>
        <p:txBody>
          <a:bodyPr/>
          <a:lstStyle/>
          <a:p>
            <a:pPr algn="l" eaLnBrk="1" hangingPunct="1"/>
            <a:r>
              <a:rPr lang="zh-CN" altLang="en-US" sz="2800" smtClean="0">
                <a:solidFill>
                  <a:schemeClr val="bg1"/>
                </a:solidFill>
                <a:ea typeface="楷体_GB2312" pitchFamily="49" charset="-122"/>
              </a:rPr>
              <a:t>控制药物中有色杂质限量的方法。</a:t>
            </a:r>
            <a:r>
              <a:rPr lang="zh-CN" altLang="en-US" sz="4000" smtClean="0"/>
              <a:t> </a:t>
            </a:r>
          </a:p>
        </p:txBody>
      </p:sp>
      <p:sp>
        <p:nvSpPr>
          <p:cNvPr id="93188" name="Rectangle 4"/>
          <p:cNvSpPr>
            <a:spLocks noChangeArrowheads="1"/>
          </p:cNvSpPr>
          <p:nvPr/>
        </p:nvSpPr>
        <p:spPr bwMode="auto">
          <a:xfrm>
            <a:off x="971550" y="1557338"/>
            <a:ext cx="7315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kumimoji="1" lang="en-US" altLang="zh-CN" sz="2800" b="0" dirty="0" err="1" smtClean="0">
                <a:solidFill>
                  <a:schemeClr val="bg1"/>
                </a:solidFill>
                <a:latin typeface="楷体_GB2312" pitchFamily="49" charset="-122"/>
                <a:ea typeface="楷体_GB2312" pitchFamily="49" charset="-122"/>
              </a:rPr>
              <a:t>ChP</a:t>
            </a:r>
            <a:r>
              <a:rPr kumimoji="1" lang="en-US" altLang="zh-CN" sz="2800" b="0" dirty="0" smtClean="0">
                <a:solidFill>
                  <a:schemeClr val="bg1"/>
                </a:solidFill>
                <a:latin typeface="楷体_GB2312" pitchFamily="49" charset="-122"/>
                <a:ea typeface="楷体_GB2312" pitchFamily="49" charset="-122"/>
              </a:rPr>
              <a:t>(2010)</a:t>
            </a:r>
            <a:r>
              <a:rPr kumimoji="1" lang="zh-CN" altLang="en-US" sz="2800" b="0" dirty="0">
                <a:solidFill>
                  <a:schemeClr val="bg1"/>
                </a:solidFill>
                <a:latin typeface="楷体_GB2312" pitchFamily="49" charset="-122"/>
                <a:ea typeface="楷体_GB2312" pitchFamily="49" charset="-122"/>
              </a:rPr>
              <a:t>采用三种方法检查。</a:t>
            </a:r>
            <a:r>
              <a:rPr kumimoji="1" lang="zh-CN" altLang="en-US" sz="4000" b="0" dirty="0">
                <a:latin typeface="Times New Roman" pitchFamily="18" charset="0"/>
                <a:ea typeface="黑体" pitchFamily="2" charset="-122"/>
              </a:rPr>
              <a:t> </a:t>
            </a:r>
          </a:p>
        </p:txBody>
      </p:sp>
      <p:sp>
        <p:nvSpPr>
          <p:cNvPr id="93189" name="Rectangle 5"/>
          <p:cNvSpPr>
            <a:spLocks noChangeArrowheads="1"/>
          </p:cNvSpPr>
          <p:nvPr/>
        </p:nvSpPr>
        <p:spPr bwMode="auto">
          <a:xfrm>
            <a:off x="250825" y="2276475"/>
            <a:ext cx="8610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r>
              <a:rPr kumimoji="1" lang="zh-CN" altLang="en-US" sz="2800" b="0">
                <a:solidFill>
                  <a:schemeClr val="bg1"/>
                </a:solidFill>
                <a:latin typeface="楷体_GB2312" pitchFamily="49" charset="-122"/>
                <a:ea typeface="楷体_GB2312" pitchFamily="49" charset="-122"/>
              </a:rPr>
              <a:t>第一法  目视比色法  即与标准比色液比较的方法</a:t>
            </a:r>
          </a:p>
        </p:txBody>
      </p:sp>
      <p:sp>
        <p:nvSpPr>
          <p:cNvPr id="98310" name="Rectangle 6"/>
          <p:cNvSpPr>
            <a:spLocks noChangeArrowheads="1"/>
          </p:cNvSpPr>
          <p:nvPr/>
        </p:nvSpPr>
        <p:spPr bwMode="auto">
          <a:xfrm>
            <a:off x="0" y="3068638"/>
            <a:ext cx="36718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2800">
                <a:solidFill>
                  <a:schemeClr val="bg1"/>
                </a:solidFill>
                <a:ea typeface="楷体_GB2312" pitchFamily="49" charset="-122"/>
              </a:rPr>
              <a:t>标准比色液的配制</a:t>
            </a:r>
          </a:p>
        </p:txBody>
      </p:sp>
      <p:graphicFrame>
        <p:nvGraphicFramePr>
          <p:cNvPr id="93191" name="Object 7"/>
          <p:cNvGraphicFramePr>
            <a:graphicFrameLocks noChangeAspect="1"/>
          </p:cNvGraphicFramePr>
          <p:nvPr>
            <p:extLst>
              <p:ext uri="{D42A27DB-BD31-4B8C-83A1-F6EECF244321}">
                <p14:modId xmlns:p14="http://schemas.microsoft.com/office/powerpoint/2010/main" val="1295485300"/>
              </p:ext>
            </p:extLst>
          </p:nvPr>
        </p:nvGraphicFramePr>
        <p:xfrm>
          <a:off x="971550" y="3653817"/>
          <a:ext cx="6120680" cy="1512516"/>
        </p:xfrm>
        <a:graphic>
          <a:graphicData uri="http://schemas.openxmlformats.org/presentationml/2006/ole">
            <mc:AlternateContent xmlns:mc="http://schemas.openxmlformats.org/markup-compatibility/2006">
              <mc:Choice xmlns:v="urn:schemas-microsoft-com:vml" Requires="v">
                <p:oleObj spid="_x0000_s28704" name="Equation" r:id="rId3" imgW="2343285" imgH="723810" progId="Equation.3">
                  <p:embed/>
                </p:oleObj>
              </mc:Choice>
              <mc:Fallback>
                <p:oleObj name="Equation" r:id="rId3" imgW="2343285" imgH="72381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653817"/>
                        <a:ext cx="6120680" cy="1512516"/>
                      </a:xfrm>
                      <a:prstGeom prst="rect">
                        <a:avLst/>
                      </a:prstGeom>
                      <a:noFill/>
                      <a:ln>
                        <a:noFill/>
                      </a:ln>
                      <a:extLst/>
                    </p:spPr>
                  </p:pic>
                </p:oleObj>
              </mc:Fallback>
            </mc:AlternateContent>
          </a:graphicData>
        </a:graphic>
      </p:graphicFrame>
      <p:sp>
        <p:nvSpPr>
          <p:cNvPr id="98312" name="Text Box 8"/>
          <p:cNvSpPr txBox="1">
            <a:spLocks noChangeArrowheads="1"/>
          </p:cNvSpPr>
          <p:nvPr/>
        </p:nvSpPr>
        <p:spPr bwMode="auto">
          <a:xfrm>
            <a:off x="220662" y="5353226"/>
            <a:ext cx="86407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spcBef>
                <a:spcPct val="50000"/>
              </a:spcBef>
            </a:pPr>
            <a:r>
              <a:rPr lang="en-US" altLang="zh-CN" sz="2800" dirty="0">
                <a:solidFill>
                  <a:srgbClr val="FFFF00"/>
                </a:solidFill>
                <a:latin typeface="楷体_GB2312" pitchFamily="49" charset="-122"/>
                <a:ea typeface="楷体_GB2312" pitchFamily="49" charset="-122"/>
              </a:rPr>
              <a:t>5</a:t>
            </a:r>
            <a:r>
              <a:rPr lang="zh-CN" altLang="en-US" sz="2800" dirty="0">
                <a:solidFill>
                  <a:srgbClr val="FFFF00"/>
                </a:solidFill>
                <a:latin typeface="楷体_GB2312" pitchFamily="49" charset="-122"/>
                <a:ea typeface="楷体_GB2312" pitchFamily="49" charset="-122"/>
              </a:rPr>
              <a:t>种色调：黄绿色、黄色、橙黄色、橙红色、棕红色</a:t>
            </a:r>
          </a:p>
        </p:txBody>
      </p:sp>
    </p:spTree>
    <p:extLst>
      <p:ext uri="{BB962C8B-B14F-4D97-AF65-F5344CB8AC3E}">
        <p14:creationId xmlns:p14="http://schemas.microsoft.com/office/powerpoint/2010/main" val="2529916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0-#ppt_w/2"/>
                                          </p:val>
                                        </p:tav>
                                        <p:tav tm="100000">
                                          <p:val>
                                            <p:strVal val="#ppt_x"/>
                                          </p:val>
                                        </p:tav>
                                      </p:tavLst>
                                    </p:anim>
                                    <p:anim calcmode="lin" valueType="num">
                                      <p:cBhvr additive="base">
                                        <p:cTn id="8" dur="500" fill="hold"/>
                                        <p:tgtEl>
                                          <p:spTgt spid="9318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3187">
                                            <p:txEl>
                                              <p:pRg st="0" end="0"/>
                                            </p:txEl>
                                          </p:spTgt>
                                        </p:tgtEl>
                                        <p:attrNameLst>
                                          <p:attrName>style.visibility</p:attrName>
                                        </p:attrNameLst>
                                      </p:cBhvr>
                                      <p:to>
                                        <p:strVal val="visible"/>
                                      </p:to>
                                    </p:set>
                                    <p:anim calcmode="lin" valueType="num">
                                      <p:cBhvr additive="base">
                                        <p:cTn id="13" dur="500" fill="hold"/>
                                        <p:tgtEl>
                                          <p:spTgt spid="9318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3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3188"/>
                                        </p:tgtEl>
                                        <p:attrNameLst>
                                          <p:attrName>style.visibility</p:attrName>
                                        </p:attrNameLst>
                                      </p:cBhvr>
                                      <p:to>
                                        <p:strVal val="visible"/>
                                      </p:to>
                                    </p:set>
                                    <p:anim calcmode="lin" valueType="num">
                                      <p:cBhvr additive="base">
                                        <p:cTn id="19" dur="500" fill="hold"/>
                                        <p:tgtEl>
                                          <p:spTgt spid="93188"/>
                                        </p:tgtEl>
                                        <p:attrNameLst>
                                          <p:attrName>ppt_x</p:attrName>
                                        </p:attrNameLst>
                                      </p:cBhvr>
                                      <p:tavLst>
                                        <p:tav tm="0">
                                          <p:val>
                                            <p:strVal val="0-#ppt_w/2"/>
                                          </p:val>
                                        </p:tav>
                                        <p:tav tm="100000">
                                          <p:val>
                                            <p:strVal val="#ppt_x"/>
                                          </p:val>
                                        </p:tav>
                                      </p:tavLst>
                                    </p:anim>
                                    <p:anim calcmode="lin" valueType="num">
                                      <p:cBhvr additive="base">
                                        <p:cTn id="20" dur="500" fill="hold"/>
                                        <p:tgtEl>
                                          <p:spTgt spid="9318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3189"/>
                                        </p:tgtEl>
                                        <p:attrNameLst>
                                          <p:attrName>style.visibility</p:attrName>
                                        </p:attrNameLst>
                                      </p:cBhvr>
                                      <p:to>
                                        <p:strVal val="visible"/>
                                      </p:to>
                                    </p:set>
                                    <p:anim calcmode="lin" valueType="num">
                                      <p:cBhvr additive="base">
                                        <p:cTn id="25" dur="500" fill="hold"/>
                                        <p:tgtEl>
                                          <p:spTgt spid="93189"/>
                                        </p:tgtEl>
                                        <p:attrNameLst>
                                          <p:attrName>ppt_x</p:attrName>
                                        </p:attrNameLst>
                                      </p:cBhvr>
                                      <p:tavLst>
                                        <p:tav tm="0">
                                          <p:val>
                                            <p:strVal val="0-#ppt_w/2"/>
                                          </p:val>
                                        </p:tav>
                                        <p:tav tm="100000">
                                          <p:val>
                                            <p:strVal val="#ppt_x"/>
                                          </p:val>
                                        </p:tav>
                                      </p:tavLst>
                                    </p:anim>
                                    <p:anim calcmode="lin" valueType="num">
                                      <p:cBhvr additive="base">
                                        <p:cTn id="26" dur="500" fill="hold"/>
                                        <p:tgtEl>
                                          <p:spTgt spid="93189"/>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93191"/>
                                        </p:tgtEl>
                                        <p:attrNameLst>
                                          <p:attrName>style.visibility</p:attrName>
                                        </p:attrNameLst>
                                      </p:cBhvr>
                                      <p:to>
                                        <p:strVal val="visible"/>
                                      </p:to>
                                    </p:set>
                                    <p:anim calcmode="lin" valueType="num">
                                      <p:cBhvr additive="base">
                                        <p:cTn id="31" dur="500" fill="hold"/>
                                        <p:tgtEl>
                                          <p:spTgt spid="93191"/>
                                        </p:tgtEl>
                                        <p:attrNameLst>
                                          <p:attrName>ppt_x</p:attrName>
                                        </p:attrNameLst>
                                      </p:cBhvr>
                                      <p:tavLst>
                                        <p:tav tm="0">
                                          <p:val>
                                            <p:strVal val="0-#ppt_w/2"/>
                                          </p:val>
                                        </p:tav>
                                        <p:tav tm="100000">
                                          <p:val>
                                            <p:strVal val="#ppt_x"/>
                                          </p:val>
                                        </p:tav>
                                      </p:tavLst>
                                    </p:anim>
                                    <p:anim calcmode="lin" valueType="num">
                                      <p:cBhvr additive="base">
                                        <p:cTn id="32" dur="500" fill="hold"/>
                                        <p:tgtEl>
                                          <p:spTgt spid="931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utoUpdateAnimBg="0"/>
      <p:bldP spid="93187" grpId="0" build="p" autoUpdateAnimBg="0"/>
      <p:bldP spid="93188" grpId="0" autoUpdateAnimBg="0"/>
      <p:bldP spid="93189"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95288" y="692150"/>
            <a:ext cx="8466137"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spcBef>
                <a:spcPct val="20000"/>
              </a:spcBef>
            </a:pPr>
            <a:r>
              <a:rPr kumimoji="1" lang="zh-CN" altLang="en-US" sz="2800" b="0">
                <a:solidFill>
                  <a:srgbClr val="FFFF00"/>
                </a:solidFill>
                <a:latin typeface="楷体_GB2312" pitchFamily="49" charset="-122"/>
                <a:ea typeface="楷体_GB2312" pitchFamily="49" charset="-122"/>
              </a:rPr>
              <a:t>第二法：分光光度法</a:t>
            </a:r>
            <a:r>
              <a:rPr kumimoji="1" lang="zh-CN" altLang="en-US" sz="2800" b="0">
                <a:solidFill>
                  <a:schemeClr val="bg1"/>
                </a:solidFill>
                <a:latin typeface="楷体_GB2312" pitchFamily="49" charset="-122"/>
                <a:ea typeface="楷体_GB2312" pitchFamily="49" charset="-122"/>
              </a:rPr>
              <a:t>，单一波长定量。配制一定浓度的供试品溶液，在规定波长测定吸收度，吸收度不得过规定值</a:t>
            </a:r>
          </a:p>
        </p:txBody>
      </p:sp>
      <p:sp>
        <p:nvSpPr>
          <p:cNvPr id="94211" name="Rectangle 3"/>
          <p:cNvSpPr>
            <a:spLocks noChangeArrowheads="1"/>
          </p:cNvSpPr>
          <p:nvPr/>
        </p:nvSpPr>
        <p:spPr bwMode="auto">
          <a:xfrm>
            <a:off x="395288" y="2852738"/>
            <a:ext cx="8424862" cy="302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30000"/>
              </a:lnSpc>
              <a:spcBef>
                <a:spcPct val="20000"/>
              </a:spcBef>
            </a:pPr>
            <a:r>
              <a:rPr kumimoji="1" lang="zh-CN" altLang="en-US" sz="2800" b="0">
                <a:solidFill>
                  <a:srgbClr val="FFFF00"/>
                </a:solidFill>
                <a:latin typeface="楷体_GB2312" pitchFamily="49" charset="-122"/>
                <a:ea typeface="楷体_GB2312" pitchFamily="49" charset="-122"/>
              </a:rPr>
              <a:t>第三法：色差计法，</a:t>
            </a:r>
            <a:r>
              <a:rPr kumimoji="1" lang="zh-CN" altLang="en-US" sz="2800" b="0">
                <a:solidFill>
                  <a:schemeClr val="bg1"/>
                </a:solidFill>
                <a:latin typeface="楷体_GB2312" pitchFamily="49" charset="-122"/>
                <a:ea typeface="楷体_GB2312" pitchFamily="49" charset="-122"/>
              </a:rPr>
              <a:t>全波长范围定量。本法是通过色差计直接测定溶液的透视三刺激值，对其颜色进行定量表述和分析的方法。测色仪器一般为光电积分型色差计。 </a:t>
            </a:r>
          </a:p>
          <a:p>
            <a:pPr algn="just">
              <a:lnSpc>
                <a:spcPct val="130000"/>
              </a:lnSpc>
              <a:spcBef>
                <a:spcPct val="20000"/>
              </a:spcBef>
            </a:pPr>
            <a:endParaRPr kumimoji="1" lang="en-US" altLang="zh-CN" sz="2800" b="0">
              <a:solidFill>
                <a:schemeClr val="bg1"/>
              </a:solidFill>
              <a:latin typeface="楷体_GB2312" pitchFamily="49" charset="-122"/>
              <a:ea typeface="楷体_GB2312" pitchFamily="49" charset="-122"/>
            </a:endParaRPr>
          </a:p>
        </p:txBody>
      </p:sp>
      <p:sp>
        <p:nvSpPr>
          <p:cNvPr id="94212" name="Text Box 4"/>
          <p:cNvSpPr txBox="1">
            <a:spLocks noChangeArrowheads="1"/>
          </p:cNvSpPr>
          <p:nvPr/>
        </p:nvSpPr>
        <p:spPr bwMode="auto">
          <a:xfrm>
            <a:off x="0" y="2781300"/>
            <a:ext cx="876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ea typeface="宋体" pitchFamily="2" charset="-122"/>
              </a:defRPr>
            </a:lvl1pPr>
            <a:lvl2pPr marL="742950" indent="-285750" eaLnBrk="0" hangingPunct="0">
              <a:defRPr b="1">
                <a:solidFill>
                  <a:schemeClr val="tx1"/>
                </a:solidFill>
                <a:latin typeface="Arial" charset="0"/>
                <a:ea typeface="宋体" pitchFamily="2" charset="-122"/>
              </a:defRPr>
            </a:lvl2pPr>
            <a:lvl3pPr marL="1143000" indent="-228600" eaLnBrk="0" hangingPunct="0">
              <a:defRPr b="1">
                <a:solidFill>
                  <a:schemeClr val="tx1"/>
                </a:solidFill>
                <a:latin typeface="Arial" charset="0"/>
                <a:ea typeface="宋体" pitchFamily="2" charset="-122"/>
              </a:defRPr>
            </a:lvl3pPr>
            <a:lvl4pPr marL="1600200" indent="-228600" eaLnBrk="0" hangingPunct="0">
              <a:defRPr b="1">
                <a:solidFill>
                  <a:schemeClr val="tx1"/>
                </a:solidFill>
                <a:latin typeface="Arial" charset="0"/>
                <a:ea typeface="宋体" pitchFamily="2" charset="-122"/>
              </a:defRPr>
            </a:lvl4pPr>
            <a:lvl5pPr marL="2057400" indent="-228600" eaLnBrk="0" hangingPunct="0">
              <a:defRPr b="1">
                <a:solidFill>
                  <a:schemeClr val="tx1"/>
                </a:solidFill>
                <a:latin typeface="Arial" charset="0"/>
                <a:ea typeface="宋体" pitchFamily="2" charset="-122"/>
              </a:defRPr>
            </a:lvl5pPr>
            <a:lvl6pPr marL="2514600" indent="-228600" eaLnBrk="0" fontAlgn="base" hangingPunct="0">
              <a:spcBef>
                <a:spcPct val="0"/>
              </a:spcBef>
              <a:spcAft>
                <a:spcPct val="0"/>
              </a:spcAft>
              <a:defRPr b="1">
                <a:solidFill>
                  <a:schemeClr val="tx1"/>
                </a:solidFill>
                <a:latin typeface="Arial" charset="0"/>
                <a:ea typeface="宋体" pitchFamily="2" charset="-122"/>
              </a:defRPr>
            </a:lvl6pPr>
            <a:lvl7pPr marL="2971800" indent="-228600" eaLnBrk="0" fontAlgn="base" hangingPunct="0">
              <a:spcBef>
                <a:spcPct val="0"/>
              </a:spcBef>
              <a:spcAft>
                <a:spcPct val="0"/>
              </a:spcAft>
              <a:defRPr b="1">
                <a:solidFill>
                  <a:schemeClr val="tx1"/>
                </a:solidFill>
                <a:latin typeface="Arial" charset="0"/>
                <a:ea typeface="宋体" pitchFamily="2" charset="-122"/>
              </a:defRPr>
            </a:lvl7pPr>
            <a:lvl8pPr marL="3429000" indent="-228600" eaLnBrk="0" fontAlgn="base" hangingPunct="0">
              <a:spcBef>
                <a:spcPct val="0"/>
              </a:spcBef>
              <a:spcAft>
                <a:spcPct val="0"/>
              </a:spcAft>
              <a:defRPr b="1">
                <a:solidFill>
                  <a:schemeClr val="tx1"/>
                </a:solidFill>
                <a:latin typeface="Arial" charset="0"/>
                <a:ea typeface="宋体" pitchFamily="2" charset="-122"/>
              </a:defRPr>
            </a:lvl8pPr>
            <a:lvl9pPr marL="3886200" indent="-228600" eaLnBrk="0" fontAlgn="base" hangingPunct="0">
              <a:spcBef>
                <a:spcPct val="0"/>
              </a:spcBef>
              <a:spcAft>
                <a:spcPct val="0"/>
              </a:spcAft>
              <a:defRPr b="1">
                <a:solidFill>
                  <a:schemeClr val="tx1"/>
                </a:solidFill>
                <a:latin typeface="Arial" charset="0"/>
                <a:ea typeface="宋体" pitchFamily="2" charset="-122"/>
              </a:defRPr>
            </a:lvl9pPr>
          </a:lstStyle>
          <a:p>
            <a:pPr eaLnBrk="1" hangingPunct="1">
              <a:lnSpc>
                <a:spcPct val="150000"/>
              </a:lnSpc>
            </a:pPr>
            <a:r>
              <a:rPr kumimoji="1" lang="en-US" altLang="zh-CN" sz="4000" b="0">
                <a:solidFill>
                  <a:schemeClr val="bg1"/>
                </a:solidFill>
                <a:latin typeface="Times New Roman" pitchFamily="18" charset="0"/>
              </a:rPr>
              <a:t>       </a:t>
            </a:r>
            <a:endParaRPr kumimoji="1" lang="en-US" altLang="zh-CN" sz="2800" b="0">
              <a:solidFill>
                <a:schemeClr val="bg1"/>
              </a:solidFill>
              <a:latin typeface="楷体_GB2312" pitchFamily="49" charset="-122"/>
              <a:ea typeface="楷体_GB2312" pitchFamily="49" charset="-122"/>
            </a:endParaRPr>
          </a:p>
        </p:txBody>
      </p:sp>
    </p:spTree>
    <p:extLst>
      <p:ext uri="{BB962C8B-B14F-4D97-AF65-F5344CB8AC3E}">
        <p14:creationId xmlns:p14="http://schemas.microsoft.com/office/powerpoint/2010/main" val="29526508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0-#ppt_w/2"/>
                                          </p:val>
                                        </p:tav>
                                        <p:tav tm="100000">
                                          <p:val>
                                            <p:strVal val="#ppt_x"/>
                                          </p:val>
                                        </p:tav>
                                      </p:tavLst>
                                    </p:anim>
                                    <p:anim calcmode="lin" valueType="num">
                                      <p:cBhvr additive="base">
                                        <p:cTn id="8" dur="500" fill="hold"/>
                                        <p:tgtEl>
                                          <p:spTgt spid="9421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4211"/>
                                        </p:tgtEl>
                                        <p:attrNameLst>
                                          <p:attrName>style.visibility</p:attrName>
                                        </p:attrNameLst>
                                      </p:cBhvr>
                                      <p:to>
                                        <p:strVal val="visible"/>
                                      </p:to>
                                    </p:set>
                                    <p:anim calcmode="lin" valueType="num">
                                      <p:cBhvr additive="base">
                                        <p:cTn id="13" dur="500" fill="hold"/>
                                        <p:tgtEl>
                                          <p:spTgt spid="94211"/>
                                        </p:tgtEl>
                                        <p:attrNameLst>
                                          <p:attrName>ppt_x</p:attrName>
                                        </p:attrNameLst>
                                      </p:cBhvr>
                                      <p:tavLst>
                                        <p:tav tm="0">
                                          <p:val>
                                            <p:strVal val="0-#ppt_w/2"/>
                                          </p:val>
                                        </p:tav>
                                        <p:tav tm="100000">
                                          <p:val>
                                            <p:strVal val="#ppt_x"/>
                                          </p:val>
                                        </p:tav>
                                      </p:tavLst>
                                    </p:anim>
                                    <p:anim calcmode="lin" valueType="num">
                                      <p:cBhvr additive="base">
                                        <p:cTn id="14" dur="500" fill="hold"/>
                                        <p:tgtEl>
                                          <p:spTgt spid="9421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4212"/>
                                        </p:tgtEl>
                                        <p:attrNameLst>
                                          <p:attrName>style.visibility</p:attrName>
                                        </p:attrNameLst>
                                      </p:cBhvr>
                                      <p:to>
                                        <p:strVal val="visible"/>
                                      </p:to>
                                    </p:set>
                                    <p:anim calcmode="lin" valueType="num">
                                      <p:cBhvr additive="base">
                                        <p:cTn id="19" dur="500" fill="hold"/>
                                        <p:tgtEl>
                                          <p:spTgt spid="94212"/>
                                        </p:tgtEl>
                                        <p:attrNameLst>
                                          <p:attrName>ppt_x</p:attrName>
                                        </p:attrNameLst>
                                      </p:cBhvr>
                                      <p:tavLst>
                                        <p:tav tm="0">
                                          <p:val>
                                            <p:strVal val="0-#ppt_w/2"/>
                                          </p:val>
                                        </p:tav>
                                        <p:tav tm="100000">
                                          <p:val>
                                            <p:strVal val="#ppt_x"/>
                                          </p:val>
                                        </p:tav>
                                      </p:tavLst>
                                    </p:anim>
                                    <p:anim calcmode="lin" valueType="num">
                                      <p:cBhvr additive="base">
                                        <p:cTn id="20" dur="500" fill="hold"/>
                                        <p:tgtEl>
                                          <p:spTgt spid="94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utoUpdateAnimBg="0"/>
      <p:bldP spid="94211" grpId="0" autoUpdateAnimBg="0"/>
      <p:bldP spid="94212" grpId="0" autoUpdateAnimBg="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624</TotalTime>
  <Words>8047</Words>
  <Application>Microsoft Office PowerPoint</Application>
  <PresentationFormat>全屏显示(4:3)</PresentationFormat>
  <Paragraphs>525</Paragraphs>
  <Slides>103</Slides>
  <Notes>2</Notes>
  <HiddenSlides>0</HiddenSlides>
  <MMClips>0</MMClips>
  <ScaleCrop>false</ScaleCrop>
  <HeadingPairs>
    <vt:vector size="6" baseType="variant">
      <vt:variant>
        <vt:lpstr>主题</vt:lpstr>
      </vt:variant>
      <vt:variant>
        <vt:i4>12</vt:i4>
      </vt:variant>
      <vt:variant>
        <vt:lpstr>嵌入 OLE 服务器</vt:lpstr>
      </vt:variant>
      <vt:variant>
        <vt:i4>6</vt:i4>
      </vt:variant>
      <vt:variant>
        <vt:lpstr>幻灯片标题</vt:lpstr>
      </vt:variant>
      <vt:variant>
        <vt:i4>103</vt:i4>
      </vt:variant>
    </vt:vector>
  </HeadingPairs>
  <TitlesOfParts>
    <vt:vector size="121" baseType="lpstr">
      <vt:lpstr>默认设计模板</vt:lpstr>
      <vt:lpstr>1_默认设计模板</vt:lpstr>
      <vt:lpstr>2_默认设计模板</vt:lpstr>
      <vt:lpstr>3_默认设计模板</vt:lpstr>
      <vt:lpstr>4_默认设计模板</vt:lpstr>
      <vt:lpstr>5_默认设计模板</vt:lpstr>
      <vt:lpstr>6_默认设计模板</vt:lpstr>
      <vt:lpstr>7_默认设计模板</vt:lpstr>
      <vt:lpstr>8_默认设计模板</vt:lpstr>
      <vt:lpstr>9_默认设计模板</vt:lpstr>
      <vt:lpstr>10_默认设计模板</vt:lpstr>
      <vt:lpstr>11_默认设计模板</vt:lpstr>
      <vt:lpstr>Microsoft 公式 3.0</vt:lpstr>
      <vt:lpstr>公式</vt:lpstr>
      <vt:lpstr>位图图像</vt:lpstr>
      <vt:lpstr>图片</vt:lpstr>
      <vt:lpstr>Equation</vt:lpstr>
      <vt:lpstr>ChemWindow.Document</vt:lpstr>
      <vt:lpstr>PowerPoint 演示文稿</vt:lpstr>
      <vt:lpstr>第一节  药物的杂质与限量</vt:lpstr>
      <vt:lpstr>药物的杂质:是指药物中存在的无治疗作用或影响药物的稳定性和疗效,甚至对人体健康有害的微量物质。 </vt:lpstr>
      <vt:lpstr>药物纯度与化学试剂纯度的区别：</vt:lpstr>
      <vt:lpstr>PowerPoint 演示文稿</vt:lpstr>
      <vt:lpstr>二、药物杂质的来源</vt:lpstr>
      <vt:lpstr>PowerPoint 演示文稿</vt:lpstr>
      <vt:lpstr>2. 贮藏过程中产生</vt:lpstr>
      <vt:lpstr>PowerPoint 演示文稿</vt:lpstr>
      <vt:lpstr>三、药物杂质的分类</vt:lpstr>
      <vt:lpstr>PowerPoint 演示文稿</vt:lpstr>
      <vt:lpstr>PowerPoint 演示文稿</vt:lpstr>
      <vt:lpstr>PowerPoint 演示文稿</vt:lpstr>
      <vt:lpstr>杂质限量检查方法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第二节  杂质的检查方法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第三节  药物中一般杂质的检查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三、铁盐检查法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六、干燥失重测定法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十一、溶液颜色检查法 </vt:lpstr>
      <vt:lpstr>PowerPoint 演示文稿</vt:lpstr>
      <vt:lpstr>PowerPoint 演示文稿</vt:lpstr>
      <vt:lpstr>PowerPoint 演示文稿</vt:lpstr>
      <vt:lpstr>PowerPoint 演示文稿</vt:lpstr>
      <vt:lpstr>   第三节  特殊杂质的检查方法</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liang</dc:creator>
  <cp:lastModifiedBy>liang</cp:lastModifiedBy>
  <cp:revision>48</cp:revision>
  <dcterms:created xsi:type="dcterms:W3CDTF">2013-03-15T02:47:28Z</dcterms:created>
  <dcterms:modified xsi:type="dcterms:W3CDTF">2014-03-27T01:23:17Z</dcterms:modified>
</cp:coreProperties>
</file>