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7"/>
  </p:notesMasterIdLst>
  <p:sldIdLst>
    <p:sldId id="256" r:id="rId2"/>
    <p:sldId id="257" r:id="rId3"/>
    <p:sldId id="705" r:id="rId4"/>
    <p:sldId id="531" r:id="rId5"/>
    <p:sldId id="588" r:id="rId6"/>
    <p:sldId id="704" r:id="rId7"/>
    <p:sldId id="504" r:id="rId8"/>
    <p:sldId id="710" r:id="rId9"/>
    <p:sldId id="586" r:id="rId10"/>
    <p:sldId id="706" r:id="rId11"/>
    <p:sldId id="707" r:id="rId12"/>
    <p:sldId id="709" r:id="rId13"/>
    <p:sldId id="675" r:id="rId14"/>
    <p:sldId id="708" r:id="rId15"/>
    <p:sldId id="736" r:id="rId16"/>
    <p:sldId id="737" r:id="rId17"/>
    <p:sldId id="738" r:id="rId18"/>
    <p:sldId id="711" r:id="rId19"/>
    <p:sldId id="712" r:id="rId20"/>
    <p:sldId id="714" r:id="rId21"/>
    <p:sldId id="715" r:id="rId22"/>
    <p:sldId id="591" r:id="rId23"/>
    <p:sldId id="674" r:id="rId24"/>
    <p:sldId id="713" r:id="rId25"/>
    <p:sldId id="716" r:id="rId26"/>
    <p:sldId id="717" r:id="rId27"/>
    <p:sldId id="718" r:id="rId28"/>
    <p:sldId id="757" r:id="rId29"/>
    <p:sldId id="720" r:id="rId30"/>
    <p:sldId id="722" r:id="rId31"/>
    <p:sldId id="756" r:id="rId32"/>
    <p:sldId id="724" r:id="rId33"/>
    <p:sldId id="725" r:id="rId34"/>
    <p:sldId id="726" r:id="rId35"/>
    <p:sldId id="732" r:id="rId36"/>
    <p:sldId id="727" r:id="rId37"/>
    <p:sldId id="296" r:id="rId38"/>
    <p:sldId id="729" r:id="rId39"/>
    <p:sldId id="730" r:id="rId40"/>
    <p:sldId id="728" r:id="rId41"/>
    <p:sldId id="731" r:id="rId42"/>
    <p:sldId id="686" r:id="rId43"/>
    <p:sldId id="403" r:id="rId44"/>
    <p:sldId id="269" r:id="rId45"/>
    <p:sldId id="625" r:id="rId4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2" autoAdjust="0"/>
    <p:restoredTop sz="91892" autoAdjust="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BCEE1B52-ACF7-45F1-B540-F753B4180CFE}" type="datetimeFigureOut">
              <a:rPr lang="zh-CN" altLang="en-US"/>
              <a:pPr>
                <a:defRPr/>
              </a:pPr>
              <a:t>2014/3/19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760F3C54-13FA-46A7-813A-EACA4A0888A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12</a:t>
            </a:fld>
            <a:endParaRPr lang="zh-CN" altLang="en-US" smtClean="0">
              <a:latin typeface="Arial" pitchFamily="34" charset="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26</a:t>
            </a:fld>
            <a:endParaRPr lang="zh-CN" altLang="en-US" smtClean="0">
              <a:latin typeface="Arial" pitchFamily="34" charset="0"/>
              <a:ea typeface="宋体"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1E453C-2250-4C70-9CF4-8991D3AFB100}" type="slidenum">
              <a:rPr lang="zh-CN" altLang="en-US" smtClean="0">
                <a:latin typeface="Arial" pitchFamily="34" charset="0"/>
                <a:ea typeface="宋体" pitchFamily="2" charset="-122"/>
              </a:rPr>
              <a:pPr/>
              <a:t>37</a:t>
            </a:fld>
            <a:endParaRPr lang="zh-CN" altLang="en-US" smtClean="0">
              <a:latin typeface="Arial" pitchFamily="34" charset="0"/>
              <a:ea typeface="宋体"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1E453C-2250-4C70-9CF4-8991D3AFB100}" type="slidenum">
              <a:rPr lang="zh-CN" altLang="en-US" smtClean="0">
                <a:latin typeface="Arial" pitchFamily="34" charset="0"/>
                <a:ea typeface="宋体" pitchFamily="2" charset="-122"/>
              </a:rPr>
              <a:pPr/>
              <a:t>38</a:t>
            </a:fld>
            <a:endParaRPr lang="zh-CN" altLang="en-US" smtClean="0">
              <a:latin typeface="Arial" pitchFamily="34" charset="0"/>
              <a:ea typeface="宋体"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1E453C-2250-4C70-9CF4-8991D3AFB100}" type="slidenum">
              <a:rPr lang="zh-CN" altLang="en-US" smtClean="0">
                <a:latin typeface="Arial" pitchFamily="34" charset="0"/>
                <a:ea typeface="宋体" pitchFamily="2" charset="-122"/>
              </a:rPr>
              <a:pPr/>
              <a:t>39</a:t>
            </a:fld>
            <a:endParaRPr lang="zh-CN" altLang="en-US" smtClean="0">
              <a:latin typeface="Arial" pitchFamily="34" charset="0"/>
              <a:ea typeface="宋体"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1E453C-2250-4C70-9CF4-8991D3AFB100}" type="slidenum">
              <a:rPr lang="zh-CN" altLang="en-US" smtClean="0">
                <a:latin typeface="Arial" pitchFamily="34" charset="0"/>
                <a:ea typeface="宋体" pitchFamily="2" charset="-122"/>
              </a:rPr>
              <a:pPr/>
              <a:t>40</a:t>
            </a:fld>
            <a:endParaRPr lang="zh-CN" altLang="en-US" smtClean="0">
              <a:latin typeface="Arial" pitchFamily="34" charset="0"/>
              <a:ea typeface="宋体"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1E453C-2250-4C70-9CF4-8991D3AFB100}" type="slidenum">
              <a:rPr lang="zh-CN" altLang="en-US" smtClean="0">
                <a:latin typeface="Arial" pitchFamily="34" charset="0"/>
                <a:ea typeface="宋体" pitchFamily="2" charset="-122"/>
              </a:rPr>
              <a:pPr/>
              <a:t>41</a:t>
            </a:fld>
            <a:endParaRPr lang="zh-CN" altLang="en-US" smtClean="0">
              <a:latin typeface="Arial" pitchFamily="34" charset="0"/>
              <a:ea typeface="宋体"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
          <p:cNvSpPr>
            <a:spLocks noGrp="1" noRot="1" noChangeAspect="1" noTextEdit="1"/>
          </p:cNvSpPr>
          <p:nvPr>
            <p:ph type="sldImg"/>
          </p:nvPr>
        </p:nvSpPr>
        <p:spPr bwMode="auto">
          <a:noFill/>
          <a:ln>
            <a:solidFill>
              <a:srgbClr val="000000"/>
            </a:solidFill>
            <a:miter lim="800000"/>
            <a:headEnd/>
            <a:tailEnd/>
          </a:ln>
        </p:spPr>
      </p:sp>
      <p:sp>
        <p:nvSpPr>
          <p:cNvPr id="1617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617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4D6E28-A5D2-4C7B-8EC8-5CA8F8D2A909}" type="slidenum">
              <a:rPr lang="zh-CN" altLang="en-US" smtClean="0">
                <a:latin typeface="Arial" pitchFamily="34" charset="0"/>
                <a:ea typeface="宋体" pitchFamily="2" charset="-122"/>
              </a:rPr>
              <a:pPr/>
              <a:t>43</a:t>
            </a:fld>
            <a:endParaRPr lang="zh-CN" altLang="en-US" smtClean="0">
              <a:latin typeface="Arial"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13</a:t>
            </a:fld>
            <a:endParaRPr lang="zh-CN" altLang="en-US" smtClean="0">
              <a:latin typeface="Arial"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14</a:t>
            </a:fld>
            <a:endParaRPr lang="zh-CN" altLang="en-US" smtClean="0">
              <a:latin typeface="Arial" pitchFamily="34" charset="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幻灯片图像占位符 1"/>
          <p:cNvSpPr>
            <a:spLocks noGrp="1" noRot="1" noChangeAspect="1" noTextEdit="1"/>
          </p:cNvSpPr>
          <p:nvPr>
            <p:ph type="sldImg"/>
          </p:nvPr>
        </p:nvSpPr>
        <p:spPr bwMode="auto">
          <a:noFill/>
          <a:ln>
            <a:solidFill>
              <a:srgbClr val="000000"/>
            </a:solidFill>
            <a:miter lim="800000"/>
            <a:headEnd/>
            <a:tailEnd/>
          </a:ln>
        </p:spPr>
      </p:sp>
      <p:sp>
        <p:nvSpPr>
          <p:cNvPr id="1587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87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E128E3-E281-442B-9A49-DE6CE386844C}" type="slidenum">
              <a:rPr lang="zh-CN" altLang="en-US" smtClean="0">
                <a:latin typeface="Arial" pitchFamily="34" charset="0"/>
                <a:ea typeface="宋体" pitchFamily="2" charset="-122"/>
              </a:rPr>
              <a:pPr/>
              <a:t>15</a:t>
            </a:fld>
            <a:endParaRPr lang="zh-CN" altLang="en-US" smtClean="0">
              <a:latin typeface="Arial" pitchFamily="34" charset="0"/>
              <a:ea typeface="宋体"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幻灯片图像占位符 1"/>
          <p:cNvSpPr>
            <a:spLocks noGrp="1" noRot="1" noChangeAspect="1" noTextEdit="1"/>
          </p:cNvSpPr>
          <p:nvPr>
            <p:ph type="sldImg"/>
          </p:nvPr>
        </p:nvSpPr>
        <p:spPr bwMode="auto">
          <a:noFill/>
          <a:ln>
            <a:solidFill>
              <a:srgbClr val="000000"/>
            </a:solidFill>
            <a:miter lim="800000"/>
            <a:headEnd/>
            <a:tailEnd/>
          </a:ln>
        </p:spPr>
      </p:sp>
      <p:sp>
        <p:nvSpPr>
          <p:cNvPr id="1587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87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E128E3-E281-442B-9A49-DE6CE386844C}" type="slidenum">
              <a:rPr lang="zh-CN" altLang="en-US" smtClean="0">
                <a:latin typeface="Arial" pitchFamily="34" charset="0"/>
                <a:ea typeface="宋体" pitchFamily="2" charset="-122"/>
              </a:rPr>
              <a:pPr/>
              <a:t>16</a:t>
            </a:fld>
            <a:endParaRPr lang="zh-CN" altLang="en-US" smtClean="0">
              <a:latin typeface="Arial" pitchFamily="34" charset="0"/>
              <a:ea typeface="宋体"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幻灯片图像占位符 1"/>
          <p:cNvSpPr>
            <a:spLocks noGrp="1" noRot="1" noChangeAspect="1" noTextEdit="1"/>
          </p:cNvSpPr>
          <p:nvPr>
            <p:ph type="sldImg"/>
          </p:nvPr>
        </p:nvSpPr>
        <p:spPr bwMode="auto">
          <a:noFill/>
          <a:ln>
            <a:solidFill>
              <a:srgbClr val="000000"/>
            </a:solidFill>
            <a:miter lim="800000"/>
            <a:headEnd/>
            <a:tailEnd/>
          </a:ln>
        </p:spPr>
      </p:sp>
      <p:sp>
        <p:nvSpPr>
          <p:cNvPr id="1587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87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E128E3-E281-442B-9A49-DE6CE386844C}" type="slidenum">
              <a:rPr lang="zh-CN" altLang="en-US" smtClean="0">
                <a:latin typeface="Arial" pitchFamily="34" charset="0"/>
                <a:ea typeface="宋体" pitchFamily="2" charset="-122"/>
              </a:rPr>
              <a:pPr/>
              <a:t>17</a:t>
            </a:fld>
            <a:endParaRPr lang="zh-CN" altLang="en-US" smtClean="0">
              <a:latin typeface="Arial" pitchFamily="34" charset="0"/>
              <a:ea typeface="宋体"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19</a:t>
            </a:fld>
            <a:endParaRPr lang="zh-CN" altLang="en-US" smtClean="0">
              <a:latin typeface="Arial" pitchFamily="34" charset="0"/>
              <a:ea typeface="宋体"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22</a:t>
            </a:fld>
            <a:endParaRPr lang="zh-CN" altLang="en-US" smtClean="0">
              <a:latin typeface="Arial" pitchFamily="34" charset="0"/>
              <a:ea typeface="宋体"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25</a:t>
            </a:fld>
            <a:endParaRPr lang="zh-CN" altLang="en-US" smtClean="0">
              <a:latin typeface="Arial" pitchFamily="34"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81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1622B4A5-4C1C-4AB5-8BBE-3FABADD19183}" type="slidenum">
              <a:rPr lang="en-US" altLang="zh-CN"/>
              <a:pPr>
                <a:defRPr/>
              </a:pP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FEB694B-79F9-4E8B-8C7A-36AC180244D6}" type="slidenum">
              <a:rPr lang="en-US" altLang="zh-CN"/>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558B316-9302-43CB-AFCC-EA1D0899E2D8}"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4553C19-3668-4775-8E30-E80E250D1F45}"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58C6440-5905-4641-AB1B-023AD5BB4948}" type="slidenum">
              <a:rPr lang="en-US" altLang="zh-CN"/>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3544E2B-12A6-471C-A31B-47AAEA31BCA8}" type="slidenum">
              <a:rPr lang="en-US" altLang="zh-CN"/>
              <a:pPr>
                <a:defRPr/>
              </a:pPr>
              <a:t>‹#›</a:t>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B05CF96-3C75-421B-90D4-1C46F1264857}" type="slidenum">
              <a:rPr lang="en-US" altLang="zh-CN"/>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8E9F23C-7C8D-4401-8816-BA1CD2D9EF9C}" type="slidenum">
              <a:rPr lang="en-US" altLang="zh-CN"/>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E7171EF4-7B6B-470A-A3F1-24155E7E95C1}" type="slidenum">
              <a:rPr lang="en-US" altLang="zh-CN"/>
              <a:pPr>
                <a:defRPr/>
              </a:pPr>
              <a:t>‹#›</a:t>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C15EA4D-7742-4EE9-AFFA-022BEA63D290}" type="slidenum">
              <a:rPr lang="en-US" altLang="zh-CN"/>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95C58F9-9AD7-42F0-A476-2C1FCE4B7819}" type="slidenum">
              <a:rPr lang="en-US" altLang="zh-CN"/>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宋体" pitchFamily="2" charset="-122"/>
              </a:defRPr>
            </a:lvl1pPr>
          </a:lstStyle>
          <a:p>
            <a:pPr>
              <a:defRPr/>
            </a:pPr>
            <a:endParaRPr lang="en-US" altLang="zh-CN"/>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宋体" pitchFamily="2" charset="-122"/>
              </a:defRPr>
            </a:lvl1pPr>
          </a:lstStyle>
          <a:p>
            <a:pPr>
              <a:defRPr/>
            </a:pPr>
            <a:endParaRPr lang="en-US" altLang="zh-CN"/>
          </a:p>
        </p:txBody>
      </p:sp>
      <p:sp>
        <p:nvSpPr>
          <p:cNvPr id="71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ea typeface="宋体" pitchFamily="2" charset="-122"/>
              </a:defRPr>
            </a:lvl1pPr>
          </a:lstStyle>
          <a:p>
            <a:pPr>
              <a:defRPr/>
            </a:pPr>
            <a:fld id="{BE2C2E93-48C6-4065-BC4B-94D3E3BF95FE}" type="slidenum">
              <a:rPr lang="en-US" altLang="zh-CN"/>
              <a:pPr>
                <a:defRPr/>
              </a:pPr>
              <a:t>‹#›</a:t>
            </a:fld>
            <a:endParaRPr lang="en-US" altLang="zh-CN" dirty="0"/>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717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Tree>
  </p:cSld>
  <p:clrMap bg1="lt1" tx1="dk1" bg2="lt2" tx2="dk2" accent1="accent1" accent2="accent2" accent3="accent3" accent4="accent4" accent5="accent5" accent6="accent6" hlink="hlink" folHlink="folHlink"/>
  <p:sldLayoutIdLst>
    <p:sldLayoutId id="2147484106"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1524000"/>
            <a:ext cx="8143932" cy="2619375"/>
          </a:xfrm>
        </p:spPr>
        <p:txBody>
          <a:bodyPr/>
          <a:lstStyle/>
          <a:p>
            <a:pPr eaLnBrk="1" hangingPunct="1"/>
            <a:r>
              <a:rPr lang="en-US" altLang="zh-CN" dirty="0" smtClean="0">
                <a:solidFill>
                  <a:srgbClr val="0000FF"/>
                </a:solidFill>
              </a:rPr>
              <a:t>Unit 8</a:t>
            </a:r>
            <a:r>
              <a:rPr lang="en-US" altLang="zh-CN" dirty="0" smtClean="0"/>
              <a:t> </a:t>
            </a:r>
            <a:br>
              <a:rPr lang="en-US" altLang="zh-CN" dirty="0" smtClean="0"/>
            </a:br>
            <a:r>
              <a:rPr lang="en-US" altLang="zh-CN" dirty="0" smtClean="0"/>
              <a:t>Principles of Biomedical Ethics</a:t>
            </a:r>
          </a:p>
        </p:txBody>
      </p:sp>
      <p:sp>
        <p:nvSpPr>
          <p:cNvPr id="2051" name="Rectangle 3"/>
          <p:cNvSpPr>
            <a:spLocks noGrp="1" noChangeArrowheads="1"/>
          </p:cNvSpPr>
          <p:nvPr>
            <p:ph type="subTitle" idx="1"/>
          </p:nvPr>
        </p:nvSpPr>
        <p:spPr>
          <a:xfrm>
            <a:off x="1285852" y="4214818"/>
            <a:ext cx="7572428" cy="1643074"/>
          </a:xfrm>
        </p:spPr>
        <p:txBody>
          <a:bodyPr/>
          <a:lstStyle/>
          <a:p>
            <a:pPr eaLnBrk="1" hangingPunct="1"/>
            <a:r>
              <a:rPr lang="en-US" altLang="zh-CN" dirty="0" smtClean="0"/>
              <a:t>College English Center</a:t>
            </a:r>
          </a:p>
          <a:p>
            <a:pPr eaLnBrk="1" hangingPunct="1"/>
            <a:r>
              <a:rPr lang="en-US" altLang="zh-CN" dirty="0" smtClean="0"/>
              <a:t>College of Foreign Languages and Literature</a:t>
            </a:r>
          </a:p>
          <a:p>
            <a:pPr eaLnBrk="1" hangingPunct="1"/>
            <a:r>
              <a:rPr lang="en-US" altLang="zh-CN" dirty="0" err="1" smtClean="0"/>
              <a:t>Fudan</a:t>
            </a:r>
            <a:r>
              <a:rPr lang="en-US" altLang="zh-CN" dirty="0" smtClean="0"/>
              <a:t> University</a:t>
            </a:r>
            <a:endParaRPr lang="zh-CN" altLang="en-US" dirty="0" smtClean="0"/>
          </a:p>
        </p:txBody>
      </p:sp>
      <p:pic>
        <p:nvPicPr>
          <p:cNvPr id="3076"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3077" name="TextBox 4"/>
          <p:cNvSpPr txBox="1">
            <a:spLocks noChangeArrowheads="1"/>
          </p:cNvSpPr>
          <p:nvPr/>
        </p:nvSpPr>
        <p:spPr bwMode="auto">
          <a:xfrm>
            <a:off x="4714876" y="6143644"/>
            <a:ext cx="1857375"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189-210</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stCondLst>
                                            <p:cond delay="0"/>
                                          </p:stCondLst>
                                        </p:cTn>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1000">
                                          <p:stCondLst>
                                            <p:cond delay="0"/>
                                          </p:stCondLst>
                                        </p:cTn>
                                        <p:tgtEl>
                                          <p:spTgt spid="2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1000">
                                          <p:stCondLst>
                                            <p:cond delay="0"/>
                                          </p:stCondLst>
                                        </p:cTn>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How are research and practice related to each other?</a:t>
            </a:r>
            <a:r>
              <a:rPr lang="en-US" altLang="zh-CN" sz="3400" dirty="0" smtClean="0"/>
              <a:t> (Pre. 1)</a:t>
            </a:r>
          </a:p>
        </p:txBody>
      </p:sp>
      <p:sp>
        <p:nvSpPr>
          <p:cNvPr id="12" name="内容占位符 11"/>
          <p:cNvSpPr>
            <a:spLocks noGrp="1"/>
          </p:cNvSpPr>
          <p:nvPr>
            <p:ph idx="1"/>
          </p:nvPr>
        </p:nvSpPr>
        <p:spPr/>
        <p:txBody>
          <a:bodyPr>
            <a:normAutofit/>
          </a:bodyPr>
          <a:lstStyle/>
          <a:p>
            <a:r>
              <a:rPr lang="en-US" sz="3600" dirty="0" smtClean="0">
                <a:solidFill>
                  <a:srgbClr val="0000FF"/>
                </a:solidFill>
              </a:rPr>
              <a:t>Practice: </a:t>
            </a:r>
            <a:r>
              <a:rPr lang="en-US" sz="3600" dirty="0" smtClean="0"/>
              <a:t>interventions solely to enhance the well-being of an individual patient or client and that have a reasonable expectation of success. </a:t>
            </a:r>
            <a:endParaRPr lang="zh-CN" altLang="en-US" sz="3600" dirty="0" smtClean="0"/>
          </a:p>
          <a:p>
            <a:pPr lvl="1"/>
            <a:r>
              <a:rPr lang="en-US" sz="2800" dirty="0" smtClean="0"/>
              <a:t>to provide diagnosis, preventive treatment or therapy to particular individuals</a:t>
            </a:r>
            <a:endParaRPr lang="en-US" altLang="zh-CN" sz="2800" dirty="0" smtClean="0"/>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Page190, P1-2</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checkerboard(across)">
                                      <p:cBhvr>
                                        <p:cTn id="12" dur="500"/>
                                        <p:tgtEl>
                                          <p:spTgt spid="12">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checkerboard(across)">
                                      <p:cBhvr>
                                        <p:cTn id="15"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How are research and practice related to each other?</a:t>
            </a:r>
            <a:r>
              <a:rPr lang="en-US" altLang="zh-CN" sz="3400" dirty="0" smtClean="0"/>
              <a:t> (Pre. 1)</a:t>
            </a:r>
          </a:p>
        </p:txBody>
      </p:sp>
      <p:sp>
        <p:nvSpPr>
          <p:cNvPr id="12" name="内容占位符 11"/>
          <p:cNvSpPr>
            <a:spLocks noGrp="1"/>
          </p:cNvSpPr>
          <p:nvPr>
            <p:ph idx="1"/>
          </p:nvPr>
        </p:nvSpPr>
        <p:spPr/>
        <p:txBody>
          <a:bodyPr>
            <a:normAutofit/>
          </a:bodyPr>
          <a:lstStyle/>
          <a:p>
            <a:r>
              <a:rPr lang="en-US" sz="3600" dirty="0" smtClean="0">
                <a:solidFill>
                  <a:srgbClr val="0000FF"/>
                </a:solidFill>
              </a:rPr>
              <a:t>Research:</a:t>
            </a:r>
            <a:r>
              <a:rPr lang="en-US" sz="3600" dirty="0" smtClean="0"/>
              <a:t> an activity to test hypothesis, permit conclusions to be drawn, and thereby to develop or contribute to </a:t>
            </a:r>
            <a:r>
              <a:rPr lang="en-US" sz="3600" dirty="0" err="1" smtClean="0"/>
              <a:t>generalizable</a:t>
            </a:r>
            <a:r>
              <a:rPr lang="en-US" sz="3600" dirty="0" smtClean="0"/>
              <a:t> knowledge</a:t>
            </a:r>
          </a:p>
          <a:p>
            <a:pPr lvl="1"/>
            <a:r>
              <a:rPr lang="en-US" sz="3200" dirty="0" smtClean="0"/>
              <a:t>expressed in theories, principles, and statements of relationships</a:t>
            </a:r>
            <a:endParaRPr lang="en-US" altLang="zh-CN" sz="3200" dirty="0" smtClean="0"/>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Page190, P1-2</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checkerboard(across)">
                                      <p:cBhvr>
                                        <p:cTn id="12" dur="500"/>
                                        <p:tgtEl>
                                          <p:spTgt spid="12">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checkerboard(across)">
                                      <p:cBhvr>
                                        <p:cTn id="15"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The distinction between research and practice is blurred </a:t>
            </a:r>
            <a:r>
              <a:rPr lang="en-US" dirty="0" smtClean="0">
                <a:solidFill>
                  <a:srgbClr val="0000FF"/>
                </a:solidFill>
              </a:rPr>
              <a:t>partly because </a:t>
            </a:r>
            <a:r>
              <a:rPr lang="en-US" dirty="0" smtClean="0"/>
              <a:t>… and </a:t>
            </a:r>
            <a:r>
              <a:rPr lang="en-US" dirty="0" smtClean="0">
                <a:solidFill>
                  <a:srgbClr val="0000FF"/>
                </a:solidFill>
              </a:rPr>
              <a:t>partly because </a:t>
            </a:r>
            <a:r>
              <a:rPr lang="en-US" dirty="0" smtClean="0"/>
              <a:t>notable departures from</a:t>
            </a:r>
            <a:endParaRPr lang="en-US" altLang="zh-CN" dirty="0" smtClean="0">
              <a:solidFill>
                <a:srgbClr val="0000FF"/>
              </a:solidFill>
            </a:endParaRP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3929058" y="6215063"/>
            <a:ext cx="250031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 P1</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 the term "practice" refers to interventions that are designed solely to enhance…</a:t>
            </a:r>
          </a:p>
          <a:p>
            <a:pPr eaLnBrk="1" hangingPunct="1"/>
            <a:r>
              <a:rPr lang="en-US" dirty="0" smtClean="0"/>
              <a:t>…the term "research' designates an activity designed to test…</a:t>
            </a:r>
          </a:p>
          <a:p>
            <a:pPr lvl="1" eaLnBrk="1" hangingPunct="1"/>
            <a:r>
              <a:rPr lang="en-US" altLang="zh-CN" dirty="0" smtClean="0">
                <a:solidFill>
                  <a:srgbClr val="0000FF"/>
                </a:solidFill>
              </a:rPr>
              <a:t>How are two sentences structurally related?</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3929058" y="6215063"/>
            <a:ext cx="250031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 P2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 the term "practice" </a:t>
            </a:r>
            <a:r>
              <a:rPr lang="en-US" dirty="0" smtClean="0">
                <a:solidFill>
                  <a:srgbClr val="0000FF"/>
                </a:solidFill>
              </a:rPr>
              <a:t>refers to </a:t>
            </a:r>
            <a:r>
              <a:rPr lang="en-US" dirty="0" smtClean="0"/>
              <a:t>interventions </a:t>
            </a:r>
            <a:r>
              <a:rPr lang="en-US" dirty="0" smtClean="0">
                <a:solidFill>
                  <a:srgbClr val="00B050"/>
                </a:solidFill>
              </a:rPr>
              <a:t>that are designed</a:t>
            </a:r>
            <a:r>
              <a:rPr lang="en-US" dirty="0" smtClean="0"/>
              <a:t> solely to enhance…</a:t>
            </a:r>
          </a:p>
          <a:p>
            <a:pPr eaLnBrk="1" hangingPunct="1"/>
            <a:r>
              <a:rPr lang="en-US" dirty="0" smtClean="0"/>
              <a:t>…the term "research' </a:t>
            </a:r>
            <a:r>
              <a:rPr lang="en-US" dirty="0" smtClean="0">
                <a:solidFill>
                  <a:srgbClr val="0000FF"/>
                </a:solidFill>
              </a:rPr>
              <a:t>designates</a:t>
            </a:r>
            <a:r>
              <a:rPr lang="en-US" dirty="0" smtClean="0"/>
              <a:t> an activity </a:t>
            </a:r>
            <a:r>
              <a:rPr lang="en-US" dirty="0" smtClean="0">
                <a:solidFill>
                  <a:srgbClr val="00B050"/>
                </a:solidFill>
              </a:rPr>
              <a:t>designed </a:t>
            </a:r>
            <a:r>
              <a:rPr lang="en-US" dirty="0" smtClean="0"/>
              <a:t>to test…</a:t>
            </a:r>
          </a:p>
          <a:p>
            <a:pPr lvl="1" eaLnBrk="1" hangingPunct="1"/>
            <a:r>
              <a:rPr lang="en-US" altLang="zh-CN" dirty="0" smtClean="0">
                <a:solidFill>
                  <a:srgbClr val="0000FF"/>
                </a:solidFill>
              </a:rPr>
              <a:t>How are two sentences structurally related?</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3929058" y="6215063"/>
            <a:ext cx="250031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 P2</a:t>
            </a:r>
            <a:endParaRPr lang="zh-CN" altLang="en-US" sz="2000" b="1" dirty="0">
              <a:solidFill>
                <a:srgbClr val="0000FF"/>
              </a:solidFill>
            </a:endParaRPr>
          </a:p>
        </p:txBody>
      </p:sp>
      <p:sp>
        <p:nvSpPr>
          <p:cNvPr id="9" name="上下箭头 8"/>
          <p:cNvSpPr/>
          <p:nvPr/>
        </p:nvSpPr>
        <p:spPr>
          <a:xfrm>
            <a:off x="5286380" y="2071678"/>
            <a:ext cx="285752"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上下箭头 9"/>
          <p:cNvSpPr/>
          <p:nvPr/>
        </p:nvSpPr>
        <p:spPr>
          <a:xfrm>
            <a:off x="857224" y="2500306"/>
            <a:ext cx="357190"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1000" fill="hold"/>
                                        <p:tgtEl>
                                          <p:spTgt spid="9"/>
                                        </p:tgtEl>
                                        <p:attrNameLst>
                                          <p:attrName>ppt_w</p:attrName>
                                        </p:attrNameLst>
                                      </p:cBhvr>
                                      <p:tavLst>
                                        <p:tav tm="0">
                                          <p:val>
                                            <p:fltVal val="0"/>
                                          </p:val>
                                        </p:tav>
                                        <p:tav tm="100000">
                                          <p:val>
                                            <p:strVal val="#ppt_w"/>
                                          </p:val>
                                        </p:tav>
                                      </p:tavLst>
                                    </p:anim>
                                    <p:anim calcmode="lin" valueType="num">
                                      <p:cBhvr>
                                        <p:cTn id="31" dur="1000" fill="hold"/>
                                        <p:tgtEl>
                                          <p:spTgt spid="9"/>
                                        </p:tgtEl>
                                        <p:attrNameLst>
                                          <p:attrName>ppt_h</p:attrName>
                                        </p:attrNameLst>
                                      </p:cBhvr>
                                      <p:tavLst>
                                        <p:tav tm="0">
                                          <p:val>
                                            <p:fltVal val="0"/>
                                          </p:val>
                                        </p:tav>
                                        <p:tav tm="100000">
                                          <p:val>
                                            <p:strVal val="#ppt_h"/>
                                          </p:val>
                                        </p:tav>
                                      </p:tavLst>
                                    </p:anim>
                                    <p:anim calcmode="lin" valueType="num">
                                      <p:cBhvr>
                                        <p:cTn id="3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fltVal val="0"/>
                                          </p:val>
                                        </p:tav>
                                        <p:tav tm="100000">
                                          <p:val>
                                            <p:strVal val="#ppt_w"/>
                                          </p:val>
                                        </p:tav>
                                      </p:tavLst>
                                    </p:anim>
                                    <p:anim calcmode="lin" valueType="num">
                                      <p:cBhvr>
                                        <p:cTn id="39" dur="1000" fill="hold"/>
                                        <p:tgtEl>
                                          <p:spTgt spid="10"/>
                                        </p:tgtEl>
                                        <p:attrNameLst>
                                          <p:attrName>ppt_h</p:attrName>
                                        </p:attrNameLst>
                                      </p:cBhvr>
                                      <p:tavLst>
                                        <p:tav tm="0">
                                          <p:val>
                                            <p:fltVal val="0"/>
                                          </p:val>
                                        </p:tav>
                                        <p:tav tm="100000">
                                          <p:val>
                                            <p:strVal val="#ppt_h"/>
                                          </p:val>
                                        </p:tav>
                                      </p:tavLst>
                                    </p:anim>
                                    <p:anim calcmode="lin" valueType="num">
                                      <p:cBhvr>
                                        <p:cTn id="40"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1365250"/>
          </a:xfrm>
        </p:spPr>
        <p:txBody>
          <a:bodyPr/>
          <a:lstStyle/>
          <a:p>
            <a:pPr eaLnBrk="1" hangingPunct="1"/>
            <a:r>
              <a:rPr lang="en-US" altLang="zh-CN" b="1" dirty="0" smtClean="0"/>
              <a:t>Task 2 Signpost Language</a:t>
            </a:r>
            <a:br>
              <a:rPr lang="en-US" altLang="zh-CN" b="1" dirty="0" smtClean="0"/>
            </a:br>
            <a:r>
              <a:rPr lang="en-US" b="1" dirty="0" smtClean="0"/>
              <a:t> Defining</a:t>
            </a:r>
            <a:endParaRPr lang="en-US" altLang="zh-CN" dirty="0" smtClean="0"/>
          </a:p>
        </p:txBody>
      </p:sp>
      <p:pic>
        <p:nvPicPr>
          <p:cNvPr id="51203"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1204" name="TextBox 6"/>
          <p:cNvSpPr txBox="1">
            <a:spLocks noChangeArrowheads="1"/>
          </p:cNvSpPr>
          <p:nvPr/>
        </p:nvSpPr>
        <p:spPr bwMode="auto">
          <a:xfrm>
            <a:off x="5072066" y="6286500"/>
            <a:ext cx="1643059"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196</a:t>
            </a:r>
            <a:endParaRPr lang="zh-CN" altLang="en-US" sz="2000" b="1" dirty="0">
              <a:solidFill>
                <a:srgbClr val="0000FF"/>
              </a:solidFill>
            </a:endParaRPr>
          </a:p>
        </p:txBody>
      </p:sp>
      <p:sp>
        <p:nvSpPr>
          <p:cNvPr id="6" name="内容占位符 5"/>
          <p:cNvSpPr>
            <a:spLocks noGrp="1"/>
          </p:cNvSpPr>
          <p:nvPr>
            <p:ph idx="1"/>
          </p:nvPr>
        </p:nvSpPr>
        <p:spPr/>
        <p:txBody>
          <a:bodyPr/>
          <a:lstStyle/>
          <a:p>
            <a:r>
              <a:rPr lang="en-US" sz="3200" dirty="0" smtClean="0"/>
              <a:t>Definitions can serve different purposes:</a:t>
            </a:r>
            <a:endParaRPr lang="zh-CN" altLang="en-US" sz="3200" dirty="0" smtClean="0"/>
          </a:p>
          <a:p>
            <a:pPr lvl="1"/>
            <a:r>
              <a:rPr lang="en-US" sz="2800" dirty="0" smtClean="0"/>
              <a:t>to introduce unfamiliar words, to coin new words, or to introduce a new meaning to a familiar word;</a:t>
            </a:r>
            <a:endParaRPr lang="zh-CN" altLang="en-US" sz="2800" dirty="0" smtClean="0"/>
          </a:p>
          <a:p>
            <a:pPr lvl="1"/>
            <a:r>
              <a:rPr lang="en-US" sz="2800" dirty="0" smtClean="0"/>
              <a:t>to explain, illustrate, or disclose important aspects of difficult concepts;</a:t>
            </a:r>
            <a:endParaRPr lang="zh-CN" altLang="en-US" sz="2800" dirty="0" smtClean="0"/>
          </a:p>
          <a:p>
            <a:pPr lvl="1"/>
            <a:r>
              <a:rPr lang="en-US" sz="2800" dirty="0" smtClean="0"/>
              <a:t>to reduce vagueness and eliminate ambiguity.</a:t>
            </a:r>
            <a:endParaRPr lang="zh-CN"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1365250"/>
          </a:xfrm>
        </p:spPr>
        <p:txBody>
          <a:bodyPr/>
          <a:lstStyle/>
          <a:p>
            <a:pPr eaLnBrk="1" hangingPunct="1"/>
            <a:r>
              <a:rPr lang="en-US" altLang="zh-CN" b="1" dirty="0" smtClean="0"/>
              <a:t>Task 2 Signpost Language</a:t>
            </a:r>
            <a:br>
              <a:rPr lang="en-US" altLang="zh-CN" b="1" dirty="0" smtClean="0"/>
            </a:br>
            <a:r>
              <a:rPr lang="en-US" b="1" dirty="0" smtClean="0"/>
              <a:t> Defining</a:t>
            </a:r>
            <a:endParaRPr lang="en-US" altLang="zh-CN" dirty="0" smtClean="0"/>
          </a:p>
        </p:txBody>
      </p:sp>
      <p:pic>
        <p:nvPicPr>
          <p:cNvPr id="51203"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1204" name="TextBox 6"/>
          <p:cNvSpPr txBox="1">
            <a:spLocks noChangeArrowheads="1"/>
          </p:cNvSpPr>
          <p:nvPr/>
        </p:nvSpPr>
        <p:spPr bwMode="auto">
          <a:xfrm>
            <a:off x="5072066" y="6286500"/>
            <a:ext cx="1643059"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196</a:t>
            </a:r>
            <a:endParaRPr lang="zh-CN" altLang="en-US" sz="2000" b="1" dirty="0">
              <a:solidFill>
                <a:srgbClr val="0000FF"/>
              </a:solidFill>
            </a:endParaRPr>
          </a:p>
        </p:txBody>
      </p:sp>
      <p:sp>
        <p:nvSpPr>
          <p:cNvPr id="6" name="内容占位符 5"/>
          <p:cNvSpPr>
            <a:spLocks noGrp="1"/>
          </p:cNvSpPr>
          <p:nvPr>
            <p:ph idx="1"/>
          </p:nvPr>
        </p:nvSpPr>
        <p:spPr/>
        <p:txBody>
          <a:bodyPr/>
          <a:lstStyle/>
          <a:p>
            <a:r>
              <a:rPr lang="en-US" sz="3200" dirty="0" smtClean="0"/>
              <a:t>Three most common forms of definition</a:t>
            </a:r>
          </a:p>
          <a:p>
            <a:pPr lvl="1"/>
            <a:r>
              <a:rPr lang="en-US" sz="2800" dirty="0" smtClean="0"/>
              <a:t>by example</a:t>
            </a:r>
          </a:p>
          <a:p>
            <a:pPr lvl="1"/>
            <a:r>
              <a:rPr lang="en-US" sz="2800" dirty="0" smtClean="0"/>
              <a:t>by synonym, and </a:t>
            </a:r>
          </a:p>
          <a:p>
            <a:pPr lvl="1"/>
            <a:r>
              <a:rPr lang="en-US" sz="2800" dirty="0" smtClean="0"/>
              <a:t>analytical definition.</a:t>
            </a:r>
            <a:endParaRPr lang="zh-CN"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1365250"/>
          </a:xfrm>
        </p:spPr>
        <p:txBody>
          <a:bodyPr/>
          <a:lstStyle/>
          <a:p>
            <a:pPr eaLnBrk="1" hangingPunct="1"/>
            <a:r>
              <a:rPr lang="en-US" altLang="zh-CN" b="1" dirty="0" smtClean="0"/>
              <a:t>Task 2 Signpost Language</a:t>
            </a:r>
            <a:br>
              <a:rPr lang="en-US" altLang="zh-CN" b="1" dirty="0" smtClean="0"/>
            </a:br>
            <a:r>
              <a:rPr lang="en-US" b="1" dirty="0" smtClean="0"/>
              <a:t> Defining</a:t>
            </a:r>
            <a:endParaRPr lang="en-US" altLang="zh-CN" dirty="0" smtClean="0"/>
          </a:p>
        </p:txBody>
      </p:sp>
      <p:pic>
        <p:nvPicPr>
          <p:cNvPr id="51203"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1204" name="TextBox 6"/>
          <p:cNvSpPr txBox="1">
            <a:spLocks noChangeArrowheads="1"/>
          </p:cNvSpPr>
          <p:nvPr/>
        </p:nvSpPr>
        <p:spPr bwMode="auto">
          <a:xfrm>
            <a:off x="5072066" y="6286500"/>
            <a:ext cx="1643059"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196</a:t>
            </a:r>
            <a:endParaRPr lang="zh-CN" altLang="en-US" sz="2000" b="1" dirty="0">
              <a:solidFill>
                <a:srgbClr val="0000FF"/>
              </a:solidFill>
            </a:endParaRPr>
          </a:p>
        </p:txBody>
      </p:sp>
      <p:sp>
        <p:nvSpPr>
          <p:cNvPr id="6" name="内容占位符 5"/>
          <p:cNvSpPr>
            <a:spLocks noGrp="1"/>
          </p:cNvSpPr>
          <p:nvPr>
            <p:ph idx="1"/>
          </p:nvPr>
        </p:nvSpPr>
        <p:spPr/>
        <p:txBody>
          <a:bodyPr>
            <a:normAutofit fontScale="92500"/>
          </a:bodyPr>
          <a:lstStyle/>
          <a:p>
            <a:r>
              <a:rPr lang="en-US" sz="3200" dirty="0" smtClean="0"/>
              <a:t>Signals and clue words to indicate definitions</a:t>
            </a:r>
          </a:p>
          <a:p>
            <a:pPr lvl="1"/>
            <a:r>
              <a:rPr lang="en-US" sz="2800" i="1" dirty="0" smtClean="0"/>
              <a:t>By “…”, I mean…</a:t>
            </a:r>
          </a:p>
          <a:p>
            <a:pPr lvl="1"/>
            <a:r>
              <a:rPr lang="en-US" sz="2800" i="1" dirty="0" smtClean="0"/>
              <a:t>mean</a:t>
            </a:r>
          </a:p>
          <a:p>
            <a:pPr lvl="1"/>
            <a:r>
              <a:rPr lang="en-US" sz="2800" i="1" dirty="0" smtClean="0"/>
              <a:t>refer to</a:t>
            </a:r>
          </a:p>
          <a:p>
            <a:pPr lvl="1"/>
            <a:r>
              <a:rPr lang="en-US" sz="2800" i="1" dirty="0" smtClean="0"/>
              <a:t>describe</a:t>
            </a:r>
          </a:p>
          <a:p>
            <a:pPr lvl="1"/>
            <a:r>
              <a:rPr lang="en-US" sz="2800" i="1" dirty="0" smtClean="0"/>
              <a:t>be understood as</a:t>
            </a:r>
          </a:p>
          <a:p>
            <a:pPr lvl="1"/>
            <a:r>
              <a:rPr lang="en-US" sz="2800" i="1" dirty="0" smtClean="0"/>
              <a:t>designate</a:t>
            </a:r>
          </a:p>
          <a:p>
            <a:pPr lvl="1"/>
            <a:r>
              <a:rPr lang="en-US" sz="2800" i="1" dirty="0" smtClean="0"/>
              <a:t>be defined as </a:t>
            </a:r>
          </a:p>
          <a:p>
            <a:pPr lvl="1"/>
            <a:r>
              <a:rPr lang="en-US" sz="2800" i="1" dirty="0" smtClean="0"/>
              <a:t>be same 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00034" y="2857496"/>
            <a:ext cx="8229600" cy="2071702"/>
          </a:xfrm>
        </p:spPr>
        <p:txBody>
          <a:bodyPr/>
          <a:lstStyle/>
          <a:p>
            <a:r>
              <a:rPr lang="en-US" sz="4800" b="1" dirty="0" smtClean="0">
                <a:solidFill>
                  <a:srgbClr val="0000FF"/>
                </a:solidFill>
              </a:rPr>
              <a:t>Basic ethical principles </a:t>
            </a:r>
            <a:endParaRPr lang="en-US" altLang="zh-CN" sz="4800" b="1" dirty="0" smtClean="0">
              <a:solidFill>
                <a:srgbClr val="0000FF"/>
              </a:solidFill>
            </a:endParaRPr>
          </a:p>
        </p:txBody>
      </p:sp>
      <p:sp>
        <p:nvSpPr>
          <p:cNvPr id="7172" name="TextBox 5"/>
          <p:cNvSpPr txBox="1">
            <a:spLocks noChangeArrowheads="1"/>
          </p:cNvSpPr>
          <p:nvPr/>
        </p:nvSpPr>
        <p:spPr bwMode="auto">
          <a:xfrm>
            <a:off x="5286380" y="6215063"/>
            <a:ext cx="1500183"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a:t>
            </a:r>
            <a:endParaRPr lang="zh-CN" altLang="en-US" sz="2000" b="1" dirty="0">
              <a:solidFill>
                <a:srgbClr val="0000FF"/>
              </a:solidFill>
            </a:endParaRPr>
          </a:p>
        </p:txBody>
      </p:sp>
      <p:pic>
        <p:nvPicPr>
          <p:cNvPr id="7173"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dirty="0" smtClean="0"/>
              <a:t>Definition of “basic ethical principles” </a:t>
            </a:r>
          </a:p>
        </p:txBody>
      </p:sp>
      <p:sp>
        <p:nvSpPr>
          <p:cNvPr id="9219" name="Rectangle 3"/>
          <p:cNvSpPr>
            <a:spLocks noGrp="1" noChangeArrowheads="1"/>
          </p:cNvSpPr>
          <p:nvPr>
            <p:ph type="body" idx="1"/>
          </p:nvPr>
        </p:nvSpPr>
        <p:spPr/>
        <p:txBody>
          <a:bodyPr>
            <a:normAutofit/>
          </a:bodyPr>
          <a:lstStyle/>
          <a:p>
            <a:pPr eaLnBrk="1" hangingPunct="1"/>
            <a:r>
              <a:rPr lang="en-US" dirty="0" smtClean="0"/>
              <a:t>Those general judgments serving as a basic </a:t>
            </a:r>
            <a:r>
              <a:rPr lang="en-US" dirty="0" smtClean="0">
                <a:solidFill>
                  <a:srgbClr val="0000FF"/>
                </a:solidFill>
              </a:rPr>
              <a:t>justification</a:t>
            </a:r>
            <a:r>
              <a:rPr lang="en-US" dirty="0" smtClean="0"/>
              <a:t> for the many particular ethical prescriptions and evaluations of human actions.</a:t>
            </a:r>
          </a:p>
          <a:p>
            <a:pPr eaLnBrk="1" hangingPunct="1"/>
            <a:endParaRPr lang="en-US" dirty="0" smtClean="0"/>
          </a:p>
          <a:p>
            <a:pPr eaLnBrk="1" hangingPunct="1"/>
            <a:endParaRPr lang="en-US" altLang="zh-CN" dirty="0" smtClean="0">
              <a:solidFill>
                <a:srgbClr val="0000FF"/>
              </a:solidFill>
            </a:endParaRP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P3</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zh-CN" b="1" dirty="0" smtClean="0"/>
              <a:t>Issues to be covered</a:t>
            </a:r>
            <a:endParaRPr lang="en-US" altLang="zh-CN" dirty="0" smtClean="0"/>
          </a:p>
        </p:txBody>
      </p:sp>
      <p:sp>
        <p:nvSpPr>
          <p:cNvPr id="3075" name="Rectangle 3"/>
          <p:cNvSpPr>
            <a:spLocks noGrp="1" noChangeArrowheads="1"/>
          </p:cNvSpPr>
          <p:nvPr>
            <p:ph type="body" idx="1"/>
          </p:nvPr>
        </p:nvSpPr>
        <p:spPr/>
        <p:txBody>
          <a:bodyPr>
            <a:normAutofit/>
          </a:bodyPr>
          <a:lstStyle/>
          <a:p>
            <a:pPr eaLnBrk="1" hangingPunct="1"/>
            <a:r>
              <a:rPr lang="en-US" dirty="0" smtClean="0"/>
              <a:t> the boundaries between medical research and practice</a:t>
            </a:r>
          </a:p>
          <a:p>
            <a:pPr eaLnBrk="1" hangingPunct="1"/>
            <a:r>
              <a:rPr lang="en-US" dirty="0" smtClean="0"/>
              <a:t>the moral principles and behavioral guidelines for the biomedical research and medical practice</a:t>
            </a:r>
          </a:p>
          <a:p>
            <a:pPr eaLnBrk="1" hangingPunct="1"/>
            <a:r>
              <a:rPr lang="en-US" dirty="0" smtClean="0"/>
              <a:t>the ethical justification of dilemmas in medical practice</a:t>
            </a:r>
          </a:p>
          <a:p>
            <a:pPr eaLnBrk="1" hangingPunct="1"/>
            <a:endParaRPr lang="en-US" altLang="zh-CN" dirty="0" smtClean="0"/>
          </a:p>
        </p:txBody>
      </p:sp>
      <p:pic>
        <p:nvPicPr>
          <p:cNvPr id="410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4101" name="TextBox 4"/>
          <p:cNvSpPr txBox="1">
            <a:spLocks noChangeArrowheads="1"/>
          </p:cNvSpPr>
          <p:nvPr/>
        </p:nvSpPr>
        <p:spPr bwMode="auto">
          <a:xfrm>
            <a:off x="4071935" y="6286500"/>
            <a:ext cx="2000264"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189-210</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stCondLst>
                                            <p:cond delay="0"/>
                                          </p:stCondLst>
                                        </p:cTn>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stCondLst>
                                            <p:cond delay="0"/>
                                          </p:stCondLst>
                                        </p:cTn>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stCondLst>
                                            <p:cond delay="0"/>
                                          </p:stCondLst>
                                        </p:cTn>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stCondLst>
                                            <p:cond delay="0"/>
                                          </p:stCondLst>
                                        </p:cTn>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respect for persons?</a:t>
            </a:r>
            <a:r>
              <a:rPr lang="en-US" altLang="zh-CN" sz="3400" dirty="0" smtClean="0"/>
              <a:t> (Pre. 2) (In Diagram P194)</a:t>
            </a:r>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P5</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2049" name="Group 1"/>
          <p:cNvGrpSpPr>
            <a:grpSpLocks noChangeAspect="1"/>
          </p:cNvGrpSpPr>
          <p:nvPr/>
        </p:nvGrpSpPr>
        <p:grpSpPr bwMode="auto">
          <a:xfrm>
            <a:off x="428596" y="1428735"/>
            <a:ext cx="8143932" cy="4643471"/>
            <a:chOff x="2562" y="2919"/>
            <a:chExt cx="7613" cy="2645"/>
          </a:xfrm>
        </p:grpSpPr>
        <p:sp>
          <p:nvSpPr>
            <p:cNvPr id="2084"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2083"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082"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81"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80"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79" name="Rectangle 31"/>
            <p:cNvSpPr>
              <a:spLocks noChangeAspect="1" noChangeArrowheads="1"/>
            </p:cNvSpPr>
            <p:nvPr/>
          </p:nvSpPr>
          <p:spPr bwMode="auto">
            <a:xfrm>
              <a:off x="2924" y="3366"/>
              <a:ext cx="202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effectLst/>
                  <a:latin typeface="Times New Roman" pitchFamily="18" charset="0"/>
                  <a:ea typeface="宋体" pitchFamily="2" charset="-122"/>
                  <a:cs typeface="Times New Roman" pitchFamily="18" charset="0"/>
                </a:rPr>
                <a:t>_______________</a:t>
              </a:r>
              <a:endParaRPr kumimoji="0" lang="en-US" altLang="zh-CN" sz="1200" b="0" i="0" u="none" strike="noStrike" cap="none" normalizeH="0" baseline="0" dirty="0" smtClean="0">
                <a:ln>
                  <a:noFill/>
                </a:ln>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smtClean="0">
                  <a:ln>
                    <a:noFill/>
                  </a:ln>
                  <a:effectLst/>
                  <a:latin typeface="Times New Roman" pitchFamily="18" charset="0"/>
                  <a:ea typeface="宋体" pitchFamily="2" charset="-122"/>
                  <a:cs typeface="Times New Roman" pitchFamily="18" charset="0"/>
                </a:rPr>
                <a:t>_______________</a:t>
              </a:r>
              <a:endParaRPr kumimoji="0" lang="en-US" altLang="zh-CN" sz="1200" b="0" i="0" u="none" strike="noStrike" cap="none" normalizeH="0" baseline="0" dirty="0" smtClean="0">
                <a:ln>
                  <a:noFill/>
                </a:ln>
                <a:effectLst/>
                <a:latin typeface="Arial" pitchFamily="34" charset="0"/>
                <a:ea typeface="宋体" pitchFamily="2" charset="-122"/>
                <a:cs typeface="宋体" pitchFamily="2" charset="-122"/>
              </a:endParaRPr>
            </a:p>
          </p:txBody>
        </p:sp>
        <p:sp>
          <p:nvSpPr>
            <p:cNvPr id="2078" name="Rectangle 30"/>
            <p:cNvSpPr>
              <a:spLocks noChangeAspect="1" noChangeArrowheads="1"/>
            </p:cNvSpPr>
            <p:nvPr/>
          </p:nvSpPr>
          <p:spPr bwMode="auto">
            <a:xfrm>
              <a:off x="5510" y="3366"/>
              <a:ext cx="1704" cy="3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77" name="Rectangle 29"/>
            <p:cNvSpPr>
              <a:spLocks noChangeAspect="1" noChangeArrowheads="1"/>
            </p:cNvSpPr>
            <p:nvPr/>
          </p:nvSpPr>
          <p:spPr bwMode="auto">
            <a:xfrm>
              <a:off x="8100" y="3372"/>
              <a:ext cx="1724" cy="3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076"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75"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__________________________________________</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074"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73"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072"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________________________________________________________ </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71"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70"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9"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8" name="Rectangle 20"/>
            <p:cNvSpPr>
              <a:spLocks noChangeAspect="1" noChangeArrowheads="1"/>
            </p:cNvSpPr>
            <p:nvPr/>
          </p:nvSpPr>
          <p:spPr bwMode="auto">
            <a:xfrm>
              <a:off x="5286" y="3974"/>
              <a:ext cx="1116"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Rule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67" name="Rectangle 19"/>
            <p:cNvSpPr>
              <a:spLocks noChangeAspect="1" noChangeArrowheads="1"/>
            </p:cNvSpPr>
            <p:nvPr/>
          </p:nvSpPr>
          <p:spPr bwMode="auto">
            <a:xfrm>
              <a:off x="6451" y="3974"/>
              <a:ext cx="127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66"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5" name="Rectangle 17"/>
            <p:cNvSpPr>
              <a:spLocks noChangeAspect="1" noChangeArrowheads="1"/>
            </p:cNvSpPr>
            <p:nvPr/>
          </p:nvSpPr>
          <p:spPr bwMode="auto">
            <a:xfrm>
              <a:off x="7778" y="3974"/>
              <a:ext cx="118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64"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3" name="Rectangle 15"/>
            <p:cNvSpPr>
              <a:spLocks noChangeAspect="1" noChangeArrowheads="1"/>
            </p:cNvSpPr>
            <p:nvPr/>
          </p:nvSpPr>
          <p:spPr bwMode="auto">
            <a:xfrm>
              <a:off x="8998" y="3974"/>
              <a:ext cx="1177"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_____________________________________________</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062"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1" name="AutoShape 13"/>
            <p:cNvSpPr>
              <a:spLocks noChangeShapeType="1"/>
            </p:cNvSpPr>
            <p:nvPr/>
          </p:nvSpPr>
          <p:spPr bwMode="auto">
            <a:xfrm>
              <a:off x="9587" y="4595"/>
              <a:ext cx="1" cy="12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60"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59"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58" name="Text Box 10"/>
            <p:cNvSpPr txBox="1">
              <a:spLocks noChangeArrowheads="1"/>
            </p:cNvSpPr>
            <p:nvPr/>
          </p:nvSpPr>
          <p:spPr bwMode="auto">
            <a:xfrm>
              <a:off x="5385" y="4866"/>
              <a:ext cx="841"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an equal share</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57" name="Text Box 9"/>
            <p:cNvSpPr txBox="1">
              <a:spLocks noChangeArrowheads="1"/>
            </p:cNvSpPr>
            <p:nvPr/>
          </p:nvSpPr>
          <p:spPr bwMode="auto">
            <a:xfrm>
              <a:off x="6284" y="4866"/>
              <a:ext cx="88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56" name="Text Box 8"/>
            <p:cNvSpPr txBox="1">
              <a:spLocks noChangeArrowheads="1"/>
            </p:cNvSpPr>
            <p:nvPr/>
          </p:nvSpPr>
          <p:spPr bwMode="auto">
            <a:xfrm>
              <a:off x="7214" y="4866"/>
              <a:ext cx="886"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55" name="Text Box 7"/>
            <p:cNvSpPr txBox="1">
              <a:spLocks noChangeArrowheads="1"/>
            </p:cNvSpPr>
            <p:nvPr/>
          </p:nvSpPr>
          <p:spPr bwMode="auto">
            <a:xfrm>
              <a:off x="8150" y="4866"/>
              <a:ext cx="1090"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societal contribution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54" name="Text Box 6"/>
            <p:cNvSpPr txBox="1">
              <a:spLocks noChangeArrowheads="1"/>
            </p:cNvSpPr>
            <p:nvPr/>
          </p:nvSpPr>
          <p:spPr bwMode="auto">
            <a:xfrm>
              <a:off x="9298" y="4866"/>
              <a:ext cx="877"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merit</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2053"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52"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51"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2050"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49"/>
                                        </p:tgtEl>
                                        <p:attrNameLst>
                                          <p:attrName>style.visibility</p:attrName>
                                        </p:attrNameLst>
                                      </p:cBhvr>
                                      <p:to>
                                        <p:strVal val="visible"/>
                                      </p:to>
                                    </p:set>
                                    <p:animEffect transition="in" filter="diamond(in)">
                                      <p:cBhvr>
                                        <p:cTn id="12" dur="20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respect for persons?</a:t>
            </a:r>
            <a:r>
              <a:rPr lang="en-US" altLang="zh-CN" sz="3400" dirty="0" smtClean="0"/>
              <a:t> (Pre. 2) (In Diagram P194)</a:t>
            </a:r>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P5</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80" name="Group 1"/>
          <p:cNvGrpSpPr>
            <a:grpSpLocks noChangeAspect="1"/>
          </p:cNvGrpSpPr>
          <p:nvPr/>
        </p:nvGrpSpPr>
        <p:grpSpPr bwMode="auto">
          <a:xfrm>
            <a:off x="142844" y="1428736"/>
            <a:ext cx="9001156" cy="4643471"/>
            <a:chOff x="2562" y="2919"/>
            <a:chExt cx="7613" cy="2645"/>
          </a:xfrm>
        </p:grpSpPr>
        <p:sp>
          <p:nvSpPr>
            <p:cNvPr id="81"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82"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3"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4"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5"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6" name="Rectangle 31"/>
            <p:cNvSpPr>
              <a:spLocks noChangeAspect="1" noChangeArrowheads="1"/>
            </p:cNvSpPr>
            <p:nvPr/>
          </p:nvSpPr>
          <p:spPr bwMode="auto">
            <a:xfrm>
              <a:off x="2924" y="3366"/>
              <a:ext cx="217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respect of persons</a:t>
              </a:r>
              <a:endParaRPr kumimoji="0" lang="en-US" altLang="zh-CN"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87" name="Rectangle 30"/>
            <p:cNvSpPr>
              <a:spLocks noChangeAspect="1" noChangeArrowheads="1"/>
            </p:cNvSpPr>
            <p:nvPr/>
          </p:nvSpPr>
          <p:spPr bwMode="auto">
            <a:xfrm>
              <a:off x="5510" y="3366"/>
              <a:ext cx="1704" cy="3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8" name="Rectangle 29"/>
            <p:cNvSpPr>
              <a:spLocks noChangeAspect="1" noChangeArrowheads="1"/>
            </p:cNvSpPr>
            <p:nvPr/>
          </p:nvSpPr>
          <p:spPr bwMode="auto">
            <a:xfrm>
              <a:off x="8100" y="3372"/>
              <a:ext cx="1724" cy="3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9"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0"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a:t>
              </a:r>
            </a:p>
            <a:p>
              <a:pPr lvl="0"/>
              <a:r>
                <a:rPr lang="en-US" sz="1200" b="1" u="sng" dirty="0" smtClean="0">
                  <a:solidFill>
                    <a:schemeClr val="bg1"/>
                  </a:solidFill>
                </a:rPr>
                <a:t>involvement of prisoners as subjects of research</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91"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2"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93"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protection of persons with diminished autonomy</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94"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5"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6"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7" name="Rectangle 20"/>
            <p:cNvSpPr>
              <a:spLocks noChangeAspect="1" noChangeArrowheads="1"/>
            </p:cNvSpPr>
            <p:nvPr/>
          </p:nvSpPr>
          <p:spPr bwMode="auto">
            <a:xfrm>
              <a:off x="5286" y="3974"/>
              <a:ext cx="1116"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Rule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98" name="Rectangle 19"/>
            <p:cNvSpPr>
              <a:spLocks noChangeAspect="1" noChangeArrowheads="1"/>
            </p:cNvSpPr>
            <p:nvPr/>
          </p:nvSpPr>
          <p:spPr bwMode="auto">
            <a:xfrm>
              <a:off x="6451" y="3974"/>
              <a:ext cx="127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99"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0" name="Rectangle 17"/>
            <p:cNvSpPr>
              <a:spLocks noChangeAspect="1" noChangeArrowheads="1"/>
            </p:cNvSpPr>
            <p:nvPr/>
          </p:nvSpPr>
          <p:spPr bwMode="auto">
            <a:xfrm>
              <a:off x="7778" y="3974"/>
              <a:ext cx="118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1"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2" name="Rectangle 15"/>
            <p:cNvSpPr>
              <a:spLocks noChangeAspect="1" noChangeArrowheads="1"/>
            </p:cNvSpPr>
            <p:nvPr/>
          </p:nvSpPr>
          <p:spPr bwMode="auto">
            <a:xfrm>
              <a:off x="8998" y="3974"/>
              <a:ext cx="1177"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3"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4" name="AutoShape 13"/>
            <p:cNvSpPr>
              <a:spLocks noChangeShapeType="1"/>
            </p:cNvSpPr>
            <p:nvPr/>
          </p:nvSpPr>
          <p:spPr bwMode="auto">
            <a:xfrm>
              <a:off x="9587" y="4595"/>
              <a:ext cx="1" cy="12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5"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6"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7" name="Text Box 10"/>
            <p:cNvSpPr txBox="1">
              <a:spLocks noChangeArrowheads="1"/>
            </p:cNvSpPr>
            <p:nvPr/>
          </p:nvSpPr>
          <p:spPr bwMode="auto">
            <a:xfrm>
              <a:off x="5385" y="4866"/>
              <a:ext cx="841"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an equal share</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8" name="Text Box 9"/>
            <p:cNvSpPr txBox="1">
              <a:spLocks noChangeArrowheads="1"/>
            </p:cNvSpPr>
            <p:nvPr/>
          </p:nvSpPr>
          <p:spPr bwMode="auto">
            <a:xfrm>
              <a:off x="6284" y="4866"/>
              <a:ext cx="88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9" name="Text Box 8"/>
            <p:cNvSpPr txBox="1">
              <a:spLocks noChangeArrowheads="1"/>
            </p:cNvSpPr>
            <p:nvPr/>
          </p:nvSpPr>
          <p:spPr bwMode="auto">
            <a:xfrm>
              <a:off x="7214" y="4866"/>
              <a:ext cx="886"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0" name="Text Box 7"/>
            <p:cNvSpPr txBox="1">
              <a:spLocks noChangeArrowheads="1"/>
            </p:cNvSpPr>
            <p:nvPr/>
          </p:nvSpPr>
          <p:spPr bwMode="auto">
            <a:xfrm>
              <a:off x="8150" y="4866"/>
              <a:ext cx="1090"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societal contribution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1" name="Text Box 6"/>
            <p:cNvSpPr txBox="1">
              <a:spLocks noChangeArrowheads="1"/>
            </p:cNvSpPr>
            <p:nvPr/>
          </p:nvSpPr>
          <p:spPr bwMode="auto">
            <a:xfrm>
              <a:off x="9298" y="4866"/>
              <a:ext cx="877"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merit</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2"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3"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4"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5"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diamond(in)">
                                      <p:cBhvr>
                                        <p:cTn id="7" dur="2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…respect for persons demands that subjects enter into the research voluntarily and with adequate information</a:t>
            </a:r>
          </a:p>
          <a:p>
            <a:pPr eaLnBrk="1" hangingPunct="1"/>
            <a:r>
              <a:rPr lang="en-US" dirty="0" smtClean="0"/>
              <a:t>…dictate that prisoners be protected.</a:t>
            </a:r>
          </a:p>
          <a:p>
            <a:pPr eaLnBrk="1" hangingPunct="1"/>
            <a:r>
              <a:rPr lang="en-US" altLang="zh-CN" dirty="0" smtClean="0">
                <a:solidFill>
                  <a:srgbClr val="0000FF"/>
                </a:solidFill>
              </a:rPr>
              <a:t>Grammatically, the two sentences belong in the same category. What is the category?</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P4</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ox(in)">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box(in)">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box(in)">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respect for persons?</a:t>
            </a:r>
            <a:r>
              <a:rPr lang="en-US" altLang="zh-CN" sz="3400" dirty="0" smtClean="0"/>
              <a:t> (Pre. 2) (In text)</a:t>
            </a:r>
          </a:p>
        </p:txBody>
      </p:sp>
      <p:sp>
        <p:nvSpPr>
          <p:cNvPr id="12" name="内容占位符 11"/>
          <p:cNvSpPr>
            <a:spLocks noGrp="1"/>
          </p:cNvSpPr>
          <p:nvPr>
            <p:ph idx="1"/>
          </p:nvPr>
        </p:nvSpPr>
        <p:spPr/>
        <p:txBody>
          <a:bodyPr>
            <a:normAutofit lnSpcReduction="10000"/>
          </a:bodyPr>
          <a:lstStyle/>
          <a:p>
            <a:pPr lvl="0"/>
            <a:r>
              <a:rPr lang="en-US" sz="3600" dirty="0" smtClean="0">
                <a:solidFill>
                  <a:srgbClr val="0000FF"/>
                </a:solidFill>
              </a:rPr>
              <a:t>Two Ethical Convictions &amp; Two Moral Requirements</a:t>
            </a:r>
          </a:p>
          <a:p>
            <a:pPr lvl="0"/>
            <a:r>
              <a:rPr lang="en-US" sz="3600" dirty="0" smtClean="0">
                <a:solidFill>
                  <a:srgbClr val="0000FF"/>
                </a:solidFill>
              </a:rPr>
              <a:t>Autonomy: </a:t>
            </a:r>
            <a:r>
              <a:rPr lang="en-US" sz="3600" dirty="0" smtClean="0"/>
              <a:t>Individuals treated as autonomous agents</a:t>
            </a:r>
            <a:endParaRPr lang="zh-CN" altLang="en-US" sz="3600" dirty="0" smtClean="0"/>
          </a:p>
          <a:p>
            <a:pPr lvl="1"/>
            <a:r>
              <a:rPr lang="en-US" sz="3200" dirty="0" smtClean="0"/>
              <a:t>Voluntary involvement in the research</a:t>
            </a:r>
            <a:endParaRPr lang="zh-CN" altLang="en-US" sz="3200" dirty="0" smtClean="0"/>
          </a:p>
          <a:p>
            <a:pPr lvl="1"/>
            <a:r>
              <a:rPr lang="en-US" sz="3200" dirty="0" smtClean="0"/>
              <a:t>Adequate information</a:t>
            </a:r>
            <a:endParaRPr lang="zh-CN" altLang="en-US" sz="3200" dirty="0" smtClean="0"/>
          </a:p>
          <a:p>
            <a:pPr lvl="0"/>
            <a:r>
              <a:rPr lang="en-US" sz="3600" dirty="0" smtClean="0">
                <a:solidFill>
                  <a:srgbClr val="0000FF"/>
                </a:solidFill>
              </a:rPr>
              <a:t>Protection:</a:t>
            </a:r>
            <a:r>
              <a:rPr lang="en-US" sz="3600" dirty="0" smtClean="0"/>
              <a:t> Persons with diminished autonomy entitled to protection</a:t>
            </a:r>
            <a:endParaRPr lang="zh-CN" altLang="en-US" sz="3600" dirty="0" smtClean="0"/>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P4</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box(in)">
                                      <p:cBhvr>
                                        <p:cTn id="20" dur="500"/>
                                        <p:tgtEl>
                                          <p:spTgt spid="12">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box(in)">
                                      <p:cBhvr>
                                        <p:cTn id="23" dur="500"/>
                                        <p:tgtEl>
                                          <p:spTgt spid="1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box(in)">
                                      <p:cBhvr>
                                        <p:cTn id="28"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respect for persons?</a:t>
            </a:r>
            <a:r>
              <a:rPr lang="en-US" altLang="zh-CN" sz="3400" dirty="0" smtClean="0"/>
              <a:t> (Pre. 2) (In text)</a:t>
            </a:r>
          </a:p>
        </p:txBody>
      </p:sp>
      <p:sp>
        <p:nvSpPr>
          <p:cNvPr id="12" name="内容占位符 11"/>
          <p:cNvSpPr>
            <a:spLocks noGrp="1"/>
          </p:cNvSpPr>
          <p:nvPr>
            <p:ph idx="1"/>
          </p:nvPr>
        </p:nvSpPr>
        <p:spPr/>
        <p:txBody>
          <a:bodyPr>
            <a:normAutofit fontScale="92500" lnSpcReduction="10000"/>
          </a:bodyPr>
          <a:lstStyle/>
          <a:p>
            <a:pPr lvl="0"/>
            <a:r>
              <a:rPr lang="en-US" sz="3600" dirty="0" smtClean="0">
                <a:solidFill>
                  <a:srgbClr val="0000FF"/>
                </a:solidFill>
              </a:rPr>
              <a:t>Two Ethical Convictions &amp; Two Moral Requirements</a:t>
            </a:r>
          </a:p>
          <a:p>
            <a:r>
              <a:rPr lang="en-US" sz="3600" dirty="0" smtClean="0">
                <a:solidFill>
                  <a:srgbClr val="0000FF"/>
                </a:solidFill>
              </a:rPr>
              <a:t>An Instructive Example: </a:t>
            </a:r>
            <a:r>
              <a:rPr lang="en-US" sz="3600" dirty="0" smtClean="0"/>
              <a:t>prisoners involved in research</a:t>
            </a:r>
          </a:p>
          <a:p>
            <a:pPr lvl="1"/>
            <a:r>
              <a:rPr lang="en-US" sz="3200" dirty="0" smtClean="0"/>
              <a:t>Not be deprived of the opportunity to volunteer for research</a:t>
            </a:r>
          </a:p>
          <a:p>
            <a:pPr lvl="1"/>
            <a:r>
              <a:rPr lang="en-US" sz="3200" dirty="0" smtClean="0"/>
              <a:t>Be subtly coerced or unduly influenced to engage in research activities for which they would not otherwise volunteer</a:t>
            </a:r>
          </a:p>
          <a:p>
            <a:endParaRPr lang="en-US" altLang="zh-CN" sz="3600" dirty="0" smtClean="0"/>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P5</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box(in)">
                                      <p:cBhvr>
                                        <p:cTn id="20" dur="500"/>
                                        <p:tgtEl>
                                          <p:spTgt spid="12">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box(in)">
                                      <p:cBhvr>
                                        <p:cTn id="23"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be treated as autonomous </a:t>
            </a:r>
            <a:r>
              <a:rPr lang="en-US" dirty="0" smtClean="0">
                <a:solidFill>
                  <a:srgbClr val="0000FF"/>
                </a:solidFill>
              </a:rPr>
              <a:t>agent</a:t>
            </a:r>
            <a:r>
              <a:rPr lang="en-US" dirty="0" smtClean="0"/>
              <a:t>s</a:t>
            </a:r>
          </a:p>
          <a:p>
            <a:pPr eaLnBrk="1" hangingPunct="1"/>
            <a:r>
              <a:rPr lang="en-US" dirty="0" smtClean="0"/>
              <a:t>persons with </a:t>
            </a:r>
            <a:r>
              <a:rPr lang="en-US" dirty="0" smtClean="0">
                <a:solidFill>
                  <a:srgbClr val="0000FF"/>
                </a:solidFill>
              </a:rPr>
              <a:t>diminished</a:t>
            </a:r>
            <a:r>
              <a:rPr lang="en-US" dirty="0" smtClean="0"/>
              <a:t> autonomy </a:t>
            </a:r>
            <a:r>
              <a:rPr lang="en-US" dirty="0" smtClean="0">
                <a:solidFill>
                  <a:srgbClr val="0000FF"/>
                </a:solidFill>
              </a:rPr>
              <a:t>are entitled to</a:t>
            </a:r>
            <a:r>
              <a:rPr lang="en-US" dirty="0" smtClean="0"/>
              <a:t> protection</a:t>
            </a:r>
          </a:p>
          <a:p>
            <a:pPr eaLnBrk="1" hangingPunct="1"/>
            <a:r>
              <a:rPr lang="en-US" dirty="0" smtClean="0"/>
              <a:t>A </a:t>
            </a:r>
            <a:r>
              <a:rPr lang="en-US" dirty="0" smtClean="0">
                <a:solidFill>
                  <a:srgbClr val="0000FF"/>
                </a:solidFill>
              </a:rPr>
              <a:t>provides an instructive example</a:t>
            </a:r>
            <a:endParaRPr lang="en-US" altLang="zh-CN" dirty="0" smtClean="0">
              <a:solidFill>
                <a:srgbClr val="0000FF"/>
              </a:solidFill>
            </a:endParaRPr>
          </a:p>
          <a:p>
            <a:pPr eaLnBrk="1" hangingPunct="1"/>
            <a:r>
              <a:rPr lang="en-US" dirty="0" smtClean="0"/>
              <a:t>prisoners not be </a:t>
            </a:r>
            <a:r>
              <a:rPr lang="en-US" dirty="0" smtClean="0">
                <a:solidFill>
                  <a:srgbClr val="0000FF"/>
                </a:solidFill>
              </a:rPr>
              <a:t>deprived of </a:t>
            </a:r>
            <a:r>
              <a:rPr lang="en-US" dirty="0" smtClean="0"/>
              <a:t>the opportunity to </a:t>
            </a:r>
            <a:r>
              <a:rPr lang="en-US" dirty="0" smtClean="0">
                <a:solidFill>
                  <a:srgbClr val="0000FF"/>
                </a:solidFill>
              </a:rPr>
              <a:t>volunteer for </a:t>
            </a:r>
            <a:r>
              <a:rPr lang="en-US" dirty="0" smtClean="0"/>
              <a:t>research</a:t>
            </a:r>
          </a:p>
          <a:p>
            <a:pPr eaLnBrk="1" hangingPunct="1"/>
            <a:r>
              <a:rPr lang="en-US" dirty="0" smtClean="0"/>
              <a:t>for which they would not </a:t>
            </a:r>
            <a:r>
              <a:rPr lang="en-US" dirty="0" smtClean="0">
                <a:solidFill>
                  <a:srgbClr val="0000FF"/>
                </a:solidFill>
              </a:rPr>
              <a:t>otherwise</a:t>
            </a:r>
            <a:r>
              <a:rPr lang="en-US" dirty="0" smtClean="0"/>
              <a:t> volunteer</a:t>
            </a:r>
            <a:endParaRPr lang="en-US" altLang="zh-CN" dirty="0" smtClean="0">
              <a:solidFill>
                <a:srgbClr val="0000FF"/>
              </a:solidFill>
            </a:endParaRP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P4</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checkerboard(across)">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checkerboard(across)">
                                      <p:cBhvr>
                                        <p:cTn id="3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…respect for persons </a:t>
            </a:r>
            <a:r>
              <a:rPr lang="en-US" dirty="0" smtClean="0">
                <a:solidFill>
                  <a:srgbClr val="0000FF"/>
                </a:solidFill>
              </a:rPr>
              <a:t>demands that </a:t>
            </a:r>
            <a:r>
              <a:rPr lang="en-US" dirty="0" smtClean="0"/>
              <a:t>subjects </a:t>
            </a:r>
            <a:r>
              <a:rPr lang="en-US" dirty="0" smtClean="0">
                <a:solidFill>
                  <a:srgbClr val="0000FF"/>
                </a:solidFill>
              </a:rPr>
              <a:t>enter</a:t>
            </a:r>
            <a:r>
              <a:rPr lang="en-US" dirty="0" smtClean="0"/>
              <a:t> into the research voluntarily and with adequate information</a:t>
            </a:r>
          </a:p>
          <a:p>
            <a:pPr eaLnBrk="1" hangingPunct="1"/>
            <a:r>
              <a:rPr lang="en-US" dirty="0" smtClean="0"/>
              <a:t>…</a:t>
            </a:r>
            <a:r>
              <a:rPr lang="en-US" dirty="0" smtClean="0">
                <a:solidFill>
                  <a:srgbClr val="0000FF"/>
                </a:solidFill>
              </a:rPr>
              <a:t>dictate</a:t>
            </a:r>
            <a:r>
              <a:rPr lang="en-US" dirty="0" smtClean="0"/>
              <a:t> </a:t>
            </a:r>
            <a:r>
              <a:rPr lang="en-US" dirty="0" smtClean="0">
                <a:solidFill>
                  <a:srgbClr val="0000FF"/>
                </a:solidFill>
              </a:rPr>
              <a:t>that</a:t>
            </a:r>
            <a:r>
              <a:rPr lang="en-US" dirty="0" smtClean="0"/>
              <a:t> prisoners </a:t>
            </a:r>
            <a:r>
              <a:rPr lang="en-US" dirty="0" smtClean="0">
                <a:solidFill>
                  <a:srgbClr val="0000FF"/>
                </a:solidFill>
              </a:rPr>
              <a:t>be</a:t>
            </a:r>
            <a:r>
              <a:rPr lang="en-US" dirty="0" smtClean="0"/>
              <a:t> protected.</a:t>
            </a:r>
          </a:p>
          <a:p>
            <a:pPr eaLnBrk="1" hangingPunct="1"/>
            <a:r>
              <a:rPr lang="en-US" altLang="zh-CN" dirty="0" smtClean="0">
                <a:solidFill>
                  <a:srgbClr val="0000FF"/>
                </a:solidFill>
              </a:rPr>
              <a:t>Grammatically, the two sentences belong in the same category. What is the category?</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P4</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beneficence?</a:t>
            </a:r>
            <a:r>
              <a:rPr lang="en-US" altLang="zh-CN" sz="3400" dirty="0" smtClean="0"/>
              <a:t> (Pre. 3) (In Diagram P194)</a:t>
            </a:r>
          </a:p>
        </p:txBody>
      </p:sp>
      <p:sp>
        <p:nvSpPr>
          <p:cNvPr id="5124" name="TextBox 5"/>
          <p:cNvSpPr txBox="1">
            <a:spLocks noChangeArrowheads="1"/>
          </p:cNvSpPr>
          <p:nvPr/>
        </p:nvSpPr>
        <p:spPr bwMode="auto">
          <a:xfrm>
            <a:off x="4143372" y="6215063"/>
            <a:ext cx="300039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191 -192, P6 -7</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44" name="Group 1"/>
          <p:cNvGrpSpPr>
            <a:grpSpLocks noChangeAspect="1"/>
          </p:cNvGrpSpPr>
          <p:nvPr/>
        </p:nvGrpSpPr>
        <p:grpSpPr bwMode="auto">
          <a:xfrm>
            <a:off x="428596" y="1428735"/>
            <a:ext cx="8143932" cy="4643471"/>
            <a:chOff x="2562" y="2919"/>
            <a:chExt cx="7613" cy="2645"/>
          </a:xfrm>
        </p:grpSpPr>
        <p:sp>
          <p:nvSpPr>
            <p:cNvPr id="45"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46"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7"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8"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9"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0" name="Rectangle 31"/>
            <p:cNvSpPr>
              <a:spLocks noChangeAspect="1" noChangeArrowheads="1"/>
            </p:cNvSpPr>
            <p:nvPr/>
          </p:nvSpPr>
          <p:spPr bwMode="auto">
            <a:xfrm>
              <a:off x="2924" y="3366"/>
              <a:ext cx="217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respect of persons</a:t>
              </a:r>
              <a:endParaRPr kumimoji="0" lang="en-US" altLang="zh-CN"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1" name="Rectangle 30"/>
            <p:cNvSpPr>
              <a:spLocks noChangeAspect="1" noChangeArrowheads="1"/>
            </p:cNvSpPr>
            <p:nvPr/>
          </p:nvSpPr>
          <p:spPr bwMode="auto">
            <a:xfrm>
              <a:off x="5510" y="3366"/>
              <a:ext cx="1704" cy="346"/>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__________________________________________</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2" name="Rectangle 29"/>
            <p:cNvSpPr>
              <a:spLocks noChangeAspect="1" noChangeArrowheads="1"/>
            </p:cNvSpPr>
            <p:nvPr/>
          </p:nvSpPr>
          <p:spPr bwMode="auto">
            <a:xfrm>
              <a:off x="8100" y="3372"/>
              <a:ext cx="1724" cy="3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3"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4"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a:t>
              </a:r>
            </a:p>
            <a:p>
              <a:pPr lvl="0"/>
              <a:r>
                <a:rPr lang="en-US" sz="1200" b="1" u="sng" dirty="0" smtClean="0">
                  <a:solidFill>
                    <a:schemeClr val="bg1"/>
                  </a:solidFill>
                </a:rPr>
                <a:t>involvement of prisoners as subjects of research</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5"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6"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7"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protection of persons with diminished autonomy</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8"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9"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0"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1" name="Rectangle 20"/>
            <p:cNvSpPr>
              <a:spLocks noChangeAspect="1" noChangeArrowheads="1"/>
            </p:cNvSpPr>
            <p:nvPr/>
          </p:nvSpPr>
          <p:spPr bwMode="auto">
            <a:xfrm>
              <a:off x="5286" y="3974"/>
              <a:ext cx="111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1:</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___________________________</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2" name="Rectangle 19"/>
            <p:cNvSpPr>
              <a:spLocks noChangeAspect="1" noChangeArrowheads="1"/>
            </p:cNvSpPr>
            <p:nvPr/>
          </p:nvSpPr>
          <p:spPr bwMode="auto">
            <a:xfrm>
              <a:off x="6451" y="3974"/>
              <a:ext cx="1274"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3"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4" name="Rectangle 17"/>
            <p:cNvSpPr>
              <a:spLocks noChangeAspect="1" noChangeArrowheads="1"/>
            </p:cNvSpPr>
            <p:nvPr/>
          </p:nvSpPr>
          <p:spPr bwMode="auto">
            <a:xfrm>
              <a:off x="7778" y="3974"/>
              <a:ext cx="118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5"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6" name="Rectangle 15"/>
            <p:cNvSpPr>
              <a:spLocks noChangeAspect="1" noChangeArrowheads="1"/>
            </p:cNvSpPr>
            <p:nvPr/>
          </p:nvSpPr>
          <p:spPr bwMode="auto">
            <a:xfrm>
              <a:off x="8998" y="3974"/>
              <a:ext cx="1177"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7"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8" name="AutoShape 13"/>
            <p:cNvSpPr>
              <a:spLocks noChangeShapeType="1"/>
            </p:cNvSpPr>
            <p:nvPr/>
          </p:nvSpPr>
          <p:spPr bwMode="auto">
            <a:xfrm>
              <a:off x="9587" y="4595"/>
              <a:ext cx="1" cy="12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9"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0"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1" name="Text Box 10"/>
            <p:cNvSpPr txBox="1">
              <a:spLocks noChangeArrowheads="1"/>
            </p:cNvSpPr>
            <p:nvPr/>
          </p:nvSpPr>
          <p:spPr bwMode="auto">
            <a:xfrm>
              <a:off x="5385" y="4866"/>
              <a:ext cx="841"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an equal share</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2" name="Text Box 9"/>
            <p:cNvSpPr txBox="1">
              <a:spLocks noChangeArrowheads="1"/>
            </p:cNvSpPr>
            <p:nvPr/>
          </p:nvSpPr>
          <p:spPr bwMode="auto">
            <a:xfrm>
              <a:off x="6284" y="4866"/>
              <a:ext cx="88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3" name="Text Box 8"/>
            <p:cNvSpPr txBox="1">
              <a:spLocks noChangeArrowheads="1"/>
            </p:cNvSpPr>
            <p:nvPr/>
          </p:nvSpPr>
          <p:spPr bwMode="auto">
            <a:xfrm>
              <a:off x="7214" y="4866"/>
              <a:ext cx="886"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4" name="Text Box 7"/>
            <p:cNvSpPr txBox="1">
              <a:spLocks noChangeArrowheads="1"/>
            </p:cNvSpPr>
            <p:nvPr/>
          </p:nvSpPr>
          <p:spPr bwMode="auto">
            <a:xfrm>
              <a:off x="8150" y="4866"/>
              <a:ext cx="1090"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societal contribution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5" name="Text Box 6"/>
            <p:cNvSpPr txBox="1">
              <a:spLocks noChangeArrowheads="1"/>
            </p:cNvSpPr>
            <p:nvPr/>
          </p:nvSpPr>
          <p:spPr bwMode="auto">
            <a:xfrm>
              <a:off x="9298" y="4866"/>
              <a:ext cx="877"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merit</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6"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7"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8"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9"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amond(in)">
                                      <p:cBhvr>
                                        <p:cTn id="12"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beneficence?</a:t>
            </a:r>
            <a:r>
              <a:rPr lang="en-US" altLang="zh-CN" sz="3400" dirty="0" smtClean="0"/>
              <a:t> (Pre. 3) (In Diagram P194)</a:t>
            </a:r>
          </a:p>
        </p:txBody>
      </p:sp>
      <p:sp>
        <p:nvSpPr>
          <p:cNvPr id="5124" name="TextBox 5"/>
          <p:cNvSpPr txBox="1">
            <a:spLocks noChangeArrowheads="1"/>
          </p:cNvSpPr>
          <p:nvPr/>
        </p:nvSpPr>
        <p:spPr bwMode="auto">
          <a:xfrm>
            <a:off x="4143372" y="6215063"/>
            <a:ext cx="300039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191 -192, P6 -7</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2" name="Group 1"/>
          <p:cNvGrpSpPr>
            <a:grpSpLocks noChangeAspect="1"/>
          </p:cNvGrpSpPr>
          <p:nvPr/>
        </p:nvGrpSpPr>
        <p:grpSpPr bwMode="auto">
          <a:xfrm>
            <a:off x="428596" y="1428735"/>
            <a:ext cx="8143932" cy="4643471"/>
            <a:chOff x="2562" y="2919"/>
            <a:chExt cx="7613" cy="2645"/>
          </a:xfrm>
        </p:grpSpPr>
        <p:sp>
          <p:nvSpPr>
            <p:cNvPr id="45"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46"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7"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8"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9"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0" name="Rectangle 31"/>
            <p:cNvSpPr>
              <a:spLocks noChangeAspect="1" noChangeArrowheads="1"/>
            </p:cNvSpPr>
            <p:nvPr/>
          </p:nvSpPr>
          <p:spPr bwMode="auto">
            <a:xfrm>
              <a:off x="2924" y="3366"/>
              <a:ext cx="217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respect of persons</a:t>
              </a:r>
              <a:endParaRPr kumimoji="0" lang="en-US" altLang="zh-CN"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1" name="Rectangle 30"/>
            <p:cNvSpPr>
              <a:spLocks noChangeAspect="1" noChangeArrowheads="1"/>
            </p:cNvSpPr>
            <p:nvPr/>
          </p:nvSpPr>
          <p:spPr bwMode="auto">
            <a:xfrm>
              <a:off x="5510" y="3366"/>
              <a:ext cx="1704" cy="346"/>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beneficence</a:t>
              </a:r>
              <a:endParaRPr lang="en-US" altLang="zh-CN" b="1" u="sng" dirty="0" smtClean="0">
                <a:solidFill>
                  <a:schemeClr val="bg1"/>
                </a:solidFill>
              </a:endParaRPr>
            </a:p>
          </p:txBody>
        </p:sp>
        <p:sp>
          <p:nvSpPr>
            <p:cNvPr id="52" name="Rectangle 29"/>
            <p:cNvSpPr>
              <a:spLocks noChangeAspect="1" noChangeArrowheads="1"/>
            </p:cNvSpPr>
            <p:nvPr/>
          </p:nvSpPr>
          <p:spPr bwMode="auto">
            <a:xfrm>
              <a:off x="8100" y="3372"/>
              <a:ext cx="1724" cy="3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3"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4"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a:t>
              </a:r>
            </a:p>
            <a:p>
              <a:pPr lvl="0"/>
              <a:r>
                <a:rPr lang="en-US" sz="1200" b="1" u="sng" dirty="0" smtClean="0">
                  <a:solidFill>
                    <a:schemeClr val="bg1"/>
                  </a:solidFill>
                </a:rPr>
                <a:t>involvement of prisoners as subjects of research</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5"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6"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7"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protection of persons with diminished autonomy</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8"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9"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0"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1" name="Rectangle 20"/>
            <p:cNvSpPr>
              <a:spLocks noChangeAspect="1" noChangeArrowheads="1"/>
            </p:cNvSpPr>
            <p:nvPr/>
          </p:nvSpPr>
          <p:spPr bwMode="auto">
            <a:xfrm>
              <a:off x="5286" y="3974"/>
              <a:ext cx="111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altLang="zh-CN" sz="1600" b="1" dirty="0" smtClean="0">
                  <a:latin typeface="Times New Roman" pitchFamily="18" charset="0"/>
                  <a:cs typeface="Times New Roman" pitchFamily="18" charset="0"/>
                </a:rPr>
                <a:t>Rule 1:</a:t>
              </a:r>
              <a:endParaRPr lang="en-US" altLang="zh-CN" sz="1600" dirty="0" smtClean="0">
                <a:cs typeface="宋体" pitchFamily="2" charset="-122"/>
              </a:endParaRPr>
            </a:p>
            <a:p>
              <a:pPr lvl="0" eaLnBrk="0" hangingPunct="0"/>
              <a:r>
                <a:rPr lang="en-US" sz="1600" b="1" u="sng" dirty="0" smtClean="0">
                  <a:solidFill>
                    <a:schemeClr val="bg1"/>
                  </a:solidFill>
                </a:rPr>
                <a:t>do no harm</a:t>
              </a:r>
              <a:endParaRPr lang="en-US" altLang="zh-CN" sz="1600" b="1" u="sng" dirty="0" smtClean="0">
                <a:solidFill>
                  <a:schemeClr val="bg1"/>
                </a:solidFill>
              </a:endParaRPr>
            </a:p>
          </p:txBody>
        </p:sp>
        <p:sp>
          <p:nvSpPr>
            <p:cNvPr id="62" name="Rectangle 19"/>
            <p:cNvSpPr>
              <a:spLocks noChangeAspect="1" noChangeArrowheads="1"/>
            </p:cNvSpPr>
            <p:nvPr/>
          </p:nvSpPr>
          <p:spPr bwMode="auto">
            <a:xfrm>
              <a:off x="6451" y="3974"/>
              <a:ext cx="1274"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3"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4" name="Rectangle 17"/>
            <p:cNvSpPr>
              <a:spLocks noChangeAspect="1" noChangeArrowheads="1"/>
            </p:cNvSpPr>
            <p:nvPr/>
          </p:nvSpPr>
          <p:spPr bwMode="auto">
            <a:xfrm>
              <a:off x="7778" y="3974"/>
              <a:ext cx="118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5"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6" name="Rectangle 15"/>
            <p:cNvSpPr>
              <a:spLocks noChangeAspect="1" noChangeArrowheads="1"/>
            </p:cNvSpPr>
            <p:nvPr/>
          </p:nvSpPr>
          <p:spPr bwMode="auto">
            <a:xfrm>
              <a:off x="8998" y="3974"/>
              <a:ext cx="1177"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7"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8" name="AutoShape 13"/>
            <p:cNvSpPr>
              <a:spLocks noChangeShapeType="1"/>
            </p:cNvSpPr>
            <p:nvPr/>
          </p:nvSpPr>
          <p:spPr bwMode="auto">
            <a:xfrm>
              <a:off x="9587" y="4595"/>
              <a:ext cx="1" cy="12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9"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0"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1" name="Text Box 10"/>
            <p:cNvSpPr txBox="1">
              <a:spLocks noChangeArrowheads="1"/>
            </p:cNvSpPr>
            <p:nvPr/>
          </p:nvSpPr>
          <p:spPr bwMode="auto">
            <a:xfrm>
              <a:off x="5385" y="4866"/>
              <a:ext cx="841"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an equal share</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2" name="Text Box 9"/>
            <p:cNvSpPr txBox="1">
              <a:spLocks noChangeArrowheads="1"/>
            </p:cNvSpPr>
            <p:nvPr/>
          </p:nvSpPr>
          <p:spPr bwMode="auto">
            <a:xfrm>
              <a:off x="6284" y="4866"/>
              <a:ext cx="88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3" name="Text Box 8"/>
            <p:cNvSpPr txBox="1">
              <a:spLocks noChangeArrowheads="1"/>
            </p:cNvSpPr>
            <p:nvPr/>
          </p:nvSpPr>
          <p:spPr bwMode="auto">
            <a:xfrm>
              <a:off x="7214" y="4866"/>
              <a:ext cx="886"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4" name="Text Box 7"/>
            <p:cNvSpPr txBox="1">
              <a:spLocks noChangeArrowheads="1"/>
            </p:cNvSpPr>
            <p:nvPr/>
          </p:nvSpPr>
          <p:spPr bwMode="auto">
            <a:xfrm>
              <a:off x="8150" y="4866"/>
              <a:ext cx="1090"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societal contribution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5" name="Text Box 6"/>
            <p:cNvSpPr txBox="1">
              <a:spLocks noChangeArrowheads="1"/>
            </p:cNvSpPr>
            <p:nvPr/>
          </p:nvSpPr>
          <p:spPr bwMode="auto">
            <a:xfrm>
              <a:off x="9298" y="4866"/>
              <a:ext cx="877"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merit</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76"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7"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8"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9"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beneficence?</a:t>
            </a:r>
            <a:r>
              <a:rPr lang="en-US" altLang="zh-CN" sz="3400" dirty="0" smtClean="0"/>
              <a:t> (Pre. 3) (In text)</a:t>
            </a:r>
          </a:p>
        </p:txBody>
      </p:sp>
      <p:sp>
        <p:nvSpPr>
          <p:cNvPr id="12" name="内容占位符 11"/>
          <p:cNvSpPr>
            <a:spLocks noGrp="1"/>
          </p:cNvSpPr>
          <p:nvPr>
            <p:ph idx="1"/>
          </p:nvPr>
        </p:nvSpPr>
        <p:spPr/>
        <p:txBody>
          <a:bodyPr>
            <a:normAutofit/>
          </a:bodyPr>
          <a:lstStyle/>
          <a:p>
            <a:r>
              <a:rPr lang="en-US" sz="3600" dirty="0" smtClean="0"/>
              <a:t>Such treatment </a:t>
            </a:r>
            <a:r>
              <a:rPr lang="en-US" sz="3600" dirty="0" smtClean="0">
                <a:solidFill>
                  <a:srgbClr val="0000FF"/>
                </a:solidFill>
              </a:rPr>
              <a:t>falls under </a:t>
            </a:r>
            <a:r>
              <a:rPr lang="en-US" sz="3600" dirty="0" smtClean="0"/>
              <a:t>the principle of beneficence.</a:t>
            </a:r>
          </a:p>
          <a:p>
            <a:r>
              <a:rPr lang="en-US" sz="3200" dirty="0" smtClean="0"/>
              <a:t>The term "beneficence" </a:t>
            </a:r>
            <a:r>
              <a:rPr lang="en-US" sz="3200" dirty="0" smtClean="0">
                <a:solidFill>
                  <a:srgbClr val="0000FF"/>
                </a:solidFill>
              </a:rPr>
              <a:t>is often understood to</a:t>
            </a:r>
            <a:r>
              <a:rPr lang="en-US" sz="3200" dirty="0" smtClean="0"/>
              <a:t> cover acts of kindness or charity </a:t>
            </a:r>
            <a:r>
              <a:rPr lang="en-US" sz="3200" dirty="0" smtClean="0">
                <a:solidFill>
                  <a:srgbClr val="0000FF"/>
                </a:solidFill>
              </a:rPr>
              <a:t>that go beyond strict obligation</a:t>
            </a:r>
            <a:r>
              <a:rPr lang="en-US" sz="3200" dirty="0" smtClean="0"/>
              <a:t>.</a:t>
            </a:r>
          </a:p>
          <a:p>
            <a:endParaRPr lang="zh-CN" altLang="en-US" sz="32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191, P6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1079485"/>
          </a:xfrm>
        </p:spPr>
        <p:txBody>
          <a:bodyPr>
            <a:normAutofit fontScale="90000"/>
          </a:bodyPr>
          <a:lstStyle/>
          <a:p>
            <a:pPr eaLnBrk="1" hangingPunct="1"/>
            <a:r>
              <a:rPr lang="en-US" dirty="0" smtClean="0"/>
              <a:t>Differences between Medicine from Other Branches of natural science</a:t>
            </a:r>
            <a:r>
              <a:rPr lang="en-US" altLang="zh-CN" dirty="0" smtClean="0"/>
              <a:t> </a:t>
            </a:r>
          </a:p>
        </p:txBody>
      </p:sp>
      <p:pic>
        <p:nvPicPr>
          <p:cNvPr id="819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8196" name="TextBox 4"/>
          <p:cNvSpPr txBox="1">
            <a:spLocks noChangeArrowheads="1"/>
          </p:cNvSpPr>
          <p:nvPr/>
        </p:nvSpPr>
        <p:spPr bwMode="auto">
          <a:xfrm>
            <a:off x="5000628" y="6215063"/>
            <a:ext cx="171449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a:t>
            </a:r>
            <a:endParaRPr lang="zh-CN" altLang="en-US" sz="2000" b="1" dirty="0">
              <a:solidFill>
                <a:srgbClr val="0000FF"/>
              </a:solidFill>
            </a:endParaRPr>
          </a:p>
        </p:txBody>
      </p:sp>
      <p:graphicFrame>
        <p:nvGraphicFramePr>
          <p:cNvPr id="6" name="表格 5"/>
          <p:cNvGraphicFramePr>
            <a:graphicFrameLocks noGrp="1"/>
          </p:cNvGraphicFramePr>
          <p:nvPr/>
        </p:nvGraphicFramePr>
        <p:xfrm>
          <a:off x="500033" y="1643049"/>
          <a:ext cx="8358246" cy="4373997"/>
        </p:xfrm>
        <a:graphic>
          <a:graphicData uri="http://schemas.openxmlformats.org/drawingml/2006/table">
            <a:tbl>
              <a:tblPr/>
              <a:tblGrid>
                <a:gridCol w="4179123"/>
                <a:gridCol w="4179123"/>
              </a:tblGrid>
              <a:tr h="453419">
                <a:tc>
                  <a:txBody>
                    <a:bodyPr/>
                    <a:lstStyle/>
                    <a:p>
                      <a:pPr algn="ctr">
                        <a:spcBef>
                          <a:spcPts val="600"/>
                        </a:spcBef>
                        <a:spcAft>
                          <a:spcPts val="600"/>
                        </a:spcAft>
                      </a:pPr>
                      <a:r>
                        <a:rPr lang="en-US" sz="2400" b="1" kern="0" dirty="0">
                          <a:solidFill>
                            <a:srgbClr val="000000"/>
                          </a:solidFill>
                          <a:latin typeface="Times New Roman"/>
                          <a:ea typeface="宋体"/>
                        </a:rPr>
                        <a:t>Medicine</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kern="0">
                          <a:solidFill>
                            <a:srgbClr val="000000"/>
                          </a:solidFill>
                          <a:latin typeface="Times New Roman"/>
                          <a:ea typeface="宋体"/>
                        </a:rPr>
                        <a:t>Other Branches of Science</a:t>
                      </a:r>
                      <a:endParaRPr lang="zh-CN" sz="24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458">
                <a:tc>
                  <a:txBody>
                    <a:bodyPr/>
                    <a:lstStyle/>
                    <a:p>
                      <a:pPr algn="l">
                        <a:spcAft>
                          <a:spcPts val="0"/>
                        </a:spcAft>
                      </a:pPr>
                      <a:r>
                        <a:rPr lang="en-US" sz="2400" kern="0" dirty="0">
                          <a:solidFill>
                            <a:srgbClr val="000000"/>
                          </a:solidFill>
                          <a:latin typeface="Times New Roman"/>
                          <a:ea typeface="宋体"/>
                        </a:rPr>
                        <a:t>Health as the ultimate goal</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0">
                          <a:solidFill>
                            <a:srgbClr val="000000"/>
                          </a:solidFill>
                          <a:latin typeface="Times New Roman"/>
                          <a:ea typeface="宋体"/>
                        </a:rPr>
                        <a:t>Knowledge and truth as the ultimate goal</a:t>
                      </a:r>
                      <a:endParaRPr lang="zh-CN" sz="24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458">
                <a:tc>
                  <a:txBody>
                    <a:bodyPr/>
                    <a:lstStyle/>
                    <a:p>
                      <a:pPr algn="l">
                        <a:spcAft>
                          <a:spcPts val="0"/>
                        </a:spcAft>
                      </a:pPr>
                      <a:r>
                        <a:rPr lang="en-US" sz="2400" kern="0" dirty="0">
                          <a:solidFill>
                            <a:srgbClr val="000000"/>
                          </a:solidFill>
                          <a:latin typeface="Times New Roman"/>
                          <a:ea typeface="宋体"/>
                        </a:rPr>
                        <a:t>Morality and ethics as priority factors </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0">
                          <a:solidFill>
                            <a:srgbClr val="000000"/>
                          </a:solidFill>
                          <a:latin typeface="Times New Roman"/>
                          <a:ea typeface="宋体"/>
                        </a:rPr>
                        <a:t>Honesty as a prime virtue of scientists</a:t>
                      </a:r>
                      <a:endParaRPr lang="zh-CN" sz="24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258">
                <a:tc>
                  <a:txBody>
                    <a:bodyPr/>
                    <a:lstStyle/>
                    <a:p>
                      <a:pPr algn="l">
                        <a:spcAft>
                          <a:spcPts val="0"/>
                        </a:spcAft>
                      </a:pPr>
                      <a:r>
                        <a:rPr lang="en-US" sz="2400" kern="0" dirty="0">
                          <a:solidFill>
                            <a:srgbClr val="000000"/>
                          </a:solidFill>
                          <a:latin typeface="Times New Roman"/>
                          <a:ea typeface="宋体"/>
                        </a:rPr>
                        <a:t>A doctor as a teacher, counselor, friend, advocate, protector, and healer all at the same time</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0" dirty="0">
                          <a:solidFill>
                            <a:srgbClr val="000000"/>
                          </a:solidFill>
                          <a:latin typeface="Times New Roman"/>
                          <a:ea typeface="宋体"/>
                        </a:rPr>
                        <a:t>Scientist as explorer</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687">
                <a:tc>
                  <a:txBody>
                    <a:bodyPr/>
                    <a:lstStyle/>
                    <a:p>
                      <a:pPr algn="l">
                        <a:spcAft>
                          <a:spcPts val="0"/>
                        </a:spcAft>
                      </a:pPr>
                      <a:r>
                        <a:rPr lang="en-US" sz="2400" kern="0">
                          <a:solidFill>
                            <a:srgbClr val="000000"/>
                          </a:solidFill>
                          <a:latin typeface="Times New Roman"/>
                          <a:ea typeface="宋体"/>
                        </a:rPr>
                        <a:t>Good doctors: empathetic, sympathetic, caring, patient, considerate</a:t>
                      </a:r>
                      <a:endParaRPr lang="zh-CN" sz="24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0" dirty="0">
                          <a:solidFill>
                            <a:srgbClr val="000000"/>
                          </a:solidFill>
                          <a:latin typeface="Times New Roman"/>
                          <a:ea typeface="宋体"/>
                        </a:rPr>
                        <a:t>Good scientists: inquisitive, persistent, perseverant, creative </a:t>
                      </a:r>
                      <a:endParaRPr lang="zh-CN" sz="24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is the principle of beneficence?</a:t>
            </a:r>
            <a:r>
              <a:rPr lang="en-US" altLang="zh-CN" sz="3400" dirty="0" smtClean="0"/>
              <a:t> (Pre. 4)</a:t>
            </a:r>
          </a:p>
        </p:txBody>
      </p:sp>
      <p:sp>
        <p:nvSpPr>
          <p:cNvPr id="12" name="内容占位符 11"/>
          <p:cNvSpPr>
            <a:spLocks noGrp="1"/>
          </p:cNvSpPr>
          <p:nvPr>
            <p:ph idx="1"/>
          </p:nvPr>
        </p:nvSpPr>
        <p:spPr/>
        <p:txBody>
          <a:bodyPr>
            <a:normAutofit lnSpcReduction="10000"/>
          </a:bodyPr>
          <a:lstStyle/>
          <a:p>
            <a:r>
              <a:rPr lang="en-US" sz="3600" dirty="0" smtClean="0"/>
              <a:t>“</a:t>
            </a:r>
            <a:r>
              <a:rPr lang="en-US" sz="3600" dirty="0" smtClean="0">
                <a:solidFill>
                  <a:srgbClr val="0000FF"/>
                </a:solidFill>
              </a:rPr>
              <a:t>Do no harm</a:t>
            </a:r>
            <a:r>
              <a:rPr lang="en-US" sz="3600" dirty="0" smtClean="0"/>
              <a:t>” as a fundamental principle of medical ethics</a:t>
            </a:r>
            <a:endParaRPr lang="zh-CN" altLang="en-US" sz="3600" dirty="0" smtClean="0"/>
          </a:p>
          <a:p>
            <a:r>
              <a:rPr lang="en-US" sz="3600" dirty="0" smtClean="0"/>
              <a:t>Extension of it to the </a:t>
            </a:r>
            <a:r>
              <a:rPr lang="en-US" sz="3600" dirty="0" smtClean="0">
                <a:solidFill>
                  <a:srgbClr val="0000FF"/>
                </a:solidFill>
              </a:rPr>
              <a:t>realm of research</a:t>
            </a:r>
            <a:r>
              <a:rPr lang="en-US" sz="3600" dirty="0" smtClean="0"/>
              <a:t> by Claude Bernard</a:t>
            </a:r>
            <a:endParaRPr lang="zh-CN" altLang="en-US" sz="3600" dirty="0" smtClean="0"/>
          </a:p>
          <a:p>
            <a:r>
              <a:rPr lang="en-US" sz="3600" dirty="0" smtClean="0">
                <a:solidFill>
                  <a:srgbClr val="0000FF"/>
                </a:solidFill>
              </a:rPr>
              <a:t>Benefits and risks as a set “duet” </a:t>
            </a:r>
            <a:r>
              <a:rPr lang="en-US" sz="3600" dirty="0" smtClean="0"/>
              <a:t>in both medical practice and research</a:t>
            </a:r>
          </a:p>
          <a:p>
            <a:pPr lvl="1"/>
            <a:r>
              <a:rPr lang="en-US" altLang="zh-CN" sz="2800" dirty="0" smtClean="0"/>
              <a:t>Exposure to the risks in the processes of learning what is harmful or beneficial</a:t>
            </a:r>
            <a:endParaRPr lang="zh-CN" altLang="en-US" sz="28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P7</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smtClean="0"/>
              <a:t>The principle of justice?</a:t>
            </a:r>
            <a:r>
              <a:rPr lang="en-US" altLang="zh-CN" sz="3600" dirty="0" smtClean="0"/>
              <a:t> (Pre. 5) (In Diagram P194)</a:t>
            </a:r>
            <a:endParaRPr lang="en-US" altLang="zh-CN" sz="3400" dirty="0" smtClean="0"/>
          </a:p>
        </p:txBody>
      </p:sp>
      <p:sp>
        <p:nvSpPr>
          <p:cNvPr id="5124" name="TextBox 5"/>
          <p:cNvSpPr txBox="1">
            <a:spLocks noChangeArrowheads="1"/>
          </p:cNvSpPr>
          <p:nvPr/>
        </p:nvSpPr>
        <p:spPr bwMode="auto">
          <a:xfrm>
            <a:off x="4143372" y="6215063"/>
            <a:ext cx="300039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2" name="Group 1"/>
          <p:cNvGrpSpPr>
            <a:grpSpLocks noChangeAspect="1"/>
          </p:cNvGrpSpPr>
          <p:nvPr/>
        </p:nvGrpSpPr>
        <p:grpSpPr bwMode="auto">
          <a:xfrm>
            <a:off x="428596" y="1428735"/>
            <a:ext cx="8143932" cy="4643471"/>
            <a:chOff x="2562" y="2919"/>
            <a:chExt cx="7613" cy="2645"/>
          </a:xfrm>
        </p:grpSpPr>
        <p:sp>
          <p:nvSpPr>
            <p:cNvPr id="45"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46"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7"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8"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49"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0" name="Rectangle 31"/>
            <p:cNvSpPr>
              <a:spLocks noChangeAspect="1" noChangeArrowheads="1"/>
            </p:cNvSpPr>
            <p:nvPr/>
          </p:nvSpPr>
          <p:spPr bwMode="auto">
            <a:xfrm>
              <a:off x="2924" y="3366"/>
              <a:ext cx="217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respect of persons</a:t>
              </a:r>
              <a:endParaRPr kumimoji="0" lang="en-US" altLang="zh-CN"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1" name="Rectangle 30"/>
            <p:cNvSpPr>
              <a:spLocks noChangeAspect="1" noChangeArrowheads="1"/>
            </p:cNvSpPr>
            <p:nvPr/>
          </p:nvSpPr>
          <p:spPr bwMode="auto">
            <a:xfrm>
              <a:off x="5510" y="3366"/>
              <a:ext cx="1704" cy="346"/>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beneficence</a:t>
              </a:r>
              <a:endParaRPr lang="en-US" altLang="zh-CN" b="1" u="sng" dirty="0" smtClean="0">
                <a:solidFill>
                  <a:schemeClr val="bg1"/>
                </a:solidFill>
              </a:endParaRPr>
            </a:p>
          </p:txBody>
        </p:sp>
        <p:sp>
          <p:nvSpPr>
            <p:cNvPr id="52" name="Rectangle 29"/>
            <p:cNvSpPr>
              <a:spLocks noChangeAspect="1" noChangeArrowheads="1"/>
            </p:cNvSpPr>
            <p:nvPr/>
          </p:nvSpPr>
          <p:spPr bwMode="auto">
            <a:xfrm>
              <a:off x="8100" y="3372"/>
              <a:ext cx="1724" cy="3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3"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4"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a:t>
              </a:r>
            </a:p>
            <a:p>
              <a:pPr lvl="0"/>
              <a:r>
                <a:rPr lang="en-US" sz="1200" b="1" u="sng" dirty="0" smtClean="0">
                  <a:solidFill>
                    <a:schemeClr val="bg1"/>
                  </a:solidFill>
                </a:rPr>
                <a:t>involvement of prisoners as subjects of research</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5"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6"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7"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protection of persons with diminished autonomy</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58"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59"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0"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1" name="Rectangle 20"/>
            <p:cNvSpPr>
              <a:spLocks noChangeAspect="1" noChangeArrowheads="1"/>
            </p:cNvSpPr>
            <p:nvPr/>
          </p:nvSpPr>
          <p:spPr bwMode="auto">
            <a:xfrm>
              <a:off x="5286" y="3974"/>
              <a:ext cx="111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1:</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do no harm</a:t>
              </a:r>
              <a:endParaRPr lang="en-US" altLang="zh-CN" sz="1200" b="1" u="sng" dirty="0" smtClean="0">
                <a:solidFill>
                  <a:schemeClr val="bg1"/>
                </a:solidFill>
              </a:endParaRPr>
            </a:p>
          </p:txBody>
        </p:sp>
        <p:sp>
          <p:nvSpPr>
            <p:cNvPr id="62" name="Rectangle 19"/>
            <p:cNvSpPr>
              <a:spLocks noChangeAspect="1" noChangeArrowheads="1"/>
            </p:cNvSpPr>
            <p:nvPr/>
          </p:nvSpPr>
          <p:spPr bwMode="auto">
            <a:xfrm>
              <a:off x="6451" y="3974"/>
              <a:ext cx="1274"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3"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4" name="Rectangle 17"/>
            <p:cNvSpPr>
              <a:spLocks noChangeAspect="1" noChangeArrowheads="1"/>
            </p:cNvSpPr>
            <p:nvPr/>
          </p:nvSpPr>
          <p:spPr bwMode="auto">
            <a:xfrm>
              <a:off x="7778" y="3974"/>
              <a:ext cx="1184"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5"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6" name="Rectangle 15"/>
            <p:cNvSpPr>
              <a:spLocks noChangeAspect="1" noChangeArrowheads="1"/>
            </p:cNvSpPr>
            <p:nvPr/>
          </p:nvSpPr>
          <p:spPr bwMode="auto">
            <a:xfrm>
              <a:off x="8998" y="3974"/>
              <a:ext cx="1177" cy="6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_____________________________________________</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67"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69"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0"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1" name="Text Box 10"/>
            <p:cNvSpPr txBox="1">
              <a:spLocks noChangeArrowheads="1"/>
            </p:cNvSpPr>
            <p:nvPr/>
          </p:nvSpPr>
          <p:spPr bwMode="auto">
            <a:xfrm>
              <a:off x="5385" y="4866"/>
              <a:ext cx="84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indent="0" defTabSz="914400" eaLnBrk="1" latinLnBrk="0" hangingPunct="1">
                <a:lnSpc>
                  <a:spcPct val="100000"/>
                </a:lnSpc>
                <a:buClrTx/>
                <a:buSzTx/>
                <a:buFontTx/>
                <a:buNone/>
                <a:tabLst/>
              </a:pPr>
              <a:r>
                <a:rPr lang="en-US" altLang="zh-CN" sz="1200" b="1" dirty="0" smtClean="0">
                  <a:latin typeface="Times New Roman" pitchFamily="18" charset="0"/>
                  <a:cs typeface="Times New Roman" pitchFamily="18" charset="0"/>
                </a:rPr>
                <a:t>an equal share</a:t>
              </a:r>
            </a:p>
          </p:txBody>
        </p:sp>
        <p:sp>
          <p:nvSpPr>
            <p:cNvPr id="72" name="Text Box 9"/>
            <p:cNvSpPr txBox="1">
              <a:spLocks noChangeArrowheads="1"/>
            </p:cNvSpPr>
            <p:nvPr/>
          </p:nvSpPr>
          <p:spPr bwMode="auto">
            <a:xfrm>
              <a:off x="6284" y="4866"/>
              <a:ext cx="885"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altLang="zh-CN" sz="1200" b="1" dirty="0" smtClean="0">
                  <a:latin typeface="Times New Roman" pitchFamily="18" charset="0"/>
                  <a:cs typeface="Times New Roman" pitchFamily="18" charset="0"/>
                </a:rPr>
                <a:t>according to </a:t>
              </a:r>
              <a:r>
                <a:rPr lang="en-US" altLang="zh-CN" sz="1200" b="1" u="sng" dirty="0" smtClean="0">
                  <a:solidFill>
                    <a:schemeClr val="bg1"/>
                  </a:solidFill>
                  <a:latin typeface="Times New Roman" pitchFamily="18" charset="0"/>
                  <a:cs typeface="Times New Roman" pitchFamily="18" charset="0"/>
                </a:rPr>
                <a:t>individual need</a:t>
              </a:r>
            </a:p>
          </p:txBody>
        </p:sp>
        <p:sp>
          <p:nvSpPr>
            <p:cNvPr id="73" name="Text Box 8"/>
            <p:cNvSpPr txBox="1">
              <a:spLocks noChangeArrowheads="1"/>
            </p:cNvSpPr>
            <p:nvPr/>
          </p:nvSpPr>
          <p:spPr bwMode="auto">
            <a:xfrm>
              <a:off x="7214" y="4866"/>
              <a:ext cx="886"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zh-CN" sz="1200" b="1" dirty="0" smtClean="0">
                  <a:latin typeface="Times New Roman" pitchFamily="18" charset="0"/>
                  <a:cs typeface="Times New Roman" pitchFamily="18" charset="0"/>
                </a:rPr>
                <a:t>according to </a:t>
              </a:r>
              <a:r>
                <a:rPr lang="en-US" altLang="zh-CN" sz="1200" b="1" u="sng" dirty="0" smtClean="0">
                  <a:solidFill>
                    <a:schemeClr val="bg1"/>
                  </a:solidFill>
                  <a:latin typeface="Times New Roman" pitchFamily="18" charset="0"/>
                  <a:cs typeface="Times New Roman" pitchFamily="18" charset="0"/>
                </a:rPr>
                <a:t>individual effort</a:t>
              </a:r>
            </a:p>
          </p:txBody>
        </p:sp>
        <p:sp>
          <p:nvSpPr>
            <p:cNvPr id="74" name="Text Box 7"/>
            <p:cNvSpPr txBox="1">
              <a:spLocks noChangeArrowheads="1"/>
            </p:cNvSpPr>
            <p:nvPr/>
          </p:nvSpPr>
          <p:spPr bwMode="auto">
            <a:xfrm>
              <a:off x="8150" y="4866"/>
              <a:ext cx="1090"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altLang="zh-CN" sz="1200" b="1" smtClean="0">
                  <a:latin typeface="Times New Roman" pitchFamily="18" charset="0"/>
                  <a:cs typeface="Times New Roman" pitchFamily="18" charset="0"/>
                </a:rPr>
                <a:t>according to societal contribution</a:t>
              </a:r>
            </a:p>
          </p:txBody>
        </p:sp>
        <p:sp>
          <p:nvSpPr>
            <p:cNvPr id="75" name="Text Box 6"/>
            <p:cNvSpPr txBox="1">
              <a:spLocks noChangeArrowheads="1"/>
            </p:cNvSpPr>
            <p:nvPr/>
          </p:nvSpPr>
          <p:spPr bwMode="auto">
            <a:xfrm>
              <a:off x="9298" y="4866"/>
              <a:ext cx="877"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altLang="zh-CN" sz="1200" b="1" smtClean="0">
                  <a:latin typeface="Times New Roman" pitchFamily="18" charset="0"/>
                  <a:cs typeface="Times New Roman" pitchFamily="18" charset="0"/>
                </a:rPr>
                <a:t>according to merit</a:t>
              </a:r>
            </a:p>
          </p:txBody>
        </p:sp>
        <p:sp>
          <p:nvSpPr>
            <p:cNvPr id="76"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7"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8"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79"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600" dirty="0" smtClean="0"/>
              <a:t>The principle of justice?</a:t>
            </a:r>
            <a:r>
              <a:rPr lang="en-US" altLang="zh-CN" sz="3400" dirty="0" smtClean="0"/>
              <a:t> (Pre. 5) (In Diagram P194)</a:t>
            </a:r>
          </a:p>
        </p:txBody>
      </p:sp>
      <p:sp>
        <p:nvSpPr>
          <p:cNvPr id="5124" name="TextBox 5"/>
          <p:cNvSpPr txBox="1">
            <a:spLocks noChangeArrowheads="1"/>
          </p:cNvSpPr>
          <p:nvPr/>
        </p:nvSpPr>
        <p:spPr bwMode="auto">
          <a:xfrm>
            <a:off x="4143372" y="6215063"/>
            <a:ext cx="300039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85"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2" name="Group 1"/>
          <p:cNvGrpSpPr>
            <a:grpSpLocks noChangeAspect="1"/>
          </p:cNvGrpSpPr>
          <p:nvPr/>
        </p:nvGrpSpPr>
        <p:grpSpPr bwMode="auto">
          <a:xfrm>
            <a:off x="428596" y="1428735"/>
            <a:ext cx="8143932" cy="4643471"/>
            <a:chOff x="2562" y="2919"/>
            <a:chExt cx="7613" cy="2645"/>
          </a:xfrm>
        </p:grpSpPr>
        <p:sp>
          <p:nvSpPr>
            <p:cNvPr id="80" name="AutoShape 36"/>
            <p:cNvSpPr>
              <a:spLocks noChangeAspect="1" noChangeArrowheads="1" noTextEdit="1"/>
            </p:cNvSpPr>
            <p:nvPr/>
          </p:nvSpPr>
          <p:spPr bwMode="auto">
            <a:xfrm>
              <a:off x="2562" y="2919"/>
              <a:ext cx="7613" cy="2645"/>
            </a:xfrm>
            <a:prstGeom prst="rect">
              <a:avLst/>
            </a:prstGeom>
            <a:noFill/>
          </p:spPr>
          <p:txBody>
            <a:bodyPr vert="horz" wrap="square" lIns="91440" tIns="45720" rIns="91440" bIns="45720" numCol="1" anchor="t" anchorCtr="0" compatLnSpc="1">
              <a:prstTxWarp prst="textNoShape">
                <a:avLst/>
              </a:prstTxWarp>
            </a:bodyPr>
            <a:lstStyle/>
            <a:p>
              <a:endParaRPr lang="zh-CN" altLang="en-US" sz="1200"/>
            </a:p>
          </p:txBody>
        </p:sp>
        <p:sp>
          <p:nvSpPr>
            <p:cNvPr id="81" name="Rectangle 35"/>
            <p:cNvSpPr>
              <a:spLocks noChangeAspect="1" noChangeArrowheads="1"/>
            </p:cNvSpPr>
            <p:nvPr/>
          </p:nvSpPr>
          <p:spPr bwMode="auto">
            <a:xfrm>
              <a:off x="4679" y="2963"/>
              <a:ext cx="3379" cy="219"/>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Basic Ethical Principles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2" name="AutoShape 34"/>
            <p:cNvSpPr>
              <a:spLocks noChangeAspect="1" noChangeShapeType="1"/>
            </p:cNvSpPr>
            <p:nvPr/>
          </p:nvSpPr>
          <p:spPr bwMode="auto">
            <a:xfrm flipH="1">
              <a:off x="3937" y="3182"/>
              <a:ext cx="2432"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3" name="AutoShape 33"/>
            <p:cNvSpPr>
              <a:spLocks noChangeAspect="1" noChangeShapeType="1"/>
            </p:cNvSpPr>
            <p:nvPr/>
          </p:nvSpPr>
          <p:spPr bwMode="auto">
            <a:xfrm flipH="1">
              <a:off x="6362" y="3182"/>
              <a:ext cx="7" cy="1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4" name="AutoShape 32"/>
            <p:cNvSpPr>
              <a:spLocks noChangeAspect="1" noChangeShapeType="1"/>
            </p:cNvSpPr>
            <p:nvPr/>
          </p:nvSpPr>
          <p:spPr bwMode="auto">
            <a:xfrm>
              <a:off x="6369" y="3182"/>
              <a:ext cx="2548" cy="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5" name="Rectangle 31"/>
            <p:cNvSpPr>
              <a:spLocks noChangeAspect="1" noChangeArrowheads="1"/>
            </p:cNvSpPr>
            <p:nvPr/>
          </p:nvSpPr>
          <p:spPr bwMode="auto">
            <a:xfrm>
              <a:off x="2924" y="3366"/>
              <a:ext cx="2176" cy="350"/>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respect of persons</a:t>
              </a:r>
              <a:endParaRPr kumimoji="0" lang="en-US" altLang="zh-CN"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86" name="Rectangle 30"/>
            <p:cNvSpPr>
              <a:spLocks noChangeAspect="1" noChangeArrowheads="1"/>
            </p:cNvSpPr>
            <p:nvPr/>
          </p:nvSpPr>
          <p:spPr bwMode="auto">
            <a:xfrm>
              <a:off x="5510" y="3366"/>
              <a:ext cx="1704" cy="346"/>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en-US" b="1" u="sng" dirty="0" smtClean="0">
                  <a:solidFill>
                    <a:schemeClr val="bg1"/>
                  </a:solidFill>
                </a:rPr>
                <a:t>principle of beneficence</a:t>
              </a:r>
              <a:endParaRPr lang="en-US" altLang="zh-CN" b="1" u="sng" dirty="0" smtClean="0">
                <a:solidFill>
                  <a:schemeClr val="bg1"/>
                </a:solidFill>
              </a:endParaRPr>
            </a:p>
          </p:txBody>
        </p:sp>
        <p:sp>
          <p:nvSpPr>
            <p:cNvPr id="87" name="Rectangle 29"/>
            <p:cNvSpPr>
              <a:spLocks noChangeAspect="1" noChangeArrowheads="1"/>
            </p:cNvSpPr>
            <p:nvPr/>
          </p:nvSpPr>
          <p:spPr bwMode="auto">
            <a:xfrm>
              <a:off x="8100" y="3372"/>
              <a:ext cx="1724" cy="344"/>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principle of justice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8" name="AutoShape 28"/>
            <p:cNvSpPr>
              <a:spLocks noChangeAspect="1" noChangeShapeType="1"/>
            </p:cNvSpPr>
            <p:nvPr/>
          </p:nvSpPr>
          <p:spPr bwMode="auto">
            <a:xfrm>
              <a:off x="3228" y="4595"/>
              <a:ext cx="750"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89" name="Rectangle 27"/>
            <p:cNvSpPr>
              <a:spLocks noChangeAspect="1" noChangeArrowheads="1"/>
            </p:cNvSpPr>
            <p:nvPr/>
          </p:nvSpPr>
          <p:spPr bwMode="auto">
            <a:xfrm>
              <a:off x="2792" y="4866"/>
              <a:ext cx="237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 dilemma: </a:t>
              </a:r>
            </a:p>
            <a:p>
              <a:pPr lvl="0"/>
              <a:r>
                <a:rPr lang="en-US" sz="1200" b="1" u="sng" dirty="0" smtClean="0">
                  <a:solidFill>
                    <a:schemeClr val="bg1"/>
                  </a:solidFill>
                </a:rPr>
                <a:t>involvement of prisoners as subjects of research</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90" name="AutoShape 26"/>
            <p:cNvSpPr>
              <a:spLocks noChangeAspect="1" noChangeShapeType="1"/>
            </p:cNvSpPr>
            <p:nvPr/>
          </p:nvSpPr>
          <p:spPr bwMode="auto">
            <a:xfrm>
              <a:off x="3937" y="3716"/>
              <a:ext cx="638"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1" name="Rectangle 25"/>
            <p:cNvSpPr>
              <a:spLocks noChangeAspect="1" noChangeArrowheads="1"/>
            </p:cNvSpPr>
            <p:nvPr/>
          </p:nvSpPr>
          <p:spPr bwMode="auto">
            <a:xfrm>
              <a:off x="2566" y="3974"/>
              <a:ext cx="1323"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1: </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acknowledgement of autonomy</a:t>
              </a:r>
              <a:endPar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92" name="Rectangle 24"/>
            <p:cNvSpPr>
              <a:spLocks noChangeAspect="1" noChangeArrowheads="1"/>
            </p:cNvSpPr>
            <p:nvPr/>
          </p:nvSpPr>
          <p:spPr bwMode="auto">
            <a:xfrm>
              <a:off x="3937" y="3974"/>
              <a:ext cx="127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Requirement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protection of persons with diminished autonomy</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93" name="AutoShape 23"/>
            <p:cNvSpPr>
              <a:spLocks noChangeAspect="1" noChangeShapeType="1"/>
            </p:cNvSpPr>
            <p:nvPr/>
          </p:nvSpPr>
          <p:spPr bwMode="auto">
            <a:xfrm flipH="1">
              <a:off x="3228" y="3716"/>
              <a:ext cx="709"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4" name="AutoShape 22"/>
            <p:cNvSpPr>
              <a:spLocks noChangeAspect="1" noChangeShapeType="1"/>
            </p:cNvSpPr>
            <p:nvPr/>
          </p:nvSpPr>
          <p:spPr bwMode="auto">
            <a:xfrm flipH="1">
              <a:off x="5844" y="3712"/>
              <a:ext cx="518"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5" name="AutoShape 21"/>
            <p:cNvSpPr>
              <a:spLocks noChangeAspect="1" noChangeShapeType="1"/>
            </p:cNvSpPr>
            <p:nvPr/>
          </p:nvSpPr>
          <p:spPr bwMode="auto">
            <a:xfrm flipH="1">
              <a:off x="3978" y="4595"/>
              <a:ext cx="597" cy="2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6" name="Rectangle 20"/>
            <p:cNvSpPr>
              <a:spLocks noChangeAspect="1" noChangeArrowheads="1"/>
            </p:cNvSpPr>
            <p:nvPr/>
          </p:nvSpPr>
          <p:spPr bwMode="auto">
            <a:xfrm>
              <a:off x="5286" y="3974"/>
              <a:ext cx="1116"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1:</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do no harm</a:t>
              </a:r>
              <a:endParaRPr lang="en-US" altLang="zh-CN" sz="1200" b="1" u="sng" dirty="0" smtClean="0">
                <a:solidFill>
                  <a:schemeClr val="bg1"/>
                </a:solidFill>
              </a:endParaRPr>
            </a:p>
          </p:txBody>
        </p:sp>
        <p:sp>
          <p:nvSpPr>
            <p:cNvPr id="97" name="Rectangle 19"/>
            <p:cNvSpPr>
              <a:spLocks noChangeAspect="1" noChangeArrowheads="1"/>
            </p:cNvSpPr>
            <p:nvPr/>
          </p:nvSpPr>
          <p:spPr bwMode="auto">
            <a:xfrm>
              <a:off x="6451" y="3974"/>
              <a:ext cx="1274"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Rule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maximization of possible benefits and minimization of possible harms</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98" name="AutoShape 18"/>
            <p:cNvSpPr>
              <a:spLocks noChangeAspect="1" noChangeShapeType="1"/>
            </p:cNvSpPr>
            <p:nvPr/>
          </p:nvSpPr>
          <p:spPr bwMode="auto">
            <a:xfrm>
              <a:off x="6362" y="3712"/>
              <a:ext cx="727" cy="2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99" name="Rectangle 17"/>
            <p:cNvSpPr>
              <a:spLocks noChangeAspect="1" noChangeArrowheads="1"/>
            </p:cNvSpPr>
            <p:nvPr/>
          </p:nvSpPr>
          <p:spPr bwMode="auto">
            <a:xfrm>
              <a:off x="7778" y="3974"/>
              <a:ext cx="1184"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Conception 1:</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unjustifiable denial of benefit or unduly imposition of burden</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0" name="AutoShape 16"/>
            <p:cNvSpPr>
              <a:spLocks noChangeAspect="1" noChangeShapeType="1"/>
            </p:cNvSpPr>
            <p:nvPr/>
          </p:nvSpPr>
          <p:spPr bwMode="auto">
            <a:xfrm flipH="1">
              <a:off x="8371" y="3716"/>
              <a:ext cx="591"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1" name="Rectangle 15"/>
            <p:cNvSpPr>
              <a:spLocks noChangeAspect="1" noChangeArrowheads="1"/>
            </p:cNvSpPr>
            <p:nvPr/>
          </p:nvSpPr>
          <p:spPr bwMode="auto">
            <a:xfrm>
              <a:off x="8998" y="3974"/>
              <a:ext cx="1177" cy="621"/>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Conception 2:</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eaLnBrk="0" hangingPunct="0"/>
              <a:r>
                <a:rPr lang="en-US" sz="1200" b="1" u="sng" dirty="0" smtClean="0">
                  <a:solidFill>
                    <a:schemeClr val="bg1"/>
                  </a:solidFill>
                </a:rPr>
                <a:t>equal treatment of equals</a:t>
              </a:r>
              <a:endParaRPr lang="en-US" altLang="zh-CN" sz="1200" b="1" u="sng" dirty="0" smtClean="0">
                <a:solidFill>
                  <a:schemeClr val="bg1"/>
                </a:solidFill>
              </a:endParaRPr>
            </a:p>
          </p:txBody>
        </p:sp>
        <p:sp>
          <p:nvSpPr>
            <p:cNvPr id="102" name="AutoShape 14"/>
            <p:cNvSpPr>
              <a:spLocks noChangeAspect="1" noChangeShapeType="1"/>
            </p:cNvSpPr>
            <p:nvPr/>
          </p:nvSpPr>
          <p:spPr bwMode="auto">
            <a:xfrm>
              <a:off x="8962" y="3716"/>
              <a:ext cx="625" cy="25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3" name="AutoShape 13"/>
            <p:cNvSpPr>
              <a:spLocks noChangeShapeType="1"/>
            </p:cNvSpPr>
            <p:nvPr/>
          </p:nvSpPr>
          <p:spPr bwMode="auto">
            <a:xfrm>
              <a:off x="9587" y="4595"/>
              <a:ext cx="1" cy="12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4" name="AutoShape 12"/>
            <p:cNvSpPr>
              <a:spLocks noChangeShapeType="1"/>
            </p:cNvSpPr>
            <p:nvPr/>
          </p:nvSpPr>
          <p:spPr bwMode="auto">
            <a:xfrm flipH="1">
              <a:off x="5801" y="4723"/>
              <a:ext cx="378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5" name="AutoShape 11"/>
            <p:cNvSpPr>
              <a:spLocks noChangeShapeType="1"/>
            </p:cNvSpPr>
            <p:nvPr/>
          </p:nvSpPr>
          <p:spPr bwMode="auto">
            <a:xfrm>
              <a:off x="5801" y="4723"/>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6" name="Text Box 10"/>
            <p:cNvSpPr txBox="1">
              <a:spLocks noChangeArrowheads="1"/>
            </p:cNvSpPr>
            <p:nvPr/>
          </p:nvSpPr>
          <p:spPr bwMode="auto">
            <a:xfrm>
              <a:off x="5385" y="4866"/>
              <a:ext cx="841"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an equal share</a:t>
              </a:r>
              <a:endPar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7" name="Text Box 9"/>
            <p:cNvSpPr txBox="1">
              <a:spLocks noChangeArrowheads="1"/>
            </p:cNvSpPr>
            <p:nvPr/>
          </p:nvSpPr>
          <p:spPr bwMode="auto">
            <a:xfrm>
              <a:off x="6284" y="4866"/>
              <a:ext cx="885"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according to </a:t>
              </a:r>
              <a:r>
                <a:rPr lang="en-US" sz="1200" b="1" u="sng" dirty="0" smtClean="0">
                  <a:solidFill>
                    <a:schemeClr val="bg1"/>
                  </a:solidFill>
                </a:rPr>
                <a:t>individual need</a:t>
              </a:r>
              <a:endParaRPr lang="en-US" altLang="zh-CN" sz="1200" b="1" u="sng" dirty="0" smtClean="0">
                <a:solidFill>
                  <a:schemeClr val="bg1"/>
                </a:solidFill>
              </a:endParaRPr>
            </a:p>
          </p:txBody>
        </p:sp>
        <p:sp>
          <p:nvSpPr>
            <p:cNvPr id="108" name="Text Box 8"/>
            <p:cNvSpPr txBox="1">
              <a:spLocks noChangeArrowheads="1"/>
            </p:cNvSpPr>
            <p:nvPr/>
          </p:nvSpPr>
          <p:spPr bwMode="auto">
            <a:xfrm>
              <a:off x="7214" y="4866"/>
              <a:ext cx="886"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according to </a:t>
              </a:r>
              <a:r>
                <a:rPr lang="en-US" sz="1200" b="1" u="sng" dirty="0" smtClean="0">
                  <a:solidFill>
                    <a:schemeClr val="bg1"/>
                  </a:solidFill>
                </a:rPr>
                <a:t>individual effort</a:t>
              </a:r>
              <a:endParaRPr kumimoji="0" lang="en-US" altLang="zh-CN" sz="1200" b="1"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
          <p:nvSpPr>
            <p:cNvPr id="109" name="Text Box 7"/>
            <p:cNvSpPr txBox="1">
              <a:spLocks noChangeArrowheads="1"/>
            </p:cNvSpPr>
            <p:nvPr/>
          </p:nvSpPr>
          <p:spPr bwMode="auto">
            <a:xfrm>
              <a:off x="8150" y="4866"/>
              <a:ext cx="1090"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societal contribution</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0" name="Text Box 6"/>
            <p:cNvSpPr txBox="1">
              <a:spLocks noChangeArrowheads="1"/>
            </p:cNvSpPr>
            <p:nvPr/>
          </p:nvSpPr>
          <p:spPr bwMode="auto">
            <a:xfrm>
              <a:off x="9298" y="4866"/>
              <a:ext cx="877" cy="517"/>
            </a:xfrm>
            <a:prstGeom prst="rect">
              <a:avLst/>
            </a:prstGeom>
            <a:solidFill>
              <a:schemeClr val="accent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according to merit</a:t>
              </a:r>
              <a:endParaRPr kumimoji="0" lang="en-US" altLang="zh-CN" sz="12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1" name="AutoShape 5"/>
            <p:cNvSpPr>
              <a:spLocks noChangeShapeType="1"/>
            </p:cNvSpPr>
            <p:nvPr/>
          </p:nvSpPr>
          <p:spPr bwMode="auto">
            <a:xfrm>
              <a:off x="6709"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2" name="AutoShape 4"/>
            <p:cNvSpPr>
              <a:spLocks noChangeShapeType="1"/>
            </p:cNvSpPr>
            <p:nvPr/>
          </p:nvSpPr>
          <p:spPr bwMode="auto">
            <a:xfrm>
              <a:off x="7623" y="4724"/>
              <a:ext cx="4"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3" name="AutoShape 3"/>
            <p:cNvSpPr>
              <a:spLocks noChangeShapeType="1"/>
            </p:cNvSpPr>
            <p:nvPr/>
          </p:nvSpPr>
          <p:spPr bwMode="auto">
            <a:xfrm>
              <a:off x="8671" y="4724"/>
              <a:ext cx="5"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14" name="AutoShape 2"/>
            <p:cNvSpPr>
              <a:spLocks noChangeShapeType="1"/>
            </p:cNvSpPr>
            <p:nvPr/>
          </p:nvSpPr>
          <p:spPr bwMode="auto">
            <a:xfrm>
              <a:off x="9588" y="4724"/>
              <a:ext cx="6" cy="1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What concrete examples can be given to illustrate the principle of justice?</a:t>
            </a:r>
            <a:r>
              <a:rPr lang="en-US" altLang="zh-CN" sz="3400" dirty="0" smtClean="0"/>
              <a:t> (Pre. 5)</a:t>
            </a:r>
          </a:p>
        </p:txBody>
      </p:sp>
      <p:sp>
        <p:nvSpPr>
          <p:cNvPr id="12" name="内容占位符 11"/>
          <p:cNvSpPr>
            <a:spLocks noGrp="1"/>
          </p:cNvSpPr>
          <p:nvPr>
            <p:ph idx="1"/>
          </p:nvPr>
        </p:nvSpPr>
        <p:spPr/>
        <p:txBody>
          <a:bodyPr>
            <a:normAutofit lnSpcReduction="10000"/>
          </a:bodyPr>
          <a:lstStyle/>
          <a:p>
            <a:r>
              <a:rPr lang="en-US" sz="3600" dirty="0" smtClean="0">
                <a:solidFill>
                  <a:srgbClr val="0000FF"/>
                </a:solidFill>
              </a:rPr>
              <a:t>Unreasonable denial of entitled benefit and unduly imposed burden</a:t>
            </a:r>
            <a:endParaRPr lang="zh-CN" altLang="en-US" sz="3600" dirty="0" smtClean="0">
              <a:solidFill>
                <a:srgbClr val="0000FF"/>
              </a:solidFill>
            </a:endParaRPr>
          </a:p>
          <a:p>
            <a:pPr lvl="1"/>
            <a:r>
              <a:rPr lang="en-US" sz="3200" dirty="0" smtClean="0"/>
              <a:t>Enrolment of patients in new drug trial: who should be enrolled and who should not?</a:t>
            </a:r>
            <a:endParaRPr lang="zh-CN" altLang="en-US" sz="3200" dirty="0" smtClean="0"/>
          </a:p>
          <a:p>
            <a:r>
              <a:rPr lang="en-US" sz="3600" dirty="0" smtClean="0">
                <a:solidFill>
                  <a:srgbClr val="0000FF"/>
                </a:solidFill>
              </a:rPr>
              <a:t>Equal treatment of equals</a:t>
            </a:r>
            <a:endParaRPr lang="zh-CN" altLang="en-US" sz="3600" dirty="0" smtClean="0">
              <a:solidFill>
                <a:srgbClr val="0000FF"/>
              </a:solidFill>
            </a:endParaRPr>
          </a:p>
          <a:p>
            <a:pPr lvl="1"/>
            <a:r>
              <a:rPr lang="en-US" sz="3200" dirty="0" smtClean="0"/>
              <a:t>Determining factors of equality: age, sex, severity of the condition, financial status, social status</a:t>
            </a:r>
            <a:endParaRPr lang="zh-CN" altLang="en-US" sz="28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box(in)">
                                      <p:cBhvr>
                                        <p:cTn id="15" dur="500"/>
                                        <p:tgtEl>
                                          <p:spTgt spid="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box(in)">
                                      <p:cBhvr>
                                        <p:cTn id="20" dur="500"/>
                                        <p:tgtEl>
                                          <p:spTgt spid="12">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box(in)">
                                      <p:cBhvr>
                                        <p:cTn id="23"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Who ought to receive the benefits of research and bear its burdens?</a:t>
            </a:r>
            <a:endParaRPr lang="en-US" altLang="zh-CN" sz="3400" dirty="0" smtClean="0"/>
          </a:p>
        </p:txBody>
      </p:sp>
      <p:sp>
        <p:nvSpPr>
          <p:cNvPr id="12" name="内容占位符 11"/>
          <p:cNvSpPr>
            <a:spLocks noGrp="1"/>
          </p:cNvSpPr>
          <p:nvPr>
            <p:ph idx="1"/>
          </p:nvPr>
        </p:nvSpPr>
        <p:spPr/>
        <p:txBody>
          <a:bodyPr>
            <a:normAutofit lnSpcReduction="10000"/>
          </a:bodyPr>
          <a:lstStyle/>
          <a:p>
            <a:r>
              <a:rPr lang="en-US" sz="3600" dirty="0" smtClean="0"/>
              <a:t>"fairness in distribution" </a:t>
            </a:r>
          </a:p>
          <a:p>
            <a:r>
              <a:rPr lang="en-US" sz="3600" dirty="0" smtClean="0"/>
              <a:t>"what is deserved“</a:t>
            </a:r>
          </a:p>
          <a:p>
            <a:r>
              <a:rPr lang="en-US" sz="2800" dirty="0" smtClean="0"/>
              <a:t>criteria justifying differential treatment for certain purposes</a:t>
            </a:r>
          </a:p>
          <a:p>
            <a:pPr lvl="1"/>
            <a:r>
              <a:rPr lang="en-US" sz="2400" dirty="0" smtClean="0"/>
              <a:t>experience</a:t>
            </a:r>
          </a:p>
          <a:p>
            <a:pPr lvl="1"/>
            <a:r>
              <a:rPr lang="en-US" sz="2400" dirty="0" smtClean="0"/>
              <a:t>age</a:t>
            </a:r>
          </a:p>
          <a:p>
            <a:pPr lvl="1"/>
            <a:r>
              <a:rPr lang="en-US" sz="2400" dirty="0" smtClean="0"/>
              <a:t>deprivation</a:t>
            </a:r>
          </a:p>
          <a:p>
            <a:pPr lvl="1"/>
            <a:r>
              <a:rPr lang="en-US" sz="2400" dirty="0" smtClean="0"/>
              <a:t>competence</a:t>
            </a:r>
          </a:p>
          <a:p>
            <a:pPr lvl="1"/>
            <a:r>
              <a:rPr lang="en-US" sz="2400" dirty="0" smtClean="0"/>
              <a:t>merit and</a:t>
            </a:r>
          </a:p>
          <a:p>
            <a:pPr lvl="1"/>
            <a:r>
              <a:rPr lang="en-US" sz="2400" dirty="0" smtClean="0"/>
              <a:t>position</a:t>
            </a:r>
            <a:endParaRPr lang="zh-CN" altLang="en-US" sz="24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box(in)">
                                      <p:cBhvr>
                                        <p:cTn id="25" dur="500"/>
                                        <p:tgtEl>
                                          <p:spTgt spid="12">
                                            <p:txEl>
                                              <p:pRg st="3" end="3"/>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box(in)">
                                      <p:cBhvr>
                                        <p:cTn id="28" dur="500"/>
                                        <p:tgtEl>
                                          <p:spTgt spid="12">
                                            <p:txEl>
                                              <p:pRg st="4" end="4"/>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animEffect transition="in" filter="box(in)">
                                      <p:cBhvr>
                                        <p:cTn id="31" dur="500"/>
                                        <p:tgtEl>
                                          <p:spTgt spid="12">
                                            <p:txEl>
                                              <p:pRg st="5" end="5"/>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2">
                                            <p:txEl>
                                              <p:pRg st="6" end="6"/>
                                            </p:txEl>
                                          </p:spTgt>
                                        </p:tgtEl>
                                        <p:attrNameLst>
                                          <p:attrName>style.visibility</p:attrName>
                                        </p:attrNameLst>
                                      </p:cBhvr>
                                      <p:to>
                                        <p:strVal val="visible"/>
                                      </p:to>
                                    </p:set>
                                    <p:animEffect transition="in" filter="box(in)">
                                      <p:cBhvr>
                                        <p:cTn id="34" dur="500"/>
                                        <p:tgtEl>
                                          <p:spTgt spid="12">
                                            <p:txEl>
                                              <p:pRg st="6" end="6"/>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2">
                                            <p:txEl>
                                              <p:pRg st="7" end="7"/>
                                            </p:txEl>
                                          </p:spTgt>
                                        </p:tgtEl>
                                        <p:attrNameLst>
                                          <p:attrName>style.visibility</p:attrName>
                                        </p:attrNameLst>
                                      </p:cBhvr>
                                      <p:to>
                                        <p:strVal val="visible"/>
                                      </p:to>
                                    </p:set>
                                    <p:animEffect transition="in" filter="box(in)">
                                      <p:cBhvr>
                                        <p:cTn id="37" dur="500"/>
                                        <p:tgtEl>
                                          <p:spTgt spid="12">
                                            <p:txEl>
                                              <p:pRg st="7" end="7"/>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2">
                                            <p:txEl>
                                              <p:pRg st="8" end="8"/>
                                            </p:txEl>
                                          </p:spTgt>
                                        </p:tgtEl>
                                        <p:attrNameLst>
                                          <p:attrName>style.visibility</p:attrName>
                                        </p:attrNameLst>
                                      </p:cBhvr>
                                      <p:to>
                                        <p:strVal val="visible"/>
                                      </p:to>
                                    </p:set>
                                    <p:animEffect transition="in" filter="box(in)">
                                      <p:cBhvr>
                                        <p:cTn id="40"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fontScale="92500" lnSpcReduction="20000"/>
          </a:bodyPr>
          <a:lstStyle/>
          <a:p>
            <a:r>
              <a:rPr lang="en-US" sz="3600" dirty="0" smtClean="0"/>
              <a:t>Almost all commentators allow that distinctions based on experience, age, deprivation, competence, merit and position do sometimes constitute criteria justifying differential treatment for certain purposes.</a:t>
            </a:r>
          </a:p>
          <a:p>
            <a:r>
              <a:rPr lang="zh-CN" altLang="en-US" sz="3600" dirty="0" smtClean="0"/>
              <a:t>几乎所有的评论员承认，出于特定目的，进行差异化对待的标准可以包括有无经验、年龄大小、是否贫困、有无能力、功过大小和地位高低等因素的差异。</a:t>
            </a:r>
            <a:endParaRPr lang="zh-CN" altLang="en-US" sz="24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Widely accepted formulations of just ways to distribute burdens and benefits</a:t>
            </a:r>
            <a:endParaRPr lang="en-US" altLang="zh-CN" sz="3400" dirty="0" smtClean="0"/>
          </a:p>
        </p:txBody>
      </p:sp>
      <p:sp>
        <p:nvSpPr>
          <p:cNvPr id="12" name="内容占位符 11"/>
          <p:cNvSpPr>
            <a:spLocks noGrp="1"/>
          </p:cNvSpPr>
          <p:nvPr>
            <p:ph idx="1"/>
          </p:nvPr>
        </p:nvSpPr>
        <p:spPr/>
        <p:txBody>
          <a:bodyPr>
            <a:normAutofit lnSpcReduction="10000"/>
          </a:bodyPr>
          <a:lstStyle/>
          <a:p>
            <a:r>
              <a:rPr lang="en-US" sz="3600" dirty="0" smtClean="0"/>
              <a:t>(1) to each person an equal share</a:t>
            </a:r>
          </a:p>
          <a:p>
            <a:r>
              <a:rPr lang="en-US" sz="3600" dirty="0" smtClean="0"/>
              <a:t>(2) to each person according to individual need</a:t>
            </a:r>
          </a:p>
          <a:p>
            <a:r>
              <a:rPr lang="en-US" sz="3600" dirty="0" smtClean="0"/>
              <a:t>(3) to each person according to individual effort</a:t>
            </a:r>
          </a:p>
          <a:p>
            <a:r>
              <a:rPr lang="en-US" sz="3600" dirty="0" smtClean="0"/>
              <a:t>(4) to each person according to societal contribution, and </a:t>
            </a:r>
          </a:p>
          <a:p>
            <a:r>
              <a:rPr lang="en-US" sz="3600" dirty="0" smtClean="0"/>
              <a:t>(5) to each person according to merit.</a:t>
            </a:r>
            <a:endParaRPr lang="zh-CN" altLang="en-US" sz="24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192, P8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box(in)">
                                      <p:cBhvr>
                                        <p:cTn id="3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sz="3200" dirty="0" smtClean="0"/>
              <a:t>What is informed consent and its application?</a:t>
            </a:r>
            <a:r>
              <a:rPr lang="en-US" altLang="zh-CN" sz="3200" b="1" dirty="0" smtClean="0"/>
              <a:t> (Pre. 6) </a:t>
            </a:r>
          </a:p>
        </p:txBody>
      </p:sp>
      <p:sp>
        <p:nvSpPr>
          <p:cNvPr id="9219" name="Rectangle 3"/>
          <p:cNvSpPr>
            <a:spLocks noGrp="1" noChangeArrowheads="1"/>
          </p:cNvSpPr>
          <p:nvPr>
            <p:ph type="body" idx="1"/>
          </p:nvPr>
        </p:nvSpPr>
        <p:spPr>
          <a:xfrm>
            <a:off x="428625" y="1428736"/>
            <a:ext cx="8258175" cy="4416439"/>
          </a:xfrm>
        </p:spPr>
        <p:txBody>
          <a:bodyPr>
            <a:normAutofit/>
          </a:bodyPr>
          <a:lstStyle/>
          <a:p>
            <a:r>
              <a:rPr lang="en-US" dirty="0" smtClean="0">
                <a:solidFill>
                  <a:srgbClr val="0000FF"/>
                </a:solidFill>
              </a:rPr>
              <a:t>Definition:</a:t>
            </a:r>
            <a:r>
              <a:rPr lang="en-US" dirty="0" smtClean="0"/>
              <a:t> the opportunity to choose what shall or shall not happen to them</a:t>
            </a:r>
            <a:endParaRPr lang="zh-CN" altLang="en-US" dirty="0" smtClean="0"/>
          </a:p>
          <a:p>
            <a:r>
              <a:rPr lang="en-US" dirty="0" smtClean="0">
                <a:solidFill>
                  <a:srgbClr val="0000FF"/>
                </a:solidFill>
              </a:rPr>
              <a:t>Application</a:t>
            </a:r>
            <a:endParaRPr lang="zh-CN" altLang="en-US" dirty="0" smtClean="0">
              <a:solidFill>
                <a:srgbClr val="0000FF"/>
              </a:solidFill>
            </a:endParaRPr>
          </a:p>
          <a:p>
            <a:pPr lvl="1"/>
            <a:r>
              <a:rPr lang="en-US" dirty="0" smtClean="0"/>
              <a:t>A process rather than signing a written form</a:t>
            </a:r>
            <a:endParaRPr lang="zh-CN" altLang="en-US" dirty="0" smtClean="0"/>
          </a:p>
          <a:p>
            <a:pPr lvl="1"/>
            <a:r>
              <a:rPr lang="en-US" dirty="0" smtClean="0"/>
              <a:t>Adequate information as the premise</a:t>
            </a:r>
            <a:endParaRPr lang="zh-CN" altLang="en-US" dirty="0" smtClean="0"/>
          </a:p>
          <a:p>
            <a:pPr lvl="1"/>
            <a:r>
              <a:rPr lang="en-US" dirty="0" smtClean="0"/>
              <a:t>A well-informed decision as the expected result</a:t>
            </a:r>
          </a:p>
        </p:txBody>
      </p:sp>
      <p:sp>
        <p:nvSpPr>
          <p:cNvPr id="16388" name="TextBox 4"/>
          <p:cNvSpPr txBox="1">
            <a:spLocks noChangeArrowheads="1"/>
          </p:cNvSpPr>
          <p:nvPr/>
        </p:nvSpPr>
        <p:spPr bwMode="auto">
          <a:xfrm>
            <a:off x="4071934" y="6286500"/>
            <a:ext cx="250031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P10</a:t>
            </a:r>
            <a:endParaRPr lang="zh-CN" altLang="en-US" sz="2000" b="1" dirty="0">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9219">
                                            <p:txEl>
                                              <p:pRg st="4" end="4"/>
                                            </p:txEl>
                                          </p:spTgt>
                                        </p:tgtEl>
                                        <p:attrNameLst>
                                          <p:attrName>style.visibility</p:attrName>
                                        </p:attrNameLst>
                                      </p:cBhvr>
                                      <p:to>
                                        <p:strVal val="visible"/>
                                      </p:to>
                                    </p:set>
                                    <p:anim calcmode="lin" valueType="num">
                                      <p:cBhvr additive="base">
                                        <p:cTn id="30"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sz="3200" dirty="0" smtClean="0"/>
              <a:t>Assessment of Risks and Benefits</a:t>
            </a:r>
            <a:r>
              <a:rPr lang="en-US" altLang="zh-CN" sz="3200" b="1" dirty="0" smtClean="0"/>
              <a:t> </a:t>
            </a:r>
          </a:p>
        </p:txBody>
      </p:sp>
      <p:sp>
        <p:nvSpPr>
          <p:cNvPr id="9219" name="Rectangle 3"/>
          <p:cNvSpPr>
            <a:spLocks noGrp="1" noChangeArrowheads="1"/>
          </p:cNvSpPr>
          <p:nvPr>
            <p:ph type="body" idx="1"/>
          </p:nvPr>
        </p:nvSpPr>
        <p:spPr>
          <a:xfrm>
            <a:off x="428625" y="1428736"/>
            <a:ext cx="8258175" cy="4416439"/>
          </a:xfrm>
        </p:spPr>
        <p:txBody>
          <a:bodyPr>
            <a:normAutofit/>
          </a:bodyPr>
          <a:lstStyle/>
          <a:p>
            <a:r>
              <a:rPr lang="en-US" dirty="0" smtClean="0"/>
              <a:t>A careful arrayal of relevant data</a:t>
            </a:r>
          </a:p>
          <a:p>
            <a:r>
              <a:rPr lang="en-US" dirty="0" smtClean="0"/>
              <a:t>Alternative ways of obtaining the benefits sought in the research</a:t>
            </a:r>
          </a:p>
          <a:p>
            <a:pPr lvl="1"/>
            <a:r>
              <a:rPr lang="en-US" dirty="0" smtClean="0"/>
              <a:t>The assessment presents both </a:t>
            </a:r>
            <a:r>
              <a:rPr lang="en-US" dirty="0" smtClean="0">
                <a:solidFill>
                  <a:srgbClr val="0000FF"/>
                </a:solidFill>
              </a:rPr>
              <a:t>an opportunity </a:t>
            </a:r>
            <a:r>
              <a:rPr lang="en-US" dirty="0" smtClean="0"/>
              <a:t>and </a:t>
            </a:r>
            <a:r>
              <a:rPr lang="en-US" dirty="0" smtClean="0">
                <a:solidFill>
                  <a:srgbClr val="0000FF"/>
                </a:solidFill>
              </a:rPr>
              <a:t>a responsibility </a:t>
            </a:r>
            <a:r>
              <a:rPr lang="en-US" dirty="0" smtClean="0"/>
              <a:t>to gather systematic and comprehensive information about proposed research.</a:t>
            </a:r>
          </a:p>
          <a:p>
            <a:endParaRPr lang="en-US" dirty="0" smtClean="0"/>
          </a:p>
          <a:p>
            <a:endParaRPr lang="en-US" dirty="0" smtClean="0"/>
          </a:p>
          <a:p>
            <a:endParaRPr lang="en-US" dirty="0" smtClean="0"/>
          </a:p>
        </p:txBody>
      </p:sp>
      <p:sp>
        <p:nvSpPr>
          <p:cNvPr id="16388" name="TextBox 4"/>
          <p:cNvSpPr txBox="1">
            <a:spLocks noChangeArrowheads="1"/>
          </p:cNvSpPr>
          <p:nvPr/>
        </p:nvSpPr>
        <p:spPr bwMode="auto">
          <a:xfrm>
            <a:off x="4071934" y="6286500"/>
            <a:ext cx="250031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P11</a:t>
            </a:r>
            <a:endParaRPr lang="zh-CN" altLang="en-US" sz="2000" b="1" dirty="0">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sz="3200" dirty="0" smtClean="0"/>
              <a:t>Assessment of Risks and Benefits</a:t>
            </a:r>
            <a:r>
              <a:rPr lang="en-US" altLang="zh-CN" sz="3200" b="1" dirty="0" smtClean="0"/>
              <a:t> </a:t>
            </a:r>
          </a:p>
        </p:txBody>
      </p:sp>
      <p:sp>
        <p:nvSpPr>
          <p:cNvPr id="9219" name="Rectangle 3"/>
          <p:cNvSpPr>
            <a:spLocks noGrp="1" noChangeArrowheads="1"/>
          </p:cNvSpPr>
          <p:nvPr>
            <p:ph type="body" idx="1"/>
          </p:nvPr>
        </p:nvSpPr>
        <p:spPr>
          <a:xfrm>
            <a:off x="428625" y="1428736"/>
            <a:ext cx="8258175" cy="4416439"/>
          </a:xfrm>
        </p:spPr>
        <p:txBody>
          <a:bodyPr>
            <a:normAutofit/>
          </a:bodyPr>
          <a:lstStyle/>
          <a:p>
            <a:r>
              <a:rPr lang="en-US" dirty="0" smtClean="0">
                <a:solidFill>
                  <a:srgbClr val="0000FF"/>
                </a:solidFill>
              </a:rPr>
              <a:t>For the investigator</a:t>
            </a:r>
          </a:p>
          <a:p>
            <a:pPr lvl="1"/>
            <a:r>
              <a:rPr lang="en-US" dirty="0" smtClean="0"/>
              <a:t>A means to examine whether the proposed research is properly designed</a:t>
            </a:r>
          </a:p>
          <a:p>
            <a:r>
              <a:rPr lang="en-US" dirty="0" smtClean="0">
                <a:solidFill>
                  <a:srgbClr val="0000FF"/>
                </a:solidFill>
              </a:rPr>
              <a:t>For a review committee</a:t>
            </a:r>
          </a:p>
          <a:p>
            <a:pPr lvl="1"/>
            <a:r>
              <a:rPr lang="en-US" dirty="0" smtClean="0"/>
              <a:t>A method for determining whether the risks that will be presented to subjects are justified</a:t>
            </a:r>
          </a:p>
          <a:p>
            <a:r>
              <a:rPr lang="en-US" dirty="0" smtClean="0">
                <a:solidFill>
                  <a:srgbClr val="0000FF"/>
                </a:solidFill>
              </a:rPr>
              <a:t>For prospective subjects</a:t>
            </a:r>
          </a:p>
          <a:p>
            <a:pPr lvl="1"/>
            <a:r>
              <a:rPr lang="en-US" dirty="0" smtClean="0"/>
              <a:t>Assisting the determination whether or not to participate.</a:t>
            </a:r>
          </a:p>
          <a:p>
            <a:endParaRPr lang="en-US" dirty="0" smtClean="0"/>
          </a:p>
          <a:p>
            <a:endParaRPr lang="en-US" dirty="0" smtClean="0"/>
          </a:p>
        </p:txBody>
      </p:sp>
      <p:sp>
        <p:nvSpPr>
          <p:cNvPr id="16388" name="TextBox 4"/>
          <p:cNvSpPr txBox="1">
            <a:spLocks noChangeArrowheads="1"/>
          </p:cNvSpPr>
          <p:nvPr/>
        </p:nvSpPr>
        <p:spPr bwMode="auto">
          <a:xfrm>
            <a:off x="4071934" y="6286500"/>
            <a:ext cx="250031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P11</a:t>
            </a:r>
            <a:endParaRPr lang="zh-CN" altLang="en-US" sz="2000" b="1" dirty="0">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additive="base">
                                        <p:cTn id="32"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219">
                                            <p:txEl>
                                              <p:pRg st="5" end="5"/>
                                            </p:txEl>
                                          </p:spTgt>
                                        </p:tgtEl>
                                        <p:attrNameLst>
                                          <p:attrName>style.visibility</p:attrName>
                                        </p:attrNameLst>
                                      </p:cBhvr>
                                      <p:to>
                                        <p:strVal val="visible"/>
                                      </p:to>
                                    </p:set>
                                    <p:anim calcmode="lin" valueType="num">
                                      <p:cBhvr additive="base">
                                        <p:cTn id="36"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596" y="285728"/>
            <a:ext cx="8229600" cy="1079485"/>
          </a:xfrm>
        </p:spPr>
        <p:txBody>
          <a:bodyPr/>
          <a:lstStyle/>
          <a:p>
            <a:pPr eaLnBrk="1" hangingPunct="1"/>
            <a:r>
              <a:rPr lang="en-US" altLang="zh-CN" sz="4000" b="1" dirty="0" smtClean="0"/>
              <a:t>Core terms to know in relation to </a:t>
            </a:r>
            <a:br>
              <a:rPr lang="en-US" altLang="zh-CN" sz="4000" b="1" dirty="0" smtClean="0"/>
            </a:br>
            <a:r>
              <a:rPr lang="en-US" altLang="zh-CN" sz="4000" b="1" dirty="0" smtClean="0"/>
              <a:t>Medical Ethics</a:t>
            </a:r>
          </a:p>
        </p:txBody>
      </p:sp>
      <p:sp>
        <p:nvSpPr>
          <p:cNvPr id="7171" name="Rectangle 3"/>
          <p:cNvSpPr>
            <a:spLocks noGrp="1" noChangeArrowheads="1"/>
          </p:cNvSpPr>
          <p:nvPr>
            <p:ph type="body" idx="1"/>
          </p:nvPr>
        </p:nvSpPr>
        <p:spPr>
          <a:xfrm>
            <a:off x="457200" y="1500188"/>
            <a:ext cx="8229600" cy="4630737"/>
          </a:xfrm>
        </p:spPr>
        <p:txBody>
          <a:bodyPr>
            <a:normAutofit fontScale="92500" lnSpcReduction="10000"/>
          </a:bodyPr>
          <a:lstStyle/>
          <a:p>
            <a:r>
              <a:rPr lang="en-US" sz="4000" dirty="0" smtClean="0"/>
              <a:t>Autonomy</a:t>
            </a:r>
          </a:p>
          <a:p>
            <a:r>
              <a:rPr lang="en-US" altLang="zh-CN" sz="4000" dirty="0" smtClean="0"/>
              <a:t>Beneficence</a:t>
            </a:r>
          </a:p>
          <a:p>
            <a:r>
              <a:rPr lang="en-US" altLang="zh-CN" sz="4000" dirty="0" smtClean="0"/>
              <a:t>Non-</a:t>
            </a:r>
            <a:r>
              <a:rPr lang="en-US" altLang="zh-CN" sz="4000" dirty="0" err="1" smtClean="0"/>
              <a:t>Maleficence</a:t>
            </a:r>
            <a:endParaRPr lang="en-US" altLang="zh-CN" sz="4000" dirty="0" smtClean="0"/>
          </a:p>
          <a:p>
            <a:r>
              <a:rPr lang="en-US" altLang="zh-CN" sz="4000" dirty="0" smtClean="0"/>
              <a:t>Euthanasia</a:t>
            </a:r>
          </a:p>
          <a:p>
            <a:r>
              <a:rPr lang="en-US" altLang="zh-CN" sz="4000" dirty="0" smtClean="0"/>
              <a:t>Informed consent</a:t>
            </a:r>
          </a:p>
          <a:p>
            <a:r>
              <a:rPr lang="en-US" altLang="zh-CN" sz="4000" dirty="0" smtClean="0"/>
              <a:t>Confidentiality</a:t>
            </a:r>
          </a:p>
          <a:p>
            <a:r>
              <a:rPr lang="en-US" altLang="zh-CN" sz="4000" dirty="0" smtClean="0"/>
              <a:t>Ethics committees</a:t>
            </a:r>
          </a:p>
        </p:txBody>
      </p:sp>
      <p:sp>
        <p:nvSpPr>
          <p:cNvPr id="6148" name="TextBox 5"/>
          <p:cNvSpPr txBox="1">
            <a:spLocks noChangeArrowheads="1"/>
          </p:cNvSpPr>
          <p:nvPr/>
        </p:nvSpPr>
        <p:spPr bwMode="auto">
          <a:xfrm>
            <a:off x="4786313" y="6215063"/>
            <a:ext cx="1857375" cy="400050"/>
          </a:xfrm>
          <a:prstGeom prst="rect">
            <a:avLst/>
          </a:prstGeom>
          <a:noFill/>
          <a:ln w="9525">
            <a:noFill/>
            <a:miter lim="800000"/>
            <a:headEnd/>
            <a:tailEnd/>
          </a:ln>
        </p:spPr>
        <p:txBody>
          <a:bodyPr>
            <a:spAutoFit/>
          </a:bodyPr>
          <a:lstStyle/>
          <a:p>
            <a:r>
              <a:rPr lang="en-US" altLang="zh-CN" sz="2000" b="1" dirty="0">
                <a:solidFill>
                  <a:srgbClr val="0000FF"/>
                </a:solidFill>
              </a:rPr>
              <a:t>Page </a:t>
            </a:r>
            <a:r>
              <a:rPr lang="en-US" altLang="zh-CN" sz="2000" b="1" dirty="0" smtClean="0">
                <a:solidFill>
                  <a:srgbClr val="0000FF"/>
                </a:solidFill>
              </a:rPr>
              <a:t>167-188</a:t>
            </a:r>
            <a:endParaRPr lang="zh-CN" altLang="en-US" sz="2000" b="1" dirty="0">
              <a:solidFill>
                <a:srgbClr val="0000FF"/>
              </a:solidFill>
            </a:endParaRPr>
          </a:p>
        </p:txBody>
      </p:sp>
      <p:pic>
        <p:nvPicPr>
          <p:cNvPr id="6149"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171">
                                            <p:txEl>
                                              <p:pRg st="2" end="2"/>
                                            </p:txEl>
                                          </p:spTgt>
                                        </p:tgtEl>
                                        <p:attrNameLst>
                                          <p:attrName>style.visibility</p:attrName>
                                        </p:attrNameLst>
                                      </p:cBhvr>
                                      <p:to>
                                        <p:strVal val="visible"/>
                                      </p:to>
                                    </p:set>
                                    <p:anim calcmode="lin" valueType="num">
                                      <p:cBhvr additive="base">
                                        <p:cTn id="24"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 calcmode="lin" valueType="num">
                                      <p:cBhvr additive="base">
                                        <p:cTn id="30"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171">
                                            <p:txEl>
                                              <p:pRg st="4" end="4"/>
                                            </p:txEl>
                                          </p:spTgt>
                                        </p:tgtEl>
                                        <p:attrNameLst>
                                          <p:attrName>style.visibility</p:attrName>
                                        </p:attrNameLst>
                                      </p:cBhvr>
                                      <p:to>
                                        <p:strVal val="visible"/>
                                      </p:to>
                                    </p:set>
                                    <p:anim calcmode="lin" valueType="num">
                                      <p:cBhvr additive="base">
                                        <p:cTn id="36"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 calcmode="lin" valueType="num">
                                      <p:cBhvr additive="base">
                                        <p:cTn id="42"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171">
                                            <p:txEl>
                                              <p:pRg st="6" end="6"/>
                                            </p:txEl>
                                          </p:spTgt>
                                        </p:tgtEl>
                                        <p:attrNameLst>
                                          <p:attrName>style.visibility</p:attrName>
                                        </p:attrNameLst>
                                      </p:cBhvr>
                                      <p:to>
                                        <p:strVal val="visible"/>
                                      </p:to>
                                    </p:set>
                                    <p:anim calcmode="lin" valueType="num">
                                      <p:cBhvr additive="base">
                                        <p:cTn id="48"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sz="3200" dirty="0" smtClean="0"/>
              <a:t>What are the considerations involved in selection of human subjects in research?</a:t>
            </a:r>
            <a:r>
              <a:rPr lang="en-US" altLang="zh-CN" sz="3200" b="1" dirty="0" smtClean="0"/>
              <a:t> (Pre. 7) </a:t>
            </a:r>
          </a:p>
        </p:txBody>
      </p:sp>
      <p:sp>
        <p:nvSpPr>
          <p:cNvPr id="9219" name="Rectangle 3"/>
          <p:cNvSpPr>
            <a:spLocks noGrp="1" noChangeArrowheads="1"/>
          </p:cNvSpPr>
          <p:nvPr>
            <p:ph type="body" idx="1"/>
          </p:nvPr>
        </p:nvSpPr>
        <p:spPr>
          <a:xfrm>
            <a:off x="428625" y="1428736"/>
            <a:ext cx="8258175" cy="4416439"/>
          </a:xfrm>
        </p:spPr>
        <p:txBody>
          <a:bodyPr>
            <a:normAutofit/>
          </a:bodyPr>
          <a:lstStyle/>
          <a:p>
            <a:r>
              <a:rPr lang="en-US" dirty="0" smtClean="0"/>
              <a:t>Requirement for consent as entailed by the principle of respect for persons</a:t>
            </a:r>
            <a:endParaRPr lang="zh-CN" altLang="en-US" dirty="0" smtClean="0"/>
          </a:p>
          <a:p>
            <a:r>
              <a:rPr lang="en-US" dirty="0" smtClean="0"/>
              <a:t>Risk/benefit assessment as entailed by the principle of beneficence</a:t>
            </a:r>
            <a:endParaRPr lang="zh-CN" altLang="en-US" dirty="0" smtClean="0"/>
          </a:p>
          <a:p>
            <a:r>
              <a:rPr lang="en-US" dirty="0" smtClean="0"/>
              <a:t>More requirements of fairness as entailed by the principle of justice</a:t>
            </a:r>
            <a:endParaRPr lang="zh-CN" altLang="en-US" dirty="0" smtClean="0"/>
          </a:p>
          <a:p>
            <a:pPr lvl="1"/>
            <a:r>
              <a:rPr lang="en-US" dirty="0" smtClean="0">
                <a:solidFill>
                  <a:srgbClr val="0000FF"/>
                </a:solidFill>
              </a:rPr>
              <a:t>At the individual level: </a:t>
            </a:r>
            <a:r>
              <a:rPr lang="en-US" dirty="0" smtClean="0"/>
              <a:t>fairness</a:t>
            </a:r>
            <a:endParaRPr lang="zh-CN" altLang="en-US" dirty="0" smtClean="0"/>
          </a:p>
          <a:p>
            <a:pPr lvl="1"/>
            <a:r>
              <a:rPr lang="en-US" dirty="0" smtClean="0">
                <a:solidFill>
                  <a:srgbClr val="0000FF"/>
                </a:solidFill>
              </a:rPr>
              <a:t>At the social level: </a:t>
            </a:r>
            <a:r>
              <a:rPr lang="en-US" dirty="0" smtClean="0"/>
              <a:t>distinction between classes</a:t>
            </a:r>
          </a:p>
        </p:txBody>
      </p:sp>
      <p:sp>
        <p:nvSpPr>
          <p:cNvPr id="16388" name="TextBox 4"/>
          <p:cNvSpPr txBox="1">
            <a:spLocks noChangeArrowheads="1"/>
          </p:cNvSpPr>
          <p:nvPr/>
        </p:nvSpPr>
        <p:spPr bwMode="auto">
          <a:xfrm>
            <a:off x="4071934" y="6286500"/>
            <a:ext cx="250031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P12-13</a:t>
            </a:r>
            <a:endParaRPr lang="zh-CN" altLang="en-US" sz="2000" b="1" dirty="0">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sz="3200" dirty="0" smtClean="0"/>
              <a:t>What are the considerations involved in selection of human subjects in research?</a:t>
            </a:r>
            <a:r>
              <a:rPr lang="en-US" altLang="zh-CN" sz="3200" b="1" dirty="0" smtClean="0"/>
              <a:t> (Pre. 7) </a:t>
            </a:r>
          </a:p>
        </p:txBody>
      </p:sp>
      <p:sp>
        <p:nvSpPr>
          <p:cNvPr id="9219" name="Rectangle 3"/>
          <p:cNvSpPr>
            <a:spLocks noGrp="1" noChangeArrowheads="1"/>
          </p:cNvSpPr>
          <p:nvPr>
            <p:ph type="body" idx="1"/>
          </p:nvPr>
        </p:nvSpPr>
        <p:spPr>
          <a:xfrm>
            <a:off x="428625" y="1428736"/>
            <a:ext cx="8258175" cy="4416439"/>
          </a:xfrm>
        </p:spPr>
        <p:txBody>
          <a:bodyPr>
            <a:normAutofit lnSpcReduction="10000"/>
          </a:bodyPr>
          <a:lstStyle/>
          <a:p>
            <a:r>
              <a:rPr lang="en-US" dirty="0" smtClean="0"/>
              <a:t>More requirements of fairness as entailed by the principle of justice</a:t>
            </a:r>
            <a:endParaRPr lang="zh-CN" altLang="en-US" dirty="0" smtClean="0"/>
          </a:p>
          <a:p>
            <a:pPr lvl="1"/>
            <a:r>
              <a:rPr lang="en-US" dirty="0" smtClean="0">
                <a:solidFill>
                  <a:srgbClr val="0000FF"/>
                </a:solidFill>
              </a:rPr>
              <a:t>At the individual level: </a:t>
            </a:r>
            <a:r>
              <a:rPr lang="en-US" dirty="0" smtClean="0"/>
              <a:t>fairness</a:t>
            </a:r>
          </a:p>
          <a:p>
            <a:pPr lvl="2"/>
            <a:r>
              <a:rPr lang="en-US" dirty="0" smtClean="0"/>
              <a:t>they should not offer potentially beneficial research only to some patients who are in their favor or select only "undesirable" persons for risky research.</a:t>
            </a:r>
            <a:endParaRPr lang="zh-CN" altLang="en-US" dirty="0" smtClean="0"/>
          </a:p>
          <a:p>
            <a:pPr lvl="1"/>
            <a:r>
              <a:rPr lang="en-US" dirty="0" smtClean="0">
                <a:solidFill>
                  <a:srgbClr val="0000FF"/>
                </a:solidFill>
              </a:rPr>
              <a:t>At the social level: </a:t>
            </a:r>
            <a:r>
              <a:rPr lang="en-US" dirty="0" smtClean="0"/>
              <a:t>distinction between classes</a:t>
            </a:r>
          </a:p>
          <a:p>
            <a:pPr lvl="2"/>
            <a:r>
              <a:rPr lang="en-US" dirty="0" smtClean="0"/>
              <a:t>there is an order of preference in the selection of classes of subjects (e.g., adults before children) and that some classes of potential subjects (e.g., the institutionalized mentally infirm or prisoners) may be involved as research subjects, if at all, only on certain conditions.</a:t>
            </a:r>
          </a:p>
        </p:txBody>
      </p:sp>
      <p:sp>
        <p:nvSpPr>
          <p:cNvPr id="16388" name="TextBox 4"/>
          <p:cNvSpPr txBox="1">
            <a:spLocks noChangeArrowheads="1"/>
          </p:cNvSpPr>
          <p:nvPr/>
        </p:nvSpPr>
        <p:spPr bwMode="auto">
          <a:xfrm>
            <a:off x="4071934" y="6286500"/>
            <a:ext cx="2500316"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P13</a:t>
            </a:r>
            <a:endParaRPr lang="zh-CN" altLang="en-US" sz="2000" b="1" dirty="0">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9219">
                                            <p:txEl>
                                              <p:pRg st="4" end="4"/>
                                            </p:txEl>
                                          </p:spTgt>
                                        </p:tgtEl>
                                        <p:attrNameLst>
                                          <p:attrName>style.visibility</p:attrName>
                                        </p:attrNameLst>
                                      </p:cBhvr>
                                      <p:to>
                                        <p:strVal val="visible"/>
                                      </p:to>
                                    </p:set>
                                    <p:anim calcmode="lin" valueType="num">
                                      <p:cBhvr additive="base">
                                        <p:cTn id="30"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3400" dirty="0" smtClean="0"/>
              <a:t>Language Focus</a:t>
            </a:r>
          </a:p>
        </p:txBody>
      </p:sp>
      <p:sp>
        <p:nvSpPr>
          <p:cNvPr id="12" name="内容占位符 11"/>
          <p:cNvSpPr>
            <a:spLocks noGrp="1"/>
          </p:cNvSpPr>
          <p:nvPr>
            <p:ph idx="1"/>
          </p:nvPr>
        </p:nvSpPr>
        <p:spPr/>
        <p:txBody>
          <a:bodyPr>
            <a:normAutofit fontScale="92500"/>
          </a:bodyPr>
          <a:lstStyle/>
          <a:p>
            <a:r>
              <a:rPr lang="en-US" sz="3600" dirty="0" smtClean="0">
                <a:solidFill>
                  <a:srgbClr val="0000FF"/>
                </a:solidFill>
              </a:rPr>
              <a:t>Just as </a:t>
            </a:r>
            <a:r>
              <a:rPr lang="en-US" sz="3600" dirty="0" smtClean="0"/>
              <a:t>the principle of respect for persons </a:t>
            </a:r>
            <a:r>
              <a:rPr lang="en-US" sz="3600" dirty="0" smtClean="0">
                <a:solidFill>
                  <a:srgbClr val="0000FF"/>
                </a:solidFill>
              </a:rPr>
              <a:t>finds</a:t>
            </a:r>
            <a:r>
              <a:rPr lang="en-US" sz="3600" dirty="0" smtClean="0"/>
              <a:t> expression </a:t>
            </a:r>
            <a:r>
              <a:rPr lang="en-US" sz="3600" dirty="0" smtClean="0">
                <a:solidFill>
                  <a:srgbClr val="0000FF"/>
                </a:solidFill>
              </a:rPr>
              <a:t>in the </a:t>
            </a:r>
            <a:r>
              <a:rPr lang="en-US" sz="3600" dirty="0" smtClean="0"/>
              <a:t>requirements for consent, and the principle of beneficence </a:t>
            </a:r>
            <a:r>
              <a:rPr lang="en-US" sz="3600" dirty="0" smtClean="0">
                <a:solidFill>
                  <a:srgbClr val="0000FF"/>
                </a:solidFill>
              </a:rPr>
              <a:t>in risk/benefit </a:t>
            </a:r>
            <a:r>
              <a:rPr lang="en-US" sz="3600" dirty="0" smtClean="0"/>
              <a:t>assessment, the principle of justice </a:t>
            </a:r>
            <a:r>
              <a:rPr lang="en-US" sz="3600" dirty="0" smtClean="0">
                <a:solidFill>
                  <a:srgbClr val="0000FF"/>
                </a:solidFill>
              </a:rPr>
              <a:t>gives rise to</a:t>
            </a:r>
            <a:r>
              <a:rPr lang="en-US" sz="3600" dirty="0" smtClean="0"/>
              <a:t> moral requirements that there be fair procedures and outcomes in the selection of research subjects.</a:t>
            </a:r>
            <a:endParaRPr lang="en-US" altLang="zh-CN" sz="3200" dirty="0" smtClean="0"/>
          </a:p>
        </p:txBody>
      </p:sp>
      <p:sp>
        <p:nvSpPr>
          <p:cNvPr id="5124" name="TextBox 5"/>
          <p:cNvSpPr txBox="1">
            <a:spLocks noChangeArrowheads="1"/>
          </p:cNvSpPr>
          <p:nvPr/>
        </p:nvSpPr>
        <p:spPr bwMode="auto">
          <a:xfrm>
            <a:off x="4286248" y="6215063"/>
            <a:ext cx="2357440"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193, P12</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amond(in)">
                                      <p:cBhvr>
                                        <p:cTn id="1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Assignment for Group Presentation</a:t>
            </a:r>
            <a:r>
              <a:rPr lang="en-US" altLang="zh-CN" smtClean="0"/>
              <a:t> </a:t>
            </a:r>
          </a:p>
        </p:txBody>
      </p:sp>
      <p:sp>
        <p:nvSpPr>
          <p:cNvPr id="9219" name="Rectangle 3"/>
          <p:cNvSpPr>
            <a:spLocks noGrp="1" noChangeArrowheads="1"/>
          </p:cNvSpPr>
          <p:nvPr>
            <p:ph type="body" idx="1"/>
          </p:nvPr>
        </p:nvSpPr>
        <p:spPr/>
        <p:txBody>
          <a:bodyPr>
            <a:normAutofit fontScale="92500"/>
          </a:bodyPr>
          <a:lstStyle/>
          <a:p>
            <a:pPr>
              <a:defRPr/>
            </a:pPr>
            <a:r>
              <a:rPr lang="en-US" sz="2400" dirty="0" smtClean="0"/>
              <a:t>Medical authority and patient’s autonomy have to be balanced in making medical decisions. Traditionally, doctors played a dominant role in decision making. However, in medical context today, respect for a patient's autonomy is considered a fundamental ethical principle. Conduct a survey and find out a case in which a patient’s autonomy is taken into consideration. The following prompts may be helpful to you.</a:t>
            </a:r>
          </a:p>
          <a:p>
            <a:pPr lvl="1">
              <a:defRPr/>
            </a:pPr>
            <a:r>
              <a:rPr lang="en-US" sz="2400" dirty="0" smtClean="0"/>
              <a:t>1.You may first briefly describe the case.</a:t>
            </a:r>
          </a:p>
          <a:p>
            <a:pPr lvl="1">
              <a:defRPr/>
            </a:pPr>
            <a:r>
              <a:rPr lang="en-US" sz="2400" dirty="0" smtClean="0"/>
              <a:t>2.Who made the medical decision?</a:t>
            </a:r>
          </a:p>
          <a:p>
            <a:pPr lvl="1">
              <a:defRPr/>
            </a:pPr>
            <a:r>
              <a:rPr lang="en-US" sz="2400" dirty="0" smtClean="0"/>
              <a:t>3.How did the doctor and the patient keep balance in medical decision making?</a:t>
            </a:r>
          </a:p>
          <a:p>
            <a:pPr lvl="1">
              <a:defRPr/>
            </a:pPr>
            <a:r>
              <a:rPr lang="en-US" sz="2400" smtClean="0"/>
              <a:t>4.Give your comments on the case.</a:t>
            </a:r>
            <a:endParaRPr lang="zh-CN" altLang="en-US" sz="2400" dirty="0"/>
          </a:p>
        </p:txBody>
      </p:sp>
      <p:pic>
        <p:nvPicPr>
          <p:cNvPr id="5427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4277" name="TextBox 4"/>
          <p:cNvSpPr txBox="1">
            <a:spLocks noChangeArrowheads="1"/>
          </p:cNvSpPr>
          <p:nvPr/>
        </p:nvSpPr>
        <p:spPr bwMode="auto">
          <a:xfrm>
            <a:off x="5429257" y="6286500"/>
            <a:ext cx="171449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 202</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altLang="zh-CN" dirty="0" smtClean="0"/>
              <a:t>Presentations for Unit 9</a:t>
            </a:r>
          </a:p>
        </p:txBody>
      </p:sp>
      <p:sp>
        <p:nvSpPr>
          <p:cNvPr id="121859" name="Rectangle 3"/>
          <p:cNvSpPr>
            <a:spLocks noGrp="1" noChangeArrowheads="1"/>
          </p:cNvSpPr>
          <p:nvPr>
            <p:ph type="body" idx="1"/>
          </p:nvPr>
        </p:nvSpPr>
        <p:spPr/>
        <p:txBody>
          <a:bodyPr/>
          <a:lstStyle/>
          <a:p>
            <a:pPr marL="514350" indent="-514350">
              <a:buNone/>
            </a:pPr>
            <a:r>
              <a:rPr lang="en-US" altLang="zh-CN" sz="2800" dirty="0" smtClean="0"/>
              <a:t>1. </a:t>
            </a:r>
            <a:r>
              <a:rPr lang="en-US" sz="2800" dirty="0" smtClean="0"/>
              <a:t>Give examples to illustrate changes that have occurred in medical school curriculum.</a:t>
            </a:r>
            <a:r>
              <a:rPr lang="en-US" altLang="zh-CN" sz="2800" dirty="0" smtClean="0"/>
              <a:t> (P 216)</a:t>
            </a:r>
          </a:p>
          <a:p>
            <a:pPr marL="514350" indent="-514350">
              <a:buNone/>
            </a:pPr>
            <a:r>
              <a:rPr lang="en-US" altLang="zh-CN" sz="2800" dirty="0" smtClean="0"/>
              <a:t>2. </a:t>
            </a:r>
            <a:r>
              <a:rPr lang="en-US" sz="2800" dirty="0" smtClean="0"/>
              <a:t>What is the primary purpose of medical education?</a:t>
            </a:r>
            <a:r>
              <a:rPr lang="en-US" altLang="zh-CN" sz="2800" dirty="0" smtClean="0"/>
              <a:t> (P 216)</a:t>
            </a:r>
          </a:p>
          <a:p>
            <a:pPr marL="514350" indent="-514350">
              <a:buNone/>
            </a:pPr>
            <a:r>
              <a:rPr lang="en-US" altLang="zh-CN" sz="2800" dirty="0" smtClean="0"/>
              <a:t>3. </a:t>
            </a:r>
            <a:r>
              <a:rPr lang="en-US" sz="2800" dirty="0" smtClean="0"/>
              <a:t>Why is it wrong to equate becoming a physician with possessing a body of knowledge and a set of skills?</a:t>
            </a:r>
            <a:r>
              <a:rPr lang="en-US" altLang="zh-CN" sz="2800" dirty="0" smtClean="0"/>
              <a:t> (P 216)</a:t>
            </a:r>
          </a:p>
        </p:txBody>
      </p:sp>
      <p:pic>
        <p:nvPicPr>
          <p:cNvPr id="12186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1861" name="TextBox 4"/>
          <p:cNvSpPr txBox="1">
            <a:spLocks noChangeArrowheads="1"/>
          </p:cNvSpPr>
          <p:nvPr/>
        </p:nvSpPr>
        <p:spPr bwMode="auto">
          <a:xfrm>
            <a:off x="3786182" y="6143644"/>
            <a:ext cx="2857510"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216</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altLang="zh-CN" dirty="0" smtClean="0"/>
              <a:t>Presentations for Unit 8</a:t>
            </a:r>
          </a:p>
        </p:txBody>
      </p:sp>
      <p:sp>
        <p:nvSpPr>
          <p:cNvPr id="121859" name="Rectangle 3"/>
          <p:cNvSpPr>
            <a:spLocks noGrp="1" noChangeArrowheads="1"/>
          </p:cNvSpPr>
          <p:nvPr>
            <p:ph type="body" idx="1"/>
          </p:nvPr>
        </p:nvSpPr>
        <p:spPr>
          <a:xfrm>
            <a:off x="428596" y="1571612"/>
            <a:ext cx="8229600" cy="4530725"/>
          </a:xfrm>
        </p:spPr>
        <p:txBody>
          <a:bodyPr/>
          <a:lstStyle/>
          <a:p>
            <a:pPr marL="514350" indent="-514350">
              <a:buNone/>
            </a:pPr>
            <a:r>
              <a:rPr lang="en-US" altLang="zh-CN" sz="2800" dirty="0" smtClean="0"/>
              <a:t>4. </a:t>
            </a:r>
            <a:r>
              <a:rPr lang="en-US" sz="2800" dirty="0" smtClean="0"/>
              <a:t>What did Peabody mean by saying “The secret of the care of the patient is in caring for the patient”?</a:t>
            </a:r>
            <a:r>
              <a:rPr lang="en-US" altLang="zh-CN" sz="2800" dirty="0" smtClean="0"/>
              <a:t> (P 216)</a:t>
            </a:r>
          </a:p>
          <a:p>
            <a:pPr marL="514350" indent="-514350">
              <a:buNone/>
            </a:pPr>
            <a:r>
              <a:rPr lang="en-US" altLang="zh-CN" sz="2800" dirty="0" smtClean="0"/>
              <a:t>5. </a:t>
            </a:r>
            <a:r>
              <a:rPr lang="en-US" sz="2800" dirty="0" smtClean="0"/>
              <a:t>Why must a physician be inquisitive?</a:t>
            </a:r>
            <a:r>
              <a:rPr lang="en-US" altLang="zh-CN" sz="2800" dirty="0" smtClean="0"/>
              <a:t> (P 216)</a:t>
            </a:r>
          </a:p>
          <a:p>
            <a:pPr marL="514350" indent="-514350">
              <a:buNone/>
            </a:pPr>
            <a:r>
              <a:rPr lang="en-US" altLang="zh-CN" sz="2800" dirty="0" smtClean="0"/>
              <a:t>6. </a:t>
            </a:r>
            <a:r>
              <a:rPr lang="en-US" sz="2800" dirty="0" smtClean="0"/>
              <a:t>What is the civic responsibility of a physician?</a:t>
            </a:r>
            <a:r>
              <a:rPr lang="en-US" altLang="zh-CN" sz="2800" dirty="0" smtClean="0"/>
              <a:t> (P 216)</a:t>
            </a:r>
          </a:p>
          <a:p>
            <a:pPr marL="514350" indent="-514350">
              <a:buNone/>
            </a:pPr>
            <a:endParaRPr lang="en-US" altLang="zh-CN" sz="2800" dirty="0" smtClean="0"/>
          </a:p>
        </p:txBody>
      </p:sp>
      <p:pic>
        <p:nvPicPr>
          <p:cNvPr id="12186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1861" name="TextBox 4"/>
          <p:cNvSpPr txBox="1">
            <a:spLocks noChangeArrowheads="1"/>
          </p:cNvSpPr>
          <p:nvPr/>
        </p:nvSpPr>
        <p:spPr bwMode="auto">
          <a:xfrm>
            <a:off x="5143504" y="6143644"/>
            <a:ext cx="1500188" cy="400050"/>
          </a:xfrm>
          <a:prstGeom prst="rect">
            <a:avLst/>
          </a:prstGeom>
          <a:noFill/>
          <a:ln w="9525">
            <a:noFill/>
            <a:miter lim="800000"/>
            <a:headEnd/>
            <a:tailEnd/>
          </a:ln>
        </p:spPr>
        <p:txBody>
          <a:bodyPr>
            <a:spAutoFit/>
          </a:bodyPr>
          <a:lstStyle/>
          <a:p>
            <a:r>
              <a:rPr lang="en-US" altLang="zh-CN" sz="2000" b="1" dirty="0">
                <a:solidFill>
                  <a:srgbClr val="0000FF"/>
                </a:solidFill>
              </a:rPr>
              <a:t>Page </a:t>
            </a:r>
            <a:r>
              <a:rPr lang="en-US" altLang="zh-CN" sz="2000" b="1" dirty="0" smtClean="0">
                <a:solidFill>
                  <a:srgbClr val="0000FF"/>
                </a:solidFill>
              </a:rPr>
              <a:t>195</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1079485"/>
          </a:xfrm>
        </p:spPr>
        <p:txBody>
          <a:bodyPr>
            <a:normAutofit/>
          </a:bodyPr>
          <a:lstStyle/>
          <a:p>
            <a:pPr eaLnBrk="1" hangingPunct="1"/>
            <a:r>
              <a:rPr lang="en-US" dirty="0" smtClean="0"/>
              <a:t>Lead-in</a:t>
            </a:r>
            <a:r>
              <a:rPr lang="en-US" altLang="zh-CN" dirty="0" smtClean="0"/>
              <a:t> </a:t>
            </a:r>
          </a:p>
        </p:txBody>
      </p:sp>
      <p:pic>
        <p:nvPicPr>
          <p:cNvPr id="819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8196" name="TextBox 4"/>
          <p:cNvSpPr txBox="1">
            <a:spLocks noChangeArrowheads="1"/>
          </p:cNvSpPr>
          <p:nvPr/>
        </p:nvSpPr>
        <p:spPr bwMode="auto">
          <a:xfrm>
            <a:off x="5000628" y="6215063"/>
            <a:ext cx="171449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a:t>
            </a:r>
            <a:endParaRPr lang="zh-CN" altLang="en-US" sz="2000" b="1" dirty="0">
              <a:solidFill>
                <a:srgbClr val="0000FF"/>
              </a:solidFill>
            </a:endParaRPr>
          </a:p>
        </p:txBody>
      </p:sp>
      <p:graphicFrame>
        <p:nvGraphicFramePr>
          <p:cNvPr id="8" name="表格 7"/>
          <p:cNvGraphicFramePr>
            <a:graphicFrameLocks noGrp="1"/>
          </p:cNvGraphicFramePr>
          <p:nvPr/>
        </p:nvGraphicFramePr>
        <p:xfrm>
          <a:off x="428596" y="1285859"/>
          <a:ext cx="8286808" cy="4572035"/>
        </p:xfrm>
        <a:graphic>
          <a:graphicData uri="http://schemas.openxmlformats.org/drawingml/2006/table">
            <a:tbl>
              <a:tblPr/>
              <a:tblGrid>
                <a:gridCol w="3643338"/>
                <a:gridCol w="4643470"/>
              </a:tblGrid>
              <a:tr h="914407">
                <a:tc>
                  <a:txBody>
                    <a:bodyPr/>
                    <a:lstStyle/>
                    <a:p>
                      <a:pPr algn="ctr">
                        <a:spcAft>
                          <a:spcPts val="0"/>
                        </a:spcAft>
                      </a:pPr>
                      <a:r>
                        <a:rPr lang="en-US" sz="2800" b="1" kern="100" dirty="0">
                          <a:latin typeface="Times New Roman"/>
                          <a:ea typeface="宋体"/>
                          <a:cs typeface="Times New Roman"/>
                        </a:rPr>
                        <a:t>Issues mentioned</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kern="100" dirty="0">
                          <a:latin typeface="Times New Roman"/>
                          <a:ea typeface="宋体"/>
                          <a:cs typeface="Times New Roman"/>
                        </a:rPr>
                        <a:t>Your perspectives</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1). life</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2). </a:t>
                      </a:r>
                      <a:r>
                        <a:rPr lang="en-US" sz="2800" kern="100" dirty="0" smtClean="0">
                          <a:latin typeface="Times New Roman"/>
                          <a:ea typeface="宋体"/>
                          <a:cs typeface="Times New Roman"/>
                        </a:rPr>
                        <a:t>________</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3). quality of life </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4). </a:t>
                      </a:r>
                      <a:r>
                        <a:rPr lang="en-US" sz="2800" kern="100" dirty="0" smtClean="0">
                          <a:latin typeface="Times New Roman"/>
                          <a:ea typeface="宋体"/>
                          <a:cs typeface="Times New Roman"/>
                        </a:rPr>
                        <a:t>________</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1079485"/>
          </a:xfrm>
        </p:spPr>
        <p:txBody>
          <a:bodyPr>
            <a:normAutofit/>
          </a:bodyPr>
          <a:lstStyle/>
          <a:p>
            <a:pPr eaLnBrk="1" hangingPunct="1"/>
            <a:r>
              <a:rPr lang="en-US" dirty="0" smtClean="0"/>
              <a:t>Lead-in</a:t>
            </a:r>
            <a:r>
              <a:rPr lang="en-US" altLang="zh-CN" dirty="0" smtClean="0"/>
              <a:t> </a:t>
            </a:r>
          </a:p>
        </p:txBody>
      </p:sp>
      <p:pic>
        <p:nvPicPr>
          <p:cNvPr id="819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8196" name="TextBox 4"/>
          <p:cNvSpPr txBox="1">
            <a:spLocks noChangeArrowheads="1"/>
          </p:cNvSpPr>
          <p:nvPr/>
        </p:nvSpPr>
        <p:spPr bwMode="auto">
          <a:xfrm>
            <a:off x="5000628" y="6215063"/>
            <a:ext cx="171449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a:t>
            </a:r>
            <a:endParaRPr lang="zh-CN" altLang="en-US" sz="2000" b="1" dirty="0">
              <a:solidFill>
                <a:srgbClr val="0000FF"/>
              </a:solidFill>
            </a:endParaRPr>
          </a:p>
        </p:txBody>
      </p:sp>
      <p:graphicFrame>
        <p:nvGraphicFramePr>
          <p:cNvPr id="8" name="表格 7"/>
          <p:cNvGraphicFramePr>
            <a:graphicFrameLocks noGrp="1"/>
          </p:cNvGraphicFramePr>
          <p:nvPr/>
        </p:nvGraphicFramePr>
        <p:xfrm>
          <a:off x="428596" y="1285859"/>
          <a:ext cx="8286808" cy="4572035"/>
        </p:xfrm>
        <a:graphic>
          <a:graphicData uri="http://schemas.openxmlformats.org/drawingml/2006/table">
            <a:tbl>
              <a:tblPr/>
              <a:tblGrid>
                <a:gridCol w="3643338"/>
                <a:gridCol w="4643470"/>
              </a:tblGrid>
              <a:tr h="914407">
                <a:tc>
                  <a:txBody>
                    <a:bodyPr/>
                    <a:lstStyle/>
                    <a:p>
                      <a:pPr algn="ctr">
                        <a:spcAft>
                          <a:spcPts val="0"/>
                        </a:spcAft>
                      </a:pPr>
                      <a:r>
                        <a:rPr lang="en-US" sz="2800" b="1" kern="100" dirty="0">
                          <a:latin typeface="Times New Roman"/>
                          <a:ea typeface="宋体"/>
                          <a:cs typeface="Times New Roman"/>
                        </a:rPr>
                        <a:t>Issues mentioned</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kern="100" dirty="0">
                          <a:latin typeface="Times New Roman"/>
                          <a:ea typeface="宋体"/>
                          <a:cs typeface="Times New Roman"/>
                        </a:rPr>
                        <a:t>Your perspectives</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1). life</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2). </a:t>
                      </a:r>
                      <a:r>
                        <a:rPr lang="en-US" sz="2800" u="sng" kern="100" dirty="0" smtClean="0">
                          <a:solidFill>
                            <a:schemeClr val="tx1"/>
                          </a:solidFill>
                          <a:latin typeface="Times New Roman"/>
                          <a:ea typeface="宋体"/>
                          <a:cs typeface="Times New Roman"/>
                        </a:rPr>
                        <a:t>death</a:t>
                      </a:r>
                      <a:endParaRPr lang="zh-CN" sz="2800" u="sng" kern="100" dirty="0">
                        <a:solidFill>
                          <a:schemeClr val="tx1"/>
                        </a:solidFill>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3). quality of life </a:t>
                      </a:r>
                      <a:endParaRPr lang="zh-CN"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7">
                <a:tc>
                  <a:txBody>
                    <a:bodyPr/>
                    <a:lstStyle/>
                    <a:p>
                      <a:pPr algn="just">
                        <a:spcAft>
                          <a:spcPts val="0"/>
                        </a:spcAft>
                      </a:pPr>
                      <a:r>
                        <a:rPr lang="en-US" sz="2800" kern="100" dirty="0">
                          <a:latin typeface="Times New Roman"/>
                          <a:ea typeface="宋体"/>
                          <a:cs typeface="Times New Roman"/>
                        </a:rPr>
                        <a:t>4). </a:t>
                      </a:r>
                      <a:r>
                        <a:rPr lang="en-US" sz="2800" u="sng" kern="100" dirty="0" smtClean="0">
                          <a:solidFill>
                            <a:schemeClr val="tx1"/>
                          </a:solidFill>
                          <a:latin typeface="Times New Roman"/>
                          <a:ea typeface="宋体"/>
                          <a:cs typeface="Times New Roman"/>
                        </a:rPr>
                        <a:t>patient rights</a:t>
                      </a:r>
                      <a:endParaRPr lang="zh-CN" sz="2800" u="sng" kern="100" dirty="0" smtClean="0">
                        <a:solidFill>
                          <a:schemeClr val="tx1"/>
                        </a:solidFill>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Text A</a:t>
            </a:r>
          </a:p>
        </p:txBody>
      </p:sp>
      <p:sp>
        <p:nvSpPr>
          <p:cNvPr id="7171" name="Rectangle 3"/>
          <p:cNvSpPr>
            <a:spLocks noGrp="1" noChangeArrowheads="1"/>
          </p:cNvSpPr>
          <p:nvPr>
            <p:ph type="body" idx="1"/>
          </p:nvPr>
        </p:nvSpPr>
        <p:spPr/>
        <p:txBody>
          <a:bodyPr/>
          <a:lstStyle/>
          <a:p>
            <a:r>
              <a:rPr lang="en-US" sz="4800" b="1" dirty="0" smtClean="0">
                <a:solidFill>
                  <a:srgbClr val="00B050"/>
                </a:solidFill>
              </a:rPr>
              <a:t>Ethical Principles &amp; Guidelines for Research Involving Human Subjects </a:t>
            </a:r>
            <a:endParaRPr lang="en-US" altLang="zh-CN" sz="4800" b="1" dirty="0" smtClean="0">
              <a:solidFill>
                <a:srgbClr val="00B050"/>
              </a:solidFill>
            </a:endParaRPr>
          </a:p>
        </p:txBody>
      </p:sp>
      <p:sp>
        <p:nvSpPr>
          <p:cNvPr id="7172" name="TextBox 5"/>
          <p:cNvSpPr txBox="1">
            <a:spLocks noChangeArrowheads="1"/>
          </p:cNvSpPr>
          <p:nvPr/>
        </p:nvSpPr>
        <p:spPr bwMode="auto">
          <a:xfrm>
            <a:off x="5286380" y="6215063"/>
            <a:ext cx="1500183"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a:t>
            </a:r>
            <a:endParaRPr lang="zh-CN" altLang="en-US" sz="2000" b="1" dirty="0">
              <a:solidFill>
                <a:srgbClr val="0000FF"/>
              </a:solidFill>
            </a:endParaRPr>
          </a:p>
        </p:txBody>
      </p:sp>
      <p:pic>
        <p:nvPicPr>
          <p:cNvPr id="7173"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71472" y="2143116"/>
            <a:ext cx="8229600" cy="2071702"/>
          </a:xfrm>
        </p:spPr>
        <p:txBody>
          <a:bodyPr/>
          <a:lstStyle/>
          <a:p>
            <a:r>
              <a:rPr lang="en-US" sz="4800" b="1" dirty="0" smtClean="0">
                <a:solidFill>
                  <a:srgbClr val="0000FF"/>
                </a:solidFill>
              </a:rPr>
              <a:t>Boundaries between practice and research </a:t>
            </a:r>
            <a:endParaRPr lang="en-US" altLang="zh-CN" sz="4800" b="1" dirty="0" smtClean="0">
              <a:solidFill>
                <a:srgbClr val="0000FF"/>
              </a:solidFill>
            </a:endParaRPr>
          </a:p>
        </p:txBody>
      </p:sp>
      <p:sp>
        <p:nvSpPr>
          <p:cNvPr id="7172" name="TextBox 5"/>
          <p:cNvSpPr txBox="1">
            <a:spLocks noChangeArrowheads="1"/>
          </p:cNvSpPr>
          <p:nvPr/>
        </p:nvSpPr>
        <p:spPr bwMode="auto">
          <a:xfrm>
            <a:off x="5286380" y="6215063"/>
            <a:ext cx="1500183"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190</a:t>
            </a:r>
            <a:endParaRPr lang="zh-CN" altLang="en-US" sz="2000" b="1" dirty="0">
              <a:solidFill>
                <a:srgbClr val="0000FF"/>
              </a:solidFill>
            </a:endParaRPr>
          </a:p>
        </p:txBody>
      </p:sp>
      <p:pic>
        <p:nvPicPr>
          <p:cNvPr id="7173"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How are research and practice related to each other?</a:t>
            </a:r>
            <a:r>
              <a:rPr lang="en-US" altLang="zh-CN" sz="3400" dirty="0" smtClean="0"/>
              <a:t> (Pre. 1)</a:t>
            </a:r>
          </a:p>
        </p:txBody>
      </p:sp>
      <p:sp>
        <p:nvSpPr>
          <p:cNvPr id="12" name="内容占位符 11"/>
          <p:cNvSpPr>
            <a:spLocks noGrp="1"/>
          </p:cNvSpPr>
          <p:nvPr>
            <p:ph idx="1"/>
          </p:nvPr>
        </p:nvSpPr>
        <p:spPr/>
        <p:txBody>
          <a:bodyPr>
            <a:normAutofit/>
          </a:bodyPr>
          <a:lstStyle/>
          <a:p>
            <a:r>
              <a:rPr lang="en-US" sz="3600" dirty="0" smtClean="0"/>
              <a:t>Blurred distinction </a:t>
            </a:r>
            <a:endParaRPr lang="zh-CN" altLang="en-US" sz="3600" dirty="0" smtClean="0"/>
          </a:p>
          <a:p>
            <a:pPr lvl="1"/>
            <a:r>
              <a:rPr lang="en-US" sz="3200" dirty="0" err="1" smtClean="0"/>
              <a:t>Cooccurrence</a:t>
            </a:r>
            <a:r>
              <a:rPr lang="en-US" sz="3200" dirty="0" smtClean="0"/>
              <a:t> of research and practice like in research designed to evaluate a therapy</a:t>
            </a:r>
            <a:endParaRPr lang="zh-CN" altLang="en-US" sz="3200" dirty="0" smtClean="0"/>
          </a:p>
          <a:p>
            <a:pPr lvl="1"/>
            <a:r>
              <a:rPr lang="en-US" sz="3200" dirty="0" smtClean="0"/>
              <a:t>Notable departures from standard practice as “experimental” with the terms “experimental” and “research” carelessly defined</a:t>
            </a:r>
            <a:endParaRPr lang="zh-CN" altLang="en-US" sz="3200" dirty="0" smtClean="0"/>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Page190, P1-2</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checkerboard(across)">
                                      <p:cBhvr>
                                        <p:cTn id="12" dur="500"/>
                                        <p:tgtEl>
                                          <p:spTgt spid="12">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checkerboard(across)">
                                      <p:cBhvr>
                                        <p:cTn id="15" dur="500"/>
                                        <p:tgtEl>
                                          <p:spTgt spid="12">
                                            <p:txEl>
                                              <p:pRg st="1" end="1"/>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animEffect transition="in" filter="checkerboard(across)">
                                      <p:cBhvr>
                                        <p:cTn id="18"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10810</TotalTime>
  <Words>2541</Words>
  <Application>Microsoft Office PowerPoint</Application>
  <PresentationFormat>全屏显示(4:3)</PresentationFormat>
  <Paragraphs>389</Paragraphs>
  <Slides>45</Slides>
  <Notes>16</Notes>
  <HiddenSlides>0</HiddenSlides>
  <MMClips>0</MMClips>
  <ScaleCrop>false</ScaleCrop>
  <HeadingPairs>
    <vt:vector size="4" baseType="variant">
      <vt:variant>
        <vt:lpstr>主题</vt:lpstr>
      </vt:variant>
      <vt:variant>
        <vt:i4>1</vt:i4>
      </vt:variant>
      <vt:variant>
        <vt:lpstr>幻灯片标题</vt:lpstr>
      </vt:variant>
      <vt:variant>
        <vt:i4>45</vt:i4>
      </vt:variant>
    </vt:vector>
  </HeadingPairs>
  <TitlesOfParts>
    <vt:vector size="46" baseType="lpstr">
      <vt:lpstr>Edge</vt:lpstr>
      <vt:lpstr>Unit 8  Principles of Biomedical Ethics</vt:lpstr>
      <vt:lpstr>Issues to be covered</vt:lpstr>
      <vt:lpstr>Differences between Medicine from Other Branches of natural science </vt:lpstr>
      <vt:lpstr>Core terms to know in relation to  Medical Ethics</vt:lpstr>
      <vt:lpstr>Lead-in </vt:lpstr>
      <vt:lpstr>Lead-in </vt:lpstr>
      <vt:lpstr>Text A</vt:lpstr>
      <vt:lpstr>幻灯片 8</vt:lpstr>
      <vt:lpstr>How are research and practice related to each other? (Pre. 1)</vt:lpstr>
      <vt:lpstr>How are research and practice related to each other? (Pre. 1)</vt:lpstr>
      <vt:lpstr>How are research and practice related to each other? (Pre. 1)</vt:lpstr>
      <vt:lpstr>Language Focuses </vt:lpstr>
      <vt:lpstr>Language Focuses </vt:lpstr>
      <vt:lpstr>Language Focuses </vt:lpstr>
      <vt:lpstr>Task 2 Signpost Language  Defining</vt:lpstr>
      <vt:lpstr>Task 2 Signpost Language  Defining</vt:lpstr>
      <vt:lpstr>Task 2 Signpost Language  Defining</vt:lpstr>
      <vt:lpstr>幻灯片 18</vt:lpstr>
      <vt:lpstr>Definition of “basic ethical principles” </vt:lpstr>
      <vt:lpstr>What is the principle of respect for persons? (Pre. 2) (In Diagram P194)</vt:lpstr>
      <vt:lpstr>What is the principle of respect for persons? (Pre. 2) (In Diagram P194)</vt:lpstr>
      <vt:lpstr>Language Focuses </vt:lpstr>
      <vt:lpstr>What is the principle of respect for persons? (Pre. 2) (In text)</vt:lpstr>
      <vt:lpstr>What is the principle of respect for persons? (Pre. 2) (In text)</vt:lpstr>
      <vt:lpstr>Language Focuses </vt:lpstr>
      <vt:lpstr>Language Focuses </vt:lpstr>
      <vt:lpstr>What is the principle of beneficence? (Pre. 3) (In Diagram P194)</vt:lpstr>
      <vt:lpstr>What is the principle of beneficence? (Pre. 3) (In Diagram P194)</vt:lpstr>
      <vt:lpstr>What is the principle of beneficence? (Pre. 3) (In text)</vt:lpstr>
      <vt:lpstr>What is the principle of beneficence? (Pre. 4)</vt:lpstr>
      <vt:lpstr>The principle of justice? (Pre. 5) (In Diagram P194)</vt:lpstr>
      <vt:lpstr>The principle of justice? (Pre. 5) (In Diagram P194)</vt:lpstr>
      <vt:lpstr>What concrete examples can be given to illustrate the principle of justice? (Pre. 5)</vt:lpstr>
      <vt:lpstr>Who ought to receive the benefits of research and bear its burdens?</vt:lpstr>
      <vt:lpstr>Language Focus</vt:lpstr>
      <vt:lpstr>Widely accepted formulations of just ways to distribute burdens and benefits</vt:lpstr>
      <vt:lpstr>What is informed consent and its application? (Pre. 6) </vt:lpstr>
      <vt:lpstr>Assessment of Risks and Benefits </vt:lpstr>
      <vt:lpstr>Assessment of Risks and Benefits </vt:lpstr>
      <vt:lpstr>What are the considerations involved in selection of human subjects in research? (Pre. 7) </vt:lpstr>
      <vt:lpstr>What are the considerations involved in selection of human subjects in research? (Pre. 7) </vt:lpstr>
      <vt:lpstr>Language Focus</vt:lpstr>
      <vt:lpstr>Assignment for Group Presentation </vt:lpstr>
      <vt:lpstr>Presentations for Unit 9</vt:lpstr>
      <vt:lpstr>Presentations for Unit 8</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English Course for Ph.D. &amp; MD Students</dc:title>
  <dc:creator>User</dc:creator>
  <cp:lastModifiedBy>SUN</cp:lastModifiedBy>
  <cp:revision>1052</cp:revision>
  <dcterms:created xsi:type="dcterms:W3CDTF">2009-09-06T07:20:53Z</dcterms:created>
  <dcterms:modified xsi:type="dcterms:W3CDTF">2014-03-18T16:15:08Z</dcterms:modified>
</cp:coreProperties>
</file>