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9"/>
  </p:notesMasterIdLst>
  <p:sldIdLst>
    <p:sldId id="256" r:id="rId2"/>
    <p:sldId id="257" r:id="rId3"/>
    <p:sldId id="705" r:id="rId4"/>
    <p:sldId id="504" r:id="rId5"/>
    <p:sldId id="710" r:id="rId6"/>
    <p:sldId id="586" r:id="rId7"/>
    <p:sldId id="756" r:id="rId8"/>
    <p:sldId id="709" r:id="rId9"/>
    <p:sldId id="674" r:id="rId10"/>
    <p:sldId id="757" r:id="rId11"/>
    <p:sldId id="760" r:id="rId12"/>
    <p:sldId id="758" r:id="rId13"/>
    <p:sldId id="713" r:id="rId14"/>
    <p:sldId id="716" r:id="rId15"/>
    <p:sldId id="759" r:id="rId16"/>
    <p:sldId id="722" r:id="rId17"/>
    <p:sldId id="761" r:id="rId18"/>
    <p:sldId id="762" r:id="rId19"/>
    <p:sldId id="763" r:id="rId20"/>
    <p:sldId id="764" r:id="rId21"/>
    <p:sldId id="725" r:id="rId22"/>
    <p:sldId id="765" r:id="rId23"/>
    <p:sldId id="766" r:id="rId24"/>
    <p:sldId id="767" r:id="rId25"/>
    <p:sldId id="768" r:id="rId26"/>
    <p:sldId id="771" r:id="rId27"/>
    <p:sldId id="772" r:id="rId28"/>
    <p:sldId id="773" r:id="rId29"/>
    <p:sldId id="769" r:id="rId30"/>
    <p:sldId id="296" r:id="rId31"/>
    <p:sldId id="774" r:id="rId32"/>
    <p:sldId id="775" r:id="rId33"/>
    <p:sldId id="776" r:id="rId34"/>
    <p:sldId id="729" r:id="rId35"/>
    <p:sldId id="777" r:id="rId36"/>
    <p:sldId id="269" r:id="rId37"/>
    <p:sldId id="625" r:id="rId3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2" autoAdjust="0"/>
    <p:restoredTop sz="91969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BCEE1B52-ACF7-45F1-B540-F753B4180CFE}" type="datetimeFigureOut">
              <a:rPr lang="zh-CN" altLang="en-US"/>
              <a:pPr>
                <a:defRPr/>
              </a:pPr>
              <a:t>2014/3/19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760F3C54-13FA-46A7-813A-EACA4A0888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00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1D743-514B-467C-8E88-968B42F962CC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8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0F3C54-13FA-46A7-813A-EACA4A0888AB}" type="slidenum">
              <a:rPr lang="zh-CN" altLang="en-US" smtClean="0"/>
              <a:pPr>
                <a:defRPr/>
              </a:pPr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0F3C54-13FA-46A7-813A-EACA4A0888AB}" type="slidenum">
              <a:rPr lang="zh-CN" altLang="en-US" smtClean="0"/>
              <a:pPr>
                <a:defRPr/>
              </a:pPr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2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1E453C-2250-4C70-9CF4-8991D3AFB100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30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2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1E453C-2250-4C70-9CF4-8991D3AFB100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34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2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1E453C-2250-4C70-9CF4-8991D3AFB100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35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00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1D743-514B-467C-8E88-968B42F962CC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10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00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1D743-514B-467C-8E88-968B42F962CC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11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00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1D743-514B-467C-8E88-968B42F962CC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12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00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1D743-514B-467C-8E88-968B42F962CC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14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00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1D743-514B-467C-8E88-968B42F962CC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15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0F3C54-13FA-46A7-813A-EACA4A0888AB}" type="slidenum">
              <a:rPr lang="zh-CN" altLang="en-US" smtClean="0"/>
              <a:pPr>
                <a:defRPr/>
              </a:pPr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0F3C54-13FA-46A7-813A-EACA4A0888AB}" type="slidenum">
              <a:rPr lang="zh-CN" altLang="en-US" smtClean="0"/>
              <a:pPr>
                <a:defRPr/>
              </a:pPr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0F3C54-13FA-46A7-813A-EACA4A0888AB}" type="slidenum">
              <a:rPr lang="zh-CN" altLang="en-US" smtClean="0"/>
              <a:pPr>
                <a:defRPr/>
              </a:pPr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B4A5-4C1C-4AB5-8BBE-3FABADD1918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B694B-79F9-4E8B-8C7A-36AC180244D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8B316-9302-43CB-AFCC-EA1D0899E2D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3C19-3668-4775-8E30-E80E250D1F4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C6440-5905-4641-AB1B-023AD5BB494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44E2B-12A6-471C-A31B-47AAEA31BCA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5CF96-3C75-421B-90D4-1C46F126485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9F23C-7C8D-4401-8816-BA1CD2D9EF9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71EF4-7B6B-470A-A3F1-24155E7E95C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5EA4D-7742-4EE9-AFFA-022BEA63D29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C58F9-9AD7-42F0-A476-2C1FCE4B781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fld id="{BE2C2E93-48C6-4065-BC4B-94D3E3BF95F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The%20Care%20of%20the%20Patient%20Francis%20W%20Peabody.pdf" TargetMode="External"/><Relationship Id="rId2" Type="http://schemas.openxmlformats.org/officeDocument/2006/relationships/hyperlink" Target="Dr.%20Francis%20Weld%20Peabody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what%20makes%20a%20good%20doctor%20street%20interview.fl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1524000"/>
            <a:ext cx="8143932" cy="2619375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0000FF"/>
                </a:solidFill>
              </a:rPr>
              <a:t>Unit 9</a:t>
            </a:r>
            <a:r>
              <a:rPr lang="en-US" altLang="zh-CN" dirty="0" smtClean="0"/>
              <a:t> </a:t>
            </a:r>
            <a:br>
              <a:rPr lang="en-US" altLang="zh-CN" dirty="0" smtClean="0"/>
            </a:br>
            <a:r>
              <a:rPr lang="en-US" altLang="zh-CN" dirty="0" smtClean="0"/>
              <a:t>Medical Education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382" y="4286256"/>
            <a:ext cx="7929618" cy="1643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dirty="0" smtClean="0"/>
              <a:t>College English Center</a:t>
            </a:r>
          </a:p>
          <a:p>
            <a:pPr eaLnBrk="1" hangingPunct="1"/>
            <a:r>
              <a:rPr lang="en-US" altLang="zh-CN" dirty="0" smtClean="0"/>
              <a:t>College of Foreign Languages and </a:t>
            </a:r>
            <a:r>
              <a:rPr lang="en-US" altLang="zh-CN" dirty="0" smtClean="0"/>
              <a:t>Literature</a:t>
            </a:r>
          </a:p>
          <a:p>
            <a:pPr eaLnBrk="1" hangingPunct="1"/>
            <a:r>
              <a:rPr lang="en-US" altLang="zh-CN" dirty="0" err="1" smtClean="0"/>
              <a:t>Fudan</a:t>
            </a:r>
            <a:r>
              <a:rPr lang="en-US" altLang="zh-CN" dirty="0" smtClean="0"/>
              <a:t> </a:t>
            </a:r>
            <a:r>
              <a:rPr lang="en-US" altLang="zh-CN" dirty="0" smtClean="0"/>
              <a:t>University</a:t>
            </a:r>
            <a:endParaRPr lang="zh-CN" altLang="en-US" dirty="0" smtClean="0"/>
          </a:p>
          <a:p>
            <a:pPr eaLnBrk="1" hangingPunct="1"/>
            <a:endParaRPr lang="zh-CN" altLang="en-US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4714876" y="6143644"/>
            <a:ext cx="185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211 -235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Focuses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dirty="0" smtClean="0"/>
              <a:t>深刻了解</a:t>
            </a:r>
            <a:endParaRPr lang="en-US" dirty="0" smtClean="0"/>
          </a:p>
          <a:p>
            <a:pPr eaLnBrk="1" hangingPunct="1"/>
            <a:r>
              <a:rPr lang="en-US" dirty="0" smtClean="0"/>
              <a:t>for students to learn, </a:t>
            </a:r>
            <a:r>
              <a:rPr lang="en-US" dirty="0" smtClean="0">
                <a:solidFill>
                  <a:srgbClr val="0000FF"/>
                </a:solidFill>
              </a:rPr>
              <a:t>in depth</a:t>
            </a:r>
            <a:r>
              <a:rPr lang="en-US" dirty="0" smtClean="0"/>
              <a:t>,…</a:t>
            </a:r>
          </a:p>
          <a:p>
            <a:pPr eaLnBrk="1" hangingPunct="1"/>
            <a:r>
              <a:rPr lang="zh-CN" altLang="en-US" dirty="0" smtClean="0"/>
              <a:t>深刻理解</a:t>
            </a:r>
            <a:r>
              <a:rPr lang="en-US" altLang="zh-CN" dirty="0" smtClean="0"/>
              <a:t>/</a:t>
            </a:r>
            <a:r>
              <a:rPr lang="zh-CN" altLang="en-US" dirty="0" smtClean="0"/>
              <a:t>领悟</a:t>
            </a:r>
            <a:r>
              <a:rPr lang="en-US" altLang="zh-CN" dirty="0" smtClean="0"/>
              <a:t>/</a:t>
            </a:r>
            <a:r>
              <a:rPr lang="zh-CN" altLang="en-US" dirty="0" smtClean="0"/>
              <a:t>反省</a:t>
            </a:r>
            <a:endParaRPr lang="en-US" altLang="zh-CN" dirty="0" smtClean="0"/>
          </a:p>
          <a:p>
            <a:pPr eaLnBrk="1" hangingPunct="1"/>
            <a:r>
              <a:rPr lang="en-US" dirty="0" smtClean="0"/>
              <a:t>to understand / perceive / reflect, in depth,…</a:t>
            </a:r>
          </a:p>
          <a:p>
            <a:pPr eaLnBrk="1" hangingPunct="1"/>
            <a:r>
              <a:rPr lang="en-US" dirty="0" smtClean="0"/>
              <a:t>to have a deeper understanding / perception / reflection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286248" y="6215063"/>
            <a:ext cx="21431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122, P2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Focuses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what it means to be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a physician</a:t>
            </a:r>
          </a:p>
          <a:p>
            <a:pPr lvl="1" eaLnBrk="1" hangingPunct="1"/>
            <a:r>
              <a:rPr lang="en-US" dirty="0" smtClean="0"/>
              <a:t>a nurse</a:t>
            </a:r>
          </a:p>
          <a:p>
            <a:pPr lvl="1" eaLnBrk="1" hangingPunct="1"/>
            <a:r>
              <a:rPr lang="en-US" dirty="0" smtClean="0"/>
              <a:t>pharmacologist</a:t>
            </a:r>
          </a:p>
          <a:p>
            <a:pPr lvl="1" eaLnBrk="1" hangingPunct="1"/>
            <a:r>
              <a:rPr lang="en-US" dirty="0" smtClean="0"/>
              <a:t>scientist</a:t>
            </a:r>
          </a:p>
          <a:p>
            <a:pPr lvl="1" eaLnBrk="1" hangingPunct="1"/>
            <a:r>
              <a:rPr lang="en-US" dirty="0" smtClean="0"/>
              <a:t>English teacher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286248" y="6215063"/>
            <a:ext cx="21431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122, P2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Focuses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actual practice of medicine</a:t>
            </a:r>
          </a:p>
          <a:p>
            <a:pPr eaLnBrk="1" hangingPunct="1"/>
            <a:r>
              <a:rPr lang="en-US" dirty="0" smtClean="0"/>
              <a:t>Even so,…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My intent</a:t>
            </a:r>
            <a:r>
              <a:rPr lang="en-US" dirty="0" smtClean="0"/>
              <a:t>, instead, </a:t>
            </a:r>
            <a:r>
              <a:rPr lang="en-US" dirty="0" smtClean="0">
                <a:solidFill>
                  <a:srgbClr val="0000FF"/>
                </a:solidFill>
              </a:rPr>
              <a:t>is to</a:t>
            </a:r>
            <a:r>
              <a:rPr lang="en-US" dirty="0" smtClean="0"/>
              <a:t> seek agreement within the medical education community on the attributes</a:t>
            </a:r>
          </a:p>
          <a:p>
            <a:pPr eaLnBrk="1" hangingPunct="1"/>
            <a:r>
              <a:rPr lang="zh-CN" altLang="en-US" dirty="0" smtClean="0"/>
              <a:t>求同存异</a:t>
            </a:r>
            <a:endParaRPr lang="en-US" altLang="zh-CN" dirty="0" smtClean="0"/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seek agreement</a:t>
            </a:r>
            <a:r>
              <a:rPr lang="en-US" dirty="0" smtClean="0"/>
              <a:t> while shelving differences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286248" y="6215063"/>
            <a:ext cx="21431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122, P2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36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Why is it wrong to equate becoming a physician with possessing a body of knowledge and a set of skills?</a:t>
            </a:r>
            <a:r>
              <a:rPr lang="en-US" altLang="zh-CN" sz="3400" dirty="0" smtClean="0"/>
              <a:t> (Pre. 3) 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9247"/>
          </a:xfrm>
        </p:spPr>
        <p:txBody>
          <a:bodyPr>
            <a:normAutofit fontScale="92500"/>
          </a:bodyPr>
          <a:lstStyle/>
          <a:p>
            <a:pPr lvl="0"/>
            <a:r>
              <a:rPr lang="en-US" sz="3200" dirty="0" smtClean="0"/>
              <a:t>A body of knowledge and a set of skills</a:t>
            </a:r>
          </a:p>
          <a:p>
            <a:pPr lvl="0"/>
            <a:r>
              <a:rPr lang="en-US" sz="3200" dirty="0" smtClean="0"/>
              <a:t>Varied requirements depending upon the particular career </a:t>
            </a:r>
          </a:p>
          <a:p>
            <a:pPr lvl="0"/>
            <a:r>
              <a:rPr lang="en-US" sz="3200" dirty="0" smtClean="0"/>
              <a:t>Much more than a body of knowledge and a set of skills</a:t>
            </a:r>
          </a:p>
          <a:p>
            <a:pPr lvl="1"/>
            <a:r>
              <a:rPr lang="en-US" sz="2800" i="1" dirty="0" smtClean="0"/>
              <a:t>personal attributes</a:t>
            </a:r>
            <a:endParaRPr lang="en-US" sz="3600" i="1" dirty="0" smtClean="0"/>
          </a:p>
          <a:p>
            <a:pPr lvl="2"/>
            <a:r>
              <a:rPr lang="en-US" sz="2400" dirty="0" smtClean="0"/>
              <a:t>to meet the public’s expectations</a:t>
            </a:r>
          </a:p>
          <a:p>
            <a:pPr lvl="2"/>
            <a:r>
              <a:rPr lang="en-US" sz="2400" dirty="0" smtClean="0"/>
              <a:t>to define the essence of what it means to be a physician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714876" y="6215063"/>
            <a:ext cx="19288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122, P3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Focuses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dirty="0" smtClean="0">
                <a:solidFill>
                  <a:srgbClr val="00B050"/>
                </a:solidFill>
              </a:rPr>
              <a:t>How many </a:t>
            </a:r>
            <a:r>
              <a:rPr lang="en-US" altLang="zh-CN" dirty="0" smtClean="0">
                <a:solidFill>
                  <a:srgbClr val="0000FF"/>
                </a:solidFill>
              </a:rPr>
              <a:t>define</a:t>
            </a:r>
            <a:r>
              <a:rPr lang="en-US" altLang="zh-CN" dirty="0" smtClean="0">
                <a:solidFill>
                  <a:srgbClr val="00B050"/>
                </a:solidFill>
              </a:rPr>
              <a:t> you find in this paragraph?</a:t>
            </a:r>
          </a:p>
          <a:p>
            <a:pPr eaLnBrk="1" hangingPunct="1"/>
            <a:r>
              <a:rPr lang="en-US" dirty="0" smtClean="0"/>
              <a:t>a body of knowledge and a set of skills …</a:t>
            </a:r>
            <a:r>
              <a:rPr lang="en-US" dirty="0" smtClean="0">
                <a:solidFill>
                  <a:srgbClr val="0000FF"/>
                </a:solidFill>
              </a:rPr>
              <a:t>defines</a:t>
            </a:r>
            <a:r>
              <a:rPr lang="en-US" dirty="0" smtClean="0"/>
              <a:t> what it means to be a physician.</a:t>
            </a:r>
          </a:p>
          <a:p>
            <a:pPr eaLnBrk="1" hangingPunct="1"/>
            <a:r>
              <a:rPr lang="en-US" dirty="0" smtClean="0"/>
              <a:t>…it is not possible to </a:t>
            </a:r>
            <a:r>
              <a:rPr lang="en-US" dirty="0" smtClean="0">
                <a:solidFill>
                  <a:srgbClr val="0000FF"/>
                </a:solidFill>
              </a:rPr>
              <a:t>define</a:t>
            </a:r>
            <a:r>
              <a:rPr lang="en-US" dirty="0" smtClean="0"/>
              <a:t> what it means to be a physician by identifying a body of knowledge and a set of skills that all physicians must possess.</a:t>
            </a:r>
          </a:p>
          <a:p>
            <a:pPr eaLnBrk="1" hangingPunct="1"/>
            <a:r>
              <a:rPr lang="en-US" dirty="0" smtClean="0"/>
              <a:t>…it is those attributes that </a:t>
            </a:r>
            <a:r>
              <a:rPr lang="en-US" dirty="0" smtClean="0">
                <a:solidFill>
                  <a:srgbClr val="0000FF"/>
                </a:solidFill>
              </a:rPr>
              <a:t>define</a:t>
            </a:r>
            <a:r>
              <a:rPr lang="en-US" dirty="0" smtClean="0"/>
              <a:t> the essence of what it means to be a physician.</a:t>
            </a:r>
            <a:endParaRPr lang="en-US" altLang="zh-CN" dirty="0" smtClean="0">
              <a:solidFill>
                <a:srgbClr val="0000FF"/>
              </a:solidFill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286248" y="6215063"/>
            <a:ext cx="21431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213, P3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Focuses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solidFill>
                  <a:srgbClr val="0000FF"/>
                </a:solidFill>
              </a:rPr>
              <a:t>A body of</a:t>
            </a:r>
            <a:r>
              <a:rPr lang="en-US" sz="2800" dirty="0" smtClean="0"/>
              <a:t> knowledge and </a:t>
            </a:r>
            <a:r>
              <a:rPr lang="en-US" sz="2800" dirty="0" smtClean="0">
                <a:solidFill>
                  <a:srgbClr val="0000FF"/>
                </a:solidFill>
              </a:rPr>
              <a:t>a set of </a:t>
            </a:r>
            <a:r>
              <a:rPr lang="en-US" sz="2800" dirty="0" smtClean="0"/>
              <a:t>skills</a:t>
            </a:r>
          </a:p>
          <a:p>
            <a:pPr lvl="0"/>
            <a:r>
              <a:rPr lang="zh-CN" altLang="en-US" sz="2800" dirty="0" smtClean="0"/>
              <a:t>一身知识，一套技能？？？？</a:t>
            </a:r>
            <a:endParaRPr lang="en-US" altLang="zh-CN" sz="2800" dirty="0" smtClean="0"/>
          </a:p>
          <a:p>
            <a:pPr lvl="0"/>
            <a:r>
              <a:rPr lang="zh-CN" altLang="en-US" sz="2800" dirty="0" smtClean="0"/>
              <a:t>渊博的知识，出众的技艺</a:t>
            </a:r>
            <a:endParaRPr lang="en-US" altLang="zh-CN" sz="2800" dirty="0" smtClean="0"/>
          </a:p>
          <a:p>
            <a:pPr lvl="0"/>
            <a:r>
              <a:rPr lang="en-US" sz="2800" dirty="0" smtClean="0"/>
              <a:t>the particular </a:t>
            </a:r>
            <a:r>
              <a:rPr lang="en-US" sz="2800" dirty="0" smtClean="0">
                <a:solidFill>
                  <a:srgbClr val="0000FF"/>
                </a:solidFill>
              </a:rPr>
              <a:t>career path </a:t>
            </a:r>
            <a:r>
              <a:rPr lang="en-US" sz="2800" dirty="0" smtClean="0"/>
              <a:t>a physician has chosen</a:t>
            </a:r>
          </a:p>
          <a:p>
            <a:pPr lvl="0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0000FF"/>
                </a:solidFill>
              </a:rPr>
              <a:t>maintain</a:t>
            </a:r>
            <a:r>
              <a:rPr lang="en-US" sz="2800" dirty="0" smtClean="0"/>
              <a:t> all physicians should </a:t>
            </a:r>
            <a:r>
              <a:rPr lang="en-US" sz="2800" dirty="0" smtClean="0">
                <a:solidFill>
                  <a:srgbClr val="0000FF"/>
                </a:solidFill>
              </a:rPr>
              <a:t>possess </a:t>
            </a:r>
            <a:r>
              <a:rPr lang="en-US" sz="2800" dirty="0" smtClean="0"/>
              <a:t>if they </a:t>
            </a:r>
            <a:r>
              <a:rPr lang="en-US" sz="2800" dirty="0" smtClean="0">
                <a:solidFill>
                  <a:srgbClr val="0000FF"/>
                </a:solidFill>
              </a:rPr>
              <a:t>are to meet </a:t>
            </a:r>
            <a:r>
              <a:rPr lang="en-US" sz="2800" dirty="0" smtClean="0"/>
              <a:t>the public’s expectations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286248" y="6215063"/>
            <a:ext cx="21431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213, P3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081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What did Peabody mean by saying “The secret of the care of the patient is in caring for the patient”?</a:t>
            </a:r>
            <a:r>
              <a:rPr lang="en-US" altLang="zh-CN" sz="3400" dirty="0" smtClean="0"/>
              <a:t> (Pre. 4)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924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value that patients place on being truly cared for by a physician</a:t>
            </a:r>
          </a:p>
          <a:p>
            <a:r>
              <a:rPr lang="en-US" sz="3200" dirty="0" smtClean="0"/>
              <a:t>ignor</a:t>
            </a:r>
            <a:r>
              <a:rPr lang="en-US" altLang="zh-CN" sz="3200" dirty="0" smtClean="0"/>
              <a:t>ance of</a:t>
            </a:r>
            <a:r>
              <a:rPr lang="en-US" sz="3200" dirty="0" smtClean="0"/>
              <a:t> the importance of a caring manner</a:t>
            </a:r>
          </a:p>
          <a:p>
            <a:pPr lvl="1"/>
            <a:r>
              <a:rPr lang="en-US" sz="2400" dirty="0" smtClean="0"/>
              <a:t>too often equated caring with treatment</a:t>
            </a:r>
          </a:p>
          <a:p>
            <a:pPr lvl="1"/>
            <a:r>
              <a:rPr lang="en-US" sz="2400" dirty="0" smtClean="0"/>
              <a:t>limit</a:t>
            </a:r>
            <a:r>
              <a:rPr lang="en-US" altLang="zh-CN" sz="2400" dirty="0" smtClean="0"/>
              <a:t>ed</a:t>
            </a:r>
            <a:r>
              <a:rPr lang="en-US" sz="2400" dirty="0" smtClean="0"/>
              <a:t> their role to providing treatment leading to a cure</a:t>
            </a:r>
          </a:p>
          <a:p>
            <a:pPr lvl="1"/>
            <a:r>
              <a:rPr lang="en-US" altLang="zh-CN" sz="2400" dirty="0" smtClean="0"/>
              <a:t>believed nothing to do done in incurable cases</a:t>
            </a:r>
            <a:endParaRPr lang="en-US" sz="2400" dirty="0" smtClean="0"/>
          </a:p>
          <a:p>
            <a:endParaRPr lang="zh-CN" altLang="en-US" sz="28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213, P4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hlinkClick r:id="rId2" action="ppaction://hlinkfile"/>
              </a:rPr>
              <a:t>Dr. Francis Peabody</a:t>
            </a:r>
            <a:endParaRPr lang="en-US" altLang="zh-CN" sz="3400" dirty="0" smtClean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3" action="ppaction://hlinkfile"/>
              </a:rPr>
              <a:t>The Care of the Patient</a:t>
            </a:r>
            <a:endParaRPr lang="zh-CN" altLang="en-US" sz="2400" dirty="0" smtClean="0"/>
          </a:p>
          <a:p>
            <a:r>
              <a:rPr lang="en-US" altLang="zh-CN" sz="3600" dirty="0" smtClean="0"/>
              <a:t>they (the medical students) are </a:t>
            </a:r>
            <a:r>
              <a:rPr lang="en-US" altLang="zh-CN" sz="3600" dirty="0" smtClean="0">
                <a:solidFill>
                  <a:srgbClr val="0000FF"/>
                </a:solidFill>
              </a:rPr>
              <a:t>too "scientific" and do not know how to take care of patients</a:t>
            </a:r>
            <a:r>
              <a:rPr lang="en-US" altLang="zh-CN" sz="3600" dirty="0" smtClean="0"/>
              <a:t>.</a:t>
            </a:r>
            <a:endParaRPr lang="en-US" sz="3600" dirty="0" smtClean="0">
              <a:hlinkClick r:id="rId3" action="ppaction://hlinkfile"/>
            </a:endParaRPr>
          </a:p>
          <a:p>
            <a:pPr>
              <a:buNone/>
            </a:pPr>
            <a:endParaRPr lang="en-US" sz="3600" dirty="0" smtClean="0">
              <a:hlinkClick r:id="rId3" action="ppaction://hlinkfile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213, P4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8" name="图片 7" descr="http://ecommons.med.harvard.edu/ec_res/495D490A-20EC-4942-966E-55C4E3459C36/FWPeabody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8283" y="3571876"/>
            <a:ext cx="2565717" cy="244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Language Focus</a:t>
            </a:r>
            <a:endParaRPr lang="en-US" altLang="zh-CN" sz="3400" dirty="0" smtClean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describe </a:t>
            </a:r>
            <a:r>
              <a:rPr lang="en-US" sz="3200" dirty="0" smtClean="0">
                <a:solidFill>
                  <a:srgbClr val="0000FF"/>
                </a:solidFill>
              </a:rPr>
              <a:t>in eloquent terms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the value </a:t>
            </a:r>
            <a:r>
              <a:rPr lang="en-US" sz="3200" dirty="0" smtClean="0"/>
              <a:t>that patients </a:t>
            </a:r>
            <a:r>
              <a:rPr lang="en-US" sz="3200" dirty="0" smtClean="0">
                <a:solidFill>
                  <a:srgbClr val="00B050"/>
                </a:solidFill>
              </a:rPr>
              <a:t>place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on</a:t>
            </a:r>
            <a:r>
              <a:rPr lang="en-US" sz="3200" dirty="0" smtClean="0"/>
              <a:t> being truly cared for by a physician.</a:t>
            </a:r>
          </a:p>
          <a:p>
            <a:r>
              <a:rPr lang="en-US" sz="3200" dirty="0" smtClean="0"/>
              <a:t>members of the medical profession</a:t>
            </a:r>
            <a:endParaRPr lang="en-US" sz="2400" dirty="0" smtClean="0"/>
          </a:p>
          <a:p>
            <a:r>
              <a:rPr lang="en-US" sz="3200" dirty="0" smtClean="0"/>
              <a:t>have </a:t>
            </a:r>
            <a:r>
              <a:rPr lang="en-US" sz="3200" dirty="0" smtClean="0">
                <a:solidFill>
                  <a:srgbClr val="0000FF"/>
                </a:solidFill>
              </a:rPr>
              <a:t>too often </a:t>
            </a:r>
            <a:r>
              <a:rPr lang="en-US" sz="3200" dirty="0" smtClean="0"/>
              <a:t>equated caring with treatment, and have tended </a:t>
            </a:r>
            <a:r>
              <a:rPr lang="en-US" sz="3200" dirty="0" smtClean="0">
                <a:solidFill>
                  <a:srgbClr val="0000FF"/>
                </a:solidFill>
              </a:rPr>
              <a:t>at times </a:t>
            </a:r>
            <a:r>
              <a:rPr lang="en-US" sz="3200" dirty="0" smtClean="0"/>
              <a:t>to limit their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equate</a:t>
            </a:r>
            <a:r>
              <a:rPr lang="en-US" sz="3200" dirty="0" smtClean="0"/>
              <a:t> A </a:t>
            </a:r>
            <a:r>
              <a:rPr lang="en-US" sz="3200" dirty="0" smtClean="0">
                <a:solidFill>
                  <a:srgbClr val="0000FF"/>
                </a:solidFill>
              </a:rPr>
              <a:t>with</a:t>
            </a:r>
            <a:r>
              <a:rPr lang="en-US" sz="3200" dirty="0" smtClean="0"/>
              <a:t> B</a:t>
            </a:r>
          </a:p>
          <a:p>
            <a:pPr lvl="1"/>
            <a:r>
              <a:rPr lang="en-US" sz="2800" dirty="0" smtClean="0"/>
              <a:t>Don’t equate being free of illness with health.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213, P4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The Goals of Medicine:</a:t>
            </a:r>
            <a:br>
              <a:rPr lang="en-US" sz="3600" dirty="0" smtClean="0"/>
            </a:br>
            <a:r>
              <a:rPr lang="en-US" sz="3600" dirty="0" smtClean="0"/>
              <a:t> Hastings Center’s project</a:t>
            </a:r>
            <a:endParaRPr lang="en-US" altLang="zh-CN" sz="3400" dirty="0" smtClean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(1) the prevention of disease and injury and the promotion and maintenance of health; </a:t>
            </a:r>
          </a:p>
          <a:p>
            <a:r>
              <a:rPr lang="en-US" sz="3200" dirty="0" smtClean="0"/>
              <a:t>(2) the relief of pain and suffering caused by maladies; </a:t>
            </a:r>
          </a:p>
          <a:p>
            <a:r>
              <a:rPr lang="en-US" sz="3200" dirty="0" smtClean="0"/>
              <a:t>(3) </a:t>
            </a:r>
            <a:r>
              <a:rPr lang="en-US" sz="3200" dirty="0" smtClean="0">
                <a:solidFill>
                  <a:srgbClr val="0000FF"/>
                </a:solidFill>
              </a:rPr>
              <a:t>the care and cure of those with a malady and the care of those who cannot be cured; </a:t>
            </a:r>
            <a:endParaRPr lang="en-US" sz="3200" dirty="0" smtClean="0"/>
          </a:p>
          <a:p>
            <a:r>
              <a:rPr lang="en-US" sz="3200" dirty="0" smtClean="0"/>
              <a:t>(4) the avoidance of premature death and the pursuit of a peaceful death</a:t>
            </a:r>
            <a:endParaRPr lang="en-US" sz="28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215, P5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Issues to be covered</a:t>
            </a:r>
            <a:endParaRPr lang="en-US" altLang="zh-CN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personal attributes necessary for a medical professional</a:t>
            </a:r>
          </a:p>
          <a:p>
            <a:pPr eaLnBrk="1" hangingPunct="1"/>
            <a:r>
              <a:rPr lang="en-US" dirty="0" smtClean="0"/>
              <a:t>The way medical schools are ranked</a:t>
            </a:r>
          </a:p>
          <a:p>
            <a:pPr eaLnBrk="1" hangingPunct="1"/>
            <a:r>
              <a:rPr lang="en-US" dirty="0" smtClean="0"/>
              <a:t>The terms referring to a medical professional in his various stages of training and medical practice</a:t>
            </a:r>
          </a:p>
          <a:p>
            <a:pPr eaLnBrk="1" hangingPunct="1"/>
            <a:r>
              <a:rPr lang="en-US" dirty="0" smtClean="0"/>
              <a:t>The necessary steps to become a medical professional in USA</a:t>
            </a:r>
          </a:p>
          <a:p>
            <a:pPr eaLnBrk="1" hangingPunct="1"/>
            <a:endParaRPr lang="en-US" altLang="zh-CN" dirty="0" smtClean="0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4071935" y="6286500"/>
            <a:ext cx="2000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211 -235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the care and cure of those with a malady and the care of those who cannot be cured</a:t>
            </a:r>
            <a:endParaRPr lang="en-US" altLang="zh-CN" sz="3400" dirty="0" smtClean="0">
              <a:solidFill>
                <a:schemeClr val="tx1"/>
              </a:solidFill>
            </a:endParaRP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responsibility to </a:t>
            </a:r>
            <a:r>
              <a:rPr lang="en-US" sz="3200" dirty="0" smtClean="0">
                <a:solidFill>
                  <a:srgbClr val="0000FF"/>
                </a:solidFill>
              </a:rPr>
              <a:t>continue to care </a:t>
            </a:r>
            <a:r>
              <a:rPr lang="en-US" sz="3200" dirty="0" smtClean="0"/>
              <a:t>for their patients when they can </a:t>
            </a:r>
            <a:r>
              <a:rPr lang="en-US" sz="3200" dirty="0" smtClean="0">
                <a:solidFill>
                  <a:srgbClr val="0000FF"/>
                </a:solidFill>
              </a:rPr>
              <a:t>no longer prescribe a particular form of treatment </a:t>
            </a:r>
            <a:r>
              <a:rPr lang="en-US" sz="3200" dirty="0" smtClean="0"/>
              <a:t>or </a:t>
            </a:r>
            <a:r>
              <a:rPr lang="en-US" sz="3200" dirty="0" smtClean="0">
                <a:solidFill>
                  <a:srgbClr val="0000FF"/>
                </a:solidFill>
              </a:rPr>
              <a:t>offer the likelihood of a cure</a:t>
            </a:r>
          </a:p>
          <a:p>
            <a:r>
              <a:rPr lang="en-US" sz="2800" dirty="0" smtClean="0"/>
              <a:t>if not, not being caring—their patients will sense that they have been abandoned by their doctor at a critical time.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215, P5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Why must a physician be inquisitive?</a:t>
            </a:r>
            <a:r>
              <a:rPr lang="en-US" altLang="zh-CN" sz="3400" dirty="0" smtClean="0"/>
              <a:t> (Pre. 5)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long tradition of celebrating knowledge, but </a:t>
            </a:r>
          </a:p>
          <a:p>
            <a:pPr lvl="1"/>
            <a:r>
              <a:rPr lang="en-US" sz="3200" dirty="0" smtClean="0"/>
              <a:t>a great deal about medicine that is not known</a:t>
            </a:r>
          </a:p>
          <a:p>
            <a:pPr lvl="1"/>
            <a:r>
              <a:rPr lang="en-US" sz="3200" dirty="0" smtClean="0"/>
              <a:t>a great deal that individual physicians do not know about what is known.</a:t>
            </a:r>
            <a:endParaRPr lang="zh-CN" altLang="en-US" sz="24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214, P6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The long tradition of celebrating knowledge</a:t>
            </a:r>
            <a:r>
              <a:rPr lang="en-US" altLang="zh-CN" sz="3400" dirty="0" smtClean="0"/>
              <a:t> (Pre. 5)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 that the members of the profession know about mechanisms of disease and the diagnosis and management of various clinical maladies</a:t>
            </a:r>
          </a:p>
          <a:p>
            <a:r>
              <a:rPr lang="en-US" altLang="zh-CN" sz="3600" dirty="0" smtClean="0">
                <a:solidFill>
                  <a:srgbClr val="0000FF"/>
                </a:solidFill>
              </a:rPr>
              <a:t>What you know makes a difference.</a:t>
            </a:r>
            <a:endParaRPr lang="zh-CN" alt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214, P6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Language Focus</a:t>
            </a:r>
            <a:endParaRPr lang="en-US" altLang="zh-CN" sz="3400" dirty="0" smtClean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various </a:t>
            </a:r>
            <a:r>
              <a:rPr lang="en-US" sz="3200" dirty="0" smtClean="0">
                <a:solidFill>
                  <a:srgbClr val="0000FF"/>
                </a:solidFill>
              </a:rPr>
              <a:t>clinical maladies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admission to </a:t>
            </a:r>
            <a:r>
              <a:rPr lang="en-US" sz="3200" dirty="0" smtClean="0"/>
              <a:t>the study of medicine</a:t>
            </a:r>
          </a:p>
          <a:p>
            <a:r>
              <a:rPr lang="en-US" sz="3200" dirty="0" smtClean="0"/>
              <a:t>advancement throughout the </a:t>
            </a:r>
            <a:r>
              <a:rPr lang="en-US" sz="3200" dirty="0" smtClean="0">
                <a:solidFill>
                  <a:srgbClr val="0000FF"/>
                </a:solidFill>
              </a:rPr>
              <a:t>various stages of one’s career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214, P6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the value of physicians’ being inquisitive</a:t>
            </a:r>
            <a:endParaRPr lang="en-US" altLang="zh-CN" sz="4000" dirty="0" smtClean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Great contribution to the quality of care</a:t>
            </a:r>
          </a:p>
          <a:p>
            <a:pPr lvl="1"/>
            <a:r>
              <a:rPr lang="en-US" sz="2800" dirty="0" smtClean="0"/>
              <a:t>Insurance of continuous acquisition of the knowledge and skills they will need to meet their professional responsibilities as the nature of medicine changes during their careers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214, P7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Jerome </a:t>
            </a:r>
            <a:r>
              <a:rPr lang="en-US" sz="3600" dirty="0" err="1" smtClean="0"/>
              <a:t>Groopman’s</a:t>
            </a:r>
            <a:r>
              <a:rPr lang="en-US" sz="3600" dirty="0" smtClean="0"/>
              <a:t> book:</a:t>
            </a:r>
            <a:br>
              <a:rPr lang="en-US" sz="3600" dirty="0" smtClean="0"/>
            </a:br>
            <a:r>
              <a:rPr lang="en-US" sz="3600" i="1" dirty="0" smtClean="0"/>
              <a:t>How Doctors Think</a:t>
            </a:r>
            <a:r>
              <a:rPr lang="en-US" sz="3600" dirty="0" smtClean="0"/>
              <a:t> </a:t>
            </a:r>
            <a:endParaRPr lang="en-US" altLang="zh-CN" sz="3400" dirty="0" smtClean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Most of the diagnostic errors made by physicians result from cognitive mistakes.</a:t>
            </a:r>
          </a:p>
          <a:p>
            <a:pPr lvl="1"/>
            <a:r>
              <a:rPr lang="en-US" altLang="zh-CN" sz="2800" dirty="0" smtClean="0">
                <a:solidFill>
                  <a:srgbClr val="0000FF"/>
                </a:solidFill>
              </a:rPr>
              <a:t>Do you agree or disagree? Why?</a:t>
            </a:r>
          </a:p>
          <a:p>
            <a:endParaRPr lang="en-US" sz="32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214, P8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Jerome </a:t>
            </a:r>
            <a:r>
              <a:rPr lang="en-US" sz="3600" dirty="0" err="1" smtClean="0"/>
              <a:t>Groopman’s</a:t>
            </a:r>
            <a:r>
              <a:rPr lang="en-US" sz="3600" dirty="0" smtClean="0"/>
              <a:t> book:</a:t>
            </a:r>
            <a:br>
              <a:rPr lang="en-US" sz="3600" dirty="0" smtClean="0"/>
            </a:br>
            <a:r>
              <a:rPr lang="en-US" sz="3600" i="1" dirty="0" smtClean="0"/>
              <a:t>How Doctors Think</a:t>
            </a:r>
            <a:r>
              <a:rPr lang="en-US" sz="3600" dirty="0" smtClean="0"/>
              <a:t> </a:t>
            </a:r>
            <a:endParaRPr lang="en-US" altLang="zh-CN" sz="34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214, P8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28596" y="1428736"/>
            <a:ext cx="8501122" cy="1500198"/>
            <a:chOff x="0" y="360469"/>
            <a:chExt cx="1799762" cy="1295341"/>
          </a:xfrm>
        </p:grpSpPr>
        <p:sp>
          <p:nvSpPr>
            <p:cNvPr id="10" name="椭圆 9"/>
            <p:cNvSpPr/>
            <p:nvPr/>
          </p:nvSpPr>
          <p:spPr>
            <a:xfrm>
              <a:off x="0" y="360469"/>
              <a:ext cx="1799762" cy="129534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椭圆 4"/>
            <p:cNvSpPr/>
            <p:nvPr/>
          </p:nvSpPr>
          <p:spPr>
            <a:xfrm>
              <a:off x="276886" y="792249"/>
              <a:ext cx="1155474" cy="4888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?</a:t>
              </a:r>
              <a:endParaRPr lang="zh-CN" altLang="en-US" sz="3200" kern="1200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000100" y="3071810"/>
            <a:ext cx="7286676" cy="1650759"/>
            <a:chOff x="1928823" y="1369356"/>
            <a:chExt cx="2236308" cy="1007817"/>
          </a:xfrm>
        </p:grpSpPr>
        <p:sp>
          <p:nvSpPr>
            <p:cNvPr id="13" name="椭圆 12"/>
            <p:cNvSpPr/>
            <p:nvPr/>
          </p:nvSpPr>
          <p:spPr>
            <a:xfrm>
              <a:off x="1928823" y="1369356"/>
              <a:ext cx="2236308" cy="100781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椭圆 4"/>
            <p:cNvSpPr/>
            <p:nvPr/>
          </p:nvSpPr>
          <p:spPr>
            <a:xfrm>
              <a:off x="1982710" y="1500198"/>
              <a:ext cx="2101591" cy="712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400" kern="1200" dirty="0" smtClean="0"/>
                <a:t>?</a:t>
              </a:r>
              <a:endParaRPr lang="zh-CN" altLang="en-US" sz="2400" kern="1200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571604" y="4786322"/>
            <a:ext cx="6099875" cy="1357322"/>
            <a:chOff x="5429290" y="2643206"/>
            <a:chExt cx="2456537" cy="664980"/>
          </a:xfrm>
        </p:grpSpPr>
        <p:sp>
          <p:nvSpPr>
            <p:cNvPr id="16" name="椭圆 15"/>
            <p:cNvSpPr/>
            <p:nvPr/>
          </p:nvSpPr>
          <p:spPr>
            <a:xfrm>
              <a:off x="5429290" y="2643206"/>
              <a:ext cx="2456537" cy="6649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椭圆 4"/>
            <p:cNvSpPr/>
            <p:nvPr/>
          </p:nvSpPr>
          <p:spPr>
            <a:xfrm>
              <a:off x="5458059" y="2740591"/>
              <a:ext cx="2387865" cy="470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dirty="0" smtClean="0"/>
                <a:t>?</a:t>
              </a:r>
              <a:endParaRPr lang="zh-CN" altLang="en-US" sz="2400" kern="1200" dirty="0"/>
            </a:p>
          </p:txBody>
        </p:sp>
      </p:grpSp>
      <p:sp>
        <p:nvSpPr>
          <p:cNvPr id="18" name="下箭头 17"/>
          <p:cNvSpPr/>
          <p:nvPr/>
        </p:nvSpPr>
        <p:spPr>
          <a:xfrm>
            <a:off x="4000496" y="4500570"/>
            <a:ext cx="1214446" cy="428628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9" name="下箭头 18"/>
          <p:cNvSpPr/>
          <p:nvPr/>
        </p:nvSpPr>
        <p:spPr>
          <a:xfrm>
            <a:off x="3857620" y="2786058"/>
            <a:ext cx="1214446" cy="428628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Jerome </a:t>
            </a:r>
            <a:r>
              <a:rPr lang="en-US" sz="3600" dirty="0" err="1" smtClean="0"/>
              <a:t>Groopman’s</a:t>
            </a:r>
            <a:r>
              <a:rPr lang="en-US" sz="3600" dirty="0" smtClean="0"/>
              <a:t> book:</a:t>
            </a:r>
            <a:br>
              <a:rPr lang="en-US" sz="3600" dirty="0" smtClean="0"/>
            </a:br>
            <a:r>
              <a:rPr lang="en-US" sz="3600" i="1" dirty="0" smtClean="0"/>
              <a:t>How Doctors Think</a:t>
            </a:r>
            <a:r>
              <a:rPr lang="en-US" sz="3600" dirty="0" smtClean="0"/>
              <a:t> </a:t>
            </a:r>
            <a:endParaRPr lang="en-US" altLang="zh-CN" sz="34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214, P8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组合 7"/>
          <p:cNvGrpSpPr/>
          <p:nvPr/>
        </p:nvGrpSpPr>
        <p:grpSpPr>
          <a:xfrm>
            <a:off x="285720" y="1428736"/>
            <a:ext cx="8501122" cy="1500198"/>
            <a:chOff x="0" y="360469"/>
            <a:chExt cx="1799762" cy="1295341"/>
          </a:xfrm>
        </p:grpSpPr>
        <p:sp>
          <p:nvSpPr>
            <p:cNvPr id="10" name="椭圆 9"/>
            <p:cNvSpPr/>
            <p:nvPr/>
          </p:nvSpPr>
          <p:spPr>
            <a:xfrm>
              <a:off x="0" y="360469"/>
              <a:ext cx="1799762" cy="129534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椭圆 4"/>
            <p:cNvSpPr/>
            <p:nvPr/>
          </p:nvSpPr>
          <p:spPr>
            <a:xfrm>
              <a:off x="276886" y="792249"/>
              <a:ext cx="1155474" cy="4888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uncertainty inherent in the practice of medicine</a:t>
              </a:r>
              <a:endParaRPr lang="zh-CN" altLang="en-US" sz="3200" kern="1200" dirty="0"/>
            </a:p>
          </p:txBody>
        </p:sp>
      </p:grpSp>
      <p:grpSp>
        <p:nvGrpSpPr>
          <p:cNvPr id="3" name="组合 11"/>
          <p:cNvGrpSpPr/>
          <p:nvPr/>
        </p:nvGrpSpPr>
        <p:grpSpPr>
          <a:xfrm>
            <a:off x="1000100" y="3071810"/>
            <a:ext cx="7286676" cy="1650759"/>
            <a:chOff x="1928823" y="1369356"/>
            <a:chExt cx="2236308" cy="1007817"/>
          </a:xfrm>
        </p:grpSpPr>
        <p:sp>
          <p:nvSpPr>
            <p:cNvPr id="13" name="椭圆 12"/>
            <p:cNvSpPr/>
            <p:nvPr/>
          </p:nvSpPr>
          <p:spPr>
            <a:xfrm>
              <a:off x="1928823" y="1369356"/>
              <a:ext cx="2236308" cy="100781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椭圆 4"/>
            <p:cNvSpPr/>
            <p:nvPr/>
          </p:nvSpPr>
          <p:spPr>
            <a:xfrm>
              <a:off x="1982710" y="1500198"/>
              <a:ext cx="2101591" cy="712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400" kern="1200" dirty="0" smtClean="0"/>
                <a:t>a </a:t>
              </a:r>
              <a:r>
                <a:rPr lang="en-US" sz="2400" kern="1200" dirty="0" smtClean="0"/>
                <a:t>tendency to lock in on a particular diagnosis or a particular approach to treatment</a:t>
              </a:r>
              <a:endParaRPr lang="zh-CN" altLang="en-US" sz="2400" kern="1200" dirty="0"/>
            </a:p>
          </p:txBody>
        </p:sp>
      </p:grpSp>
      <p:grpSp>
        <p:nvGrpSpPr>
          <p:cNvPr id="4" name="组合 14"/>
          <p:cNvGrpSpPr/>
          <p:nvPr/>
        </p:nvGrpSpPr>
        <p:grpSpPr>
          <a:xfrm>
            <a:off x="1571604" y="4786322"/>
            <a:ext cx="6099875" cy="1357322"/>
            <a:chOff x="5429290" y="2643207"/>
            <a:chExt cx="2456537" cy="664980"/>
          </a:xfrm>
        </p:grpSpPr>
        <p:sp>
          <p:nvSpPr>
            <p:cNvPr id="16" name="椭圆 15"/>
            <p:cNvSpPr/>
            <p:nvPr/>
          </p:nvSpPr>
          <p:spPr>
            <a:xfrm>
              <a:off x="5429290" y="2643207"/>
              <a:ext cx="2456537" cy="6649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椭圆 4"/>
            <p:cNvSpPr/>
            <p:nvPr/>
          </p:nvSpPr>
          <p:spPr>
            <a:xfrm>
              <a:off x="5458059" y="2740591"/>
              <a:ext cx="2387865" cy="470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dirty="0" smtClean="0"/>
                <a:t>risk of overlooking clues suggesting incorrect working diagnosis</a:t>
              </a:r>
              <a:endParaRPr lang="zh-CN" altLang="en-US" sz="2400" kern="1200" dirty="0"/>
            </a:p>
          </p:txBody>
        </p:sp>
      </p:grpSp>
      <p:sp>
        <p:nvSpPr>
          <p:cNvPr id="18" name="下箭头 17"/>
          <p:cNvSpPr/>
          <p:nvPr/>
        </p:nvSpPr>
        <p:spPr>
          <a:xfrm>
            <a:off x="4000496" y="4500570"/>
            <a:ext cx="1214446" cy="428628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9" name="下箭头 18"/>
          <p:cNvSpPr/>
          <p:nvPr/>
        </p:nvSpPr>
        <p:spPr>
          <a:xfrm>
            <a:off x="3857620" y="2786058"/>
            <a:ext cx="1214446" cy="428628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Jerome </a:t>
            </a:r>
            <a:r>
              <a:rPr lang="en-US" sz="3600" dirty="0" err="1" smtClean="0"/>
              <a:t>Groopman’s</a:t>
            </a:r>
            <a:r>
              <a:rPr lang="en-US" sz="3600" dirty="0" smtClean="0"/>
              <a:t> book:</a:t>
            </a:r>
            <a:br>
              <a:rPr lang="en-US" sz="3600" dirty="0" smtClean="0"/>
            </a:br>
            <a:r>
              <a:rPr lang="en-US" sz="3600" i="1" dirty="0" smtClean="0"/>
              <a:t>How Doctors Think</a:t>
            </a:r>
            <a:r>
              <a:rPr lang="en-US" sz="3600" dirty="0" smtClean="0"/>
              <a:t> </a:t>
            </a:r>
            <a:endParaRPr lang="en-US" altLang="zh-CN" sz="3400" dirty="0" smtClean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 what?</a:t>
            </a:r>
          </a:p>
          <a:p>
            <a:r>
              <a:rPr lang="en-US" sz="3600" dirty="0" smtClean="0"/>
              <a:t>True physician always pauses before making a diagnosis and embarking on a course of therapy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What I don’t understand? 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Or, importantly, What I should know before proceeding?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214, P8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Language Focus</a:t>
            </a:r>
            <a:endParaRPr lang="en-US" altLang="zh-CN" sz="3400" dirty="0" smtClean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0000FF"/>
                </a:solidFill>
              </a:rPr>
              <a:t>锁定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en-US" sz="3200" dirty="0" smtClean="0"/>
              <a:t>to lock in on…</a:t>
            </a:r>
          </a:p>
          <a:p>
            <a:r>
              <a:rPr lang="en-US" sz="3200" dirty="0" smtClean="0"/>
              <a:t>run the risk of…</a:t>
            </a:r>
          </a:p>
          <a:p>
            <a:r>
              <a:rPr lang="en-US" sz="3200" dirty="0" smtClean="0"/>
              <a:t>embark on a course of therapy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857620" y="6215063"/>
            <a:ext cx="2786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214, P8 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makes a good doctor?</a:t>
            </a:r>
            <a:r>
              <a:rPr lang="en-US" altLang="zh-CN" dirty="0" smtClean="0"/>
              <a:t> 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757610" cy="361475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knowledge</a:t>
            </a:r>
          </a:p>
          <a:p>
            <a:r>
              <a:rPr lang="en-US" altLang="zh-CN" dirty="0" smtClean="0"/>
              <a:t>expertise</a:t>
            </a:r>
          </a:p>
          <a:p>
            <a:r>
              <a:rPr lang="en-US" altLang="zh-CN" dirty="0" smtClean="0"/>
              <a:t>skill</a:t>
            </a:r>
          </a:p>
          <a:p>
            <a:r>
              <a:rPr lang="en-US" altLang="zh-CN" dirty="0" smtClean="0"/>
              <a:t>compassion</a:t>
            </a:r>
          </a:p>
          <a:p>
            <a:r>
              <a:rPr lang="en-US" altLang="zh-CN" dirty="0" smtClean="0"/>
              <a:t>devotion</a:t>
            </a:r>
          </a:p>
          <a:p>
            <a:r>
              <a:rPr lang="en-US" altLang="zh-CN" dirty="0" smtClean="0"/>
              <a:t>patience</a:t>
            </a:r>
          </a:p>
          <a:p>
            <a:r>
              <a:rPr lang="en-US" altLang="zh-CN" dirty="0" smtClean="0"/>
              <a:t>perseverance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24328" cy="3543312"/>
          </a:xfrm>
        </p:spPr>
        <p:txBody>
          <a:bodyPr/>
          <a:lstStyle/>
          <a:p>
            <a:r>
              <a:rPr lang="en-US" altLang="zh-CN" dirty="0" smtClean="0"/>
              <a:t>caring</a:t>
            </a:r>
          </a:p>
          <a:p>
            <a:r>
              <a:rPr lang="en-US" altLang="zh-CN" dirty="0" smtClean="0"/>
              <a:t>altruism</a:t>
            </a:r>
          </a:p>
          <a:p>
            <a:r>
              <a:rPr lang="en-US" altLang="zh-CN" dirty="0" err="1" smtClean="0"/>
              <a:t>Samaritanism</a:t>
            </a:r>
            <a:endParaRPr lang="en-US" altLang="zh-CN" dirty="0" smtClean="0"/>
          </a:p>
          <a:p>
            <a:r>
              <a:rPr lang="en-US" altLang="zh-CN" dirty="0" smtClean="0"/>
              <a:t>sacrifice</a:t>
            </a:r>
          </a:p>
          <a:p>
            <a:r>
              <a:rPr lang="en-US" altLang="zh-CN" dirty="0" smtClean="0"/>
              <a:t>love </a:t>
            </a:r>
          </a:p>
          <a:p>
            <a:r>
              <a:rPr lang="en-US" altLang="zh-CN" dirty="0" smtClean="0"/>
              <a:t>humanism</a:t>
            </a:r>
          </a:p>
          <a:p>
            <a:r>
              <a:rPr lang="en-US" altLang="zh-CN" dirty="0" smtClean="0"/>
              <a:t>morality</a:t>
            </a:r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5000628" y="6215063"/>
            <a:ext cx="17144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5429264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Watch the video and check against the list!</a:t>
            </a:r>
          </a:p>
          <a:p>
            <a:r>
              <a:rPr lang="en-US" altLang="zh-CN" sz="2400" b="1" dirty="0" smtClean="0">
                <a:solidFill>
                  <a:srgbClr val="0000FF"/>
                </a:solidFill>
                <a:hlinkClick r:id="rId3" action="ppaction://hlinkfile"/>
              </a:rPr>
              <a:t>What makes a good doctor – street interview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7" grpId="0" build="p"/>
      <p:bldP spid="6" grpId="0" uiExpand="1" build="p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77813"/>
            <a:ext cx="8329612" cy="9366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is the civic responsibility of a physician?</a:t>
            </a:r>
            <a:r>
              <a:rPr lang="en-US" altLang="zh-CN" sz="3200" b="1" dirty="0" smtClean="0"/>
              <a:t> (Pre. 6)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36"/>
            <a:ext cx="8258175" cy="441643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More personal involvement in meeting medicine’s responsibility to society</a:t>
            </a:r>
          </a:p>
          <a:p>
            <a:r>
              <a:rPr lang="en-US" dirty="0" smtClean="0"/>
              <a:t>Concerning themselves with ensuring that their professional organizations are focused on serving the interests of the public</a:t>
            </a:r>
          </a:p>
          <a:p>
            <a:r>
              <a:rPr lang="en-US" dirty="0" smtClean="0"/>
              <a:t>Conscious contribution in a variety of ways to the betterment of the communities they live in</a:t>
            </a:r>
          </a:p>
          <a:p>
            <a:pPr lvl="1"/>
            <a:r>
              <a:rPr lang="en-US" dirty="0" smtClean="0"/>
              <a:t>by participating in community organizations</a:t>
            </a:r>
          </a:p>
          <a:p>
            <a:pPr lvl="1"/>
            <a:r>
              <a:rPr lang="en-US" dirty="0" smtClean="0"/>
              <a:t>by bringing their special talents to bear in volunteer efforts specifically aimed at improving the health of the public.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4071934" y="6286500"/>
            <a:ext cx="2500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214-5, P 9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400" dirty="0" smtClean="0"/>
              <a:t>Language Focus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…a </a:t>
            </a:r>
            <a:r>
              <a:rPr lang="en-US" sz="3200" dirty="0" smtClean="0">
                <a:solidFill>
                  <a:srgbClr val="0000FF"/>
                </a:solidFill>
              </a:rPr>
              <a:t>confusing</a:t>
            </a:r>
            <a:r>
              <a:rPr lang="en-US" sz="3200" dirty="0" smtClean="0"/>
              <a:t> concept …, because …the civic responsibility of the individual physician tends to be </a:t>
            </a:r>
            <a:r>
              <a:rPr lang="en-US" sz="3200" dirty="0" smtClean="0">
                <a:solidFill>
                  <a:srgbClr val="0000FF"/>
                </a:solidFill>
              </a:rPr>
              <a:t>obscure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endParaRPr lang="en-US" altLang="zh-CN" sz="32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286248" y="6215063"/>
            <a:ext cx="23574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214, P9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400" dirty="0" smtClean="0"/>
              <a:t>Language Focus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Over the years</a:t>
            </a:r>
            <a:r>
              <a:rPr lang="en-US" sz="3200" dirty="0" smtClean="0"/>
              <a:t>, this responsibility </a:t>
            </a:r>
            <a:r>
              <a:rPr lang="en-US" sz="3200" dirty="0" smtClean="0">
                <a:solidFill>
                  <a:srgbClr val="0000FF"/>
                </a:solidFill>
              </a:rPr>
              <a:t>has come to </a:t>
            </a:r>
            <a:r>
              <a:rPr lang="en-US" sz="3200" dirty="0" smtClean="0"/>
              <a:t>be viewed as an element of professionalism that is somehow embedded, at least implicitly, within the context of the social contract that defines the </a:t>
            </a:r>
            <a:r>
              <a:rPr lang="en-US" sz="3200" dirty="0" smtClean="0">
                <a:solidFill>
                  <a:srgbClr val="00B050"/>
                </a:solidFill>
              </a:rPr>
              <a:t>medical profession</a:t>
            </a:r>
            <a:r>
              <a:rPr lang="en-US" sz="3200" dirty="0" smtClean="0"/>
              <a:t>’s responsibility to </a:t>
            </a:r>
            <a:r>
              <a:rPr lang="en-US" sz="3200" dirty="0" smtClean="0">
                <a:solidFill>
                  <a:srgbClr val="FFC000"/>
                </a:solidFill>
              </a:rPr>
              <a:t>the society as a whole</a:t>
            </a:r>
            <a:r>
              <a:rPr lang="en-US" sz="3200" dirty="0" smtClean="0"/>
              <a:t>—a responsibility manifested largely by how </a:t>
            </a:r>
            <a:r>
              <a:rPr lang="en-US" sz="3200" dirty="0" smtClean="0">
                <a:solidFill>
                  <a:srgbClr val="00B050"/>
                </a:solidFill>
              </a:rPr>
              <a:t>professional organizations </a:t>
            </a:r>
            <a:r>
              <a:rPr lang="en-US" sz="3200" dirty="0" smtClean="0"/>
              <a:t>relate to </a:t>
            </a:r>
            <a:r>
              <a:rPr lang="en-US" sz="3200" dirty="0" smtClean="0">
                <a:solidFill>
                  <a:srgbClr val="FFC000"/>
                </a:solidFill>
              </a:rPr>
              <a:t>the public</a:t>
            </a:r>
            <a:r>
              <a:rPr lang="en-US" sz="3200" dirty="0" smtClean="0"/>
              <a:t>.</a:t>
            </a:r>
          </a:p>
          <a:p>
            <a:endParaRPr lang="en-US" altLang="zh-CN" sz="32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286248" y="6215063"/>
            <a:ext cx="23574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215, P9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400" dirty="0" smtClean="0"/>
              <a:t>Language Focus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meet</a:t>
            </a:r>
            <a:r>
              <a:rPr lang="en-US" sz="3200" dirty="0" smtClean="0"/>
              <a:t>ing medicine’s </a:t>
            </a:r>
            <a:r>
              <a:rPr lang="en-US" sz="3200" dirty="0" smtClean="0">
                <a:solidFill>
                  <a:srgbClr val="0000FF"/>
                </a:solidFill>
              </a:rPr>
              <a:t>responsibility</a:t>
            </a:r>
            <a:r>
              <a:rPr lang="en-US" sz="3200" dirty="0" smtClean="0"/>
              <a:t> to society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serv</a:t>
            </a:r>
            <a:r>
              <a:rPr lang="en-US" sz="3200" dirty="0" smtClean="0"/>
              <a:t>ing the </a:t>
            </a:r>
            <a:r>
              <a:rPr lang="en-US" sz="3200" dirty="0" smtClean="0">
                <a:solidFill>
                  <a:srgbClr val="0000FF"/>
                </a:solidFill>
              </a:rPr>
              <a:t>interest</a:t>
            </a:r>
            <a:r>
              <a:rPr lang="en-US" sz="3200" dirty="0" smtClean="0"/>
              <a:t>s of the public</a:t>
            </a:r>
          </a:p>
          <a:p>
            <a:r>
              <a:rPr lang="en-US" sz="3200" dirty="0" smtClean="0"/>
              <a:t>the civic mindedness of physicians should </a:t>
            </a:r>
            <a:r>
              <a:rPr lang="en-US" sz="3200" dirty="0" smtClean="0">
                <a:solidFill>
                  <a:srgbClr val="0000FF"/>
                </a:solidFill>
              </a:rPr>
              <a:t>go beyond that to</a:t>
            </a:r>
            <a:r>
              <a:rPr lang="en-US" sz="3200" dirty="0" smtClean="0"/>
              <a:t> include</a:t>
            </a:r>
          </a:p>
          <a:p>
            <a:r>
              <a:rPr lang="zh-CN" altLang="en-US" sz="3200" dirty="0" smtClean="0"/>
              <a:t>发挥他们的特殊才干，做些志愿者应该做的工作</a:t>
            </a:r>
            <a:r>
              <a:rPr lang="en-US" altLang="zh-CN" sz="3200" dirty="0" smtClean="0"/>
              <a:t>…</a:t>
            </a:r>
            <a:endParaRPr lang="en-US" sz="3200" dirty="0" smtClean="0"/>
          </a:p>
          <a:p>
            <a:r>
              <a:rPr lang="en-US" sz="3200" dirty="0" smtClean="0"/>
              <a:t>bringing their special talents to bear in volunteer efforts </a:t>
            </a:r>
            <a:endParaRPr lang="en-US" altLang="zh-CN" sz="32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286248" y="6215063"/>
            <a:ext cx="23574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214-5, P9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77813"/>
            <a:ext cx="8329612" cy="9366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To Sum Up</a:t>
            </a:r>
            <a:r>
              <a:rPr lang="en-US" altLang="zh-CN" sz="3200" b="1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36"/>
            <a:ext cx="8258175" cy="4416439"/>
          </a:xfrm>
        </p:spPr>
        <p:txBody>
          <a:bodyPr>
            <a:normAutofit/>
          </a:bodyPr>
          <a:lstStyle/>
          <a:p>
            <a:r>
              <a:rPr lang="en-US" dirty="0" smtClean="0"/>
              <a:t>a physician not caring, inquisitive, and civic minded may be a highly skilled technician involved in the practice of medicine, such an individual will not truly reflect the essence of what it means to be a physician</a:t>
            </a:r>
          </a:p>
          <a:p>
            <a:r>
              <a:rPr lang="en-US" dirty="0" smtClean="0"/>
              <a:t>medical schools continue to modify their educational programs to reflect a commitment to ensuring that their graduates be caring, inquisitive, and civic-minded physicians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4071934" y="6286500"/>
            <a:ext cx="2500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215, P10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77813"/>
            <a:ext cx="8329612" cy="9366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To Sum Up</a:t>
            </a:r>
            <a:r>
              <a:rPr lang="en-US" altLang="zh-CN" sz="3200" b="1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36"/>
            <a:ext cx="8258175" cy="4416439"/>
          </a:xfrm>
        </p:spPr>
        <p:txBody>
          <a:bodyPr>
            <a:normAutofit/>
          </a:bodyPr>
          <a:lstStyle/>
          <a:p>
            <a:r>
              <a:rPr lang="en-US" dirty="0" smtClean="0"/>
              <a:t>Qualities of a true physician</a:t>
            </a:r>
          </a:p>
          <a:p>
            <a:pPr lvl="1"/>
            <a:r>
              <a:rPr lang="en-US" dirty="0" smtClean="0"/>
              <a:t>much of the knowledge </a:t>
            </a:r>
          </a:p>
          <a:p>
            <a:pPr lvl="1"/>
            <a:r>
              <a:rPr lang="en-US" dirty="0" smtClean="0"/>
              <a:t>many of the skills</a:t>
            </a:r>
          </a:p>
          <a:p>
            <a:pPr lvl="1"/>
            <a:r>
              <a:rPr lang="en-US" dirty="0" err="1" smtClean="0"/>
              <a:t>caringness</a:t>
            </a:r>
            <a:endParaRPr lang="en-US" dirty="0" smtClean="0"/>
          </a:p>
          <a:p>
            <a:pPr lvl="1"/>
            <a:r>
              <a:rPr lang="en-US" dirty="0" smtClean="0"/>
              <a:t>inquisitiveness</a:t>
            </a:r>
          </a:p>
          <a:p>
            <a:pPr lvl="1"/>
            <a:r>
              <a:rPr lang="en-US" dirty="0" smtClean="0"/>
              <a:t>civic-mindedness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4071934" y="6286500"/>
            <a:ext cx="2500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215, P10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Presentations for Unit 10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zh-CN" sz="2800" dirty="0" smtClean="0"/>
              <a:t>1. </a:t>
            </a:r>
            <a:r>
              <a:rPr lang="en-US" sz="2800" dirty="0" smtClean="0"/>
              <a:t>Give a brief explanation of Medicare and Medicaid.</a:t>
            </a:r>
            <a:r>
              <a:rPr lang="en-US" altLang="zh-CN" sz="2800" dirty="0" smtClean="0"/>
              <a:t> (P 243)</a:t>
            </a:r>
          </a:p>
          <a:p>
            <a:pPr marL="514350" indent="-514350">
              <a:buNone/>
            </a:pPr>
            <a:r>
              <a:rPr lang="en-US" altLang="zh-CN" sz="2800" dirty="0" smtClean="0"/>
              <a:t>2. </a:t>
            </a:r>
            <a:r>
              <a:rPr lang="en-US" sz="2800" dirty="0" smtClean="0"/>
              <a:t>Compare the American model and the European model.</a:t>
            </a:r>
            <a:r>
              <a:rPr lang="en-US" altLang="zh-CN" sz="2800" dirty="0" smtClean="0"/>
              <a:t> (P 243)</a:t>
            </a:r>
          </a:p>
          <a:p>
            <a:pPr marL="514350" indent="-514350">
              <a:buNone/>
            </a:pPr>
            <a:r>
              <a:rPr lang="en-US" altLang="zh-CN" sz="2800" dirty="0" smtClean="0"/>
              <a:t>3. </a:t>
            </a:r>
            <a:r>
              <a:rPr lang="en-US" sz="2800" dirty="0" smtClean="0"/>
              <a:t>What are the problems with the fragmented American health care system?</a:t>
            </a:r>
            <a:r>
              <a:rPr lang="en-US" altLang="zh-CN" sz="2800" dirty="0" smtClean="0"/>
              <a:t> (P 243)</a:t>
            </a:r>
          </a:p>
        </p:txBody>
      </p:sp>
      <p:pic>
        <p:nvPicPr>
          <p:cNvPr id="1218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1" name="TextBox 4"/>
          <p:cNvSpPr txBox="1">
            <a:spLocks noChangeArrowheads="1"/>
          </p:cNvSpPr>
          <p:nvPr/>
        </p:nvSpPr>
        <p:spPr bwMode="auto">
          <a:xfrm>
            <a:off x="3786182" y="6143644"/>
            <a:ext cx="2857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216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Presentations for Unit 8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8229600" cy="4530725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zh-CN" sz="2800" dirty="0" smtClean="0"/>
              <a:t>4. </a:t>
            </a:r>
            <a:r>
              <a:rPr lang="en-US" sz="2800" dirty="0" smtClean="0"/>
              <a:t>Why is “rationalizing the medical system” the key to the present problem? </a:t>
            </a:r>
            <a:r>
              <a:rPr lang="en-US" altLang="zh-CN" sz="2800" dirty="0" smtClean="0"/>
              <a:t>(P 243)</a:t>
            </a:r>
          </a:p>
          <a:p>
            <a:pPr marL="514350" indent="-514350">
              <a:buNone/>
            </a:pPr>
            <a:r>
              <a:rPr lang="en-US" altLang="zh-CN" sz="2800" dirty="0" smtClean="0"/>
              <a:t>5. </a:t>
            </a:r>
            <a:r>
              <a:rPr lang="en-US" sz="2800" dirty="0" smtClean="0"/>
              <a:t>Briefly summarize the four strategies.</a:t>
            </a:r>
            <a:r>
              <a:rPr lang="en-US" altLang="zh-CN" sz="2800" dirty="0" smtClean="0"/>
              <a:t> (P 243)</a:t>
            </a:r>
          </a:p>
          <a:p>
            <a:pPr marL="514350" indent="-514350">
              <a:buNone/>
            </a:pPr>
            <a:r>
              <a:rPr lang="en-US" altLang="zh-CN" sz="2800" dirty="0" smtClean="0"/>
              <a:t>6. </a:t>
            </a:r>
            <a:r>
              <a:rPr lang="en-US" sz="2800" dirty="0" smtClean="0"/>
              <a:t>Do you support “the other voices”? Why? </a:t>
            </a:r>
            <a:r>
              <a:rPr lang="en-US" altLang="zh-CN" sz="2800" dirty="0" smtClean="0"/>
              <a:t>(P 243)</a:t>
            </a:r>
          </a:p>
        </p:txBody>
      </p:sp>
      <p:pic>
        <p:nvPicPr>
          <p:cNvPr id="1218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1" name="TextBox 4"/>
          <p:cNvSpPr txBox="1">
            <a:spLocks noChangeArrowheads="1"/>
          </p:cNvSpPr>
          <p:nvPr/>
        </p:nvSpPr>
        <p:spPr bwMode="auto">
          <a:xfrm>
            <a:off x="5143504" y="6143644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195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smtClean="0"/>
              <a:t>Text 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What Does it Mean to be a Physician?</a:t>
            </a:r>
          </a:p>
          <a:p>
            <a:pPr algn="ctr"/>
            <a:r>
              <a:rPr lang="en-US" sz="4800" dirty="0" smtClean="0"/>
              <a:t>Michael E. Whitcomb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endParaRPr lang="en-US" altLang="zh-CN" sz="4800" b="1" dirty="0" smtClean="0">
              <a:solidFill>
                <a:srgbClr val="00B050"/>
              </a:solidFill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5286380" y="6215063"/>
            <a:ext cx="15001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</a:rPr>
              <a:t>Page </a:t>
            </a:r>
            <a:r>
              <a:rPr lang="en-US" altLang="zh-CN" sz="2000" b="1" smtClean="0">
                <a:solidFill>
                  <a:srgbClr val="0000FF"/>
                </a:solidFill>
              </a:rPr>
              <a:t>212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143116"/>
            <a:ext cx="8229600" cy="3429024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00FF"/>
                </a:solidFill>
              </a:rPr>
              <a:t>How do you comment on the medical courses you have taken and you are taking? </a:t>
            </a:r>
            <a:endParaRPr lang="en-US" altLang="zh-CN" sz="4800" b="1" dirty="0" smtClean="0">
              <a:solidFill>
                <a:srgbClr val="0000FF"/>
              </a:solidFill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5286380" y="6215063"/>
            <a:ext cx="15001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190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Give examples to illustrate changes that have occurred in medical school curriculum?</a:t>
            </a:r>
            <a:r>
              <a:rPr lang="en-US" altLang="zh-CN" sz="3400" dirty="0" smtClean="0"/>
              <a:t> (Pre. 1)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addition of programs to current curriculum </a:t>
            </a:r>
          </a:p>
          <a:p>
            <a:pPr lvl="1"/>
            <a:r>
              <a:rPr lang="en-US" sz="3200" dirty="0" smtClean="0"/>
              <a:t>“Medical Humanities”</a:t>
            </a:r>
          </a:p>
          <a:p>
            <a:pPr lvl="1"/>
            <a:r>
              <a:rPr lang="en-US" sz="3200" dirty="0" smtClean="0"/>
              <a:t>“Physician-Patient Communication" </a:t>
            </a:r>
          </a:p>
          <a:p>
            <a:pPr lvl="1"/>
            <a:r>
              <a:rPr lang="en-US" sz="3200" dirty="0" smtClean="0"/>
              <a:t>"Social and Cultural Issues in Health Care“</a:t>
            </a:r>
          </a:p>
          <a:p>
            <a:pPr lvl="1"/>
            <a:r>
              <a:rPr lang="en-US" altLang="zh-CN" sz="3200" dirty="0" smtClean="0">
                <a:solidFill>
                  <a:srgbClr val="0000FF"/>
                </a:solidFill>
              </a:rPr>
              <a:t>More in your curriculum?</a:t>
            </a:r>
            <a:endParaRPr lang="zh-CN" alt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071934" y="6215063"/>
            <a:ext cx="25717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0000FF"/>
                </a:solidFill>
              </a:rPr>
              <a:t>Page212, P1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Give examples to illustrate changes that have occurred in medical school curriculum?</a:t>
            </a:r>
            <a:r>
              <a:rPr lang="en-US" altLang="zh-CN" sz="3400" dirty="0" smtClean="0"/>
              <a:t> (Pre. 1)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lies behind such changes? </a:t>
            </a:r>
          </a:p>
          <a:p>
            <a:pPr lvl="1"/>
            <a:r>
              <a:rPr lang="en-US" sz="3200" dirty="0" smtClean="0"/>
              <a:t>A reflection of a commitment by medical school deans and faculties to better prepare their students for the challenges they will face throughout their professional careers.</a:t>
            </a:r>
            <a:endParaRPr lang="zh-CN" alt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071934" y="6215063"/>
            <a:ext cx="25717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0000FF"/>
                </a:solidFill>
              </a:rPr>
              <a:t>Page212, P1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Language Focuses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to better </a:t>
            </a:r>
            <a:r>
              <a:rPr lang="en-US" dirty="0" smtClean="0">
                <a:solidFill>
                  <a:srgbClr val="0000FF"/>
                </a:solidFill>
              </a:rPr>
              <a:t>prepare</a:t>
            </a:r>
            <a:r>
              <a:rPr lang="en-US" dirty="0" smtClean="0"/>
              <a:t> their students __________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the challenges </a:t>
            </a:r>
            <a:r>
              <a:rPr lang="en-US" dirty="0" smtClean="0"/>
              <a:t>they will face throughout their professional careers.</a:t>
            </a:r>
          </a:p>
          <a:p>
            <a:pPr eaLnBrk="1" hangingPunct="1"/>
            <a:r>
              <a:rPr lang="en-US" dirty="0" smtClean="0"/>
              <a:t>The changes that have been adopted are </a:t>
            </a:r>
            <a:r>
              <a:rPr lang="en-US" dirty="0" smtClean="0">
                <a:solidFill>
                  <a:srgbClr val="0000FF"/>
                </a:solidFill>
              </a:rPr>
              <a:t>truly impressive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yet </a:t>
            </a:r>
            <a:r>
              <a:rPr lang="en-US" dirty="0" smtClean="0"/>
              <a:t>there is </a:t>
            </a:r>
            <a:r>
              <a:rPr lang="en-US" dirty="0" smtClean="0">
                <a:solidFill>
                  <a:srgbClr val="0000FF"/>
                </a:solidFill>
              </a:rPr>
              <a:t>still more to be accomplished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on</a:t>
            </a:r>
            <a:r>
              <a:rPr lang="en-US" dirty="0" smtClean="0"/>
              <a:t> several occasions</a:t>
            </a:r>
          </a:p>
          <a:p>
            <a:pPr eaLnBrk="1" hangingPunct="1"/>
            <a:r>
              <a:rPr lang="zh-CN" altLang="en-US" dirty="0" smtClean="0"/>
              <a:t>医学教育界</a:t>
            </a:r>
            <a:endParaRPr lang="en-US" dirty="0" smtClean="0"/>
          </a:p>
          <a:p>
            <a:pPr eaLnBrk="1" hangingPunct="1"/>
            <a:r>
              <a:rPr lang="en-US" dirty="0" smtClean="0"/>
              <a:t>the medical education community</a:t>
            </a:r>
            <a:endParaRPr lang="en-US" altLang="zh-CN" dirty="0" smtClean="0">
              <a:solidFill>
                <a:srgbClr val="0000FF"/>
              </a:solidFill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929058" y="6215063"/>
            <a:ext cx="25003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212, P1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142873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for / </a:t>
            </a:r>
            <a:r>
              <a:rPr lang="en-US" sz="2800" dirty="0" smtClean="0">
                <a:solidFill>
                  <a:srgbClr val="00B050"/>
                </a:solidFill>
              </a:rPr>
              <a:t>to meet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What is the primary purpose of medical education?</a:t>
            </a:r>
            <a:r>
              <a:rPr lang="en-US" altLang="zh-CN" sz="3400" dirty="0" smtClean="0"/>
              <a:t> (Pre. 2)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600" dirty="0" smtClean="0"/>
              <a:t>For students to learn, in depth, what it means to be a physician</a:t>
            </a:r>
          </a:p>
          <a:p>
            <a:pPr lvl="1"/>
            <a:r>
              <a:rPr lang="en-US" altLang="zh-CN" sz="3200" dirty="0" smtClean="0"/>
              <a:t>Upon graduation, </a:t>
            </a:r>
            <a:r>
              <a:rPr lang="en-US" sz="3200" dirty="0" smtClean="0"/>
              <a:t>have an understanding of what it means to be a physician when they receive the title / are bestowed with the title</a:t>
            </a:r>
          </a:p>
          <a:p>
            <a:pPr lvl="1"/>
            <a:r>
              <a:rPr lang="en-US" sz="3200" dirty="0" smtClean="0"/>
              <a:t>have the personal qualities for a physician to be capable of meeting the public’s expectations of a doctor</a:t>
            </a:r>
            <a:endParaRPr lang="zh-CN" altLang="en-US" sz="32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714876" y="6215063"/>
            <a:ext cx="19288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122, P2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 build="p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12874</TotalTime>
  <Words>1740</Words>
  <Application>Microsoft Office PowerPoint</Application>
  <PresentationFormat>全屏显示(4:3)</PresentationFormat>
  <Paragraphs>230</Paragraphs>
  <Slides>37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38" baseType="lpstr">
      <vt:lpstr>Edge</vt:lpstr>
      <vt:lpstr>Unit 9  Medical Education</vt:lpstr>
      <vt:lpstr>Issues to be covered</vt:lpstr>
      <vt:lpstr>What makes a good doctor? </vt:lpstr>
      <vt:lpstr>Text A</vt:lpstr>
      <vt:lpstr>幻灯片 5</vt:lpstr>
      <vt:lpstr>Give examples to illustrate changes that have occurred in medical school curriculum? (Pre. 1)</vt:lpstr>
      <vt:lpstr>Give examples to illustrate changes that have occurred in medical school curriculum? (Pre. 1)</vt:lpstr>
      <vt:lpstr>Language Focuses </vt:lpstr>
      <vt:lpstr>What is the primary purpose of medical education? (Pre. 2)</vt:lpstr>
      <vt:lpstr>Language Focuses </vt:lpstr>
      <vt:lpstr>Language Focuses </vt:lpstr>
      <vt:lpstr>Language Focuses </vt:lpstr>
      <vt:lpstr>Why is it wrong to equate becoming a physician with possessing a body of knowledge and a set of skills? (Pre. 3) </vt:lpstr>
      <vt:lpstr>Language Focuses </vt:lpstr>
      <vt:lpstr>Language Focuses </vt:lpstr>
      <vt:lpstr>What did Peabody mean by saying “The secret of the care of the patient is in caring for the patient”? (Pre. 4)</vt:lpstr>
      <vt:lpstr>Dr. Francis Peabody</vt:lpstr>
      <vt:lpstr>Language Focus</vt:lpstr>
      <vt:lpstr>The Goals of Medicine:  Hastings Center’s project</vt:lpstr>
      <vt:lpstr>the care and cure of those with a malady and the care of those who cannot be cured</vt:lpstr>
      <vt:lpstr>Why must a physician be inquisitive? (Pre. 5)</vt:lpstr>
      <vt:lpstr>The long tradition of celebrating knowledge (Pre. 5)</vt:lpstr>
      <vt:lpstr>Language Focus</vt:lpstr>
      <vt:lpstr>the value of physicians’ being inquisitive</vt:lpstr>
      <vt:lpstr>Jerome Groopman’s book: How Doctors Think </vt:lpstr>
      <vt:lpstr>Jerome Groopman’s book: How Doctors Think </vt:lpstr>
      <vt:lpstr>Jerome Groopman’s book: How Doctors Think </vt:lpstr>
      <vt:lpstr>Jerome Groopman’s book: How Doctors Think </vt:lpstr>
      <vt:lpstr>Language Focus</vt:lpstr>
      <vt:lpstr>What is the civic responsibility of a physician? (Pre. 6) </vt:lpstr>
      <vt:lpstr>Language Focus</vt:lpstr>
      <vt:lpstr>Language Focus</vt:lpstr>
      <vt:lpstr>Language Focus</vt:lpstr>
      <vt:lpstr>To Sum Up </vt:lpstr>
      <vt:lpstr>To Sum Up </vt:lpstr>
      <vt:lpstr>Presentations for Unit 10</vt:lpstr>
      <vt:lpstr>Presentations for Unit 8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English Course for Ph.D. &amp; MD Students</dc:title>
  <dc:creator>User</dc:creator>
  <cp:lastModifiedBy>SUN</cp:lastModifiedBy>
  <cp:revision>1226</cp:revision>
  <dcterms:created xsi:type="dcterms:W3CDTF">2009-09-06T07:20:53Z</dcterms:created>
  <dcterms:modified xsi:type="dcterms:W3CDTF">2014-03-18T16:19:19Z</dcterms:modified>
</cp:coreProperties>
</file>