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78"/>
  </p:notesMasterIdLst>
  <p:handoutMasterIdLst>
    <p:handoutMasterId r:id="rId79"/>
  </p:handoutMasterIdLst>
  <p:sldIdLst>
    <p:sldId id="466" r:id="rId2"/>
    <p:sldId id="492" r:id="rId3"/>
    <p:sldId id="493" r:id="rId4"/>
    <p:sldId id="495" r:id="rId5"/>
    <p:sldId id="496" r:id="rId6"/>
    <p:sldId id="499" r:id="rId7"/>
    <p:sldId id="502" r:id="rId8"/>
    <p:sldId id="503" r:id="rId9"/>
    <p:sldId id="564" r:id="rId10"/>
    <p:sldId id="563" r:id="rId11"/>
    <p:sldId id="504" r:id="rId12"/>
    <p:sldId id="505" r:id="rId13"/>
    <p:sldId id="506" r:id="rId14"/>
    <p:sldId id="501" r:id="rId15"/>
    <p:sldId id="507" r:id="rId16"/>
    <p:sldId id="508" r:id="rId17"/>
    <p:sldId id="509" r:id="rId18"/>
    <p:sldId id="510" r:id="rId19"/>
    <p:sldId id="511" r:id="rId20"/>
    <p:sldId id="512" r:id="rId21"/>
    <p:sldId id="513" r:id="rId22"/>
    <p:sldId id="514" r:id="rId23"/>
    <p:sldId id="517" r:id="rId24"/>
    <p:sldId id="515" r:id="rId25"/>
    <p:sldId id="565" r:id="rId26"/>
    <p:sldId id="566" r:id="rId27"/>
    <p:sldId id="516" r:id="rId28"/>
    <p:sldId id="520" r:id="rId29"/>
    <p:sldId id="518" r:id="rId30"/>
    <p:sldId id="521" r:id="rId31"/>
    <p:sldId id="500" r:id="rId32"/>
    <p:sldId id="525" r:id="rId33"/>
    <p:sldId id="524" r:id="rId34"/>
    <p:sldId id="523" r:id="rId35"/>
    <p:sldId id="528" r:id="rId36"/>
    <p:sldId id="526" r:id="rId37"/>
    <p:sldId id="529" r:id="rId38"/>
    <p:sldId id="527" r:id="rId39"/>
    <p:sldId id="532" r:id="rId40"/>
    <p:sldId id="530" r:id="rId41"/>
    <p:sldId id="534" r:id="rId42"/>
    <p:sldId id="568" r:id="rId43"/>
    <p:sldId id="569" r:id="rId44"/>
    <p:sldId id="570" r:id="rId45"/>
    <p:sldId id="533" r:id="rId46"/>
    <p:sldId id="535" r:id="rId47"/>
    <p:sldId id="536" r:id="rId48"/>
    <p:sldId id="537" r:id="rId49"/>
    <p:sldId id="538" r:id="rId50"/>
    <p:sldId id="539" r:id="rId51"/>
    <p:sldId id="540" r:id="rId52"/>
    <p:sldId id="571" r:id="rId53"/>
    <p:sldId id="541" r:id="rId54"/>
    <p:sldId id="542" r:id="rId55"/>
    <p:sldId id="543" r:id="rId56"/>
    <p:sldId id="544" r:id="rId57"/>
    <p:sldId id="545" r:id="rId58"/>
    <p:sldId id="546" r:id="rId59"/>
    <p:sldId id="548" r:id="rId60"/>
    <p:sldId id="573" r:id="rId61"/>
    <p:sldId id="547" r:id="rId62"/>
    <p:sldId id="550" r:id="rId63"/>
    <p:sldId id="549" r:id="rId64"/>
    <p:sldId id="551" r:id="rId65"/>
    <p:sldId id="552" r:id="rId66"/>
    <p:sldId id="553" r:id="rId67"/>
    <p:sldId id="554" r:id="rId68"/>
    <p:sldId id="557" r:id="rId69"/>
    <p:sldId id="558" r:id="rId70"/>
    <p:sldId id="572" r:id="rId71"/>
    <p:sldId id="559" r:id="rId72"/>
    <p:sldId id="574" r:id="rId73"/>
    <p:sldId id="556" r:id="rId74"/>
    <p:sldId id="562" r:id="rId75"/>
    <p:sldId id="560" r:id="rId76"/>
    <p:sldId id="276" r:id="rId77"/>
  </p:sldIdLst>
  <p:sldSz cx="9144000" cy="6858000" type="screen4x3"/>
  <p:notesSz cx="9723438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66"/>
    <a:srgbClr val="FFFF99"/>
    <a:srgbClr val="1C1C1C"/>
    <a:srgbClr val="92EEEA"/>
    <a:srgbClr val="B2B2B2"/>
    <a:srgbClr val="A5F1ED"/>
    <a:srgbClr val="777777"/>
    <a:srgbClr val="C2A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1" autoAdjust="0"/>
    <p:restoredTop sz="93849" autoAdjust="0"/>
  </p:normalViewPr>
  <p:slideViewPr>
    <p:cSldViewPr snapToGrid="0">
      <p:cViewPr>
        <p:scale>
          <a:sx n="66" d="100"/>
          <a:sy n="66" d="100"/>
        </p:scale>
        <p:origin x="-10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629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4813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4214813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+mn-ea"/>
              </a:defRPr>
            </a:lvl1pPr>
          </a:lstStyle>
          <a:p>
            <a:pPr>
              <a:defRPr/>
            </a:pPr>
            <a:fld id="{1FCE8719-5FAF-4404-AE54-BF920884616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4981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4813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48013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1550" y="3257550"/>
            <a:ext cx="7780338" cy="3086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4214813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+mn-ea"/>
              </a:defRPr>
            </a:lvl1pPr>
          </a:lstStyle>
          <a:p>
            <a:pPr>
              <a:defRPr/>
            </a:pPr>
            <a:fld id="{6DB87304-D20E-4236-A0F7-2679C50646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0257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470025" y="4459288"/>
            <a:ext cx="21907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3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22225" y="3159125"/>
            <a:ext cx="22002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433"/>
          <p:cNvSpPr>
            <a:spLocks noChangeArrowheads="1"/>
          </p:cNvSpPr>
          <p:nvPr/>
        </p:nvSpPr>
        <p:spPr bwMode="gray">
          <a:xfrm>
            <a:off x="0" y="0"/>
            <a:ext cx="9144000" cy="1435100"/>
          </a:xfrm>
          <a:prstGeom prst="rect">
            <a:avLst/>
          </a:prstGeom>
          <a:gradFill rotWithShape="1">
            <a:gsLst>
              <a:gs pos="0">
                <a:schemeClr val="folHlink">
                  <a:alpha val="50000"/>
                </a:schemeClr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7" name="Text Box 1454"/>
          <p:cNvSpPr txBox="1">
            <a:spLocks noChangeArrowheads="1"/>
          </p:cNvSpPr>
          <p:nvPr userDrawn="1"/>
        </p:nvSpPr>
        <p:spPr bwMode="gray">
          <a:xfrm>
            <a:off x="6403975" y="6329363"/>
            <a:ext cx="14319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200" b="0" dirty="0">
                <a:latin typeface="华文新魏" pitchFamily="2" charset="-122"/>
                <a:ea typeface="华文新魏" pitchFamily="2" charset="-122"/>
              </a:rPr>
              <a:t>计算机基础教研室</a:t>
            </a:r>
            <a:endParaRPr lang="en-US" altLang="zh-CN" sz="1200" b="0" dirty="0">
              <a:latin typeface="华文新魏" pitchFamily="2" charset="-122"/>
              <a:ea typeface="华文新魏" pitchFamily="2" charset="-122"/>
            </a:endParaRPr>
          </a:p>
        </p:txBody>
      </p:sp>
      <p:grpSp>
        <p:nvGrpSpPr>
          <p:cNvPr id="8" name="组合 2"/>
          <p:cNvGrpSpPr>
            <a:grpSpLocks/>
          </p:cNvGrpSpPr>
          <p:nvPr userDrawn="1"/>
        </p:nvGrpSpPr>
        <p:grpSpPr bwMode="auto">
          <a:xfrm>
            <a:off x="782638" y="3843338"/>
            <a:ext cx="2571750" cy="2171700"/>
            <a:chOff x="737419" y="4558997"/>
            <a:chExt cx="2572439" cy="2171030"/>
          </a:xfrm>
        </p:grpSpPr>
        <p:sp>
          <p:nvSpPr>
            <p:cNvPr id="9" name="TextBox 1"/>
            <p:cNvSpPr txBox="1"/>
            <p:nvPr userDrawn="1"/>
          </p:nvSpPr>
          <p:spPr>
            <a:xfrm>
              <a:off x="737419" y="4558997"/>
              <a:ext cx="1377613" cy="83099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sz="4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ea typeface="+mn-ea"/>
                </a:rPr>
                <a:t>F</a:t>
              </a:r>
              <a:endParaRPr lang="zh-CN" altLang="en-US" sz="4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0" name="TextBox 26"/>
            <p:cNvSpPr txBox="1"/>
            <p:nvPr userDrawn="1"/>
          </p:nvSpPr>
          <p:spPr>
            <a:xfrm>
              <a:off x="936933" y="4900004"/>
              <a:ext cx="1377613" cy="83099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sz="4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ea typeface="+mn-ea"/>
                </a:rPr>
                <a:t>u</a:t>
              </a:r>
              <a:endParaRPr lang="zh-CN" altLang="en-US" sz="4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1" name="TextBox 27"/>
            <p:cNvSpPr txBox="1"/>
            <p:nvPr userDrawn="1"/>
          </p:nvSpPr>
          <p:spPr>
            <a:xfrm>
              <a:off x="1351532" y="5483532"/>
              <a:ext cx="1377613" cy="83099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sz="4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ea typeface="+mn-ea"/>
                </a:rPr>
                <a:t>d</a:t>
              </a:r>
              <a:endParaRPr lang="zh-CN" altLang="en-US" sz="4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2" name="TextBox 28"/>
            <p:cNvSpPr txBox="1"/>
            <p:nvPr userDrawn="1"/>
          </p:nvSpPr>
          <p:spPr>
            <a:xfrm>
              <a:off x="1655929" y="5666017"/>
              <a:ext cx="1377613" cy="83099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sz="4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ea typeface="+mn-ea"/>
                </a:rPr>
                <a:t>a</a:t>
              </a:r>
              <a:endParaRPr lang="zh-CN" altLang="en-US" sz="4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3" name="TextBox 29"/>
            <p:cNvSpPr txBox="1"/>
            <p:nvPr userDrawn="1"/>
          </p:nvSpPr>
          <p:spPr>
            <a:xfrm>
              <a:off x="1932245" y="5899030"/>
              <a:ext cx="1377613" cy="83099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sz="4800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ea typeface="+mn-ea"/>
                </a:rPr>
                <a:t>n</a:t>
              </a:r>
              <a:endParaRPr lang="zh-CN" altLang="en-US" sz="4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</a:endParaRPr>
            </a:p>
          </p:txBody>
        </p:sp>
      </p:grpSp>
      <p:pic>
        <p:nvPicPr>
          <p:cNvPr id="14" name="图片 5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 rot="4652204">
            <a:off x="4483100" y="5272088"/>
            <a:ext cx="728663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7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 rot="6241912">
            <a:off x="5766593" y="5872957"/>
            <a:ext cx="53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图片 8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 rot="2588406">
            <a:off x="7804150" y="6265863"/>
            <a:ext cx="363538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6655" name="Rectangle 1455"/>
          <p:cNvSpPr>
            <a:spLocks noGrp="1" noChangeArrowheads="1"/>
          </p:cNvSpPr>
          <p:nvPr>
            <p:ph type="ctrTitle" sz="quarter"/>
          </p:nvPr>
        </p:nvSpPr>
        <p:spPr>
          <a:xfrm>
            <a:off x="3200400" y="2130425"/>
            <a:ext cx="5551488" cy="1470025"/>
          </a:xfrm>
          <a:effectLst/>
          <a:extLst/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dirty="0" smtClean="0"/>
              <a:t>单击此处编辑母版标题样式</a:t>
            </a:r>
            <a:endParaRPr lang="en-US" altLang="zh-CN" noProof="0" dirty="0" smtClean="0"/>
          </a:p>
        </p:txBody>
      </p:sp>
      <p:sp>
        <p:nvSpPr>
          <p:cNvPr id="436656" name="Rectangle 145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362325" y="1066800"/>
            <a:ext cx="4984750" cy="107791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  <a:endParaRPr lang="en-US" altLang="zh-CN" noProof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8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5173 -0.20788 L -0.0118 -0.14098 C -0.00277 -0.12686 0.01927 -0.10672 0.01927 -0.08473 C 0.01927 -0.05973 0.01528 -0.03658 0.00625 -0.02246 L -3.33333E-6 4.81481E-6 " pathEditMode="relative" rAng="0" ptsTypes="FffFF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039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4358 -0.26435 C -0.04201 -0.26227 -0.03993 -0.26041 -0.03872 -0.25787 C -0.03351 -0.24583 -0.04167 -0.25115 -0.03229 -0.24722 C -0.03004 -0.23865 -0.0283 -0.23495 -0.02257 -0.23009 C -0.01701 -0.21921 -0.01354 -0.20671 -0.00799 -0.1956 C -0.00451 -0.18125 -0.00556 -0.15787 -0.01771 -0.15254 C -0.0224 -0.14328 -0.02344 -0.13565 -0.03056 -0.12893 C -0.03108 -0.12615 -0.0316 -0.12315 -0.03229 -0.12037 C -0.03333 -0.11597 -0.03542 -0.1074 -0.03542 -0.10717 C -0.03438 -0.08727 -0.03559 -0.08148 -0.03229 -0.06666 C -0.02951 -0.05393 -0.02379 -0.04421 -0.01771 -0.03426 C -0.00399 -0.0118 -0.02396 -0.04259 -0.01285 -0.02129 C -0.01163 -0.01875 -0.00938 -0.01736 -0.00799 -0.01504 C 0.00469 0.00648 -0.00538 -0.00717 8.33333E-7 -2.96296E-6 " pathEditMode="relative" rAng="0" ptsTypes="fffffffffffff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1354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13229 -0.28172 C -0.13403 -0.27176 -0.13767 -0.26204 -0.14201 -0.25371 C -0.14566 -0.23843 -0.1408 -0.25718 -0.14687 -0.23866 C -0.14913 -0.23172 -0.14982 -0.22408 -0.15173 -0.21713 C -0.15121 -0.1963 -0.15139 -0.17547 -0.15 -0.15487 C -0.1493 -0.14468 -0.14514 -0.1375 -0.14201 -0.12894 C -0.13403 -0.10764 -0.12361 -0.08635 -0.10816 -0.07315 C -0.10225 -0.06274 -0.09583 -0.05973 -0.08715 -0.05371 C -0.08611 -0.05162 -0.08541 -0.04885 -0.08385 -0.04723 C -0.07986 -0.04283 -0.07691 -0.04352 -0.07257 -0.04074 C -0.06701 -0.03704 -0.0625 -0.03264 -0.05642 -0.0301 C -0.05486 -0.02871 -0.05347 -0.02662 -0.05173 -0.0257 C -0.04861 -0.02385 -0.04201 -0.02153 -0.04201 -0.0213 C -0.03368 -0.01389 -0.02413 -0.01065 -0.01458 -0.00649 C -0.00972 -0.00209 -0.00625 4.07407E-6 -2.22222E-6 4.07407E-6 " pathEditMode="relative" rAng="0" ptsTypes="ffffffffffffffA">
                                      <p:cBhvr>
                                        <p:cTn id="2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006AA-C1A0-424B-81C5-CC4E182CA1FD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5" name="Rectangle 4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2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48463" y="0"/>
            <a:ext cx="2171700" cy="58547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33363" y="0"/>
            <a:ext cx="6362700" cy="58547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CE757-B10C-4305-A735-BB8A66D5449B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5" name="Rectangle 4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2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4902" y="1328738"/>
            <a:ext cx="7801897" cy="4275649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Rectangle 4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CA3BA-52B0-4DF2-90B2-962E5E21B764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5" name="Rectangle 4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2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D4AD5-24C4-4F93-AD40-11C87E857818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5" name="Rectangle 4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2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6BB1F-9520-4CDE-9E58-7F6ACF3074C4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Rectangle 4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2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380B4-F892-44CF-A546-FC294BF33BDE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8" name="Rectangle 4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42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C95EF-04FA-48A1-8130-0B7A70A75293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4" name="Rectangle 4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2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684BA-9180-46E8-9AFC-2CBA141706F1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3" name="Rectangle 4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42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B53AE-0967-4728-9383-822EABB0F991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Rectangle 4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2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AE909-0EA8-4B61-B3CF-A13C009CC11B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Rectangle 4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2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55" name="Rectangle 427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65463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ea typeface="宋体" charset="-122"/>
              </a:defRPr>
            </a:lvl1pPr>
          </a:lstStyle>
          <a:p>
            <a:pPr>
              <a:defRPr/>
            </a:pPr>
            <a:fld id="{B2409E90-8558-42BD-96E5-312C25EF17DB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pic>
        <p:nvPicPr>
          <p:cNvPr id="1027" name="图片 6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58738" y="5218113"/>
            <a:ext cx="1100137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图片 7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947738" y="5805488"/>
            <a:ext cx="8763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013" name="Rectangle 485"/>
          <p:cNvSpPr>
            <a:spLocks noChangeArrowheads="1"/>
          </p:cNvSpPr>
          <p:nvPr/>
        </p:nvSpPr>
        <p:spPr bwMode="gray">
          <a:xfrm>
            <a:off x="0" y="0"/>
            <a:ext cx="9144000" cy="1435100"/>
          </a:xfrm>
          <a:prstGeom prst="rect">
            <a:avLst/>
          </a:prstGeom>
          <a:gradFill rotWithShape="1">
            <a:gsLst>
              <a:gs pos="0">
                <a:schemeClr val="folHlink">
                  <a:alpha val="39999"/>
                </a:schemeClr>
              </a:gs>
              <a:gs pos="100000">
                <a:schemeClr val="folHlink">
                  <a:gamma/>
                  <a:tint val="0"/>
                  <a:invGamma/>
                  <a:alpha val="39999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51012" name="Text Box 484"/>
          <p:cNvSpPr txBox="1">
            <a:spLocks noChangeArrowheads="1"/>
          </p:cNvSpPr>
          <p:nvPr userDrawn="1"/>
        </p:nvSpPr>
        <p:spPr bwMode="gray">
          <a:xfrm>
            <a:off x="6122988" y="6345238"/>
            <a:ext cx="1566862" cy="276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1200" b="0" dirty="0">
                <a:latin typeface="华文新魏" pitchFamily="2" charset="-122"/>
                <a:ea typeface="华文新魏" pitchFamily="2" charset="-122"/>
              </a:rPr>
              <a:t>计算机基础教研室</a:t>
            </a:r>
            <a:endParaRPr lang="en-US" altLang="zh-CN" sz="1200" b="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031" name="Rectangle 5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3716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150834" name="Rectangle 306"/>
          <p:cNvSpPr>
            <a:spLocks noChangeArrowheads="1"/>
          </p:cNvSpPr>
          <p:nvPr/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 altLang="zh-CN" sz="1400" b="0"/>
          </a:p>
        </p:txBody>
      </p:sp>
      <p:sp>
        <p:nvSpPr>
          <p:cNvPr id="150835" name="Rectangle 307"/>
          <p:cNvSpPr>
            <a:spLocks noChangeArrowheads="1"/>
          </p:cNvSpPr>
          <p:nvPr/>
        </p:nvSpPr>
        <p:spPr bwMode="gray">
          <a:xfrm>
            <a:off x="2806700" y="621347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r">
              <a:defRPr/>
            </a:pPr>
            <a:endParaRPr lang="zh-CN" altLang="zh-CN" sz="1400" b="0">
              <a:ea typeface="+mn-ea"/>
            </a:endParaRPr>
          </a:p>
        </p:txBody>
      </p:sp>
      <p:sp>
        <p:nvSpPr>
          <p:cNvPr id="150954" name="Rectangle 426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230813" y="6251575"/>
            <a:ext cx="245903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dirty="0"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0833" name="Rectangle 305"/>
          <p:cNvSpPr>
            <a:spLocks noChangeArrowheads="1"/>
          </p:cNvSpPr>
          <p:nvPr/>
        </p:nvSpPr>
        <p:spPr bwMode="gray">
          <a:xfrm>
            <a:off x="457200" y="661987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en-US" altLang="zh-CN" sz="1400" b="0"/>
          </a:p>
        </p:txBody>
      </p:sp>
      <p:sp>
        <p:nvSpPr>
          <p:cNvPr id="150953" name="Rectangle 425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122988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dirty="0"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0987" name="Rectangle 459"/>
          <p:cNvSpPr>
            <a:spLocks noGrp="1" noChangeArrowheads="1"/>
          </p:cNvSpPr>
          <p:nvPr>
            <p:ph type="title"/>
          </p:nvPr>
        </p:nvSpPr>
        <p:spPr bwMode="gray">
          <a:xfrm>
            <a:off x="233363" y="0"/>
            <a:ext cx="8686800" cy="1087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pic>
        <p:nvPicPr>
          <p:cNvPr id="1038" name="图片 8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 rot="2637395">
            <a:off x="7773988" y="6215063"/>
            <a:ext cx="5207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9" name="组合 10"/>
          <p:cNvGrpSpPr>
            <a:grpSpLocks/>
          </p:cNvGrpSpPr>
          <p:nvPr userDrawn="1"/>
        </p:nvGrpSpPr>
        <p:grpSpPr bwMode="auto">
          <a:xfrm>
            <a:off x="284163" y="5661025"/>
            <a:ext cx="1665287" cy="855663"/>
            <a:chOff x="122366" y="5351790"/>
            <a:chExt cx="1665421" cy="854958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122366" y="5351790"/>
              <a:ext cx="855406" cy="400110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sz="200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ea typeface="+mn-ea"/>
                </a:rPr>
                <a:t>F</a:t>
              </a:r>
              <a:endParaRPr lang="zh-CN" altLang="en-US" sz="2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534174" y="5741196"/>
              <a:ext cx="855406" cy="400110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sz="200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ea typeface="+mn-ea"/>
                </a:rPr>
                <a:t>d</a:t>
              </a:r>
              <a:endParaRPr lang="zh-CN" altLang="en-US" sz="2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44" name="TextBox 43"/>
            <p:cNvSpPr txBox="1"/>
            <p:nvPr userDrawn="1"/>
          </p:nvSpPr>
          <p:spPr>
            <a:xfrm>
              <a:off x="312943" y="5406528"/>
              <a:ext cx="855406" cy="400110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sz="200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ea typeface="+mn-ea"/>
                </a:rPr>
                <a:t>u</a:t>
              </a:r>
              <a:endParaRPr lang="zh-CN" altLang="en-US" sz="2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45" name="TextBox 44"/>
            <p:cNvSpPr txBox="1"/>
            <p:nvPr userDrawn="1"/>
          </p:nvSpPr>
          <p:spPr>
            <a:xfrm>
              <a:off x="731427" y="5771774"/>
              <a:ext cx="855406" cy="400110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sz="200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ea typeface="+mn-ea"/>
                </a:rPr>
                <a:t>a</a:t>
              </a:r>
              <a:endParaRPr lang="zh-CN" altLang="en-US" sz="2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932381" y="5806638"/>
              <a:ext cx="855406" cy="400110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zh-CN" sz="200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ea typeface="+mn-ea"/>
                </a:rPr>
                <a:t>n</a:t>
              </a:r>
              <a:endParaRPr lang="zh-CN" altLang="en-US" sz="2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5.xml"/><Relationship Id="rId7" Type="http://schemas.openxmlformats.org/officeDocument/2006/relationships/slide" Target="slide16.xml"/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3.xml"/><Relationship Id="rId11" Type="http://schemas.openxmlformats.org/officeDocument/2006/relationships/slide" Target="slide27.xml"/><Relationship Id="rId5" Type="http://schemas.openxmlformats.org/officeDocument/2006/relationships/slide" Target="slide11.xml"/><Relationship Id="rId10" Type="http://schemas.openxmlformats.org/officeDocument/2006/relationships/slide" Target="slide21.xml"/><Relationship Id="rId4" Type="http://schemas.openxmlformats.org/officeDocument/2006/relationships/slide" Target="slide7.xml"/><Relationship Id="rId9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6.xml"/><Relationship Id="rId4" Type="http://schemas.openxmlformats.org/officeDocument/2006/relationships/slide" Target="slide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76.xml"/><Relationship Id="rId3" Type="http://schemas.openxmlformats.org/officeDocument/2006/relationships/slide" Target="slide55.xml"/><Relationship Id="rId7" Type="http://schemas.openxmlformats.org/officeDocument/2006/relationships/slide" Target="slide37.xml"/><Relationship Id="rId12" Type="http://schemas.openxmlformats.org/officeDocument/2006/relationships/slide" Target="slide67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5.xml"/><Relationship Id="rId11" Type="http://schemas.openxmlformats.org/officeDocument/2006/relationships/slide" Target="slide62.xml"/><Relationship Id="rId5" Type="http://schemas.openxmlformats.org/officeDocument/2006/relationships/slide" Target="slide33.xml"/><Relationship Id="rId10" Type="http://schemas.openxmlformats.org/officeDocument/2006/relationships/slide" Target="slide56.xml"/><Relationship Id="rId4" Type="http://schemas.openxmlformats.org/officeDocument/2006/relationships/slide" Target="slide32.xml"/><Relationship Id="rId9" Type="http://schemas.openxmlformats.org/officeDocument/2006/relationships/slide" Target="slide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51.xml"/><Relationship Id="rId4" Type="http://schemas.openxmlformats.org/officeDocument/2006/relationships/slide" Target="slide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6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1463674" y="1556008"/>
            <a:ext cx="6442076" cy="2468790"/>
            <a:chOff x="704768" y="1032100"/>
            <a:chExt cx="6442575" cy="2469935"/>
          </a:xfrm>
        </p:grpSpPr>
        <p:sp>
          <p:nvSpPr>
            <p:cNvPr id="15362" name="Text Box 114"/>
            <p:cNvSpPr txBox="1">
              <a:spLocks noChangeArrowheads="1"/>
            </p:cNvSpPr>
            <p:nvPr/>
          </p:nvSpPr>
          <p:spPr bwMode="auto">
            <a:xfrm>
              <a:off x="1952860" y="2670653"/>
              <a:ext cx="5194483" cy="831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800" i="1" dirty="0">
                  <a:solidFill>
                    <a:schemeClr val="accent1"/>
                  </a:solidFill>
                  <a:latin typeface="华文新魏" pitchFamily="2" charset="-122"/>
                  <a:ea typeface="华文新魏" pitchFamily="2" charset="-122"/>
                </a:rPr>
                <a:t>—Access</a:t>
              </a:r>
              <a:r>
                <a:rPr lang="zh-CN" altLang="en-US" sz="4800" i="1" dirty="0">
                  <a:solidFill>
                    <a:schemeClr val="accent1"/>
                  </a:solidFill>
                  <a:latin typeface="华文新魏" pitchFamily="2" charset="-122"/>
                  <a:ea typeface="华文新魏" pitchFamily="2" charset="-122"/>
                </a:rPr>
                <a:t>案例教程</a:t>
              </a:r>
              <a:endParaRPr lang="en-US" altLang="zh-CN" sz="4800" i="1" dirty="0">
                <a:solidFill>
                  <a:schemeClr val="accent1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  <p:sp>
          <p:nvSpPr>
            <p:cNvPr id="15364" name="Text Box 113"/>
            <p:cNvSpPr txBox="1">
              <a:spLocks noChangeArrowheads="1"/>
            </p:cNvSpPr>
            <p:nvPr/>
          </p:nvSpPr>
          <p:spPr bwMode="auto">
            <a:xfrm>
              <a:off x="704768" y="1032100"/>
              <a:ext cx="5851979" cy="923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5400" dirty="0">
                  <a:latin typeface="华文彩云" pitchFamily="2" charset="-122"/>
                  <a:ea typeface="华文彩云" pitchFamily="2" charset="-122"/>
                </a:rPr>
                <a:t>数据库基础与应用</a:t>
              </a:r>
              <a:endParaRPr lang="en-US" altLang="zh-CN" sz="5400" dirty="0">
                <a:latin typeface="华文彩云" pitchFamily="2" charset="-122"/>
                <a:ea typeface="华文彩云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143" r="25088" b="36429"/>
          <a:stretch/>
        </p:blipFill>
        <p:spPr bwMode="auto">
          <a:xfrm>
            <a:off x="212271" y="1891862"/>
            <a:ext cx="5861958" cy="298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7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DF39AE-9453-48CE-A4D9-7EE5D6A10892}" type="slidenum">
              <a:rPr lang="en-US" altLang="zh-CN"/>
              <a:pPr/>
              <a:t>10</a:t>
            </a:fld>
            <a:endParaRPr lang="en-US" altLang="zh-CN"/>
          </a:p>
        </p:txBody>
      </p:sp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3994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18" name="AutoShape 34"/>
          <p:cNvSpPr>
            <a:spLocks noChangeArrowheads="1"/>
          </p:cNvSpPr>
          <p:nvPr/>
        </p:nvSpPr>
        <p:spPr bwMode="gray">
          <a:xfrm>
            <a:off x="520261" y="392549"/>
            <a:ext cx="8313496" cy="149931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zh-CN" altLang="en-US" dirty="0">
                <a:ea typeface="+mn-ea"/>
              </a:rPr>
              <a:t>重要提示</a:t>
            </a:r>
            <a:r>
              <a:rPr lang="en-US" altLang="zh-CN" dirty="0">
                <a:ea typeface="+mn-ea"/>
              </a:rPr>
              <a:t>——</a:t>
            </a:r>
            <a:r>
              <a:rPr lang="zh-CN" altLang="en-US" dirty="0">
                <a:ea typeface="+mn-ea"/>
              </a:rPr>
              <a:t>数据表的</a:t>
            </a:r>
            <a:r>
              <a:rPr lang="en-US" dirty="0">
                <a:ea typeface="+mn-ea"/>
              </a:rPr>
              <a:t>4</a:t>
            </a:r>
            <a:r>
              <a:rPr lang="zh-CN" altLang="en-US" dirty="0">
                <a:ea typeface="+mn-ea"/>
              </a:rPr>
              <a:t>种视图</a:t>
            </a:r>
            <a:r>
              <a:rPr lang="zh-CN" altLang="en-US" dirty="0" smtClean="0">
                <a:ea typeface="+mn-ea"/>
              </a:rPr>
              <a:t>形式，</a:t>
            </a:r>
            <a:r>
              <a:rPr lang="zh-CN" altLang="en-US" dirty="0" smtClean="0">
                <a:solidFill>
                  <a:srgbClr val="FF0000"/>
                </a:solidFill>
                <a:ea typeface="+mn-ea"/>
              </a:rPr>
              <a:t>常用的是“设计视图”和“数据表视图”</a:t>
            </a:r>
            <a:r>
              <a:rPr lang="zh-CN" altLang="en-US" dirty="0" smtClean="0">
                <a:ea typeface="+mn-ea"/>
              </a:rPr>
              <a:t>：</a:t>
            </a:r>
            <a:endParaRPr lang="zh-CN" altLang="en-US" dirty="0">
              <a:ea typeface="+mn-ea"/>
            </a:endParaRPr>
          </a:p>
          <a:p>
            <a:pPr>
              <a:defRPr/>
            </a:pPr>
            <a:r>
              <a:rPr lang="zh-CN" altLang="en-US" dirty="0">
                <a:ea typeface="+mn-ea"/>
              </a:rPr>
              <a:t>（</a:t>
            </a:r>
            <a:r>
              <a:rPr lang="en-US" dirty="0">
                <a:ea typeface="+mn-ea"/>
              </a:rPr>
              <a:t>1</a:t>
            </a:r>
            <a:r>
              <a:rPr lang="zh-CN" altLang="en-US" dirty="0">
                <a:ea typeface="+mn-ea"/>
              </a:rPr>
              <a:t>）“设计视图”：用于创建和修改数据表的结构；</a:t>
            </a:r>
          </a:p>
          <a:p>
            <a:pPr>
              <a:defRPr/>
            </a:pPr>
            <a:r>
              <a:rPr lang="zh-CN" altLang="en-US" dirty="0">
                <a:ea typeface="+mn-ea"/>
              </a:rPr>
              <a:t>（</a:t>
            </a:r>
            <a:r>
              <a:rPr lang="en-US" dirty="0">
                <a:ea typeface="+mn-ea"/>
              </a:rPr>
              <a:t>2</a:t>
            </a:r>
            <a:r>
              <a:rPr lang="zh-CN" altLang="en-US" dirty="0">
                <a:ea typeface="+mn-ea"/>
              </a:rPr>
              <a:t>）“数据表视图”：用于浏览、编辑和修改数据表中的数据记录；</a:t>
            </a:r>
          </a:p>
          <a:p>
            <a:pPr>
              <a:defRPr/>
            </a:pPr>
            <a:r>
              <a:rPr lang="zh-CN" altLang="en-US" dirty="0">
                <a:ea typeface="+mn-ea"/>
              </a:rPr>
              <a:t>（</a:t>
            </a:r>
            <a:r>
              <a:rPr lang="en-US" dirty="0">
                <a:ea typeface="+mn-ea"/>
              </a:rPr>
              <a:t>3</a:t>
            </a:r>
            <a:r>
              <a:rPr lang="zh-CN" altLang="en-US" dirty="0">
                <a:ea typeface="+mn-ea"/>
              </a:rPr>
              <a:t>）“数据透视图视图”：用于以图表的形式显示数据；</a:t>
            </a:r>
          </a:p>
          <a:p>
            <a:pPr>
              <a:defRPr/>
            </a:pPr>
            <a:r>
              <a:rPr lang="zh-CN" altLang="en-US" dirty="0">
                <a:ea typeface="+mn-ea"/>
              </a:rPr>
              <a:t>（</a:t>
            </a:r>
            <a:r>
              <a:rPr lang="en-US" dirty="0">
                <a:ea typeface="+mn-ea"/>
              </a:rPr>
              <a:t>4</a:t>
            </a:r>
            <a:r>
              <a:rPr lang="zh-CN" altLang="en-US" dirty="0">
                <a:ea typeface="+mn-ea"/>
              </a:rPr>
              <a:t>）“数据透视表视图”：用于按照不同的方式组织和分析数据。</a:t>
            </a:r>
            <a:endParaRPr lang="en-US" altLang="zh-CN" dirty="0">
              <a:ea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2382" r="25000" b="37142"/>
          <a:stretch/>
        </p:blipFill>
        <p:spPr bwMode="auto">
          <a:xfrm>
            <a:off x="2514599" y="3606637"/>
            <a:ext cx="6629401" cy="328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712911" y="6438818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  <p:sp>
        <p:nvSpPr>
          <p:cNvPr id="9" name="文本框 333"/>
          <p:cNvSpPr>
            <a:spLocks noChangeArrowheads="1"/>
          </p:cNvSpPr>
          <p:nvPr/>
        </p:nvSpPr>
        <p:spPr bwMode="auto">
          <a:xfrm>
            <a:off x="199219" y="3666882"/>
            <a:ext cx="1156000" cy="35310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zh-CN" b="0"/>
          </a:p>
        </p:txBody>
      </p:sp>
      <p:sp>
        <p:nvSpPr>
          <p:cNvPr id="10" name="文本框 333"/>
          <p:cNvSpPr>
            <a:spLocks noChangeArrowheads="1"/>
          </p:cNvSpPr>
          <p:nvPr/>
        </p:nvSpPr>
        <p:spPr bwMode="auto">
          <a:xfrm>
            <a:off x="2579562" y="4581282"/>
            <a:ext cx="1156000" cy="35310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zh-CN" b="0"/>
          </a:p>
        </p:txBody>
      </p:sp>
    </p:spTree>
    <p:extLst>
      <p:ext uri="{BB962C8B-B14F-4D97-AF65-F5344CB8AC3E}">
        <p14:creationId xmlns:p14="http://schemas.microsoft.com/office/powerpoint/2010/main" val="43242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171450"/>
            <a:ext cx="8686800" cy="569529"/>
          </a:xfrm>
        </p:spPr>
        <p:txBody>
          <a:bodyPr/>
          <a:lstStyle/>
          <a:p>
            <a:r>
              <a:rPr lang="en-US" altLang="zh-CN" sz="3600" dirty="0" smtClean="0">
                <a:ea typeface="宋体" charset="-122"/>
              </a:rPr>
              <a:t>4.1.2</a:t>
            </a:r>
            <a:r>
              <a:rPr lang="zh-CN" altLang="en-US" sz="3600" dirty="0" smtClean="0">
                <a:ea typeface="宋体" charset="-122"/>
              </a:rPr>
              <a:t>数据类型</a:t>
            </a:r>
          </a:p>
        </p:txBody>
      </p:sp>
      <p:sp>
        <p:nvSpPr>
          <p:cNvPr id="40962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3A8A0D-88FA-4011-9632-CBDFB3197747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200025" y="782911"/>
            <a:ext cx="8672513" cy="164941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zh-CN" altLang="en-US" dirty="0">
                <a:ea typeface="+mn-ea"/>
              </a:rPr>
              <a:t>     在数据表中同一列数据必须具有相同的数据特征，称为字段的数据类型。不同数据类型的字段用来表达不同的信息，数据类型决定了数据存储的大小以及使用方式。在设计数据表时，必须首先定义数据表中字段的数据类型。</a:t>
            </a:r>
            <a:endParaRPr lang="en-US" altLang="zh-CN" dirty="0">
              <a:ea typeface="+mn-ea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142523"/>
              </p:ext>
            </p:extLst>
          </p:nvPr>
        </p:nvGraphicFramePr>
        <p:xfrm>
          <a:off x="437246" y="1968226"/>
          <a:ext cx="8198069" cy="466344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333497"/>
                <a:gridCol w="4114317"/>
                <a:gridCol w="2750255"/>
              </a:tblGrid>
              <a:tr h="2278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 dirty="0"/>
                        <a:t>数据类型</a:t>
                      </a:r>
                      <a:endParaRPr lang="zh-CN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 dirty="0"/>
                        <a:t>存储对象</a:t>
                      </a:r>
                      <a:endParaRPr lang="zh-CN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1" kern="100" dirty="0"/>
                        <a:t>大小</a:t>
                      </a:r>
                      <a:endParaRPr lang="zh-CN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56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 smtClean="0"/>
                        <a:t>文本</a:t>
                      </a:r>
                      <a:r>
                        <a:rPr lang="en-US" altLang="zh-CN" sz="1600" b="1" kern="100" dirty="0" smtClean="0"/>
                        <a:t>  </a:t>
                      </a:r>
                      <a:r>
                        <a:rPr lang="zh-CN" altLang="en-US" sz="1600" b="1" kern="1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endParaRPr lang="zh-CN" sz="1600" b="1" kern="10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字母、符号、汉字等文本数据，以及不用于计算的数字字符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/>
                        <a:t>最多为</a:t>
                      </a:r>
                      <a:r>
                        <a:rPr lang="en-US" sz="1600" b="1" kern="100"/>
                        <a:t>255</a:t>
                      </a:r>
                      <a:r>
                        <a:rPr lang="zh-CN" sz="1600" b="1" kern="100"/>
                        <a:t>个字符。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78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 smtClean="0"/>
                        <a:t>备注</a:t>
                      </a:r>
                      <a:r>
                        <a:rPr lang="en-US" altLang="zh-CN" sz="1600" b="1" kern="100" dirty="0" smtClean="0"/>
                        <a:t>  </a:t>
                      </a:r>
                      <a:r>
                        <a:rPr lang="zh-CN" altLang="en-US" sz="1600" b="1" kern="100" dirty="0" smtClean="0">
                          <a:solidFill>
                            <a:schemeClr val="tx1"/>
                          </a:solidFill>
                        </a:rPr>
                        <a:t>☆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长文本数据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/>
                        <a:t>最多为</a:t>
                      </a:r>
                      <a:r>
                        <a:rPr lang="en-US" sz="1600" b="1" kern="100"/>
                        <a:t>65535</a:t>
                      </a:r>
                      <a:r>
                        <a:rPr lang="zh-CN" sz="1600" b="1" kern="100"/>
                        <a:t>个字符。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34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 smtClean="0"/>
                        <a:t>数字</a:t>
                      </a:r>
                      <a:r>
                        <a:rPr lang="en-US" altLang="zh-CN" sz="1600" b="1" kern="100" dirty="0" smtClean="0"/>
                        <a:t>  </a:t>
                      </a:r>
                      <a:r>
                        <a:rPr lang="zh-CN" altLang="en-US" sz="1600" b="1" kern="1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可用于数学计算的数值数据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kern="100"/>
                        <a:t>1</a:t>
                      </a:r>
                      <a:r>
                        <a:rPr lang="zh-CN" sz="1600" b="1" kern="100"/>
                        <a:t>、</a:t>
                      </a:r>
                      <a:r>
                        <a:rPr lang="en-US" sz="1600" b="1" kern="100"/>
                        <a:t>2</a:t>
                      </a:r>
                      <a:r>
                        <a:rPr lang="zh-CN" sz="1600" b="1" kern="100"/>
                        <a:t>、</a:t>
                      </a:r>
                      <a:r>
                        <a:rPr lang="en-US" sz="1600" b="1" kern="100"/>
                        <a:t>4</a:t>
                      </a:r>
                      <a:r>
                        <a:rPr lang="zh-CN" sz="1600" b="1" kern="100"/>
                        <a:t>、</a:t>
                      </a:r>
                      <a:r>
                        <a:rPr lang="en-US" sz="1600" b="1" kern="100"/>
                        <a:t>8</a:t>
                      </a:r>
                      <a:r>
                        <a:rPr lang="zh-CN" sz="1600" b="1" kern="100"/>
                        <a:t>个字节，取决于数据存储形式（字节、整型、单精度型、双精度型等）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78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日期</a:t>
                      </a:r>
                      <a:r>
                        <a:rPr lang="en-US" sz="1600" b="1" kern="100" dirty="0"/>
                        <a:t>/</a:t>
                      </a:r>
                      <a:r>
                        <a:rPr lang="zh-CN" sz="1600" b="1" kern="100" dirty="0" smtClean="0"/>
                        <a:t>时间</a:t>
                      </a:r>
                      <a:r>
                        <a:rPr lang="en-US" altLang="zh-CN" sz="1600" b="1" kern="100" dirty="0" smtClean="0"/>
                        <a:t> </a:t>
                      </a:r>
                      <a:r>
                        <a:rPr lang="zh-CN" altLang="en-US" sz="1600" b="1" kern="100" dirty="0" smtClean="0">
                          <a:solidFill>
                            <a:srgbClr val="FF0000"/>
                          </a:solidFill>
                        </a:rPr>
                        <a:t>☆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日期与时间值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kern="100"/>
                        <a:t>8</a:t>
                      </a:r>
                      <a:r>
                        <a:rPr lang="zh-CN" sz="1600" b="1" kern="100"/>
                        <a:t>个字节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78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 smtClean="0"/>
                        <a:t>货币</a:t>
                      </a:r>
                      <a:r>
                        <a:rPr lang="en-US" altLang="zh-CN" sz="1600" b="1" kern="100" dirty="0" smtClean="0"/>
                        <a:t> </a:t>
                      </a:r>
                      <a:r>
                        <a:rPr lang="zh-CN" altLang="en-US" sz="1600" b="1" kern="100" dirty="0" smtClean="0">
                          <a:solidFill>
                            <a:srgbClr val="FF0000"/>
                          </a:solidFill>
                        </a:rPr>
                        <a:t>☆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货币值或用于数学计算的金额数据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kern="100"/>
                        <a:t>8</a:t>
                      </a:r>
                      <a:r>
                        <a:rPr lang="zh-CN" sz="1600" b="1" kern="100"/>
                        <a:t>个字节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78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/>
                        <a:t>自动编号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自动给每一条记录分配一个唯一的递增数值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kern="100"/>
                        <a:t>4</a:t>
                      </a:r>
                      <a:r>
                        <a:rPr lang="zh-CN" sz="1600" b="1" kern="100"/>
                        <a:t>个字节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78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是</a:t>
                      </a:r>
                      <a:r>
                        <a:rPr lang="en-US" sz="1600" b="1" kern="100" dirty="0"/>
                        <a:t>/</a:t>
                      </a:r>
                      <a:r>
                        <a:rPr lang="zh-CN" sz="1600" b="1" kern="100" dirty="0" smtClean="0"/>
                        <a:t>否</a:t>
                      </a:r>
                      <a:r>
                        <a:rPr lang="en-US" altLang="zh-CN" sz="1600" b="1" kern="100" dirty="0" smtClean="0"/>
                        <a:t> </a:t>
                      </a:r>
                      <a:r>
                        <a:rPr lang="zh-CN" altLang="en-US" sz="1600" b="1" kern="100" dirty="0" smtClean="0">
                          <a:solidFill>
                            <a:srgbClr val="FF0000"/>
                          </a:solidFill>
                        </a:rPr>
                        <a:t>☆</a:t>
                      </a:r>
                      <a:endParaRPr lang="zh-CN" sz="1600" b="1" kern="10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逻辑值（</a:t>
                      </a:r>
                      <a:r>
                        <a:rPr lang="en-US" sz="1600" b="1" kern="100" dirty="0"/>
                        <a:t>Yes/No</a:t>
                      </a:r>
                      <a:r>
                        <a:rPr lang="zh-CN" sz="1600" b="1" kern="100" dirty="0"/>
                        <a:t>、</a:t>
                      </a:r>
                      <a:r>
                        <a:rPr lang="en-US" sz="1600" b="1" kern="100" dirty="0"/>
                        <a:t>True/False</a:t>
                      </a:r>
                      <a:r>
                        <a:rPr lang="zh-CN" sz="1600" b="1" kern="100" dirty="0"/>
                        <a:t>、</a:t>
                      </a:r>
                      <a:r>
                        <a:rPr lang="en-US" sz="1600" b="1" kern="100" dirty="0"/>
                        <a:t>On/Off</a:t>
                      </a:r>
                      <a:r>
                        <a:rPr lang="zh-CN" sz="1600" b="1" kern="100" dirty="0"/>
                        <a:t>）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kern="100"/>
                        <a:t>1</a:t>
                      </a:r>
                      <a:r>
                        <a:rPr lang="zh-CN" sz="1600" b="1" kern="100"/>
                        <a:t>位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78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kern="100" dirty="0"/>
                        <a:t>OLE</a:t>
                      </a:r>
                      <a:r>
                        <a:rPr lang="zh-CN" sz="1600" b="1" kern="100" dirty="0" smtClean="0"/>
                        <a:t>对象</a:t>
                      </a:r>
                      <a:r>
                        <a:rPr lang="en-US" altLang="zh-CN" sz="1600" b="1" kern="100" dirty="0" smtClean="0"/>
                        <a:t> </a:t>
                      </a:r>
                      <a:r>
                        <a:rPr lang="zh-CN" altLang="en-US" sz="1600" b="1" kern="100" dirty="0" smtClean="0">
                          <a:solidFill>
                            <a:schemeClr val="tx1"/>
                          </a:solidFill>
                        </a:rPr>
                        <a:t>☆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存储来自于</a:t>
                      </a:r>
                      <a:r>
                        <a:rPr lang="en-US" sz="1600" b="1" kern="100" dirty="0"/>
                        <a:t>Office</a:t>
                      </a:r>
                      <a:r>
                        <a:rPr lang="zh-CN" sz="1600" b="1" kern="100" dirty="0"/>
                        <a:t>或其他应用程序的图形、文档或对象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/>
                        <a:t>最多为</a:t>
                      </a:r>
                      <a:r>
                        <a:rPr lang="en-US" sz="1600" b="1" kern="100"/>
                        <a:t>1GB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78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/>
                        <a:t>超链接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以文本形式存储并用作超链接地址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最多</a:t>
                      </a:r>
                      <a:r>
                        <a:rPr lang="en-US" sz="1600" b="1" kern="100" dirty="0"/>
                        <a:t>2048</a:t>
                      </a:r>
                      <a:r>
                        <a:rPr lang="zh-CN" sz="1600" b="1" kern="100" dirty="0"/>
                        <a:t>个字符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56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/>
                        <a:t>附件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/>
                        <a:t>存储数字图像和任意类型的二进制文件的首选数据类型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kern="100" dirty="0"/>
                        <a:t>2GB</a:t>
                      </a:r>
                      <a:r>
                        <a:rPr lang="zh-CN" sz="1600" b="1" kern="100" dirty="0"/>
                        <a:t>压缩附件或</a:t>
                      </a:r>
                      <a:r>
                        <a:rPr lang="en-US" sz="1600" b="1" kern="100" dirty="0"/>
                        <a:t>700KB</a:t>
                      </a:r>
                      <a:r>
                        <a:rPr lang="zh-CN" sz="1600" b="1" kern="100" dirty="0"/>
                        <a:t>左右未压缩附件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78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/>
                        <a:t>计算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/>
                        <a:t>计算的结果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kern="100" dirty="0"/>
                        <a:t>8</a:t>
                      </a:r>
                      <a:r>
                        <a:rPr lang="zh-CN" sz="1600" b="1" kern="100" dirty="0"/>
                        <a:t>个字节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56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/>
                        <a:t>查询向导</a:t>
                      </a:r>
                      <a:endParaRPr lang="zh-CN" sz="16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创建查询字段，用于实现查阅其他数据表中的数据或从一个列表中选择一个值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b="1" kern="100" dirty="0"/>
                        <a:t>与执行查阅的主键字段大小相同</a:t>
                      </a:r>
                      <a:endParaRPr lang="zh-CN" sz="16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DBB5A7-3863-4A55-B02E-FC124970E38C}" type="slidenum">
              <a:rPr lang="en-US" altLang="zh-CN"/>
              <a:pPr/>
              <a:t>12</a:t>
            </a:fld>
            <a:endParaRPr lang="en-US" altLang="zh-CN"/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209550" y="1174750"/>
            <a:ext cx="8672513" cy="341301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dirty="0">
                <a:ea typeface="+mn-ea"/>
              </a:rPr>
              <a:t>重要提示</a:t>
            </a:r>
            <a:r>
              <a:rPr lang="en-US" altLang="zh-CN" dirty="0">
                <a:ea typeface="+mn-ea"/>
              </a:rPr>
              <a:t>——</a:t>
            </a:r>
            <a:r>
              <a:rPr lang="zh-CN" altLang="en-US" dirty="0">
                <a:ea typeface="+mn-ea"/>
              </a:rPr>
              <a:t>字段的数据类型：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dirty="0">
                <a:ea typeface="+mn-ea"/>
              </a:rPr>
              <a:t>（</a:t>
            </a:r>
            <a:r>
              <a:rPr lang="en-US" dirty="0">
                <a:ea typeface="+mn-ea"/>
              </a:rPr>
              <a:t>1</a:t>
            </a:r>
            <a:r>
              <a:rPr lang="zh-CN" altLang="en-US" dirty="0">
                <a:ea typeface="+mn-ea"/>
              </a:rPr>
              <a:t>）各种数据类型的存储特性有所不同，因此，字段的数据类型是要根据数据的具体特性来设定的。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dirty="0">
                <a:ea typeface="+mn-ea"/>
              </a:rPr>
              <a:t>（</a:t>
            </a:r>
            <a:r>
              <a:rPr lang="en-US" dirty="0">
                <a:ea typeface="+mn-ea"/>
              </a:rPr>
              <a:t>2</a:t>
            </a:r>
            <a:r>
              <a:rPr lang="zh-CN" altLang="en-US" dirty="0">
                <a:ea typeface="+mn-ea"/>
              </a:rPr>
              <a:t>）一般地来说，</a:t>
            </a:r>
            <a:r>
              <a:rPr lang="zh-CN" altLang="en-US" dirty="0">
                <a:solidFill>
                  <a:srgbClr val="FF0000"/>
                </a:solidFill>
                <a:ea typeface="+mn-ea"/>
              </a:rPr>
              <a:t>不具有大小数值意义的数字字符</a:t>
            </a:r>
            <a:r>
              <a:rPr lang="zh-CN" altLang="en-US" dirty="0">
                <a:ea typeface="+mn-ea"/>
              </a:rPr>
              <a:t>，例如：“学号”、“电话号码”等，</a:t>
            </a:r>
            <a:r>
              <a:rPr lang="zh-CN" altLang="en-US" dirty="0">
                <a:solidFill>
                  <a:srgbClr val="FF0000"/>
                </a:solidFill>
                <a:ea typeface="+mn-ea"/>
              </a:rPr>
              <a:t>设计为“文本”数据类型</a:t>
            </a:r>
            <a:r>
              <a:rPr lang="zh-CN" altLang="en-US" dirty="0">
                <a:ea typeface="+mn-ea"/>
              </a:rPr>
              <a:t>；较长的文本，例如：“备注”、“简介”等数据，可以设计为“备注”数据类型；而</a:t>
            </a:r>
            <a:r>
              <a:rPr lang="zh-CN" altLang="en-US" dirty="0">
                <a:solidFill>
                  <a:srgbClr val="FF0000"/>
                </a:solidFill>
                <a:ea typeface="+mn-ea"/>
              </a:rPr>
              <a:t>照片等数据可以设计为“</a:t>
            </a:r>
            <a:r>
              <a:rPr lang="en-US" dirty="0">
                <a:solidFill>
                  <a:srgbClr val="FF0000"/>
                </a:solidFill>
                <a:ea typeface="+mn-ea"/>
              </a:rPr>
              <a:t>OLE</a:t>
            </a:r>
            <a:r>
              <a:rPr lang="zh-CN" altLang="en-US" dirty="0">
                <a:solidFill>
                  <a:srgbClr val="FF0000"/>
                </a:solidFill>
                <a:ea typeface="+mn-ea"/>
              </a:rPr>
              <a:t>对象”或附件</a:t>
            </a:r>
            <a:r>
              <a:rPr lang="zh-CN" altLang="en-US" dirty="0">
                <a:ea typeface="+mn-ea"/>
              </a:rPr>
              <a:t>数据类型。</a:t>
            </a:r>
            <a:endParaRPr lang="en-US" altLang="zh-CN" dirty="0">
              <a:ea typeface="+mn-ea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604125" y="6272213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1938" y="0"/>
            <a:ext cx="8686800" cy="801688"/>
          </a:xfrm>
        </p:spPr>
        <p:txBody>
          <a:bodyPr/>
          <a:lstStyle/>
          <a:p>
            <a:r>
              <a:rPr lang="en-US" altLang="zh-CN" sz="3600" smtClean="0">
                <a:ea typeface="宋体" charset="-122"/>
              </a:rPr>
              <a:t>4.1.3</a:t>
            </a:r>
            <a:r>
              <a:rPr lang="zh-CN" altLang="en-US" sz="3600" smtClean="0">
                <a:ea typeface="宋体" charset="-122"/>
              </a:rPr>
              <a:t>字段属性</a:t>
            </a:r>
          </a:p>
        </p:txBody>
      </p:sp>
      <p:sp>
        <p:nvSpPr>
          <p:cNvPr id="43010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548C3E-EE01-4DE2-A524-E9523BF505AA}" type="slidenum">
              <a:rPr lang="en-US" altLang="zh-CN"/>
              <a:pPr/>
              <a:t>13</a:t>
            </a:fld>
            <a:endParaRPr lang="en-US" altLang="zh-CN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280988" y="774700"/>
            <a:ext cx="8672512" cy="123983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zh-CN" altLang="en-US" dirty="0">
                <a:ea typeface="+mn-ea"/>
              </a:rPr>
              <a:t>     确定了数据类型之后，还应设定字段属性，才能更准确地确定数据在数据表中的存储。不同的数据类型有不同的属性。</a:t>
            </a:r>
            <a:endParaRPr lang="en-US" altLang="zh-CN" dirty="0">
              <a:ea typeface="+mn-ea"/>
            </a:endParaRPr>
          </a:p>
          <a:p>
            <a:pPr>
              <a:defRPr/>
            </a:pPr>
            <a:r>
              <a:rPr lang="zh-CN" altLang="en-US" dirty="0">
                <a:ea typeface="+mn-ea"/>
              </a:rPr>
              <a:t>    在数据表的“设计视图”中，窗口的上半部分可以用来设置“字段名称”、“数据类型”和字段“说明”，下半部分可以用来设置上半部分选中的字段的“字段属性”</a:t>
            </a:r>
            <a:endParaRPr lang="en-US" altLang="zh-CN" dirty="0">
              <a:ea typeface="+mn-ea"/>
            </a:endParaRPr>
          </a:p>
        </p:txBody>
      </p:sp>
      <p:sp>
        <p:nvSpPr>
          <p:cNvPr id="43012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grpSp>
        <p:nvGrpSpPr>
          <p:cNvPr id="43013" name="组合 281"/>
          <p:cNvGrpSpPr>
            <a:grpSpLocks/>
          </p:cNvGrpSpPr>
          <p:nvPr/>
        </p:nvGrpSpPr>
        <p:grpSpPr bwMode="auto">
          <a:xfrm>
            <a:off x="1" y="2014538"/>
            <a:ext cx="8953500" cy="4701360"/>
            <a:chOff x="0" y="-422"/>
            <a:chExt cx="49363" cy="44337"/>
          </a:xfrm>
        </p:grpSpPr>
        <p:grpSp>
          <p:nvGrpSpPr>
            <p:cNvPr id="43015" name="组合 186"/>
            <p:cNvGrpSpPr>
              <a:grpSpLocks/>
            </p:cNvGrpSpPr>
            <p:nvPr/>
          </p:nvGrpSpPr>
          <p:grpSpPr bwMode="auto">
            <a:xfrm>
              <a:off x="0" y="-422"/>
              <a:ext cx="49363" cy="44337"/>
              <a:chOff x="0" y="-422"/>
              <a:chExt cx="49367" cy="44344"/>
            </a:xfrm>
          </p:grpSpPr>
          <p:pic>
            <p:nvPicPr>
              <p:cNvPr id="43021" name="图片 152"/>
              <p:cNvPicPr>
                <a:picLocks noChangeAspect="1"/>
              </p:cNvPicPr>
              <p:nvPr/>
            </p:nvPicPr>
            <p:blipFill>
              <a:blip r:embed="rId2"/>
              <a:srcRect l="25250" t="22382" r="2304" b="9055"/>
              <a:stretch>
                <a:fillRect/>
              </a:stretch>
            </p:blipFill>
            <p:spPr bwMode="auto">
              <a:xfrm>
                <a:off x="0" y="18224"/>
                <a:ext cx="26850" cy="25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019" name="图片 16"/>
              <p:cNvPicPr>
                <a:picLocks noChangeAspect="1"/>
              </p:cNvPicPr>
              <p:nvPr/>
            </p:nvPicPr>
            <p:blipFill rotWithShape="1">
              <a:blip r:embed="rId3"/>
              <a:srcRect l="29761" t="21703" r="3258" b="27530"/>
              <a:stretch/>
            </p:blipFill>
            <p:spPr bwMode="auto">
              <a:xfrm>
                <a:off x="0" y="-422"/>
                <a:ext cx="23679" cy="17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020" name="图片 144"/>
              <p:cNvPicPr>
                <a:picLocks noChangeAspect="1"/>
              </p:cNvPicPr>
              <p:nvPr/>
            </p:nvPicPr>
            <p:blipFill rotWithShape="1">
              <a:blip r:embed="rId4"/>
              <a:srcRect l="30161" t="22137" r="4460" b="18941"/>
              <a:stretch/>
            </p:blipFill>
            <p:spPr bwMode="auto">
              <a:xfrm>
                <a:off x="25000" y="-422"/>
                <a:ext cx="24367" cy="21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022" name="图片 153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120" y="29176"/>
                <a:ext cx="20825" cy="109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023" name="圆角矩形 154"/>
              <p:cNvSpPr>
                <a:spLocks noChangeArrowheads="1"/>
              </p:cNvSpPr>
              <p:nvPr/>
            </p:nvSpPr>
            <p:spPr bwMode="auto">
              <a:xfrm>
                <a:off x="10042" y="1616"/>
                <a:ext cx="6977" cy="111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024" name="圆角矩形 155"/>
              <p:cNvSpPr>
                <a:spLocks noChangeArrowheads="1"/>
              </p:cNvSpPr>
              <p:nvPr/>
            </p:nvSpPr>
            <p:spPr bwMode="auto">
              <a:xfrm>
                <a:off x="35307" y="5158"/>
                <a:ext cx="7400" cy="1358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025" name="圆角矩形 156"/>
              <p:cNvSpPr>
                <a:spLocks noChangeArrowheads="1"/>
              </p:cNvSpPr>
              <p:nvPr/>
            </p:nvSpPr>
            <p:spPr bwMode="auto">
              <a:xfrm>
                <a:off x="8485" y="26791"/>
                <a:ext cx="6352" cy="1358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43016" name="直接箭头连接符 190"/>
            <p:cNvCxnSpPr>
              <a:cxnSpLocks noChangeShapeType="1"/>
            </p:cNvCxnSpPr>
            <p:nvPr/>
          </p:nvCxnSpPr>
          <p:spPr bwMode="auto">
            <a:xfrm flipV="1">
              <a:off x="15148" y="38069"/>
              <a:ext cx="2377" cy="8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43017" name="直接箭头连接符 372"/>
            <p:cNvCxnSpPr>
              <a:cxnSpLocks noChangeShapeType="1"/>
            </p:cNvCxnSpPr>
            <p:nvPr/>
          </p:nvCxnSpPr>
          <p:spPr bwMode="auto">
            <a:xfrm flipH="1">
              <a:off x="8244" y="2725"/>
              <a:ext cx="4280" cy="95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43018" name="直接箭头连接符 373"/>
            <p:cNvCxnSpPr>
              <a:cxnSpLocks noChangeShapeType="1"/>
            </p:cNvCxnSpPr>
            <p:nvPr/>
          </p:nvCxnSpPr>
          <p:spPr bwMode="auto">
            <a:xfrm flipH="1">
              <a:off x="34969" y="6266"/>
              <a:ext cx="2975" cy="702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</p:grpSp>
      <p:sp>
        <p:nvSpPr>
          <p:cNvPr id="43014" name="TextBox 18"/>
          <p:cNvSpPr txBox="1">
            <a:spLocks noChangeArrowheads="1"/>
          </p:cNvSpPr>
          <p:nvPr/>
        </p:nvSpPr>
        <p:spPr bwMode="auto">
          <a:xfrm>
            <a:off x="5349876" y="4407009"/>
            <a:ext cx="3400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dirty="0"/>
              <a:t>不同数据类型的字段属性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2" name="Freeform 4"/>
          <p:cNvSpPr>
            <a:spLocks/>
          </p:cNvSpPr>
          <p:nvPr/>
        </p:nvSpPr>
        <p:spPr bwMode="gray">
          <a:xfrm>
            <a:off x="0" y="665163"/>
            <a:ext cx="1885950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grpSp>
        <p:nvGrpSpPr>
          <p:cNvPr id="44034" name="Group 33"/>
          <p:cNvGrpSpPr>
            <a:grpSpLocks/>
          </p:cNvGrpSpPr>
          <p:nvPr/>
        </p:nvGrpSpPr>
        <p:grpSpPr bwMode="auto">
          <a:xfrm>
            <a:off x="4603750" y="2095500"/>
            <a:ext cx="1165225" cy="1500188"/>
            <a:chOff x="1381" y="2037"/>
            <a:chExt cx="851" cy="1031"/>
          </a:xfrm>
        </p:grpSpPr>
        <p:pic>
          <p:nvPicPr>
            <p:cNvPr id="44071" name="Picture 34" descr="circuler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1381" y="2037"/>
              <a:ext cx="851" cy="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3843" name="Oval 35"/>
            <p:cNvSpPr>
              <a:spLocks noChangeArrowheads="1"/>
            </p:cNvSpPr>
            <p:nvPr/>
          </p:nvSpPr>
          <p:spPr bwMode="gray">
            <a:xfrm>
              <a:off x="1392" y="2043"/>
              <a:ext cx="840" cy="838"/>
            </a:xfrm>
            <a:prstGeom prst="ellipse">
              <a:avLst/>
            </a:prstGeom>
            <a:gradFill rotWithShape="1">
              <a:gsLst>
                <a:gs pos="0">
                  <a:srgbClr val="96AB94">
                    <a:alpha val="39999"/>
                  </a:srgbClr>
                </a:gs>
                <a:gs pos="17000">
                  <a:srgbClr val="D4DEFF">
                    <a:alpha val="50199"/>
                  </a:srgbClr>
                </a:gs>
                <a:gs pos="47000">
                  <a:srgbClr val="D4DEFF">
                    <a:alpha val="68200"/>
                  </a:srgbClr>
                </a:gs>
                <a:gs pos="100000">
                  <a:srgbClr val="8488C4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zh-CN" altLang="en-US">
                <a:ea typeface="+mn-ea"/>
              </a:endParaRPr>
            </a:p>
          </p:txBody>
        </p:sp>
        <p:grpSp>
          <p:nvGrpSpPr>
            <p:cNvPr id="44075" name="Group 36"/>
            <p:cNvGrpSpPr>
              <a:grpSpLocks/>
            </p:cNvGrpSpPr>
            <p:nvPr/>
          </p:nvGrpSpPr>
          <p:grpSpPr bwMode="auto">
            <a:xfrm rot="-3733502" flipH="1" flipV="1">
              <a:off x="1637" y="2613"/>
              <a:ext cx="733" cy="178"/>
              <a:chOff x="2532" y="1051"/>
              <a:chExt cx="893" cy="246"/>
            </a:xfrm>
          </p:grpSpPr>
          <p:grpSp>
            <p:nvGrpSpPr>
              <p:cNvPr id="44076" name="Group 3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44082" name="AutoShape 38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083" name="AutoShape 39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084" name="AutoShape 40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085" name="AutoShape 4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4077" name="Group 4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44078" name="AutoShape 43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079" name="AutoShape 44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080" name="AutoShape 45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081" name="AutoShape 46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503855" name="Rectangle 47"/>
          <p:cNvSpPr>
            <a:spLocks noChangeArrowheads="1"/>
          </p:cNvSpPr>
          <p:nvPr/>
        </p:nvSpPr>
        <p:spPr bwMode="gray">
          <a:xfrm>
            <a:off x="1588" y="1114425"/>
            <a:ext cx="3741737" cy="81438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503856" name="Freeform 48"/>
          <p:cNvSpPr>
            <a:spLocks/>
          </p:cNvSpPr>
          <p:nvPr/>
        </p:nvSpPr>
        <p:spPr bwMode="gray">
          <a:xfrm>
            <a:off x="6815138" y="171777"/>
            <a:ext cx="2328862" cy="449263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503857" name="Rectangle 49"/>
          <p:cNvSpPr>
            <a:spLocks noChangeArrowheads="1"/>
          </p:cNvSpPr>
          <p:nvPr/>
        </p:nvSpPr>
        <p:spPr bwMode="gray">
          <a:xfrm>
            <a:off x="6057900" y="590877"/>
            <a:ext cx="3086100" cy="126620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503858" name="Freeform 50"/>
          <p:cNvSpPr>
            <a:spLocks/>
          </p:cNvSpPr>
          <p:nvPr/>
        </p:nvSpPr>
        <p:spPr bwMode="gray">
          <a:xfrm>
            <a:off x="7058025" y="2038350"/>
            <a:ext cx="2085975" cy="665163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503859" name="Rectangle 51"/>
          <p:cNvSpPr>
            <a:spLocks noChangeArrowheads="1"/>
          </p:cNvSpPr>
          <p:nvPr/>
        </p:nvSpPr>
        <p:spPr bwMode="gray">
          <a:xfrm>
            <a:off x="6284913" y="2487613"/>
            <a:ext cx="2859087" cy="24701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503860" name="Freeform 52"/>
          <p:cNvSpPr>
            <a:spLocks/>
          </p:cNvSpPr>
          <p:nvPr/>
        </p:nvSpPr>
        <p:spPr bwMode="gray">
          <a:xfrm>
            <a:off x="381000" y="2265363"/>
            <a:ext cx="1373188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503861" name="Rectangle 53"/>
          <p:cNvSpPr>
            <a:spLocks noChangeArrowheads="1"/>
          </p:cNvSpPr>
          <p:nvPr/>
        </p:nvSpPr>
        <p:spPr bwMode="gray">
          <a:xfrm>
            <a:off x="379413" y="2671763"/>
            <a:ext cx="3781425" cy="7715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44042" name="Text Box 54"/>
          <p:cNvSpPr txBox="1">
            <a:spLocks noChangeArrowheads="1"/>
          </p:cNvSpPr>
          <p:nvPr/>
        </p:nvSpPr>
        <p:spPr bwMode="gray">
          <a:xfrm>
            <a:off x="77788" y="708025"/>
            <a:ext cx="17764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bg1"/>
                </a:solidFill>
              </a:rPr>
              <a:t>1.</a:t>
            </a:r>
            <a:r>
              <a:rPr lang="zh-CN" altLang="en-US">
                <a:solidFill>
                  <a:schemeClr val="bg1"/>
                </a:solidFill>
              </a:rPr>
              <a:t>字段大小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44043" name="Text Box 55"/>
          <p:cNvSpPr txBox="1">
            <a:spLocks noChangeArrowheads="1"/>
          </p:cNvSpPr>
          <p:nvPr/>
        </p:nvSpPr>
        <p:spPr bwMode="gray">
          <a:xfrm>
            <a:off x="468313" y="2308225"/>
            <a:ext cx="1531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bg1"/>
                </a:solidFill>
              </a:rPr>
              <a:t>3.</a:t>
            </a:r>
            <a:r>
              <a:rPr lang="zh-CN" altLang="en-US">
                <a:solidFill>
                  <a:schemeClr val="bg1"/>
                </a:solidFill>
              </a:rPr>
              <a:t>标题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44044" name="Text Box 56"/>
          <p:cNvSpPr txBox="1">
            <a:spLocks noChangeArrowheads="1"/>
          </p:cNvSpPr>
          <p:nvPr/>
        </p:nvSpPr>
        <p:spPr bwMode="gray">
          <a:xfrm>
            <a:off x="6915150" y="217815"/>
            <a:ext cx="2228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zh-CN">
                <a:solidFill>
                  <a:schemeClr val="bg1"/>
                </a:solidFill>
              </a:rPr>
              <a:t>2.</a:t>
            </a:r>
            <a:r>
              <a:rPr lang="zh-CN" altLang="en-US">
                <a:solidFill>
                  <a:schemeClr val="bg1"/>
                </a:solidFill>
              </a:rPr>
              <a:t>格式、小数位数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44045" name="Text Box 57"/>
          <p:cNvSpPr txBox="1">
            <a:spLocks noChangeArrowheads="1"/>
          </p:cNvSpPr>
          <p:nvPr/>
        </p:nvSpPr>
        <p:spPr bwMode="gray">
          <a:xfrm>
            <a:off x="7186613" y="2087563"/>
            <a:ext cx="1544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zh-CN">
                <a:solidFill>
                  <a:schemeClr val="bg1"/>
                </a:solidFill>
              </a:rPr>
              <a:t>4.</a:t>
            </a:r>
            <a:r>
              <a:rPr lang="zh-CN" altLang="en-US">
                <a:solidFill>
                  <a:schemeClr val="bg1"/>
                </a:solidFill>
              </a:rPr>
              <a:t>输入掩码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44046" name="Text Box 58"/>
          <p:cNvSpPr txBox="1">
            <a:spLocks noChangeArrowheads="1"/>
          </p:cNvSpPr>
          <p:nvPr/>
        </p:nvSpPr>
        <p:spPr bwMode="gray">
          <a:xfrm>
            <a:off x="4491038" y="2235200"/>
            <a:ext cx="13668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rgbClr val="C00000"/>
                </a:solidFill>
              </a:rPr>
              <a:t>设置字段属性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44047" name="Rectangle 59"/>
          <p:cNvSpPr>
            <a:spLocks noChangeArrowheads="1"/>
          </p:cNvSpPr>
          <p:nvPr/>
        </p:nvSpPr>
        <p:spPr bwMode="gray">
          <a:xfrm>
            <a:off x="0" y="1154113"/>
            <a:ext cx="36417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设置“文本”数据类型的字段大小（即长度），或“数字”数据类型字段的存储类型，例如：“整型”和“单精度型”等</a:t>
            </a:r>
            <a:endParaRPr lang="en-US" altLang="zh-CN" sz="1400"/>
          </a:p>
        </p:txBody>
      </p:sp>
      <p:sp>
        <p:nvSpPr>
          <p:cNvPr id="44048" name="Rectangle 60"/>
          <p:cNvSpPr>
            <a:spLocks noChangeArrowheads="1"/>
          </p:cNvSpPr>
          <p:nvPr/>
        </p:nvSpPr>
        <p:spPr bwMode="gray">
          <a:xfrm>
            <a:off x="425450" y="2668588"/>
            <a:ext cx="370363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标题是字段的别名，在“数据表视图”中，它是字段列标题显示的内容，通常字段的标题为空。</a:t>
            </a:r>
            <a:endParaRPr lang="en-US" altLang="zh-CN" sz="1400"/>
          </a:p>
        </p:txBody>
      </p:sp>
      <p:sp>
        <p:nvSpPr>
          <p:cNvPr id="44049" name="Rectangle 61"/>
          <p:cNvSpPr>
            <a:spLocks noChangeArrowheads="1"/>
          </p:cNvSpPr>
          <p:nvPr/>
        </p:nvSpPr>
        <p:spPr bwMode="gray">
          <a:xfrm>
            <a:off x="6057901" y="609927"/>
            <a:ext cx="30861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1400" dirty="0"/>
              <a:t>选择或自定义各种数据的格式，不同数据类型的字段，其格式设置不同。</a:t>
            </a:r>
            <a:endParaRPr lang="en-US" altLang="zh-CN" sz="1400" dirty="0"/>
          </a:p>
          <a:p>
            <a:r>
              <a:rPr lang="zh-CN" altLang="en-US" sz="1400" dirty="0"/>
              <a:t>对“数字”数据类型或“货币”数据类型设置小数点位数，“文本”数据类型无“小数位数”设置。</a:t>
            </a:r>
            <a:endParaRPr lang="en-US" altLang="zh-CN" sz="1400" dirty="0"/>
          </a:p>
          <a:p>
            <a:endParaRPr lang="en-US" altLang="zh-CN" sz="1400" dirty="0"/>
          </a:p>
        </p:txBody>
      </p:sp>
      <p:sp>
        <p:nvSpPr>
          <p:cNvPr id="44050" name="Rectangle 62"/>
          <p:cNvSpPr>
            <a:spLocks noChangeArrowheads="1"/>
          </p:cNvSpPr>
          <p:nvPr/>
        </p:nvSpPr>
        <p:spPr bwMode="gray">
          <a:xfrm>
            <a:off x="6215063" y="2516188"/>
            <a:ext cx="2928937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为数据定义格式，使输入的数据有统一的显示形式。可以为“文本”、“数字”、“货币”、“日期</a:t>
            </a:r>
            <a:r>
              <a:rPr lang="en-US" altLang="zh-CN" sz="1400"/>
              <a:t>/</a:t>
            </a:r>
            <a:r>
              <a:rPr lang="zh-CN" altLang="en-US" sz="1400"/>
              <a:t>时间”数据类型设置掩码。提供预定义输入掩码模板和允许用户自定义输入掩码。例如：自定义“固定电话”字段的输入掩码为：“（</a:t>
            </a:r>
            <a:r>
              <a:rPr lang="en-US" altLang="zh-CN" sz="1400"/>
              <a:t>000</a:t>
            </a:r>
            <a:r>
              <a:rPr lang="zh-CN" altLang="en-US" sz="1400"/>
              <a:t>）</a:t>
            </a:r>
            <a:r>
              <a:rPr lang="en-US" altLang="zh-CN" sz="1400"/>
              <a:t>-00000000</a:t>
            </a:r>
            <a:r>
              <a:rPr lang="zh-CN" altLang="en-US" sz="1400"/>
              <a:t>”格式，输入电话号码是“</a:t>
            </a:r>
            <a:r>
              <a:rPr lang="en-US" altLang="zh-CN" sz="1400"/>
              <a:t>02165642222</a:t>
            </a:r>
            <a:r>
              <a:rPr lang="zh-CN" altLang="en-US" sz="1400"/>
              <a:t>”，则在“数据表视图”中该字段值显示为“（</a:t>
            </a:r>
            <a:r>
              <a:rPr lang="en-US" altLang="zh-CN" sz="1400"/>
              <a:t>021</a:t>
            </a:r>
            <a:r>
              <a:rPr lang="zh-CN" altLang="en-US" sz="1400"/>
              <a:t>）</a:t>
            </a:r>
            <a:r>
              <a:rPr lang="en-US" altLang="zh-CN" sz="1400"/>
              <a:t>-65642222</a:t>
            </a:r>
            <a:r>
              <a:rPr lang="zh-CN" altLang="en-US" sz="1400"/>
              <a:t>”</a:t>
            </a:r>
            <a:endParaRPr lang="en-US" altLang="zh-CN" sz="1400"/>
          </a:p>
        </p:txBody>
      </p:sp>
      <p:sp>
        <p:nvSpPr>
          <p:cNvPr id="44051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2089150" y="4597400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B13E339-70BC-4327-BC50-D03F449FEDE9}" type="slidenum">
              <a:rPr lang="en-US" altLang="zh-CN"/>
              <a:pPr/>
              <a:t>14</a:t>
            </a:fld>
            <a:endParaRPr lang="en-US" altLang="zh-CN"/>
          </a:p>
        </p:txBody>
      </p:sp>
      <p:sp>
        <p:nvSpPr>
          <p:cNvPr id="59" name="Freeform 4"/>
          <p:cNvSpPr>
            <a:spLocks/>
          </p:cNvSpPr>
          <p:nvPr/>
        </p:nvSpPr>
        <p:spPr bwMode="gray">
          <a:xfrm>
            <a:off x="333375" y="3822700"/>
            <a:ext cx="1420813" cy="449263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60" name="Rectangle 47"/>
          <p:cNvSpPr>
            <a:spLocks noChangeArrowheads="1"/>
          </p:cNvSpPr>
          <p:nvPr/>
        </p:nvSpPr>
        <p:spPr bwMode="gray">
          <a:xfrm>
            <a:off x="334963" y="4271963"/>
            <a:ext cx="3022600" cy="6445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61" name="Freeform 48"/>
          <p:cNvSpPr>
            <a:spLocks/>
          </p:cNvSpPr>
          <p:nvPr/>
        </p:nvSpPr>
        <p:spPr bwMode="gray">
          <a:xfrm>
            <a:off x="6057900" y="5029200"/>
            <a:ext cx="3071813" cy="449263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62" name="Rectangle 49"/>
          <p:cNvSpPr>
            <a:spLocks noChangeArrowheads="1"/>
          </p:cNvSpPr>
          <p:nvPr/>
        </p:nvSpPr>
        <p:spPr bwMode="gray">
          <a:xfrm>
            <a:off x="4457700" y="5462588"/>
            <a:ext cx="4686300" cy="105251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44056" name="Text Box 54"/>
          <p:cNvSpPr txBox="1">
            <a:spLocks noChangeArrowheads="1"/>
          </p:cNvSpPr>
          <p:nvPr/>
        </p:nvSpPr>
        <p:spPr bwMode="gray">
          <a:xfrm>
            <a:off x="411163" y="3865563"/>
            <a:ext cx="1274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bg1"/>
                </a:solidFill>
              </a:rPr>
              <a:t>5.</a:t>
            </a:r>
            <a:r>
              <a:rPr lang="zh-CN" altLang="en-US">
                <a:solidFill>
                  <a:schemeClr val="bg1"/>
                </a:solidFill>
              </a:rPr>
              <a:t>索引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44057" name="Text Box 56"/>
          <p:cNvSpPr txBox="1">
            <a:spLocks noChangeArrowheads="1"/>
          </p:cNvSpPr>
          <p:nvPr/>
        </p:nvSpPr>
        <p:spPr bwMode="gray">
          <a:xfrm>
            <a:off x="6057900" y="5084763"/>
            <a:ext cx="3005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zh-CN">
                <a:solidFill>
                  <a:schemeClr val="bg1"/>
                </a:solidFill>
              </a:rPr>
              <a:t>7.</a:t>
            </a:r>
            <a:r>
              <a:rPr lang="zh-CN" altLang="en-US">
                <a:solidFill>
                  <a:schemeClr val="bg1"/>
                </a:solidFill>
              </a:rPr>
              <a:t>有效性规则、有效性文本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44058" name="Rectangle 59"/>
          <p:cNvSpPr>
            <a:spLocks noChangeArrowheads="1"/>
          </p:cNvSpPr>
          <p:nvPr/>
        </p:nvSpPr>
        <p:spPr bwMode="gray">
          <a:xfrm>
            <a:off x="366713" y="4368800"/>
            <a:ext cx="44751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确定该字段是否为索引字段。</a:t>
            </a:r>
            <a:endParaRPr lang="en-US" altLang="zh-CN" sz="1400"/>
          </a:p>
        </p:txBody>
      </p:sp>
      <p:sp>
        <p:nvSpPr>
          <p:cNvPr id="44059" name="Rectangle 61"/>
          <p:cNvSpPr>
            <a:spLocks noChangeArrowheads="1"/>
          </p:cNvSpPr>
          <p:nvPr/>
        </p:nvSpPr>
        <p:spPr bwMode="gray">
          <a:xfrm>
            <a:off x="4557713" y="5495925"/>
            <a:ext cx="45862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 dirty="0"/>
              <a:t>设置输入数据的条件，用来防止非法数据输入到数据表中，对输入的数据起着限定的作用。例如，设置“当前绩点</a:t>
            </a:r>
            <a:r>
              <a:rPr lang="en-US" altLang="zh-CN" sz="1400" dirty="0"/>
              <a:t>(GPA)</a:t>
            </a:r>
            <a:r>
              <a:rPr lang="zh-CN" altLang="en-US" sz="1400" dirty="0"/>
              <a:t>”字段的有效性规则为：“</a:t>
            </a:r>
            <a:r>
              <a:rPr lang="en-US" altLang="zh-CN" sz="1400" dirty="0"/>
              <a:t>&gt;0 And &lt;=5</a:t>
            </a:r>
            <a:r>
              <a:rPr lang="zh-CN" altLang="en-US" sz="1400" dirty="0"/>
              <a:t>”。</a:t>
            </a:r>
            <a:endParaRPr lang="en-US" altLang="zh-CN" sz="1400" dirty="0"/>
          </a:p>
          <a:p>
            <a:r>
              <a:rPr lang="zh-CN" altLang="en-US" sz="1400" dirty="0"/>
              <a:t>有效性文本用来配合有效性规则的使用。</a:t>
            </a:r>
            <a:endParaRPr lang="en-US" altLang="zh-CN" sz="1400" dirty="0"/>
          </a:p>
        </p:txBody>
      </p:sp>
      <p:sp>
        <p:nvSpPr>
          <p:cNvPr id="67" name="Freeform 5"/>
          <p:cNvSpPr>
            <a:spLocks/>
          </p:cNvSpPr>
          <p:nvPr/>
        </p:nvSpPr>
        <p:spPr bwMode="gray">
          <a:xfrm>
            <a:off x="3071813" y="3124200"/>
            <a:ext cx="1662112" cy="1262063"/>
          </a:xfrm>
          <a:custGeom>
            <a:avLst/>
            <a:gdLst/>
            <a:ahLst/>
            <a:cxnLst>
              <a:cxn ang="0">
                <a:pos x="1947" y="0"/>
              </a:cxn>
              <a:cxn ang="0">
                <a:pos x="1825" y="0"/>
              </a:cxn>
              <a:cxn ang="0">
                <a:pos x="1698" y="11"/>
              </a:cxn>
              <a:cxn ang="0">
                <a:pos x="1578" y="40"/>
              </a:cxn>
              <a:cxn ang="0">
                <a:pos x="1438" y="83"/>
              </a:cxn>
              <a:cxn ang="0">
                <a:pos x="1308" y="148"/>
              </a:cxn>
              <a:cxn ang="0">
                <a:pos x="1168" y="231"/>
              </a:cxn>
              <a:cxn ang="0">
                <a:pos x="1046" y="322"/>
              </a:cxn>
              <a:cxn ang="0">
                <a:pos x="926" y="412"/>
              </a:cxn>
              <a:cxn ang="0">
                <a:pos x="806" y="514"/>
              </a:cxn>
              <a:cxn ang="0">
                <a:pos x="694" y="629"/>
              </a:cxn>
              <a:cxn ang="0">
                <a:pos x="587" y="759"/>
              </a:cxn>
              <a:cxn ang="0">
                <a:pos x="497" y="893"/>
              </a:cxn>
              <a:cxn ang="0">
                <a:pos x="437" y="1013"/>
              </a:cxn>
              <a:cxn ang="0">
                <a:pos x="70" y="973"/>
              </a:cxn>
              <a:cxn ang="0">
                <a:pos x="185" y="1052"/>
              </a:cxn>
              <a:cxn ang="0">
                <a:pos x="275" y="1128"/>
              </a:cxn>
              <a:cxn ang="0">
                <a:pos x="349" y="1201"/>
              </a:cxn>
              <a:cxn ang="0">
                <a:pos x="424" y="1284"/>
              </a:cxn>
              <a:cxn ang="0">
                <a:pos x="512" y="1392"/>
              </a:cxn>
              <a:cxn ang="0">
                <a:pos x="589" y="1504"/>
              </a:cxn>
              <a:cxn ang="0">
                <a:pos x="654" y="1537"/>
              </a:cxn>
              <a:cxn ang="0">
                <a:pos x="724" y="1486"/>
              </a:cxn>
              <a:cxn ang="0">
                <a:pos x="809" y="1432"/>
              </a:cxn>
              <a:cxn ang="0">
                <a:pos x="889" y="1396"/>
              </a:cxn>
              <a:cxn ang="0">
                <a:pos x="979" y="1356"/>
              </a:cxn>
              <a:cxn ang="0">
                <a:pos x="1071" y="1320"/>
              </a:cxn>
              <a:cxn ang="0">
                <a:pos x="1158" y="1291"/>
              </a:cxn>
              <a:cxn ang="0">
                <a:pos x="1243" y="1266"/>
              </a:cxn>
              <a:cxn ang="0">
                <a:pos x="1356" y="1237"/>
              </a:cxn>
              <a:cxn ang="0">
                <a:pos x="939" y="1027"/>
              </a:cxn>
              <a:cxn ang="0">
                <a:pos x="1038" y="835"/>
              </a:cxn>
              <a:cxn ang="0">
                <a:pos x="1113" y="720"/>
              </a:cxn>
              <a:cxn ang="0">
                <a:pos x="1221" y="568"/>
              </a:cxn>
              <a:cxn ang="0">
                <a:pos x="1316" y="448"/>
              </a:cxn>
              <a:cxn ang="0">
                <a:pos x="1390" y="358"/>
              </a:cxn>
              <a:cxn ang="0">
                <a:pos x="1483" y="268"/>
              </a:cxn>
              <a:cxn ang="0">
                <a:pos x="1580" y="192"/>
              </a:cxn>
              <a:cxn ang="0">
                <a:pos x="1698" y="130"/>
              </a:cxn>
              <a:cxn ang="0">
                <a:pos x="1820" y="83"/>
              </a:cxn>
              <a:cxn ang="0">
                <a:pos x="1952" y="43"/>
              </a:cxn>
            </a:cxnLst>
            <a:rect l="0" t="0" r="r" b="b"/>
            <a:pathLst>
              <a:path w="2063" h="1556">
                <a:moveTo>
                  <a:pt x="2062" y="11"/>
                </a:moveTo>
                <a:lnTo>
                  <a:pt x="1947" y="0"/>
                </a:lnTo>
                <a:lnTo>
                  <a:pt x="1892" y="0"/>
                </a:lnTo>
                <a:lnTo>
                  <a:pt x="1825" y="0"/>
                </a:lnTo>
                <a:lnTo>
                  <a:pt x="1760" y="7"/>
                </a:lnTo>
                <a:lnTo>
                  <a:pt x="1698" y="11"/>
                </a:lnTo>
                <a:lnTo>
                  <a:pt x="1633" y="22"/>
                </a:lnTo>
                <a:lnTo>
                  <a:pt x="1578" y="40"/>
                </a:lnTo>
                <a:lnTo>
                  <a:pt x="1513" y="58"/>
                </a:lnTo>
                <a:lnTo>
                  <a:pt x="1438" y="83"/>
                </a:lnTo>
                <a:lnTo>
                  <a:pt x="1371" y="119"/>
                </a:lnTo>
                <a:lnTo>
                  <a:pt x="1308" y="148"/>
                </a:lnTo>
                <a:lnTo>
                  <a:pt x="1236" y="188"/>
                </a:lnTo>
                <a:lnTo>
                  <a:pt x="1168" y="231"/>
                </a:lnTo>
                <a:lnTo>
                  <a:pt x="1101" y="278"/>
                </a:lnTo>
                <a:lnTo>
                  <a:pt x="1046" y="322"/>
                </a:lnTo>
                <a:lnTo>
                  <a:pt x="981" y="369"/>
                </a:lnTo>
                <a:lnTo>
                  <a:pt x="926" y="412"/>
                </a:lnTo>
                <a:lnTo>
                  <a:pt x="866" y="463"/>
                </a:lnTo>
                <a:lnTo>
                  <a:pt x="806" y="514"/>
                </a:lnTo>
                <a:lnTo>
                  <a:pt x="746" y="579"/>
                </a:lnTo>
                <a:lnTo>
                  <a:pt x="694" y="629"/>
                </a:lnTo>
                <a:lnTo>
                  <a:pt x="639" y="698"/>
                </a:lnTo>
                <a:lnTo>
                  <a:pt x="587" y="759"/>
                </a:lnTo>
                <a:lnTo>
                  <a:pt x="537" y="825"/>
                </a:lnTo>
                <a:lnTo>
                  <a:pt x="497" y="893"/>
                </a:lnTo>
                <a:lnTo>
                  <a:pt x="462" y="947"/>
                </a:lnTo>
                <a:lnTo>
                  <a:pt x="437" y="1013"/>
                </a:lnTo>
                <a:lnTo>
                  <a:pt x="0" y="929"/>
                </a:lnTo>
                <a:lnTo>
                  <a:pt x="70" y="973"/>
                </a:lnTo>
                <a:lnTo>
                  <a:pt x="122" y="1013"/>
                </a:lnTo>
                <a:lnTo>
                  <a:pt x="185" y="1052"/>
                </a:lnTo>
                <a:lnTo>
                  <a:pt x="232" y="1092"/>
                </a:lnTo>
                <a:lnTo>
                  <a:pt x="275" y="1128"/>
                </a:lnTo>
                <a:lnTo>
                  <a:pt x="312" y="1157"/>
                </a:lnTo>
                <a:lnTo>
                  <a:pt x="349" y="1201"/>
                </a:lnTo>
                <a:lnTo>
                  <a:pt x="384" y="1240"/>
                </a:lnTo>
                <a:lnTo>
                  <a:pt x="424" y="1284"/>
                </a:lnTo>
                <a:lnTo>
                  <a:pt x="467" y="1338"/>
                </a:lnTo>
                <a:lnTo>
                  <a:pt x="512" y="1392"/>
                </a:lnTo>
                <a:lnTo>
                  <a:pt x="549" y="1447"/>
                </a:lnTo>
                <a:lnTo>
                  <a:pt x="589" y="1504"/>
                </a:lnTo>
                <a:lnTo>
                  <a:pt x="619" y="1555"/>
                </a:lnTo>
                <a:lnTo>
                  <a:pt x="654" y="1537"/>
                </a:lnTo>
                <a:lnTo>
                  <a:pt x="687" y="1508"/>
                </a:lnTo>
                <a:lnTo>
                  <a:pt x="724" y="1486"/>
                </a:lnTo>
                <a:lnTo>
                  <a:pt x="766" y="1457"/>
                </a:lnTo>
                <a:lnTo>
                  <a:pt x="809" y="1432"/>
                </a:lnTo>
                <a:lnTo>
                  <a:pt x="849" y="1410"/>
                </a:lnTo>
                <a:lnTo>
                  <a:pt x="889" y="1396"/>
                </a:lnTo>
                <a:lnTo>
                  <a:pt x="931" y="1374"/>
                </a:lnTo>
                <a:lnTo>
                  <a:pt x="979" y="1356"/>
                </a:lnTo>
                <a:lnTo>
                  <a:pt x="1026" y="1338"/>
                </a:lnTo>
                <a:lnTo>
                  <a:pt x="1071" y="1320"/>
                </a:lnTo>
                <a:lnTo>
                  <a:pt x="1113" y="1305"/>
                </a:lnTo>
                <a:lnTo>
                  <a:pt x="1158" y="1291"/>
                </a:lnTo>
                <a:lnTo>
                  <a:pt x="1203" y="1277"/>
                </a:lnTo>
                <a:lnTo>
                  <a:pt x="1243" y="1266"/>
                </a:lnTo>
                <a:lnTo>
                  <a:pt x="1293" y="1248"/>
                </a:lnTo>
                <a:lnTo>
                  <a:pt x="1356" y="1237"/>
                </a:lnTo>
                <a:lnTo>
                  <a:pt x="909" y="1117"/>
                </a:lnTo>
                <a:lnTo>
                  <a:pt x="939" y="1027"/>
                </a:lnTo>
                <a:lnTo>
                  <a:pt x="974" y="962"/>
                </a:lnTo>
                <a:lnTo>
                  <a:pt x="1038" y="835"/>
                </a:lnTo>
                <a:lnTo>
                  <a:pt x="1076" y="774"/>
                </a:lnTo>
                <a:lnTo>
                  <a:pt x="1113" y="720"/>
                </a:lnTo>
                <a:lnTo>
                  <a:pt x="1181" y="622"/>
                </a:lnTo>
                <a:lnTo>
                  <a:pt x="1221" y="568"/>
                </a:lnTo>
                <a:lnTo>
                  <a:pt x="1271" y="499"/>
                </a:lnTo>
                <a:lnTo>
                  <a:pt x="1316" y="448"/>
                </a:lnTo>
                <a:lnTo>
                  <a:pt x="1353" y="401"/>
                </a:lnTo>
                <a:lnTo>
                  <a:pt x="1390" y="358"/>
                </a:lnTo>
                <a:lnTo>
                  <a:pt x="1435" y="311"/>
                </a:lnTo>
                <a:lnTo>
                  <a:pt x="1483" y="268"/>
                </a:lnTo>
                <a:lnTo>
                  <a:pt x="1533" y="231"/>
                </a:lnTo>
                <a:lnTo>
                  <a:pt x="1580" y="192"/>
                </a:lnTo>
                <a:lnTo>
                  <a:pt x="1640" y="159"/>
                </a:lnTo>
                <a:lnTo>
                  <a:pt x="1698" y="130"/>
                </a:lnTo>
                <a:lnTo>
                  <a:pt x="1760" y="108"/>
                </a:lnTo>
                <a:lnTo>
                  <a:pt x="1820" y="83"/>
                </a:lnTo>
                <a:lnTo>
                  <a:pt x="1885" y="61"/>
                </a:lnTo>
                <a:lnTo>
                  <a:pt x="1952" y="43"/>
                </a:lnTo>
                <a:lnTo>
                  <a:pt x="2062" y="11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8" name="Freeform 5"/>
          <p:cNvSpPr>
            <a:spLocks/>
          </p:cNvSpPr>
          <p:nvPr/>
        </p:nvSpPr>
        <p:spPr bwMode="gray">
          <a:xfrm rot="5400000">
            <a:off x="3707606" y="1210470"/>
            <a:ext cx="1019175" cy="1090612"/>
          </a:xfrm>
          <a:custGeom>
            <a:avLst/>
            <a:gdLst/>
            <a:ahLst/>
            <a:cxnLst>
              <a:cxn ang="0">
                <a:pos x="1947" y="0"/>
              </a:cxn>
              <a:cxn ang="0">
                <a:pos x="1825" y="0"/>
              </a:cxn>
              <a:cxn ang="0">
                <a:pos x="1698" y="11"/>
              </a:cxn>
              <a:cxn ang="0">
                <a:pos x="1578" y="40"/>
              </a:cxn>
              <a:cxn ang="0">
                <a:pos x="1438" y="83"/>
              </a:cxn>
              <a:cxn ang="0">
                <a:pos x="1308" y="148"/>
              </a:cxn>
              <a:cxn ang="0">
                <a:pos x="1168" y="231"/>
              </a:cxn>
              <a:cxn ang="0">
                <a:pos x="1046" y="322"/>
              </a:cxn>
              <a:cxn ang="0">
                <a:pos x="926" y="412"/>
              </a:cxn>
              <a:cxn ang="0">
                <a:pos x="806" y="514"/>
              </a:cxn>
              <a:cxn ang="0">
                <a:pos x="694" y="629"/>
              </a:cxn>
              <a:cxn ang="0">
                <a:pos x="587" y="759"/>
              </a:cxn>
              <a:cxn ang="0">
                <a:pos x="497" y="893"/>
              </a:cxn>
              <a:cxn ang="0">
                <a:pos x="437" y="1013"/>
              </a:cxn>
              <a:cxn ang="0">
                <a:pos x="70" y="973"/>
              </a:cxn>
              <a:cxn ang="0">
                <a:pos x="185" y="1052"/>
              </a:cxn>
              <a:cxn ang="0">
                <a:pos x="275" y="1128"/>
              </a:cxn>
              <a:cxn ang="0">
                <a:pos x="349" y="1201"/>
              </a:cxn>
              <a:cxn ang="0">
                <a:pos x="424" y="1284"/>
              </a:cxn>
              <a:cxn ang="0">
                <a:pos x="512" y="1392"/>
              </a:cxn>
              <a:cxn ang="0">
                <a:pos x="589" y="1504"/>
              </a:cxn>
              <a:cxn ang="0">
                <a:pos x="654" y="1537"/>
              </a:cxn>
              <a:cxn ang="0">
                <a:pos x="724" y="1486"/>
              </a:cxn>
              <a:cxn ang="0">
                <a:pos x="809" y="1432"/>
              </a:cxn>
              <a:cxn ang="0">
                <a:pos x="889" y="1396"/>
              </a:cxn>
              <a:cxn ang="0">
                <a:pos x="979" y="1356"/>
              </a:cxn>
              <a:cxn ang="0">
                <a:pos x="1071" y="1320"/>
              </a:cxn>
              <a:cxn ang="0">
                <a:pos x="1158" y="1291"/>
              </a:cxn>
              <a:cxn ang="0">
                <a:pos x="1243" y="1266"/>
              </a:cxn>
              <a:cxn ang="0">
                <a:pos x="1356" y="1237"/>
              </a:cxn>
              <a:cxn ang="0">
                <a:pos x="939" y="1027"/>
              </a:cxn>
              <a:cxn ang="0">
                <a:pos x="1038" y="835"/>
              </a:cxn>
              <a:cxn ang="0">
                <a:pos x="1113" y="720"/>
              </a:cxn>
              <a:cxn ang="0">
                <a:pos x="1221" y="568"/>
              </a:cxn>
              <a:cxn ang="0">
                <a:pos x="1316" y="448"/>
              </a:cxn>
              <a:cxn ang="0">
                <a:pos x="1390" y="358"/>
              </a:cxn>
              <a:cxn ang="0">
                <a:pos x="1483" y="268"/>
              </a:cxn>
              <a:cxn ang="0">
                <a:pos x="1580" y="192"/>
              </a:cxn>
              <a:cxn ang="0">
                <a:pos x="1698" y="130"/>
              </a:cxn>
              <a:cxn ang="0">
                <a:pos x="1820" y="83"/>
              </a:cxn>
              <a:cxn ang="0">
                <a:pos x="1952" y="43"/>
              </a:cxn>
            </a:cxnLst>
            <a:rect l="0" t="0" r="r" b="b"/>
            <a:pathLst>
              <a:path w="2063" h="1556">
                <a:moveTo>
                  <a:pt x="2062" y="11"/>
                </a:moveTo>
                <a:lnTo>
                  <a:pt x="1947" y="0"/>
                </a:lnTo>
                <a:lnTo>
                  <a:pt x="1892" y="0"/>
                </a:lnTo>
                <a:lnTo>
                  <a:pt x="1825" y="0"/>
                </a:lnTo>
                <a:lnTo>
                  <a:pt x="1760" y="7"/>
                </a:lnTo>
                <a:lnTo>
                  <a:pt x="1698" y="11"/>
                </a:lnTo>
                <a:lnTo>
                  <a:pt x="1633" y="22"/>
                </a:lnTo>
                <a:lnTo>
                  <a:pt x="1578" y="40"/>
                </a:lnTo>
                <a:lnTo>
                  <a:pt x="1513" y="58"/>
                </a:lnTo>
                <a:lnTo>
                  <a:pt x="1438" y="83"/>
                </a:lnTo>
                <a:lnTo>
                  <a:pt x="1371" y="119"/>
                </a:lnTo>
                <a:lnTo>
                  <a:pt x="1308" y="148"/>
                </a:lnTo>
                <a:lnTo>
                  <a:pt x="1236" y="188"/>
                </a:lnTo>
                <a:lnTo>
                  <a:pt x="1168" y="231"/>
                </a:lnTo>
                <a:lnTo>
                  <a:pt x="1101" y="278"/>
                </a:lnTo>
                <a:lnTo>
                  <a:pt x="1046" y="322"/>
                </a:lnTo>
                <a:lnTo>
                  <a:pt x="981" y="369"/>
                </a:lnTo>
                <a:lnTo>
                  <a:pt x="926" y="412"/>
                </a:lnTo>
                <a:lnTo>
                  <a:pt x="866" y="463"/>
                </a:lnTo>
                <a:lnTo>
                  <a:pt x="806" y="514"/>
                </a:lnTo>
                <a:lnTo>
                  <a:pt x="746" y="579"/>
                </a:lnTo>
                <a:lnTo>
                  <a:pt x="694" y="629"/>
                </a:lnTo>
                <a:lnTo>
                  <a:pt x="639" y="698"/>
                </a:lnTo>
                <a:lnTo>
                  <a:pt x="587" y="759"/>
                </a:lnTo>
                <a:lnTo>
                  <a:pt x="537" y="825"/>
                </a:lnTo>
                <a:lnTo>
                  <a:pt x="497" y="893"/>
                </a:lnTo>
                <a:lnTo>
                  <a:pt x="462" y="947"/>
                </a:lnTo>
                <a:lnTo>
                  <a:pt x="437" y="1013"/>
                </a:lnTo>
                <a:lnTo>
                  <a:pt x="0" y="929"/>
                </a:lnTo>
                <a:lnTo>
                  <a:pt x="70" y="973"/>
                </a:lnTo>
                <a:lnTo>
                  <a:pt x="122" y="1013"/>
                </a:lnTo>
                <a:lnTo>
                  <a:pt x="185" y="1052"/>
                </a:lnTo>
                <a:lnTo>
                  <a:pt x="232" y="1092"/>
                </a:lnTo>
                <a:lnTo>
                  <a:pt x="275" y="1128"/>
                </a:lnTo>
                <a:lnTo>
                  <a:pt x="312" y="1157"/>
                </a:lnTo>
                <a:lnTo>
                  <a:pt x="349" y="1201"/>
                </a:lnTo>
                <a:lnTo>
                  <a:pt x="384" y="1240"/>
                </a:lnTo>
                <a:lnTo>
                  <a:pt x="424" y="1284"/>
                </a:lnTo>
                <a:lnTo>
                  <a:pt x="467" y="1338"/>
                </a:lnTo>
                <a:lnTo>
                  <a:pt x="512" y="1392"/>
                </a:lnTo>
                <a:lnTo>
                  <a:pt x="549" y="1447"/>
                </a:lnTo>
                <a:lnTo>
                  <a:pt x="589" y="1504"/>
                </a:lnTo>
                <a:lnTo>
                  <a:pt x="619" y="1555"/>
                </a:lnTo>
                <a:lnTo>
                  <a:pt x="654" y="1537"/>
                </a:lnTo>
                <a:lnTo>
                  <a:pt x="687" y="1508"/>
                </a:lnTo>
                <a:lnTo>
                  <a:pt x="724" y="1486"/>
                </a:lnTo>
                <a:lnTo>
                  <a:pt x="766" y="1457"/>
                </a:lnTo>
                <a:lnTo>
                  <a:pt x="809" y="1432"/>
                </a:lnTo>
                <a:lnTo>
                  <a:pt x="849" y="1410"/>
                </a:lnTo>
                <a:lnTo>
                  <a:pt x="889" y="1396"/>
                </a:lnTo>
                <a:lnTo>
                  <a:pt x="931" y="1374"/>
                </a:lnTo>
                <a:lnTo>
                  <a:pt x="979" y="1356"/>
                </a:lnTo>
                <a:lnTo>
                  <a:pt x="1026" y="1338"/>
                </a:lnTo>
                <a:lnTo>
                  <a:pt x="1071" y="1320"/>
                </a:lnTo>
                <a:lnTo>
                  <a:pt x="1113" y="1305"/>
                </a:lnTo>
                <a:lnTo>
                  <a:pt x="1158" y="1291"/>
                </a:lnTo>
                <a:lnTo>
                  <a:pt x="1203" y="1277"/>
                </a:lnTo>
                <a:lnTo>
                  <a:pt x="1243" y="1266"/>
                </a:lnTo>
                <a:lnTo>
                  <a:pt x="1293" y="1248"/>
                </a:lnTo>
                <a:lnTo>
                  <a:pt x="1356" y="1237"/>
                </a:lnTo>
                <a:lnTo>
                  <a:pt x="909" y="1117"/>
                </a:lnTo>
                <a:lnTo>
                  <a:pt x="939" y="1027"/>
                </a:lnTo>
                <a:lnTo>
                  <a:pt x="974" y="962"/>
                </a:lnTo>
                <a:lnTo>
                  <a:pt x="1038" y="835"/>
                </a:lnTo>
                <a:lnTo>
                  <a:pt x="1076" y="774"/>
                </a:lnTo>
                <a:lnTo>
                  <a:pt x="1113" y="720"/>
                </a:lnTo>
                <a:lnTo>
                  <a:pt x="1181" y="622"/>
                </a:lnTo>
                <a:lnTo>
                  <a:pt x="1221" y="568"/>
                </a:lnTo>
                <a:lnTo>
                  <a:pt x="1271" y="499"/>
                </a:lnTo>
                <a:lnTo>
                  <a:pt x="1316" y="448"/>
                </a:lnTo>
                <a:lnTo>
                  <a:pt x="1353" y="401"/>
                </a:lnTo>
                <a:lnTo>
                  <a:pt x="1390" y="358"/>
                </a:lnTo>
                <a:lnTo>
                  <a:pt x="1435" y="311"/>
                </a:lnTo>
                <a:lnTo>
                  <a:pt x="1483" y="268"/>
                </a:lnTo>
                <a:lnTo>
                  <a:pt x="1533" y="231"/>
                </a:lnTo>
                <a:lnTo>
                  <a:pt x="1580" y="192"/>
                </a:lnTo>
                <a:lnTo>
                  <a:pt x="1640" y="159"/>
                </a:lnTo>
                <a:lnTo>
                  <a:pt x="1698" y="130"/>
                </a:lnTo>
                <a:lnTo>
                  <a:pt x="1760" y="108"/>
                </a:lnTo>
                <a:lnTo>
                  <a:pt x="1820" y="83"/>
                </a:lnTo>
                <a:lnTo>
                  <a:pt x="1885" y="61"/>
                </a:lnTo>
                <a:lnTo>
                  <a:pt x="1952" y="43"/>
                </a:lnTo>
                <a:lnTo>
                  <a:pt x="2062" y="11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81" name="Freeform 5"/>
          <p:cNvSpPr>
            <a:spLocks/>
          </p:cNvSpPr>
          <p:nvPr/>
        </p:nvSpPr>
        <p:spPr bwMode="gray">
          <a:xfrm rot="16200000" flipH="1">
            <a:off x="5246985" y="1310263"/>
            <a:ext cx="811212" cy="841375"/>
          </a:xfrm>
          <a:custGeom>
            <a:avLst/>
            <a:gdLst/>
            <a:ahLst/>
            <a:cxnLst>
              <a:cxn ang="0">
                <a:pos x="1947" y="0"/>
              </a:cxn>
              <a:cxn ang="0">
                <a:pos x="1825" y="0"/>
              </a:cxn>
              <a:cxn ang="0">
                <a:pos x="1698" y="11"/>
              </a:cxn>
              <a:cxn ang="0">
                <a:pos x="1578" y="40"/>
              </a:cxn>
              <a:cxn ang="0">
                <a:pos x="1438" y="83"/>
              </a:cxn>
              <a:cxn ang="0">
                <a:pos x="1308" y="148"/>
              </a:cxn>
              <a:cxn ang="0">
                <a:pos x="1168" y="231"/>
              </a:cxn>
              <a:cxn ang="0">
                <a:pos x="1046" y="322"/>
              </a:cxn>
              <a:cxn ang="0">
                <a:pos x="926" y="412"/>
              </a:cxn>
              <a:cxn ang="0">
                <a:pos x="806" y="514"/>
              </a:cxn>
              <a:cxn ang="0">
                <a:pos x="694" y="629"/>
              </a:cxn>
              <a:cxn ang="0">
                <a:pos x="587" y="759"/>
              </a:cxn>
              <a:cxn ang="0">
                <a:pos x="497" y="893"/>
              </a:cxn>
              <a:cxn ang="0">
                <a:pos x="437" y="1013"/>
              </a:cxn>
              <a:cxn ang="0">
                <a:pos x="70" y="973"/>
              </a:cxn>
              <a:cxn ang="0">
                <a:pos x="185" y="1052"/>
              </a:cxn>
              <a:cxn ang="0">
                <a:pos x="275" y="1128"/>
              </a:cxn>
              <a:cxn ang="0">
                <a:pos x="349" y="1201"/>
              </a:cxn>
              <a:cxn ang="0">
                <a:pos x="424" y="1284"/>
              </a:cxn>
              <a:cxn ang="0">
                <a:pos x="512" y="1392"/>
              </a:cxn>
              <a:cxn ang="0">
                <a:pos x="589" y="1504"/>
              </a:cxn>
              <a:cxn ang="0">
                <a:pos x="654" y="1537"/>
              </a:cxn>
              <a:cxn ang="0">
                <a:pos x="724" y="1486"/>
              </a:cxn>
              <a:cxn ang="0">
                <a:pos x="809" y="1432"/>
              </a:cxn>
              <a:cxn ang="0">
                <a:pos x="889" y="1396"/>
              </a:cxn>
              <a:cxn ang="0">
                <a:pos x="979" y="1356"/>
              </a:cxn>
              <a:cxn ang="0">
                <a:pos x="1071" y="1320"/>
              </a:cxn>
              <a:cxn ang="0">
                <a:pos x="1158" y="1291"/>
              </a:cxn>
              <a:cxn ang="0">
                <a:pos x="1243" y="1266"/>
              </a:cxn>
              <a:cxn ang="0">
                <a:pos x="1356" y="1237"/>
              </a:cxn>
              <a:cxn ang="0">
                <a:pos x="939" y="1027"/>
              </a:cxn>
              <a:cxn ang="0">
                <a:pos x="1038" y="835"/>
              </a:cxn>
              <a:cxn ang="0">
                <a:pos x="1113" y="720"/>
              </a:cxn>
              <a:cxn ang="0">
                <a:pos x="1221" y="568"/>
              </a:cxn>
              <a:cxn ang="0">
                <a:pos x="1316" y="448"/>
              </a:cxn>
              <a:cxn ang="0">
                <a:pos x="1390" y="358"/>
              </a:cxn>
              <a:cxn ang="0">
                <a:pos x="1483" y="268"/>
              </a:cxn>
              <a:cxn ang="0">
                <a:pos x="1580" y="192"/>
              </a:cxn>
              <a:cxn ang="0">
                <a:pos x="1698" y="130"/>
              </a:cxn>
              <a:cxn ang="0">
                <a:pos x="1820" y="83"/>
              </a:cxn>
              <a:cxn ang="0">
                <a:pos x="1952" y="43"/>
              </a:cxn>
            </a:cxnLst>
            <a:rect l="0" t="0" r="r" b="b"/>
            <a:pathLst>
              <a:path w="2063" h="1556">
                <a:moveTo>
                  <a:pt x="2062" y="11"/>
                </a:moveTo>
                <a:lnTo>
                  <a:pt x="1947" y="0"/>
                </a:lnTo>
                <a:lnTo>
                  <a:pt x="1892" y="0"/>
                </a:lnTo>
                <a:lnTo>
                  <a:pt x="1825" y="0"/>
                </a:lnTo>
                <a:lnTo>
                  <a:pt x="1760" y="7"/>
                </a:lnTo>
                <a:lnTo>
                  <a:pt x="1698" y="11"/>
                </a:lnTo>
                <a:lnTo>
                  <a:pt x="1633" y="22"/>
                </a:lnTo>
                <a:lnTo>
                  <a:pt x="1578" y="40"/>
                </a:lnTo>
                <a:lnTo>
                  <a:pt x="1513" y="58"/>
                </a:lnTo>
                <a:lnTo>
                  <a:pt x="1438" y="83"/>
                </a:lnTo>
                <a:lnTo>
                  <a:pt x="1371" y="119"/>
                </a:lnTo>
                <a:lnTo>
                  <a:pt x="1308" y="148"/>
                </a:lnTo>
                <a:lnTo>
                  <a:pt x="1236" y="188"/>
                </a:lnTo>
                <a:lnTo>
                  <a:pt x="1168" y="231"/>
                </a:lnTo>
                <a:lnTo>
                  <a:pt x="1101" y="278"/>
                </a:lnTo>
                <a:lnTo>
                  <a:pt x="1046" y="322"/>
                </a:lnTo>
                <a:lnTo>
                  <a:pt x="981" y="369"/>
                </a:lnTo>
                <a:lnTo>
                  <a:pt x="926" y="412"/>
                </a:lnTo>
                <a:lnTo>
                  <a:pt x="866" y="463"/>
                </a:lnTo>
                <a:lnTo>
                  <a:pt x="806" y="514"/>
                </a:lnTo>
                <a:lnTo>
                  <a:pt x="746" y="579"/>
                </a:lnTo>
                <a:lnTo>
                  <a:pt x="694" y="629"/>
                </a:lnTo>
                <a:lnTo>
                  <a:pt x="639" y="698"/>
                </a:lnTo>
                <a:lnTo>
                  <a:pt x="587" y="759"/>
                </a:lnTo>
                <a:lnTo>
                  <a:pt x="537" y="825"/>
                </a:lnTo>
                <a:lnTo>
                  <a:pt x="497" y="893"/>
                </a:lnTo>
                <a:lnTo>
                  <a:pt x="462" y="947"/>
                </a:lnTo>
                <a:lnTo>
                  <a:pt x="437" y="1013"/>
                </a:lnTo>
                <a:lnTo>
                  <a:pt x="0" y="929"/>
                </a:lnTo>
                <a:lnTo>
                  <a:pt x="70" y="973"/>
                </a:lnTo>
                <a:lnTo>
                  <a:pt x="122" y="1013"/>
                </a:lnTo>
                <a:lnTo>
                  <a:pt x="185" y="1052"/>
                </a:lnTo>
                <a:lnTo>
                  <a:pt x="232" y="1092"/>
                </a:lnTo>
                <a:lnTo>
                  <a:pt x="275" y="1128"/>
                </a:lnTo>
                <a:lnTo>
                  <a:pt x="312" y="1157"/>
                </a:lnTo>
                <a:lnTo>
                  <a:pt x="349" y="1201"/>
                </a:lnTo>
                <a:lnTo>
                  <a:pt x="384" y="1240"/>
                </a:lnTo>
                <a:lnTo>
                  <a:pt x="424" y="1284"/>
                </a:lnTo>
                <a:lnTo>
                  <a:pt x="467" y="1338"/>
                </a:lnTo>
                <a:lnTo>
                  <a:pt x="512" y="1392"/>
                </a:lnTo>
                <a:lnTo>
                  <a:pt x="549" y="1447"/>
                </a:lnTo>
                <a:lnTo>
                  <a:pt x="589" y="1504"/>
                </a:lnTo>
                <a:lnTo>
                  <a:pt x="619" y="1555"/>
                </a:lnTo>
                <a:lnTo>
                  <a:pt x="654" y="1537"/>
                </a:lnTo>
                <a:lnTo>
                  <a:pt x="687" y="1508"/>
                </a:lnTo>
                <a:lnTo>
                  <a:pt x="724" y="1486"/>
                </a:lnTo>
                <a:lnTo>
                  <a:pt x="766" y="1457"/>
                </a:lnTo>
                <a:lnTo>
                  <a:pt x="809" y="1432"/>
                </a:lnTo>
                <a:lnTo>
                  <a:pt x="849" y="1410"/>
                </a:lnTo>
                <a:lnTo>
                  <a:pt x="889" y="1396"/>
                </a:lnTo>
                <a:lnTo>
                  <a:pt x="931" y="1374"/>
                </a:lnTo>
                <a:lnTo>
                  <a:pt x="979" y="1356"/>
                </a:lnTo>
                <a:lnTo>
                  <a:pt x="1026" y="1338"/>
                </a:lnTo>
                <a:lnTo>
                  <a:pt x="1071" y="1320"/>
                </a:lnTo>
                <a:lnTo>
                  <a:pt x="1113" y="1305"/>
                </a:lnTo>
                <a:lnTo>
                  <a:pt x="1158" y="1291"/>
                </a:lnTo>
                <a:lnTo>
                  <a:pt x="1203" y="1277"/>
                </a:lnTo>
                <a:lnTo>
                  <a:pt x="1243" y="1266"/>
                </a:lnTo>
                <a:lnTo>
                  <a:pt x="1293" y="1248"/>
                </a:lnTo>
                <a:lnTo>
                  <a:pt x="1356" y="1237"/>
                </a:lnTo>
                <a:lnTo>
                  <a:pt x="909" y="1117"/>
                </a:lnTo>
                <a:lnTo>
                  <a:pt x="939" y="1027"/>
                </a:lnTo>
                <a:lnTo>
                  <a:pt x="974" y="962"/>
                </a:lnTo>
                <a:lnTo>
                  <a:pt x="1038" y="835"/>
                </a:lnTo>
                <a:lnTo>
                  <a:pt x="1076" y="774"/>
                </a:lnTo>
                <a:lnTo>
                  <a:pt x="1113" y="720"/>
                </a:lnTo>
                <a:lnTo>
                  <a:pt x="1181" y="622"/>
                </a:lnTo>
                <a:lnTo>
                  <a:pt x="1221" y="568"/>
                </a:lnTo>
                <a:lnTo>
                  <a:pt x="1271" y="499"/>
                </a:lnTo>
                <a:lnTo>
                  <a:pt x="1316" y="448"/>
                </a:lnTo>
                <a:lnTo>
                  <a:pt x="1353" y="401"/>
                </a:lnTo>
                <a:lnTo>
                  <a:pt x="1390" y="358"/>
                </a:lnTo>
                <a:lnTo>
                  <a:pt x="1435" y="311"/>
                </a:lnTo>
                <a:lnTo>
                  <a:pt x="1483" y="268"/>
                </a:lnTo>
                <a:lnTo>
                  <a:pt x="1533" y="231"/>
                </a:lnTo>
                <a:lnTo>
                  <a:pt x="1580" y="192"/>
                </a:lnTo>
                <a:lnTo>
                  <a:pt x="1640" y="159"/>
                </a:lnTo>
                <a:lnTo>
                  <a:pt x="1698" y="130"/>
                </a:lnTo>
                <a:lnTo>
                  <a:pt x="1760" y="108"/>
                </a:lnTo>
                <a:lnTo>
                  <a:pt x="1820" y="83"/>
                </a:lnTo>
                <a:lnTo>
                  <a:pt x="1885" y="61"/>
                </a:lnTo>
                <a:lnTo>
                  <a:pt x="1952" y="43"/>
                </a:lnTo>
                <a:lnTo>
                  <a:pt x="2062" y="11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82" name="Freeform 5"/>
          <p:cNvSpPr>
            <a:spLocks/>
          </p:cNvSpPr>
          <p:nvPr/>
        </p:nvSpPr>
        <p:spPr bwMode="gray">
          <a:xfrm rot="5400000" flipH="1" flipV="1">
            <a:off x="5663407" y="3044031"/>
            <a:ext cx="585788" cy="676275"/>
          </a:xfrm>
          <a:custGeom>
            <a:avLst/>
            <a:gdLst/>
            <a:ahLst/>
            <a:cxnLst>
              <a:cxn ang="0">
                <a:pos x="1947" y="0"/>
              </a:cxn>
              <a:cxn ang="0">
                <a:pos x="1825" y="0"/>
              </a:cxn>
              <a:cxn ang="0">
                <a:pos x="1698" y="11"/>
              </a:cxn>
              <a:cxn ang="0">
                <a:pos x="1578" y="40"/>
              </a:cxn>
              <a:cxn ang="0">
                <a:pos x="1438" y="83"/>
              </a:cxn>
              <a:cxn ang="0">
                <a:pos x="1308" y="148"/>
              </a:cxn>
              <a:cxn ang="0">
                <a:pos x="1168" y="231"/>
              </a:cxn>
              <a:cxn ang="0">
                <a:pos x="1046" y="322"/>
              </a:cxn>
              <a:cxn ang="0">
                <a:pos x="926" y="412"/>
              </a:cxn>
              <a:cxn ang="0">
                <a:pos x="806" y="514"/>
              </a:cxn>
              <a:cxn ang="0">
                <a:pos x="694" y="629"/>
              </a:cxn>
              <a:cxn ang="0">
                <a:pos x="587" y="759"/>
              </a:cxn>
              <a:cxn ang="0">
                <a:pos x="497" y="893"/>
              </a:cxn>
              <a:cxn ang="0">
                <a:pos x="437" y="1013"/>
              </a:cxn>
              <a:cxn ang="0">
                <a:pos x="70" y="973"/>
              </a:cxn>
              <a:cxn ang="0">
                <a:pos x="185" y="1052"/>
              </a:cxn>
              <a:cxn ang="0">
                <a:pos x="275" y="1128"/>
              </a:cxn>
              <a:cxn ang="0">
                <a:pos x="349" y="1201"/>
              </a:cxn>
              <a:cxn ang="0">
                <a:pos x="424" y="1284"/>
              </a:cxn>
              <a:cxn ang="0">
                <a:pos x="512" y="1392"/>
              </a:cxn>
              <a:cxn ang="0">
                <a:pos x="589" y="1504"/>
              </a:cxn>
              <a:cxn ang="0">
                <a:pos x="654" y="1537"/>
              </a:cxn>
              <a:cxn ang="0">
                <a:pos x="724" y="1486"/>
              </a:cxn>
              <a:cxn ang="0">
                <a:pos x="809" y="1432"/>
              </a:cxn>
              <a:cxn ang="0">
                <a:pos x="889" y="1396"/>
              </a:cxn>
              <a:cxn ang="0">
                <a:pos x="979" y="1356"/>
              </a:cxn>
              <a:cxn ang="0">
                <a:pos x="1071" y="1320"/>
              </a:cxn>
              <a:cxn ang="0">
                <a:pos x="1158" y="1291"/>
              </a:cxn>
              <a:cxn ang="0">
                <a:pos x="1243" y="1266"/>
              </a:cxn>
              <a:cxn ang="0">
                <a:pos x="1356" y="1237"/>
              </a:cxn>
              <a:cxn ang="0">
                <a:pos x="939" y="1027"/>
              </a:cxn>
              <a:cxn ang="0">
                <a:pos x="1038" y="835"/>
              </a:cxn>
              <a:cxn ang="0">
                <a:pos x="1113" y="720"/>
              </a:cxn>
              <a:cxn ang="0">
                <a:pos x="1221" y="568"/>
              </a:cxn>
              <a:cxn ang="0">
                <a:pos x="1316" y="448"/>
              </a:cxn>
              <a:cxn ang="0">
                <a:pos x="1390" y="358"/>
              </a:cxn>
              <a:cxn ang="0">
                <a:pos x="1483" y="268"/>
              </a:cxn>
              <a:cxn ang="0">
                <a:pos x="1580" y="192"/>
              </a:cxn>
              <a:cxn ang="0">
                <a:pos x="1698" y="130"/>
              </a:cxn>
              <a:cxn ang="0">
                <a:pos x="1820" y="83"/>
              </a:cxn>
              <a:cxn ang="0">
                <a:pos x="1952" y="43"/>
              </a:cxn>
            </a:cxnLst>
            <a:rect l="0" t="0" r="r" b="b"/>
            <a:pathLst>
              <a:path w="2063" h="1556">
                <a:moveTo>
                  <a:pt x="2062" y="11"/>
                </a:moveTo>
                <a:lnTo>
                  <a:pt x="1947" y="0"/>
                </a:lnTo>
                <a:lnTo>
                  <a:pt x="1892" y="0"/>
                </a:lnTo>
                <a:lnTo>
                  <a:pt x="1825" y="0"/>
                </a:lnTo>
                <a:lnTo>
                  <a:pt x="1760" y="7"/>
                </a:lnTo>
                <a:lnTo>
                  <a:pt x="1698" y="11"/>
                </a:lnTo>
                <a:lnTo>
                  <a:pt x="1633" y="22"/>
                </a:lnTo>
                <a:lnTo>
                  <a:pt x="1578" y="40"/>
                </a:lnTo>
                <a:lnTo>
                  <a:pt x="1513" y="58"/>
                </a:lnTo>
                <a:lnTo>
                  <a:pt x="1438" y="83"/>
                </a:lnTo>
                <a:lnTo>
                  <a:pt x="1371" y="119"/>
                </a:lnTo>
                <a:lnTo>
                  <a:pt x="1308" y="148"/>
                </a:lnTo>
                <a:lnTo>
                  <a:pt x="1236" y="188"/>
                </a:lnTo>
                <a:lnTo>
                  <a:pt x="1168" y="231"/>
                </a:lnTo>
                <a:lnTo>
                  <a:pt x="1101" y="278"/>
                </a:lnTo>
                <a:lnTo>
                  <a:pt x="1046" y="322"/>
                </a:lnTo>
                <a:lnTo>
                  <a:pt x="981" y="369"/>
                </a:lnTo>
                <a:lnTo>
                  <a:pt x="926" y="412"/>
                </a:lnTo>
                <a:lnTo>
                  <a:pt x="866" y="463"/>
                </a:lnTo>
                <a:lnTo>
                  <a:pt x="806" y="514"/>
                </a:lnTo>
                <a:lnTo>
                  <a:pt x="746" y="579"/>
                </a:lnTo>
                <a:lnTo>
                  <a:pt x="694" y="629"/>
                </a:lnTo>
                <a:lnTo>
                  <a:pt x="639" y="698"/>
                </a:lnTo>
                <a:lnTo>
                  <a:pt x="587" y="759"/>
                </a:lnTo>
                <a:lnTo>
                  <a:pt x="537" y="825"/>
                </a:lnTo>
                <a:lnTo>
                  <a:pt x="497" y="893"/>
                </a:lnTo>
                <a:lnTo>
                  <a:pt x="462" y="947"/>
                </a:lnTo>
                <a:lnTo>
                  <a:pt x="437" y="1013"/>
                </a:lnTo>
                <a:lnTo>
                  <a:pt x="0" y="929"/>
                </a:lnTo>
                <a:lnTo>
                  <a:pt x="70" y="973"/>
                </a:lnTo>
                <a:lnTo>
                  <a:pt x="122" y="1013"/>
                </a:lnTo>
                <a:lnTo>
                  <a:pt x="185" y="1052"/>
                </a:lnTo>
                <a:lnTo>
                  <a:pt x="232" y="1092"/>
                </a:lnTo>
                <a:lnTo>
                  <a:pt x="275" y="1128"/>
                </a:lnTo>
                <a:lnTo>
                  <a:pt x="312" y="1157"/>
                </a:lnTo>
                <a:lnTo>
                  <a:pt x="349" y="1201"/>
                </a:lnTo>
                <a:lnTo>
                  <a:pt x="384" y="1240"/>
                </a:lnTo>
                <a:lnTo>
                  <a:pt x="424" y="1284"/>
                </a:lnTo>
                <a:lnTo>
                  <a:pt x="467" y="1338"/>
                </a:lnTo>
                <a:lnTo>
                  <a:pt x="512" y="1392"/>
                </a:lnTo>
                <a:lnTo>
                  <a:pt x="549" y="1447"/>
                </a:lnTo>
                <a:lnTo>
                  <a:pt x="589" y="1504"/>
                </a:lnTo>
                <a:lnTo>
                  <a:pt x="619" y="1555"/>
                </a:lnTo>
                <a:lnTo>
                  <a:pt x="654" y="1537"/>
                </a:lnTo>
                <a:lnTo>
                  <a:pt x="687" y="1508"/>
                </a:lnTo>
                <a:lnTo>
                  <a:pt x="724" y="1486"/>
                </a:lnTo>
                <a:lnTo>
                  <a:pt x="766" y="1457"/>
                </a:lnTo>
                <a:lnTo>
                  <a:pt x="809" y="1432"/>
                </a:lnTo>
                <a:lnTo>
                  <a:pt x="849" y="1410"/>
                </a:lnTo>
                <a:lnTo>
                  <a:pt x="889" y="1396"/>
                </a:lnTo>
                <a:lnTo>
                  <a:pt x="931" y="1374"/>
                </a:lnTo>
                <a:lnTo>
                  <a:pt x="979" y="1356"/>
                </a:lnTo>
                <a:lnTo>
                  <a:pt x="1026" y="1338"/>
                </a:lnTo>
                <a:lnTo>
                  <a:pt x="1071" y="1320"/>
                </a:lnTo>
                <a:lnTo>
                  <a:pt x="1113" y="1305"/>
                </a:lnTo>
                <a:lnTo>
                  <a:pt x="1158" y="1291"/>
                </a:lnTo>
                <a:lnTo>
                  <a:pt x="1203" y="1277"/>
                </a:lnTo>
                <a:lnTo>
                  <a:pt x="1243" y="1266"/>
                </a:lnTo>
                <a:lnTo>
                  <a:pt x="1293" y="1248"/>
                </a:lnTo>
                <a:lnTo>
                  <a:pt x="1356" y="1237"/>
                </a:lnTo>
                <a:lnTo>
                  <a:pt x="909" y="1117"/>
                </a:lnTo>
                <a:lnTo>
                  <a:pt x="939" y="1027"/>
                </a:lnTo>
                <a:lnTo>
                  <a:pt x="974" y="962"/>
                </a:lnTo>
                <a:lnTo>
                  <a:pt x="1038" y="835"/>
                </a:lnTo>
                <a:lnTo>
                  <a:pt x="1076" y="774"/>
                </a:lnTo>
                <a:lnTo>
                  <a:pt x="1113" y="720"/>
                </a:lnTo>
                <a:lnTo>
                  <a:pt x="1181" y="622"/>
                </a:lnTo>
                <a:lnTo>
                  <a:pt x="1221" y="568"/>
                </a:lnTo>
                <a:lnTo>
                  <a:pt x="1271" y="499"/>
                </a:lnTo>
                <a:lnTo>
                  <a:pt x="1316" y="448"/>
                </a:lnTo>
                <a:lnTo>
                  <a:pt x="1353" y="401"/>
                </a:lnTo>
                <a:lnTo>
                  <a:pt x="1390" y="358"/>
                </a:lnTo>
                <a:lnTo>
                  <a:pt x="1435" y="311"/>
                </a:lnTo>
                <a:lnTo>
                  <a:pt x="1483" y="268"/>
                </a:lnTo>
                <a:lnTo>
                  <a:pt x="1533" y="231"/>
                </a:lnTo>
                <a:lnTo>
                  <a:pt x="1580" y="192"/>
                </a:lnTo>
                <a:lnTo>
                  <a:pt x="1640" y="159"/>
                </a:lnTo>
                <a:lnTo>
                  <a:pt x="1698" y="130"/>
                </a:lnTo>
                <a:lnTo>
                  <a:pt x="1760" y="108"/>
                </a:lnTo>
                <a:lnTo>
                  <a:pt x="1820" y="83"/>
                </a:lnTo>
                <a:lnTo>
                  <a:pt x="1885" y="61"/>
                </a:lnTo>
                <a:lnTo>
                  <a:pt x="1952" y="43"/>
                </a:lnTo>
                <a:lnTo>
                  <a:pt x="2062" y="11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83" name="Freeform 5"/>
          <p:cNvSpPr>
            <a:spLocks/>
          </p:cNvSpPr>
          <p:nvPr/>
        </p:nvSpPr>
        <p:spPr bwMode="gray">
          <a:xfrm rot="16200000" flipV="1">
            <a:off x="4211638" y="2606675"/>
            <a:ext cx="339725" cy="441325"/>
          </a:xfrm>
          <a:custGeom>
            <a:avLst/>
            <a:gdLst/>
            <a:ahLst/>
            <a:cxnLst>
              <a:cxn ang="0">
                <a:pos x="1947" y="0"/>
              </a:cxn>
              <a:cxn ang="0">
                <a:pos x="1825" y="0"/>
              </a:cxn>
              <a:cxn ang="0">
                <a:pos x="1698" y="11"/>
              </a:cxn>
              <a:cxn ang="0">
                <a:pos x="1578" y="40"/>
              </a:cxn>
              <a:cxn ang="0">
                <a:pos x="1438" y="83"/>
              </a:cxn>
              <a:cxn ang="0">
                <a:pos x="1308" y="148"/>
              </a:cxn>
              <a:cxn ang="0">
                <a:pos x="1168" y="231"/>
              </a:cxn>
              <a:cxn ang="0">
                <a:pos x="1046" y="322"/>
              </a:cxn>
              <a:cxn ang="0">
                <a:pos x="926" y="412"/>
              </a:cxn>
              <a:cxn ang="0">
                <a:pos x="806" y="514"/>
              </a:cxn>
              <a:cxn ang="0">
                <a:pos x="694" y="629"/>
              </a:cxn>
              <a:cxn ang="0">
                <a:pos x="587" y="759"/>
              </a:cxn>
              <a:cxn ang="0">
                <a:pos x="497" y="893"/>
              </a:cxn>
              <a:cxn ang="0">
                <a:pos x="437" y="1013"/>
              </a:cxn>
              <a:cxn ang="0">
                <a:pos x="70" y="973"/>
              </a:cxn>
              <a:cxn ang="0">
                <a:pos x="185" y="1052"/>
              </a:cxn>
              <a:cxn ang="0">
                <a:pos x="275" y="1128"/>
              </a:cxn>
              <a:cxn ang="0">
                <a:pos x="349" y="1201"/>
              </a:cxn>
              <a:cxn ang="0">
                <a:pos x="424" y="1284"/>
              </a:cxn>
              <a:cxn ang="0">
                <a:pos x="512" y="1392"/>
              </a:cxn>
              <a:cxn ang="0">
                <a:pos x="589" y="1504"/>
              </a:cxn>
              <a:cxn ang="0">
                <a:pos x="654" y="1537"/>
              </a:cxn>
              <a:cxn ang="0">
                <a:pos x="724" y="1486"/>
              </a:cxn>
              <a:cxn ang="0">
                <a:pos x="809" y="1432"/>
              </a:cxn>
              <a:cxn ang="0">
                <a:pos x="889" y="1396"/>
              </a:cxn>
              <a:cxn ang="0">
                <a:pos x="979" y="1356"/>
              </a:cxn>
              <a:cxn ang="0">
                <a:pos x="1071" y="1320"/>
              </a:cxn>
              <a:cxn ang="0">
                <a:pos x="1158" y="1291"/>
              </a:cxn>
              <a:cxn ang="0">
                <a:pos x="1243" y="1266"/>
              </a:cxn>
              <a:cxn ang="0">
                <a:pos x="1356" y="1237"/>
              </a:cxn>
              <a:cxn ang="0">
                <a:pos x="939" y="1027"/>
              </a:cxn>
              <a:cxn ang="0">
                <a:pos x="1038" y="835"/>
              </a:cxn>
              <a:cxn ang="0">
                <a:pos x="1113" y="720"/>
              </a:cxn>
              <a:cxn ang="0">
                <a:pos x="1221" y="568"/>
              </a:cxn>
              <a:cxn ang="0">
                <a:pos x="1316" y="448"/>
              </a:cxn>
              <a:cxn ang="0">
                <a:pos x="1390" y="358"/>
              </a:cxn>
              <a:cxn ang="0">
                <a:pos x="1483" y="268"/>
              </a:cxn>
              <a:cxn ang="0">
                <a:pos x="1580" y="192"/>
              </a:cxn>
              <a:cxn ang="0">
                <a:pos x="1698" y="130"/>
              </a:cxn>
              <a:cxn ang="0">
                <a:pos x="1820" y="83"/>
              </a:cxn>
              <a:cxn ang="0">
                <a:pos x="1952" y="43"/>
              </a:cxn>
            </a:cxnLst>
            <a:rect l="0" t="0" r="r" b="b"/>
            <a:pathLst>
              <a:path w="2063" h="1556">
                <a:moveTo>
                  <a:pt x="2062" y="11"/>
                </a:moveTo>
                <a:lnTo>
                  <a:pt x="1947" y="0"/>
                </a:lnTo>
                <a:lnTo>
                  <a:pt x="1892" y="0"/>
                </a:lnTo>
                <a:lnTo>
                  <a:pt x="1825" y="0"/>
                </a:lnTo>
                <a:lnTo>
                  <a:pt x="1760" y="7"/>
                </a:lnTo>
                <a:lnTo>
                  <a:pt x="1698" y="11"/>
                </a:lnTo>
                <a:lnTo>
                  <a:pt x="1633" y="22"/>
                </a:lnTo>
                <a:lnTo>
                  <a:pt x="1578" y="40"/>
                </a:lnTo>
                <a:lnTo>
                  <a:pt x="1513" y="58"/>
                </a:lnTo>
                <a:lnTo>
                  <a:pt x="1438" y="83"/>
                </a:lnTo>
                <a:lnTo>
                  <a:pt x="1371" y="119"/>
                </a:lnTo>
                <a:lnTo>
                  <a:pt x="1308" y="148"/>
                </a:lnTo>
                <a:lnTo>
                  <a:pt x="1236" y="188"/>
                </a:lnTo>
                <a:lnTo>
                  <a:pt x="1168" y="231"/>
                </a:lnTo>
                <a:lnTo>
                  <a:pt x="1101" y="278"/>
                </a:lnTo>
                <a:lnTo>
                  <a:pt x="1046" y="322"/>
                </a:lnTo>
                <a:lnTo>
                  <a:pt x="981" y="369"/>
                </a:lnTo>
                <a:lnTo>
                  <a:pt x="926" y="412"/>
                </a:lnTo>
                <a:lnTo>
                  <a:pt x="866" y="463"/>
                </a:lnTo>
                <a:lnTo>
                  <a:pt x="806" y="514"/>
                </a:lnTo>
                <a:lnTo>
                  <a:pt x="746" y="579"/>
                </a:lnTo>
                <a:lnTo>
                  <a:pt x="694" y="629"/>
                </a:lnTo>
                <a:lnTo>
                  <a:pt x="639" y="698"/>
                </a:lnTo>
                <a:lnTo>
                  <a:pt x="587" y="759"/>
                </a:lnTo>
                <a:lnTo>
                  <a:pt x="537" y="825"/>
                </a:lnTo>
                <a:lnTo>
                  <a:pt x="497" y="893"/>
                </a:lnTo>
                <a:lnTo>
                  <a:pt x="462" y="947"/>
                </a:lnTo>
                <a:lnTo>
                  <a:pt x="437" y="1013"/>
                </a:lnTo>
                <a:lnTo>
                  <a:pt x="0" y="929"/>
                </a:lnTo>
                <a:lnTo>
                  <a:pt x="70" y="973"/>
                </a:lnTo>
                <a:lnTo>
                  <a:pt x="122" y="1013"/>
                </a:lnTo>
                <a:lnTo>
                  <a:pt x="185" y="1052"/>
                </a:lnTo>
                <a:lnTo>
                  <a:pt x="232" y="1092"/>
                </a:lnTo>
                <a:lnTo>
                  <a:pt x="275" y="1128"/>
                </a:lnTo>
                <a:lnTo>
                  <a:pt x="312" y="1157"/>
                </a:lnTo>
                <a:lnTo>
                  <a:pt x="349" y="1201"/>
                </a:lnTo>
                <a:lnTo>
                  <a:pt x="384" y="1240"/>
                </a:lnTo>
                <a:lnTo>
                  <a:pt x="424" y="1284"/>
                </a:lnTo>
                <a:lnTo>
                  <a:pt x="467" y="1338"/>
                </a:lnTo>
                <a:lnTo>
                  <a:pt x="512" y="1392"/>
                </a:lnTo>
                <a:lnTo>
                  <a:pt x="549" y="1447"/>
                </a:lnTo>
                <a:lnTo>
                  <a:pt x="589" y="1504"/>
                </a:lnTo>
                <a:lnTo>
                  <a:pt x="619" y="1555"/>
                </a:lnTo>
                <a:lnTo>
                  <a:pt x="654" y="1537"/>
                </a:lnTo>
                <a:lnTo>
                  <a:pt x="687" y="1508"/>
                </a:lnTo>
                <a:lnTo>
                  <a:pt x="724" y="1486"/>
                </a:lnTo>
                <a:lnTo>
                  <a:pt x="766" y="1457"/>
                </a:lnTo>
                <a:lnTo>
                  <a:pt x="809" y="1432"/>
                </a:lnTo>
                <a:lnTo>
                  <a:pt x="849" y="1410"/>
                </a:lnTo>
                <a:lnTo>
                  <a:pt x="889" y="1396"/>
                </a:lnTo>
                <a:lnTo>
                  <a:pt x="931" y="1374"/>
                </a:lnTo>
                <a:lnTo>
                  <a:pt x="979" y="1356"/>
                </a:lnTo>
                <a:lnTo>
                  <a:pt x="1026" y="1338"/>
                </a:lnTo>
                <a:lnTo>
                  <a:pt x="1071" y="1320"/>
                </a:lnTo>
                <a:lnTo>
                  <a:pt x="1113" y="1305"/>
                </a:lnTo>
                <a:lnTo>
                  <a:pt x="1158" y="1291"/>
                </a:lnTo>
                <a:lnTo>
                  <a:pt x="1203" y="1277"/>
                </a:lnTo>
                <a:lnTo>
                  <a:pt x="1243" y="1266"/>
                </a:lnTo>
                <a:lnTo>
                  <a:pt x="1293" y="1248"/>
                </a:lnTo>
                <a:lnTo>
                  <a:pt x="1356" y="1237"/>
                </a:lnTo>
                <a:lnTo>
                  <a:pt x="909" y="1117"/>
                </a:lnTo>
                <a:lnTo>
                  <a:pt x="939" y="1027"/>
                </a:lnTo>
                <a:lnTo>
                  <a:pt x="974" y="962"/>
                </a:lnTo>
                <a:lnTo>
                  <a:pt x="1038" y="835"/>
                </a:lnTo>
                <a:lnTo>
                  <a:pt x="1076" y="774"/>
                </a:lnTo>
                <a:lnTo>
                  <a:pt x="1113" y="720"/>
                </a:lnTo>
                <a:lnTo>
                  <a:pt x="1181" y="622"/>
                </a:lnTo>
                <a:lnTo>
                  <a:pt x="1221" y="568"/>
                </a:lnTo>
                <a:lnTo>
                  <a:pt x="1271" y="499"/>
                </a:lnTo>
                <a:lnTo>
                  <a:pt x="1316" y="448"/>
                </a:lnTo>
                <a:lnTo>
                  <a:pt x="1353" y="401"/>
                </a:lnTo>
                <a:lnTo>
                  <a:pt x="1390" y="358"/>
                </a:lnTo>
                <a:lnTo>
                  <a:pt x="1435" y="311"/>
                </a:lnTo>
                <a:lnTo>
                  <a:pt x="1483" y="268"/>
                </a:lnTo>
                <a:lnTo>
                  <a:pt x="1533" y="231"/>
                </a:lnTo>
                <a:lnTo>
                  <a:pt x="1580" y="192"/>
                </a:lnTo>
                <a:lnTo>
                  <a:pt x="1640" y="159"/>
                </a:lnTo>
                <a:lnTo>
                  <a:pt x="1698" y="130"/>
                </a:lnTo>
                <a:lnTo>
                  <a:pt x="1760" y="108"/>
                </a:lnTo>
                <a:lnTo>
                  <a:pt x="1820" y="83"/>
                </a:lnTo>
                <a:lnTo>
                  <a:pt x="1885" y="61"/>
                </a:lnTo>
                <a:lnTo>
                  <a:pt x="1952" y="43"/>
                </a:lnTo>
                <a:lnTo>
                  <a:pt x="2062" y="11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84" name="Freeform 5"/>
          <p:cNvSpPr>
            <a:spLocks/>
          </p:cNvSpPr>
          <p:nvPr/>
        </p:nvSpPr>
        <p:spPr bwMode="gray">
          <a:xfrm rot="11531282" flipH="1" flipV="1">
            <a:off x="4086225" y="3281363"/>
            <a:ext cx="1035050" cy="2500312"/>
          </a:xfrm>
          <a:custGeom>
            <a:avLst/>
            <a:gdLst/>
            <a:ahLst/>
            <a:cxnLst>
              <a:cxn ang="0">
                <a:pos x="1947" y="0"/>
              </a:cxn>
              <a:cxn ang="0">
                <a:pos x="1825" y="0"/>
              </a:cxn>
              <a:cxn ang="0">
                <a:pos x="1698" y="11"/>
              </a:cxn>
              <a:cxn ang="0">
                <a:pos x="1578" y="40"/>
              </a:cxn>
              <a:cxn ang="0">
                <a:pos x="1438" y="83"/>
              </a:cxn>
              <a:cxn ang="0">
                <a:pos x="1308" y="148"/>
              </a:cxn>
              <a:cxn ang="0">
                <a:pos x="1168" y="231"/>
              </a:cxn>
              <a:cxn ang="0">
                <a:pos x="1046" y="322"/>
              </a:cxn>
              <a:cxn ang="0">
                <a:pos x="926" y="412"/>
              </a:cxn>
              <a:cxn ang="0">
                <a:pos x="806" y="514"/>
              </a:cxn>
              <a:cxn ang="0">
                <a:pos x="694" y="629"/>
              </a:cxn>
              <a:cxn ang="0">
                <a:pos x="587" y="759"/>
              </a:cxn>
              <a:cxn ang="0">
                <a:pos x="497" y="893"/>
              </a:cxn>
              <a:cxn ang="0">
                <a:pos x="437" y="1013"/>
              </a:cxn>
              <a:cxn ang="0">
                <a:pos x="70" y="973"/>
              </a:cxn>
              <a:cxn ang="0">
                <a:pos x="185" y="1052"/>
              </a:cxn>
              <a:cxn ang="0">
                <a:pos x="275" y="1128"/>
              </a:cxn>
              <a:cxn ang="0">
                <a:pos x="349" y="1201"/>
              </a:cxn>
              <a:cxn ang="0">
                <a:pos x="424" y="1284"/>
              </a:cxn>
              <a:cxn ang="0">
                <a:pos x="512" y="1392"/>
              </a:cxn>
              <a:cxn ang="0">
                <a:pos x="589" y="1504"/>
              </a:cxn>
              <a:cxn ang="0">
                <a:pos x="654" y="1537"/>
              </a:cxn>
              <a:cxn ang="0">
                <a:pos x="724" y="1486"/>
              </a:cxn>
              <a:cxn ang="0">
                <a:pos x="809" y="1432"/>
              </a:cxn>
              <a:cxn ang="0">
                <a:pos x="889" y="1396"/>
              </a:cxn>
              <a:cxn ang="0">
                <a:pos x="979" y="1356"/>
              </a:cxn>
              <a:cxn ang="0">
                <a:pos x="1071" y="1320"/>
              </a:cxn>
              <a:cxn ang="0">
                <a:pos x="1158" y="1291"/>
              </a:cxn>
              <a:cxn ang="0">
                <a:pos x="1243" y="1266"/>
              </a:cxn>
              <a:cxn ang="0">
                <a:pos x="1356" y="1237"/>
              </a:cxn>
              <a:cxn ang="0">
                <a:pos x="939" y="1027"/>
              </a:cxn>
              <a:cxn ang="0">
                <a:pos x="1038" y="835"/>
              </a:cxn>
              <a:cxn ang="0">
                <a:pos x="1113" y="720"/>
              </a:cxn>
              <a:cxn ang="0">
                <a:pos x="1221" y="568"/>
              </a:cxn>
              <a:cxn ang="0">
                <a:pos x="1316" y="448"/>
              </a:cxn>
              <a:cxn ang="0">
                <a:pos x="1390" y="358"/>
              </a:cxn>
              <a:cxn ang="0">
                <a:pos x="1483" y="268"/>
              </a:cxn>
              <a:cxn ang="0">
                <a:pos x="1580" y="192"/>
              </a:cxn>
              <a:cxn ang="0">
                <a:pos x="1698" y="130"/>
              </a:cxn>
              <a:cxn ang="0">
                <a:pos x="1820" y="83"/>
              </a:cxn>
              <a:cxn ang="0">
                <a:pos x="1952" y="43"/>
              </a:cxn>
            </a:cxnLst>
            <a:rect l="0" t="0" r="r" b="b"/>
            <a:pathLst>
              <a:path w="2063" h="1556">
                <a:moveTo>
                  <a:pt x="2062" y="11"/>
                </a:moveTo>
                <a:lnTo>
                  <a:pt x="1947" y="0"/>
                </a:lnTo>
                <a:lnTo>
                  <a:pt x="1892" y="0"/>
                </a:lnTo>
                <a:lnTo>
                  <a:pt x="1825" y="0"/>
                </a:lnTo>
                <a:lnTo>
                  <a:pt x="1760" y="7"/>
                </a:lnTo>
                <a:lnTo>
                  <a:pt x="1698" y="11"/>
                </a:lnTo>
                <a:lnTo>
                  <a:pt x="1633" y="22"/>
                </a:lnTo>
                <a:lnTo>
                  <a:pt x="1578" y="40"/>
                </a:lnTo>
                <a:lnTo>
                  <a:pt x="1513" y="58"/>
                </a:lnTo>
                <a:lnTo>
                  <a:pt x="1438" y="83"/>
                </a:lnTo>
                <a:lnTo>
                  <a:pt x="1371" y="119"/>
                </a:lnTo>
                <a:lnTo>
                  <a:pt x="1308" y="148"/>
                </a:lnTo>
                <a:lnTo>
                  <a:pt x="1236" y="188"/>
                </a:lnTo>
                <a:lnTo>
                  <a:pt x="1168" y="231"/>
                </a:lnTo>
                <a:lnTo>
                  <a:pt x="1101" y="278"/>
                </a:lnTo>
                <a:lnTo>
                  <a:pt x="1046" y="322"/>
                </a:lnTo>
                <a:lnTo>
                  <a:pt x="981" y="369"/>
                </a:lnTo>
                <a:lnTo>
                  <a:pt x="926" y="412"/>
                </a:lnTo>
                <a:lnTo>
                  <a:pt x="866" y="463"/>
                </a:lnTo>
                <a:lnTo>
                  <a:pt x="806" y="514"/>
                </a:lnTo>
                <a:lnTo>
                  <a:pt x="746" y="579"/>
                </a:lnTo>
                <a:lnTo>
                  <a:pt x="694" y="629"/>
                </a:lnTo>
                <a:lnTo>
                  <a:pt x="639" y="698"/>
                </a:lnTo>
                <a:lnTo>
                  <a:pt x="587" y="759"/>
                </a:lnTo>
                <a:lnTo>
                  <a:pt x="537" y="825"/>
                </a:lnTo>
                <a:lnTo>
                  <a:pt x="497" y="893"/>
                </a:lnTo>
                <a:lnTo>
                  <a:pt x="462" y="947"/>
                </a:lnTo>
                <a:lnTo>
                  <a:pt x="437" y="1013"/>
                </a:lnTo>
                <a:lnTo>
                  <a:pt x="0" y="929"/>
                </a:lnTo>
                <a:lnTo>
                  <a:pt x="70" y="973"/>
                </a:lnTo>
                <a:lnTo>
                  <a:pt x="122" y="1013"/>
                </a:lnTo>
                <a:lnTo>
                  <a:pt x="185" y="1052"/>
                </a:lnTo>
                <a:lnTo>
                  <a:pt x="232" y="1092"/>
                </a:lnTo>
                <a:lnTo>
                  <a:pt x="275" y="1128"/>
                </a:lnTo>
                <a:lnTo>
                  <a:pt x="312" y="1157"/>
                </a:lnTo>
                <a:lnTo>
                  <a:pt x="349" y="1201"/>
                </a:lnTo>
                <a:lnTo>
                  <a:pt x="384" y="1240"/>
                </a:lnTo>
                <a:lnTo>
                  <a:pt x="424" y="1284"/>
                </a:lnTo>
                <a:lnTo>
                  <a:pt x="467" y="1338"/>
                </a:lnTo>
                <a:lnTo>
                  <a:pt x="512" y="1392"/>
                </a:lnTo>
                <a:lnTo>
                  <a:pt x="549" y="1447"/>
                </a:lnTo>
                <a:lnTo>
                  <a:pt x="589" y="1504"/>
                </a:lnTo>
                <a:lnTo>
                  <a:pt x="619" y="1555"/>
                </a:lnTo>
                <a:lnTo>
                  <a:pt x="654" y="1537"/>
                </a:lnTo>
                <a:lnTo>
                  <a:pt x="687" y="1508"/>
                </a:lnTo>
                <a:lnTo>
                  <a:pt x="724" y="1486"/>
                </a:lnTo>
                <a:lnTo>
                  <a:pt x="766" y="1457"/>
                </a:lnTo>
                <a:lnTo>
                  <a:pt x="809" y="1432"/>
                </a:lnTo>
                <a:lnTo>
                  <a:pt x="849" y="1410"/>
                </a:lnTo>
                <a:lnTo>
                  <a:pt x="889" y="1396"/>
                </a:lnTo>
                <a:lnTo>
                  <a:pt x="931" y="1374"/>
                </a:lnTo>
                <a:lnTo>
                  <a:pt x="979" y="1356"/>
                </a:lnTo>
                <a:lnTo>
                  <a:pt x="1026" y="1338"/>
                </a:lnTo>
                <a:lnTo>
                  <a:pt x="1071" y="1320"/>
                </a:lnTo>
                <a:lnTo>
                  <a:pt x="1113" y="1305"/>
                </a:lnTo>
                <a:lnTo>
                  <a:pt x="1158" y="1291"/>
                </a:lnTo>
                <a:lnTo>
                  <a:pt x="1203" y="1277"/>
                </a:lnTo>
                <a:lnTo>
                  <a:pt x="1243" y="1266"/>
                </a:lnTo>
                <a:lnTo>
                  <a:pt x="1293" y="1248"/>
                </a:lnTo>
                <a:lnTo>
                  <a:pt x="1356" y="1237"/>
                </a:lnTo>
                <a:lnTo>
                  <a:pt x="909" y="1117"/>
                </a:lnTo>
                <a:lnTo>
                  <a:pt x="939" y="1027"/>
                </a:lnTo>
                <a:lnTo>
                  <a:pt x="974" y="962"/>
                </a:lnTo>
                <a:lnTo>
                  <a:pt x="1038" y="835"/>
                </a:lnTo>
                <a:lnTo>
                  <a:pt x="1076" y="774"/>
                </a:lnTo>
                <a:lnTo>
                  <a:pt x="1113" y="720"/>
                </a:lnTo>
                <a:lnTo>
                  <a:pt x="1181" y="622"/>
                </a:lnTo>
                <a:lnTo>
                  <a:pt x="1221" y="568"/>
                </a:lnTo>
                <a:lnTo>
                  <a:pt x="1271" y="499"/>
                </a:lnTo>
                <a:lnTo>
                  <a:pt x="1316" y="448"/>
                </a:lnTo>
                <a:lnTo>
                  <a:pt x="1353" y="401"/>
                </a:lnTo>
                <a:lnTo>
                  <a:pt x="1390" y="358"/>
                </a:lnTo>
                <a:lnTo>
                  <a:pt x="1435" y="311"/>
                </a:lnTo>
                <a:lnTo>
                  <a:pt x="1483" y="268"/>
                </a:lnTo>
                <a:lnTo>
                  <a:pt x="1533" y="231"/>
                </a:lnTo>
                <a:lnTo>
                  <a:pt x="1580" y="192"/>
                </a:lnTo>
                <a:lnTo>
                  <a:pt x="1640" y="159"/>
                </a:lnTo>
                <a:lnTo>
                  <a:pt x="1698" y="130"/>
                </a:lnTo>
                <a:lnTo>
                  <a:pt x="1760" y="108"/>
                </a:lnTo>
                <a:lnTo>
                  <a:pt x="1820" y="83"/>
                </a:lnTo>
                <a:lnTo>
                  <a:pt x="1885" y="61"/>
                </a:lnTo>
                <a:lnTo>
                  <a:pt x="1952" y="43"/>
                </a:lnTo>
                <a:lnTo>
                  <a:pt x="2062" y="11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gray">
          <a:xfrm>
            <a:off x="2673350" y="5200650"/>
            <a:ext cx="1236663" cy="449263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gray">
          <a:xfrm>
            <a:off x="814388" y="5648325"/>
            <a:ext cx="3143250" cy="10096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44068" name="Text Box 56"/>
          <p:cNvSpPr txBox="1">
            <a:spLocks noChangeArrowheads="1"/>
          </p:cNvSpPr>
          <p:nvPr/>
        </p:nvSpPr>
        <p:spPr bwMode="gray">
          <a:xfrm>
            <a:off x="2735263" y="5246688"/>
            <a:ext cx="1117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zh-CN">
                <a:solidFill>
                  <a:schemeClr val="bg1"/>
                </a:solidFill>
              </a:rPr>
              <a:t>6.</a:t>
            </a:r>
            <a:r>
              <a:rPr lang="zh-CN" altLang="en-US">
                <a:solidFill>
                  <a:schemeClr val="bg1"/>
                </a:solidFill>
              </a:rPr>
              <a:t>默认值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44069" name="Rectangle 61"/>
          <p:cNvSpPr>
            <a:spLocks noChangeArrowheads="1"/>
          </p:cNvSpPr>
          <p:nvPr/>
        </p:nvSpPr>
        <p:spPr bwMode="gray">
          <a:xfrm>
            <a:off x="752475" y="5681663"/>
            <a:ext cx="301942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默认值的使用是为了减少输入时的重复操作，如果设置了“默认值”，那么，添加新纪录时，系统会自动将“默认值”加到该字段中。</a:t>
            </a:r>
            <a:endParaRPr lang="en-US" altLang="zh-CN" sz="1400"/>
          </a:p>
        </p:txBody>
      </p:sp>
      <p:sp>
        <p:nvSpPr>
          <p:cNvPr id="54" name="Freeform 5"/>
          <p:cNvSpPr>
            <a:spLocks/>
          </p:cNvSpPr>
          <p:nvPr/>
        </p:nvSpPr>
        <p:spPr bwMode="gray">
          <a:xfrm rot="9757556" flipH="1" flipV="1">
            <a:off x="5435600" y="3368675"/>
            <a:ext cx="530225" cy="2405063"/>
          </a:xfrm>
          <a:custGeom>
            <a:avLst/>
            <a:gdLst/>
            <a:ahLst/>
            <a:cxnLst>
              <a:cxn ang="0">
                <a:pos x="1947" y="0"/>
              </a:cxn>
              <a:cxn ang="0">
                <a:pos x="1825" y="0"/>
              </a:cxn>
              <a:cxn ang="0">
                <a:pos x="1698" y="11"/>
              </a:cxn>
              <a:cxn ang="0">
                <a:pos x="1578" y="40"/>
              </a:cxn>
              <a:cxn ang="0">
                <a:pos x="1438" y="83"/>
              </a:cxn>
              <a:cxn ang="0">
                <a:pos x="1308" y="148"/>
              </a:cxn>
              <a:cxn ang="0">
                <a:pos x="1168" y="231"/>
              </a:cxn>
              <a:cxn ang="0">
                <a:pos x="1046" y="322"/>
              </a:cxn>
              <a:cxn ang="0">
                <a:pos x="926" y="412"/>
              </a:cxn>
              <a:cxn ang="0">
                <a:pos x="806" y="514"/>
              </a:cxn>
              <a:cxn ang="0">
                <a:pos x="694" y="629"/>
              </a:cxn>
              <a:cxn ang="0">
                <a:pos x="587" y="759"/>
              </a:cxn>
              <a:cxn ang="0">
                <a:pos x="497" y="893"/>
              </a:cxn>
              <a:cxn ang="0">
                <a:pos x="437" y="1013"/>
              </a:cxn>
              <a:cxn ang="0">
                <a:pos x="70" y="973"/>
              </a:cxn>
              <a:cxn ang="0">
                <a:pos x="185" y="1052"/>
              </a:cxn>
              <a:cxn ang="0">
                <a:pos x="275" y="1128"/>
              </a:cxn>
              <a:cxn ang="0">
                <a:pos x="349" y="1201"/>
              </a:cxn>
              <a:cxn ang="0">
                <a:pos x="424" y="1284"/>
              </a:cxn>
              <a:cxn ang="0">
                <a:pos x="512" y="1392"/>
              </a:cxn>
              <a:cxn ang="0">
                <a:pos x="589" y="1504"/>
              </a:cxn>
              <a:cxn ang="0">
                <a:pos x="654" y="1537"/>
              </a:cxn>
              <a:cxn ang="0">
                <a:pos x="724" y="1486"/>
              </a:cxn>
              <a:cxn ang="0">
                <a:pos x="809" y="1432"/>
              </a:cxn>
              <a:cxn ang="0">
                <a:pos x="889" y="1396"/>
              </a:cxn>
              <a:cxn ang="0">
                <a:pos x="979" y="1356"/>
              </a:cxn>
              <a:cxn ang="0">
                <a:pos x="1071" y="1320"/>
              </a:cxn>
              <a:cxn ang="0">
                <a:pos x="1158" y="1291"/>
              </a:cxn>
              <a:cxn ang="0">
                <a:pos x="1243" y="1266"/>
              </a:cxn>
              <a:cxn ang="0">
                <a:pos x="1356" y="1237"/>
              </a:cxn>
              <a:cxn ang="0">
                <a:pos x="939" y="1027"/>
              </a:cxn>
              <a:cxn ang="0">
                <a:pos x="1038" y="835"/>
              </a:cxn>
              <a:cxn ang="0">
                <a:pos x="1113" y="720"/>
              </a:cxn>
              <a:cxn ang="0">
                <a:pos x="1221" y="568"/>
              </a:cxn>
              <a:cxn ang="0">
                <a:pos x="1316" y="448"/>
              </a:cxn>
              <a:cxn ang="0">
                <a:pos x="1390" y="358"/>
              </a:cxn>
              <a:cxn ang="0">
                <a:pos x="1483" y="268"/>
              </a:cxn>
              <a:cxn ang="0">
                <a:pos x="1580" y="192"/>
              </a:cxn>
              <a:cxn ang="0">
                <a:pos x="1698" y="130"/>
              </a:cxn>
              <a:cxn ang="0">
                <a:pos x="1820" y="83"/>
              </a:cxn>
              <a:cxn ang="0">
                <a:pos x="1952" y="43"/>
              </a:cxn>
            </a:cxnLst>
            <a:rect l="0" t="0" r="r" b="b"/>
            <a:pathLst>
              <a:path w="2063" h="1556">
                <a:moveTo>
                  <a:pt x="2062" y="11"/>
                </a:moveTo>
                <a:lnTo>
                  <a:pt x="1947" y="0"/>
                </a:lnTo>
                <a:lnTo>
                  <a:pt x="1892" y="0"/>
                </a:lnTo>
                <a:lnTo>
                  <a:pt x="1825" y="0"/>
                </a:lnTo>
                <a:lnTo>
                  <a:pt x="1760" y="7"/>
                </a:lnTo>
                <a:lnTo>
                  <a:pt x="1698" y="11"/>
                </a:lnTo>
                <a:lnTo>
                  <a:pt x="1633" y="22"/>
                </a:lnTo>
                <a:lnTo>
                  <a:pt x="1578" y="40"/>
                </a:lnTo>
                <a:lnTo>
                  <a:pt x="1513" y="58"/>
                </a:lnTo>
                <a:lnTo>
                  <a:pt x="1438" y="83"/>
                </a:lnTo>
                <a:lnTo>
                  <a:pt x="1371" y="119"/>
                </a:lnTo>
                <a:lnTo>
                  <a:pt x="1308" y="148"/>
                </a:lnTo>
                <a:lnTo>
                  <a:pt x="1236" y="188"/>
                </a:lnTo>
                <a:lnTo>
                  <a:pt x="1168" y="231"/>
                </a:lnTo>
                <a:lnTo>
                  <a:pt x="1101" y="278"/>
                </a:lnTo>
                <a:lnTo>
                  <a:pt x="1046" y="322"/>
                </a:lnTo>
                <a:lnTo>
                  <a:pt x="981" y="369"/>
                </a:lnTo>
                <a:lnTo>
                  <a:pt x="926" y="412"/>
                </a:lnTo>
                <a:lnTo>
                  <a:pt x="866" y="463"/>
                </a:lnTo>
                <a:lnTo>
                  <a:pt x="806" y="514"/>
                </a:lnTo>
                <a:lnTo>
                  <a:pt x="746" y="579"/>
                </a:lnTo>
                <a:lnTo>
                  <a:pt x="694" y="629"/>
                </a:lnTo>
                <a:lnTo>
                  <a:pt x="639" y="698"/>
                </a:lnTo>
                <a:lnTo>
                  <a:pt x="587" y="759"/>
                </a:lnTo>
                <a:lnTo>
                  <a:pt x="537" y="825"/>
                </a:lnTo>
                <a:lnTo>
                  <a:pt x="497" y="893"/>
                </a:lnTo>
                <a:lnTo>
                  <a:pt x="462" y="947"/>
                </a:lnTo>
                <a:lnTo>
                  <a:pt x="437" y="1013"/>
                </a:lnTo>
                <a:lnTo>
                  <a:pt x="0" y="929"/>
                </a:lnTo>
                <a:lnTo>
                  <a:pt x="70" y="973"/>
                </a:lnTo>
                <a:lnTo>
                  <a:pt x="122" y="1013"/>
                </a:lnTo>
                <a:lnTo>
                  <a:pt x="185" y="1052"/>
                </a:lnTo>
                <a:lnTo>
                  <a:pt x="232" y="1092"/>
                </a:lnTo>
                <a:lnTo>
                  <a:pt x="275" y="1128"/>
                </a:lnTo>
                <a:lnTo>
                  <a:pt x="312" y="1157"/>
                </a:lnTo>
                <a:lnTo>
                  <a:pt x="349" y="1201"/>
                </a:lnTo>
                <a:lnTo>
                  <a:pt x="384" y="1240"/>
                </a:lnTo>
                <a:lnTo>
                  <a:pt x="424" y="1284"/>
                </a:lnTo>
                <a:lnTo>
                  <a:pt x="467" y="1338"/>
                </a:lnTo>
                <a:lnTo>
                  <a:pt x="512" y="1392"/>
                </a:lnTo>
                <a:lnTo>
                  <a:pt x="549" y="1447"/>
                </a:lnTo>
                <a:lnTo>
                  <a:pt x="589" y="1504"/>
                </a:lnTo>
                <a:lnTo>
                  <a:pt x="619" y="1555"/>
                </a:lnTo>
                <a:lnTo>
                  <a:pt x="654" y="1537"/>
                </a:lnTo>
                <a:lnTo>
                  <a:pt x="687" y="1508"/>
                </a:lnTo>
                <a:lnTo>
                  <a:pt x="724" y="1486"/>
                </a:lnTo>
                <a:lnTo>
                  <a:pt x="766" y="1457"/>
                </a:lnTo>
                <a:lnTo>
                  <a:pt x="809" y="1432"/>
                </a:lnTo>
                <a:lnTo>
                  <a:pt x="849" y="1410"/>
                </a:lnTo>
                <a:lnTo>
                  <a:pt x="889" y="1396"/>
                </a:lnTo>
                <a:lnTo>
                  <a:pt x="931" y="1374"/>
                </a:lnTo>
                <a:lnTo>
                  <a:pt x="979" y="1356"/>
                </a:lnTo>
                <a:lnTo>
                  <a:pt x="1026" y="1338"/>
                </a:lnTo>
                <a:lnTo>
                  <a:pt x="1071" y="1320"/>
                </a:lnTo>
                <a:lnTo>
                  <a:pt x="1113" y="1305"/>
                </a:lnTo>
                <a:lnTo>
                  <a:pt x="1158" y="1291"/>
                </a:lnTo>
                <a:lnTo>
                  <a:pt x="1203" y="1277"/>
                </a:lnTo>
                <a:lnTo>
                  <a:pt x="1243" y="1266"/>
                </a:lnTo>
                <a:lnTo>
                  <a:pt x="1293" y="1248"/>
                </a:lnTo>
                <a:lnTo>
                  <a:pt x="1356" y="1237"/>
                </a:lnTo>
                <a:lnTo>
                  <a:pt x="909" y="1117"/>
                </a:lnTo>
                <a:lnTo>
                  <a:pt x="939" y="1027"/>
                </a:lnTo>
                <a:lnTo>
                  <a:pt x="974" y="962"/>
                </a:lnTo>
                <a:lnTo>
                  <a:pt x="1038" y="835"/>
                </a:lnTo>
                <a:lnTo>
                  <a:pt x="1076" y="774"/>
                </a:lnTo>
                <a:lnTo>
                  <a:pt x="1113" y="720"/>
                </a:lnTo>
                <a:lnTo>
                  <a:pt x="1181" y="622"/>
                </a:lnTo>
                <a:lnTo>
                  <a:pt x="1221" y="568"/>
                </a:lnTo>
                <a:lnTo>
                  <a:pt x="1271" y="499"/>
                </a:lnTo>
                <a:lnTo>
                  <a:pt x="1316" y="448"/>
                </a:lnTo>
                <a:lnTo>
                  <a:pt x="1353" y="401"/>
                </a:lnTo>
                <a:lnTo>
                  <a:pt x="1390" y="358"/>
                </a:lnTo>
                <a:lnTo>
                  <a:pt x="1435" y="311"/>
                </a:lnTo>
                <a:lnTo>
                  <a:pt x="1483" y="268"/>
                </a:lnTo>
                <a:lnTo>
                  <a:pt x="1533" y="231"/>
                </a:lnTo>
                <a:lnTo>
                  <a:pt x="1580" y="192"/>
                </a:lnTo>
                <a:lnTo>
                  <a:pt x="1640" y="159"/>
                </a:lnTo>
                <a:lnTo>
                  <a:pt x="1698" y="130"/>
                </a:lnTo>
                <a:lnTo>
                  <a:pt x="1760" y="108"/>
                </a:lnTo>
                <a:lnTo>
                  <a:pt x="1820" y="83"/>
                </a:lnTo>
                <a:lnTo>
                  <a:pt x="1885" y="61"/>
                </a:lnTo>
                <a:lnTo>
                  <a:pt x="1952" y="43"/>
                </a:lnTo>
                <a:lnTo>
                  <a:pt x="2062" y="11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3" name="TextBox 5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329361" y="6524469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1938" y="200025"/>
            <a:ext cx="8686800" cy="758825"/>
          </a:xfrm>
        </p:spPr>
        <p:txBody>
          <a:bodyPr/>
          <a:lstStyle/>
          <a:p>
            <a:r>
              <a:rPr lang="en-US" altLang="zh-CN" sz="3600" smtClean="0">
                <a:ea typeface="宋体" charset="-122"/>
              </a:rPr>
              <a:t>4.2</a:t>
            </a:r>
            <a:r>
              <a:rPr lang="zh-CN" altLang="en-US" sz="3600" smtClean="0">
                <a:ea typeface="宋体" charset="-122"/>
              </a:rPr>
              <a:t>创建数据表</a:t>
            </a:r>
          </a:p>
        </p:txBody>
      </p:sp>
      <p:sp>
        <p:nvSpPr>
          <p:cNvPr id="45058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66DBEB7-1FA5-4DEA-9C9F-F168B19DC436}" type="slidenum">
              <a:rPr lang="en-US" altLang="zh-CN"/>
              <a:pPr/>
              <a:t>15</a:t>
            </a:fld>
            <a:endParaRPr lang="en-US" altLang="zh-CN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gray">
          <a:xfrm>
            <a:off x="3319463" y="2828925"/>
            <a:ext cx="2667000" cy="7667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gray">
          <a:xfrm>
            <a:off x="4305300" y="3636963"/>
            <a:ext cx="2667000" cy="766762"/>
          </a:xfrm>
          <a:prstGeom prst="rect">
            <a:avLst/>
          </a:prstGeom>
          <a:solidFill>
            <a:srgbClr val="92EE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45061" name="Rectangle 174"/>
          <p:cNvSpPr>
            <a:spLocks noChangeArrowheads="1"/>
          </p:cNvSpPr>
          <p:nvPr/>
        </p:nvSpPr>
        <p:spPr bwMode="gray">
          <a:xfrm>
            <a:off x="1400175" y="2828925"/>
            <a:ext cx="2198688" cy="7572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/>
              <a:t>使用数据表模板创建</a:t>
            </a:r>
            <a:endParaRPr lang="en-US" altLang="zh-CN"/>
          </a:p>
          <a:p>
            <a:pPr algn="ctr"/>
            <a:r>
              <a:rPr lang="zh-CN" altLang="en-US"/>
              <a:t>数据表</a:t>
            </a:r>
            <a:endParaRPr lang="en-US" altLang="zh-CN"/>
          </a:p>
        </p:txBody>
      </p:sp>
      <p:sp>
        <p:nvSpPr>
          <p:cNvPr id="45062" name="Rectangle 175"/>
          <p:cNvSpPr>
            <a:spLocks noChangeArrowheads="1"/>
          </p:cNvSpPr>
          <p:nvPr/>
        </p:nvSpPr>
        <p:spPr bwMode="gray">
          <a:xfrm>
            <a:off x="2416175" y="3636963"/>
            <a:ext cx="2411413" cy="76676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45063" name="Rectangle 179"/>
          <p:cNvSpPr>
            <a:spLocks noChangeArrowheads="1"/>
          </p:cNvSpPr>
          <p:nvPr/>
        </p:nvSpPr>
        <p:spPr bwMode="white">
          <a:xfrm>
            <a:off x="4935538" y="3732213"/>
            <a:ext cx="1851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dirty="0"/>
              <a:t>通过导入创建</a:t>
            </a:r>
            <a:r>
              <a:rPr lang="zh-CN" altLang="en-US" dirty="0" smtClean="0"/>
              <a:t>数据表 </a:t>
            </a:r>
            <a:r>
              <a:rPr lang="zh-CN" altLang="en-US" dirty="0" smtClean="0">
                <a:solidFill>
                  <a:srgbClr val="FF0000"/>
                </a:solidFill>
              </a:rPr>
              <a:t>☆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45064" name="Rectangle 174"/>
          <p:cNvSpPr>
            <a:spLocks noChangeArrowheads="1"/>
          </p:cNvSpPr>
          <p:nvPr/>
        </p:nvSpPr>
        <p:spPr bwMode="gray">
          <a:xfrm>
            <a:off x="5972175" y="2828925"/>
            <a:ext cx="2241659" cy="7667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dirty="0"/>
              <a:t>使用“表”按钮创建</a:t>
            </a:r>
            <a:endParaRPr lang="en-US" altLang="zh-CN" dirty="0"/>
          </a:p>
          <a:p>
            <a:pPr algn="ctr"/>
            <a:r>
              <a:rPr lang="zh-CN" altLang="en-US" dirty="0" smtClean="0"/>
              <a:t>数据表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45065" name="Rectangle 179"/>
          <p:cNvSpPr>
            <a:spLocks noChangeArrowheads="1"/>
          </p:cNvSpPr>
          <p:nvPr/>
        </p:nvSpPr>
        <p:spPr bwMode="white">
          <a:xfrm>
            <a:off x="2446338" y="3665538"/>
            <a:ext cx="23637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dirty="0"/>
              <a:t>使用“表设计”按钮创建</a:t>
            </a:r>
            <a:r>
              <a:rPr lang="zh-CN" altLang="en-US" dirty="0" smtClean="0"/>
              <a:t>数据表 </a:t>
            </a:r>
            <a:r>
              <a:rPr lang="zh-CN" altLang="en-US" dirty="0" smtClean="0">
                <a:solidFill>
                  <a:srgbClr val="FF0000"/>
                </a:solidFill>
              </a:rPr>
              <a:t>★★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3" name="AutoShape 34"/>
          <p:cNvSpPr>
            <a:spLocks noChangeArrowheads="1"/>
          </p:cNvSpPr>
          <p:nvPr/>
        </p:nvSpPr>
        <p:spPr bwMode="gray">
          <a:xfrm>
            <a:off x="228600" y="1274763"/>
            <a:ext cx="8672513" cy="1239837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zh-CN" altLang="en-US" dirty="0">
                <a:ea typeface="+mn-ea"/>
              </a:rPr>
              <a:t>     完成了数据表的结构设计，就可以创建数据表了，</a:t>
            </a:r>
            <a:r>
              <a:rPr lang="en-US" dirty="0">
                <a:ea typeface="+mn-ea"/>
              </a:rPr>
              <a:t>Access 2010</a:t>
            </a:r>
            <a:r>
              <a:rPr lang="zh-CN" altLang="en-US" dirty="0">
                <a:ea typeface="+mn-ea"/>
              </a:rPr>
              <a:t>提供了多种创建数据表的方法。</a:t>
            </a:r>
            <a:endParaRPr lang="en-US" altLang="zh-CN" dirty="0">
              <a:ea typeface="+mn-ea"/>
            </a:endParaRPr>
          </a:p>
        </p:txBody>
      </p:sp>
      <p:sp>
        <p:nvSpPr>
          <p:cNvPr id="45067" name="Rectangle 179"/>
          <p:cNvSpPr>
            <a:spLocks noChangeArrowheads="1"/>
          </p:cNvSpPr>
          <p:nvPr/>
        </p:nvSpPr>
        <p:spPr bwMode="white">
          <a:xfrm>
            <a:off x="3630613" y="2898775"/>
            <a:ext cx="2270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/>
              <a:t>使用字段模板创建数据表段</a:t>
            </a:r>
            <a:endParaRPr lang="en-US" altLang="zh-CN"/>
          </a:p>
        </p:txBody>
      </p:sp>
      <p:sp>
        <p:nvSpPr>
          <p:cNvPr id="14" name="TextBox 1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604125" y="6272213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7650" y="242888"/>
            <a:ext cx="8686800" cy="701675"/>
          </a:xfrm>
        </p:spPr>
        <p:txBody>
          <a:bodyPr/>
          <a:lstStyle/>
          <a:p>
            <a:r>
              <a:rPr lang="en-US" altLang="zh-CN" sz="3600" smtClean="0">
                <a:ea typeface="宋体" charset="-122"/>
              </a:rPr>
              <a:t>4.2.1</a:t>
            </a:r>
            <a:r>
              <a:rPr lang="zh-CN" altLang="en-US" sz="3600" smtClean="0">
                <a:ea typeface="宋体" charset="-122"/>
              </a:rPr>
              <a:t>使用数据表模板创建数据表</a:t>
            </a:r>
          </a:p>
        </p:txBody>
      </p:sp>
      <p:sp>
        <p:nvSpPr>
          <p:cNvPr id="46082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C3EED63-005D-4579-985F-2BEED6041A73}" type="slidenum">
              <a:rPr lang="en-US" altLang="zh-CN"/>
              <a:pPr/>
              <a:t>16</a:t>
            </a:fld>
            <a:endParaRPr lang="en-US" altLang="zh-CN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228600" y="1274763"/>
            <a:ext cx="8672513" cy="1239837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zh-CN" altLang="en-US" dirty="0">
                <a:ea typeface="+mn-ea"/>
              </a:rPr>
              <a:t>例</a:t>
            </a:r>
            <a:r>
              <a:rPr lang="en-US" dirty="0">
                <a:ea typeface="+mn-ea"/>
              </a:rPr>
              <a:t>4.1</a:t>
            </a:r>
            <a:r>
              <a:rPr lang="zh-CN" altLang="en-US" dirty="0">
                <a:ea typeface="+mn-ea"/>
              </a:rPr>
              <a:t>：使用数据表模板创建一个“联系人”数据表。</a:t>
            </a:r>
            <a:endParaRPr lang="en-US" altLang="zh-CN" dirty="0">
              <a:ea typeface="+mn-ea"/>
            </a:endParaRPr>
          </a:p>
        </p:txBody>
      </p:sp>
      <p:sp>
        <p:nvSpPr>
          <p:cNvPr id="46084" name="AutoShape 33"/>
          <p:cNvSpPr>
            <a:spLocks noChangeArrowheads="1"/>
          </p:cNvSpPr>
          <p:nvPr/>
        </p:nvSpPr>
        <p:spPr bwMode="gray">
          <a:xfrm>
            <a:off x="3213099" y="3162300"/>
            <a:ext cx="5235187" cy="911225"/>
          </a:xfrm>
          <a:prstGeom prst="roundRect">
            <a:avLst>
              <a:gd name="adj" fmla="val 11505"/>
            </a:avLst>
          </a:prstGeom>
          <a:solidFill>
            <a:srgbClr val="4D4D4D">
              <a:alpha val="5098"/>
            </a:srgbClr>
          </a:solidFill>
          <a:ln w="635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r>
              <a:rPr lang="zh-CN" altLang="en-US"/>
              <a:t>在“创建”选项卡中，单击“模板”组的</a:t>
            </a:r>
            <a:endParaRPr lang="en-US" altLang="zh-CN"/>
          </a:p>
          <a:p>
            <a:r>
              <a:rPr lang="zh-CN" altLang="en-US"/>
              <a:t>“应用程序部件”按钮 ，在弹出的下拉菜单中，</a:t>
            </a:r>
            <a:endParaRPr lang="en-US" altLang="zh-CN"/>
          </a:p>
          <a:p>
            <a:r>
              <a:rPr lang="zh-CN" altLang="en-US"/>
              <a:t>选择“联系人”命令</a:t>
            </a:r>
            <a:r>
              <a:rPr lang="en-US" altLang="zh-CN"/>
              <a:t>;</a:t>
            </a:r>
            <a:endParaRPr lang="zh-CN" altLang="en-US"/>
          </a:p>
        </p:txBody>
      </p:sp>
      <p:sp>
        <p:nvSpPr>
          <p:cNvPr id="46085" name="AutoShape 50"/>
          <p:cNvSpPr>
            <a:spLocks noChangeArrowheads="1"/>
          </p:cNvSpPr>
          <p:nvPr/>
        </p:nvSpPr>
        <p:spPr bwMode="gray">
          <a:xfrm>
            <a:off x="3213099" y="4186238"/>
            <a:ext cx="5235187" cy="1400175"/>
          </a:xfrm>
          <a:prstGeom prst="roundRect">
            <a:avLst>
              <a:gd name="adj" fmla="val 11505"/>
            </a:avLst>
          </a:prstGeom>
          <a:solidFill>
            <a:srgbClr val="4D4D4D">
              <a:alpha val="5098"/>
            </a:srgbClr>
          </a:solidFill>
          <a:ln w="635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r>
              <a:rPr lang="zh-CN" altLang="en-US"/>
              <a:t>输入数据并保存数据表：自行设计几个</a:t>
            </a:r>
            <a:endParaRPr lang="en-US" altLang="zh-CN"/>
          </a:p>
          <a:p>
            <a:r>
              <a:rPr lang="zh-CN" altLang="en-US"/>
              <a:t>“联系人”信息，输入到数据表中，单击窗口左</a:t>
            </a:r>
            <a:endParaRPr lang="en-US" altLang="zh-CN"/>
          </a:p>
          <a:p>
            <a:r>
              <a:rPr lang="zh-CN" altLang="en-US"/>
              <a:t>上角的“保存”按钮 保存数据，单击数据表右上</a:t>
            </a:r>
            <a:endParaRPr lang="en-US" altLang="zh-CN"/>
          </a:p>
          <a:p>
            <a:r>
              <a:rPr lang="zh-CN" altLang="en-US"/>
              <a:t>角的“关闭”按钮 ，关闭数据表。</a:t>
            </a:r>
          </a:p>
        </p:txBody>
      </p:sp>
      <p:grpSp>
        <p:nvGrpSpPr>
          <p:cNvPr id="46086" name="Group 2"/>
          <p:cNvGrpSpPr>
            <a:grpSpLocks/>
          </p:cNvGrpSpPr>
          <p:nvPr/>
        </p:nvGrpSpPr>
        <p:grpSpPr bwMode="auto">
          <a:xfrm>
            <a:off x="615950" y="1982788"/>
            <a:ext cx="2295525" cy="3432175"/>
            <a:chOff x="672" y="1783"/>
            <a:chExt cx="1161" cy="1737"/>
          </a:xfrm>
        </p:grpSpPr>
        <p:grpSp>
          <p:nvGrpSpPr>
            <p:cNvPr id="46091" name="Group 3"/>
            <p:cNvGrpSpPr>
              <a:grpSpLocks/>
            </p:cNvGrpSpPr>
            <p:nvPr/>
          </p:nvGrpSpPr>
          <p:grpSpPr bwMode="auto">
            <a:xfrm>
              <a:off x="672" y="2829"/>
              <a:ext cx="1161" cy="693"/>
              <a:chOff x="471" y="272"/>
              <a:chExt cx="1161" cy="1539"/>
            </a:xfrm>
          </p:grpSpPr>
          <p:sp>
            <p:nvSpPr>
              <p:cNvPr id="46098" name="Oval 4"/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E5EBD5"/>
                  </a:gs>
                  <a:gs pos="100000">
                    <a:srgbClr val="C1CF9D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AutoShape 5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9" cy="1538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en-US">
                  <a:ea typeface="+mn-ea"/>
                </a:endParaRPr>
              </a:p>
            </p:txBody>
          </p:sp>
        </p:grpSp>
        <p:grpSp>
          <p:nvGrpSpPr>
            <p:cNvPr id="46092" name="Group 6"/>
            <p:cNvGrpSpPr>
              <a:grpSpLocks/>
            </p:cNvGrpSpPr>
            <p:nvPr/>
          </p:nvGrpSpPr>
          <p:grpSpPr bwMode="auto">
            <a:xfrm>
              <a:off x="672" y="2307"/>
              <a:ext cx="1161" cy="693"/>
              <a:chOff x="471" y="272"/>
              <a:chExt cx="1161" cy="1539"/>
            </a:xfrm>
          </p:grpSpPr>
          <p:sp>
            <p:nvSpPr>
              <p:cNvPr id="46096" name="Oval 7"/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E5EBD5"/>
                  </a:gs>
                  <a:gs pos="100000">
                    <a:srgbClr val="C1CF9D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AutoShape 8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9" cy="1540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>
                      <a:alpha val="50000"/>
                    </a:schemeClr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en-US">
                  <a:ea typeface="+mn-ea"/>
                </a:endParaRPr>
              </a:p>
            </p:txBody>
          </p:sp>
        </p:grpSp>
        <p:grpSp>
          <p:nvGrpSpPr>
            <p:cNvPr id="46093" name="Group 9"/>
            <p:cNvGrpSpPr>
              <a:grpSpLocks/>
            </p:cNvGrpSpPr>
            <p:nvPr/>
          </p:nvGrpSpPr>
          <p:grpSpPr bwMode="auto">
            <a:xfrm>
              <a:off x="672" y="1783"/>
              <a:ext cx="1161" cy="693"/>
              <a:chOff x="471" y="272"/>
              <a:chExt cx="1161" cy="1539"/>
            </a:xfrm>
          </p:grpSpPr>
          <p:sp>
            <p:nvSpPr>
              <p:cNvPr id="46094" name="Oval 10"/>
              <p:cNvSpPr>
                <a:spLocks noChangeArrowheads="1"/>
              </p:cNvSpPr>
              <p:nvPr/>
            </p:nvSpPr>
            <p:spPr bwMode="gray"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E5EBD5"/>
                  </a:gs>
                  <a:gs pos="100000">
                    <a:srgbClr val="C1CF9D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AutoShape 11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9" cy="1540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>
                      <a:alpha val="50000"/>
                    </a:schemeClr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en-US">
                  <a:ea typeface="+mn-ea"/>
                </a:endParaRPr>
              </a:p>
            </p:txBody>
          </p:sp>
        </p:grpSp>
      </p:grpSp>
      <p:sp>
        <p:nvSpPr>
          <p:cNvPr id="46087" name="AutoShape 12"/>
          <p:cNvSpPr>
            <a:spLocks noChangeArrowheads="1"/>
          </p:cNvSpPr>
          <p:nvPr/>
        </p:nvSpPr>
        <p:spPr bwMode="gray">
          <a:xfrm>
            <a:off x="3198812" y="2159000"/>
            <a:ext cx="5219973" cy="911225"/>
          </a:xfrm>
          <a:prstGeom prst="roundRect">
            <a:avLst>
              <a:gd name="adj" fmla="val 11505"/>
            </a:avLst>
          </a:prstGeom>
          <a:solidFill>
            <a:srgbClr val="4D4D4D">
              <a:alpha val="5098"/>
            </a:srgbClr>
          </a:solidFill>
          <a:ln w="635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r>
              <a:rPr lang="zh-CN" altLang="en-US"/>
              <a:t>启动</a:t>
            </a:r>
            <a:r>
              <a:rPr lang="en-US" altLang="zh-CN"/>
              <a:t>Access 2010</a:t>
            </a:r>
            <a:r>
              <a:rPr lang="zh-CN" altLang="en-US"/>
              <a:t>，新建一个名为“教学示例”</a:t>
            </a:r>
            <a:endParaRPr lang="en-US" altLang="zh-CN"/>
          </a:p>
          <a:p>
            <a:r>
              <a:rPr lang="zh-CN" altLang="en-US"/>
              <a:t>的空数据库文件；</a:t>
            </a:r>
          </a:p>
        </p:txBody>
      </p:sp>
      <p:sp>
        <p:nvSpPr>
          <p:cNvPr id="46088" name="Text Box 14"/>
          <p:cNvSpPr txBox="1">
            <a:spLocks noChangeArrowheads="1"/>
          </p:cNvSpPr>
          <p:nvPr/>
        </p:nvSpPr>
        <p:spPr bwMode="white">
          <a:xfrm>
            <a:off x="727075" y="2576513"/>
            <a:ext cx="2128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>
                <a:solidFill>
                  <a:schemeClr val="bg1"/>
                </a:solidFill>
              </a:rPr>
              <a:t>1.</a:t>
            </a:r>
            <a:r>
              <a:rPr lang="zh-CN" altLang="en-US" sz="2000">
                <a:solidFill>
                  <a:schemeClr val="bg1"/>
                </a:solidFill>
              </a:rPr>
              <a:t>创建数据库：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46089" name="Text Box 31"/>
          <p:cNvSpPr txBox="1">
            <a:spLocks noChangeArrowheads="1"/>
          </p:cNvSpPr>
          <p:nvPr/>
        </p:nvSpPr>
        <p:spPr bwMode="white">
          <a:xfrm>
            <a:off x="727075" y="3616325"/>
            <a:ext cx="2128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>
                <a:solidFill>
                  <a:schemeClr val="bg1"/>
                </a:solidFill>
              </a:rPr>
              <a:t>2.</a:t>
            </a:r>
            <a:r>
              <a:rPr lang="zh-CN" altLang="en-US" sz="2000">
                <a:solidFill>
                  <a:schemeClr val="bg1"/>
                </a:solidFill>
              </a:rPr>
              <a:t>创建数据表：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46090" name="Text Box 32"/>
          <p:cNvSpPr txBox="1">
            <a:spLocks noChangeArrowheads="1"/>
          </p:cNvSpPr>
          <p:nvPr/>
        </p:nvSpPr>
        <p:spPr bwMode="white">
          <a:xfrm>
            <a:off x="727075" y="4583113"/>
            <a:ext cx="2128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>
                <a:solidFill>
                  <a:schemeClr val="bg1"/>
                </a:solidFill>
              </a:rPr>
              <a:t>3.</a:t>
            </a:r>
            <a:r>
              <a:rPr lang="zh-CN" altLang="en-US" sz="2000">
                <a:solidFill>
                  <a:schemeClr val="bg1"/>
                </a:solidFill>
              </a:rPr>
              <a:t>输入数据并保存数据表：</a:t>
            </a:r>
            <a:endParaRPr lang="en-US" altLang="zh-CN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D9BF74F-364C-47B2-B8EA-BFE4997E6EC0}" type="slidenum">
              <a:rPr lang="en-US" altLang="zh-CN"/>
              <a:pPr/>
              <a:t>17</a:t>
            </a:fld>
            <a:endParaRPr lang="en-US" altLang="zh-CN"/>
          </a:p>
        </p:txBody>
      </p:sp>
      <p:sp>
        <p:nvSpPr>
          <p:cNvPr id="471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pic>
        <p:nvPicPr>
          <p:cNvPr id="47111" name="图片 2"/>
          <p:cNvPicPr>
            <a:picLocks noChangeAspect="1"/>
          </p:cNvPicPr>
          <p:nvPr/>
        </p:nvPicPr>
        <p:blipFill>
          <a:blip r:embed="rId2"/>
          <a:srcRect l="11230" t="1070" r="13570" b="5170"/>
          <a:stretch>
            <a:fillRect/>
          </a:stretch>
        </p:blipFill>
        <p:spPr bwMode="auto">
          <a:xfrm>
            <a:off x="200025" y="214313"/>
            <a:ext cx="6571957" cy="416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911" y="1330194"/>
            <a:ext cx="6326435" cy="397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圆角矩形 4"/>
          <p:cNvSpPr>
            <a:spLocks noChangeArrowheads="1"/>
          </p:cNvSpPr>
          <p:nvPr/>
        </p:nvSpPr>
        <p:spPr bwMode="auto">
          <a:xfrm>
            <a:off x="200211" y="512463"/>
            <a:ext cx="374519" cy="508165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endParaRPr lang="zh-CN" altLang="en-US"/>
          </a:p>
        </p:txBody>
      </p:sp>
      <p:sp>
        <p:nvSpPr>
          <p:cNvPr id="47114" name="圆角矩形 5"/>
          <p:cNvSpPr>
            <a:spLocks noChangeArrowheads="1"/>
          </p:cNvSpPr>
          <p:nvPr/>
        </p:nvSpPr>
        <p:spPr bwMode="auto">
          <a:xfrm>
            <a:off x="200211" y="2239922"/>
            <a:ext cx="492348" cy="351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endParaRPr lang="zh-CN" altLang="en-US"/>
          </a:p>
        </p:txBody>
      </p:sp>
      <p:sp>
        <p:nvSpPr>
          <p:cNvPr id="47115" name="圆角矩形 6"/>
          <p:cNvSpPr>
            <a:spLocks noChangeArrowheads="1"/>
          </p:cNvSpPr>
          <p:nvPr/>
        </p:nvSpPr>
        <p:spPr bwMode="auto">
          <a:xfrm>
            <a:off x="890242" y="393102"/>
            <a:ext cx="288000" cy="166199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endParaRPr lang="zh-CN" altLang="en-US"/>
          </a:p>
        </p:txBody>
      </p:sp>
      <p:sp>
        <p:nvSpPr>
          <p:cNvPr id="47116" name="圆角矩形 357"/>
          <p:cNvSpPr>
            <a:spLocks noChangeArrowheads="1"/>
          </p:cNvSpPr>
          <p:nvPr/>
        </p:nvSpPr>
        <p:spPr bwMode="auto">
          <a:xfrm>
            <a:off x="2823764" y="1329858"/>
            <a:ext cx="158221" cy="17979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zh-CN" b="0"/>
          </a:p>
        </p:txBody>
      </p:sp>
      <p:sp>
        <p:nvSpPr>
          <p:cNvPr id="47117" name="圆角矩形 366"/>
          <p:cNvSpPr>
            <a:spLocks noChangeArrowheads="1"/>
          </p:cNvSpPr>
          <p:nvPr/>
        </p:nvSpPr>
        <p:spPr bwMode="auto">
          <a:xfrm>
            <a:off x="4395740" y="2688826"/>
            <a:ext cx="2452431" cy="24056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r>
              <a:rPr lang="zh-CN" sz="1400" dirty="0">
                <a:latin typeface="Times New Roman" pitchFamily="18" charset="0"/>
                <a:cs typeface="Times New Roman" pitchFamily="18" charset="0"/>
              </a:rPr>
              <a:t>输入数据后保存并关闭表</a:t>
            </a:r>
            <a:endParaRPr lang="zh-CN" sz="3600" dirty="0"/>
          </a:p>
        </p:txBody>
      </p:sp>
      <p:sp>
        <p:nvSpPr>
          <p:cNvPr id="47118" name="圆角矩形 367"/>
          <p:cNvSpPr>
            <a:spLocks noChangeArrowheads="1"/>
          </p:cNvSpPr>
          <p:nvPr/>
        </p:nvSpPr>
        <p:spPr bwMode="auto">
          <a:xfrm>
            <a:off x="8766931" y="2206850"/>
            <a:ext cx="158408" cy="17979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zh-CN" b="0"/>
          </a:p>
        </p:txBody>
      </p:sp>
      <p:sp>
        <p:nvSpPr>
          <p:cNvPr id="47108" name="TextBox 14"/>
          <p:cNvSpPr txBox="1">
            <a:spLocks noChangeArrowheads="1"/>
          </p:cNvSpPr>
          <p:nvPr/>
        </p:nvSpPr>
        <p:spPr bwMode="auto">
          <a:xfrm>
            <a:off x="3128963" y="5600700"/>
            <a:ext cx="3629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/>
              <a:t>使用数据表模板创建数据表</a:t>
            </a:r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gray">
          <a:xfrm>
            <a:off x="6069696" y="3403600"/>
            <a:ext cx="2314575" cy="123983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zh-CN" altLang="en-US" dirty="0">
                <a:ea typeface="+mn-ea"/>
              </a:rPr>
              <a:t>对于一些常见和典型的应用，使用表模板方式创建数据表会更加方便快捷。</a:t>
            </a:r>
            <a:endParaRPr lang="en-US" altLang="zh-CN" dirty="0">
              <a:ea typeface="+mn-ea"/>
            </a:endParaRPr>
          </a:p>
        </p:txBody>
      </p:sp>
      <p:sp>
        <p:nvSpPr>
          <p:cNvPr id="17" name="TextBox 1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04125" y="6272213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7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500" tmFilter="0, 0; .2, .5; .8, .5; 1, 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50" autoRev="1" fill="hold"/>
                                        <p:tgtEl>
                                          <p:spTgt spid="47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500" tmFilter="0, 0; .2, .5; .8, .5; 1, 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50" autoRev="1" fill="hold"/>
                                        <p:tgtEl>
                                          <p:spTgt spid="47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 animBg="1"/>
      <p:bldP spid="47114" grpId="0" animBg="1"/>
      <p:bldP spid="47115" grpId="0" animBg="1"/>
      <p:bldP spid="47116" grpId="0" animBg="1"/>
      <p:bldP spid="47116" grpId="1" animBg="1"/>
      <p:bldP spid="47117" grpId="0"/>
      <p:bldP spid="47117" grpId="1"/>
      <p:bldP spid="47118" grpId="0" animBg="1"/>
      <p:bldP spid="47118" grpId="1" animBg="1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9075" y="185738"/>
            <a:ext cx="8686800" cy="730250"/>
          </a:xfrm>
        </p:spPr>
        <p:txBody>
          <a:bodyPr/>
          <a:lstStyle/>
          <a:p>
            <a:r>
              <a:rPr lang="en-US" altLang="zh-CN" sz="3600" smtClean="0">
                <a:ea typeface="宋体" charset="-122"/>
              </a:rPr>
              <a:t>4.2.2</a:t>
            </a:r>
            <a:r>
              <a:rPr lang="zh-CN" altLang="en-US" sz="3600" smtClean="0">
                <a:ea typeface="宋体" charset="-122"/>
              </a:rPr>
              <a:t>使用字段模板创建数据表</a:t>
            </a:r>
          </a:p>
        </p:txBody>
      </p:sp>
      <p:sp>
        <p:nvSpPr>
          <p:cNvPr id="48130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B2AF463-36AD-4B18-AFAD-8EE957D4FA44}" type="slidenum">
              <a:rPr lang="en-US" altLang="zh-CN"/>
              <a:pPr/>
              <a:t>18</a:t>
            </a:fld>
            <a:endParaRPr lang="en-US" altLang="zh-CN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371475" y="931863"/>
            <a:ext cx="8286750" cy="1239837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zh-CN" altLang="en-US" dirty="0">
                <a:ea typeface="+mn-ea"/>
              </a:rPr>
              <a:t>例</a:t>
            </a:r>
            <a:r>
              <a:rPr lang="en-US" dirty="0">
                <a:ea typeface="+mn-ea"/>
              </a:rPr>
              <a:t>4.2</a:t>
            </a:r>
            <a:r>
              <a:rPr lang="zh-CN" altLang="en-US" dirty="0">
                <a:ea typeface="+mn-ea"/>
              </a:rPr>
              <a:t>：使用字段模板，在上例“教学示例”数据库中，创建一个“学生信息表”。</a:t>
            </a:r>
            <a:endParaRPr lang="en-US" altLang="zh-CN" dirty="0">
              <a:ea typeface="+mn-ea"/>
            </a:endParaRPr>
          </a:p>
        </p:txBody>
      </p:sp>
      <p:sp>
        <p:nvSpPr>
          <p:cNvPr id="48132" name="AutoShape 3"/>
          <p:cNvSpPr>
            <a:spLocks noChangeArrowheads="1"/>
          </p:cNvSpPr>
          <p:nvPr/>
        </p:nvSpPr>
        <p:spPr bwMode="gray">
          <a:xfrm>
            <a:off x="415925" y="1858963"/>
            <a:ext cx="3763963" cy="3984625"/>
          </a:xfrm>
          <a:prstGeom prst="rtTriangle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lIns="87313" tIns="44450" rIns="87313" bIns="44450" anchor="ctr"/>
          <a:lstStyle/>
          <a:p>
            <a:pPr algn="ctr"/>
            <a:endParaRPr lang="zh-CN" altLang="zh-CN" b="0"/>
          </a:p>
        </p:txBody>
      </p:sp>
      <p:sp>
        <p:nvSpPr>
          <p:cNvPr id="48133" name="AutoShape 4"/>
          <p:cNvSpPr>
            <a:spLocks noChangeArrowheads="1"/>
          </p:cNvSpPr>
          <p:nvPr/>
        </p:nvSpPr>
        <p:spPr bwMode="gray">
          <a:xfrm>
            <a:off x="1698625" y="1728788"/>
            <a:ext cx="7259638" cy="7588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gray">
          <a:xfrm>
            <a:off x="915988" y="2024063"/>
            <a:ext cx="715962" cy="376237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48135" name="AutoShape 6"/>
          <p:cNvSpPr>
            <a:spLocks noChangeArrowheads="1"/>
          </p:cNvSpPr>
          <p:nvPr/>
        </p:nvSpPr>
        <p:spPr bwMode="gray">
          <a:xfrm>
            <a:off x="2436813" y="2586038"/>
            <a:ext cx="6707187" cy="673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48136" name="AutoShape 7"/>
          <p:cNvSpPr>
            <a:spLocks noChangeArrowheads="1"/>
          </p:cNvSpPr>
          <p:nvPr/>
        </p:nvSpPr>
        <p:spPr bwMode="gray">
          <a:xfrm>
            <a:off x="3138488" y="3371850"/>
            <a:ext cx="6005512" cy="671513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 dirty="0"/>
          </a:p>
        </p:txBody>
      </p:sp>
      <p:sp>
        <p:nvSpPr>
          <p:cNvPr id="48137" name="AutoShape 8"/>
          <p:cNvSpPr>
            <a:spLocks noChangeArrowheads="1"/>
          </p:cNvSpPr>
          <p:nvPr/>
        </p:nvSpPr>
        <p:spPr bwMode="gray">
          <a:xfrm>
            <a:off x="3829050" y="4148138"/>
            <a:ext cx="5314950" cy="6381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48138" name="AutoShape 9"/>
          <p:cNvSpPr>
            <a:spLocks noChangeArrowheads="1"/>
          </p:cNvSpPr>
          <p:nvPr/>
        </p:nvSpPr>
        <p:spPr bwMode="gray">
          <a:xfrm>
            <a:off x="4519613" y="4887913"/>
            <a:ext cx="4624387" cy="70506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gray">
          <a:xfrm>
            <a:off x="1627188" y="2787650"/>
            <a:ext cx="723900" cy="381000"/>
          </a:xfrm>
          <a:prstGeom prst="rightArrow">
            <a:avLst>
              <a:gd name="adj1" fmla="val 50000"/>
              <a:gd name="adj2" fmla="val 64358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gray">
          <a:xfrm>
            <a:off x="2328863" y="3503613"/>
            <a:ext cx="723900" cy="382587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gray">
          <a:xfrm>
            <a:off x="3016250" y="4243388"/>
            <a:ext cx="725488" cy="381000"/>
          </a:xfrm>
          <a:prstGeom prst="rightArrow">
            <a:avLst>
              <a:gd name="adj1" fmla="val 50000"/>
              <a:gd name="adj2" fmla="val 64358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gray">
          <a:xfrm>
            <a:off x="3716338" y="4983163"/>
            <a:ext cx="712787" cy="376237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48143" name="TextBox 17"/>
          <p:cNvSpPr txBox="1">
            <a:spLocks noChangeArrowheads="1"/>
          </p:cNvSpPr>
          <p:nvPr/>
        </p:nvSpPr>
        <p:spPr bwMode="auto">
          <a:xfrm>
            <a:off x="1774825" y="1803400"/>
            <a:ext cx="6754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1.</a:t>
            </a:r>
            <a:r>
              <a:rPr lang="zh-CN" altLang="en-US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创建空白数据表</a:t>
            </a:r>
            <a:r>
              <a:rPr lang="zh-CN" altLang="en-US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：单击</a:t>
            </a:r>
            <a:r>
              <a:rPr lang="zh-CN" altLang="en-US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“创建”选项</a:t>
            </a:r>
            <a:r>
              <a:rPr lang="zh-CN" altLang="en-US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卡的</a:t>
            </a:r>
            <a:r>
              <a:rPr lang="zh-CN" altLang="en-US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“表”</a:t>
            </a:r>
            <a:r>
              <a:rPr lang="zh-CN" altLang="en-US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按钮；</a:t>
            </a:r>
            <a:endParaRPr lang="zh-CN" altLang="en-US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48144" name="TextBox 18"/>
          <p:cNvSpPr txBox="1">
            <a:spLocks noChangeArrowheads="1"/>
          </p:cNvSpPr>
          <p:nvPr/>
        </p:nvSpPr>
        <p:spPr bwMode="auto">
          <a:xfrm>
            <a:off x="3243036" y="3516314"/>
            <a:ext cx="57007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3.</a:t>
            </a:r>
            <a:r>
              <a:rPr lang="zh-CN" altLang="en-US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输入字段名称：“学号”字段</a:t>
            </a:r>
            <a:r>
              <a:rPr lang="zh-CN" altLang="en-US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名称；</a:t>
            </a:r>
            <a:endParaRPr lang="zh-CN" altLang="en-US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48145" name="TextBox 19"/>
          <p:cNvSpPr txBox="1">
            <a:spLocks noChangeArrowheads="1"/>
          </p:cNvSpPr>
          <p:nvPr/>
        </p:nvSpPr>
        <p:spPr bwMode="auto">
          <a:xfrm>
            <a:off x="4578350" y="4946650"/>
            <a:ext cx="4565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5.</a:t>
            </a:r>
            <a:r>
              <a:rPr lang="zh-CN" altLang="en-US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保存数据表：</a:t>
            </a:r>
            <a:r>
              <a:rPr lang="zh-CN" altLang="en-US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单击“保存”</a:t>
            </a:r>
            <a:r>
              <a:rPr lang="zh-CN" altLang="en-US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按钮</a:t>
            </a:r>
            <a:r>
              <a:rPr lang="en-US" altLang="zh-CN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，输入</a:t>
            </a:r>
            <a:r>
              <a:rPr lang="zh-CN" altLang="en-US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“学生信息表”，单击“确定”按钮。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28888" y="2571750"/>
            <a:ext cx="66151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dirty="0">
                <a:ea typeface="+mn-ea"/>
              </a:rPr>
              <a:t>选择数据类型</a:t>
            </a:r>
            <a:r>
              <a:rPr lang="zh-CN" altLang="en-US" dirty="0" smtClean="0">
                <a:ea typeface="+mn-ea"/>
              </a:rPr>
              <a:t>：单击“其他字段”按钮边</a:t>
            </a:r>
            <a:r>
              <a:rPr lang="zh-CN" altLang="en-US" dirty="0">
                <a:ea typeface="+mn-ea"/>
              </a:rPr>
              <a:t>的下拉箭头</a:t>
            </a:r>
            <a:r>
              <a:rPr lang="en-US" dirty="0">
                <a:ea typeface="+mn-ea"/>
              </a:rPr>
              <a:t> </a:t>
            </a:r>
            <a:r>
              <a:rPr lang="zh-CN" altLang="en-US" dirty="0">
                <a:ea typeface="+mn-ea"/>
              </a:rPr>
              <a:t>，选择需要“格式文本”；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00475" y="4173538"/>
            <a:ext cx="51577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dirty="0">
                <a:ea typeface="+mn-ea"/>
              </a:rPr>
              <a:t>输入数据记录：按</a:t>
            </a:r>
            <a:r>
              <a:rPr lang="zh-CN" altLang="en-US" dirty="0" smtClean="0">
                <a:ea typeface="+mn-ea"/>
              </a:rPr>
              <a:t>要求输入</a:t>
            </a:r>
            <a:r>
              <a:rPr lang="zh-CN" altLang="en-US" dirty="0">
                <a:ea typeface="+mn-ea"/>
              </a:rPr>
              <a:t>若干条数据记录；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1225" y="4281488"/>
            <a:ext cx="10604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步骤：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452B890-EB85-4FCA-8B42-18AB03D65F8B}" type="slidenum">
              <a:rPr lang="en-US" altLang="zh-CN"/>
              <a:pPr/>
              <a:t>19</a:t>
            </a:fld>
            <a:endParaRPr lang="en-US" altLang="zh-CN"/>
          </a:p>
        </p:txBody>
      </p:sp>
      <p:pic>
        <p:nvPicPr>
          <p:cNvPr id="49161" name="图片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239" y="164057"/>
            <a:ext cx="5819189" cy="481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图片 9"/>
          <p:cNvPicPr>
            <a:picLocks noChangeAspect="1"/>
          </p:cNvPicPr>
          <p:nvPr/>
        </p:nvPicPr>
        <p:blipFill>
          <a:blip r:embed="rId3"/>
          <a:srcRect l="11130" t="1427" r="13670" b="5347"/>
          <a:stretch>
            <a:fillRect/>
          </a:stretch>
        </p:blipFill>
        <p:spPr bwMode="auto">
          <a:xfrm>
            <a:off x="1300511" y="1339601"/>
            <a:ext cx="6143016" cy="508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图片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4017" y="2451050"/>
            <a:ext cx="5234667" cy="432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圆角矩形 12"/>
          <p:cNvSpPr>
            <a:spLocks noChangeArrowheads="1"/>
          </p:cNvSpPr>
          <p:nvPr/>
        </p:nvSpPr>
        <p:spPr bwMode="auto">
          <a:xfrm>
            <a:off x="886074" y="966024"/>
            <a:ext cx="664501" cy="30591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r>
              <a:rPr lang="en-US" altLang="zh-CN" sz="1400" dirty="0">
                <a:latin typeface="Calibri" pitchFamily="34" charset="0"/>
              </a:rPr>
              <a:t>①</a:t>
            </a:r>
            <a:r>
              <a:rPr lang="zh-CN" altLang="en-US" sz="1400" dirty="0">
                <a:latin typeface="Calibri" pitchFamily="34" charset="0"/>
              </a:rPr>
              <a:t>单击</a:t>
            </a:r>
            <a:endParaRPr lang="zh-CN" sz="3600" dirty="0"/>
          </a:p>
        </p:txBody>
      </p:sp>
      <p:cxnSp>
        <p:nvCxnSpPr>
          <p:cNvPr id="49165" name="直接箭头连接符 13"/>
          <p:cNvCxnSpPr>
            <a:cxnSpLocks noChangeShapeType="1"/>
          </p:cNvCxnSpPr>
          <p:nvPr/>
        </p:nvCxnSpPr>
        <p:spPr bwMode="auto">
          <a:xfrm flipH="1" flipV="1">
            <a:off x="749750" y="769039"/>
            <a:ext cx="179164" cy="24696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49166" name="圆角矩形 14"/>
          <p:cNvSpPr>
            <a:spLocks noChangeArrowheads="1"/>
          </p:cNvSpPr>
          <p:nvPr/>
        </p:nvSpPr>
        <p:spPr bwMode="auto">
          <a:xfrm>
            <a:off x="3036401" y="2156221"/>
            <a:ext cx="664501" cy="41766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r>
              <a:rPr lang="en-US" altLang="zh-CN" sz="1400" dirty="0" smtClean="0">
                <a:latin typeface="Calibri" pitchFamily="34" charset="0"/>
              </a:rPr>
              <a:t>②</a:t>
            </a:r>
            <a:r>
              <a:rPr lang="zh-CN" altLang="en-US" sz="1400" dirty="0" smtClean="0">
                <a:latin typeface="Calibri" pitchFamily="34" charset="0"/>
              </a:rPr>
              <a:t>单击</a:t>
            </a:r>
            <a:r>
              <a:rPr lang="en-US" altLang="zh-CN" sz="1400" dirty="0" smtClean="0">
                <a:latin typeface="Calibri" pitchFamily="34" charset="0"/>
              </a:rPr>
              <a:t/>
            </a:r>
            <a:br>
              <a:rPr lang="en-US" altLang="zh-CN" sz="1400" dirty="0" smtClean="0">
                <a:latin typeface="Calibri" pitchFamily="34" charset="0"/>
              </a:rPr>
            </a:br>
            <a:r>
              <a:rPr lang="zh-CN" altLang="en-US" sz="1400" dirty="0" smtClean="0">
                <a:latin typeface="Calibri" pitchFamily="34" charset="0"/>
              </a:rPr>
              <a:t>选择</a:t>
            </a:r>
            <a:endParaRPr lang="zh-CN" sz="3600" dirty="0"/>
          </a:p>
        </p:txBody>
      </p:sp>
      <p:cxnSp>
        <p:nvCxnSpPr>
          <p:cNvPr id="49167" name="直接箭头连接符 15"/>
          <p:cNvCxnSpPr>
            <a:cxnSpLocks noChangeShapeType="1"/>
          </p:cNvCxnSpPr>
          <p:nvPr/>
        </p:nvCxnSpPr>
        <p:spPr bwMode="auto">
          <a:xfrm flipH="1" flipV="1">
            <a:off x="2836167" y="2156221"/>
            <a:ext cx="274432" cy="11658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49168" name="圆角矩形 17"/>
          <p:cNvSpPr>
            <a:spLocks noChangeArrowheads="1"/>
          </p:cNvSpPr>
          <p:nvPr/>
        </p:nvSpPr>
        <p:spPr bwMode="auto">
          <a:xfrm>
            <a:off x="4907193" y="3882973"/>
            <a:ext cx="664501" cy="30571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r>
              <a:rPr lang="en-US" altLang="zh-CN" sz="1400" dirty="0">
                <a:latin typeface="Calibri" pitchFamily="34" charset="0"/>
              </a:rPr>
              <a:t>③</a:t>
            </a:r>
            <a:r>
              <a:rPr lang="zh-CN" altLang="en-US" sz="1400" dirty="0">
                <a:latin typeface="Calibri" pitchFamily="34" charset="0"/>
              </a:rPr>
              <a:t>输入</a:t>
            </a:r>
            <a:endParaRPr lang="zh-CN" sz="3600" dirty="0"/>
          </a:p>
        </p:txBody>
      </p:sp>
      <p:cxnSp>
        <p:nvCxnSpPr>
          <p:cNvPr id="49169" name="直接箭头连接符 18"/>
          <p:cNvCxnSpPr>
            <a:cxnSpLocks noChangeShapeType="1"/>
          </p:cNvCxnSpPr>
          <p:nvPr/>
        </p:nvCxnSpPr>
        <p:spPr bwMode="auto">
          <a:xfrm flipV="1">
            <a:off x="5239359" y="3637310"/>
            <a:ext cx="0" cy="2456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49170" name="圆角矩形 121"/>
          <p:cNvSpPr>
            <a:spLocks noChangeArrowheads="1"/>
          </p:cNvSpPr>
          <p:nvPr/>
        </p:nvSpPr>
        <p:spPr bwMode="auto">
          <a:xfrm>
            <a:off x="5622953" y="3919645"/>
            <a:ext cx="1404215" cy="27720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just">
              <a:lnSpc>
                <a:spcPct val="80000"/>
              </a:lnSpc>
            </a:pPr>
            <a:r>
              <a:rPr lang="en-US" altLang="zh-CN" sz="1400" dirty="0">
                <a:latin typeface="Calibri" pitchFamily="34" charset="0"/>
              </a:rPr>
              <a:t>④</a:t>
            </a:r>
            <a:r>
              <a:rPr lang="zh-CN" altLang="en-US" sz="1400" dirty="0">
                <a:latin typeface="Calibri" pitchFamily="34" charset="0"/>
              </a:rPr>
              <a:t>添加其他字段</a:t>
            </a:r>
            <a:endParaRPr lang="zh-CN" sz="3600" dirty="0"/>
          </a:p>
        </p:txBody>
      </p:sp>
      <p:cxnSp>
        <p:nvCxnSpPr>
          <p:cNvPr id="49171" name="直接箭头连接符 123"/>
          <p:cNvCxnSpPr>
            <a:cxnSpLocks noChangeShapeType="1"/>
          </p:cNvCxnSpPr>
          <p:nvPr/>
        </p:nvCxnSpPr>
        <p:spPr bwMode="auto">
          <a:xfrm>
            <a:off x="3807817" y="2625902"/>
            <a:ext cx="0" cy="19024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pic>
        <p:nvPicPr>
          <p:cNvPr id="49160" name="图片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1713" y="4513875"/>
            <a:ext cx="3067144" cy="152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圆角矩形 122"/>
          <p:cNvSpPr>
            <a:spLocks noChangeArrowheads="1"/>
          </p:cNvSpPr>
          <p:nvPr/>
        </p:nvSpPr>
        <p:spPr bwMode="auto">
          <a:xfrm>
            <a:off x="3151813" y="4577974"/>
            <a:ext cx="664514" cy="30573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just">
              <a:lnSpc>
                <a:spcPct val="80000"/>
              </a:lnSpc>
            </a:pPr>
            <a:r>
              <a:rPr lang="en-US" altLang="zh-CN" sz="1400" dirty="0">
                <a:latin typeface="Calibri" pitchFamily="34" charset="0"/>
              </a:rPr>
              <a:t>⑤</a:t>
            </a:r>
            <a:r>
              <a:rPr lang="zh-CN" altLang="en-US" sz="1400" dirty="0">
                <a:latin typeface="Calibri" pitchFamily="34" charset="0"/>
              </a:rPr>
              <a:t>保存</a:t>
            </a:r>
            <a:endParaRPr lang="zh-CN" sz="3600" dirty="0"/>
          </a:p>
        </p:txBody>
      </p:sp>
      <p:sp>
        <p:nvSpPr>
          <p:cNvPr id="49155" name="TextBox 21"/>
          <p:cNvSpPr txBox="1">
            <a:spLocks noChangeArrowheads="1"/>
          </p:cNvSpPr>
          <p:nvPr/>
        </p:nvSpPr>
        <p:spPr bwMode="auto">
          <a:xfrm>
            <a:off x="6186488" y="242887"/>
            <a:ext cx="2957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dirty="0"/>
              <a:t>使用字段模板创建数据表</a:t>
            </a: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5843670" y="4498975"/>
            <a:ext cx="2786063" cy="211137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zh-CN" altLang="en-US" dirty="0">
                <a:ea typeface="+mn-ea"/>
              </a:rPr>
              <a:t>通过</a:t>
            </a:r>
            <a:r>
              <a:rPr lang="en-US" dirty="0">
                <a:ea typeface="+mn-ea"/>
              </a:rPr>
              <a:t>Access 2010</a:t>
            </a:r>
            <a:r>
              <a:rPr lang="zh-CN" altLang="en-US" dirty="0">
                <a:ea typeface="+mn-ea"/>
              </a:rPr>
              <a:t>自带的字段模板创建数据表，是</a:t>
            </a:r>
            <a:r>
              <a:rPr lang="en-US" dirty="0">
                <a:ea typeface="+mn-ea"/>
              </a:rPr>
              <a:t>Access2010</a:t>
            </a:r>
            <a:r>
              <a:rPr lang="zh-CN" altLang="en-US" dirty="0">
                <a:ea typeface="+mn-ea"/>
              </a:rPr>
              <a:t>提供的一种新的创建数据表的方法。模板中已经设计好了各种字段属性，可以直接使用。</a:t>
            </a:r>
            <a:endParaRPr lang="en-US" altLang="zh-CN" dirty="0">
              <a:ea typeface="+mn-ea"/>
            </a:endParaRPr>
          </a:p>
        </p:txBody>
      </p:sp>
      <p:sp>
        <p:nvSpPr>
          <p:cNvPr id="21" name="TextBox 20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8743156" y="6260287"/>
            <a:ext cx="4008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2463311" y="5152821"/>
            <a:ext cx="828000" cy="252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361713" y="2373625"/>
            <a:ext cx="611670" cy="152958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4" grpId="0"/>
      <p:bldP spid="49166" grpId="0"/>
      <p:bldP spid="49168" grpId="0"/>
      <p:bldP spid="49170" grpId="0"/>
      <p:bldP spid="49158" grpId="0"/>
      <p:bldP spid="23" grpId="0" animBg="1"/>
      <p:bldP spid="21" grpId="0"/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39" name="Freeform 483"/>
          <p:cNvSpPr>
            <a:spLocks/>
          </p:cNvSpPr>
          <p:nvPr/>
        </p:nvSpPr>
        <p:spPr bwMode="gray">
          <a:xfrm>
            <a:off x="2478088" y="1239838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99138" name="Freeform 482"/>
          <p:cNvSpPr>
            <a:spLocks/>
          </p:cNvSpPr>
          <p:nvPr/>
        </p:nvSpPr>
        <p:spPr bwMode="gray">
          <a:xfrm>
            <a:off x="2186925" y="1191710"/>
            <a:ext cx="751976" cy="615950"/>
          </a:xfrm>
          <a:prstGeom prst="diamond">
            <a:avLst/>
          </a:prstGeom>
          <a:gradFill rotWithShape="1">
            <a:gsLst>
              <a:gs pos="0">
                <a:schemeClr val="accent2">
                  <a:gamma/>
                  <a:shade val="6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6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99101" name="Rectangle 445"/>
          <p:cNvSpPr>
            <a:spLocks noGrp="1" noChangeArrowheads="1"/>
          </p:cNvSpPr>
          <p:nvPr>
            <p:ph type="title"/>
          </p:nvPr>
        </p:nvSpPr>
        <p:spPr>
          <a:xfrm>
            <a:off x="0" y="82550"/>
            <a:ext cx="9144000" cy="862013"/>
          </a:xfrm>
        </p:spPr>
        <p:txBody>
          <a:bodyPr/>
          <a:lstStyle/>
          <a:p>
            <a:r>
              <a:rPr lang="zh-CN" altLang="en-US" sz="3600" dirty="0" smtClean="0">
                <a:ea typeface="宋体" charset="-122"/>
              </a:rPr>
              <a:t>第</a:t>
            </a:r>
            <a:r>
              <a:rPr lang="en-US" altLang="zh-CN" sz="3600" dirty="0" smtClean="0">
                <a:ea typeface="宋体" charset="-122"/>
              </a:rPr>
              <a:t>4</a:t>
            </a:r>
            <a:r>
              <a:rPr lang="zh-CN" altLang="en-US" sz="3600" dirty="0" smtClean="0">
                <a:ea typeface="宋体" charset="-122"/>
              </a:rPr>
              <a:t>章 数据表的设计与创建	</a:t>
            </a:r>
            <a:endParaRPr lang="en-US" altLang="zh-CN" sz="3600" dirty="0" smtClean="0">
              <a:ea typeface="宋体" charset="-122"/>
            </a:endParaRPr>
          </a:p>
        </p:txBody>
      </p:sp>
      <p:sp>
        <p:nvSpPr>
          <p:cNvPr id="199118" name="Text Box 462">
            <a:hlinkClick r:id="rId2" action="ppaction://hlinksldjump"/>
          </p:cNvPr>
          <p:cNvSpPr txBox="1">
            <a:spLocks noChangeArrowheads="1"/>
          </p:cNvSpPr>
          <p:nvPr/>
        </p:nvSpPr>
        <p:spPr bwMode="gray">
          <a:xfrm>
            <a:off x="2767013" y="1290638"/>
            <a:ext cx="4376737" cy="4603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dirty="0">
                <a:ea typeface="+mn-ea"/>
              </a:rPr>
              <a:t>设计数据表</a:t>
            </a:r>
            <a:endParaRPr lang="en-US" altLang="zh-CN" sz="2400" dirty="0"/>
          </a:p>
        </p:txBody>
      </p:sp>
      <p:sp>
        <p:nvSpPr>
          <p:cNvPr id="199114" name="Text Box 458"/>
          <p:cNvSpPr txBox="1">
            <a:spLocks noChangeArrowheads="1"/>
          </p:cNvSpPr>
          <p:nvPr/>
        </p:nvSpPr>
        <p:spPr bwMode="gray">
          <a:xfrm>
            <a:off x="2320925" y="1138238"/>
            <a:ext cx="482600" cy="6461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" name="Freeform 487"/>
          <p:cNvSpPr>
            <a:spLocks/>
          </p:cNvSpPr>
          <p:nvPr/>
        </p:nvSpPr>
        <p:spPr bwMode="gray">
          <a:xfrm>
            <a:off x="2552700" y="3106281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27" name="Freeform 488"/>
          <p:cNvSpPr>
            <a:spLocks/>
          </p:cNvSpPr>
          <p:nvPr/>
        </p:nvSpPr>
        <p:spPr bwMode="gray">
          <a:xfrm>
            <a:off x="2177088" y="3133729"/>
            <a:ext cx="609600" cy="568325"/>
          </a:xfrm>
          <a:prstGeom prst="diamond">
            <a:avLst/>
          </a:prstGeom>
          <a:gradFill rotWithShape="1">
            <a:gsLst>
              <a:gs pos="0">
                <a:schemeClr val="hlink">
                  <a:gamma/>
                  <a:shade val="6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6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28" name="Text Box 489">
            <a:hlinkClick r:id="rId3" action="ppaction://hlinksldjump"/>
          </p:cNvPr>
          <p:cNvSpPr txBox="1">
            <a:spLocks noChangeArrowheads="1"/>
          </p:cNvSpPr>
          <p:nvPr/>
        </p:nvSpPr>
        <p:spPr bwMode="gray">
          <a:xfrm>
            <a:off x="2955925" y="3165018"/>
            <a:ext cx="3581400" cy="4619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dirty="0">
                <a:ea typeface="+mn-ea"/>
              </a:rPr>
              <a:t>创建数据表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sp>
        <p:nvSpPr>
          <p:cNvPr id="29" name="Text Box 470"/>
          <p:cNvSpPr txBox="1">
            <a:spLocks noChangeArrowheads="1"/>
          </p:cNvSpPr>
          <p:nvPr/>
        </p:nvSpPr>
        <p:spPr bwMode="gray">
          <a:xfrm>
            <a:off x="2390775" y="3109456"/>
            <a:ext cx="304800" cy="6413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806" name="灯片编号占位符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C607C20-A4E5-4974-8A10-6B07AF2BDFFE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gray">
          <a:xfrm>
            <a:off x="2562225" y="1831975"/>
            <a:ext cx="4361089" cy="1143454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u="sng" dirty="0">
                <a:ea typeface="+mn-ea"/>
                <a:hlinkClick r:id="rId4" action="ppaction://hlinksldjump"/>
              </a:rPr>
              <a:t>4.1.1</a:t>
            </a:r>
            <a:r>
              <a:rPr lang="zh-CN" altLang="en-US" u="sng" dirty="0">
                <a:ea typeface="+mn-ea"/>
                <a:hlinkClick r:id="rId4" action="ppaction://hlinksldjump"/>
              </a:rPr>
              <a:t>数据表的结构</a:t>
            </a:r>
            <a:endParaRPr lang="en-US" altLang="zh-CN" u="sng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u="sng" dirty="0">
                <a:ea typeface="+mn-ea"/>
                <a:hlinkClick r:id="rId5" action="ppaction://hlinksldjump"/>
              </a:rPr>
              <a:t>4.1.2</a:t>
            </a:r>
            <a:r>
              <a:rPr lang="zh-CN" altLang="en-US" u="sng" dirty="0">
                <a:ea typeface="+mn-ea"/>
                <a:hlinkClick r:id="rId5" action="ppaction://hlinksldjump"/>
              </a:rPr>
              <a:t>数据类型</a:t>
            </a:r>
            <a:endParaRPr lang="en-US" altLang="zh-CN" u="sng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u="sng" dirty="0">
                <a:ea typeface="+mn-ea"/>
                <a:hlinkClick r:id="rId6" action="ppaction://hlinksldjump"/>
              </a:rPr>
              <a:t>4.1.3</a:t>
            </a:r>
            <a:r>
              <a:rPr lang="zh-CN" altLang="en-US" u="sng" dirty="0">
                <a:ea typeface="+mn-ea"/>
                <a:hlinkClick r:id="rId6" action="ppaction://hlinksldjump"/>
              </a:rPr>
              <a:t>字段</a:t>
            </a:r>
            <a:r>
              <a:rPr lang="zh-CN" altLang="en-US" u="sng" dirty="0" smtClean="0">
                <a:ea typeface="+mn-ea"/>
                <a:hlinkClick r:id="rId6" action="ppaction://hlinksldjump"/>
              </a:rPr>
              <a:t>属性</a:t>
            </a:r>
            <a:endParaRPr lang="zh-CN" altLang="en-US" dirty="0">
              <a:ea typeface="+mn-ea"/>
            </a:endParaRPr>
          </a:p>
        </p:txBody>
      </p:sp>
      <p:sp>
        <p:nvSpPr>
          <p:cNvPr id="31" name="AutoShape 34"/>
          <p:cNvSpPr>
            <a:spLocks noChangeArrowheads="1"/>
          </p:cNvSpPr>
          <p:nvPr/>
        </p:nvSpPr>
        <p:spPr bwMode="gray">
          <a:xfrm>
            <a:off x="2601913" y="3639001"/>
            <a:ext cx="4379458" cy="293211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dirty="0" smtClean="0">
                <a:ea typeface="+mn-ea"/>
                <a:hlinkClick r:id="rId7" action="ppaction://hlinksldjump"/>
              </a:rPr>
              <a:t>4.2.1</a:t>
            </a:r>
            <a:r>
              <a:rPr lang="zh-CN" altLang="en-US" dirty="0" smtClean="0">
                <a:ea typeface="+mn-ea"/>
                <a:hlinkClick r:id="rId7" action="ppaction://hlinksldjump"/>
              </a:rPr>
              <a:t>使用数据表模板</a:t>
            </a:r>
            <a:r>
              <a:rPr lang="zh-CN" altLang="en-US" dirty="0">
                <a:ea typeface="+mn-ea"/>
                <a:hlinkClick r:id="rId7" action="ppaction://hlinksldjump"/>
              </a:rPr>
              <a:t>创建</a:t>
            </a:r>
            <a:r>
              <a:rPr lang="zh-CN" altLang="en-US" dirty="0" smtClean="0">
                <a:ea typeface="+mn-ea"/>
                <a:hlinkClick r:id="rId7" action="ppaction://hlinksldjump"/>
              </a:rPr>
              <a:t>数据表</a:t>
            </a:r>
            <a:endParaRPr lang="en-US" altLang="zh-CN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dirty="0">
                <a:ea typeface="+mn-ea"/>
                <a:hlinkClick r:id="rId8" action="ppaction://hlinksldjump"/>
              </a:rPr>
              <a:t>4.2.2</a:t>
            </a:r>
            <a:r>
              <a:rPr lang="zh-CN" altLang="en-US" dirty="0">
                <a:ea typeface="+mn-ea"/>
                <a:hlinkClick r:id="rId8" action="ppaction://hlinksldjump"/>
              </a:rPr>
              <a:t>使用字段模板创建数据</a:t>
            </a:r>
            <a:endParaRPr lang="en-US" altLang="zh-CN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dirty="0">
                <a:ea typeface="+mn-ea"/>
                <a:hlinkClick r:id="rId9" action="ppaction://hlinksldjump"/>
              </a:rPr>
              <a:t>4.2.3</a:t>
            </a:r>
            <a:r>
              <a:rPr lang="zh-CN" altLang="en-US" dirty="0">
                <a:ea typeface="+mn-ea"/>
                <a:hlinkClick r:id="rId9" action="ppaction://hlinksldjump"/>
              </a:rPr>
              <a:t>使用“表”按钮创建数据表</a:t>
            </a:r>
            <a:endParaRPr lang="en-US" altLang="zh-CN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dirty="0">
                <a:ea typeface="+mn-ea"/>
                <a:hlinkClick r:id="rId10" action="ppaction://hlinksldjump"/>
              </a:rPr>
              <a:t>4.2.4</a:t>
            </a:r>
            <a:r>
              <a:rPr lang="zh-CN" altLang="en-US" dirty="0">
                <a:ea typeface="+mn-ea"/>
                <a:hlinkClick r:id="rId10" action="ppaction://hlinksldjump"/>
              </a:rPr>
              <a:t>使用“表设计”按钮创建</a:t>
            </a:r>
            <a:r>
              <a:rPr lang="zh-CN" altLang="en-US" dirty="0" smtClean="0">
                <a:ea typeface="+mn-ea"/>
                <a:hlinkClick r:id="rId10" action="ppaction://hlinksldjump"/>
              </a:rPr>
              <a:t>数据表</a:t>
            </a:r>
            <a:r>
              <a:rPr lang="zh-CN" altLang="en-US" dirty="0" smtClean="0">
                <a:ea typeface="+mn-ea"/>
              </a:rPr>
              <a:t> </a:t>
            </a:r>
            <a:r>
              <a:rPr lang="zh-CN" altLang="en-US" sz="1400" dirty="0" smtClean="0">
                <a:solidFill>
                  <a:srgbClr val="FF0000"/>
                </a:solidFill>
                <a:ea typeface="+mn-ea"/>
              </a:rPr>
              <a:t>★</a:t>
            </a:r>
            <a:endParaRPr lang="en-US" altLang="zh-CN" dirty="0">
              <a:solidFill>
                <a:srgbClr val="FF0000"/>
              </a:solidFill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dirty="0">
                <a:ea typeface="+mn-ea"/>
                <a:hlinkClick r:id="rId11" action="ppaction://hlinksldjump"/>
              </a:rPr>
              <a:t>4.2.5</a:t>
            </a:r>
            <a:r>
              <a:rPr lang="zh-CN" altLang="en-US" dirty="0">
                <a:ea typeface="+mn-ea"/>
                <a:hlinkClick r:id="rId11" action="ppaction://hlinksldjump"/>
              </a:rPr>
              <a:t>通过导入创建</a:t>
            </a:r>
            <a:r>
              <a:rPr lang="zh-CN" altLang="en-US" dirty="0" smtClean="0">
                <a:ea typeface="+mn-ea"/>
                <a:hlinkClick r:id="rId11" action="ppaction://hlinksldjump"/>
              </a:rPr>
              <a:t>数据表</a:t>
            </a:r>
            <a:r>
              <a:rPr lang="zh-CN" altLang="en-US" dirty="0" smtClean="0">
                <a:ea typeface="+mn-ea"/>
              </a:rPr>
              <a:t> </a:t>
            </a:r>
            <a:r>
              <a:rPr lang="zh-CN" altLang="en-US" sz="1400" dirty="0" smtClean="0">
                <a:solidFill>
                  <a:srgbClr val="FF0000"/>
                </a:solidFill>
                <a:ea typeface="+mn-ea"/>
              </a:rPr>
              <a:t>☆</a:t>
            </a:r>
            <a:endParaRPr lang="en-US" altLang="zh-CN" dirty="0">
              <a:solidFill>
                <a:srgbClr val="FF0000"/>
              </a:solidFill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dirty="0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6225" y="185738"/>
            <a:ext cx="8686800" cy="744537"/>
          </a:xfrm>
        </p:spPr>
        <p:txBody>
          <a:bodyPr/>
          <a:lstStyle/>
          <a:p>
            <a:r>
              <a:rPr lang="en-US" altLang="zh-CN" sz="3600" smtClean="0">
                <a:ea typeface="宋体" charset="-122"/>
              </a:rPr>
              <a:t>4.2.3</a:t>
            </a:r>
            <a:r>
              <a:rPr lang="zh-CN" altLang="en-US" sz="3600" smtClean="0">
                <a:ea typeface="宋体" charset="-122"/>
              </a:rPr>
              <a:t>使用“表”按钮创建数据表</a:t>
            </a:r>
          </a:p>
        </p:txBody>
      </p:sp>
      <p:sp>
        <p:nvSpPr>
          <p:cNvPr id="50178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CF09EEC-5620-4102-A03C-C0BEECB85E1F}" type="slidenum">
              <a:rPr lang="en-US" altLang="zh-CN"/>
              <a:pPr/>
              <a:t>20</a:t>
            </a:fld>
            <a:endParaRPr lang="en-US" altLang="zh-CN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371475" y="931863"/>
            <a:ext cx="8286750" cy="1239837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zh-CN" altLang="en-US" dirty="0">
                <a:ea typeface="+mn-ea"/>
              </a:rPr>
              <a:t>例</a:t>
            </a:r>
            <a:r>
              <a:rPr lang="en-US" dirty="0">
                <a:ea typeface="+mn-ea"/>
              </a:rPr>
              <a:t>4.3</a:t>
            </a:r>
            <a:r>
              <a:rPr lang="zh-CN" altLang="en-US" dirty="0">
                <a:ea typeface="+mn-ea"/>
              </a:rPr>
              <a:t>：在“教学示例”数据库中自行设计和创建一个新的数据表。例如：根据自己的学业情况设计一个数据表，包含课程名称、成绩、任课老师、上课时间地点等信息。</a:t>
            </a:r>
            <a:endParaRPr lang="en-US" altLang="zh-CN" dirty="0">
              <a:ea typeface="+mn-ea"/>
            </a:endParaRPr>
          </a:p>
        </p:txBody>
      </p:sp>
      <p:sp>
        <p:nvSpPr>
          <p:cNvPr id="50180" name="Rectangle 29"/>
          <p:cNvSpPr>
            <a:spLocks noChangeArrowheads="1"/>
          </p:cNvSpPr>
          <p:nvPr/>
        </p:nvSpPr>
        <p:spPr bwMode="auto">
          <a:xfrm>
            <a:off x="374650" y="2030413"/>
            <a:ext cx="2365375" cy="3884612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2801938" y="5913438"/>
            <a:ext cx="2046287" cy="630237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2674938" y="1825625"/>
            <a:ext cx="3059112" cy="920750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0183" name="Rectangle 30"/>
          <p:cNvSpPr>
            <a:spLocks noChangeArrowheads="1"/>
          </p:cNvSpPr>
          <p:nvPr/>
        </p:nvSpPr>
        <p:spPr bwMode="auto">
          <a:xfrm>
            <a:off x="401638" y="2433638"/>
            <a:ext cx="2274887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lnSpc>
                <a:spcPct val="110000"/>
              </a:lnSpc>
            </a:pPr>
            <a:r>
              <a:rPr lang="zh-CN" altLang="en-US" sz="1400" dirty="0"/>
              <a:t>       </a:t>
            </a:r>
            <a:r>
              <a:rPr lang="zh-CN" altLang="en-US" sz="1600" dirty="0"/>
              <a:t>在“创建”选项卡中，单击“表格”组中的“表”按钮 ，系统在数据库中插入一个名为“表</a:t>
            </a:r>
            <a:r>
              <a:rPr lang="en-US" altLang="zh-CN" sz="1600" dirty="0"/>
              <a:t>1</a:t>
            </a:r>
            <a:r>
              <a:rPr lang="zh-CN" altLang="en-US" sz="1600" dirty="0"/>
              <a:t>”的新数据表；单击“单击以添加”边的下拉箭头，在下拉菜单</a:t>
            </a:r>
            <a:r>
              <a:rPr lang="zh-CN" altLang="en-US" sz="1600" dirty="0" smtClean="0"/>
              <a:t>中选择需要的数据类型，输入字段名称；</a:t>
            </a:r>
            <a:r>
              <a:rPr lang="zh-CN" altLang="en-US" sz="1600" dirty="0"/>
              <a:t>依此逐一添加字段，并输入数据，最后，保存数据表。</a:t>
            </a:r>
            <a:endParaRPr lang="en-US" altLang="zh-CN" sz="1600" dirty="0"/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ltGray">
          <a:xfrm>
            <a:off x="519113" y="1825625"/>
            <a:ext cx="2125662" cy="4619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dist="35921" dir="2700000" algn="ctr" rotWithShape="0">
              <a:srgbClr val="333333"/>
            </a:outerShdw>
          </a:effectLst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dirty="0">
                <a:solidFill>
                  <a:srgbClr val="FFFFFF"/>
                </a:solidFill>
              </a:rPr>
              <a:t> </a:t>
            </a:r>
            <a:r>
              <a:rPr lang="zh-CN" altLang="en-US" sz="2400" dirty="0">
                <a:solidFill>
                  <a:srgbClr val="FFFFFF"/>
                </a:solidFill>
              </a:rPr>
              <a:t>“教学示例”</a:t>
            </a:r>
            <a:endParaRPr lang="en-US" altLang="zh-CN" sz="2400" dirty="0">
              <a:solidFill>
                <a:srgbClr val="FFFFFF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pic>
        <p:nvPicPr>
          <p:cNvPr id="50193" name="图片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7038" y="2157413"/>
            <a:ext cx="4331723" cy="338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4" name="圆角矩形 27"/>
          <p:cNvSpPr>
            <a:spLocks noChangeArrowheads="1"/>
          </p:cNvSpPr>
          <p:nvPr/>
        </p:nvSpPr>
        <p:spPr bwMode="auto">
          <a:xfrm>
            <a:off x="3526015" y="2843025"/>
            <a:ext cx="566999" cy="19730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r>
              <a:rPr lang="zh-CN" sz="1400" dirty="0">
                <a:latin typeface="Times New Roman" pitchFamily="18" charset="0"/>
                <a:cs typeface="Times New Roman" pitchFamily="18" charset="0"/>
              </a:rPr>
              <a:t>单击</a:t>
            </a:r>
            <a:endParaRPr lang="zh-CN" sz="3600" dirty="0"/>
          </a:p>
        </p:txBody>
      </p:sp>
      <p:cxnSp>
        <p:nvCxnSpPr>
          <p:cNvPr id="50195" name="直接箭头连接符 28"/>
          <p:cNvCxnSpPr>
            <a:cxnSpLocks noChangeShapeType="1"/>
            <a:endCxn id="3" idx="2"/>
          </p:cNvCxnSpPr>
          <p:nvPr/>
        </p:nvCxnSpPr>
        <p:spPr bwMode="auto">
          <a:xfrm flipH="1" flipV="1">
            <a:off x="3355712" y="2728610"/>
            <a:ext cx="251056" cy="21942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pic>
        <p:nvPicPr>
          <p:cNvPr id="50192" name="图片 2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9752" y="3139509"/>
            <a:ext cx="4517061" cy="353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0" name="图片 408"/>
          <p:cNvPicPr>
            <a:picLocks noChangeAspect="1"/>
          </p:cNvPicPr>
          <p:nvPr/>
        </p:nvPicPr>
        <p:blipFill>
          <a:blip r:embed="rId4"/>
          <a:srcRect l="46123" t="24777" r="43343" b="35626"/>
          <a:stretch>
            <a:fillRect/>
          </a:stretch>
        </p:blipFill>
        <p:spPr bwMode="auto">
          <a:xfrm>
            <a:off x="5597507" y="4042429"/>
            <a:ext cx="645233" cy="152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7" name="TextBox 24"/>
          <p:cNvSpPr txBox="1">
            <a:spLocks noChangeArrowheads="1"/>
          </p:cNvSpPr>
          <p:nvPr/>
        </p:nvSpPr>
        <p:spPr bwMode="auto">
          <a:xfrm>
            <a:off x="0" y="6272213"/>
            <a:ext cx="4371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/>
              <a:t>在现有的数据库中创建新的数据表</a:t>
            </a:r>
          </a:p>
        </p:txBody>
      </p:sp>
      <p:sp>
        <p:nvSpPr>
          <p:cNvPr id="22" name="TextBox 2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8743156" y="6148893"/>
            <a:ext cx="4008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3265712" y="2404610"/>
            <a:ext cx="180000" cy="3240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49139" y="4017397"/>
            <a:ext cx="136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选择数据类型输入</a:t>
            </a:r>
            <a:r>
              <a:rPr lang="zh-CN" altLang="en-US" sz="1400" dirty="0"/>
              <a:t>字段名称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5568479" y="4016261"/>
            <a:ext cx="540000" cy="144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4" grpId="0"/>
      <p:bldP spid="22" grpId="0"/>
      <p:bldP spid="3" grpId="0" animBg="1"/>
      <p:bldP spid="4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450" y="275772"/>
            <a:ext cx="8686800" cy="844550"/>
          </a:xfrm>
        </p:spPr>
        <p:txBody>
          <a:bodyPr/>
          <a:lstStyle/>
          <a:p>
            <a:r>
              <a:rPr lang="en-US" altLang="zh-CN" sz="3200" dirty="0" smtClean="0">
                <a:ea typeface="宋体" charset="-122"/>
              </a:rPr>
              <a:t>4.2.4</a:t>
            </a:r>
            <a:r>
              <a:rPr lang="zh-CN" altLang="en-US" sz="3200" dirty="0" smtClean="0">
                <a:ea typeface="宋体" charset="-122"/>
              </a:rPr>
              <a:t>使用“表设计”按钮创建数据表</a:t>
            </a:r>
            <a:endParaRPr lang="zh-CN" altLang="en-US" sz="3600" dirty="0" smtClean="0">
              <a:ea typeface="宋体" charset="-122"/>
            </a:endParaRPr>
          </a:p>
        </p:txBody>
      </p:sp>
      <p:sp>
        <p:nvSpPr>
          <p:cNvPr id="51202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4D7242B-FF61-41F6-9BCD-2C7BB3A20022}" type="slidenum">
              <a:rPr lang="en-US" altLang="zh-CN"/>
              <a:pPr/>
              <a:t>21</a:t>
            </a:fld>
            <a:endParaRPr lang="en-US" altLang="zh-CN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371475" y="1425351"/>
            <a:ext cx="8286750" cy="3897312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zh-CN" altLang="en-US" sz="2400" dirty="0" smtClean="0">
                <a:ea typeface="+mn-ea"/>
              </a:rPr>
              <a:t>使用</a:t>
            </a:r>
            <a:r>
              <a:rPr lang="zh-CN" altLang="en-US" sz="2400" dirty="0">
                <a:ea typeface="+mn-ea"/>
              </a:rPr>
              <a:t>模板创建的数据表不一定完全符合要求，必须进行适当的修改，在更多的情况下，必须自己创建新数据表</a:t>
            </a:r>
            <a:r>
              <a:rPr lang="zh-CN" altLang="en-US" sz="2400" dirty="0" smtClean="0">
                <a:ea typeface="+mn-ea"/>
              </a:rPr>
              <a:t>。</a:t>
            </a:r>
            <a:endParaRPr lang="en-US" altLang="zh-CN" sz="2400" dirty="0" smtClean="0">
              <a:ea typeface="+mn-ea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zh-CN" altLang="en-US" sz="2400" dirty="0" smtClean="0">
                <a:ea typeface="+mn-ea"/>
              </a:rPr>
              <a:t>使用</a:t>
            </a:r>
            <a:r>
              <a:rPr lang="zh-CN" altLang="en-US" sz="2400" dirty="0">
                <a:ea typeface="+mn-ea"/>
              </a:rPr>
              <a:t>“表设计”按钮</a:t>
            </a:r>
            <a:r>
              <a:rPr lang="en-US" sz="2400" dirty="0">
                <a:ea typeface="+mn-ea"/>
              </a:rPr>
              <a:t> </a:t>
            </a:r>
            <a:r>
              <a:rPr lang="zh-CN" altLang="en-US" sz="2400" dirty="0" smtClean="0">
                <a:ea typeface="+mn-ea"/>
              </a:rPr>
              <a:t>，是</a:t>
            </a:r>
            <a:r>
              <a:rPr lang="zh-CN" altLang="en-US" sz="2400" dirty="0">
                <a:ea typeface="+mn-ea"/>
              </a:rPr>
              <a:t>一种十分灵活的方法</a:t>
            </a:r>
            <a:r>
              <a:rPr lang="zh-CN" altLang="en-US" sz="2400" dirty="0" smtClean="0">
                <a:ea typeface="+mn-ea"/>
              </a:rPr>
              <a:t>。</a:t>
            </a:r>
            <a:endParaRPr lang="en-US" altLang="zh-CN" sz="2400" dirty="0" smtClean="0">
              <a:ea typeface="+mn-ea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zh-CN" altLang="en-US" sz="2400" dirty="0" smtClean="0">
                <a:ea typeface="+mn-ea"/>
              </a:rPr>
              <a:t>用户</a:t>
            </a:r>
            <a:r>
              <a:rPr lang="zh-CN" altLang="en-US" sz="2400" dirty="0">
                <a:ea typeface="+mn-ea"/>
              </a:rPr>
              <a:t>需要设置每个字段的各种属性，以定义数据表的结构，然后，切换到“数据表视图”，输入各条数据记录，完成数据表的创建。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1886" y="5109029"/>
            <a:ext cx="319314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</a:rPr>
              <a:t>★是最常见的建表方式★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931F9D-7D64-4A0C-98F9-FD1531DC7624}" type="slidenum">
              <a:rPr lang="en-US" altLang="zh-CN"/>
              <a:pPr/>
              <a:t>22</a:t>
            </a:fld>
            <a:endParaRPr lang="en-US" altLang="zh-CN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228600" y="170776"/>
            <a:ext cx="8697686" cy="32271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zh-CN" altLang="en-US" dirty="0">
                <a:ea typeface="+mn-ea"/>
              </a:rPr>
              <a:t>例</a:t>
            </a:r>
            <a:r>
              <a:rPr lang="en-US" dirty="0">
                <a:ea typeface="+mn-ea"/>
              </a:rPr>
              <a:t>4.4</a:t>
            </a:r>
            <a:r>
              <a:rPr lang="zh-CN" altLang="en-US" dirty="0">
                <a:ea typeface="+mn-ea"/>
              </a:rPr>
              <a:t>：在“例</a:t>
            </a:r>
            <a:r>
              <a:rPr lang="en-US" dirty="0">
                <a:ea typeface="+mn-ea"/>
              </a:rPr>
              <a:t>3.2</a:t>
            </a:r>
            <a:r>
              <a:rPr lang="zh-CN" altLang="en-US" dirty="0">
                <a:ea typeface="+mn-ea"/>
              </a:rPr>
              <a:t>”创建的空白数据库“教务系统”中，创建数据表</a:t>
            </a:r>
            <a:r>
              <a:rPr lang="zh-CN" altLang="en-US" dirty="0" smtClean="0">
                <a:ea typeface="+mn-ea"/>
              </a:rPr>
              <a:t>“学生信息表”</a:t>
            </a:r>
            <a:endParaRPr lang="en-US" altLang="zh-CN" dirty="0">
              <a:ea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46480"/>
              </p:ext>
            </p:extLst>
          </p:nvPr>
        </p:nvGraphicFramePr>
        <p:xfrm>
          <a:off x="1452860" y="590106"/>
          <a:ext cx="6695442" cy="198623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775571"/>
                <a:gridCol w="1167667"/>
                <a:gridCol w="3752204"/>
              </a:tblGrid>
              <a:tr h="1873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 dirty="0"/>
                        <a:t>字段名</a:t>
                      </a:r>
                      <a:endParaRPr lang="zh-CN" sz="12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数据类型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字段属性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82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b="1" kern="100"/>
                        <a:t>学号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文本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 dirty="0"/>
                        <a:t>字段大小：</a:t>
                      </a:r>
                      <a:r>
                        <a:rPr lang="en-US" sz="1200" b="1" kern="100" dirty="0"/>
                        <a:t>30</a:t>
                      </a:r>
                      <a:endParaRPr lang="zh-CN" sz="12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82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b="1" kern="100"/>
                        <a:t>姓名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文本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字段大小：</a:t>
                      </a:r>
                      <a:r>
                        <a:rPr lang="en-US" sz="1200" b="1" kern="100"/>
                        <a:t>255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73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 dirty="0"/>
                        <a:t>性别</a:t>
                      </a:r>
                      <a:endParaRPr lang="zh-CN" sz="12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文本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字段大小：</a:t>
                      </a:r>
                      <a:r>
                        <a:rPr lang="en-US" sz="1200" b="1" kern="100"/>
                        <a:t>2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73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院系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文本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字段大小：</a:t>
                      </a:r>
                      <a:r>
                        <a:rPr lang="en-US" sz="1200" b="1" kern="100"/>
                        <a:t>255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73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出生年月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日期</a:t>
                      </a:r>
                      <a:r>
                        <a:rPr lang="en-US" sz="1200" b="1" kern="100"/>
                        <a:t>/</a:t>
                      </a:r>
                      <a:r>
                        <a:rPr lang="zh-CN" sz="1200" b="1" kern="100"/>
                        <a:t>时间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73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户籍地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文本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字段大小：</a:t>
                      </a:r>
                      <a:r>
                        <a:rPr lang="en-US" sz="1200" b="1" kern="100"/>
                        <a:t>255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78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是否党员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是</a:t>
                      </a:r>
                      <a:r>
                        <a:rPr lang="en-US" sz="1200" b="1" kern="100"/>
                        <a:t>/</a:t>
                      </a:r>
                      <a:r>
                        <a:rPr lang="zh-CN" sz="1200" b="1" kern="100"/>
                        <a:t>否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73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 dirty="0"/>
                        <a:t>当前绩点</a:t>
                      </a:r>
                      <a:r>
                        <a:rPr lang="en-US" sz="1200" b="1" kern="100" dirty="0"/>
                        <a:t>(GPA)</a:t>
                      </a:r>
                      <a:endParaRPr lang="zh-CN" sz="12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数字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字段大小：单精度，格式：标准，小数位数：</a:t>
                      </a:r>
                      <a:r>
                        <a:rPr lang="en-US" sz="1200" b="1" kern="100"/>
                        <a:t>1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73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 dirty="0"/>
                        <a:t>备注</a:t>
                      </a:r>
                      <a:endParaRPr lang="zh-CN" sz="12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备注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158540"/>
              </p:ext>
            </p:extLst>
          </p:nvPr>
        </p:nvGraphicFramePr>
        <p:xfrm>
          <a:off x="1353144" y="2723928"/>
          <a:ext cx="6832916" cy="402336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874712"/>
                <a:gridCol w="798286"/>
                <a:gridCol w="449943"/>
                <a:gridCol w="1030514"/>
                <a:gridCol w="841828"/>
                <a:gridCol w="740229"/>
                <a:gridCol w="653143"/>
                <a:gridCol w="746707"/>
                <a:gridCol w="697554"/>
              </a:tblGrid>
              <a:tr h="3008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学号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姓名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性别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院系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出生年月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户籍地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 dirty="0" smtClean="0"/>
                        <a:t>是否</a:t>
                      </a:r>
                      <a:r>
                        <a:rPr lang="en-US" altLang="zh-CN" sz="1200" b="1" kern="100" dirty="0" smtClean="0"/>
                        <a:t/>
                      </a:r>
                      <a:br>
                        <a:rPr lang="en-US" altLang="zh-CN" sz="1200" b="1" kern="100" dirty="0" smtClean="0"/>
                      </a:br>
                      <a:r>
                        <a:rPr lang="zh-CN" sz="1200" b="1" kern="100" dirty="0" smtClean="0"/>
                        <a:t>党员</a:t>
                      </a:r>
                      <a:endParaRPr lang="zh-CN" sz="12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 dirty="0"/>
                        <a:t>当前</a:t>
                      </a:r>
                      <a:r>
                        <a:rPr lang="zh-CN" sz="1200" b="1" kern="100" dirty="0" smtClean="0"/>
                        <a:t>绩</a:t>
                      </a:r>
                      <a:r>
                        <a:rPr lang="en-US" altLang="zh-CN" sz="1200" b="1" kern="100" dirty="0" smtClean="0"/>
                        <a:t/>
                      </a:r>
                      <a:br>
                        <a:rPr lang="en-US" altLang="zh-CN" sz="1200" b="1" kern="100" dirty="0" smtClean="0"/>
                      </a:br>
                      <a:r>
                        <a:rPr lang="zh-CN" sz="1200" b="1" kern="100" dirty="0" smtClean="0"/>
                        <a:t>点</a:t>
                      </a:r>
                      <a:r>
                        <a:rPr lang="en-US" sz="1200" b="1" kern="100" dirty="0"/>
                        <a:t>(GPA)</a:t>
                      </a:r>
                      <a:endParaRPr lang="zh-CN" sz="12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备注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00001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秦书琴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女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中文学院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河北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TRUE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3.4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00002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丁丽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女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中文学院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北京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3.2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00003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李阳华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中文学院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江苏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TRUE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3.0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00004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陈坚强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计算机学院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北京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3.3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00005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傅友国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计算机学院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江苏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3.1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00006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高明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计算机学院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山东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2.9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50" b="1" kern="100"/>
                        <a:t>休学一年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00007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应青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女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经济学院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上海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TRUE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3.0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00008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侯挺顺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经济学院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浙江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2.9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00009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杨洁琼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女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经济学院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北京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3.1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00010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王易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经济学院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江苏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3.2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09001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蔡家豪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中文学院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上海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TRUE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3.2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09002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唐宁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女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中文学院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江苏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3.1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09003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李胜一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计算机学院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福建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2.8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09004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张广义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计算机学院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浙江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3.3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出国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09005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杨露露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女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计算机学院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河北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3.2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出国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09006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藏晓峰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经济学院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北京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2.8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09007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陈天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经济学院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上海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TRUE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3.0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09008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马伊莲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女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经济学院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上海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2.7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09009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周欢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女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经济学院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福建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3.1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04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09010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许中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男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经济学院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b="1" kern="100"/>
                        <a:t>广东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FALSE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2.9</a:t>
                      </a:r>
                      <a:endParaRPr lang="zh-CN" sz="12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2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2495" name="TextBox 8"/>
          <p:cNvSpPr txBox="1">
            <a:spLocks noChangeArrowheads="1"/>
          </p:cNvSpPr>
          <p:nvPr/>
        </p:nvSpPr>
        <p:spPr bwMode="auto">
          <a:xfrm>
            <a:off x="916892" y="493492"/>
            <a:ext cx="46166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algn="ctr"/>
            <a:r>
              <a:rPr lang="zh-CN" altLang="en-US" dirty="0"/>
              <a:t>“学生信息表”结构</a:t>
            </a:r>
          </a:p>
        </p:txBody>
      </p:sp>
      <p:sp>
        <p:nvSpPr>
          <p:cNvPr id="52496" name="TextBox 9"/>
          <p:cNvSpPr txBox="1">
            <a:spLocks noChangeArrowheads="1"/>
          </p:cNvSpPr>
          <p:nvPr/>
        </p:nvSpPr>
        <p:spPr bwMode="auto">
          <a:xfrm>
            <a:off x="757238" y="2830286"/>
            <a:ext cx="461665" cy="323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r>
              <a:rPr lang="zh-CN" altLang="en-US" dirty="0"/>
              <a:t>“学生信息表”数据记录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AutoShape 3"/>
          <p:cNvSpPr>
            <a:spLocks noChangeArrowheads="1"/>
          </p:cNvSpPr>
          <p:nvPr/>
        </p:nvSpPr>
        <p:spPr bwMode="gray">
          <a:xfrm>
            <a:off x="573088" y="600075"/>
            <a:ext cx="4441825" cy="5372100"/>
          </a:xfrm>
          <a:prstGeom prst="rtTriangle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lIns="87313" tIns="44450" rIns="87313" bIns="44450" anchor="ctr"/>
          <a:lstStyle/>
          <a:p>
            <a:pPr algn="ctr"/>
            <a:endParaRPr lang="zh-CN" altLang="zh-CN" b="0"/>
          </a:p>
        </p:txBody>
      </p:sp>
      <p:sp>
        <p:nvSpPr>
          <p:cNvPr id="53250" name="AutoShape 4"/>
          <p:cNvSpPr>
            <a:spLocks noChangeArrowheads="1"/>
          </p:cNvSpPr>
          <p:nvPr/>
        </p:nvSpPr>
        <p:spPr bwMode="gray">
          <a:xfrm>
            <a:off x="2684463" y="1343025"/>
            <a:ext cx="6173787" cy="9144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1901825" y="1724025"/>
            <a:ext cx="715963" cy="376238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3252" name="AutoShape 6"/>
          <p:cNvSpPr>
            <a:spLocks noChangeArrowheads="1"/>
          </p:cNvSpPr>
          <p:nvPr/>
        </p:nvSpPr>
        <p:spPr bwMode="gray">
          <a:xfrm>
            <a:off x="3422650" y="2371725"/>
            <a:ext cx="5721350" cy="687388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53253" name="AutoShape 7"/>
          <p:cNvSpPr>
            <a:spLocks noChangeArrowheads="1"/>
          </p:cNvSpPr>
          <p:nvPr/>
        </p:nvSpPr>
        <p:spPr bwMode="gray">
          <a:xfrm>
            <a:off x="4124325" y="3086100"/>
            <a:ext cx="5019675" cy="8858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53254" name="AutoShape 8"/>
          <p:cNvSpPr>
            <a:spLocks noChangeArrowheads="1"/>
          </p:cNvSpPr>
          <p:nvPr/>
        </p:nvSpPr>
        <p:spPr bwMode="gray">
          <a:xfrm>
            <a:off x="4814888" y="4057650"/>
            <a:ext cx="4329112" cy="11715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53255" name="AutoShape 9"/>
          <p:cNvSpPr>
            <a:spLocks noChangeArrowheads="1"/>
          </p:cNvSpPr>
          <p:nvPr/>
        </p:nvSpPr>
        <p:spPr bwMode="gray">
          <a:xfrm>
            <a:off x="5505450" y="5359400"/>
            <a:ext cx="3638550" cy="132715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gray">
          <a:xfrm>
            <a:off x="2613025" y="2587625"/>
            <a:ext cx="723900" cy="381000"/>
          </a:xfrm>
          <a:prstGeom prst="rightArrow">
            <a:avLst>
              <a:gd name="adj1" fmla="val 50000"/>
              <a:gd name="adj2" fmla="val 64358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gray">
          <a:xfrm>
            <a:off x="3314700" y="3303588"/>
            <a:ext cx="723900" cy="382587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gray">
          <a:xfrm>
            <a:off x="4002088" y="4371975"/>
            <a:ext cx="725487" cy="381000"/>
          </a:xfrm>
          <a:prstGeom prst="rightArrow">
            <a:avLst>
              <a:gd name="adj1" fmla="val 50000"/>
              <a:gd name="adj2" fmla="val 64358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gray">
          <a:xfrm>
            <a:off x="4702175" y="5354638"/>
            <a:ext cx="712788" cy="376237"/>
          </a:xfrm>
          <a:prstGeom prst="rightArrow">
            <a:avLst>
              <a:gd name="adj1" fmla="val 50000"/>
              <a:gd name="adj2" fmla="val 64226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3260" name="TextBox 13"/>
          <p:cNvSpPr txBox="1">
            <a:spLocks noChangeArrowheads="1"/>
          </p:cNvSpPr>
          <p:nvPr/>
        </p:nvSpPr>
        <p:spPr bwMode="auto">
          <a:xfrm>
            <a:off x="2702379" y="1374775"/>
            <a:ext cx="6183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2.</a:t>
            </a:r>
            <a:r>
              <a:rPr lang="zh-CN" altLang="en-US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创建数据表：在“创建”选项卡中，</a:t>
            </a:r>
            <a:r>
              <a:rPr lang="zh-CN" altLang="en-US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单击“表设计”</a:t>
            </a:r>
            <a:r>
              <a:rPr lang="zh-CN" altLang="en-US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按钮</a:t>
            </a:r>
            <a:r>
              <a:rPr lang="en-US" altLang="zh-CN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，进入</a:t>
            </a:r>
            <a:r>
              <a:rPr lang="zh-CN" altLang="en-US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数据表的“设计视图”；</a:t>
            </a:r>
          </a:p>
        </p:txBody>
      </p:sp>
      <p:sp>
        <p:nvSpPr>
          <p:cNvPr id="53261" name="TextBox 14"/>
          <p:cNvSpPr txBox="1">
            <a:spLocks noChangeArrowheads="1"/>
          </p:cNvSpPr>
          <p:nvPr/>
        </p:nvSpPr>
        <p:spPr bwMode="auto">
          <a:xfrm>
            <a:off x="4243388" y="3100388"/>
            <a:ext cx="47291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4.</a:t>
            </a:r>
            <a:r>
              <a:rPr lang="zh-CN" altLang="en-US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保存数据表的结构：</a:t>
            </a:r>
            <a:r>
              <a:rPr lang="zh-CN" altLang="en-US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单击“保存”</a:t>
            </a:r>
            <a:r>
              <a:rPr lang="zh-CN" altLang="en-US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按钮</a:t>
            </a:r>
            <a:r>
              <a:rPr lang="en-US" altLang="zh-CN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，或选择“文件”菜单中的“保存”命令，暂时不设定主键；</a:t>
            </a:r>
          </a:p>
        </p:txBody>
      </p:sp>
      <p:sp>
        <p:nvSpPr>
          <p:cNvPr id="53262" name="TextBox 15"/>
          <p:cNvSpPr txBox="1">
            <a:spLocks noChangeArrowheads="1"/>
          </p:cNvSpPr>
          <p:nvPr/>
        </p:nvSpPr>
        <p:spPr bwMode="auto">
          <a:xfrm>
            <a:off x="5607050" y="5360988"/>
            <a:ext cx="353695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6.</a:t>
            </a:r>
            <a:r>
              <a:rPr lang="zh-CN" altLang="en-US" sz="1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保存数据表，并将数据库另存为“</a:t>
            </a:r>
            <a:r>
              <a:rPr lang="en-US" altLang="zh-CN" sz="1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My</a:t>
            </a:r>
            <a:r>
              <a:rPr lang="zh-CN" altLang="en-US" sz="1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教务系统”：再次单击窗口左上角“保存”按钮</a:t>
            </a:r>
            <a:r>
              <a:rPr lang="en-US" altLang="zh-CN" sz="1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，单击数据表的“关闭”按钮</a:t>
            </a:r>
            <a:r>
              <a:rPr lang="en-US" altLang="zh-CN" sz="1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，保存并关闭数据表；选择“文件”菜单的“数据库另存为”命令，输入“</a:t>
            </a:r>
            <a:r>
              <a:rPr lang="en-US" altLang="zh-CN" sz="1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My</a:t>
            </a:r>
            <a:r>
              <a:rPr lang="zh-CN" altLang="en-US" sz="1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教务系统”，单击“保存”按钮。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1875" y="2427288"/>
            <a:ext cx="53863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dirty="0">
                <a:ea typeface="+mn-ea"/>
              </a:rPr>
              <a:t>设计表结构：按“学生信息表”结构表所示，输入字段名称、选择“数据类型”和设置字段属性；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9188" y="4100513"/>
            <a:ext cx="421481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en-US" dirty="0">
                <a:ea typeface="+mn-ea"/>
              </a:rPr>
              <a:t>切换到“数据表视图”输入数据记录：单击窗口左上角“视图”按钮</a:t>
            </a:r>
            <a:r>
              <a:rPr lang="en-US" dirty="0">
                <a:ea typeface="+mn-ea"/>
              </a:rPr>
              <a:t> </a:t>
            </a:r>
            <a:r>
              <a:rPr lang="zh-CN" altLang="en-US" dirty="0" smtClean="0">
                <a:ea typeface="+mn-ea"/>
              </a:rPr>
              <a:t>，选择</a:t>
            </a:r>
            <a:r>
              <a:rPr lang="zh-CN" altLang="en-US" dirty="0">
                <a:ea typeface="+mn-ea"/>
              </a:rPr>
              <a:t>“数据表视图”，输入数据记录。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014788"/>
            <a:ext cx="36703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dirty="0">
                <a:ea typeface="+mn-ea"/>
              </a:rPr>
              <a:t>创建“学生信息表”</a:t>
            </a:r>
            <a:endParaRPr lang="en-US" altLang="zh-CN" dirty="0">
              <a:ea typeface="+mn-ea"/>
            </a:endParaRPr>
          </a:p>
          <a:p>
            <a:pPr algn="ctr">
              <a:defRPr/>
            </a:pPr>
            <a:r>
              <a:rPr lang="zh-CN" altLang="en-US" dirty="0">
                <a:ea typeface="+mn-ea"/>
              </a:rPr>
              <a:t>操作步骤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266" name="灯片编号占位符 19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03D5B3-A9DA-4490-A0E5-1401F6BCB2EA}" type="slidenum">
              <a:rPr lang="en-US" altLang="zh-CN"/>
              <a:pPr/>
              <a:t>23</a:t>
            </a:fld>
            <a:endParaRPr lang="en-US" altLang="zh-CN"/>
          </a:p>
        </p:txBody>
      </p:sp>
      <p:sp>
        <p:nvSpPr>
          <p:cNvPr id="53267" name="AutoShape 6"/>
          <p:cNvSpPr>
            <a:spLocks noChangeArrowheads="1"/>
          </p:cNvSpPr>
          <p:nvPr/>
        </p:nvSpPr>
        <p:spPr bwMode="gray">
          <a:xfrm>
            <a:off x="1746250" y="457200"/>
            <a:ext cx="5497513" cy="78581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noFill/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22" name="AutoShape 10"/>
          <p:cNvSpPr>
            <a:spLocks noChangeArrowheads="1"/>
          </p:cNvSpPr>
          <p:nvPr/>
        </p:nvSpPr>
        <p:spPr bwMode="gray">
          <a:xfrm>
            <a:off x="936625" y="554038"/>
            <a:ext cx="723900" cy="381000"/>
          </a:xfrm>
          <a:prstGeom prst="rightArrow">
            <a:avLst>
              <a:gd name="adj1" fmla="val 50000"/>
              <a:gd name="adj2" fmla="val 64358"/>
            </a:avLst>
          </a:prstGeom>
          <a:solidFill>
            <a:schemeClr val="tx1">
              <a:lumMod val="65000"/>
              <a:lumOff val="3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71663" y="536575"/>
            <a:ext cx="51720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>
                <a:ea typeface="+mn-ea"/>
              </a:rPr>
              <a:t>1.</a:t>
            </a:r>
            <a:r>
              <a:rPr lang="zh-CN" altLang="en-US" dirty="0">
                <a:ea typeface="+mn-ea"/>
              </a:rPr>
              <a:t>打开数据库：启动</a:t>
            </a:r>
            <a:r>
              <a:rPr lang="en-US" dirty="0">
                <a:ea typeface="+mn-ea"/>
              </a:rPr>
              <a:t>Access 2010</a:t>
            </a:r>
            <a:r>
              <a:rPr lang="zh-CN" altLang="en-US" dirty="0">
                <a:ea typeface="+mn-ea"/>
              </a:rPr>
              <a:t>，打开“教务系统”数据库；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pic>
        <p:nvPicPr>
          <p:cNvPr id="54306" name="图片 24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566" y="185737"/>
            <a:ext cx="6899278" cy="461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307" name="圆角矩形 246"/>
          <p:cNvSpPr>
            <a:spLocks noChangeArrowheads="1"/>
          </p:cNvSpPr>
          <p:nvPr/>
        </p:nvSpPr>
        <p:spPr bwMode="auto">
          <a:xfrm>
            <a:off x="1049731" y="1163868"/>
            <a:ext cx="917563" cy="265339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r>
              <a:rPr lang="zh-CN" altLang="zh-CN" sz="1400" dirty="0">
                <a:latin typeface="Times New Roman" pitchFamily="18" charset="0"/>
                <a:cs typeface="Times New Roman" pitchFamily="18" charset="0"/>
              </a:rPr>
              <a:t>①</a:t>
            </a:r>
            <a:r>
              <a:rPr lang="zh-CN" sz="1400" dirty="0">
                <a:latin typeface="Times New Roman" pitchFamily="18" charset="0"/>
                <a:cs typeface="Times New Roman" pitchFamily="18" charset="0"/>
              </a:rPr>
              <a:t>单击</a:t>
            </a:r>
            <a:endParaRPr lang="zh-CN" sz="3600" dirty="0"/>
          </a:p>
        </p:txBody>
      </p:sp>
      <p:cxnSp>
        <p:nvCxnSpPr>
          <p:cNvPr id="54308" name="直接箭头连接符 247"/>
          <p:cNvCxnSpPr>
            <a:cxnSpLocks noChangeShapeType="1"/>
          </p:cNvCxnSpPr>
          <p:nvPr/>
        </p:nvCxnSpPr>
        <p:spPr bwMode="auto">
          <a:xfrm flipH="1" flipV="1">
            <a:off x="1288689" y="912849"/>
            <a:ext cx="0" cy="26553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grpSp>
        <p:nvGrpSpPr>
          <p:cNvPr id="54303" name="组合 252"/>
          <p:cNvGrpSpPr>
            <a:grpSpLocks/>
          </p:cNvGrpSpPr>
          <p:nvPr/>
        </p:nvGrpSpPr>
        <p:grpSpPr bwMode="auto">
          <a:xfrm>
            <a:off x="1967227" y="1249685"/>
            <a:ext cx="6761271" cy="4512487"/>
            <a:chOff x="0" y="0"/>
            <a:chExt cx="33510" cy="23309"/>
          </a:xfrm>
        </p:grpSpPr>
        <p:pic>
          <p:nvPicPr>
            <p:cNvPr id="54304" name="图片 249"/>
            <p:cNvPicPr>
              <a:picLocks noChangeAspect="1"/>
            </p:cNvPicPr>
            <p:nvPr/>
          </p:nvPicPr>
          <p:blipFill>
            <a:blip r:embed="rId3"/>
            <a:srcRect l="10730" t="1070" r="13972" b="5705"/>
            <a:stretch>
              <a:fillRect/>
            </a:stretch>
          </p:blipFill>
          <p:spPr bwMode="auto">
            <a:xfrm>
              <a:off x="0" y="0"/>
              <a:ext cx="33510" cy="2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05" name="图片 251"/>
            <p:cNvPicPr>
              <a:picLocks noChangeAspect="1"/>
            </p:cNvPicPr>
            <p:nvPr/>
          </p:nvPicPr>
          <p:blipFill>
            <a:blip r:embed="rId4"/>
            <a:srcRect t="25777" r="78223" b="47971"/>
            <a:stretch>
              <a:fillRect/>
            </a:stretch>
          </p:blipFill>
          <p:spPr bwMode="auto">
            <a:xfrm>
              <a:off x="0" y="6078"/>
              <a:ext cx="7399" cy="6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300" name="圆角矩形 260"/>
          <p:cNvSpPr>
            <a:spLocks noChangeArrowheads="1"/>
          </p:cNvSpPr>
          <p:nvPr/>
        </p:nvSpPr>
        <p:spPr bwMode="auto">
          <a:xfrm>
            <a:off x="6180453" y="2764375"/>
            <a:ext cx="1578427" cy="7415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r>
              <a:rPr lang="zh-CN" altLang="zh-CN" sz="1400" dirty="0">
                <a:latin typeface="Times New Roman" pitchFamily="18" charset="0"/>
                <a:cs typeface="Times New Roman" pitchFamily="18" charset="0"/>
              </a:rPr>
              <a:t>②</a:t>
            </a:r>
            <a:r>
              <a:rPr lang="zh-CN" sz="1400" dirty="0">
                <a:latin typeface="Times New Roman" pitchFamily="18" charset="0"/>
                <a:cs typeface="Times New Roman" pitchFamily="18" charset="0"/>
              </a:rPr>
              <a:t>设计</a:t>
            </a:r>
            <a:r>
              <a:rPr lang="zh-CN" sz="1400" dirty="0" smtClean="0">
                <a:latin typeface="Times New Roman" pitchFamily="18" charset="0"/>
                <a:cs typeface="Times New Roman" pitchFamily="18" charset="0"/>
              </a:rPr>
              <a:t>表结构</a:t>
            </a:r>
            <a:endParaRPr lang="en-US" altLang="zh-CN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301" name="圆角矩形 374"/>
          <p:cNvSpPr>
            <a:spLocks noChangeArrowheads="1"/>
          </p:cNvSpPr>
          <p:nvPr/>
        </p:nvSpPr>
        <p:spPr bwMode="auto">
          <a:xfrm>
            <a:off x="3535146" y="3869672"/>
            <a:ext cx="1279974" cy="144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zh-CN" b="0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604125" y="6272213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 smtClean="0"/>
              <a:t>下一张</a:t>
            </a:r>
            <a:endParaRPr lang="zh-CN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986772" y="6286727"/>
            <a:ext cx="237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创建</a:t>
            </a:r>
            <a:r>
              <a:rPr lang="zh-CN" altLang="en-US" dirty="0" smtClean="0"/>
              <a:t>“学生信息表”</a:t>
            </a:r>
            <a:endParaRPr lang="zh-CN" altLang="en-US" dirty="0"/>
          </a:p>
        </p:txBody>
      </p:sp>
      <p:sp>
        <p:nvSpPr>
          <p:cNvPr id="41" name="圆角矩形 260"/>
          <p:cNvSpPr>
            <a:spLocks noChangeArrowheads="1"/>
          </p:cNvSpPr>
          <p:nvPr/>
        </p:nvSpPr>
        <p:spPr bwMode="auto">
          <a:xfrm>
            <a:off x="3711378" y="2753505"/>
            <a:ext cx="1578427" cy="859771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r>
              <a:rPr lang="zh-CN" altLang="en-US" sz="1400" dirty="0" smtClean="0">
                <a:latin typeface="Times New Roman" pitchFamily="18" charset="0"/>
                <a:cs typeface="Times New Roman" pitchFamily="18" charset="0"/>
              </a:rPr>
              <a:t>依次：</a:t>
            </a:r>
            <a:endParaRPr lang="en-US" altLang="zh-CN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sz="1400" dirty="0" smtClean="0">
                <a:latin typeface="Times New Roman" pitchFamily="18" charset="0"/>
                <a:cs typeface="Times New Roman" pitchFamily="18" charset="0"/>
              </a:rPr>
              <a:t>输入字段名称</a:t>
            </a:r>
            <a:endParaRPr lang="en-US" altLang="zh-CN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sz="1400" dirty="0" smtClean="0">
                <a:latin typeface="Times New Roman" pitchFamily="18" charset="0"/>
                <a:cs typeface="Times New Roman" pitchFamily="18" charset="0"/>
              </a:rPr>
              <a:t>设置字段属性</a:t>
            </a:r>
            <a:endParaRPr lang="en-US" altLang="zh-CN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sz="1400" dirty="0" smtClean="0">
                <a:latin typeface="Times New Roman" pitchFamily="18" charset="0"/>
                <a:cs typeface="Times New Roman" pitchFamily="18" charset="0"/>
              </a:rPr>
              <a:t>完成表结构</a:t>
            </a:r>
            <a:endParaRPr lang="zh-CN" sz="3600" dirty="0"/>
          </a:p>
        </p:txBody>
      </p:sp>
      <p:sp>
        <p:nvSpPr>
          <p:cNvPr id="42" name="圆角矩形 374"/>
          <p:cNvSpPr>
            <a:spLocks noChangeArrowheads="1"/>
          </p:cNvSpPr>
          <p:nvPr/>
        </p:nvSpPr>
        <p:spPr bwMode="auto">
          <a:xfrm>
            <a:off x="3535145" y="2506923"/>
            <a:ext cx="1279974" cy="144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zh-CN" b="0"/>
          </a:p>
        </p:txBody>
      </p:sp>
      <p:sp>
        <p:nvSpPr>
          <p:cNvPr id="15" name="圆角矩形 374"/>
          <p:cNvSpPr>
            <a:spLocks noChangeArrowheads="1"/>
          </p:cNvSpPr>
          <p:nvPr/>
        </p:nvSpPr>
        <p:spPr bwMode="auto">
          <a:xfrm>
            <a:off x="4943031" y="2506923"/>
            <a:ext cx="1044000" cy="144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zh-CN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4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50"/>
                            </p:stCondLst>
                            <p:childTnLst>
                              <p:par>
                                <p:cTn id="42" presetID="26" presetClass="emph" presetSubtype="0" repeatCount="3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07" grpId="0"/>
      <p:bldP spid="54300" grpId="0"/>
      <p:bldP spid="54301" grpId="0" animBg="1"/>
      <p:bldP spid="38" grpId="0"/>
      <p:bldP spid="41" grpId="0"/>
      <p:bldP spid="41" grpId="1"/>
      <p:bldP spid="42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699698-6970-4946-8D9F-F0A97A7D99F2}" type="slidenum">
              <a:rPr lang="en-US" altLang="zh-CN"/>
              <a:pPr/>
              <a:t>25</a:t>
            </a:fld>
            <a:endParaRPr lang="en-US" altLang="zh-CN"/>
          </a:p>
        </p:txBody>
      </p:sp>
      <p:sp>
        <p:nvSpPr>
          <p:cNvPr id="54274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pic>
        <p:nvPicPr>
          <p:cNvPr id="54297" name="图片 25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455" y="276451"/>
            <a:ext cx="7018739" cy="432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95" name="圆角矩形 262"/>
          <p:cNvSpPr>
            <a:spLocks noChangeArrowheads="1"/>
          </p:cNvSpPr>
          <p:nvPr/>
        </p:nvSpPr>
        <p:spPr bwMode="auto">
          <a:xfrm>
            <a:off x="801961" y="693633"/>
            <a:ext cx="641362" cy="21246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zh-CN" altLang="zh-CN" sz="1400" dirty="0">
                <a:latin typeface="Times New Roman" pitchFamily="18" charset="0"/>
                <a:cs typeface="Times New Roman" pitchFamily="18" charset="0"/>
              </a:rPr>
              <a:t>③</a:t>
            </a:r>
            <a:r>
              <a:rPr lang="zh-CN" sz="1400" dirty="0">
                <a:latin typeface="Times New Roman" pitchFamily="18" charset="0"/>
                <a:cs typeface="Times New Roman" pitchFamily="18" charset="0"/>
              </a:rPr>
              <a:t>保存</a:t>
            </a:r>
            <a:endParaRPr lang="zh-CN" sz="3600" dirty="0"/>
          </a:p>
        </p:txBody>
      </p:sp>
      <p:cxnSp>
        <p:nvCxnSpPr>
          <p:cNvPr id="54292" name="直接箭头连接符 263"/>
          <p:cNvCxnSpPr>
            <a:cxnSpLocks noChangeShapeType="1"/>
          </p:cNvCxnSpPr>
          <p:nvPr/>
        </p:nvCxnSpPr>
        <p:spPr bwMode="auto">
          <a:xfrm>
            <a:off x="679419" y="394523"/>
            <a:ext cx="3590694" cy="159115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pic>
        <p:nvPicPr>
          <p:cNvPr id="54288" name="图片 26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2976" y="2909225"/>
            <a:ext cx="5553060" cy="139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290" name="直接箭头连接符 268"/>
          <p:cNvCxnSpPr>
            <a:cxnSpLocks noChangeShapeType="1"/>
          </p:cNvCxnSpPr>
          <p:nvPr/>
        </p:nvCxnSpPr>
        <p:spPr bwMode="auto">
          <a:xfrm>
            <a:off x="5745462" y="2705727"/>
            <a:ext cx="0" cy="43288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grpSp>
        <p:nvGrpSpPr>
          <p:cNvPr id="54284" name="组合 272"/>
          <p:cNvGrpSpPr>
            <a:grpSpLocks/>
          </p:cNvGrpSpPr>
          <p:nvPr/>
        </p:nvGrpSpPr>
        <p:grpSpPr bwMode="auto">
          <a:xfrm>
            <a:off x="336740" y="4669727"/>
            <a:ext cx="6556868" cy="1984569"/>
            <a:chOff x="-4641" y="14869"/>
            <a:chExt cx="53776" cy="22089"/>
          </a:xfrm>
        </p:grpSpPr>
        <p:pic>
          <p:nvPicPr>
            <p:cNvPr id="54285" name="图片 271"/>
            <p:cNvPicPr>
              <a:picLocks noChangeAspect="1"/>
            </p:cNvPicPr>
            <p:nvPr/>
          </p:nvPicPr>
          <p:blipFill>
            <a:blip r:embed="rId4"/>
            <a:srcRect b="31767"/>
            <a:stretch>
              <a:fillRect/>
            </a:stretch>
          </p:blipFill>
          <p:spPr bwMode="auto">
            <a:xfrm>
              <a:off x="-4641" y="14869"/>
              <a:ext cx="53776" cy="22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6" name="图片 55"/>
            <p:cNvPicPr>
              <a:picLocks noChangeAspect="1"/>
            </p:cNvPicPr>
            <p:nvPr/>
          </p:nvPicPr>
          <p:blipFill>
            <a:blip r:embed="rId5"/>
            <a:srcRect l="16032" t="30550" r="3307" b="18204"/>
            <a:stretch>
              <a:fillRect/>
            </a:stretch>
          </p:blipFill>
          <p:spPr bwMode="auto">
            <a:xfrm>
              <a:off x="5605" y="22101"/>
              <a:ext cx="43107" cy="14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282" name="圆角矩形 274"/>
          <p:cNvSpPr>
            <a:spLocks noChangeArrowheads="1"/>
          </p:cNvSpPr>
          <p:nvPr/>
        </p:nvSpPr>
        <p:spPr bwMode="auto">
          <a:xfrm>
            <a:off x="2451056" y="5636260"/>
            <a:ext cx="1087080" cy="22911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zh-CN" altLang="zh-CN" sz="1400" dirty="0">
                <a:latin typeface="Times New Roman" pitchFamily="18" charset="0"/>
                <a:cs typeface="Times New Roman" pitchFamily="18" charset="0"/>
              </a:rPr>
              <a:t>⑤</a:t>
            </a:r>
            <a:r>
              <a:rPr lang="zh-CN" sz="1400" dirty="0">
                <a:latin typeface="Times New Roman" pitchFamily="18" charset="0"/>
                <a:cs typeface="Times New Roman" pitchFamily="18" charset="0"/>
              </a:rPr>
              <a:t>输入数据</a:t>
            </a:r>
            <a:endParaRPr lang="zh-CN" sz="1400" dirty="0"/>
          </a:p>
        </p:txBody>
      </p:sp>
      <p:sp>
        <p:nvSpPr>
          <p:cNvPr id="43" name="圆角矩形 42"/>
          <p:cNvSpPr/>
          <p:nvPr/>
        </p:nvSpPr>
        <p:spPr>
          <a:xfrm>
            <a:off x="5677446" y="3933371"/>
            <a:ext cx="612000" cy="2160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cxnSp>
        <p:nvCxnSpPr>
          <p:cNvPr id="54293" name="直接箭头连接符 176"/>
          <p:cNvCxnSpPr>
            <a:cxnSpLocks noChangeShapeType="1"/>
          </p:cNvCxnSpPr>
          <p:nvPr/>
        </p:nvCxnSpPr>
        <p:spPr bwMode="auto">
          <a:xfrm>
            <a:off x="563452" y="772263"/>
            <a:ext cx="1845874" cy="502095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604125" y="6272213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 smtClean="0"/>
              <a:t>下一张</a:t>
            </a:r>
            <a:endParaRPr lang="zh-CN" altLang="en-US" sz="1600" dirty="0"/>
          </a:p>
        </p:txBody>
      </p:sp>
      <p:sp>
        <p:nvSpPr>
          <p:cNvPr id="54296" name="圆角矩形 175"/>
          <p:cNvSpPr>
            <a:spLocks noChangeArrowheads="1"/>
          </p:cNvSpPr>
          <p:nvPr/>
        </p:nvSpPr>
        <p:spPr bwMode="auto">
          <a:xfrm>
            <a:off x="563452" y="2011304"/>
            <a:ext cx="1314075" cy="65376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zh-CN" altLang="zh-CN" sz="1400" dirty="0">
                <a:latin typeface="Times New Roman" pitchFamily="18" charset="0"/>
                <a:cs typeface="Times New Roman" pitchFamily="18" charset="0"/>
              </a:rPr>
              <a:t>④</a:t>
            </a:r>
            <a:r>
              <a:rPr lang="zh-CN" sz="1400" dirty="0">
                <a:latin typeface="Times New Roman" pitchFamily="18" charset="0"/>
                <a:cs typeface="Times New Roman" pitchFamily="18" charset="0"/>
              </a:rPr>
              <a:t>切换到</a:t>
            </a:r>
            <a:endParaRPr lang="zh-CN" sz="1400" dirty="0"/>
          </a:p>
          <a:p>
            <a:pPr algn="ctr" eaLnBrk="0" hangingPunct="0"/>
            <a:r>
              <a:rPr lang="zh-CN" altLang="en-US" sz="1400" dirty="0">
                <a:cs typeface="Times New Roman" pitchFamily="18" charset="0"/>
              </a:rPr>
              <a:t>“</a:t>
            </a:r>
            <a:r>
              <a:rPr lang="zh-CN" altLang="en-US" sz="1400" dirty="0">
                <a:latin typeface="Times New Roman" pitchFamily="18" charset="0"/>
                <a:cs typeface="Times New Roman" pitchFamily="18" charset="0"/>
              </a:rPr>
              <a:t>数据表视图</a:t>
            </a:r>
            <a:r>
              <a:rPr lang="zh-CN" altLang="en-US" sz="1400" dirty="0">
                <a:cs typeface="Times New Roman" pitchFamily="18" charset="0"/>
              </a:rPr>
              <a:t>”</a:t>
            </a:r>
            <a:endParaRPr lang="zh-CN" altLang="en-US" sz="1400" dirty="0"/>
          </a:p>
        </p:txBody>
      </p:sp>
      <p:sp>
        <p:nvSpPr>
          <p:cNvPr id="2" name="圆角矩形 1"/>
          <p:cNvSpPr/>
          <p:nvPr/>
        </p:nvSpPr>
        <p:spPr>
          <a:xfrm>
            <a:off x="1988457" y="1364343"/>
            <a:ext cx="2714172" cy="1204686"/>
          </a:xfrm>
          <a:prstGeom prst="roundRect">
            <a:avLst>
              <a:gd name="adj" fmla="val 9438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pic>
        <p:nvPicPr>
          <p:cNvPr id="54298" name="图片 25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0113" y="1739912"/>
            <a:ext cx="3037937" cy="112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4"/>
          <p:cNvSpPr/>
          <p:nvPr/>
        </p:nvSpPr>
        <p:spPr>
          <a:xfrm>
            <a:off x="4354286" y="2206171"/>
            <a:ext cx="827315" cy="180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1468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5" grpId="0"/>
      <p:bldP spid="54282" grpId="0"/>
      <p:bldP spid="43" grpId="0" animBg="1"/>
      <p:bldP spid="43" grpId="1" animBg="1"/>
      <p:bldP spid="44" grpId="0"/>
      <p:bldP spid="54296" grpId="0" animBg="1"/>
      <p:bldP spid="2" grpId="0" animBg="1"/>
      <p:bldP spid="2" grpId="1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699698-6970-4946-8D9F-F0A97A7D99F2}" type="slidenum">
              <a:rPr lang="en-US" altLang="zh-CN"/>
              <a:pPr/>
              <a:t>26</a:t>
            </a:fld>
            <a:endParaRPr lang="en-US" altLang="zh-CN"/>
          </a:p>
        </p:txBody>
      </p:sp>
      <p:sp>
        <p:nvSpPr>
          <p:cNvPr id="54274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grpSp>
        <p:nvGrpSpPr>
          <p:cNvPr id="54284" name="组合 272"/>
          <p:cNvGrpSpPr>
            <a:grpSpLocks/>
          </p:cNvGrpSpPr>
          <p:nvPr/>
        </p:nvGrpSpPr>
        <p:grpSpPr bwMode="auto">
          <a:xfrm>
            <a:off x="830979" y="299324"/>
            <a:ext cx="6557203" cy="2146354"/>
            <a:chOff x="0" y="-425"/>
            <a:chExt cx="53776" cy="22413"/>
          </a:xfrm>
        </p:grpSpPr>
        <p:pic>
          <p:nvPicPr>
            <p:cNvPr id="54285" name="图片 271"/>
            <p:cNvPicPr>
              <a:picLocks noChangeAspect="1"/>
            </p:cNvPicPr>
            <p:nvPr/>
          </p:nvPicPr>
          <p:blipFill>
            <a:blip r:embed="rId2"/>
            <a:srcRect b="31767"/>
            <a:stretch>
              <a:fillRect/>
            </a:stretch>
          </p:blipFill>
          <p:spPr bwMode="auto">
            <a:xfrm>
              <a:off x="0" y="-425"/>
              <a:ext cx="53776" cy="22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6" name="图片 55"/>
            <p:cNvPicPr>
              <a:picLocks noChangeAspect="1"/>
            </p:cNvPicPr>
            <p:nvPr/>
          </p:nvPicPr>
          <p:blipFill>
            <a:blip r:embed="rId3"/>
            <a:srcRect l="16032" t="30550" r="3307" b="18204"/>
            <a:stretch>
              <a:fillRect/>
            </a:stretch>
          </p:blipFill>
          <p:spPr bwMode="auto">
            <a:xfrm>
              <a:off x="10201" y="8086"/>
              <a:ext cx="42231" cy="13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4281" name="图片 25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494" y="2536988"/>
            <a:ext cx="6584005" cy="373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2" name="圆角矩形 274"/>
          <p:cNvSpPr>
            <a:spLocks noChangeArrowheads="1"/>
          </p:cNvSpPr>
          <p:nvPr/>
        </p:nvSpPr>
        <p:spPr bwMode="auto">
          <a:xfrm>
            <a:off x="944255" y="4282444"/>
            <a:ext cx="1087080" cy="24424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zh-CN" altLang="en-US" sz="1400" dirty="0" smtClean="0">
                <a:latin typeface="Times New Roman" pitchFamily="18" charset="0"/>
                <a:cs typeface="Times New Roman" pitchFamily="18" charset="0"/>
              </a:rPr>
              <a:t>⑥完成创建</a:t>
            </a:r>
            <a:endParaRPr lang="zh-CN" sz="3600" dirty="0"/>
          </a:p>
        </p:txBody>
      </p:sp>
      <p:sp>
        <p:nvSpPr>
          <p:cNvPr id="38" name="TextBox 3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604125" y="6272213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  <p:sp>
        <p:nvSpPr>
          <p:cNvPr id="39" name="圆角矩形 274"/>
          <p:cNvSpPr>
            <a:spLocks noChangeArrowheads="1"/>
          </p:cNvSpPr>
          <p:nvPr/>
        </p:nvSpPr>
        <p:spPr bwMode="auto">
          <a:xfrm>
            <a:off x="3022500" y="1599126"/>
            <a:ext cx="1087080" cy="22911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zh-CN" altLang="zh-CN" sz="1400" dirty="0">
                <a:latin typeface="Times New Roman" pitchFamily="18" charset="0"/>
                <a:cs typeface="Times New Roman" pitchFamily="18" charset="0"/>
              </a:rPr>
              <a:t>⑤</a:t>
            </a:r>
            <a:r>
              <a:rPr lang="zh-CN" sz="1400" dirty="0">
                <a:latin typeface="Times New Roman" pitchFamily="18" charset="0"/>
                <a:cs typeface="Times New Roman" pitchFamily="18" charset="0"/>
              </a:rPr>
              <a:t>输入数据</a:t>
            </a:r>
            <a:endParaRPr lang="zh-CN" sz="1400" dirty="0"/>
          </a:p>
        </p:txBody>
      </p:sp>
      <p:sp>
        <p:nvSpPr>
          <p:cNvPr id="11" name="圆角矩形 10"/>
          <p:cNvSpPr/>
          <p:nvPr/>
        </p:nvSpPr>
        <p:spPr>
          <a:xfrm>
            <a:off x="2075542" y="3599544"/>
            <a:ext cx="5254171" cy="2016000"/>
          </a:xfrm>
          <a:prstGeom prst="roundRect">
            <a:avLst>
              <a:gd name="adj" fmla="val 282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5106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2" grpId="0"/>
      <p:bldP spid="38" grpId="0"/>
      <p:bldP spid="11" grpId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271463"/>
            <a:ext cx="8686800" cy="815975"/>
          </a:xfrm>
        </p:spPr>
        <p:txBody>
          <a:bodyPr/>
          <a:lstStyle/>
          <a:p>
            <a:r>
              <a:rPr lang="en-US" altLang="zh-CN" sz="3600" smtClean="0">
                <a:ea typeface="宋体" charset="-122"/>
              </a:rPr>
              <a:t>4.2.5</a:t>
            </a:r>
            <a:r>
              <a:rPr lang="zh-CN" altLang="en-US" sz="3600" smtClean="0">
                <a:ea typeface="宋体" charset="-122"/>
              </a:rPr>
              <a:t>通过导入创建数据表</a:t>
            </a:r>
          </a:p>
        </p:txBody>
      </p:sp>
      <p:sp>
        <p:nvSpPr>
          <p:cNvPr id="55298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63D7469-6F45-4714-90BC-E5F890FBE391}" type="slidenum">
              <a:rPr lang="en-US" altLang="zh-CN"/>
              <a:pPr/>
              <a:t>27</a:t>
            </a:fld>
            <a:endParaRPr lang="en-US" altLang="zh-CN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257175" y="1189038"/>
            <a:ext cx="8386763" cy="286044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2000" dirty="0">
                <a:ea typeface="+mn-ea"/>
              </a:rPr>
              <a:t>       在</a:t>
            </a:r>
            <a:r>
              <a:rPr lang="en-US" sz="2000" dirty="0">
                <a:ea typeface="+mn-ea"/>
              </a:rPr>
              <a:t>Access 2010</a:t>
            </a:r>
            <a:r>
              <a:rPr lang="zh-CN" altLang="en-US" sz="2000" dirty="0">
                <a:ea typeface="+mn-ea"/>
              </a:rPr>
              <a:t>中，可以通过导入的方法，利用存储在其他位置的信息来创建数据表。例如：可以导入</a:t>
            </a:r>
            <a:r>
              <a:rPr lang="en-US" sz="2000" dirty="0">
                <a:ea typeface="+mn-ea"/>
              </a:rPr>
              <a:t>Excel</a:t>
            </a:r>
            <a:r>
              <a:rPr lang="zh-CN" altLang="en-US" sz="2000" dirty="0">
                <a:ea typeface="+mn-ea"/>
              </a:rPr>
              <a:t>工作表、</a:t>
            </a:r>
            <a:r>
              <a:rPr lang="en-US" sz="2000" dirty="0">
                <a:ea typeface="+mn-ea"/>
              </a:rPr>
              <a:t>ODBC</a:t>
            </a:r>
            <a:r>
              <a:rPr lang="zh-CN" altLang="en-US" sz="2000" dirty="0">
                <a:ea typeface="+mn-ea"/>
              </a:rPr>
              <a:t>数据库、其他</a:t>
            </a:r>
            <a:r>
              <a:rPr lang="en-US" sz="2000" dirty="0">
                <a:ea typeface="+mn-ea"/>
              </a:rPr>
              <a:t>Access 2010</a:t>
            </a:r>
            <a:r>
              <a:rPr lang="zh-CN" altLang="en-US" sz="2000" dirty="0">
                <a:ea typeface="+mn-ea"/>
              </a:rPr>
              <a:t>数据库、</a:t>
            </a:r>
            <a:r>
              <a:rPr lang="en-US" sz="2000" dirty="0">
                <a:ea typeface="+mn-ea"/>
              </a:rPr>
              <a:t>XML</a:t>
            </a:r>
            <a:r>
              <a:rPr lang="zh-CN" altLang="en-US" sz="2000" dirty="0">
                <a:ea typeface="+mn-ea"/>
              </a:rPr>
              <a:t>文件以及其他类型文件，详见“第</a:t>
            </a:r>
            <a:r>
              <a:rPr lang="en-US" sz="2000" dirty="0">
                <a:ea typeface="+mn-ea"/>
              </a:rPr>
              <a:t>10</a:t>
            </a:r>
            <a:r>
              <a:rPr lang="zh-CN" altLang="en-US" sz="2000" dirty="0">
                <a:ea typeface="+mn-ea"/>
              </a:rPr>
              <a:t>章”</a:t>
            </a:r>
            <a:r>
              <a:rPr lang="zh-CN" altLang="en-US" sz="2000" dirty="0" smtClean="0">
                <a:ea typeface="+mn-ea"/>
              </a:rPr>
              <a:t>。</a:t>
            </a:r>
            <a:endParaRPr lang="zh-CN" altLang="en-US" sz="2000" dirty="0">
              <a:ea typeface="+mn-ea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604125" y="6272213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  <p:sp>
        <p:nvSpPr>
          <p:cNvPr id="3" name="矩形 2"/>
          <p:cNvSpPr/>
          <p:nvPr/>
        </p:nvSpPr>
        <p:spPr>
          <a:xfrm>
            <a:off x="2030015" y="3377483"/>
            <a:ext cx="4841081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srgbClr val="FF0000"/>
                </a:solidFill>
              </a:rPr>
              <a:t>请参考“第</a:t>
            </a:r>
            <a:r>
              <a:rPr lang="en-US" altLang="zh-CN" sz="2000" dirty="0">
                <a:solidFill>
                  <a:srgbClr val="FF0000"/>
                </a:solidFill>
              </a:rPr>
              <a:t>10</a:t>
            </a:r>
            <a:r>
              <a:rPr lang="zh-CN" altLang="en-US" sz="2000" dirty="0">
                <a:solidFill>
                  <a:srgbClr val="FF0000"/>
                </a:solidFill>
              </a:rPr>
              <a:t>章”，自行练习：将配套光盘中本章的“教务系统素材</a:t>
            </a:r>
            <a:r>
              <a:rPr lang="en-US" altLang="zh-CN" sz="2000" dirty="0">
                <a:solidFill>
                  <a:srgbClr val="FF0000"/>
                </a:solidFill>
              </a:rPr>
              <a:t>_</a:t>
            </a:r>
            <a:r>
              <a:rPr lang="zh-CN" altLang="en-US" sz="2000" dirty="0">
                <a:solidFill>
                  <a:srgbClr val="FF0000"/>
                </a:solidFill>
              </a:rPr>
              <a:t>数据表”数据库的“教师信息表”、“成绩表”和“选课表”导入到“</a:t>
            </a:r>
            <a:r>
              <a:rPr lang="en-US" altLang="zh-CN" sz="2000" dirty="0">
                <a:solidFill>
                  <a:srgbClr val="FF0000"/>
                </a:solidFill>
              </a:rPr>
              <a:t>My</a:t>
            </a:r>
            <a:r>
              <a:rPr lang="zh-CN" altLang="en-US" sz="2000" dirty="0">
                <a:solidFill>
                  <a:srgbClr val="FF0000"/>
                </a:solidFill>
              </a:rPr>
              <a:t>教务系统”中。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sz="3600" smtClean="0">
                <a:ea typeface="宋体" charset="-122"/>
              </a:rPr>
              <a:t>4.3</a:t>
            </a:r>
            <a:r>
              <a:rPr lang="zh-CN" altLang="en-US" sz="3600" smtClean="0">
                <a:ea typeface="宋体" charset="-122"/>
              </a:rPr>
              <a:t>数据输入</a:t>
            </a:r>
            <a:endParaRPr lang="en-US" altLang="zh-CN" sz="3600" smtClean="0">
              <a:ea typeface="宋体" charset="-122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gray">
          <a:xfrm>
            <a:off x="3094038" y="2406650"/>
            <a:ext cx="5297487" cy="11112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gray">
          <a:xfrm>
            <a:off x="3108325" y="3529013"/>
            <a:ext cx="5308600" cy="118903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87046" name="Rectangle 174"/>
          <p:cNvSpPr>
            <a:spLocks noChangeArrowheads="1"/>
          </p:cNvSpPr>
          <p:nvPr/>
        </p:nvSpPr>
        <p:spPr bwMode="gray">
          <a:xfrm>
            <a:off x="1046163" y="2578100"/>
            <a:ext cx="2044700" cy="7667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87047" name="Rectangle 175"/>
          <p:cNvSpPr>
            <a:spLocks noChangeArrowheads="1"/>
          </p:cNvSpPr>
          <p:nvPr/>
        </p:nvSpPr>
        <p:spPr bwMode="gray">
          <a:xfrm>
            <a:off x="1163638" y="3848100"/>
            <a:ext cx="1954212" cy="6746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87049" name="Rectangle 178"/>
          <p:cNvSpPr>
            <a:spLocks noChangeArrowheads="1"/>
          </p:cNvSpPr>
          <p:nvPr/>
        </p:nvSpPr>
        <p:spPr bwMode="white">
          <a:xfrm>
            <a:off x="1281113" y="2628900"/>
            <a:ext cx="17065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FFFFFF"/>
                </a:solidFill>
              </a:rPr>
              <a:t>输入数据到空结构数据表中</a:t>
            </a:r>
            <a:r>
              <a:rPr lang="zh-CN" altLang="en-US"/>
              <a:t> </a:t>
            </a:r>
            <a:endParaRPr lang="en-US" altLang="zh-CN"/>
          </a:p>
        </p:txBody>
      </p:sp>
      <p:sp>
        <p:nvSpPr>
          <p:cNvPr id="87051" name="Rectangle 180"/>
          <p:cNvSpPr>
            <a:spLocks noChangeArrowheads="1"/>
          </p:cNvSpPr>
          <p:nvPr/>
        </p:nvSpPr>
        <p:spPr bwMode="white">
          <a:xfrm>
            <a:off x="1187450" y="3889375"/>
            <a:ext cx="1754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FFFFFF"/>
                </a:solidFill>
              </a:rPr>
              <a:t>添加数据到数据表中</a:t>
            </a:r>
            <a:r>
              <a:rPr lang="zh-CN" altLang="en-US"/>
              <a:t> </a:t>
            </a:r>
            <a:endParaRPr lang="en-US" altLang="zh-CN"/>
          </a:p>
        </p:txBody>
      </p:sp>
      <p:sp>
        <p:nvSpPr>
          <p:cNvPr id="87052" name="Rectangle 181"/>
          <p:cNvSpPr>
            <a:spLocks noChangeArrowheads="1"/>
          </p:cNvSpPr>
          <p:nvPr/>
        </p:nvSpPr>
        <p:spPr bwMode="auto">
          <a:xfrm>
            <a:off x="3076575" y="2470150"/>
            <a:ext cx="52800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 dirty="0"/>
              <a:t>    当数据表结构定义完成后，单击窗口左上角“视图”按钮，在打开的“视图”菜单中，选择“数据表视图”，</a:t>
            </a:r>
            <a:r>
              <a:rPr lang="zh-CN" altLang="en-US" dirty="0">
                <a:solidFill>
                  <a:srgbClr val="FF0000"/>
                </a:solidFill>
              </a:rPr>
              <a:t>切换到“数据表视图”，输入数据记录</a:t>
            </a:r>
            <a:r>
              <a:rPr lang="zh-CN" altLang="en-US" b="0" dirty="0"/>
              <a:t>。</a:t>
            </a:r>
            <a:r>
              <a:rPr lang="en-US" altLang="zh-CN" dirty="0"/>
              <a:t> </a:t>
            </a:r>
          </a:p>
        </p:txBody>
      </p:sp>
      <p:sp>
        <p:nvSpPr>
          <p:cNvPr id="87053" name="Rectangle 182"/>
          <p:cNvSpPr>
            <a:spLocks noChangeArrowheads="1"/>
          </p:cNvSpPr>
          <p:nvPr/>
        </p:nvSpPr>
        <p:spPr bwMode="auto">
          <a:xfrm>
            <a:off x="3222625" y="3589338"/>
            <a:ext cx="50673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0" dirty="0"/>
              <a:t>     在“表”对象栏中，双击一个数据表，打开它的“数据表视图”，在数据表末尾空白的第一行中直接输入数据，</a:t>
            </a:r>
            <a:r>
              <a:rPr lang="zh-CN" altLang="en-US" dirty="0">
                <a:solidFill>
                  <a:srgbClr val="FF0000"/>
                </a:solidFill>
              </a:rPr>
              <a:t>添加记录到数据表中</a:t>
            </a:r>
            <a:r>
              <a:rPr lang="zh-CN" altLang="en-US" b="0" dirty="0"/>
              <a:t>。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87057" name="灯片编号占位符 1"/>
          <p:cNvSpPr txBox="1">
            <a:spLocks noGrp="1"/>
          </p:cNvSpPr>
          <p:nvPr/>
        </p:nvSpPr>
        <p:spPr bwMode="gray">
          <a:xfrm>
            <a:off x="3065463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8064FAD4-1E11-4D36-81BC-75EDC3EE777E}" type="slidenum">
              <a:rPr lang="en-US" altLang="zh-CN" sz="1400" b="0"/>
              <a:pPr algn="ctr"/>
              <a:t>28</a:t>
            </a:fld>
            <a:endParaRPr lang="en-US" altLang="zh-CN" sz="1400" b="0"/>
          </a:p>
        </p:txBody>
      </p:sp>
      <p:sp>
        <p:nvSpPr>
          <p:cNvPr id="18" name="TextBox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588250" y="6264275"/>
            <a:ext cx="833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400" dirty="0"/>
              <a:t>返回</a:t>
            </a: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257175" y="1095375"/>
            <a:ext cx="8386763" cy="134937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/>
              <a:t>     </a:t>
            </a:r>
            <a:r>
              <a:rPr lang="zh-CN" altLang="en-US" sz="2000"/>
              <a:t>数据表的结构定义创建好后，就可以向数据表中输入数据，即记录。向数据表输入数据的方法主要有两种：一种是当数据表结构定义完成后，直接向空数据表输入数据；另一种是打开要输入数据的数据表，然后将数据添加到数据表中。</a:t>
            </a:r>
            <a:r>
              <a:rPr lang="zh-CN" altLang="en-US"/>
              <a:t> </a:t>
            </a:r>
            <a:endParaRPr lang="en-US" altLang="zh-CN"/>
          </a:p>
        </p:txBody>
      </p:sp>
      <p:sp>
        <p:nvSpPr>
          <p:cNvPr id="2" name="AutoShape 34"/>
          <p:cNvSpPr>
            <a:spLocks noChangeArrowheads="1"/>
          </p:cNvSpPr>
          <p:nvPr/>
        </p:nvSpPr>
        <p:spPr bwMode="gray">
          <a:xfrm>
            <a:off x="539750" y="4783138"/>
            <a:ext cx="8386763" cy="134937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zh-CN" dirty="0"/>
              <a:t>重要提示</a:t>
            </a:r>
            <a:r>
              <a:rPr lang="en-US" altLang="zh-CN" dirty="0"/>
              <a:t>——</a:t>
            </a:r>
            <a:r>
              <a:rPr lang="en-US" altLang="zh-CN" dirty="0">
                <a:solidFill>
                  <a:srgbClr val="FF0000"/>
                </a:solidFill>
              </a:rPr>
              <a:t>“OLE</a:t>
            </a:r>
            <a:r>
              <a:rPr lang="zh-CN" altLang="en-US" dirty="0">
                <a:solidFill>
                  <a:srgbClr val="FF0000"/>
                </a:solidFill>
              </a:rPr>
              <a:t>对象”数据类型的数据输入</a:t>
            </a:r>
          </a:p>
          <a:p>
            <a:r>
              <a:rPr lang="zh-CN" altLang="en-US" dirty="0"/>
              <a:t>     如果数据表中存在“</a:t>
            </a:r>
            <a:r>
              <a:rPr lang="en-US" altLang="zh-CN" dirty="0"/>
              <a:t>OLE</a:t>
            </a:r>
            <a:r>
              <a:rPr lang="zh-CN" altLang="en-US" dirty="0"/>
              <a:t>对象”数据类型的字段，例如：照片，其数据输入可以在“数据表视图”下，右击需要输入数据的单元格，选择“插入对象”快捷菜单命令，在弹出的对话框中，选中“由文件创建”选项，单击“浏览”按钮，找到图像文件（</a:t>
            </a:r>
            <a:r>
              <a:rPr lang="en-US" altLang="zh-CN" dirty="0"/>
              <a:t>.BMP</a:t>
            </a:r>
            <a:r>
              <a:rPr lang="zh-CN" altLang="en-US" dirty="0"/>
              <a:t>文件），插入到单元格中。 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6063" y="258763"/>
            <a:ext cx="8686800" cy="550862"/>
          </a:xfrm>
        </p:spPr>
        <p:txBody>
          <a:bodyPr/>
          <a:lstStyle/>
          <a:p>
            <a:r>
              <a:rPr lang="en-US" altLang="zh-CN" sz="3600" smtClean="0">
                <a:ea typeface="宋体" charset="-122"/>
              </a:rPr>
              <a:t>4.4</a:t>
            </a:r>
            <a:r>
              <a:rPr lang="zh-CN" altLang="en-US" sz="3600" smtClean="0">
                <a:ea typeface="宋体" charset="-122"/>
              </a:rPr>
              <a:t>修改编辑数据表结构</a:t>
            </a:r>
            <a:r>
              <a:rPr lang="zh-CN" altLang="en-US" smtClean="0">
                <a:ea typeface="宋体" charset="-122"/>
              </a:rPr>
              <a:t> </a:t>
            </a: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406400" y="939800"/>
            <a:ext cx="8386763" cy="831850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/>
              <a:t>   在创建数据表之后，有时需要修改数据表的结构，在</a:t>
            </a:r>
            <a:r>
              <a:rPr lang="en-US" altLang="zh-CN"/>
              <a:t>Access 2010</a:t>
            </a:r>
            <a:r>
              <a:rPr lang="zh-CN" altLang="en-US"/>
              <a:t>中，在数据表中增加和删除字段十分方便，可以在“设计视图”和“数据表视图”中完成。 </a:t>
            </a:r>
            <a:endParaRPr lang="en-US" altLang="zh-CN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374650" y="2030413"/>
            <a:ext cx="2378075" cy="4652962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2801938" y="5913438"/>
            <a:ext cx="565376" cy="197076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2674938" y="1825625"/>
            <a:ext cx="3059112" cy="920750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ltGray">
          <a:xfrm>
            <a:off x="365125" y="1825625"/>
            <a:ext cx="2368550" cy="64135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4.1.1</a:t>
            </a:r>
            <a:r>
              <a:rPr lang="zh-CN" altLang="en-US">
                <a:solidFill>
                  <a:schemeClr val="bg1"/>
                </a:solidFill>
              </a:rPr>
              <a:t>利用“设计视图”修改数据表结构</a:t>
            </a:r>
            <a:r>
              <a:rPr lang="zh-CN" altLang="en-US"/>
              <a:t> </a:t>
            </a:r>
            <a:endParaRPr lang="en-US" altLang="zh-CN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361950" y="2487613"/>
            <a:ext cx="2274888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lnSpc>
                <a:spcPct val="110000"/>
              </a:lnSpc>
            </a:pPr>
            <a:r>
              <a:rPr lang="en-US" altLang="zh-CN" sz="1600"/>
              <a:t>1.</a:t>
            </a:r>
            <a:r>
              <a:rPr lang="zh-CN" altLang="en-US" sz="1600"/>
              <a:t>打开数据表：启动</a:t>
            </a:r>
            <a:r>
              <a:rPr lang="en-US" altLang="zh-CN" sz="1600"/>
              <a:t>Access 2010</a:t>
            </a:r>
            <a:r>
              <a:rPr lang="zh-CN" altLang="en-US" sz="1600"/>
              <a:t>，打开数据库，打开数据表 ；</a:t>
            </a:r>
          </a:p>
          <a:p>
            <a:pPr marL="171450" indent="-171450">
              <a:lnSpc>
                <a:spcPct val="110000"/>
              </a:lnSpc>
            </a:pPr>
            <a:r>
              <a:rPr lang="en-US" altLang="zh-CN" sz="1600"/>
              <a:t>2.</a:t>
            </a:r>
            <a:r>
              <a:rPr lang="zh-CN" altLang="en-US" sz="1600"/>
              <a:t>切换到“设计视图”进行修改：在“开始”选项卡下，单击“视图”按钮，选择“设计视图”命令，在数据表的“设计视图”下，添加字段，对“字段属性”进行修改和设置，也可以利用快捷菜单，插入字段和删除字段等</a:t>
            </a:r>
            <a:r>
              <a:rPr lang="zh-CN" altLang="en-US"/>
              <a:t>。 </a:t>
            </a:r>
            <a:endParaRPr lang="en-US" altLang="zh-CN"/>
          </a:p>
        </p:txBody>
      </p:sp>
      <p:pic>
        <p:nvPicPr>
          <p:cNvPr id="278" name="图片 278"/>
          <p:cNvPicPr>
            <a:picLocks noChangeAspect="1"/>
          </p:cNvPicPr>
          <p:nvPr/>
        </p:nvPicPr>
        <p:blipFill>
          <a:blip r:embed="rId2"/>
          <a:srcRect l="10529" t="893" r="15446" b="6026"/>
          <a:stretch>
            <a:fillRect/>
          </a:stretch>
        </p:blipFill>
        <p:spPr bwMode="auto">
          <a:xfrm>
            <a:off x="3157255" y="1760763"/>
            <a:ext cx="5449847" cy="4478117"/>
          </a:xfrm>
          <a:prstGeom prst="rect">
            <a:avLst/>
          </a:prstGeom>
          <a:noFill/>
        </p:spPr>
      </p:pic>
      <p:sp>
        <p:nvSpPr>
          <p:cNvPr id="279" name="圆角矩形 279"/>
          <p:cNvSpPr>
            <a:spLocks noChangeArrowheads="1"/>
          </p:cNvSpPr>
          <p:nvPr/>
        </p:nvSpPr>
        <p:spPr bwMode="auto">
          <a:xfrm>
            <a:off x="3214417" y="3445614"/>
            <a:ext cx="731548" cy="280599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80" name="圆角矩形 280"/>
          <p:cNvSpPr>
            <a:spLocks noChangeArrowheads="1"/>
          </p:cNvSpPr>
          <p:nvPr/>
        </p:nvSpPr>
        <p:spPr bwMode="auto">
          <a:xfrm>
            <a:off x="4899781" y="2898537"/>
            <a:ext cx="432623" cy="170009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82" name="圆角矩形 282"/>
          <p:cNvSpPr>
            <a:spLocks noChangeArrowheads="1"/>
          </p:cNvSpPr>
          <p:nvPr/>
        </p:nvSpPr>
        <p:spPr bwMode="auto">
          <a:xfrm>
            <a:off x="5834223" y="2891267"/>
            <a:ext cx="432503" cy="177279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83" name="圆角矩形 283"/>
          <p:cNvSpPr>
            <a:spLocks noChangeArrowheads="1"/>
          </p:cNvSpPr>
          <p:nvPr/>
        </p:nvSpPr>
        <p:spPr bwMode="auto">
          <a:xfrm>
            <a:off x="6311252" y="4044141"/>
            <a:ext cx="432623" cy="177279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369" name="圆角矩形 369"/>
          <p:cNvSpPr>
            <a:spLocks noChangeArrowheads="1"/>
          </p:cNvSpPr>
          <p:nvPr/>
        </p:nvSpPr>
        <p:spPr bwMode="auto">
          <a:xfrm>
            <a:off x="6063311" y="3216849"/>
            <a:ext cx="631013" cy="21427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80000"/>
              </a:lnSpc>
            </a:pPr>
            <a:r>
              <a:rPr lang="zh-CN" altLang="en-US" sz="1100" dirty="0">
                <a:solidFill>
                  <a:srgbClr val="000000"/>
                </a:solidFill>
                <a:latin typeface="Times New Roman" pitchFamily="18" charset="0"/>
              </a:rPr>
              <a:t>快捷菜单</a:t>
            </a:r>
            <a:endParaRPr lang="zh-CN" altLang="en-US" sz="2400" dirty="0"/>
          </a:p>
        </p:txBody>
      </p:sp>
      <p:sp>
        <p:nvSpPr>
          <p:cNvPr id="371" name="圆角矩形 371"/>
          <p:cNvSpPr>
            <a:spLocks noChangeArrowheads="1"/>
          </p:cNvSpPr>
          <p:nvPr/>
        </p:nvSpPr>
        <p:spPr bwMode="auto">
          <a:xfrm>
            <a:off x="6979442" y="1908267"/>
            <a:ext cx="936591" cy="28234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Times New Roman" pitchFamily="18" charset="0"/>
              </a:rPr>
              <a:t>设计视图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pic>
        <p:nvPicPr>
          <p:cNvPr id="32" name="图片 32"/>
          <p:cNvPicPr>
            <a:picLocks noChangeAspect="1"/>
          </p:cNvPicPr>
          <p:nvPr/>
        </p:nvPicPr>
        <p:blipFill>
          <a:blip r:embed="rId3"/>
          <a:srcRect l="23055" t="44307" r="68716" b="33690"/>
          <a:stretch>
            <a:fillRect/>
          </a:stretch>
        </p:blipFill>
        <p:spPr bwMode="auto">
          <a:xfrm>
            <a:off x="4817531" y="3127954"/>
            <a:ext cx="655204" cy="1145431"/>
          </a:xfrm>
          <a:prstGeom prst="rect">
            <a:avLst/>
          </a:prstGeom>
          <a:noFill/>
        </p:spPr>
      </p:pic>
      <p:sp>
        <p:nvSpPr>
          <p:cNvPr id="34" name="直接箭头连接符 34"/>
          <p:cNvSpPr>
            <a:spLocks noChangeShapeType="1"/>
          </p:cNvSpPr>
          <p:nvPr/>
        </p:nvSpPr>
        <p:spPr bwMode="auto">
          <a:xfrm flipH="1">
            <a:off x="5332765" y="3290568"/>
            <a:ext cx="731027" cy="58376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8682718" y="2609256"/>
            <a:ext cx="458788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/>
              <a:t>修改数据表的结构 </a:t>
            </a:r>
          </a:p>
        </p:txBody>
      </p:sp>
      <p:sp>
        <p:nvSpPr>
          <p:cNvPr id="38" name="圆角矩形 282"/>
          <p:cNvSpPr>
            <a:spLocks noChangeArrowheads="1"/>
          </p:cNvSpPr>
          <p:nvPr/>
        </p:nvSpPr>
        <p:spPr bwMode="auto">
          <a:xfrm>
            <a:off x="4391527" y="2997344"/>
            <a:ext cx="432503" cy="177279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2" name="TextBox 2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588250" y="6264275"/>
            <a:ext cx="833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400" dirty="0"/>
              <a:t>返回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2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2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animBg="1"/>
      <p:bldP spid="280" grpId="0" animBg="1"/>
      <p:bldP spid="282" grpId="0" animBg="1"/>
      <p:bldP spid="282" grpId="1" animBg="1"/>
      <p:bldP spid="283" grpId="0" animBg="1"/>
      <p:bldP spid="283" grpId="1" animBg="1"/>
      <p:bldP spid="369" grpId="0"/>
      <p:bldP spid="371" grpId="0" animBg="1"/>
      <p:bldP spid="34" grpId="0" animBg="1"/>
      <p:bldP spid="38" grpId="0" animBg="1"/>
      <p:bldP spid="38" grpId="1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39" name="Freeform 483"/>
          <p:cNvSpPr>
            <a:spLocks/>
          </p:cNvSpPr>
          <p:nvPr/>
        </p:nvSpPr>
        <p:spPr bwMode="gray">
          <a:xfrm>
            <a:off x="2535238" y="1360480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99138" name="Freeform 482"/>
          <p:cNvSpPr>
            <a:spLocks/>
          </p:cNvSpPr>
          <p:nvPr/>
        </p:nvSpPr>
        <p:spPr bwMode="gray">
          <a:xfrm>
            <a:off x="2186925" y="1369502"/>
            <a:ext cx="751976" cy="615950"/>
          </a:xfrm>
          <a:prstGeom prst="diamond">
            <a:avLst/>
          </a:prstGeom>
          <a:gradFill rotWithShape="1">
            <a:gsLst>
              <a:gs pos="0">
                <a:schemeClr val="accent2">
                  <a:gamma/>
                  <a:shade val="6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6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99101" name="Rectangle 445"/>
          <p:cNvSpPr>
            <a:spLocks noGrp="1" noChangeArrowheads="1"/>
          </p:cNvSpPr>
          <p:nvPr>
            <p:ph type="title"/>
          </p:nvPr>
        </p:nvSpPr>
        <p:spPr>
          <a:xfrm>
            <a:off x="0" y="82550"/>
            <a:ext cx="9144000" cy="862013"/>
          </a:xfrm>
        </p:spPr>
        <p:txBody>
          <a:bodyPr/>
          <a:lstStyle/>
          <a:p>
            <a:r>
              <a:rPr lang="zh-CN" altLang="en-US" sz="3600" smtClean="0">
                <a:ea typeface="宋体" charset="-122"/>
              </a:rPr>
              <a:t>第</a:t>
            </a:r>
            <a:r>
              <a:rPr lang="en-US" altLang="zh-CN" sz="3600" smtClean="0">
                <a:ea typeface="宋体" charset="-122"/>
              </a:rPr>
              <a:t>4</a:t>
            </a:r>
            <a:r>
              <a:rPr lang="zh-CN" altLang="en-US" sz="3600" smtClean="0">
                <a:ea typeface="宋体" charset="-122"/>
              </a:rPr>
              <a:t>章数据表的设计与创建	</a:t>
            </a:r>
            <a:endParaRPr lang="en-US" altLang="zh-CN" sz="3600" smtClean="0">
              <a:ea typeface="宋体" charset="-122"/>
            </a:endParaRPr>
          </a:p>
        </p:txBody>
      </p:sp>
      <p:sp>
        <p:nvSpPr>
          <p:cNvPr id="199118" name="Text Box 462"/>
          <p:cNvSpPr txBox="1">
            <a:spLocks noChangeArrowheads="1"/>
          </p:cNvSpPr>
          <p:nvPr/>
        </p:nvSpPr>
        <p:spPr bwMode="gray">
          <a:xfrm>
            <a:off x="2938464" y="1425567"/>
            <a:ext cx="2170565" cy="4603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dirty="0">
                <a:ea typeface="+mn-ea"/>
              </a:rPr>
              <a:t>数据输入</a:t>
            </a:r>
            <a:endParaRPr lang="en-US" altLang="zh-CN" sz="2400" dirty="0"/>
          </a:p>
        </p:txBody>
      </p:sp>
      <p:sp>
        <p:nvSpPr>
          <p:cNvPr id="199114" name="Text Box 458"/>
          <p:cNvSpPr txBox="1">
            <a:spLocks noChangeArrowheads="1"/>
          </p:cNvSpPr>
          <p:nvPr/>
        </p:nvSpPr>
        <p:spPr bwMode="gray">
          <a:xfrm>
            <a:off x="2320925" y="1258880"/>
            <a:ext cx="482600" cy="6461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Freeform 487"/>
          <p:cNvSpPr>
            <a:spLocks/>
          </p:cNvSpPr>
          <p:nvPr/>
        </p:nvSpPr>
        <p:spPr bwMode="gray">
          <a:xfrm>
            <a:off x="2552700" y="3052755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27" name="Freeform 488"/>
          <p:cNvSpPr>
            <a:spLocks/>
          </p:cNvSpPr>
          <p:nvPr/>
        </p:nvSpPr>
        <p:spPr bwMode="gray">
          <a:xfrm>
            <a:off x="2177088" y="3080203"/>
            <a:ext cx="609600" cy="568325"/>
          </a:xfrm>
          <a:prstGeom prst="diamond">
            <a:avLst/>
          </a:prstGeom>
          <a:gradFill rotWithShape="1">
            <a:gsLst>
              <a:gs pos="0">
                <a:schemeClr val="hlink">
                  <a:gamma/>
                  <a:shade val="6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6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28" name="Text Box 489"/>
          <p:cNvSpPr txBox="1">
            <a:spLocks noChangeArrowheads="1"/>
          </p:cNvSpPr>
          <p:nvPr/>
        </p:nvSpPr>
        <p:spPr bwMode="gray">
          <a:xfrm>
            <a:off x="2955925" y="3111492"/>
            <a:ext cx="3581400" cy="4619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dirty="0">
                <a:ea typeface="+mn-ea"/>
              </a:rPr>
              <a:t>修改编辑数据表结构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sp>
        <p:nvSpPr>
          <p:cNvPr id="29" name="Text Box 470"/>
          <p:cNvSpPr txBox="1">
            <a:spLocks noChangeArrowheads="1"/>
          </p:cNvSpPr>
          <p:nvPr/>
        </p:nvSpPr>
        <p:spPr bwMode="gray">
          <a:xfrm>
            <a:off x="2390775" y="3055930"/>
            <a:ext cx="304800" cy="6413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6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4830" name="灯片编号占位符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1879A1C-B672-4B46-8F47-87907A242147}" type="slidenum">
              <a:rPr lang="en-US" altLang="zh-CN"/>
              <a:pPr/>
              <a:t>3</a:t>
            </a:fld>
            <a:endParaRPr lang="en-US" altLang="zh-CN"/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gray">
          <a:xfrm>
            <a:off x="2562225" y="1952617"/>
            <a:ext cx="4524375" cy="150653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dirty="0">
                <a:ea typeface="+mn-ea"/>
                <a:hlinkClick r:id="rId2" action="ppaction://hlinksldjump"/>
              </a:rPr>
              <a:t>4.3.1</a:t>
            </a:r>
            <a:r>
              <a:rPr lang="zh-CN" altLang="en-US" dirty="0">
                <a:ea typeface="+mn-ea"/>
                <a:hlinkClick r:id="rId2" action="ppaction://hlinksldjump"/>
              </a:rPr>
              <a:t>输入数据到空结构数据表中</a:t>
            </a:r>
            <a:endParaRPr lang="en-US" altLang="zh-CN" dirty="0">
              <a:ea typeface="+mn-ea"/>
              <a:hlinkClick r:id="" action="ppaction://noaction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dirty="0">
                <a:ea typeface="+mn-ea"/>
                <a:hlinkClick r:id="rId2" action="ppaction://hlinksldjump"/>
              </a:rPr>
              <a:t>4.3.2</a:t>
            </a:r>
            <a:r>
              <a:rPr lang="zh-CN" altLang="en-US" dirty="0">
                <a:ea typeface="+mn-ea"/>
                <a:hlinkClick r:id="rId2" action="ppaction://hlinksldjump"/>
              </a:rPr>
              <a:t>添加数据到数据表中</a:t>
            </a:r>
            <a:endParaRPr lang="en-US" altLang="zh-CN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dirty="0">
              <a:ea typeface="+mn-ea"/>
            </a:endParaRPr>
          </a:p>
        </p:txBody>
      </p:sp>
      <p:sp>
        <p:nvSpPr>
          <p:cNvPr id="31" name="AutoShape 34"/>
          <p:cNvSpPr>
            <a:spLocks noChangeArrowheads="1"/>
          </p:cNvSpPr>
          <p:nvPr/>
        </p:nvSpPr>
        <p:spPr bwMode="gray">
          <a:xfrm>
            <a:off x="2544763" y="3672333"/>
            <a:ext cx="4541837" cy="150926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t" anchorCtr="0"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dirty="0">
                <a:ea typeface="+mn-ea"/>
                <a:hlinkClick r:id="rId3" action="ppaction://hlinksldjump"/>
              </a:rPr>
              <a:t>4.4.1</a:t>
            </a:r>
            <a:r>
              <a:rPr lang="zh-CN" altLang="en-US" dirty="0">
                <a:ea typeface="+mn-ea"/>
                <a:hlinkClick r:id="rId3" action="ppaction://hlinksldjump"/>
              </a:rPr>
              <a:t>利用“设计视图”修改数据</a:t>
            </a:r>
            <a:r>
              <a:rPr lang="zh-CN" altLang="en-US" dirty="0" smtClean="0">
                <a:ea typeface="+mn-ea"/>
                <a:hlinkClick r:id="rId3" action="ppaction://hlinksldjump"/>
              </a:rPr>
              <a:t>表结构</a:t>
            </a:r>
            <a:r>
              <a:rPr lang="zh-CN" altLang="en-US" dirty="0" smtClean="0">
                <a:ea typeface="+mn-ea"/>
              </a:rPr>
              <a:t> </a:t>
            </a:r>
            <a:r>
              <a:rPr lang="zh-CN" altLang="en-US" sz="1400" dirty="0">
                <a:solidFill>
                  <a:srgbClr val="FF0000"/>
                </a:solidFill>
              </a:rPr>
              <a:t>★</a:t>
            </a:r>
            <a:endParaRPr lang="en-US" altLang="zh-CN" dirty="0">
              <a:ea typeface="+mn-ea"/>
              <a:hlinkClick r:id="" action="ppaction://noaction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dirty="0">
                <a:ea typeface="+mn-ea"/>
                <a:hlinkClick r:id="rId4" action="ppaction://hlinksldjump"/>
              </a:rPr>
              <a:t>4.4.2</a:t>
            </a:r>
            <a:r>
              <a:rPr lang="zh-CN" altLang="en-US" dirty="0">
                <a:ea typeface="+mn-ea"/>
                <a:hlinkClick r:id="rId4" action="ppaction://hlinksldjump"/>
              </a:rPr>
              <a:t>利用“数据表视图”修改数据表结构</a:t>
            </a:r>
            <a:endParaRPr lang="en-US" altLang="zh-CN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dirty="0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7"/>
          <p:cNvGrpSpPr>
            <a:grpSpLocks/>
          </p:cNvGrpSpPr>
          <p:nvPr/>
        </p:nvGrpSpPr>
        <p:grpSpPr bwMode="auto">
          <a:xfrm>
            <a:off x="749300" y="4010025"/>
            <a:ext cx="7908925" cy="2019300"/>
            <a:chOff x="794" y="1199"/>
            <a:chExt cx="4308" cy="2120"/>
          </a:xfrm>
        </p:grpSpPr>
        <p:sp>
          <p:nvSpPr>
            <p:cNvPr id="88067" name="Freeform 28"/>
            <p:cNvSpPr>
              <a:spLocks/>
            </p:cNvSpPr>
            <p:nvPr/>
          </p:nvSpPr>
          <p:spPr bwMode="ltGray">
            <a:xfrm>
              <a:off x="873" y="1293"/>
              <a:ext cx="1267" cy="1938"/>
            </a:xfrm>
            <a:custGeom>
              <a:avLst/>
              <a:gdLst>
                <a:gd name="T0" fmla="*/ 87 w 1692"/>
                <a:gd name="T1" fmla="*/ 193 h 2586"/>
                <a:gd name="T2" fmla="*/ 240 w 1692"/>
                <a:gd name="T3" fmla="*/ 157 h 2586"/>
                <a:gd name="T4" fmla="*/ 325 w 1692"/>
                <a:gd name="T5" fmla="*/ 180 h 2586"/>
                <a:gd name="T6" fmla="*/ 312 w 1692"/>
                <a:gd name="T7" fmla="*/ 333 h 2586"/>
                <a:gd name="T8" fmla="*/ 204 w 1692"/>
                <a:gd name="T9" fmla="*/ 436 h 2586"/>
                <a:gd name="T10" fmla="*/ 163 w 1692"/>
                <a:gd name="T11" fmla="*/ 535 h 2586"/>
                <a:gd name="T12" fmla="*/ 213 w 1692"/>
                <a:gd name="T13" fmla="*/ 722 h 2586"/>
                <a:gd name="T14" fmla="*/ 237 w 1692"/>
                <a:gd name="T15" fmla="*/ 719 h 2586"/>
                <a:gd name="T16" fmla="*/ 246 w 1692"/>
                <a:gd name="T17" fmla="*/ 679 h 2586"/>
                <a:gd name="T18" fmla="*/ 358 w 1692"/>
                <a:gd name="T19" fmla="*/ 865 h 2586"/>
                <a:gd name="T20" fmla="*/ 487 w 1692"/>
                <a:gd name="T21" fmla="*/ 899 h 2586"/>
                <a:gd name="T22" fmla="*/ 595 w 1692"/>
                <a:gd name="T23" fmla="*/ 1012 h 2586"/>
                <a:gd name="T24" fmla="*/ 639 w 1692"/>
                <a:gd name="T25" fmla="*/ 1066 h 2586"/>
                <a:gd name="T26" fmla="*/ 577 w 1692"/>
                <a:gd name="T27" fmla="*/ 1205 h 2586"/>
                <a:gd name="T28" fmla="*/ 686 w 1692"/>
                <a:gd name="T29" fmla="*/ 1335 h 2586"/>
                <a:gd name="T30" fmla="*/ 774 w 1692"/>
                <a:gd name="T31" fmla="*/ 1515 h 2586"/>
                <a:gd name="T32" fmla="*/ 819 w 1692"/>
                <a:gd name="T33" fmla="*/ 1731 h 2586"/>
                <a:gd name="T34" fmla="*/ 894 w 1692"/>
                <a:gd name="T35" fmla="*/ 1904 h 2586"/>
                <a:gd name="T36" fmla="*/ 958 w 1692"/>
                <a:gd name="T37" fmla="*/ 1889 h 2586"/>
                <a:gd name="T38" fmla="*/ 932 w 1692"/>
                <a:gd name="T39" fmla="*/ 1794 h 2586"/>
                <a:gd name="T40" fmla="*/ 964 w 1692"/>
                <a:gd name="T41" fmla="*/ 1728 h 2586"/>
                <a:gd name="T42" fmla="*/ 1024 w 1692"/>
                <a:gd name="T43" fmla="*/ 1670 h 2586"/>
                <a:gd name="T44" fmla="*/ 1084 w 1692"/>
                <a:gd name="T45" fmla="*/ 1556 h 2586"/>
                <a:gd name="T46" fmla="*/ 1174 w 1692"/>
                <a:gd name="T47" fmla="*/ 1461 h 2586"/>
                <a:gd name="T48" fmla="*/ 1215 w 1692"/>
                <a:gd name="T49" fmla="*/ 1308 h 2586"/>
                <a:gd name="T50" fmla="*/ 1162 w 1692"/>
                <a:gd name="T51" fmla="*/ 1153 h 2586"/>
                <a:gd name="T52" fmla="*/ 1030 w 1692"/>
                <a:gd name="T53" fmla="*/ 1057 h 2586"/>
                <a:gd name="T54" fmla="*/ 827 w 1692"/>
                <a:gd name="T55" fmla="*/ 959 h 2586"/>
                <a:gd name="T56" fmla="*/ 729 w 1692"/>
                <a:gd name="T57" fmla="*/ 944 h 2586"/>
                <a:gd name="T58" fmla="*/ 677 w 1692"/>
                <a:gd name="T59" fmla="*/ 950 h 2586"/>
                <a:gd name="T60" fmla="*/ 595 w 1692"/>
                <a:gd name="T61" fmla="*/ 980 h 2586"/>
                <a:gd name="T62" fmla="*/ 568 w 1692"/>
                <a:gd name="T63" fmla="*/ 880 h 2586"/>
                <a:gd name="T64" fmla="*/ 551 w 1692"/>
                <a:gd name="T65" fmla="*/ 796 h 2586"/>
                <a:gd name="T66" fmla="*/ 473 w 1692"/>
                <a:gd name="T67" fmla="*/ 827 h 2586"/>
                <a:gd name="T68" fmla="*/ 425 w 1692"/>
                <a:gd name="T69" fmla="*/ 712 h 2586"/>
                <a:gd name="T70" fmla="*/ 554 w 1692"/>
                <a:gd name="T71" fmla="*/ 683 h 2586"/>
                <a:gd name="T72" fmla="*/ 631 w 1692"/>
                <a:gd name="T73" fmla="*/ 679 h 2586"/>
                <a:gd name="T74" fmla="*/ 671 w 1692"/>
                <a:gd name="T75" fmla="*/ 674 h 2586"/>
                <a:gd name="T76" fmla="*/ 792 w 1692"/>
                <a:gd name="T77" fmla="*/ 562 h 2586"/>
                <a:gd name="T78" fmla="*/ 887 w 1692"/>
                <a:gd name="T79" fmla="*/ 508 h 2586"/>
                <a:gd name="T80" fmla="*/ 957 w 1692"/>
                <a:gd name="T81" fmla="*/ 477 h 2586"/>
                <a:gd name="T82" fmla="*/ 1003 w 1692"/>
                <a:gd name="T83" fmla="*/ 403 h 2586"/>
                <a:gd name="T84" fmla="*/ 964 w 1692"/>
                <a:gd name="T85" fmla="*/ 384 h 2586"/>
                <a:gd name="T86" fmla="*/ 1143 w 1692"/>
                <a:gd name="T87" fmla="*/ 342 h 2586"/>
                <a:gd name="T88" fmla="*/ 1053 w 1692"/>
                <a:gd name="T89" fmla="*/ 256 h 2586"/>
                <a:gd name="T90" fmla="*/ 994 w 1692"/>
                <a:gd name="T91" fmla="*/ 198 h 2586"/>
                <a:gd name="T92" fmla="*/ 915 w 1692"/>
                <a:gd name="T93" fmla="*/ 273 h 2586"/>
                <a:gd name="T94" fmla="*/ 831 w 1692"/>
                <a:gd name="T95" fmla="*/ 333 h 2586"/>
                <a:gd name="T96" fmla="*/ 765 w 1692"/>
                <a:gd name="T97" fmla="*/ 228 h 2586"/>
                <a:gd name="T98" fmla="*/ 908 w 1692"/>
                <a:gd name="T99" fmla="*/ 180 h 2586"/>
                <a:gd name="T100" fmla="*/ 948 w 1692"/>
                <a:gd name="T101" fmla="*/ 148 h 2586"/>
                <a:gd name="T102" fmla="*/ 994 w 1692"/>
                <a:gd name="T103" fmla="*/ 129 h 2586"/>
                <a:gd name="T104" fmla="*/ 963 w 1692"/>
                <a:gd name="T105" fmla="*/ 108 h 2586"/>
                <a:gd name="T106" fmla="*/ 945 w 1692"/>
                <a:gd name="T107" fmla="*/ 90 h 2586"/>
                <a:gd name="T108" fmla="*/ 900 w 1692"/>
                <a:gd name="T109" fmla="*/ 76 h 2586"/>
                <a:gd name="T110" fmla="*/ 828 w 1692"/>
                <a:gd name="T111" fmla="*/ 102 h 2586"/>
                <a:gd name="T112" fmla="*/ 711 w 1692"/>
                <a:gd name="T113" fmla="*/ 90 h 2586"/>
                <a:gd name="T114" fmla="*/ 412 w 1692"/>
                <a:gd name="T115" fmla="*/ 0 h 2586"/>
                <a:gd name="T116" fmla="*/ 258 w 1692"/>
                <a:gd name="T117" fmla="*/ 24 h 2586"/>
                <a:gd name="T118" fmla="*/ 217 w 1692"/>
                <a:gd name="T119" fmla="*/ 76 h 2586"/>
                <a:gd name="T120" fmla="*/ 96 w 1692"/>
                <a:gd name="T121" fmla="*/ 130 h 2586"/>
                <a:gd name="T122" fmla="*/ 96 w 1692"/>
                <a:gd name="T123" fmla="*/ 162 h 2586"/>
                <a:gd name="T124" fmla="*/ 1 w 1692"/>
                <a:gd name="T125" fmla="*/ 189 h 2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92"/>
                <a:gd name="T190" fmla="*/ 0 h 2586"/>
                <a:gd name="T191" fmla="*/ 1692 w 1692"/>
                <a:gd name="T192" fmla="*/ 2586 h 25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68" name="Freeform 29"/>
            <p:cNvSpPr>
              <a:spLocks/>
            </p:cNvSpPr>
            <p:nvPr/>
          </p:nvSpPr>
          <p:spPr bwMode="ltGray">
            <a:xfrm>
              <a:off x="833" y="1478"/>
              <a:ext cx="34" cy="28"/>
            </a:xfrm>
            <a:custGeom>
              <a:avLst/>
              <a:gdLst>
                <a:gd name="T0" fmla="*/ 12 w 46"/>
                <a:gd name="T1" fmla="*/ 3 h 38"/>
                <a:gd name="T2" fmla="*/ 0 w 46"/>
                <a:gd name="T3" fmla="*/ 16 h 38"/>
                <a:gd name="T4" fmla="*/ 16 w 46"/>
                <a:gd name="T5" fmla="*/ 28 h 38"/>
                <a:gd name="T6" fmla="*/ 34 w 46"/>
                <a:gd name="T7" fmla="*/ 19 h 38"/>
                <a:gd name="T8" fmla="*/ 22 w 46"/>
                <a:gd name="T9" fmla="*/ 0 h 38"/>
                <a:gd name="T10" fmla="*/ 12 w 46"/>
                <a:gd name="T11" fmla="*/ 3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38"/>
                <a:gd name="T20" fmla="*/ 46 w 46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69" name="Freeform 30"/>
            <p:cNvSpPr>
              <a:spLocks/>
            </p:cNvSpPr>
            <p:nvPr/>
          </p:nvSpPr>
          <p:spPr bwMode="ltGray">
            <a:xfrm>
              <a:off x="1140" y="1601"/>
              <a:ext cx="39" cy="32"/>
            </a:xfrm>
            <a:custGeom>
              <a:avLst/>
              <a:gdLst>
                <a:gd name="T0" fmla="*/ 9 w 52"/>
                <a:gd name="T1" fmla="*/ 0 h 44"/>
                <a:gd name="T2" fmla="*/ 20 w 52"/>
                <a:gd name="T3" fmla="*/ 32 h 44"/>
                <a:gd name="T4" fmla="*/ 32 w 52"/>
                <a:gd name="T5" fmla="*/ 31 h 44"/>
                <a:gd name="T6" fmla="*/ 29 w 52"/>
                <a:gd name="T7" fmla="*/ 12 h 44"/>
                <a:gd name="T8" fmla="*/ 20 w 52"/>
                <a:gd name="T9" fmla="*/ 1 h 44"/>
                <a:gd name="T10" fmla="*/ 9 w 52"/>
                <a:gd name="T11" fmla="*/ 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44"/>
                <a:gd name="T20" fmla="*/ 52 w 52"/>
                <a:gd name="T21" fmla="*/ 44 h 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0" name="Freeform 31"/>
            <p:cNvSpPr>
              <a:spLocks/>
            </p:cNvSpPr>
            <p:nvPr/>
          </p:nvSpPr>
          <p:spPr bwMode="ltGray">
            <a:xfrm>
              <a:off x="1922" y="1657"/>
              <a:ext cx="98" cy="74"/>
            </a:xfrm>
            <a:custGeom>
              <a:avLst/>
              <a:gdLst>
                <a:gd name="T0" fmla="*/ 73 w 131"/>
                <a:gd name="T1" fmla="*/ 0 h 98"/>
                <a:gd name="T2" fmla="*/ 59 w 131"/>
                <a:gd name="T3" fmla="*/ 6 h 98"/>
                <a:gd name="T4" fmla="*/ 40 w 131"/>
                <a:gd name="T5" fmla="*/ 18 h 98"/>
                <a:gd name="T6" fmla="*/ 29 w 131"/>
                <a:gd name="T7" fmla="*/ 30 h 98"/>
                <a:gd name="T8" fmla="*/ 16 w 131"/>
                <a:gd name="T9" fmla="*/ 39 h 98"/>
                <a:gd name="T10" fmla="*/ 47 w 131"/>
                <a:gd name="T11" fmla="*/ 62 h 98"/>
                <a:gd name="T12" fmla="*/ 59 w 131"/>
                <a:gd name="T13" fmla="*/ 71 h 98"/>
                <a:gd name="T14" fmla="*/ 64 w 131"/>
                <a:gd name="T15" fmla="*/ 69 h 98"/>
                <a:gd name="T16" fmla="*/ 67 w 131"/>
                <a:gd name="T17" fmla="*/ 65 h 98"/>
                <a:gd name="T18" fmla="*/ 73 w 131"/>
                <a:gd name="T19" fmla="*/ 74 h 98"/>
                <a:gd name="T20" fmla="*/ 92 w 131"/>
                <a:gd name="T21" fmla="*/ 65 h 98"/>
                <a:gd name="T22" fmla="*/ 97 w 131"/>
                <a:gd name="T23" fmla="*/ 56 h 98"/>
                <a:gd name="T24" fmla="*/ 76 w 131"/>
                <a:gd name="T25" fmla="*/ 30 h 98"/>
                <a:gd name="T26" fmla="*/ 86 w 131"/>
                <a:gd name="T27" fmla="*/ 18 h 98"/>
                <a:gd name="T28" fmla="*/ 83 w 131"/>
                <a:gd name="T29" fmla="*/ 3 h 98"/>
                <a:gd name="T30" fmla="*/ 73 w 131"/>
                <a:gd name="T31" fmla="*/ 0 h 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98"/>
                <a:gd name="T50" fmla="*/ 131 w 131"/>
                <a:gd name="T51" fmla="*/ 98 h 9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1" name="Freeform 32"/>
            <p:cNvSpPr>
              <a:spLocks/>
            </p:cNvSpPr>
            <p:nvPr/>
          </p:nvSpPr>
          <p:spPr bwMode="ltGray">
            <a:xfrm>
              <a:off x="1448" y="2041"/>
              <a:ext cx="158" cy="84"/>
            </a:xfrm>
            <a:custGeom>
              <a:avLst/>
              <a:gdLst>
                <a:gd name="T0" fmla="*/ 35 w 212"/>
                <a:gd name="T1" fmla="*/ 9 h 112"/>
                <a:gd name="T2" fmla="*/ 13 w 212"/>
                <a:gd name="T3" fmla="*/ 9 h 112"/>
                <a:gd name="T4" fmla="*/ 4 w 212"/>
                <a:gd name="T5" fmla="*/ 12 h 112"/>
                <a:gd name="T6" fmla="*/ 19 w 212"/>
                <a:gd name="T7" fmla="*/ 39 h 112"/>
                <a:gd name="T8" fmla="*/ 38 w 212"/>
                <a:gd name="T9" fmla="*/ 33 h 112"/>
                <a:gd name="T10" fmla="*/ 69 w 212"/>
                <a:gd name="T11" fmla="*/ 41 h 112"/>
                <a:gd name="T12" fmla="*/ 83 w 212"/>
                <a:gd name="T13" fmla="*/ 45 h 112"/>
                <a:gd name="T14" fmla="*/ 99 w 212"/>
                <a:gd name="T15" fmla="*/ 66 h 112"/>
                <a:gd name="T16" fmla="*/ 105 w 212"/>
                <a:gd name="T17" fmla="*/ 84 h 112"/>
                <a:gd name="T18" fmla="*/ 117 w 212"/>
                <a:gd name="T19" fmla="*/ 75 h 112"/>
                <a:gd name="T20" fmla="*/ 126 w 212"/>
                <a:gd name="T21" fmla="*/ 72 h 112"/>
                <a:gd name="T22" fmla="*/ 139 w 212"/>
                <a:gd name="T23" fmla="*/ 77 h 112"/>
                <a:gd name="T24" fmla="*/ 145 w 212"/>
                <a:gd name="T25" fmla="*/ 60 h 112"/>
                <a:gd name="T26" fmla="*/ 114 w 212"/>
                <a:gd name="T27" fmla="*/ 41 h 112"/>
                <a:gd name="T28" fmla="*/ 78 w 212"/>
                <a:gd name="T29" fmla="*/ 15 h 112"/>
                <a:gd name="T30" fmla="*/ 40 w 212"/>
                <a:gd name="T31" fmla="*/ 20 h 112"/>
                <a:gd name="T32" fmla="*/ 35 w 212"/>
                <a:gd name="T33" fmla="*/ 9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2"/>
                <a:gd name="T52" fmla="*/ 0 h 112"/>
                <a:gd name="T53" fmla="*/ 212 w 212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2" name="Freeform 33"/>
            <p:cNvSpPr>
              <a:spLocks/>
            </p:cNvSpPr>
            <p:nvPr/>
          </p:nvSpPr>
          <p:spPr bwMode="ltGray">
            <a:xfrm>
              <a:off x="1578" y="2105"/>
              <a:ext cx="99" cy="41"/>
            </a:xfrm>
            <a:custGeom>
              <a:avLst/>
              <a:gdLst>
                <a:gd name="T0" fmla="*/ 42 w 133"/>
                <a:gd name="T1" fmla="*/ 0 h 54"/>
                <a:gd name="T2" fmla="*/ 32 w 133"/>
                <a:gd name="T3" fmla="*/ 5 h 54"/>
                <a:gd name="T4" fmla="*/ 23 w 133"/>
                <a:gd name="T5" fmla="*/ 23 h 54"/>
                <a:gd name="T6" fmla="*/ 11 w 133"/>
                <a:gd name="T7" fmla="*/ 26 h 54"/>
                <a:gd name="T8" fmla="*/ 2 w 133"/>
                <a:gd name="T9" fmla="*/ 32 h 54"/>
                <a:gd name="T10" fmla="*/ 10 w 133"/>
                <a:gd name="T11" fmla="*/ 41 h 54"/>
                <a:gd name="T12" fmla="*/ 99 w 133"/>
                <a:gd name="T13" fmla="*/ 26 h 54"/>
                <a:gd name="T14" fmla="*/ 92 w 133"/>
                <a:gd name="T15" fmla="*/ 12 h 54"/>
                <a:gd name="T16" fmla="*/ 78 w 133"/>
                <a:gd name="T17" fmla="*/ 6 h 54"/>
                <a:gd name="T18" fmla="*/ 75 w 133"/>
                <a:gd name="T19" fmla="*/ 18 h 54"/>
                <a:gd name="T20" fmla="*/ 66 w 133"/>
                <a:gd name="T21" fmla="*/ 14 h 54"/>
                <a:gd name="T22" fmla="*/ 50 w 133"/>
                <a:gd name="T23" fmla="*/ 11 h 54"/>
                <a:gd name="T24" fmla="*/ 42 w 13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54"/>
                <a:gd name="T41" fmla="*/ 133 w 13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3" name="Freeform 34"/>
            <p:cNvSpPr>
              <a:spLocks/>
            </p:cNvSpPr>
            <p:nvPr/>
          </p:nvSpPr>
          <p:spPr bwMode="ltGray">
            <a:xfrm>
              <a:off x="1683" y="2131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4" name="Freeform 35"/>
            <p:cNvSpPr>
              <a:spLocks/>
            </p:cNvSpPr>
            <p:nvPr/>
          </p:nvSpPr>
          <p:spPr bwMode="ltGray">
            <a:xfrm>
              <a:off x="1739" y="2134"/>
              <a:ext cx="12" cy="25"/>
            </a:xfrm>
            <a:custGeom>
              <a:avLst/>
              <a:gdLst>
                <a:gd name="T0" fmla="*/ 10 w 16"/>
                <a:gd name="T1" fmla="*/ 0 h 34"/>
                <a:gd name="T2" fmla="*/ 0 w 16"/>
                <a:gd name="T3" fmla="*/ 10 h 34"/>
                <a:gd name="T4" fmla="*/ 12 w 16"/>
                <a:gd name="T5" fmla="*/ 25 h 34"/>
                <a:gd name="T6" fmla="*/ 9 w 16"/>
                <a:gd name="T7" fmla="*/ 13 h 34"/>
                <a:gd name="T8" fmla="*/ 12 w 16"/>
                <a:gd name="T9" fmla="*/ 4 h 34"/>
                <a:gd name="T10" fmla="*/ 10 w 16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4"/>
                <a:gd name="T20" fmla="*/ 16 w 1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5" name="Freeform 36"/>
            <p:cNvSpPr>
              <a:spLocks/>
            </p:cNvSpPr>
            <p:nvPr/>
          </p:nvSpPr>
          <p:spPr bwMode="ltGray">
            <a:xfrm>
              <a:off x="1556" y="1288"/>
              <a:ext cx="180" cy="88"/>
            </a:xfrm>
            <a:custGeom>
              <a:avLst/>
              <a:gdLst>
                <a:gd name="T0" fmla="*/ 48 w 240"/>
                <a:gd name="T1" fmla="*/ 1 h 117"/>
                <a:gd name="T2" fmla="*/ 18 w 240"/>
                <a:gd name="T3" fmla="*/ 23 h 117"/>
                <a:gd name="T4" fmla="*/ 5 w 240"/>
                <a:gd name="T5" fmla="*/ 28 h 117"/>
                <a:gd name="T6" fmla="*/ 0 w 240"/>
                <a:gd name="T7" fmla="*/ 29 h 117"/>
                <a:gd name="T8" fmla="*/ 20 w 240"/>
                <a:gd name="T9" fmla="*/ 44 h 117"/>
                <a:gd name="T10" fmla="*/ 29 w 240"/>
                <a:gd name="T11" fmla="*/ 47 h 117"/>
                <a:gd name="T12" fmla="*/ 51 w 240"/>
                <a:gd name="T13" fmla="*/ 35 h 117"/>
                <a:gd name="T14" fmla="*/ 60 w 240"/>
                <a:gd name="T15" fmla="*/ 32 h 117"/>
                <a:gd name="T16" fmla="*/ 62 w 240"/>
                <a:gd name="T17" fmla="*/ 41 h 117"/>
                <a:gd name="T18" fmla="*/ 48 w 240"/>
                <a:gd name="T19" fmla="*/ 46 h 117"/>
                <a:gd name="T20" fmla="*/ 54 w 240"/>
                <a:gd name="T21" fmla="*/ 55 h 117"/>
                <a:gd name="T22" fmla="*/ 30 w 240"/>
                <a:gd name="T23" fmla="*/ 65 h 117"/>
                <a:gd name="T24" fmla="*/ 53 w 240"/>
                <a:gd name="T25" fmla="*/ 82 h 117"/>
                <a:gd name="T26" fmla="*/ 62 w 240"/>
                <a:gd name="T27" fmla="*/ 85 h 117"/>
                <a:gd name="T28" fmla="*/ 89 w 240"/>
                <a:gd name="T29" fmla="*/ 77 h 117"/>
                <a:gd name="T30" fmla="*/ 113 w 240"/>
                <a:gd name="T31" fmla="*/ 79 h 117"/>
                <a:gd name="T32" fmla="*/ 126 w 240"/>
                <a:gd name="T33" fmla="*/ 88 h 117"/>
                <a:gd name="T34" fmla="*/ 153 w 240"/>
                <a:gd name="T35" fmla="*/ 82 h 117"/>
                <a:gd name="T36" fmla="*/ 168 w 240"/>
                <a:gd name="T37" fmla="*/ 77 h 117"/>
                <a:gd name="T38" fmla="*/ 167 w 240"/>
                <a:gd name="T39" fmla="*/ 58 h 117"/>
                <a:gd name="T40" fmla="*/ 176 w 240"/>
                <a:gd name="T41" fmla="*/ 52 h 117"/>
                <a:gd name="T42" fmla="*/ 179 w 240"/>
                <a:gd name="T43" fmla="*/ 35 h 117"/>
                <a:gd name="T44" fmla="*/ 158 w 240"/>
                <a:gd name="T45" fmla="*/ 43 h 117"/>
                <a:gd name="T46" fmla="*/ 150 w 240"/>
                <a:gd name="T47" fmla="*/ 32 h 117"/>
                <a:gd name="T48" fmla="*/ 129 w 240"/>
                <a:gd name="T49" fmla="*/ 34 h 117"/>
                <a:gd name="T50" fmla="*/ 101 w 240"/>
                <a:gd name="T51" fmla="*/ 7 h 117"/>
                <a:gd name="T52" fmla="*/ 71 w 240"/>
                <a:gd name="T53" fmla="*/ 8 h 117"/>
                <a:gd name="T54" fmla="*/ 62 w 240"/>
                <a:gd name="T55" fmla="*/ 1 h 117"/>
                <a:gd name="T56" fmla="*/ 48 w 240"/>
                <a:gd name="T57" fmla="*/ 1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0"/>
                <a:gd name="T88" fmla="*/ 0 h 117"/>
                <a:gd name="T89" fmla="*/ 240 w 240"/>
                <a:gd name="T90" fmla="*/ 117 h 1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6" name="Freeform 37"/>
            <p:cNvSpPr>
              <a:spLocks/>
            </p:cNvSpPr>
            <p:nvPr/>
          </p:nvSpPr>
          <p:spPr bwMode="ltGray">
            <a:xfrm>
              <a:off x="1636" y="1247"/>
              <a:ext cx="146" cy="60"/>
            </a:xfrm>
            <a:custGeom>
              <a:avLst/>
              <a:gdLst>
                <a:gd name="T0" fmla="*/ 73 w 194"/>
                <a:gd name="T1" fmla="*/ 8 h 80"/>
                <a:gd name="T2" fmla="*/ 10 w 194"/>
                <a:gd name="T3" fmla="*/ 18 h 80"/>
                <a:gd name="T4" fmla="*/ 7 w 194"/>
                <a:gd name="T5" fmla="*/ 26 h 80"/>
                <a:gd name="T6" fmla="*/ 43 w 194"/>
                <a:gd name="T7" fmla="*/ 39 h 80"/>
                <a:gd name="T8" fmla="*/ 102 w 194"/>
                <a:gd name="T9" fmla="*/ 56 h 80"/>
                <a:gd name="T10" fmla="*/ 132 w 194"/>
                <a:gd name="T11" fmla="*/ 51 h 80"/>
                <a:gd name="T12" fmla="*/ 141 w 194"/>
                <a:gd name="T13" fmla="*/ 48 h 80"/>
                <a:gd name="T14" fmla="*/ 132 w 194"/>
                <a:gd name="T15" fmla="*/ 33 h 80"/>
                <a:gd name="T16" fmla="*/ 123 w 194"/>
                <a:gd name="T17" fmla="*/ 27 h 80"/>
                <a:gd name="T18" fmla="*/ 97 w 194"/>
                <a:gd name="T19" fmla="*/ 19 h 80"/>
                <a:gd name="T20" fmla="*/ 73 w 194"/>
                <a:gd name="T21" fmla="*/ 8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80"/>
                <a:gd name="T35" fmla="*/ 194 w 194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7" name="Freeform 38"/>
            <p:cNvSpPr>
              <a:spLocks/>
            </p:cNvSpPr>
            <p:nvPr/>
          </p:nvSpPr>
          <p:spPr bwMode="ltGray">
            <a:xfrm>
              <a:off x="1841" y="1317"/>
              <a:ext cx="233" cy="190"/>
            </a:xfrm>
            <a:custGeom>
              <a:avLst/>
              <a:gdLst>
                <a:gd name="T0" fmla="*/ 50 w 310"/>
                <a:gd name="T1" fmla="*/ 7 h 254"/>
                <a:gd name="T2" fmla="*/ 38 w 310"/>
                <a:gd name="T3" fmla="*/ 17 h 254"/>
                <a:gd name="T4" fmla="*/ 16 w 310"/>
                <a:gd name="T5" fmla="*/ 29 h 254"/>
                <a:gd name="T6" fmla="*/ 40 w 310"/>
                <a:gd name="T7" fmla="*/ 58 h 254"/>
                <a:gd name="T8" fmla="*/ 59 w 310"/>
                <a:gd name="T9" fmla="*/ 64 h 254"/>
                <a:gd name="T10" fmla="*/ 77 w 310"/>
                <a:gd name="T11" fmla="*/ 74 h 254"/>
                <a:gd name="T12" fmla="*/ 95 w 310"/>
                <a:gd name="T13" fmla="*/ 64 h 254"/>
                <a:gd name="T14" fmla="*/ 107 w 310"/>
                <a:gd name="T15" fmla="*/ 76 h 254"/>
                <a:gd name="T16" fmla="*/ 112 w 310"/>
                <a:gd name="T17" fmla="*/ 95 h 254"/>
                <a:gd name="T18" fmla="*/ 86 w 310"/>
                <a:gd name="T19" fmla="*/ 113 h 254"/>
                <a:gd name="T20" fmla="*/ 67 w 310"/>
                <a:gd name="T21" fmla="*/ 129 h 254"/>
                <a:gd name="T22" fmla="*/ 52 w 310"/>
                <a:gd name="T23" fmla="*/ 126 h 254"/>
                <a:gd name="T24" fmla="*/ 43 w 310"/>
                <a:gd name="T25" fmla="*/ 123 h 254"/>
                <a:gd name="T26" fmla="*/ 32 w 310"/>
                <a:gd name="T27" fmla="*/ 140 h 254"/>
                <a:gd name="T28" fmla="*/ 29 w 310"/>
                <a:gd name="T29" fmla="*/ 149 h 254"/>
                <a:gd name="T30" fmla="*/ 55 w 310"/>
                <a:gd name="T31" fmla="*/ 153 h 254"/>
                <a:gd name="T32" fmla="*/ 71 w 310"/>
                <a:gd name="T33" fmla="*/ 152 h 254"/>
                <a:gd name="T34" fmla="*/ 86 w 310"/>
                <a:gd name="T35" fmla="*/ 173 h 254"/>
                <a:gd name="T36" fmla="*/ 95 w 310"/>
                <a:gd name="T37" fmla="*/ 176 h 254"/>
                <a:gd name="T38" fmla="*/ 104 w 310"/>
                <a:gd name="T39" fmla="*/ 179 h 254"/>
                <a:gd name="T40" fmla="*/ 117 w 310"/>
                <a:gd name="T41" fmla="*/ 188 h 254"/>
                <a:gd name="T42" fmla="*/ 136 w 310"/>
                <a:gd name="T43" fmla="*/ 177 h 254"/>
                <a:gd name="T44" fmla="*/ 153 w 310"/>
                <a:gd name="T45" fmla="*/ 176 h 254"/>
                <a:gd name="T46" fmla="*/ 172 w 310"/>
                <a:gd name="T47" fmla="*/ 159 h 254"/>
                <a:gd name="T48" fmla="*/ 169 w 310"/>
                <a:gd name="T49" fmla="*/ 138 h 254"/>
                <a:gd name="T50" fmla="*/ 163 w 310"/>
                <a:gd name="T51" fmla="*/ 129 h 254"/>
                <a:gd name="T52" fmla="*/ 175 w 310"/>
                <a:gd name="T53" fmla="*/ 125 h 254"/>
                <a:gd name="T54" fmla="*/ 184 w 310"/>
                <a:gd name="T55" fmla="*/ 137 h 254"/>
                <a:gd name="T56" fmla="*/ 186 w 310"/>
                <a:gd name="T57" fmla="*/ 147 h 254"/>
                <a:gd name="T58" fmla="*/ 196 w 310"/>
                <a:gd name="T59" fmla="*/ 144 h 254"/>
                <a:gd name="T60" fmla="*/ 228 w 310"/>
                <a:gd name="T61" fmla="*/ 126 h 254"/>
                <a:gd name="T62" fmla="*/ 220 w 310"/>
                <a:gd name="T63" fmla="*/ 110 h 254"/>
                <a:gd name="T64" fmla="*/ 195 w 310"/>
                <a:gd name="T65" fmla="*/ 92 h 254"/>
                <a:gd name="T66" fmla="*/ 199 w 310"/>
                <a:gd name="T67" fmla="*/ 80 h 254"/>
                <a:gd name="T68" fmla="*/ 208 w 310"/>
                <a:gd name="T69" fmla="*/ 77 h 254"/>
                <a:gd name="T70" fmla="*/ 190 w 310"/>
                <a:gd name="T71" fmla="*/ 47 h 254"/>
                <a:gd name="T72" fmla="*/ 175 w 310"/>
                <a:gd name="T73" fmla="*/ 44 h 254"/>
                <a:gd name="T74" fmla="*/ 166 w 310"/>
                <a:gd name="T75" fmla="*/ 41 h 254"/>
                <a:gd name="T76" fmla="*/ 151 w 310"/>
                <a:gd name="T77" fmla="*/ 25 h 254"/>
                <a:gd name="T78" fmla="*/ 117 w 310"/>
                <a:gd name="T79" fmla="*/ 34 h 254"/>
                <a:gd name="T80" fmla="*/ 126 w 310"/>
                <a:gd name="T81" fmla="*/ 19 h 254"/>
                <a:gd name="T82" fmla="*/ 104 w 310"/>
                <a:gd name="T83" fmla="*/ 13 h 254"/>
                <a:gd name="T84" fmla="*/ 89 w 310"/>
                <a:gd name="T85" fmla="*/ 14 h 254"/>
                <a:gd name="T86" fmla="*/ 50 w 310"/>
                <a:gd name="T87" fmla="*/ 7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0"/>
                <a:gd name="T133" fmla="*/ 0 h 254"/>
                <a:gd name="T134" fmla="*/ 310 w 310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8" name="Freeform 39"/>
            <p:cNvSpPr>
              <a:spLocks/>
            </p:cNvSpPr>
            <p:nvPr/>
          </p:nvSpPr>
          <p:spPr bwMode="ltGray">
            <a:xfrm>
              <a:off x="1839" y="1235"/>
              <a:ext cx="44" cy="37"/>
            </a:xfrm>
            <a:custGeom>
              <a:avLst/>
              <a:gdLst>
                <a:gd name="T0" fmla="*/ 19 w 59"/>
                <a:gd name="T1" fmla="*/ 0 h 50"/>
                <a:gd name="T2" fmla="*/ 0 w 59"/>
                <a:gd name="T3" fmla="*/ 7 h 50"/>
                <a:gd name="T4" fmla="*/ 22 w 59"/>
                <a:gd name="T5" fmla="*/ 30 h 50"/>
                <a:gd name="T6" fmla="*/ 36 w 59"/>
                <a:gd name="T7" fmla="*/ 37 h 50"/>
                <a:gd name="T8" fmla="*/ 43 w 59"/>
                <a:gd name="T9" fmla="*/ 21 h 50"/>
                <a:gd name="T10" fmla="*/ 33 w 59"/>
                <a:gd name="T11" fmla="*/ 6 h 50"/>
                <a:gd name="T12" fmla="*/ 19 w 5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50"/>
                <a:gd name="T23" fmla="*/ 59 w 59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9" name="Freeform 40"/>
            <p:cNvSpPr>
              <a:spLocks/>
            </p:cNvSpPr>
            <p:nvPr/>
          </p:nvSpPr>
          <p:spPr bwMode="ltGray">
            <a:xfrm>
              <a:off x="1755" y="1305"/>
              <a:ext cx="65" cy="42"/>
            </a:xfrm>
            <a:custGeom>
              <a:avLst/>
              <a:gdLst>
                <a:gd name="T0" fmla="*/ 33 w 86"/>
                <a:gd name="T1" fmla="*/ 5 h 57"/>
                <a:gd name="T2" fmla="*/ 18 w 86"/>
                <a:gd name="T3" fmla="*/ 18 h 57"/>
                <a:gd name="T4" fmla="*/ 3 w 86"/>
                <a:gd name="T5" fmla="*/ 20 h 57"/>
                <a:gd name="T6" fmla="*/ 12 w 86"/>
                <a:gd name="T7" fmla="*/ 42 h 57"/>
                <a:gd name="T8" fmla="*/ 56 w 86"/>
                <a:gd name="T9" fmla="*/ 26 h 57"/>
                <a:gd name="T10" fmla="*/ 65 w 86"/>
                <a:gd name="T11" fmla="*/ 13 h 57"/>
                <a:gd name="T12" fmla="*/ 42 w 86"/>
                <a:gd name="T13" fmla="*/ 5 h 57"/>
                <a:gd name="T14" fmla="*/ 33 w 86"/>
                <a:gd name="T15" fmla="*/ 5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57"/>
                <a:gd name="T26" fmla="*/ 86 w 86"/>
                <a:gd name="T27" fmla="*/ 57 h 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0" name="Freeform 41"/>
            <p:cNvSpPr>
              <a:spLocks/>
            </p:cNvSpPr>
            <p:nvPr/>
          </p:nvSpPr>
          <p:spPr bwMode="ltGray">
            <a:xfrm>
              <a:off x="1823" y="1313"/>
              <a:ext cx="54" cy="25"/>
            </a:xfrm>
            <a:custGeom>
              <a:avLst/>
              <a:gdLst>
                <a:gd name="T0" fmla="*/ 30 w 73"/>
                <a:gd name="T1" fmla="*/ 0 h 34"/>
                <a:gd name="T2" fmla="*/ 7 w 73"/>
                <a:gd name="T3" fmla="*/ 12 h 34"/>
                <a:gd name="T4" fmla="*/ 18 w 73"/>
                <a:gd name="T5" fmla="*/ 25 h 34"/>
                <a:gd name="T6" fmla="*/ 38 w 73"/>
                <a:gd name="T7" fmla="*/ 21 h 34"/>
                <a:gd name="T8" fmla="*/ 47 w 73"/>
                <a:gd name="T9" fmla="*/ 15 h 34"/>
                <a:gd name="T10" fmla="*/ 30 w 73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34"/>
                <a:gd name="T20" fmla="*/ 73 w 73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1" name="Freeform 42"/>
            <p:cNvSpPr>
              <a:spLocks/>
            </p:cNvSpPr>
            <p:nvPr/>
          </p:nvSpPr>
          <p:spPr bwMode="ltGray">
            <a:xfrm>
              <a:off x="1794" y="1277"/>
              <a:ext cx="64" cy="34"/>
            </a:xfrm>
            <a:custGeom>
              <a:avLst/>
              <a:gdLst>
                <a:gd name="T0" fmla="*/ 44 w 85"/>
                <a:gd name="T1" fmla="*/ 8 h 45"/>
                <a:gd name="T2" fmla="*/ 21 w 85"/>
                <a:gd name="T3" fmla="*/ 3 h 45"/>
                <a:gd name="T4" fmla="*/ 0 w 85"/>
                <a:gd name="T5" fmla="*/ 14 h 45"/>
                <a:gd name="T6" fmla="*/ 30 w 85"/>
                <a:gd name="T7" fmla="*/ 24 h 45"/>
                <a:gd name="T8" fmla="*/ 48 w 85"/>
                <a:gd name="T9" fmla="*/ 30 h 45"/>
                <a:gd name="T10" fmla="*/ 63 w 85"/>
                <a:gd name="T11" fmla="*/ 14 h 45"/>
                <a:gd name="T12" fmla="*/ 62 w 85"/>
                <a:gd name="T13" fmla="*/ 5 h 45"/>
                <a:gd name="T14" fmla="*/ 48 w 85"/>
                <a:gd name="T15" fmla="*/ 0 h 45"/>
                <a:gd name="T16" fmla="*/ 44 w 85"/>
                <a:gd name="T17" fmla="*/ 8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45"/>
                <a:gd name="T29" fmla="*/ 85 w 85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2" name="Freeform 43"/>
            <p:cNvSpPr>
              <a:spLocks/>
            </p:cNvSpPr>
            <p:nvPr/>
          </p:nvSpPr>
          <p:spPr bwMode="ltGray">
            <a:xfrm>
              <a:off x="1767" y="1245"/>
              <a:ext cx="44" cy="24"/>
            </a:xfrm>
            <a:custGeom>
              <a:avLst/>
              <a:gdLst>
                <a:gd name="T0" fmla="*/ 12 w 58"/>
                <a:gd name="T1" fmla="*/ 3 h 31"/>
                <a:gd name="T2" fmla="*/ 0 w 58"/>
                <a:gd name="T3" fmla="*/ 14 h 31"/>
                <a:gd name="T4" fmla="*/ 15 w 58"/>
                <a:gd name="T5" fmla="*/ 22 h 31"/>
                <a:gd name="T6" fmla="*/ 21 w 58"/>
                <a:gd name="T7" fmla="*/ 15 h 31"/>
                <a:gd name="T8" fmla="*/ 39 w 58"/>
                <a:gd name="T9" fmla="*/ 9 h 31"/>
                <a:gd name="T10" fmla="*/ 33 w 58"/>
                <a:gd name="T11" fmla="*/ 0 h 31"/>
                <a:gd name="T12" fmla="*/ 12 w 58"/>
                <a:gd name="T13" fmla="*/ 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"/>
                <a:gd name="T22" fmla="*/ 0 h 31"/>
                <a:gd name="T23" fmla="*/ 58 w 5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3" name="Freeform 44"/>
            <p:cNvSpPr>
              <a:spLocks/>
            </p:cNvSpPr>
            <p:nvPr/>
          </p:nvSpPr>
          <p:spPr bwMode="ltGray">
            <a:xfrm>
              <a:off x="1881" y="1248"/>
              <a:ext cx="114" cy="77"/>
            </a:xfrm>
            <a:custGeom>
              <a:avLst/>
              <a:gdLst>
                <a:gd name="T0" fmla="*/ 29 w 152"/>
                <a:gd name="T1" fmla="*/ 0 h 102"/>
                <a:gd name="T2" fmla="*/ 10 w 152"/>
                <a:gd name="T3" fmla="*/ 5 h 102"/>
                <a:gd name="T4" fmla="*/ 3 w 152"/>
                <a:gd name="T5" fmla="*/ 29 h 102"/>
                <a:gd name="T6" fmla="*/ 9 w 152"/>
                <a:gd name="T7" fmla="*/ 42 h 102"/>
                <a:gd name="T8" fmla="*/ 0 w 152"/>
                <a:gd name="T9" fmla="*/ 54 h 102"/>
                <a:gd name="T10" fmla="*/ 42 w 152"/>
                <a:gd name="T11" fmla="*/ 65 h 102"/>
                <a:gd name="T12" fmla="*/ 61 w 152"/>
                <a:gd name="T13" fmla="*/ 69 h 102"/>
                <a:gd name="T14" fmla="*/ 114 w 152"/>
                <a:gd name="T15" fmla="*/ 65 h 102"/>
                <a:gd name="T16" fmla="*/ 57 w 152"/>
                <a:gd name="T17" fmla="*/ 53 h 102"/>
                <a:gd name="T18" fmla="*/ 40 w 152"/>
                <a:gd name="T19" fmla="*/ 47 h 102"/>
                <a:gd name="T20" fmla="*/ 33 w 152"/>
                <a:gd name="T21" fmla="*/ 39 h 102"/>
                <a:gd name="T22" fmla="*/ 37 w 152"/>
                <a:gd name="T23" fmla="*/ 26 h 102"/>
                <a:gd name="T24" fmla="*/ 29 w 152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"/>
                <a:gd name="T40" fmla="*/ 0 h 102"/>
                <a:gd name="T41" fmla="*/ 152 w 152"/>
                <a:gd name="T42" fmla="*/ 102 h 1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4" name="Freeform 45"/>
            <p:cNvSpPr>
              <a:spLocks/>
            </p:cNvSpPr>
            <p:nvPr/>
          </p:nvSpPr>
          <p:spPr bwMode="ltGray">
            <a:xfrm>
              <a:off x="794" y="1493"/>
              <a:ext cx="25" cy="15"/>
            </a:xfrm>
            <a:custGeom>
              <a:avLst/>
              <a:gdLst>
                <a:gd name="T0" fmla="*/ 25 w 34"/>
                <a:gd name="T1" fmla="*/ 0 h 20"/>
                <a:gd name="T2" fmla="*/ 18 w 34"/>
                <a:gd name="T3" fmla="*/ 15 h 20"/>
                <a:gd name="T4" fmla="*/ 3 w 34"/>
                <a:gd name="T5" fmla="*/ 14 h 20"/>
                <a:gd name="T6" fmla="*/ 3 w 34"/>
                <a:gd name="T7" fmla="*/ 4 h 20"/>
                <a:gd name="T8" fmla="*/ 25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"/>
                <a:gd name="T17" fmla="*/ 34 w 3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5" name="Freeform 46"/>
            <p:cNvSpPr>
              <a:spLocks/>
            </p:cNvSpPr>
            <p:nvPr/>
          </p:nvSpPr>
          <p:spPr bwMode="ltGray">
            <a:xfrm>
              <a:off x="1551" y="2004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10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6" name="Freeform 47"/>
            <p:cNvSpPr>
              <a:spLocks/>
            </p:cNvSpPr>
            <p:nvPr/>
          </p:nvSpPr>
          <p:spPr bwMode="ltGray">
            <a:xfrm>
              <a:off x="1554" y="2029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10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7" name="Freeform 48"/>
            <p:cNvSpPr>
              <a:spLocks/>
            </p:cNvSpPr>
            <p:nvPr/>
          </p:nvSpPr>
          <p:spPr bwMode="ltGray">
            <a:xfrm>
              <a:off x="1758" y="2161"/>
              <a:ext cx="15" cy="12"/>
            </a:xfrm>
            <a:custGeom>
              <a:avLst/>
              <a:gdLst>
                <a:gd name="T0" fmla="*/ 2 w 21"/>
                <a:gd name="T1" fmla="*/ 0 h 16"/>
                <a:gd name="T2" fmla="*/ 9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8" name="Freeform 49"/>
            <p:cNvSpPr>
              <a:spLocks/>
            </p:cNvSpPr>
            <p:nvPr/>
          </p:nvSpPr>
          <p:spPr bwMode="ltGray">
            <a:xfrm>
              <a:off x="1882" y="1677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9" name="Freeform 50"/>
            <p:cNvSpPr>
              <a:spLocks/>
            </p:cNvSpPr>
            <p:nvPr/>
          </p:nvSpPr>
          <p:spPr bwMode="ltGray">
            <a:xfrm>
              <a:off x="1782" y="1472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0" name="Freeform 51"/>
            <p:cNvSpPr>
              <a:spLocks/>
            </p:cNvSpPr>
            <p:nvPr/>
          </p:nvSpPr>
          <p:spPr bwMode="ltGray">
            <a:xfrm>
              <a:off x="1847" y="1293"/>
              <a:ext cx="39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1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1" name="Freeform 52"/>
            <p:cNvSpPr>
              <a:spLocks/>
            </p:cNvSpPr>
            <p:nvPr/>
          </p:nvSpPr>
          <p:spPr bwMode="ltGray">
            <a:xfrm>
              <a:off x="1910" y="1401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2" name="Freeform 53"/>
            <p:cNvSpPr>
              <a:spLocks/>
            </p:cNvSpPr>
            <p:nvPr/>
          </p:nvSpPr>
          <p:spPr bwMode="ltGray">
            <a:xfrm>
              <a:off x="1926" y="1199"/>
              <a:ext cx="696" cy="346"/>
            </a:xfrm>
            <a:custGeom>
              <a:avLst/>
              <a:gdLst>
                <a:gd name="T0" fmla="*/ 21 w 929"/>
                <a:gd name="T1" fmla="*/ 42 h 462"/>
                <a:gd name="T2" fmla="*/ 4 w 929"/>
                <a:gd name="T3" fmla="*/ 69 h 462"/>
                <a:gd name="T4" fmla="*/ 27 w 929"/>
                <a:gd name="T5" fmla="*/ 75 h 462"/>
                <a:gd name="T6" fmla="*/ 12 w 929"/>
                <a:gd name="T7" fmla="*/ 87 h 462"/>
                <a:gd name="T8" fmla="*/ 78 w 929"/>
                <a:gd name="T9" fmla="*/ 102 h 462"/>
                <a:gd name="T10" fmla="*/ 106 w 929"/>
                <a:gd name="T11" fmla="*/ 97 h 462"/>
                <a:gd name="T12" fmla="*/ 187 w 929"/>
                <a:gd name="T13" fmla="*/ 58 h 462"/>
                <a:gd name="T14" fmla="*/ 225 w 929"/>
                <a:gd name="T15" fmla="*/ 49 h 462"/>
                <a:gd name="T16" fmla="*/ 243 w 929"/>
                <a:gd name="T17" fmla="*/ 60 h 462"/>
                <a:gd name="T18" fmla="*/ 204 w 929"/>
                <a:gd name="T19" fmla="*/ 66 h 462"/>
                <a:gd name="T20" fmla="*/ 181 w 929"/>
                <a:gd name="T21" fmla="*/ 84 h 462"/>
                <a:gd name="T22" fmla="*/ 190 w 929"/>
                <a:gd name="T23" fmla="*/ 90 h 462"/>
                <a:gd name="T24" fmla="*/ 195 w 929"/>
                <a:gd name="T25" fmla="*/ 118 h 462"/>
                <a:gd name="T26" fmla="*/ 262 w 929"/>
                <a:gd name="T27" fmla="*/ 144 h 462"/>
                <a:gd name="T28" fmla="*/ 252 w 929"/>
                <a:gd name="T29" fmla="*/ 157 h 462"/>
                <a:gd name="T30" fmla="*/ 276 w 929"/>
                <a:gd name="T31" fmla="*/ 184 h 462"/>
                <a:gd name="T32" fmla="*/ 261 w 929"/>
                <a:gd name="T33" fmla="*/ 199 h 462"/>
                <a:gd name="T34" fmla="*/ 243 w 929"/>
                <a:gd name="T35" fmla="*/ 220 h 462"/>
                <a:gd name="T36" fmla="*/ 220 w 929"/>
                <a:gd name="T37" fmla="*/ 243 h 462"/>
                <a:gd name="T38" fmla="*/ 219 w 929"/>
                <a:gd name="T39" fmla="*/ 315 h 462"/>
                <a:gd name="T40" fmla="*/ 249 w 929"/>
                <a:gd name="T41" fmla="*/ 334 h 462"/>
                <a:gd name="T42" fmla="*/ 291 w 929"/>
                <a:gd name="T43" fmla="*/ 336 h 462"/>
                <a:gd name="T44" fmla="*/ 309 w 929"/>
                <a:gd name="T45" fmla="*/ 316 h 462"/>
                <a:gd name="T46" fmla="*/ 379 w 929"/>
                <a:gd name="T47" fmla="*/ 267 h 462"/>
                <a:gd name="T48" fmla="*/ 429 w 929"/>
                <a:gd name="T49" fmla="*/ 250 h 462"/>
                <a:gd name="T50" fmla="*/ 484 w 929"/>
                <a:gd name="T51" fmla="*/ 231 h 462"/>
                <a:gd name="T52" fmla="*/ 539 w 929"/>
                <a:gd name="T53" fmla="*/ 217 h 462"/>
                <a:gd name="T54" fmla="*/ 571 w 929"/>
                <a:gd name="T55" fmla="*/ 195 h 462"/>
                <a:gd name="T56" fmla="*/ 599 w 929"/>
                <a:gd name="T57" fmla="*/ 150 h 462"/>
                <a:gd name="T58" fmla="*/ 601 w 929"/>
                <a:gd name="T59" fmla="*/ 115 h 462"/>
                <a:gd name="T60" fmla="*/ 601 w 929"/>
                <a:gd name="T61" fmla="*/ 93 h 462"/>
                <a:gd name="T62" fmla="*/ 623 w 929"/>
                <a:gd name="T63" fmla="*/ 67 h 462"/>
                <a:gd name="T64" fmla="*/ 656 w 929"/>
                <a:gd name="T65" fmla="*/ 70 h 462"/>
                <a:gd name="T66" fmla="*/ 691 w 929"/>
                <a:gd name="T67" fmla="*/ 39 h 462"/>
                <a:gd name="T68" fmla="*/ 665 w 929"/>
                <a:gd name="T69" fmla="*/ 42 h 462"/>
                <a:gd name="T70" fmla="*/ 635 w 929"/>
                <a:gd name="T71" fmla="*/ 34 h 462"/>
                <a:gd name="T72" fmla="*/ 595 w 929"/>
                <a:gd name="T73" fmla="*/ 16 h 462"/>
                <a:gd name="T74" fmla="*/ 481 w 929"/>
                <a:gd name="T75" fmla="*/ 19 h 462"/>
                <a:gd name="T76" fmla="*/ 438 w 929"/>
                <a:gd name="T77" fmla="*/ 28 h 462"/>
                <a:gd name="T78" fmla="*/ 417 w 929"/>
                <a:gd name="T79" fmla="*/ 28 h 462"/>
                <a:gd name="T80" fmla="*/ 387 w 929"/>
                <a:gd name="T81" fmla="*/ 40 h 462"/>
                <a:gd name="T82" fmla="*/ 358 w 929"/>
                <a:gd name="T83" fmla="*/ 22 h 462"/>
                <a:gd name="T84" fmla="*/ 324 w 929"/>
                <a:gd name="T85" fmla="*/ 30 h 462"/>
                <a:gd name="T86" fmla="*/ 274 w 929"/>
                <a:gd name="T87" fmla="*/ 39 h 462"/>
                <a:gd name="T88" fmla="*/ 307 w 929"/>
                <a:gd name="T89" fmla="*/ 28 h 462"/>
                <a:gd name="T90" fmla="*/ 264 w 929"/>
                <a:gd name="T91" fmla="*/ 6 h 462"/>
                <a:gd name="T92" fmla="*/ 250 w 929"/>
                <a:gd name="T93" fmla="*/ 1 h 462"/>
                <a:gd name="T94" fmla="*/ 235 w 929"/>
                <a:gd name="T95" fmla="*/ 6 h 462"/>
                <a:gd name="T96" fmla="*/ 180 w 929"/>
                <a:gd name="T97" fmla="*/ 12 h 462"/>
                <a:gd name="T98" fmla="*/ 120 w 929"/>
                <a:gd name="T99" fmla="*/ 21 h 462"/>
                <a:gd name="T100" fmla="*/ 81 w 929"/>
                <a:gd name="T101" fmla="*/ 19 h 462"/>
                <a:gd name="T102" fmla="*/ 85 w 929"/>
                <a:gd name="T103" fmla="*/ 51 h 462"/>
                <a:gd name="T104" fmla="*/ 78 w 929"/>
                <a:gd name="T105" fmla="*/ 39 h 462"/>
                <a:gd name="T106" fmla="*/ 45 w 929"/>
                <a:gd name="T107" fmla="*/ 31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29"/>
                <a:gd name="T163" fmla="*/ 0 h 462"/>
                <a:gd name="T164" fmla="*/ 929 w 929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3" name="Freeform 54"/>
            <p:cNvSpPr>
              <a:spLocks/>
            </p:cNvSpPr>
            <p:nvPr/>
          </p:nvSpPr>
          <p:spPr bwMode="ltGray">
            <a:xfrm>
              <a:off x="2139" y="1383"/>
              <a:ext cx="39" cy="24"/>
            </a:xfrm>
            <a:custGeom>
              <a:avLst/>
              <a:gdLst>
                <a:gd name="T0" fmla="*/ 26 w 52"/>
                <a:gd name="T1" fmla="*/ 0 h 32"/>
                <a:gd name="T2" fmla="*/ 6 w 52"/>
                <a:gd name="T3" fmla="*/ 15 h 32"/>
                <a:gd name="T4" fmla="*/ 18 w 52"/>
                <a:gd name="T5" fmla="*/ 24 h 32"/>
                <a:gd name="T6" fmla="*/ 32 w 52"/>
                <a:gd name="T7" fmla="*/ 22 h 32"/>
                <a:gd name="T8" fmla="*/ 2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4" name="Freeform 55"/>
            <p:cNvSpPr>
              <a:spLocks/>
            </p:cNvSpPr>
            <p:nvPr/>
          </p:nvSpPr>
          <p:spPr bwMode="ltGray">
            <a:xfrm>
              <a:off x="2422" y="1449"/>
              <a:ext cx="128" cy="54"/>
            </a:xfrm>
            <a:custGeom>
              <a:avLst/>
              <a:gdLst>
                <a:gd name="T0" fmla="*/ 76 w 172"/>
                <a:gd name="T1" fmla="*/ 6 h 72"/>
                <a:gd name="T2" fmla="*/ 49 w 172"/>
                <a:gd name="T3" fmla="*/ 3 h 72"/>
                <a:gd name="T4" fmla="*/ 40 w 172"/>
                <a:gd name="T5" fmla="*/ 0 h 72"/>
                <a:gd name="T6" fmla="*/ 0 w 172"/>
                <a:gd name="T7" fmla="*/ 21 h 72"/>
                <a:gd name="T8" fmla="*/ 21 w 172"/>
                <a:gd name="T9" fmla="*/ 30 h 72"/>
                <a:gd name="T10" fmla="*/ 31 w 172"/>
                <a:gd name="T11" fmla="*/ 45 h 72"/>
                <a:gd name="T12" fmla="*/ 49 w 172"/>
                <a:gd name="T13" fmla="*/ 51 h 72"/>
                <a:gd name="T14" fmla="*/ 58 w 172"/>
                <a:gd name="T15" fmla="*/ 54 h 72"/>
                <a:gd name="T16" fmla="*/ 97 w 172"/>
                <a:gd name="T17" fmla="*/ 45 h 72"/>
                <a:gd name="T18" fmla="*/ 128 w 172"/>
                <a:gd name="T19" fmla="*/ 33 h 72"/>
                <a:gd name="T20" fmla="*/ 110 w 172"/>
                <a:gd name="T21" fmla="*/ 14 h 72"/>
                <a:gd name="T22" fmla="*/ 101 w 172"/>
                <a:gd name="T23" fmla="*/ 3 h 72"/>
                <a:gd name="T24" fmla="*/ 76 w 172"/>
                <a:gd name="T25" fmla="*/ 6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72"/>
                <a:gd name="T41" fmla="*/ 172 w 172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5" name="Freeform 56"/>
            <p:cNvSpPr>
              <a:spLocks/>
            </p:cNvSpPr>
            <p:nvPr/>
          </p:nvSpPr>
          <p:spPr bwMode="ltGray">
            <a:xfrm>
              <a:off x="2523" y="1286"/>
              <a:ext cx="39" cy="24"/>
            </a:xfrm>
            <a:custGeom>
              <a:avLst/>
              <a:gdLst>
                <a:gd name="T0" fmla="*/ 26 w 52"/>
                <a:gd name="T1" fmla="*/ 0 h 32"/>
                <a:gd name="T2" fmla="*/ 6 w 52"/>
                <a:gd name="T3" fmla="*/ 15 h 32"/>
                <a:gd name="T4" fmla="*/ 18 w 52"/>
                <a:gd name="T5" fmla="*/ 24 h 32"/>
                <a:gd name="T6" fmla="*/ 32 w 52"/>
                <a:gd name="T7" fmla="*/ 22 h 32"/>
                <a:gd name="T8" fmla="*/ 2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6" name="Freeform 57"/>
            <p:cNvSpPr>
              <a:spLocks/>
            </p:cNvSpPr>
            <p:nvPr/>
          </p:nvSpPr>
          <p:spPr bwMode="ltGray">
            <a:xfrm>
              <a:off x="2792" y="1254"/>
              <a:ext cx="155" cy="63"/>
            </a:xfrm>
            <a:custGeom>
              <a:avLst/>
              <a:gdLst>
                <a:gd name="T0" fmla="*/ 144 w 206"/>
                <a:gd name="T1" fmla="*/ 5 h 85"/>
                <a:gd name="T2" fmla="*/ 78 w 206"/>
                <a:gd name="T3" fmla="*/ 7 h 85"/>
                <a:gd name="T4" fmla="*/ 82 w 206"/>
                <a:gd name="T5" fmla="*/ 19 h 85"/>
                <a:gd name="T6" fmla="*/ 81 w 206"/>
                <a:gd name="T7" fmla="*/ 24 h 85"/>
                <a:gd name="T8" fmla="*/ 67 w 206"/>
                <a:gd name="T9" fmla="*/ 20 h 85"/>
                <a:gd name="T10" fmla="*/ 58 w 206"/>
                <a:gd name="T11" fmla="*/ 14 h 85"/>
                <a:gd name="T12" fmla="*/ 17 w 206"/>
                <a:gd name="T13" fmla="*/ 20 h 85"/>
                <a:gd name="T14" fmla="*/ 23 w 206"/>
                <a:gd name="T15" fmla="*/ 36 h 85"/>
                <a:gd name="T16" fmla="*/ 41 w 206"/>
                <a:gd name="T17" fmla="*/ 39 h 85"/>
                <a:gd name="T18" fmla="*/ 56 w 206"/>
                <a:gd name="T19" fmla="*/ 54 h 85"/>
                <a:gd name="T20" fmla="*/ 67 w 206"/>
                <a:gd name="T21" fmla="*/ 63 h 85"/>
                <a:gd name="T22" fmla="*/ 82 w 206"/>
                <a:gd name="T23" fmla="*/ 50 h 85"/>
                <a:gd name="T24" fmla="*/ 91 w 206"/>
                <a:gd name="T25" fmla="*/ 44 h 85"/>
                <a:gd name="T26" fmla="*/ 96 w 206"/>
                <a:gd name="T27" fmla="*/ 35 h 85"/>
                <a:gd name="T28" fmla="*/ 126 w 206"/>
                <a:gd name="T29" fmla="*/ 26 h 85"/>
                <a:gd name="T30" fmla="*/ 141 w 206"/>
                <a:gd name="T31" fmla="*/ 23 h 85"/>
                <a:gd name="T32" fmla="*/ 150 w 206"/>
                <a:gd name="T33" fmla="*/ 20 h 85"/>
                <a:gd name="T34" fmla="*/ 144 w 206"/>
                <a:gd name="T35" fmla="*/ 5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"/>
                <a:gd name="T55" fmla="*/ 0 h 85"/>
                <a:gd name="T56" fmla="*/ 206 w 206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7" name="Freeform 58"/>
            <p:cNvSpPr>
              <a:spLocks/>
            </p:cNvSpPr>
            <p:nvPr/>
          </p:nvSpPr>
          <p:spPr bwMode="ltGray">
            <a:xfrm>
              <a:off x="2889" y="1287"/>
              <a:ext cx="48" cy="21"/>
            </a:xfrm>
            <a:custGeom>
              <a:avLst/>
              <a:gdLst>
                <a:gd name="T0" fmla="*/ 27 w 64"/>
                <a:gd name="T1" fmla="*/ 5 h 28"/>
                <a:gd name="T2" fmla="*/ 6 w 64"/>
                <a:gd name="T3" fmla="*/ 3 h 28"/>
                <a:gd name="T4" fmla="*/ 18 w 64"/>
                <a:gd name="T5" fmla="*/ 21 h 28"/>
                <a:gd name="T6" fmla="*/ 40 w 64"/>
                <a:gd name="T7" fmla="*/ 11 h 28"/>
                <a:gd name="T8" fmla="*/ 27 w 64"/>
                <a:gd name="T9" fmla="*/ 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8"/>
                <a:gd name="T17" fmla="*/ 64 w 6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8" name="Freeform 59"/>
            <p:cNvSpPr>
              <a:spLocks/>
            </p:cNvSpPr>
            <p:nvPr/>
          </p:nvSpPr>
          <p:spPr bwMode="ltGray">
            <a:xfrm>
              <a:off x="2597" y="1559"/>
              <a:ext cx="109" cy="132"/>
            </a:xfrm>
            <a:custGeom>
              <a:avLst/>
              <a:gdLst>
                <a:gd name="T0" fmla="*/ 18 w 146"/>
                <a:gd name="T1" fmla="*/ 14 h 176"/>
                <a:gd name="T2" fmla="*/ 0 w 146"/>
                <a:gd name="T3" fmla="*/ 19 h 176"/>
                <a:gd name="T4" fmla="*/ 10 w 146"/>
                <a:gd name="T5" fmla="*/ 32 h 176"/>
                <a:gd name="T6" fmla="*/ 25 w 146"/>
                <a:gd name="T7" fmla="*/ 65 h 176"/>
                <a:gd name="T8" fmla="*/ 39 w 146"/>
                <a:gd name="T9" fmla="*/ 68 h 176"/>
                <a:gd name="T10" fmla="*/ 37 w 146"/>
                <a:gd name="T11" fmla="*/ 80 h 176"/>
                <a:gd name="T12" fmla="*/ 21 w 146"/>
                <a:gd name="T13" fmla="*/ 85 h 176"/>
                <a:gd name="T14" fmla="*/ 12 w 146"/>
                <a:gd name="T15" fmla="*/ 98 h 176"/>
                <a:gd name="T16" fmla="*/ 13 w 146"/>
                <a:gd name="T17" fmla="*/ 103 h 176"/>
                <a:gd name="T18" fmla="*/ 22 w 146"/>
                <a:gd name="T19" fmla="*/ 106 h 176"/>
                <a:gd name="T20" fmla="*/ 13 w 146"/>
                <a:gd name="T21" fmla="*/ 127 h 176"/>
                <a:gd name="T22" fmla="*/ 15 w 146"/>
                <a:gd name="T23" fmla="*/ 131 h 176"/>
                <a:gd name="T24" fmla="*/ 25 w 146"/>
                <a:gd name="T25" fmla="*/ 128 h 176"/>
                <a:gd name="T26" fmla="*/ 43 w 146"/>
                <a:gd name="T27" fmla="*/ 127 h 176"/>
                <a:gd name="T28" fmla="*/ 69 w 146"/>
                <a:gd name="T29" fmla="*/ 128 h 176"/>
                <a:gd name="T30" fmla="*/ 82 w 146"/>
                <a:gd name="T31" fmla="*/ 127 h 176"/>
                <a:gd name="T32" fmla="*/ 91 w 146"/>
                <a:gd name="T33" fmla="*/ 124 h 176"/>
                <a:gd name="T34" fmla="*/ 96 w 146"/>
                <a:gd name="T35" fmla="*/ 106 h 176"/>
                <a:gd name="T36" fmla="*/ 109 w 146"/>
                <a:gd name="T37" fmla="*/ 100 h 176"/>
                <a:gd name="T38" fmla="*/ 82 w 146"/>
                <a:gd name="T39" fmla="*/ 82 h 176"/>
                <a:gd name="T40" fmla="*/ 66 w 146"/>
                <a:gd name="T41" fmla="*/ 62 h 176"/>
                <a:gd name="T42" fmla="*/ 61 w 146"/>
                <a:gd name="T43" fmla="*/ 52 h 176"/>
                <a:gd name="T44" fmla="*/ 48 w 146"/>
                <a:gd name="T45" fmla="*/ 46 h 176"/>
                <a:gd name="T46" fmla="*/ 64 w 146"/>
                <a:gd name="T47" fmla="*/ 34 h 176"/>
                <a:gd name="T48" fmla="*/ 48 w 146"/>
                <a:gd name="T49" fmla="*/ 23 h 176"/>
                <a:gd name="T50" fmla="*/ 52 w 146"/>
                <a:gd name="T51" fmla="*/ 10 h 176"/>
                <a:gd name="T52" fmla="*/ 34 w 146"/>
                <a:gd name="T53" fmla="*/ 1 h 176"/>
                <a:gd name="T54" fmla="*/ 22 w 146"/>
                <a:gd name="T55" fmla="*/ 7 h 176"/>
                <a:gd name="T56" fmla="*/ 18 w 146"/>
                <a:gd name="T57" fmla="*/ 14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176"/>
                <a:gd name="T89" fmla="*/ 146 w 146"/>
                <a:gd name="T90" fmla="*/ 176 h 17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9" name="Freeform 60"/>
            <p:cNvSpPr>
              <a:spLocks/>
            </p:cNvSpPr>
            <p:nvPr/>
          </p:nvSpPr>
          <p:spPr bwMode="ltGray">
            <a:xfrm>
              <a:off x="2543" y="1607"/>
              <a:ext cx="69" cy="68"/>
            </a:xfrm>
            <a:custGeom>
              <a:avLst/>
              <a:gdLst>
                <a:gd name="T0" fmla="*/ 43 w 92"/>
                <a:gd name="T1" fmla="*/ 4 h 92"/>
                <a:gd name="T2" fmla="*/ 62 w 92"/>
                <a:gd name="T3" fmla="*/ 6 h 92"/>
                <a:gd name="T4" fmla="*/ 69 w 92"/>
                <a:gd name="T5" fmla="*/ 19 h 92"/>
                <a:gd name="T6" fmla="*/ 59 w 92"/>
                <a:gd name="T7" fmla="*/ 35 h 92"/>
                <a:gd name="T8" fmla="*/ 35 w 92"/>
                <a:gd name="T9" fmla="*/ 56 h 92"/>
                <a:gd name="T10" fmla="*/ 14 w 92"/>
                <a:gd name="T11" fmla="*/ 68 h 92"/>
                <a:gd name="T12" fmla="*/ 6 w 92"/>
                <a:gd name="T13" fmla="*/ 53 h 92"/>
                <a:gd name="T14" fmla="*/ 15 w 92"/>
                <a:gd name="T15" fmla="*/ 47 h 92"/>
                <a:gd name="T16" fmla="*/ 10 w 92"/>
                <a:gd name="T17" fmla="*/ 34 h 92"/>
                <a:gd name="T18" fmla="*/ 30 w 92"/>
                <a:gd name="T19" fmla="*/ 21 h 92"/>
                <a:gd name="T20" fmla="*/ 43 w 92"/>
                <a:gd name="T21" fmla="*/ 4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92"/>
                <a:gd name="T35" fmla="*/ 92 w 92"/>
                <a:gd name="T36" fmla="*/ 92 h 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0" name="Freeform 61"/>
            <p:cNvSpPr>
              <a:spLocks/>
            </p:cNvSpPr>
            <p:nvPr/>
          </p:nvSpPr>
          <p:spPr bwMode="ltGray">
            <a:xfrm>
              <a:off x="4229" y="2750"/>
              <a:ext cx="474" cy="495"/>
            </a:xfrm>
            <a:custGeom>
              <a:avLst/>
              <a:gdLst>
                <a:gd name="T0" fmla="*/ 159 w 633"/>
                <a:gd name="T1" fmla="*/ 8 h 660"/>
                <a:gd name="T2" fmla="*/ 132 w 633"/>
                <a:gd name="T3" fmla="*/ 14 h 660"/>
                <a:gd name="T4" fmla="*/ 108 w 633"/>
                <a:gd name="T5" fmla="*/ 38 h 660"/>
                <a:gd name="T6" fmla="*/ 78 w 633"/>
                <a:gd name="T7" fmla="*/ 44 h 660"/>
                <a:gd name="T8" fmla="*/ 63 w 633"/>
                <a:gd name="T9" fmla="*/ 56 h 660"/>
                <a:gd name="T10" fmla="*/ 51 w 633"/>
                <a:gd name="T11" fmla="*/ 86 h 660"/>
                <a:gd name="T12" fmla="*/ 27 w 633"/>
                <a:gd name="T13" fmla="*/ 125 h 660"/>
                <a:gd name="T14" fmla="*/ 0 w 633"/>
                <a:gd name="T15" fmla="*/ 134 h 660"/>
                <a:gd name="T16" fmla="*/ 54 w 633"/>
                <a:gd name="T17" fmla="*/ 242 h 660"/>
                <a:gd name="T18" fmla="*/ 90 w 633"/>
                <a:gd name="T19" fmla="*/ 320 h 660"/>
                <a:gd name="T20" fmla="*/ 108 w 633"/>
                <a:gd name="T21" fmla="*/ 332 h 660"/>
                <a:gd name="T22" fmla="*/ 126 w 633"/>
                <a:gd name="T23" fmla="*/ 338 h 660"/>
                <a:gd name="T24" fmla="*/ 171 w 633"/>
                <a:gd name="T25" fmla="*/ 323 h 660"/>
                <a:gd name="T26" fmla="*/ 189 w 633"/>
                <a:gd name="T27" fmla="*/ 317 h 660"/>
                <a:gd name="T28" fmla="*/ 225 w 633"/>
                <a:gd name="T29" fmla="*/ 338 h 660"/>
                <a:gd name="T30" fmla="*/ 243 w 633"/>
                <a:gd name="T31" fmla="*/ 395 h 660"/>
                <a:gd name="T32" fmla="*/ 252 w 633"/>
                <a:gd name="T33" fmla="*/ 392 h 660"/>
                <a:gd name="T34" fmla="*/ 258 w 633"/>
                <a:gd name="T35" fmla="*/ 383 h 660"/>
                <a:gd name="T36" fmla="*/ 276 w 633"/>
                <a:gd name="T37" fmla="*/ 410 h 660"/>
                <a:gd name="T38" fmla="*/ 303 w 633"/>
                <a:gd name="T39" fmla="*/ 428 h 660"/>
                <a:gd name="T40" fmla="*/ 326 w 633"/>
                <a:gd name="T41" fmla="*/ 452 h 660"/>
                <a:gd name="T42" fmla="*/ 332 w 633"/>
                <a:gd name="T43" fmla="*/ 461 h 660"/>
                <a:gd name="T44" fmla="*/ 341 w 633"/>
                <a:gd name="T45" fmla="*/ 467 h 660"/>
                <a:gd name="T46" fmla="*/ 362 w 633"/>
                <a:gd name="T47" fmla="*/ 491 h 660"/>
                <a:gd name="T48" fmla="*/ 368 w 633"/>
                <a:gd name="T49" fmla="*/ 473 h 660"/>
                <a:gd name="T50" fmla="*/ 404 w 633"/>
                <a:gd name="T51" fmla="*/ 494 h 660"/>
                <a:gd name="T52" fmla="*/ 440 w 633"/>
                <a:gd name="T53" fmla="*/ 491 h 660"/>
                <a:gd name="T54" fmla="*/ 461 w 633"/>
                <a:gd name="T55" fmla="*/ 398 h 660"/>
                <a:gd name="T56" fmla="*/ 473 w 633"/>
                <a:gd name="T57" fmla="*/ 347 h 660"/>
                <a:gd name="T58" fmla="*/ 464 w 633"/>
                <a:gd name="T59" fmla="*/ 275 h 660"/>
                <a:gd name="T60" fmla="*/ 401 w 633"/>
                <a:gd name="T61" fmla="*/ 203 h 660"/>
                <a:gd name="T62" fmla="*/ 395 w 633"/>
                <a:gd name="T63" fmla="*/ 176 h 660"/>
                <a:gd name="T64" fmla="*/ 344 w 633"/>
                <a:gd name="T65" fmla="*/ 134 h 660"/>
                <a:gd name="T66" fmla="*/ 353 w 633"/>
                <a:gd name="T67" fmla="*/ 116 h 660"/>
                <a:gd name="T68" fmla="*/ 341 w 633"/>
                <a:gd name="T69" fmla="*/ 98 h 660"/>
                <a:gd name="T70" fmla="*/ 312 w 633"/>
                <a:gd name="T71" fmla="*/ 59 h 660"/>
                <a:gd name="T72" fmla="*/ 294 w 633"/>
                <a:gd name="T73" fmla="*/ 23 h 660"/>
                <a:gd name="T74" fmla="*/ 291 w 633"/>
                <a:gd name="T75" fmla="*/ 14 h 660"/>
                <a:gd name="T76" fmla="*/ 273 w 633"/>
                <a:gd name="T77" fmla="*/ 113 h 660"/>
                <a:gd name="T78" fmla="*/ 243 w 633"/>
                <a:gd name="T79" fmla="*/ 86 h 660"/>
                <a:gd name="T80" fmla="*/ 219 w 633"/>
                <a:gd name="T81" fmla="*/ 83 h 660"/>
                <a:gd name="T82" fmla="*/ 204 w 633"/>
                <a:gd name="T83" fmla="*/ 65 h 660"/>
                <a:gd name="T84" fmla="*/ 198 w 633"/>
                <a:gd name="T85" fmla="*/ 47 h 660"/>
                <a:gd name="T86" fmla="*/ 207 w 633"/>
                <a:gd name="T87" fmla="*/ 41 h 660"/>
                <a:gd name="T88" fmla="*/ 180 w 633"/>
                <a:gd name="T89" fmla="*/ 14 h 660"/>
                <a:gd name="T90" fmla="*/ 162 w 633"/>
                <a:gd name="T91" fmla="*/ 8 h 660"/>
                <a:gd name="T92" fmla="*/ 153 w 633"/>
                <a:gd name="T93" fmla="*/ 5 h 660"/>
                <a:gd name="T94" fmla="*/ 159 w 633"/>
                <a:gd name="T95" fmla="*/ 8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3"/>
                <a:gd name="T145" fmla="*/ 0 h 660"/>
                <a:gd name="T146" fmla="*/ 633 w 633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1" name="Freeform 62"/>
            <p:cNvSpPr>
              <a:spLocks/>
            </p:cNvSpPr>
            <p:nvPr/>
          </p:nvSpPr>
          <p:spPr bwMode="ltGray">
            <a:xfrm>
              <a:off x="4376" y="2489"/>
              <a:ext cx="319" cy="210"/>
            </a:xfrm>
            <a:custGeom>
              <a:avLst/>
              <a:gdLst>
                <a:gd name="T0" fmla="*/ 63 w 426"/>
                <a:gd name="T1" fmla="*/ 45 h 280"/>
                <a:gd name="T2" fmla="*/ 51 w 426"/>
                <a:gd name="T3" fmla="*/ 27 h 280"/>
                <a:gd name="T4" fmla="*/ 48 w 426"/>
                <a:gd name="T5" fmla="*/ 12 h 280"/>
                <a:gd name="T6" fmla="*/ 39 w 426"/>
                <a:gd name="T7" fmla="*/ 9 h 280"/>
                <a:gd name="T8" fmla="*/ 12 w 426"/>
                <a:gd name="T9" fmla="*/ 12 h 280"/>
                <a:gd name="T10" fmla="*/ 33 w 426"/>
                <a:gd name="T11" fmla="*/ 30 h 280"/>
                <a:gd name="T12" fmla="*/ 36 w 426"/>
                <a:gd name="T13" fmla="*/ 39 h 280"/>
                <a:gd name="T14" fmla="*/ 18 w 426"/>
                <a:gd name="T15" fmla="*/ 51 h 280"/>
                <a:gd name="T16" fmla="*/ 66 w 426"/>
                <a:gd name="T17" fmla="*/ 69 h 280"/>
                <a:gd name="T18" fmla="*/ 93 w 426"/>
                <a:gd name="T19" fmla="*/ 84 h 280"/>
                <a:gd name="T20" fmla="*/ 96 w 426"/>
                <a:gd name="T21" fmla="*/ 93 h 280"/>
                <a:gd name="T22" fmla="*/ 105 w 426"/>
                <a:gd name="T23" fmla="*/ 99 h 280"/>
                <a:gd name="T24" fmla="*/ 111 w 426"/>
                <a:gd name="T25" fmla="*/ 117 h 280"/>
                <a:gd name="T26" fmla="*/ 99 w 426"/>
                <a:gd name="T27" fmla="*/ 147 h 280"/>
                <a:gd name="T28" fmla="*/ 135 w 426"/>
                <a:gd name="T29" fmla="*/ 141 h 280"/>
                <a:gd name="T30" fmla="*/ 144 w 426"/>
                <a:gd name="T31" fmla="*/ 162 h 280"/>
                <a:gd name="T32" fmla="*/ 162 w 426"/>
                <a:gd name="T33" fmla="*/ 168 h 280"/>
                <a:gd name="T34" fmla="*/ 171 w 426"/>
                <a:gd name="T35" fmla="*/ 171 h 280"/>
                <a:gd name="T36" fmla="*/ 189 w 426"/>
                <a:gd name="T37" fmla="*/ 168 h 280"/>
                <a:gd name="T38" fmla="*/ 207 w 426"/>
                <a:gd name="T39" fmla="*/ 147 h 280"/>
                <a:gd name="T40" fmla="*/ 252 w 426"/>
                <a:gd name="T41" fmla="*/ 189 h 280"/>
                <a:gd name="T42" fmla="*/ 273 w 426"/>
                <a:gd name="T43" fmla="*/ 210 h 280"/>
                <a:gd name="T44" fmla="*/ 270 w 426"/>
                <a:gd name="T45" fmla="*/ 168 h 280"/>
                <a:gd name="T46" fmla="*/ 252 w 426"/>
                <a:gd name="T47" fmla="*/ 150 h 280"/>
                <a:gd name="T48" fmla="*/ 279 w 426"/>
                <a:gd name="T49" fmla="*/ 126 h 280"/>
                <a:gd name="T50" fmla="*/ 306 w 426"/>
                <a:gd name="T51" fmla="*/ 117 h 280"/>
                <a:gd name="T52" fmla="*/ 315 w 426"/>
                <a:gd name="T53" fmla="*/ 114 h 280"/>
                <a:gd name="T54" fmla="*/ 318 w 426"/>
                <a:gd name="T55" fmla="*/ 105 h 280"/>
                <a:gd name="T56" fmla="*/ 267 w 426"/>
                <a:gd name="T57" fmla="*/ 111 h 280"/>
                <a:gd name="T58" fmla="*/ 228 w 426"/>
                <a:gd name="T59" fmla="*/ 105 h 280"/>
                <a:gd name="T60" fmla="*/ 225 w 426"/>
                <a:gd name="T61" fmla="*/ 96 h 280"/>
                <a:gd name="T62" fmla="*/ 219 w 426"/>
                <a:gd name="T63" fmla="*/ 87 h 280"/>
                <a:gd name="T64" fmla="*/ 165 w 426"/>
                <a:gd name="T65" fmla="*/ 60 h 280"/>
                <a:gd name="T66" fmla="*/ 120 w 426"/>
                <a:gd name="T67" fmla="*/ 45 h 280"/>
                <a:gd name="T68" fmla="*/ 102 w 426"/>
                <a:gd name="T69" fmla="*/ 39 h 280"/>
                <a:gd name="T70" fmla="*/ 60 w 426"/>
                <a:gd name="T71" fmla="*/ 39 h 280"/>
                <a:gd name="T72" fmla="*/ 51 w 426"/>
                <a:gd name="T73" fmla="*/ 24 h 280"/>
                <a:gd name="T74" fmla="*/ 51 w 426"/>
                <a:gd name="T75" fmla="*/ 0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26"/>
                <a:gd name="T115" fmla="*/ 0 h 280"/>
                <a:gd name="T116" fmla="*/ 426 w 426"/>
                <a:gd name="T117" fmla="*/ 280 h 2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2" name="Freeform 63"/>
            <p:cNvSpPr>
              <a:spLocks/>
            </p:cNvSpPr>
            <p:nvPr/>
          </p:nvSpPr>
          <p:spPr bwMode="ltGray">
            <a:xfrm>
              <a:off x="4385" y="2491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15 w 416"/>
                <a:gd name="T3" fmla="*/ 28 h 282"/>
                <a:gd name="T4" fmla="*/ 21 w 416"/>
                <a:gd name="T5" fmla="*/ 37 h 282"/>
                <a:gd name="T6" fmla="*/ 63 w 416"/>
                <a:gd name="T7" fmla="*/ 67 h 282"/>
                <a:gd name="T8" fmla="*/ 90 w 416"/>
                <a:gd name="T9" fmla="*/ 85 h 282"/>
                <a:gd name="T10" fmla="*/ 99 w 416"/>
                <a:gd name="T11" fmla="*/ 91 h 282"/>
                <a:gd name="T12" fmla="*/ 102 w 416"/>
                <a:gd name="T13" fmla="*/ 126 h 282"/>
                <a:gd name="T14" fmla="*/ 87 w 416"/>
                <a:gd name="T15" fmla="*/ 150 h 282"/>
                <a:gd name="T16" fmla="*/ 102 w 416"/>
                <a:gd name="T17" fmla="*/ 147 h 282"/>
                <a:gd name="T18" fmla="*/ 111 w 416"/>
                <a:gd name="T19" fmla="*/ 141 h 282"/>
                <a:gd name="T20" fmla="*/ 120 w 416"/>
                <a:gd name="T21" fmla="*/ 150 h 282"/>
                <a:gd name="T22" fmla="*/ 138 w 416"/>
                <a:gd name="T23" fmla="*/ 162 h 282"/>
                <a:gd name="T24" fmla="*/ 156 w 416"/>
                <a:gd name="T25" fmla="*/ 174 h 282"/>
                <a:gd name="T26" fmla="*/ 179 w 416"/>
                <a:gd name="T27" fmla="*/ 165 h 282"/>
                <a:gd name="T28" fmla="*/ 185 w 416"/>
                <a:gd name="T29" fmla="*/ 147 h 282"/>
                <a:gd name="T30" fmla="*/ 200 w 416"/>
                <a:gd name="T31" fmla="*/ 150 h 282"/>
                <a:gd name="T32" fmla="*/ 218 w 416"/>
                <a:gd name="T33" fmla="*/ 156 h 282"/>
                <a:gd name="T34" fmla="*/ 254 w 416"/>
                <a:gd name="T35" fmla="*/ 210 h 282"/>
                <a:gd name="T36" fmla="*/ 266 w 416"/>
                <a:gd name="T37" fmla="*/ 207 h 282"/>
                <a:gd name="T38" fmla="*/ 263 w 416"/>
                <a:gd name="T39" fmla="*/ 189 h 282"/>
                <a:gd name="T40" fmla="*/ 236 w 416"/>
                <a:gd name="T41" fmla="*/ 147 h 282"/>
                <a:gd name="T42" fmla="*/ 269 w 416"/>
                <a:gd name="T43" fmla="*/ 129 h 282"/>
                <a:gd name="T44" fmla="*/ 305 w 416"/>
                <a:gd name="T45" fmla="*/ 108 h 282"/>
                <a:gd name="T46" fmla="*/ 306 w 416"/>
                <a:gd name="T47" fmla="*/ 90 h 282"/>
                <a:gd name="T48" fmla="*/ 274 w 416"/>
                <a:gd name="T49" fmla="*/ 103 h 282"/>
                <a:gd name="T50" fmla="*/ 230 w 416"/>
                <a:gd name="T51" fmla="*/ 103 h 282"/>
                <a:gd name="T52" fmla="*/ 197 w 416"/>
                <a:gd name="T53" fmla="*/ 73 h 282"/>
                <a:gd name="T54" fmla="*/ 135 w 416"/>
                <a:gd name="T55" fmla="*/ 46 h 282"/>
                <a:gd name="T56" fmla="*/ 99 w 416"/>
                <a:gd name="T57" fmla="*/ 25 h 282"/>
                <a:gd name="T58" fmla="*/ 69 w 416"/>
                <a:gd name="T59" fmla="*/ 31 h 282"/>
                <a:gd name="T60" fmla="*/ 57 w 416"/>
                <a:gd name="T61" fmla="*/ 43 h 282"/>
                <a:gd name="T62" fmla="*/ 42 w 416"/>
                <a:gd name="T63" fmla="*/ 13 h 282"/>
                <a:gd name="T64" fmla="*/ 0 w 416"/>
                <a:gd name="T65" fmla="*/ 1 h 2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6"/>
                <a:gd name="T100" fmla="*/ 0 h 282"/>
                <a:gd name="T101" fmla="*/ 416 w 416"/>
                <a:gd name="T102" fmla="*/ 282 h 2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3" name="Freeform 64"/>
            <p:cNvSpPr>
              <a:spLocks/>
            </p:cNvSpPr>
            <p:nvPr/>
          </p:nvSpPr>
          <p:spPr bwMode="ltGray">
            <a:xfrm>
              <a:off x="4615" y="3261"/>
              <a:ext cx="45" cy="58"/>
            </a:xfrm>
            <a:custGeom>
              <a:avLst/>
              <a:gdLst>
                <a:gd name="T0" fmla="*/ 24 w 60"/>
                <a:gd name="T1" fmla="*/ 13 h 78"/>
                <a:gd name="T2" fmla="*/ 0 w 60"/>
                <a:gd name="T3" fmla="*/ 13 h 78"/>
                <a:gd name="T4" fmla="*/ 15 w 60"/>
                <a:gd name="T5" fmla="*/ 31 h 78"/>
                <a:gd name="T6" fmla="*/ 21 w 60"/>
                <a:gd name="T7" fmla="*/ 49 h 78"/>
                <a:gd name="T8" fmla="*/ 24 w 60"/>
                <a:gd name="T9" fmla="*/ 58 h 78"/>
                <a:gd name="T10" fmla="*/ 45 w 60"/>
                <a:gd name="T11" fmla="*/ 37 h 78"/>
                <a:gd name="T12" fmla="*/ 24 w 60"/>
                <a:gd name="T13" fmla="*/ 13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78"/>
                <a:gd name="T23" fmla="*/ 60 w 60"/>
                <a:gd name="T24" fmla="*/ 78 h 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4" name="Freeform 65"/>
            <p:cNvSpPr>
              <a:spLocks/>
            </p:cNvSpPr>
            <p:nvPr/>
          </p:nvSpPr>
          <p:spPr bwMode="ltGray">
            <a:xfrm>
              <a:off x="4751" y="3171"/>
              <a:ext cx="164" cy="85"/>
            </a:xfrm>
            <a:custGeom>
              <a:avLst/>
              <a:gdLst>
                <a:gd name="T0" fmla="*/ 35 w 219"/>
                <a:gd name="T1" fmla="*/ 55 h 113"/>
                <a:gd name="T2" fmla="*/ 29 w 219"/>
                <a:gd name="T3" fmla="*/ 46 h 113"/>
                <a:gd name="T4" fmla="*/ 11 w 219"/>
                <a:gd name="T5" fmla="*/ 52 h 113"/>
                <a:gd name="T6" fmla="*/ 29 w 219"/>
                <a:gd name="T7" fmla="*/ 85 h 113"/>
                <a:gd name="T8" fmla="*/ 92 w 219"/>
                <a:gd name="T9" fmla="*/ 67 h 113"/>
                <a:gd name="T10" fmla="*/ 110 w 219"/>
                <a:gd name="T11" fmla="*/ 55 h 113"/>
                <a:gd name="T12" fmla="*/ 128 w 219"/>
                <a:gd name="T13" fmla="*/ 49 h 113"/>
                <a:gd name="T14" fmla="*/ 164 w 219"/>
                <a:gd name="T15" fmla="*/ 14 h 113"/>
                <a:gd name="T16" fmla="*/ 157 w 219"/>
                <a:gd name="T17" fmla="*/ 0 h 113"/>
                <a:gd name="T18" fmla="*/ 134 w 219"/>
                <a:gd name="T19" fmla="*/ 13 h 113"/>
                <a:gd name="T20" fmla="*/ 80 w 219"/>
                <a:gd name="T21" fmla="*/ 31 h 113"/>
                <a:gd name="T22" fmla="*/ 62 w 219"/>
                <a:gd name="T23" fmla="*/ 34 h 113"/>
                <a:gd name="T24" fmla="*/ 44 w 219"/>
                <a:gd name="T25" fmla="*/ 40 h 113"/>
                <a:gd name="T26" fmla="*/ 35 w 219"/>
                <a:gd name="T27" fmla="*/ 55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9"/>
                <a:gd name="T43" fmla="*/ 0 h 113"/>
                <a:gd name="T44" fmla="*/ 219 w 219"/>
                <a:gd name="T45" fmla="*/ 113 h 1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5" name="Freeform 66"/>
            <p:cNvSpPr>
              <a:spLocks/>
            </p:cNvSpPr>
            <p:nvPr/>
          </p:nvSpPr>
          <p:spPr bwMode="ltGray">
            <a:xfrm>
              <a:off x="4921" y="3121"/>
              <a:ext cx="104" cy="92"/>
            </a:xfrm>
            <a:custGeom>
              <a:avLst/>
              <a:gdLst>
                <a:gd name="T0" fmla="*/ 9 w 139"/>
                <a:gd name="T1" fmla="*/ 45 h 122"/>
                <a:gd name="T2" fmla="*/ 6 w 139"/>
                <a:gd name="T3" fmla="*/ 63 h 122"/>
                <a:gd name="T4" fmla="*/ 0 w 139"/>
                <a:gd name="T5" fmla="*/ 81 h 122"/>
                <a:gd name="T6" fmla="*/ 27 w 139"/>
                <a:gd name="T7" fmla="*/ 87 h 122"/>
                <a:gd name="T8" fmla="*/ 39 w 139"/>
                <a:gd name="T9" fmla="*/ 72 h 122"/>
                <a:gd name="T10" fmla="*/ 93 w 139"/>
                <a:gd name="T11" fmla="*/ 51 h 122"/>
                <a:gd name="T12" fmla="*/ 102 w 139"/>
                <a:gd name="T13" fmla="*/ 33 h 122"/>
                <a:gd name="T14" fmla="*/ 84 w 139"/>
                <a:gd name="T15" fmla="*/ 21 h 122"/>
                <a:gd name="T16" fmla="*/ 75 w 139"/>
                <a:gd name="T17" fmla="*/ 15 h 122"/>
                <a:gd name="T18" fmla="*/ 48 w 139"/>
                <a:gd name="T19" fmla="*/ 9 h 122"/>
                <a:gd name="T20" fmla="*/ 39 w 139"/>
                <a:gd name="T21" fmla="*/ 27 h 122"/>
                <a:gd name="T22" fmla="*/ 9 w 139"/>
                <a:gd name="T23" fmla="*/ 45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9"/>
                <a:gd name="T37" fmla="*/ 0 h 122"/>
                <a:gd name="T38" fmla="*/ 139 w 139"/>
                <a:gd name="T39" fmla="*/ 122 h 1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6" name="Freeform 67"/>
            <p:cNvSpPr>
              <a:spLocks/>
            </p:cNvSpPr>
            <p:nvPr/>
          </p:nvSpPr>
          <p:spPr bwMode="ltGray">
            <a:xfrm>
              <a:off x="4976" y="3080"/>
              <a:ext cx="37" cy="26"/>
            </a:xfrm>
            <a:custGeom>
              <a:avLst/>
              <a:gdLst>
                <a:gd name="T0" fmla="*/ 22 w 49"/>
                <a:gd name="T1" fmla="*/ 0 h 35"/>
                <a:gd name="T2" fmla="*/ 6 w 49"/>
                <a:gd name="T3" fmla="*/ 8 h 35"/>
                <a:gd name="T4" fmla="*/ 18 w 49"/>
                <a:gd name="T5" fmla="*/ 26 h 35"/>
                <a:gd name="T6" fmla="*/ 29 w 49"/>
                <a:gd name="T7" fmla="*/ 19 h 35"/>
                <a:gd name="T8" fmla="*/ 22 w 4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5"/>
                <a:gd name="T17" fmla="*/ 49 w 4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7" name="Freeform 68"/>
            <p:cNvSpPr>
              <a:spLocks/>
            </p:cNvSpPr>
            <p:nvPr/>
          </p:nvSpPr>
          <p:spPr bwMode="ltGray">
            <a:xfrm>
              <a:off x="3253" y="2594"/>
              <a:ext cx="123" cy="201"/>
            </a:xfrm>
            <a:custGeom>
              <a:avLst/>
              <a:gdLst>
                <a:gd name="T0" fmla="*/ 96 w 164"/>
                <a:gd name="T1" fmla="*/ 0 h 268"/>
                <a:gd name="T2" fmla="*/ 78 w 164"/>
                <a:gd name="T3" fmla="*/ 21 h 268"/>
                <a:gd name="T4" fmla="*/ 66 w 164"/>
                <a:gd name="T5" fmla="*/ 48 h 268"/>
                <a:gd name="T6" fmla="*/ 27 w 164"/>
                <a:gd name="T7" fmla="*/ 63 h 268"/>
                <a:gd name="T8" fmla="*/ 21 w 164"/>
                <a:gd name="T9" fmla="*/ 72 h 268"/>
                <a:gd name="T10" fmla="*/ 12 w 164"/>
                <a:gd name="T11" fmla="*/ 75 h 268"/>
                <a:gd name="T12" fmla="*/ 15 w 164"/>
                <a:gd name="T13" fmla="*/ 99 h 268"/>
                <a:gd name="T14" fmla="*/ 21 w 164"/>
                <a:gd name="T15" fmla="*/ 117 h 268"/>
                <a:gd name="T16" fmla="*/ 0 w 164"/>
                <a:gd name="T17" fmla="*/ 150 h 268"/>
                <a:gd name="T18" fmla="*/ 21 w 164"/>
                <a:gd name="T19" fmla="*/ 195 h 268"/>
                <a:gd name="T20" fmla="*/ 39 w 164"/>
                <a:gd name="T21" fmla="*/ 201 h 268"/>
                <a:gd name="T22" fmla="*/ 66 w 164"/>
                <a:gd name="T23" fmla="*/ 162 h 268"/>
                <a:gd name="T24" fmla="*/ 78 w 164"/>
                <a:gd name="T25" fmla="*/ 144 h 268"/>
                <a:gd name="T26" fmla="*/ 96 w 164"/>
                <a:gd name="T27" fmla="*/ 87 h 268"/>
                <a:gd name="T28" fmla="*/ 105 w 164"/>
                <a:gd name="T29" fmla="*/ 57 h 268"/>
                <a:gd name="T30" fmla="*/ 123 w 164"/>
                <a:gd name="T31" fmla="*/ 54 h 268"/>
                <a:gd name="T32" fmla="*/ 96 w 164"/>
                <a:gd name="T33" fmla="*/ 0 h 2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"/>
                <a:gd name="T52" fmla="*/ 0 h 268"/>
                <a:gd name="T53" fmla="*/ 164 w 164"/>
                <a:gd name="T54" fmla="*/ 268 h 2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8" name="Freeform 69"/>
            <p:cNvSpPr>
              <a:spLocks/>
            </p:cNvSpPr>
            <p:nvPr/>
          </p:nvSpPr>
          <p:spPr bwMode="ltGray">
            <a:xfrm>
              <a:off x="3785" y="2282"/>
              <a:ext cx="49" cy="61"/>
            </a:xfrm>
            <a:custGeom>
              <a:avLst/>
              <a:gdLst>
                <a:gd name="T0" fmla="*/ 22 w 66"/>
                <a:gd name="T1" fmla="*/ 0 h 81"/>
                <a:gd name="T2" fmla="*/ 19 w 66"/>
                <a:gd name="T3" fmla="*/ 45 h 81"/>
                <a:gd name="T4" fmla="*/ 22 w 66"/>
                <a:gd name="T5" fmla="*/ 57 h 81"/>
                <a:gd name="T6" fmla="*/ 30 w 66"/>
                <a:gd name="T7" fmla="*/ 60 h 81"/>
                <a:gd name="T8" fmla="*/ 42 w 66"/>
                <a:gd name="T9" fmla="*/ 57 h 81"/>
                <a:gd name="T10" fmla="*/ 22 w 66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81"/>
                <a:gd name="T20" fmla="*/ 66 w 66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9" name="Freeform 70"/>
            <p:cNvSpPr>
              <a:spLocks/>
            </p:cNvSpPr>
            <p:nvPr/>
          </p:nvSpPr>
          <p:spPr bwMode="ltGray">
            <a:xfrm>
              <a:off x="4118" y="2348"/>
              <a:ext cx="111" cy="183"/>
            </a:xfrm>
            <a:custGeom>
              <a:avLst/>
              <a:gdLst>
                <a:gd name="T0" fmla="*/ 72 w 148"/>
                <a:gd name="T1" fmla="*/ 0 h 244"/>
                <a:gd name="T2" fmla="*/ 45 w 148"/>
                <a:gd name="T3" fmla="*/ 63 h 244"/>
                <a:gd name="T4" fmla="*/ 27 w 148"/>
                <a:gd name="T5" fmla="*/ 69 h 244"/>
                <a:gd name="T6" fmla="*/ 9 w 148"/>
                <a:gd name="T7" fmla="*/ 81 h 244"/>
                <a:gd name="T8" fmla="*/ 30 w 148"/>
                <a:gd name="T9" fmla="*/ 141 h 244"/>
                <a:gd name="T10" fmla="*/ 39 w 148"/>
                <a:gd name="T11" fmla="*/ 168 h 244"/>
                <a:gd name="T12" fmla="*/ 45 w 148"/>
                <a:gd name="T13" fmla="*/ 177 h 244"/>
                <a:gd name="T14" fmla="*/ 63 w 148"/>
                <a:gd name="T15" fmla="*/ 183 h 244"/>
                <a:gd name="T16" fmla="*/ 72 w 148"/>
                <a:gd name="T17" fmla="*/ 147 h 244"/>
                <a:gd name="T18" fmla="*/ 93 w 148"/>
                <a:gd name="T19" fmla="*/ 126 h 244"/>
                <a:gd name="T20" fmla="*/ 84 w 148"/>
                <a:gd name="T21" fmla="*/ 51 h 244"/>
                <a:gd name="T22" fmla="*/ 105 w 148"/>
                <a:gd name="T23" fmla="*/ 36 h 244"/>
                <a:gd name="T24" fmla="*/ 84 w 148"/>
                <a:gd name="T25" fmla="*/ 15 h 244"/>
                <a:gd name="T26" fmla="*/ 72 w 1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244"/>
                <a:gd name="T44" fmla="*/ 148 w 148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0" name="Freeform 71"/>
            <p:cNvSpPr>
              <a:spLocks/>
            </p:cNvSpPr>
            <p:nvPr/>
          </p:nvSpPr>
          <p:spPr bwMode="ltGray">
            <a:xfrm>
              <a:off x="4024" y="2291"/>
              <a:ext cx="72" cy="137"/>
            </a:xfrm>
            <a:custGeom>
              <a:avLst/>
              <a:gdLst>
                <a:gd name="T0" fmla="*/ 36 w 96"/>
                <a:gd name="T1" fmla="*/ 1 h 183"/>
                <a:gd name="T2" fmla="*/ 38 w 96"/>
                <a:gd name="T3" fmla="*/ 26 h 183"/>
                <a:gd name="T4" fmla="*/ 45 w 96"/>
                <a:gd name="T5" fmla="*/ 46 h 183"/>
                <a:gd name="T6" fmla="*/ 46 w 96"/>
                <a:gd name="T7" fmla="*/ 69 h 183"/>
                <a:gd name="T8" fmla="*/ 51 w 96"/>
                <a:gd name="T9" fmla="*/ 79 h 183"/>
                <a:gd name="T10" fmla="*/ 53 w 96"/>
                <a:gd name="T11" fmla="*/ 94 h 183"/>
                <a:gd name="T12" fmla="*/ 43 w 96"/>
                <a:gd name="T13" fmla="*/ 70 h 183"/>
                <a:gd name="T14" fmla="*/ 26 w 96"/>
                <a:gd name="T15" fmla="*/ 58 h 183"/>
                <a:gd name="T16" fmla="*/ 4 w 96"/>
                <a:gd name="T17" fmla="*/ 62 h 183"/>
                <a:gd name="T18" fmla="*/ 6 w 96"/>
                <a:gd name="T19" fmla="*/ 76 h 183"/>
                <a:gd name="T20" fmla="*/ 31 w 96"/>
                <a:gd name="T21" fmla="*/ 85 h 183"/>
                <a:gd name="T22" fmla="*/ 43 w 96"/>
                <a:gd name="T23" fmla="*/ 101 h 183"/>
                <a:gd name="T24" fmla="*/ 53 w 96"/>
                <a:gd name="T25" fmla="*/ 101 h 183"/>
                <a:gd name="T26" fmla="*/ 59 w 96"/>
                <a:gd name="T27" fmla="*/ 112 h 183"/>
                <a:gd name="T28" fmla="*/ 72 w 96"/>
                <a:gd name="T29" fmla="*/ 134 h 183"/>
                <a:gd name="T30" fmla="*/ 61 w 96"/>
                <a:gd name="T31" fmla="*/ 94 h 183"/>
                <a:gd name="T32" fmla="*/ 60 w 96"/>
                <a:gd name="T33" fmla="*/ 70 h 183"/>
                <a:gd name="T34" fmla="*/ 53 w 96"/>
                <a:gd name="T35" fmla="*/ 47 h 183"/>
                <a:gd name="T36" fmla="*/ 47 w 96"/>
                <a:gd name="T37" fmla="*/ 31 h 183"/>
                <a:gd name="T38" fmla="*/ 43 w 96"/>
                <a:gd name="T39" fmla="*/ 15 h 183"/>
                <a:gd name="T40" fmla="*/ 36 w 96"/>
                <a:gd name="T41" fmla="*/ 1 h 1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83"/>
                <a:gd name="T65" fmla="*/ 96 w 96"/>
                <a:gd name="T66" fmla="*/ 183 h 1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1" name="Freeform 72"/>
            <p:cNvSpPr>
              <a:spLocks/>
            </p:cNvSpPr>
            <p:nvPr/>
          </p:nvSpPr>
          <p:spPr bwMode="ltGray">
            <a:xfrm>
              <a:off x="4073" y="2401"/>
              <a:ext cx="40" cy="131"/>
            </a:xfrm>
            <a:custGeom>
              <a:avLst/>
              <a:gdLst>
                <a:gd name="T0" fmla="*/ 4 w 54"/>
                <a:gd name="T1" fmla="*/ 0 h 175"/>
                <a:gd name="T2" fmla="*/ 0 w 54"/>
                <a:gd name="T3" fmla="*/ 19 h 175"/>
                <a:gd name="T4" fmla="*/ 7 w 54"/>
                <a:gd name="T5" fmla="*/ 40 h 175"/>
                <a:gd name="T6" fmla="*/ 13 w 54"/>
                <a:gd name="T7" fmla="*/ 70 h 175"/>
                <a:gd name="T8" fmla="*/ 25 w 54"/>
                <a:gd name="T9" fmla="*/ 97 h 175"/>
                <a:gd name="T10" fmla="*/ 40 w 54"/>
                <a:gd name="T11" fmla="*/ 131 h 175"/>
                <a:gd name="T12" fmla="*/ 30 w 54"/>
                <a:gd name="T13" fmla="*/ 86 h 175"/>
                <a:gd name="T14" fmla="*/ 25 w 54"/>
                <a:gd name="T15" fmla="*/ 70 h 175"/>
                <a:gd name="T16" fmla="*/ 21 w 54"/>
                <a:gd name="T17" fmla="*/ 46 h 175"/>
                <a:gd name="T18" fmla="*/ 19 w 54"/>
                <a:gd name="T19" fmla="*/ 34 h 175"/>
                <a:gd name="T20" fmla="*/ 12 w 54"/>
                <a:gd name="T21" fmla="*/ 28 h 175"/>
                <a:gd name="T22" fmla="*/ 4 w 54"/>
                <a:gd name="T23" fmla="*/ 0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"/>
                <a:gd name="T37" fmla="*/ 0 h 175"/>
                <a:gd name="T38" fmla="*/ 54 w 54"/>
                <a:gd name="T39" fmla="*/ 175 h 1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2" name="Freeform 73"/>
            <p:cNvSpPr>
              <a:spLocks/>
            </p:cNvSpPr>
            <p:nvPr/>
          </p:nvSpPr>
          <p:spPr bwMode="ltGray">
            <a:xfrm>
              <a:off x="4118" y="2538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6 w 86"/>
                <a:gd name="T3" fmla="*/ 25 h 73"/>
                <a:gd name="T4" fmla="*/ 17 w 86"/>
                <a:gd name="T5" fmla="*/ 32 h 73"/>
                <a:gd name="T6" fmla="*/ 36 w 86"/>
                <a:gd name="T7" fmla="*/ 36 h 73"/>
                <a:gd name="T8" fmla="*/ 47 w 86"/>
                <a:gd name="T9" fmla="*/ 42 h 73"/>
                <a:gd name="T10" fmla="*/ 56 w 86"/>
                <a:gd name="T11" fmla="*/ 49 h 73"/>
                <a:gd name="T12" fmla="*/ 65 w 86"/>
                <a:gd name="T13" fmla="*/ 51 h 73"/>
                <a:gd name="T14" fmla="*/ 54 w 86"/>
                <a:gd name="T15" fmla="*/ 29 h 73"/>
                <a:gd name="T16" fmla="*/ 48 w 86"/>
                <a:gd name="T17" fmla="*/ 16 h 73"/>
                <a:gd name="T18" fmla="*/ 27 w 86"/>
                <a:gd name="T19" fmla="*/ 18 h 73"/>
                <a:gd name="T20" fmla="*/ 18 w 86"/>
                <a:gd name="T21" fmla="*/ 14 h 73"/>
                <a:gd name="T22" fmla="*/ 5 w 86"/>
                <a:gd name="T23" fmla="*/ 0 h 73"/>
                <a:gd name="T24" fmla="*/ 2 w 86"/>
                <a:gd name="T25" fmla="*/ 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73"/>
                <a:gd name="T41" fmla="*/ 86 w 86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3" name="Freeform 74"/>
            <p:cNvSpPr>
              <a:spLocks/>
            </p:cNvSpPr>
            <p:nvPr/>
          </p:nvSpPr>
          <p:spPr bwMode="ltGray">
            <a:xfrm>
              <a:off x="4222" y="2443"/>
              <a:ext cx="83" cy="117"/>
            </a:xfrm>
            <a:custGeom>
              <a:avLst/>
              <a:gdLst>
                <a:gd name="T0" fmla="*/ 73 w 111"/>
                <a:gd name="T1" fmla="*/ 0 h 156"/>
                <a:gd name="T2" fmla="*/ 56 w 111"/>
                <a:gd name="T3" fmla="*/ 7 h 156"/>
                <a:gd name="T4" fmla="*/ 17 w 111"/>
                <a:gd name="T5" fmla="*/ 11 h 156"/>
                <a:gd name="T6" fmla="*/ 10 w 111"/>
                <a:gd name="T7" fmla="*/ 25 h 156"/>
                <a:gd name="T8" fmla="*/ 8 w 111"/>
                <a:gd name="T9" fmla="*/ 46 h 156"/>
                <a:gd name="T10" fmla="*/ 10 w 111"/>
                <a:gd name="T11" fmla="*/ 56 h 156"/>
                <a:gd name="T12" fmla="*/ 2 w 111"/>
                <a:gd name="T13" fmla="*/ 66 h 156"/>
                <a:gd name="T14" fmla="*/ 10 w 111"/>
                <a:gd name="T15" fmla="*/ 82 h 156"/>
                <a:gd name="T16" fmla="*/ 17 w 111"/>
                <a:gd name="T17" fmla="*/ 93 h 156"/>
                <a:gd name="T18" fmla="*/ 11 w 111"/>
                <a:gd name="T19" fmla="*/ 108 h 156"/>
                <a:gd name="T20" fmla="*/ 18 w 111"/>
                <a:gd name="T21" fmla="*/ 117 h 156"/>
                <a:gd name="T22" fmla="*/ 31 w 111"/>
                <a:gd name="T23" fmla="*/ 108 h 156"/>
                <a:gd name="T24" fmla="*/ 37 w 111"/>
                <a:gd name="T25" fmla="*/ 70 h 156"/>
                <a:gd name="T26" fmla="*/ 42 w 111"/>
                <a:gd name="T27" fmla="*/ 94 h 156"/>
                <a:gd name="T28" fmla="*/ 49 w 111"/>
                <a:gd name="T29" fmla="*/ 109 h 156"/>
                <a:gd name="T30" fmla="*/ 46 w 111"/>
                <a:gd name="T31" fmla="*/ 84 h 156"/>
                <a:gd name="T32" fmla="*/ 54 w 111"/>
                <a:gd name="T33" fmla="*/ 55 h 156"/>
                <a:gd name="T34" fmla="*/ 52 w 111"/>
                <a:gd name="T35" fmla="*/ 38 h 156"/>
                <a:gd name="T36" fmla="*/ 40 w 111"/>
                <a:gd name="T37" fmla="*/ 45 h 156"/>
                <a:gd name="T38" fmla="*/ 26 w 111"/>
                <a:gd name="T39" fmla="*/ 40 h 156"/>
                <a:gd name="T40" fmla="*/ 31 w 111"/>
                <a:gd name="T41" fmla="*/ 27 h 156"/>
                <a:gd name="T42" fmla="*/ 46 w 111"/>
                <a:gd name="T43" fmla="*/ 26 h 156"/>
                <a:gd name="T44" fmla="*/ 58 w 111"/>
                <a:gd name="T45" fmla="*/ 29 h 156"/>
                <a:gd name="T46" fmla="*/ 73 w 111"/>
                <a:gd name="T47" fmla="*/ 22 h 156"/>
                <a:gd name="T48" fmla="*/ 83 w 111"/>
                <a:gd name="T49" fmla="*/ 10 h 156"/>
                <a:gd name="T50" fmla="*/ 73 w 111"/>
                <a:gd name="T51" fmla="*/ 0 h 1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156"/>
                <a:gd name="T80" fmla="*/ 111 w 111"/>
                <a:gd name="T81" fmla="*/ 156 h 1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4" name="Freeform 75"/>
            <p:cNvSpPr>
              <a:spLocks/>
            </p:cNvSpPr>
            <p:nvPr/>
          </p:nvSpPr>
          <p:spPr bwMode="ltGray">
            <a:xfrm>
              <a:off x="4194" y="2025"/>
              <a:ext cx="22" cy="71"/>
            </a:xfrm>
            <a:custGeom>
              <a:avLst/>
              <a:gdLst>
                <a:gd name="T0" fmla="*/ 9 w 30"/>
                <a:gd name="T1" fmla="*/ 0 h 94"/>
                <a:gd name="T2" fmla="*/ 0 w 30"/>
                <a:gd name="T3" fmla="*/ 12 h 94"/>
                <a:gd name="T4" fmla="*/ 4 w 30"/>
                <a:gd name="T5" fmla="*/ 28 h 94"/>
                <a:gd name="T6" fmla="*/ 1 w 30"/>
                <a:gd name="T7" fmla="*/ 46 h 94"/>
                <a:gd name="T8" fmla="*/ 12 w 30"/>
                <a:gd name="T9" fmla="*/ 71 h 94"/>
                <a:gd name="T10" fmla="*/ 22 w 30"/>
                <a:gd name="T11" fmla="*/ 62 h 94"/>
                <a:gd name="T12" fmla="*/ 16 w 30"/>
                <a:gd name="T13" fmla="*/ 46 h 94"/>
                <a:gd name="T14" fmla="*/ 9 w 30"/>
                <a:gd name="T15" fmla="*/ 0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94"/>
                <a:gd name="T26" fmla="*/ 30 w 30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5" name="Freeform 76"/>
            <p:cNvSpPr>
              <a:spLocks/>
            </p:cNvSpPr>
            <p:nvPr/>
          </p:nvSpPr>
          <p:spPr bwMode="ltGray">
            <a:xfrm>
              <a:off x="4208" y="2144"/>
              <a:ext cx="61" cy="118"/>
            </a:xfrm>
            <a:custGeom>
              <a:avLst/>
              <a:gdLst>
                <a:gd name="T0" fmla="*/ 9 w 81"/>
                <a:gd name="T1" fmla="*/ 1 h 158"/>
                <a:gd name="T2" fmla="*/ 0 w 81"/>
                <a:gd name="T3" fmla="*/ 15 h 158"/>
                <a:gd name="T4" fmla="*/ 6 w 81"/>
                <a:gd name="T5" fmla="*/ 37 h 158"/>
                <a:gd name="T6" fmla="*/ 5 w 81"/>
                <a:gd name="T7" fmla="*/ 80 h 158"/>
                <a:gd name="T8" fmla="*/ 13 w 81"/>
                <a:gd name="T9" fmla="*/ 77 h 158"/>
                <a:gd name="T10" fmla="*/ 15 w 81"/>
                <a:gd name="T11" fmla="*/ 86 h 158"/>
                <a:gd name="T12" fmla="*/ 22 w 81"/>
                <a:gd name="T13" fmla="*/ 91 h 158"/>
                <a:gd name="T14" fmla="*/ 29 w 81"/>
                <a:gd name="T15" fmla="*/ 105 h 158"/>
                <a:gd name="T16" fmla="*/ 36 w 81"/>
                <a:gd name="T17" fmla="*/ 96 h 158"/>
                <a:gd name="T18" fmla="*/ 49 w 81"/>
                <a:gd name="T19" fmla="*/ 100 h 158"/>
                <a:gd name="T20" fmla="*/ 47 w 81"/>
                <a:gd name="T21" fmla="*/ 81 h 158"/>
                <a:gd name="T22" fmla="*/ 36 w 81"/>
                <a:gd name="T23" fmla="*/ 78 h 158"/>
                <a:gd name="T24" fmla="*/ 29 w 81"/>
                <a:gd name="T25" fmla="*/ 68 h 158"/>
                <a:gd name="T26" fmla="*/ 25 w 81"/>
                <a:gd name="T27" fmla="*/ 55 h 158"/>
                <a:gd name="T28" fmla="*/ 31 w 81"/>
                <a:gd name="T29" fmla="*/ 40 h 158"/>
                <a:gd name="T30" fmla="*/ 26 w 81"/>
                <a:gd name="T31" fmla="*/ 26 h 158"/>
                <a:gd name="T32" fmla="*/ 32 w 81"/>
                <a:gd name="T33" fmla="*/ 15 h 158"/>
                <a:gd name="T34" fmla="*/ 22 w 81"/>
                <a:gd name="T35" fmla="*/ 3 h 158"/>
                <a:gd name="T36" fmla="*/ 14 w 81"/>
                <a:gd name="T37" fmla="*/ 5 h 158"/>
                <a:gd name="T38" fmla="*/ 9 w 81"/>
                <a:gd name="T39" fmla="*/ 1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1"/>
                <a:gd name="T61" fmla="*/ 0 h 158"/>
                <a:gd name="T62" fmla="*/ 81 w 81"/>
                <a:gd name="T63" fmla="*/ 158 h 1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6" name="Freeform 77"/>
            <p:cNvSpPr>
              <a:spLocks/>
            </p:cNvSpPr>
            <p:nvPr/>
          </p:nvSpPr>
          <p:spPr bwMode="ltGray">
            <a:xfrm>
              <a:off x="4251" y="2300"/>
              <a:ext cx="64" cy="79"/>
            </a:xfrm>
            <a:custGeom>
              <a:avLst/>
              <a:gdLst>
                <a:gd name="T0" fmla="*/ 39 w 85"/>
                <a:gd name="T1" fmla="*/ 0 h 105"/>
                <a:gd name="T2" fmla="*/ 33 w 85"/>
                <a:gd name="T3" fmla="*/ 14 h 105"/>
                <a:gd name="T4" fmla="*/ 24 w 85"/>
                <a:gd name="T5" fmla="*/ 23 h 105"/>
                <a:gd name="T6" fmla="*/ 12 w 85"/>
                <a:gd name="T7" fmla="*/ 26 h 105"/>
                <a:gd name="T8" fmla="*/ 6 w 85"/>
                <a:gd name="T9" fmla="*/ 36 h 105"/>
                <a:gd name="T10" fmla="*/ 3 w 85"/>
                <a:gd name="T11" fmla="*/ 56 h 105"/>
                <a:gd name="T12" fmla="*/ 10 w 85"/>
                <a:gd name="T13" fmla="*/ 53 h 105"/>
                <a:gd name="T14" fmla="*/ 19 w 85"/>
                <a:gd name="T15" fmla="*/ 47 h 105"/>
                <a:gd name="T16" fmla="*/ 26 w 85"/>
                <a:gd name="T17" fmla="*/ 52 h 105"/>
                <a:gd name="T18" fmla="*/ 44 w 85"/>
                <a:gd name="T19" fmla="*/ 74 h 105"/>
                <a:gd name="T20" fmla="*/ 53 w 85"/>
                <a:gd name="T21" fmla="*/ 54 h 105"/>
                <a:gd name="T22" fmla="*/ 64 w 85"/>
                <a:gd name="T23" fmla="*/ 51 h 105"/>
                <a:gd name="T24" fmla="*/ 56 w 85"/>
                <a:gd name="T25" fmla="*/ 29 h 105"/>
                <a:gd name="T26" fmla="*/ 39 w 85"/>
                <a:gd name="T27" fmla="*/ 0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105"/>
                <a:gd name="T44" fmla="*/ 85 w 85"/>
                <a:gd name="T45" fmla="*/ 105 h 1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7" name="Freeform 78"/>
            <p:cNvSpPr>
              <a:spLocks/>
            </p:cNvSpPr>
            <p:nvPr/>
          </p:nvSpPr>
          <p:spPr bwMode="ltGray">
            <a:xfrm>
              <a:off x="4327" y="2441"/>
              <a:ext cx="29" cy="49"/>
            </a:xfrm>
            <a:custGeom>
              <a:avLst/>
              <a:gdLst>
                <a:gd name="T0" fmla="*/ 5 w 38"/>
                <a:gd name="T1" fmla="*/ 20 h 66"/>
                <a:gd name="T2" fmla="*/ 20 w 38"/>
                <a:gd name="T3" fmla="*/ 49 h 66"/>
                <a:gd name="T4" fmla="*/ 23 w 38"/>
                <a:gd name="T5" fmla="*/ 39 h 66"/>
                <a:gd name="T6" fmla="*/ 29 w 38"/>
                <a:gd name="T7" fmla="*/ 30 h 66"/>
                <a:gd name="T8" fmla="*/ 23 w 38"/>
                <a:gd name="T9" fmla="*/ 19 h 66"/>
                <a:gd name="T10" fmla="*/ 15 w 38"/>
                <a:gd name="T11" fmla="*/ 10 h 66"/>
                <a:gd name="T12" fmla="*/ 8 w 38"/>
                <a:gd name="T13" fmla="*/ 1 h 66"/>
                <a:gd name="T14" fmla="*/ 2 w 38"/>
                <a:gd name="T15" fmla="*/ 9 h 66"/>
                <a:gd name="T16" fmla="*/ 5 w 38"/>
                <a:gd name="T17" fmla="*/ 20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"/>
                <a:gd name="T28" fmla="*/ 0 h 66"/>
                <a:gd name="T29" fmla="*/ 38 w 38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8" name="Freeform 79"/>
            <p:cNvSpPr>
              <a:spLocks/>
            </p:cNvSpPr>
            <p:nvPr/>
          </p:nvSpPr>
          <p:spPr bwMode="ltGray">
            <a:xfrm>
              <a:off x="4311" y="2523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5 w 24"/>
                <a:gd name="T3" fmla="*/ 17 h 23"/>
                <a:gd name="T4" fmla="*/ 18 w 24"/>
                <a:gd name="T5" fmla="*/ 8 h 23"/>
                <a:gd name="T6" fmla="*/ 0 w 24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3"/>
                <a:gd name="T14" fmla="*/ 24 w 24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9" name="Freeform 80"/>
            <p:cNvSpPr>
              <a:spLocks/>
            </p:cNvSpPr>
            <p:nvPr/>
          </p:nvSpPr>
          <p:spPr bwMode="ltGray">
            <a:xfrm>
              <a:off x="4338" y="2513"/>
              <a:ext cx="45" cy="37"/>
            </a:xfrm>
            <a:custGeom>
              <a:avLst/>
              <a:gdLst>
                <a:gd name="T0" fmla="*/ 7 w 60"/>
                <a:gd name="T1" fmla="*/ 0 h 49"/>
                <a:gd name="T2" fmla="*/ 0 w 60"/>
                <a:gd name="T3" fmla="*/ 14 h 49"/>
                <a:gd name="T4" fmla="*/ 21 w 60"/>
                <a:gd name="T5" fmla="*/ 25 h 49"/>
                <a:gd name="T6" fmla="*/ 32 w 60"/>
                <a:gd name="T7" fmla="*/ 35 h 49"/>
                <a:gd name="T8" fmla="*/ 45 w 60"/>
                <a:gd name="T9" fmla="*/ 32 h 49"/>
                <a:gd name="T10" fmla="*/ 37 w 60"/>
                <a:gd name="T11" fmla="*/ 18 h 49"/>
                <a:gd name="T12" fmla="*/ 21 w 60"/>
                <a:gd name="T13" fmla="*/ 2 h 49"/>
                <a:gd name="T14" fmla="*/ 14 w 60"/>
                <a:gd name="T15" fmla="*/ 12 h 49"/>
                <a:gd name="T16" fmla="*/ 7 w 60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49"/>
                <a:gd name="T29" fmla="*/ 60 w 60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0" name="Freeform 81"/>
            <p:cNvSpPr>
              <a:spLocks/>
            </p:cNvSpPr>
            <p:nvPr/>
          </p:nvSpPr>
          <p:spPr bwMode="ltGray">
            <a:xfrm>
              <a:off x="4407" y="2583"/>
              <a:ext cx="24" cy="33"/>
            </a:xfrm>
            <a:custGeom>
              <a:avLst/>
              <a:gdLst>
                <a:gd name="T0" fmla="*/ 21 w 32"/>
                <a:gd name="T1" fmla="*/ 0 h 44"/>
                <a:gd name="T2" fmla="*/ 7 w 32"/>
                <a:gd name="T3" fmla="*/ 8 h 44"/>
                <a:gd name="T4" fmla="*/ 9 w 32"/>
                <a:gd name="T5" fmla="*/ 24 h 44"/>
                <a:gd name="T6" fmla="*/ 18 w 32"/>
                <a:gd name="T7" fmla="*/ 27 h 44"/>
                <a:gd name="T8" fmla="*/ 21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1" name="Freeform 82"/>
            <p:cNvSpPr>
              <a:spLocks/>
            </p:cNvSpPr>
            <p:nvPr/>
          </p:nvSpPr>
          <p:spPr bwMode="ltGray">
            <a:xfrm>
              <a:off x="4674" y="2541"/>
              <a:ext cx="46" cy="47"/>
            </a:xfrm>
            <a:custGeom>
              <a:avLst/>
              <a:gdLst>
                <a:gd name="T0" fmla="*/ 5 w 61"/>
                <a:gd name="T1" fmla="*/ 0 h 63"/>
                <a:gd name="T2" fmla="*/ 0 w 61"/>
                <a:gd name="T3" fmla="*/ 10 h 63"/>
                <a:gd name="T4" fmla="*/ 18 w 61"/>
                <a:gd name="T5" fmla="*/ 26 h 63"/>
                <a:gd name="T6" fmla="*/ 27 w 61"/>
                <a:gd name="T7" fmla="*/ 40 h 63"/>
                <a:gd name="T8" fmla="*/ 35 w 61"/>
                <a:gd name="T9" fmla="*/ 47 h 63"/>
                <a:gd name="T10" fmla="*/ 46 w 61"/>
                <a:gd name="T11" fmla="*/ 42 h 63"/>
                <a:gd name="T12" fmla="*/ 25 w 61"/>
                <a:gd name="T13" fmla="*/ 13 h 63"/>
                <a:gd name="T14" fmla="*/ 5 w 61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63"/>
                <a:gd name="T26" fmla="*/ 61 w 61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2" name="Freeform 83"/>
            <p:cNvSpPr>
              <a:spLocks/>
            </p:cNvSpPr>
            <p:nvPr/>
          </p:nvSpPr>
          <p:spPr bwMode="ltGray">
            <a:xfrm>
              <a:off x="4277" y="2600"/>
              <a:ext cx="46" cy="50"/>
            </a:xfrm>
            <a:custGeom>
              <a:avLst/>
              <a:gdLst>
                <a:gd name="T0" fmla="*/ 21 w 61"/>
                <a:gd name="T1" fmla="*/ 5 h 67"/>
                <a:gd name="T2" fmla="*/ 23 w 61"/>
                <a:gd name="T3" fmla="*/ 25 h 67"/>
                <a:gd name="T4" fmla="*/ 12 w 61"/>
                <a:gd name="T5" fmla="*/ 32 h 67"/>
                <a:gd name="T6" fmla="*/ 17 w 61"/>
                <a:gd name="T7" fmla="*/ 50 h 67"/>
                <a:gd name="T8" fmla="*/ 36 w 61"/>
                <a:gd name="T9" fmla="*/ 43 h 67"/>
                <a:gd name="T10" fmla="*/ 45 w 61"/>
                <a:gd name="T11" fmla="*/ 35 h 67"/>
                <a:gd name="T12" fmla="*/ 38 w 61"/>
                <a:gd name="T13" fmla="*/ 21 h 67"/>
                <a:gd name="T14" fmla="*/ 43 w 61"/>
                <a:gd name="T15" fmla="*/ 10 h 67"/>
                <a:gd name="T16" fmla="*/ 41 w 61"/>
                <a:gd name="T17" fmla="*/ 1 h 67"/>
                <a:gd name="T18" fmla="*/ 35 w 61"/>
                <a:gd name="T19" fmla="*/ 3 h 67"/>
                <a:gd name="T20" fmla="*/ 38 w 61"/>
                <a:gd name="T21" fmla="*/ 4 h 67"/>
                <a:gd name="T22" fmla="*/ 37 w 61"/>
                <a:gd name="T23" fmla="*/ 12 h 67"/>
                <a:gd name="T24" fmla="*/ 32 w 61"/>
                <a:gd name="T25" fmla="*/ 17 h 67"/>
                <a:gd name="T26" fmla="*/ 21 w 61"/>
                <a:gd name="T27" fmla="*/ 5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"/>
                <a:gd name="T43" fmla="*/ 0 h 67"/>
                <a:gd name="T44" fmla="*/ 61 w 61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3" name="Freeform 84"/>
            <p:cNvSpPr>
              <a:spLocks/>
            </p:cNvSpPr>
            <p:nvPr/>
          </p:nvSpPr>
          <p:spPr bwMode="ltGray">
            <a:xfrm>
              <a:off x="4228" y="2619"/>
              <a:ext cx="32" cy="27"/>
            </a:xfrm>
            <a:custGeom>
              <a:avLst/>
              <a:gdLst>
                <a:gd name="T0" fmla="*/ 16 w 43"/>
                <a:gd name="T1" fmla="*/ 2 h 36"/>
                <a:gd name="T2" fmla="*/ 4 w 43"/>
                <a:gd name="T3" fmla="*/ 4 h 36"/>
                <a:gd name="T4" fmla="*/ 25 w 43"/>
                <a:gd name="T5" fmla="*/ 27 h 36"/>
                <a:gd name="T6" fmla="*/ 31 w 43"/>
                <a:gd name="T7" fmla="*/ 22 h 36"/>
                <a:gd name="T8" fmla="*/ 16 w 43"/>
                <a:gd name="T9" fmla="*/ 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36"/>
                <a:gd name="T17" fmla="*/ 43 w 4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4" name="Freeform 85"/>
            <p:cNvSpPr>
              <a:spLocks/>
            </p:cNvSpPr>
            <p:nvPr/>
          </p:nvSpPr>
          <p:spPr bwMode="ltGray">
            <a:xfrm>
              <a:off x="4207" y="2590"/>
              <a:ext cx="24" cy="31"/>
            </a:xfrm>
            <a:custGeom>
              <a:avLst/>
              <a:gdLst>
                <a:gd name="T0" fmla="*/ 16 w 32"/>
                <a:gd name="T1" fmla="*/ 0 h 41"/>
                <a:gd name="T2" fmla="*/ 0 w 32"/>
                <a:gd name="T3" fmla="*/ 20 h 41"/>
                <a:gd name="T4" fmla="*/ 12 w 32"/>
                <a:gd name="T5" fmla="*/ 18 h 41"/>
                <a:gd name="T6" fmla="*/ 14 w 32"/>
                <a:gd name="T7" fmla="*/ 22 h 41"/>
                <a:gd name="T8" fmla="*/ 12 w 32"/>
                <a:gd name="T9" fmla="*/ 26 h 41"/>
                <a:gd name="T10" fmla="*/ 22 w 32"/>
                <a:gd name="T11" fmla="*/ 16 h 41"/>
                <a:gd name="T12" fmla="*/ 18 w 32"/>
                <a:gd name="T13" fmla="*/ 7 h 41"/>
                <a:gd name="T14" fmla="*/ 16 w 32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41"/>
                <a:gd name="T26" fmla="*/ 32 w 32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5" name="Freeform 86"/>
            <p:cNvSpPr>
              <a:spLocks/>
            </p:cNvSpPr>
            <p:nvPr/>
          </p:nvSpPr>
          <p:spPr bwMode="ltGray">
            <a:xfrm>
              <a:off x="4241" y="2601"/>
              <a:ext cx="34" cy="24"/>
            </a:xfrm>
            <a:custGeom>
              <a:avLst/>
              <a:gdLst>
                <a:gd name="T0" fmla="*/ 16 w 45"/>
                <a:gd name="T1" fmla="*/ 0 h 32"/>
                <a:gd name="T2" fmla="*/ 0 w 45"/>
                <a:gd name="T3" fmla="*/ 5 h 32"/>
                <a:gd name="T4" fmla="*/ 20 w 45"/>
                <a:gd name="T5" fmla="*/ 23 h 32"/>
                <a:gd name="T6" fmla="*/ 34 w 45"/>
                <a:gd name="T7" fmla="*/ 18 h 32"/>
                <a:gd name="T8" fmla="*/ 17 w 45"/>
                <a:gd name="T9" fmla="*/ 7 h 32"/>
                <a:gd name="T10" fmla="*/ 16 w 45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32"/>
                <a:gd name="T20" fmla="*/ 45 w 45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6" name="Freeform 87"/>
            <p:cNvSpPr>
              <a:spLocks/>
            </p:cNvSpPr>
            <p:nvPr/>
          </p:nvSpPr>
          <p:spPr bwMode="ltGray">
            <a:xfrm>
              <a:off x="4192" y="2269"/>
              <a:ext cx="27" cy="55"/>
            </a:xfrm>
            <a:custGeom>
              <a:avLst/>
              <a:gdLst>
                <a:gd name="T0" fmla="*/ 23 w 35"/>
                <a:gd name="T1" fmla="*/ 0 h 74"/>
                <a:gd name="T2" fmla="*/ 16 w 35"/>
                <a:gd name="T3" fmla="*/ 11 h 74"/>
                <a:gd name="T4" fmla="*/ 7 w 35"/>
                <a:gd name="T5" fmla="*/ 27 h 74"/>
                <a:gd name="T6" fmla="*/ 0 w 35"/>
                <a:gd name="T7" fmla="*/ 44 h 74"/>
                <a:gd name="T8" fmla="*/ 6 w 35"/>
                <a:gd name="T9" fmla="*/ 55 h 74"/>
                <a:gd name="T10" fmla="*/ 15 w 35"/>
                <a:gd name="T11" fmla="*/ 44 h 74"/>
                <a:gd name="T12" fmla="*/ 27 w 35"/>
                <a:gd name="T13" fmla="*/ 24 h 74"/>
                <a:gd name="T14" fmla="*/ 23 w 35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74"/>
                <a:gd name="T26" fmla="*/ 35 w 35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7" name="Freeform 88"/>
            <p:cNvSpPr>
              <a:spLocks/>
            </p:cNvSpPr>
            <p:nvPr/>
          </p:nvSpPr>
          <p:spPr bwMode="ltGray">
            <a:xfrm>
              <a:off x="4243" y="2260"/>
              <a:ext cx="19" cy="55"/>
            </a:xfrm>
            <a:custGeom>
              <a:avLst/>
              <a:gdLst>
                <a:gd name="T0" fmla="*/ 10 w 25"/>
                <a:gd name="T1" fmla="*/ 5 h 73"/>
                <a:gd name="T2" fmla="*/ 3 w 25"/>
                <a:gd name="T3" fmla="*/ 6 h 73"/>
                <a:gd name="T4" fmla="*/ 0 w 25"/>
                <a:gd name="T5" fmla="*/ 17 h 73"/>
                <a:gd name="T6" fmla="*/ 11 w 25"/>
                <a:gd name="T7" fmla="*/ 31 h 73"/>
                <a:gd name="T8" fmla="*/ 19 w 25"/>
                <a:gd name="T9" fmla="*/ 42 h 73"/>
                <a:gd name="T10" fmla="*/ 12 w 25"/>
                <a:gd name="T11" fmla="*/ 15 h 73"/>
                <a:gd name="T12" fmla="*/ 10 w 25"/>
                <a:gd name="T13" fmla="*/ 5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73"/>
                <a:gd name="T23" fmla="*/ 25 w 25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8" name="Freeform 89"/>
            <p:cNvSpPr>
              <a:spLocks/>
            </p:cNvSpPr>
            <p:nvPr/>
          </p:nvSpPr>
          <p:spPr bwMode="ltGray">
            <a:xfrm>
              <a:off x="4265" y="2243"/>
              <a:ext cx="10" cy="25"/>
            </a:xfrm>
            <a:custGeom>
              <a:avLst/>
              <a:gdLst>
                <a:gd name="T0" fmla="*/ 8 w 14"/>
                <a:gd name="T1" fmla="*/ 0 h 33"/>
                <a:gd name="T2" fmla="*/ 1 w 14"/>
                <a:gd name="T3" fmla="*/ 8 h 33"/>
                <a:gd name="T4" fmla="*/ 8 w 14"/>
                <a:gd name="T5" fmla="*/ 19 h 33"/>
                <a:gd name="T6" fmla="*/ 8 w 1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33"/>
                <a:gd name="T14" fmla="*/ 14 w 14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9" name="Freeform 90"/>
            <p:cNvSpPr>
              <a:spLocks/>
            </p:cNvSpPr>
            <p:nvPr/>
          </p:nvSpPr>
          <p:spPr bwMode="ltGray">
            <a:xfrm>
              <a:off x="4275" y="2255"/>
              <a:ext cx="21" cy="48"/>
            </a:xfrm>
            <a:custGeom>
              <a:avLst/>
              <a:gdLst>
                <a:gd name="T0" fmla="*/ 4 w 28"/>
                <a:gd name="T1" fmla="*/ 0 h 64"/>
                <a:gd name="T2" fmla="*/ 8 w 28"/>
                <a:gd name="T3" fmla="*/ 10 h 64"/>
                <a:gd name="T4" fmla="*/ 15 w 28"/>
                <a:gd name="T5" fmla="*/ 16 h 64"/>
                <a:gd name="T6" fmla="*/ 6 w 28"/>
                <a:gd name="T7" fmla="*/ 29 h 64"/>
                <a:gd name="T8" fmla="*/ 0 w 28"/>
                <a:gd name="T9" fmla="*/ 42 h 64"/>
                <a:gd name="T10" fmla="*/ 8 w 28"/>
                <a:gd name="T11" fmla="*/ 43 h 64"/>
                <a:gd name="T12" fmla="*/ 20 w 28"/>
                <a:gd name="T13" fmla="*/ 19 h 64"/>
                <a:gd name="T14" fmla="*/ 4 w 28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64"/>
                <a:gd name="T26" fmla="*/ 28 w 28"/>
                <a:gd name="T27" fmla="*/ 64 h 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0" name="Freeform 91"/>
            <p:cNvSpPr>
              <a:spLocks/>
            </p:cNvSpPr>
            <p:nvPr/>
          </p:nvSpPr>
          <p:spPr bwMode="ltGray">
            <a:xfrm>
              <a:off x="4006" y="2324"/>
              <a:ext cx="12" cy="27"/>
            </a:xfrm>
            <a:custGeom>
              <a:avLst/>
              <a:gdLst>
                <a:gd name="T0" fmla="*/ 10 w 16"/>
                <a:gd name="T1" fmla="*/ 2 h 36"/>
                <a:gd name="T2" fmla="*/ 0 w 16"/>
                <a:gd name="T3" fmla="*/ 5 h 36"/>
                <a:gd name="T4" fmla="*/ 6 w 16"/>
                <a:gd name="T5" fmla="*/ 16 h 36"/>
                <a:gd name="T6" fmla="*/ 10 w 16"/>
                <a:gd name="T7" fmla="*/ 2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6"/>
                <a:gd name="T14" fmla="*/ 16 w 16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1" name="Freeform 92"/>
            <p:cNvSpPr>
              <a:spLocks/>
            </p:cNvSpPr>
            <p:nvPr/>
          </p:nvSpPr>
          <p:spPr bwMode="ltGray">
            <a:xfrm>
              <a:off x="3996" y="2301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2" name="Freeform 93"/>
            <p:cNvSpPr>
              <a:spLocks/>
            </p:cNvSpPr>
            <p:nvPr/>
          </p:nvSpPr>
          <p:spPr bwMode="ltGray">
            <a:xfrm>
              <a:off x="3992" y="2283"/>
              <a:ext cx="12" cy="14"/>
            </a:xfrm>
            <a:custGeom>
              <a:avLst/>
              <a:gdLst>
                <a:gd name="T0" fmla="*/ 7 w 16"/>
                <a:gd name="T1" fmla="*/ 4 h 19"/>
                <a:gd name="T2" fmla="*/ 0 w 16"/>
                <a:gd name="T3" fmla="*/ 7 h 19"/>
                <a:gd name="T4" fmla="*/ 9 w 16"/>
                <a:gd name="T5" fmla="*/ 14 h 19"/>
                <a:gd name="T6" fmla="*/ 7 w 16"/>
                <a:gd name="T7" fmla="*/ 4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9"/>
                <a:gd name="T14" fmla="*/ 16 w 16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3" name="Freeform 94"/>
            <p:cNvSpPr>
              <a:spLocks/>
            </p:cNvSpPr>
            <p:nvPr/>
          </p:nvSpPr>
          <p:spPr bwMode="ltGray">
            <a:xfrm>
              <a:off x="3980" y="2243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4" name="Freeform 95"/>
            <p:cNvSpPr>
              <a:spLocks/>
            </p:cNvSpPr>
            <p:nvPr/>
          </p:nvSpPr>
          <p:spPr bwMode="ltGray">
            <a:xfrm>
              <a:off x="3982" y="2268"/>
              <a:ext cx="16" cy="13"/>
            </a:xfrm>
            <a:custGeom>
              <a:avLst/>
              <a:gdLst>
                <a:gd name="T0" fmla="*/ 9 w 22"/>
                <a:gd name="T1" fmla="*/ 0 h 18"/>
                <a:gd name="T2" fmla="*/ 14 w 22"/>
                <a:gd name="T3" fmla="*/ 13 h 18"/>
                <a:gd name="T4" fmla="*/ 10 w 22"/>
                <a:gd name="T5" fmla="*/ 4 h 18"/>
                <a:gd name="T6" fmla="*/ 9 w 2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18"/>
                <a:gd name="T14" fmla="*/ 22 w 2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5" name="Freeform 96"/>
            <p:cNvSpPr>
              <a:spLocks/>
            </p:cNvSpPr>
            <p:nvPr/>
          </p:nvSpPr>
          <p:spPr bwMode="ltGray">
            <a:xfrm>
              <a:off x="4818" y="2891"/>
              <a:ext cx="45" cy="60"/>
            </a:xfrm>
            <a:custGeom>
              <a:avLst/>
              <a:gdLst>
                <a:gd name="T0" fmla="*/ 8 w 60"/>
                <a:gd name="T1" fmla="*/ 5 h 81"/>
                <a:gd name="T2" fmla="*/ 2 w 60"/>
                <a:gd name="T3" fmla="*/ 13 h 81"/>
                <a:gd name="T4" fmla="*/ 11 w 60"/>
                <a:gd name="T5" fmla="*/ 29 h 81"/>
                <a:gd name="T6" fmla="*/ 20 w 60"/>
                <a:gd name="T7" fmla="*/ 40 h 81"/>
                <a:gd name="T8" fmla="*/ 30 w 60"/>
                <a:gd name="T9" fmla="*/ 47 h 81"/>
                <a:gd name="T10" fmla="*/ 38 w 60"/>
                <a:gd name="T11" fmla="*/ 60 h 81"/>
                <a:gd name="T12" fmla="*/ 39 w 60"/>
                <a:gd name="T13" fmla="*/ 42 h 81"/>
                <a:gd name="T14" fmla="*/ 32 w 60"/>
                <a:gd name="T15" fmla="*/ 27 h 81"/>
                <a:gd name="T16" fmla="*/ 19 w 60"/>
                <a:gd name="T17" fmla="*/ 13 h 81"/>
                <a:gd name="T18" fmla="*/ 8 w 60"/>
                <a:gd name="T19" fmla="*/ 5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81"/>
                <a:gd name="T32" fmla="*/ 60 w 60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6" name="Freeform 97"/>
            <p:cNvSpPr>
              <a:spLocks/>
            </p:cNvSpPr>
            <p:nvPr/>
          </p:nvSpPr>
          <p:spPr bwMode="ltGray">
            <a:xfrm>
              <a:off x="5049" y="2842"/>
              <a:ext cx="53" cy="46"/>
            </a:xfrm>
            <a:custGeom>
              <a:avLst/>
              <a:gdLst>
                <a:gd name="T0" fmla="*/ 21 w 71"/>
                <a:gd name="T1" fmla="*/ 17 h 61"/>
                <a:gd name="T2" fmla="*/ 10 w 71"/>
                <a:gd name="T3" fmla="*/ 24 h 61"/>
                <a:gd name="T4" fmla="*/ 1 w 71"/>
                <a:gd name="T5" fmla="*/ 33 h 61"/>
                <a:gd name="T6" fmla="*/ 10 w 71"/>
                <a:gd name="T7" fmla="*/ 44 h 61"/>
                <a:gd name="T8" fmla="*/ 21 w 71"/>
                <a:gd name="T9" fmla="*/ 33 h 61"/>
                <a:gd name="T10" fmla="*/ 30 w 71"/>
                <a:gd name="T11" fmla="*/ 17 h 61"/>
                <a:gd name="T12" fmla="*/ 41 w 71"/>
                <a:gd name="T13" fmla="*/ 0 h 61"/>
                <a:gd name="T14" fmla="*/ 53 w 71"/>
                <a:gd name="T15" fmla="*/ 8 h 61"/>
                <a:gd name="T16" fmla="*/ 26 w 71"/>
                <a:gd name="T17" fmla="*/ 17 h 61"/>
                <a:gd name="T18" fmla="*/ 21 w 71"/>
                <a:gd name="T19" fmla="*/ 17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61"/>
                <a:gd name="T32" fmla="*/ 71 w 71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7" name="Freeform 98"/>
            <p:cNvSpPr>
              <a:spLocks/>
            </p:cNvSpPr>
            <p:nvPr/>
          </p:nvSpPr>
          <p:spPr bwMode="ltGray">
            <a:xfrm>
              <a:off x="4889" y="2817"/>
              <a:ext cx="17" cy="23"/>
            </a:xfrm>
            <a:custGeom>
              <a:avLst/>
              <a:gdLst>
                <a:gd name="T0" fmla="*/ 7 w 23"/>
                <a:gd name="T1" fmla="*/ 0 h 30"/>
                <a:gd name="T2" fmla="*/ 0 w 23"/>
                <a:gd name="T3" fmla="*/ 11 h 30"/>
                <a:gd name="T4" fmla="*/ 9 w 23"/>
                <a:gd name="T5" fmla="*/ 23 h 30"/>
                <a:gd name="T6" fmla="*/ 7 w 23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30"/>
                <a:gd name="T14" fmla="*/ 23 w 23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8" name="Freeform 99"/>
            <p:cNvSpPr>
              <a:spLocks/>
            </p:cNvSpPr>
            <p:nvPr/>
          </p:nvSpPr>
          <p:spPr bwMode="ltGray">
            <a:xfrm>
              <a:off x="4881" y="2795"/>
              <a:ext cx="20" cy="17"/>
            </a:xfrm>
            <a:custGeom>
              <a:avLst/>
              <a:gdLst>
                <a:gd name="T0" fmla="*/ 15 w 26"/>
                <a:gd name="T1" fmla="*/ 0 h 23"/>
                <a:gd name="T2" fmla="*/ 0 w 26"/>
                <a:gd name="T3" fmla="*/ 10 h 23"/>
                <a:gd name="T4" fmla="*/ 16 w 26"/>
                <a:gd name="T5" fmla="*/ 15 h 23"/>
                <a:gd name="T6" fmla="*/ 15 w 26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3"/>
                <a:gd name="T14" fmla="*/ 26 w 26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9" name="Freeform 100"/>
            <p:cNvSpPr>
              <a:spLocks/>
            </p:cNvSpPr>
            <p:nvPr/>
          </p:nvSpPr>
          <p:spPr bwMode="ltGray">
            <a:xfrm>
              <a:off x="4728" y="2601"/>
              <a:ext cx="24" cy="33"/>
            </a:xfrm>
            <a:custGeom>
              <a:avLst/>
              <a:gdLst>
                <a:gd name="T0" fmla="*/ 21 w 32"/>
                <a:gd name="T1" fmla="*/ 0 h 44"/>
                <a:gd name="T2" fmla="*/ 7 w 32"/>
                <a:gd name="T3" fmla="*/ 8 h 44"/>
                <a:gd name="T4" fmla="*/ 9 w 32"/>
                <a:gd name="T5" fmla="*/ 24 h 44"/>
                <a:gd name="T6" fmla="*/ 18 w 32"/>
                <a:gd name="T7" fmla="*/ 27 h 44"/>
                <a:gd name="T8" fmla="*/ 21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0" name="Freeform 101"/>
            <p:cNvSpPr>
              <a:spLocks/>
            </p:cNvSpPr>
            <p:nvPr/>
          </p:nvSpPr>
          <p:spPr bwMode="ltGray">
            <a:xfrm>
              <a:off x="4762" y="2644"/>
              <a:ext cx="26" cy="33"/>
            </a:xfrm>
            <a:custGeom>
              <a:avLst/>
              <a:gdLst>
                <a:gd name="T0" fmla="*/ 23 w 34"/>
                <a:gd name="T1" fmla="*/ 0 h 44"/>
                <a:gd name="T2" fmla="*/ 8 w 34"/>
                <a:gd name="T3" fmla="*/ 7 h 44"/>
                <a:gd name="T4" fmla="*/ 11 w 34"/>
                <a:gd name="T5" fmla="*/ 24 h 44"/>
                <a:gd name="T6" fmla="*/ 20 w 34"/>
                <a:gd name="T7" fmla="*/ 27 h 44"/>
                <a:gd name="T8" fmla="*/ 23 w 3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4"/>
                <a:gd name="T17" fmla="*/ 34 w 3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1" name="Freeform 102"/>
            <p:cNvSpPr>
              <a:spLocks/>
            </p:cNvSpPr>
            <p:nvPr/>
          </p:nvSpPr>
          <p:spPr bwMode="ltGray">
            <a:xfrm>
              <a:off x="4789" y="2707"/>
              <a:ext cx="28" cy="28"/>
            </a:xfrm>
            <a:custGeom>
              <a:avLst/>
              <a:gdLst>
                <a:gd name="T0" fmla="*/ 25 w 38"/>
                <a:gd name="T1" fmla="*/ 2 h 37"/>
                <a:gd name="T2" fmla="*/ 7 w 38"/>
                <a:gd name="T3" fmla="*/ 2 h 37"/>
                <a:gd name="T4" fmla="*/ 10 w 38"/>
                <a:gd name="T5" fmla="*/ 19 h 37"/>
                <a:gd name="T6" fmla="*/ 19 w 38"/>
                <a:gd name="T7" fmla="*/ 22 h 37"/>
                <a:gd name="T8" fmla="*/ 25 w 38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7"/>
                <a:gd name="T17" fmla="*/ 38 w 38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2" name="Freeform 103"/>
            <p:cNvSpPr>
              <a:spLocks/>
            </p:cNvSpPr>
            <p:nvPr/>
          </p:nvSpPr>
          <p:spPr bwMode="ltGray">
            <a:xfrm>
              <a:off x="4823" y="2697"/>
              <a:ext cx="28" cy="26"/>
            </a:xfrm>
            <a:custGeom>
              <a:avLst/>
              <a:gdLst>
                <a:gd name="T0" fmla="*/ 25 w 38"/>
                <a:gd name="T1" fmla="*/ 2 h 34"/>
                <a:gd name="T2" fmla="*/ 7 w 38"/>
                <a:gd name="T3" fmla="*/ 2 h 34"/>
                <a:gd name="T4" fmla="*/ 12 w 38"/>
                <a:gd name="T5" fmla="*/ 17 h 34"/>
                <a:gd name="T6" fmla="*/ 20 w 38"/>
                <a:gd name="T7" fmla="*/ 17 h 34"/>
                <a:gd name="T8" fmla="*/ 25 w 38"/>
                <a:gd name="T9" fmla="*/ 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4"/>
                <a:gd name="T17" fmla="*/ 38 w 3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3" name="Freeform 104"/>
            <p:cNvSpPr>
              <a:spLocks/>
            </p:cNvSpPr>
            <p:nvPr/>
          </p:nvSpPr>
          <p:spPr bwMode="ltGray">
            <a:xfrm>
              <a:off x="4813" y="2661"/>
              <a:ext cx="26" cy="20"/>
            </a:xfrm>
            <a:custGeom>
              <a:avLst/>
              <a:gdLst>
                <a:gd name="T0" fmla="*/ 23 w 35"/>
                <a:gd name="T1" fmla="*/ 1 h 27"/>
                <a:gd name="T2" fmla="*/ 7 w 35"/>
                <a:gd name="T3" fmla="*/ 1 h 27"/>
                <a:gd name="T4" fmla="*/ 10 w 35"/>
                <a:gd name="T5" fmla="*/ 11 h 27"/>
                <a:gd name="T6" fmla="*/ 19 w 35"/>
                <a:gd name="T7" fmla="*/ 14 h 27"/>
                <a:gd name="T8" fmla="*/ 23 w 35"/>
                <a:gd name="T9" fmla="*/ 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7"/>
                <a:gd name="T17" fmla="*/ 35 w 3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4" name="Freeform 105"/>
            <p:cNvSpPr>
              <a:spLocks/>
            </p:cNvSpPr>
            <p:nvPr/>
          </p:nvSpPr>
          <p:spPr bwMode="ltGray">
            <a:xfrm>
              <a:off x="4787" y="2636"/>
              <a:ext cx="26" cy="35"/>
            </a:xfrm>
            <a:custGeom>
              <a:avLst/>
              <a:gdLst>
                <a:gd name="T0" fmla="*/ 21 w 35"/>
                <a:gd name="T1" fmla="*/ 12 h 47"/>
                <a:gd name="T2" fmla="*/ 14 w 35"/>
                <a:gd name="T3" fmla="*/ 1 h 47"/>
                <a:gd name="T4" fmla="*/ 7 w 35"/>
                <a:gd name="T5" fmla="*/ 19 h 47"/>
                <a:gd name="T6" fmla="*/ 14 w 35"/>
                <a:gd name="T7" fmla="*/ 26 h 47"/>
                <a:gd name="T8" fmla="*/ 20 w 35"/>
                <a:gd name="T9" fmla="*/ 22 h 47"/>
                <a:gd name="T10" fmla="*/ 21 w 35"/>
                <a:gd name="T11" fmla="*/ 12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7"/>
                <a:gd name="T20" fmla="*/ 35 w 35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5" name="Freeform 106"/>
            <p:cNvSpPr>
              <a:spLocks/>
            </p:cNvSpPr>
            <p:nvPr/>
          </p:nvSpPr>
          <p:spPr bwMode="ltGray">
            <a:xfrm>
              <a:off x="4755" y="2620"/>
              <a:ext cx="24" cy="26"/>
            </a:xfrm>
            <a:custGeom>
              <a:avLst/>
              <a:gdLst>
                <a:gd name="T0" fmla="*/ 16 w 32"/>
                <a:gd name="T1" fmla="*/ 7 h 35"/>
                <a:gd name="T2" fmla="*/ 7 w 32"/>
                <a:gd name="T3" fmla="*/ 1 h 35"/>
                <a:gd name="T4" fmla="*/ 9 w 32"/>
                <a:gd name="T5" fmla="*/ 17 h 35"/>
                <a:gd name="T6" fmla="*/ 18 w 32"/>
                <a:gd name="T7" fmla="*/ 20 h 35"/>
                <a:gd name="T8" fmla="*/ 16 w 32"/>
                <a:gd name="T9" fmla="*/ 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6" name="Freeform 107"/>
            <p:cNvSpPr>
              <a:spLocks/>
            </p:cNvSpPr>
            <p:nvPr/>
          </p:nvSpPr>
          <p:spPr bwMode="ltGray">
            <a:xfrm>
              <a:off x="4795" y="2673"/>
              <a:ext cx="24" cy="26"/>
            </a:xfrm>
            <a:custGeom>
              <a:avLst/>
              <a:gdLst>
                <a:gd name="T0" fmla="*/ 16 w 32"/>
                <a:gd name="T1" fmla="*/ 7 h 35"/>
                <a:gd name="T2" fmla="*/ 7 w 32"/>
                <a:gd name="T3" fmla="*/ 1 h 35"/>
                <a:gd name="T4" fmla="*/ 9 w 32"/>
                <a:gd name="T5" fmla="*/ 17 h 35"/>
                <a:gd name="T6" fmla="*/ 18 w 32"/>
                <a:gd name="T7" fmla="*/ 20 h 35"/>
                <a:gd name="T8" fmla="*/ 16 w 32"/>
                <a:gd name="T9" fmla="*/ 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7" name="Freeform 108"/>
            <p:cNvSpPr>
              <a:spLocks/>
            </p:cNvSpPr>
            <p:nvPr/>
          </p:nvSpPr>
          <p:spPr bwMode="ltGray">
            <a:xfrm>
              <a:off x="2526" y="1398"/>
              <a:ext cx="761" cy="542"/>
            </a:xfrm>
            <a:custGeom>
              <a:avLst/>
              <a:gdLst>
                <a:gd name="T0" fmla="*/ 78 w 1016"/>
                <a:gd name="T1" fmla="*/ 495 h 723"/>
                <a:gd name="T2" fmla="*/ 4 w 1016"/>
                <a:gd name="T3" fmla="*/ 493 h 723"/>
                <a:gd name="T4" fmla="*/ 19 w 1016"/>
                <a:gd name="T5" fmla="*/ 412 h 723"/>
                <a:gd name="T6" fmla="*/ 91 w 1016"/>
                <a:gd name="T7" fmla="*/ 396 h 723"/>
                <a:gd name="T8" fmla="*/ 87 w 1016"/>
                <a:gd name="T9" fmla="*/ 331 h 723"/>
                <a:gd name="T10" fmla="*/ 130 w 1016"/>
                <a:gd name="T11" fmla="*/ 304 h 723"/>
                <a:gd name="T12" fmla="*/ 207 w 1016"/>
                <a:gd name="T13" fmla="*/ 272 h 723"/>
                <a:gd name="T14" fmla="*/ 246 w 1016"/>
                <a:gd name="T15" fmla="*/ 216 h 723"/>
                <a:gd name="T16" fmla="*/ 275 w 1016"/>
                <a:gd name="T17" fmla="*/ 232 h 723"/>
                <a:gd name="T18" fmla="*/ 356 w 1016"/>
                <a:gd name="T19" fmla="*/ 239 h 723"/>
                <a:gd name="T20" fmla="*/ 404 w 1016"/>
                <a:gd name="T21" fmla="*/ 198 h 723"/>
                <a:gd name="T22" fmla="*/ 441 w 1016"/>
                <a:gd name="T23" fmla="*/ 178 h 723"/>
                <a:gd name="T24" fmla="*/ 431 w 1016"/>
                <a:gd name="T25" fmla="*/ 165 h 723"/>
                <a:gd name="T26" fmla="*/ 433 w 1016"/>
                <a:gd name="T27" fmla="*/ 91 h 723"/>
                <a:gd name="T28" fmla="*/ 381 w 1016"/>
                <a:gd name="T29" fmla="*/ 106 h 723"/>
                <a:gd name="T30" fmla="*/ 361 w 1016"/>
                <a:gd name="T31" fmla="*/ 181 h 723"/>
                <a:gd name="T32" fmla="*/ 303 w 1016"/>
                <a:gd name="T33" fmla="*/ 216 h 723"/>
                <a:gd name="T34" fmla="*/ 252 w 1016"/>
                <a:gd name="T35" fmla="*/ 196 h 723"/>
                <a:gd name="T36" fmla="*/ 223 w 1016"/>
                <a:gd name="T37" fmla="*/ 146 h 723"/>
                <a:gd name="T38" fmla="*/ 286 w 1016"/>
                <a:gd name="T39" fmla="*/ 88 h 723"/>
                <a:gd name="T40" fmla="*/ 352 w 1016"/>
                <a:gd name="T41" fmla="*/ 19 h 723"/>
                <a:gd name="T42" fmla="*/ 430 w 1016"/>
                <a:gd name="T43" fmla="*/ 3 h 723"/>
                <a:gd name="T44" fmla="*/ 484 w 1016"/>
                <a:gd name="T45" fmla="*/ 21 h 723"/>
                <a:gd name="T46" fmla="*/ 556 w 1016"/>
                <a:gd name="T47" fmla="*/ 32 h 723"/>
                <a:gd name="T48" fmla="*/ 598 w 1016"/>
                <a:gd name="T49" fmla="*/ 61 h 723"/>
                <a:gd name="T50" fmla="*/ 621 w 1016"/>
                <a:gd name="T51" fmla="*/ 68 h 723"/>
                <a:gd name="T52" fmla="*/ 657 w 1016"/>
                <a:gd name="T53" fmla="*/ 34 h 723"/>
                <a:gd name="T54" fmla="*/ 680 w 1016"/>
                <a:gd name="T55" fmla="*/ 36 h 723"/>
                <a:gd name="T56" fmla="*/ 756 w 1016"/>
                <a:gd name="T57" fmla="*/ 86 h 723"/>
                <a:gd name="T58" fmla="*/ 720 w 1016"/>
                <a:gd name="T59" fmla="*/ 502 h 723"/>
                <a:gd name="T60" fmla="*/ 626 w 1016"/>
                <a:gd name="T61" fmla="*/ 542 h 723"/>
                <a:gd name="T62" fmla="*/ 557 w 1016"/>
                <a:gd name="T63" fmla="*/ 499 h 723"/>
                <a:gd name="T64" fmla="*/ 491 w 1016"/>
                <a:gd name="T65" fmla="*/ 475 h 723"/>
                <a:gd name="T66" fmla="*/ 563 w 1016"/>
                <a:gd name="T67" fmla="*/ 410 h 723"/>
                <a:gd name="T68" fmla="*/ 628 w 1016"/>
                <a:gd name="T69" fmla="*/ 425 h 723"/>
                <a:gd name="T70" fmla="*/ 661 w 1016"/>
                <a:gd name="T71" fmla="*/ 396 h 723"/>
                <a:gd name="T72" fmla="*/ 640 w 1016"/>
                <a:gd name="T73" fmla="*/ 335 h 723"/>
                <a:gd name="T74" fmla="*/ 578 w 1016"/>
                <a:gd name="T75" fmla="*/ 392 h 723"/>
                <a:gd name="T76" fmla="*/ 507 w 1016"/>
                <a:gd name="T77" fmla="*/ 394 h 723"/>
                <a:gd name="T78" fmla="*/ 450 w 1016"/>
                <a:gd name="T79" fmla="*/ 432 h 723"/>
                <a:gd name="T80" fmla="*/ 446 w 1016"/>
                <a:gd name="T81" fmla="*/ 500 h 723"/>
                <a:gd name="T82" fmla="*/ 395 w 1016"/>
                <a:gd name="T83" fmla="*/ 445 h 723"/>
                <a:gd name="T84" fmla="*/ 327 w 1016"/>
                <a:gd name="T85" fmla="*/ 385 h 723"/>
                <a:gd name="T86" fmla="*/ 327 w 1016"/>
                <a:gd name="T87" fmla="*/ 419 h 723"/>
                <a:gd name="T88" fmla="*/ 381 w 1016"/>
                <a:gd name="T89" fmla="*/ 446 h 723"/>
                <a:gd name="T90" fmla="*/ 341 w 1016"/>
                <a:gd name="T91" fmla="*/ 455 h 723"/>
                <a:gd name="T92" fmla="*/ 271 w 1016"/>
                <a:gd name="T93" fmla="*/ 424 h 723"/>
                <a:gd name="T94" fmla="*/ 242 w 1016"/>
                <a:gd name="T95" fmla="*/ 460 h 723"/>
                <a:gd name="T96" fmla="*/ 242 w 1016"/>
                <a:gd name="T97" fmla="*/ 392 h 723"/>
                <a:gd name="T98" fmla="*/ 181 w 1016"/>
                <a:gd name="T99" fmla="*/ 401 h 723"/>
                <a:gd name="T100" fmla="*/ 145 w 1016"/>
                <a:gd name="T101" fmla="*/ 439 h 72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16"/>
                <a:gd name="T154" fmla="*/ 0 h 723"/>
                <a:gd name="T155" fmla="*/ 1016 w 1016"/>
                <a:gd name="T156" fmla="*/ 723 h 72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16" h="723">
                  <a:moveTo>
                    <a:pt x="214" y="612"/>
                  </a:moveTo>
                  <a:cubicBezTo>
                    <a:pt x="204" y="613"/>
                    <a:pt x="199" y="613"/>
                    <a:pt x="191" y="618"/>
                  </a:cubicBezTo>
                  <a:cubicBezTo>
                    <a:pt x="184" y="627"/>
                    <a:pt x="178" y="635"/>
                    <a:pt x="167" y="637"/>
                  </a:cubicBezTo>
                  <a:cubicBezTo>
                    <a:pt x="162" y="639"/>
                    <a:pt x="158" y="640"/>
                    <a:pt x="154" y="643"/>
                  </a:cubicBezTo>
                  <a:cubicBezTo>
                    <a:pt x="143" y="661"/>
                    <a:pt x="124" y="659"/>
                    <a:pt x="104" y="660"/>
                  </a:cubicBezTo>
                  <a:cubicBezTo>
                    <a:pt x="99" y="661"/>
                    <a:pt x="94" y="663"/>
                    <a:pt x="89" y="664"/>
                  </a:cubicBezTo>
                  <a:cubicBezTo>
                    <a:pt x="83" y="663"/>
                    <a:pt x="80" y="660"/>
                    <a:pt x="74" y="658"/>
                  </a:cubicBezTo>
                  <a:cubicBezTo>
                    <a:pt x="68" y="652"/>
                    <a:pt x="60" y="647"/>
                    <a:pt x="52" y="643"/>
                  </a:cubicBezTo>
                  <a:cubicBezTo>
                    <a:pt x="42" y="645"/>
                    <a:pt x="33" y="648"/>
                    <a:pt x="23" y="649"/>
                  </a:cubicBezTo>
                  <a:cubicBezTo>
                    <a:pt x="17" y="652"/>
                    <a:pt x="11" y="653"/>
                    <a:pt x="5" y="657"/>
                  </a:cubicBezTo>
                  <a:cubicBezTo>
                    <a:pt x="0" y="648"/>
                    <a:pt x="3" y="639"/>
                    <a:pt x="7" y="630"/>
                  </a:cubicBezTo>
                  <a:cubicBezTo>
                    <a:pt x="8" y="623"/>
                    <a:pt x="11" y="623"/>
                    <a:pt x="17" y="627"/>
                  </a:cubicBezTo>
                  <a:cubicBezTo>
                    <a:pt x="24" y="615"/>
                    <a:pt x="21" y="609"/>
                    <a:pt x="14" y="598"/>
                  </a:cubicBezTo>
                  <a:cubicBezTo>
                    <a:pt x="13" y="589"/>
                    <a:pt x="15" y="589"/>
                    <a:pt x="23" y="588"/>
                  </a:cubicBezTo>
                  <a:cubicBezTo>
                    <a:pt x="36" y="583"/>
                    <a:pt x="30" y="561"/>
                    <a:pt x="26" y="550"/>
                  </a:cubicBezTo>
                  <a:cubicBezTo>
                    <a:pt x="25" y="543"/>
                    <a:pt x="21" y="537"/>
                    <a:pt x="17" y="531"/>
                  </a:cubicBezTo>
                  <a:cubicBezTo>
                    <a:pt x="21" y="518"/>
                    <a:pt x="38" y="521"/>
                    <a:pt x="50" y="519"/>
                  </a:cubicBezTo>
                  <a:cubicBezTo>
                    <a:pt x="66" y="509"/>
                    <a:pt x="61" y="509"/>
                    <a:pt x="88" y="514"/>
                  </a:cubicBezTo>
                  <a:cubicBezTo>
                    <a:pt x="93" y="518"/>
                    <a:pt x="97" y="519"/>
                    <a:pt x="103" y="520"/>
                  </a:cubicBezTo>
                  <a:cubicBezTo>
                    <a:pt x="109" y="523"/>
                    <a:pt x="115" y="526"/>
                    <a:pt x="121" y="528"/>
                  </a:cubicBezTo>
                  <a:cubicBezTo>
                    <a:pt x="130" y="526"/>
                    <a:pt x="139" y="523"/>
                    <a:pt x="148" y="522"/>
                  </a:cubicBezTo>
                  <a:cubicBezTo>
                    <a:pt x="153" y="519"/>
                    <a:pt x="157" y="518"/>
                    <a:pt x="160" y="513"/>
                  </a:cubicBezTo>
                  <a:cubicBezTo>
                    <a:pt x="162" y="504"/>
                    <a:pt x="162" y="494"/>
                    <a:pt x="166" y="486"/>
                  </a:cubicBezTo>
                  <a:cubicBezTo>
                    <a:pt x="169" y="472"/>
                    <a:pt x="169" y="447"/>
                    <a:pt x="152" y="444"/>
                  </a:cubicBezTo>
                  <a:cubicBezTo>
                    <a:pt x="136" y="436"/>
                    <a:pt x="165" y="450"/>
                    <a:pt x="116" y="441"/>
                  </a:cubicBezTo>
                  <a:cubicBezTo>
                    <a:pt x="113" y="440"/>
                    <a:pt x="114" y="435"/>
                    <a:pt x="112" y="432"/>
                  </a:cubicBezTo>
                  <a:cubicBezTo>
                    <a:pt x="113" y="409"/>
                    <a:pt x="109" y="418"/>
                    <a:pt x="122" y="412"/>
                  </a:cubicBezTo>
                  <a:cubicBezTo>
                    <a:pt x="130" y="413"/>
                    <a:pt x="145" y="420"/>
                    <a:pt x="145" y="420"/>
                  </a:cubicBezTo>
                  <a:cubicBezTo>
                    <a:pt x="150" y="418"/>
                    <a:pt x="156" y="418"/>
                    <a:pt x="161" y="415"/>
                  </a:cubicBezTo>
                  <a:cubicBezTo>
                    <a:pt x="165" y="410"/>
                    <a:pt x="168" y="409"/>
                    <a:pt x="173" y="406"/>
                  </a:cubicBezTo>
                  <a:cubicBezTo>
                    <a:pt x="178" y="418"/>
                    <a:pt x="184" y="405"/>
                    <a:pt x="191" y="403"/>
                  </a:cubicBezTo>
                  <a:cubicBezTo>
                    <a:pt x="196" y="402"/>
                    <a:pt x="201" y="402"/>
                    <a:pt x="206" y="402"/>
                  </a:cubicBezTo>
                  <a:cubicBezTo>
                    <a:pt x="217" y="398"/>
                    <a:pt x="225" y="394"/>
                    <a:pt x="235" y="388"/>
                  </a:cubicBezTo>
                  <a:cubicBezTo>
                    <a:pt x="237" y="374"/>
                    <a:pt x="242" y="376"/>
                    <a:pt x="257" y="375"/>
                  </a:cubicBezTo>
                  <a:cubicBezTo>
                    <a:pt x="264" y="371"/>
                    <a:pt x="270" y="367"/>
                    <a:pt x="277" y="363"/>
                  </a:cubicBezTo>
                  <a:cubicBezTo>
                    <a:pt x="280" y="357"/>
                    <a:pt x="283" y="354"/>
                    <a:pt x="289" y="351"/>
                  </a:cubicBezTo>
                  <a:cubicBezTo>
                    <a:pt x="292" y="345"/>
                    <a:pt x="295" y="342"/>
                    <a:pt x="301" y="339"/>
                  </a:cubicBezTo>
                  <a:cubicBezTo>
                    <a:pt x="306" y="331"/>
                    <a:pt x="305" y="330"/>
                    <a:pt x="314" y="331"/>
                  </a:cubicBezTo>
                  <a:cubicBezTo>
                    <a:pt x="319" y="339"/>
                    <a:pt x="322" y="337"/>
                    <a:pt x="332" y="336"/>
                  </a:cubicBezTo>
                  <a:cubicBezTo>
                    <a:pt x="340" y="322"/>
                    <a:pt x="339" y="301"/>
                    <a:pt x="329" y="288"/>
                  </a:cubicBezTo>
                  <a:cubicBezTo>
                    <a:pt x="331" y="271"/>
                    <a:pt x="330" y="270"/>
                    <a:pt x="346" y="273"/>
                  </a:cubicBezTo>
                  <a:cubicBezTo>
                    <a:pt x="354" y="271"/>
                    <a:pt x="360" y="268"/>
                    <a:pt x="367" y="265"/>
                  </a:cubicBezTo>
                  <a:cubicBezTo>
                    <a:pt x="372" y="271"/>
                    <a:pt x="375" y="277"/>
                    <a:pt x="380" y="283"/>
                  </a:cubicBezTo>
                  <a:cubicBezTo>
                    <a:pt x="378" y="292"/>
                    <a:pt x="368" y="295"/>
                    <a:pt x="361" y="300"/>
                  </a:cubicBezTo>
                  <a:cubicBezTo>
                    <a:pt x="358" y="307"/>
                    <a:pt x="360" y="309"/>
                    <a:pt x="367" y="310"/>
                  </a:cubicBezTo>
                  <a:cubicBezTo>
                    <a:pt x="376" y="314"/>
                    <a:pt x="385" y="320"/>
                    <a:pt x="394" y="324"/>
                  </a:cubicBezTo>
                  <a:cubicBezTo>
                    <a:pt x="401" y="322"/>
                    <a:pt x="407" y="322"/>
                    <a:pt x="413" y="318"/>
                  </a:cubicBezTo>
                  <a:cubicBezTo>
                    <a:pt x="421" y="323"/>
                    <a:pt x="427" y="329"/>
                    <a:pt x="436" y="331"/>
                  </a:cubicBezTo>
                  <a:cubicBezTo>
                    <a:pt x="444" y="330"/>
                    <a:pt x="450" y="328"/>
                    <a:pt x="457" y="327"/>
                  </a:cubicBezTo>
                  <a:cubicBezTo>
                    <a:pt x="463" y="324"/>
                    <a:pt x="469" y="321"/>
                    <a:pt x="475" y="319"/>
                  </a:cubicBezTo>
                  <a:cubicBezTo>
                    <a:pt x="479" y="314"/>
                    <a:pt x="481" y="312"/>
                    <a:pt x="487" y="310"/>
                  </a:cubicBezTo>
                  <a:cubicBezTo>
                    <a:pt x="493" y="313"/>
                    <a:pt x="498" y="318"/>
                    <a:pt x="505" y="319"/>
                  </a:cubicBezTo>
                  <a:cubicBezTo>
                    <a:pt x="513" y="318"/>
                    <a:pt x="518" y="314"/>
                    <a:pt x="526" y="312"/>
                  </a:cubicBezTo>
                  <a:cubicBezTo>
                    <a:pt x="523" y="294"/>
                    <a:pt x="526" y="293"/>
                    <a:pt x="539" y="283"/>
                  </a:cubicBezTo>
                  <a:cubicBezTo>
                    <a:pt x="542" y="276"/>
                    <a:pt x="543" y="271"/>
                    <a:pt x="539" y="264"/>
                  </a:cubicBezTo>
                  <a:cubicBezTo>
                    <a:pt x="537" y="255"/>
                    <a:pt x="543" y="258"/>
                    <a:pt x="550" y="259"/>
                  </a:cubicBezTo>
                  <a:cubicBezTo>
                    <a:pt x="556" y="262"/>
                    <a:pt x="559" y="259"/>
                    <a:pt x="565" y="258"/>
                  </a:cubicBezTo>
                  <a:cubicBezTo>
                    <a:pt x="573" y="259"/>
                    <a:pt x="574" y="263"/>
                    <a:pt x="580" y="267"/>
                  </a:cubicBezTo>
                  <a:cubicBezTo>
                    <a:pt x="593" y="264"/>
                    <a:pt x="590" y="260"/>
                    <a:pt x="584" y="250"/>
                  </a:cubicBezTo>
                  <a:cubicBezTo>
                    <a:pt x="583" y="243"/>
                    <a:pt x="581" y="239"/>
                    <a:pt x="589" y="237"/>
                  </a:cubicBezTo>
                  <a:cubicBezTo>
                    <a:pt x="604" y="226"/>
                    <a:pt x="622" y="228"/>
                    <a:pt x="640" y="225"/>
                  </a:cubicBezTo>
                  <a:cubicBezTo>
                    <a:pt x="648" y="221"/>
                    <a:pt x="656" y="219"/>
                    <a:pt x="664" y="214"/>
                  </a:cubicBezTo>
                  <a:cubicBezTo>
                    <a:pt x="666" y="201"/>
                    <a:pt x="656" y="205"/>
                    <a:pt x="644" y="204"/>
                  </a:cubicBezTo>
                  <a:cubicBezTo>
                    <a:pt x="627" y="195"/>
                    <a:pt x="606" y="201"/>
                    <a:pt x="587" y="205"/>
                  </a:cubicBezTo>
                  <a:cubicBezTo>
                    <a:pt x="583" y="211"/>
                    <a:pt x="581" y="219"/>
                    <a:pt x="575" y="220"/>
                  </a:cubicBezTo>
                  <a:cubicBezTo>
                    <a:pt x="561" y="218"/>
                    <a:pt x="555" y="209"/>
                    <a:pt x="541" y="207"/>
                  </a:cubicBezTo>
                  <a:cubicBezTo>
                    <a:pt x="533" y="199"/>
                    <a:pt x="531" y="189"/>
                    <a:pt x="524" y="180"/>
                  </a:cubicBezTo>
                  <a:cubicBezTo>
                    <a:pt x="521" y="164"/>
                    <a:pt x="528" y="153"/>
                    <a:pt x="544" y="150"/>
                  </a:cubicBezTo>
                  <a:cubicBezTo>
                    <a:pt x="564" y="135"/>
                    <a:pt x="532" y="135"/>
                    <a:pt x="568" y="132"/>
                  </a:cubicBezTo>
                  <a:cubicBezTo>
                    <a:pt x="573" y="128"/>
                    <a:pt x="573" y="125"/>
                    <a:pt x="578" y="121"/>
                  </a:cubicBezTo>
                  <a:cubicBezTo>
                    <a:pt x="585" y="107"/>
                    <a:pt x="568" y="109"/>
                    <a:pt x="559" y="108"/>
                  </a:cubicBezTo>
                  <a:cubicBezTo>
                    <a:pt x="555" y="107"/>
                    <a:pt x="552" y="103"/>
                    <a:pt x="548" y="103"/>
                  </a:cubicBezTo>
                  <a:cubicBezTo>
                    <a:pt x="543" y="103"/>
                    <a:pt x="533" y="106"/>
                    <a:pt x="533" y="106"/>
                  </a:cubicBezTo>
                  <a:cubicBezTo>
                    <a:pt x="526" y="114"/>
                    <a:pt x="528" y="116"/>
                    <a:pt x="530" y="126"/>
                  </a:cubicBezTo>
                  <a:cubicBezTo>
                    <a:pt x="529" y="139"/>
                    <a:pt x="520" y="138"/>
                    <a:pt x="508" y="141"/>
                  </a:cubicBezTo>
                  <a:cubicBezTo>
                    <a:pt x="492" y="137"/>
                    <a:pt x="486" y="143"/>
                    <a:pt x="479" y="157"/>
                  </a:cubicBezTo>
                  <a:cubicBezTo>
                    <a:pt x="485" y="173"/>
                    <a:pt x="486" y="169"/>
                    <a:pt x="479" y="186"/>
                  </a:cubicBezTo>
                  <a:cubicBezTo>
                    <a:pt x="483" y="198"/>
                    <a:pt x="493" y="203"/>
                    <a:pt x="499" y="214"/>
                  </a:cubicBezTo>
                  <a:cubicBezTo>
                    <a:pt x="500" y="220"/>
                    <a:pt x="500" y="224"/>
                    <a:pt x="497" y="229"/>
                  </a:cubicBezTo>
                  <a:cubicBezTo>
                    <a:pt x="496" y="236"/>
                    <a:pt x="489" y="240"/>
                    <a:pt x="482" y="241"/>
                  </a:cubicBezTo>
                  <a:cubicBezTo>
                    <a:pt x="474" y="245"/>
                    <a:pt x="474" y="249"/>
                    <a:pt x="470" y="256"/>
                  </a:cubicBezTo>
                  <a:cubicBezTo>
                    <a:pt x="469" y="265"/>
                    <a:pt x="469" y="274"/>
                    <a:pt x="460" y="279"/>
                  </a:cubicBezTo>
                  <a:cubicBezTo>
                    <a:pt x="457" y="286"/>
                    <a:pt x="450" y="288"/>
                    <a:pt x="443" y="289"/>
                  </a:cubicBezTo>
                  <a:cubicBezTo>
                    <a:pt x="436" y="294"/>
                    <a:pt x="430" y="299"/>
                    <a:pt x="422" y="304"/>
                  </a:cubicBezTo>
                  <a:cubicBezTo>
                    <a:pt x="414" y="300"/>
                    <a:pt x="409" y="295"/>
                    <a:pt x="404" y="288"/>
                  </a:cubicBezTo>
                  <a:cubicBezTo>
                    <a:pt x="403" y="282"/>
                    <a:pt x="401" y="276"/>
                    <a:pt x="398" y="270"/>
                  </a:cubicBezTo>
                  <a:cubicBezTo>
                    <a:pt x="397" y="263"/>
                    <a:pt x="392" y="256"/>
                    <a:pt x="389" y="250"/>
                  </a:cubicBezTo>
                  <a:cubicBezTo>
                    <a:pt x="387" y="238"/>
                    <a:pt x="387" y="240"/>
                    <a:pt x="373" y="241"/>
                  </a:cubicBezTo>
                  <a:cubicBezTo>
                    <a:pt x="365" y="244"/>
                    <a:pt x="359" y="251"/>
                    <a:pt x="350" y="253"/>
                  </a:cubicBezTo>
                  <a:cubicBezTo>
                    <a:pt x="346" y="256"/>
                    <a:pt x="341" y="259"/>
                    <a:pt x="337" y="262"/>
                  </a:cubicBezTo>
                  <a:cubicBezTo>
                    <a:pt x="328" y="260"/>
                    <a:pt x="334" y="262"/>
                    <a:pt x="322" y="256"/>
                  </a:cubicBezTo>
                  <a:cubicBezTo>
                    <a:pt x="320" y="255"/>
                    <a:pt x="316" y="253"/>
                    <a:pt x="316" y="253"/>
                  </a:cubicBezTo>
                  <a:cubicBezTo>
                    <a:pt x="312" y="247"/>
                    <a:pt x="306" y="241"/>
                    <a:pt x="302" y="235"/>
                  </a:cubicBezTo>
                  <a:cubicBezTo>
                    <a:pt x="300" y="231"/>
                    <a:pt x="296" y="223"/>
                    <a:pt x="296" y="223"/>
                  </a:cubicBezTo>
                  <a:cubicBezTo>
                    <a:pt x="294" y="214"/>
                    <a:pt x="294" y="204"/>
                    <a:pt x="298" y="195"/>
                  </a:cubicBezTo>
                  <a:cubicBezTo>
                    <a:pt x="299" y="189"/>
                    <a:pt x="301" y="183"/>
                    <a:pt x="304" y="177"/>
                  </a:cubicBezTo>
                  <a:cubicBezTo>
                    <a:pt x="307" y="161"/>
                    <a:pt x="307" y="150"/>
                    <a:pt x="325" y="147"/>
                  </a:cubicBezTo>
                  <a:cubicBezTo>
                    <a:pt x="333" y="143"/>
                    <a:pt x="343" y="140"/>
                    <a:pt x="352" y="138"/>
                  </a:cubicBezTo>
                  <a:cubicBezTo>
                    <a:pt x="358" y="135"/>
                    <a:pt x="363" y="130"/>
                    <a:pt x="370" y="129"/>
                  </a:cubicBezTo>
                  <a:cubicBezTo>
                    <a:pt x="375" y="125"/>
                    <a:pt x="377" y="121"/>
                    <a:pt x="382" y="118"/>
                  </a:cubicBezTo>
                  <a:cubicBezTo>
                    <a:pt x="386" y="112"/>
                    <a:pt x="390" y="108"/>
                    <a:pt x="394" y="102"/>
                  </a:cubicBezTo>
                  <a:cubicBezTo>
                    <a:pt x="395" y="95"/>
                    <a:pt x="399" y="90"/>
                    <a:pt x="403" y="84"/>
                  </a:cubicBezTo>
                  <a:cubicBezTo>
                    <a:pt x="404" y="77"/>
                    <a:pt x="411" y="73"/>
                    <a:pt x="418" y="72"/>
                  </a:cubicBezTo>
                  <a:cubicBezTo>
                    <a:pt x="426" y="68"/>
                    <a:pt x="431" y="62"/>
                    <a:pt x="439" y="57"/>
                  </a:cubicBezTo>
                  <a:cubicBezTo>
                    <a:pt x="446" y="46"/>
                    <a:pt x="458" y="30"/>
                    <a:pt x="470" y="25"/>
                  </a:cubicBezTo>
                  <a:cubicBezTo>
                    <a:pt x="483" y="19"/>
                    <a:pt x="500" y="21"/>
                    <a:pt x="514" y="16"/>
                  </a:cubicBezTo>
                  <a:cubicBezTo>
                    <a:pt x="518" y="13"/>
                    <a:pt x="527" y="8"/>
                    <a:pt x="532" y="7"/>
                  </a:cubicBezTo>
                  <a:cubicBezTo>
                    <a:pt x="538" y="6"/>
                    <a:pt x="545" y="5"/>
                    <a:pt x="551" y="4"/>
                  </a:cubicBezTo>
                  <a:cubicBezTo>
                    <a:pt x="553" y="4"/>
                    <a:pt x="557" y="3"/>
                    <a:pt x="557" y="3"/>
                  </a:cubicBezTo>
                  <a:cubicBezTo>
                    <a:pt x="564" y="0"/>
                    <a:pt x="567" y="3"/>
                    <a:pt x="574" y="4"/>
                  </a:cubicBezTo>
                  <a:cubicBezTo>
                    <a:pt x="580" y="9"/>
                    <a:pt x="582" y="9"/>
                    <a:pt x="589" y="7"/>
                  </a:cubicBezTo>
                  <a:cubicBezTo>
                    <a:pt x="594" y="3"/>
                    <a:pt x="601" y="1"/>
                    <a:pt x="607" y="0"/>
                  </a:cubicBezTo>
                  <a:cubicBezTo>
                    <a:pt x="618" y="1"/>
                    <a:pt x="624" y="2"/>
                    <a:pt x="634" y="4"/>
                  </a:cubicBezTo>
                  <a:cubicBezTo>
                    <a:pt x="640" y="13"/>
                    <a:pt x="634" y="19"/>
                    <a:pt x="629" y="27"/>
                  </a:cubicBezTo>
                  <a:cubicBezTo>
                    <a:pt x="633" y="35"/>
                    <a:pt x="640" y="31"/>
                    <a:pt x="646" y="28"/>
                  </a:cubicBezTo>
                  <a:cubicBezTo>
                    <a:pt x="668" y="29"/>
                    <a:pt x="674" y="31"/>
                    <a:pt x="691" y="34"/>
                  </a:cubicBezTo>
                  <a:cubicBezTo>
                    <a:pt x="696" y="38"/>
                    <a:pt x="696" y="42"/>
                    <a:pt x="703" y="43"/>
                  </a:cubicBezTo>
                  <a:cubicBezTo>
                    <a:pt x="709" y="46"/>
                    <a:pt x="712" y="43"/>
                    <a:pt x="718" y="42"/>
                  </a:cubicBezTo>
                  <a:cubicBezTo>
                    <a:pt x="724" y="39"/>
                    <a:pt x="727" y="41"/>
                    <a:pt x="731" y="46"/>
                  </a:cubicBezTo>
                  <a:cubicBezTo>
                    <a:pt x="735" y="63"/>
                    <a:pt x="734" y="48"/>
                    <a:pt x="742" y="43"/>
                  </a:cubicBezTo>
                  <a:cubicBezTo>
                    <a:pt x="747" y="49"/>
                    <a:pt x="751" y="50"/>
                    <a:pt x="754" y="57"/>
                  </a:cubicBezTo>
                  <a:cubicBezTo>
                    <a:pt x="756" y="69"/>
                    <a:pt x="761" y="58"/>
                    <a:pt x="767" y="54"/>
                  </a:cubicBezTo>
                  <a:cubicBezTo>
                    <a:pt x="773" y="58"/>
                    <a:pt x="779" y="63"/>
                    <a:pt x="785" y="67"/>
                  </a:cubicBezTo>
                  <a:cubicBezTo>
                    <a:pt x="792" y="66"/>
                    <a:pt x="797" y="66"/>
                    <a:pt x="803" y="70"/>
                  </a:cubicBezTo>
                  <a:cubicBezTo>
                    <a:pt x="806" y="77"/>
                    <a:pt x="805" y="78"/>
                    <a:pt x="799" y="82"/>
                  </a:cubicBezTo>
                  <a:cubicBezTo>
                    <a:pt x="796" y="88"/>
                    <a:pt x="792" y="89"/>
                    <a:pt x="787" y="93"/>
                  </a:cubicBezTo>
                  <a:cubicBezTo>
                    <a:pt x="784" y="98"/>
                    <a:pt x="782" y="103"/>
                    <a:pt x="787" y="108"/>
                  </a:cubicBezTo>
                  <a:cubicBezTo>
                    <a:pt x="791" y="112"/>
                    <a:pt x="800" y="118"/>
                    <a:pt x="800" y="118"/>
                  </a:cubicBezTo>
                  <a:cubicBezTo>
                    <a:pt x="810" y="116"/>
                    <a:pt x="798" y="98"/>
                    <a:pt x="812" y="87"/>
                  </a:cubicBezTo>
                  <a:cubicBezTo>
                    <a:pt x="819" y="88"/>
                    <a:pt x="823" y="90"/>
                    <a:pt x="829" y="91"/>
                  </a:cubicBezTo>
                  <a:cubicBezTo>
                    <a:pt x="833" y="94"/>
                    <a:pt x="837" y="97"/>
                    <a:pt x="842" y="99"/>
                  </a:cubicBezTo>
                  <a:cubicBezTo>
                    <a:pt x="856" y="93"/>
                    <a:pt x="847" y="80"/>
                    <a:pt x="836" y="78"/>
                  </a:cubicBezTo>
                  <a:cubicBezTo>
                    <a:pt x="831" y="72"/>
                    <a:pt x="828" y="66"/>
                    <a:pt x="823" y="60"/>
                  </a:cubicBezTo>
                  <a:cubicBezTo>
                    <a:pt x="824" y="42"/>
                    <a:pt x="826" y="34"/>
                    <a:pt x="844" y="30"/>
                  </a:cubicBezTo>
                  <a:cubicBezTo>
                    <a:pt x="857" y="31"/>
                    <a:pt x="866" y="38"/>
                    <a:pt x="877" y="45"/>
                  </a:cubicBezTo>
                  <a:cubicBezTo>
                    <a:pt x="879" y="60"/>
                    <a:pt x="868" y="60"/>
                    <a:pt x="857" y="63"/>
                  </a:cubicBezTo>
                  <a:cubicBezTo>
                    <a:pt x="850" y="68"/>
                    <a:pt x="849" y="74"/>
                    <a:pt x="859" y="76"/>
                  </a:cubicBezTo>
                  <a:cubicBezTo>
                    <a:pt x="864" y="79"/>
                    <a:pt x="877" y="75"/>
                    <a:pt x="877" y="75"/>
                  </a:cubicBezTo>
                  <a:cubicBezTo>
                    <a:pt x="882" y="73"/>
                    <a:pt x="884" y="69"/>
                    <a:pt x="889" y="66"/>
                  </a:cubicBezTo>
                  <a:cubicBezTo>
                    <a:pt x="894" y="57"/>
                    <a:pt x="898" y="50"/>
                    <a:pt x="908" y="48"/>
                  </a:cubicBezTo>
                  <a:cubicBezTo>
                    <a:pt x="920" y="43"/>
                    <a:pt x="931" y="35"/>
                    <a:pt x="943" y="33"/>
                  </a:cubicBezTo>
                  <a:cubicBezTo>
                    <a:pt x="952" y="38"/>
                    <a:pt x="960" y="41"/>
                    <a:pt x="970" y="43"/>
                  </a:cubicBezTo>
                  <a:cubicBezTo>
                    <a:pt x="978" y="47"/>
                    <a:pt x="991" y="47"/>
                    <a:pt x="1000" y="48"/>
                  </a:cubicBezTo>
                  <a:cubicBezTo>
                    <a:pt x="1005" y="51"/>
                    <a:pt x="1009" y="53"/>
                    <a:pt x="1012" y="58"/>
                  </a:cubicBezTo>
                  <a:cubicBezTo>
                    <a:pt x="1016" y="76"/>
                    <a:pt x="1010" y="96"/>
                    <a:pt x="1009" y="115"/>
                  </a:cubicBezTo>
                  <a:cubicBezTo>
                    <a:pt x="1008" y="150"/>
                    <a:pt x="1012" y="215"/>
                    <a:pt x="1004" y="256"/>
                  </a:cubicBezTo>
                  <a:cubicBezTo>
                    <a:pt x="1002" y="273"/>
                    <a:pt x="1000" y="289"/>
                    <a:pt x="998" y="306"/>
                  </a:cubicBezTo>
                  <a:cubicBezTo>
                    <a:pt x="996" y="338"/>
                    <a:pt x="991" y="371"/>
                    <a:pt x="986" y="402"/>
                  </a:cubicBezTo>
                  <a:cubicBezTo>
                    <a:pt x="983" y="442"/>
                    <a:pt x="985" y="539"/>
                    <a:pt x="997" y="574"/>
                  </a:cubicBezTo>
                  <a:cubicBezTo>
                    <a:pt x="1001" y="624"/>
                    <a:pt x="1016" y="662"/>
                    <a:pt x="961" y="670"/>
                  </a:cubicBezTo>
                  <a:cubicBezTo>
                    <a:pt x="954" y="673"/>
                    <a:pt x="949" y="675"/>
                    <a:pt x="941" y="676"/>
                  </a:cubicBezTo>
                  <a:cubicBezTo>
                    <a:pt x="930" y="682"/>
                    <a:pt x="920" y="689"/>
                    <a:pt x="907" y="691"/>
                  </a:cubicBezTo>
                  <a:cubicBezTo>
                    <a:pt x="901" y="695"/>
                    <a:pt x="894" y="699"/>
                    <a:pt x="887" y="700"/>
                  </a:cubicBezTo>
                  <a:cubicBezTo>
                    <a:pt x="876" y="705"/>
                    <a:pt x="862" y="716"/>
                    <a:pt x="851" y="718"/>
                  </a:cubicBezTo>
                  <a:cubicBezTo>
                    <a:pt x="846" y="720"/>
                    <a:pt x="841" y="721"/>
                    <a:pt x="836" y="723"/>
                  </a:cubicBezTo>
                  <a:cubicBezTo>
                    <a:pt x="810" y="719"/>
                    <a:pt x="823" y="711"/>
                    <a:pt x="815" y="691"/>
                  </a:cubicBezTo>
                  <a:cubicBezTo>
                    <a:pt x="814" y="683"/>
                    <a:pt x="813" y="677"/>
                    <a:pt x="809" y="670"/>
                  </a:cubicBezTo>
                  <a:cubicBezTo>
                    <a:pt x="800" y="673"/>
                    <a:pt x="792" y="677"/>
                    <a:pt x="782" y="679"/>
                  </a:cubicBezTo>
                  <a:cubicBezTo>
                    <a:pt x="773" y="678"/>
                    <a:pt x="767" y="676"/>
                    <a:pt x="757" y="675"/>
                  </a:cubicBezTo>
                  <a:cubicBezTo>
                    <a:pt x="750" y="671"/>
                    <a:pt x="751" y="667"/>
                    <a:pt x="743" y="666"/>
                  </a:cubicBezTo>
                  <a:cubicBezTo>
                    <a:pt x="734" y="667"/>
                    <a:pt x="728" y="674"/>
                    <a:pt x="719" y="676"/>
                  </a:cubicBezTo>
                  <a:cubicBezTo>
                    <a:pt x="709" y="683"/>
                    <a:pt x="698" y="677"/>
                    <a:pt x="688" y="675"/>
                  </a:cubicBezTo>
                  <a:cubicBezTo>
                    <a:pt x="684" y="668"/>
                    <a:pt x="682" y="667"/>
                    <a:pt x="674" y="666"/>
                  </a:cubicBezTo>
                  <a:cubicBezTo>
                    <a:pt x="669" y="660"/>
                    <a:pt x="666" y="655"/>
                    <a:pt x="662" y="648"/>
                  </a:cubicBezTo>
                  <a:cubicBezTo>
                    <a:pt x="661" y="642"/>
                    <a:pt x="659" y="639"/>
                    <a:pt x="656" y="634"/>
                  </a:cubicBezTo>
                  <a:cubicBezTo>
                    <a:pt x="661" y="618"/>
                    <a:pt x="654" y="612"/>
                    <a:pt x="643" y="604"/>
                  </a:cubicBezTo>
                  <a:cubicBezTo>
                    <a:pt x="638" y="595"/>
                    <a:pt x="676" y="581"/>
                    <a:pt x="685" y="579"/>
                  </a:cubicBezTo>
                  <a:cubicBezTo>
                    <a:pt x="691" y="576"/>
                    <a:pt x="696" y="571"/>
                    <a:pt x="703" y="570"/>
                  </a:cubicBezTo>
                  <a:cubicBezTo>
                    <a:pt x="714" y="572"/>
                    <a:pt x="723" y="569"/>
                    <a:pt x="733" y="567"/>
                  </a:cubicBezTo>
                  <a:cubicBezTo>
                    <a:pt x="738" y="560"/>
                    <a:pt x="743" y="550"/>
                    <a:pt x="751" y="547"/>
                  </a:cubicBezTo>
                  <a:cubicBezTo>
                    <a:pt x="758" y="552"/>
                    <a:pt x="759" y="553"/>
                    <a:pt x="769" y="552"/>
                  </a:cubicBezTo>
                  <a:cubicBezTo>
                    <a:pt x="774" y="549"/>
                    <a:pt x="778" y="547"/>
                    <a:pt x="784" y="546"/>
                  </a:cubicBezTo>
                  <a:cubicBezTo>
                    <a:pt x="794" y="548"/>
                    <a:pt x="798" y="555"/>
                    <a:pt x="802" y="564"/>
                  </a:cubicBezTo>
                  <a:cubicBezTo>
                    <a:pt x="804" y="574"/>
                    <a:pt x="808" y="571"/>
                    <a:pt x="818" y="570"/>
                  </a:cubicBezTo>
                  <a:cubicBezTo>
                    <a:pt x="829" y="566"/>
                    <a:pt x="818" y="570"/>
                    <a:pt x="839" y="567"/>
                  </a:cubicBezTo>
                  <a:cubicBezTo>
                    <a:pt x="845" y="566"/>
                    <a:pt x="857" y="564"/>
                    <a:pt x="857" y="564"/>
                  </a:cubicBezTo>
                  <a:cubicBezTo>
                    <a:pt x="862" y="562"/>
                    <a:pt x="867" y="561"/>
                    <a:pt x="872" y="559"/>
                  </a:cubicBezTo>
                  <a:cubicBezTo>
                    <a:pt x="886" y="562"/>
                    <a:pt x="881" y="564"/>
                    <a:pt x="898" y="562"/>
                  </a:cubicBezTo>
                  <a:cubicBezTo>
                    <a:pt x="916" y="553"/>
                    <a:pt x="901" y="545"/>
                    <a:pt x="892" y="537"/>
                  </a:cubicBezTo>
                  <a:cubicBezTo>
                    <a:pt x="889" y="534"/>
                    <a:pt x="885" y="532"/>
                    <a:pt x="883" y="528"/>
                  </a:cubicBezTo>
                  <a:cubicBezTo>
                    <a:pt x="882" y="526"/>
                    <a:pt x="881" y="524"/>
                    <a:pt x="880" y="523"/>
                  </a:cubicBezTo>
                  <a:cubicBezTo>
                    <a:pt x="869" y="512"/>
                    <a:pt x="850" y="504"/>
                    <a:pt x="836" y="496"/>
                  </a:cubicBezTo>
                  <a:cubicBezTo>
                    <a:pt x="828" y="486"/>
                    <a:pt x="845" y="479"/>
                    <a:pt x="853" y="474"/>
                  </a:cubicBezTo>
                  <a:cubicBezTo>
                    <a:pt x="854" y="468"/>
                    <a:pt x="857" y="465"/>
                    <a:pt x="859" y="460"/>
                  </a:cubicBezTo>
                  <a:cubicBezTo>
                    <a:pt x="860" y="453"/>
                    <a:pt x="862" y="449"/>
                    <a:pt x="854" y="447"/>
                  </a:cubicBezTo>
                  <a:cubicBezTo>
                    <a:pt x="848" y="444"/>
                    <a:pt x="843" y="447"/>
                    <a:pt x="836" y="448"/>
                  </a:cubicBezTo>
                  <a:cubicBezTo>
                    <a:pt x="829" y="459"/>
                    <a:pt x="822" y="467"/>
                    <a:pt x="809" y="469"/>
                  </a:cubicBezTo>
                  <a:cubicBezTo>
                    <a:pt x="803" y="472"/>
                    <a:pt x="795" y="474"/>
                    <a:pt x="788" y="475"/>
                  </a:cubicBezTo>
                  <a:cubicBezTo>
                    <a:pt x="775" y="485"/>
                    <a:pt x="782" y="484"/>
                    <a:pt x="799" y="486"/>
                  </a:cubicBezTo>
                  <a:cubicBezTo>
                    <a:pt x="802" y="506"/>
                    <a:pt x="782" y="509"/>
                    <a:pt x="772" y="523"/>
                  </a:cubicBezTo>
                  <a:cubicBezTo>
                    <a:pt x="765" y="519"/>
                    <a:pt x="767" y="516"/>
                    <a:pt x="764" y="510"/>
                  </a:cubicBezTo>
                  <a:cubicBezTo>
                    <a:pt x="761" y="493"/>
                    <a:pt x="755" y="484"/>
                    <a:pt x="737" y="483"/>
                  </a:cubicBezTo>
                  <a:cubicBezTo>
                    <a:pt x="730" y="481"/>
                    <a:pt x="726" y="483"/>
                    <a:pt x="724" y="475"/>
                  </a:cubicBezTo>
                  <a:cubicBezTo>
                    <a:pt x="708" y="480"/>
                    <a:pt x="706" y="499"/>
                    <a:pt x="689" y="502"/>
                  </a:cubicBezTo>
                  <a:cubicBezTo>
                    <a:pt x="682" y="510"/>
                    <a:pt x="685" y="521"/>
                    <a:pt x="677" y="526"/>
                  </a:cubicBezTo>
                  <a:cubicBezTo>
                    <a:pt x="673" y="533"/>
                    <a:pt x="670" y="531"/>
                    <a:pt x="664" y="534"/>
                  </a:cubicBezTo>
                  <a:cubicBezTo>
                    <a:pt x="658" y="546"/>
                    <a:pt x="670" y="549"/>
                    <a:pt x="679" y="552"/>
                  </a:cubicBezTo>
                  <a:cubicBezTo>
                    <a:pt x="676" y="564"/>
                    <a:pt x="656" y="578"/>
                    <a:pt x="644" y="580"/>
                  </a:cubicBezTo>
                  <a:cubicBezTo>
                    <a:pt x="630" y="579"/>
                    <a:pt x="626" y="575"/>
                    <a:pt x="614" y="573"/>
                  </a:cubicBezTo>
                  <a:cubicBezTo>
                    <a:pt x="608" y="569"/>
                    <a:pt x="603" y="568"/>
                    <a:pt x="601" y="576"/>
                  </a:cubicBezTo>
                  <a:cubicBezTo>
                    <a:pt x="602" y="584"/>
                    <a:pt x="600" y="585"/>
                    <a:pt x="593" y="588"/>
                  </a:cubicBezTo>
                  <a:cubicBezTo>
                    <a:pt x="584" y="601"/>
                    <a:pt x="584" y="595"/>
                    <a:pt x="596" y="607"/>
                  </a:cubicBezTo>
                  <a:cubicBezTo>
                    <a:pt x="601" y="618"/>
                    <a:pt x="607" y="628"/>
                    <a:pt x="613" y="639"/>
                  </a:cubicBezTo>
                  <a:cubicBezTo>
                    <a:pt x="614" y="647"/>
                    <a:pt x="615" y="651"/>
                    <a:pt x="608" y="655"/>
                  </a:cubicBezTo>
                  <a:cubicBezTo>
                    <a:pt x="604" y="661"/>
                    <a:pt x="600" y="662"/>
                    <a:pt x="596" y="667"/>
                  </a:cubicBezTo>
                  <a:cubicBezTo>
                    <a:pt x="575" y="666"/>
                    <a:pt x="583" y="663"/>
                    <a:pt x="569" y="655"/>
                  </a:cubicBezTo>
                  <a:cubicBezTo>
                    <a:pt x="566" y="651"/>
                    <a:pt x="563" y="646"/>
                    <a:pt x="560" y="642"/>
                  </a:cubicBezTo>
                  <a:cubicBezTo>
                    <a:pt x="559" y="636"/>
                    <a:pt x="541" y="633"/>
                    <a:pt x="556" y="630"/>
                  </a:cubicBezTo>
                  <a:cubicBezTo>
                    <a:pt x="554" y="625"/>
                    <a:pt x="545" y="618"/>
                    <a:pt x="545" y="618"/>
                  </a:cubicBezTo>
                  <a:cubicBezTo>
                    <a:pt x="539" y="608"/>
                    <a:pt x="537" y="600"/>
                    <a:pt x="527" y="594"/>
                  </a:cubicBezTo>
                  <a:cubicBezTo>
                    <a:pt x="521" y="586"/>
                    <a:pt x="519" y="582"/>
                    <a:pt x="515" y="574"/>
                  </a:cubicBezTo>
                  <a:cubicBezTo>
                    <a:pt x="513" y="563"/>
                    <a:pt x="505" y="554"/>
                    <a:pt x="494" y="552"/>
                  </a:cubicBezTo>
                  <a:cubicBezTo>
                    <a:pt x="488" y="544"/>
                    <a:pt x="479" y="539"/>
                    <a:pt x="470" y="535"/>
                  </a:cubicBezTo>
                  <a:cubicBezTo>
                    <a:pt x="459" y="539"/>
                    <a:pt x="450" y="536"/>
                    <a:pt x="442" y="528"/>
                  </a:cubicBezTo>
                  <a:cubicBezTo>
                    <a:pt x="440" y="523"/>
                    <a:pt x="439" y="518"/>
                    <a:pt x="437" y="513"/>
                  </a:cubicBezTo>
                  <a:cubicBezTo>
                    <a:pt x="435" y="504"/>
                    <a:pt x="431" y="502"/>
                    <a:pt x="422" y="501"/>
                  </a:cubicBezTo>
                  <a:cubicBezTo>
                    <a:pt x="412" y="502"/>
                    <a:pt x="409" y="506"/>
                    <a:pt x="401" y="511"/>
                  </a:cubicBezTo>
                  <a:cubicBezTo>
                    <a:pt x="403" y="522"/>
                    <a:pt x="403" y="530"/>
                    <a:pt x="415" y="532"/>
                  </a:cubicBezTo>
                  <a:cubicBezTo>
                    <a:pt x="420" y="536"/>
                    <a:pt x="421" y="539"/>
                    <a:pt x="424" y="544"/>
                  </a:cubicBezTo>
                  <a:cubicBezTo>
                    <a:pt x="425" y="555"/>
                    <a:pt x="424" y="558"/>
                    <a:pt x="436" y="559"/>
                  </a:cubicBezTo>
                  <a:cubicBezTo>
                    <a:pt x="450" y="566"/>
                    <a:pt x="455" y="567"/>
                    <a:pt x="473" y="577"/>
                  </a:cubicBezTo>
                  <a:cubicBezTo>
                    <a:pt x="477" y="584"/>
                    <a:pt x="479" y="585"/>
                    <a:pt x="487" y="586"/>
                  </a:cubicBezTo>
                  <a:cubicBezTo>
                    <a:pt x="488" y="587"/>
                    <a:pt x="490" y="588"/>
                    <a:pt x="491" y="588"/>
                  </a:cubicBezTo>
                  <a:cubicBezTo>
                    <a:pt x="493" y="588"/>
                    <a:pt x="494" y="584"/>
                    <a:pt x="496" y="585"/>
                  </a:cubicBezTo>
                  <a:cubicBezTo>
                    <a:pt x="501" y="587"/>
                    <a:pt x="509" y="595"/>
                    <a:pt x="509" y="595"/>
                  </a:cubicBezTo>
                  <a:cubicBezTo>
                    <a:pt x="513" y="601"/>
                    <a:pt x="514" y="605"/>
                    <a:pt x="506" y="607"/>
                  </a:cubicBezTo>
                  <a:cubicBezTo>
                    <a:pt x="497" y="611"/>
                    <a:pt x="489" y="605"/>
                    <a:pt x="485" y="615"/>
                  </a:cubicBezTo>
                  <a:cubicBezTo>
                    <a:pt x="489" y="623"/>
                    <a:pt x="483" y="627"/>
                    <a:pt x="476" y="628"/>
                  </a:cubicBezTo>
                  <a:cubicBezTo>
                    <a:pt x="471" y="632"/>
                    <a:pt x="467" y="634"/>
                    <a:pt x="460" y="636"/>
                  </a:cubicBezTo>
                  <a:cubicBezTo>
                    <a:pt x="450" y="620"/>
                    <a:pt x="468" y="651"/>
                    <a:pt x="455" y="607"/>
                  </a:cubicBezTo>
                  <a:cubicBezTo>
                    <a:pt x="455" y="606"/>
                    <a:pt x="441" y="599"/>
                    <a:pt x="440" y="598"/>
                  </a:cubicBezTo>
                  <a:cubicBezTo>
                    <a:pt x="436" y="593"/>
                    <a:pt x="426" y="589"/>
                    <a:pt x="419" y="588"/>
                  </a:cubicBezTo>
                  <a:cubicBezTo>
                    <a:pt x="421" y="575"/>
                    <a:pt x="421" y="571"/>
                    <a:pt x="410" y="564"/>
                  </a:cubicBezTo>
                  <a:cubicBezTo>
                    <a:pt x="400" y="548"/>
                    <a:pt x="391" y="568"/>
                    <a:pt x="383" y="573"/>
                  </a:cubicBezTo>
                  <a:cubicBezTo>
                    <a:pt x="375" y="571"/>
                    <a:pt x="369" y="568"/>
                    <a:pt x="362" y="565"/>
                  </a:cubicBezTo>
                  <a:cubicBezTo>
                    <a:pt x="358" y="567"/>
                    <a:pt x="353" y="568"/>
                    <a:pt x="349" y="570"/>
                  </a:cubicBezTo>
                  <a:cubicBezTo>
                    <a:pt x="346" y="576"/>
                    <a:pt x="348" y="578"/>
                    <a:pt x="353" y="583"/>
                  </a:cubicBezTo>
                  <a:cubicBezTo>
                    <a:pt x="357" y="592"/>
                    <a:pt x="357" y="601"/>
                    <a:pt x="353" y="610"/>
                  </a:cubicBezTo>
                  <a:cubicBezTo>
                    <a:pt x="352" y="617"/>
                    <a:pt x="350" y="618"/>
                    <a:pt x="344" y="621"/>
                  </a:cubicBezTo>
                  <a:cubicBezTo>
                    <a:pt x="334" y="619"/>
                    <a:pt x="328" y="621"/>
                    <a:pt x="323" y="613"/>
                  </a:cubicBezTo>
                  <a:cubicBezTo>
                    <a:pt x="324" y="604"/>
                    <a:pt x="324" y="596"/>
                    <a:pt x="328" y="588"/>
                  </a:cubicBezTo>
                  <a:cubicBezTo>
                    <a:pt x="329" y="582"/>
                    <a:pt x="333" y="575"/>
                    <a:pt x="337" y="570"/>
                  </a:cubicBezTo>
                  <a:cubicBezTo>
                    <a:pt x="340" y="557"/>
                    <a:pt x="344" y="549"/>
                    <a:pt x="358" y="546"/>
                  </a:cubicBezTo>
                  <a:cubicBezTo>
                    <a:pt x="369" y="527"/>
                    <a:pt x="354" y="528"/>
                    <a:pt x="340" y="517"/>
                  </a:cubicBezTo>
                  <a:cubicBezTo>
                    <a:pt x="333" y="519"/>
                    <a:pt x="329" y="522"/>
                    <a:pt x="323" y="523"/>
                  </a:cubicBezTo>
                  <a:cubicBezTo>
                    <a:pt x="317" y="528"/>
                    <a:pt x="309" y="530"/>
                    <a:pt x="302" y="534"/>
                  </a:cubicBezTo>
                  <a:cubicBezTo>
                    <a:pt x="295" y="543"/>
                    <a:pt x="290" y="533"/>
                    <a:pt x="284" y="528"/>
                  </a:cubicBezTo>
                  <a:cubicBezTo>
                    <a:pt x="280" y="521"/>
                    <a:pt x="276" y="522"/>
                    <a:pt x="268" y="523"/>
                  </a:cubicBezTo>
                  <a:cubicBezTo>
                    <a:pt x="263" y="525"/>
                    <a:pt x="259" y="528"/>
                    <a:pt x="254" y="531"/>
                  </a:cubicBezTo>
                  <a:cubicBezTo>
                    <a:pt x="247" y="529"/>
                    <a:pt x="245" y="528"/>
                    <a:pt x="242" y="535"/>
                  </a:cubicBezTo>
                  <a:cubicBezTo>
                    <a:pt x="244" y="541"/>
                    <a:pt x="244" y="547"/>
                    <a:pt x="247" y="553"/>
                  </a:cubicBezTo>
                  <a:cubicBezTo>
                    <a:pt x="244" y="561"/>
                    <a:pt x="243" y="562"/>
                    <a:pt x="235" y="559"/>
                  </a:cubicBezTo>
                  <a:cubicBezTo>
                    <a:pt x="230" y="560"/>
                    <a:pt x="225" y="559"/>
                    <a:pt x="221" y="561"/>
                  </a:cubicBezTo>
                  <a:cubicBezTo>
                    <a:pt x="214" y="563"/>
                    <a:pt x="215" y="572"/>
                    <a:pt x="206" y="574"/>
                  </a:cubicBezTo>
                  <a:cubicBezTo>
                    <a:pt x="201" y="578"/>
                    <a:pt x="198" y="581"/>
                    <a:pt x="194" y="586"/>
                  </a:cubicBezTo>
                  <a:cubicBezTo>
                    <a:pt x="191" y="599"/>
                    <a:pt x="193" y="599"/>
                    <a:pt x="208" y="601"/>
                  </a:cubicBezTo>
                  <a:cubicBezTo>
                    <a:pt x="214" y="604"/>
                    <a:pt x="214" y="606"/>
                    <a:pt x="214" y="61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8" name="Freeform 109"/>
            <p:cNvSpPr>
              <a:spLocks/>
            </p:cNvSpPr>
            <p:nvPr/>
          </p:nvSpPr>
          <p:spPr bwMode="ltGray">
            <a:xfrm>
              <a:off x="3232" y="1290"/>
              <a:ext cx="1164" cy="618"/>
            </a:xfrm>
            <a:custGeom>
              <a:avLst/>
              <a:gdLst>
                <a:gd name="T0" fmla="*/ 548 w 1555"/>
                <a:gd name="T1" fmla="*/ 42 h 824"/>
                <a:gd name="T2" fmla="*/ 527 w 1555"/>
                <a:gd name="T3" fmla="*/ 57 h 824"/>
                <a:gd name="T4" fmla="*/ 497 w 1555"/>
                <a:gd name="T5" fmla="*/ 22 h 824"/>
                <a:gd name="T6" fmla="*/ 437 w 1555"/>
                <a:gd name="T7" fmla="*/ 10 h 824"/>
                <a:gd name="T8" fmla="*/ 416 w 1555"/>
                <a:gd name="T9" fmla="*/ 9 h 824"/>
                <a:gd name="T10" fmla="*/ 367 w 1555"/>
                <a:gd name="T11" fmla="*/ 6 h 824"/>
                <a:gd name="T12" fmla="*/ 322 w 1555"/>
                <a:gd name="T13" fmla="*/ 26 h 824"/>
                <a:gd name="T14" fmla="*/ 280 w 1555"/>
                <a:gd name="T15" fmla="*/ 35 h 824"/>
                <a:gd name="T16" fmla="*/ 272 w 1555"/>
                <a:gd name="T17" fmla="*/ 40 h 824"/>
                <a:gd name="T18" fmla="*/ 278 w 1555"/>
                <a:gd name="T19" fmla="*/ 65 h 824"/>
                <a:gd name="T20" fmla="*/ 252 w 1555"/>
                <a:gd name="T21" fmla="*/ 65 h 824"/>
                <a:gd name="T22" fmla="*/ 258 w 1555"/>
                <a:gd name="T23" fmla="*/ 85 h 824"/>
                <a:gd name="T24" fmla="*/ 271 w 1555"/>
                <a:gd name="T25" fmla="*/ 101 h 824"/>
                <a:gd name="T26" fmla="*/ 226 w 1555"/>
                <a:gd name="T27" fmla="*/ 87 h 824"/>
                <a:gd name="T28" fmla="*/ 192 w 1555"/>
                <a:gd name="T29" fmla="*/ 71 h 824"/>
                <a:gd name="T30" fmla="*/ 181 w 1555"/>
                <a:gd name="T31" fmla="*/ 81 h 824"/>
                <a:gd name="T32" fmla="*/ 223 w 1555"/>
                <a:gd name="T33" fmla="*/ 125 h 824"/>
                <a:gd name="T34" fmla="*/ 213 w 1555"/>
                <a:gd name="T35" fmla="*/ 165 h 824"/>
                <a:gd name="T36" fmla="*/ 184 w 1555"/>
                <a:gd name="T37" fmla="*/ 160 h 824"/>
                <a:gd name="T38" fmla="*/ 210 w 1555"/>
                <a:gd name="T39" fmla="*/ 146 h 824"/>
                <a:gd name="T40" fmla="*/ 171 w 1555"/>
                <a:gd name="T41" fmla="*/ 90 h 824"/>
                <a:gd name="T42" fmla="*/ 160 w 1555"/>
                <a:gd name="T43" fmla="*/ 75 h 824"/>
                <a:gd name="T44" fmla="*/ 132 w 1555"/>
                <a:gd name="T45" fmla="*/ 71 h 824"/>
                <a:gd name="T46" fmla="*/ 126 w 1555"/>
                <a:gd name="T47" fmla="*/ 88 h 824"/>
                <a:gd name="T48" fmla="*/ 153 w 1555"/>
                <a:gd name="T49" fmla="*/ 122 h 824"/>
                <a:gd name="T50" fmla="*/ 163 w 1555"/>
                <a:gd name="T51" fmla="*/ 141 h 824"/>
                <a:gd name="T52" fmla="*/ 120 w 1555"/>
                <a:gd name="T53" fmla="*/ 129 h 824"/>
                <a:gd name="T54" fmla="*/ 79 w 1555"/>
                <a:gd name="T55" fmla="*/ 140 h 824"/>
                <a:gd name="T56" fmla="*/ 55 w 1555"/>
                <a:gd name="T57" fmla="*/ 141 h 824"/>
                <a:gd name="T58" fmla="*/ 19 w 1555"/>
                <a:gd name="T59" fmla="*/ 190 h 824"/>
                <a:gd name="T60" fmla="*/ 12 w 1555"/>
                <a:gd name="T61" fmla="*/ 215 h 824"/>
                <a:gd name="T62" fmla="*/ 0 w 1555"/>
                <a:gd name="T63" fmla="*/ 345 h 824"/>
                <a:gd name="T64" fmla="*/ 19 w 1555"/>
                <a:gd name="T65" fmla="*/ 554 h 824"/>
                <a:gd name="T66" fmla="*/ 72 w 1555"/>
                <a:gd name="T67" fmla="*/ 615 h 824"/>
                <a:gd name="T68" fmla="*/ 148 w 1555"/>
                <a:gd name="T69" fmla="*/ 617 h 824"/>
                <a:gd name="T70" fmla="*/ 211 w 1555"/>
                <a:gd name="T71" fmla="*/ 603 h 824"/>
                <a:gd name="T72" fmla="*/ 295 w 1555"/>
                <a:gd name="T73" fmla="*/ 540 h 824"/>
                <a:gd name="T74" fmla="*/ 386 w 1555"/>
                <a:gd name="T75" fmla="*/ 474 h 824"/>
                <a:gd name="T76" fmla="*/ 485 w 1555"/>
                <a:gd name="T77" fmla="*/ 387 h 824"/>
                <a:gd name="T78" fmla="*/ 603 w 1555"/>
                <a:gd name="T79" fmla="*/ 321 h 824"/>
                <a:gd name="T80" fmla="*/ 678 w 1555"/>
                <a:gd name="T81" fmla="*/ 279 h 824"/>
                <a:gd name="T82" fmla="*/ 793 w 1555"/>
                <a:gd name="T83" fmla="*/ 210 h 824"/>
                <a:gd name="T84" fmla="*/ 879 w 1555"/>
                <a:gd name="T85" fmla="*/ 162 h 824"/>
                <a:gd name="T86" fmla="*/ 964 w 1555"/>
                <a:gd name="T87" fmla="*/ 107 h 824"/>
                <a:gd name="T88" fmla="*/ 1067 w 1555"/>
                <a:gd name="T89" fmla="*/ 74 h 824"/>
                <a:gd name="T90" fmla="*/ 1124 w 1555"/>
                <a:gd name="T91" fmla="*/ 22 h 824"/>
                <a:gd name="T92" fmla="*/ 1159 w 1555"/>
                <a:gd name="T93" fmla="*/ 15 h 824"/>
                <a:gd name="T94" fmla="*/ 1136 w 1555"/>
                <a:gd name="T95" fmla="*/ 0 h 824"/>
                <a:gd name="T96" fmla="*/ 1045 w 1555"/>
                <a:gd name="T97" fmla="*/ 17 h 824"/>
                <a:gd name="T98" fmla="*/ 1015 w 1555"/>
                <a:gd name="T99" fmla="*/ 43 h 824"/>
                <a:gd name="T100" fmla="*/ 994 w 1555"/>
                <a:gd name="T101" fmla="*/ 72 h 824"/>
                <a:gd name="T102" fmla="*/ 955 w 1555"/>
                <a:gd name="T103" fmla="*/ 59 h 824"/>
                <a:gd name="T104" fmla="*/ 895 w 1555"/>
                <a:gd name="T105" fmla="*/ 54 h 824"/>
                <a:gd name="T106" fmla="*/ 858 w 1555"/>
                <a:gd name="T107" fmla="*/ 57 h 824"/>
                <a:gd name="T108" fmla="*/ 808 w 1555"/>
                <a:gd name="T109" fmla="*/ 40 h 824"/>
                <a:gd name="T110" fmla="*/ 740 w 1555"/>
                <a:gd name="T111" fmla="*/ 68 h 824"/>
                <a:gd name="T112" fmla="*/ 717 w 1555"/>
                <a:gd name="T113" fmla="*/ 60 h 824"/>
                <a:gd name="T114" fmla="*/ 663 w 1555"/>
                <a:gd name="T115" fmla="*/ 40 h 824"/>
                <a:gd name="T116" fmla="*/ 599 w 1555"/>
                <a:gd name="T117" fmla="*/ 59 h 8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55"/>
                <a:gd name="T178" fmla="*/ 0 h 824"/>
                <a:gd name="T179" fmla="*/ 1555 w 1555"/>
                <a:gd name="T180" fmla="*/ 824 h 8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55" h="824">
                  <a:moveTo>
                    <a:pt x="760" y="58"/>
                  </a:moveTo>
                  <a:cubicBezTo>
                    <a:pt x="748" y="56"/>
                    <a:pt x="744" y="54"/>
                    <a:pt x="732" y="56"/>
                  </a:cubicBezTo>
                  <a:cubicBezTo>
                    <a:pt x="725" y="60"/>
                    <a:pt x="723" y="68"/>
                    <a:pt x="716" y="72"/>
                  </a:cubicBezTo>
                  <a:cubicBezTo>
                    <a:pt x="712" y="74"/>
                    <a:pt x="704" y="76"/>
                    <a:pt x="704" y="76"/>
                  </a:cubicBezTo>
                  <a:cubicBezTo>
                    <a:pt x="694" y="60"/>
                    <a:pt x="695" y="63"/>
                    <a:pt x="676" y="60"/>
                  </a:cubicBezTo>
                  <a:cubicBezTo>
                    <a:pt x="664" y="52"/>
                    <a:pt x="671" y="41"/>
                    <a:pt x="664" y="30"/>
                  </a:cubicBezTo>
                  <a:cubicBezTo>
                    <a:pt x="655" y="16"/>
                    <a:pt x="630" y="12"/>
                    <a:pt x="614" y="8"/>
                  </a:cubicBezTo>
                  <a:cubicBezTo>
                    <a:pt x="592" y="10"/>
                    <a:pt x="602" y="8"/>
                    <a:pt x="584" y="14"/>
                  </a:cubicBezTo>
                  <a:cubicBezTo>
                    <a:pt x="578" y="16"/>
                    <a:pt x="566" y="20"/>
                    <a:pt x="566" y="20"/>
                  </a:cubicBezTo>
                  <a:cubicBezTo>
                    <a:pt x="546" y="15"/>
                    <a:pt x="567" y="23"/>
                    <a:pt x="556" y="12"/>
                  </a:cubicBezTo>
                  <a:cubicBezTo>
                    <a:pt x="551" y="7"/>
                    <a:pt x="538" y="4"/>
                    <a:pt x="532" y="0"/>
                  </a:cubicBezTo>
                  <a:cubicBezTo>
                    <a:pt x="518" y="2"/>
                    <a:pt x="504" y="3"/>
                    <a:pt x="490" y="8"/>
                  </a:cubicBezTo>
                  <a:cubicBezTo>
                    <a:pt x="484" y="25"/>
                    <a:pt x="480" y="29"/>
                    <a:pt x="466" y="38"/>
                  </a:cubicBezTo>
                  <a:cubicBezTo>
                    <a:pt x="448" y="35"/>
                    <a:pt x="450" y="32"/>
                    <a:pt x="430" y="34"/>
                  </a:cubicBezTo>
                  <a:cubicBezTo>
                    <a:pt x="422" y="37"/>
                    <a:pt x="419" y="39"/>
                    <a:pt x="414" y="46"/>
                  </a:cubicBezTo>
                  <a:cubicBezTo>
                    <a:pt x="407" y="45"/>
                    <a:pt x="384" y="42"/>
                    <a:pt x="374" y="46"/>
                  </a:cubicBezTo>
                  <a:cubicBezTo>
                    <a:pt x="372" y="47"/>
                    <a:pt x="372" y="50"/>
                    <a:pt x="370" y="52"/>
                  </a:cubicBezTo>
                  <a:cubicBezTo>
                    <a:pt x="368" y="53"/>
                    <a:pt x="366" y="53"/>
                    <a:pt x="364" y="54"/>
                  </a:cubicBezTo>
                  <a:cubicBezTo>
                    <a:pt x="361" y="63"/>
                    <a:pt x="362" y="67"/>
                    <a:pt x="370" y="72"/>
                  </a:cubicBezTo>
                  <a:cubicBezTo>
                    <a:pt x="374" y="77"/>
                    <a:pt x="377" y="79"/>
                    <a:pt x="372" y="86"/>
                  </a:cubicBezTo>
                  <a:cubicBezTo>
                    <a:pt x="368" y="91"/>
                    <a:pt x="354" y="94"/>
                    <a:pt x="354" y="94"/>
                  </a:cubicBezTo>
                  <a:cubicBezTo>
                    <a:pt x="349" y="90"/>
                    <a:pt x="336" y="86"/>
                    <a:pt x="336" y="86"/>
                  </a:cubicBezTo>
                  <a:cubicBezTo>
                    <a:pt x="326" y="88"/>
                    <a:pt x="322" y="87"/>
                    <a:pt x="316" y="96"/>
                  </a:cubicBezTo>
                  <a:cubicBezTo>
                    <a:pt x="320" y="110"/>
                    <a:pt x="331" y="110"/>
                    <a:pt x="344" y="114"/>
                  </a:cubicBezTo>
                  <a:cubicBezTo>
                    <a:pt x="350" y="116"/>
                    <a:pt x="362" y="120"/>
                    <a:pt x="362" y="120"/>
                  </a:cubicBezTo>
                  <a:cubicBezTo>
                    <a:pt x="367" y="127"/>
                    <a:pt x="372" y="131"/>
                    <a:pt x="362" y="134"/>
                  </a:cubicBezTo>
                  <a:cubicBezTo>
                    <a:pt x="350" y="126"/>
                    <a:pt x="334" y="119"/>
                    <a:pt x="320" y="114"/>
                  </a:cubicBezTo>
                  <a:cubicBezTo>
                    <a:pt x="314" y="115"/>
                    <a:pt x="308" y="115"/>
                    <a:pt x="302" y="116"/>
                  </a:cubicBezTo>
                  <a:cubicBezTo>
                    <a:pt x="298" y="117"/>
                    <a:pt x="290" y="120"/>
                    <a:pt x="290" y="120"/>
                  </a:cubicBezTo>
                  <a:cubicBezTo>
                    <a:pt x="275" y="117"/>
                    <a:pt x="272" y="99"/>
                    <a:pt x="256" y="94"/>
                  </a:cubicBezTo>
                  <a:cubicBezTo>
                    <a:pt x="253" y="95"/>
                    <a:pt x="248" y="94"/>
                    <a:pt x="246" y="96"/>
                  </a:cubicBezTo>
                  <a:cubicBezTo>
                    <a:pt x="243" y="99"/>
                    <a:pt x="242" y="108"/>
                    <a:pt x="242" y="108"/>
                  </a:cubicBezTo>
                  <a:cubicBezTo>
                    <a:pt x="245" y="116"/>
                    <a:pt x="262" y="124"/>
                    <a:pt x="262" y="124"/>
                  </a:cubicBezTo>
                  <a:cubicBezTo>
                    <a:pt x="275" y="143"/>
                    <a:pt x="278" y="153"/>
                    <a:pt x="298" y="166"/>
                  </a:cubicBezTo>
                  <a:cubicBezTo>
                    <a:pt x="306" y="178"/>
                    <a:pt x="306" y="194"/>
                    <a:pt x="314" y="206"/>
                  </a:cubicBezTo>
                  <a:cubicBezTo>
                    <a:pt x="310" y="217"/>
                    <a:pt x="294" y="217"/>
                    <a:pt x="284" y="220"/>
                  </a:cubicBezTo>
                  <a:cubicBezTo>
                    <a:pt x="280" y="221"/>
                    <a:pt x="272" y="224"/>
                    <a:pt x="272" y="224"/>
                  </a:cubicBezTo>
                  <a:cubicBezTo>
                    <a:pt x="261" y="223"/>
                    <a:pt x="250" y="225"/>
                    <a:pt x="246" y="214"/>
                  </a:cubicBezTo>
                  <a:cubicBezTo>
                    <a:pt x="257" y="210"/>
                    <a:pt x="267" y="212"/>
                    <a:pt x="278" y="208"/>
                  </a:cubicBezTo>
                  <a:cubicBezTo>
                    <a:pt x="283" y="201"/>
                    <a:pt x="284" y="203"/>
                    <a:pt x="280" y="194"/>
                  </a:cubicBezTo>
                  <a:cubicBezTo>
                    <a:pt x="280" y="193"/>
                    <a:pt x="245" y="150"/>
                    <a:pt x="242" y="148"/>
                  </a:cubicBezTo>
                  <a:cubicBezTo>
                    <a:pt x="238" y="136"/>
                    <a:pt x="239" y="128"/>
                    <a:pt x="228" y="120"/>
                  </a:cubicBezTo>
                  <a:cubicBezTo>
                    <a:pt x="226" y="114"/>
                    <a:pt x="230" y="102"/>
                    <a:pt x="230" y="102"/>
                  </a:cubicBezTo>
                  <a:cubicBezTo>
                    <a:pt x="210" y="89"/>
                    <a:pt x="242" y="108"/>
                    <a:pt x="214" y="100"/>
                  </a:cubicBezTo>
                  <a:cubicBezTo>
                    <a:pt x="211" y="99"/>
                    <a:pt x="202" y="87"/>
                    <a:pt x="198" y="84"/>
                  </a:cubicBezTo>
                  <a:cubicBezTo>
                    <a:pt x="187" y="86"/>
                    <a:pt x="184" y="86"/>
                    <a:pt x="176" y="94"/>
                  </a:cubicBezTo>
                  <a:cubicBezTo>
                    <a:pt x="174" y="100"/>
                    <a:pt x="172" y="106"/>
                    <a:pt x="170" y="112"/>
                  </a:cubicBezTo>
                  <a:cubicBezTo>
                    <a:pt x="169" y="114"/>
                    <a:pt x="168" y="118"/>
                    <a:pt x="168" y="118"/>
                  </a:cubicBezTo>
                  <a:cubicBezTo>
                    <a:pt x="168" y="119"/>
                    <a:pt x="162" y="144"/>
                    <a:pt x="166" y="148"/>
                  </a:cubicBezTo>
                  <a:cubicBezTo>
                    <a:pt x="175" y="157"/>
                    <a:pt x="194" y="155"/>
                    <a:pt x="204" y="162"/>
                  </a:cubicBezTo>
                  <a:cubicBezTo>
                    <a:pt x="208" y="165"/>
                    <a:pt x="216" y="170"/>
                    <a:pt x="216" y="170"/>
                  </a:cubicBezTo>
                  <a:cubicBezTo>
                    <a:pt x="221" y="184"/>
                    <a:pt x="221" y="178"/>
                    <a:pt x="218" y="188"/>
                  </a:cubicBezTo>
                  <a:cubicBezTo>
                    <a:pt x="204" y="186"/>
                    <a:pt x="205" y="182"/>
                    <a:pt x="194" y="176"/>
                  </a:cubicBezTo>
                  <a:cubicBezTo>
                    <a:pt x="185" y="171"/>
                    <a:pt x="164" y="172"/>
                    <a:pt x="160" y="172"/>
                  </a:cubicBezTo>
                  <a:cubicBezTo>
                    <a:pt x="140" y="159"/>
                    <a:pt x="120" y="169"/>
                    <a:pt x="96" y="170"/>
                  </a:cubicBezTo>
                  <a:cubicBezTo>
                    <a:pt x="99" y="178"/>
                    <a:pt x="103" y="178"/>
                    <a:pt x="106" y="186"/>
                  </a:cubicBezTo>
                  <a:cubicBezTo>
                    <a:pt x="103" y="202"/>
                    <a:pt x="103" y="199"/>
                    <a:pt x="92" y="192"/>
                  </a:cubicBezTo>
                  <a:cubicBezTo>
                    <a:pt x="86" y="183"/>
                    <a:pt x="90" y="184"/>
                    <a:pt x="74" y="188"/>
                  </a:cubicBezTo>
                  <a:cubicBezTo>
                    <a:pt x="70" y="189"/>
                    <a:pt x="62" y="192"/>
                    <a:pt x="62" y="192"/>
                  </a:cubicBezTo>
                  <a:cubicBezTo>
                    <a:pt x="49" y="211"/>
                    <a:pt x="43" y="237"/>
                    <a:pt x="26" y="254"/>
                  </a:cubicBezTo>
                  <a:cubicBezTo>
                    <a:pt x="23" y="266"/>
                    <a:pt x="25" y="259"/>
                    <a:pt x="20" y="274"/>
                  </a:cubicBezTo>
                  <a:cubicBezTo>
                    <a:pt x="19" y="278"/>
                    <a:pt x="16" y="286"/>
                    <a:pt x="16" y="286"/>
                  </a:cubicBezTo>
                  <a:cubicBezTo>
                    <a:pt x="11" y="325"/>
                    <a:pt x="16" y="366"/>
                    <a:pt x="6" y="404"/>
                  </a:cubicBezTo>
                  <a:cubicBezTo>
                    <a:pt x="4" y="423"/>
                    <a:pt x="2" y="441"/>
                    <a:pt x="0" y="460"/>
                  </a:cubicBezTo>
                  <a:cubicBezTo>
                    <a:pt x="1" y="530"/>
                    <a:pt x="3" y="592"/>
                    <a:pt x="14" y="660"/>
                  </a:cubicBezTo>
                  <a:cubicBezTo>
                    <a:pt x="15" y="683"/>
                    <a:pt x="12" y="717"/>
                    <a:pt x="26" y="738"/>
                  </a:cubicBezTo>
                  <a:cubicBezTo>
                    <a:pt x="31" y="759"/>
                    <a:pt x="39" y="781"/>
                    <a:pt x="58" y="794"/>
                  </a:cubicBezTo>
                  <a:cubicBezTo>
                    <a:pt x="66" y="806"/>
                    <a:pt x="81" y="818"/>
                    <a:pt x="96" y="820"/>
                  </a:cubicBezTo>
                  <a:cubicBezTo>
                    <a:pt x="109" y="822"/>
                    <a:pt x="134" y="824"/>
                    <a:pt x="134" y="824"/>
                  </a:cubicBezTo>
                  <a:cubicBezTo>
                    <a:pt x="155" y="823"/>
                    <a:pt x="177" y="823"/>
                    <a:pt x="198" y="822"/>
                  </a:cubicBezTo>
                  <a:cubicBezTo>
                    <a:pt x="210" y="821"/>
                    <a:pt x="234" y="818"/>
                    <a:pt x="234" y="818"/>
                  </a:cubicBezTo>
                  <a:cubicBezTo>
                    <a:pt x="251" y="814"/>
                    <a:pt x="266" y="808"/>
                    <a:pt x="282" y="804"/>
                  </a:cubicBezTo>
                  <a:cubicBezTo>
                    <a:pt x="296" y="795"/>
                    <a:pt x="310" y="785"/>
                    <a:pt x="324" y="776"/>
                  </a:cubicBezTo>
                  <a:cubicBezTo>
                    <a:pt x="341" y="751"/>
                    <a:pt x="370" y="737"/>
                    <a:pt x="394" y="720"/>
                  </a:cubicBezTo>
                  <a:cubicBezTo>
                    <a:pt x="408" y="710"/>
                    <a:pt x="418" y="696"/>
                    <a:pt x="432" y="686"/>
                  </a:cubicBezTo>
                  <a:cubicBezTo>
                    <a:pt x="459" y="667"/>
                    <a:pt x="489" y="650"/>
                    <a:pt x="516" y="632"/>
                  </a:cubicBezTo>
                  <a:cubicBezTo>
                    <a:pt x="524" y="620"/>
                    <a:pt x="539" y="615"/>
                    <a:pt x="550" y="604"/>
                  </a:cubicBezTo>
                  <a:cubicBezTo>
                    <a:pt x="576" y="578"/>
                    <a:pt x="614" y="529"/>
                    <a:pt x="648" y="516"/>
                  </a:cubicBezTo>
                  <a:cubicBezTo>
                    <a:pt x="678" y="486"/>
                    <a:pt x="721" y="456"/>
                    <a:pt x="762" y="446"/>
                  </a:cubicBezTo>
                  <a:cubicBezTo>
                    <a:pt x="775" y="437"/>
                    <a:pt x="791" y="433"/>
                    <a:pt x="806" y="428"/>
                  </a:cubicBezTo>
                  <a:cubicBezTo>
                    <a:pt x="819" y="424"/>
                    <a:pt x="830" y="415"/>
                    <a:pt x="844" y="412"/>
                  </a:cubicBezTo>
                  <a:cubicBezTo>
                    <a:pt x="863" y="399"/>
                    <a:pt x="885" y="379"/>
                    <a:pt x="906" y="372"/>
                  </a:cubicBezTo>
                  <a:cubicBezTo>
                    <a:pt x="935" y="349"/>
                    <a:pt x="973" y="341"/>
                    <a:pt x="1002" y="318"/>
                  </a:cubicBezTo>
                  <a:cubicBezTo>
                    <a:pt x="1020" y="303"/>
                    <a:pt x="1042" y="294"/>
                    <a:pt x="1060" y="280"/>
                  </a:cubicBezTo>
                  <a:cubicBezTo>
                    <a:pt x="1071" y="272"/>
                    <a:pt x="1084" y="259"/>
                    <a:pt x="1098" y="254"/>
                  </a:cubicBezTo>
                  <a:cubicBezTo>
                    <a:pt x="1121" y="237"/>
                    <a:pt x="1149" y="230"/>
                    <a:pt x="1174" y="216"/>
                  </a:cubicBezTo>
                  <a:cubicBezTo>
                    <a:pt x="1193" y="205"/>
                    <a:pt x="1210" y="188"/>
                    <a:pt x="1230" y="180"/>
                  </a:cubicBezTo>
                  <a:cubicBezTo>
                    <a:pt x="1241" y="169"/>
                    <a:pt x="1272" y="146"/>
                    <a:pt x="1288" y="142"/>
                  </a:cubicBezTo>
                  <a:cubicBezTo>
                    <a:pt x="1306" y="130"/>
                    <a:pt x="1329" y="126"/>
                    <a:pt x="1350" y="120"/>
                  </a:cubicBezTo>
                  <a:cubicBezTo>
                    <a:pt x="1375" y="112"/>
                    <a:pt x="1400" y="104"/>
                    <a:pt x="1426" y="98"/>
                  </a:cubicBezTo>
                  <a:cubicBezTo>
                    <a:pt x="1436" y="88"/>
                    <a:pt x="1460" y="80"/>
                    <a:pt x="1474" y="76"/>
                  </a:cubicBezTo>
                  <a:cubicBezTo>
                    <a:pt x="1491" y="65"/>
                    <a:pt x="1485" y="41"/>
                    <a:pt x="1502" y="30"/>
                  </a:cubicBezTo>
                  <a:cubicBezTo>
                    <a:pt x="1506" y="23"/>
                    <a:pt x="1537" y="28"/>
                    <a:pt x="1544" y="26"/>
                  </a:cubicBezTo>
                  <a:cubicBezTo>
                    <a:pt x="1545" y="24"/>
                    <a:pt x="1546" y="22"/>
                    <a:pt x="1548" y="20"/>
                  </a:cubicBezTo>
                  <a:cubicBezTo>
                    <a:pt x="1550" y="19"/>
                    <a:pt x="1555" y="20"/>
                    <a:pt x="1554" y="18"/>
                  </a:cubicBezTo>
                  <a:cubicBezTo>
                    <a:pt x="1549" y="10"/>
                    <a:pt x="1527" y="3"/>
                    <a:pt x="1518" y="0"/>
                  </a:cubicBezTo>
                  <a:cubicBezTo>
                    <a:pt x="1483" y="3"/>
                    <a:pt x="1450" y="10"/>
                    <a:pt x="1414" y="12"/>
                  </a:cubicBezTo>
                  <a:cubicBezTo>
                    <a:pt x="1399" y="17"/>
                    <a:pt x="1405" y="13"/>
                    <a:pt x="1396" y="22"/>
                  </a:cubicBezTo>
                  <a:cubicBezTo>
                    <a:pt x="1394" y="28"/>
                    <a:pt x="1382" y="36"/>
                    <a:pt x="1382" y="36"/>
                  </a:cubicBezTo>
                  <a:cubicBezTo>
                    <a:pt x="1375" y="58"/>
                    <a:pt x="1394" y="54"/>
                    <a:pt x="1356" y="58"/>
                  </a:cubicBezTo>
                  <a:cubicBezTo>
                    <a:pt x="1351" y="66"/>
                    <a:pt x="1347" y="82"/>
                    <a:pt x="1340" y="88"/>
                  </a:cubicBezTo>
                  <a:cubicBezTo>
                    <a:pt x="1336" y="91"/>
                    <a:pt x="1328" y="96"/>
                    <a:pt x="1328" y="96"/>
                  </a:cubicBezTo>
                  <a:cubicBezTo>
                    <a:pt x="1321" y="94"/>
                    <a:pt x="1310" y="86"/>
                    <a:pt x="1310" y="86"/>
                  </a:cubicBezTo>
                  <a:cubicBezTo>
                    <a:pt x="1300" y="71"/>
                    <a:pt x="1296" y="76"/>
                    <a:pt x="1276" y="78"/>
                  </a:cubicBezTo>
                  <a:cubicBezTo>
                    <a:pt x="1261" y="83"/>
                    <a:pt x="1240" y="78"/>
                    <a:pt x="1224" y="76"/>
                  </a:cubicBezTo>
                  <a:cubicBezTo>
                    <a:pt x="1215" y="75"/>
                    <a:pt x="1196" y="72"/>
                    <a:pt x="1196" y="72"/>
                  </a:cubicBezTo>
                  <a:cubicBezTo>
                    <a:pt x="1178" y="66"/>
                    <a:pt x="1188" y="68"/>
                    <a:pt x="1166" y="70"/>
                  </a:cubicBezTo>
                  <a:cubicBezTo>
                    <a:pt x="1159" y="72"/>
                    <a:pt x="1146" y="76"/>
                    <a:pt x="1146" y="76"/>
                  </a:cubicBezTo>
                  <a:cubicBezTo>
                    <a:pt x="1130" y="71"/>
                    <a:pt x="1113" y="69"/>
                    <a:pt x="1096" y="68"/>
                  </a:cubicBezTo>
                  <a:cubicBezTo>
                    <a:pt x="1091" y="61"/>
                    <a:pt x="1088" y="57"/>
                    <a:pt x="1080" y="54"/>
                  </a:cubicBezTo>
                  <a:cubicBezTo>
                    <a:pt x="1061" y="56"/>
                    <a:pt x="1042" y="62"/>
                    <a:pt x="1024" y="68"/>
                  </a:cubicBezTo>
                  <a:cubicBezTo>
                    <a:pt x="1019" y="89"/>
                    <a:pt x="1007" y="87"/>
                    <a:pt x="988" y="90"/>
                  </a:cubicBezTo>
                  <a:cubicBezTo>
                    <a:pt x="985" y="100"/>
                    <a:pt x="985" y="103"/>
                    <a:pt x="974" y="100"/>
                  </a:cubicBezTo>
                  <a:cubicBezTo>
                    <a:pt x="966" y="92"/>
                    <a:pt x="968" y="83"/>
                    <a:pt x="958" y="80"/>
                  </a:cubicBezTo>
                  <a:cubicBezTo>
                    <a:pt x="944" y="85"/>
                    <a:pt x="950" y="82"/>
                    <a:pt x="940" y="88"/>
                  </a:cubicBezTo>
                  <a:cubicBezTo>
                    <a:pt x="921" y="75"/>
                    <a:pt x="908" y="61"/>
                    <a:pt x="886" y="54"/>
                  </a:cubicBezTo>
                  <a:cubicBezTo>
                    <a:pt x="863" y="56"/>
                    <a:pt x="843" y="60"/>
                    <a:pt x="820" y="62"/>
                  </a:cubicBezTo>
                  <a:cubicBezTo>
                    <a:pt x="806" y="67"/>
                    <a:pt x="811" y="74"/>
                    <a:pt x="800" y="78"/>
                  </a:cubicBezTo>
                  <a:cubicBezTo>
                    <a:pt x="782" y="75"/>
                    <a:pt x="773" y="71"/>
                    <a:pt x="760" y="5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9" name="Freeform 110"/>
            <p:cNvSpPr>
              <a:spLocks/>
            </p:cNvSpPr>
            <p:nvPr/>
          </p:nvSpPr>
          <p:spPr bwMode="ltGray">
            <a:xfrm>
              <a:off x="3185" y="1299"/>
              <a:ext cx="141" cy="108"/>
            </a:xfrm>
            <a:custGeom>
              <a:avLst/>
              <a:gdLst>
                <a:gd name="T0" fmla="*/ 128 w 189"/>
                <a:gd name="T1" fmla="*/ 3 h 144"/>
                <a:gd name="T2" fmla="*/ 138 w 189"/>
                <a:gd name="T3" fmla="*/ 3 h 144"/>
                <a:gd name="T4" fmla="*/ 141 w 189"/>
                <a:gd name="T5" fmla="*/ 12 h 144"/>
                <a:gd name="T6" fmla="*/ 140 w 189"/>
                <a:gd name="T7" fmla="*/ 18 h 144"/>
                <a:gd name="T8" fmla="*/ 98 w 189"/>
                <a:gd name="T9" fmla="*/ 33 h 144"/>
                <a:gd name="T10" fmla="*/ 81 w 189"/>
                <a:gd name="T11" fmla="*/ 43 h 144"/>
                <a:gd name="T12" fmla="*/ 72 w 189"/>
                <a:gd name="T13" fmla="*/ 46 h 144"/>
                <a:gd name="T14" fmla="*/ 53 w 189"/>
                <a:gd name="T15" fmla="*/ 61 h 144"/>
                <a:gd name="T16" fmla="*/ 56 w 189"/>
                <a:gd name="T17" fmla="*/ 69 h 144"/>
                <a:gd name="T18" fmla="*/ 62 w 189"/>
                <a:gd name="T19" fmla="*/ 87 h 144"/>
                <a:gd name="T20" fmla="*/ 80 w 189"/>
                <a:gd name="T21" fmla="*/ 94 h 144"/>
                <a:gd name="T22" fmla="*/ 69 w 189"/>
                <a:gd name="T23" fmla="*/ 105 h 144"/>
                <a:gd name="T24" fmla="*/ 62 w 189"/>
                <a:gd name="T25" fmla="*/ 98 h 144"/>
                <a:gd name="T26" fmla="*/ 53 w 189"/>
                <a:gd name="T27" fmla="*/ 101 h 144"/>
                <a:gd name="T28" fmla="*/ 16 w 189"/>
                <a:gd name="T29" fmla="*/ 91 h 144"/>
                <a:gd name="T30" fmla="*/ 14 w 189"/>
                <a:gd name="T31" fmla="*/ 79 h 144"/>
                <a:gd name="T32" fmla="*/ 35 w 189"/>
                <a:gd name="T33" fmla="*/ 67 h 144"/>
                <a:gd name="T34" fmla="*/ 38 w 189"/>
                <a:gd name="T35" fmla="*/ 57 h 144"/>
                <a:gd name="T36" fmla="*/ 35 w 189"/>
                <a:gd name="T37" fmla="*/ 48 h 144"/>
                <a:gd name="T38" fmla="*/ 54 w 189"/>
                <a:gd name="T39" fmla="*/ 34 h 144"/>
                <a:gd name="T40" fmla="*/ 72 w 189"/>
                <a:gd name="T41" fmla="*/ 27 h 144"/>
                <a:gd name="T42" fmla="*/ 84 w 189"/>
                <a:gd name="T43" fmla="*/ 18 h 144"/>
                <a:gd name="T44" fmla="*/ 128 w 189"/>
                <a:gd name="T45" fmla="*/ 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9"/>
                <a:gd name="T70" fmla="*/ 0 h 144"/>
                <a:gd name="T71" fmla="*/ 189 w 189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0" name="Freeform 111"/>
            <p:cNvSpPr>
              <a:spLocks/>
            </p:cNvSpPr>
            <p:nvPr/>
          </p:nvSpPr>
          <p:spPr bwMode="ltGray">
            <a:xfrm>
              <a:off x="3269" y="1403"/>
              <a:ext cx="40" cy="12"/>
            </a:xfrm>
            <a:custGeom>
              <a:avLst/>
              <a:gdLst>
                <a:gd name="T0" fmla="*/ 18 w 53"/>
                <a:gd name="T1" fmla="*/ 0 h 17"/>
                <a:gd name="T2" fmla="*/ 9 w 53"/>
                <a:gd name="T3" fmla="*/ 1 h 17"/>
                <a:gd name="T4" fmla="*/ 24 w 53"/>
                <a:gd name="T5" fmla="*/ 11 h 17"/>
                <a:gd name="T6" fmla="*/ 33 w 53"/>
                <a:gd name="T7" fmla="*/ 10 h 17"/>
                <a:gd name="T8" fmla="*/ 18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7"/>
                <a:gd name="T17" fmla="*/ 53 w 5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1" name="Freeform 112"/>
            <p:cNvSpPr>
              <a:spLocks/>
            </p:cNvSpPr>
            <p:nvPr/>
          </p:nvSpPr>
          <p:spPr bwMode="ltGray">
            <a:xfrm>
              <a:off x="3474" y="1247"/>
              <a:ext cx="42" cy="28"/>
            </a:xfrm>
            <a:custGeom>
              <a:avLst/>
              <a:gdLst>
                <a:gd name="T0" fmla="*/ 42 w 57"/>
                <a:gd name="T1" fmla="*/ 3 h 37"/>
                <a:gd name="T2" fmla="*/ 18 w 57"/>
                <a:gd name="T3" fmla="*/ 18 h 37"/>
                <a:gd name="T4" fmla="*/ 8 w 57"/>
                <a:gd name="T5" fmla="*/ 26 h 37"/>
                <a:gd name="T6" fmla="*/ 7 w 57"/>
                <a:gd name="T7" fmla="*/ 3 h 37"/>
                <a:gd name="T8" fmla="*/ 15 w 57"/>
                <a:gd name="T9" fmla="*/ 0 h 37"/>
                <a:gd name="T10" fmla="*/ 42 w 57"/>
                <a:gd name="T11" fmla="*/ 3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37"/>
                <a:gd name="T20" fmla="*/ 57 w 57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2" name="Freeform 113"/>
            <p:cNvSpPr>
              <a:spLocks/>
            </p:cNvSpPr>
            <p:nvPr/>
          </p:nvSpPr>
          <p:spPr bwMode="ltGray">
            <a:xfrm>
              <a:off x="3504" y="1260"/>
              <a:ext cx="50" cy="20"/>
            </a:xfrm>
            <a:custGeom>
              <a:avLst/>
              <a:gdLst>
                <a:gd name="T0" fmla="*/ 21 w 68"/>
                <a:gd name="T1" fmla="*/ 0 h 26"/>
                <a:gd name="T2" fmla="*/ 8 w 68"/>
                <a:gd name="T3" fmla="*/ 5 h 26"/>
                <a:gd name="T4" fmla="*/ 42 w 68"/>
                <a:gd name="T5" fmla="*/ 20 h 26"/>
                <a:gd name="T6" fmla="*/ 46 w 68"/>
                <a:gd name="T7" fmla="*/ 18 h 26"/>
                <a:gd name="T8" fmla="*/ 21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26"/>
                <a:gd name="T17" fmla="*/ 68 w 6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3" name="Freeform 114"/>
            <p:cNvSpPr>
              <a:spLocks/>
            </p:cNvSpPr>
            <p:nvPr/>
          </p:nvSpPr>
          <p:spPr bwMode="ltGray">
            <a:xfrm>
              <a:off x="3558" y="1263"/>
              <a:ext cx="50" cy="32"/>
            </a:xfrm>
            <a:custGeom>
              <a:avLst/>
              <a:gdLst>
                <a:gd name="T0" fmla="*/ 38 w 66"/>
                <a:gd name="T1" fmla="*/ 7 h 43"/>
                <a:gd name="T2" fmla="*/ 20 w 66"/>
                <a:gd name="T3" fmla="*/ 7 h 43"/>
                <a:gd name="T4" fmla="*/ 8 w 66"/>
                <a:gd name="T5" fmla="*/ 7 h 43"/>
                <a:gd name="T6" fmla="*/ 6 w 66"/>
                <a:gd name="T7" fmla="*/ 26 h 43"/>
                <a:gd name="T8" fmla="*/ 24 w 66"/>
                <a:gd name="T9" fmla="*/ 32 h 43"/>
                <a:gd name="T10" fmla="*/ 47 w 66"/>
                <a:gd name="T11" fmla="*/ 20 h 43"/>
                <a:gd name="T12" fmla="*/ 38 w 66"/>
                <a:gd name="T13" fmla="*/ 7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43"/>
                <a:gd name="T23" fmla="*/ 66 w 6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4" name="Freeform 115"/>
            <p:cNvSpPr>
              <a:spLocks/>
            </p:cNvSpPr>
            <p:nvPr/>
          </p:nvSpPr>
          <p:spPr bwMode="ltGray">
            <a:xfrm>
              <a:off x="3907" y="1290"/>
              <a:ext cx="88" cy="31"/>
            </a:xfrm>
            <a:custGeom>
              <a:avLst/>
              <a:gdLst>
                <a:gd name="T0" fmla="*/ 11 w 117"/>
                <a:gd name="T1" fmla="*/ 0 h 41"/>
                <a:gd name="T2" fmla="*/ 6 w 117"/>
                <a:gd name="T3" fmla="*/ 12 h 41"/>
                <a:gd name="T4" fmla="*/ 38 w 117"/>
                <a:gd name="T5" fmla="*/ 23 h 41"/>
                <a:gd name="T6" fmla="*/ 57 w 117"/>
                <a:gd name="T7" fmla="*/ 27 h 41"/>
                <a:gd name="T8" fmla="*/ 84 w 117"/>
                <a:gd name="T9" fmla="*/ 17 h 41"/>
                <a:gd name="T10" fmla="*/ 59 w 117"/>
                <a:gd name="T11" fmla="*/ 3 h 41"/>
                <a:gd name="T12" fmla="*/ 11 w 117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7"/>
                <a:gd name="T22" fmla="*/ 0 h 41"/>
                <a:gd name="T23" fmla="*/ 117 w 117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5" name="Freeform 116"/>
            <p:cNvSpPr>
              <a:spLocks/>
            </p:cNvSpPr>
            <p:nvPr/>
          </p:nvSpPr>
          <p:spPr bwMode="ltGray">
            <a:xfrm>
              <a:off x="3997" y="1289"/>
              <a:ext cx="46" cy="24"/>
            </a:xfrm>
            <a:custGeom>
              <a:avLst/>
              <a:gdLst>
                <a:gd name="T0" fmla="*/ 24 w 62"/>
                <a:gd name="T1" fmla="*/ 3 h 32"/>
                <a:gd name="T2" fmla="*/ 46 w 62"/>
                <a:gd name="T3" fmla="*/ 7 h 32"/>
                <a:gd name="T4" fmla="*/ 22 w 62"/>
                <a:gd name="T5" fmla="*/ 24 h 32"/>
                <a:gd name="T6" fmla="*/ 4 w 62"/>
                <a:gd name="T7" fmla="*/ 16 h 32"/>
                <a:gd name="T8" fmla="*/ 24 w 62"/>
                <a:gd name="T9" fmla="*/ 3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2"/>
                <a:gd name="T17" fmla="*/ 62 w 6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6" name="Freeform 117"/>
            <p:cNvSpPr>
              <a:spLocks/>
            </p:cNvSpPr>
            <p:nvPr/>
          </p:nvSpPr>
          <p:spPr bwMode="ltGray">
            <a:xfrm>
              <a:off x="3976" y="1318"/>
              <a:ext cx="37" cy="17"/>
            </a:xfrm>
            <a:custGeom>
              <a:avLst/>
              <a:gdLst>
                <a:gd name="T0" fmla="*/ 15 w 49"/>
                <a:gd name="T1" fmla="*/ 1 h 23"/>
                <a:gd name="T2" fmla="*/ 5 w 49"/>
                <a:gd name="T3" fmla="*/ 4 h 23"/>
                <a:gd name="T4" fmla="*/ 29 w 49"/>
                <a:gd name="T5" fmla="*/ 17 h 23"/>
                <a:gd name="T6" fmla="*/ 15 w 49"/>
                <a:gd name="T7" fmla="*/ 1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23"/>
                <a:gd name="T14" fmla="*/ 49 w 49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7" name="Freeform 118"/>
            <p:cNvSpPr>
              <a:spLocks/>
            </p:cNvSpPr>
            <p:nvPr/>
          </p:nvSpPr>
          <p:spPr bwMode="ltGray">
            <a:xfrm>
              <a:off x="4228" y="1542"/>
              <a:ext cx="76" cy="114"/>
            </a:xfrm>
            <a:custGeom>
              <a:avLst/>
              <a:gdLst>
                <a:gd name="T0" fmla="*/ 4 w 102"/>
                <a:gd name="T1" fmla="*/ 0 h 152"/>
                <a:gd name="T2" fmla="*/ 0 w 102"/>
                <a:gd name="T3" fmla="*/ 14 h 152"/>
                <a:gd name="T4" fmla="*/ 10 w 102"/>
                <a:gd name="T5" fmla="*/ 31 h 152"/>
                <a:gd name="T6" fmla="*/ 24 w 102"/>
                <a:gd name="T7" fmla="*/ 54 h 152"/>
                <a:gd name="T8" fmla="*/ 27 w 102"/>
                <a:gd name="T9" fmla="*/ 78 h 152"/>
                <a:gd name="T10" fmla="*/ 60 w 102"/>
                <a:gd name="T11" fmla="*/ 114 h 152"/>
                <a:gd name="T12" fmla="*/ 64 w 102"/>
                <a:gd name="T13" fmla="*/ 93 h 152"/>
                <a:gd name="T14" fmla="*/ 55 w 102"/>
                <a:gd name="T15" fmla="*/ 76 h 152"/>
                <a:gd name="T16" fmla="*/ 46 w 102"/>
                <a:gd name="T17" fmla="*/ 69 h 152"/>
                <a:gd name="T18" fmla="*/ 39 w 102"/>
                <a:gd name="T19" fmla="*/ 56 h 152"/>
                <a:gd name="T20" fmla="*/ 31 w 102"/>
                <a:gd name="T21" fmla="*/ 33 h 152"/>
                <a:gd name="T22" fmla="*/ 3 w 102"/>
                <a:gd name="T23" fmla="*/ 9 h 152"/>
                <a:gd name="T24" fmla="*/ 4 w 102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52"/>
                <a:gd name="T41" fmla="*/ 102 w 102"/>
                <a:gd name="T42" fmla="*/ 152 h 1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8" name="Freeform 119"/>
            <p:cNvSpPr>
              <a:spLocks/>
            </p:cNvSpPr>
            <p:nvPr/>
          </p:nvSpPr>
          <p:spPr bwMode="ltGray">
            <a:xfrm>
              <a:off x="4289" y="1660"/>
              <a:ext cx="55" cy="78"/>
            </a:xfrm>
            <a:custGeom>
              <a:avLst/>
              <a:gdLst>
                <a:gd name="T0" fmla="*/ 48 w 74"/>
                <a:gd name="T1" fmla="*/ 17 h 103"/>
                <a:gd name="T2" fmla="*/ 55 w 74"/>
                <a:gd name="T3" fmla="*/ 30 h 103"/>
                <a:gd name="T4" fmla="*/ 22 w 74"/>
                <a:gd name="T5" fmla="*/ 64 h 103"/>
                <a:gd name="T6" fmla="*/ 24 w 74"/>
                <a:gd name="T7" fmla="*/ 76 h 103"/>
                <a:gd name="T8" fmla="*/ 15 w 74"/>
                <a:gd name="T9" fmla="*/ 71 h 103"/>
                <a:gd name="T10" fmla="*/ 4 w 74"/>
                <a:gd name="T11" fmla="*/ 64 h 103"/>
                <a:gd name="T12" fmla="*/ 0 w 74"/>
                <a:gd name="T13" fmla="*/ 62 h 103"/>
                <a:gd name="T14" fmla="*/ 7 w 74"/>
                <a:gd name="T15" fmla="*/ 44 h 103"/>
                <a:gd name="T16" fmla="*/ 9 w 74"/>
                <a:gd name="T17" fmla="*/ 39 h 103"/>
                <a:gd name="T18" fmla="*/ 1 w 74"/>
                <a:gd name="T19" fmla="*/ 18 h 103"/>
                <a:gd name="T20" fmla="*/ 3 w 74"/>
                <a:gd name="T21" fmla="*/ 11 h 103"/>
                <a:gd name="T22" fmla="*/ 19 w 74"/>
                <a:gd name="T23" fmla="*/ 17 h 103"/>
                <a:gd name="T24" fmla="*/ 27 w 74"/>
                <a:gd name="T25" fmla="*/ 27 h 103"/>
                <a:gd name="T26" fmla="*/ 48 w 74"/>
                <a:gd name="T27" fmla="*/ 17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"/>
                <a:gd name="T43" fmla="*/ 0 h 103"/>
                <a:gd name="T44" fmla="*/ 74 w 74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9" name="Freeform 120"/>
            <p:cNvSpPr>
              <a:spLocks/>
            </p:cNvSpPr>
            <p:nvPr/>
          </p:nvSpPr>
          <p:spPr bwMode="ltGray">
            <a:xfrm>
              <a:off x="4253" y="1740"/>
              <a:ext cx="109" cy="189"/>
            </a:xfrm>
            <a:custGeom>
              <a:avLst/>
              <a:gdLst>
                <a:gd name="T0" fmla="*/ 61 w 146"/>
                <a:gd name="T1" fmla="*/ 75 h 252"/>
                <a:gd name="T2" fmla="*/ 49 w 146"/>
                <a:gd name="T3" fmla="*/ 80 h 252"/>
                <a:gd name="T4" fmla="*/ 48 w 146"/>
                <a:gd name="T5" fmla="*/ 99 h 252"/>
                <a:gd name="T6" fmla="*/ 16 w 146"/>
                <a:gd name="T7" fmla="*/ 110 h 252"/>
                <a:gd name="T8" fmla="*/ 6 w 146"/>
                <a:gd name="T9" fmla="*/ 126 h 252"/>
                <a:gd name="T10" fmla="*/ 15 w 146"/>
                <a:gd name="T11" fmla="*/ 137 h 252"/>
                <a:gd name="T12" fmla="*/ 6 w 146"/>
                <a:gd name="T13" fmla="*/ 149 h 252"/>
                <a:gd name="T14" fmla="*/ 18 w 146"/>
                <a:gd name="T15" fmla="*/ 189 h 252"/>
                <a:gd name="T16" fmla="*/ 21 w 146"/>
                <a:gd name="T17" fmla="*/ 161 h 252"/>
                <a:gd name="T18" fmla="*/ 16 w 146"/>
                <a:gd name="T19" fmla="*/ 144 h 252"/>
                <a:gd name="T20" fmla="*/ 31 w 146"/>
                <a:gd name="T21" fmla="*/ 132 h 252"/>
                <a:gd name="T22" fmla="*/ 39 w 146"/>
                <a:gd name="T23" fmla="*/ 119 h 252"/>
                <a:gd name="T24" fmla="*/ 49 w 146"/>
                <a:gd name="T25" fmla="*/ 131 h 252"/>
                <a:gd name="T26" fmla="*/ 33 w 146"/>
                <a:gd name="T27" fmla="*/ 143 h 252"/>
                <a:gd name="T28" fmla="*/ 42 w 146"/>
                <a:gd name="T29" fmla="*/ 150 h 252"/>
                <a:gd name="T30" fmla="*/ 51 w 146"/>
                <a:gd name="T31" fmla="*/ 134 h 252"/>
                <a:gd name="T32" fmla="*/ 63 w 146"/>
                <a:gd name="T33" fmla="*/ 138 h 252"/>
                <a:gd name="T34" fmla="*/ 78 w 146"/>
                <a:gd name="T35" fmla="*/ 111 h 252"/>
                <a:gd name="T36" fmla="*/ 85 w 146"/>
                <a:gd name="T37" fmla="*/ 117 h 252"/>
                <a:gd name="T38" fmla="*/ 102 w 146"/>
                <a:gd name="T39" fmla="*/ 111 h 252"/>
                <a:gd name="T40" fmla="*/ 109 w 146"/>
                <a:gd name="T41" fmla="*/ 98 h 252"/>
                <a:gd name="T42" fmla="*/ 106 w 146"/>
                <a:gd name="T43" fmla="*/ 83 h 252"/>
                <a:gd name="T44" fmla="*/ 100 w 146"/>
                <a:gd name="T45" fmla="*/ 74 h 252"/>
                <a:gd name="T46" fmla="*/ 91 w 146"/>
                <a:gd name="T47" fmla="*/ 30 h 252"/>
                <a:gd name="T48" fmla="*/ 70 w 146"/>
                <a:gd name="T49" fmla="*/ 0 h 252"/>
                <a:gd name="T50" fmla="*/ 58 w 146"/>
                <a:gd name="T51" fmla="*/ 9 h 252"/>
                <a:gd name="T52" fmla="*/ 72 w 146"/>
                <a:gd name="T53" fmla="*/ 26 h 252"/>
                <a:gd name="T54" fmla="*/ 72 w 146"/>
                <a:gd name="T55" fmla="*/ 48 h 252"/>
                <a:gd name="T56" fmla="*/ 61 w 146"/>
                <a:gd name="T57" fmla="*/ 75 h 2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252"/>
                <a:gd name="T89" fmla="*/ 146 w 146"/>
                <a:gd name="T90" fmla="*/ 252 h 2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0" name="Freeform 121"/>
            <p:cNvSpPr>
              <a:spLocks/>
            </p:cNvSpPr>
            <p:nvPr/>
          </p:nvSpPr>
          <p:spPr bwMode="ltGray">
            <a:xfrm>
              <a:off x="3192" y="1236"/>
              <a:ext cx="52" cy="30"/>
            </a:xfrm>
            <a:custGeom>
              <a:avLst/>
              <a:gdLst>
                <a:gd name="T0" fmla="*/ 44 w 70"/>
                <a:gd name="T1" fmla="*/ 0 h 40"/>
                <a:gd name="T2" fmla="*/ 48 w 70"/>
                <a:gd name="T3" fmla="*/ 15 h 40"/>
                <a:gd name="T4" fmla="*/ 30 w 70"/>
                <a:gd name="T5" fmla="*/ 18 h 40"/>
                <a:gd name="T6" fmla="*/ 23 w 70"/>
                <a:gd name="T7" fmla="*/ 30 h 40"/>
                <a:gd name="T8" fmla="*/ 5 w 70"/>
                <a:gd name="T9" fmla="*/ 29 h 40"/>
                <a:gd name="T10" fmla="*/ 1 w 70"/>
                <a:gd name="T11" fmla="*/ 27 h 40"/>
                <a:gd name="T12" fmla="*/ 25 w 70"/>
                <a:gd name="T13" fmla="*/ 15 h 40"/>
                <a:gd name="T14" fmla="*/ 44 w 70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"/>
                <a:gd name="T25" fmla="*/ 0 h 40"/>
                <a:gd name="T26" fmla="*/ 70 w 70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1" name="Freeform 122"/>
            <p:cNvSpPr>
              <a:spLocks/>
            </p:cNvSpPr>
            <p:nvPr/>
          </p:nvSpPr>
          <p:spPr bwMode="ltGray">
            <a:xfrm>
              <a:off x="3085" y="1245"/>
              <a:ext cx="19" cy="22"/>
            </a:xfrm>
            <a:custGeom>
              <a:avLst/>
              <a:gdLst>
                <a:gd name="T0" fmla="*/ 13 w 26"/>
                <a:gd name="T1" fmla="*/ 0 h 29"/>
                <a:gd name="T2" fmla="*/ 0 w 26"/>
                <a:gd name="T3" fmla="*/ 14 h 29"/>
                <a:gd name="T4" fmla="*/ 13 w 26"/>
                <a:gd name="T5" fmla="*/ 20 h 29"/>
                <a:gd name="T6" fmla="*/ 13 w 2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9"/>
                <a:gd name="T14" fmla="*/ 26 w 2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2" name="Freeform 123"/>
            <p:cNvSpPr>
              <a:spLocks/>
            </p:cNvSpPr>
            <p:nvPr/>
          </p:nvSpPr>
          <p:spPr bwMode="ltGray">
            <a:xfrm>
              <a:off x="3109" y="1244"/>
              <a:ext cx="37" cy="27"/>
            </a:xfrm>
            <a:custGeom>
              <a:avLst/>
              <a:gdLst>
                <a:gd name="T0" fmla="*/ 11 w 49"/>
                <a:gd name="T1" fmla="*/ 4 h 36"/>
                <a:gd name="T2" fmla="*/ 0 w 49"/>
                <a:gd name="T3" fmla="*/ 14 h 36"/>
                <a:gd name="T4" fmla="*/ 5 w 49"/>
                <a:gd name="T5" fmla="*/ 24 h 36"/>
                <a:gd name="T6" fmla="*/ 14 w 49"/>
                <a:gd name="T7" fmla="*/ 27 h 36"/>
                <a:gd name="T8" fmla="*/ 30 w 49"/>
                <a:gd name="T9" fmla="*/ 19 h 36"/>
                <a:gd name="T10" fmla="*/ 11 w 49"/>
                <a:gd name="T11" fmla="*/ 4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36"/>
                <a:gd name="T20" fmla="*/ 49 w 49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3" name="Freeform 124"/>
            <p:cNvSpPr>
              <a:spLocks/>
            </p:cNvSpPr>
            <p:nvPr/>
          </p:nvSpPr>
          <p:spPr bwMode="ltGray">
            <a:xfrm>
              <a:off x="3170" y="1235"/>
              <a:ext cx="20" cy="16"/>
            </a:xfrm>
            <a:custGeom>
              <a:avLst/>
              <a:gdLst>
                <a:gd name="T0" fmla="*/ 8 w 27"/>
                <a:gd name="T1" fmla="*/ 0 h 22"/>
                <a:gd name="T2" fmla="*/ 2 w 27"/>
                <a:gd name="T3" fmla="*/ 9 h 22"/>
                <a:gd name="T4" fmla="*/ 14 w 27"/>
                <a:gd name="T5" fmla="*/ 16 h 22"/>
                <a:gd name="T6" fmla="*/ 8 w 2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2"/>
                <a:gd name="T14" fmla="*/ 27 w 2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4" name="Freeform 125"/>
            <p:cNvSpPr>
              <a:spLocks/>
            </p:cNvSpPr>
            <p:nvPr/>
          </p:nvSpPr>
          <p:spPr bwMode="ltGray">
            <a:xfrm>
              <a:off x="3152" y="1253"/>
              <a:ext cx="15" cy="13"/>
            </a:xfrm>
            <a:custGeom>
              <a:avLst/>
              <a:gdLst>
                <a:gd name="T0" fmla="*/ 8 w 20"/>
                <a:gd name="T1" fmla="*/ 0 h 18"/>
                <a:gd name="T2" fmla="*/ 7 w 20"/>
                <a:gd name="T3" fmla="*/ 13 h 18"/>
                <a:gd name="T4" fmla="*/ 8 w 20"/>
                <a:gd name="T5" fmla="*/ 0 h 18"/>
                <a:gd name="T6" fmla="*/ 0 60000 65536"/>
                <a:gd name="T7" fmla="*/ 0 60000 65536"/>
                <a:gd name="T8" fmla="*/ 0 60000 65536"/>
                <a:gd name="T9" fmla="*/ 0 w 20"/>
                <a:gd name="T10" fmla="*/ 0 h 18"/>
                <a:gd name="T11" fmla="*/ 20 w 2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5" name="Freeform 126"/>
            <p:cNvSpPr>
              <a:spLocks/>
            </p:cNvSpPr>
            <p:nvPr/>
          </p:nvSpPr>
          <p:spPr bwMode="ltGray">
            <a:xfrm>
              <a:off x="4292" y="1269"/>
              <a:ext cx="18" cy="33"/>
            </a:xfrm>
            <a:custGeom>
              <a:avLst/>
              <a:gdLst>
                <a:gd name="T0" fmla="*/ 18 w 24"/>
                <a:gd name="T1" fmla="*/ 0 h 44"/>
                <a:gd name="T2" fmla="*/ 6 w 24"/>
                <a:gd name="T3" fmla="*/ 12 h 44"/>
                <a:gd name="T4" fmla="*/ 0 w 24"/>
                <a:gd name="T5" fmla="*/ 26 h 44"/>
                <a:gd name="T6" fmla="*/ 12 w 24"/>
                <a:gd name="T7" fmla="*/ 30 h 44"/>
                <a:gd name="T8" fmla="*/ 18 w 2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4"/>
                <a:gd name="T17" fmla="*/ 24 w 2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6" name="Freeform 127"/>
            <p:cNvSpPr>
              <a:spLocks/>
            </p:cNvSpPr>
            <p:nvPr/>
          </p:nvSpPr>
          <p:spPr bwMode="ltGray">
            <a:xfrm>
              <a:off x="3408" y="2721"/>
              <a:ext cx="31" cy="18"/>
            </a:xfrm>
            <a:custGeom>
              <a:avLst/>
              <a:gdLst>
                <a:gd name="T0" fmla="*/ 23 w 41"/>
                <a:gd name="T1" fmla="*/ 0 h 24"/>
                <a:gd name="T2" fmla="*/ 20 w 41"/>
                <a:gd name="T3" fmla="*/ 18 h 24"/>
                <a:gd name="T4" fmla="*/ 23 w 41"/>
                <a:gd name="T5" fmla="*/ 0 h 24"/>
                <a:gd name="T6" fmla="*/ 0 60000 65536"/>
                <a:gd name="T7" fmla="*/ 0 60000 65536"/>
                <a:gd name="T8" fmla="*/ 0 60000 65536"/>
                <a:gd name="T9" fmla="*/ 0 w 41"/>
                <a:gd name="T10" fmla="*/ 0 h 24"/>
                <a:gd name="T11" fmla="*/ 41 w 41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7" name="Freeform 128"/>
            <p:cNvSpPr>
              <a:spLocks/>
            </p:cNvSpPr>
            <p:nvPr/>
          </p:nvSpPr>
          <p:spPr bwMode="ltGray">
            <a:xfrm>
              <a:off x="3448" y="2714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8" name="Freeform 129"/>
            <p:cNvSpPr>
              <a:spLocks/>
            </p:cNvSpPr>
            <p:nvPr/>
          </p:nvSpPr>
          <p:spPr bwMode="ltGray">
            <a:xfrm>
              <a:off x="3381" y="2560"/>
              <a:ext cx="9" cy="15"/>
            </a:xfrm>
            <a:custGeom>
              <a:avLst/>
              <a:gdLst>
                <a:gd name="T0" fmla="*/ 7 w 13"/>
                <a:gd name="T1" fmla="*/ 4 h 20"/>
                <a:gd name="T2" fmla="*/ 1 w 13"/>
                <a:gd name="T3" fmla="*/ 8 h 20"/>
                <a:gd name="T4" fmla="*/ 6 w 13"/>
                <a:gd name="T5" fmla="*/ 15 h 20"/>
                <a:gd name="T6" fmla="*/ 7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9" name="Freeform 130"/>
            <p:cNvSpPr>
              <a:spLocks/>
            </p:cNvSpPr>
            <p:nvPr/>
          </p:nvSpPr>
          <p:spPr bwMode="ltGray">
            <a:xfrm>
              <a:off x="3441" y="2487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0" name="Freeform 131"/>
            <p:cNvSpPr>
              <a:spLocks/>
            </p:cNvSpPr>
            <p:nvPr/>
          </p:nvSpPr>
          <p:spPr bwMode="ltGray">
            <a:xfrm>
              <a:off x="3417" y="2486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1" name="Freeform 132"/>
            <p:cNvSpPr>
              <a:spLocks/>
            </p:cNvSpPr>
            <p:nvPr/>
          </p:nvSpPr>
          <p:spPr bwMode="ltGray">
            <a:xfrm>
              <a:off x="3406" y="2508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2" name="Freeform 133"/>
            <p:cNvSpPr>
              <a:spLocks/>
            </p:cNvSpPr>
            <p:nvPr/>
          </p:nvSpPr>
          <p:spPr bwMode="ltGray">
            <a:xfrm>
              <a:off x="3381" y="2542"/>
              <a:ext cx="9" cy="15"/>
            </a:xfrm>
            <a:custGeom>
              <a:avLst/>
              <a:gdLst>
                <a:gd name="T0" fmla="*/ 7 w 13"/>
                <a:gd name="T1" fmla="*/ 4 h 20"/>
                <a:gd name="T2" fmla="*/ 1 w 13"/>
                <a:gd name="T3" fmla="*/ 8 h 20"/>
                <a:gd name="T4" fmla="*/ 6 w 13"/>
                <a:gd name="T5" fmla="*/ 15 h 20"/>
                <a:gd name="T6" fmla="*/ 7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3" name="Freeform 134"/>
            <p:cNvSpPr>
              <a:spLocks/>
            </p:cNvSpPr>
            <p:nvPr/>
          </p:nvSpPr>
          <p:spPr bwMode="ltGray">
            <a:xfrm>
              <a:off x="3400" y="2529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4" name="Freeform 135"/>
            <p:cNvSpPr>
              <a:spLocks/>
            </p:cNvSpPr>
            <p:nvPr/>
          </p:nvSpPr>
          <p:spPr bwMode="ltGray">
            <a:xfrm>
              <a:off x="2667" y="1541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5" name="Freeform 136"/>
            <p:cNvSpPr>
              <a:spLocks/>
            </p:cNvSpPr>
            <p:nvPr/>
          </p:nvSpPr>
          <p:spPr bwMode="ltGray">
            <a:xfrm>
              <a:off x="2606" y="1507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6" name="Freeform 137"/>
            <p:cNvSpPr>
              <a:spLocks/>
            </p:cNvSpPr>
            <p:nvPr/>
          </p:nvSpPr>
          <p:spPr bwMode="ltGray">
            <a:xfrm>
              <a:off x="2387" y="1287"/>
              <a:ext cx="2053" cy="1635"/>
            </a:xfrm>
            <a:custGeom>
              <a:avLst/>
              <a:gdLst>
                <a:gd name="T0" fmla="*/ 544 w 2742"/>
                <a:gd name="T1" fmla="*/ 680 h 2182"/>
                <a:gd name="T2" fmla="*/ 416 w 2742"/>
                <a:gd name="T3" fmla="*/ 643 h 2182"/>
                <a:gd name="T4" fmla="*/ 331 w 2742"/>
                <a:gd name="T5" fmla="*/ 599 h 2182"/>
                <a:gd name="T6" fmla="*/ 174 w 2742"/>
                <a:gd name="T7" fmla="*/ 622 h 2182"/>
                <a:gd name="T8" fmla="*/ 129 w 2742"/>
                <a:gd name="T9" fmla="*/ 673 h 2182"/>
                <a:gd name="T10" fmla="*/ 46 w 2742"/>
                <a:gd name="T11" fmla="*/ 761 h 2182"/>
                <a:gd name="T12" fmla="*/ 16 w 2742"/>
                <a:gd name="T13" fmla="*/ 856 h 2182"/>
                <a:gd name="T14" fmla="*/ 58 w 2742"/>
                <a:gd name="T15" fmla="*/ 1001 h 2182"/>
                <a:gd name="T16" fmla="*/ 145 w 2742"/>
                <a:gd name="T17" fmla="*/ 1058 h 2182"/>
                <a:gd name="T18" fmla="*/ 238 w 2742"/>
                <a:gd name="T19" fmla="*/ 1049 h 2182"/>
                <a:gd name="T20" fmla="*/ 340 w 2742"/>
                <a:gd name="T21" fmla="*/ 1066 h 2182"/>
                <a:gd name="T22" fmla="*/ 394 w 2742"/>
                <a:gd name="T23" fmla="*/ 1136 h 2182"/>
                <a:gd name="T24" fmla="*/ 428 w 2742"/>
                <a:gd name="T25" fmla="*/ 1362 h 2182"/>
                <a:gd name="T26" fmla="*/ 463 w 2742"/>
                <a:gd name="T27" fmla="*/ 1515 h 2182"/>
                <a:gd name="T28" fmla="*/ 494 w 2742"/>
                <a:gd name="T29" fmla="*/ 1620 h 2182"/>
                <a:gd name="T30" fmla="*/ 651 w 2742"/>
                <a:gd name="T31" fmla="*/ 1607 h 2182"/>
                <a:gd name="T32" fmla="*/ 750 w 2742"/>
                <a:gd name="T33" fmla="*/ 1487 h 2182"/>
                <a:gd name="T34" fmla="*/ 813 w 2742"/>
                <a:gd name="T35" fmla="*/ 1374 h 2182"/>
                <a:gd name="T36" fmla="*/ 827 w 2742"/>
                <a:gd name="T37" fmla="*/ 1262 h 2182"/>
                <a:gd name="T38" fmla="*/ 927 w 2742"/>
                <a:gd name="T39" fmla="*/ 1092 h 2182"/>
                <a:gd name="T40" fmla="*/ 994 w 2742"/>
                <a:gd name="T41" fmla="*/ 998 h 2182"/>
                <a:gd name="T42" fmla="*/ 840 w 2742"/>
                <a:gd name="T43" fmla="*/ 931 h 2182"/>
                <a:gd name="T44" fmla="*/ 726 w 2742"/>
                <a:gd name="T45" fmla="*/ 727 h 2182"/>
                <a:gd name="T46" fmla="*/ 813 w 2742"/>
                <a:gd name="T47" fmla="*/ 821 h 2182"/>
                <a:gd name="T48" fmla="*/ 906 w 2742"/>
                <a:gd name="T49" fmla="*/ 955 h 2182"/>
                <a:gd name="T50" fmla="*/ 1063 w 2742"/>
                <a:gd name="T51" fmla="*/ 889 h 2182"/>
                <a:gd name="T52" fmla="*/ 1093 w 2742"/>
                <a:gd name="T53" fmla="*/ 794 h 2182"/>
                <a:gd name="T54" fmla="*/ 1045 w 2742"/>
                <a:gd name="T55" fmla="*/ 778 h 2182"/>
                <a:gd name="T56" fmla="*/ 999 w 2742"/>
                <a:gd name="T57" fmla="*/ 779 h 2182"/>
                <a:gd name="T58" fmla="*/ 925 w 2742"/>
                <a:gd name="T59" fmla="*/ 719 h 2182"/>
                <a:gd name="T60" fmla="*/ 1054 w 2742"/>
                <a:gd name="T61" fmla="*/ 737 h 2182"/>
                <a:gd name="T62" fmla="*/ 1175 w 2742"/>
                <a:gd name="T63" fmla="*/ 767 h 2182"/>
                <a:gd name="T64" fmla="*/ 1289 w 2742"/>
                <a:gd name="T65" fmla="*/ 853 h 2182"/>
                <a:gd name="T66" fmla="*/ 1313 w 2742"/>
                <a:gd name="T67" fmla="*/ 881 h 2182"/>
                <a:gd name="T68" fmla="*/ 1418 w 2742"/>
                <a:gd name="T69" fmla="*/ 959 h 2182"/>
                <a:gd name="T70" fmla="*/ 1601 w 2742"/>
                <a:gd name="T71" fmla="*/ 848 h 2182"/>
                <a:gd name="T72" fmla="*/ 1668 w 2742"/>
                <a:gd name="T73" fmla="*/ 974 h 2182"/>
                <a:gd name="T74" fmla="*/ 1731 w 2742"/>
                <a:gd name="T75" fmla="*/ 971 h 2182"/>
                <a:gd name="T76" fmla="*/ 1700 w 2742"/>
                <a:gd name="T77" fmla="*/ 875 h 2182"/>
                <a:gd name="T78" fmla="*/ 1725 w 2742"/>
                <a:gd name="T79" fmla="*/ 826 h 2182"/>
                <a:gd name="T80" fmla="*/ 1801 w 2742"/>
                <a:gd name="T81" fmla="*/ 659 h 2182"/>
                <a:gd name="T82" fmla="*/ 1776 w 2742"/>
                <a:gd name="T83" fmla="*/ 548 h 2182"/>
                <a:gd name="T84" fmla="*/ 1780 w 2742"/>
                <a:gd name="T85" fmla="*/ 505 h 2182"/>
                <a:gd name="T86" fmla="*/ 1822 w 2742"/>
                <a:gd name="T87" fmla="*/ 592 h 2182"/>
                <a:gd name="T88" fmla="*/ 1836 w 2742"/>
                <a:gd name="T89" fmla="*/ 433 h 2182"/>
                <a:gd name="T90" fmla="*/ 1818 w 2742"/>
                <a:gd name="T91" fmla="*/ 283 h 2182"/>
                <a:gd name="T92" fmla="*/ 1845 w 2742"/>
                <a:gd name="T93" fmla="*/ 171 h 2182"/>
                <a:gd name="T94" fmla="*/ 1891 w 2742"/>
                <a:gd name="T95" fmla="*/ 118 h 2182"/>
                <a:gd name="T96" fmla="*/ 1909 w 2742"/>
                <a:gd name="T97" fmla="*/ 186 h 2182"/>
                <a:gd name="T98" fmla="*/ 2005 w 2742"/>
                <a:gd name="T99" fmla="*/ 225 h 2182"/>
                <a:gd name="T100" fmla="*/ 1935 w 2742"/>
                <a:gd name="T101" fmla="*/ 135 h 2182"/>
                <a:gd name="T102" fmla="*/ 1996 w 2742"/>
                <a:gd name="T103" fmla="*/ 69 h 2182"/>
                <a:gd name="T104" fmla="*/ 1996 w 2742"/>
                <a:gd name="T105" fmla="*/ 31 h 2182"/>
                <a:gd name="T106" fmla="*/ 2034 w 2742"/>
                <a:gd name="T107" fmla="*/ 0 h 21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42"/>
                <a:gd name="T163" fmla="*/ 0 h 2182"/>
                <a:gd name="T164" fmla="*/ 2742 w 2742"/>
                <a:gd name="T165" fmla="*/ 2182 h 218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42" h="2182">
                  <a:moveTo>
                    <a:pt x="926" y="908"/>
                  </a:moveTo>
                  <a:cubicBezTo>
                    <a:pt x="877" y="906"/>
                    <a:pt x="867" y="898"/>
                    <a:pt x="822" y="896"/>
                  </a:cubicBezTo>
                  <a:cubicBezTo>
                    <a:pt x="806" y="893"/>
                    <a:pt x="790" y="887"/>
                    <a:pt x="774" y="884"/>
                  </a:cubicBezTo>
                  <a:cubicBezTo>
                    <a:pt x="768" y="880"/>
                    <a:pt x="756" y="872"/>
                    <a:pt x="756" y="872"/>
                  </a:cubicBezTo>
                  <a:cubicBezTo>
                    <a:pt x="733" y="875"/>
                    <a:pt x="741" y="879"/>
                    <a:pt x="726" y="884"/>
                  </a:cubicBezTo>
                  <a:cubicBezTo>
                    <a:pt x="718" y="895"/>
                    <a:pt x="721" y="897"/>
                    <a:pt x="726" y="908"/>
                  </a:cubicBezTo>
                  <a:cubicBezTo>
                    <a:pt x="728" y="912"/>
                    <a:pt x="730" y="920"/>
                    <a:pt x="730" y="920"/>
                  </a:cubicBezTo>
                  <a:cubicBezTo>
                    <a:pt x="700" y="930"/>
                    <a:pt x="674" y="909"/>
                    <a:pt x="648" y="900"/>
                  </a:cubicBezTo>
                  <a:cubicBezTo>
                    <a:pt x="640" y="876"/>
                    <a:pt x="628" y="879"/>
                    <a:pt x="602" y="876"/>
                  </a:cubicBezTo>
                  <a:cubicBezTo>
                    <a:pt x="593" y="870"/>
                    <a:pt x="591" y="870"/>
                    <a:pt x="580" y="872"/>
                  </a:cubicBezTo>
                  <a:cubicBezTo>
                    <a:pt x="569" y="868"/>
                    <a:pt x="576" y="871"/>
                    <a:pt x="562" y="862"/>
                  </a:cubicBezTo>
                  <a:cubicBezTo>
                    <a:pt x="560" y="861"/>
                    <a:pt x="556" y="858"/>
                    <a:pt x="556" y="858"/>
                  </a:cubicBezTo>
                  <a:cubicBezTo>
                    <a:pt x="554" y="856"/>
                    <a:pt x="550" y="850"/>
                    <a:pt x="550" y="846"/>
                  </a:cubicBezTo>
                  <a:cubicBezTo>
                    <a:pt x="551" y="840"/>
                    <a:pt x="556" y="828"/>
                    <a:pt x="556" y="828"/>
                  </a:cubicBezTo>
                  <a:cubicBezTo>
                    <a:pt x="554" y="796"/>
                    <a:pt x="560" y="791"/>
                    <a:pt x="530" y="794"/>
                  </a:cubicBezTo>
                  <a:cubicBezTo>
                    <a:pt x="519" y="805"/>
                    <a:pt x="518" y="800"/>
                    <a:pt x="506" y="796"/>
                  </a:cubicBezTo>
                  <a:cubicBezTo>
                    <a:pt x="491" y="797"/>
                    <a:pt x="479" y="800"/>
                    <a:pt x="464" y="802"/>
                  </a:cubicBezTo>
                  <a:cubicBezTo>
                    <a:pt x="457" y="801"/>
                    <a:pt x="449" y="802"/>
                    <a:pt x="442" y="800"/>
                  </a:cubicBezTo>
                  <a:cubicBezTo>
                    <a:pt x="440" y="799"/>
                    <a:pt x="438" y="796"/>
                    <a:pt x="436" y="796"/>
                  </a:cubicBezTo>
                  <a:cubicBezTo>
                    <a:pt x="417" y="794"/>
                    <a:pt x="394" y="803"/>
                    <a:pt x="376" y="808"/>
                  </a:cubicBezTo>
                  <a:cubicBezTo>
                    <a:pt x="366" y="811"/>
                    <a:pt x="356" y="815"/>
                    <a:pt x="346" y="818"/>
                  </a:cubicBezTo>
                  <a:cubicBezTo>
                    <a:pt x="340" y="820"/>
                    <a:pt x="328" y="824"/>
                    <a:pt x="328" y="824"/>
                  </a:cubicBezTo>
                  <a:cubicBezTo>
                    <a:pt x="302" y="821"/>
                    <a:pt x="278" y="820"/>
                    <a:pt x="252" y="822"/>
                  </a:cubicBezTo>
                  <a:cubicBezTo>
                    <a:pt x="245" y="824"/>
                    <a:pt x="239" y="826"/>
                    <a:pt x="232" y="830"/>
                  </a:cubicBezTo>
                  <a:cubicBezTo>
                    <a:pt x="231" y="832"/>
                    <a:pt x="231" y="834"/>
                    <a:pt x="230" y="836"/>
                  </a:cubicBezTo>
                  <a:cubicBezTo>
                    <a:pt x="228" y="838"/>
                    <a:pt x="225" y="838"/>
                    <a:pt x="224" y="840"/>
                  </a:cubicBezTo>
                  <a:cubicBezTo>
                    <a:pt x="217" y="852"/>
                    <a:pt x="222" y="860"/>
                    <a:pt x="210" y="866"/>
                  </a:cubicBezTo>
                  <a:cubicBezTo>
                    <a:pt x="204" y="870"/>
                    <a:pt x="198" y="874"/>
                    <a:pt x="192" y="878"/>
                  </a:cubicBezTo>
                  <a:cubicBezTo>
                    <a:pt x="188" y="881"/>
                    <a:pt x="180" y="886"/>
                    <a:pt x="180" y="886"/>
                  </a:cubicBezTo>
                  <a:cubicBezTo>
                    <a:pt x="178" y="891"/>
                    <a:pt x="173" y="893"/>
                    <a:pt x="172" y="898"/>
                  </a:cubicBezTo>
                  <a:cubicBezTo>
                    <a:pt x="170" y="907"/>
                    <a:pt x="174" y="927"/>
                    <a:pt x="164" y="936"/>
                  </a:cubicBezTo>
                  <a:cubicBezTo>
                    <a:pt x="156" y="943"/>
                    <a:pt x="144" y="950"/>
                    <a:pt x="134" y="954"/>
                  </a:cubicBezTo>
                  <a:cubicBezTo>
                    <a:pt x="134" y="954"/>
                    <a:pt x="119" y="959"/>
                    <a:pt x="116" y="960"/>
                  </a:cubicBezTo>
                  <a:cubicBezTo>
                    <a:pt x="114" y="961"/>
                    <a:pt x="110" y="962"/>
                    <a:pt x="110" y="962"/>
                  </a:cubicBezTo>
                  <a:cubicBezTo>
                    <a:pt x="101" y="971"/>
                    <a:pt x="91" y="981"/>
                    <a:pt x="80" y="988"/>
                  </a:cubicBezTo>
                  <a:cubicBezTo>
                    <a:pt x="74" y="998"/>
                    <a:pt x="71" y="1010"/>
                    <a:pt x="62" y="1016"/>
                  </a:cubicBezTo>
                  <a:cubicBezTo>
                    <a:pt x="57" y="1024"/>
                    <a:pt x="49" y="1028"/>
                    <a:pt x="42" y="1036"/>
                  </a:cubicBezTo>
                  <a:cubicBezTo>
                    <a:pt x="35" y="1044"/>
                    <a:pt x="33" y="1056"/>
                    <a:pt x="30" y="1066"/>
                  </a:cubicBezTo>
                  <a:cubicBezTo>
                    <a:pt x="27" y="1074"/>
                    <a:pt x="25" y="1082"/>
                    <a:pt x="22" y="1090"/>
                  </a:cubicBezTo>
                  <a:cubicBezTo>
                    <a:pt x="21" y="1094"/>
                    <a:pt x="18" y="1102"/>
                    <a:pt x="18" y="1102"/>
                  </a:cubicBezTo>
                  <a:cubicBezTo>
                    <a:pt x="21" y="1111"/>
                    <a:pt x="36" y="1126"/>
                    <a:pt x="36" y="1126"/>
                  </a:cubicBezTo>
                  <a:cubicBezTo>
                    <a:pt x="34" y="1133"/>
                    <a:pt x="22" y="1142"/>
                    <a:pt x="22" y="1142"/>
                  </a:cubicBezTo>
                  <a:cubicBezTo>
                    <a:pt x="19" y="1152"/>
                    <a:pt x="23" y="1158"/>
                    <a:pt x="32" y="1164"/>
                  </a:cubicBezTo>
                  <a:cubicBezTo>
                    <a:pt x="38" y="1181"/>
                    <a:pt x="22" y="1205"/>
                    <a:pt x="8" y="1214"/>
                  </a:cubicBezTo>
                  <a:cubicBezTo>
                    <a:pt x="0" y="1238"/>
                    <a:pt x="6" y="1237"/>
                    <a:pt x="16" y="1256"/>
                  </a:cubicBezTo>
                  <a:cubicBezTo>
                    <a:pt x="31" y="1285"/>
                    <a:pt x="40" y="1292"/>
                    <a:pt x="70" y="1302"/>
                  </a:cubicBezTo>
                  <a:cubicBezTo>
                    <a:pt x="80" y="1316"/>
                    <a:pt x="75" y="1311"/>
                    <a:pt x="84" y="1320"/>
                  </a:cubicBezTo>
                  <a:cubicBezTo>
                    <a:pt x="83" y="1326"/>
                    <a:pt x="79" y="1330"/>
                    <a:pt x="78" y="1336"/>
                  </a:cubicBezTo>
                  <a:cubicBezTo>
                    <a:pt x="77" y="1346"/>
                    <a:pt x="93" y="1361"/>
                    <a:pt x="98" y="1368"/>
                  </a:cubicBezTo>
                  <a:cubicBezTo>
                    <a:pt x="103" y="1376"/>
                    <a:pt x="122" y="1382"/>
                    <a:pt x="122" y="1382"/>
                  </a:cubicBezTo>
                  <a:cubicBezTo>
                    <a:pt x="125" y="1381"/>
                    <a:pt x="128" y="1382"/>
                    <a:pt x="130" y="1380"/>
                  </a:cubicBezTo>
                  <a:cubicBezTo>
                    <a:pt x="132" y="1379"/>
                    <a:pt x="130" y="1375"/>
                    <a:pt x="132" y="1374"/>
                  </a:cubicBezTo>
                  <a:cubicBezTo>
                    <a:pt x="134" y="1373"/>
                    <a:pt x="143" y="1384"/>
                    <a:pt x="144" y="1384"/>
                  </a:cubicBezTo>
                  <a:cubicBezTo>
                    <a:pt x="158" y="1396"/>
                    <a:pt x="177" y="1406"/>
                    <a:pt x="194" y="1412"/>
                  </a:cubicBezTo>
                  <a:cubicBezTo>
                    <a:pt x="197" y="1422"/>
                    <a:pt x="202" y="1420"/>
                    <a:pt x="212" y="1418"/>
                  </a:cubicBezTo>
                  <a:cubicBezTo>
                    <a:pt x="216" y="1415"/>
                    <a:pt x="220" y="1413"/>
                    <a:pt x="224" y="1410"/>
                  </a:cubicBezTo>
                  <a:cubicBezTo>
                    <a:pt x="228" y="1408"/>
                    <a:pt x="236" y="1406"/>
                    <a:pt x="236" y="1406"/>
                  </a:cubicBezTo>
                  <a:cubicBezTo>
                    <a:pt x="256" y="1413"/>
                    <a:pt x="278" y="1414"/>
                    <a:pt x="298" y="1416"/>
                  </a:cubicBezTo>
                  <a:cubicBezTo>
                    <a:pt x="307" y="1422"/>
                    <a:pt x="304" y="1427"/>
                    <a:pt x="316" y="1424"/>
                  </a:cubicBezTo>
                  <a:cubicBezTo>
                    <a:pt x="317" y="1416"/>
                    <a:pt x="316" y="1408"/>
                    <a:pt x="318" y="1400"/>
                  </a:cubicBezTo>
                  <a:cubicBezTo>
                    <a:pt x="322" y="1387"/>
                    <a:pt x="342" y="1413"/>
                    <a:pt x="346" y="1414"/>
                  </a:cubicBezTo>
                  <a:cubicBezTo>
                    <a:pt x="355" y="1400"/>
                    <a:pt x="370" y="1401"/>
                    <a:pt x="386" y="1400"/>
                  </a:cubicBezTo>
                  <a:cubicBezTo>
                    <a:pt x="395" y="1397"/>
                    <a:pt x="401" y="1391"/>
                    <a:pt x="410" y="1388"/>
                  </a:cubicBezTo>
                  <a:cubicBezTo>
                    <a:pt x="424" y="1390"/>
                    <a:pt x="438" y="1393"/>
                    <a:pt x="452" y="1398"/>
                  </a:cubicBezTo>
                  <a:cubicBezTo>
                    <a:pt x="454" y="1400"/>
                    <a:pt x="458" y="1406"/>
                    <a:pt x="458" y="1410"/>
                  </a:cubicBezTo>
                  <a:cubicBezTo>
                    <a:pt x="458" y="1414"/>
                    <a:pt x="454" y="1422"/>
                    <a:pt x="454" y="1422"/>
                  </a:cubicBezTo>
                  <a:cubicBezTo>
                    <a:pt x="462" y="1427"/>
                    <a:pt x="471" y="1429"/>
                    <a:pt x="480" y="1432"/>
                  </a:cubicBezTo>
                  <a:cubicBezTo>
                    <a:pt x="482" y="1433"/>
                    <a:pt x="486" y="1434"/>
                    <a:pt x="486" y="1434"/>
                  </a:cubicBezTo>
                  <a:cubicBezTo>
                    <a:pt x="498" y="1430"/>
                    <a:pt x="511" y="1431"/>
                    <a:pt x="522" y="1438"/>
                  </a:cubicBezTo>
                  <a:cubicBezTo>
                    <a:pt x="526" y="1444"/>
                    <a:pt x="530" y="1450"/>
                    <a:pt x="534" y="1456"/>
                  </a:cubicBezTo>
                  <a:cubicBezTo>
                    <a:pt x="537" y="1460"/>
                    <a:pt x="542" y="1468"/>
                    <a:pt x="542" y="1468"/>
                  </a:cubicBezTo>
                  <a:cubicBezTo>
                    <a:pt x="537" y="1484"/>
                    <a:pt x="531" y="1500"/>
                    <a:pt x="526" y="1516"/>
                  </a:cubicBezTo>
                  <a:cubicBezTo>
                    <a:pt x="522" y="1527"/>
                    <a:pt x="525" y="1520"/>
                    <a:pt x="516" y="1534"/>
                  </a:cubicBezTo>
                  <a:cubicBezTo>
                    <a:pt x="515" y="1536"/>
                    <a:pt x="512" y="1540"/>
                    <a:pt x="512" y="1540"/>
                  </a:cubicBezTo>
                  <a:cubicBezTo>
                    <a:pt x="516" y="1577"/>
                    <a:pt x="528" y="1570"/>
                    <a:pt x="546" y="1594"/>
                  </a:cubicBezTo>
                  <a:cubicBezTo>
                    <a:pt x="568" y="1622"/>
                    <a:pt x="585" y="1649"/>
                    <a:pt x="594" y="1684"/>
                  </a:cubicBezTo>
                  <a:cubicBezTo>
                    <a:pt x="593" y="1702"/>
                    <a:pt x="601" y="1747"/>
                    <a:pt x="578" y="1762"/>
                  </a:cubicBezTo>
                  <a:cubicBezTo>
                    <a:pt x="569" y="1790"/>
                    <a:pt x="576" y="1763"/>
                    <a:pt x="572" y="1818"/>
                  </a:cubicBezTo>
                  <a:cubicBezTo>
                    <a:pt x="571" y="1829"/>
                    <a:pt x="560" y="1837"/>
                    <a:pt x="556" y="1848"/>
                  </a:cubicBezTo>
                  <a:cubicBezTo>
                    <a:pt x="560" y="1877"/>
                    <a:pt x="572" y="1890"/>
                    <a:pt x="592" y="1910"/>
                  </a:cubicBezTo>
                  <a:cubicBezTo>
                    <a:pt x="596" y="1914"/>
                    <a:pt x="600" y="1917"/>
                    <a:pt x="602" y="1922"/>
                  </a:cubicBezTo>
                  <a:cubicBezTo>
                    <a:pt x="604" y="1926"/>
                    <a:pt x="606" y="1934"/>
                    <a:pt x="606" y="1934"/>
                  </a:cubicBezTo>
                  <a:cubicBezTo>
                    <a:pt x="608" y="1959"/>
                    <a:pt x="609" y="1976"/>
                    <a:pt x="612" y="1998"/>
                  </a:cubicBezTo>
                  <a:cubicBezTo>
                    <a:pt x="614" y="2012"/>
                    <a:pt x="613" y="2008"/>
                    <a:pt x="618" y="2022"/>
                  </a:cubicBezTo>
                  <a:cubicBezTo>
                    <a:pt x="619" y="2024"/>
                    <a:pt x="620" y="2028"/>
                    <a:pt x="620" y="2028"/>
                  </a:cubicBezTo>
                  <a:cubicBezTo>
                    <a:pt x="622" y="2048"/>
                    <a:pt x="623" y="2060"/>
                    <a:pt x="640" y="2072"/>
                  </a:cubicBezTo>
                  <a:cubicBezTo>
                    <a:pt x="645" y="2079"/>
                    <a:pt x="649" y="2083"/>
                    <a:pt x="656" y="2088"/>
                  </a:cubicBezTo>
                  <a:cubicBezTo>
                    <a:pt x="661" y="2104"/>
                    <a:pt x="669" y="2120"/>
                    <a:pt x="674" y="2136"/>
                  </a:cubicBezTo>
                  <a:cubicBezTo>
                    <a:pt x="673" y="2142"/>
                    <a:pt x="675" y="2149"/>
                    <a:pt x="672" y="2154"/>
                  </a:cubicBezTo>
                  <a:cubicBezTo>
                    <a:pt x="670" y="2158"/>
                    <a:pt x="660" y="2162"/>
                    <a:pt x="660" y="2162"/>
                  </a:cubicBezTo>
                  <a:cubicBezTo>
                    <a:pt x="649" y="2179"/>
                    <a:pt x="678" y="2181"/>
                    <a:pt x="688" y="2182"/>
                  </a:cubicBezTo>
                  <a:cubicBezTo>
                    <a:pt x="716" y="2176"/>
                    <a:pt x="741" y="2170"/>
                    <a:pt x="770" y="2168"/>
                  </a:cubicBezTo>
                  <a:cubicBezTo>
                    <a:pt x="794" y="2164"/>
                    <a:pt x="816" y="2159"/>
                    <a:pt x="840" y="2156"/>
                  </a:cubicBezTo>
                  <a:cubicBezTo>
                    <a:pt x="844" y="2155"/>
                    <a:pt x="848" y="2154"/>
                    <a:pt x="852" y="2152"/>
                  </a:cubicBezTo>
                  <a:cubicBezTo>
                    <a:pt x="854" y="2151"/>
                    <a:pt x="856" y="2149"/>
                    <a:pt x="858" y="2148"/>
                  </a:cubicBezTo>
                  <a:cubicBezTo>
                    <a:pt x="862" y="2146"/>
                    <a:pt x="870" y="2144"/>
                    <a:pt x="870" y="2144"/>
                  </a:cubicBezTo>
                  <a:cubicBezTo>
                    <a:pt x="877" y="2137"/>
                    <a:pt x="884" y="2129"/>
                    <a:pt x="892" y="2124"/>
                  </a:cubicBezTo>
                  <a:cubicBezTo>
                    <a:pt x="897" y="2117"/>
                    <a:pt x="901" y="2113"/>
                    <a:pt x="908" y="2108"/>
                  </a:cubicBezTo>
                  <a:cubicBezTo>
                    <a:pt x="914" y="2099"/>
                    <a:pt x="926" y="2093"/>
                    <a:pt x="936" y="2090"/>
                  </a:cubicBezTo>
                  <a:cubicBezTo>
                    <a:pt x="951" y="2075"/>
                    <a:pt x="965" y="2059"/>
                    <a:pt x="972" y="2038"/>
                  </a:cubicBezTo>
                  <a:cubicBezTo>
                    <a:pt x="971" y="2034"/>
                    <a:pt x="970" y="2030"/>
                    <a:pt x="970" y="2026"/>
                  </a:cubicBezTo>
                  <a:cubicBezTo>
                    <a:pt x="970" y="1985"/>
                    <a:pt x="979" y="1999"/>
                    <a:pt x="1002" y="1984"/>
                  </a:cubicBezTo>
                  <a:cubicBezTo>
                    <a:pt x="1008" y="1976"/>
                    <a:pt x="1013" y="1969"/>
                    <a:pt x="1016" y="1960"/>
                  </a:cubicBezTo>
                  <a:cubicBezTo>
                    <a:pt x="1015" y="1938"/>
                    <a:pt x="1017" y="1912"/>
                    <a:pt x="1004" y="1892"/>
                  </a:cubicBezTo>
                  <a:cubicBezTo>
                    <a:pt x="1009" y="1878"/>
                    <a:pt x="1025" y="1886"/>
                    <a:pt x="1036" y="1890"/>
                  </a:cubicBezTo>
                  <a:cubicBezTo>
                    <a:pt x="1040" y="1896"/>
                    <a:pt x="1040" y="1907"/>
                    <a:pt x="1044" y="1896"/>
                  </a:cubicBezTo>
                  <a:cubicBezTo>
                    <a:pt x="1045" y="1882"/>
                    <a:pt x="1045" y="1868"/>
                    <a:pt x="1046" y="1854"/>
                  </a:cubicBezTo>
                  <a:cubicBezTo>
                    <a:pt x="1047" y="1843"/>
                    <a:pt x="1077" y="1840"/>
                    <a:pt x="1086" y="1834"/>
                  </a:cubicBezTo>
                  <a:cubicBezTo>
                    <a:pt x="1092" y="1825"/>
                    <a:pt x="1105" y="1818"/>
                    <a:pt x="1114" y="1812"/>
                  </a:cubicBezTo>
                  <a:cubicBezTo>
                    <a:pt x="1118" y="1809"/>
                    <a:pt x="1126" y="1804"/>
                    <a:pt x="1126" y="1804"/>
                  </a:cubicBezTo>
                  <a:cubicBezTo>
                    <a:pt x="1137" y="1788"/>
                    <a:pt x="1125" y="1773"/>
                    <a:pt x="1122" y="1756"/>
                  </a:cubicBezTo>
                  <a:cubicBezTo>
                    <a:pt x="1124" y="1742"/>
                    <a:pt x="1126" y="1740"/>
                    <a:pt x="1130" y="1728"/>
                  </a:cubicBezTo>
                  <a:cubicBezTo>
                    <a:pt x="1127" y="1713"/>
                    <a:pt x="1120" y="1712"/>
                    <a:pt x="1110" y="1702"/>
                  </a:cubicBezTo>
                  <a:cubicBezTo>
                    <a:pt x="1108" y="1696"/>
                    <a:pt x="1104" y="1684"/>
                    <a:pt x="1104" y="1684"/>
                  </a:cubicBezTo>
                  <a:cubicBezTo>
                    <a:pt x="1105" y="1664"/>
                    <a:pt x="1105" y="1644"/>
                    <a:pt x="1106" y="1624"/>
                  </a:cubicBezTo>
                  <a:cubicBezTo>
                    <a:pt x="1108" y="1587"/>
                    <a:pt x="1144" y="1574"/>
                    <a:pt x="1166" y="1552"/>
                  </a:cubicBezTo>
                  <a:cubicBezTo>
                    <a:pt x="1169" y="1544"/>
                    <a:pt x="1175" y="1544"/>
                    <a:pt x="1178" y="1536"/>
                  </a:cubicBezTo>
                  <a:cubicBezTo>
                    <a:pt x="1183" y="1524"/>
                    <a:pt x="1181" y="1521"/>
                    <a:pt x="1190" y="1512"/>
                  </a:cubicBezTo>
                  <a:cubicBezTo>
                    <a:pt x="1194" y="1501"/>
                    <a:pt x="1204" y="1484"/>
                    <a:pt x="1216" y="1480"/>
                  </a:cubicBezTo>
                  <a:cubicBezTo>
                    <a:pt x="1222" y="1471"/>
                    <a:pt x="1229" y="1464"/>
                    <a:pt x="1238" y="1458"/>
                  </a:cubicBezTo>
                  <a:cubicBezTo>
                    <a:pt x="1243" y="1451"/>
                    <a:pt x="1247" y="1451"/>
                    <a:pt x="1254" y="1446"/>
                  </a:cubicBezTo>
                  <a:cubicBezTo>
                    <a:pt x="1259" y="1439"/>
                    <a:pt x="1262" y="1437"/>
                    <a:pt x="1270" y="1434"/>
                  </a:cubicBezTo>
                  <a:cubicBezTo>
                    <a:pt x="1279" y="1420"/>
                    <a:pt x="1274" y="1425"/>
                    <a:pt x="1284" y="1418"/>
                  </a:cubicBezTo>
                  <a:cubicBezTo>
                    <a:pt x="1292" y="1406"/>
                    <a:pt x="1300" y="1394"/>
                    <a:pt x="1308" y="1382"/>
                  </a:cubicBezTo>
                  <a:cubicBezTo>
                    <a:pt x="1313" y="1374"/>
                    <a:pt x="1315" y="1359"/>
                    <a:pt x="1318" y="1350"/>
                  </a:cubicBezTo>
                  <a:cubicBezTo>
                    <a:pt x="1322" y="1339"/>
                    <a:pt x="1319" y="1346"/>
                    <a:pt x="1328" y="1332"/>
                  </a:cubicBezTo>
                  <a:cubicBezTo>
                    <a:pt x="1333" y="1324"/>
                    <a:pt x="1333" y="1313"/>
                    <a:pt x="1336" y="1304"/>
                  </a:cubicBezTo>
                  <a:cubicBezTo>
                    <a:pt x="1333" y="1289"/>
                    <a:pt x="1329" y="1295"/>
                    <a:pt x="1316" y="1298"/>
                  </a:cubicBezTo>
                  <a:cubicBezTo>
                    <a:pt x="1290" y="1315"/>
                    <a:pt x="1252" y="1311"/>
                    <a:pt x="1224" y="1312"/>
                  </a:cubicBezTo>
                  <a:cubicBezTo>
                    <a:pt x="1186" y="1309"/>
                    <a:pt x="1190" y="1304"/>
                    <a:pt x="1168" y="1282"/>
                  </a:cubicBezTo>
                  <a:cubicBezTo>
                    <a:pt x="1163" y="1266"/>
                    <a:pt x="1153" y="1259"/>
                    <a:pt x="1140" y="1250"/>
                  </a:cubicBezTo>
                  <a:cubicBezTo>
                    <a:pt x="1135" y="1246"/>
                    <a:pt x="1122" y="1242"/>
                    <a:pt x="1122" y="1242"/>
                  </a:cubicBezTo>
                  <a:cubicBezTo>
                    <a:pt x="1113" y="1215"/>
                    <a:pt x="1102" y="1190"/>
                    <a:pt x="1086" y="1166"/>
                  </a:cubicBezTo>
                  <a:cubicBezTo>
                    <a:pt x="1079" y="1156"/>
                    <a:pt x="1084" y="1161"/>
                    <a:pt x="1070" y="1152"/>
                  </a:cubicBezTo>
                  <a:cubicBezTo>
                    <a:pt x="1066" y="1149"/>
                    <a:pt x="1058" y="1144"/>
                    <a:pt x="1058" y="1144"/>
                  </a:cubicBezTo>
                  <a:cubicBezTo>
                    <a:pt x="1046" y="1126"/>
                    <a:pt x="1056" y="1104"/>
                    <a:pt x="1044" y="1086"/>
                  </a:cubicBezTo>
                  <a:cubicBezTo>
                    <a:pt x="1029" y="1063"/>
                    <a:pt x="1009" y="1033"/>
                    <a:pt x="990" y="1014"/>
                  </a:cubicBezTo>
                  <a:cubicBezTo>
                    <a:pt x="986" y="996"/>
                    <a:pt x="980" y="985"/>
                    <a:pt x="970" y="970"/>
                  </a:cubicBezTo>
                  <a:cubicBezTo>
                    <a:pt x="966" y="965"/>
                    <a:pt x="962" y="952"/>
                    <a:pt x="962" y="952"/>
                  </a:cubicBezTo>
                  <a:cubicBezTo>
                    <a:pt x="985" y="944"/>
                    <a:pt x="1006" y="982"/>
                    <a:pt x="1020" y="996"/>
                  </a:cubicBezTo>
                  <a:cubicBezTo>
                    <a:pt x="1026" y="1015"/>
                    <a:pt x="1026" y="1017"/>
                    <a:pt x="1046" y="1024"/>
                  </a:cubicBezTo>
                  <a:cubicBezTo>
                    <a:pt x="1053" y="1026"/>
                    <a:pt x="1064" y="1036"/>
                    <a:pt x="1064" y="1036"/>
                  </a:cubicBezTo>
                  <a:cubicBezTo>
                    <a:pt x="1069" y="1044"/>
                    <a:pt x="1075" y="1050"/>
                    <a:pt x="1080" y="1058"/>
                  </a:cubicBezTo>
                  <a:cubicBezTo>
                    <a:pt x="1081" y="1075"/>
                    <a:pt x="1082" y="1082"/>
                    <a:pt x="1086" y="1096"/>
                  </a:cubicBezTo>
                  <a:cubicBezTo>
                    <a:pt x="1089" y="1125"/>
                    <a:pt x="1091" y="1124"/>
                    <a:pt x="1116" y="1132"/>
                  </a:cubicBezTo>
                  <a:cubicBezTo>
                    <a:pt x="1122" y="1138"/>
                    <a:pt x="1126" y="1144"/>
                    <a:pt x="1132" y="1150"/>
                  </a:cubicBezTo>
                  <a:cubicBezTo>
                    <a:pt x="1133" y="1152"/>
                    <a:pt x="1134" y="1154"/>
                    <a:pt x="1134" y="1156"/>
                  </a:cubicBezTo>
                  <a:cubicBezTo>
                    <a:pt x="1135" y="1161"/>
                    <a:pt x="1135" y="1167"/>
                    <a:pt x="1136" y="1172"/>
                  </a:cubicBezTo>
                  <a:cubicBezTo>
                    <a:pt x="1139" y="1182"/>
                    <a:pt x="1157" y="1187"/>
                    <a:pt x="1164" y="1194"/>
                  </a:cubicBezTo>
                  <a:cubicBezTo>
                    <a:pt x="1179" y="1238"/>
                    <a:pt x="1157" y="1261"/>
                    <a:pt x="1210" y="1274"/>
                  </a:cubicBezTo>
                  <a:cubicBezTo>
                    <a:pt x="1225" y="1272"/>
                    <a:pt x="1231" y="1274"/>
                    <a:pt x="1242" y="1266"/>
                  </a:cubicBezTo>
                  <a:cubicBezTo>
                    <a:pt x="1248" y="1257"/>
                    <a:pt x="1255" y="1255"/>
                    <a:pt x="1264" y="1250"/>
                  </a:cubicBezTo>
                  <a:cubicBezTo>
                    <a:pt x="1292" y="1234"/>
                    <a:pt x="1301" y="1229"/>
                    <a:pt x="1334" y="1222"/>
                  </a:cubicBezTo>
                  <a:cubicBezTo>
                    <a:pt x="1343" y="1220"/>
                    <a:pt x="1353" y="1217"/>
                    <a:pt x="1362" y="1214"/>
                  </a:cubicBezTo>
                  <a:cubicBezTo>
                    <a:pt x="1371" y="1211"/>
                    <a:pt x="1377" y="1201"/>
                    <a:pt x="1386" y="1198"/>
                  </a:cubicBezTo>
                  <a:cubicBezTo>
                    <a:pt x="1398" y="1194"/>
                    <a:pt x="1410" y="1193"/>
                    <a:pt x="1420" y="1186"/>
                  </a:cubicBezTo>
                  <a:cubicBezTo>
                    <a:pt x="1426" y="1177"/>
                    <a:pt x="1435" y="1171"/>
                    <a:pt x="1440" y="1162"/>
                  </a:cubicBezTo>
                  <a:cubicBezTo>
                    <a:pt x="1446" y="1150"/>
                    <a:pt x="1448" y="1136"/>
                    <a:pt x="1460" y="1128"/>
                  </a:cubicBezTo>
                  <a:cubicBezTo>
                    <a:pt x="1467" y="1117"/>
                    <a:pt x="1470" y="1104"/>
                    <a:pt x="1474" y="1092"/>
                  </a:cubicBezTo>
                  <a:cubicBezTo>
                    <a:pt x="1476" y="1085"/>
                    <a:pt x="1482" y="1081"/>
                    <a:pt x="1484" y="1074"/>
                  </a:cubicBezTo>
                  <a:cubicBezTo>
                    <a:pt x="1475" y="1071"/>
                    <a:pt x="1475" y="1077"/>
                    <a:pt x="1466" y="1080"/>
                  </a:cubicBezTo>
                  <a:cubicBezTo>
                    <a:pt x="1461" y="1073"/>
                    <a:pt x="1467" y="1065"/>
                    <a:pt x="1460" y="1060"/>
                  </a:cubicBezTo>
                  <a:cubicBezTo>
                    <a:pt x="1455" y="1057"/>
                    <a:pt x="1442" y="1054"/>
                    <a:pt x="1442" y="1054"/>
                  </a:cubicBezTo>
                  <a:cubicBezTo>
                    <a:pt x="1432" y="1044"/>
                    <a:pt x="1430" y="1047"/>
                    <a:pt x="1418" y="1052"/>
                  </a:cubicBezTo>
                  <a:cubicBezTo>
                    <a:pt x="1414" y="1054"/>
                    <a:pt x="1406" y="1056"/>
                    <a:pt x="1406" y="1056"/>
                  </a:cubicBezTo>
                  <a:cubicBezTo>
                    <a:pt x="1402" y="1055"/>
                    <a:pt x="1397" y="1057"/>
                    <a:pt x="1394" y="1054"/>
                  </a:cubicBezTo>
                  <a:cubicBezTo>
                    <a:pt x="1391" y="1051"/>
                    <a:pt x="1390" y="1042"/>
                    <a:pt x="1390" y="1042"/>
                  </a:cubicBezTo>
                  <a:cubicBezTo>
                    <a:pt x="1392" y="1041"/>
                    <a:pt x="1394" y="1039"/>
                    <a:pt x="1396" y="1038"/>
                  </a:cubicBezTo>
                  <a:cubicBezTo>
                    <a:pt x="1410" y="1034"/>
                    <a:pt x="1419" y="1042"/>
                    <a:pt x="1410" y="1022"/>
                  </a:cubicBezTo>
                  <a:cubicBezTo>
                    <a:pt x="1409" y="1020"/>
                    <a:pt x="1406" y="1019"/>
                    <a:pt x="1404" y="1018"/>
                  </a:cubicBezTo>
                  <a:cubicBezTo>
                    <a:pt x="1400" y="1019"/>
                    <a:pt x="1394" y="1018"/>
                    <a:pt x="1392" y="1022"/>
                  </a:cubicBezTo>
                  <a:cubicBezTo>
                    <a:pt x="1391" y="1024"/>
                    <a:pt x="1390" y="1026"/>
                    <a:pt x="1388" y="1028"/>
                  </a:cubicBezTo>
                  <a:cubicBezTo>
                    <a:pt x="1377" y="1037"/>
                    <a:pt x="1363" y="1040"/>
                    <a:pt x="1350" y="1044"/>
                  </a:cubicBezTo>
                  <a:cubicBezTo>
                    <a:pt x="1345" y="1043"/>
                    <a:pt x="1339" y="1041"/>
                    <a:pt x="1334" y="1040"/>
                  </a:cubicBezTo>
                  <a:cubicBezTo>
                    <a:pt x="1331" y="1039"/>
                    <a:pt x="1326" y="1038"/>
                    <a:pt x="1326" y="1038"/>
                  </a:cubicBezTo>
                  <a:cubicBezTo>
                    <a:pt x="1314" y="1020"/>
                    <a:pt x="1311" y="1018"/>
                    <a:pt x="1290" y="1014"/>
                  </a:cubicBezTo>
                  <a:cubicBezTo>
                    <a:pt x="1291" y="1008"/>
                    <a:pt x="1294" y="1000"/>
                    <a:pt x="1290" y="994"/>
                  </a:cubicBezTo>
                  <a:cubicBezTo>
                    <a:pt x="1288" y="991"/>
                    <a:pt x="1276" y="986"/>
                    <a:pt x="1272" y="984"/>
                  </a:cubicBezTo>
                  <a:cubicBezTo>
                    <a:pt x="1268" y="982"/>
                    <a:pt x="1260" y="980"/>
                    <a:pt x="1260" y="980"/>
                  </a:cubicBezTo>
                  <a:cubicBezTo>
                    <a:pt x="1252" y="972"/>
                    <a:pt x="1244" y="968"/>
                    <a:pt x="1236" y="960"/>
                  </a:cubicBezTo>
                  <a:cubicBezTo>
                    <a:pt x="1238" y="947"/>
                    <a:pt x="1239" y="938"/>
                    <a:pt x="1252" y="934"/>
                  </a:cubicBezTo>
                  <a:cubicBezTo>
                    <a:pt x="1270" y="936"/>
                    <a:pt x="1286" y="940"/>
                    <a:pt x="1304" y="944"/>
                  </a:cubicBezTo>
                  <a:cubicBezTo>
                    <a:pt x="1311" y="954"/>
                    <a:pt x="1314" y="959"/>
                    <a:pt x="1324" y="966"/>
                  </a:cubicBezTo>
                  <a:cubicBezTo>
                    <a:pt x="1335" y="983"/>
                    <a:pt x="1346" y="985"/>
                    <a:pt x="1362" y="996"/>
                  </a:cubicBezTo>
                  <a:cubicBezTo>
                    <a:pt x="1374" y="995"/>
                    <a:pt x="1389" y="1000"/>
                    <a:pt x="1398" y="992"/>
                  </a:cubicBezTo>
                  <a:cubicBezTo>
                    <a:pt x="1411" y="982"/>
                    <a:pt x="1393" y="989"/>
                    <a:pt x="1408" y="984"/>
                  </a:cubicBezTo>
                  <a:cubicBezTo>
                    <a:pt x="1414" y="988"/>
                    <a:pt x="1420" y="990"/>
                    <a:pt x="1426" y="994"/>
                  </a:cubicBezTo>
                  <a:cubicBezTo>
                    <a:pt x="1435" y="1007"/>
                    <a:pt x="1454" y="1005"/>
                    <a:pt x="1468" y="1008"/>
                  </a:cubicBezTo>
                  <a:cubicBezTo>
                    <a:pt x="1491" y="1023"/>
                    <a:pt x="1475" y="1016"/>
                    <a:pt x="1518" y="1018"/>
                  </a:cubicBezTo>
                  <a:cubicBezTo>
                    <a:pt x="1531" y="1022"/>
                    <a:pt x="1538" y="1026"/>
                    <a:pt x="1546" y="1038"/>
                  </a:cubicBezTo>
                  <a:cubicBezTo>
                    <a:pt x="1542" y="1053"/>
                    <a:pt x="1552" y="1045"/>
                    <a:pt x="1560" y="1040"/>
                  </a:cubicBezTo>
                  <a:cubicBezTo>
                    <a:pt x="1563" y="1032"/>
                    <a:pt x="1567" y="1032"/>
                    <a:pt x="1570" y="1024"/>
                  </a:cubicBezTo>
                  <a:cubicBezTo>
                    <a:pt x="1583" y="1028"/>
                    <a:pt x="1580" y="1034"/>
                    <a:pt x="1578" y="1048"/>
                  </a:cubicBezTo>
                  <a:cubicBezTo>
                    <a:pt x="1590" y="1056"/>
                    <a:pt x="1603" y="1052"/>
                    <a:pt x="1616" y="1056"/>
                  </a:cubicBezTo>
                  <a:cubicBezTo>
                    <a:pt x="1625" y="1059"/>
                    <a:pt x="1631" y="1067"/>
                    <a:pt x="1640" y="1070"/>
                  </a:cubicBezTo>
                  <a:cubicBezTo>
                    <a:pt x="1655" y="1075"/>
                    <a:pt x="1670" y="1080"/>
                    <a:pt x="1682" y="1092"/>
                  </a:cubicBezTo>
                  <a:cubicBezTo>
                    <a:pt x="1686" y="1105"/>
                    <a:pt x="1692" y="1112"/>
                    <a:pt x="1704" y="1116"/>
                  </a:cubicBezTo>
                  <a:cubicBezTo>
                    <a:pt x="1710" y="1125"/>
                    <a:pt x="1713" y="1132"/>
                    <a:pt x="1722" y="1138"/>
                  </a:cubicBezTo>
                  <a:cubicBezTo>
                    <a:pt x="1740" y="1135"/>
                    <a:pt x="1732" y="1137"/>
                    <a:pt x="1748" y="1132"/>
                  </a:cubicBezTo>
                  <a:cubicBezTo>
                    <a:pt x="1750" y="1131"/>
                    <a:pt x="1754" y="1130"/>
                    <a:pt x="1754" y="1130"/>
                  </a:cubicBezTo>
                  <a:cubicBezTo>
                    <a:pt x="1767" y="1139"/>
                    <a:pt x="1757" y="1126"/>
                    <a:pt x="1754" y="1122"/>
                  </a:cubicBezTo>
                  <a:cubicBezTo>
                    <a:pt x="1750" y="1128"/>
                    <a:pt x="1744" y="1133"/>
                    <a:pt x="1742" y="1140"/>
                  </a:cubicBezTo>
                  <a:cubicBezTo>
                    <a:pt x="1741" y="1144"/>
                    <a:pt x="1738" y="1152"/>
                    <a:pt x="1738" y="1152"/>
                  </a:cubicBezTo>
                  <a:cubicBezTo>
                    <a:pt x="1739" y="1161"/>
                    <a:pt x="1741" y="1176"/>
                    <a:pt x="1754" y="1176"/>
                  </a:cubicBezTo>
                  <a:lnTo>
                    <a:pt x="1756" y="1222"/>
                  </a:lnTo>
                  <a:lnTo>
                    <a:pt x="1794" y="1340"/>
                  </a:lnTo>
                  <a:lnTo>
                    <a:pt x="1826" y="1378"/>
                  </a:lnTo>
                  <a:lnTo>
                    <a:pt x="1884" y="1326"/>
                  </a:lnTo>
                  <a:lnTo>
                    <a:pt x="1880" y="1290"/>
                  </a:lnTo>
                  <a:lnTo>
                    <a:pt x="1894" y="1280"/>
                  </a:lnTo>
                  <a:lnTo>
                    <a:pt x="1892" y="1236"/>
                  </a:lnTo>
                  <a:lnTo>
                    <a:pt x="1930" y="1222"/>
                  </a:lnTo>
                  <a:lnTo>
                    <a:pt x="2022" y="1142"/>
                  </a:lnTo>
                  <a:lnTo>
                    <a:pt x="2038" y="1122"/>
                  </a:lnTo>
                  <a:lnTo>
                    <a:pt x="2112" y="1102"/>
                  </a:lnTo>
                  <a:lnTo>
                    <a:pt x="2138" y="1132"/>
                  </a:lnTo>
                  <a:lnTo>
                    <a:pt x="2130" y="1146"/>
                  </a:lnTo>
                  <a:lnTo>
                    <a:pt x="2154" y="1170"/>
                  </a:lnTo>
                  <a:lnTo>
                    <a:pt x="2160" y="1200"/>
                  </a:lnTo>
                  <a:lnTo>
                    <a:pt x="2182" y="1210"/>
                  </a:lnTo>
                  <a:lnTo>
                    <a:pt x="2230" y="1192"/>
                  </a:lnTo>
                  <a:lnTo>
                    <a:pt x="2228" y="1300"/>
                  </a:lnTo>
                  <a:lnTo>
                    <a:pt x="2240" y="1276"/>
                  </a:lnTo>
                  <a:lnTo>
                    <a:pt x="2270" y="1334"/>
                  </a:lnTo>
                  <a:lnTo>
                    <a:pt x="2266" y="1374"/>
                  </a:lnTo>
                  <a:lnTo>
                    <a:pt x="2286" y="1350"/>
                  </a:lnTo>
                  <a:lnTo>
                    <a:pt x="2290" y="1330"/>
                  </a:lnTo>
                  <a:lnTo>
                    <a:pt x="2312" y="1296"/>
                  </a:lnTo>
                  <a:lnTo>
                    <a:pt x="2298" y="1278"/>
                  </a:lnTo>
                  <a:lnTo>
                    <a:pt x="2310" y="1258"/>
                  </a:lnTo>
                  <a:lnTo>
                    <a:pt x="2294" y="1218"/>
                  </a:lnTo>
                  <a:lnTo>
                    <a:pt x="2304" y="1188"/>
                  </a:lnTo>
                  <a:lnTo>
                    <a:pt x="2280" y="1196"/>
                  </a:lnTo>
                  <a:lnTo>
                    <a:pt x="2270" y="1168"/>
                  </a:lnTo>
                  <a:lnTo>
                    <a:pt x="2262" y="1128"/>
                  </a:lnTo>
                  <a:lnTo>
                    <a:pt x="2278" y="1090"/>
                  </a:lnTo>
                  <a:lnTo>
                    <a:pt x="2298" y="1116"/>
                  </a:lnTo>
                  <a:lnTo>
                    <a:pt x="2290" y="1176"/>
                  </a:lnTo>
                  <a:lnTo>
                    <a:pt x="2312" y="1134"/>
                  </a:lnTo>
                  <a:lnTo>
                    <a:pt x="2304" y="1102"/>
                  </a:lnTo>
                  <a:lnTo>
                    <a:pt x="2330" y="1080"/>
                  </a:lnTo>
                  <a:lnTo>
                    <a:pt x="2330" y="1066"/>
                  </a:lnTo>
                  <a:lnTo>
                    <a:pt x="2338" y="1070"/>
                  </a:lnTo>
                  <a:lnTo>
                    <a:pt x="2388" y="1012"/>
                  </a:lnTo>
                  <a:lnTo>
                    <a:pt x="2400" y="918"/>
                  </a:lnTo>
                  <a:lnTo>
                    <a:pt x="2406" y="880"/>
                  </a:lnTo>
                  <a:lnTo>
                    <a:pt x="2386" y="892"/>
                  </a:lnTo>
                  <a:lnTo>
                    <a:pt x="2378" y="878"/>
                  </a:lnTo>
                  <a:lnTo>
                    <a:pt x="2394" y="856"/>
                  </a:lnTo>
                  <a:lnTo>
                    <a:pt x="2362" y="796"/>
                  </a:lnTo>
                  <a:lnTo>
                    <a:pt x="2344" y="780"/>
                  </a:lnTo>
                  <a:lnTo>
                    <a:pt x="2372" y="732"/>
                  </a:lnTo>
                  <a:lnTo>
                    <a:pt x="2342" y="726"/>
                  </a:lnTo>
                  <a:lnTo>
                    <a:pt x="2318" y="716"/>
                  </a:lnTo>
                  <a:lnTo>
                    <a:pt x="2328" y="680"/>
                  </a:lnTo>
                  <a:lnTo>
                    <a:pt x="2344" y="658"/>
                  </a:lnTo>
                  <a:lnTo>
                    <a:pt x="2348" y="700"/>
                  </a:lnTo>
                  <a:lnTo>
                    <a:pt x="2378" y="674"/>
                  </a:lnTo>
                  <a:lnTo>
                    <a:pt x="2400" y="672"/>
                  </a:lnTo>
                  <a:lnTo>
                    <a:pt x="2390" y="700"/>
                  </a:lnTo>
                  <a:lnTo>
                    <a:pt x="2424" y="712"/>
                  </a:lnTo>
                  <a:lnTo>
                    <a:pt x="2414" y="734"/>
                  </a:lnTo>
                  <a:lnTo>
                    <a:pt x="2434" y="754"/>
                  </a:lnTo>
                  <a:lnTo>
                    <a:pt x="2434" y="790"/>
                  </a:lnTo>
                  <a:lnTo>
                    <a:pt x="2474" y="754"/>
                  </a:lnTo>
                  <a:lnTo>
                    <a:pt x="2460" y="716"/>
                  </a:lnTo>
                  <a:lnTo>
                    <a:pt x="2420" y="660"/>
                  </a:lnTo>
                  <a:lnTo>
                    <a:pt x="2434" y="640"/>
                  </a:lnTo>
                  <a:lnTo>
                    <a:pt x="2426" y="608"/>
                  </a:lnTo>
                  <a:lnTo>
                    <a:pt x="2452" y="578"/>
                  </a:lnTo>
                  <a:lnTo>
                    <a:pt x="2484" y="564"/>
                  </a:lnTo>
                  <a:lnTo>
                    <a:pt x="2482" y="500"/>
                  </a:lnTo>
                  <a:lnTo>
                    <a:pt x="2480" y="454"/>
                  </a:lnTo>
                  <a:lnTo>
                    <a:pt x="2470" y="414"/>
                  </a:lnTo>
                  <a:lnTo>
                    <a:pt x="2434" y="344"/>
                  </a:lnTo>
                  <a:lnTo>
                    <a:pt x="2428" y="378"/>
                  </a:lnTo>
                  <a:lnTo>
                    <a:pt x="2402" y="356"/>
                  </a:lnTo>
                  <a:lnTo>
                    <a:pt x="2380" y="366"/>
                  </a:lnTo>
                  <a:lnTo>
                    <a:pt x="2400" y="314"/>
                  </a:lnTo>
                  <a:lnTo>
                    <a:pt x="2420" y="270"/>
                  </a:lnTo>
                  <a:lnTo>
                    <a:pt x="2460" y="250"/>
                  </a:lnTo>
                  <a:lnTo>
                    <a:pt x="2464" y="228"/>
                  </a:lnTo>
                  <a:lnTo>
                    <a:pt x="2490" y="220"/>
                  </a:lnTo>
                  <a:lnTo>
                    <a:pt x="2490" y="240"/>
                  </a:lnTo>
                  <a:lnTo>
                    <a:pt x="2522" y="208"/>
                  </a:lnTo>
                  <a:lnTo>
                    <a:pt x="2504" y="200"/>
                  </a:lnTo>
                  <a:lnTo>
                    <a:pt x="2504" y="174"/>
                  </a:lnTo>
                  <a:lnTo>
                    <a:pt x="2526" y="158"/>
                  </a:lnTo>
                  <a:lnTo>
                    <a:pt x="2534" y="178"/>
                  </a:lnTo>
                  <a:lnTo>
                    <a:pt x="2564" y="148"/>
                  </a:lnTo>
                  <a:lnTo>
                    <a:pt x="2560" y="174"/>
                  </a:lnTo>
                  <a:lnTo>
                    <a:pt x="2562" y="196"/>
                  </a:lnTo>
                  <a:lnTo>
                    <a:pt x="2560" y="224"/>
                  </a:lnTo>
                  <a:lnTo>
                    <a:pt x="2550" y="248"/>
                  </a:lnTo>
                  <a:lnTo>
                    <a:pt x="2570" y="276"/>
                  </a:lnTo>
                  <a:lnTo>
                    <a:pt x="2578" y="296"/>
                  </a:lnTo>
                  <a:lnTo>
                    <a:pt x="2590" y="292"/>
                  </a:lnTo>
                  <a:lnTo>
                    <a:pt x="2650" y="354"/>
                  </a:lnTo>
                  <a:lnTo>
                    <a:pt x="2662" y="324"/>
                  </a:lnTo>
                  <a:lnTo>
                    <a:pt x="2678" y="300"/>
                  </a:lnTo>
                  <a:lnTo>
                    <a:pt x="2652" y="286"/>
                  </a:lnTo>
                  <a:lnTo>
                    <a:pt x="2658" y="260"/>
                  </a:lnTo>
                  <a:lnTo>
                    <a:pt x="2658" y="242"/>
                  </a:lnTo>
                  <a:lnTo>
                    <a:pt x="2630" y="214"/>
                  </a:lnTo>
                  <a:lnTo>
                    <a:pt x="2606" y="210"/>
                  </a:lnTo>
                  <a:lnTo>
                    <a:pt x="2584" y="180"/>
                  </a:lnTo>
                  <a:lnTo>
                    <a:pt x="2614" y="172"/>
                  </a:lnTo>
                  <a:lnTo>
                    <a:pt x="2628" y="148"/>
                  </a:lnTo>
                  <a:lnTo>
                    <a:pt x="2648" y="156"/>
                  </a:lnTo>
                  <a:lnTo>
                    <a:pt x="2666" y="146"/>
                  </a:lnTo>
                  <a:lnTo>
                    <a:pt x="2654" y="118"/>
                  </a:lnTo>
                  <a:lnTo>
                    <a:pt x="2666" y="92"/>
                  </a:lnTo>
                  <a:lnTo>
                    <a:pt x="2694" y="84"/>
                  </a:lnTo>
                  <a:lnTo>
                    <a:pt x="2668" y="74"/>
                  </a:lnTo>
                  <a:lnTo>
                    <a:pt x="2630" y="66"/>
                  </a:lnTo>
                  <a:lnTo>
                    <a:pt x="2650" y="46"/>
                  </a:lnTo>
                  <a:lnTo>
                    <a:pt x="2646" y="30"/>
                  </a:lnTo>
                  <a:lnTo>
                    <a:pt x="2666" y="42"/>
                  </a:lnTo>
                  <a:lnTo>
                    <a:pt x="2674" y="30"/>
                  </a:lnTo>
                  <a:lnTo>
                    <a:pt x="2696" y="30"/>
                  </a:lnTo>
                  <a:lnTo>
                    <a:pt x="2714" y="50"/>
                  </a:lnTo>
                  <a:lnTo>
                    <a:pt x="2742" y="34"/>
                  </a:lnTo>
                  <a:lnTo>
                    <a:pt x="2720" y="18"/>
                  </a:lnTo>
                  <a:lnTo>
                    <a:pt x="2716" y="0"/>
                  </a:lnTo>
                  <a:lnTo>
                    <a:pt x="2692" y="2"/>
                  </a:lnTo>
                  <a:lnTo>
                    <a:pt x="2668" y="10"/>
                  </a:lnTo>
                  <a:lnTo>
                    <a:pt x="926" y="90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8177" name="Line 2"/>
          <p:cNvSpPr>
            <a:spLocks noChangeShapeType="1"/>
          </p:cNvSpPr>
          <p:nvPr/>
        </p:nvSpPr>
        <p:spPr bwMode="auto">
          <a:xfrm flipH="1" flipV="1">
            <a:off x="1887538" y="4344988"/>
            <a:ext cx="2662237" cy="173355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8179" name="Line 4"/>
          <p:cNvSpPr>
            <a:spLocks noChangeShapeType="1"/>
          </p:cNvSpPr>
          <p:nvPr/>
        </p:nvSpPr>
        <p:spPr bwMode="auto">
          <a:xfrm flipV="1">
            <a:off x="4613275" y="4302125"/>
            <a:ext cx="2501900" cy="1778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88180" name="Picture 5" descr="shadow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5510213"/>
            <a:ext cx="4186238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181" name="Freeform 7"/>
          <p:cNvSpPr>
            <a:spLocks/>
          </p:cNvSpPr>
          <p:nvPr/>
        </p:nvSpPr>
        <p:spPr bwMode="gray">
          <a:xfrm>
            <a:off x="0" y="1354138"/>
            <a:ext cx="2574925" cy="2768600"/>
          </a:xfrm>
          <a:custGeom>
            <a:avLst/>
            <a:gdLst>
              <a:gd name="T0" fmla="*/ 0 w 1622"/>
              <a:gd name="T1" fmla="*/ 0 h 1744"/>
              <a:gd name="T2" fmla="*/ 6350 w 1622"/>
              <a:gd name="T3" fmla="*/ 2768600 h 1744"/>
              <a:gd name="T4" fmla="*/ 2574925 w 1622"/>
              <a:gd name="T5" fmla="*/ 2706688 h 1744"/>
              <a:gd name="T6" fmla="*/ 2574925 w 1622"/>
              <a:gd name="T7" fmla="*/ 206375 h 1744"/>
              <a:gd name="T8" fmla="*/ 0 w 1622"/>
              <a:gd name="T9" fmla="*/ 0 h 1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22"/>
              <a:gd name="T16" fmla="*/ 0 h 1744"/>
              <a:gd name="T17" fmla="*/ 1622 w 1622"/>
              <a:gd name="T18" fmla="*/ 1744 h 1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22" h="1744">
                <a:moveTo>
                  <a:pt x="0" y="0"/>
                </a:moveTo>
                <a:lnTo>
                  <a:pt x="4" y="1744"/>
                </a:lnTo>
                <a:lnTo>
                  <a:pt x="1622" y="1705"/>
                </a:lnTo>
                <a:lnTo>
                  <a:pt x="1622" y="1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96861"/>
            </a:schemeClr>
          </a:solidFill>
          <a:ln w="9525">
            <a:round/>
            <a:headEnd/>
            <a:tailEnd/>
          </a:ln>
          <a:scene3d>
            <a:camera prst="legacyPerspectiveTopLef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88183" name="Freeform 9"/>
          <p:cNvSpPr>
            <a:spLocks/>
          </p:cNvSpPr>
          <p:nvPr/>
        </p:nvSpPr>
        <p:spPr bwMode="gray">
          <a:xfrm>
            <a:off x="6575425" y="1258888"/>
            <a:ext cx="2568575" cy="2749550"/>
          </a:xfrm>
          <a:custGeom>
            <a:avLst/>
            <a:gdLst>
              <a:gd name="T0" fmla="*/ 2565400 w 1618"/>
              <a:gd name="T1" fmla="*/ 0 h 1732"/>
              <a:gd name="T2" fmla="*/ 2568575 w 1618"/>
              <a:gd name="T3" fmla="*/ 2749550 h 1732"/>
              <a:gd name="T4" fmla="*/ 0 w 1618"/>
              <a:gd name="T5" fmla="*/ 2687638 h 1732"/>
              <a:gd name="T6" fmla="*/ 0 w 1618"/>
              <a:gd name="T7" fmla="*/ 187325 h 1732"/>
              <a:gd name="T8" fmla="*/ 2565400 w 1618"/>
              <a:gd name="T9" fmla="*/ 0 h 17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18"/>
              <a:gd name="T16" fmla="*/ 0 h 1732"/>
              <a:gd name="T17" fmla="*/ 1618 w 1618"/>
              <a:gd name="T18" fmla="*/ 1732 h 17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18" h="1732">
                <a:moveTo>
                  <a:pt x="1616" y="0"/>
                </a:moveTo>
                <a:lnTo>
                  <a:pt x="1618" y="1732"/>
                </a:lnTo>
                <a:lnTo>
                  <a:pt x="0" y="1693"/>
                </a:lnTo>
                <a:lnTo>
                  <a:pt x="0" y="118"/>
                </a:lnTo>
                <a:lnTo>
                  <a:pt x="1616" y="0"/>
                </a:lnTo>
                <a:close/>
              </a:path>
            </a:pathLst>
          </a:custGeom>
          <a:solidFill>
            <a:schemeClr val="accent2"/>
          </a:solidFill>
          <a:ln w="9525">
            <a:round/>
            <a:headEnd/>
            <a:tailEnd/>
          </a:ln>
          <a:scene3d>
            <a:camera prst="legacyPerspectiveTopRigh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490506" name="Freeform 10"/>
          <p:cNvSpPr>
            <a:spLocks/>
          </p:cNvSpPr>
          <p:nvPr/>
        </p:nvSpPr>
        <p:spPr bwMode="ltGray">
          <a:xfrm>
            <a:off x="50800" y="1392238"/>
            <a:ext cx="2514600" cy="2724150"/>
          </a:xfrm>
          <a:custGeom>
            <a:avLst/>
            <a:gdLst>
              <a:gd name="T0" fmla="*/ 0 w 1584"/>
              <a:gd name="T1" fmla="*/ 0 h 1716"/>
              <a:gd name="T2" fmla="*/ 30 w 1584"/>
              <a:gd name="T3" fmla="*/ 1716 h 1716"/>
              <a:gd name="T4" fmla="*/ 1584 w 1584"/>
              <a:gd name="T5" fmla="*/ 1686 h 1716"/>
              <a:gd name="T6" fmla="*/ 1524 w 1584"/>
              <a:gd name="T7" fmla="*/ 120 h 1716"/>
              <a:gd name="T8" fmla="*/ 0 w 1584"/>
              <a:gd name="T9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76471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76471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490508" name="Freeform 12"/>
          <p:cNvSpPr>
            <a:spLocks/>
          </p:cNvSpPr>
          <p:nvPr/>
        </p:nvSpPr>
        <p:spPr bwMode="ltGray">
          <a:xfrm flipH="1">
            <a:off x="6589713" y="1289050"/>
            <a:ext cx="2514600" cy="2724150"/>
          </a:xfrm>
          <a:custGeom>
            <a:avLst/>
            <a:gdLst>
              <a:gd name="T0" fmla="*/ 0 w 1584"/>
              <a:gd name="T1" fmla="*/ 0 h 1716"/>
              <a:gd name="T2" fmla="*/ 30 w 1584"/>
              <a:gd name="T3" fmla="*/ 1716 h 1716"/>
              <a:gd name="T4" fmla="*/ 1584 w 1584"/>
              <a:gd name="T5" fmla="*/ 1686 h 1716"/>
              <a:gd name="T6" fmla="*/ 1524 w 1584"/>
              <a:gd name="T7" fmla="*/ 120 h 1716"/>
              <a:gd name="T8" fmla="*/ 0 w 1584"/>
              <a:gd name="T9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76078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76078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490515" name="Text Box 19"/>
          <p:cNvSpPr txBox="1">
            <a:spLocks noChangeArrowheads="1"/>
          </p:cNvSpPr>
          <p:nvPr/>
        </p:nvSpPr>
        <p:spPr bwMode="gray">
          <a:xfrm>
            <a:off x="185737" y="2192339"/>
            <a:ext cx="2266950" cy="1190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120650" indent="-120650">
              <a:spcBef>
                <a:spcPct val="50000"/>
              </a:spcBef>
            </a:pPr>
            <a:r>
              <a:rPr lang="en-US" altLang="zh-CN" dirty="0"/>
              <a:t>1.</a:t>
            </a:r>
            <a:r>
              <a:rPr lang="zh-CN" altLang="en-US" dirty="0"/>
              <a:t>打开数据表：启动数据库后，在“表”对象栏中，双击“学生信息表”； </a:t>
            </a:r>
            <a:endParaRPr lang="en-US" altLang="zh-CN" dirty="0"/>
          </a:p>
        </p:txBody>
      </p:sp>
      <p:sp>
        <p:nvSpPr>
          <p:cNvPr id="490516" name="Text Box 20"/>
          <p:cNvSpPr txBox="1">
            <a:spLocks noChangeArrowheads="1"/>
          </p:cNvSpPr>
          <p:nvPr/>
        </p:nvSpPr>
        <p:spPr bwMode="gray">
          <a:xfrm>
            <a:off x="6681788" y="1450975"/>
            <a:ext cx="2266950" cy="25853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120650" indent="-120650">
              <a:spcBef>
                <a:spcPct val="50000"/>
              </a:spcBef>
            </a:pPr>
            <a:r>
              <a:rPr lang="en-US" altLang="zh-CN" dirty="0"/>
              <a:t>2.</a:t>
            </a:r>
            <a:r>
              <a:rPr lang="zh-CN" altLang="en-US" dirty="0"/>
              <a:t>添加或删除字段：右击某列字段名，选择“插入字段”快捷菜单命令，输入字段信息，添加新字段列；选择“删除字段”快捷菜单命令，删除该列。 </a:t>
            </a:r>
            <a:endParaRPr lang="en-US" altLang="zh-CN" dirty="0"/>
          </a:p>
        </p:txBody>
      </p:sp>
      <p:grpSp>
        <p:nvGrpSpPr>
          <p:cNvPr id="88190" name="Group 22"/>
          <p:cNvGrpSpPr>
            <a:grpSpLocks/>
          </p:cNvGrpSpPr>
          <p:nvPr/>
        </p:nvGrpSpPr>
        <p:grpSpPr bwMode="auto">
          <a:xfrm>
            <a:off x="2746375" y="4972050"/>
            <a:ext cx="3722688" cy="1208088"/>
            <a:chOff x="3098" y="249"/>
            <a:chExt cx="1959" cy="629"/>
          </a:xfrm>
        </p:grpSpPr>
        <p:sp>
          <p:nvSpPr>
            <p:cNvPr id="88191" name="Oval 23"/>
            <p:cNvSpPr>
              <a:spLocks noChangeArrowheads="1"/>
            </p:cNvSpPr>
            <p:nvPr/>
          </p:nvSpPr>
          <p:spPr bwMode="ltGray">
            <a:xfrm>
              <a:off x="3099" y="297"/>
              <a:ext cx="1958" cy="581"/>
            </a:xfrm>
            <a:prstGeom prst="ellipse">
              <a:avLst/>
            </a:prstGeom>
            <a:gradFill rotWithShape="1">
              <a:gsLst>
                <a:gs pos="0">
                  <a:srgbClr val="575757"/>
                </a:gs>
                <a:gs pos="50000">
                  <a:srgbClr val="C0C0C0"/>
                </a:gs>
                <a:gs pos="100000">
                  <a:srgbClr val="57575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88192" name="Oval 24"/>
            <p:cNvSpPr>
              <a:spLocks noChangeArrowheads="1"/>
            </p:cNvSpPr>
            <p:nvPr/>
          </p:nvSpPr>
          <p:spPr bwMode="ltGray">
            <a:xfrm>
              <a:off x="3098" y="249"/>
              <a:ext cx="1959" cy="581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EAEAE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193" name="Text Box 25"/>
          <p:cNvSpPr txBox="1">
            <a:spLocks noChangeArrowheads="1"/>
          </p:cNvSpPr>
          <p:nvPr/>
        </p:nvSpPr>
        <p:spPr bwMode="auto">
          <a:xfrm>
            <a:off x="2798763" y="5260975"/>
            <a:ext cx="3586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0650" indent="-120650" algn="ctr">
              <a:spcBef>
                <a:spcPct val="50000"/>
              </a:spcBef>
            </a:pPr>
            <a:r>
              <a:rPr lang="zh-CN" altLang="en-US" dirty="0"/>
              <a:t>在“数据表视图”中添加和删除字段的操作 </a:t>
            </a:r>
            <a:endParaRPr lang="en-US" altLang="zh-CN" dirty="0"/>
          </a:p>
        </p:txBody>
      </p:sp>
      <p:sp>
        <p:nvSpPr>
          <p:cNvPr id="490522" name="Rectangle 26"/>
          <p:cNvSpPr>
            <a:spLocks noGrp="1" noChangeArrowheads="1"/>
          </p:cNvSpPr>
          <p:nvPr>
            <p:ph type="title" idx="4294967295"/>
          </p:nvPr>
        </p:nvSpPr>
        <p:spPr>
          <a:xfrm>
            <a:off x="276225" y="0"/>
            <a:ext cx="8686800" cy="1087438"/>
          </a:xfrm>
        </p:spPr>
        <p:txBody>
          <a:bodyPr/>
          <a:lstStyle/>
          <a:p>
            <a:r>
              <a:rPr lang="en-US" altLang="zh-CN" sz="3600" smtClean="0">
                <a:ea typeface="宋体" charset="-122"/>
              </a:rPr>
              <a:t>4.4.2</a:t>
            </a:r>
            <a:r>
              <a:rPr lang="zh-CN" altLang="en-US" sz="3600" smtClean="0">
                <a:ea typeface="宋体" charset="-122"/>
              </a:rPr>
              <a:t>利用“数据表视图”修改数据表结构 </a:t>
            </a:r>
            <a:endParaRPr lang="en-US" altLang="zh-CN" sz="3600" smtClean="0">
              <a:ea typeface="宋体" charset="-122"/>
            </a:endParaRPr>
          </a:p>
        </p:txBody>
      </p:sp>
      <p:sp>
        <p:nvSpPr>
          <p:cNvPr id="88195" name="灯片编号占位符 1"/>
          <p:cNvSpPr txBox="1">
            <a:spLocks noGrp="1"/>
          </p:cNvSpPr>
          <p:nvPr/>
        </p:nvSpPr>
        <p:spPr bwMode="gray">
          <a:xfrm>
            <a:off x="3065463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1A17B9D3-57A4-49D5-9199-4F21DD3670D7}" type="slidenum">
              <a:rPr lang="en-US" altLang="zh-CN" sz="1400" b="0"/>
              <a:pPr algn="ctr"/>
              <a:t>30</a:t>
            </a:fld>
            <a:endParaRPr lang="en-US" altLang="zh-CN" sz="1400" b="0"/>
          </a:p>
        </p:txBody>
      </p:sp>
      <p:sp>
        <p:nvSpPr>
          <p:cNvPr id="130" name="TextBox 12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604125" y="6272213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  <p:sp>
        <p:nvSpPr>
          <p:cNvPr id="2" name="Rectangle 27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3" name="组合 6"/>
          <p:cNvGrpSpPr>
            <a:grpSpLocks/>
          </p:cNvGrpSpPr>
          <p:nvPr/>
        </p:nvGrpSpPr>
        <p:grpSpPr bwMode="auto">
          <a:xfrm>
            <a:off x="1444127" y="1047400"/>
            <a:ext cx="6559623" cy="3945500"/>
            <a:chOff x="12919" y="8950"/>
            <a:chExt cx="65605" cy="39455"/>
          </a:xfrm>
        </p:grpSpPr>
        <p:grpSp>
          <p:nvGrpSpPr>
            <p:cNvPr id="4" name="组合 2"/>
            <p:cNvGrpSpPr>
              <a:grpSpLocks/>
            </p:cNvGrpSpPr>
            <p:nvPr/>
          </p:nvGrpSpPr>
          <p:grpSpPr bwMode="auto">
            <a:xfrm>
              <a:off x="12919" y="8950"/>
              <a:ext cx="65605" cy="39455"/>
              <a:chOff x="12746" y="38194"/>
              <a:chExt cx="65608" cy="39461"/>
            </a:xfrm>
          </p:grpSpPr>
          <p:grpSp>
            <p:nvGrpSpPr>
              <p:cNvPr id="16" name="组合 379"/>
              <p:cNvGrpSpPr>
                <a:grpSpLocks/>
              </p:cNvGrpSpPr>
              <p:nvPr/>
            </p:nvGrpSpPr>
            <p:grpSpPr bwMode="auto">
              <a:xfrm>
                <a:off x="19819" y="51973"/>
                <a:ext cx="20511" cy="22775"/>
                <a:chOff x="19820" y="423"/>
                <a:chExt cx="20511" cy="22780"/>
              </a:xfrm>
            </p:grpSpPr>
            <p:sp>
              <p:nvSpPr>
                <p:cNvPr id="17" name="圆角矩形 378"/>
                <p:cNvSpPr>
                  <a:spLocks noChangeArrowheads="1"/>
                </p:cNvSpPr>
                <p:nvPr/>
              </p:nvSpPr>
              <p:spPr bwMode="auto">
                <a:xfrm>
                  <a:off x="19820" y="5285"/>
                  <a:ext cx="3277" cy="153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zh-CN" sz="9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右击</a:t>
                  </a:r>
                  <a:endParaRPr kumimoji="0" lang="zh-CN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endParaRPr>
                </a:p>
              </p:txBody>
            </p:sp>
            <p:sp>
              <p:nvSpPr>
                <p:cNvPr id="18" name="圆角矩形 380"/>
                <p:cNvSpPr>
                  <a:spLocks noChangeArrowheads="1"/>
                </p:cNvSpPr>
                <p:nvPr/>
              </p:nvSpPr>
              <p:spPr bwMode="auto">
                <a:xfrm>
                  <a:off x="35096" y="21670"/>
                  <a:ext cx="3277" cy="1533"/>
                </a:xfrm>
                <a:prstGeom prst="roundRect">
                  <a:avLst>
                    <a:gd name="adj" fmla="val 16667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zh-CN" sz="9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（</a:t>
                  </a:r>
                  <a:r>
                    <a:rPr kumimoji="0" lang="en-US" altLang="zh-CN" sz="9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b</a:t>
                  </a:r>
                  <a:r>
                    <a:rPr kumimoji="0" lang="zh-CN" altLang="en-US" sz="9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）</a:t>
                  </a: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endParaRPr>
                </a:p>
              </p:txBody>
            </p:sp>
            <p:sp>
              <p:nvSpPr>
                <p:cNvPr id="21" name="圆角矩形 370"/>
                <p:cNvSpPr>
                  <a:spLocks noChangeArrowheads="1"/>
                </p:cNvSpPr>
                <p:nvPr/>
              </p:nvSpPr>
              <p:spPr bwMode="auto">
                <a:xfrm>
                  <a:off x="33511" y="423"/>
                  <a:ext cx="6820" cy="153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zh-CN" sz="9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数据表视图</a:t>
                  </a:r>
                  <a:endParaRPr kumimoji="0" lang="zh-CN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endParaRPr>
                </a:p>
              </p:txBody>
            </p:sp>
          </p:grpSp>
          <p:pic>
            <p:nvPicPr>
              <p:cNvPr id="11" name="图片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449" b="6432"/>
              <a:stretch>
                <a:fillRect/>
              </a:stretch>
            </p:blipFill>
            <p:spPr bwMode="auto">
              <a:xfrm>
                <a:off x="12746" y="38194"/>
                <a:ext cx="65608" cy="39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圆角矩形 3"/>
            <p:cNvSpPr>
              <a:spLocks noChangeArrowheads="1"/>
            </p:cNvSpPr>
            <p:nvPr/>
          </p:nvSpPr>
          <p:spPr bwMode="auto">
            <a:xfrm>
              <a:off x="46330" y="35768"/>
              <a:ext cx="7561" cy="18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圆角矩形 4"/>
            <p:cNvSpPr>
              <a:spLocks noChangeArrowheads="1"/>
            </p:cNvSpPr>
            <p:nvPr/>
          </p:nvSpPr>
          <p:spPr bwMode="auto">
            <a:xfrm>
              <a:off x="46185" y="40223"/>
              <a:ext cx="7921" cy="324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圆角矩形 36"/>
            <p:cNvSpPr>
              <a:spLocks noChangeArrowheads="1"/>
            </p:cNvSpPr>
            <p:nvPr/>
          </p:nvSpPr>
          <p:spPr bwMode="auto">
            <a:xfrm>
              <a:off x="43312" y="9118"/>
              <a:ext cx="11632" cy="314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40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数据表视图</a:t>
              </a:r>
              <a:endParaRPr kumimoji="0" lang="zh-CN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" name="圆角矩形 37"/>
            <p:cNvSpPr>
              <a:spLocks noChangeArrowheads="1"/>
            </p:cNvSpPr>
            <p:nvPr/>
          </p:nvSpPr>
          <p:spPr bwMode="auto">
            <a:xfrm>
              <a:off x="42847" y="17575"/>
              <a:ext cx="5710" cy="3108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右击</a:t>
              </a:r>
              <a:endPara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gray">
          <a:xfrm>
            <a:off x="3644900" y="2306638"/>
            <a:ext cx="2551113" cy="7667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gray">
          <a:xfrm>
            <a:off x="3238500" y="3884613"/>
            <a:ext cx="2667000" cy="76676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/>
              <a:t>数据的排序与</a:t>
            </a:r>
          </a:p>
          <a:p>
            <a:pPr algn="ctr"/>
            <a:r>
              <a:rPr lang="zh-CN" altLang="en-US"/>
              <a:t>筛选 </a:t>
            </a:r>
          </a:p>
        </p:txBody>
      </p:sp>
      <p:sp>
        <p:nvSpPr>
          <p:cNvPr id="58373" name="Rectangle 174"/>
          <p:cNvSpPr>
            <a:spLocks noChangeArrowheads="1"/>
          </p:cNvSpPr>
          <p:nvPr/>
        </p:nvSpPr>
        <p:spPr bwMode="gray">
          <a:xfrm>
            <a:off x="2609850" y="2308225"/>
            <a:ext cx="1771650" cy="7667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/>
              <a:t>增加与修改记录 </a:t>
            </a:r>
            <a:endParaRPr lang="en-US" altLang="zh-CN"/>
          </a:p>
        </p:txBody>
      </p:sp>
      <p:sp>
        <p:nvSpPr>
          <p:cNvPr id="58374" name="Rectangle 175"/>
          <p:cNvSpPr>
            <a:spLocks noChangeArrowheads="1"/>
          </p:cNvSpPr>
          <p:nvPr/>
        </p:nvSpPr>
        <p:spPr bwMode="gray">
          <a:xfrm>
            <a:off x="2579688" y="3100388"/>
            <a:ext cx="1801812" cy="76676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/>
              <a:t>数据表的视图</a:t>
            </a:r>
          </a:p>
          <a:p>
            <a:pPr algn="ctr"/>
            <a:r>
              <a:rPr lang="zh-CN" altLang="en-US"/>
              <a:t>方式及其切换</a:t>
            </a:r>
          </a:p>
        </p:txBody>
      </p:sp>
      <p:sp>
        <p:nvSpPr>
          <p:cNvPr id="58378" name="Rectangle 181"/>
          <p:cNvSpPr>
            <a:spLocks noChangeArrowheads="1"/>
          </p:cNvSpPr>
          <p:nvPr/>
        </p:nvSpPr>
        <p:spPr bwMode="auto">
          <a:xfrm>
            <a:off x="3673475" y="2163763"/>
            <a:ext cx="436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CN"/>
          </a:p>
        </p:txBody>
      </p:sp>
      <p:sp>
        <p:nvSpPr>
          <p:cNvPr id="58379" name="Rectangle 182"/>
          <p:cNvSpPr>
            <a:spLocks noChangeArrowheads="1"/>
          </p:cNvSpPr>
          <p:nvPr/>
        </p:nvSpPr>
        <p:spPr bwMode="auto">
          <a:xfrm>
            <a:off x="4381500" y="2538413"/>
            <a:ext cx="1839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/>
              <a:t>选中与删除记录 </a:t>
            </a:r>
            <a:endParaRPr lang="en-US" altLang="zh-CN"/>
          </a:p>
        </p:txBody>
      </p:sp>
      <p:sp>
        <p:nvSpPr>
          <p:cNvPr id="25" name="标题 1"/>
          <p:cNvSpPr txBox="1">
            <a:spLocks/>
          </p:cNvSpPr>
          <p:nvPr/>
        </p:nvSpPr>
        <p:spPr bwMode="gray">
          <a:xfrm>
            <a:off x="0" y="385763"/>
            <a:ext cx="8686800" cy="1087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zh-CN" altLang="en-US" sz="3600" dirty="0"/>
          </a:p>
        </p:txBody>
      </p:sp>
      <p:sp>
        <p:nvSpPr>
          <p:cNvPr id="27" name="TextBox 26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604125" y="6272213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  <p:sp>
        <p:nvSpPr>
          <p:cNvPr id="2" name="标题 1"/>
          <p:cNvSpPr>
            <a:spLocks/>
          </p:cNvSpPr>
          <p:nvPr/>
        </p:nvSpPr>
        <p:spPr bwMode="gray">
          <a:xfrm>
            <a:off x="204788" y="174625"/>
            <a:ext cx="86868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/>
            <a:r>
              <a:rPr lang="en-US" altLang="zh-CN" sz="3600"/>
              <a:t>4.5</a:t>
            </a:r>
            <a:r>
              <a:rPr lang="zh-CN" altLang="en-US" sz="3600"/>
              <a:t>编辑数据表 </a:t>
            </a:r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420688" y="941388"/>
            <a:ext cx="8386762" cy="110807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/>
              <a:t>     使用数据库进行数据管理，在很大程度上就是对数据表中的数据进行管理。</a:t>
            </a:r>
            <a:r>
              <a:rPr lang="en-US" altLang="zh-CN"/>
              <a:t>Access 2010</a:t>
            </a:r>
            <a:r>
              <a:rPr lang="zh-CN" altLang="en-US"/>
              <a:t>中，对数据表的基本操作有浏览、增加、更新和删除记录等。 </a:t>
            </a:r>
            <a:endParaRPr lang="en-US" altLang="zh-CN"/>
          </a:p>
        </p:txBody>
      </p:sp>
      <p:sp>
        <p:nvSpPr>
          <p:cNvPr id="58393" name="Rectangle 174"/>
          <p:cNvSpPr>
            <a:spLocks noChangeArrowheads="1"/>
          </p:cNvSpPr>
          <p:nvPr/>
        </p:nvSpPr>
        <p:spPr bwMode="gray">
          <a:xfrm>
            <a:off x="4408488" y="3092450"/>
            <a:ext cx="1771650" cy="7667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/>
              <a:t>数据的查找与</a:t>
            </a:r>
          </a:p>
          <a:p>
            <a:pPr algn="ctr"/>
            <a:r>
              <a:rPr lang="zh-CN" altLang="en-US"/>
              <a:t>替换 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7" name="Rectangle 3"/>
          <p:cNvSpPr>
            <a:spLocks noChangeArrowheads="1"/>
          </p:cNvSpPr>
          <p:nvPr/>
        </p:nvSpPr>
        <p:spPr bwMode="gray">
          <a:xfrm>
            <a:off x="2887662" y="1563687"/>
            <a:ext cx="4598987" cy="1555750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72549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513031" name="Rectangle 7"/>
          <p:cNvSpPr>
            <a:spLocks noChangeArrowheads="1"/>
          </p:cNvSpPr>
          <p:nvPr/>
        </p:nvSpPr>
        <p:spPr bwMode="gray">
          <a:xfrm>
            <a:off x="2887663" y="3355975"/>
            <a:ext cx="4570412" cy="1555750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shade val="8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79879" name="Text Box 8"/>
          <p:cNvSpPr txBox="1">
            <a:spLocks noChangeArrowheads="1"/>
          </p:cNvSpPr>
          <p:nvPr/>
        </p:nvSpPr>
        <p:spPr bwMode="gray">
          <a:xfrm>
            <a:off x="2903769" y="1817688"/>
            <a:ext cx="4382402" cy="99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ct val="50000"/>
              </a:spcBef>
            </a:pPr>
            <a:r>
              <a:rPr lang="zh-CN" altLang="en-US" sz="1600" dirty="0" smtClean="0">
                <a:solidFill>
                  <a:schemeClr val="bg1"/>
                </a:solidFill>
              </a:rPr>
              <a:t>“数据表视图”下，在数据表末尾输入记录</a:t>
            </a:r>
            <a:r>
              <a:rPr lang="en-US" altLang="zh-CN" sz="1600" dirty="0" smtClean="0">
                <a:solidFill>
                  <a:schemeClr val="bg1"/>
                </a:solidFill>
              </a:rPr>
              <a:t/>
            </a:r>
            <a:br>
              <a:rPr lang="en-US" altLang="zh-CN" sz="1600" dirty="0" smtClean="0">
                <a:solidFill>
                  <a:schemeClr val="bg1"/>
                </a:solidFill>
              </a:rPr>
            </a:br>
            <a:r>
              <a:rPr lang="en-US" altLang="zh-CN" sz="1600" dirty="0" smtClean="0">
                <a:solidFill>
                  <a:schemeClr val="bg1"/>
                </a:solidFill>
              </a:rPr>
              <a:t>——</a:t>
            </a:r>
            <a:r>
              <a:rPr lang="zh-CN" altLang="en-US" sz="1600" dirty="0" smtClean="0">
                <a:solidFill>
                  <a:schemeClr val="bg1"/>
                </a:solidFill>
              </a:rPr>
              <a:t>添加记录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79880" name="Text Box 9"/>
          <p:cNvSpPr txBox="1">
            <a:spLocks noChangeArrowheads="1"/>
          </p:cNvSpPr>
          <p:nvPr/>
        </p:nvSpPr>
        <p:spPr bwMode="gray">
          <a:xfrm>
            <a:off x="3230562" y="3697288"/>
            <a:ext cx="39131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600" dirty="0" smtClean="0">
                <a:solidFill>
                  <a:schemeClr val="bg1"/>
                </a:solidFill>
              </a:rPr>
              <a:t>“数据表视图”下，直接修改记录。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89013" y="1576387"/>
            <a:ext cx="1827212" cy="1524000"/>
            <a:chOff x="4397" y="1430"/>
            <a:chExt cx="1005" cy="960"/>
          </a:xfrm>
        </p:grpSpPr>
        <p:sp>
          <p:nvSpPr>
            <p:cNvPr id="79893" name="AutoShape 11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79894" name="AutoShape 12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noFill/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989013" y="3409950"/>
            <a:ext cx="1827212" cy="1524000"/>
            <a:chOff x="4397" y="1430"/>
            <a:chExt cx="1005" cy="960"/>
          </a:xfrm>
        </p:grpSpPr>
        <p:sp>
          <p:nvSpPr>
            <p:cNvPr id="79891" name="AutoShape 14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79892" name="AutoShape 15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3040" name="Rectangle 16"/>
          <p:cNvSpPr>
            <a:spLocks noChangeArrowheads="1"/>
          </p:cNvSpPr>
          <p:nvPr/>
        </p:nvSpPr>
        <p:spPr bwMode="gray">
          <a:xfrm>
            <a:off x="909638" y="2124075"/>
            <a:ext cx="1836737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/>
              <a:t>1. </a:t>
            </a:r>
            <a:r>
              <a:rPr lang="zh-CN" altLang="en-US" sz="2000" dirty="0" smtClean="0"/>
              <a:t>增加新记录</a:t>
            </a:r>
            <a:endParaRPr lang="en-US" altLang="zh-CN" sz="2000" dirty="0">
              <a:solidFill>
                <a:srgbClr val="333333"/>
              </a:solidFill>
            </a:endParaRPr>
          </a:p>
        </p:txBody>
      </p:sp>
      <p:sp>
        <p:nvSpPr>
          <p:cNvPr id="513041" name="Rectangle 17"/>
          <p:cNvSpPr>
            <a:spLocks noChangeArrowheads="1"/>
          </p:cNvSpPr>
          <p:nvPr/>
        </p:nvSpPr>
        <p:spPr bwMode="gray">
          <a:xfrm>
            <a:off x="909638" y="3951287"/>
            <a:ext cx="1836737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/>
              <a:t>2. </a:t>
            </a:r>
            <a:r>
              <a:rPr lang="zh-CN" altLang="en-US" sz="2000" dirty="0" smtClean="0"/>
              <a:t>修改记录</a:t>
            </a:r>
            <a:endParaRPr lang="en-US" altLang="zh-CN" sz="2000" dirty="0">
              <a:solidFill>
                <a:srgbClr val="333333"/>
              </a:solidFill>
            </a:endParaRPr>
          </a:p>
        </p:txBody>
      </p:sp>
      <p:sp>
        <p:nvSpPr>
          <p:cNvPr id="513046" name="Rectangle 22"/>
          <p:cNvSpPr>
            <a:spLocks noGrp="1" noChangeArrowheads="1"/>
          </p:cNvSpPr>
          <p:nvPr>
            <p:ph type="title"/>
          </p:nvPr>
        </p:nvSpPr>
        <p:spPr>
          <a:xfrm>
            <a:off x="233363" y="271462"/>
            <a:ext cx="8686800" cy="815975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4.5.1</a:t>
            </a:r>
            <a:r>
              <a:rPr lang="zh-CN" altLang="en-US" sz="3600" dirty="0" smtClean="0"/>
              <a:t>增加与修改记录</a:t>
            </a:r>
            <a:endParaRPr lang="en-US" altLang="zh-CN" sz="3600" dirty="0">
              <a:ea typeface="宋体" charset="-122"/>
            </a:endParaRPr>
          </a:p>
        </p:txBody>
      </p:sp>
      <p:sp>
        <p:nvSpPr>
          <p:cNvPr id="79890" name="灯片编号占位符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CF7023-159B-43CF-BC71-C1E76F9AB72D}" type="slidenum">
              <a:rPr lang="en-US" altLang="zh-CN"/>
              <a:pPr/>
              <a:t>32</a:t>
            </a:fld>
            <a:endParaRPr lang="en-US" altLang="zh-CN"/>
          </a:p>
        </p:txBody>
      </p:sp>
      <p:sp>
        <p:nvSpPr>
          <p:cNvPr id="16" name="TextBox 15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604125" y="6272213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200026"/>
            <a:ext cx="8686800" cy="730250"/>
          </a:xfrm>
        </p:spPr>
        <p:txBody>
          <a:bodyPr/>
          <a:lstStyle/>
          <a:p>
            <a:r>
              <a:rPr lang="en-US" sz="3600" dirty="0" smtClean="0"/>
              <a:t>4.5.2</a:t>
            </a:r>
            <a:r>
              <a:rPr lang="zh-CN" altLang="en-US" sz="3600" dirty="0" smtClean="0"/>
              <a:t>选中与删除记录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33</a:t>
            </a:fld>
            <a:endParaRPr lang="en-US" altLang="zh-CN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2901949" y="1506537"/>
            <a:ext cx="4156075" cy="1555750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72549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gray">
          <a:xfrm>
            <a:off x="2916237" y="3270249"/>
            <a:ext cx="4213225" cy="1725236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shade val="8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gray">
          <a:xfrm>
            <a:off x="3151187" y="1860551"/>
            <a:ext cx="3621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600" dirty="0" smtClean="0">
                <a:solidFill>
                  <a:schemeClr val="bg1"/>
                </a:solidFill>
              </a:rPr>
              <a:t>在“数据表视图”下，鼠标指向数据表最左侧的灰色区域，指针呈黑色向右箭头</a:t>
            </a:r>
            <a:r>
              <a:rPr lang="en-US" altLang="en-US" sz="1600" dirty="0" smtClean="0">
                <a:solidFill>
                  <a:schemeClr val="bg1"/>
                </a:solidFill>
              </a:rPr>
              <a:t> </a:t>
            </a:r>
            <a:r>
              <a:rPr lang="zh-CN" altLang="en-US" sz="1600" dirty="0" smtClean="0">
                <a:solidFill>
                  <a:schemeClr val="bg1"/>
                </a:solidFill>
              </a:rPr>
              <a:t>时单击，可以选中一条记录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gray">
          <a:xfrm>
            <a:off x="3001962" y="3425825"/>
            <a:ext cx="40417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600" dirty="0" smtClean="0">
                <a:solidFill>
                  <a:schemeClr val="bg1"/>
                </a:solidFill>
              </a:rPr>
              <a:t>单击“开始”选项卡“记录”组中的“删除”按钮</a:t>
            </a:r>
            <a:r>
              <a:rPr lang="en-US" altLang="en-US" sz="1600" dirty="0" smtClean="0">
                <a:solidFill>
                  <a:schemeClr val="bg1"/>
                </a:solidFill>
              </a:rPr>
              <a:t> </a:t>
            </a:r>
            <a:r>
              <a:rPr lang="zh-CN" altLang="en-US" sz="1600" dirty="0" smtClean="0">
                <a:solidFill>
                  <a:schemeClr val="bg1"/>
                </a:solidFill>
              </a:rPr>
              <a:t>，或右击选中的记录，选择“删除记录”快捷菜单命令，在弹出的对话框中，单击“是”按钮，删除选中的记录。</a:t>
            </a:r>
            <a:r>
              <a:rPr lang="en-US" altLang="zh-CN" sz="1600" dirty="0" smtClean="0">
                <a:solidFill>
                  <a:schemeClr val="bg1"/>
                </a:solidFill>
              </a:rPr>
              <a:t/>
            </a:r>
            <a:br>
              <a:rPr lang="en-US" altLang="zh-CN" sz="1600" dirty="0" smtClean="0">
                <a:solidFill>
                  <a:schemeClr val="bg1"/>
                </a:solidFill>
              </a:rPr>
            </a:br>
            <a:r>
              <a:rPr lang="en-US" altLang="zh-CN" sz="1600" dirty="0" smtClean="0">
                <a:solidFill>
                  <a:schemeClr val="bg1"/>
                </a:solidFill>
              </a:rPr>
              <a:t/>
            </a:r>
            <a:br>
              <a:rPr lang="en-US" altLang="zh-CN" sz="1600" dirty="0" smtClean="0">
                <a:solidFill>
                  <a:schemeClr val="bg1"/>
                </a:solidFill>
              </a:rPr>
            </a:br>
            <a:r>
              <a:rPr lang="zh-CN" altLang="en-US" sz="1600" dirty="0" smtClean="0">
                <a:solidFill>
                  <a:schemeClr val="bg1"/>
                </a:solidFill>
              </a:rPr>
              <a:t>见下一张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1003300" y="1519237"/>
            <a:ext cx="1827212" cy="1524000"/>
            <a:chOff x="4397" y="1430"/>
            <a:chExt cx="1005" cy="960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AutoShape 12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noFill/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1003300" y="3352800"/>
            <a:ext cx="1827212" cy="1524000"/>
            <a:chOff x="4397" y="1430"/>
            <a:chExt cx="1005" cy="960"/>
          </a:xfrm>
        </p:grpSpPr>
        <p:sp>
          <p:nvSpPr>
            <p:cNvPr id="13" name="AutoShape 14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AutoShape 15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Rectangle 17"/>
          <p:cNvSpPr>
            <a:spLocks noChangeArrowheads="1"/>
          </p:cNvSpPr>
          <p:nvPr/>
        </p:nvSpPr>
        <p:spPr bwMode="gray">
          <a:xfrm>
            <a:off x="923925" y="3894137"/>
            <a:ext cx="1836737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/>
              <a:t>2. </a:t>
            </a:r>
            <a:r>
              <a:rPr lang="zh-CN" altLang="en-US" sz="2000" dirty="0" smtClean="0"/>
              <a:t>删除记录</a:t>
            </a:r>
            <a:endParaRPr lang="en-US" altLang="zh-CN" sz="2000" dirty="0">
              <a:solidFill>
                <a:srgbClr val="333333"/>
              </a:solidFill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gray">
          <a:xfrm>
            <a:off x="990600" y="2103437"/>
            <a:ext cx="1836737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/>
              <a:t>1. </a:t>
            </a:r>
            <a:r>
              <a:rPr lang="zh-CN" altLang="en-US" sz="2000" dirty="0" smtClean="0"/>
              <a:t>选中记录</a:t>
            </a:r>
            <a:endParaRPr lang="en-US" altLang="zh-CN" sz="2000" dirty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34</a:t>
            </a:fld>
            <a:endParaRPr lang="en-US" altLang="zh-CN" dirty="0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58" name="图片 158"/>
          <p:cNvPicPr>
            <a:picLocks noChangeAspect="1"/>
          </p:cNvPicPr>
          <p:nvPr/>
        </p:nvPicPr>
        <p:blipFill>
          <a:blip r:embed="rId2"/>
          <a:srcRect l="14839" t="1248" r="11464" b="5882"/>
          <a:stretch>
            <a:fillRect/>
          </a:stretch>
        </p:blipFill>
        <p:spPr bwMode="auto">
          <a:xfrm>
            <a:off x="871539" y="257175"/>
            <a:ext cx="7243762" cy="4157663"/>
          </a:xfrm>
          <a:prstGeom prst="rect">
            <a:avLst/>
          </a:prstGeom>
          <a:noFill/>
        </p:spPr>
      </p:pic>
      <p:sp>
        <p:nvSpPr>
          <p:cNvPr id="146" name="右箭头 146"/>
          <p:cNvSpPr>
            <a:spLocks noChangeArrowheads="1"/>
          </p:cNvSpPr>
          <p:nvPr/>
        </p:nvSpPr>
        <p:spPr bwMode="auto">
          <a:xfrm>
            <a:off x="2537294" y="1655322"/>
            <a:ext cx="108000" cy="7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8" name="圆角矩形 148"/>
          <p:cNvSpPr>
            <a:spLocks noChangeArrowheads="1"/>
          </p:cNvSpPr>
          <p:nvPr/>
        </p:nvSpPr>
        <p:spPr bwMode="auto">
          <a:xfrm>
            <a:off x="3870724" y="881668"/>
            <a:ext cx="449179" cy="13735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1" name="圆角矩形 151"/>
          <p:cNvSpPr>
            <a:spLocks noChangeArrowheads="1"/>
          </p:cNvSpPr>
          <p:nvPr/>
        </p:nvSpPr>
        <p:spPr bwMode="auto">
          <a:xfrm>
            <a:off x="3955560" y="1814951"/>
            <a:ext cx="788317" cy="144101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22" name="图片 3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0937" y="2741282"/>
            <a:ext cx="2745467" cy="1001926"/>
          </a:xfrm>
          <a:prstGeom prst="rect">
            <a:avLst/>
          </a:prstGeom>
          <a:noFill/>
        </p:spPr>
      </p:pic>
      <p:sp>
        <p:nvSpPr>
          <p:cNvPr id="15" name="AutoShape 34"/>
          <p:cNvSpPr>
            <a:spLocks noChangeArrowheads="1"/>
          </p:cNvSpPr>
          <p:nvPr/>
        </p:nvSpPr>
        <p:spPr bwMode="gray">
          <a:xfrm>
            <a:off x="334963" y="4484688"/>
            <a:ext cx="8386762" cy="110807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重要提示</a:t>
            </a:r>
            <a:r>
              <a:rPr lang="en-US" dirty="0" smtClean="0"/>
              <a:t>——</a:t>
            </a:r>
            <a:r>
              <a:rPr lang="zh-CN" altLang="en-US" dirty="0" smtClean="0"/>
              <a:t>删除的记录不可恢复：</a:t>
            </a:r>
          </a:p>
          <a:p>
            <a:r>
              <a:rPr lang="zh-CN" altLang="en-US" dirty="0" smtClean="0"/>
              <a:t>用“删除”按钮</a:t>
            </a:r>
            <a:r>
              <a:rPr lang="en-US" dirty="0" smtClean="0"/>
              <a:t> </a:t>
            </a:r>
            <a:r>
              <a:rPr lang="zh-CN" altLang="en-US" dirty="0" smtClean="0"/>
              <a:t>或命令删除的记录，是不能恢复的。单击窗口左上角的“撤销”按钮</a:t>
            </a:r>
            <a:r>
              <a:rPr lang="en-US" dirty="0" smtClean="0"/>
              <a:t> </a:t>
            </a:r>
            <a:r>
              <a:rPr lang="zh-CN" altLang="en-US" dirty="0" smtClean="0"/>
              <a:t>，不能撤销删除操作。</a:t>
            </a:r>
            <a:endParaRPr lang="en-US" altLang="zh-CN" dirty="0"/>
          </a:p>
        </p:txBody>
      </p:sp>
      <p:sp>
        <p:nvSpPr>
          <p:cNvPr id="2" name="TextBox 1"/>
          <p:cNvSpPr txBox="1"/>
          <p:nvPr/>
        </p:nvSpPr>
        <p:spPr>
          <a:xfrm>
            <a:off x="1640113" y="1553696"/>
            <a:ext cx="914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选中记录</a:t>
            </a:r>
            <a:endParaRPr lang="zh-CN" altLang="en-US" sz="1400" dirty="0"/>
          </a:p>
        </p:txBody>
      </p:sp>
      <p:sp>
        <p:nvSpPr>
          <p:cNvPr id="16" name="TextBox 1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04125" y="6272213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6" grpId="1" animBg="1"/>
      <p:bldP spid="148" grpId="0" animBg="1"/>
      <p:bldP spid="151" grpId="0" animBg="1"/>
      <p:bldP spid="15" grpId="0" animBg="1"/>
      <p:bldP spid="15" grpId="1" animBg="1"/>
      <p:bldP spid="2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200026"/>
            <a:ext cx="8686800" cy="730250"/>
          </a:xfrm>
        </p:spPr>
        <p:txBody>
          <a:bodyPr/>
          <a:lstStyle/>
          <a:p>
            <a:r>
              <a:rPr lang="en-US" sz="3600" dirty="0" smtClean="0"/>
              <a:t>4.5.</a:t>
            </a:r>
            <a:r>
              <a:rPr lang="en-US" altLang="zh-CN" sz="3600" dirty="0" smtClean="0"/>
              <a:t>3</a:t>
            </a:r>
            <a:r>
              <a:rPr lang="zh-CN" altLang="en-US" sz="3600" dirty="0" smtClean="0"/>
              <a:t>数据表的视图方式及其切换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35</a:t>
            </a:fld>
            <a:endParaRPr lang="en-US" altLang="zh-CN" dirty="0"/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gray">
          <a:xfrm>
            <a:off x="945809" y="1114425"/>
            <a:ext cx="7369516" cy="1846489"/>
          </a:xfrm>
          <a:prstGeom prst="rect">
            <a:avLst/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lnSpc>
                <a:spcPct val="200000"/>
              </a:lnSpc>
              <a:defRPr/>
            </a:pPr>
            <a:endParaRPr lang="zh-CN" altLang="en-US" dirty="0">
              <a:ea typeface="+mn-ea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gray">
          <a:xfrm>
            <a:off x="900113" y="1104899"/>
            <a:ext cx="7372350" cy="181588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>
                <a:alpha val="5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200000"/>
              </a:lnSpc>
              <a:defRPr/>
            </a:pPr>
            <a:r>
              <a:rPr lang="en-US" sz="1600" dirty="0" smtClean="0"/>
              <a:t>Access 2010</a:t>
            </a:r>
            <a:r>
              <a:rPr lang="zh-CN" altLang="en-US" sz="1600" dirty="0" smtClean="0"/>
              <a:t>提供了查看数据表的多种视图方式，主要有“数据表视图”、“设计视图”、“数据透视表视图”和“数据透视图视图”。每个视图形式显示不同的数据表内容，这里主要介绍“</a:t>
            </a:r>
            <a:r>
              <a:rPr lang="zh-CN" altLang="en-US" sz="1600" dirty="0" smtClean="0">
                <a:solidFill>
                  <a:srgbClr val="FF0000"/>
                </a:solidFill>
              </a:rPr>
              <a:t>数据表视图</a:t>
            </a:r>
            <a:r>
              <a:rPr lang="zh-CN" altLang="en-US" sz="1600" dirty="0" smtClean="0"/>
              <a:t>”和</a:t>
            </a:r>
            <a:r>
              <a:rPr lang="zh-CN" altLang="en-US" sz="1600" dirty="0" smtClean="0"/>
              <a:t>“</a:t>
            </a:r>
            <a:r>
              <a:rPr lang="zh-CN" altLang="en-US" sz="1600" dirty="0">
                <a:solidFill>
                  <a:srgbClr val="FF0000"/>
                </a:solidFill>
              </a:rPr>
              <a:t>设计视图</a:t>
            </a:r>
            <a:r>
              <a:rPr lang="zh-CN" altLang="en-US" sz="1600" dirty="0" smtClean="0"/>
              <a:t>”</a:t>
            </a:r>
            <a:r>
              <a:rPr lang="zh-CN" altLang="en-US" sz="1600" dirty="0" smtClean="0"/>
              <a:t>两种视图方式</a:t>
            </a:r>
            <a:r>
              <a:rPr lang="zh-CN" altLang="en-US" sz="2400" dirty="0" smtClean="0"/>
              <a:t>。</a:t>
            </a:r>
            <a:endParaRPr lang="en-US" altLang="zh-CN" sz="2400" dirty="0"/>
          </a:p>
        </p:txBody>
      </p:sp>
      <p:sp>
        <p:nvSpPr>
          <p:cNvPr id="12" name="矩形 11"/>
          <p:cNvSpPr/>
          <p:nvPr/>
        </p:nvSpPr>
        <p:spPr>
          <a:xfrm>
            <a:off x="290811" y="3148476"/>
            <a:ext cx="2483372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数据表</a:t>
            </a:r>
            <a:r>
              <a:rPr lang="zh-CN" altLang="en-US" sz="1600" dirty="0" smtClean="0">
                <a:solidFill>
                  <a:srgbClr val="FF0000"/>
                </a:solidFill>
              </a:rPr>
              <a:t>视图： 记录值   ☆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4687279" y="3148476"/>
            <a:ext cx="274786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设计</a:t>
            </a:r>
            <a:r>
              <a:rPr lang="zh-CN" altLang="en-US" sz="1600" dirty="0" smtClean="0">
                <a:solidFill>
                  <a:srgbClr val="FF0000"/>
                </a:solidFill>
              </a:rPr>
              <a:t>视图：数据表结构   ☆  </a:t>
            </a:r>
            <a:endParaRPr lang="zh-CN" alt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/>
          <a:srcRect l="16684" t="26985"/>
          <a:stretch/>
        </p:blipFill>
        <p:spPr bwMode="auto">
          <a:xfrm>
            <a:off x="189820" y="3604504"/>
            <a:ext cx="4396468" cy="247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图片 14"/>
          <p:cNvPicPr>
            <a:picLocks noChangeAspect="1"/>
          </p:cNvPicPr>
          <p:nvPr/>
        </p:nvPicPr>
        <p:blipFill rotWithShape="1">
          <a:blip r:embed="rId3"/>
          <a:srcRect l="29254" t="19972" r="5348" b="6061"/>
          <a:stretch/>
        </p:blipFill>
        <p:spPr bwMode="auto">
          <a:xfrm>
            <a:off x="4687279" y="3575476"/>
            <a:ext cx="4116996" cy="3083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36</a:t>
            </a:fld>
            <a:endParaRPr lang="en-US" altLang="zh-CN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6997801" cy="449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4" name="图片 14"/>
          <p:cNvPicPr>
            <a:picLocks noChangeAspect="1"/>
          </p:cNvPicPr>
          <p:nvPr/>
        </p:nvPicPr>
        <p:blipFill>
          <a:blip r:embed="rId3"/>
          <a:srcRect l="14940" t="1070" r="5348" b="6061"/>
          <a:stretch>
            <a:fillRect/>
          </a:stretch>
        </p:blipFill>
        <p:spPr bwMode="auto">
          <a:xfrm>
            <a:off x="2703385" y="2259353"/>
            <a:ext cx="5816501" cy="4598647"/>
          </a:xfrm>
          <a:prstGeom prst="rect">
            <a:avLst/>
          </a:prstGeom>
          <a:noFill/>
        </p:spPr>
      </p:pic>
      <p:sp>
        <p:nvSpPr>
          <p:cNvPr id="16" name="圆角矩形 16"/>
          <p:cNvSpPr>
            <a:spLocks noChangeArrowheads="1"/>
          </p:cNvSpPr>
          <p:nvPr/>
        </p:nvSpPr>
        <p:spPr bwMode="auto">
          <a:xfrm>
            <a:off x="1397099" y="4674771"/>
            <a:ext cx="1132891" cy="22574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切换视图菜单</a:t>
            </a:r>
            <a:endParaRPr kumimoji="0" lang="zh-CN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468992"/>
            <a:ext cx="135459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FF0000"/>
                </a:solidFill>
              </a:rPr>
              <a:t>视图切换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342312" y="6492876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  <p:sp>
        <p:nvSpPr>
          <p:cNvPr id="17" name="圆角矩形 16"/>
          <p:cNvSpPr>
            <a:spLocks noChangeArrowheads="1"/>
          </p:cNvSpPr>
          <p:nvPr/>
        </p:nvSpPr>
        <p:spPr bwMode="auto">
          <a:xfrm>
            <a:off x="264208" y="1233715"/>
            <a:ext cx="1132891" cy="22574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单击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3" name="直接箭头连接符 2"/>
          <p:cNvCxnSpPr/>
          <p:nvPr/>
        </p:nvCxnSpPr>
        <p:spPr bwMode="auto">
          <a:xfrm flipH="1" flipV="1">
            <a:off x="217714" y="939603"/>
            <a:ext cx="163385" cy="29411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接箭头连接符 17"/>
          <p:cNvCxnSpPr/>
          <p:nvPr/>
        </p:nvCxnSpPr>
        <p:spPr bwMode="auto">
          <a:xfrm flipV="1">
            <a:off x="2326015" y="4223657"/>
            <a:ext cx="377370" cy="451114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圆角矩形 5"/>
          <p:cNvSpPr/>
          <p:nvPr/>
        </p:nvSpPr>
        <p:spPr>
          <a:xfrm>
            <a:off x="2703385" y="3120571"/>
            <a:ext cx="925186" cy="1152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81099" y="217714"/>
            <a:ext cx="324000" cy="216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  <p:bldP spid="11" grpId="0"/>
      <p:bldP spid="17" grpId="0"/>
      <p:bldP spid="6" grpId="0" animBg="1"/>
      <p:bldP spid="6" grpId="1" animBg="1"/>
      <p:bldP spid="13" grpId="0" animBg="1"/>
      <p:bldP spid="1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200026"/>
            <a:ext cx="8686800" cy="730250"/>
          </a:xfrm>
        </p:spPr>
        <p:txBody>
          <a:bodyPr/>
          <a:lstStyle/>
          <a:p>
            <a:r>
              <a:rPr lang="en-US" sz="3600" dirty="0" smtClean="0"/>
              <a:t>4.5.</a:t>
            </a:r>
            <a:r>
              <a:rPr lang="en-US" altLang="zh-CN" sz="3600" dirty="0" smtClean="0"/>
              <a:t>4 </a:t>
            </a:r>
            <a:r>
              <a:rPr lang="zh-CN" altLang="en-US" sz="3600" dirty="0" smtClean="0"/>
              <a:t>数据</a:t>
            </a:r>
            <a:r>
              <a:rPr lang="zh-CN" altLang="en-US" sz="3600" dirty="0"/>
              <a:t>的查找与</a:t>
            </a:r>
            <a:r>
              <a:rPr lang="zh-CN" altLang="en-US" sz="3600" dirty="0" smtClean="0"/>
              <a:t>替换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37</a:t>
            </a:fld>
            <a:endParaRPr lang="en-US" altLang="zh-CN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2987675" y="2020887"/>
            <a:ext cx="5256213" cy="1555750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72549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gray">
          <a:xfrm>
            <a:off x="2959100" y="3784600"/>
            <a:ext cx="5213350" cy="1555750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shade val="8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/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gray">
          <a:xfrm>
            <a:off x="3179762" y="2546350"/>
            <a:ext cx="47069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600" dirty="0" smtClean="0">
                <a:solidFill>
                  <a:schemeClr val="bg1"/>
                </a:solidFill>
              </a:rPr>
              <a:t>在“表”对象栏中，双击数据表；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gray">
          <a:xfrm>
            <a:off x="3073399" y="4068763"/>
            <a:ext cx="49990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600" dirty="0" smtClean="0">
                <a:solidFill>
                  <a:schemeClr val="bg1"/>
                </a:solidFill>
              </a:rPr>
              <a:t>单击“开始”选项卡中的“查找”按钮</a:t>
            </a:r>
            <a:r>
              <a:rPr lang="en-US" altLang="en-US" sz="1600" dirty="0" smtClean="0">
                <a:solidFill>
                  <a:schemeClr val="bg1"/>
                </a:solidFill>
              </a:rPr>
              <a:t> </a:t>
            </a:r>
            <a:r>
              <a:rPr lang="zh-CN" altLang="en-US" sz="1600" dirty="0" smtClean="0">
                <a:solidFill>
                  <a:schemeClr val="bg1"/>
                </a:solidFill>
              </a:rPr>
              <a:t>，打开“查找和替换”对话框，设置查找和替换的“查找范围”、“匹配”字段和“搜索”方向等条件。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046163" y="2033587"/>
            <a:ext cx="1827212" cy="1524000"/>
            <a:chOff x="4397" y="1430"/>
            <a:chExt cx="1005" cy="960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AutoShape 12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noFill/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1046163" y="3867150"/>
            <a:ext cx="1827212" cy="1524000"/>
            <a:chOff x="4397" y="1430"/>
            <a:chExt cx="1005" cy="960"/>
          </a:xfrm>
        </p:grpSpPr>
        <p:sp>
          <p:nvSpPr>
            <p:cNvPr id="13" name="AutoShape 14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AutoShape 15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Rectangle 17"/>
          <p:cNvSpPr>
            <a:spLocks noChangeArrowheads="1"/>
          </p:cNvSpPr>
          <p:nvPr/>
        </p:nvSpPr>
        <p:spPr bwMode="gray">
          <a:xfrm>
            <a:off x="1095376" y="4100512"/>
            <a:ext cx="1333500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2000" dirty="0" smtClean="0"/>
              <a:t>步骤</a:t>
            </a:r>
            <a:r>
              <a:rPr lang="en-US" sz="2000" dirty="0" smtClean="0"/>
              <a:t>2</a:t>
            </a:r>
            <a:r>
              <a:rPr lang="zh-CN" altLang="en-US" sz="2000" dirty="0" smtClean="0"/>
              <a:t>：设置查找或替换</a:t>
            </a:r>
            <a:endParaRPr lang="en-US" altLang="zh-CN" sz="2000" dirty="0">
              <a:solidFill>
                <a:srgbClr val="333333"/>
              </a:solidFill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gray">
          <a:xfrm>
            <a:off x="1033464" y="2157414"/>
            <a:ext cx="1466849" cy="132343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2000" dirty="0" smtClean="0"/>
              <a:t>步骤</a:t>
            </a:r>
            <a:r>
              <a:rPr lang="en-US" sz="2000" dirty="0" smtClean="0"/>
              <a:t>1</a:t>
            </a:r>
            <a:r>
              <a:rPr lang="zh-CN" altLang="en-US" sz="2000" dirty="0" smtClean="0"/>
              <a:t>：在“数据表视图”下打开数据表</a:t>
            </a:r>
            <a:endParaRPr lang="en-US" altLang="zh-CN" sz="2000" dirty="0">
              <a:solidFill>
                <a:srgbClr val="333333"/>
              </a:solidFill>
            </a:endParaRP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gray">
          <a:xfrm>
            <a:off x="945809" y="1300163"/>
            <a:ext cx="7369516" cy="67309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gray">
          <a:xfrm>
            <a:off x="942975" y="1343025"/>
            <a:ext cx="7372350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>
                <a:alpha val="5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dirty="0" smtClean="0"/>
              <a:t>Access 2010</a:t>
            </a:r>
            <a:r>
              <a:rPr lang="zh-CN" altLang="en-US" sz="1600" dirty="0" smtClean="0"/>
              <a:t>提供了很方便的方法来查找数据以及对大量数据的替换操作。数据的查找和替换是利用“查找和替换”对话框进行的</a:t>
            </a:r>
            <a:r>
              <a:rPr lang="zh-CN" altLang="en-US" sz="2400" dirty="0" smtClean="0"/>
              <a:t>。</a:t>
            </a:r>
            <a:endParaRPr lang="en-US" altLang="zh-C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38</a:t>
            </a:fld>
            <a:endParaRPr lang="en-US" altLang="zh-CN" dirty="0"/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95233" name="组合 18"/>
          <p:cNvGrpSpPr>
            <a:grpSpLocks/>
          </p:cNvGrpSpPr>
          <p:nvPr/>
        </p:nvGrpSpPr>
        <p:grpSpPr bwMode="auto">
          <a:xfrm>
            <a:off x="543152" y="412523"/>
            <a:ext cx="7796624" cy="5340350"/>
            <a:chOff x="2476" y="12192"/>
            <a:chExt cx="42228" cy="27622"/>
          </a:xfrm>
        </p:grpSpPr>
        <p:pic>
          <p:nvPicPr>
            <p:cNvPr id="17" name="图片 17"/>
            <p:cNvPicPr>
              <a:picLocks noChangeAspect="1"/>
            </p:cNvPicPr>
            <p:nvPr/>
          </p:nvPicPr>
          <p:blipFill>
            <a:blip r:embed="rId2"/>
            <a:srcRect r="14268" b="6754"/>
            <a:stretch>
              <a:fillRect/>
            </a:stretch>
          </p:blipFill>
          <p:spPr bwMode="auto">
            <a:xfrm>
              <a:off x="2476" y="12192"/>
              <a:ext cx="42228" cy="27622"/>
            </a:xfrm>
            <a:prstGeom prst="rect">
              <a:avLst/>
            </a:prstGeom>
            <a:noFill/>
          </p:spPr>
        </p:pic>
        <p:grpSp>
          <p:nvGrpSpPr>
            <p:cNvPr id="350" name="组合 350"/>
            <p:cNvGrpSpPr>
              <a:grpSpLocks/>
            </p:cNvGrpSpPr>
            <p:nvPr/>
          </p:nvGrpSpPr>
          <p:grpSpPr bwMode="auto">
            <a:xfrm>
              <a:off x="24255" y="14435"/>
              <a:ext cx="3889" cy="8893"/>
              <a:chOff x="21590" y="2052"/>
              <a:chExt cx="3889" cy="8894"/>
            </a:xfrm>
          </p:grpSpPr>
          <p:sp>
            <p:nvSpPr>
              <p:cNvPr id="347" name="圆角矩形 347"/>
              <p:cNvSpPr>
                <a:spLocks noChangeArrowheads="1"/>
              </p:cNvSpPr>
              <p:nvPr/>
            </p:nvSpPr>
            <p:spPr bwMode="auto">
              <a:xfrm>
                <a:off x="21590" y="2052"/>
                <a:ext cx="1755" cy="2749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8" name="圆角矩形 348"/>
              <p:cNvSpPr>
                <a:spLocks noChangeArrowheads="1"/>
              </p:cNvSpPr>
              <p:nvPr/>
            </p:nvSpPr>
            <p:spPr bwMode="auto">
              <a:xfrm>
                <a:off x="23414" y="2052"/>
                <a:ext cx="2065" cy="1163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9" name="直接箭头连接符 349"/>
              <p:cNvSpPr>
                <a:spLocks noChangeShapeType="1"/>
              </p:cNvSpPr>
              <p:nvPr/>
            </p:nvSpPr>
            <p:spPr bwMode="auto">
              <a:xfrm>
                <a:off x="22382" y="4801"/>
                <a:ext cx="106" cy="614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3017254" y="5868987"/>
            <a:ext cx="364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“查找和替换”对话框</a:t>
            </a:r>
            <a:endParaRPr lang="zh-CN" altLang="en-US" dirty="0"/>
          </a:p>
        </p:txBody>
      </p:sp>
      <p:sp>
        <p:nvSpPr>
          <p:cNvPr id="11" name="TextBox 1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631112" y="6256227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49300" y="4010025"/>
            <a:ext cx="7908925" cy="2019300"/>
            <a:chOff x="794" y="1199"/>
            <a:chExt cx="4308" cy="2120"/>
          </a:xfrm>
        </p:grpSpPr>
        <p:sp>
          <p:nvSpPr>
            <p:cNvPr id="88067" name="Freeform 28"/>
            <p:cNvSpPr>
              <a:spLocks/>
            </p:cNvSpPr>
            <p:nvPr/>
          </p:nvSpPr>
          <p:spPr bwMode="ltGray">
            <a:xfrm>
              <a:off x="873" y="1293"/>
              <a:ext cx="1267" cy="1938"/>
            </a:xfrm>
            <a:custGeom>
              <a:avLst/>
              <a:gdLst>
                <a:gd name="T0" fmla="*/ 87 w 1692"/>
                <a:gd name="T1" fmla="*/ 193 h 2586"/>
                <a:gd name="T2" fmla="*/ 240 w 1692"/>
                <a:gd name="T3" fmla="*/ 157 h 2586"/>
                <a:gd name="T4" fmla="*/ 325 w 1692"/>
                <a:gd name="T5" fmla="*/ 180 h 2586"/>
                <a:gd name="T6" fmla="*/ 312 w 1692"/>
                <a:gd name="T7" fmla="*/ 333 h 2586"/>
                <a:gd name="T8" fmla="*/ 204 w 1692"/>
                <a:gd name="T9" fmla="*/ 436 h 2586"/>
                <a:gd name="T10" fmla="*/ 163 w 1692"/>
                <a:gd name="T11" fmla="*/ 535 h 2586"/>
                <a:gd name="T12" fmla="*/ 213 w 1692"/>
                <a:gd name="T13" fmla="*/ 722 h 2586"/>
                <a:gd name="T14" fmla="*/ 237 w 1692"/>
                <a:gd name="T15" fmla="*/ 719 h 2586"/>
                <a:gd name="T16" fmla="*/ 246 w 1692"/>
                <a:gd name="T17" fmla="*/ 679 h 2586"/>
                <a:gd name="T18" fmla="*/ 358 w 1692"/>
                <a:gd name="T19" fmla="*/ 865 h 2586"/>
                <a:gd name="T20" fmla="*/ 487 w 1692"/>
                <a:gd name="T21" fmla="*/ 899 h 2586"/>
                <a:gd name="T22" fmla="*/ 595 w 1692"/>
                <a:gd name="T23" fmla="*/ 1012 h 2586"/>
                <a:gd name="T24" fmla="*/ 639 w 1692"/>
                <a:gd name="T25" fmla="*/ 1066 h 2586"/>
                <a:gd name="T26" fmla="*/ 577 w 1692"/>
                <a:gd name="T27" fmla="*/ 1205 h 2586"/>
                <a:gd name="T28" fmla="*/ 686 w 1692"/>
                <a:gd name="T29" fmla="*/ 1335 h 2586"/>
                <a:gd name="T30" fmla="*/ 774 w 1692"/>
                <a:gd name="T31" fmla="*/ 1515 h 2586"/>
                <a:gd name="T32" fmla="*/ 819 w 1692"/>
                <a:gd name="T33" fmla="*/ 1731 h 2586"/>
                <a:gd name="T34" fmla="*/ 894 w 1692"/>
                <a:gd name="T35" fmla="*/ 1904 h 2586"/>
                <a:gd name="T36" fmla="*/ 958 w 1692"/>
                <a:gd name="T37" fmla="*/ 1889 h 2586"/>
                <a:gd name="T38" fmla="*/ 932 w 1692"/>
                <a:gd name="T39" fmla="*/ 1794 h 2586"/>
                <a:gd name="T40" fmla="*/ 964 w 1692"/>
                <a:gd name="T41" fmla="*/ 1728 h 2586"/>
                <a:gd name="T42" fmla="*/ 1024 w 1692"/>
                <a:gd name="T43" fmla="*/ 1670 h 2586"/>
                <a:gd name="T44" fmla="*/ 1084 w 1692"/>
                <a:gd name="T45" fmla="*/ 1556 h 2586"/>
                <a:gd name="T46" fmla="*/ 1174 w 1692"/>
                <a:gd name="T47" fmla="*/ 1461 h 2586"/>
                <a:gd name="T48" fmla="*/ 1215 w 1692"/>
                <a:gd name="T49" fmla="*/ 1308 h 2586"/>
                <a:gd name="T50" fmla="*/ 1162 w 1692"/>
                <a:gd name="T51" fmla="*/ 1153 h 2586"/>
                <a:gd name="T52" fmla="*/ 1030 w 1692"/>
                <a:gd name="T53" fmla="*/ 1057 h 2586"/>
                <a:gd name="T54" fmla="*/ 827 w 1692"/>
                <a:gd name="T55" fmla="*/ 959 h 2586"/>
                <a:gd name="T56" fmla="*/ 729 w 1692"/>
                <a:gd name="T57" fmla="*/ 944 h 2586"/>
                <a:gd name="T58" fmla="*/ 677 w 1692"/>
                <a:gd name="T59" fmla="*/ 950 h 2586"/>
                <a:gd name="T60" fmla="*/ 595 w 1692"/>
                <a:gd name="T61" fmla="*/ 980 h 2586"/>
                <a:gd name="T62" fmla="*/ 568 w 1692"/>
                <a:gd name="T63" fmla="*/ 880 h 2586"/>
                <a:gd name="T64" fmla="*/ 551 w 1692"/>
                <a:gd name="T65" fmla="*/ 796 h 2586"/>
                <a:gd name="T66" fmla="*/ 473 w 1692"/>
                <a:gd name="T67" fmla="*/ 827 h 2586"/>
                <a:gd name="T68" fmla="*/ 425 w 1692"/>
                <a:gd name="T69" fmla="*/ 712 h 2586"/>
                <a:gd name="T70" fmla="*/ 554 w 1692"/>
                <a:gd name="T71" fmla="*/ 683 h 2586"/>
                <a:gd name="T72" fmla="*/ 631 w 1692"/>
                <a:gd name="T73" fmla="*/ 679 h 2586"/>
                <a:gd name="T74" fmla="*/ 671 w 1692"/>
                <a:gd name="T75" fmla="*/ 674 h 2586"/>
                <a:gd name="T76" fmla="*/ 792 w 1692"/>
                <a:gd name="T77" fmla="*/ 562 h 2586"/>
                <a:gd name="T78" fmla="*/ 887 w 1692"/>
                <a:gd name="T79" fmla="*/ 508 h 2586"/>
                <a:gd name="T80" fmla="*/ 957 w 1692"/>
                <a:gd name="T81" fmla="*/ 477 h 2586"/>
                <a:gd name="T82" fmla="*/ 1003 w 1692"/>
                <a:gd name="T83" fmla="*/ 403 h 2586"/>
                <a:gd name="T84" fmla="*/ 964 w 1692"/>
                <a:gd name="T85" fmla="*/ 384 h 2586"/>
                <a:gd name="T86" fmla="*/ 1143 w 1692"/>
                <a:gd name="T87" fmla="*/ 342 h 2586"/>
                <a:gd name="T88" fmla="*/ 1053 w 1692"/>
                <a:gd name="T89" fmla="*/ 256 h 2586"/>
                <a:gd name="T90" fmla="*/ 994 w 1692"/>
                <a:gd name="T91" fmla="*/ 198 h 2586"/>
                <a:gd name="T92" fmla="*/ 915 w 1692"/>
                <a:gd name="T93" fmla="*/ 273 h 2586"/>
                <a:gd name="T94" fmla="*/ 831 w 1692"/>
                <a:gd name="T95" fmla="*/ 333 h 2586"/>
                <a:gd name="T96" fmla="*/ 765 w 1692"/>
                <a:gd name="T97" fmla="*/ 228 h 2586"/>
                <a:gd name="T98" fmla="*/ 908 w 1692"/>
                <a:gd name="T99" fmla="*/ 180 h 2586"/>
                <a:gd name="T100" fmla="*/ 948 w 1692"/>
                <a:gd name="T101" fmla="*/ 148 h 2586"/>
                <a:gd name="T102" fmla="*/ 994 w 1692"/>
                <a:gd name="T103" fmla="*/ 129 h 2586"/>
                <a:gd name="T104" fmla="*/ 963 w 1692"/>
                <a:gd name="T105" fmla="*/ 108 h 2586"/>
                <a:gd name="T106" fmla="*/ 945 w 1692"/>
                <a:gd name="T107" fmla="*/ 90 h 2586"/>
                <a:gd name="T108" fmla="*/ 900 w 1692"/>
                <a:gd name="T109" fmla="*/ 76 h 2586"/>
                <a:gd name="T110" fmla="*/ 828 w 1692"/>
                <a:gd name="T111" fmla="*/ 102 h 2586"/>
                <a:gd name="T112" fmla="*/ 711 w 1692"/>
                <a:gd name="T113" fmla="*/ 90 h 2586"/>
                <a:gd name="T114" fmla="*/ 412 w 1692"/>
                <a:gd name="T115" fmla="*/ 0 h 2586"/>
                <a:gd name="T116" fmla="*/ 258 w 1692"/>
                <a:gd name="T117" fmla="*/ 24 h 2586"/>
                <a:gd name="T118" fmla="*/ 217 w 1692"/>
                <a:gd name="T119" fmla="*/ 76 h 2586"/>
                <a:gd name="T120" fmla="*/ 96 w 1692"/>
                <a:gd name="T121" fmla="*/ 130 h 2586"/>
                <a:gd name="T122" fmla="*/ 96 w 1692"/>
                <a:gd name="T123" fmla="*/ 162 h 2586"/>
                <a:gd name="T124" fmla="*/ 1 w 1692"/>
                <a:gd name="T125" fmla="*/ 189 h 2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92"/>
                <a:gd name="T190" fmla="*/ 0 h 2586"/>
                <a:gd name="T191" fmla="*/ 1692 w 1692"/>
                <a:gd name="T192" fmla="*/ 2586 h 25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68" name="Freeform 29"/>
            <p:cNvSpPr>
              <a:spLocks/>
            </p:cNvSpPr>
            <p:nvPr/>
          </p:nvSpPr>
          <p:spPr bwMode="ltGray">
            <a:xfrm>
              <a:off x="833" y="1478"/>
              <a:ext cx="34" cy="28"/>
            </a:xfrm>
            <a:custGeom>
              <a:avLst/>
              <a:gdLst>
                <a:gd name="T0" fmla="*/ 12 w 46"/>
                <a:gd name="T1" fmla="*/ 3 h 38"/>
                <a:gd name="T2" fmla="*/ 0 w 46"/>
                <a:gd name="T3" fmla="*/ 16 h 38"/>
                <a:gd name="T4" fmla="*/ 16 w 46"/>
                <a:gd name="T5" fmla="*/ 28 h 38"/>
                <a:gd name="T6" fmla="*/ 34 w 46"/>
                <a:gd name="T7" fmla="*/ 19 h 38"/>
                <a:gd name="T8" fmla="*/ 22 w 46"/>
                <a:gd name="T9" fmla="*/ 0 h 38"/>
                <a:gd name="T10" fmla="*/ 12 w 46"/>
                <a:gd name="T11" fmla="*/ 3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38"/>
                <a:gd name="T20" fmla="*/ 46 w 46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69" name="Freeform 30"/>
            <p:cNvSpPr>
              <a:spLocks/>
            </p:cNvSpPr>
            <p:nvPr/>
          </p:nvSpPr>
          <p:spPr bwMode="ltGray">
            <a:xfrm>
              <a:off x="1140" y="1601"/>
              <a:ext cx="39" cy="32"/>
            </a:xfrm>
            <a:custGeom>
              <a:avLst/>
              <a:gdLst>
                <a:gd name="T0" fmla="*/ 9 w 52"/>
                <a:gd name="T1" fmla="*/ 0 h 44"/>
                <a:gd name="T2" fmla="*/ 20 w 52"/>
                <a:gd name="T3" fmla="*/ 32 h 44"/>
                <a:gd name="T4" fmla="*/ 32 w 52"/>
                <a:gd name="T5" fmla="*/ 31 h 44"/>
                <a:gd name="T6" fmla="*/ 29 w 52"/>
                <a:gd name="T7" fmla="*/ 12 h 44"/>
                <a:gd name="T8" fmla="*/ 20 w 52"/>
                <a:gd name="T9" fmla="*/ 1 h 44"/>
                <a:gd name="T10" fmla="*/ 9 w 52"/>
                <a:gd name="T11" fmla="*/ 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44"/>
                <a:gd name="T20" fmla="*/ 52 w 52"/>
                <a:gd name="T21" fmla="*/ 44 h 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0" name="Freeform 31"/>
            <p:cNvSpPr>
              <a:spLocks/>
            </p:cNvSpPr>
            <p:nvPr/>
          </p:nvSpPr>
          <p:spPr bwMode="ltGray">
            <a:xfrm>
              <a:off x="1922" y="1657"/>
              <a:ext cx="98" cy="74"/>
            </a:xfrm>
            <a:custGeom>
              <a:avLst/>
              <a:gdLst>
                <a:gd name="T0" fmla="*/ 73 w 131"/>
                <a:gd name="T1" fmla="*/ 0 h 98"/>
                <a:gd name="T2" fmla="*/ 59 w 131"/>
                <a:gd name="T3" fmla="*/ 6 h 98"/>
                <a:gd name="T4" fmla="*/ 40 w 131"/>
                <a:gd name="T5" fmla="*/ 18 h 98"/>
                <a:gd name="T6" fmla="*/ 29 w 131"/>
                <a:gd name="T7" fmla="*/ 30 h 98"/>
                <a:gd name="T8" fmla="*/ 16 w 131"/>
                <a:gd name="T9" fmla="*/ 39 h 98"/>
                <a:gd name="T10" fmla="*/ 47 w 131"/>
                <a:gd name="T11" fmla="*/ 62 h 98"/>
                <a:gd name="T12" fmla="*/ 59 w 131"/>
                <a:gd name="T13" fmla="*/ 71 h 98"/>
                <a:gd name="T14" fmla="*/ 64 w 131"/>
                <a:gd name="T15" fmla="*/ 69 h 98"/>
                <a:gd name="T16" fmla="*/ 67 w 131"/>
                <a:gd name="T17" fmla="*/ 65 h 98"/>
                <a:gd name="T18" fmla="*/ 73 w 131"/>
                <a:gd name="T19" fmla="*/ 74 h 98"/>
                <a:gd name="T20" fmla="*/ 92 w 131"/>
                <a:gd name="T21" fmla="*/ 65 h 98"/>
                <a:gd name="T22" fmla="*/ 97 w 131"/>
                <a:gd name="T23" fmla="*/ 56 h 98"/>
                <a:gd name="T24" fmla="*/ 76 w 131"/>
                <a:gd name="T25" fmla="*/ 30 h 98"/>
                <a:gd name="T26" fmla="*/ 86 w 131"/>
                <a:gd name="T27" fmla="*/ 18 h 98"/>
                <a:gd name="T28" fmla="*/ 83 w 131"/>
                <a:gd name="T29" fmla="*/ 3 h 98"/>
                <a:gd name="T30" fmla="*/ 73 w 131"/>
                <a:gd name="T31" fmla="*/ 0 h 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98"/>
                <a:gd name="T50" fmla="*/ 131 w 131"/>
                <a:gd name="T51" fmla="*/ 98 h 9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1" name="Freeform 32"/>
            <p:cNvSpPr>
              <a:spLocks/>
            </p:cNvSpPr>
            <p:nvPr/>
          </p:nvSpPr>
          <p:spPr bwMode="ltGray">
            <a:xfrm>
              <a:off x="1448" y="2041"/>
              <a:ext cx="158" cy="84"/>
            </a:xfrm>
            <a:custGeom>
              <a:avLst/>
              <a:gdLst>
                <a:gd name="T0" fmla="*/ 35 w 212"/>
                <a:gd name="T1" fmla="*/ 9 h 112"/>
                <a:gd name="T2" fmla="*/ 13 w 212"/>
                <a:gd name="T3" fmla="*/ 9 h 112"/>
                <a:gd name="T4" fmla="*/ 4 w 212"/>
                <a:gd name="T5" fmla="*/ 12 h 112"/>
                <a:gd name="T6" fmla="*/ 19 w 212"/>
                <a:gd name="T7" fmla="*/ 39 h 112"/>
                <a:gd name="T8" fmla="*/ 38 w 212"/>
                <a:gd name="T9" fmla="*/ 33 h 112"/>
                <a:gd name="T10" fmla="*/ 69 w 212"/>
                <a:gd name="T11" fmla="*/ 41 h 112"/>
                <a:gd name="T12" fmla="*/ 83 w 212"/>
                <a:gd name="T13" fmla="*/ 45 h 112"/>
                <a:gd name="T14" fmla="*/ 99 w 212"/>
                <a:gd name="T15" fmla="*/ 66 h 112"/>
                <a:gd name="T16" fmla="*/ 105 w 212"/>
                <a:gd name="T17" fmla="*/ 84 h 112"/>
                <a:gd name="T18" fmla="*/ 117 w 212"/>
                <a:gd name="T19" fmla="*/ 75 h 112"/>
                <a:gd name="T20" fmla="*/ 126 w 212"/>
                <a:gd name="T21" fmla="*/ 72 h 112"/>
                <a:gd name="T22" fmla="*/ 139 w 212"/>
                <a:gd name="T23" fmla="*/ 77 h 112"/>
                <a:gd name="T24" fmla="*/ 145 w 212"/>
                <a:gd name="T25" fmla="*/ 60 h 112"/>
                <a:gd name="T26" fmla="*/ 114 w 212"/>
                <a:gd name="T27" fmla="*/ 41 h 112"/>
                <a:gd name="T28" fmla="*/ 78 w 212"/>
                <a:gd name="T29" fmla="*/ 15 h 112"/>
                <a:gd name="T30" fmla="*/ 40 w 212"/>
                <a:gd name="T31" fmla="*/ 20 h 112"/>
                <a:gd name="T32" fmla="*/ 35 w 212"/>
                <a:gd name="T33" fmla="*/ 9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2"/>
                <a:gd name="T52" fmla="*/ 0 h 112"/>
                <a:gd name="T53" fmla="*/ 212 w 212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2" name="Freeform 33"/>
            <p:cNvSpPr>
              <a:spLocks/>
            </p:cNvSpPr>
            <p:nvPr/>
          </p:nvSpPr>
          <p:spPr bwMode="ltGray">
            <a:xfrm>
              <a:off x="1578" y="2105"/>
              <a:ext cx="99" cy="41"/>
            </a:xfrm>
            <a:custGeom>
              <a:avLst/>
              <a:gdLst>
                <a:gd name="T0" fmla="*/ 42 w 133"/>
                <a:gd name="T1" fmla="*/ 0 h 54"/>
                <a:gd name="T2" fmla="*/ 32 w 133"/>
                <a:gd name="T3" fmla="*/ 5 h 54"/>
                <a:gd name="T4" fmla="*/ 23 w 133"/>
                <a:gd name="T5" fmla="*/ 23 h 54"/>
                <a:gd name="T6" fmla="*/ 11 w 133"/>
                <a:gd name="T7" fmla="*/ 26 h 54"/>
                <a:gd name="T8" fmla="*/ 2 w 133"/>
                <a:gd name="T9" fmla="*/ 32 h 54"/>
                <a:gd name="T10" fmla="*/ 10 w 133"/>
                <a:gd name="T11" fmla="*/ 41 h 54"/>
                <a:gd name="T12" fmla="*/ 99 w 133"/>
                <a:gd name="T13" fmla="*/ 26 h 54"/>
                <a:gd name="T14" fmla="*/ 92 w 133"/>
                <a:gd name="T15" fmla="*/ 12 h 54"/>
                <a:gd name="T16" fmla="*/ 78 w 133"/>
                <a:gd name="T17" fmla="*/ 6 h 54"/>
                <a:gd name="T18" fmla="*/ 75 w 133"/>
                <a:gd name="T19" fmla="*/ 18 h 54"/>
                <a:gd name="T20" fmla="*/ 66 w 133"/>
                <a:gd name="T21" fmla="*/ 14 h 54"/>
                <a:gd name="T22" fmla="*/ 50 w 133"/>
                <a:gd name="T23" fmla="*/ 11 h 54"/>
                <a:gd name="T24" fmla="*/ 42 w 13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54"/>
                <a:gd name="T41" fmla="*/ 133 w 13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3" name="Freeform 34"/>
            <p:cNvSpPr>
              <a:spLocks/>
            </p:cNvSpPr>
            <p:nvPr/>
          </p:nvSpPr>
          <p:spPr bwMode="ltGray">
            <a:xfrm>
              <a:off x="1683" y="2131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4" name="Freeform 35"/>
            <p:cNvSpPr>
              <a:spLocks/>
            </p:cNvSpPr>
            <p:nvPr/>
          </p:nvSpPr>
          <p:spPr bwMode="ltGray">
            <a:xfrm>
              <a:off x="1739" y="2134"/>
              <a:ext cx="12" cy="25"/>
            </a:xfrm>
            <a:custGeom>
              <a:avLst/>
              <a:gdLst>
                <a:gd name="T0" fmla="*/ 10 w 16"/>
                <a:gd name="T1" fmla="*/ 0 h 34"/>
                <a:gd name="T2" fmla="*/ 0 w 16"/>
                <a:gd name="T3" fmla="*/ 10 h 34"/>
                <a:gd name="T4" fmla="*/ 12 w 16"/>
                <a:gd name="T5" fmla="*/ 25 h 34"/>
                <a:gd name="T6" fmla="*/ 9 w 16"/>
                <a:gd name="T7" fmla="*/ 13 h 34"/>
                <a:gd name="T8" fmla="*/ 12 w 16"/>
                <a:gd name="T9" fmla="*/ 4 h 34"/>
                <a:gd name="T10" fmla="*/ 10 w 16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4"/>
                <a:gd name="T20" fmla="*/ 16 w 1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5" name="Freeform 36"/>
            <p:cNvSpPr>
              <a:spLocks/>
            </p:cNvSpPr>
            <p:nvPr/>
          </p:nvSpPr>
          <p:spPr bwMode="ltGray">
            <a:xfrm>
              <a:off x="1556" y="1288"/>
              <a:ext cx="180" cy="88"/>
            </a:xfrm>
            <a:custGeom>
              <a:avLst/>
              <a:gdLst>
                <a:gd name="T0" fmla="*/ 48 w 240"/>
                <a:gd name="T1" fmla="*/ 1 h 117"/>
                <a:gd name="T2" fmla="*/ 18 w 240"/>
                <a:gd name="T3" fmla="*/ 23 h 117"/>
                <a:gd name="T4" fmla="*/ 5 w 240"/>
                <a:gd name="T5" fmla="*/ 28 h 117"/>
                <a:gd name="T6" fmla="*/ 0 w 240"/>
                <a:gd name="T7" fmla="*/ 29 h 117"/>
                <a:gd name="T8" fmla="*/ 20 w 240"/>
                <a:gd name="T9" fmla="*/ 44 h 117"/>
                <a:gd name="T10" fmla="*/ 29 w 240"/>
                <a:gd name="T11" fmla="*/ 47 h 117"/>
                <a:gd name="T12" fmla="*/ 51 w 240"/>
                <a:gd name="T13" fmla="*/ 35 h 117"/>
                <a:gd name="T14" fmla="*/ 60 w 240"/>
                <a:gd name="T15" fmla="*/ 32 h 117"/>
                <a:gd name="T16" fmla="*/ 62 w 240"/>
                <a:gd name="T17" fmla="*/ 41 h 117"/>
                <a:gd name="T18" fmla="*/ 48 w 240"/>
                <a:gd name="T19" fmla="*/ 46 h 117"/>
                <a:gd name="T20" fmla="*/ 54 w 240"/>
                <a:gd name="T21" fmla="*/ 55 h 117"/>
                <a:gd name="T22" fmla="*/ 30 w 240"/>
                <a:gd name="T23" fmla="*/ 65 h 117"/>
                <a:gd name="T24" fmla="*/ 53 w 240"/>
                <a:gd name="T25" fmla="*/ 82 h 117"/>
                <a:gd name="T26" fmla="*/ 62 w 240"/>
                <a:gd name="T27" fmla="*/ 85 h 117"/>
                <a:gd name="T28" fmla="*/ 89 w 240"/>
                <a:gd name="T29" fmla="*/ 77 h 117"/>
                <a:gd name="T30" fmla="*/ 113 w 240"/>
                <a:gd name="T31" fmla="*/ 79 h 117"/>
                <a:gd name="T32" fmla="*/ 126 w 240"/>
                <a:gd name="T33" fmla="*/ 88 h 117"/>
                <a:gd name="T34" fmla="*/ 153 w 240"/>
                <a:gd name="T35" fmla="*/ 82 h 117"/>
                <a:gd name="T36" fmla="*/ 168 w 240"/>
                <a:gd name="T37" fmla="*/ 77 h 117"/>
                <a:gd name="T38" fmla="*/ 167 w 240"/>
                <a:gd name="T39" fmla="*/ 58 h 117"/>
                <a:gd name="T40" fmla="*/ 176 w 240"/>
                <a:gd name="T41" fmla="*/ 52 h 117"/>
                <a:gd name="T42" fmla="*/ 179 w 240"/>
                <a:gd name="T43" fmla="*/ 35 h 117"/>
                <a:gd name="T44" fmla="*/ 158 w 240"/>
                <a:gd name="T45" fmla="*/ 43 h 117"/>
                <a:gd name="T46" fmla="*/ 150 w 240"/>
                <a:gd name="T47" fmla="*/ 32 h 117"/>
                <a:gd name="T48" fmla="*/ 129 w 240"/>
                <a:gd name="T49" fmla="*/ 34 h 117"/>
                <a:gd name="T50" fmla="*/ 101 w 240"/>
                <a:gd name="T51" fmla="*/ 7 h 117"/>
                <a:gd name="T52" fmla="*/ 71 w 240"/>
                <a:gd name="T53" fmla="*/ 8 h 117"/>
                <a:gd name="T54" fmla="*/ 62 w 240"/>
                <a:gd name="T55" fmla="*/ 1 h 117"/>
                <a:gd name="T56" fmla="*/ 48 w 240"/>
                <a:gd name="T57" fmla="*/ 1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0"/>
                <a:gd name="T88" fmla="*/ 0 h 117"/>
                <a:gd name="T89" fmla="*/ 240 w 240"/>
                <a:gd name="T90" fmla="*/ 117 h 1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6" name="Freeform 37"/>
            <p:cNvSpPr>
              <a:spLocks/>
            </p:cNvSpPr>
            <p:nvPr/>
          </p:nvSpPr>
          <p:spPr bwMode="ltGray">
            <a:xfrm>
              <a:off x="1636" y="1247"/>
              <a:ext cx="146" cy="60"/>
            </a:xfrm>
            <a:custGeom>
              <a:avLst/>
              <a:gdLst>
                <a:gd name="T0" fmla="*/ 73 w 194"/>
                <a:gd name="T1" fmla="*/ 8 h 80"/>
                <a:gd name="T2" fmla="*/ 10 w 194"/>
                <a:gd name="T3" fmla="*/ 18 h 80"/>
                <a:gd name="T4" fmla="*/ 7 w 194"/>
                <a:gd name="T5" fmla="*/ 26 h 80"/>
                <a:gd name="T6" fmla="*/ 43 w 194"/>
                <a:gd name="T7" fmla="*/ 39 h 80"/>
                <a:gd name="T8" fmla="*/ 102 w 194"/>
                <a:gd name="T9" fmla="*/ 56 h 80"/>
                <a:gd name="T10" fmla="*/ 132 w 194"/>
                <a:gd name="T11" fmla="*/ 51 h 80"/>
                <a:gd name="T12" fmla="*/ 141 w 194"/>
                <a:gd name="T13" fmla="*/ 48 h 80"/>
                <a:gd name="T14" fmla="*/ 132 w 194"/>
                <a:gd name="T15" fmla="*/ 33 h 80"/>
                <a:gd name="T16" fmla="*/ 123 w 194"/>
                <a:gd name="T17" fmla="*/ 27 h 80"/>
                <a:gd name="T18" fmla="*/ 97 w 194"/>
                <a:gd name="T19" fmla="*/ 19 h 80"/>
                <a:gd name="T20" fmla="*/ 73 w 194"/>
                <a:gd name="T21" fmla="*/ 8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80"/>
                <a:gd name="T35" fmla="*/ 194 w 194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7" name="Freeform 38"/>
            <p:cNvSpPr>
              <a:spLocks/>
            </p:cNvSpPr>
            <p:nvPr/>
          </p:nvSpPr>
          <p:spPr bwMode="ltGray">
            <a:xfrm>
              <a:off x="1841" y="1317"/>
              <a:ext cx="233" cy="190"/>
            </a:xfrm>
            <a:custGeom>
              <a:avLst/>
              <a:gdLst>
                <a:gd name="T0" fmla="*/ 50 w 310"/>
                <a:gd name="T1" fmla="*/ 7 h 254"/>
                <a:gd name="T2" fmla="*/ 38 w 310"/>
                <a:gd name="T3" fmla="*/ 17 h 254"/>
                <a:gd name="T4" fmla="*/ 16 w 310"/>
                <a:gd name="T5" fmla="*/ 29 h 254"/>
                <a:gd name="T6" fmla="*/ 40 w 310"/>
                <a:gd name="T7" fmla="*/ 58 h 254"/>
                <a:gd name="T8" fmla="*/ 59 w 310"/>
                <a:gd name="T9" fmla="*/ 64 h 254"/>
                <a:gd name="T10" fmla="*/ 77 w 310"/>
                <a:gd name="T11" fmla="*/ 74 h 254"/>
                <a:gd name="T12" fmla="*/ 95 w 310"/>
                <a:gd name="T13" fmla="*/ 64 h 254"/>
                <a:gd name="T14" fmla="*/ 107 w 310"/>
                <a:gd name="T15" fmla="*/ 76 h 254"/>
                <a:gd name="T16" fmla="*/ 112 w 310"/>
                <a:gd name="T17" fmla="*/ 95 h 254"/>
                <a:gd name="T18" fmla="*/ 86 w 310"/>
                <a:gd name="T19" fmla="*/ 113 h 254"/>
                <a:gd name="T20" fmla="*/ 67 w 310"/>
                <a:gd name="T21" fmla="*/ 129 h 254"/>
                <a:gd name="T22" fmla="*/ 52 w 310"/>
                <a:gd name="T23" fmla="*/ 126 h 254"/>
                <a:gd name="T24" fmla="*/ 43 w 310"/>
                <a:gd name="T25" fmla="*/ 123 h 254"/>
                <a:gd name="T26" fmla="*/ 32 w 310"/>
                <a:gd name="T27" fmla="*/ 140 h 254"/>
                <a:gd name="T28" fmla="*/ 29 w 310"/>
                <a:gd name="T29" fmla="*/ 149 h 254"/>
                <a:gd name="T30" fmla="*/ 55 w 310"/>
                <a:gd name="T31" fmla="*/ 153 h 254"/>
                <a:gd name="T32" fmla="*/ 71 w 310"/>
                <a:gd name="T33" fmla="*/ 152 h 254"/>
                <a:gd name="T34" fmla="*/ 86 w 310"/>
                <a:gd name="T35" fmla="*/ 173 h 254"/>
                <a:gd name="T36" fmla="*/ 95 w 310"/>
                <a:gd name="T37" fmla="*/ 176 h 254"/>
                <a:gd name="T38" fmla="*/ 104 w 310"/>
                <a:gd name="T39" fmla="*/ 179 h 254"/>
                <a:gd name="T40" fmla="*/ 117 w 310"/>
                <a:gd name="T41" fmla="*/ 188 h 254"/>
                <a:gd name="T42" fmla="*/ 136 w 310"/>
                <a:gd name="T43" fmla="*/ 177 h 254"/>
                <a:gd name="T44" fmla="*/ 153 w 310"/>
                <a:gd name="T45" fmla="*/ 176 h 254"/>
                <a:gd name="T46" fmla="*/ 172 w 310"/>
                <a:gd name="T47" fmla="*/ 159 h 254"/>
                <a:gd name="T48" fmla="*/ 169 w 310"/>
                <a:gd name="T49" fmla="*/ 138 h 254"/>
                <a:gd name="T50" fmla="*/ 163 w 310"/>
                <a:gd name="T51" fmla="*/ 129 h 254"/>
                <a:gd name="T52" fmla="*/ 175 w 310"/>
                <a:gd name="T53" fmla="*/ 125 h 254"/>
                <a:gd name="T54" fmla="*/ 184 w 310"/>
                <a:gd name="T55" fmla="*/ 137 h 254"/>
                <a:gd name="T56" fmla="*/ 186 w 310"/>
                <a:gd name="T57" fmla="*/ 147 h 254"/>
                <a:gd name="T58" fmla="*/ 196 w 310"/>
                <a:gd name="T59" fmla="*/ 144 h 254"/>
                <a:gd name="T60" fmla="*/ 228 w 310"/>
                <a:gd name="T61" fmla="*/ 126 h 254"/>
                <a:gd name="T62" fmla="*/ 220 w 310"/>
                <a:gd name="T63" fmla="*/ 110 h 254"/>
                <a:gd name="T64" fmla="*/ 195 w 310"/>
                <a:gd name="T65" fmla="*/ 92 h 254"/>
                <a:gd name="T66" fmla="*/ 199 w 310"/>
                <a:gd name="T67" fmla="*/ 80 h 254"/>
                <a:gd name="T68" fmla="*/ 208 w 310"/>
                <a:gd name="T69" fmla="*/ 77 h 254"/>
                <a:gd name="T70" fmla="*/ 190 w 310"/>
                <a:gd name="T71" fmla="*/ 47 h 254"/>
                <a:gd name="T72" fmla="*/ 175 w 310"/>
                <a:gd name="T73" fmla="*/ 44 h 254"/>
                <a:gd name="T74" fmla="*/ 166 w 310"/>
                <a:gd name="T75" fmla="*/ 41 h 254"/>
                <a:gd name="T76" fmla="*/ 151 w 310"/>
                <a:gd name="T77" fmla="*/ 25 h 254"/>
                <a:gd name="T78" fmla="*/ 117 w 310"/>
                <a:gd name="T79" fmla="*/ 34 h 254"/>
                <a:gd name="T80" fmla="*/ 126 w 310"/>
                <a:gd name="T81" fmla="*/ 19 h 254"/>
                <a:gd name="T82" fmla="*/ 104 w 310"/>
                <a:gd name="T83" fmla="*/ 13 h 254"/>
                <a:gd name="T84" fmla="*/ 89 w 310"/>
                <a:gd name="T85" fmla="*/ 14 h 254"/>
                <a:gd name="T86" fmla="*/ 50 w 310"/>
                <a:gd name="T87" fmla="*/ 7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0"/>
                <a:gd name="T133" fmla="*/ 0 h 254"/>
                <a:gd name="T134" fmla="*/ 310 w 310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8" name="Freeform 39"/>
            <p:cNvSpPr>
              <a:spLocks/>
            </p:cNvSpPr>
            <p:nvPr/>
          </p:nvSpPr>
          <p:spPr bwMode="ltGray">
            <a:xfrm>
              <a:off x="1839" y="1235"/>
              <a:ext cx="44" cy="37"/>
            </a:xfrm>
            <a:custGeom>
              <a:avLst/>
              <a:gdLst>
                <a:gd name="T0" fmla="*/ 19 w 59"/>
                <a:gd name="T1" fmla="*/ 0 h 50"/>
                <a:gd name="T2" fmla="*/ 0 w 59"/>
                <a:gd name="T3" fmla="*/ 7 h 50"/>
                <a:gd name="T4" fmla="*/ 22 w 59"/>
                <a:gd name="T5" fmla="*/ 30 h 50"/>
                <a:gd name="T6" fmla="*/ 36 w 59"/>
                <a:gd name="T7" fmla="*/ 37 h 50"/>
                <a:gd name="T8" fmla="*/ 43 w 59"/>
                <a:gd name="T9" fmla="*/ 21 h 50"/>
                <a:gd name="T10" fmla="*/ 33 w 59"/>
                <a:gd name="T11" fmla="*/ 6 h 50"/>
                <a:gd name="T12" fmla="*/ 19 w 5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50"/>
                <a:gd name="T23" fmla="*/ 59 w 59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79" name="Freeform 40"/>
            <p:cNvSpPr>
              <a:spLocks/>
            </p:cNvSpPr>
            <p:nvPr/>
          </p:nvSpPr>
          <p:spPr bwMode="ltGray">
            <a:xfrm>
              <a:off x="1755" y="1305"/>
              <a:ext cx="65" cy="42"/>
            </a:xfrm>
            <a:custGeom>
              <a:avLst/>
              <a:gdLst>
                <a:gd name="T0" fmla="*/ 33 w 86"/>
                <a:gd name="T1" fmla="*/ 5 h 57"/>
                <a:gd name="T2" fmla="*/ 18 w 86"/>
                <a:gd name="T3" fmla="*/ 18 h 57"/>
                <a:gd name="T4" fmla="*/ 3 w 86"/>
                <a:gd name="T5" fmla="*/ 20 h 57"/>
                <a:gd name="T6" fmla="*/ 12 w 86"/>
                <a:gd name="T7" fmla="*/ 42 h 57"/>
                <a:gd name="T8" fmla="*/ 56 w 86"/>
                <a:gd name="T9" fmla="*/ 26 h 57"/>
                <a:gd name="T10" fmla="*/ 65 w 86"/>
                <a:gd name="T11" fmla="*/ 13 h 57"/>
                <a:gd name="T12" fmla="*/ 42 w 86"/>
                <a:gd name="T13" fmla="*/ 5 h 57"/>
                <a:gd name="T14" fmla="*/ 33 w 86"/>
                <a:gd name="T15" fmla="*/ 5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57"/>
                <a:gd name="T26" fmla="*/ 86 w 86"/>
                <a:gd name="T27" fmla="*/ 57 h 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0" name="Freeform 41"/>
            <p:cNvSpPr>
              <a:spLocks/>
            </p:cNvSpPr>
            <p:nvPr/>
          </p:nvSpPr>
          <p:spPr bwMode="ltGray">
            <a:xfrm>
              <a:off x="1823" y="1313"/>
              <a:ext cx="54" cy="25"/>
            </a:xfrm>
            <a:custGeom>
              <a:avLst/>
              <a:gdLst>
                <a:gd name="T0" fmla="*/ 30 w 73"/>
                <a:gd name="T1" fmla="*/ 0 h 34"/>
                <a:gd name="T2" fmla="*/ 7 w 73"/>
                <a:gd name="T3" fmla="*/ 12 h 34"/>
                <a:gd name="T4" fmla="*/ 18 w 73"/>
                <a:gd name="T5" fmla="*/ 25 h 34"/>
                <a:gd name="T6" fmla="*/ 38 w 73"/>
                <a:gd name="T7" fmla="*/ 21 h 34"/>
                <a:gd name="T8" fmla="*/ 47 w 73"/>
                <a:gd name="T9" fmla="*/ 15 h 34"/>
                <a:gd name="T10" fmla="*/ 30 w 73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34"/>
                <a:gd name="T20" fmla="*/ 73 w 73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1" name="Freeform 42"/>
            <p:cNvSpPr>
              <a:spLocks/>
            </p:cNvSpPr>
            <p:nvPr/>
          </p:nvSpPr>
          <p:spPr bwMode="ltGray">
            <a:xfrm>
              <a:off x="1794" y="1277"/>
              <a:ext cx="64" cy="34"/>
            </a:xfrm>
            <a:custGeom>
              <a:avLst/>
              <a:gdLst>
                <a:gd name="T0" fmla="*/ 44 w 85"/>
                <a:gd name="T1" fmla="*/ 8 h 45"/>
                <a:gd name="T2" fmla="*/ 21 w 85"/>
                <a:gd name="T3" fmla="*/ 3 h 45"/>
                <a:gd name="T4" fmla="*/ 0 w 85"/>
                <a:gd name="T5" fmla="*/ 14 h 45"/>
                <a:gd name="T6" fmla="*/ 30 w 85"/>
                <a:gd name="T7" fmla="*/ 24 h 45"/>
                <a:gd name="T8" fmla="*/ 48 w 85"/>
                <a:gd name="T9" fmla="*/ 30 h 45"/>
                <a:gd name="T10" fmla="*/ 63 w 85"/>
                <a:gd name="T11" fmla="*/ 14 h 45"/>
                <a:gd name="T12" fmla="*/ 62 w 85"/>
                <a:gd name="T13" fmla="*/ 5 h 45"/>
                <a:gd name="T14" fmla="*/ 48 w 85"/>
                <a:gd name="T15" fmla="*/ 0 h 45"/>
                <a:gd name="T16" fmla="*/ 44 w 85"/>
                <a:gd name="T17" fmla="*/ 8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45"/>
                <a:gd name="T29" fmla="*/ 85 w 85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2" name="Freeform 43"/>
            <p:cNvSpPr>
              <a:spLocks/>
            </p:cNvSpPr>
            <p:nvPr/>
          </p:nvSpPr>
          <p:spPr bwMode="ltGray">
            <a:xfrm>
              <a:off x="1767" y="1245"/>
              <a:ext cx="44" cy="24"/>
            </a:xfrm>
            <a:custGeom>
              <a:avLst/>
              <a:gdLst>
                <a:gd name="T0" fmla="*/ 12 w 58"/>
                <a:gd name="T1" fmla="*/ 3 h 31"/>
                <a:gd name="T2" fmla="*/ 0 w 58"/>
                <a:gd name="T3" fmla="*/ 14 h 31"/>
                <a:gd name="T4" fmla="*/ 15 w 58"/>
                <a:gd name="T5" fmla="*/ 22 h 31"/>
                <a:gd name="T6" fmla="*/ 21 w 58"/>
                <a:gd name="T7" fmla="*/ 15 h 31"/>
                <a:gd name="T8" fmla="*/ 39 w 58"/>
                <a:gd name="T9" fmla="*/ 9 h 31"/>
                <a:gd name="T10" fmla="*/ 33 w 58"/>
                <a:gd name="T11" fmla="*/ 0 h 31"/>
                <a:gd name="T12" fmla="*/ 12 w 58"/>
                <a:gd name="T13" fmla="*/ 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"/>
                <a:gd name="T22" fmla="*/ 0 h 31"/>
                <a:gd name="T23" fmla="*/ 58 w 5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3" name="Freeform 44"/>
            <p:cNvSpPr>
              <a:spLocks/>
            </p:cNvSpPr>
            <p:nvPr/>
          </p:nvSpPr>
          <p:spPr bwMode="ltGray">
            <a:xfrm>
              <a:off x="1881" y="1248"/>
              <a:ext cx="114" cy="77"/>
            </a:xfrm>
            <a:custGeom>
              <a:avLst/>
              <a:gdLst>
                <a:gd name="T0" fmla="*/ 29 w 152"/>
                <a:gd name="T1" fmla="*/ 0 h 102"/>
                <a:gd name="T2" fmla="*/ 10 w 152"/>
                <a:gd name="T3" fmla="*/ 5 h 102"/>
                <a:gd name="T4" fmla="*/ 3 w 152"/>
                <a:gd name="T5" fmla="*/ 29 h 102"/>
                <a:gd name="T6" fmla="*/ 9 w 152"/>
                <a:gd name="T7" fmla="*/ 42 h 102"/>
                <a:gd name="T8" fmla="*/ 0 w 152"/>
                <a:gd name="T9" fmla="*/ 54 h 102"/>
                <a:gd name="T10" fmla="*/ 42 w 152"/>
                <a:gd name="T11" fmla="*/ 65 h 102"/>
                <a:gd name="T12" fmla="*/ 61 w 152"/>
                <a:gd name="T13" fmla="*/ 69 h 102"/>
                <a:gd name="T14" fmla="*/ 114 w 152"/>
                <a:gd name="T15" fmla="*/ 65 h 102"/>
                <a:gd name="T16" fmla="*/ 57 w 152"/>
                <a:gd name="T17" fmla="*/ 53 h 102"/>
                <a:gd name="T18" fmla="*/ 40 w 152"/>
                <a:gd name="T19" fmla="*/ 47 h 102"/>
                <a:gd name="T20" fmla="*/ 33 w 152"/>
                <a:gd name="T21" fmla="*/ 39 h 102"/>
                <a:gd name="T22" fmla="*/ 37 w 152"/>
                <a:gd name="T23" fmla="*/ 26 h 102"/>
                <a:gd name="T24" fmla="*/ 29 w 152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"/>
                <a:gd name="T40" fmla="*/ 0 h 102"/>
                <a:gd name="T41" fmla="*/ 152 w 152"/>
                <a:gd name="T42" fmla="*/ 102 h 1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4" name="Freeform 45"/>
            <p:cNvSpPr>
              <a:spLocks/>
            </p:cNvSpPr>
            <p:nvPr/>
          </p:nvSpPr>
          <p:spPr bwMode="ltGray">
            <a:xfrm>
              <a:off x="794" y="1493"/>
              <a:ext cx="25" cy="15"/>
            </a:xfrm>
            <a:custGeom>
              <a:avLst/>
              <a:gdLst>
                <a:gd name="T0" fmla="*/ 25 w 34"/>
                <a:gd name="T1" fmla="*/ 0 h 20"/>
                <a:gd name="T2" fmla="*/ 18 w 34"/>
                <a:gd name="T3" fmla="*/ 15 h 20"/>
                <a:gd name="T4" fmla="*/ 3 w 34"/>
                <a:gd name="T5" fmla="*/ 14 h 20"/>
                <a:gd name="T6" fmla="*/ 3 w 34"/>
                <a:gd name="T7" fmla="*/ 4 h 20"/>
                <a:gd name="T8" fmla="*/ 25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"/>
                <a:gd name="T17" fmla="*/ 34 w 3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5" name="Freeform 46"/>
            <p:cNvSpPr>
              <a:spLocks/>
            </p:cNvSpPr>
            <p:nvPr/>
          </p:nvSpPr>
          <p:spPr bwMode="ltGray">
            <a:xfrm>
              <a:off x="1551" y="2004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10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6" name="Freeform 47"/>
            <p:cNvSpPr>
              <a:spLocks/>
            </p:cNvSpPr>
            <p:nvPr/>
          </p:nvSpPr>
          <p:spPr bwMode="ltGray">
            <a:xfrm>
              <a:off x="1554" y="2029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10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7" name="Freeform 48"/>
            <p:cNvSpPr>
              <a:spLocks/>
            </p:cNvSpPr>
            <p:nvPr/>
          </p:nvSpPr>
          <p:spPr bwMode="ltGray">
            <a:xfrm>
              <a:off x="1758" y="2161"/>
              <a:ext cx="15" cy="12"/>
            </a:xfrm>
            <a:custGeom>
              <a:avLst/>
              <a:gdLst>
                <a:gd name="T0" fmla="*/ 2 w 21"/>
                <a:gd name="T1" fmla="*/ 0 h 16"/>
                <a:gd name="T2" fmla="*/ 9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8" name="Freeform 49"/>
            <p:cNvSpPr>
              <a:spLocks/>
            </p:cNvSpPr>
            <p:nvPr/>
          </p:nvSpPr>
          <p:spPr bwMode="ltGray">
            <a:xfrm>
              <a:off x="1882" y="1677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89" name="Freeform 50"/>
            <p:cNvSpPr>
              <a:spLocks/>
            </p:cNvSpPr>
            <p:nvPr/>
          </p:nvSpPr>
          <p:spPr bwMode="ltGray">
            <a:xfrm>
              <a:off x="1782" y="1472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0" name="Freeform 51"/>
            <p:cNvSpPr>
              <a:spLocks/>
            </p:cNvSpPr>
            <p:nvPr/>
          </p:nvSpPr>
          <p:spPr bwMode="ltGray">
            <a:xfrm>
              <a:off x="1847" y="1293"/>
              <a:ext cx="39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1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1" name="Freeform 52"/>
            <p:cNvSpPr>
              <a:spLocks/>
            </p:cNvSpPr>
            <p:nvPr/>
          </p:nvSpPr>
          <p:spPr bwMode="ltGray">
            <a:xfrm>
              <a:off x="1910" y="1401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2" name="Freeform 53"/>
            <p:cNvSpPr>
              <a:spLocks/>
            </p:cNvSpPr>
            <p:nvPr/>
          </p:nvSpPr>
          <p:spPr bwMode="ltGray">
            <a:xfrm>
              <a:off x="1926" y="1199"/>
              <a:ext cx="696" cy="346"/>
            </a:xfrm>
            <a:custGeom>
              <a:avLst/>
              <a:gdLst>
                <a:gd name="T0" fmla="*/ 21 w 929"/>
                <a:gd name="T1" fmla="*/ 42 h 462"/>
                <a:gd name="T2" fmla="*/ 4 w 929"/>
                <a:gd name="T3" fmla="*/ 69 h 462"/>
                <a:gd name="T4" fmla="*/ 27 w 929"/>
                <a:gd name="T5" fmla="*/ 75 h 462"/>
                <a:gd name="T6" fmla="*/ 12 w 929"/>
                <a:gd name="T7" fmla="*/ 87 h 462"/>
                <a:gd name="T8" fmla="*/ 78 w 929"/>
                <a:gd name="T9" fmla="*/ 102 h 462"/>
                <a:gd name="T10" fmla="*/ 106 w 929"/>
                <a:gd name="T11" fmla="*/ 97 h 462"/>
                <a:gd name="T12" fmla="*/ 187 w 929"/>
                <a:gd name="T13" fmla="*/ 58 h 462"/>
                <a:gd name="T14" fmla="*/ 225 w 929"/>
                <a:gd name="T15" fmla="*/ 49 h 462"/>
                <a:gd name="T16" fmla="*/ 243 w 929"/>
                <a:gd name="T17" fmla="*/ 60 h 462"/>
                <a:gd name="T18" fmla="*/ 204 w 929"/>
                <a:gd name="T19" fmla="*/ 66 h 462"/>
                <a:gd name="T20" fmla="*/ 181 w 929"/>
                <a:gd name="T21" fmla="*/ 84 h 462"/>
                <a:gd name="T22" fmla="*/ 190 w 929"/>
                <a:gd name="T23" fmla="*/ 90 h 462"/>
                <a:gd name="T24" fmla="*/ 195 w 929"/>
                <a:gd name="T25" fmla="*/ 118 h 462"/>
                <a:gd name="T26" fmla="*/ 262 w 929"/>
                <a:gd name="T27" fmla="*/ 144 h 462"/>
                <a:gd name="T28" fmla="*/ 252 w 929"/>
                <a:gd name="T29" fmla="*/ 157 h 462"/>
                <a:gd name="T30" fmla="*/ 276 w 929"/>
                <a:gd name="T31" fmla="*/ 184 h 462"/>
                <a:gd name="T32" fmla="*/ 261 w 929"/>
                <a:gd name="T33" fmla="*/ 199 h 462"/>
                <a:gd name="T34" fmla="*/ 243 w 929"/>
                <a:gd name="T35" fmla="*/ 220 h 462"/>
                <a:gd name="T36" fmla="*/ 220 w 929"/>
                <a:gd name="T37" fmla="*/ 243 h 462"/>
                <a:gd name="T38" fmla="*/ 219 w 929"/>
                <a:gd name="T39" fmla="*/ 315 h 462"/>
                <a:gd name="T40" fmla="*/ 249 w 929"/>
                <a:gd name="T41" fmla="*/ 334 h 462"/>
                <a:gd name="T42" fmla="*/ 291 w 929"/>
                <a:gd name="T43" fmla="*/ 336 h 462"/>
                <a:gd name="T44" fmla="*/ 309 w 929"/>
                <a:gd name="T45" fmla="*/ 316 h 462"/>
                <a:gd name="T46" fmla="*/ 379 w 929"/>
                <a:gd name="T47" fmla="*/ 267 h 462"/>
                <a:gd name="T48" fmla="*/ 429 w 929"/>
                <a:gd name="T49" fmla="*/ 250 h 462"/>
                <a:gd name="T50" fmla="*/ 484 w 929"/>
                <a:gd name="T51" fmla="*/ 231 h 462"/>
                <a:gd name="T52" fmla="*/ 539 w 929"/>
                <a:gd name="T53" fmla="*/ 217 h 462"/>
                <a:gd name="T54" fmla="*/ 571 w 929"/>
                <a:gd name="T55" fmla="*/ 195 h 462"/>
                <a:gd name="T56" fmla="*/ 599 w 929"/>
                <a:gd name="T57" fmla="*/ 150 h 462"/>
                <a:gd name="T58" fmla="*/ 601 w 929"/>
                <a:gd name="T59" fmla="*/ 115 h 462"/>
                <a:gd name="T60" fmla="*/ 601 w 929"/>
                <a:gd name="T61" fmla="*/ 93 h 462"/>
                <a:gd name="T62" fmla="*/ 623 w 929"/>
                <a:gd name="T63" fmla="*/ 67 h 462"/>
                <a:gd name="T64" fmla="*/ 656 w 929"/>
                <a:gd name="T65" fmla="*/ 70 h 462"/>
                <a:gd name="T66" fmla="*/ 691 w 929"/>
                <a:gd name="T67" fmla="*/ 39 h 462"/>
                <a:gd name="T68" fmla="*/ 665 w 929"/>
                <a:gd name="T69" fmla="*/ 42 h 462"/>
                <a:gd name="T70" fmla="*/ 635 w 929"/>
                <a:gd name="T71" fmla="*/ 34 h 462"/>
                <a:gd name="T72" fmla="*/ 595 w 929"/>
                <a:gd name="T73" fmla="*/ 16 h 462"/>
                <a:gd name="T74" fmla="*/ 481 w 929"/>
                <a:gd name="T75" fmla="*/ 19 h 462"/>
                <a:gd name="T76" fmla="*/ 438 w 929"/>
                <a:gd name="T77" fmla="*/ 28 h 462"/>
                <a:gd name="T78" fmla="*/ 417 w 929"/>
                <a:gd name="T79" fmla="*/ 28 h 462"/>
                <a:gd name="T80" fmla="*/ 387 w 929"/>
                <a:gd name="T81" fmla="*/ 40 h 462"/>
                <a:gd name="T82" fmla="*/ 358 w 929"/>
                <a:gd name="T83" fmla="*/ 22 h 462"/>
                <a:gd name="T84" fmla="*/ 324 w 929"/>
                <a:gd name="T85" fmla="*/ 30 h 462"/>
                <a:gd name="T86" fmla="*/ 274 w 929"/>
                <a:gd name="T87" fmla="*/ 39 h 462"/>
                <a:gd name="T88" fmla="*/ 307 w 929"/>
                <a:gd name="T89" fmla="*/ 28 h 462"/>
                <a:gd name="T90" fmla="*/ 264 w 929"/>
                <a:gd name="T91" fmla="*/ 6 h 462"/>
                <a:gd name="T92" fmla="*/ 250 w 929"/>
                <a:gd name="T93" fmla="*/ 1 h 462"/>
                <a:gd name="T94" fmla="*/ 235 w 929"/>
                <a:gd name="T95" fmla="*/ 6 h 462"/>
                <a:gd name="T96" fmla="*/ 180 w 929"/>
                <a:gd name="T97" fmla="*/ 12 h 462"/>
                <a:gd name="T98" fmla="*/ 120 w 929"/>
                <a:gd name="T99" fmla="*/ 21 h 462"/>
                <a:gd name="T100" fmla="*/ 81 w 929"/>
                <a:gd name="T101" fmla="*/ 19 h 462"/>
                <a:gd name="T102" fmla="*/ 85 w 929"/>
                <a:gd name="T103" fmla="*/ 51 h 462"/>
                <a:gd name="T104" fmla="*/ 78 w 929"/>
                <a:gd name="T105" fmla="*/ 39 h 462"/>
                <a:gd name="T106" fmla="*/ 45 w 929"/>
                <a:gd name="T107" fmla="*/ 31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29"/>
                <a:gd name="T163" fmla="*/ 0 h 462"/>
                <a:gd name="T164" fmla="*/ 929 w 929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3" name="Freeform 54"/>
            <p:cNvSpPr>
              <a:spLocks/>
            </p:cNvSpPr>
            <p:nvPr/>
          </p:nvSpPr>
          <p:spPr bwMode="ltGray">
            <a:xfrm>
              <a:off x="2139" y="1383"/>
              <a:ext cx="39" cy="24"/>
            </a:xfrm>
            <a:custGeom>
              <a:avLst/>
              <a:gdLst>
                <a:gd name="T0" fmla="*/ 26 w 52"/>
                <a:gd name="T1" fmla="*/ 0 h 32"/>
                <a:gd name="T2" fmla="*/ 6 w 52"/>
                <a:gd name="T3" fmla="*/ 15 h 32"/>
                <a:gd name="T4" fmla="*/ 18 w 52"/>
                <a:gd name="T5" fmla="*/ 24 h 32"/>
                <a:gd name="T6" fmla="*/ 32 w 52"/>
                <a:gd name="T7" fmla="*/ 22 h 32"/>
                <a:gd name="T8" fmla="*/ 2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4" name="Freeform 55"/>
            <p:cNvSpPr>
              <a:spLocks/>
            </p:cNvSpPr>
            <p:nvPr/>
          </p:nvSpPr>
          <p:spPr bwMode="ltGray">
            <a:xfrm>
              <a:off x="2422" y="1449"/>
              <a:ext cx="128" cy="54"/>
            </a:xfrm>
            <a:custGeom>
              <a:avLst/>
              <a:gdLst>
                <a:gd name="T0" fmla="*/ 76 w 172"/>
                <a:gd name="T1" fmla="*/ 6 h 72"/>
                <a:gd name="T2" fmla="*/ 49 w 172"/>
                <a:gd name="T3" fmla="*/ 3 h 72"/>
                <a:gd name="T4" fmla="*/ 40 w 172"/>
                <a:gd name="T5" fmla="*/ 0 h 72"/>
                <a:gd name="T6" fmla="*/ 0 w 172"/>
                <a:gd name="T7" fmla="*/ 21 h 72"/>
                <a:gd name="T8" fmla="*/ 21 w 172"/>
                <a:gd name="T9" fmla="*/ 30 h 72"/>
                <a:gd name="T10" fmla="*/ 31 w 172"/>
                <a:gd name="T11" fmla="*/ 45 h 72"/>
                <a:gd name="T12" fmla="*/ 49 w 172"/>
                <a:gd name="T13" fmla="*/ 51 h 72"/>
                <a:gd name="T14" fmla="*/ 58 w 172"/>
                <a:gd name="T15" fmla="*/ 54 h 72"/>
                <a:gd name="T16" fmla="*/ 97 w 172"/>
                <a:gd name="T17" fmla="*/ 45 h 72"/>
                <a:gd name="T18" fmla="*/ 128 w 172"/>
                <a:gd name="T19" fmla="*/ 33 h 72"/>
                <a:gd name="T20" fmla="*/ 110 w 172"/>
                <a:gd name="T21" fmla="*/ 14 h 72"/>
                <a:gd name="T22" fmla="*/ 101 w 172"/>
                <a:gd name="T23" fmla="*/ 3 h 72"/>
                <a:gd name="T24" fmla="*/ 76 w 172"/>
                <a:gd name="T25" fmla="*/ 6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72"/>
                <a:gd name="T41" fmla="*/ 172 w 172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5" name="Freeform 56"/>
            <p:cNvSpPr>
              <a:spLocks/>
            </p:cNvSpPr>
            <p:nvPr/>
          </p:nvSpPr>
          <p:spPr bwMode="ltGray">
            <a:xfrm>
              <a:off x="2523" y="1286"/>
              <a:ext cx="39" cy="24"/>
            </a:xfrm>
            <a:custGeom>
              <a:avLst/>
              <a:gdLst>
                <a:gd name="T0" fmla="*/ 26 w 52"/>
                <a:gd name="T1" fmla="*/ 0 h 32"/>
                <a:gd name="T2" fmla="*/ 6 w 52"/>
                <a:gd name="T3" fmla="*/ 15 h 32"/>
                <a:gd name="T4" fmla="*/ 18 w 52"/>
                <a:gd name="T5" fmla="*/ 24 h 32"/>
                <a:gd name="T6" fmla="*/ 32 w 52"/>
                <a:gd name="T7" fmla="*/ 22 h 32"/>
                <a:gd name="T8" fmla="*/ 2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6" name="Freeform 57"/>
            <p:cNvSpPr>
              <a:spLocks/>
            </p:cNvSpPr>
            <p:nvPr/>
          </p:nvSpPr>
          <p:spPr bwMode="ltGray">
            <a:xfrm>
              <a:off x="2792" y="1254"/>
              <a:ext cx="155" cy="63"/>
            </a:xfrm>
            <a:custGeom>
              <a:avLst/>
              <a:gdLst>
                <a:gd name="T0" fmla="*/ 144 w 206"/>
                <a:gd name="T1" fmla="*/ 5 h 85"/>
                <a:gd name="T2" fmla="*/ 78 w 206"/>
                <a:gd name="T3" fmla="*/ 7 h 85"/>
                <a:gd name="T4" fmla="*/ 82 w 206"/>
                <a:gd name="T5" fmla="*/ 19 h 85"/>
                <a:gd name="T6" fmla="*/ 81 w 206"/>
                <a:gd name="T7" fmla="*/ 24 h 85"/>
                <a:gd name="T8" fmla="*/ 67 w 206"/>
                <a:gd name="T9" fmla="*/ 20 h 85"/>
                <a:gd name="T10" fmla="*/ 58 w 206"/>
                <a:gd name="T11" fmla="*/ 14 h 85"/>
                <a:gd name="T12" fmla="*/ 17 w 206"/>
                <a:gd name="T13" fmla="*/ 20 h 85"/>
                <a:gd name="T14" fmla="*/ 23 w 206"/>
                <a:gd name="T15" fmla="*/ 36 h 85"/>
                <a:gd name="T16" fmla="*/ 41 w 206"/>
                <a:gd name="T17" fmla="*/ 39 h 85"/>
                <a:gd name="T18" fmla="*/ 56 w 206"/>
                <a:gd name="T19" fmla="*/ 54 h 85"/>
                <a:gd name="T20" fmla="*/ 67 w 206"/>
                <a:gd name="T21" fmla="*/ 63 h 85"/>
                <a:gd name="T22" fmla="*/ 82 w 206"/>
                <a:gd name="T23" fmla="*/ 50 h 85"/>
                <a:gd name="T24" fmla="*/ 91 w 206"/>
                <a:gd name="T25" fmla="*/ 44 h 85"/>
                <a:gd name="T26" fmla="*/ 96 w 206"/>
                <a:gd name="T27" fmla="*/ 35 h 85"/>
                <a:gd name="T28" fmla="*/ 126 w 206"/>
                <a:gd name="T29" fmla="*/ 26 h 85"/>
                <a:gd name="T30" fmla="*/ 141 w 206"/>
                <a:gd name="T31" fmla="*/ 23 h 85"/>
                <a:gd name="T32" fmla="*/ 150 w 206"/>
                <a:gd name="T33" fmla="*/ 20 h 85"/>
                <a:gd name="T34" fmla="*/ 144 w 206"/>
                <a:gd name="T35" fmla="*/ 5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"/>
                <a:gd name="T55" fmla="*/ 0 h 85"/>
                <a:gd name="T56" fmla="*/ 206 w 206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7" name="Freeform 58"/>
            <p:cNvSpPr>
              <a:spLocks/>
            </p:cNvSpPr>
            <p:nvPr/>
          </p:nvSpPr>
          <p:spPr bwMode="ltGray">
            <a:xfrm>
              <a:off x="2889" y="1287"/>
              <a:ext cx="48" cy="21"/>
            </a:xfrm>
            <a:custGeom>
              <a:avLst/>
              <a:gdLst>
                <a:gd name="T0" fmla="*/ 27 w 64"/>
                <a:gd name="T1" fmla="*/ 5 h 28"/>
                <a:gd name="T2" fmla="*/ 6 w 64"/>
                <a:gd name="T3" fmla="*/ 3 h 28"/>
                <a:gd name="T4" fmla="*/ 18 w 64"/>
                <a:gd name="T5" fmla="*/ 21 h 28"/>
                <a:gd name="T6" fmla="*/ 40 w 64"/>
                <a:gd name="T7" fmla="*/ 11 h 28"/>
                <a:gd name="T8" fmla="*/ 27 w 64"/>
                <a:gd name="T9" fmla="*/ 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8"/>
                <a:gd name="T17" fmla="*/ 64 w 6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8" name="Freeform 59"/>
            <p:cNvSpPr>
              <a:spLocks/>
            </p:cNvSpPr>
            <p:nvPr/>
          </p:nvSpPr>
          <p:spPr bwMode="ltGray">
            <a:xfrm>
              <a:off x="2597" y="1559"/>
              <a:ext cx="109" cy="132"/>
            </a:xfrm>
            <a:custGeom>
              <a:avLst/>
              <a:gdLst>
                <a:gd name="T0" fmla="*/ 18 w 146"/>
                <a:gd name="T1" fmla="*/ 14 h 176"/>
                <a:gd name="T2" fmla="*/ 0 w 146"/>
                <a:gd name="T3" fmla="*/ 19 h 176"/>
                <a:gd name="T4" fmla="*/ 10 w 146"/>
                <a:gd name="T5" fmla="*/ 32 h 176"/>
                <a:gd name="T6" fmla="*/ 25 w 146"/>
                <a:gd name="T7" fmla="*/ 65 h 176"/>
                <a:gd name="T8" fmla="*/ 39 w 146"/>
                <a:gd name="T9" fmla="*/ 68 h 176"/>
                <a:gd name="T10" fmla="*/ 37 w 146"/>
                <a:gd name="T11" fmla="*/ 80 h 176"/>
                <a:gd name="T12" fmla="*/ 21 w 146"/>
                <a:gd name="T13" fmla="*/ 85 h 176"/>
                <a:gd name="T14" fmla="*/ 12 w 146"/>
                <a:gd name="T15" fmla="*/ 98 h 176"/>
                <a:gd name="T16" fmla="*/ 13 w 146"/>
                <a:gd name="T17" fmla="*/ 103 h 176"/>
                <a:gd name="T18" fmla="*/ 22 w 146"/>
                <a:gd name="T19" fmla="*/ 106 h 176"/>
                <a:gd name="T20" fmla="*/ 13 w 146"/>
                <a:gd name="T21" fmla="*/ 127 h 176"/>
                <a:gd name="T22" fmla="*/ 15 w 146"/>
                <a:gd name="T23" fmla="*/ 131 h 176"/>
                <a:gd name="T24" fmla="*/ 25 w 146"/>
                <a:gd name="T25" fmla="*/ 128 h 176"/>
                <a:gd name="T26" fmla="*/ 43 w 146"/>
                <a:gd name="T27" fmla="*/ 127 h 176"/>
                <a:gd name="T28" fmla="*/ 69 w 146"/>
                <a:gd name="T29" fmla="*/ 128 h 176"/>
                <a:gd name="T30" fmla="*/ 82 w 146"/>
                <a:gd name="T31" fmla="*/ 127 h 176"/>
                <a:gd name="T32" fmla="*/ 91 w 146"/>
                <a:gd name="T33" fmla="*/ 124 h 176"/>
                <a:gd name="T34" fmla="*/ 96 w 146"/>
                <a:gd name="T35" fmla="*/ 106 h 176"/>
                <a:gd name="T36" fmla="*/ 109 w 146"/>
                <a:gd name="T37" fmla="*/ 100 h 176"/>
                <a:gd name="T38" fmla="*/ 82 w 146"/>
                <a:gd name="T39" fmla="*/ 82 h 176"/>
                <a:gd name="T40" fmla="*/ 66 w 146"/>
                <a:gd name="T41" fmla="*/ 62 h 176"/>
                <a:gd name="T42" fmla="*/ 61 w 146"/>
                <a:gd name="T43" fmla="*/ 52 h 176"/>
                <a:gd name="T44" fmla="*/ 48 w 146"/>
                <a:gd name="T45" fmla="*/ 46 h 176"/>
                <a:gd name="T46" fmla="*/ 64 w 146"/>
                <a:gd name="T47" fmla="*/ 34 h 176"/>
                <a:gd name="T48" fmla="*/ 48 w 146"/>
                <a:gd name="T49" fmla="*/ 23 h 176"/>
                <a:gd name="T50" fmla="*/ 52 w 146"/>
                <a:gd name="T51" fmla="*/ 10 h 176"/>
                <a:gd name="T52" fmla="*/ 34 w 146"/>
                <a:gd name="T53" fmla="*/ 1 h 176"/>
                <a:gd name="T54" fmla="*/ 22 w 146"/>
                <a:gd name="T55" fmla="*/ 7 h 176"/>
                <a:gd name="T56" fmla="*/ 18 w 146"/>
                <a:gd name="T57" fmla="*/ 14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176"/>
                <a:gd name="T89" fmla="*/ 146 w 146"/>
                <a:gd name="T90" fmla="*/ 176 h 17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099" name="Freeform 60"/>
            <p:cNvSpPr>
              <a:spLocks/>
            </p:cNvSpPr>
            <p:nvPr/>
          </p:nvSpPr>
          <p:spPr bwMode="ltGray">
            <a:xfrm>
              <a:off x="2543" y="1607"/>
              <a:ext cx="69" cy="68"/>
            </a:xfrm>
            <a:custGeom>
              <a:avLst/>
              <a:gdLst>
                <a:gd name="T0" fmla="*/ 43 w 92"/>
                <a:gd name="T1" fmla="*/ 4 h 92"/>
                <a:gd name="T2" fmla="*/ 62 w 92"/>
                <a:gd name="T3" fmla="*/ 6 h 92"/>
                <a:gd name="T4" fmla="*/ 69 w 92"/>
                <a:gd name="T5" fmla="*/ 19 h 92"/>
                <a:gd name="T6" fmla="*/ 59 w 92"/>
                <a:gd name="T7" fmla="*/ 35 h 92"/>
                <a:gd name="T8" fmla="*/ 35 w 92"/>
                <a:gd name="T9" fmla="*/ 56 h 92"/>
                <a:gd name="T10" fmla="*/ 14 w 92"/>
                <a:gd name="T11" fmla="*/ 68 h 92"/>
                <a:gd name="T12" fmla="*/ 6 w 92"/>
                <a:gd name="T13" fmla="*/ 53 h 92"/>
                <a:gd name="T14" fmla="*/ 15 w 92"/>
                <a:gd name="T15" fmla="*/ 47 h 92"/>
                <a:gd name="T16" fmla="*/ 10 w 92"/>
                <a:gd name="T17" fmla="*/ 34 h 92"/>
                <a:gd name="T18" fmla="*/ 30 w 92"/>
                <a:gd name="T19" fmla="*/ 21 h 92"/>
                <a:gd name="T20" fmla="*/ 43 w 92"/>
                <a:gd name="T21" fmla="*/ 4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92"/>
                <a:gd name="T35" fmla="*/ 92 w 92"/>
                <a:gd name="T36" fmla="*/ 92 h 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0" name="Freeform 61"/>
            <p:cNvSpPr>
              <a:spLocks/>
            </p:cNvSpPr>
            <p:nvPr/>
          </p:nvSpPr>
          <p:spPr bwMode="ltGray">
            <a:xfrm>
              <a:off x="4229" y="2750"/>
              <a:ext cx="474" cy="495"/>
            </a:xfrm>
            <a:custGeom>
              <a:avLst/>
              <a:gdLst>
                <a:gd name="T0" fmla="*/ 159 w 633"/>
                <a:gd name="T1" fmla="*/ 8 h 660"/>
                <a:gd name="T2" fmla="*/ 132 w 633"/>
                <a:gd name="T3" fmla="*/ 14 h 660"/>
                <a:gd name="T4" fmla="*/ 108 w 633"/>
                <a:gd name="T5" fmla="*/ 38 h 660"/>
                <a:gd name="T6" fmla="*/ 78 w 633"/>
                <a:gd name="T7" fmla="*/ 44 h 660"/>
                <a:gd name="T8" fmla="*/ 63 w 633"/>
                <a:gd name="T9" fmla="*/ 56 h 660"/>
                <a:gd name="T10" fmla="*/ 51 w 633"/>
                <a:gd name="T11" fmla="*/ 86 h 660"/>
                <a:gd name="T12" fmla="*/ 27 w 633"/>
                <a:gd name="T13" fmla="*/ 125 h 660"/>
                <a:gd name="T14" fmla="*/ 0 w 633"/>
                <a:gd name="T15" fmla="*/ 134 h 660"/>
                <a:gd name="T16" fmla="*/ 54 w 633"/>
                <a:gd name="T17" fmla="*/ 242 h 660"/>
                <a:gd name="T18" fmla="*/ 90 w 633"/>
                <a:gd name="T19" fmla="*/ 320 h 660"/>
                <a:gd name="T20" fmla="*/ 108 w 633"/>
                <a:gd name="T21" fmla="*/ 332 h 660"/>
                <a:gd name="T22" fmla="*/ 126 w 633"/>
                <a:gd name="T23" fmla="*/ 338 h 660"/>
                <a:gd name="T24" fmla="*/ 171 w 633"/>
                <a:gd name="T25" fmla="*/ 323 h 660"/>
                <a:gd name="T26" fmla="*/ 189 w 633"/>
                <a:gd name="T27" fmla="*/ 317 h 660"/>
                <a:gd name="T28" fmla="*/ 225 w 633"/>
                <a:gd name="T29" fmla="*/ 338 h 660"/>
                <a:gd name="T30" fmla="*/ 243 w 633"/>
                <a:gd name="T31" fmla="*/ 395 h 660"/>
                <a:gd name="T32" fmla="*/ 252 w 633"/>
                <a:gd name="T33" fmla="*/ 392 h 660"/>
                <a:gd name="T34" fmla="*/ 258 w 633"/>
                <a:gd name="T35" fmla="*/ 383 h 660"/>
                <a:gd name="T36" fmla="*/ 276 w 633"/>
                <a:gd name="T37" fmla="*/ 410 h 660"/>
                <a:gd name="T38" fmla="*/ 303 w 633"/>
                <a:gd name="T39" fmla="*/ 428 h 660"/>
                <a:gd name="T40" fmla="*/ 326 w 633"/>
                <a:gd name="T41" fmla="*/ 452 h 660"/>
                <a:gd name="T42" fmla="*/ 332 w 633"/>
                <a:gd name="T43" fmla="*/ 461 h 660"/>
                <a:gd name="T44" fmla="*/ 341 w 633"/>
                <a:gd name="T45" fmla="*/ 467 h 660"/>
                <a:gd name="T46" fmla="*/ 362 w 633"/>
                <a:gd name="T47" fmla="*/ 491 h 660"/>
                <a:gd name="T48" fmla="*/ 368 w 633"/>
                <a:gd name="T49" fmla="*/ 473 h 660"/>
                <a:gd name="T50" fmla="*/ 404 w 633"/>
                <a:gd name="T51" fmla="*/ 494 h 660"/>
                <a:gd name="T52" fmla="*/ 440 w 633"/>
                <a:gd name="T53" fmla="*/ 491 h 660"/>
                <a:gd name="T54" fmla="*/ 461 w 633"/>
                <a:gd name="T55" fmla="*/ 398 h 660"/>
                <a:gd name="T56" fmla="*/ 473 w 633"/>
                <a:gd name="T57" fmla="*/ 347 h 660"/>
                <a:gd name="T58" fmla="*/ 464 w 633"/>
                <a:gd name="T59" fmla="*/ 275 h 660"/>
                <a:gd name="T60" fmla="*/ 401 w 633"/>
                <a:gd name="T61" fmla="*/ 203 h 660"/>
                <a:gd name="T62" fmla="*/ 395 w 633"/>
                <a:gd name="T63" fmla="*/ 176 h 660"/>
                <a:gd name="T64" fmla="*/ 344 w 633"/>
                <a:gd name="T65" fmla="*/ 134 h 660"/>
                <a:gd name="T66" fmla="*/ 353 w 633"/>
                <a:gd name="T67" fmla="*/ 116 h 660"/>
                <a:gd name="T68" fmla="*/ 341 w 633"/>
                <a:gd name="T69" fmla="*/ 98 h 660"/>
                <a:gd name="T70" fmla="*/ 312 w 633"/>
                <a:gd name="T71" fmla="*/ 59 h 660"/>
                <a:gd name="T72" fmla="*/ 294 w 633"/>
                <a:gd name="T73" fmla="*/ 23 h 660"/>
                <a:gd name="T74" fmla="*/ 291 w 633"/>
                <a:gd name="T75" fmla="*/ 14 h 660"/>
                <a:gd name="T76" fmla="*/ 273 w 633"/>
                <a:gd name="T77" fmla="*/ 113 h 660"/>
                <a:gd name="T78" fmla="*/ 243 w 633"/>
                <a:gd name="T79" fmla="*/ 86 h 660"/>
                <a:gd name="T80" fmla="*/ 219 w 633"/>
                <a:gd name="T81" fmla="*/ 83 h 660"/>
                <a:gd name="T82" fmla="*/ 204 w 633"/>
                <a:gd name="T83" fmla="*/ 65 h 660"/>
                <a:gd name="T84" fmla="*/ 198 w 633"/>
                <a:gd name="T85" fmla="*/ 47 h 660"/>
                <a:gd name="T86" fmla="*/ 207 w 633"/>
                <a:gd name="T87" fmla="*/ 41 h 660"/>
                <a:gd name="T88" fmla="*/ 180 w 633"/>
                <a:gd name="T89" fmla="*/ 14 h 660"/>
                <a:gd name="T90" fmla="*/ 162 w 633"/>
                <a:gd name="T91" fmla="*/ 8 h 660"/>
                <a:gd name="T92" fmla="*/ 153 w 633"/>
                <a:gd name="T93" fmla="*/ 5 h 660"/>
                <a:gd name="T94" fmla="*/ 159 w 633"/>
                <a:gd name="T95" fmla="*/ 8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3"/>
                <a:gd name="T145" fmla="*/ 0 h 660"/>
                <a:gd name="T146" fmla="*/ 633 w 633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1" name="Freeform 62"/>
            <p:cNvSpPr>
              <a:spLocks/>
            </p:cNvSpPr>
            <p:nvPr/>
          </p:nvSpPr>
          <p:spPr bwMode="ltGray">
            <a:xfrm>
              <a:off x="4376" y="2489"/>
              <a:ext cx="319" cy="210"/>
            </a:xfrm>
            <a:custGeom>
              <a:avLst/>
              <a:gdLst>
                <a:gd name="T0" fmla="*/ 63 w 426"/>
                <a:gd name="T1" fmla="*/ 45 h 280"/>
                <a:gd name="T2" fmla="*/ 51 w 426"/>
                <a:gd name="T3" fmla="*/ 27 h 280"/>
                <a:gd name="T4" fmla="*/ 48 w 426"/>
                <a:gd name="T5" fmla="*/ 12 h 280"/>
                <a:gd name="T6" fmla="*/ 39 w 426"/>
                <a:gd name="T7" fmla="*/ 9 h 280"/>
                <a:gd name="T8" fmla="*/ 12 w 426"/>
                <a:gd name="T9" fmla="*/ 12 h 280"/>
                <a:gd name="T10" fmla="*/ 33 w 426"/>
                <a:gd name="T11" fmla="*/ 30 h 280"/>
                <a:gd name="T12" fmla="*/ 36 w 426"/>
                <a:gd name="T13" fmla="*/ 39 h 280"/>
                <a:gd name="T14" fmla="*/ 18 w 426"/>
                <a:gd name="T15" fmla="*/ 51 h 280"/>
                <a:gd name="T16" fmla="*/ 66 w 426"/>
                <a:gd name="T17" fmla="*/ 69 h 280"/>
                <a:gd name="T18" fmla="*/ 93 w 426"/>
                <a:gd name="T19" fmla="*/ 84 h 280"/>
                <a:gd name="T20" fmla="*/ 96 w 426"/>
                <a:gd name="T21" fmla="*/ 93 h 280"/>
                <a:gd name="T22" fmla="*/ 105 w 426"/>
                <a:gd name="T23" fmla="*/ 99 h 280"/>
                <a:gd name="T24" fmla="*/ 111 w 426"/>
                <a:gd name="T25" fmla="*/ 117 h 280"/>
                <a:gd name="T26" fmla="*/ 99 w 426"/>
                <a:gd name="T27" fmla="*/ 147 h 280"/>
                <a:gd name="T28" fmla="*/ 135 w 426"/>
                <a:gd name="T29" fmla="*/ 141 h 280"/>
                <a:gd name="T30" fmla="*/ 144 w 426"/>
                <a:gd name="T31" fmla="*/ 162 h 280"/>
                <a:gd name="T32" fmla="*/ 162 w 426"/>
                <a:gd name="T33" fmla="*/ 168 h 280"/>
                <a:gd name="T34" fmla="*/ 171 w 426"/>
                <a:gd name="T35" fmla="*/ 171 h 280"/>
                <a:gd name="T36" fmla="*/ 189 w 426"/>
                <a:gd name="T37" fmla="*/ 168 h 280"/>
                <a:gd name="T38" fmla="*/ 207 w 426"/>
                <a:gd name="T39" fmla="*/ 147 h 280"/>
                <a:gd name="T40" fmla="*/ 252 w 426"/>
                <a:gd name="T41" fmla="*/ 189 h 280"/>
                <a:gd name="T42" fmla="*/ 273 w 426"/>
                <a:gd name="T43" fmla="*/ 210 h 280"/>
                <a:gd name="T44" fmla="*/ 270 w 426"/>
                <a:gd name="T45" fmla="*/ 168 h 280"/>
                <a:gd name="T46" fmla="*/ 252 w 426"/>
                <a:gd name="T47" fmla="*/ 150 h 280"/>
                <a:gd name="T48" fmla="*/ 279 w 426"/>
                <a:gd name="T49" fmla="*/ 126 h 280"/>
                <a:gd name="T50" fmla="*/ 306 w 426"/>
                <a:gd name="T51" fmla="*/ 117 h 280"/>
                <a:gd name="T52" fmla="*/ 315 w 426"/>
                <a:gd name="T53" fmla="*/ 114 h 280"/>
                <a:gd name="T54" fmla="*/ 318 w 426"/>
                <a:gd name="T55" fmla="*/ 105 h 280"/>
                <a:gd name="T56" fmla="*/ 267 w 426"/>
                <a:gd name="T57" fmla="*/ 111 h 280"/>
                <a:gd name="T58" fmla="*/ 228 w 426"/>
                <a:gd name="T59" fmla="*/ 105 h 280"/>
                <a:gd name="T60" fmla="*/ 225 w 426"/>
                <a:gd name="T61" fmla="*/ 96 h 280"/>
                <a:gd name="T62" fmla="*/ 219 w 426"/>
                <a:gd name="T63" fmla="*/ 87 h 280"/>
                <a:gd name="T64" fmla="*/ 165 w 426"/>
                <a:gd name="T65" fmla="*/ 60 h 280"/>
                <a:gd name="T66" fmla="*/ 120 w 426"/>
                <a:gd name="T67" fmla="*/ 45 h 280"/>
                <a:gd name="T68" fmla="*/ 102 w 426"/>
                <a:gd name="T69" fmla="*/ 39 h 280"/>
                <a:gd name="T70" fmla="*/ 60 w 426"/>
                <a:gd name="T71" fmla="*/ 39 h 280"/>
                <a:gd name="T72" fmla="*/ 51 w 426"/>
                <a:gd name="T73" fmla="*/ 24 h 280"/>
                <a:gd name="T74" fmla="*/ 51 w 426"/>
                <a:gd name="T75" fmla="*/ 0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26"/>
                <a:gd name="T115" fmla="*/ 0 h 280"/>
                <a:gd name="T116" fmla="*/ 426 w 426"/>
                <a:gd name="T117" fmla="*/ 280 h 2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2" name="Freeform 63"/>
            <p:cNvSpPr>
              <a:spLocks/>
            </p:cNvSpPr>
            <p:nvPr/>
          </p:nvSpPr>
          <p:spPr bwMode="ltGray">
            <a:xfrm>
              <a:off x="4385" y="2491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15 w 416"/>
                <a:gd name="T3" fmla="*/ 28 h 282"/>
                <a:gd name="T4" fmla="*/ 21 w 416"/>
                <a:gd name="T5" fmla="*/ 37 h 282"/>
                <a:gd name="T6" fmla="*/ 63 w 416"/>
                <a:gd name="T7" fmla="*/ 67 h 282"/>
                <a:gd name="T8" fmla="*/ 90 w 416"/>
                <a:gd name="T9" fmla="*/ 85 h 282"/>
                <a:gd name="T10" fmla="*/ 99 w 416"/>
                <a:gd name="T11" fmla="*/ 91 h 282"/>
                <a:gd name="T12" fmla="*/ 102 w 416"/>
                <a:gd name="T13" fmla="*/ 126 h 282"/>
                <a:gd name="T14" fmla="*/ 87 w 416"/>
                <a:gd name="T15" fmla="*/ 150 h 282"/>
                <a:gd name="T16" fmla="*/ 102 w 416"/>
                <a:gd name="T17" fmla="*/ 147 h 282"/>
                <a:gd name="T18" fmla="*/ 111 w 416"/>
                <a:gd name="T19" fmla="*/ 141 h 282"/>
                <a:gd name="T20" fmla="*/ 120 w 416"/>
                <a:gd name="T21" fmla="*/ 150 h 282"/>
                <a:gd name="T22" fmla="*/ 138 w 416"/>
                <a:gd name="T23" fmla="*/ 162 h 282"/>
                <a:gd name="T24" fmla="*/ 156 w 416"/>
                <a:gd name="T25" fmla="*/ 174 h 282"/>
                <a:gd name="T26" fmla="*/ 179 w 416"/>
                <a:gd name="T27" fmla="*/ 165 h 282"/>
                <a:gd name="T28" fmla="*/ 185 w 416"/>
                <a:gd name="T29" fmla="*/ 147 h 282"/>
                <a:gd name="T30" fmla="*/ 200 w 416"/>
                <a:gd name="T31" fmla="*/ 150 h 282"/>
                <a:gd name="T32" fmla="*/ 218 w 416"/>
                <a:gd name="T33" fmla="*/ 156 h 282"/>
                <a:gd name="T34" fmla="*/ 254 w 416"/>
                <a:gd name="T35" fmla="*/ 210 h 282"/>
                <a:gd name="T36" fmla="*/ 266 w 416"/>
                <a:gd name="T37" fmla="*/ 207 h 282"/>
                <a:gd name="T38" fmla="*/ 263 w 416"/>
                <a:gd name="T39" fmla="*/ 189 h 282"/>
                <a:gd name="T40" fmla="*/ 236 w 416"/>
                <a:gd name="T41" fmla="*/ 147 h 282"/>
                <a:gd name="T42" fmla="*/ 269 w 416"/>
                <a:gd name="T43" fmla="*/ 129 h 282"/>
                <a:gd name="T44" fmla="*/ 305 w 416"/>
                <a:gd name="T45" fmla="*/ 108 h 282"/>
                <a:gd name="T46" fmla="*/ 306 w 416"/>
                <a:gd name="T47" fmla="*/ 90 h 282"/>
                <a:gd name="T48" fmla="*/ 274 w 416"/>
                <a:gd name="T49" fmla="*/ 103 h 282"/>
                <a:gd name="T50" fmla="*/ 230 w 416"/>
                <a:gd name="T51" fmla="*/ 103 h 282"/>
                <a:gd name="T52" fmla="*/ 197 w 416"/>
                <a:gd name="T53" fmla="*/ 73 h 282"/>
                <a:gd name="T54" fmla="*/ 135 w 416"/>
                <a:gd name="T55" fmla="*/ 46 h 282"/>
                <a:gd name="T56" fmla="*/ 99 w 416"/>
                <a:gd name="T57" fmla="*/ 25 h 282"/>
                <a:gd name="T58" fmla="*/ 69 w 416"/>
                <a:gd name="T59" fmla="*/ 31 h 282"/>
                <a:gd name="T60" fmla="*/ 57 w 416"/>
                <a:gd name="T61" fmla="*/ 43 h 282"/>
                <a:gd name="T62" fmla="*/ 42 w 416"/>
                <a:gd name="T63" fmla="*/ 13 h 282"/>
                <a:gd name="T64" fmla="*/ 0 w 416"/>
                <a:gd name="T65" fmla="*/ 1 h 2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6"/>
                <a:gd name="T100" fmla="*/ 0 h 282"/>
                <a:gd name="T101" fmla="*/ 416 w 416"/>
                <a:gd name="T102" fmla="*/ 282 h 2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3" name="Freeform 64"/>
            <p:cNvSpPr>
              <a:spLocks/>
            </p:cNvSpPr>
            <p:nvPr/>
          </p:nvSpPr>
          <p:spPr bwMode="ltGray">
            <a:xfrm>
              <a:off x="4615" y="3261"/>
              <a:ext cx="45" cy="58"/>
            </a:xfrm>
            <a:custGeom>
              <a:avLst/>
              <a:gdLst>
                <a:gd name="T0" fmla="*/ 24 w 60"/>
                <a:gd name="T1" fmla="*/ 13 h 78"/>
                <a:gd name="T2" fmla="*/ 0 w 60"/>
                <a:gd name="T3" fmla="*/ 13 h 78"/>
                <a:gd name="T4" fmla="*/ 15 w 60"/>
                <a:gd name="T5" fmla="*/ 31 h 78"/>
                <a:gd name="T6" fmla="*/ 21 w 60"/>
                <a:gd name="T7" fmla="*/ 49 h 78"/>
                <a:gd name="T8" fmla="*/ 24 w 60"/>
                <a:gd name="T9" fmla="*/ 58 h 78"/>
                <a:gd name="T10" fmla="*/ 45 w 60"/>
                <a:gd name="T11" fmla="*/ 37 h 78"/>
                <a:gd name="T12" fmla="*/ 24 w 60"/>
                <a:gd name="T13" fmla="*/ 13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78"/>
                <a:gd name="T23" fmla="*/ 60 w 60"/>
                <a:gd name="T24" fmla="*/ 78 h 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4" name="Freeform 65"/>
            <p:cNvSpPr>
              <a:spLocks/>
            </p:cNvSpPr>
            <p:nvPr/>
          </p:nvSpPr>
          <p:spPr bwMode="ltGray">
            <a:xfrm>
              <a:off x="4751" y="3171"/>
              <a:ext cx="164" cy="85"/>
            </a:xfrm>
            <a:custGeom>
              <a:avLst/>
              <a:gdLst>
                <a:gd name="T0" fmla="*/ 35 w 219"/>
                <a:gd name="T1" fmla="*/ 55 h 113"/>
                <a:gd name="T2" fmla="*/ 29 w 219"/>
                <a:gd name="T3" fmla="*/ 46 h 113"/>
                <a:gd name="T4" fmla="*/ 11 w 219"/>
                <a:gd name="T5" fmla="*/ 52 h 113"/>
                <a:gd name="T6" fmla="*/ 29 w 219"/>
                <a:gd name="T7" fmla="*/ 85 h 113"/>
                <a:gd name="T8" fmla="*/ 92 w 219"/>
                <a:gd name="T9" fmla="*/ 67 h 113"/>
                <a:gd name="T10" fmla="*/ 110 w 219"/>
                <a:gd name="T11" fmla="*/ 55 h 113"/>
                <a:gd name="T12" fmla="*/ 128 w 219"/>
                <a:gd name="T13" fmla="*/ 49 h 113"/>
                <a:gd name="T14" fmla="*/ 164 w 219"/>
                <a:gd name="T15" fmla="*/ 14 h 113"/>
                <a:gd name="T16" fmla="*/ 157 w 219"/>
                <a:gd name="T17" fmla="*/ 0 h 113"/>
                <a:gd name="T18" fmla="*/ 134 w 219"/>
                <a:gd name="T19" fmla="*/ 13 h 113"/>
                <a:gd name="T20" fmla="*/ 80 w 219"/>
                <a:gd name="T21" fmla="*/ 31 h 113"/>
                <a:gd name="T22" fmla="*/ 62 w 219"/>
                <a:gd name="T23" fmla="*/ 34 h 113"/>
                <a:gd name="T24" fmla="*/ 44 w 219"/>
                <a:gd name="T25" fmla="*/ 40 h 113"/>
                <a:gd name="T26" fmla="*/ 35 w 219"/>
                <a:gd name="T27" fmla="*/ 55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9"/>
                <a:gd name="T43" fmla="*/ 0 h 113"/>
                <a:gd name="T44" fmla="*/ 219 w 219"/>
                <a:gd name="T45" fmla="*/ 113 h 1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5" name="Freeform 66"/>
            <p:cNvSpPr>
              <a:spLocks/>
            </p:cNvSpPr>
            <p:nvPr/>
          </p:nvSpPr>
          <p:spPr bwMode="ltGray">
            <a:xfrm>
              <a:off x="4921" y="3121"/>
              <a:ext cx="104" cy="92"/>
            </a:xfrm>
            <a:custGeom>
              <a:avLst/>
              <a:gdLst>
                <a:gd name="T0" fmla="*/ 9 w 139"/>
                <a:gd name="T1" fmla="*/ 45 h 122"/>
                <a:gd name="T2" fmla="*/ 6 w 139"/>
                <a:gd name="T3" fmla="*/ 63 h 122"/>
                <a:gd name="T4" fmla="*/ 0 w 139"/>
                <a:gd name="T5" fmla="*/ 81 h 122"/>
                <a:gd name="T6" fmla="*/ 27 w 139"/>
                <a:gd name="T7" fmla="*/ 87 h 122"/>
                <a:gd name="T8" fmla="*/ 39 w 139"/>
                <a:gd name="T9" fmla="*/ 72 h 122"/>
                <a:gd name="T10" fmla="*/ 93 w 139"/>
                <a:gd name="T11" fmla="*/ 51 h 122"/>
                <a:gd name="T12" fmla="*/ 102 w 139"/>
                <a:gd name="T13" fmla="*/ 33 h 122"/>
                <a:gd name="T14" fmla="*/ 84 w 139"/>
                <a:gd name="T15" fmla="*/ 21 h 122"/>
                <a:gd name="T16" fmla="*/ 75 w 139"/>
                <a:gd name="T17" fmla="*/ 15 h 122"/>
                <a:gd name="T18" fmla="*/ 48 w 139"/>
                <a:gd name="T19" fmla="*/ 9 h 122"/>
                <a:gd name="T20" fmla="*/ 39 w 139"/>
                <a:gd name="T21" fmla="*/ 27 h 122"/>
                <a:gd name="T22" fmla="*/ 9 w 139"/>
                <a:gd name="T23" fmla="*/ 45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9"/>
                <a:gd name="T37" fmla="*/ 0 h 122"/>
                <a:gd name="T38" fmla="*/ 139 w 139"/>
                <a:gd name="T39" fmla="*/ 122 h 1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6" name="Freeform 67"/>
            <p:cNvSpPr>
              <a:spLocks/>
            </p:cNvSpPr>
            <p:nvPr/>
          </p:nvSpPr>
          <p:spPr bwMode="ltGray">
            <a:xfrm>
              <a:off x="4976" y="3080"/>
              <a:ext cx="37" cy="26"/>
            </a:xfrm>
            <a:custGeom>
              <a:avLst/>
              <a:gdLst>
                <a:gd name="T0" fmla="*/ 22 w 49"/>
                <a:gd name="T1" fmla="*/ 0 h 35"/>
                <a:gd name="T2" fmla="*/ 6 w 49"/>
                <a:gd name="T3" fmla="*/ 8 h 35"/>
                <a:gd name="T4" fmla="*/ 18 w 49"/>
                <a:gd name="T5" fmla="*/ 26 h 35"/>
                <a:gd name="T6" fmla="*/ 29 w 49"/>
                <a:gd name="T7" fmla="*/ 19 h 35"/>
                <a:gd name="T8" fmla="*/ 22 w 4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5"/>
                <a:gd name="T17" fmla="*/ 49 w 4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7" name="Freeform 68"/>
            <p:cNvSpPr>
              <a:spLocks/>
            </p:cNvSpPr>
            <p:nvPr/>
          </p:nvSpPr>
          <p:spPr bwMode="ltGray">
            <a:xfrm>
              <a:off x="3253" y="2594"/>
              <a:ext cx="123" cy="201"/>
            </a:xfrm>
            <a:custGeom>
              <a:avLst/>
              <a:gdLst>
                <a:gd name="T0" fmla="*/ 96 w 164"/>
                <a:gd name="T1" fmla="*/ 0 h 268"/>
                <a:gd name="T2" fmla="*/ 78 w 164"/>
                <a:gd name="T3" fmla="*/ 21 h 268"/>
                <a:gd name="T4" fmla="*/ 66 w 164"/>
                <a:gd name="T5" fmla="*/ 48 h 268"/>
                <a:gd name="T6" fmla="*/ 27 w 164"/>
                <a:gd name="T7" fmla="*/ 63 h 268"/>
                <a:gd name="T8" fmla="*/ 21 w 164"/>
                <a:gd name="T9" fmla="*/ 72 h 268"/>
                <a:gd name="T10" fmla="*/ 12 w 164"/>
                <a:gd name="T11" fmla="*/ 75 h 268"/>
                <a:gd name="T12" fmla="*/ 15 w 164"/>
                <a:gd name="T13" fmla="*/ 99 h 268"/>
                <a:gd name="T14" fmla="*/ 21 w 164"/>
                <a:gd name="T15" fmla="*/ 117 h 268"/>
                <a:gd name="T16" fmla="*/ 0 w 164"/>
                <a:gd name="T17" fmla="*/ 150 h 268"/>
                <a:gd name="T18" fmla="*/ 21 w 164"/>
                <a:gd name="T19" fmla="*/ 195 h 268"/>
                <a:gd name="T20" fmla="*/ 39 w 164"/>
                <a:gd name="T21" fmla="*/ 201 h 268"/>
                <a:gd name="T22" fmla="*/ 66 w 164"/>
                <a:gd name="T23" fmla="*/ 162 h 268"/>
                <a:gd name="T24" fmla="*/ 78 w 164"/>
                <a:gd name="T25" fmla="*/ 144 h 268"/>
                <a:gd name="T26" fmla="*/ 96 w 164"/>
                <a:gd name="T27" fmla="*/ 87 h 268"/>
                <a:gd name="T28" fmla="*/ 105 w 164"/>
                <a:gd name="T29" fmla="*/ 57 h 268"/>
                <a:gd name="T30" fmla="*/ 123 w 164"/>
                <a:gd name="T31" fmla="*/ 54 h 268"/>
                <a:gd name="T32" fmla="*/ 96 w 164"/>
                <a:gd name="T33" fmla="*/ 0 h 2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"/>
                <a:gd name="T52" fmla="*/ 0 h 268"/>
                <a:gd name="T53" fmla="*/ 164 w 164"/>
                <a:gd name="T54" fmla="*/ 268 h 2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8" name="Freeform 69"/>
            <p:cNvSpPr>
              <a:spLocks/>
            </p:cNvSpPr>
            <p:nvPr/>
          </p:nvSpPr>
          <p:spPr bwMode="ltGray">
            <a:xfrm>
              <a:off x="3785" y="2282"/>
              <a:ext cx="49" cy="61"/>
            </a:xfrm>
            <a:custGeom>
              <a:avLst/>
              <a:gdLst>
                <a:gd name="T0" fmla="*/ 22 w 66"/>
                <a:gd name="T1" fmla="*/ 0 h 81"/>
                <a:gd name="T2" fmla="*/ 19 w 66"/>
                <a:gd name="T3" fmla="*/ 45 h 81"/>
                <a:gd name="T4" fmla="*/ 22 w 66"/>
                <a:gd name="T5" fmla="*/ 57 h 81"/>
                <a:gd name="T6" fmla="*/ 30 w 66"/>
                <a:gd name="T7" fmla="*/ 60 h 81"/>
                <a:gd name="T8" fmla="*/ 42 w 66"/>
                <a:gd name="T9" fmla="*/ 57 h 81"/>
                <a:gd name="T10" fmla="*/ 22 w 66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81"/>
                <a:gd name="T20" fmla="*/ 66 w 66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09" name="Freeform 70"/>
            <p:cNvSpPr>
              <a:spLocks/>
            </p:cNvSpPr>
            <p:nvPr/>
          </p:nvSpPr>
          <p:spPr bwMode="ltGray">
            <a:xfrm>
              <a:off x="4118" y="2348"/>
              <a:ext cx="111" cy="183"/>
            </a:xfrm>
            <a:custGeom>
              <a:avLst/>
              <a:gdLst>
                <a:gd name="T0" fmla="*/ 72 w 148"/>
                <a:gd name="T1" fmla="*/ 0 h 244"/>
                <a:gd name="T2" fmla="*/ 45 w 148"/>
                <a:gd name="T3" fmla="*/ 63 h 244"/>
                <a:gd name="T4" fmla="*/ 27 w 148"/>
                <a:gd name="T5" fmla="*/ 69 h 244"/>
                <a:gd name="T6" fmla="*/ 9 w 148"/>
                <a:gd name="T7" fmla="*/ 81 h 244"/>
                <a:gd name="T8" fmla="*/ 30 w 148"/>
                <a:gd name="T9" fmla="*/ 141 h 244"/>
                <a:gd name="T10" fmla="*/ 39 w 148"/>
                <a:gd name="T11" fmla="*/ 168 h 244"/>
                <a:gd name="T12" fmla="*/ 45 w 148"/>
                <a:gd name="T13" fmla="*/ 177 h 244"/>
                <a:gd name="T14" fmla="*/ 63 w 148"/>
                <a:gd name="T15" fmla="*/ 183 h 244"/>
                <a:gd name="T16" fmla="*/ 72 w 148"/>
                <a:gd name="T17" fmla="*/ 147 h 244"/>
                <a:gd name="T18" fmla="*/ 93 w 148"/>
                <a:gd name="T19" fmla="*/ 126 h 244"/>
                <a:gd name="T20" fmla="*/ 84 w 148"/>
                <a:gd name="T21" fmla="*/ 51 h 244"/>
                <a:gd name="T22" fmla="*/ 105 w 148"/>
                <a:gd name="T23" fmla="*/ 36 h 244"/>
                <a:gd name="T24" fmla="*/ 84 w 148"/>
                <a:gd name="T25" fmla="*/ 15 h 244"/>
                <a:gd name="T26" fmla="*/ 72 w 1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244"/>
                <a:gd name="T44" fmla="*/ 148 w 148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0" name="Freeform 71"/>
            <p:cNvSpPr>
              <a:spLocks/>
            </p:cNvSpPr>
            <p:nvPr/>
          </p:nvSpPr>
          <p:spPr bwMode="ltGray">
            <a:xfrm>
              <a:off x="4024" y="2291"/>
              <a:ext cx="72" cy="137"/>
            </a:xfrm>
            <a:custGeom>
              <a:avLst/>
              <a:gdLst>
                <a:gd name="T0" fmla="*/ 36 w 96"/>
                <a:gd name="T1" fmla="*/ 1 h 183"/>
                <a:gd name="T2" fmla="*/ 38 w 96"/>
                <a:gd name="T3" fmla="*/ 26 h 183"/>
                <a:gd name="T4" fmla="*/ 45 w 96"/>
                <a:gd name="T5" fmla="*/ 46 h 183"/>
                <a:gd name="T6" fmla="*/ 46 w 96"/>
                <a:gd name="T7" fmla="*/ 69 h 183"/>
                <a:gd name="T8" fmla="*/ 51 w 96"/>
                <a:gd name="T9" fmla="*/ 79 h 183"/>
                <a:gd name="T10" fmla="*/ 53 w 96"/>
                <a:gd name="T11" fmla="*/ 94 h 183"/>
                <a:gd name="T12" fmla="*/ 43 w 96"/>
                <a:gd name="T13" fmla="*/ 70 h 183"/>
                <a:gd name="T14" fmla="*/ 26 w 96"/>
                <a:gd name="T15" fmla="*/ 58 h 183"/>
                <a:gd name="T16" fmla="*/ 4 w 96"/>
                <a:gd name="T17" fmla="*/ 62 h 183"/>
                <a:gd name="T18" fmla="*/ 6 w 96"/>
                <a:gd name="T19" fmla="*/ 76 h 183"/>
                <a:gd name="T20" fmla="*/ 31 w 96"/>
                <a:gd name="T21" fmla="*/ 85 h 183"/>
                <a:gd name="T22" fmla="*/ 43 w 96"/>
                <a:gd name="T23" fmla="*/ 101 h 183"/>
                <a:gd name="T24" fmla="*/ 53 w 96"/>
                <a:gd name="T25" fmla="*/ 101 h 183"/>
                <a:gd name="T26" fmla="*/ 59 w 96"/>
                <a:gd name="T27" fmla="*/ 112 h 183"/>
                <a:gd name="T28" fmla="*/ 72 w 96"/>
                <a:gd name="T29" fmla="*/ 134 h 183"/>
                <a:gd name="T30" fmla="*/ 61 w 96"/>
                <a:gd name="T31" fmla="*/ 94 h 183"/>
                <a:gd name="T32" fmla="*/ 60 w 96"/>
                <a:gd name="T33" fmla="*/ 70 h 183"/>
                <a:gd name="T34" fmla="*/ 53 w 96"/>
                <a:gd name="T35" fmla="*/ 47 h 183"/>
                <a:gd name="T36" fmla="*/ 47 w 96"/>
                <a:gd name="T37" fmla="*/ 31 h 183"/>
                <a:gd name="T38" fmla="*/ 43 w 96"/>
                <a:gd name="T39" fmla="*/ 15 h 183"/>
                <a:gd name="T40" fmla="*/ 36 w 96"/>
                <a:gd name="T41" fmla="*/ 1 h 1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83"/>
                <a:gd name="T65" fmla="*/ 96 w 96"/>
                <a:gd name="T66" fmla="*/ 183 h 1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1" name="Freeform 72"/>
            <p:cNvSpPr>
              <a:spLocks/>
            </p:cNvSpPr>
            <p:nvPr/>
          </p:nvSpPr>
          <p:spPr bwMode="ltGray">
            <a:xfrm>
              <a:off x="4073" y="2401"/>
              <a:ext cx="40" cy="131"/>
            </a:xfrm>
            <a:custGeom>
              <a:avLst/>
              <a:gdLst>
                <a:gd name="T0" fmla="*/ 4 w 54"/>
                <a:gd name="T1" fmla="*/ 0 h 175"/>
                <a:gd name="T2" fmla="*/ 0 w 54"/>
                <a:gd name="T3" fmla="*/ 19 h 175"/>
                <a:gd name="T4" fmla="*/ 7 w 54"/>
                <a:gd name="T5" fmla="*/ 40 h 175"/>
                <a:gd name="T6" fmla="*/ 13 w 54"/>
                <a:gd name="T7" fmla="*/ 70 h 175"/>
                <a:gd name="T8" fmla="*/ 25 w 54"/>
                <a:gd name="T9" fmla="*/ 97 h 175"/>
                <a:gd name="T10" fmla="*/ 40 w 54"/>
                <a:gd name="T11" fmla="*/ 131 h 175"/>
                <a:gd name="T12" fmla="*/ 30 w 54"/>
                <a:gd name="T13" fmla="*/ 86 h 175"/>
                <a:gd name="T14" fmla="*/ 25 w 54"/>
                <a:gd name="T15" fmla="*/ 70 h 175"/>
                <a:gd name="T16" fmla="*/ 21 w 54"/>
                <a:gd name="T17" fmla="*/ 46 h 175"/>
                <a:gd name="T18" fmla="*/ 19 w 54"/>
                <a:gd name="T19" fmla="*/ 34 h 175"/>
                <a:gd name="T20" fmla="*/ 12 w 54"/>
                <a:gd name="T21" fmla="*/ 28 h 175"/>
                <a:gd name="T22" fmla="*/ 4 w 54"/>
                <a:gd name="T23" fmla="*/ 0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"/>
                <a:gd name="T37" fmla="*/ 0 h 175"/>
                <a:gd name="T38" fmla="*/ 54 w 54"/>
                <a:gd name="T39" fmla="*/ 175 h 1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2" name="Freeform 73"/>
            <p:cNvSpPr>
              <a:spLocks/>
            </p:cNvSpPr>
            <p:nvPr/>
          </p:nvSpPr>
          <p:spPr bwMode="ltGray">
            <a:xfrm>
              <a:off x="4118" y="2538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6 w 86"/>
                <a:gd name="T3" fmla="*/ 25 h 73"/>
                <a:gd name="T4" fmla="*/ 17 w 86"/>
                <a:gd name="T5" fmla="*/ 32 h 73"/>
                <a:gd name="T6" fmla="*/ 36 w 86"/>
                <a:gd name="T7" fmla="*/ 36 h 73"/>
                <a:gd name="T8" fmla="*/ 47 w 86"/>
                <a:gd name="T9" fmla="*/ 42 h 73"/>
                <a:gd name="T10" fmla="*/ 56 w 86"/>
                <a:gd name="T11" fmla="*/ 49 h 73"/>
                <a:gd name="T12" fmla="*/ 65 w 86"/>
                <a:gd name="T13" fmla="*/ 51 h 73"/>
                <a:gd name="T14" fmla="*/ 54 w 86"/>
                <a:gd name="T15" fmla="*/ 29 h 73"/>
                <a:gd name="T16" fmla="*/ 48 w 86"/>
                <a:gd name="T17" fmla="*/ 16 h 73"/>
                <a:gd name="T18" fmla="*/ 27 w 86"/>
                <a:gd name="T19" fmla="*/ 18 h 73"/>
                <a:gd name="T20" fmla="*/ 18 w 86"/>
                <a:gd name="T21" fmla="*/ 14 h 73"/>
                <a:gd name="T22" fmla="*/ 5 w 86"/>
                <a:gd name="T23" fmla="*/ 0 h 73"/>
                <a:gd name="T24" fmla="*/ 2 w 86"/>
                <a:gd name="T25" fmla="*/ 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73"/>
                <a:gd name="T41" fmla="*/ 86 w 86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3" name="Freeform 74"/>
            <p:cNvSpPr>
              <a:spLocks/>
            </p:cNvSpPr>
            <p:nvPr/>
          </p:nvSpPr>
          <p:spPr bwMode="ltGray">
            <a:xfrm>
              <a:off x="4222" y="2443"/>
              <a:ext cx="83" cy="117"/>
            </a:xfrm>
            <a:custGeom>
              <a:avLst/>
              <a:gdLst>
                <a:gd name="T0" fmla="*/ 73 w 111"/>
                <a:gd name="T1" fmla="*/ 0 h 156"/>
                <a:gd name="T2" fmla="*/ 56 w 111"/>
                <a:gd name="T3" fmla="*/ 7 h 156"/>
                <a:gd name="T4" fmla="*/ 17 w 111"/>
                <a:gd name="T5" fmla="*/ 11 h 156"/>
                <a:gd name="T6" fmla="*/ 10 w 111"/>
                <a:gd name="T7" fmla="*/ 25 h 156"/>
                <a:gd name="T8" fmla="*/ 8 w 111"/>
                <a:gd name="T9" fmla="*/ 46 h 156"/>
                <a:gd name="T10" fmla="*/ 10 w 111"/>
                <a:gd name="T11" fmla="*/ 56 h 156"/>
                <a:gd name="T12" fmla="*/ 2 w 111"/>
                <a:gd name="T13" fmla="*/ 66 h 156"/>
                <a:gd name="T14" fmla="*/ 10 w 111"/>
                <a:gd name="T15" fmla="*/ 82 h 156"/>
                <a:gd name="T16" fmla="*/ 17 w 111"/>
                <a:gd name="T17" fmla="*/ 93 h 156"/>
                <a:gd name="T18" fmla="*/ 11 w 111"/>
                <a:gd name="T19" fmla="*/ 108 h 156"/>
                <a:gd name="T20" fmla="*/ 18 w 111"/>
                <a:gd name="T21" fmla="*/ 117 h 156"/>
                <a:gd name="T22" fmla="*/ 31 w 111"/>
                <a:gd name="T23" fmla="*/ 108 h 156"/>
                <a:gd name="T24" fmla="*/ 37 w 111"/>
                <a:gd name="T25" fmla="*/ 70 h 156"/>
                <a:gd name="T26" fmla="*/ 42 w 111"/>
                <a:gd name="T27" fmla="*/ 94 h 156"/>
                <a:gd name="T28" fmla="*/ 49 w 111"/>
                <a:gd name="T29" fmla="*/ 109 h 156"/>
                <a:gd name="T30" fmla="*/ 46 w 111"/>
                <a:gd name="T31" fmla="*/ 84 h 156"/>
                <a:gd name="T32" fmla="*/ 54 w 111"/>
                <a:gd name="T33" fmla="*/ 55 h 156"/>
                <a:gd name="T34" fmla="*/ 52 w 111"/>
                <a:gd name="T35" fmla="*/ 38 h 156"/>
                <a:gd name="T36" fmla="*/ 40 w 111"/>
                <a:gd name="T37" fmla="*/ 45 h 156"/>
                <a:gd name="T38" fmla="*/ 26 w 111"/>
                <a:gd name="T39" fmla="*/ 40 h 156"/>
                <a:gd name="T40" fmla="*/ 31 w 111"/>
                <a:gd name="T41" fmla="*/ 27 h 156"/>
                <a:gd name="T42" fmla="*/ 46 w 111"/>
                <a:gd name="T43" fmla="*/ 26 h 156"/>
                <a:gd name="T44" fmla="*/ 58 w 111"/>
                <a:gd name="T45" fmla="*/ 29 h 156"/>
                <a:gd name="T46" fmla="*/ 73 w 111"/>
                <a:gd name="T47" fmla="*/ 22 h 156"/>
                <a:gd name="T48" fmla="*/ 83 w 111"/>
                <a:gd name="T49" fmla="*/ 10 h 156"/>
                <a:gd name="T50" fmla="*/ 73 w 111"/>
                <a:gd name="T51" fmla="*/ 0 h 1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156"/>
                <a:gd name="T80" fmla="*/ 111 w 111"/>
                <a:gd name="T81" fmla="*/ 156 h 1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4" name="Freeform 75"/>
            <p:cNvSpPr>
              <a:spLocks/>
            </p:cNvSpPr>
            <p:nvPr/>
          </p:nvSpPr>
          <p:spPr bwMode="ltGray">
            <a:xfrm>
              <a:off x="4194" y="2025"/>
              <a:ext cx="22" cy="71"/>
            </a:xfrm>
            <a:custGeom>
              <a:avLst/>
              <a:gdLst>
                <a:gd name="T0" fmla="*/ 9 w 30"/>
                <a:gd name="T1" fmla="*/ 0 h 94"/>
                <a:gd name="T2" fmla="*/ 0 w 30"/>
                <a:gd name="T3" fmla="*/ 12 h 94"/>
                <a:gd name="T4" fmla="*/ 4 w 30"/>
                <a:gd name="T5" fmla="*/ 28 h 94"/>
                <a:gd name="T6" fmla="*/ 1 w 30"/>
                <a:gd name="T7" fmla="*/ 46 h 94"/>
                <a:gd name="T8" fmla="*/ 12 w 30"/>
                <a:gd name="T9" fmla="*/ 71 h 94"/>
                <a:gd name="T10" fmla="*/ 22 w 30"/>
                <a:gd name="T11" fmla="*/ 62 h 94"/>
                <a:gd name="T12" fmla="*/ 16 w 30"/>
                <a:gd name="T13" fmla="*/ 46 h 94"/>
                <a:gd name="T14" fmla="*/ 9 w 30"/>
                <a:gd name="T15" fmla="*/ 0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94"/>
                <a:gd name="T26" fmla="*/ 30 w 30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5" name="Freeform 76"/>
            <p:cNvSpPr>
              <a:spLocks/>
            </p:cNvSpPr>
            <p:nvPr/>
          </p:nvSpPr>
          <p:spPr bwMode="ltGray">
            <a:xfrm>
              <a:off x="4208" y="2144"/>
              <a:ext cx="61" cy="118"/>
            </a:xfrm>
            <a:custGeom>
              <a:avLst/>
              <a:gdLst>
                <a:gd name="T0" fmla="*/ 9 w 81"/>
                <a:gd name="T1" fmla="*/ 1 h 158"/>
                <a:gd name="T2" fmla="*/ 0 w 81"/>
                <a:gd name="T3" fmla="*/ 15 h 158"/>
                <a:gd name="T4" fmla="*/ 6 w 81"/>
                <a:gd name="T5" fmla="*/ 37 h 158"/>
                <a:gd name="T6" fmla="*/ 5 w 81"/>
                <a:gd name="T7" fmla="*/ 80 h 158"/>
                <a:gd name="T8" fmla="*/ 13 w 81"/>
                <a:gd name="T9" fmla="*/ 77 h 158"/>
                <a:gd name="T10" fmla="*/ 15 w 81"/>
                <a:gd name="T11" fmla="*/ 86 h 158"/>
                <a:gd name="T12" fmla="*/ 22 w 81"/>
                <a:gd name="T13" fmla="*/ 91 h 158"/>
                <a:gd name="T14" fmla="*/ 29 w 81"/>
                <a:gd name="T15" fmla="*/ 105 h 158"/>
                <a:gd name="T16" fmla="*/ 36 w 81"/>
                <a:gd name="T17" fmla="*/ 96 h 158"/>
                <a:gd name="T18" fmla="*/ 49 w 81"/>
                <a:gd name="T19" fmla="*/ 100 h 158"/>
                <a:gd name="T20" fmla="*/ 47 w 81"/>
                <a:gd name="T21" fmla="*/ 81 h 158"/>
                <a:gd name="T22" fmla="*/ 36 w 81"/>
                <a:gd name="T23" fmla="*/ 78 h 158"/>
                <a:gd name="T24" fmla="*/ 29 w 81"/>
                <a:gd name="T25" fmla="*/ 68 h 158"/>
                <a:gd name="T26" fmla="*/ 25 w 81"/>
                <a:gd name="T27" fmla="*/ 55 h 158"/>
                <a:gd name="T28" fmla="*/ 31 w 81"/>
                <a:gd name="T29" fmla="*/ 40 h 158"/>
                <a:gd name="T30" fmla="*/ 26 w 81"/>
                <a:gd name="T31" fmla="*/ 26 h 158"/>
                <a:gd name="T32" fmla="*/ 32 w 81"/>
                <a:gd name="T33" fmla="*/ 15 h 158"/>
                <a:gd name="T34" fmla="*/ 22 w 81"/>
                <a:gd name="T35" fmla="*/ 3 h 158"/>
                <a:gd name="T36" fmla="*/ 14 w 81"/>
                <a:gd name="T37" fmla="*/ 5 h 158"/>
                <a:gd name="T38" fmla="*/ 9 w 81"/>
                <a:gd name="T39" fmla="*/ 1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1"/>
                <a:gd name="T61" fmla="*/ 0 h 158"/>
                <a:gd name="T62" fmla="*/ 81 w 81"/>
                <a:gd name="T63" fmla="*/ 158 h 1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6" name="Freeform 77"/>
            <p:cNvSpPr>
              <a:spLocks/>
            </p:cNvSpPr>
            <p:nvPr/>
          </p:nvSpPr>
          <p:spPr bwMode="ltGray">
            <a:xfrm>
              <a:off x="4251" y="2300"/>
              <a:ext cx="64" cy="79"/>
            </a:xfrm>
            <a:custGeom>
              <a:avLst/>
              <a:gdLst>
                <a:gd name="T0" fmla="*/ 39 w 85"/>
                <a:gd name="T1" fmla="*/ 0 h 105"/>
                <a:gd name="T2" fmla="*/ 33 w 85"/>
                <a:gd name="T3" fmla="*/ 14 h 105"/>
                <a:gd name="T4" fmla="*/ 24 w 85"/>
                <a:gd name="T5" fmla="*/ 23 h 105"/>
                <a:gd name="T6" fmla="*/ 12 w 85"/>
                <a:gd name="T7" fmla="*/ 26 h 105"/>
                <a:gd name="T8" fmla="*/ 6 w 85"/>
                <a:gd name="T9" fmla="*/ 36 h 105"/>
                <a:gd name="T10" fmla="*/ 3 w 85"/>
                <a:gd name="T11" fmla="*/ 56 h 105"/>
                <a:gd name="T12" fmla="*/ 10 w 85"/>
                <a:gd name="T13" fmla="*/ 53 h 105"/>
                <a:gd name="T14" fmla="*/ 19 w 85"/>
                <a:gd name="T15" fmla="*/ 47 h 105"/>
                <a:gd name="T16" fmla="*/ 26 w 85"/>
                <a:gd name="T17" fmla="*/ 52 h 105"/>
                <a:gd name="T18" fmla="*/ 44 w 85"/>
                <a:gd name="T19" fmla="*/ 74 h 105"/>
                <a:gd name="T20" fmla="*/ 53 w 85"/>
                <a:gd name="T21" fmla="*/ 54 h 105"/>
                <a:gd name="T22" fmla="*/ 64 w 85"/>
                <a:gd name="T23" fmla="*/ 51 h 105"/>
                <a:gd name="T24" fmla="*/ 56 w 85"/>
                <a:gd name="T25" fmla="*/ 29 h 105"/>
                <a:gd name="T26" fmla="*/ 39 w 85"/>
                <a:gd name="T27" fmla="*/ 0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105"/>
                <a:gd name="T44" fmla="*/ 85 w 85"/>
                <a:gd name="T45" fmla="*/ 105 h 1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7" name="Freeform 78"/>
            <p:cNvSpPr>
              <a:spLocks/>
            </p:cNvSpPr>
            <p:nvPr/>
          </p:nvSpPr>
          <p:spPr bwMode="ltGray">
            <a:xfrm>
              <a:off x="4327" y="2441"/>
              <a:ext cx="29" cy="49"/>
            </a:xfrm>
            <a:custGeom>
              <a:avLst/>
              <a:gdLst>
                <a:gd name="T0" fmla="*/ 5 w 38"/>
                <a:gd name="T1" fmla="*/ 20 h 66"/>
                <a:gd name="T2" fmla="*/ 20 w 38"/>
                <a:gd name="T3" fmla="*/ 49 h 66"/>
                <a:gd name="T4" fmla="*/ 23 w 38"/>
                <a:gd name="T5" fmla="*/ 39 h 66"/>
                <a:gd name="T6" fmla="*/ 29 w 38"/>
                <a:gd name="T7" fmla="*/ 30 h 66"/>
                <a:gd name="T8" fmla="*/ 23 w 38"/>
                <a:gd name="T9" fmla="*/ 19 h 66"/>
                <a:gd name="T10" fmla="*/ 15 w 38"/>
                <a:gd name="T11" fmla="*/ 10 h 66"/>
                <a:gd name="T12" fmla="*/ 8 w 38"/>
                <a:gd name="T13" fmla="*/ 1 h 66"/>
                <a:gd name="T14" fmla="*/ 2 w 38"/>
                <a:gd name="T15" fmla="*/ 9 h 66"/>
                <a:gd name="T16" fmla="*/ 5 w 38"/>
                <a:gd name="T17" fmla="*/ 20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"/>
                <a:gd name="T28" fmla="*/ 0 h 66"/>
                <a:gd name="T29" fmla="*/ 38 w 38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8" name="Freeform 79"/>
            <p:cNvSpPr>
              <a:spLocks/>
            </p:cNvSpPr>
            <p:nvPr/>
          </p:nvSpPr>
          <p:spPr bwMode="ltGray">
            <a:xfrm>
              <a:off x="4311" y="2523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5 w 24"/>
                <a:gd name="T3" fmla="*/ 17 h 23"/>
                <a:gd name="T4" fmla="*/ 18 w 24"/>
                <a:gd name="T5" fmla="*/ 8 h 23"/>
                <a:gd name="T6" fmla="*/ 0 w 24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3"/>
                <a:gd name="T14" fmla="*/ 24 w 24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19" name="Freeform 80"/>
            <p:cNvSpPr>
              <a:spLocks/>
            </p:cNvSpPr>
            <p:nvPr/>
          </p:nvSpPr>
          <p:spPr bwMode="ltGray">
            <a:xfrm>
              <a:off x="4338" y="2513"/>
              <a:ext cx="45" cy="37"/>
            </a:xfrm>
            <a:custGeom>
              <a:avLst/>
              <a:gdLst>
                <a:gd name="T0" fmla="*/ 7 w 60"/>
                <a:gd name="T1" fmla="*/ 0 h 49"/>
                <a:gd name="T2" fmla="*/ 0 w 60"/>
                <a:gd name="T3" fmla="*/ 14 h 49"/>
                <a:gd name="T4" fmla="*/ 21 w 60"/>
                <a:gd name="T5" fmla="*/ 25 h 49"/>
                <a:gd name="T6" fmla="*/ 32 w 60"/>
                <a:gd name="T7" fmla="*/ 35 h 49"/>
                <a:gd name="T8" fmla="*/ 45 w 60"/>
                <a:gd name="T9" fmla="*/ 32 h 49"/>
                <a:gd name="T10" fmla="*/ 37 w 60"/>
                <a:gd name="T11" fmla="*/ 18 h 49"/>
                <a:gd name="T12" fmla="*/ 21 w 60"/>
                <a:gd name="T13" fmla="*/ 2 h 49"/>
                <a:gd name="T14" fmla="*/ 14 w 60"/>
                <a:gd name="T15" fmla="*/ 12 h 49"/>
                <a:gd name="T16" fmla="*/ 7 w 60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49"/>
                <a:gd name="T29" fmla="*/ 60 w 60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0" name="Freeform 81"/>
            <p:cNvSpPr>
              <a:spLocks/>
            </p:cNvSpPr>
            <p:nvPr/>
          </p:nvSpPr>
          <p:spPr bwMode="ltGray">
            <a:xfrm>
              <a:off x="4407" y="2583"/>
              <a:ext cx="24" cy="33"/>
            </a:xfrm>
            <a:custGeom>
              <a:avLst/>
              <a:gdLst>
                <a:gd name="T0" fmla="*/ 21 w 32"/>
                <a:gd name="T1" fmla="*/ 0 h 44"/>
                <a:gd name="T2" fmla="*/ 7 w 32"/>
                <a:gd name="T3" fmla="*/ 8 h 44"/>
                <a:gd name="T4" fmla="*/ 9 w 32"/>
                <a:gd name="T5" fmla="*/ 24 h 44"/>
                <a:gd name="T6" fmla="*/ 18 w 32"/>
                <a:gd name="T7" fmla="*/ 27 h 44"/>
                <a:gd name="T8" fmla="*/ 21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1" name="Freeform 82"/>
            <p:cNvSpPr>
              <a:spLocks/>
            </p:cNvSpPr>
            <p:nvPr/>
          </p:nvSpPr>
          <p:spPr bwMode="ltGray">
            <a:xfrm>
              <a:off x="4674" y="2541"/>
              <a:ext cx="46" cy="47"/>
            </a:xfrm>
            <a:custGeom>
              <a:avLst/>
              <a:gdLst>
                <a:gd name="T0" fmla="*/ 5 w 61"/>
                <a:gd name="T1" fmla="*/ 0 h 63"/>
                <a:gd name="T2" fmla="*/ 0 w 61"/>
                <a:gd name="T3" fmla="*/ 10 h 63"/>
                <a:gd name="T4" fmla="*/ 18 w 61"/>
                <a:gd name="T5" fmla="*/ 26 h 63"/>
                <a:gd name="T6" fmla="*/ 27 w 61"/>
                <a:gd name="T7" fmla="*/ 40 h 63"/>
                <a:gd name="T8" fmla="*/ 35 w 61"/>
                <a:gd name="T9" fmla="*/ 47 h 63"/>
                <a:gd name="T10" fmla="*/ 46 w 61"/>
                <a:gd name="T11" fmla="*/ 42 h 63"/>
                <a:gd name="T12" fmla="*/ 25 w 61"/>
                <a:gd name="T13" fmla="*/ 13 h 63"/>
                <a:gd name="T14" fmla="*/ 5 w 61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63"/>
                <a:gd name="T26" fmla="*/ 61 w 61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2" name="Freeform 83"/>
            <p:cNvSpPr>
              <a:spLocks/>
            </p:cNvSpPr>
            <p:nvPr/>
          </p:nvSpPr>
          <p:spPr bwMode="ltGray">
            <a:xfrm>
              <a:off x="4277" y="2600"/>
              <a:ext cx="46" cy="50"/>
            </a:xfrm>
            <a:custGeom>
              <a:avLst/>
              <a:gdLst>
                <a:gd name="T0" fmla="*/ 21 w 61"/>
                <a:gd name="T1" fmla="*/ 5 h 67"/>
                <a:gd name="T2" fmla="*/ 23 w 61"/>
                <a:gd name="T3" fmla="*/ 25 h 67"/>
                <a:gd name="T4" fmla="*/ 12 w 61"/>
                <a:gd name="T5" fmla="*/ 32 h 67"/>
                <a:gd name="T6" fmla="*/ 17 w 61"/>
                <a:gd name="T7" fmla="*/ 50 h 67"/>
                <a:gd name="T8" fmla="*/ 36 w 61"/>
                <a:gd name="T9" fmla="*/ 43 h 67"/>
                <a:gd name="T10" fmla="*/ 45 w 61"/>
                <a:gd name="T11" fmla="*/ 35 h 67"/>
                <a:gd name="T12" fmla="*/ 38 w 61"/>
                <a:gd name="T13" fmla="*/ 21 h 67"/>
                <a:gd name="T14" fmla="*/ 43 w 61"/>
                <a:gd name="T15" fmla="*/ 10 h 67"/>
                <a:gd name="T16" fmla="*/ 41 w 61"/>
                <a:gd name="T17" fmla="*/ 1 h 67"/>
                <a:gd name="T18" fmla="*/ 35 w 61"/>
                <a:gd name="T19" fmla="*/ 3 h 67"/>
                <a:gd name="T20" fmla="*/ 38 w 61"/>
                <a:gd name="T21" fmla="*/ 4 h 67"/>
                <a:gd name="T22" fmla="*/ 37 w 61"/>
                <a:gd name="T23" fmla="*/ 12 h 67"/>
                <a:gd name="T24" fmla="*/ 32 w 61"/>
                <a:gd name="T25" fmla="*/ 17 h 67"/>
                <a:gd name="T26" fmla="*/ 21 w 61"/>
                <a:gd name="T27" fmla="*/ 5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"/>
                <a:gd name="T43" fmla="*/ 0 h 67"/>
                <a:gd name="T44" fmla="*/ 61 w 61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3" name="Freeform 84"/>
            <p:cNvSpPr>
              <a:spLocks/>
            </p:cNvSpPr>
            <p:nvPr/>
          </p:nvSpPr>
          <p:spPr bwMode="ltGray">
            <a:xfrm>
              <a:off x="4228" y="2619"/>
              <a:ext cx="32" cy="27"/>
            </a:xfrm>
            <a:custGeom>
              <a:avLst/>
              <a:gdLst>
                <a:gd name="T0" fmla="*/ 16 w 43"/>
                <a:gd name="T1" fmla="*/ 2 h 36"/>
                <a:gd name="T2" fmla="*/ 4 w 43"/>
                <a:gd name="T3" fmla="*/ 4 h 36"/>
                <a:gd name="T4" fmla="*/ 25 w 43"/>
                <a:gd name="T5" fmla="*/ 27 h 36"/>
                <a:gd name="T6" fmla="*/ 31 w 43"/>
                <a:gd name="T7" fmla="*/ 22 h 36"/>
                <a:gd name="T8" fmla="*/ 16 w 43"/>
                <a:gd name="T9" fmla="*/ 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36"/>
                <a:gd name="T17" fmla="*/ 43 w 4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4" name="Freeform 85"/>
            <p:cNvSpPr>
              <a:spLocks/>
            </p:cNvSpPr>
            <p:nvPr/>
          </p:nvSpPr>
          <p:spPr bwMode="ltGray">
            <a:xfrm>
              <a:off x="4207" y="2590"/>
              <a:ext cx="24" cy="31"/>
            </a:xfrm>
            <a:custGeom>
              <a:avLst/>
              <a:gdLst>
                <a:gd name="T0" fmla="*/ 16 w 32"/>
                <a:gd name="T1" fmla="*/ 0 h 41"/>
                <a:gd name="T2" fmla="*/ 0 w 32"/>
                <a:gd name="T3" fmla="*/ 20 h 41"/>
                <a:gd name="T4" fmla="*/ 12 w 32"/>
                <a:gd name="T5" fmla="*/ 18 h 41"/>
                <a:gd name="T6" fmla="*/ 14 w 32"/>
                <a:gd name="T7" fmla="*/ 22 h 41"/>
                <a:gd name="T8" fmla="*/ 12 w 32"/>
                <a:gd name="T9" fmla="*/ 26 h 41"/>
                <a:gd name="T10" fmla="*/ 22 w 32"/>
                <a:gd name="T11" fmla="*/ 16 h 41"/>
                <a:gd name="T12" fmla="*/ 18 w 32"/>
                <a:gd name="T13" fmla="*/ 7 h 41"/>
                <a:gd name="T14" fmla="*/ 16 w 32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41"/>
                <a:gd name="T26" fmla="*/ 32 w 32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5" name="Freeform 86"/>
            <p:cNvSpPr>
              <a:spLocks/>
            </p:cNvSpPr>
            <p:nvPr/>
          </p:nvSpPr>
          <p:spPr bwMode="ltGray">
            <a:xfrm>
              <a:off x="4241" y="2601"/>
              <a:ext cx="34" cy="24"/>
            </a:xfrm>
            <a:custGeom>
              <a:avLst/>
              <a:gdLst>
                <a:gd name="T0" fmla="*/ 16 w 45"/>
                <a:gd name="T1" fmla="*/ 0 h 32"/>
                <a:gd name="T2" fmla="*/ 0 w 45"/>
                <a:gd name="T3" fmla="*/ 5 h 32"/>
                <a:gd name="T4" fmla="*/ 20 w 45"/>
                <a:gd name="T5" fmla="*/ 23 h 32"/>
                <a:gd name="T6" fmla="*/ 34 w 45"/>
                <a:gd name="T7" fmla="*/ 18 h 32"/>
                <a:gd name="T8" fmla="*/ 17 w 45"/>
                <a:gd name="T9" fmla="*/ 7 h 32"/>
                <a:gd name="T10" fmla="*/ 16 w 45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32"/>
                <a:gd name="T20" fmla="*/ 45 w 45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6" name="Freeform 87"/>
            <p:cNvSpPr>
              <a:spLocks/>
            </p:cNvSpPr>
            <p:nvPr/>
          </p:nvSpPr>
          <p:spPr bwMode="ltGray">
            <a:xfrm>
              <a:off x="4192" y="2269"/>
              <a:ext cx="27" cy="55"/>
            </a:xfrm>
            <a:custGeom>
              <a:avLst/>
              <a:gdLst>
                <a:gd name="T0" fmla="*/ 23 w 35"/>
                <a:gd name="T1" fmla="*/ 0 h 74"/>
                <a:gd name="T2" fmla="*/ 16 w 35"/>
                <a:gd name="T3" fmla="*/ 11 h 74"/>
                <a:gd name="T4" fmla="*/ 7 w 35"/>
                <a:gd name="T5" fmla="*/ 27 h 74"/>
                <a:gd name="T6" fmla="*/ 0 w 35"/>
                <a:gd name="T7" fmla="*/ 44 h 74"/>
                <a:gd name="T8" fmla="*/ 6 w 35"/>
                <a:gd name="T9" fmla="*/ 55 h 74"/>
                <a:gd name="T10" fmla="*/ 15 w 35"/>
                <a:gd name="T11" fmla="*/ 44 h 74"/>
                <a:gd name="T12" fmla="*/ 27 w 35"/>
                <a:gd name="T13" fmla="*/ 24 h 74"/>
                <a:gd name="T14" fmla="*/ 23 w 35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74"/>
                <a:gd name="T26" fmla="*/ 35 w 35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7" name="Freeform 88"/>
            <p:cNvSpPr>
              <a:spLocks/>
            </p:cNvSpPr>
            <p:nvPr/>
          </p:nvSpPr>
          <p:spPr bwMode="ltGray">
            <a:xfrm>
              <a:off x="4243" y="2260"/>
              <a:ext cx="19" cy="55"/>
            </a:xfrm>
            <a:custGeom>
              <a:avLst/>
              <a:gdLst>
                <a:gd name="T0" fmla="*/ 10 w 25"/>
                <a:gd name="T1" fmla="*/ 5 h 73"/>
                <a:gd name="T2" fmla="*/ 3 w 25"/>
                <a:gd name="T3" fmla="*/ 6 h 73"/>
                <a:gd name="T4" fmla="*/ 0 w 25"/>
                <a:gd name="T5" fmla="*/ 17 h 73"/>
                <a:gd name="T6" fmla="*/ 11 w 25"/>
                <a:gd name="T7" fmla="*/ 31 h 73"/>
                <a:gd name="T8" fmla="*/ 19 w 25"/>
                <a:gd name="T9" fmla="*/ 42 h 73"/>
                <a:gd name="T10" fmla="*/ 12 w 25"/>
                <a:gd name="T11" fmla="*/ 15 h 73"/>
                <a:gd name="T12" fmla="*/ 10 w 25"/>
                <a:gd name="T13" fmla="*/ 5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73"/>
                <a:gd name="T23" fmla="*/ 25 w 25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8" name="Freeform 89"/>
            <p:cNvSpPr>
              <a:spLocks/>
            </p:cNvSpPr>
            <p:nvPr/>
          </p:nvSpPr>
          <p:spPr bwMode="ltGray">
            <a:xfrm>
              <a:off x="4265" y="2243"/>
              <a:ext cx="10" cy="25"/>
            </a:xfrm>
            <a:custGeom>
              <a:avLst/>
              <a:gdLst>
                <a:gd name="T0" fmla="*/ 8 w 14"/>
                <a:gd name="T1" fmla="*/ 0 h 33"/>
                <a:gd name="T2" fmla="*/ 1 w 14"/>
                <a:gd name="T3" fmla="*/ 8 h 33"/>
                <a:gd name="T4" fmla="*/ 8 w 14"/>
                <a:gd name="T5" fmla="*/ 19 h 33"/>
                <a:gd name="T6" fmla="*/ 8 w 1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33"/>
                <a:gd name="T14" fmla="*/ 14 w 14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29" name="Freeform 90"/>
            <p:cNvSpPr>
              <a:spLocks/>
            </p:cNvSpPr>
            <p:nvPr/>
          </p:nvSpPr>
          <p:spPr bwMode="ltGray">
            <a:xfrm>
              <a:off x="4275" y="2255"/>
              <a:ext cx="21" cy="48"/>
            </a:xfrm>
            <a:custGeom>
              <a:avLst/>
              <a:gdLst>
                <a:gd name="T0" fmla="*/ 4 w 28"/>
                <a:gd name="T1" fmla="*/ 0 h 64"/>
                <a:gd name="T2" fmla="*/ 8 w 28"/>
                <a:gd name="T3" fmla="*/ 10 h 64"/>
                <a:gd name="T4" fmla="*/ 15 w 28"/>
                <a:gd name="T5" fmla="*/ 16 h 64"/>
                <a:gd name="T6" fmla="*/ 6 w 28"/>
                <a:gd name="T7" fmla="*/ 29 h 64"/>
                <a:gd name="T8" fmla="*/ 0 w 28"/>
                <a:gd name="T9" fmla="*/ 42 h 64"/>
                <a:gd name="T10" fmla="*/ 8 w 28"/>
                <a:gd name="T11" fmla="*/ 43 h 64"/>
                <a:gd name="T12" fmla="*/ 20 w 28"/>
                <a:gd name="T13" fmla="*/ 19 h 64"/>
                <a:gd name="T14" fmla="*/ 4 w 28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64"/>
                <a:gd name="T26" fmla="*/ 28 w 28"/>
                <a:gd name="T27" fmla="*/ 64 h 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0" name="Freeform 91"/>
            <p:cNvSpPr>
              <a:spLocks/>
            </p:cNvSpPr>
            <p:nvPr/>
          </p:nvSpPr>
          <p:spPr bwMode="ltGray">
            <a:xfrm>
              <a:off x="4006" y="2324"/>
              <a:ext cx="12" cy="27"/>
            </a:xfrm>
            <a:custGeom>
              <a:avLst/>
              <a:gdLst>
                <a:gd name="T0" fmla="*/ 10 w 16"/>
                <a:gd name="T1" fmla="*/ 2 h 36"/>
                <a:gd name="T2" fmla="*/ 0 w 16"/>
                <a:gd name="T3" fmla="*/ 5 h 36"/>
                <a:gd name="T4" fmla="*/ 6 w 16"/>
                <a:gd name="T5" fmla="*/ 16 h 36"/>
                <a:gd name="T6" fmla="*/ 10 w 16"/>
                <a:gd name="T7" fmla="*/ 2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6"/>
                <a:gd name="T14" fmla="*/ 16 w 16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1" name="Freeform 92"/>
            <p:cNvSpPr>
              <a:spLocks/>
            </p:cNvSpPr>
            <p:nvPr/>
          </p:nvSpPr>
          <p:spPr bwMode="ltGray">
            <a:xfrm>
              <a:off x="3996" y="2301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2" name="Freeform 93"/>
            <p:cNvSpPr>
              <a:spLocks/>
            </p:cNvSpPr>
            <p:nvPr/>
          </p:nvSpPr>
          <p:spPr bwMode="ltGray">
            <a:xfrm>
              <a:off x="3992" y="2283"/>
              <a:ext cx="12" cy="14"/>
            </a:xfrm>
            <a:custGeom>
              <a:avLst/>
              <a:gdLst>
                <a:gd name="T0" fmla="*/ 7 w 16"/>
                <a:gd name="T1" fmla="*/ 4 h 19"/>
                <a:gd name="T2" fmla="*/ 0 w 16"/>
                <a:gd name="T3" fmla="*/ 7 h 19"/>
                <a:gd name="T4" fmla="*/ 9 w 16"/>
                <a:gd name="T5" fmla="*/ 14 h 19"/>
                <a:gd name="T6" fmla="*/ 7 w 16"/>
                <a:gd name="T7" fmla="*/ 4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9"/>
                <a:gd name="T14" fmla="*/ 16 w 16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3" name="Freeform 94"/>
            <p:cNvSpPr>
              <a:spLocks/>
            </p:cNvSpPr>
            <p:nvPr/>
          </p:nvSpPr>
          <p:spPr bwMode="ltGray">
            <a:xfrm>
              <a:off x="3980" y="2243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4" name="Freeform 95"/>
            <p:cNvSpPr>
              <a:spLocks/>
            </p:cNvSpPr>
            <p:nvPr/>
          </p:nvSpPr>
          <p:spPr bwMode="ltGray">
            <a:xfrm>
              <a:off x="3982" y="2268"/>
              <a:ext cx="16" cy="13"/>
            </a:xfrm>
            <a:custGeom>
              <a:avLst/>
              <a:gdLst>
                <a:gd name="T0" fmla="*/ 9 w 22"/>
                <a:gd name="T1" fmla="*/ 0 h 18"/>
                <a:gd name="T2" fmla="*/ 14 w 22"/>
                <a:gd name="T3" fmla="*/ 13 h 18"/>
                <a:gd name="T4" fmla="*/ 10 w 22"/>
                <a:gd name="T5" fmla="*/ 4 h 18"/>
                <a:gd name="T6" fmla="*/ 9 w 2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18"/>
                <a:gd name="T14" fmla="*/ 22 w 2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5" name="Freeform 96"/>
            <p:cNvSpPr>
              <a:spLocks/>
            </p:cNvSpPr>
            <p:nvPr/>
          </p:nvSpPr>
          <p:spPr bwMode="ltGray">
            <a:xfrm>
              <a:off x="4818" y="2891"/>
              <a:ext cx="45" cy="60"/>
            </a:xfrm>
            <a:custGeom>
              <a:avLst/>
              <a:gdLst>
                <a:gd name="T0" fmla="*/ 8 w 60"/>
                <a:gd name="T1" fmla="*/ 5 h 81"/>
                <a:gd name="T2" fmla="*/ 2 w 60"/>
                <a:gd name="T3" fmla="*/ 13 h 81"/>
                <a:gd name="T4" fmla="*/ 11 w 60"/>
                <a:gd name="T5" fmla="*/ 29 h 81"/>
                <a:gd name="T6" fmla="*/ 20 w 60"/>
                <a:gd name="T7" fmla="*/ 40 h 81"/>
                <a:gd name="T8" fmla="*/ 30 w 60"/>
                <a:gd name="T9" fmla="*/ 47 h 81"/>
                <a:gd name="T10" fmla="*/ 38 w 60"/>
                <a:gd name="T11" fmla="*/ 60 h 81"/>
                <a:gd name="T12" fmla="*/ 39 w 60"/>
                <a:gd name="T13" fmla="*/ 42 h 81"/>
                <a:gd name="T14" fmla="*/ 32 w 60"/>
                <a:gd name="T15" fmla="*/ 27 h 81"/>
                <a:gd name="T16" fmla="*/ 19 w 60"/>
                <a:gd name="T17" fmla="*/ 13 h 81"/>
                <a:gd name="T18" fmla="*/ 8 w 60"/>
                <a:gd name="T19" fmla="*/ 5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81"/>
                <a:gd name="T32" fmla="*/ 60 w 60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6" name="Freeform 97"/>
            <p:cNvSpPr>
              <a:spLocks/>
            </p:cNvSpPr>
            <p:nvPr/>
          </p:nvSpPr>
          <p:spPr bwMode="ltGray">
            <a:xfrm>
              <a:off x="5049" y="2842"/>
              <a:ext cx="53" cy="46"/>
            </a:xfrm>
            <a:custGeom>
              <a:avLst/>
              <a:gdLst>
                <a:gd name="T0" fmla="*/ 21 w 71"/>
                <a:gd name="T1" fmla="*/ 17 h 61"/>
                <a:gd name="T2" fmla="*/ 10 w 71"/>
                <a:gd name="T3" fmla="*/ 24 h 61"/>
                <a:gd name="T4" fmla="*/ 1 w 71"/>
                <a:gd name="T5" fmla="*/ 33 h 61"/>
                <a:gd name="T6" fmla="*/ 10 w 71"/>
                <a:gd name="T7" fmla="*/ 44 h 61"/>
                <a:gd name="T8" fmla="*/ 21 w 71"/>
                <a:gd name="T9" fmla="*/ 33 h 61"/>
                <a:gd name="T10" fmla="*/ 30 w 71"/>
                <a:gd name="T11" fmla="*/ 17 h 61"/>
                <a:gd name="T12" fmla="*/ 41 w 71"/>
                <a:gd name="T13" fmla="*/ 0 h 61"/>
                <a:gd name="T14" fmla="*/ 53 w 71"/>
                <a:gd name="T15" fmla="*/ 8 h 61"/>
                <a:gd name="T16" fmla="*/ 26 w 71"/>
                <a:gd name="T17" fmla="*/ 17 h 61"/>
                <a:gd name="T18" fmla="*/ 21 w 71"/>
                <a:gd name="T19" fmla="*/ 17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61"/>
                <a:gd name="T32" fmla="*/ 71 w 71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7" name="Freeform 98"/>
            <p:cNvSpPr>
              <a:spLocks/>
            </p:cNvSpPr>
            <p:nvPr/>
          </p:nvSpPr>
          <p:spPr bwMode="ltGray">
            <a:xfrm>
              <a:off x="4889" y="2817"/>
              <a:ext cx="17" cy="23"/>
            </a:xfrm>
            <a:custGeom>
              <a:avLst/>
              <a:gdLst>
                <a:gd name="T0" fmla="*/ 7 w 23"/>
                <a:gd name="T1" fmla="*/ 0 h 30"/>
                <a:gd name="T2" fmla="*/ 0 w 23"/>
                <a:gd name="T3" fmla="*/ 11 h 30"/>
                <a:gd name="T4" fmla="*/ 9 w 23"/>
                <a:gd name="T5" fmla="*/ 23 h 30"/>
                <a:gd name="T6" fmla="*/ 7 w 23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30"/>
                <a:gd name="T14" fmla="*/ 23 w 23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8" name="Freeform 99"/>
            <p:cNvSpPr>
              <a:spLocks/>
            </p:cNvSpPr>
            <p:nvPr/>
          </p:nvSpPr>
          <p:spPr bwMode="ltGray">
            <a:xfrm>
              <a:off x="4881" y="2795"/>
              <a:ext cx="20" cy="17"/>
            </a:xfrm>
            <a:custGeom>
              <a:avLst/>
              <a:gdLst>
                <a:gd name="T0" fmla="*/ 15 w 26"/>
                <a:gd name="T1" fmla="*/ 0 h 23"/>
                <a:gd name="T2" fmla="*/ 0 w 26"/>
                <a:gd name="T3" fmla="*/ 10 h 23"/>
                <a:gd name="T4" fmla="*/ 16 w 26"/>
                <a:gd name="T5" fmla="*/ 15 h 23"/>
                <a:gd name="T6" fmla="*/ 15 w 26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3"/>
                <a:gd name="T14" fmla="*/ 26 w 26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39" name="Freeform 100"/>
            <p:cNvSpPr>
              <a:spLocks/>
            </p:cNvSpPr>
            <p:nvPr/>
          </p:nvSpPr>
          <p:spPr bwMode="ltGray">
            <a:xfrm>
              <a:off x="4728" y="2601"/>
              <a:ext cx="24" cy="33"/>
            </a:xfrm>
            <a:custGeom>
              <a:avLst/>
              <a:gdLst>
                <a:gd name="T0" fmla="*/ 21 w 32"/>
                <a:gd name="T1" fmla="*/ 0 h 44"/>
                <a:gd name="T2" fmla="*/ 7 w 32"/>
                <a:gd name="T3" fmla="*/ 8 h 44"/>
                <a:gd name="T4" fmla="*/ 9 w 32"/>
                <a:gd name="T5" fmla="*/ 24 h 44"/>
                <a:gd name="T6" fmla="*/ 18 w 32"/>
                <a:gd name="T7" fmla="*/ 27 h 44"/>
                <a:gd name="T8" fmla="*/ 21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0" name="Freeform 101"/>
            <p:cNvSpPr>
              <a:spLocks/>
            </p:cNvSpPr>
            <p:nvPr/>
          </p:nvSpPr>
          <p:spPr bwMode="ltGray">
            <a:xfrm>
              <a:off x="4762" y="2644"/>
              <a:ext cx="26" cy="33"/>
            </a:xfrm>
            <a:custGeom>
              <a:avLst/>
              <a:gdLst>
                <a:gd name="T0" fmla="*/ 23 w 34"/>
                <a:gd name="T1" fmla="*/ 0 h 44"/>
                <a:gd name="T2" fmla="*/ 8 w 34"/>
                <a:gd name="T3" fmla="*/ 7 h 44"/>
                <a:gd name="T4" fmla="*/ 11 w 34"/>
                <a:gd name="T5" fmla="*/ 24 h 44"/>
                <a:gd name="T6" fmla="*/ 20 w 34"/>
                <a:gd name="T7" fmla="*/ 27 h 44"/>
                <a:gd name="T8" fmla="*/ 23 w 3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4"/>
                <a:gd name="T17" fmla="*/ 34 w 3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1" name="Freeform 102"/>
            <p:cNvSpPr>
              <a:spLocks/>
            </p:cNvSpPr>
            <p:nvPr/>
          </p:nvSpPr>
          <p:spPr bwMode="ltGray">
            <a:xfrm>
              <a:off x="4789" y="2707"/>
              <a:ext cx="28" cy="28"/>
            </a:xfrm>
            <a:custGeom>
              <a:avLst/>
              <a:gdLst>
                <a:gd name="T0" fmla="*/ 25 w 38"/>
                <a:gd name="T1" fmla="*/ 2 h 37"/>
                <a:gd name="T2" fmla="*/ 7 w 38"/>
                <a:gd name="T3" fmla="*/ 2 h 37"/>
                <a:gd name="T4" fmla="*/ 10 w 38"/>
                <a:gd name="T5" fmla="*/ 19 h 37"/>
                <a:gd name="T6" fmla="*/ 19 w 38"/>
                <a:gd name="T7" fmla="*/ 22 h 37"/>
                <a:gd name="T8" fmla="*/ 25 w 38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7"/>
                <a:gd name="T17" fmla="*/ 38 w 38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2" name="Freeform 103"/>
            <p:cNvSpPr>
              <a:spLocks/>
            </p:cNvSpPr>
            <p:nvPr/>
          </p:nvSpPr>
          <p:spPr bwMode="ltGray">
            <a:xfrm>
              <a:off x="4823" y="2697"/>
              <a:ext cx="28" cy="26"/>
            </a:xfrm>
            <a:custGeom>
              <a:avLst/>
              <a:gdLst>
                <a:gd name="T0" fmla="*/ 25 w 38"/>
                <a:gd name="T1" fmla="*/ 2 h 34"/>
                <a:gd name="T2" fmla="*/ 7 w 38"/>
                <a:gd name="T3" fmla="*/ 2 h 34"/>
                <a:gd name="T4" fmla="*/ 12 w 38"/>
                <a:gd name="T5" fmla="*/ 17 h 34"/>
                <a:gd name="T6" fmla="*/ 20 w 38"/>
                <a:gd name="T7" fmla="*/ 17 h 34"/>
                <a:gd name="T8" fmla="*/ 25 w 38"/>
                <a:gd name="T9" fmla="*/ 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4"/>
                <a:gd name="T17" fmla="*/ 38 w 3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3" name="Freeform 104"/>
            <p:cNvSpPr>
              <a:spLocks/>
            </p:cNvSpPr>
            <p:nvPr/>
          </p:nvSpPr>
          <p:spPr bwMode="ltGray">
            <a:xfrm>
              <a:off x="4813" y="2661"/>
              <a:ext cx="26" cy="20"/>
            </a:xfrm>
            <a:custGeom>
              <a:avLst/>
              <a:gdLst>
                <a:gd name="T0" fmla="*/ 23 w 35"/>
                <a:gd name="T1" fmla="*/ 1 h 27"/>
                <a:gd name="T2" fmla="*/ 7 w 35"/>
                <a:gd name="T3" fmla="*/ 1 h 27"/>
                <a:gd name="T4" fmla="*/ 10 w 35"/>
                <a:gd name="T5" fmla="*/ 11 h 27"/>
                <a:gd name="T6" fmla="*/ 19 w 35"/>
                <a:gd name="T7" fmla="*/ 14 h 27"/>
                <a:gd name="T8" fmla="*/ 23 w 35"/>
                <a:gd name="T9" fmla="*/ 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7"/>
                <a:gd name="T17" fmla="*/ 35 w 3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4" name="Freeform 105"/>
            <p:cNvSpPr>
              <a:spLocks/>
            </p:cNvSpPr>
            <p:nvPr/>
          </p:nvSpPr>
          <p:spPr bwMode="ltGray">
            <a:xfrm>
              <a:off x="4787" y="2636"/>
              <a:ext cx="26" cy="35"/>
            </a:xfrm>
            <a:custGeom>
              <a:avLst/>
              <a:gdLst>
                <a:gd name="T0" fmla="*/ 21 w 35"/>
                <a:gd name="T1" fmla="*/ 12 h 47"/>
                <a:gd name="T2" fmla="*/ 14 w 35"/>
                <a:gd name="T3" fmla="*/ 1 h 47"/>
                <a:gd name="T4" fmla="*/ 7 w 35"/>
                <a:gd name="T5" fmla="*/ 19 h 47"/>
                <a:gd name="T6" fmla="*/ 14 w 35"/>
                <a:gd name="T7" fmla="*/ 26 h 47"/>
                <a:gd name="T8" fmla="*/ 20 w 35"/>
                <a:gd name="T9" fmla="*/ 22 h 47"/>
                <a:gd name="T10" fmla="*/ 21 w 35"/>
                <a:gd name="T11" fmla="*/ 12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7"/>
                <a:gd name="T20" fmla="*/ 35 w 35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5" name="Freeform 106"/>
            <p:cNvSpPr>
              <a:spLocks/>
            </p:cNvSpPr>
            <p:nvPr/>
          </p:nvSpPr>
          <p:spPr bwMode="ltGray">
            <a:xfrm>
              <a:off x="4755" y="2620"/>
              <a:ext cx="24" cy="26"/>
            </a:xfrm>
            <a:custGeom>
              <a:avLst/>
              <a:gdLst>
                <a:gd name="T0" fmla="*/ 16 w 32"/>
                <a:gd name="T1" fmla="*/ 7 h 35"/>
                <a:gd name="T2" fmla="*/ 7 w 32"/>
                <a:gd name="T3" fmla="*/ 1 h 35"/>
                <a:gd name="T4" fmla="*/ 9 w 32"/>
                <a:gd name="T5" fmla="*/ 17 h 35"/>
                <a:gd name="T6" fmla="*/ 18 w 32"/>
                <a:gd name="T7" fmla="*/ 20 h 35"/>
                <a:gd name="T8" fmla="*/ 16 w 32"/>
                <a:gd name="T9" fmla="*/ 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6" name="Freeform 107"/>
            <p:cNvSpPr>
              <a:spLocks/>
            </p:cNvSpPr>
            <p:nvPr/>
          </p:nvSpPr>
          <p:spPr bwMode="ltGray">
            <a:xfrm>
              <a:off x="4795" y="2673"/>
              <a:ext cx="24" cy="26"/>
            </a:xfrm>
            <a:custGeom>
              <a:avLst/>
              <a:gdLst>
                <a:gd name="T0" fmla="*/ 16 w 32"/>
                <a:gd name="T1" fmla="*/ 7 h 35"/>
                <a:gd name="T2" fmla="*/ 7 w 32"/>
                <a:gd name="T3" fmla="*/ 1 h 35"/>
                <a:gd name="T4" fmla="*/ 9 w 32"/>
                <a:gd name="T5" fmla="*/ 17 h 35"/>
                <a:gd name="T6" fmla="*/ 18 w 32"/>
                <a:gd name="T7" fmla="*/ 20 h 35"/>
                <a:gd name="T8" fmla="*/ 16 w 32"/>
                <a:gd name="T9" fmla="*/ 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7" name="Freeform 108"/>
            <p:cNvSpPr>
              <a:spLocks/>
            </p:cNvSpPr>
            <p:nvPr/>
          </p:nvSpPr>
          <p:spPr bwMode="ltGray">
            <a:xfrm>
              <a:off x="2526" y="1398"/>
              <a:ext cx="761" cy="542"/>
            </a:xfrm>
            <a:custGeom>
              <a:avLst/>
              <a:gdLst>
                <a:gd name="T0" fmla="*/ 78 w 1016"/>
                <a:gd name="T1" fmla="*/ 495 h 723"/>
                <a:gd name="T2" fmla="*/ 4 w 1016"/>
                <a:gd name="T3" fmla="*/ 493 h 723"/>
                <a:gd name="T4" fmla="*/ 19 w 1016"/>
                <a:gd name="T5" fmla="*/ 412 h 723"/>
                <a:gd name="T6" fmla="*/ 91 w 1016"/>
                <a:gd name="T7" fmla="*/ 396 h 723"/>
                <a:gd name="T8" fmla="*/ 87 w 1016"/>
                <a:gd name="T9" fmla="*/ 331 h 723"/>
                <a:gd name="T10" fmla="*/ 130 w 1016"/>
                <a:gd name="T11" fmla="*/ 304 h 723"/>
                <a:gd name="T12" fmla="*/ 207 w 1016"/>
                <a:gd name="T13" fmla="*/ 272 h 723"/>
                <a:gd name="T14" fmla="*/ 246 w 1016"/>
                <a:gd name="T15" fmla="*/ 216 h 723"/>
                <a:gd name="T16" fmla="*/ 275 w 1016"/>
                <a:gd name="T17" fmla="*/ 232 h 723"/>
                <a:gd name="T18" fmla="*/ 356 w 1016"/>
                <a:gd name="T19" fmla="*/ 239 h 723"/>
                <a:gd name="T20" fmla="*/ 404 w 1016"/>
                <a:gd name="T21" fmla="*/ 198 h 723"/>
                <a:gd name="T22" fmla="*/ 441 w 1016"/>
                <a:gd name="T23" fmla="*/ 178 h 723"/>
                <a:gd name="T24" fmla="*/ 431 w 1016"/>
                <a:gd name="T25" fmla="*/ 165 h 723"/>
                <a:gd name="T26" fmla="*/ 433 w 1016"/>
                <a:gd name="T27" fmla="*/ 91 h 723"/>
                <a:gd name="T28" fmla="*/ 381 w 1016"/>
                <a:gd name="T29" fmla="*/ 106 h 723"/>
                <a:gd name="T30" fmla="*/ 361 w 1016"/>
                <a:gd name="T31" fmla="*/ 181 h 723"/>
                <a:gd name="T32" fmla="*/ 303 w 1016"/>
                <a:gd name="T33" fmla="*/ 216 h 723"/>
                <a:gd name="T34" fmla="*/ 252 w 1016"/>
                <a:gd name="T35" fmla="*/ 196 h 723"/>
                <a:gd name="T36" fmla="*/ 223 w 1016"/>
                <a:gd name="T37" fmla="*/ 146 h 723"/>
                <a:gd name="T38" fmla="*/ 286 w 1016"/>
                <a:gd name="T39" fmla="*/ 88 h 723"/>
                <a:gd name="T40" fmla="*/ 352 w 1016"/>
                <a:gd name="T41" fmla="*/ 19 h 723"/>
                <a:gd name="T42" fmla="*/ 430 w 1016"/>
                <a:gd name="T43" fmla="*/ 3 h 723"/>
                <a:gd name="T44" fmla="*/ 484 w 1016"/>
                <a:gd name="T45" fmla="*/ 21 h 723"/>
                <a:gd name="T46" fmla="*/ 556 w 1016"/>
                <a:gd name="T47" fmla="*/ 32 h 723"/>
                <a:gd name="T48" fmla="*/ 598 w 1016"/>
                <a:gd name="T49" fmla="*/ 61 h 723"/>
                <a:gd name="T50" fmla="*/ 621 w 1016"/>
                <a:gd name="T51" fmla="*/ 68 h 723"/>
                <a:gd name="T52" fmla="*/ 657 w 1016"/>
                <a:gd name="T53" fmla="*/ 34 h 723"/>
                <a:gd name="T54" fmla="*/ 680 w 1016"/>
                <a:gd name="T55" fmla="*/ 36 h 723"/>
                <a:gd name="T56" fmla="*/ 756 w 1016"/>
                <a:gd name="T57" fmla="*/ 86 h 723"/>
                <a:gd name="T58" fmla="*/ 720 w 1016"/>
                <a:gd name="T59" fmla="*/ 502 h 723"/>
                <a:gd name="T60" fmla="*/ 626 w 1016"/>
                <a:gd name="T61" fmla="*/ 542 h 723"/>
                <a:gd name="T62" fmla="*/ 557 w 1016"/>
                <a:gd name="T63" fmla="*/ 499 h 723"/>
                <a:gd name="T64" fmla="*/ 491 w 1016"/>
                <a:gd name="T65" fmla="*/ 475 h 723"/>
                <a:gd name="T66" fmla="*/ 563 w 1016"/>
                <a:gd name="T67" fmla="*/ 410 h 723"/>
                <a:gd name="T68" fmla="*/ 628 w 1016"/>
                <a:gd name="T69" fmla="*/ 425 h 723"/>
                <a:gd name="T70" fmla="*/ 661 w 1016"/>
                <a:gd name="T71" fmla="*/ 396 h 723"/>
                <a:gd name="T72" fmla="*/ 640 w 1016"/>
                <a:gd name="T73" fmla="*/ 335 h 723"/>
                <a:gd name="T74" fmla="*/ 578 w 1016"/>
                <a:gd name="T75" fmla="*/ 392 h 723"/>
                <a:gd name="T76" fmla="*/ 507 w 1016"/>
                <a:gd name="T77" fmla="*/ 394 h 723"/>
                <a:gd name="T78" fmla="*/ 450 w 1016"/>
                <a:gd name="T79" fmla="*/ 432 h 723"/>
                <a:gd name="T80" fmla="*/ 446 w 1016"/>
                <a:gd name="T81" fmla="*/ 500 h 723"/>
                <a:gd name="T82" fmla="*/ 395 w 1016"/>
                <a:gd name="T83" fmla="*/ 445 h 723"/>
                <a:gd name="T84" fmla="*/ 327 w 1016"/>
                <a:gd name="T85" fmla="*/ 385 h 723"/>
                <a:gd name="T86" fmla="*/ 327 w 1016"/>
                <a:gd name="T87" fmla="*/ 419 h 723"/>
                <a:gd name="T88" fmla="*/ 381 w 1016"/>
                <a:gd name="T89" fmla="*/ 446 h 723"/>
                <a:gd name="T90" fmla="*/ 341 w 1016"/>
                <a:gd name="T91" fmla="*/ 455 h 723"/>
                <a:gd name="T92" fmla="*/ 271 w 1016"/>
                <a:gd name="T93" fmla="*/ 424 h 723"/>
                <a:gd name="T94" fmla="*/ 242 w 1016"/>
                <a:gd name="T95" fmla="*/ 460 h 723"/>
                <a:gd name="T96" fmla="*/ 242 w 1016"/>
                <a:gd name="T97" fmla="*/ 392 h 723"/>
                <a:gd name="T98" fmla="*/ 181 w 1016"/>
                <a:gd name="T99" fmla="*/ 401 h 723"/>
                <a:gd name="T100" fmla="*/ 145 w 1016"/>
                <a:gd name="T101" fmla="*/ 439 h 72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16"/>
                <a:gd name="T154" fmla="*/ 0 h 723"/>
                <a:gd name="T155" fmla="*/ 1016 w 1016"/>
                <a:gd name="T156" fmla="*/ 723 h 72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16" h="723">
                  <a:moveTo>
                    <a:pt x="214" y="612"/>
                  </a:moveTo>
                  <a:cubicBezTo>
                    <a:pt x="204" y="613"/>
                    <a:pt x="199" y="613"/>
                    <a:pt x="191" y="618"/>
                  </a:cubicBezTo>
                  <a:cubicBezTo>
                    <a:pt x="184" y="627"/>
                    <a:pt x="178" y="635"/>
                    <a:pt x="167" y="637"/>
                  </a:cubicBezTo>
                  <a:cubicBezTo>
                    <a:pt x="162" y="639"/>
                    <a:pt x="158" y="640"/>
                    <a:pt x="154" y="643"/>
                  </a:cubicBezTo>
                  <a:cubicBezTo>
                    <a:pt x="143" y="661"/>
                    <a:pt x="124" y="659"/>
                    <a:pt x="104" y="660"/>
                  </a:cubicBezTo>
                  <a:cubicBezTo>
                    <a:pt x="99" y="661"/>
                    <a:pt x="94" y="663"/>
                    <a:pt x="89" y="664"/>
                  </a:cubicBezTo>
                  <a:cubicBezTo>
                    <a:pt x="83" y="663"/>
                    <a:pt x="80" y="660"/>
                    <a:pt x="74" y="658"/>
                  </a:cubicBezTo>
                  <a:cubicBezTo>
                    <a:pt x="68" y="652"/>
                    <a:pt x="60" y="647"/>
                    <a:pt x="52" y="643"/>
                  </a:cubicBezTo>
                  <a:cubicBezTo>
                    <a:pt x="42" y="645"/>
                    <a:pt x="33" y="648"/>
                    <a:pt x="23" y="649"/>
                  </a:cubicBezTo>
                  <a:cubicBezTo>
                    <a:pt x="17" y="652"/>
                    <a:pt x="11" y="653"/>
                    <a:pt x="5" y="657"/>
                  </a:cubicBezTo>
                  <a:cubicBezTo>
                    <a:pt x="0" y="648"/>
                    <a:pt x="3" y="639"/>
                    <a:pt x="7" y="630"/>
                  </a:cubicBezTo>
                  <a:cubicBezTo>
                    <a:pt x="8" y="623"/>
                    <a:pt x="11" y="623"/>
                    <a:pt x="17" y="627"/>
                  </a:cubicBezTo>
                  <a:cubicBezTo>
                    <a:pt x="24" y="615"/>
                    <a:pt x="21" y="609"/>
                    <a:pt x="14" y="598"/>
                  </a:cubicBezTo>
                  <a:cubicBezTo>
                    <a:pt x="13" y="589"/>
                    <a:pt x="15" y="589"/>
                    <a:pt x="23" y="588"/>
                  </a:cubicBezTo>
                  <a:cubicBezTo>
                    <a:pt x="36" y="583"/>
                    <a:pt x="30" y="561"/>
                    <a:pt x="26" y="550"/>
                  </a:cubicBezTo>
                  <a:cubicBezTo>
                    <a:pt x="25" y="543"/>
                    <a:pt x="21" y="537"/>
                    <a:pt x="17" y="531"/>
                  </a:cubicBezTo>
                  <a:cubicBezTo>
                    <a:pt x="21" y="518"/>
                    <a:pt x="38" y="521"/>
                    <a:pt x="50" y="519"/>
                  </a:cubicBezTo>
                  <a:cubicBezTo>
                    <a:pt x="66" y="509"/>
                    <a:pt x="61" y="509"/>
                    <a:pt x="88" y="514"/>
                  </a:cubicBezTo>
                  <a:cubicBezTo>
                    <a:pt x="93" y="518"/>
                    <a:pt x="97" y="519"/>
                    <a:pt x="103" y="520"/>
                  </a:cubicBezTo>
                  <a:cubicBezTo>
                    <a:pt x="109" y="523"/>
                    <a:pt x="115" y="526"/>
                    <a:pt x="121" y="528"/>
                  </a:cubicBezTo>
                  <a:cubicBezTo>
                    <a:pt x="130" y="526"/>
                    <a:pt x="139" y="523"/>
                    <a:pt x="148" y="522"/>
                  </a:cubicBezTo>
                  <a:cubicBezTo>
                    <a:pt x="153" y="519"/>
                    <a:pt x="157" y="518"/>
                    <a:pt x="160" y="513"/>
                  </a:cubicBezTo>
                  <a:cubicBezTo>
                    <a:pt x="162" y="504"/>
                    <a:pt x="162" y="494"/>
                    <a:pt x="166" y="486"/>
                  </a:cubicBezTo>
                  <a:cubicBezTo>
                    <a:pt x="169" y="472"/>
                    <a:pt x="169" y="447"/>
                    <a:pt x="152" y="444"/>
                  </a:cubicBezTo>
                  <a:cubicBezTo>
                    <a:pt x="136" y="436"/>
                    <a:pt x="165" y="450"/>
                    <a:pt x="116" y="441"/>
                  </a:cubicBezTo>
                  <a:cubicBezTo>
                    <a:pt x="113" y="440"/>
                    <a:pt x="114" y="435"/>
                    <a:pt x="112" y="432"/>
                  </a:cubicBezTo>
                  <a:cubicBezTo>
                    <a:pt x="113" y="409"/>
                    <a:pt x="109" y="418"/>
                    <a:pt x="122" y="412"/>
                  </a:cubicBezTo>
                  <a:cubicBezTo>
                    <a:pt x="130" y="413"/>
                    <a:pt x="145" y="420"/>
                    <a:pt x="145" y="420"/>
                  </a:cubicBezTo>
                  <a:cubicBezTo>
                    <a:pt x="150" y="418"/>
                    <a:pt x="156" y="418"/>
                    <a:pt x="161" y="415"/>
                  </a:cubicBezTo>
                  <a:cubicBezTo>
                    <a:pt x="165" y="410"/>
                    <a:pt x="168" y="409"/>
                    <a:pt x="173" y="406"/>
                  </a:cubicBezTo>
                  <a:cubicBezTo>
                    <a:pt x="178" y="418"/>
                    <a:pt x="184" y="405"/>
                    <a:pt x="191" y="403"/>
                  </a:cubicBezTo>
                  <a:cubicBezTo>
                    <a:pt x="196" y="402"/>
                    <a:pt x="201" y="402"/>
                    <a:pt x="206" y="402"/>
                  </a:cubicBezTo>
                  <a:cubicBezTo>
                    <a:pt x="217" y="398"/>
                    <a:pt x="225" y="394"/>
                    <a:pt x="235" y="388"/>
                  </a:cubicBezTo>
                  <a:cubicBezTo>
                    <a:pt x="237" y="374"/>
                    <a:pt x="242" y="376"/>
                    <a:pt x="257" y="375"/>
                  </a:cubicBezTo>
                  <a:cubicBezTo>
                    <a:pt x="264" y="371"/>
                    <a:pt x="270" y="367"/>
                    <a:pt x="277" y="363"/>
                  </a:cubicBezTo>
                  <a:cubicBezTo>
                    <a:pt x="280" y="357"/>
                    <a:pt x="283" y="354"/>
                    <a:pt x="289" y="351"/>
                  </a:cubicBezTo>
                  <a:cubicBezTo>
                    <a:pt x="292" y="345"/>
                    <a:pt x="295" y="342"/>
                    <a:pt x="301" y="339"/>
                  </a:cubicBezTo>
                  <a:cubicBezTo>
                    <a:pt x="306" y="331"/>
                    <a:pt x="305" y="330"/>
                    <a:pt x="314" y="331"/>
                  </a:cubicBezTo>
                  <a:cubicBezTo>
                    <a:pt x="319" y="339"/>
                    <a:pt x="322" y="337"/>
                    <a:pt x="332" y="336"/>
                  </a:cubicBezTo>
                  <a:cubicBezTo>
                    <a:pt x="340" y="322"/>
                    <a:pt x="339" y="301"/>
                    <a:pt x="329" y="288"/>
                  </a:cubicBezTo>
                  <a:cubicBezTo>
                    <a:pt x="331" y="271"/>
                    <a:pt x="330" y="270"/>
                    <a:pt x="346" y="273"/>
                  </a:cubicBezTo>
                  <a:cubicBezTo>
                    <a:pt x="354" y="271"/>
                    <a:pt x="360" y="268"/>
                    <a:pt x="367" y="265"/>
                  </a:cubicBezTo>
                  <a:cubicBezTo>
                    <a:pt x="372" y="271"/>
                    <a:pt x="375" y="277"/>
                    <a:pt x="380" y="283"/>
                  </a:cubicBezTo>
                  <a:cubicBezTo>
                    <a:pt x="378" y="292"/>
                    <a:pt x="368" y="295"/>
                    <a:pt x="361" y="300"/>
                  </a:cubicBezTo>
                  <a:cubicBezTo>
                    <a:pt x="358" y="307"/>
                    <a:pt x="360" y="309"/>
                    <a:pt x="367" y="310"/>
                  </a:cubicBezTo>
                  <a:cubicBezTo>
                    <a:pt x="376" y="314"/>
                    <a:pt x="385" y="320"/>
                    <a:pt x="394" y="324"/>
                  </a:cubicBezTo>
                  <a:cubicBezTo>
                    <a:pt x="401" y="322"/>
                    <a:pt x="407" y="322"/>
                    <a:pt x="413" y="318"/>
                  </a:cubicBezTo>
                  <a:cubicBezTo>
                    <a:pt x="421" y="323"/>
                    <a:pt x="427" y="329"/>
                    <a:pt x="436" y="331"/>
                  </a:cubicBezTo>
                  <a:cubicBezTo>
                    <a:pt x="444" y="330"/>
                    <a:pt x="450" y="328"/>
                    <a:pt x="457" y="327"/>
                  </a:cubicBezTo>
                  <a:cubicBezTo>
                    <a:pt x="463" y="324"/>
                    <a:pt x="469" y="321"/>
                    <a:pt x="475" y="319"/>
                  </a:cubicBezTo>
                  <a:cubicBezTo>
                    <a:pt x="479" y="314"/>
                    <a:pt x="481" y="312"/>
                    <a:pt x="487" y="310"/>
                  </a:cubicBezTo>
                  <a:cubicBezTo>
                    <a:pt x="493" y="313"/>
                    <a:pt x="498" y="318"/>
                    <a:pt x="505" y="319"/>
                  </a:cubicBezTo>
                  <a:cubicBezTo>
                    <a:pt x="513" y="318"/>
                    <a:pt x="518" y="314"/>
                    <a:pt x="526" y="312"/>
                  </a:cubicBezTo>
                  <a:cubicBezTo>
                    <a:pt x="523" y="294"/>
                    <a:pt x="526" y="293"/>
                    <a:pt x="539" y="283"/>
                  </a:cubicBezTo>
                  <a:cubicBezTo>
                    <a:pt x="542" y="276"/>
                    <a:pt x="543" y="271"/>
                    <a:pt x="539" y="264"/>
                  </a:cubicBezTo>
                  <a:cubicBezTo>
                    <a:pt x="537" y="255"/>
                    <a:pt x="543" y="258"/>
                    <a:pt x="550" y="259"/>
                  </a:cubicBezTo>
                  <a:cubicBezTo>
                    <a:pt x="556" y="262"/>
                    <a:pt x="559" y="259"/>
                    <a:pt x="565" y="258"/>
                  </a:cubicBezTo>
                  <a:cubicBezTo>
                    <a:pt x="573" y="259"/>
                    <a:pt x="574" y="263"/>
                    <a:pt x="580" y="267"/>
                  </a:cubicBezTo>
                  <a:cubicBezTo>
                    <a:pt x="593" y="264"/>
                    <a:pt x="590" y="260"/>
                    <a:pt x="584" y="250"/>
                  </a:cubicBezTo>
                  <a:cubicBezTo>
                    <a:pt x="583" y="243"/>
                    <a:pt x="581" y="239"/>
                    <a:pt x="589" y="237"/>
                  </a:cubicBezTo>
                  <a:cubicBezTo>
                    <a:pt x="604" y="226"/>
                    <a:pt x="622" y="228"/>
                    <a:pt x="640" y="225"/>
                  </a:cubicBezTo>
                  <a:cubicBezTo>
                    <a:pt x="648" y="221"/>
                    <a:pt x="656" y="219"/>
                    <a:pt x="664" y="214"/>
                  </a:cubicBezTo>
                  <a:cubicBezTo>
                    <a:pt x="666" y="201"/>
                    <a:pt x="656" y="205"/>
                    <a:pt x="644" y="204"/>
                  </a:cubicBezTo>
                  <a:cubicBezTo>
                    <a:pt x="627" y="195"/>
                    <a:pt x="606" y="201"/>
                    <a:pt x="587" y="205"/>
                  </a:cubicBezTo>
                  <a:cubicBezTo>
                    <a:pt x="583" y="211"/>
                    <a:pt x="581" y="219"/>
                    <a:pt x="575" y="220"/>
                  </a:cubicBezTo>
                  <a:cubicBezTo>
                    <a:pt x="561" y="218"/>
                    <a:pt x="555" y="209"/>
                    <a:pt x="541" y="207"/>
                  </a:cubicBezTo>
                  <a:cubicBezTo>
                    <a:pt x="533" y="199"/>
                    <a:pt x="531" y="189"/>
                    <a:pt x="524" y="180"/>
                  </a:cubicBezTo>
                  <a:cubicBezTo>
                    <a:pt x="521" y="164"/>
                    <a:pt x="528" y="153"/>
                    <a:pt x="544" y="150"/>
                  </a:cubicBezTo>
                  <a:cubicBezTo>
                    <a:pt x="564" y="135"/>
                    <a:pt x="532" y="135"/>
                    <a:pt x="568" y="132"/>
                  </a:cubicBezTo>
                  <a:cubicBezTo>
                    <a:pt x="573" y="128"/>
                    <a:pt x="573" y="125"/>
                    <a:pt x="578" y="121"/>
                  </a:cubicBezTo>
                  <a:cubicBezTo>
                    <a:pt x="585" y="107"/>
                    <a:pt x="568" y="109"/>
                    <a:pt x="559" y="108"/>
                  </a:cubicBezTo>
                  <a:cubicBezTo>
                    <a:pt x="555" y="107"/>
                    <a:pt x="552" y="103"/>
                    <a:pt x="548" y="103"/>
                  </a:cubicBezTo>
                  <a:cubicBezTo>
                    <a:pt x="543" y="103"/>
                    <a:pt x="533" y="106"/>
                    <a:pt x="533" y="106"/>
                  </a:cubicBezTo>
                  <a:cubicBezTo>
                    <a:pt x="526" y="114"/>
                    <a:pt x="528" y="116"/>
                    <a:pt x="530" y="126"/>
                  </a:cubicBezTo>
                  <a:cubicBezTo>
                    <a:pt x="529" y="139"/>
                    <a:pt x="520" y="138"/>
                    <a:pt x="508" y="141"/>
                  </a:cubicBezTo>
                  <a:cubicBezTo>
                    <a:pt x="492" y="137"/>
                    <a:pt x="486" y="143"/>
                    <a:pt x="479" y="157"/>
                  </a:cubicBezTo>
                  <a:cubicBezTo>
                    <a:pt x="485" y="173"/>
                    <a:pt x="486" y="169"/>
                    <a:pt x="479" y="186"/>
                  </a:cubicBezTo>
                  <a:cubicBezTo>
                    <a:pt x="483" y="198"/>
                    <a:pt x="493" y="203"/>
                    <a:pt x="499" y="214"/>
                  </a:cubicBezTo>
                  <a:cubicBezTo>
                    <a:pt x="500" y="220"/>
                    <a:pt x="500" y="224"/>
                    <a:pt x="497" y="229"/>
                  </a:cubicBezTo>
                  <a:cubicBezTo>
                    <a:pt x="496" y="236"/>
                    <a:pt x="489" y="240"/>
                    <a:pt x="482" y="241"/>
                  </a:cubicBezTo>
                  <a:cubicBezTo>
                    <a:pt x="474" y="245"/>
                    <a:pt x="474" y="249"/>
                    <a:pt x="470" y="256"/>
                  </a:cubicBezTo>
                  <a:cubicBezTo>
                    <a:pt x="469" y="265"/>
                    <a:pt x="469" y="274"/>
                    <a:pt x="460" y="279"/>
                  </a:cubicBezTo>
                  <a:cubicBezTo>
                    <a:pt x="457" y="286"/>
                    <a:pt x="450" y="288"/>
                    <a:pt x="443" y="289"/>
                  </a:cubicBezTo>
                  <a:cubicBezTo>
                    <a:pt x="436" y="294"/>
                    <a:pt x="430" y="299"/>
                    <a:pt x="422" y="304"/>
                  </a:cubicBezTo>
                  <a:cubicBezTo>
                    <a:pt x="414" y="300"/>
                    <a:pt x="409" y="295"/>
                    <a:pt x="404" y="288"/>
                  </a:cubicBezTo>
                  <a:cubicBezTo>
                    <a:pt x="403" y="282"/>
                    <a:pt x="401" y="276"/>
                    <a:pt x="398" y="270"/>
                  </a:cubicBezTo>
                  <a:cubicBezTo>
                    <a:pt x="397" y="263"/>
                    <a:pt x="392" y="256"/>
                    <a:pt x="389" y="250"/>
                  </a:cubicBezTo>
                  <a:cubicBezTo>
                    <a:pt x="387" y="238"/>
                    <a:pt x="387" y="240"/>
                    <a:pt x="373" y="241"/>
                  </a:cubicBezTo>
                  <a:cubicBezTo>
                    <a:pt x="365" y="244"/>
                    <a:pt x="359" y="251"/>
                    <a:pt x="350" y="253"/>
                  </a:cubicBezTo>
                  <a:cubicBezTo>
                    <a:pt x="346" y="256"/>
                    <a:pt x="341" y="259"/>
                    <a:pt x="337" y="262"/>
                  </a:cubicBezTo>
                  <a:cubicBezTo>
                    <a:pt x="328" y="260"/>
                    <a:pt x="334" y="262"/>
                    <a:pt x="322" y="256"/>
                  </a:cubicBezTo>
                  <a:cubicBezTo>
                    <a:pt x="320" y="255"/>
                    <a:pt x="316" y="253"/>
                    <a:pt x="316" y="253"/>
                  </a:cubicBezTo>
                  <a:cubicBezTo>
                    <a:pt x="312" y="247"/>
                    <a:pt x="306" y="241"/>
                    <a:pt x="302" y="235"/>
                  </a:cubicBezTo>
                  <a:cubicBezTo>
                    <a:pt x="300" y="231"/>
                    <a:pt x="296" y="223"/>
                    <a:pt x="296" y="223"/>
                  </a:cubicBezTo>
                  <a:cubicBezTo>
                    <a:pt x="294" y="214"/>
                    <a:pt x="294" y="204"/>
                    <a:pt x="298" y="195"/>
                  </a:cubicBezTo>
                  <a:cubicBezTo>
                    <a:pt x="299" y="189"/>
                    <a:pt x="301" y="183"/>
                    <a:pt x="304" y="177"/>
                  </a:cubicBezTo>
                  <a:cubicBezTo>
                    <a:pt x="307" y="161"/>
                    <a:pt x="307" y="150"/>
                    <a:pt x="325" y="147"/>
                  </a:cubicBezTo>
                  <a:cubicBezTo>
                    <a:pt x="333" y="143"/>
                    <a:pt x="343" y="140"/>
                    <a:pt x="352" y="138"/>
                  </a:cubicBezTo>
                  <a:cubicBezTo>
                    <a:pt x="358" y="135"/>
                    <a:pt x="363" y="130"/>
                    <a:pt x="370" y="129"/>
                  </a:cubicBezTo>
                  <a:cubicBezTo>
                    <a:pt x="375" y="125"/>
                    <a:pt x="377" y="121"/>
                    <a:pt x="382" y="118"/>
                  </a:cubicBezTo>
                  <a:cubicBezTo>
                    <a:pt x="386" y="112"/>
                    <a:pt x="390" y="108"/>
                    <a:pt x="394" y="102"/>
                  </a:cubicBezTo>
                  <a:cubicBezTo>
                    <a:pt x="395" y="95"/>
                    <a:pt x="399" y="90"/>
                    <a:pt x="403" y="84"/>
                  </a:cubicBezTo>
                  <a:cubicBezTo>
                    <a:pt x="404" y="77"/>
                    <a:pt x="411" y="73"/>
                    <a:pt x="418" y="72"/>
                  </a:cubicBezTo>
                  <a:cubicBezTo>
                    <a:pt x="426" y="68"/>
                    <a:pt x="431" y="62"/>
                    <a:pt x="439" y="57"/>
                  </a:cubicBezTo>
                  <a:cubicBezTo>
                    <a:pt x="446" y="46"/>
                    <a:pt x="458" y="30"/>
                    <a:pt x="470" y="25"/>
                  </a:cubicBezTo>
                  <a:cubicBezTo>
                    <a:pt x="483" y="19"/>
                    <a:pt x="500" y="21"/>
                    <a:pt x="514" y="16"/>
                  </a:cubicBezTo>
                  <a:cubicBezTo>
                    <a:pt x="518" y="13"/>
                    <a:pt x="527" y="8"/>
                    <a:pt x="532" y="7"/>
                  </a:cubicBezTo>
                  <a:cubicBezTo>
                    <a:pt x="538" y="6"/>
                    <a:pt x="545" y="5"/>
                    <a:pt x="551" y="4"/>
                  </a:cubicBezTo>
                  <a:cubicBezTo>
                    <a:pt x="553" y="4"/>
                    <a:pt x="557" y="3"/>
                    <a:pt x="557" y="3"/>
                  </a:cubicBezTo>
                  <a:cubicBezTo>
                    <a:pt x="564" y="0"/>
                    <a:pt x="567" y="3"/>
                    <a:pt x="574" y="4"/>
                  </a:cubicBezTo>
                  <a:cubicBezTo>
                    <a:pt x="580" y="9"/>
                    <a:pt x="582" y="9"/>
                    <a:pt x="589" y="7"/>
                  </a:cubicBezTo>
                  <a:cubicBezTo>
                    <a:pt x="594" y="3"/>
                    <a:pt x="601" y="1"/>
                    <a:pt x="607" y="0"/>
                  </a:cubicBezTo>
                  <a:cubicBezTo>
                    <a:pt x="618" y="1"/>
                    <a:pt x="624" y="2"/>
                    <a:pt x="634" y="4"/>
                  </a:cubicBezTo>
                  <a:cubicBezTo>
                    <a:pt x="640" y="13"/>
                    <a:pt x="634" y="19"/>
                    <a:pt x="629" y="27"/>
                  </a:cubicBezTo>
                  <a:cubicBezTo>
                    <a:pt x="633" y="35"/>
                    <a:pt x="640" y="31"/>
                    <a:pt x="646" y="28"/>
                  </a:cubicBezTo>
                  <a:cubicBezTo>
                    <a:pt x="668" y="29"/>
                    <a:pt x="674" y="31"/>
                    <a:pt x="691" y="34"/>
                  </a:cubicBezTo>
                  <a:cubicBezTo>
                    <a:pt x="696" y="38"/>
                    <a:pt x="696" y="42"/>
                    <a:pt x="703" y="43"/>
                  </a:cubicBezTo>
                  <a:cubicBezTo>
                    <a:pt x="709" y="46"/>
                    <a:pt x="712" y="43"/>
                    <a:pt x="718" y="42"/>
                  </a:cubicBezTo>
                  <a:cubicBezTo>
                    <a:pt x="724" y="39"/>
                    <a:pt x="727" y="41"/>
                    <a:pt x="731" y="46"/>
                  </a:cubicBezTo>
                  <a:cubicBezTo>
                    <a:pt x="735" y="63"/>
                    <a:pt x="734" y="48"/>
                    <a:pt x="742" y="43"/>
                  </a:cubicBezTo>
                  <a:cubicBezTo>
                    <a:pt x="747" y="49"/>
                    <a:pt x="751" y="50"/>
                    <a:pt x="754" y="57"/>
                  </a:cubicBezTo>
                  <a:cubicBezTo>
                    <a:pt x="756" y="69"/>
                    <a:pt x="761" y="58"/>
                    <a:pt x="767" y="54"/>
                  </a:cubicBezTo>
                  <a:cubicBezTo>
                    <a:pt x="773" y="58"/>
                    <a:pt x="779" y="63"/>
                    <a:pt x="785" y="67"/>
                  </a:cubicBezTo>
                  <a:cubicBezTo>
                    <a:pt x="792" y="66"/>
                    <a:pt x="797" y="66"/>
                    <a:pt x="803" y="70"/>
                  </a:cubicBezTo>
                  <a:cubicBezTo>
                    <a:pt x="806" y="77"/>
                    <a:pt x="805" y="78"/>
                    <a:pt x="799" y="82"/>
                  </a:cubicBezTo>
                  <a:cubicBezTo>
                    <a:pt x="796" y="88"/>
                    <a:pt x="792" y="89"/>
                    <a:pt x="787" y="93"/>
                  </a:cubicBezTo>
                  <a:cubicBezTo>
                    <a:pt x="784" y="98"/>
                    <a:pt x="782" y="103"/>
                    <a:pt x="787" y="108"/>
                  </a:cubicBezTo>
                  <a:cubicBezTo>
                    <a:pt x="791" y="112"/>
                    <a:pt x="800" y="118"/>
                    <a:pt x="800" y="118"/>
                  </a:cubicBezTo>
                  <a:cubicBezTo>
                    <a:pt x="810" y="116"/>
                    <a:pt x="798" y="98"/>
                    <a:pt x="812" y="87"/>
                  </a:cubicBezTo>
                  <a:cubicBezTo>
                    <a:pt x="819" y="88"/>
                    <a:pt x="823" y="90"/>
                    <a:pt x="829" y="91"/>
                  </a:cubicBezTo>
                  <a:cubicBezTo>
                    <a:pt x="833" y="94"/>
                    <a:pt x="837" y="97"/>
                    <a:pt x="842" y="99"/>
                  </a:cubicBezTo>
                  <a:cubicBezTo>
                    <a:pt x="856" y="93"/>
                    <a:pt x="847" y="80"/>
                    <a:pt x="836" y="78"/>
                  </a:cubicBezTo>
                  <a:cubicBezTo>
                    <a:pt x="831" y="72"/>
                    <a:pt x="828" y="66"/>
                    <a:pt x="823" y="60"/>
                  </a:cubicBezTo>
                  <a:cubicBezTo>
                    <a:pt x="824" y="42"/>
                    <a:pt x="826" y="34"/>
                    <a:pt x="844" y="30"/>
                  </a:cubicBezTo>
                  <a:cubicBezTo>
                    <a:pt x="857" y="31"/>
                    <a:pt x="866" y="38"/>
                    <a:pt x="877" y="45"/>
                  </a:cubicBezTo>
                  <a:cubicBezTo>
                    <a:pt x="879" y="60"/>
                    <a:pt x="868" y="60"/>
                    <a:pt x="857" y="63"/>
                  </a:cubicBezTo>
                  <a:cubicBezTo>
                    <a:pt x="850" y="68"/>
                    <a:pt x="849" y="74"/>
                    <a:pt x="859" y="76"/>
                  </a:cubicBezTo>
                  <a:cubicBezTo>
                    <a:pt x="864" y="79"/>
                    <a:pt x="877" y="75"/>
                    <a:pt x="877" y="75"/>
                  </a:cubicBezTo>
                  <a:cubicBezTo>
                    <a:pt x="882" y="73"/>
                    <a:pt x="884" y="69"/>
                    <a:pt x="889" y="66"/>
                  </a:cubicBezTo>
                  <a:cubicBezTo>
                    <a:pt x="894" y="57"/>
                    <a:pt x="898" y="50"/>
                    <a:pt x="908" y="48"/>
                  </a:cubicBezTo>
                  <a:cubicBezTo>
                    <a:pt x="920" y="43"/>
                    <a:pt x="931" y="35"/>
                    <a:pt x="943" y="33"/>
                  </a:cubicBezTo>
                  <a:cubicBezTo>
                    <a:pt x="952" y="38"/>
                    <a:pt x="960" y="41"/>
                    <a:pt x="970" y="43"/>
                  </a:cubicBezTo>
                  <a:cubicBezTo>
                    <a:pt x="978" y="47"/>
                    <a:pt x="991" y="47"/>
                    <a:pt x="1000" y="48"/>
                  </a:cubicBezTo>
                  <a:cubicBezTo>
                    <a:pt x="1005" y="51"/>
                    <a:pt x="1009" y="53"/>
                    <a:pt x="1012" y="58"/>
                  </a:cubicBezTo>
                  <a:cubicBezTo>
                    <a:pt x="1016" y="76"/>
                    <a:pt x="1010" y="96"/>
                    <a:pt x="1009" y="115"/>
                  </a:cubicBezTo>
                  <a:cubicBezTo>
                    <a:pt x="1008" y="150"/>
                    <a:pt x="1012" y="215"/>
                    <a:pt x="1004" y="256"/>
                  </a:cubicBezTo>
                  <a:cubicBezTo>
                    <a:pt x="1002" y="273"/>
                    <a:pt x="1000" y="289"/>
                    <a:pt x="998" y="306"/>
                  </a:cubicBezTo>
                  <a:cubicBezTo>
                    <a:pt x="996" y="338"/>
                    <a:pt x="991" y="371"/>
                    <a:pt x="986" y="402"/>
                  </a:cubicBezTo>
                  <a:cubicBezTo>
                    <a:pt x="983" y="442"/>
                    <a:pt x="985" y="539"/>
                    <a:pt x="997" y="574"/>
                  </a:cubicBezTo>
                  <a:cubicBezTo>
                    <a:pt x="1001" y="624"/>
                    <a:pt x="1016" y="662"/>
                    <a:pt x="961" y="670"/>
                  </a:cubicBezTo>
                  <a:cubicBezTo>
                    <a:pt x="954" y="673"/>
                    <a:pt x="949" y="675"/>
                    <a:pt x="941" y="676"/>
                  </a:cubicBezTo>
                  <a:cubicBezTo>
                    <a:pt x="930" y="682"/>
                    <a:pt x="920" y="689"/>
                    <a:pt x="907" y="691"/>
                  </a:cubicBezTo>
                  <a:cubicBezTo>
                    <a:pt x="901" y="695"/>
                    <a:pt x="894" y="699"/>
                    <a:pt x="887" y="700"/>
                  </a:cubicBezTo>
                  <a:cubicBezTo>
                    <a:pt x="876" y="705"/>
                    <a:pt x="862" y="716"/>
                    <a:pt x="851" y="718"/>
                  </a:cubicBezTo>
                  <a:cubicBezTo>
                    <a:pt x="846" y="720"/>
                    <a:pt x="841" y="721"/>
                    <a:pt x="836" y="723"/>
                  </a:cubicBezTo>
                  <a:cubicBezTo>
                    <a:pt x="810" y="719"/>
                    <a:pt x="823" y="711"/>
                    <a:pt x="815" y="691"/>
                  </a:cubicBezTo>
                  <a:cubicBezTo>
                    <a:pt x="814" y="683"/>
                    <a:pt x="813" y="677"/>
                    <a:pt x="809" y="670"/>
                  </a:cubicBezTo>
                  <a:cubicBezTo>
                    <a:pt x="800" y="673"/>
                    <a:pt x="792" y="677"/>
                    <a:pt x="782" y="679"/>
                  </a:cubicBezTo>
                  <a:cubicBezTo>
                    <a:pt x="773" y="678"/>
                    <a:pt x="767" y="676"/>
                    <a:pt x="757" y="675"/>
                  </a:cubicBezTo>
                  <a:cubicBezTo>
                    <a:pt x="750" y="671"/>
                    <a:pt x="751" y="667"/>
                    <a:pt x="743" y="666"/>
                  </a:cubicBezTo>
                  <a:cubicBezTo>
                    <a:pt x="734" y="667"/>
                    <a:pt x="728" y="674"/>
                    <a:pt x="719" y="676"/>
                  </a:cubicBezTo>
                  <a:cubicBezTo>
                    <a:pt x="709" y="683"/>
                    <a:pt x="698" y="677"/>
                    <a:pt x="688" y="675"/>
                  </a:cubicBezTo>
                  <a:cubicBezTo>
                    <a:pt x="684" y="668"/>
                    <a:pt x="682" y="667"/>
                    <a:pt x="674" y="666"/>
                  </a:cubicBezTo>
                  <a:cubicBezTo>
                    <a:pt x="669" y="660"/>
                    <a:pt x="666" y="655"/>
                    <a:pt x="662" y="648"/>
                  </a:cubicBezTo>
                  <a:cubicBezTo>
                    <a:pt x="661" y="642"/>
                    <a:pt x="659" y="639"/>
                    <a:pt x="656" y="634"/>
                  </a:cubicBezTo>
                  <a:cubicBezTo>
                    <a:pt x="661" y="618"/>
                    <a:pt x="654" y="612"/>
                    <a:pt x="643" y="604"/>
                  </a:cubicBezTo>
                  <a:cubicBezTo>
                    <a:pt x="638" y="595"/>
                    <a:pt x="676" y="581"/>
                    <a:pt x="685" y="579"/>
                  </a:cubicBezTo>
                  <a:cubicBezTo>
                    <a:pt x="691" y="576"/>
                    <a:pt x="696" y="571"/>
                    <a:pt x="703" y="570"/>
                  </a:cubicBezTo>
                  <a:cubicBezTo>
                    <a:pt x="714" y="572"/>
                    <a:pt x="723" y="569"/>
                    <a:pt x="733" y="567"/>
                  </a:cubicBezTo>
                  <a:cubicBezTo>
                    <a:pt x="738" y="560"/>
                    <a:pt x="743" y="550"/>
                    <a:pt x="751" y="547"/>
                  </a:cubicBezTo>
                  <a:cubicBezTo>
                    <a:pt x="758" y="552"/>
                    <a:pt x="759" y="553"/>
                    <a:pt x="769" y="552"/>
                  </a:cubicBezTo>
                  <a:cubicBezTo>
                    <a:pt x="774" y="549"/>
                    <a:pt x="778" y="547"/>
                    <a:pt x="784" y="546"/>
                  </a:cubicBezTo>
                  <a:cubicBezTo>
                    <a:pt x="794" y="548"/>
                    <a:pt x="798" y="555"/>
                    <a:pt x="802" y="564"/>
                  </a:cubicBezTo>
                  <a:cubicBezTo>
                    <a:pt x="804" y="574"/>
                    <a:pt x="808" y="571"/>
                    <a:pt x="818" y="570"/>
                  </a:cubicBezTo>
                  <a:cubicBezTo>
                    <a:pt x="829" y="566"/>
                    <a:pt x="818" y="570"/>
                    <a:pt x="839" y="567"/>
                  </a:cubicBezTo>
                  <a:cubicBezTo>
                    <a:pt x="845" y="566"/>
                    <a:pt x="857" y="564"/>
                    <a:pt x="857" y="564"/>
                  </a:cubicBezTo>
                  <a:cubicBezTo>
                    <a:pt x="862" y="562"/>
                    <a:pt x="867" y="561"/>
                    <a:pt x="872" y="559"/>
                  </a:cubicBezTo>
                  <a:cubicBezTo>
                    <a:pt x="886" y="562"/>
                    <a:pt x="881" y="564"/>
                    <a:pt x="898" y="562"/>
                  </a:cubicBezTo>
                  <a:cubicBezTo>
                    <a:pt x="916" y="553"/>
                    <a:pt x="901" y="545"/>
                    <a:pt x="892" y="537"/>
                  </a:cubicBezTo>
                  <a:cubicBezTo>
                    <a:pt x="889" y="534"/>
                    <a:pt x="885" y="532"/>
                    <a:pt x="883" y="528"/>
                  </a:cubicBezTo>
                  <a:cubicBezTo>
                    <a:pt x="882" y="526"/>
                    <a:pt x="881" y="524"/>
                    <a:pt x="880" y="523"/>
                  </a:cubicBezTo>
                  <a:cubicBezTo>
                    <a:pt x="869" y="512"/>
                    <a:pt x="850" y="504"/>
                    <a:pt x="836" y="496"/>
                  </a:cubicBezTo>
                  <a:cubicBezTo>
                    <a:pt x="828" y="486"/>
                    <a:pt x="845" y="479"/>
                    <a:pt x="853" y="474"/>
                  </a:cubicBezTo>
                  <a:cubicBezTo>
                    <a:pt x="854" y="468"/>
                    <a:pt x="857" y="465"/>
                    <a:pt x="859" y="460"/>
                  </a:cubicBezTo>
                  <a:cubicBezTo>
                    <a:pt x="860" y="453"/>
                    <a:pt x="862" y="449"/>
                    <a:pt x="854" y="447"/>
                  </a:cubicBezTo>
                  <a:cubicBezTo>
                    <a:pt x="848" y="444"/>
                    <a:pt x="843" y="447"/>
                    <a:pt x="836" y="448"/>
                  </a:cubicBezTo>
                  <a:cubicBezTo>
                    <a:pt x="829" y="459"/>
                    <a:pt x="822" y="467"/>
                    <a:pt x="809" y="469"/>
                  </a:cubicBezTo>
                  <a:cubicBezTo>
                    <a:pt x="803" y="472"/>
                    <a:pt x="795" y="474"/>
                    <a:pt x="788" y="475"/>
                  </a:cubicBezTo>
                  <a:cubicBezTo>
                    <a:pt x="775" y="485"/>
                    <a:pt x="782" y="484"/>
                    <a:pt x="799" y="486"/>
                  </a:cubicBezTo>
                  <a:cubicBezTo>
                    <a:pt x="802" y="506"/>
                    <a:pt x="782" y="509"/>
                    <a:pt x="772" y="523"/>
                  </a:cubicBezTo>
                  <a:cubicBezTo>
                    <a:pt x="765" y="519"/>
                    <a:pt x="767" y="516"/>
                    <a:pt x="764" y="510"/>
                  </a:cubicBezTo>
                  <a:cubicBezTo>
                    <a:pt x="761" y="493"/>
                    <a:pt x="755" y="484"/>
                    <a:pt x="737" y="483"/>
                  </a:cubicBezTo>
                  <a:cubicBezTo>
                    <a:pt x="730" y="481"/>
                    <a:pt x="726" y="483"/>
                    <a:pt x="724" y="475"/>
                  </a:cubicBezTo>
                  <a:cubicBezTo>
                    <a:pt x="708" y="480"/>
                    <a:pt x="706" y="499"/>
                    <a:pt x="689" y="502"/>
                  </a:cubicBezTo>
                  <a:cubicBezTo>
                    <a:pt x="682" y="510"/>
                    <a:pt x="685" y="521"/>
                    <a:pt x="677" y="526"/>
                  </a:cubicBezTo>
                  <a:cubicBezTo>
                    <a:pt x="673" y="533"/>
                    <a:pt x="670" y="531"/>
                    <a:pt x="664" y="534"/>
                  </a:cubicBezTo>
                  <a:cubicBezTo>
                    <a:pt x="658" y="546"/>
                    <a:pt x="670" y="549"/>
                    <a:pt x="679" y="552"/>
                  </a:cubicBezTo>
                  <a:cubicBezTo>
                    <a:pt x="676" y="564"/>
                    <a:pt x="656" y="578"/>
                    <a:pt x="644" y="580"/>
                  </a:cubicBezTo>
                  <a:cubicBezTo>
                    <a:pt x="630" y="579"/>
                    <a:pt x="626" y="575"/>
                    <a:pt x="614" y="573"/>
                  </a:cubicBezTo>
                  <a:cubicBezTo>
                    <a:pt x="608" y="569"/>
                    <a:pt x="603" y="568"/>
                    <a:pt x="601" y="576"/>
                  </a:cubicBezTo>
                  <a:cubicBezTo>
                    <a:pt x="602" y="584"/>
                    <a:pt x="600" y="585"/>
                    <a:pt x="593" y="588"/>
                  </a:cubicBezTo>
                  <a:cubicBezTo>
                    <a:pt x="584" y="601"/>
                    <a:pt x="584" y="595"/>
                    <a:pt x="596" y="607"/>
                  </a:cubicBezTo>
                  <a:cubicBezTo>
                    <a:pt x="601" y="618"/>
                    <a:pt x="607" y="628"/>
                    <a:pt x="613" y="639"/>
                  </a:cubicBezTo>
                  <a:cubicBezTo>
                    <a:pt x="614" y="647"/>
                    <a:pt x="615" y="651"/>
                    <a:pt x="608" y="655"/>
                  </a:cubicBezTo>
                  <a:cubicBezTo>
                    <a:pt x="604" y="661"/>
                    <a:pt x="600" y="662"/>
                    <a:pt x="596" y="667"/>
                  </a:cubicBezTo>
                  <a:cubicBezTo>
                    <a:pt x="575" y="666"/>
                    <a:pt x="583" y="663"/>
                    <a:pt x="569" y="655"/>
                  </a:cubicBezTo>
                  <a:cubicBezTo>
                    <a:pt x="566" y="651"/>
                    <a:pt x="563" y="646"/>
                    <a:pt x="560" y="642"/>
                  </a:cubicBezTo>
                  <a:cubicBezTo>
                    <a:pt x="559" y="636"/>
                    <a:pt x="541" y="633"/>
                    <a:pt x="556" y="630"/>
                  </a:cubicBezTo>
                  <a:cubicBezTo>
                    <a:pt x="554" y="625"/>
                    <a:pt x="545" y="618"/>
                    <a:pt x="545" y="618"/>
                  </a:cubicBezTo>
                  <a:cubicBezTo>
                    <a:pt x="539" y="608"/>
                    <a:pt x="537" y="600"/>
                    <a:pt x="527" y="594"/>
                  </a:cubicBezTo>
                  <a:cubicBezTo>
                    <a:pt x="521" y="586"/>
                    <a:pt x="519" y="582"/>
                    <a:pt x="515" y="574"/>
                  </a:cubicBezTo>
                  <a:cubicBezTo>
                    <a:pt x="513" y="563"/>
                    <a:pt x="505" y="554"/>
                    <a:pt x="494" y="552"/>
                  </a:cubicBezTo>
                  <a:cubicBezTo>
                    <a:pt x="488" y="544"/>
                    <a:pt x="479" y="539"/>
                    <a:pt x="470" y="535"/>
                  </a:cubicBezTo>
                  <a:cubicBezTo>
                    <a:pt x="459" y="539"/>
                    <a:pt x="450" y="536"/>
                    <a:pt x="442" y="528"/>
                  </a:cubicBezTo>
                  <a:cubicBezTo>
                    <a:pt x="440" y="523"/>
                    <a:pt x="439" y="518"/>
                    <a:pt x="437" y="513"/>
                  </a:cubicBezTo>
                  <a:cubicBezTo>
                    <a:pt x="435" y="504"/>
                    <a:pt x="431" y="502"/>
                    <a:pt x="422" y="501"/>
                  </a:cubicBezTo>
                  <a:cubicBezTo>
                    <a:pt x="412" y="502"/>
                    <a:pt x="409" y="506"/>
                    <a:pt x="401" y="511"/>
                  </a:cubicBezTo>
                  <a:cubicBezTo>
                    <a:pt x="403" y="522"/>
                    <a:pt x="403" y="530"/>
                    <a:pt x="415" y="532"/>
                  </a:cubicBezTo>
                  <a:cubicBezTo>
                    <a:pt x="420" y="536"/>
                    <a:pt x="421" y="539"/>
                    <a:pt x="424" y="544"/>
                  </a:cubicBezTo>
                  <a:cubicBezTo>
                    <a:pt x="425" y="555"/>
                    <a:pt x="424" y="558"/>
                    <a:pt x="436" y="559"/>
                  </a:cubicBezTo>
                  <a:cubicBezTo>
                    <a:pt x="450" y="566"/>
                    <a:pt x="455" y="567"/>
                    <a:pt x="473" y="577"/>
                  </a:cubicBezTo>
                  <a:cubicBezTo>
                    <a:pt x="477" y="584"/>
                    <a:pt x="479" y="585"/>
                    <a:pt x="487" y="586"/>
                  </a:cubicBezTo>
                  <a:cubicBezTo>
                    <a:pt x="488" y="587"/>
                    <a:pt x="490" y="588"/>
                    <a:pt x="491" y="588"/>
                  </a:cubicBezTo>
                  <a:cubicBezTo>
                    <a:pt x="493" y="588"/>
                    <a:pt x="494" y="584"/>
                    <a:pt x="496" y="585"/>
                  </a:cubicBezTo>
                  <a:cubicBezTo>
                    <a:pt x="501" y="587"/>
                    <a:pt x="509" y="595"/>
                    <a:pt x="509" y="595"/>
                  </a:cubicBezTo>
                  <a:cubicBezTo>
                    <a:pt x="513" y="601"/>
                    <a:pt x="514" y="605"/>
                    <a:pt x="506" y="607"/>
                  </a:cubicBezTo>
                  <a:cubicBezTo>
                    <a:pt x="497" y="611"/>
                    <a:pt x="489" y="605"/>
                    <a:pt x="485" y="615"/>
                  </a:cubicBezTo>
                  <a:cubicBezTo>
                    <a:pt x="489" y="623"/>
                    <a:pt x="483" y="627"/>
                    <a:pt x="476" y="628"/>
                  </a:cubicBezTo>
                  <a:cubicBezTo>
                    <a:pt x="471" y="632"/>
                    <a:pt x="467" y="634"/>
                    <a:pt x="460" y="636"/>
                  </a:cubicBezTo>
                  <a:cubicBezTo>
                    <a:pt x="450" y="620"/>
                    <a:pt x="468" y="651"/>
                    <a:pt x="455" y="607"/>
                  </a:cubicBezTo>
                  <a:cubicBezTo>
                    <a:pt x="455" y="606"/>
                    <a:pt x="441" y="599"/>
                    <a:pt x="440" y="598"/>
                  </a:cubicBezTo>
                  <a:cubicBezTo>
                    <a:pt x="436" y="593"/>
                    <a:pt x="426" y="589"/>
                    <a:pt x="419" y="588"/>
                  </a:cubicBezTo>
                  <a:cubicBezTo>
                    <a:pt x="421" y="575"/>
                    <a:pt x="421" y="571"/>
                    <a:pt x="410" y="564"/>
                  </a:cubicBezTo>
                  <a:cubicBezTo>
                    <a:pt x="400" y="548"/>
                    <a:pt x="391" y="568"/>
                    <a:pt x="383" y="573"/>
                  </a:cubicBezTo>
                  <a:cubicBezTo>
                    <a:pt x="375" y="571"/>
                    <a:pt x="369" y="568"/>
                    <a:pt x="362" y="565"/>
                  </a:cubicBezTo>
                  <a:cubicBezTo>
                    <a:pt x="358" y="567"/>
                    <a:pt x="353" y="568"/>
                    <a:pt x="349" y="570"/>
                  </a:cubicBezTo>
                  <a:cubicBezTo>
                    <a:pt x="346" y="576"/>
                    <a:pt x="348" y="578"/>
                    <a:pt x="353" y="583"/>
                  </a:cubicBezTo>
                  <a:cubicBezTo>
                    <a:pt x="357" y="592"/>
                    <a:pt x="357" y="601"/>
                    <a:pt x="353" y="610"/>
                  </a:cubicBezTo>
                  <a:cubicBezTo>
                    <a:pt x="352" y="617"/>
                    <a:pt x="350" y="618"/>
                    <a:pt x="344" y="621"/>
                  </a:cubicBezTo>
                  <a:cubicBezTo>
                    <a:pt x="334" y="619"/>
                    <a:pt x="328" y="621"/>
                    <a:pt x="323" y="613"/>
                  </a:cubicBezTo>
                  <a:cubicBezTo>
                    <a:pt x="324" y="604"/>
                    <a:pt x="324" y="596"/>
                    <a:pt x="328" y="588"/>
                  </a:cubicBezTo>
                  <a:cubicBezTo>
                    <a:pt x="329" y="582"/>
                    <a:pt x="333" y="575"/>
                    <a:pt x="337" y="570"/>
                  </a:cubicBezTo>
                  <a:cubicBezTo>
                    <a:pt x="340" y="557"/>
                    <a:pt x="344" y="549"/>
                    <a:pt x="358" y="546"/>
                  </a:cubicBezTo>
                  <a:cubicBezTo>
                    <a:pt x="369" y="527"/>
                    <a:pt x="354" y="528"/>
                    <a:pt x="340" y="517"/>
                  </a:cubicBezTo>
                  <a:cubicBezTo>
                    <a:pt x="333" y="519"/>
                    <a:pt x="329" y="522"/>
                    <a:pt x="323" y="523"/>
                  </a:cubicBezTo>
                  <a:cubicBezTo>
                    <a:pt x="317" y="528"/>
                    <a:pt x="309" y="530"/>
                    <a:pt x="302" y="534"/>
                  </a:cubicBezTo>
                  <a:cubicBezTo>
                    <a:pt x="295" y="543"/>
                    <a:pt x="290" y="533"/>
                    <a:pt x="284" y="528"/>
                  </a:cubicBezTo>
                  <a:cubicBezTo>
                    <a:pt x="280" y="521"/>
                    <a:pt x="276" y="522"/>
                    <a:pt x="268" y="523"/>
                  </a:cubicBezTo>
                  <a:cubicBezTo>
                    <a:pt x="263" y="525"/>
                    <a:pt x="259" y="528"/>
                    <a:pt x="254" y="531"/>
                  </a:cubicBezTo>
                  <a:cubicBezTo>
                    <a:pt x="247" y="529"/>
                    <a:pt x="245" y="528"/>
                    <a:pt x="242" y="535"/>
                  </a:cubicBezTo>
                  <a:cubicBezTo>
                    <a:pt x="244" y="541"/>
                    <a:pt x="244" y="547"/>
                    <a:pt x="247" y="553"/>
                  </a:cubicBezTo>
                  <a:cubicBezTo>
                    <a:pt x="244" y="561"/>
                    <a:pt x="243" y="562"/>
                    <a:pt x="235" y="559"/>
                  </a:cubicBezTo>
                  <a:cubicBezTo>
                    <a:pt x="230" y="560"/>
                    <a:pt x="225" y="559"/>
                    <a:pt x="221" y="561"/>
                  </a:cubicBezTo>
                  <a:cubicBezTo>
                    <a:pt x="214" y="563"/>
                    <a:pt x="215" y="572"/>
                    <a:pt x="206" y="574"/>
                  </a:cubicBezTo>
                  <a:cubicBezTo>
                    <a:pt x="201" y="578"/>
                    <a:pt x="198" y="581"/>
                    <a:pt x="194" y="586"/>
                  </a:cubicBezTo>
                  <a:cubicBezTo>
                    <a:pt x="191" y="599"/>
                    <a:pt x="193" y="599"/>
                    <a:pt x="208" y="601"/>
                  </a:cubicBezTo>
                  <a:cubicBezTo>
                    <a:pt x="214" y="604"/>
                    <a:pt x="214" y="606"/>
                    <a:pt x="214" y="61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8" name="Freeform 109"/>
            <p:cNvSpPr>
              <a:spLocks/>
            </p:cNvSpPr>
            <p:nvPr/>
          </p:nvSpPr>
          <p:spPr bwMode="ltGray">
            <a:xfrm>
              <a:off x="3232" y="1290"/>
              <a:ext cx="1164" cy="618"/>
            </a:xfrm>
            <a:custGeom>
              <a:avLst/>
              <a:gdLst>
                <a:gd name="T0" fmla="*/ 548 w 1555"/>
                <a:gd name="T1" fmla="*/ 42 h 824"/>
                <a:gd name="T2" fmla="*/ 527 w 1555"/>
                <a:gd name="T3" fmla="*/ 57 h 824"/>
                <a:gd name="T4" fmla="*/ 497 w 1555"/>
                <a:gd name="T5" fmla="*/ 22 h 824"/>
                <a:gd name="T6" fmla="*/ 437 w 1555"/>
                <a:gd name="T7" fmla="*/ 10 h 824"/>
                <a:gd name="T8" fmla="*/ 416 w 1555"/>
                <a:gd name="T9" fmla="*/ 9 h 824"/>
                <a:gd name="T10" fmla="*/ 367 w 1555"/>
                <a:gd name="T11" fmla="*/ 6 h 824"/>
                <a:gd name="T12" fmla="*/ 322 w 1555"/>
                <a:gd name="T13" fmla="*/ 26 h 824"/>
                <a:gd name="T14" fmla="*/ 280 w 1555"/>
                <a:gd name="T15" fmla="*/ 35 h 824"/>
                <a:gd name="T16" fmla="*/ 272 w 1555"/>
                <a:gd name="T17" fmla="*/ 40 h 824"/>
                <a:gd name="T18" fmla="*/ 278 w 1555"/>
                <a:gd name="T19" fmla="*/ 65 h 824"/>
                <a:gd name="T20" fmla="*/ 252 w 1555"/>
                <a:gd name="T21" fmla="*/ 65 h 824"/>
                <a:gd name="T22" fmla="*/ 258 w 1555"/>
                <a:gd name="T23" fmla="*/ 85 h 824"/>
                <a:gd name="T24" fmla="*/ 271 w 1555"/>
                <a:gd name="T25" fmla="*/ 101 h 824"/>
                <a:gd name="T26" fmla="*/ 226 w 1555"/>
                <a:gd name="T27" fmla="*/ 87 h 824"/>
                <a:gd name="T28" fmla="*/ 192 w 1555"/>
                <a:gd name="T29" fmla="*/ 71 h 824"/>
                <a:gd name="T30" fmla="*/ 181 w 1555"/>
                <a:gd name="T31" fmla="*/ 81 h 824"/>
                <a:gd name="T32" fmla="*/ 223 w 1555"/>
                <a:gd name="T33" fmla="*/ 125 h 824"/>
                <a:gd name="T34" fmla="*/ 213 w 1555"/>
                <a:gd name="T35" fmla="*/ 165 h 824"/>
                <a:gd name="T36" fmla="*/ 184 w 1555"/>
                <a:gd name="T37" fmla="*/ 160 h 824"/>
                <a:gd name="T38" fmla="*/ 210 w 1555"/>
                <a:gd name="T39" fmla="*/ 146 h 824"/>
                <a:gd name="T40" fmla="*/ 171 w 1555"/>
                <a:gd name="T41" fmla="*/ 90 h 824"/>
                <a:gd name="T42" fmla="*/ 160 w 1555"/>
                <a:gd name="T43" fmla="*/ 75 h 824"/>
                <a:gd name="T44" fmla="*/ 132 w 1555"/>
                <a:gd name="T45" fmla="*/ 71 h 824"/>
                <a:gd name="T46" fmla="*/ 126 w 1555"/>
                <a:gd name="T47" fmla="*/ 88 h 824"/>
                <a:gd name="T48" fmla="*/ 153 w 1555"/>
                <a:gd name="T49" fmla="*/ 122 h 824"/>
                <a:gd name="T50" fmla="*/ 163 w 1555"/>
                <a:gd name="T51" fmla="*/ 141 h 824"/>
                <a:gd name="T52" fmla="*/ 120 w 1555"/>
                <a:gd name="T53" fmla="*/ 129 h 824"/>
                <a:gd name="T54" fmla="*/ 79 w 1555"/>
                <a:gd name="T55" fmla="*/ 140 h 824"/>
                <a:gd name="T56" fmla="*/ 55 w 1555"/>
                <a:gd name="T57" fmla="*/ 141 h 824"/>
                <a:gd name="T58" fmla="*/ 19 w 1555"/>
                <a:gd name="T59" fmla="*/ 190 h 824"/>
                <a:gd name="T60" fmla="*/ 12 w 1555"/>
                <a:gd name="T61" fmla="*/ 215 h 824"/>
                <a:gd name="T62" fmla="*/ 0 w 1555"/>
                <a:gd name="T63" fmla="*/ 345 h 824"/>
                <a:gd name="T64" fmla="*/ 19 w 1555"/>
                <a:gd name="T65" fmla="*/ 554 h 824"/>
                <a:gd name="T66" fmla="*/ 72 w 1555"/>
                <a:gd name="T67" fmla="*/ 615 h 824"/>
                <a:gd name="T68" fmla="*/ 148 w 1555"/>
                <a:gd name="T69" fmla="*/ 617 h 824"/>
                <a:gd name="T70" fmla="*/ 211 w 1555"/>
                <a:gd name="T71" fmla="*/ 603 h 824"/>
                <a:gd name="T72" fmla="*/ 295 w 1555"/>
                <a:gd name="T73" fmla="*/ 540 h 824"/>
                <a:gd name="T74" fmla="*/ 386 w 1555"/>
                <a:gd name="T75" fmla="*/ 474 h 824"/>
                <a:gd name="T76" fmla="*/ 485 w 1555"/>
                <a:gd name="T77" fmla="*/ 387 h 824"/>
                <a:gd name="T78" fmla="*/ 603 w 1555"/>
                <a:gd name="T79" fmla="*/ 321 h 824"/>
                <a:gd name="T80" fmla="*/ 678 w 1555"/>
                <a:gd name="T81" fmla="*/ 279 h 824"/>
                <a:gd name="T82" fmla="*/ 793 w 1555"/>
                <a:gd name="T83" fmla="*/ 210 h 824"/>
                <a:gd name="T84" fmla="*/ 879 w 1555"/>
                <a:gd name="T85" fmla="*/ 162 h 824"/>
                <a:gd name="T86" fmla="*/ 964 w 1555"/>
                <a:gd name="T87" fmla="*/ 107 h 824"/>
                <a:gd name="T88" fmla="*/ 1067 w 1555"/>
                <a:gd name="T89" fmla="*/ 74 h 824"/>
                <a:gd name="T90" fmla="*/ 1124 w 1555"/>
                <a:gd name="T91" fmla="*/ 22 h 824"/>
                <a:gd name="T92" fmla="*/ 1159 w 1555"/>
                <a:gd name="T93" fmla="*/ 15 h 824"/>
                <a:gd name="T94" fmla="*/ 1136 w 1555"/>
                <a:gd name="T95" fmla="*/ 0 h 824"/>
                <a:gd name="T96" fmla="*/ 1045 w 1555"/>
                <a:gd name="T97" fmla="*/ 17 h 824"/>
                <a:gd name="T98" fmla="*/ 1015 w 1555"/>
                <a:gd name="T99" fmla="*/ 43 h 824"/>
                <a:gd name="T100" fmla="*/ 994 w 1555"/>
                <a:gd name="T101" fmla="*/ 72 h 824"/>
                <a:gd name="T102" fmla="*/ 955 w 1555"/>
                <a:gd name="T103" fmla="*/ 59 h 824"/>
                <a:gd name="T104" fmla="*/ 895 w 1555"/>
                <a:gd name="T105" fmla="*/ 54 h 824"/>
                <a:gd name="T106" fmla="*/ 858 w 1555"/>
                <a:gd name="T107" fmla="*/ 57 h 824"/>
                <a:gd name="T108" fmla="*/ 808 w 1555"/>
                <a:gd name="T109" fmla="*/ 40 h 824"/>
                <a:gd name="T110" fmla="*/ 740 w 1555"/>
                <a:gd name="T111" fmla="*/ 68 h 824"/>
                <a:gd name="T112" fmla="*/ 717 w 1555"/>
                <a:gd name="T113" fmla="*/ 60 h 824"/>
                <a:gd name="T114" fmla="*/ 663 w 1555"/>
                <a:gd name="T115" fmla="*/ 40 h 824"/>
                <a:gd name="T116" fmla="*/ 599 w 1555"/>
                <a:gd name="T117" fmla="*/ 59 h 8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55"/>
                <a:gd name="T178" fmla="*/ 0 h 824"/>
                <a:gd name="T179" fmla="*/ 1555 w 1555"/>
                <a:gd name="T180" fmla="*/ 824 h 8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55" h="824">
                  <a:moveTo>
                    <a:pt x="760" y="58"/>
                  </a:moveTo>
                  <a:cubicBezTo>
                    <a:pt x="748" y="56"/>
                    <a:pt x="744" y="54"/>
                    <a:pt x="732" y="56"/>
                  </a:cubicBezTo>
                  <a:cubicBezTo>
                    <a:pt x="725" y="60"/>
                    <a:pt x="723" y="68"/>
                    <a:pt x="716" y="72"/>
                  </a:cubicBezTo>
                  <a:cubicBezTo>
                    <a:pt x="712" y="74"/>
                    <a:pt x="704" y="76"/>
                    <a:pt x="704" y="76"/>
                  </a:cubicBezTo>
                  <a:cubicBezTo>
                    <a:pt x="694" y="60"/>
                    <a:pt x="695" y="63"/>
                    <a:pt x="676" y="60"/>
                  </a:cubicBezTo>
                  <a:cubicBezTo>
                    <a:pt x="664" y="52"/>
                    <a:pt x="671" y="41"/>
                    <a:pt x="664" y="30"/>
                  </a:cubicBezTo>
                  <a:cubicBezTo>
                    <a:pt x="655" y="16"/>
                    <a:pt x="630" y="12"/>
                    <a:pt x="614" y="8"/>
                  </a:cubicBezTo>
                  <a:cubicBezTo>
                    <a:pt x="592" y="10"/>
                    <a:pt x="602" y="8"/>
                    <a:pt x="584" y="14"/>
                  </a:cubicBezTo>
                  <a:cubicBezTo>
                    <a:pt x="578" y="16"/>
                    <a:pt x="566" y="20"/>
                    <a:pt x="566" y="20"/>
                  </a:cubicBezTo>
                  <a:cubicBezTo>
                    <a:pt x="546" y="15"/>
                    <a:pt x="567" y="23"/>
                    <a:pt x="556" y="12"/>
                  </a:cubicBezTo>
                  <a:cubicBezTo>
                    <a:pt x="551" y="7"/>
                    <a:pt x="538" y="4"/>
                    <a:pt x="532" y="0"/>
                  </a:cubicBezTo>
                  <a:cubicBezTo>
                    <a:pt x="518" y="2"/>
                    <a:pt x="504" y="3"/>
                    <a:pt x="490" y="8"/>
                  </a:cubicBezTo>
                  <a:cubicBezTo>
                    <a:pt x="484" y="25"/>
                    <a:pt x="480" y="29"/>
                    <a:pt x="466" y="38"/>
                  </a:cubicBezTo>
                  <a:cubicBezTo>
                    <a:pt x="448" y="35"/>
                    <a:pt x="450" y="32"/>
                    <a:pt x="430" y="34"/>
                  </a:cubicBezTo>
                  <a:cubicBezTo>
                    <a:pt x="422" y="37"/>
                    <a:pt x="419" y="39"/>
                    <a:pt x="414" y="46"/>
                  </a:cubicBezTo>
                  <a:cubicBezTo>
                    <a:pt x="407" y="45"/>
                    <a:pt x="384" y="42"/>
                    <a:pt x="374" y="46"/>
                  </a:cubicBezTo>
                  <a:cubicBezTo>
                    <a:pt x="372" y="47"/>
                    <a:pt x="372" y="50"/>
                    <a:pt x="370" y="52"/>
                  </a:cubicBezTo>
                  <a:cubicBezTo>
                    <a:pt x="368" y="53"/>
                    <a:pt x="366" y="53"/>
                    <a:pt x="364" y="54"/>
                  </a:cubicBezTo>
                  <a:cubicBezTo>
                    <a:pt x="361" y="63"/>
                    <a:pt x="362" y="67"/>
                    <a:pt x="370" y="72"/>
                  </a:cubicBezTo>
                  <a:cubicBezTo>
                    <a:pt x="374" y="77"/>
                    <a:pt x="377" y="79"/>
                    <a:pt x="372" y="86"/>
                  </a:cubicBezTo>
                  <a:cubicBezTo>
                    <a:pt x="368" y="91"/>
                    <a:pt x="354" y="94"/>
                    <a:pt x="354" y="94"/>
                  </a:cubicBezTo>
                  <a:cubicBezTo>
                    <a:pt x="349" y="90"/>
                    <a:pt x="336" y="86"/>
                    <a:pt x="336" y="86"/>
                  </a:cubicBezTo>
                  <a:cubicBezTo>
                    <a:pt x="326" y="88"/>
                    <a:pt x="322" y="87"/>
                    <a:pt x="316" y="96"/>
                  </a:cubicBezTo>
                  <a:cubicBezTo>
                    <a:pt x="320" y="110"/>
                    <a:pt x="331" y="110"/>
                    <a:pt x="344" y="114"/>
                  </a:cubicBezTo>
                  <a:cubicBezTo>
                    <a:pt x="350" y="116"/>
                    <a:pt x="362" y="120"/>
                    <a:pt x="362" y="120"/>
                  </a:cubicBezTo>
                  <a:cubicBezTo>
                    <a:pt x="367" y="127"/>
                    <a:pt x="372" y="131"/>
                    <a:pt x="362" y="134"/>
                  </a:cubicBezTo>
                  <a:cubicBezTo>
                    <a:pt x="350" y="126"/>
                    <a:pt x="334" y="119"/>
                    <a:pt x="320" y="114"/>
                  </a:cubicBezTo>
                  <a:cubicBezTo>
                    <a:pt x="314" y="115"/>
                    <a:pt x="308" y="115"/>
                    <a:pt x="302" y="116"/>
                  </a:cubicBezTo>
                  <a:cubicBezTo>
                    <a:pt x="298" y="117"/>
                    <a:pt x="290" y="120"/>
                    <a:pt x="290" y="120"/>
                  </a:cubicBezTo>
                  <a:cubicBezTo>
                    <a:pt x="275" y="117"/>
                    <a:pt x="272" y="99"/>
                    <a:pt x="256" y="94"/>
                  </a:cubicBezTo>
                  <a:cubicBezTo>
                    <a:pt x="253" y="95"/>
                    <a:pt x="248" y="94"/>
                    <a:pt x="246" y="96"/>
                  </a:cubicBezTo>
                  <a:cubicBezTo>
                    <a:pt x="243" y="99"/>
                    <a:pt x="242" y="108"/>
                    <a:pt x="242" y="108"/>
                  </a:cubicBezTo>
                  <a:cubicBezTo>
                    <a:pt x="245" y="116"/>
                    <a:pt x="262" y="124"/>
                    <a:pt x="262" y="124"/>
                  </a:cubicBezTo>
                  <a:cubicBezTo>
                    <a:pt x="275" y="143"/>
                    <a:pt x="278" y="153"/>
                    <a:pt x="298" y="166"/>
                  </a:cubicBezTo>
                  <a:cubicBezTo>
                    <a:pt x="306" y="178"/>
                    <a:pt x="306" y="194"/>
                    <a:pt x="314" y="206"/>
                  </a:cubicBezTo>
                  <a:cubicBezTo>
                    <a:pt x="310" y="217"/>
                    <a:pt x="294" y="217"/>
                    <a:pt x="284" y="220"/>
                  </a:cubicBezTo>
                  <a:cubicBezTo>
                    <a:pt x="280" y="221"/>
                    <a:pt x="272" y="224"/>
                    <a:pt x="272" y="224"/>
                  </a:cubicBezTo>
                  <a:cubicBezTo>
                    <a:pt x="261" y="223"/>
                    <a:pt x="250" y="225"/>
                    <a:pt x="246" y="214"/>
                  </a:cubicBezTo>
                  <a:cubicBezTo>
                    <a:pt x="257" y="210"/>
                    <a:pt x="267" y="212"/>
                    <a:pt x="278" y="208"/>
                  </a:cubicBezTo>
                  <a:cubicBezTo>
                    <a:pt x="283" y="201"/>
                    <a:pt x="284" y="203"/>
                    <a:pt x="280" y="194"/>
                  </a:cubicBezTo>
                  <a:cubicBezTo>
                    <a:pt x="280" y="193"/>
                    <a:pt x="245" y="150"/>
                    <a:pt x="242" y="148"/>
                  </a:cubicBezTo>
                  <a:cubicBezTo>
                    <a:pt x="238" y="136"/>
                    <a:pt x="239" y="128"/>
                    <a:pt x="228" y="120"/>
                  </a:cubicBezTo>
                  <a:cubicBezTo>
                    <a:pt x="226" y="114"/>
                    <a:pt x="230" y="102"/>
                    <a:pt x="230" y="102"/>
                  </a:cubicBezTo>
                  <a:cubicBezTo>
                    <a:pt x="210" y="89"/>
                    <a:pt x="242" y="108"/>
                    <a:pt x="214" y="100"/>
                  </a:cubicBezTo>
                  <a:cubicBezTo>
                    <a:pt x="211" y="99"/>
                    <a:pt x="202" y="87"/>
                    <a:pt x="198" y="84"/>
                  </a:cubicBezTo>
                  <a:cubicBezTo>
                    <a:pt x="187" y="86"/>
                    <a:pt x="184" y="86"/>
                    <a:pt x="176" y="94"/>
                  </a:cubicBezTo>
                  <a:cubicBezTo>
                    <a:pt x="174" y="100"/>
                    <a:pt x="172" y="106"/>
                    <a:pt x="170" y="112"/>
                  </a:cubicBezTo>
                  <a:cubicBezTo>
                    <a:pt x="169" y="114"/>
                    <a:pt x="168" y="118"/>
                    <a:pt x="168" y="118"/>
                  </a:cubicBezTo>
                  <a:cubicBezTo>
                    <a:pt x="168" y="119"/>
                    <a:pt x="162" y="144"/>
                    <a:pt x="166" y="148"/>
                  </a:cubicBezTo>
                  <a:cubicBezTo>
                    <a:pt x="175" y="157"/>
                    <a:pt x="194" y="155"/>
                    <a:pt x="204" y="162"/>
                  </a:cubicBezTo>
                  <a:cubicBezTo>
                    <a:pt x="208" y="165"/>
                    <a:pt x="216" y="170"/>
                    <a:pt x="216" y="170"/>
                  </a:cubicBezTo>
                  <a:cubicBezTo>
                    <a:pt x="221" y="184"/>
                    <a:pt x="221" y="178"/>
                    <a:pt x="218" y="188"/>
                  </a:cubicBezTo>
                  <a:cubicBezTo>
                    <a:pt x="204" y="186"/>
                    <a:pt x="205" y="182"/>
                    <a:pt x="194" y="176"/>
                  </a:cubicBezTo>
                  <a:cubicBezTo>
                    <a:pt x="185" y="171"/>
                    <a:pt x="164" y="172"/>
                    <a:pt x="160" y="172"/>
                  </a:cubicBezTo>
                  <a:cubicBezTo>
                    <a:pt x="140" y="159"/>
                    <a:pt x="120" y="169"/>
                    <a:pt x="96" y="170"/>
                  </a:cubicBezTo>
                  <a:cubicBezTo>
                    <a:pt x="99" y="178"/>
                    <a:pt x="103" y="178"/>
                    <a:pt x="106" y="186"/>
                  </a:cubicBezTo>
                  <a:cubicBezTo>
                    <a:pt x="103" y="202"/>
                    <a:pt x="103" y="199"/>
                    <a:pt x="92" y="192"/>
                  </a:cubicBezTo>
                  <a:cubicBezTo>
                    <a:pt x="86" y="183"/>
                    <a:pt x="90" y="184"/>
                    <a:pt x="74" y="188"/>
                  </a:cubicBezTo>
                  <a:cubicBezTo>
                    <a:pt x="70" y="189"/>
                    <a:pt x="62" y="192"/>
                    <a:pt x="62" y="192"/>
                  </a:cubicBezTo>
                  <a:cubicBezTo>
                    <a:pt x="49" y="211"/>
                    <a:pt x="43" y="237"/>
                    <a:pt x="26" y="254"/>
                  </a:cubicBezTo>
                  <a:cubicBezTo>
                    <a:pt x="23" y="266"/>
                    <a:pt x="25" y="259"/>
                    <a:pt x="20" y="274"/>
                  </a:cubicBezTo>
                  <a:cubicBezTo>
                    <a:pt x="19" y="278"/>
                    <a:pt x="16" y="286"/>
                    <a:pt x="16" y="286"/>
                  </a:cubicBezTo>
                  <a:cubicBezTo>
                    <a:pt x="11" y="325"/>
                    <a:pt x="16" y="366"/>
                    <a:pt x="6" y="404"/>
                  </a:cubicBezTo>
                  <a:cubicBezTo>
                    <a:pt x="4" y="423"/>
                    <a:pt x="2" y="441"/>
                    <a:pt x="0" y="460"/>
                  </a:cubicBezTo>
                  <a:cubicBezTo>
                    <a:pt x="1" y="530"/>
                    <a:pt x="3" y="592"/>
                    <a:pt x="14" y="660"/>
                  </a:cubicBezTo>
                  <a:cubicBezTo>
                    <a:pt x="15" y="683"/>
                    <a:pt x="12" y="717"/>
                    <a:pt x="26" y="738"/>
                  </a:cubicBezTo>
                  <a:cubicBezTo>
                    <a:pt x="31" y="759"/>
                    <a:pt x="39" y="781"/>
                    <a:pt x="58" y="794"/>
                  </a:cubicBezTo>
                  <a:cubicBezTo>
                    <a:pt x="66" y="806"/>
                    <a:pt x="81" y="818"/>
                    <a:pt x="96" y="820"/>
                  </a:cubicBezTo>
                  <a:cubicBezTo>
                    <a:pt x="109" y="822"/>
                    <a:pt x="134" y="824"/>
                    <a:pt x="134" y="824"/>
                  </a:cubicBezTo>
                  <a:cubicBezTo>
                    <a:pt x="155" y="823"/>
                    <a:pt x="177" y="823"/>
                    <a:pt x="198" y="822"/>
                  </a:cubicBezTo>
                  <a:cubicBezTo>
                    <a:pt x="210" y="821"/>
                    <a:pt x="234" y="818"/>
                    <a:pt x="234" y="818"/>
                  </a:cubicBezTo>
                  <a:cubicBezTo>
                    <a:pt x="251" y="814"/>
                    <a:pt x="266" y="808"/>
                    <a:pt x="282" y="804"/>
                  </a:cubicBezTo>
                  <a:cubicBezTo>
                    <a:pt x="296" y="795"/>
                    <a:pt x="310" y="785"/>
                    <a:pt x="324" y="776"/>
                  </a:cubicBezTo>
                  <a:cubicBezTo>
                    <a:pt x="341" y="751"/>
                    <a:pt x="370" y="737"/>
                    <a:pt x="394" y="720"/>
                  </a:cubicBezTo>
                  <a:cubicBezTo>
                    <a:pt x="408" y="710"/>
                    <a:pt x="418" y="696"/>
                    <a:pt x="432" y="686"/>
                  </a:cubicBezTo>
                  <a:cubicBezTo>
                    <a:pt x="459" y="667"/>
                    <a:pt x="489" y="650"/>
                    <a:pt x="516" y="632"/>
                  </a:cubicBezTo>
                  <a:cubicBezTo>
                    <a:pt x="524" y="620"/>
                    <a:pt x="539" y="615"/>
                    <a:pt x="550" y="604"/>
                  </a:cubicBezTo>
                  <a:cubicBezTo>
                    <a:pt x="576" y="578"/>
                    <a:pt x="614" y="529"/>
                    <a:pt x="648" y="516"/>
                  </a:cubicBezTo>
                  <a:cubicBezTo>
                    <a:pt x="678" y="486"/>
                    <a:pt x="721" y="456"/>
                    <a:pt x="762" y="446"/>
                  </a:cubicBezTo>
                  <a:cubicBezTo>
                    <a:pt x="775" y="437"/>
                    <a:pt x="791" y="433"/>
                    <a:pt x="806" y="428"/>
                  </a:cubicBezTo>
                  <a:cubicBezTo>
                    <a:pt x="819" y="424"/>
                    <a:pt x="830" y="415"/>
                    <a:pt x="844" y="412"/>
                  </a:cubicBezTo>
                  <a:cubicBezTo>
                    <a:pt x="863" y="399"/>
                    <a:pt x="885" y="379"/>
                    <a:pt x="906" y="372"/>
                  </a:cubicBezTo>
                  <a:cubicBezTo>
                    <a:pt x="935" y="349"/>
                    <a:pt x="973" y="341"/>
                    <a:pt x="1002" y="318"/>
                  </a:cubicBezTo>
                  <a:cubicBezTo>
                    <a:pt x="1020" y="303"/>
                    <a:pt x="1042" y="294"/>
                    <a:pt x="1060" y="280"/>
                  </a:cubicBezTo>
                  <a:cubicBezTo>
                    <a:pt x="1071" y="272"/>
                    <a:pt x="1084" y="259"/>
                    <a:pt x="1098" y="254"/>
                  </a:cubicBezTo>
                  <a:cubicBezTo>
                    <a:pt x="1121" y="237"/>
                    <a:pt x="1149" y="230"/>
                    <a:pt x="1174" y="216"/>
                  </a:cubicBezTo>
                  <a:cubicBezTo>
                    <a:pt x="1193" y="205"/>
                    <a:pt x="1210" y="188"/>
                    <a:pt x="1230" y="180"/>
                  </a:cubicBezTo>
                  <a:cubicBezTo>
                    <a:pt x="1241" y="169"/>
                    <a:pt x="1272" y="146"/>
                    <a:pt x="1288" y="142"/>
                  </a:cubicBezTo>
                  <a:cubicBezTo>
                    <a:pt x="1306" y="130"/>
                    <a:pt x="1329" y="126"/>
                    <a:pt x="1350" y="120"/>
                  </a:cubicBezTo>
                  <a:cubicBezTo>
                    <a:pt x="1375" y="112"/>
                    <a:pt x="1400" y="104"/>
                    <a:pt x="1426" y="98"/>
                  </a:cubicBezTo>
                  <a:cubicBezTo>
                    <a:pt x="1436" y="88"/>
                    <a:pt x="1460" y="80"/>
                    <a:pt x="1474" y="76"/>
                  </a:cubicBezTo>
                  <a:cubicBezTo>
                    <a:pt x="1491" y="65"/>
                    <a:pt x="1485" y="41"/>
                    <a:pt x="1502" y="30"/>
                  </a:cubicBezTo>
                  <a:cubicBezTo>
                    <a:pt x="1506" y="23"/>
                    <a:pt x="1537" y="28"/>
                    <a:pt x="1544" y="26"/>
                  </a:cubicBezTo>
                  <a:cubicBezTo>
                    <a:pt x="1545" y="24"/>
                    <a:pt x="1546" y="22"/>
                    <a:pt x="1548" y="20"/>
                  </a:cubicBezTo>
                  <a:cubicBezTo>
                    <a:pt x="1550" y="19"/>
                    <a:pt x="1555" y="20"/>
                    <a:pt x="1554" y="18"/>
                  </a:cubicBezTo>
                  <a:cubicBezTo>
                    <a:pt x="1549" y="10"/>
                    <a:pt x="1527" y="3"/>
                    <a:pt x="1518" y="0"/>
                  </a:cubicBezTo>
                  <a:cubicBezTo>
                    <a:pt x="1483" y="3"/>
                    <a:pt x="1450" y="10"/>
                    <a:pt x="1414" y="12"/>
                  </a:cubicBezTo>
                  <a:cubicBezTo>
                    <a:pt x="1399" y="17"/>
                    <a:pt x="1405" y="13"/>
                    <a:pt x="1396" y="22"/>
                  </a:cubicBezTo>
                  <a:cubicBezTo>
                    <a:pt x="1394" y="28"/>
                    <a:pt x="1382" y="36"/>
                    <a:pt x="1382" y="36"/>
                  </a:cubicBezTo>
                  <a:cubicBezTo>
                    <a:pt x="1375" y="58"/>
                    <a:pt x="1394" y="54"/>
                    <a:pt x="1356" y="58"/>
                  </a:cubicBezTo>
                  <a:cubicBezTo>
                    <a:pt x="1351" y="66"/>
                    <a:pt x="1347" y="82"/>
                    <a:pt x="1340" y="88"/>
                  </a:cubicBezTo>
                  <a:cubicBezTo>
                    <a:pt x="1336" y="91"/>
                    <a:pt x="1328" y="96"/>
                    <a:pt x="1328" y="96"/>
                  </a:cubicBezTo>
                  <a:cubicBezTo>
                    <a:pt x="1321" y="94"/>
                    <a:pt x="1310" y="86"/>
                    <a:pt x="1310" y="86"/>
                  </a:cubicBezTo>
                  <a:cubicBezTo>
                    <a:pt x="1300" y="71"/>
                    <a:pt x="1296" y="76"/>
                    <a:pt x="1276" y="78"/>
                  </a:cubicBezTo>
                  <a:cubicBezTo>
                    <a:pt x="1261" y="83"/>
                    <a:pt x="1240" y="78"/>
                    <a:pt x="1224" y="76"/>
                  </a:cubicBezTo>
                  <a:cubicBezTo>
                    <a:pt x="1215" y="75"/>
                    <a:pt x="1196" y="72"/>
                    <a:pt x="1196" y="72"/>
                  </a:cubicBezTo>
                  <a:cubicBezTo>
                    <a:pt x="1178" y="66"/>
                    <a:pt x="1188" y="68"/>
                    <a:pt x="1166" y="70"/>
                  </a:cubicBezTo>
                  <a:cubicBezTo>
                    <a:pt x="1159" y="72"/>
                    <a:pt x="1146" y="76"/>
                    <a:pt x="1146" y="76"/>
                  </a:cubicBezTo>
                  <a:cubicBezTo>
                    <a:pt x="1130" y="71"/>
                    <a:pt x="1113" y="69"/>
                    <a:pt x="1096" y="68"/>
                  </a:cubicBezTo>
                  <a:cubicBezTo>
                    <a:pt x="1091" y="61"/>
                    <a:pt x="1088" y="57"/>
                    <a:pt x="1080" y="54"/>
                  </a:cubicBezTo>
                  <a:cubicBezTo>
                    <a:pt x="1061" y="56"/>
                    <a:pt x="1042" y="62"/>
                    <a:pt x="1024" y="68"/>
                  </a:cubicBezTo>
                  <a:cubicBezTo>
                    <a:pt x="1019" y="89"/>
                    <a:pt x="1007" y="87"/>
                    <a:pt x="988" y="90"/>
                  </a:cubicBezTo>
                  <a:cubicBezTo>
                    <a:pt x="985" y="100"/>
                    <a:pt x="985" y="103"/>
                    <a:pt x="974" y="100"/>
                  </a:cubicBezTo>
                  <a:cubicBezTo>
                    <a:pt x="966" y="92"/>
                    <a:pt x="968" y="83"/>
                    <a:pt x="958" y="80"/>
                  </a:cubicBezTo>
                  <a:cubicBezTo>
                    <a:pt x="944" y="85"/>
                    <a:pt x="950" y="82"/>
                    <a:pt x="940" y="88"/>
                  </a:cubicBezTo>
                  <a:cubicBezTo>
                    <a:pt x="921" y="75"/>
                    <a:pt x="908" y="61"/>
                    <a:pt x="886" y="54"/>
                  </a:cubicBezTo>
                  <a:cubicBezTo>
                    <a:pt x="863" y="56"/>
                    <a:pt x="843" y="60"/>
                    <a:pt x="820" y="62"/>
                  </a:cubicBezTo>
                  <a:cubicBezTo>
                    <a:pt x="806" y="67"/>
                    <a:pt x="811" y="74"/>
                    <a:pt x="800" y="78"/>
                  </a:cubicBezTo>
                  <a:cubicBezTo>
                    <a:pt x="782" y="75"/>
                    <a:pt x="773" y="71"/>
                    <a:pt x="760" y="5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49" name="Freeform 110"/>
            <p:cNvSpPr>
              <a:spLocks/>
            </p:cNvSpPr>
            <p:nvPr/>
          </p:nvSpPr>
          <p:spPr bwMode="ltGray">
            <a:xfrm>
              <a:off x="3185" y="1299"/>
              <a:ext cx="141" cy="108"/>
            </a:xfrm>
            <a:custGeom>
              <a:avLst/>
              <a:gdLst>
                <a:gd name="T0" fmla="*/ 128 w 189"/>
                <a:gd name="T1" fmla="*/ 3 h 144"/>
                <a:gd name="T2" fmla="*/ 138 w 189"/>
                <a:gd name="T3" fmla="*/ 3 h 144"/>
                <a:gd name="T4" fmla="*/ 141 w 189"/>
                <a:gd name="T5" fmla="*/ 12 h 144"/>
                <a:gd name="T6" fmla="*/ 140 w 189"/>
                <a:gd name="T7" fmla="*/ 18 h 144"/>
                <a:gd name="T8" fmla="*/ 98 w 189"/>
                <a:gd name="T9" fmla="*/ 33 h 144"/>
                <a:gd name="T10" fmla="*/ 81 w 189"/>
                <a:gd name="T11" fmla="*/ 43 h 144"/>
                <a:gd name="T12" fmla="*/ 72 w 189"/>
                <a:gd name="T13" fmla="*/ 46 h 144"/>
                <a:gd name="T14" fmla="*/ 53 w 189"/>
                <a:gd name="T15" fmla="*/ 61 h 144"/>
                <a:gd name="T16" fmla="*/ 56 w 189"/>
                <a:gd name="T17" fmla="*/ 69 h 144"/>
                <a:gd name="T18" fmla="*/ 62 w 189"/>
                <a:gd name="T19" fmla="*/ 87 h 144"/>
                <a:gd name="T20" fmla="*/ 80 w 189"/>
                <a:gd name="T21" fmla="*/ 94 h 144"/>
                <a:gd name="T22" fmla="*/ 69 w 189"/>
                <a:gd name="T23" fmla="*/ 105 h 144"/>
                <a:gd name="T24" fmla="*/ 62 w 189"/>
                <a:gd name="T25" fmla="*/ 98 h 144"/>
                <a:gd name="T26" fmla="*/ 53 w 189"/>
                <a:gd name="T27" fmla="*/ 101 h 144"/>
                <a:gd name="T28" fmla="*/ 16 w 189"/>
                <a:gd name="T29" fmla="*/ 91 h 144"/>
                <a:gd name="T30" fmla="*/ 14 w 189"/>
                <a:gd name="T31" fmla="*/ 79 h 144"/>
                <a:gd name="T32" fmla="*/ 35 w 189"/>
                <a:gd name="T33" fmla="*/ 67 h 144"/>
                <a:gd name="T34" fmla="*/ 38 w 189"/>
                <a:gd name="T35" fmla="*/ 57 h 144"/>
                <a:gd name="T36" fmla="*/ 35 w 189"/>
                <a:gd name="T37" fmla="*/ 48 h 144"/>
                <a:gd name="T38" fmla="*/ 54 w 189"/>
                <a:gd name="T39" fmla="*/ 34 h 144"/>
                <a:gd name="T40" fmla="*/ 72 w 189"/>
                <a:gd name="T41" fmla="*/ 27 h 144"/>
                <a:gd name="T42" fmla="*/ 84 w 189"/>
                <a:gd name="T43" fmla="*/ 18 h 144"/>
                <a:gd name="T44" fmla="*/ 128 w 189"/>
                <a:gd name="T45" fmla="*/ 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9"/>
                <a:gd name="T70" fmla="*/ 0 h 144"/>
                <a:gd name="T71" fmla="*/ 189 w 189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0" name="Freeform 111"/>
            <p:cNvSpPr>
              <a:spLocks/>
            </p:cNvSpPr>
            <p:nvPr/>
          </p:nvSpPr>
          <p:spPr bwMode="ltGray">
            <a:xfrm>
              <a:off x="3269" y="1403"/>
              <a:ext cx="40" cy="12"/>
            </a:xfrm>
            <a:custGeom>
              <a:avLst/>
              <a:gdLst>
                <a:gd name="T0" fmla="*/ 18 w 53"/>
                <a:gd name="T1" fmla="*/ 0 h 17"/>
                <a:gd name="T2" fmla="*/ 9 w 53"/>
                <a:gd name="T3" fmla="*/ 1 h 17"/>
                <a:gd name="T4" fmla="*/ 24 w 53"/>
                <a:gd name="T5" fmla="*/ 11 h 17"/>
                <a:gd name="T6" fmla="*/ 33 w 53"/>
                <a:gd name="T7" fmla="*/ 10 h 17"/>
                <a:gd name="T8" fmla="*/ 18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7"/>
                <a:gd name="T17" fmla="*/ 53 w 5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1" name="Freeform 112"/>
            <p:cNvSpPr>
              <a:spLocks/>
            </p:cNvSpPr>
            <p:nvPr/>
          </p:nvSpPr>
          <p:spPr bwMode="ltGray">
            <a:xfrm>
              <a:off x="3474" y="1247"/>
              <a:ext cx="42" cy="28"/>
            </a:xfrm>
            <a:custGeom>
              <a:avLst/>
              <a:gdLst>
                <a:gd name="T0" fmla="*/ 42 w 57"/>
                <a:gd name="T1" fmla="*/ 3 h 37"/>
                <a:gd name="T2" fmla="*/ 18 w 57"/>
                <a:gd name="T3" fmla="*/ 18 h 37"/>
                <a:gd name="T4" fmla="*/ 8 w 57"/>
                <a:gd name="T5" fmla="*/ 26 h 37"/>
                <a:gd name="T6" fmla="*/ 7 w 57"/>
                <a:gd name="T7" fmla="*/ 3 h 37"/>
                <a:gd name="T8" fmla="*/ 15 w 57"/>
                <a:gd name="T9" fmla="*/ 0 h 37"/>
                <a:gd name="T10" fmla="*/ 42 w 57"/>
                <a:gd name="T11" fmla="*/ 3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37"/>
                <a:gd name="T20" fmla="*/ 57 w 57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2" name="Freeform 113"/>
            <p:cNvSpPr>
              <a:spLocks/>
            </p:cNvSpPr>
            <p:nvPr/>
          </p:nvSpPr>
          <p:spPr bwMode="ltGray">
            <a:xfrm>
              <a:off x="3504" y="1260"/>
              <a:ext cx="50" cy="20"/>
            </a:xfrm>
            <a:custGeom>
              <a:avLst/>
              <a:gdLst>
                <a:gd name="T0" fmla="*/ 21 w 68"/>
                <a:gd name="T1" fmla="*/ 0 h 26"/>
                <a:gd name="T2" fmla="*/ 8 w 68"/>
                <a:gd name="T3" fmla="*/ 5 h 26"/>
                <a:gd name="T4" fmla="*/ 42 w 68"/>
                <a:gd name="T5" fmla="*/ 20 h 26"/>
                <a:gd name="T6" fmla="*/ 46 w 68"/>
                <a:gd name="T7" fmla="*/ 18 h 26"/>
                <a:gd name="T8" fmla="*/ 21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26"/>
                <a:gd name="T17" fmla="*/ 68 w 6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3" name="Freeform 114"/>
            <p:cNvSpPr>
              <a:spLocks/>
            </p:cNvSpPr>
            <p:nvPr/>
          </p:nvSpPr>
          <p:spPr bwMode="ltGray">
            <a:xfrm>
              <a:off x="3558" y="1263"/>
              <a:ext cx="50" cy="32"/>
            </a:xfrm>
            <a:custGeom>
              <a:avLst/>
              <a:gdLst>
                <a:gd name="T0" fmla="*/ 38 w 66"/>
                <a:gd name="T1" fmla="*/ 7 h 43"/>
                <a:gd name="T2" fmla="*/ 20 w 66"/>
                <a:gd name="T3" fmla="*/ 7 h 43"/>
                <a:gd name="T4" fmla="*/ 8 w 66"/>
                <a:gd name="T5" fmla="*/ 7 h 43"/>
                <a:gd name="T6" fmla="*/ 6 w 66"/>
                <a:gd name="T7" fmla="*/ 26 h 43"/>
                <a:gd name="T8" fmla="*/ 24 w 66"/>
                <a:gd name="T9" fmla="*/ 32 h 43"/>
                <a:gd name="T10" fmla="*/ 47 w 66"/>
                <a:gd name="T11" fmla="*/ 20 h 43"/>
                <a:gd name="T12" fmla="*/ 38 w 66"/>
                <a:gd name="T13" fmla="*/ 7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43"/>
                <a:gd name="T23" fmla="*/ 66 w 6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4" name="Freeform 115"/>
            <p:cNvSpPr>
              <a:spLocks/>
            </p:cNvSpPr>
            <p:nvPr/>
          </p:nvSpPr>
          <p:spPr bwMode="ltGray">
            <a:xfrm>
              <a:off x="3907" y="1290"/>
              <a:ext cx="88" cy="31"/>
            </a:xfrm>
            <a:custGeom>
              <a:avLst/>
              <a:gdLst>
                <a:gd name="T0" fmla="*/ 11 w 117"/>
                <a:gd name="T1" fmla="*/ 0 h 41"/>
                <a:gd name="T2" fmla="*/ 6 w 117"/>
                <a:gd name="T3" fmla="*/ 12 h 41"/>
                <a:gd name="T4" fmla="*/ 38 w 117"/>
                <a:gd name="T5" fmla="*/ 23 h 41"/>
                <a:gd name="T6" fmla="*/ 57 w 117"/>
                <a:gd name="T7" fmla="*/ 27 h 41"/>
                <a:gd name="T8" fmla="*/ 84 w 117"/>
                <a:gd name="T9" fmla="*/ 17 h 41"/>
                <a:gd name="T10" fmla="*/ 59 w 117"/>
                <a:gd name="T11" fmla="*/ 3 h 41"/>
                <a:gd name="T12" fmla="*/ 11 w 117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7"/>
                <a:gd name="T22" fmla="*/ 0 h 41"/>
                <a:gd name="T23" fmla="*/ 117 w 117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5" name="Freeform 116"/>
            <p:cNvSpPr>
              <a:spLocks/>
            </p:cNvSpPr>
            <p:nvPr/>
          </p:nvSpPr>
          <p:spPr bwMode="ltGray">
            <a:xfrm>
              <a:off x="3997" y="1289"/>
              <a:ext cx="46" cy="24"/>
            </a:xfrm>
            <a:custGeom>
              <a:avLst/>
              <a:gdLst>
                <a:gd name="T0" fmla="*/ 24 w 62"/>
                <a:gd name="T1" fmla="*/ 3 h 32"/>
                <a:gd name="T2" fmla="*/ 46 w 62"/>
                <a:gd name="T3" fmla="*/ 7 h 32"/>
                <a:gd name="T4" fmla="*/ 22 w 62"/>
                <a:gd name="T5" fmla="*/ 24 h 32"/>
                <a:gd name="T6" fmla="*/ 4 w 62"/>
                <a:gd name="T7" fmla="*/ 16 h 32"/>
                <a:gd name="T8" fmla="*/ 24 w 62"/>
                <a:gd name="T9" fmla="*/ 3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2"/>
                <a:gd name="T17" fmla="*/ 62 w 6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6" name="Freeform 117"/>
            <p:cNvSpPr>
              <a:spLocks/>
            </p:cNvSpPr>
            <p:nvPr/>
          </p:nvSpPr>
          <p:spPr bwMode="ltGray">
            <a:xfrm>
              <a:off x="3976" y="1318"/>
              <a:ext cx="37" cy="17"/>
            </a:xfrm>
            <a:custGeom>
              <a:avLst/>
              <a:gdLst>
                <a:gd name="T0" fmla="*/ 15 w 49"/>
                <a:gd name="T1" fmla="*/ 1 h 23"/>
                <a:gd name="T2" fmla="*/ 5 w 49"/>
                <a:gd name="T3" fmla="*/ 4 h 23"/>
                <a:gd name="T4" fmla="*/ 29 w 49"/>
                <a:gd name="T5" fmla="*/ 17 h 23"/>
                <a:gd name="T6" fmla="*/ 15 w 49"/>
                <a:gd name="T7" fmla="*/ 1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23"/>
                <a:gd name="T14" fmla="*/ 49 w 49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7" name="Freeform 118"/>
            <p:cNvSpPr>
              <a:spLocks/>
            </p:cNvSpPr>
            <p:nvPr/>
          </p:nvSpPr>
          <p:spPr bwMode="ltGray">
            <a:xfrm>
              <a:off x="4228" y="1542"/>
              <a:ext cx="76" cy="114"/>
            </a:xfrm>
            <a:custGeom>
              <a:avLst/>
              <a:gdLst>
                <a:gd name="T0" fmla="*/ 4 w 102"/>
                <a:gd name="T1" fmla="*/ 0 h 152"/>
                <a:gd name="T2" fmla="*/ 0 w 102"/>
                <a:gd name="T3" fmla="*/ 14 h 152"/>
                <a:gd name="T4" fmla="*/ 10 w 102"/>
                <a:gd name="T5" fmla="*/ 31 h 152"/>
                <a:gd name="T6" fmla="*/ 24 w 102"/>
                <a:gd name="T7" fmla="*/ 54 h 152"/>
                <a:gd name="T8" fmla="*/ 27 w 102"/>
                <a:gd name="T9" fmla="*/ 78 h 152"/>
                <a:gd name="T10" fmla="*/ 60 w 102"/>
                <a:gd name="T11" fmla="*/ 114 h 152"/>
                <a:gd name="T12" fmla="*/ 64 w 102"/>
                <a:gd name="T13" fmla="*/ 93 h 152"/>
                <a:gd name="T14" fmla="*/ 55 w 102"/>
                <a:gd name="T15" fmla="*/ 76 h 152"/>
                <a:gd name="T16" fmla="*/ 46 w 102"/>
                <a:gd name="T17" fmla="*/ 69 h 152"/>
                <a:gd name="T18" fmla="*/ 39 w 102"/>
                <a:gd name="T19" fmla="*/ 56 h 152"/>
                <a:gd name="T20" fmla="*/ 31 w 102"/>
                <a:gd name="T21" fmla="*/ 33 h 152"/>
                <a:gd name="T22" fmla="*/ 3 w 102"/>
                <a:gd name="T23" fmla="*/ 9 h 152"/>
                <a:gd name="T24" fmla="*/ 4 w 102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52"/>
                <a:gd name="T41" fmla="*/ 102 w 102"/>
                <a:gd name="T42" fmla="*/ 152 h 1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8" name="Freeform 119"/>
            <p:cNvSpPr>
              <a:spLocks/>
            </p:cNvSpPr>
            <p:nvPr/>
          </p:nvSpPr>
          <p:spPr bwMode="ltGray">
            <a:xfrm>
              <a:off x="4289" y="1660"/>
              <a:ext cx="55" cy="78"/>
            </a:xfrm>
            <a:custGeom>
              <a:avLst/>
              <a:gdLst>
                <a:gd name="T0" fmla="*/ 48 w 74"/>
                <a:gd name="T1" fmla="*/ 17 h 103"/>
                <a:gd name="T2" fmla="*/ 55 w 74"/>
                <a:gd name="T3" fmla="*/ 30 h 103"/>
                <a:gd name="T4" fmla="*/ 22 w 74"/>
                <a:gd name="T5" fmla="*/ 64 h 103"/>
                <a:gd name="T6" fmla="*/ 24 w 74"/>
                <a:gd name="T7" fmla="*/ 76 h 103"/>
                <a:gd name="T8" fmla="*/ 15 w 74"/>
                <a:gd name="T9" fmla="*/ 71 h 103"/>
                <a:gd name="T10" fmla="*/ 4 w 74"/>
                <a:gd name="T11" fmla="*/ 64 h 103"/>
                <a:gd name="T12" fmla="*/ 0 w 74"/>
                <a:gd name="T13" fmla="*/ 62 h 103"/>
                <a:gd name="T14" fmla="*/ 7 w 74"/>
                <a:gd name="T15" fmla="*/ 44 h 103"/>
                <a:gd name="T16" fmla="*/ 9 w 74"/>
                <a:gd name="T17" fmla="*/ 39 h 103"/>
                <a:gd name="T18" fmla="*/ 1 w 74"/>
                <a:gd name="T19" fmla="*/ 18 h 103"/>
                <a:gd name="T20" fmla="*/ 3 w 74"/>
                <a:gd name="T21" fmla="*/ 11 h 103"/>
                <a:gd name="T22" fmla="*/ 19 w 74"/>
                <a:gd name="T23" fmla="*/ 17 h 103"/>
                <a:gd name="T24" fmla="*/ 27 w 74"/>
                <a:gd name="T25" fmla="*/ 27 h 103"/>
                <a:gd name="T26" fmla="*/ 48 w 74"/>
                <a:gd name="T27" fmla="*/ 17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"/>
                <a:gd name="T43" fmla="*/ 0 h 103"/>
                <a:gd name="T44" fmla="*/ 74 w 74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59" name="Freeform 120"/>
            <p:cNvSpPr>
              <a:spLocks/>
            </p:cNvSpPr>
            <p:nvPr/>
          </p:nvSpPr>
          <p:spPr bwMode="ltGray">
            <a:xfrm>
              <a:off x="4253" y="1740"/>
              <a:ext cx="109" cy="189"/>
            </a:xfrm>
            <a:custGeom>
              <a:avLst/>
              <a:gdLst>
                <a:gd name="T0" fmla="*/ 61 w 146"/>
                <a:gd name="T1" fmla="*/ 75 h 252"/>
                <a:gd name="T2" fmla="*/ 49 w 146"/>
                <a:gd name="T3" fmla="*/ 80 h 252"/>
                <a:gd name="T4" fmla="*/ 48 w 146"/>
                <a:gd name="T5" fmla="*/ 99 h 252"/>
                <a:gd name="T6" fmla="*/ 16 w 146"/>
                <a:gd name="T7" fmla="*/ 110 h 252"/>
                <a:gd name="T8" fmla="*/ 6 w 146"/>
                <a:gd name="T9" fmla="*/ 126 h 252"/>
                <a:gd name="T10" fmla="*/ 15 w 146"/>
                <a:gd name="T11" fmla="*/ 137 h 252"/>
                <a:gd name="T12" fmla="*/ 6 w 146"/>
                <a:gd name="T13" fmla="*/ 149 h 252"/>
                <a:gd name="T14" fmla="*/ 18 w 146"/>
                <a:gd name="T15" fmla="*/ 189 h 252"/>
                <a:gd name="T16" fmla="*/ 21 w 146"/>
                <a:gd name="T17" fmla="*/ 161 h 252"/>
                <a:gd name="T18" fmla="*/ 16 w 146"/>
                <a:gd name="T19" fmla="*/ 144 h 252"/>
                <a:gd name="T20" fmla="*/ 31 w 146"/>
                <a:gd name="T21" fmla="*/ 132 h 252"/>
                <a:gd name="T22" fmla="*/ 39 w 146"/>
                <a:gd name="T23" fmla="*/ 119 h 252"/>
                <a:gd name="T24" fmla="*/ 49 w 146"/>
                <a:gd name="T25" fmla="*/ 131 h 252"/>
                <a:gd name="T26" fmla="*/ 33 w 146"/>
                <a:gd name="T27" fmla="*/ 143 h 252"/>
                <a:gd name="T28" fmla="*/ 42 w 146"/>
                <a:gd name="T29" fmla="*/ 150 h 252"/>
                <a:gd name="T30" fmla="*/ 51 w 146"/>
                <a:gd name="T31" fmla="*/ 134 h 252"/>
                <a:gd name="T32" fmla="*/ 63 w 146"/>
                <a:gd name="T33" fmla="*/ 138 h 252"/>
                <a:gd name="T34" fmla="*/ 78 w 146"/>
                <a:gd name="T35" fmla="*/ 111 h 252"/>
                <a:gd name="T36" fmla="*/ 85 w 146"/>
                <a:gd name="T37" fmla="*/ 117 h 252"/>
                <a:gd name="T38" fmla="*/ 102 w 146"/>
                <a:gd name="T39" fmla="*/ 111 h 252"/>
                <a:gd name="T40" fmla="*/ 109 w 146"/>
                <a:gd name="T41" fmla="*/ 98 h 252"/>
                <a:gd name="T42" fmla="*/ 106 w 146"/>
                <a:gd name="T43" fmla="*/ 83 h 252"/>
                <a:gd name="T44" fmla="*/ 100 w 146"/>
                <a:gd name="T45" fmla="*/ 74 h 252"/>
                <a:gd name="T46" fmla="*/ 91 w 146"/>
                <a:gd name="T47" fmla="*/ 30 h 252"/>
                <a:gd name="T48" fmla="*/ 70 w 146"/>
                <a:gd name="T49" fmla="*/ 0 h 252"/>
                <a:gd name="T50" fmla="*/ 58 w 146"/>
                <a:gd name="T51" fmla="*/ 9 h 252"/>
                <a:gd name="T52" fmla="*/ 72 w 146"/>
                <a:gd name="T53" fmla="*/ 26 h 252"/>
                <a:gd name="T54" fmla="*/ 72 w 146"/>
                <a:gd name="T55" fmla="*/ 48 h 252"/>
                <a:gd name="T56" fmla="*/ 61 w 146"/>
                <a:gd name="T57" fmla="*/ 75 h 2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252"/>
                <a:gd name="T89" fmla="*/ 146 w 146"/>
                <a:gd name="T90" fmla="*/ 252 h 2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0" name="Freeform 121"/>
            <p:cNvSpPr>
              <a:spLocks/>
            </p:cNvSpPr>
            <p:nvPr/>
          </p:nvSpPr>
          <p:spPr bwMode="ltGray">
            <a:xfrm>
              <a:off x="3192" y="1236"/>
              <a:ext cx="52" cy="30"/>
            </a:xfrm>
            <a:custGeom>
              <a:avLst/>
              <a:gdLst>
                <a:gd name="T0" fmla="*/ 44 w 70"/>
                <a:gd name="T1" fmla="*/ 0 h 40"/>
                <a:gd name="T2" fmla="*/ 48 w 70"/>
                <a:gd name="T3" fmla="*/ 15 h 40"/>
                <a:gd name="T4" fmla="*/ 30 w 70"/>
                <a:gd name="T5" fmla="*/ 18 h 40"/>
                <a:gd name="T6" fmla="*/ 23 w 70"/>
                <a:gd name="T7" fmla="*/ 30 h 40"/>
                <a:gd name="T8" fmla="*/ 5 w 70"/>
                <a:gd name="T9" fmla="*/ 29 h 40"/>
                <a:gd name="T10" fmla="*/ 1 w 70"/>
                <a:gd name="T11" fmla="*/ 27 h 40"/>
                <a:gd name="T12" fmla="*/ 25 w 70"/>
                <a:gd name="T13" fmla="*/ 15 h 40"/>
                <a:gd name="T14" fmla="*/ 44 w 70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"/>
                <a:gd name="T25" fmla="*/ 0 h 40"/>
                <a:gd name="T26" fmla="*/ 70 w 70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1" name="Freeform 122"/>
            <p:cNvSpPr>
              <a:spLocks/>
            </p:cNvSpPr>
            <p:nvPr/>
          </p:nvSpPr>
          <p:spPr bwMode="ltGray">
            <a:xfrm>
              <a:off x="3085" y="1245"/>
              <a:ext cx="19" cy="22"/>
            </a:xfrm>
            <a:custGeom>
              <a:avLst/>
              <a:gdLst>
                <a:gd name="T0" fmla="*/ 13 w 26"/>
                <a:gd name="T1" fmla="*/ 0 h 29"/>
                <a:gd name="T2" fmla="*/ 0 w 26"/>
                <a:gd name="T3" fmla="*/ 14 h 29"/>
                <a:gd name="T4" fmla="*/ 13 w 26"/>
                <a:gd name="T5" fmla="*/ 20 h 29"/>
                <a:gd name="T6" fmla="*/ 13 w 2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9"/>
                <a:gd name="T14" fmla="*/ 26 w 2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2" name="Freeform 123"/>
            <p:cNvSpPr>
              <a:spLocks/>
            </p:cNvSpPr>
            <p:nvPr/>
          </p:nvSpPr>
          <p:spPr bwMode="ltGray">
            <a:xfrm>
              <a:off x="3109" y="1244"/>
              <a:ext cx="37" cy="27"/>
            </a:xfrm>
            <a:custGeom>
              <a:avLst/>
              <a:gdLst>
                <a:gd name="T0" fmla="*/ 11 w 49"/>
                <a:gd name="T1" fmla="*/ 4 h 36"/>
                <a:gd name="T2" fmla="*/ 0 w 49"/>
                <a:gd name="T3" fmla="*/ 14 h 36"/>
                <a:gd name="T4" fmla="*/ 5 w 49"/>
                <a:gd name="T5" fmla="*/ 24 h 36"/>
                <a:gd name="T6" fmla="*/ 14 w 49"/>
                <a:gd name="T7" fmla="*/ 27 h 36"/>
                <a:gd name="T8" fmla="*/ 30 w 49"/>
                <a:gd name="T9" fmla="*/ 19 h 36"/>
                <a:gd name="T10" fmla="*/ 11 w 49"/>
                <a:gd name="T11" fmla="*/ 4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36"/>
                <a:gd name="T20" fmla="*/ 49 w 49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3" name="Freeform 124"/>
            <p:cNvSpPr>
              <a:spLocks/>
            </p:cNvSpPr>
            <p:nvPr/>
          </p:nvSpPr>
          <p:spPr bwMode="ltGray">
            <a:xfrm>
              <a:off x="3170" y="1235"/>
              <a:ext cx="20" cy="16"/>
            </a:xfrm>
            <a:custGeom>
              <a:avLst/>
              <a:gdLst>
                <a:gd name="T0" fmla="*/ 8 w 27"/>
                <a:gd name="T1" fmla="*/ 0 h 22"/>
                <a:gd name="T2" fmla="*/ 2 w 27"/>
                <a:gd name="T3" fmla="*/ 9 h 22"/>
                <a:gd name="T4" fmla="*/ 14 w 27"/>
                <a:gd name="T5" fmla="*/ 16 h 22"/>
                <a:gd name="T6" fmla="*/ 8 w 2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2"/>
                <a:gd name="T14" fmla="*/ 27 w 2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4" name="Freeform 125"/>
            <p:cNvSpPr>
              <a:spLocks/>
            </p:cNvSpPr>
            <p:nvPr/>
          </p:nvSpPr>
          <p:spPr bwMode="ltGray">
            <a:xfrm>
              <a:off x="3152" y="1253"/>
              <a:ext cx="15" cy="13"/>
            </a:xfrm>
            <a:custGeom>
              <a:avLst/>
              <a:gdLst>
                <a:gd name="T0" fmla="*/ 8 w 20"/>
                <a:gd name="T1" fmla="*/ 0 h 18"/>
                <a:gd name="T2" fmla="*/ 7 w 20"/>
                <a:gd name="T3" fmla="*/ 13 h 18"/>
                <a:gd name="T4" fmla="*/ 8 w 20"/>
                <a:gd name="T5" fmla="*/ 0 h 18"/>
                <a:gd name="T6" fmla="*/ 0 60000 65536"/>
                <a:gd name="T7" fmla="*/ 0 60000 65536"/>
                <a:gd name="T8" fmla="*/ 0 60000 65536"/>
                <a:gd name="T9" fmla="*/ 0 w 20"/>
                <a:gd name="T10" fmla="*/ 0 h 18"/>
                <a:gd name="T11" fmla="*/ 20 w 2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5" name="Freeform 126"/>
            <p:cNvSpPr>
              <a:spLocks/>
            </p:cNvSpPr>
            <p:nvPr/>
          </p:nvSpPr>
          <p:spPr bwMode="ltGray">
            <a:xfrm>
              <a:off x="4292" y="1269"/>
              <a:ext cx="18" cy="33"/>
            </a:xfrm>
            <a:custGeom>
              <a:avLst/>
              <a:gdLst>
                <a:gd name="T0" fmla="*/ 18 w 24"/>
                <a:gd name="T1" fmla="*/ 0 h 44"/>
                <a:gd name="T2" fmla="*/ 6 w 24"/>
                <a:gd name="T3" fmla="*/ 12 h 44"/>
                <a:gd name="T4" fmla="*/ 0 w 24"/>
                <a:gd name="T5" fmla="*/ 26 h 44"/>
                <a:gd name="T6" fmla="*/ 12 w 24"/>
                <a:gd name="T7" fmla="*/ 30 h 44"/>
                <a:gd name="T8" fmla="*/ 18 w 2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4"/>
                <a:gd name="T17" fmla="*/ 24 w 2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6" name="Freeform 127"/>
            <p:cNvSpPr>
              <a:spLocks/>
            </p:cNvSpPr>
            <p:nvPr/>
          </p:nvSpPr>
          <p:spPr bwMode="ltGray">
            <a:xfrm>
              <a:off x="3408" y="2721"/>
              <a:ext cx="31" cy="18"/>
            </a:xfrm>
            <a:custGeom>
              <a:avLst/>
              <a:gdLst>
                <a:gd name="T0" fmla="*/ 23 w 41"/>
                <a:gd name="T1" fmla="*/ 0 h 24"/>
                <a:gd name="T2" fmla="*/ 20 w 41"/>
                <a:gd name="T3" fmla="*/ 18 h 24"/>
                <a:gd name="T4" fmla="*/ 23 w 41"/>
                <a:gd name="T5" fmla="*/ 0 h 24"/>
                <a:gd name="T6" fmla="*/ 0 60000 65536"/>
                <a:gd name="T7" fmla="*/ 0 60000 65536"/>
                <a:gd name="T8" fmla="*/ 0 60000 65536"/>
                <a:gd name="T9" fmla="*/ 0 w 41"/>
                <a:gd name="T10" fmla="*/ 0 h 24"/>
                <a:gd name="T11" fmla="*/ 41 w 41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7" name="Freeform 128"/>
            <p:cNvSpPr>
              <a:spLocks/>
            </p:cNvSpPr>
            <p:nvPr/>
          </p:nvSpPr>
          <p:spPr bwMode="ltGray">
            <a:xfrm>
              <a:off x="3448" y="2714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8" name="Freeform 129"/>
            <p:cNvSpPr>
              <a:spLocks/>
            </p:cNvSpPr>
            <p:nvPr/>
          </p:nvSpPr>
          <p:spPr bwMode="ltGray">
            <a:xfrm>
              <a:off x="3381" y="2560"/>
              <a:ext cx="9" cy="15"/>
            </a:xfrm>
            <a:custGeom>
              <a:avLst/>
              <a:gdLst>
                <a:gd name="T0" fmla="*/ 7 w 13"/>
                <a:gd name="T1" fmla="*/ 4 h 20"/>
                <a:gd name="T2" fmla="*/ 1 w 13"/>
                <a:gd name="T3" fmla="*/ 8 h 20"/>
                <a:gd name="T4" fmla="*/ 6 w 13"/>
                <a:gd name="T5" fmla="*/ 15 h 20"/>
                <a:gd name="T6" fmla="*/ 7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69" name="Freeform 130"/>
            <p:cNvSpPr>
              <a:spLocks/>
            </p:cNvSpPr>
            <p:nvPr/>
          </p:nvSpPr>
          <p:spPr bwMode="ltGray">
            <a:xfrm>
              <a:off x="3441" y="2487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0" name="Freeform 131"/>
            <p:cNvSpPr>
              <a:spLocks/>
            </p:cNvSpPr>
            <p:nvPr/>
          </p:nvSpPr>
          <p:spPr bwMode="ltGray">
            <a:xfrm>
              <a:off x="3417" y="2486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1" name="Freeform 132"/>
            <p:cNvSpPr>
              <a:spLocks/>
            </p:cNvSpPr>
            <p:nvPr/>
          </p:nvSpPr>
          <p:spPr bwMode="ltGray">
            <a:xfrm>
              <a:off x="3406" y="2508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2" name="Freeform 133"/>
            <p:cNvSpPr>
              <a:spLocks/>
            </p:cNvSpPr>
            <p:nvPr/>
          </p:nvSpPr>
          <p:spPr bwMode="ltGray">
            <a:xfrm>
              <a:off x="3381" y="2542"/>
              <a:ext cx="9" cy="15"/>
            </a:xfrm>
            <a:custGeom>
              <a:avLst/>
              <a:gdLst>
                <a:gd name="T0" fmla="*/ 7 w 13"/>
                <a:gd name="T1" fmla="*/ 4 h 20"/>
                <a:gd name="T2" fmla="*/ 1 w 13"/>
                <a:gd name="T3" fmla="*/ 8 h 20"/>
                <a:gd name="T4" fmla="*/ 6 w 13"/>
                <a:gd name="T5" fmla="*/ 15 h 20"/>
                <a:gd name="T6" fmla="*/ 7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3" name="Freeform 134"/>
            <p:cNvSpPr>
              <a:spLocks/>
            </p:cNvSpPr>
            <p:nvPr/>
          </p:nvSpPr>
          <p:spPr bwMode="ltGray">
            <a:xfrm>
              <a:off x="3400" y="2529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4" name="Freeform 135"/>
            <p:cNvSpPr>
              <a:spLocks/>
            </p:cNvSpPr>
            <p:nvPr/>
          </p:nvSpPr>
          <p:spPr bwMode="ltGray">
            <a:xfrm>
              <a:off x="2667" y="1541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5" name="Freeform 136"/>
            <p:cNvSpPr>
              <a:spLocks/>
            </p:cNvSpPr>
            <p:nvPr/>
          </p:nvSpPr>
          <p:spPr bwMode="ltGray">
            <a:xfrm>
              <a:off x="2606" y="1507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176" name="Freeform 137"/>
            <p:cNvSpPr>
              <a:spLocks/>
            </p:cNvSpPr>
            <p:nvPr/>
          </p:nvSpPr>
          <p:spPr bwMode="ltGray">
            <a:xfrm>
              <a:off x="2387" y="1287"/>
              <a:ext cx="2053" cy="1635"/>
            </a:xfrm>
            <a:custGeom>
              <a:avLst/>
              <a:gdLst>
                <a:gd name="T0" fmla="*/ 544 w 2742"/>
                <a:gd name="T1" fmla="*/ 680 h 2182"/>
                <a:gd name="T2" fmla="*/ 416 w 2742"/>
                <a:gd name="T3" fmla="*/ 643 h 2182"/>
                <a:gd name="T4" fmla="*/ 331 w 2742"/>
                <a:gd name="T5" fmla="*/ 599 h 2182"/>
                <a:gd name="T6" fmla="*/ 174 w 2742"/>
                <a:gd name="T7" fmla="*/ 622 h 2182"/>
                <a:gd name="T8" fmla="*/ 129 w 2742"/>
                <a:gd name="T9" fmla="*/ 673 h 2182"/>
                <a:gd name="T10" fmla="*/ 46 w 2742"/>
                <a:gd name="T11" fmla="*/ 761 h 2182"/>
                <a:gd name="T12" fmla="*/ 16 w 2742"/>
                <a:gd name="T13" fmla="*/ 856 h 2182"/>
                <a:gd name="T14" fmla="*/ 58 w 2742"/>
                <a:gd name="T15" fmla="*/ 1001 h 2182"/>
                <a:gd name="T16" fmla="*/ 145 w 2742"/>
                <a:gd name="T17" fmla="*/ 1058 h 2182"/>
                <a:gd name="T18" fmla="*/ 238 w 2742"/>
                <a:gd name="T19" fmla="*/ 1049 h 2182"/>
                <a:gd name="T20" fmla="*/ 340 w 2742"/>
                <a:gd name="T21" fmla="*/ 1066 h 2182"/>
                <a:gd name="T22" fmla="*/ 394 w 2742"/>
                <a:gd name="T23" fmla="*/ 1136 h 2182"/>
                <a:gd name="T24" fmla="*/ 428 w 2742"/>
                <a:gd name="T25" fmla="*/ 1362 h 2182"/>
                <a:gd name="T26" fmla="*/ 463 w 2742"/>
                <a:gd name="T27" fmla="*/ 1515 h 2182"/>
                <a:gd name="T28" fmla="*/ 494 w 2742"/>
                <a:gd name="T29" fmla="*/ 1620 h 2182"/>
                <a:gd name="T30" fmla="*/ 651 w 2742"/>
                <a:gd name="T31" fmla="*/ 1607 h 2182"/>
                <a:gd name="T32" fmla="*/ 750 w 2742"/>
                <a:gd name="T33" fmla="*/ 1487 h 2182"/>
                <a:gd name="T34" fmla="*/ 813 w 2742"/>
                <a:gd name="T35" fmla="*/ 1374 h 2182"/>
                <a:gd name="T36" fmla="*/ 827 w 2742"/>
                <a:gd name="T37" fmla="*/ 1262 h 2182"/>
                <a:gd name="T38" fmla="*/ 927 w 2742"/>
                <a:gd name="T39" fmla="*/ 1092 h 2182"/>
                <a:gd name="T40" fmla="*/ 994 w 2742"/>
                <a:gd name="T41" fmla="*/ 998 h 2182"/>
                <a:gd name="T42" fmla="*/ 840 w 2742"/>
                <a:gd name="T43" fmla="*/ 931 h 2182"/>
                <a:gd name="T44" fmla="*/ 726 w 2742"/>
                <a:gd name="T45" fmla="*/ 727 h 2182"/>
                <a:gd name="T46" fmla="*/ 813 w 2742"/>
                <a:gd name="T47" fmla="*/ 821 h 2182"/>
                <a:gd name="T48" fmla="*/ 906 w 2742"/>
                <a:gd name="T49" fmla="*/ 955 h 2182"/>
                <a:gd name="T50" fmla="*/ 1063 w 2742"/>
                <a:gd name="T51" fmla="*/ 889 h 2182"/>
                <a:gd name="T52" fmla="*/ 1093 w 2742"/>
                <a:gd name="T53" fmla="*/ 794 h 2182"/>
                <a:gd name="T54" fmla="*/ 1045 w 2742"/>
                <a:gd name="T55" fmla="*/ 778 h 2182"/>
                <a:gd name="T56" fmla="*/ 999 w 2742"/>
                <a:gd name="T57" fmla="*/ 779 h 2182"/>
                <a:gd name="T58" fmla="*/ 925 w 2742"/>
                <a:gd name="T59" fmla="*/ 719 h 2182"/>
                <a:gd name="T60" fmla="*/ 1054 w 2742"/>
                <a:gd name="T61" fmla="*/ 737 h 2182"/>
                <a:gd name="T62" fmla="*/ 1175 w 2742"/>
                <a:gd name="T63" fmla="*/ 767 h 2182"/>
                <a:gd name="T64" fmla="*/ 1289 w 2742"/>
                <a:gd name="T65" fmla="*/ 853 h 2182"/>
                <a:gd name="T66" fmla="*/ 1313 w 2742"/>
                <a:gd name="T67" fmla="*/ 881 h 2182"/>
                <a:gd name="T68" fmla="*/ 1418 w 2742"/>
                <a:gd name="T69" fmla="*/ 959 h 2182"/>
                <a:gd name="T70" fmla="*/ 1601 w 2742"/>
                <a:gd name="T71" fmla="*/ 848 h 2182"/>
                <a:gd name="T72" fmla="*/ 1668 w 2742"/>
                <a:gd name="T73" fmla="*/ 974 h 2182"/>
                <a:gd name="T74" fmla="*/ 1731 w 2742"/>
                <a:gd name="T75" fmla="*/ 971 h 2182"/>
                <a:gd name="T76" fmla="*/ 1700 w 2742"/>
                <a:gd name="T77" fmla="*/ 875 h 2182"/>
                <a:gd name="T78" fmla="*/ 1725 w 2742"/>
                <a:gd name="T79" fmla="*/ 826 h 2182"/>
                <a:gd name="T80" fmla="*/ 1801 w 2742"/>
                <a:gd name="T81" fmla="*/ 659 h 2182"/>
                <a:gd name="T82" fmla="*/ 1776 w 2742"/>
                <a:gd name="T83" fmla="*/ 548 h 2182"/>
                <a:gd name="T84" fmla="*/ 1780 w 2742"/>
                <a:gd name="T85" fmla="*/ 505 h 2182"/>
                <a:gd name="T86" fmla="*/ 1822 w 2742"/>
                <a:gd name="T87" fmla="*/ 592 h 2182"/>
                <a:gd name="T88" fmla="*/ 1836 w 2742"/>
                <a:gd name="T89" fmla="*/ 433 h 2182"/>
                <a:gd name="T90" fmla="*/ 1818 w 2742"/>
                <a:gd name="T91" fmla="*/ 283 h 2182"/>
                <a:gd name="T92" fmla="*/ 1845 w 2742"/>
                <a:gd name="T93" fmla="*/ 171 h 2182"/>
                <a:gd name="T94" fmla="*/ 1891 w 2742"/>
                <a:gd name="T95" fmla="*/ 118 h 2182"/>
                <a:gd name="T96" fmla="*/ 1909 w 2742"/>
                <a:gd name="T97" fmla="*/ 186 h 2182"/>
                <a:gd name="T98" fmla="*/ 2005 w 2742"/>
                <a:gd name="T99" fmla="*/ 225 h 2182"/>
                <a:gd name="T100" fmla="*/ 1935 w 2742"/>
                <a:gd name="T101" fmla="*/ 135 h 2182"/>
                <a:gd name="T102" fmla="*/ 1996 w 2742"/>
                <a:gd name="T103" fmla="*/ 69 h 2182"/>
                <a:gd name="T104" fmla="*/ 1996 w 2742"/>
                <a:gd name="T105" fmla="*/ 31 h 2182"/>
                <a:gd name="T106" fmla="*/ 2034 w 2742"/>
                <a:gd name="T107" fmla="*/ 0 h 21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42"/>
                <a:gd name="T163" fmla="*/ 0 h 2182"/>
                <a:gd name="T164" fmla="*/ 2742 w 2742"/>
                <a:gd name="T165" fmla="*/ 2182 h 218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42" h="2182">
                  <a:moveTo>
                    <a:pt x="926" y="908"/>
                  </a:moveTo>
                  <a:cubicBezTo>
                    <a:pt x="877" y="906"/>
                    <a:pt x="867" y="898"/>
                    <a:pt x="822" y="896"/>
                  </a:cubicBezTo>
                  <a:cubicBezTo>
                    <a:pt x="806" y="893"/>
                    <a:pt x="790" y="887"/>
                    <a:pt x="774" y="884"/>
                  </a:cubicBezTo>
                  <a:cubicBezTo>
                    <a:pt x="768" y="880"/>
                    <a:pt x="756" y="872"/>
                    <a:pt x="756" y="872"/>
                  </a:cubicBezTo>
                  <a:cubicBezTo>
                    <a:pt x="733" y="875"/>
                    <a:pt x="741" y="879"/>
                    <a:pt x="726" y="884"/>
                  </a:cubicBezTo>
                  <a:cubicBezTo>
                    <a:pt x="718" y="895"/>
                    <a:pt x="721" y="897"/>
                    <a:pt x="726" y="908"/>
                  </a:cubicBezTo>
                  <a:cubicBezTo>
                    <a:pt x="728" y="912"/>
                    <a:pt x="730" y="920"/>
                    <a:pt x="730" y="920"/>
                  </a:cubicBezTo>
                  <a:cubicBezTo>
                    <a:pt x="700" y="930"/>
                    <a:pt x="674" y="909"/>
                    <a:pt x="648" y="900"/>
                  </a:cubicBezTo>
                  <a:cubicBezTo>
                    <a:pt x="640" y="876"/>
                    <a:pt x="628" y="879"/>
                    <a:pt x="602" y="876"/>
                  </a:cubicBezTo>
                  <a:cubicBezTo>
                    <a:pt x="593" y="870"/>
                    <a:pt x="591" y="870"/>
                    <a:pt x="580" y="872"/>
                  </a:cubicBezTo>
                  <a:cubicBezTo>
                    <a:pt x="569" y="868"/>
                    <a:pt x="576" y="871"/>
                    <a:pt x="562" y="862"/>
                  </a:cubicBezTo>
                  <a:cubicBezTo>
                    <a:pt x="560" y="861"/>
                    <a:pt x="556" y="858"/>
                    <a:pt x="556" y="858"/>
                  </a:cubicBezTo>
                  <a:cubicBezTo>
                    <a:pt x="554" y="856"/>
                    <a:pt x="550" y="850"/>
                    <a:pt x="550" y="846"/>
                  </a:cubicBezTo>
                  <a:cubicBezTo>
                    <a:pt x="551" y="840"/>
                    <a:pt x="556" y="828"/>
                    <a:pt x="556" y="828"/>
                  </a:cubicBezTo>
                  <a:cubicBezTo>
                    <a:pt x="554" y="796"/>
                    <a:pt x="560" y="791"/>
                    <a:pt x="530" y="794"/>
                  </a:cubicBezTo>
                  <a:cubicBezTo>
                    <a:pt x="519" y="805"/>
                    <a:pt x="518" y="800"/>
                    <a:pt x="506" y="796"/>
                  </a:cubicBezTo>
                  <a:cubicBezTo>
                    <a:pt x="491" y="797"/>
                    <a:pt x="479" y="800"/>
                    <a:pt x="464" y="802"/>
                  </a:cubicBezTo>
                  <a:cubicBezTo>
                    <a:pt x="457" y="801"/>
                    <a:pt x="449" y="802"/>
                    <a:pt x="442" y="800"/>
                  </a:cubicBezTo>
                  <a:cubicBezTo>
                    <a:pt x="440" y="799"/>
                    <a:pt x="438" y="796"/>
                    <a:pt x="436" y="796"/>
                  </a:cubicBezTo>
                  <a:cubicBezTo>
                    <a:pt x="417" y="794"/>
                    <a:pt x="394" y="803"/>
                    <a:pt x="376" y="808"/>
                  </a:cubicBezTo>
                  <a:cubicBezTo>
                    <a:pt x="366" y="811"/>
                    <a:pt x="356" y="815"/>
                    <a:pt x="346" y="818"/>
                  </a:cubicBezTo>
                  <a:cubicBezTo>
                    <a:pt x="340" y="820"/>
                    <a:pt x="328" y="824"/>
                    <a:pt x="328" y="824"/>
                  </a:cubicBezTo>
                  <a:cubicBezTo>
                    <a:pt x="302" y="821"/>
                    <a:pt x="278" y="820"/>
                    <a:pt x="252" y="822"/>
                  </a:cubicBezTo>
                  <a:cubicBezTo>
                    <a:pt x="245" y="824"/>
                    <a:pt x="239" y="826"/>
                    <a:pt x="232" y="830"/>
                  </a:cubicBezTo>
                  <a:cubicBezTo>
                    <a:pt x="231" y="832"/>
                    <a:pt x="231" y="834"/>
                    <a:pt x="230" y="836"/>
                  </a:cubicBezTo>
                  <a:cubicBezTo>
                    <a:pt x="228" y="838"/>
                    <a:pt x="225" y="838"/>
                    <a:pt x="224" y="840"/>
                  </a:cubicBezTo>
                  <a:cubicBezTo>
                    <a:pt x="217" y="852"/>
                    <a:pt x="222" y="860"/>
                    <a:pt x="210" y="866"/>
                  </a:cubicBezTo>
                  <a:cubicBezTo>
                    <a:pt x="204" y="870"/>
                    <a:pt x="198" y="874"/>
                    <a:pt x="192" y="878"/>
                  </a:cubicBezTo>
                  <a:cubicBezTo>
                    <a:pt x="188" y="881"/>
                    <a:pt x="180" y="886"/>
                    <a:pt x="180" y="886"/>
                  </a:cubicBezTo>
                  <a:cubicBezTo>
                    <a:pt x="178" y="891"/>
                    <a:pt x="173" y="893"/>
                    <a:pt x="172" y="898"/>
                  </a:cubicBezTo>
                  <a:cubicBezTo>
                    <a:pt x="170" y="907"/>
                    <a:pt x="174" y="927"/>
                    <a:pt x="164" y="936"/>
                  </a:cubicBezTo>
                  <a:cubicBezTo>
                    <a:pt x="156" y="943"/>
                    <a:pt x="144" y="950"/>
                    <a:pt x="134" y="954"/>
                  </a:cubicBezTo>
                  <a:cubicBezTo>
                    <a:pt x="134" y="954"/>
                    <a:pt x="119" y="959"/>
                    <a:pt x="116" y="960"/>
                  </a:cubicBezTo>
                  <a:cubicBezTo>
                    <a:pt x="114" y="961"/>
                    <a:pt x="110" y="962"/>
                    <a:pt x="110" y="962"/>
                  </a:cubicBezTo>
                  <a:cubicBezTo>
                    <a:pt x="101" y="971"/>
                    <a:pt x="91" y="981"/>
                    <a:pt x="80" y="988"/>
                  </a:cubicBezTo>
                  <a:cubicBezTo>
                    <a:pt x="74" y="998"/>
                    <a:pt x="71" y="1010"/>
                    <a:pt x="62" y="1016"/>
                  </a:cubicBezTo>
                  <a:cubicBezTo>
                    <a:pt x="57" y="1024"/>
                    <a:pt x="49" y="1028"/>
                    <a:pt x="42" y="1036"/>
                  </a:cubicBezTo>
                  <a:cubicBezTo>
                    <a:pt x="35" y="1044"/>
                    <a:pt x="33" y="1056"/>
                    <a:pt x="30" y="1066"/>
                  </a:cubicBezTo>
                  <a:cubicBezTo>
                    <a:pt x="27" y="1074"/>
                    <a:pt x="25" y="1082"/>
                    <a:pt x="22" y="1090"/>
                  </a:cubicBezTo>
                  <a:cubicBezTo>
                    <a:pt x="21" y="1094"/>
                    <a:pt x="18" y="1102"/>
                    <a:pt x="18" y="1102"/>
                  </a:cubicBezTo>
                  <a:cubicBezTo>
                    <a:pt x="21" y="1111"/>
                    <a:pt x="36" y="1126"/>
                    <a:pt x="36" y="1126"/>
                  </a:cubicBezTo>
                  <a:cubicBezTo>
                    <a:pt x="34" y="1133"/>
                    <a:pt x="22" y="1142"/>
                    <a:pt x="22" y="1142"/>
                  </a:cubicBezTo>
                  <a:cubicBezTo>
                    <a:pt x="19" y="1152"/>
                    <a:pt x="23" y="1158"/>
                    <a:pt x="32" y="1164"/>
                  </a:cubicBezTo>
                  <a:cubicBezTo>
                    <a:pt x="38" y="1181"/>
                    <a:pt x="22" y="1205"/>
                    <a:pt x="8" y="1214"/>
                  </a:cubicBezTo>
                  <a:cubicBezTo>
                    <a:pt x="0" y="1238"/>
                    <a:pt x="6" y="1237"/>
                    <a:pt x="16" y="1256"/>
                  </a:cubicBezTo>
                  <a:cubicBezTo>
                    <a:pt x="31" y="1285"/>
                    <a:pt x="40" y="1292"/>
                    <a:pt x="70" y="1302"/>
                  </a:cubicBezTo>
                  <a:cubicBezTo>
                    <a:pt x="80" y="1316"/>
                    <a:pt x="75" y="1311"/>
                    <a:pt x="84" y="1320"/>
                  </a:cubicBezTo>
                  <a:cubicBezTo>
                    <a:pt x="83" y="1326"/>
                    <a:pt x="79" y="1330"/>
                    <a:pt x="78" y="1336"/>
                  </a:cubicBezTo>
                  <a:cubicBezTo>
                    <a:pt x="77" y="1346"/>
                    <a:pt x="93" y="1361"/>
                    <a:pt x="98" y="1368"/>
                  </a:cubicBezTo>
                  <a:cubicBezTo>
                    <a:pt x="103" y="1376"/>
                    <a:pt x="122" y="1382"/>
                    <a:pt x="122" y="1382"/>
                  </a:cubicBezTo>
                  <a:cubicBezTo>
                    <a:pt x="125" y="1381"/>
                    <a:pt x="128" y="1382"/>
                    <a:pt x="130" y="1380"/>
                  </a:cubicBezTo>
                  <a:cubicBezTo>
                    <a:pt x="132" y="1379"/>
                    <a:pt x="130" y="1375"/>
                    <a:pt x="132" y="1374"/>
                  </a:cubicBezTo>
                  <a:cubicBezTo>
                    <a:pt x="134" y="1373"/>
                    <a:pt x="143" y="1384"/>
                    <a:pt x="144" y="1384"/>
                  </a:cubicBezTo>
                  <a:cubicBezTo>
                    <a:pt x="158" y="1396"/>
                    <a:pt x="177" y="1406"/>
                    <a:pt x="194" y="1412"/>
                  </a:cubicBezTo>
                  <a:cubicBezTo>
                    <a:pt x="197" y="1422"/>
                    <a:pt x="202" y="1420"/>
                    <a:pt x="212" y="1418"/>
                  </a:cubicBezTo>
                  <a:cubicBezTo>
                    <a:pt x="216" y="1415"/>
                    <a:pt x="220" y="1413"/>
                    <a:pt x="224" y="1410"/>
                  </a:cubicBezTo>
                  <a:cubicBezTo>
                    <a:pt x="228" y="1408"/>
                    <a:pt x="236" y="1406"/>
                    <a:pt x="236" y="1406"/>
                  </a:cubicBezTo>
                  <a:cubicBezTo>
                    <a:pt x="256" y="1413"/>
                    <a:pt x="278" y="1414"/>
                    <a:pt x="298" y="1416"/>
                  </a:cubicBezTo>
                  <a:cubicBezTo>
                    <a:pt x="307" y="1422"/>
                    <a:pt x="304" y="1427"/>
                    <a:pt x="316" y="1424"/>
                  </a:cubicBezTo>
                  <a:cubicBezTo>
                    <a:pt x="317" y="1416"/>
                    <a:pt x="316" y="1408"/>
                    <a:pt x="318" y="1400"/>
                  </a:cubicBezTo>
                  <a:cubicBezTo>
                    <a:pt x="322" y="1387"/>
                    <a:pt x="342" y="1413"/>
                    <a:pt x="346" y="1414"/>
                  </a:cubicBezTo>
                  <a:cubicBezTo>
                    <a:pt x="355" y="1400"/>
                    <a:pt x="370" y="1401"/>
                    <a:pt x="386" y="1400"/>
                  </a:cubicBezTo>
                  <a:cubicBezTo>
                    <a:pt x="395" y="1397"/>
                    <a:pt x="401" y="1391"/>
                    <a:pt x="410" y="1388"/>
                  </a:cubicBezTo>
                  <a:cubicBezTo>
                    <a:pt x="424" y="1390"/>
                    <a:pt x="438" y="1393"/>
                    <a:pt x="452" y="1398"/>
                  </a:cubicBezTo>
                  <a:cubicBezTo>
                    <a:pt x="454" y="1400"/>
                    <a:pt x="458" y="1406"/>
                    <a:pt x="458" y="1410"/>
                  </a:cubicBezTo>
                  <a:cubicBezTo>
                    <a:pt x="458" y="1414"/>
                    <a:pt x="454" y="1422"/>
                    <a:pt x="454" y="1422"/>
                  </a:cubicBezTo>
                  <a:cubicBezTo>
                    <a:pt x="462" y="1427"/>
                    <a:pt x="471" y="1429"/>
                    <a:pt x="480" y="1432"/>
                  </a:cubicBezTo>
                  <a:cubicBezTo>
                    <a:pt x="482" y="1433"/>
                    <a:pt x="486" y="1434"/>
                    <a:pt x="486" y="1434"/>
                  </a:cubicBezTo>
                  <a:cubicBezTo>
                    <a:pt x="498" y="1430"/>
                    <a:pt x="511" y="1431"/>
                    <a:pt x="522" y="1438"/>
                  </a:cubicBezTo>
                  <a:cubicBezTo>
                    <a:pt x="526" y="1444"/>
                    <a:pt x="530" y="1450"/>
                    <a:pt x="534" y="1456"/>
                  </a:cubicBezTo>
                  <a:cubicBezTo>
                    <a:pt x="537" y="1460"/>
                    <a:pt x="542" y="1468"/>
                    <a:pt x="542" y="1468"/>
                  </a:cubicBezTo>
                  <a:cubicBezTo>
                    <a:pt x="537" y="1484"/>
                    <a:pt x="531" y="1500"/>
                    <a:pt x="526" y="1516"/>
                  </a:cubicBezTo>
                  <a:cubicBezTo>
                    <a:pt x="522" y="1527"/>
                    <a:pt x="525" y="1520"/>
                    <a:pt x="516" y="1534"/>
                  </a:cubicBezTo>
                  <a:cubicBezTo>
                    <a:pt x="515" y="1536"/>
                    <a:pt x="512" y="1540"/>
                    <a:pt x="512" y="1540"/>
                  </a:cubicBezTo>
                  <a:cubicBezTo>
                    <a:pt x="516" y="1577"/>
                    <a:pt x="528" y="1570"/>
                    <a:pt x="546" y="1594"/>
                  </a:cubicBezTo>
                  <a:cubicBezTo>
                    <a:pt x="568" y="1622"/>
                    <a:pt x="585" y="1649"/>
                    <a:pt x="594" y="1684"/>
                  </a:cubicBezTo>
                  <a:cubicBezTo>
                    <a:pt x="593" y="1702"/>
                    <a:pt x="601" y="1747"/>
                    <a:pt x="578" y="1762"/>
                  </a:cubicBezTo>
                  <a:cubicBezTo>
                    <a:pt x="569" y="1790"/>
                    <a:pt x="576" y="1763"/>
                    <a:pt x="572" y="1818"/>
                  </a:cubicBezTo>
                  <a:cubicBezTo>
                    <a:pt x="571" y="1829"/>
                    <a:pt x="560" y="1837"/>
                    <a:pt x="556" y="1848"/>
                  </a:cubicBezTo>
                  <a:cubicBezTo>
                    <a:pt x="560" y="1877"/>
                    <a:pt x="572" y="1890"/>
                    <a:pt x="592" y="1910"/>
                  </a:cubicBezTo>
                  <a:cubicBezTo>
                    <a:pt x="596" y="1914"/>
                    <a:pt x="600" y="1917"/>
                    <a:pt x="602" y="1922"/>
                  </a:cubicBezTo>
                  <a:cubicBezTo>
                    <a:pt x="604" y="1926"/>
                    <a:pt x="606" y="1934"/>
                    <a:pt x="606" y="1934"/>
                  </a:cubicBezTo>
                  <a:cubicBezTo>
                    <a:pt x="608" y="1959"/>
                    <a:pt x="609" y="1976"/>
                    <a:pt x="612" y="1998"/>
                  </a:cubicBezTo>
                  <a:cubicBezTo>
                    <a:pt x="614" y="2012"/>
                    <a:pt x="613" y="2008"/>
                    <a:pt x="618" y="2022"/>
                  </a:cubicBezTo>
                  <a:cubicBezTo>
                    <a:pt x="619" y="2024"/>
                    <a:pt x="620" y="2028"/>
                    <a:pt x="620" y="2028"/>
                  </a:cubicBezTo>
                  <a:cubicBezTo>
                    <a:pt x="622" y="2048"/>
                    <a:pt x="623" y="2060"/>
                    <a:pt x="640" y="2072"/>
                  </a:cubicBezTo>
                  <a:cubicBezTo>
                    <a:pt x="645" y="2079"/>
                    <a:pt x="649" y="2083"/>
                    <a:pt x="656" y="2088"/>
                  </a:cubicBezTo>
                  <a:cubicBezTo>
                    <a:pt x="661" y="2104"/>
                    <a:pt x="669" y="2120"/>
                    <a:pt x="674" y="2136"/>
                  </a:cubicBezTo>
                  <a:cubicBezTo>
                    <a:pt x="673" y="2142"/>
                    <a:pt x="675" y="2149"/>
                    <a:pt x="672" y="2154"/>
                  </a:cubicBezTo>
                  <a:cubicBezTo>
                    <a:pt x="670" y="2158"/>
                    <a:pt x="660" y="2162"/>
                    <a:pt x="660" y="2162"/>
                  </a:cubicBezTo>
                  <a:cubicBezTo>
                    <a:pt x="649" y="2179"/>
                    <a:pt x="678" y="2181"/>
                    <a:pt x="688" y="2182"/>
                  </a:cubicBezTo>
                  <a:cubicBezTo>
                    <a:pt x="716" y="2176"/>
                    <a:pt x="741" y="2170"/>
                    <a:pt x="770" y="2168"/>
                  </a:cubicBezTo>
                  <a:cubicBezTo>
                    <a:pt x="794" y="2164"/>
                    <a:pt x="816" y="2159"/>
                    <a:pt x="840" y="2156"/>
                  </a:cubicBezTo>
                  <a:cubicBezTo>
                    <a:pt x="844" y="2155"/>
                    <a:pt x="848" y="2154"/>
                    <a:pt x="852" y="2152"/>
                  </a:cubicBezTo>
                  <a:cubicBezTo>
                    <a:pt x="854" y="2151"/>
                    <a:pt x="856" y="2149"/>
                    <a:pt x="858" y="2148"/>
                  </a:cubicBezTo>
                  <a:cubicBezTo>
                    <a:pt x="862" y="2146"/>
                    <a:pt x="870" y="2144"/>
                    <a:pt x="870" y="2144"/>
                  </a:cubicBezTo>
                  <a:cubicBezTo>
                    <a:pt x="877" y="2137"/>
                    <a:pt x="884" y="2129"/>
                    <a:pt x="892" y="2124"/>
                  </a:cubicBezTo>
                  <a:cubicBezTo>
                    <a:pt x="897" y="2117"/>
                    <a:pt x="901" y="2113"/>
                    <a:pt x="908" y="2108"/>
                  </a:cubicBezTo>
                  <a:cubicBezTo>
                    <a:pt x="914" y="2099"/>
                    <a:pt x="926" y="2093"/>
                    <a:pt x="936" y="2090"/>
                  </a:cubicBezTo>
                  <a:cubicBezTo>
                    <a:pt x="951" y="2075"/>
                    <a:pt x="965" y="2059"/>
                    <a:pt x="972" y="2038"/>
                  </a:cubicBezTo>
                  <a:cubicBezTo>
                    <a:pt x="971" y="2034"/>
                    <a:pt x="970" y="2030"/>
                    <a:pt x="970" y="2026"/>
                  </a:cubicBezTo>
                  <a:cubicBezTo>
                    <a:pt x="970" y="1985"/>
                    <a:pt x="979" y="1999"/>
                    <a:pt x="1002" y="1984"/>
                  </a:cubicBezTo>
                  <a:cubicBezTo>
                    <a:pt x="1008" y="1976"/>
                    <a:pt x="1013" y="1969"/>
                    <a:pt x="1016" y="1960"/>
                  </a:cubicBezTo>
                  <a:cubicBezTo>
                    <a:pt x="1015" y="1938"/>
                    <a:pt x="1017" y="1912"/>
                    <a:pt x="1004" y="1892"/>
                  </a:cubicBezTo>
                  <a:cubicBezTo>
                    <a:pt x="1009" y="1878"/>
                    <a:pt x="1025" y="1886"/>
                    <a:pt x="1036" y="1890"/>
                  </a:cubicBezTo>
                  <a:cubicBezTo>
                    <a:pt x="1040" y="1896"/>
                    <a:pt x="1040" y="1907"/>
                    <a:pt x="1044" y="1896"/>
                  </a:cubicBezTo>
                  <a:cubicBezTo>
                    <a:pt x="1045" y="1882"/>
                    <a:pt x="1045" y="1868"/>
                    <a:pt x="1046" y="1854"/>
                  </a:cubicBezTo>
                  <a:cubicBezTo>
                    <a:pt x="1047" y="1843"/>
                    <a:pt x="1077" y="1840"/>
                    <a:pt x="1086" y="1834"/>
                  </a:cubicBezTo>
                  <a:cubicBezTo>
                    <a:pt x="1092" y="1825"/>
                    <a:pt x="1105" y="1818"/>
                    <a:pt x="1114" y="1812"/>
                  </a:cubicBezTo>
                  <a:cubicBezTo>
                    <a:pt x="1118" y="1809"/>
                    <a:pt x="1126" y="1804"/>
                    <a:pt x="1126" y="1804"/>
                  </a:cubicBezTo>
                  <a:cubicBezTo>
                    <a:pt x="1137" y="1788"/>
                    <a:pt x="1125" y="1773"/>
                    <a:pt x="1122" y="1756"/>
                  </a:cubicBezTo>
                  <a:cubicBezTo>
                    <a:pt x="1124" y="1742"/>
                    <a:pt x="1126" y="1740"/>
                    <a:pt x="1130" y="1728"/>
                  </a:cubicBezTo>
                  <a:cubicBezTo>
                    <a:pt x="1127" y="1713"/>
                    <a:pt x="1120" y="1712"/>
                    <a:pt x="1110" y="1702"/>
                  </a:cubicBezTo>
                  <a:cubicBezTo>
                    <a:pt x="1108" y="1696"/>
                    <a:pt x="1104" y="1684"/>
                    <a:pt x="1104" y="1684"/>
                  </a:cubicBezTo>
                  <a:cubicBezTo>
                    <a:pt x="1105" y="1664"/>
                    <a:pt x="1105" y="1644"/>
                    <a:pt x="1106" y="1624"/>
                  </a:cubicBezTo>
                  <a:cubicBezTo>
                    <a:pt x="1108" y="1587"/>
                    <a:pt x="1144" y="1574"/>
                    <a:pt x="1166" y="1552"/>
                  </a:cubicBezTo>
                  <a:cubicBezTo>
                    <a:pt x="1169" y="1544"/>
                    <a:pt x="1175" y="1544"/>
                    <a:pt x="1178" y="1536"/>
                  </a:cubicBezTo>
                  <a:cubicBezTo>
                    <a:pt x="1183" y="1524"/>
                    <a:pt x="1181" y="1521"/>
                    <a:pt x="1190" y="1512"/>
                  </a:cubicBezTo>
                  <a:cubicBezTo>
                    <a:pt x="1194" y="1501"/>
                    <a:pt x="1204" y="1484"/>
                    <a:pt x="1216" y="1480"/>
                  </a:cubicBezTo>
                  <a:cubicBezTo>
                    <a:pt x="1222" y="1471"/>
                    <a:pt x="1229" y="1464"/>
                    <a:pt x="1238" y="1458"/>
                  </a:cubicBezTo>
                  <a:cubicBezTo>
                    <a:pt x="1243" y="1451"/>
                    <a:pt x="1247" y="1451"/>
                    <a:pt x="1254" y="1446"/>
                  </a:cubicBezTo>
                  <a:cubicBezTo>
                    <a:pt x="1259" y="1439"/>
                    <a:pt x="1262" y="1437"/>
                    <a:pt x="1270" y="1434"/>
                  </a:cubicBezTo>
                  <a:cubicBezTo>
                    <a:pt x="1279" y="1420"/>
                    <a:pt x="1274" y="1425"/>
                    <a:pt x="1284" y="1418"/>
                  </a:cubicBezTo>
                  <a:cubicBezTo>
                    <a:pt x="1292" y="1406"/>
                    <a:pt x="1300" y="1394"/>
                    <a:pt x="1308" y="1382"/>
                  </a:cubicBezTo>
                  <a:cubicBezTo>
                    <a:pt x="1313" y="1374"/>
                    <a:pt x="1315" y="1359"/>
                    <a:pt x="1318" y="1350"/>
                  </a:cubicBezTo>
                  <a:cubicBezTo>
                    <a:pt x="1322" y="1339"/>
                    <a:pt x="1319" y="1346"/>
                    <a:pt x="1328" y="1332"/>
                  </a:cubicBezTo>
                  <a:cubicBezTo>
                    <a:pt x="1333" y="1324"/>
                    <a:pt x="1333" y="1313"/>
                    <a:pt x="1336" y="1304"/>
                  </a:cubicBezTo>
                  <a:cubicBezTo>
                    <a:pt x="1333" y="1289"/>
                    <a:pt x="1329" y="1295"/>
                    <a:pt x="1316" y="1298"/>
                  </a:cubicBezTo>
                  <a:cubicBezTo>
                    <a:pt x="1290" y="1315"/>
                    <a:pt x="1252" y="1311"/>
                    <a:pt x="1224" y="1312"/>
                  </a:cubicBezTo>
                  <a:cubicBezTo>
                    <a:pt x="1186" y="1309"/>
                    <a:pt x="1190" y="1304"/>
                    <a:pt x="1168" y="1282"/>
                  </a:cubicBezTo>
                  <a:cubicBezTo>
                    <a:pt x="1163" y="1266"/>
                    <a:pt x="1153" y="1259"/>
                    <a:pt x="1140" y="1250"/>
                  </a:cubicBezTo>
                  <a:cubicBezTo>
                    <a:pt x="1135" y="1246"/>
                    <a:pt x="1122" y="1242"/>
                    <a:pt x="1122" y="1242"/>
                  </a:cubicBezTo>
                  <a:cubicBezTo>
                    <a:pt x="1113" y="1215"/>
                    <a:pt x="1102" y="1190"/>
                    <a:pt x="1086" y="1166"/>
                  </a:cubicBezTo>
                  <a:cubicBezTo>
                    <a:pt x="1079" y="1156"/>
                    <a:pt x="1084" y="1161"/>
                    <a:pt x="1070" y="1152"/>
                  </a:cubicBezTo>
                  <a:cubicBezTo>
                    <a:pt x="1066" y="1149"/>
                    <a:pt x="1058" y="1144"/>
                    <a:pt x="1058" y="1144"/>
                  </a:cubicBezTo>
                  <a:cubicBezTo>
                    <a:pt x="1046" y="1126"/>
                    <a:pt x="1056" y="1104"/>
                    <a:pt x="1044" y="1086"/>
                  </a:cubicBezTo>
                  <a:cubicBezTo>
                    <a:pt x="1029" y="1063"/>
                    <a:pt x="1009" y="1033"/>
                    <a:pt x="990" y="1014"/>
                  </a:cubicBezTo>
                  <a:cubicBezTo>
                    <a:pt x="986" y="996"/>
                    <a:pt x="980" y="985"/>
                    <a:pt x="970" y="970"/>
                  </a:cubicBezTo>
                  <a:cubicBezTo>
                    <a:pt x="966" y="965"/>
                    <a:pt x="962" y="952"/>
                    <a:pt x="962" y="952"/>
                  </a:cubicBezTo>
                  <a:cubicBezTo>
                    <a:pt x="985" y="944"/>
                    <a:pt x="1006" y="982"/>
                    <a:pt x="1020" y="996"/>
                  </a:cubicBezTo>
                  <a:cubicBezTo>
                    <a:pt x="1026" y="1015"/>
                    <a:pt x="1026" y="1017"/>
                    <a:pt x="1046" y="1024"/>
                  </a:cubicBezTo>
                  <a:cubicBezTo>
                    <a:pt x="1053" y="1026"/>
                    <a:pt x="1064" y="1036"/>
                    <a:pt x="1064" y="1036"/>
                  </a:cubicBezTo>
                  <a:cubicBezTo>
                    <a:pt x="1069" y="1044"/>
                    <a:pt x="1075" y="1050"/>
                    <a:pt x="1080" y="1058"/>
                  </a:cubicBezTo>
                  <a:cubicBezTo>
                    <a:pt x="1081" y="1075"/>
                    <a:pt x="1082" y="1082"/>
                    <a:pt x="1086" y="1096"/>
                  </a:cubicBezTo>
                  <a:cubicBezTo>
                    <a:pt x="1089" y="1125"/>
                    <a:pt x="1091" y="1124"/>
                    <a:pt x="1116" y="1132"/>
                  </a:cubicBezTo>
                  <a:cubicBezTo>
                    <a:pt x="1122" y="1138"/>
                    <a:pt x="1126" y="1144"/>
                    <a:pt x="1132" y="1150"/>
                  </a:cubicBezTo>
                  <a:cubicBezTo>
                    <a:pt x="1133" y="1152"/>
                    <a:pt x="1134" y="1154"/>
                    <a:pt x="1134" y="1156"/>
                  </a:cubicBezTo>
                  <a:cubicBezTo>
                    <a:pt x="1135" y="1161"/>
                    <a:pt x="1135" y="1167"/>
                    <a:pt x="1136" y="1172"/>
                  </a:cubicBezTo>
                  <a:cubicBezTo>
                    <a:pt x="1139" y="1182"/>
                    <a:pt x="1157" y="1187"/>
                    <a:pt x="1164" y="1194"/>
                  </a:cubicBezTo>
                  <a:cubicBezTo>
                    <a:pt x="1179" y="1238"/>
                    <a:pt x="1157" y="1261"/>
                    <a:pt x="1210" y="1274"/>
                  </a:cubicBezTo>
                  <a:cubicBezTo>
                    <a:pt x="1225" y="1272"/>
                    <a:pt x="1231" y="1274"/>
                    <a:pt x="1242" y="1266"/>
                  </a:cubicBezTo>
                  <a:cubicBezTo>
                    <a:pt x="1248" y="1257"/>
                    <a:pt x="1255" y="1255"/>
                    <a:pt x="1264" y="1250"/>
                  </a:cubicBezTo>
                  <a:cubicBezTo>
                    <a:pt x="1292" y="1234"/>
                    <a:pt x="1301" y="1229"/>
                    <a:pt x="1334" y="1222"/>
                  </a:cubicBezTo>
                  <a:cubicBezTo>
                    <a:pt x="1343" y="1220"/>
                    <a:pt x="1353" y="1217"/>
                    <a:pt x="1362" y="1214"/>
                  </a:cubicBezTo>
                  <a:cubicBezTo>
                    <a:pt x="1371" y="1211"/>
                    <a:pt x="1377" y="1201"/>
                    <a:pt x="1386" y="1198"/>
                  </a:cubicBezTo>
                  <a:cubicBezTo>
                    <a:pt x="1398" y="1194"/>
                    <a:pt x="1410" y="1193"/>
                    <a:pt x="1420" y="1186"/>
                  </a:cubicBezTo>
                  <a:cubicBezTo>
                    <a:pt x="1426" y="1177"/>
                    <a:pt x="1435" y="1171"/>
                    <a:pt x="1440" y="1162"/>
                  </a:cubicBezTo>
                  <a:cubicBezTo>
                    <a:pt x="1446" y="1150"/>
                    <a:pt x="1448" y="1136"/>
                    <a:pt x="1460" y="1128"/>
                  </a:cubicBezTo>
                  <a:cubicBezTo>
                    <a:pt x="1467" y="1117"/>
                    <a:pt x="1470" y="1104"/>
                    <a:pt x="1474" y="1092"/>
                  </a:cubicBezTo>
                  <a:cubicBezTo>
                    <a:pt x="1476" y="1085"/>
                    <a:pt x="1482" y="1081"/>
                    <a:pt x="1484" y="1074"/>
                  </a:cubicBezTo>
                  <a:cubicBezTo>
                    <a:pt x="1475" y="1071"/>
                    <a:pt x="1475" y="1077"/>
                    <a:pt x="1466" y="1080"/>
                  </a:cubicBezTo>
                  <a:cubicBezTo>
                    <a:pt x="1461" y="1073"/>
                    <a:pt x="1467" y="1065"/>
                    <a:pt x="1460" y="1060"/>
                  </a:cubicBezTo>
                  <a:cubicBezTo>
                    <a:pt x="1455" y="1057"/>
                    <a:pt x="1442" y="1054"/>
                    <a:pt x="1442" y="1054"/>
                  </a:cubicBezTo>
                  <a:cubicBezTo>
                    <a:pt x="1432" y="1044"/>
                    <a:pt x="1430" y="1047"/>
                    <a:pt x="1418" y="1052"/>
                  </a:cubicBezTo>
                  <a:cubicBezTo>
                    <a:pt x="1414" y="1054"/>
                    <a:pt x="1406" y="1056"/>
                    <a:pt x="1406" y="1056"/>
                  </a:cubicBezTo>
                  <a:cubicBezTo>
                    <a:pt x="1402" y="1055"/>
                    <a:pt x="1397" y="1057"/>
                    <a:pt x="1394" y="1054"/>
                  </a:cubicBezTo>
                  <a:cubicBezTo>
                    <a:pt x="1391" y="1051"/>
                    <a:pt x="1390" y="1042"/>
                    <a:pt x="1390" y="1042"/>
                  </a:cubicBezTo>
                  <a:cubicBezTo>
                    <a:pt x="1392" y="1041"/>
                    <a:pt x="1394" y="1039"/>
                    <a:pt x="1396" y="1038"/>
                  </a:cubicBezTo>
                  <a:cubicBezTo>
                    <a:pt x="1410" y="1034"/>
                    <a:pt x="1419" y="1042"/>
                    <a:pt x="1410" y="1022"/>
                  </a:cubicBezTo>
                  <a:cubicBezTo>
                    <a:pt x="1409" y="1020"/>
                    <a:pt x="1406" y="1019"/>
                    <a:pt x="1404" y="1018"/>
                  </a:cubicBezTo>
                  <a:cubicBezTo>
                    <a:pt x="1400" y="1019"/>
                    <a:pt x="1394" y="1018"/>
                    <a:pt x="1392" y="1022"/>
                  </a:cubicBezTo>
                  <a:cubicBezTo>
                    <a:pt x="1391" y="1024"/>
                    <a:pt x="1390" y="1026"/>
                    <a:pt x="1388" y="1028"/>
                  </a:cubicBezTo>
                  <a:cubicBezTo>
                    <a:pt x="1377" y="1037"/>
                    <a:pt x="1363" y="1040"/>
                    <a:pt x="1350" y="1044"/>
                  </a:cubicBezTo>
                  <a:cubicBezTo>
                    <a:pt x="1345" y="1043"/>
                    <a:pt x="1339" y="1041"/>
                    <a:pt x="1334" y="1040"/>
                  </a:cubicBezTo>
                  <a:cubicBezTo>
                    <a:pt x="1331" y="1039"/>
                    <a:pt x="1326" y="1038"/>
                    <a:pt x="1326" y="1038"/>
                  </a:cubicBezTo>
                  <a:cubicBezTo>
                    <a:pt x="1314" y="1020"/>
                    <a:pt x="1311" y="1018"/>
                    <a:pt x="1290" y="1014"/>
                  </a:cubicBezTo>
                  <a:cubicBezTo>
                    <a:pt x="1291" y="1008"/>
                    <a:pt x="1294" y="1000"/>
                    <a:pt x="1290" y="994"/>
                  </a:cubicBezTo>
                  <a:cubicBezTo>
                    <a:pt x="1288" y="991"/>
                    <a:pt x="1276" y="986"/>
                    <a:pt x="1272" y="984"/>
                  </a:cubicBezTo>
                  <a:cubicBezTo>
                    <a:pt x="1268" y="982"/>
                    <a:pt x="1260" y="980"/>
                    <a:pt x="1260" y="980"/>
                  </a:cubicBezTo>
                  <a:cubicBezTo>
                    <a:pt x="1252" y="972"/>
                    <a:pt x="1244" y="968"/>
                    <a:pt x="1236" y="960"/>
                  </a:cubicBezTo>
                  <a:cubicBezTo>
                    <a:pt x="1238" y="947"/>
                    <a:pt x="1239" y="938"/>
                    <a:pt x="1252" y="934"/>
                  </a:cubicBezTo>
                  <a:cubicBezTo>
                    <a:pt x="1270" y="936"/>
                    <a:pt x="1286" y="940"/>
                    <a:pt x="1304" y="944"/>
                  </a:cubicBezTo>
                  <a:cubicBezTo>
                    <a:pt x="1311" y="954"/>
                    <a:pt x="1314" y="959"/>
                    <a:pt x="1324" y="966"/>
                  </a:cubicBezTo>
                  <a:cubicBezTo>
                    <a:pt x="1335" y="983"/>
                    <a:pt x="1346" y="985"/>
                    <a:pt x="1362" y="996"/>
                  </a:cubicBezTo>
                  <a:cubicBezTo>
                    <a:pt x="1374" y="995"/>
                    <a:pt x="1389" y="1000"/>
                    <a:pt x="1398" y="992"/>
                  </a:cubicBezTo>
                  <a:cubicBezTo>
                    <a:pt x="1411" y="982"/>
                    <a:pt x="1393" y="989"/>
                    <a:pt x="1408" y="984"/>
                  </a:cubicBezTo>
                  <a:cubicBezTo>
                    <a:pt x="1414" y="988"/>
                    <a:pt x="1420" y="990"/>
                    <a:pt x="1426" y="994"/>
                  </a:cubicBezTo>
                  <a:cubicBezTo>
                    <a:pt x="1435" y="1007"/>
                    <a:pt x="1454" y="1005"/>
                    <a:pt x="1468" y="1008"/>
                  </a:cubicBezTo>
                  <a:cubicBezTo>
                    <a:pt x="1491" y="1023"/>
                    <a:pt x="1475" y="1016"/>
                    <a:pt x="1518" y="1018"/>
                  </a:cubicBezTo>
                  <a:cubicBezTo>
                    <a:pt x="1531" y="1022"/>
                    <a:pt x="1538" y="1026"/>
                    <a:pt x="1546" y="1038"/>
                  </a:cubicBezTo>
                  <a:cubicBezTo>
                    <a:pt x="1542" y="1053"/>
                    <a:pt x="1552" y="1045"/>
                    <a:pt x="1560" y="1040"/>
                  </a:cubicBezTo>
                  <a:cubicBezTo>
                    <a:pt x="1563" y="1032"/>
                    <a:pt x="1567" y="1032"/>
                    <a:pt x="1570" y="1024"/>
                  </a:cubicBezTo>
                  <a:cubicBezTo>
                    <a:pt x="1583" y="1028"/>
                    <a:pt x="1580" y="1034"/>
                    <a:pt x="1578" y="1048"/>
                  </a:cubicBezTo>
                  <a:cubicBezTo>
                    <a:pt x="1590" y="1056"/>
                    <a:pt x="1603" y="1052"/>
                    <a:pt x="1616" y="1056"/>
                  </a:cubicBezTo>
                  <a:cubicBezTo>
                    <a:pt x="1625" y="1059"/>
                    <a:pt x="1631" y="1067"/>
                    <a:pt x="1640" y="1070"/>
                  </a:cubicBezTo>
                  <a:cubicBezTo>
                    <a:pt x="1655" y="1075"/>
                    <a:pt x="1670" y="1080"/>
                    <a:pt x="1682" y="1092"/>
                  </a:cubicBezTo>
                  <a:cubicBezTo>
                    <a:pt x="1686" y="1105"/>
                    <a:pt x="1692" y="1112"/>
                    <a:pt x="1704" y="1116"/>
                  </a:cubicBezTo>
                  <a:cubicBezTo>
                    <a:pt x="1710" y="1125"/>
                    <a:pt x="1713" y="1132"/>
                    <a:pt x="1722" y="1138"/>
                  </a:cubicBezTo>
                  <a:cubicBezTo>
                    <a:pt x="1740" y="1135"/>
                    <a:pt x="1732" y="1137"/>
                    <a:pt x="1748" y="1132"/>
                  </a:cubicBezTo>
                  <a:cubicBezTo>
                    <a:pt x="1750" y="1131"/>
                    <a:pt x="1754" y="1130"/>
                    <a:pt x="1754" y="1130"/>
                  </a:cubicBezTo>
                  <a:cubicBezTo>
                    <a:pt x="1767" y="1139"/>
                    <a:pt x="1757" y="1126"/>
                    <a:pt x="1754" y="1122"/>
                  </a:cubicBezTo>
                  <a:cubicBezTo>
                    <a:pt x="1750" y="1128"/>
                    <a:pt x="1744" y="1133"/>
                    <a:pt x="1742" y="1140"/>
                  </a:cubicBezTo>
                  <a:cubicBezTo>
                    <a:pt x="1741" y="1144"/>
                    <a:pt x="1738" y="1152"/>
                    <a:pt x="1738" y="1152"/>
                  </a:cubicBezTo>
                  <a:cubicBezTo>
                    <a:pt x="1739" y="1161"/>
                    <a:pt x="1741" y="1176"/>
                    <a:pt x="1754" y="1176"/>
                  </a:cubicBezTo>
                  <a:lnTo>
                    <a:pt x="1756" y="1222"/>
                  </a:lnTo>
                  <a:lnTo>
                    <a:pt x="1794" y="1340"/>
                  </a:lnTo>
                  <a:lnTo>
                    <a:pt x="1826" y="1378"/>
                  </a:lnTo>
                  <a:lnTo>
                    <a:pt x="1884" y="1326"/>
                  </a:lnTo>
                  <a:lnTo>
                    <a:pt x="1880" y="1290"/>
                  </a:lnTo>
                  <a:lnTo>
                    <a:pt x="1894" y="1280"/>
                  </a:lnTo>
                  <a:lnTo>
                    <a:pt x="1892" y="1236"/>
                  </a:lnTo>
                  <a:lnTo>
                    <a:pt x="1930" y="1222"/>
                  </a:lnTo>
                  <a:lnTo>
                    <a:pt x="2022" y="1142"/>
                  </a:lnTo>
                  <a:lnTo>
                    <a:pt x="2038" y="1122"/>
                  </a:lnTo>
                  <a:lnTo>
                    <a:pt x="2112" y="1102"/>
                  </a:lnTo>
                  <a:lnTo>
                    <a:pt x="2138" y="1132"/>
                  </a:lnTo>
                  <a:lnTo>
                    <a:pt x="2130" y="1146"/>
                  </a:lnTo>
                  <a:lnTo>
                    <a:pt x="2154" y="1170"/>
                  </a:lnTo>
                  <a:lnTo>
                    <a:pt x="2160" y="1200"/>
                  </a:lnTo>
                  <a:lnTo>
                    <a:pt x="2182" y="1210"/>
                  </a:lnTo>
                  <a:lnTo>
                    <a:pt x="2230" y="1192"/>
                  </a:lnTo>
                  <a:lnTo>
                    <a:pt x="2228" y="1300"/>
                  </a:lnTo>
                  <a:lnTo>
                    <a:pt x="2240" y="1276"/>
                  </a:lnTo>
                  <a:lnTo>
                    <a:pt x="2270" y="1334"/>
                  </a:lnTo>
                  <a:lnTo>
                    <a:pt x="2266" y="1374"/>
                  </a:lnTo>
                  <a:lnTo>
                    <a:pt x="2286" y="1350"/>
                  </a:lnTo>
                  <a:lnTo>
                    <a:pt x="2290" y="1330"/>
                  </a:lnTo>
                  <a:lnTo>
                    <a:pt x="2312" y="1296"/>
                  </a:lnTo>
                  <a:lnTo>
                    <a:pt x="2298" y="1278"/>
                  </a:lnTo>
                  <a:lnTo>
                    <a:pt x="2310" y="1258"/>
                  </a:lnTo>
                  <a:lnTo>
                    <a:pt x="2294" y="1218"/>
                  </a:lnTo>
                  <a:lnTo>
                    <a:pt x="2304" y="1188"/>
                  </a:lnTo>
                  <a:lnTo>
                    <a:pt x="2280" y="1196"/>
                  </a:lnTo>
                  <a:lnTo>
                    <a:pt x="2270" y="1168"/>
                  </a:lnTo>
                  <a:lnTo>
                    <a:pt x="2262" y="1128"/>
                  </a:lnTo>
                  <a:lnTo>
                    <a:pt x="2278" y="1090"/>
                  </a:lnTo>
                  <a:lnTo>
                    <a:pt x="2298" y="1116"/>
                  </a:lnTo>
                  <a:lnTo>
                    <a:pt x="2290" y="1176"/>
                  </a:lnTo>
                  <a:lnTo>
                    <a:pt x="2312" y="1134"/>
                  </a:lnTo>
                  <a:lnTo>
                    <a:pt x="2304" y="1102"/>
                  </a:lnTo>
                  <a:lnTo>
                    <a:pt x="2330" y="1080"/>
                  </a:lnTo>
                  <a:lnTo>
                    <a:pt x="2330" y="1066"/>
                  </a:lnTo>
                  <a:lnTo>
                    <a:pt x="2338" y="1070"/>
                  </a:lnTo>
                  <a:lnTo>
                    <a:pt x="2388" y="1012"/>
                  </a:lnTo>
                  <a:lnTo>
                    <a:pt x="2400" y="918"/>
                  </a:lnTo>
                  <a:lnTo>
                    <a:pt x="2406" y="880"/>
                  </a:lnTo>
                  <a:lnTo>
                    <a:pt x="2386" y="892"/>
                  </a:lnTo>
                  <a:lnTo>
                    <a:pt x="2378" y="878"/>
                  </a:lnTo>
                  <a:lnTo>
                    <a:pt x="2394" y="856"/>
                  </a:lnTo>
                  <a:lnTo>
                    <a:pt x="2362" y="796"/>
                  </a:lnTo>
                  <a:lnTo>
                    <a:pt x="2344" y="780"/>
                  </a:lnTo>
                  <a:lnTo>
                    <a:pt x="2372" y="732"/>
                  </a:lnTo>
                  <a:lnTo>
                    <a:pt x="2342" y="726"/>
                  </a:lnTo>
                  <a:lnTo>
                    <a:pt x="2318" y="716"/>
                  </a:lnTo>
                  <a:lnTo>
                    <a:pt x="2328" y="680"/>
                  </a:lnTo>
                  <a:lnTo>
                    <a:pt x="2344" y="658"/>
                  </a:lnTo>
                  <a:lnTo>
                    <a:pt x="2348" y="700"/>
                  </a:lnTo>
                  <a:lnTo>
                    <a:pt x="2378" y="674"/>
                  </a:lnTo>
                  <a:lnTo>
                    <a:pt x="2400" y="672"/>
                  </a:lnTo>
                  <a:lnTo>
                    <a:pt x="2390" y="700"/>
                  </a:lnTo>
                  <a:lnTo>
                    <a:pt x="2424" y="712"/>
                  </a:lnTo>
                  <a:lnTo>
                    <a:pt x="2414" y="734"/>
                  </a:lnTo>
                  <a:lnTo>
                    <a:pt x="2434" y="754"/>
                  </a:lnTo>
                  <a:lnTo>
                    <a:pt x="2434" y="790"/>
                  </a:lnTo>
                  <a:lnTo>
                    <a:pt x="2474" y="754"/>
                  </a:lnTo>
                  <a:lnTo>
                    <a:pt x="2460" y="716"/>
                  </a:lnTo>
                  <a:lnTo>
                    <a:pt x="2420" y="660"/>
                  </a:lnTo>
                  <a:lnTo>
                    <a:pt x="2434" y="640"/>
                  </a:lnTo>
                  <a:lnTo>
                    <a:pt x="2426" y="608"/>
                  </a:lnTo>
                  <a:lnTo>
                    <a:pt x="2452" y="578"/>
                  </a:lnTo>
                  <a:lnTo>
                    <a:pt x="2484" y="564"/>
                  </a:lnTo>
                  <a:lnTo>
                    <a:pt x="2482" y="500"/>
                  </a:lnTo>
                  <a:lnTo>
                    <a:pt x="2480" y="454"/>
                  </a:lnTo>
                  <a:lnTo>
                    <a:pt x="2470" y="414"/>
                  </a:lnTo>
                  <a:lnTo>
                    <a:pt x="2434" y="344"/>
                  </a:lnTo>
                  <a:lnTo>
                    <a:pt x="2428" y="378"/>
                  </a:lnTo>
                  <a:lnTo>
                    <a:pt x="2402" y="356"/>
                  </a:lnTo>
                  <a:lnTo>
                    <a:pt x="2380" y="366"/>
                  </a:lnTo>
                  <a:lnTo>
                    <a:pt x="2400" y="314"/>
                  </a:lnTo>
                  <a:lnTo>
                    <a:pt x="2420" y="270"/>
                  </a:lnTo>
                  <a:lnTo>
                    <a:pt x="2460" y="250"/>
                  </a:lnTo>
                  <a:lnTo>
                    <a:pt x="2464" y="228"/>
                  </a:lnTo>
                  <a:lnTo>
                    <a:pt x="2490" y="220"/>
                  </a:lnTo>
                  <a:lnTo>
                    <a:pt x="2490" y="240"/>
                  </a:lnTo>
                  <a:lnTo>
                    <a:pt x="2522" y="208"/>
                  </a:lnTo>
                  <a:lnTo>
                    <a:pt x="2504" y="200"/>
                  </a:lnTo>
                  <a:lnTo>
                    <a:pt x="2504" y="174"/>
                  </a:lnTo>
                  <a:lnTo>
                    <a:pt x="2526" y="158"/>
                  </a:lnTo>
                  <a:lnTo>
                    <a:pt x="2534" y="178"/>
                  </a:lnTo>
                  <a:lnTo>
                    <a:pt x="2564" y="148"/>
                  </a:lnTo>
                  <a:lnTo>
                    <a:pt x="2560" y="174"/>
                  </a:lnTo>
                  <a:lnTo>
                    <a:pt x="2562" y="196"/>
                  </a:lnTo>
                  <a:lnTo>
                    <a:pt x="2560" y="224"/>
                  </a:lnTo>
                  <a:lnTo>
                    <a:pt x="2550" y="248"/>
                  </a:lnTo>
                  <a:lnTo>
                    <a:pt x="2570" y="276"/>
                  </a:lnTo>
                  <a:lnTo>
                    <a:pt x="2578" y="296"/>
                  </a:lnTo>
                  <a:lnTo>
                    <a:pt x="2590" y="292"/>
                  </a:lnTo>
                  <a:lnTo>
                    <a:pt x="2650" y="354"/>
                  </a:lnTo>
                  <a:lnTo>
                    <a:pt x="2662" y="324"/>
                  </a:lnTo>
                  <a:lnTo>
                    <a:pt x="2678" y="300"/>
                  </a:lnTo>
                  <a:lnTo>
                    <a:pt x="2652" y="286"/>
                  </a:lnTo>
                  <a:lnTo>
                    <a:pt x="2658" y="260"/>
                  </a:lnTo>
                  <a:lnTo>
                    <a:pt x="2658" y="242"/>
                  </a:lnTo>
                  <a:lnTo>
                    <a:pt x="2630" y="214"/>
                  </a:lnTo>
                  <a:lnTo>
                    <a:pt x="2606" y="210"/>
                  </a:lnTo>
                  <a:lnTo>
                    <a:pt x="2584" y="180"/>
                  </a:lnTo>
                  <a:lnTo>
                    <a:pt x="2614" y="172"/>
                  </a:lnTo>
                  <a:lnTo>
                    <a:pt x="2628" y="148"/>
                  </a:lnTo>
                  <a:lnTo>
                    <a:pt x="2648" y="156"/>
                  </a:lnTo>
                  <a:lnTo>
                    <a:pt x="2666" y="146"/>
                  </a:lnTo>
                  <a:lnTo>
                    <a:pt x="2654" y="118"/>
                  </a:lnTo>
                  <a:lnTo>
                    <a:pt x="2666" y="92"/>
                  </a:lnTo>
                  <a:lnTo>
                    <a:pt x="2694" y="84"/>
                  </a:lnTo>
                  <a:lnTo>
                    <a:pt x="2668" y="74"/>
                  </a:lnTo>
                  <a:lnTo>
                    <a:pt x="2630" y="66"/>
                  </a:lnTo>
                  <a:lnTo>
                    <a:pt x="2650" y="46"/>
                  </a:lnTo>
                  <a:lnTo>
                    <a:pt x="2646" y="30"/>
                  </a:lnTo>
                  <a:lnTo>
                    <a:pt x="2666" y="42"/>
                  </a:lnTo>
                  <a:lnTo>
                    <a:pt x="2674" y="30"/>
                  </a:lnTo>
                  <a:lnTo>
                    <a:pt x="2696" y="30"/>
                  </a:lnTo>
                  <a:lnTo>
                    <a:pt x="2714" y="50"/>
                  </a:lnTo>
                  <a:lnTo>
                    <a:pt x="2742" y="34"/>
                  </a:lnTo>
                  <a:lnTo>
                    <a:pt x="2720" y="18"/>
                  </a:lnTo>
                  <a:lnTo>
                    <a:pt x="2716" y="0"/>
                  </a:lnTo>
                  <a:lnTo>
                    <a:pt x="2692" y="2"/>
                  </a:lnTo>
                  <a:lnTo>
                    <a:pt x="2668" y="10"/>
                  </a:lnTo>
                  <a:lnTo>
                    <a:pt x="926" y="90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88177" name="Line 2"/>
          <p:cNvSpPr>
            <a:spLocks noChangeShapeType="1"/>
          </p:cNvSpPr>
          <p:nvPr/>
        </p:nvSpPr>
        <p:spPr bwMode="auto">
          <a:xfrm flipH="1" flipV="1">
            <a:off x="1887538" y="4344988"/>
            <a:ext cx="2662237" cy="173355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8179" name="Line 4"/>
          <p:cNvSpPr>
            <a:spLocks noChangeShapeType="1"/>
          </p:cNvSpPr>
          <p:nvPr/>
        </p:nvSpPr>
        <p:spPr bwMode="auto">
          <a:xfrm flipV="1">
            <a:off x="4613275" y="4302125"/>
            <a:ext cx="2501900" cy="1778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88180" name="Picture 5" descr="shadow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5510213"/>
            <a:ext cx="4186238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181" name="Freeform 7"/>
          <p:cNvSpPr>
            <a:spLocks/>
          </p:cNvSpPr>
          <p:nvPr/>
        </p:nvSpPr>
        <p:spPr bwMode="gray">
          <a:xfrm>
            <a:off x="928688" y="1339849"/>
            <a:ext cx="3093486" cy="2912193"/>
          </a:xfrm>
          <a:custGeom>
            <a:avLst/>
            <a:gdLst>
              <a:gd name="T0" fmla="*/ 0 w 1622"/>
              <a:gd name="T1" fmla="*/ 0 h 1744"/>
              <a:gd name="T2" fmla="*/ 6350 w 1622"/>
              <a:gd name="T3" fmla="*/ 2768600 h 1744"/>
              <a:gd name="T4" fmla="*/ 2574925 w 1622"/>
              <a:gd name="T5" fmla="*/ 2706688 h 1744"/>
              <a:gd name="T6" fmla="*/ 2574925 w 1622"/>
              <a:gd name="T7" fmla="*/ 206375 h 1744"/>
              <a:gd name="T8" fmla="*/ 0 w 1622"/>
              <a:gd name="T9" fmla="*/ 0 h 1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22"/>
              <a:gd name="T16" fmla="*/ 0 h 1744"/>
              <a:gd name="T17" fmla="*/ 1622 w 1622"/>
              <a:gd name="T18" fmla="*/ 1744 h 1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22" h="1744">
                <a:moveTo>
                  <a:pt x="0" y="0"/>
                </a:moveTo>
                <a:lnTo>
                  <a:pt x="4" y="1744"/>
                </a:lnTo>
                <a:lnTo>
                  <a:pt x="1622" y="1705"/>
                </a:lnTo>
                <a:lnTo>
                  <a:pt x="1622" y="1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96861"/>
            </a:schemeClr>
          </a:solidFill>
          <a:ln w="9525">
            <a:round/>
            <a:headEnd/>
            <a:tailEnd/>
          </a:ln>
          <a:scene3d>
            <a:camera prst="legacyPerspectiveTopLef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88183" name="Freeform 9"/>
          <p:cNvSpPr>
            <a:spLocks/>
          </p:cNvSpPr>
          <p:nvPr/>
        </p:nvSpPr>
        <p:spPr bwMode="gray">
          <a:xfrm>
            <a:off x="5072063" y="1416050"/>
            <a:ext cx="3472299" cy="2749550"/>
          </a:xfrm>
          <a:custGeom>
            <a:avLst/>
            <a:gdLst>
              <a:gd name="T0" fmla="*/ 2565400 w 1618"/>
              <a:gd name="T1" fmla="*/ 0 h 1732"/>
              <a:gd name="T2" fmla="*/ 2568575 w 1618"/>
              <a:gd name="T3" fmla="*/ 2749550 h 1732"/>
              <a:gd name="T4" fmla="*/ 0 w 1618"/>
              <a:gd name="T5" fmla="*/ 2687638 h 1732"/>
              <a:gd name="T6" fmla="*/ 0 w 1618"/>
              <a:gd name="T7" fmla="*/ 187325 h 1732"/>
              <a:gd name="T8" fmla="*/ 2565400 w 1618"/>
              <a:gd name="T9" fmla="*/ 0 h 17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18"/>
              <a:gd name="T16" fmla="*/ 0 h 1732"/>
              <a:gd name="T17" fmla="*/ 1618 w 1618"/>
              <a:gd name="T18" fmla="*/ 1732 h 17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18" h="1732">
                <a:moveTo>
                  <a:pt x="1616" y="0"/>
                </a:moveTo>
                <a:lnTo>
                  <a:pt x="1618" y="1732"/>
                </a:lnTo>
                <a:lnTo>
                  <a:pt x="0" y="1693"/>
                </a:lnTo>
                <a:lnTo>
                  <a:pt x="0" y="118"/>
                </a:lnTo>
                <a:lnTo>
                  <a:pt x="1616" y="0"/>
                </a:lnTo>
                <a:close/>
              </a:path>
            </a:pathLst>
          </a:custGeom>
          <a:solidFill>
            <a:schemeClr val="accent2"/>
          </a:solidFill>
          <a:ln w="9525">
            <a:round/>
            <a:headEnd/>
            <a:tailEnd/>
          </a:ln>
          <a:scene3d>
            <a:camera prst="legacyPerspectiveTopRigh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490506" name="Freeform 10"/>
          <p:cNvSpPr>
            <a:spLocks/>
          </p:cNvSpPr>
          <p:nvPr/>
        </p:nvSpPr>
        <p:spPr bwMode="ltGray">
          <a:xfrm>
            <a:off x="979488" y="1377950"/>
            <a:ext cx="3021012" cy="2865438"/>
          </a:xfrm>
          <a:custGeom>
            <a:avLst/>
            <a:gdLst>
              <a:gd name="T0" fmla="*/ 0 w 1584"/>
              <a:gd name="T1" fmla="*/ 0 h 1716"/>
              <a:gd name="T2" fmla="*/ 30 w 1584"/>
              <a:gd name="T3" fmla="*/ 1716 h 1716"/>
              <a:gd name="T4" fmla="*/ 1584 w 1584"/>
              <a:gd name="T5" fmla="*/ 1686 h 1716"/>
              <a:gd name="T6" fmla="*/ 1524 w 1584"/>
              <a:gd name="T7" fmla="*/ 120 h 1716"/>
              <a:gd name="T8" fmla="*/ 0 w 1584"/>
              <a:gd name="T9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76471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76471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490508" name="Freeform 12"/>
          <p:cNvSpPr>
            <a:spLocks/>
          </p:cNvSpPr>
          <p:nvPr/>
        </p:nvSpPr>
        <p:spPr bwMode="ltGray">
          <a:xfrm flipH="1">
            <a:off x="5101729" y="1446212"/>
            <a:ext cx="3399333" cy="2724150"/>
          </a:xfrm>
          <a:custGeom>
            <a:avLst/>
            <a:gdLst>
              <a:gd name="T0" fmla="*/ 0 w 1584"/>
              <a:gd name="T1" fmla="*/ 0 h 1716"/>
              <a:gd name="T2" fmla="*/ 30 w 1584"/>
              <a:gd name="T3" fmla="*/ 1716 h 1716"/>
              <a:gd name="T4" fmla="*/ 1584 w 1584"/>
              <a:gd name="T5" fmla="*/ 1686 h 1716"/>
              <a:gd name="T6" fmla="*/ 1524 w 1584"/>
              <a:gd name="T7" fmla="*/ 120 h 1716"/>
              <a:gd name="T8" fmla="*/ 0 w 1584"/>
              <a:gd name="T9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76078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76078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490515" name="Text Box 19"/>
          <p:cNvSpPr txBox="1">
            <a:spLocks noChangeArrowheads="1"/>
          </p:cNvSpPr>
          <p:nvPr/>
        </p:nvSpPr>
        <p:spPr bwMode="gray">
          <a:xfrm>
            <a:off x="968497" y="1849438"/>
            <a:ext cx="2954050" cy="13388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120650" indent="-120650">
              <a:lnSpc>
                <a:spcPct val="200000"/>
              </a:lnSpc>
              <a:spcBef>
                <a:spcPct val="50000"/>
              </a:spcBef>
            </a:pPr>
            <a:r>
              <a:rPr lang="zh-CN" altLang="en-US" dirty="0" smtClean="0">
                <a:solidFill>
                  <a:srgbClr val="FF0000"/>
                </a:solidFill>
              </a:rPr>
              <a:t>排序：按记录值序排列记录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120650" indent="-120650">
              <a:lnSpc>
                <a:spcPct val="200000"/>
              </a:lnSpc>
              <a:spcBef>
                <a:spcPct val="50000"/>
              </a:spcBef>
            </a:pPr>
            <a:r>
              <a:rPr lang="zh-CN" altLang="en-US" dirty="0" smtClean="0"/>
              <a:t>分为：升序和降序</a:t>
            </a:r>
            <a:endParaRPr lang="en-US" altLang="zh-CN" dirty="0"/>
          </a:p>
        </p:txBody>
      </p:sp>
      <p:sp>
        <p:nvSpPr>
          <p:cNvPr id="490516" name="Text Box 20"/>
          <p:cNvSpPr txBox="1">
            <a:spLocks noChangeArrowheads="1"/>
          </p:cNvSpPr>
          <p:nvPr/>
        </p:nvSpPr>
        <p:spPr bwMode="gray">
          <a:xfrm>
            <a:off x="5269461" y="1954893"/>
            <a:ext cx="3100388" cy="17543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120650" indent="-120650">
              <a:lnSpc>
                <a:spcPct val="200000"/>
              </a:lnSpc>
              <a:spcBef>
                <a:spcPct val="50000"/>
              </a:spcBef>
            </a:pPr>
            <a:r>
              <a:rPr lang="zh-CN" altLang="en-US" dirty="0" smtClean="0"/>
              <a:t>数据筛选：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>
                <a:solidFill>
                  <a:srgbClr val="FF0000"/>
                </a:solidFill>
              </a:rPr>
              <a:t>只显示满足某些条件的记录</a:t>
            </a:r>
            <a:r>
              <a:rPr lang="zh-CN" altLang="en-US" dirty="0"/>
              <a:t>，</a:t>
            </a:r>
            <a:r>
              <a:rPr lang="zh-CN" altLang="en-US" dirty="0" smtClean="0"/>
              <a:t>隐藏不满足条件的记录。</a:t>
            </a:r>
            <a:endParaRPr lang="en-US" altLang="zh-CN" dirty="0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746375" y="4972050"/>
            <a:ext cx="3722688" cy="1208088"/>
            <a:chOff x="3098" y="249"/>
            <a:chExt cx="1959" cy="629"/>
          </a:xfrm>
        </p:grpSpPr>
        <p:sp>
          <p:nvSpPr>
            <p:cNvPr id="88191" name="Oval 23"/>
            <p:cNvSpPr>
              <a:spLocks noChangeArrowheads="1"/>
            </p:cNvSpPr>
            <p:nvPr/>
          </p:nvSpPr>
          <p:spPr bwMode="ltGray">
            <a:xfrm>
              <a:off x="3099" y="297"/>
              <a:ext cx="1958" cy="581"/>
            </a:xfrm>
            <a:prstGeom prst="ellipse">
              <a:avLst/>
            </a:prstGeom>
            <a:gradFill rotWithShape="1">
              <a:gsLst>
                <a:gs pos="0">
                  <a:srgbClr val="575757"/>
                </a:gs>
                <a:gs pos="50000">
                  <a:srgbClr val="C0C0C0"/>
                </a:gs>
                <a:gs pos="100000">
                  <a:srgbClr val="57575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88192" name="Oval 24"/>
            <p:cNvSpPr>
              <a:spLocks noChangeArrowheads="1"/>
            </p:cNvSpPr>
            <p:nvPr/>
          </p:nvSpPr>
          <p:spPr bwMode="ltGray">
            <a:xfrm>
              <a:off x="3098" y="249"/>
              <a:ext cx="1959" cy="581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EAEAE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193" name="Text Box 25"/>
          <p:cNvSpPr txBox="1">
            <a:spLocks noChangeArrowheads="1"/>
          </p:cNvSpPr>
          <p:nvPr/>
        </p:nvSpPr>
        <p:spPr bwMode="auto">
          <a:xfrm>
            <a:off x="2798763" y="5260975"/>
            <a:ext cx="3586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0650" indent="-120650" algn="ctr">
              <a:spcBef>
                <a:spcPct val="50000"/>
              </a:spcBef>
            </a:pPr>
            <a:r>
              <a:rPr lang="zh-CN" altLang="en-US" dirty="0" smtClean="0"/>
              <a:t>排序和筛选是两种比较常用的数据处理方法。</a:t>
            </a:r>
            <a:endParaRPr lang="en-US" altLang="zh-CN" dirty="0"/>
          </a:p>
        </p:txBody>
      </p:sp>
      <p:sp>
        <p:nvSpPr>
          <p:cNvPr id="490522" name="Rectangle 26"/>
          <p:cNvSpPr>
            <a:spLocks noGrp="1" noChangeArrowheads="1"/>
          </p:cNvSpPr>
          <p:nvPr>
            <p:ph type="title" idx="4294967295"/>
          </p:nvPr>
        </p:nvSpPr>
        <p:spPr>
          <a:xfrm>
            <a:off x="276225" y="0"/>
            <a:ext cx="8686800" cy="1087438"/>
          </a:xfrm>
        </p:spPr>
        <p:txBody>
          <a:bodyPr/>
          <a:lstStyle/>
          <a:p>
            <a:r>
              <a:rPr lang="en-US" sz="3600" dirty="0" smtClean="0"/>
              <a:t>4.5.5</a:t>
            </a:r>
            <a:r>
              <a:rPr lang="zh-CN" altLang="en-US" sz="3600" dirty="0" smtClean="0"/>
              <a:t>数据的排序与筛选</a:t>
            </a:r>
            <a:endParaRPr lang="en-US" altLang="zh-CN" sz="3600" dirty="0" smtClean="0">
              <a:ea typeface="宋体" charset="-122"/>
            </a:endParaRPr>
          </a:p>
        </p:txBody>
      </p:sp>
      <p:sp>
        <p:nvSpPr>
          <p:cNvPr id="88195" name="灯片编号占位符 1"/>
          <p:cNvSpPr txBox="1">
            <a:spLocks noGrp="1"/>
          </p:cNvSpPr>
          <p:nvPr/>
        </p:nvSpPr>
        <p:spPr bwMode="gray">
          <a:xfrm>
            <a:off x="3065463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1A17B9D3-57A4-49D5-9199-4F21DD3670D7}" type="slidenum">
              <a:rPr lang="en-US" altLang="zh-CN" sz="1400" b="0"/>
              <a:pPr algn="ctr"/>
              <a:t>39</a:t>
            </a:fld>
            <a:endParaRPr lang="en-US" altLang="zh-CN" sz="14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39" name="Freeform 483"/>
          <p:cNvSpPr>
            <a:spLocks/>
          </p:cNvSpPr>
          <p:nvPr/>
        </p:nvSpPr>
        <p:spPr bwMode="gray">
          <a:xfrm>
            <a:off x="2478088" y="1239838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99138" name="Freeform 482"/>
          <p:cNvSpPr>
            <a:spLocks/>
          </p:cNvSpPr>
          <p:nvPr/>
        </p:nvSpPr>
        <p:spPr bwMode="gray">
          <a:xfrm>
            <a:off x="2186925" y="1191710"/>
            <a:ext cx="751976" cy="615950"/>
          </a:xfrm>
          <a:prstGeom prst="diamond">
            <a:avLst/>
          </a:prstGeom>
          <a:gradFill rotWithShape="1">
            <a:gsLst>
              <a:gs pos="0">
                <a:schemeClr val="accent2">
                  <a:gamma/>
                  <a:shade val="63137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6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99101" name="Rectangle 445"/>
          <p:cNvSpPr>
            <a:spLocks noGrp="1" noChangeArrowheads="1"/>
          </p:cNvSpPr>
          <p:nvPr>
            <p:ph type="title"/>
          </p:nvPr>
        </p:nvSpPr>
        <p:spPr>
          <a:xfrm>
            <a:off x="0" y="82550"/>
            <a:ext cx="9144000" cy="862013"/>
          </a:xfrm>
        </p:spPr>
        <p:txBody>
          <a:bodyPr/>
          <a:lstStyle/>
          <a:p>
            <a:r>
              <a:rPr lang="zh-CN" altLang="en-US" sz="3600" smtClean="0">
                <a:ea typeface="宋体" charset="-122"/>
              </a:rPr>
              <a:t>第</a:t>
            </a:r>
            <a:r>
              <a:rPr lang="en-US" altLang="zh-CN" sz="3600" smtClean="0">
                <a:ea typeface="宋体" charset="-122"/>
              </a:rPr>
              <a:t>4</a:t>
            </a:r>
            <a:r>
              <a:rPr lang="zh-CN" altLang="en-US" sz="3600" smtClean="0">
                <a:ea typeface="宋体" charset="-122"/>
              </a:rPr>
              <a:t>章数据表的设计与创建	</a:t>
            </a:r>
            <a:endParaRPr lang="en-US" altLang="zh-CN" sz="3600" smtClean="0">
              <a:ea typeface="宋体" charset="-122"/>
            </a:endParaRPr>
          </a:p>
        </p:txBody>
      </p:sp>
      <p:sp>
        <p:nvSpPr>
          <p:cNvPr id="199118" name="Text Box 462">
            <a:hlinkClick r:id="rId2" action="ppaction://hlinksldjump"/>
          </p:cNvPr>
          <p:cNvSpPr txBox="1">
            <a:spLocks noChangeArrowheads="1"/>
          </p:cNvSpPr>
          <p:nvPr/>
        </p:nvSpPr>
        <p:spPr bwMode="gray">
          <a:xfrm>
            <a:off x="2767014" y="1290638"/>
            <a:ext cx="3082243" cy="4603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dirty="0">
                <a:ea typeface="+mn-ea"/>
              </a:rPr>
              <a:t>编辑数据表</a:t>
            </a:r>
            <a:endParaRPr lang="en-US" altLang="zh-CN" sz="2400" dirty="0"/>
          </a:p>
        </p:txBody>
      </p:sp>
      <p:sp>
        <p:nvSpPr>
          <p:cNvPr id="199114" name="Text Box 458"/>
          <p:cNvSpPr txBox="1">
            <a:spLocks noChangeArrowheads="1"/>
          </p:cNvSpPr>
          <p:nvPr/>
        </p:nvSpPr>
        <p:spPr bwMode="gray">
          <a:xfrm>
            <a:off x="2320925" y="1138238"/>
            <a:ext cx="482600" cy="6461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6" name="Freeform 487"/>
          <p:cNvSpPr>
            <a:spLocks/>
          </p:cNvSpPr>
          <p:nvPr/>
        </p:nvSpPr>
        <p:spPr bwMode="gray">
          <a:xfrm>
            <a:off x="2481263" y="4003675"/>
            <a:ext cx="4533900" cy="568325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8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8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27" name="Freeform 488"/>
          <p:cNvSpPr>
            <a:spLocks/>
          </p:cNvSpPr>
          <p:nvPr/>
        </p:nvSpPr>
        <p:spPr bwMode="gray">
          <a:xfrm>
            <a:off x="2191375" y="4031123"/>
            <a:ext cx="609600" cy="568325"/>
          </a:xfrm>
          <a:prstGeom prst="diamond">
            <a:avLst/>
          </a:prstGeom>
          <a:gradFill rotWithShape="1">
            <a:gsLst>
              <a:gs pos="0">
                <a:schemeClr val="hlink">
                  <a:gamma/>
                  <a:shade val="63137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63137"/>
                  <a:invGamma/>
                </a:schemeClr>
              </a:gs>
            </a:gsLst>
            <a:lin ang="5400000" scaled="1"/>
          </a:gradFill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28" name="Text Box 489">
            <a:hlinkClick r:id="rId3" action="ppaction://hlinksldjump"/>
          </p:cNvPr>
          <p:cNvSpPr txBox="1">
            <a:spLocks noChangeArrowheads="1"/>
          </p:cNvSpPr>
          <p:nvPr/>
        </p:nvSpPr>
        <p:spPr bwMode="gray">
          <a:xfrm>
            <a:off x="2884488" y="4062413"/>
            <a:ext cx="3581400" cy="4619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dirty="0">
                <a:ea typeface="+mn-ea"/>
              </a:rPr>
              <a:t>索引、主键及表关系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sp>
        <p:nvSpPr>
          <p:cNvPr id="29" name="Text Box 470"/>
          <p:cNvSpPr txBox="1">
            <a:spLocks noChangeArrowheads="1"/>
          </p:cNvSpPr>
          <p:nvPr/>
        </p:nvSpPr>
        <p:spPr bwMode="gray">
          <a:xfrm>
            <a:off x="2319338" y="4006850"/>
            <a:ext cx="304800" cy="6413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6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5854" name="灯片编号占位符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EAE3E3-E2B9-4A7D-9508-AA539CA94628}" type="slidenum">
              <a:rPr lang="en-US" altLang="zh-CN"/>
              <a:pPr/>
              <a:t>4</a:t>
            </a:fld>
            <a:endParaRPr lang="en-US" altLang="zh-CN"/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gray">
          <a:xfrm>
            <a:off x="2562225" y="1861003"/>
            <a:ext cx="4187825" cy="2368550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u="sng" dirty="0">
                <a:ea typeface="+mn-ea"/>
                <a:hlinkClick r:id="rId4" action="ppaction://hlinksldjump"/>
              </a:rPr>
              <a:t>4.5.1</a:t>
            </a:r>
            <a:r>
              <a:rPr lang="zh-CN" altLang="en-US" u="sng" dirty="0">
                <a:ea typeface="+mn-ea"/>
                <a:hlinkClick r:id="rId4" action="ppaction://hlinksldjump"/>
              </a:rPr>
              <a:t>增加与修改记录</a:t>
            </a:r>
            <a:endParaRPr lang="en-US" altLang="zh-CN" u="sng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u="sng" dirty="0">
                <a:ea typeface="+mn-ea"/>
                <a:hlinkClick r:id="rId5" action="ppaction://hlinksldjump"/>
              </a:rPr>
              <a:t>4.5.2</a:t>
            </a:r>
            <a:r>
              <a:rPr lang="zh-CN" altLang="en-US" u="sng" dirty="0">
                <a:ea typeface="+mn-ea"/>
                <a:hlinkClick r:id="rId5" action="ppaction://hlinksldjump"/>
              </a:rPr>
              <a:t>选中与删除记录</a:t>
            </a:r>
            <a:endParaRPr lang="en-US" altLang="zh-CN" u="sng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u="sng" dirty="0">
                <a:ea typeface="+mn-ea"/>
                <a:hlinkClick r:id="rId6" action="ppaction://hlinksldjump"/>
              </a:rPr>
              <a:t>4.5.3</a:t>
            </a:r>
            <a:r>
              <a:rPr lang="zh-CN" altLang="en-US" u="sng" dirty="0">
                <a:ea typeface="+mn-ea"/>
                <a:hlinkClick r:id="rId6" action="ppaction://hlinksldjump"/>
              </a:rPr>
              <a:t>数据表的视图方式及其</a:t>
            </a:r>
            <a:r>
              <a:rPr lang="zh-CN" altLang="en-US" u="sng" dirty="0" smtClean="0">
                <a:ea typeface="+mn-ea"/>
                <a:hlinkClick r:id="rId6" action="ppaction://hlinksldjump"/>
              </a:rPr>
              <a:t>切换</a:t>
            </a:r>
            <a:r>
              <a:rPr lang="zh-CN" altLang="en-US" dirty="0">
                <a:ea typeface="+mn-ea"/>
              </a:rPr>
              <a:t> </a:t>
            </a:r>
            <a:r>
              <a:rPr lang="zh-CN" altLang="en-US" sz="1400" dirty="0">
                <a:solidFill>
                  <a:srgbClr val="FF0000"/>
                </a:solidFill>
              </a:rPr>
              <a:t>★</a:t>
            </a:r>
            <a:endParaRPr lang="en-US" altLang="zh-CN" u="sng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u="sng" dirty="0">
                <a:ea typeface="+mn-ea"/>
                <a:hlinkClick r:id="rId7" action="ppaction://hlinksldjump"/>
              </a:rPr>
              <a:t>4.5.4</a:t>
            </a:r>
            <a:r>
              <a:rPr lang="zh-CN" altLang="en-US" u="sng" dirty="0">
                <a:ea typeface="+mn-ea"/>
                <a:hlinkClick r:id="rId7" action="ppaction://hlinksldjump"/>
              </a:rPr>
              <a:t>数据的查找与替换</a:t>
            </a:r>
            <a:endParaRPr lang="en-US" altLang="zh-CN" u="sng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u="sng" dirty="0">
                <a:ea typeface="+mn-ea"/>
                <a:hlinkClick r:id="rId8" action="ppaction://hlinksldjump"/>
              </a:rPr>
              <a:t>4.5.6</a:t>
            </a:r>
            <a:r>
              <a:rPr lang="zh-CN" altLang="en-US" u="sng" dirty="0">
                <a:ea typeface="+mn-ea"/>
                <a:hlinkClick r:id="rId8" action="ppaction://hlinksldjump"/>
              </a:rPr>
              <a:t>数据的排序</a:t>
            </a:r>
            <a:r>
              <a:rPr lang="zh-CN" altLang="en-US" dirty="0">
                <a:solidFill>
                  <a:srgbClr val="FFC000"/>
                </a:solidFill>
                <a:ea typeface="+mn-ea"/>
              </a:rPr>
              <a:t>与</a:t>
            </a:r>
            <a:r>
              <a:rPr lang="zh-CN" altLang="en-US" u="sng" dirty="0" smtClean="0">
                <a:ea typeface="+mn-ea"/>
                <a:hlinkClick r:id="rId9" action="ppaction://hlinksldjump"/>
              </a:rPr>
              <a:t>筛选</a:t>
            </a:r>
            <a:r>
              <a:rPr lang="zh-CN" altLang="en-US" dirty="0">
                <a:ea typeface="+mn-ea"/>
              </a:rPr>
              <a:t> </a:t>
            </a:r>
            <a:r>
              <a:rPr lang="zh-CN" altLang="en-US" sz="1400" dirty="0">
                <a:solidFill>
                  <a:srgbClr val="FF0000"/>
                </a:solidFill>
              </a:rPr>
              <a:t>☆</a:t>
            </a:r>
            <a:endParaRPr lang="en-US" altLang="zh-CN" u="sng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dirty="0">
              <a:ea typeface="+mn-ea"/>
            </a:endParaRPr>
          </a:p>
        </p:txBody>
      </p:sp>
      <p:sp>
        <p:nvSpPr>
          <p:cNvPr id="31" name="AutoShape 34"/>
          <p:cNvSpPr>
            <a:spLocks noChangeArrowheads="1"/>
          </p:cNvSpPr>
          <p:nvPr/>
        </p:nvSpPr>
        <p:spPr bwMode="gray">
          <a:xfrm>
            <a:off x="2630488" y="4614636"/>
            <a:ext cx="4187825" cy="147161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dirty="0">
                <a:ea typeface="+mn-ea"/>
                <a:hlinkClick r:id="rId10" action="ppaction://hlinksldjump"/>
              </a:rPr>
              <a:t>4.6.1</a:t>
            </a:r>
            <a:r>
              <a:rPr lang="zh-CN" altLang="en-US" dirty="0">
                <a:ea typeface="+mn-ea"/>
                <a:hlinkClick r:id="rId10" action="ppaction://hlinksldjump"/>
              </a:rPr>
              <a:t>索引</a:t>
            </a:r>
            <a:endParaRPr lang="en-US" altLang="zh-CN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dirty="0">
                <a:ea typeface="+mn-ea"/>
                <a:hlinkClick r:id="rId11" action="ppaction://hlinksldjump"/>
              </a:rPr>
              <a:t>4.6.2</a:t>
            </a:r>
            <a:r>
              <a:rPr lang="zh-CN" altLang="en-US" dirty="0">
                <a:ea typeface="+mn-ea"/>
                <a:hlinkClick r:id="rId11" action="ppaction://hlinksldjump"/>
              </a:rPr>
              <a:t>主</a:t>
            </a:r>
            <a:r>
              <a:rPr lang="zh-CN" altLang="en-US" dirty="0" smtClean="0">
                <a:ea typeface="+mn-ea"/>
                <a:hlinkClick r:id="rId11" action="ppaction://hlinksldjump"/>
              </a:rPr>
              <a:t>键</a:t>
            </a:r>
            <a:r>
              <a:rPr lang="zh-CN" altLang="en-US" dirty="0" smtClean="0">
                <a:ea typeface="+mn-ea"/>
              </a:rPr>
              <a:t> </a:t>
            </a:r>
            <a:r>
              <a:rPr lang="zh-CN" altLang="en-US" sz="1400" dirty="0">
                <a:solidFill>
                  <a:srgbClr val="FF0000"/>
                </a:solidFill>
              </a:rPr>
              <a:t>★</a:t>
            </a:r>
            <a:endParaRPr lang="en-US" altLang="zh-CN" dirty="0">
              <a:ea typeface="+mn-ea"/>
              <a:hlinkClick r:id="" action="ppaction://noaction"/>
            </a:endParaRPr>
          </a:p>
          <a:p>
            <a:pPr indent="2520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dirty="0">
                <a:ea typeface="+mn-ea"/>
                <a:hlinkClick r:id="rId12" action="ppaction://hlinksldjump"/>
              </a:rPr>
              <a:t>4.6.3</a:t>
            </a:r>
            <a:r>
              <a:rPr lang="zh-CN" altLang="en-US" dirty="0">
                <a:ea typeface="+mn-ea"/>
                <a:hlinkClick r:id="rId12" action="ppaction://hlinksldjump"/>
              </a:rPr>
              <a:t>表</a:t>
            </a:r>
            <a:r>
              <a:rPr lang="zh-CN" altLang="en-US" dirty="0" smtClean="0">
                <a:ea typeface="+mn-ea"/>
                <a:hlinkClick r:id="rId12" action="ppaction://hlinksldjump"/>
              </a:rPr>
              <a:t>关系</a:t>
            </a:r>
            <a:r>
              <a:rPr lang="zh-CN" altLang="en-US" dirty="0" smtClean="0">
                <a:ea typeface="+mn-ea"/>
              </a:rPr>
              <a:t> </a:t>
            </a:r>
            <a:r>
              <a:rPr lang="zh-CN" altLang="en-US" sz="1400" dirty="0">
                <a:solidFill>
                  <a:srgbClr val="FF0000"/>
                </a:solidFill>
              </a:rPr>
              <a:t>★</a:t>
            </a:r>
            <a:endParaRPr lang="en-US" altLang="zh-CN" dirty="0">
              <a:ea typeface="+mn-ea"/>
            </a:endParaRPr>
          </a:p>
        </p:txBody>
      </p:sp>
      <p:sp>
        <p:nvSpPr>
          <p:cNvPr id="14" name="矩形 13">
            <a:hlinkClick r:id="rId13" action="ppaction://hlinksldjump"/>
          </p:cNvPr>
          <p:cNvSpPr/>
          <p:nvPr/>
        </p:nvSpPr>
        <p:spPr>
          <a:xfrm>
            <a:off x="6815640" y="5726277"/>
            <a:ext cx="1838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/>
              <a:t>本章小结（重点）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228600"/>
            <a:ext cx="8686800" cy="571500"/>
          </a:xfrm>
        </p:spPr>
        <p:txBody>
          <a:bodyPr/>
          <a:lstStyle/>
          <a:p>
            <a:r>
              <a:rPr lang="zh-CN" altLang="en-US" sz="3600" dirty="0" smtClean="0"/>
              <a:t>数据排序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40</a:t>
            </a:fld>
            <a:endParaRPr lang="en-US" altLang="zh-CN" dirty="0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363538" y="969963"/>
            <a:ext cx="8386762" cy="110807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例</a:t>
            </a:r>
            <a:r>
              <a:rPr lang="en-US" dirty="0" smtClean="0"/>
              <a:t>4.6</a:t>
            </a:r>
            <a:r>
              <a:rPr lang="zh-CN" altLang="en-US" dirty="0" smtClean="0"/>
              <a:t>：在“教务系统”数据库的“学生信息表”中，将记录按“院系”字段升序排列，当“院系”相同时，按“当前绩点</a:t>
            </a:r>
            <a:r>
              <a:rPr lang="en-US" dirty="0" smtClean="0"/>
              <a:t>(GPA)</a:t>
            </a:r>
            <a:r>
              <a:rPr lang="zh-CN" altLang="en-US" dirty="0" smtClean="0"/>
              <a:t>”字段升序排列，结果如下图所示。</a:t>
            </a:r>
            <a:endParaRPr lang="en-US" altLang="zh-CN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 rotWithShape="1">
          <a:blip r:embed="rId2"/>
          <a:srcRect l="15764" t="26364"/>
          <a:stretch/>
        </p:blipFill>
        <p:spPr bwMode="auto">
          <a:xfrm>
            <a:off x="73254" y="1944344"/>
            <a:ext cx="4618924" cy="315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t="25453" r="14672" b="4706"/>
          <a:stretch/>
        </p:blipFill>
        <p:spPr bwMode="auto">
          <a:xfrm>
            <a:off x="4223657" y="3077029"/>
            <a:ext cx="4920343" cy="320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37083" y="2419866"/>
            <a:ext cx="137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排序</a:t>
            </a:r>
            <a:endParaRPr lang="zh-CN" altLang="en-US" dirty="0"/>
          </a:p>
        </p:txBody>
      </p:sp>
      <p:sp>
        <p:nvSpPr>
          <p:cNvPr id="7" name="左大括号 6"/>
          <p:cNvSpPr/>
          <p:nvPr/>
        </p:nvSpPr>
        <p:spPr bwMode="auto">
          <a:xfrm rot="5400000">
            <a:off x="6988626" y="2561771"/>
            <a:ext cx="275772" cy="740229"/>
          </a:xfrm>
          <a:prstGeom prst="leftBrace">
            <a:avLst>
              <a:gd name="adj1" fmla="val 8333"/>
              <a:gd name="adj2" fmla="val 48039"/>
            </a:avLst>
          </a:prstGeom>
          <a:noFill/>
          <a:ln>
            <a:solidFill>
              <a:schemeClr val="tx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41</a:t>
            </a:fld>
            <a:endParaRPr lang="en-US" altLang="zh-CN" dirty="0"/>
          </a:p>
        </p:txBody>
      </p:sp>
      <p:sp>
        <p:nvSpPr>
          <p:cNvPr id="26" name="TextBox 25"/>
          <p:cNvSpPr txBox="1"/>
          <p:nvPr/>
        </p:nvSpPr>
        <p:spPr>
          <a:xfrm>
            <a:off x="8125144" y="1428750"/>
            <a:ext cx="461665" cy="4057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/>
              <a:t>             排序操作步骤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2" t="2116" r="14166" b="10689"/>
          <a:stretch/>
        </p:blipFill>
        <p:spPr bwMode="auto">
          <a:xfrm>
            <a:off x="374514" y="145143"/>
            <a:ext cx="7750630" cy="597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下箭头 1"/>
          <p:cNvSpPr/>
          <p:nvPr/>
        </p:nvSpPr>
        <p:spPr>
          <a:xfrm>
            <a:off x="7112000" y="1640113"/>
            <a:ext cx="144000" cy="216000"/>
          </a:xfrm>
          <a:prstGeom prst="downArrow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06636" y="1378855"/>
            <a:ext cx="1331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①单击选中列</a:t>
            </a:r>
            <a:endParaRPr lang="zh-CN" altLang="en-US" sz="1400" dirty="0"/>
          </a:p>
        </p:txBody>
      </p:sp>
      <p:sp>
        <p:nvSpPr>
          <p:cNvPr id="8" name="下箭头 7"/>
          <p:cNvSpPr/>
          <p:nvPr/>
        </p:nvSpPr>
        <p:spPr>
          <a:xfrm rot="5400000">
            <a:off x="5685600" y="2542284"/>
            <a:ext cx="144000" cy="792000"/>
          </a:xfrm>
          <a:prstGeom prst="downArrow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0064" y="2557488"/>
            <a:ext cx="1331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②向左拖曳</a:t>
            </a:r>
            <a:endParaRPr lang="zh-CN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122413" y="3056998"/>
            <a:ext cx="1771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使两排序字段相邻</a:t>
            </a:r>
            <a:endParaRPr lang="zh-CN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688332" y="6264656"/>
            <a:ext cx="78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 t="4106"/>
          <a:stretch/>
        </p:blipFill>
        <p:spPr bwMode="auto">
          <a:xfrm>
            <a:off x="302233" y="464611"/>
            <a:ext cx="7780111" cy="580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42</a:t>
            </a:fld>
            <a:endParaRPr lang="en-US" altLang="zh-CN" dirty="0"/>
          </a:p>
        </p:txBody>
      </p:sp>
      <p:sp>
        <p:nvSpPr>
          <p:cNvPr id="26" name="TextBox 25"/>
          <p:cNvSpPr txBox="1"/>
          <p:nvPr/>
        </p:nvSpPr>
        <p:spPr>
          <a:xfrm>
            <a:off x="8245523" y="1229345"/>
            <a:ext cx="461665" cy="4057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/>
              <a:t>             排序操作步骤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88332" y="6264656"/>
            <a:ext cx="78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2" name="圆角矩形 1"/>
          <p:cNvSpPr/>
          <p:nvPr/>
        </p:nvSpPr>
        <p:spPr>
          <a:xfrm>
            <a:off x="3033486" y="1944914"/>
            <a:ext cx="2119085" cy="3888000"/>
          </a:xfrm>
          <a:prstGeom prst="roundRect">
            <a:avLst>
              <a:gd name="adj" fmla="val 6945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1586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43</a:t>
            </a:fld>
            <a:endParaRPr lang="en-US" altLang="zh-CN" dirty="0"/>
          </a:p>
        </p:txBody>
      </p:sp>
      <p:sp>
        <p:nvSpPr>
          <p:cNvPr id="26" name="TextBox 25"/>
          <p:cNvSpPr txBox="1"/>
          <p:nvPr/>
        </p:nvSpPr>
        <p:spPr>
          <a:xfrm>
            <a:off x="8245523" y="1229345"/>
            <a:ext cx="461665" cy="4057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/>
              <a:t>             排序操作步骤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88332" y="6264656"/>
            <a:ext cx="78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/>
          <a:stretch/>
        </p:blipFill>
        <p:spPr bwMode="auto">
          <a:xfrm>
            <a:off x="302233" y="233982"/>
            <a:ext cx="7780111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下箭头 6"/>
          <p:cNvSpPr/>
          <p:nvPr/>
        </p:nvSpPr>
        <p:spPr>
          <a:xfrm>
            <a:off x="3599543" y="1809594"/>
            <a:ext cx="144000" cy="216000"/>
          </a:xfrm>
          <a:prstGeom prst="downArrow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4178" y="1548336"/>
            <a:ext cx="1582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③同时选中两列</a:t>
            </a:r>
            <a:endParaRPr lang="zh-CN" altLang="en-US" sz="1400" dirty="0"/>
          </a:p>
        </p:txBody>
      </p:sp>
      <p:sp>
        <p:nvSpPr>
          <p:cNvPr id="2" name="圆角矩形 1"/>
          <p:cNvSpPr/>
          <p:nvPr/>
        </p:nvSpPr>
        <p:spPr>
          <a:xfrm>
            <a:off x="406400" y="769257"/>
            <a:ext cx="551543" cy="275771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1829" y="1045028"/>
            <a:ext cx="1582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④单击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7214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/>
      <p:bldP spid="2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 t="4825"/>
          <a:stretch/>
        </p:blipFill>
        <p:spPr bwMode="auto">
          <a:xfrm>
            <a:off x="522287" y="508154"/>
            <a:ext cx="7780111" cy="575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44</a:t>
            </a:fld>
            <a:endParaRPr lang="en-US" altLang="zh-CN" dirty="0"/>
          </a:p>
        </p:txBody>
      </p:sp>
      <p:sp>
        <p:nvSpPr>
          <p:cNvPr id="26" name="TextBox 25"/>
          <p:cNvSpPr txBox="1"/>
          <p:nvPr/>
        </p:nvSpPr>
        <p:spPr>
          <a:xfrm>
            <a:off x="8245523" y="1229345"/>
            <a:ext cx="461665" cy="4057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/>
              <a:t>             排序操作步骤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29710" y="1448451"/>
            <a:ext cx="1582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⑤完成排序</a:t>
            </a:r>
            <a:endParaRPr lang="zh-CN" altLang="en-US" sz="1400" dirty="0"/>
          </a:p>
        </p:txBody>
      </p:sp>
      <p:sp>
        <p:nvSpPr>
          <p:cNvPr id="2" name="圆角矩形 1"/>
          <p:cNvSpPr/>
          <p:nvPr/>
        </p:nvSpPr>
        <p:spPr>
          <a:xfrm>
            <a:off x="3944678" y="1959429"/>
            <a:ext cx="210739" cy="23222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88332" y="6264656"/>
            <a:ext cx="78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12" name="圆角矩形 11"/>
          <p:cNvSpPr/>
          <p:nvPr/>
        </p:nvSpPr>
        <p:spPr>
          <a:xfrm>
            <a:off x="565829" y="1258373"/>
            <a:ext cx="856570" cy="23222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3723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2" grpId="1" animBg="1"/>
      <p:bldP spid="9" grpId="0"/>
      <p:bldP spid="12" grpId="0" animBg="1"/>
      <p:bldP spid="1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35012" y="4452938"/>
            <a:ext cx="7908925" cy="2019300"/>
            <a:chOff x="794" y="1199"/>
            <a:chExt cx="4308" cy="2120"/>
          </a:xfrm>
        </p:grpSpPr>
        <p:sp>
          <p:nvSpPr>
            <p:cNvPr id="76821" name="Freeform 28"/>
            <p:cNvSpPr>
              <a:spLocks/>
            </p:cNvSpPr>
            <p:nvPr/>
          </p:nvSpPr>
          <p:spPr bwMode="ltGray">
            <a:xfrm>
              <a:off x="873" y="1293"/>
              <a:ext cx="1267" cy="1938"/>
            </a:xfrm>
            <a:custGeom>
              <a:avLst/>
              <a:gdLst>
                <a:gd name="T0" fmla="*/ 87 w 1692"/>
                <a:gd name="T1" fmla="*/ 193 h 2586"/>
                <a:gd name="T2" fmla="*/ 240 w 1692"/>
                <a:gd name="T3" fmla="*/ 157 h 2586"/>
                <a:gd name="T4" fmla="*/ 325 w 1692"/>
                <a:gd name="T5" fmla="*/ 180 h 2586"/>
                <a:gd name="T6" fmla="*/ 312 w 1692"/>
                <a:gd name="T7" fmla="*/ 333 h 2586"/>
                <a:gd name="T8" fmla="*/ 204 w 1692"/>
                <a:gd name="T9" fmla="*/ 436 h 2586"/>
                <a:gd name="T10" fmla="*/ 163 w 1692"/>
                <a:gd name="T11" fmla="*/ 535 h 2586"/>
                <a:gd name="T12" fmla="*/ 213 w 1692"/>
                <a:gd name="T13" fmla="*/ 722 h 2586"/>
                <a:gd name="T14" fmla="*/ 237 w 1692"/>
                <a:gd name="T15" fmla="*/ 719 h 2586"/>
                <a:gd name="T16" fmla="*/ 246 w 1692"/>
                <a:gd name="T17" fmla="*/ 679 h 2586"/>
                <a:gd name="T18" fmla="*/ 358 w 1692"/>
                <a:gd name="T19" fmla="*/ 865 h 2586"/>
                <a:gd name="T20" fmla="*/ 487 w 1692"/>
                <a:gd name="T21" fmla="*/ 899 h 2586"/>
                <a:gd name="T22" fmla="*/ 595 w 1692"/>
                <a:gd name="T23" fmla="*/ 1012 h 2586"/>
                <a:gd name="T24" fmla="*/ 639 w 1692"/>
                <a:gd name="T25" fmla="*/ 1066 h 2586"/>
                <a:gd name="T26" fmla="*/ 577 w 1692"/>
                <a:gd name="T27" fmla="*/ 1205 h 2586"/>
                <a:gd name="T28" fmla="*/ 686 w 1692"/>
                <a:gd name="T29" fmla="*/ 1335 h 2586"/>
                <a:gd name="T30" fmla="*/ 774 w 1692"/>
                <a:gd name="T31" fmla="*/ 1515 h 2586"/>
                <a:gd name="T32" fmla="*/ 819 w 1692"/>
                <a:gd name="T33" fmla="*/ 1731 h 2586"/>
                <a:gd name="T34" fmla="*/ 894 w 1692"/>
                <a:gd name="T35" fmla="*/ 1904 h 2586"/>
                <a:gd name="T36" fmla="*/ 958 w 1692"/>
                <a:gd name="T37" fmla="*/ 1889 h 2586"/>
                <a:gd name="T38" fmla="*/ 932 w 1692"/>
                <a:gd name="T39" fmla="*/ 1794 h 2586"/>
                <a:gd name="T40" fmla="*/ 964 w 1692"/>
                <a:gd name="T41" fmla="*/ 1728 h 2586"/>
                <a:gd name="T42" fmla="*/ 1024 w 1692"/>
                <a:gd name="T43" fmla="*/ 1670 h 2586"/>
                <a:gd name="T44" fmla="*/ 1084 w 1692"/>
                <a:gd name="T45" fmla="*/ 1556 h 2586"/>
                <a:gd name="T46" fmla="*/ 1174 w 1692"/>
                <a:gd name="T47" fmla="*/ 1461 h 2586"/>
                <a:gd name="T48" fmla="*/ 1215 w 1692"/>
                <a:gd name="T49" fmla="*/ 1308 h 2586"/>
                <a:gd name="T50" fmla="*/ 1162 w 1692"/>
                <a:gd name="T51" fmla="*/ 1153 h 2586"/>
                <a:gd name="T52" fmla="*/ 1030 w 1692"/>
                <a:gd name="T53" fmla="*/ 1057 h 2586"/>
                <a:gd name="T54" fmla="*/ 827 w 1692"/>
                <a:gd name="T55" fmla="*/ 959 h 2586"/>
                <a:gd name="T56" fmla="*/ 729 w 1692"/>
                <a:gd name="T57" fmla="*/ 944 h 2586"/>
                <a:gd name="T58" fmla="*/ 677 w 1692"/>
                <a:gd name="T59" fmla="*/ 950 h 2586"/>
                <a:gd name="T60" fmla="*/ 595 w 1692"/>
                <a:gd name="T61" fmla="*/ 980 h 2586"/>
                <a:gd name="T62" fmla="*/ 568 w 1692"/>
                <a:gd name="T63" fmla="*/ 880 h 2586"/>
                <a:gd name="T64" fmla="*/ 551 w 1692"/>
                <a:gd name="T65" fmla="*/ 796 h 2586"/>
                <a:gd name="T66" fmla="*/ 473 w 1692"/>
                <a:gd name="T67" fmla="*/ 827 h 2586"/>
                <a:gd name="T68" fmla="*/ 425 w 1692"/>
                <a:gd name="T69" fmla="*/ 712 h 2586"/>
                <a:gd name="T70" fmla="*/ 554 w 1692"/>
                <a:gd name="T71" fmla="*/ 683 h 2586"/>
                <a:gd name="T72" fmla="*/ 631 w 1692"/>
                <a:gd name="T73" fmla="*/ 679 h 2586"/>
                <a:gd name="T74" fmla="*/ 671 w 1692"/>
                <a:gd name="T75" fmla="*/ 674 h 2586"/>
                <a:gd name="T76" fmla="*/ 792 w 1692"/>
                <a:gd name="T77" fmla="*/ 562 h 2586"/>
                <a:gd name="T78" fmla="*/ 887 w 1692"/>
                <a:gd name="T79" fmla="*/ 508 h 2586"/>
                <a:gd name="T80" fmla="*/ 957 w 1692"/>
                <a:gd name="T81" fmla="*/ 477 h 2586"/>
                <a:gd name="T82" fmla="*/ 1003 w 1692"/>
                <a:gd name="T83" fmla="*/ 403 h 2586"/>
                <a:gd name="T84" fmla="*/ 964 w 1692"/>
                <a:gd name="T85" fmla="*/ 384 h 2586"/>
                <a:gd name="T86" fmla="*/ 1143 w 1692"/>
                <a:gd name="T87" fmla="*/ 342 h 2586"/>
                <a:gd name="T88" fmla="*/ 1053 w 1692"/>
                <a:gd name="T89" fmla="*/ 256 h 2586"/>
                <a:gd name="T90" fmla="*/ 994 w 1692"/>
                <a:gd name="T91" fmla="*/ 198 h 2586"/>
                <a:gd name="T92" fmla="*/ 915 w 1692"/>
                <a:gd name="T93" fmla="*/ 273 h 2586"/>
                <a:gd name="T94" fmla="*/ 831 w 1692"/>
                <a:gd name="T95" fmla="*/ 333 h 2586"/>
                <a:gd name="T96" fmla="*/ 765 w 1692"/>
                <a:gd name="T97" fmla="*/ 228 h 2586"/>
                <a:gd name="T98" fmla="*/ 908 w 1692"/>
                <a:gd name="T99" fmla="*/ 180 h 2586"/>
                <a:gd name="T100" fmla="*/ 948 w 1692"/>
                <a:gd name="T101" fmla="*/ 148 h 2586"/>
                <a:gd name="T102" fmla="*/ 994 w 1692"/>
                <a:gd name="T103" fmla="*/ 129 h 2586"/>
                <a:gd name="T104" fmla="*/ 963 w 1692"/>
                <a:gd name="T105" fmla="*/ 108 h 2586"/>
                <a:gd name="T106" fmla="*/ 945 w 1692"/>
                <a:gd name="T107" fmla="*/ 90 h 2586"/>
                <a:gd name="T108" fmla="*/ 900 w 1692"/>
                <a:gd name="T109" fmla="*/ 76 h 2586"/>
                <a:gd name="T110" fmla="*/ 828 w 1692"/>
                <a:gd name="T111" fmla="*/ 102 h 2586"/>
                <a:gd name="T112" fmla="*/ 711 w 1692"/>
                <a:gd name="T113" fmla="*/ 90 h 2586"/>
                <a:gd name="T114" fmla="*/ 412 w 1692"/>
                <a:gd name="T115" fmla="*/ 0 h 2586"/>
                <a:gd name="T116" fmla="*/ 258 w 1692"/>
                <a:gd name="T117" fmla="*/ 24 h 2586"/>
                <a:gd name="T118" fmla="*/ 217 w 1692"/>
                <a:gd name="T119" fmla="*/ 76 h 2586"/>
                <a:gd name="T120" fmla="*/ 96 w 1692"/>
                <a:gd name="T121" fmla="*/ 130 h 2586"/>
                <a:gd name="T122" fmla="*/ 96 w 1692"/>
                <a:gd name="T123" fmla="*/ 162 h 2586"/>
                <a:gd name="T124" fmla="*/ 1 w 1692"/>
                <a:gd name="T125" fmla="*/ 189 h 2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92"/>
                <a:gd name="T190" fmla="*/ 0 h 2586"/>
                <a:gd name="T191" fmla="*/ 1692 w 1692"/>
                <a:gd name="T192" fmla="*/ 2586 h 25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2" name="Freeform 29"/>
            <p:cNvSpPr>
              <a:spLocks/>
            </p:cNvSpPr>
            <p:nvPr/>
          </p:nvSpPr>
          <p:spPr bwMode="ltGray">
            <a:xfrm>
              <a:off x="833" y="1478"/>
              <a:ext cx="34" cy="28"/>
            </a:xfrm>
            <a:custGeom>
              <a:avLst/>
              <a:gdLst>
                <a:gd name="T0" fmla="*/ 12 w 46"/>
                <a:gd name="T1" fmla="*/ 3 h 38"/>
                <a:gd name="T2" fmla="*/ 0 w 46"/>
                <a:gd name="T3" fmla="*/ 16 h 38"/>
                <a:gd name="T4" fmla="*/ 16 w 46"/>
                <a:gd name="T5" fmla="*/ 28 h 38"/>
                <a:gd name="T6" fmla="*/ 34 w 46"/>
                <a:gd name="T7" fmla="*/ 19 h 38"/>
                <a:gd name="T8" fmla="*/ 22 w 46"/>
                <a:gd name="T9" fmla="*/ 0 h 38"/>
                <a:gd name="T10" fmla="*/ 12 w 46"/>
                <a:gd name="T11" fmla="*/ 3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38"/>
                <a:gd name="T20" fmla="*/ 46 w 46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3" name="Freeform 30"/>
            <p:cNvSpPr>
              <a:spLocks/>
            </p:cNvSpPr>
            <p:nvPr/>
          </p:nvSpPr>
          <p:spPr bwMode="ltGray">
            <a:xfrm>
              <a:off x="1140" y="1601"/>
              <a:ext cx="39" cy="32"/>
            </a:xfrm>
            <a:custGeom>
              <a:avLst/>
              <a:gdLst>
                <a:gd name="T0" fmla="*/ 9 w 52"/>
                <a:gd name="T1" fmla="*/ 0 h 44"/>
                <a:gd name="T2" fmla="*/ 20 w 52"/>
                <a:gd name="T3" fmla="*/ 32 h 44"/>
                <a:gd name="T4" fmla="*/ 32 w 52"/>
                <a:gd name="T5" fmla="*/ 31 h 44"/>
                <a:gd name="T6" fmla="*/ 29 w 52"/>
                <a:gd name="T7" fmla="*/ 12 h 44"/>
                <a:gd name="T8" fmla="*/ 20 w 52"/>
                <a:gd name="T9" fmla="*/ 1 h 44"/>
                <a:gd name="T10" fmla="*/ 9 w 52"/>
                <a:gd name="T11" fmla="*/ 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44"/>
                <a:gd name="T20" fmla="*/ 52 w 52"/>
                <a:gd name="T21" fmla="*/ 44 h 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4" name="Freeform 31"/>
            <p:cNvSpPr>
              <a:spLocks/>
            </p:cNvSpPr>
            <p:nvPr/>
          </p:nvSpPr>
          <p:spPr bwMode="ltGray">
            <a:xfrm>
              <a:off x="1922" y="1657"/>
              <a:ext cx="98" cy="74"/>
            </a:xfrm>
            <a:custGeom>
              <a:avLst/>
              <a:gdLst>
                <a:gd name="T0" fmla="*/ 73 w 131"/>
                <a:gd name="T1" fmla="*/ 0 h 98"/>
                <a:gd name="T2" fmla="*/ 59 w 131"/>
                <a:gd name="T3" fmla="*/ 6 h 98"/>
                <a:gd name="T4" fmla="*/ 40 w 131"/>
                <a:gd name="T5" fmla="*/ 18 h 98"/>
                <a:gd name="T6" fmla="*/ 29 w 131"/>
                <a:gd name="T7" fmla="*/ 30 h 98"/>
                <a:gd name="T8" fmla="*/ 16 w 131"/>
                <a:gd name="T9" fmla="*/ 39 h 98"/>
                <a:gd name="T10" fmla="*/ 47 w 131"/>
                <a:gd name="T11" fmla="*/ 62 h 98"/>
                <a:gd name="T12" fmla="*/ 59 w 131"/>
                <a:gd name="T13" fmla="*/ 71 h 98"/>
                <a:gd name="T14" fmla="*/ 64 w 131"/>
                <a:gd name="T15" fmla="*/ 69 h 98"/>
                <a:gd name="T16" fmla="*/ 67 w 131"/>
                <a:gd name="T17" fmla="*/ 65 h 98"/>
                <a:gd name="T18" fmla="*/ 73 w 131"/>
                <a:gd name="T19" fmla="*/ 74 h 98"/>
                <a:gd name="T20" fmla="*/ 92 w 131"/>
                <a:gd name="T21" fmla="*/ 65 h 98"/>
                <a:gd name="T22" fmla="*/ 97 w 131"/>
                <a:gd name="T23" fmla="*/ 56 h 98"/>
                <a:gd name="T24" fmla="*/ 76 w 131"/>
                <a:gd name="T25" fmla="*/ 30 h 98"/>
                <a:gd name="T26" fmla="*/ 86 w 131"/>
                <a:gd name="T27" fmla="*/ 18 h 98"/>
                <a:gd name="T28" fmla="*/ 83 w 131"/>
                <a:gd name="T29" fmla="*/ 3 h 98"/>
                <a:gd name="T30" fmla="*/ 73 w 131"/>
                <a:gd name="T31" fmla="*/ 0 h 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98"/>
                <a:gd name="T50" fmla="*/ 131 w 131"/>
                <a:gd name="T51" fmla="*/ 98 h 9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5" name="Freeform 32"/>
            <p:cNvSpPr>
              <a:spLocks/>
            </p:cNvSpPr>
            <p:nvPr/>
          </p:nvSpPr>
          <p:spPr bwMode="ltGray">
            <a:xfrm>
              <a:off x="1448" y="2041"/>
              <a:ext cx="158" cy="84"/>
            </a:xfrm>
            <a:custGeom>
              <a:avLst/>
              <a:gdLst>
                <a:gd name="T0" fmla="*/ 35 w 212"/>
                <a:gd name="T1" fmla="*/ 9 h 112"/>
                <a:gd name="T2" fmla="*/ 13 w 212"/>
                <a:gd name="T3" fmla="*/ 9 h 112"/>
                <a:gd name="T4" fmla="*/ 4 w 212"/>
                <a:gd name="T5" fmla="*/ 12 h 112"/>
                <a:gd name="T6" fmla="*/ 19 w 212"/>
                <a:gd name="T7" fmla="*/ 39 h 112"/>
                <a:gd name="T8" fmla="*/ 38 w 212"/>
                <a:gd name="T9" fmla="*/ 33 h 112"/>
                <a:gd name="T10" fmla="*/ 69 w 212"/>
                <a:gd name="T11" fmla="*/ 41 h 112"/>
                <a:gd name="T12" fmla="*/ 83 w 212"/>
                <a:gd name="T13" fmla="*/ 45 h 112"/>
                <a:gd name="T14" fmla="*/ 99 w 212"/>
                <a:gd name="T15" fmla="*/ 66 h 112"/>
                <a:gd name="T16" fmla="*/ 105 w 212"/>
                <a:gd name="T17" fmla="*/ 84 h 112"/>
                <a:gd name="T18" fmla="*/ 117 w 212"/>
                <a:gd name="T19" fmla="*/ 75 h 112"/>
                <a:gd name="T20" fmla="*/ 126 w 212"/>
                <a:gd name="T21" fmla="*/ 72 h 112"/>
                <a:gd name="T22" fmla="*/ 139 w 212"/>
                <a:gd name="T23" fmla="*/ 77 h 112"/>
                <a:gd name="T24" fmla="*/ 145 w 212"/>
                <a:gd name="T25" fmla="*/ 60 h 112"/>
                <a:gd name="T26" fmla="*/ 114 w 212"/>
                <a:gd name="T27" fmla="*/ 41 h 112"/>
                <a:gd name="T28" fmla="*/ 78 w 212"/>
                <a:gd name="T29" fmla="*/ 15 h 112"/>
                <a:gd name="T30" fmla="*/ 40 w 212"/>
                <a:gd name="T31" fmla="*/ 20 h 112"/>
                <a:gd name="T32" fmla="*/ 35 w 212"/>
                <a:gd name="T33" fmla="*/ 9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2"/>
                <a:gd name="T52" fmla="*/ 0 h 112"/>
                <a:gd name="T53" fmla="*/ 212 w 212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6" name="Freeform 33"/>
            <p:cNvSpPr>
              <a:spLocks/>
            </p:cNvSpPr>
            <p:nvPr/>
          </p:nvSpPr>
          <p:spPr bwMode="ltGray">
            <a:xfrm>
              <a:off x="1578" y="2105"/>
              <a:ext cx="99" cy="41"/>
            </a:xfrm>
            <a:custGeom>
              <a:avLst/>
              <a:gdLst>
                <a:gd name="T0" fmla="*/ 42 w 133"/>
                <a:gd name="T1" fmla="*/ 0 h 54"/>
                <a:gd name="T2" fmla="*/ 32 w 133"/>
                <a:gd name="T3" fmla="*/ 5 h 54"/>
                <a:gd name="T4" fmla="*/ 23 w 133"/>
                <a:gd name="T5" fmla="*/ 23 h 54"/>
                <a:gd name="T6" fmla="*/ 11 w 133"/>
                <a:gd name="T7" fmla="*/ 26 h 54"/>
                <a:gd name="T8" fmla="*/ 2 w 133"/>
                <a:gd name="T9" fmla="*/ 32 h 54"/>
                <a:gd name="T10" fmla="*/ 10 w 133"/>
                <a:gd name="T11" fmla="*/ 41 h 54"/>
                <a:gd name="T12" fmla="*/ 99 w 133"/>
                <a:gd name="T13" fmla="*/ 26 h 54"/>
                <a:gd name="T14" fmla="*/ 92 w 133"/>
                <a:gd name="T15" fmla="*/ 12 h 54"/>
                <a:gd name="T16" fmla="*/ 78 w 133"/>
                <a:gd name="T17" fmla="*/ 6 h 54"/>
                <a:gd name="T18" fmla="*/ 75 w 133"/>
                <a:gd name="T19" fmla="*/ 18 h 54"/>
                <a:gd name="T20" fmla="*/ 66 w 133"/>
                <a:gd name="T21" fmla="*/ 14 h 54"/>
                <a:gd name="T22" fmla="*/ 50 w 133"/>
                <a:gd name="T23" fmla="*/ 11 h 54"/>
                <a:gd name="T24" fmla="*/ 42 w 13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54"/>
                <a:gd name="T41" fmla="*/ 133 w 13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7" name="Freeform 34"/>
            <p:cNvSpPr>
              <a:spLocks/>
            </p:cNvSpPr>
            <p:nvPr/>
          </p:nvSpPr>
          <p:spPr bwMode="ltGray">
            <a:xfrm>
              <a:off x="1683" y="2131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8" name="Freeform 35"/>
            <p:cNvSpPr>
              <a:spLocks/>
            </p:cNvSpPr>
            <p:nvPr/>
          </p:nvSpPr>
          <p:spPr bwMode="ltGray">
            <a:xfrm>
              <a:off x="1739" y="2134"/>
              <a:ext cx="12" cy="25"/>
            </a:xfrm>
            <a:custGeom>
              <a:avLst/>
              <a:gdLst>
                <a:gd name="T0" fmla="*/ 10 w 16"/>
                <a:gd name="T1" fmla="*/ 0 h 34"/>
                <a:gd name="T2" fmla="*/ 0 w 16"/>
                <a:gd name="T3" fmla="*/ 10 h 34"/>
                <a:gd name="T4" fmla="*/ 12 w 16"/>
                <a:gd name="T5" fmla="*/ 25 h 34"/>
                <a:gd name="T6" fmla="*/ 9 w 16"/>
                <a:gd name="T7" fmla="*/ 13 h 34"/>
                <a:gd name="T8" fmla="*/ 12 w 16"/>
                <a:gd name="T9" fmla="*/ 4 h 34"/>
                <a:gd name="T10" fmla="*/ 10 w 16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4"/>
                <a:gd name="T20" fmla="*/ 16 w 1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9" name="Freeform 36"/>
            <p:cNvSpPr>
              <a:spLocks/>
            </p:cNvSpPr>
            <p:nvPr/>
          </p:nvSpPr>
          <p:spPr bwMode="ltGray">
            <a:xfrm>
              <a:off x="1556" y="1288"/>
              <a:ext cx="180" cy="88"/>
            </a:xfrm>
            <a:custGeom>
              <a:avLst/>
              <a:gdLst>
                <a:gd name="T0" fmla="*/ 48 w 240"/>
                <a:gd name="T1" fmla="*/ 1 h 117"/>
                <a:gd name="T2" fmla="*/ 18 w 240"/>
                <a:gd name="T3" fmla="*/ 23 h 117"/>
                <a:gd name="T4" fmla="*/ 5 w 240"/>
                <a:gd name="T5" fmla="*/ 28 h 117"/>
                <a:gd name="T6" fmla="*/ 0 w 240"/>
                <a:gd name="T7" fmla="*/ 29 h 117"/>
                <a:gd name="T8" fmla="*/ 20 w 240"/>
                <a:gd name="T9" fmla="*/ 44 h 117"/>
                <a:gd name="T10" fmla="*/ 29 w 240"/>
                <a:gd name="T11" fmla="*/ 47 h 117"/>
                <a:gd name="T12" fmla="*/ 51 w 240"/>
                <a:gd name="T13" fmla="*/ 35 h 117"/>
                <a:gd name="T14" fmla="*/ 60 w 240"/>
                <a:gd name="T15" fmla="*/ 32 h 117"/>
                <a:gd name="T16" fmla="*/ 62 w 240"/>
                <a:gd name="T17" fmla="*/ 41 h 117"/>
                <a:gd name="T18" fmla="*/ 48 w 240"/>
                <a:gd name="T19" fmla="*/ 46 h 117"/>
                <a:gd name="T20" fmla="*/ 54 w 240"/>
                <a:gd name="T21" fmla="*/ 55 h 117"/>
                <a:gd name="T22" fmla="*/ 30 w 240"/>
                <a:gd name="T23" fmla="*/ 65 h 117"/>
                <a:gd name="T24" fmla="*/ 53 w 240"/>
                <a:gd name="T25" fmla="*/ 82 h 117"/>
                <a:gd name="T26" fmla="*/ 62 w 240"/>
                <a:gd name="T27" fmla="*/ 85 h 117"/>
                <a:gd name="T28" fmla="*/ 89 w 240"/>
                <a:gd name="T29" fmla="*/ 77 h 117"/>
                <a:gd name="T30" fmla="*/ 113 w 240"/>
                <a:gd name="T31" fmla="*/ 79 h 117"/>
                <a:gd name="T32" fmla="*/ 126 w 240"/>
                <a:gd name="T33" fmla="*/ 88 h 117"/>
                <a:gd name="T34" fmla="*/ 153 w 240"/>
                <a:gd name="T35" fmla="*/ 82 h 117"/>
                <a:gd name="T36" fmla="*/ 168 w 240"/>
                <a:gd name="T37" fmla="*/ 77 h 117"/>
                <a:gd name="T38" fmla="*/ 167 w 240"/>
                <a:gd name="T39" fmla="*/ 58 h 117"/>
                <a:gd name="T40" fmla="*/ 176 w 240"/>
                <a:gd name="T41" fmla="*/ 52 h 117"/>
                <a:gd name="T42" fmla="*/ 179 w 240"/>
                <a:gd name="T43" fmla="*/ 35 h 117"/>
                <a:gd name="T44" fmla="*/ 158 w 240"/>
                <a:gd name="T45" fmla="*/ 43 h 117"/>
                <a:gd name="T46" fmla="*/ 150 w 240"/>
                <a:gd name="T47" fmla="*/ 32 h 117"/>
                <a:gd name="T48" fmla="*/ 129 w 240"/>
                <a:gd name="T49" fmla="*/ 34 h 117"/>
                <a:gd name="T50" fmla="*/ 101 w 240"/>
                <a:gd name="T51" fmla="*/ 7 h 117"/>
                <a:gd name="T52" fmla="*/ 71 w 240"/>
                <a:gd name="T53" fmla="*/ 8 h 117"/>
                <a:gd name="T54" fmla="*/ 62 w 240"/>
                <a:gd name="T55" fmla="*/ 1 h 117"/>
                <a:gd name="T56" fmla="*/ 48 w 240"/>
                <a:gd name="T57" fmla="*/ 1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0"/>
                <a:gd name="T88" fmla="*/ 0 h 117"/>
                <a:gd name="T89" fmla="*/ 240 w 240"/>
                <a:gd name="T90" fmla="*/ 117 h 1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0" name="Freeform 37"/>
            <p:cNvSpPr>
              <a:spLocks/>
            </p:cNvSpPr>
            <p:nvPr/>
          </p:nvSpPr>
          <p:spPr bwMode="ltGray">
            <a:xfrm>
              <a:off x="1636" y="1247"/>
              <a:ext cx="146" cy="60"/>
            </a:xfrm>
            <a:custGeom>
              <a:avLst/>
              <a:gdLst>
                <a:gd name="T0" fmla="*/ 73 w 194"/>
                <a:gd name="T1" fmla="*/ 8 h 80"/>
                <a:gd name="T2" fmla="*/ 10 w 194"/>
                <a:gd name="T3" fmla="*/ 18 h 80"/>
                <a:gd name="T4" fmla="*/ 7 w 194"/>
                <a:gd name="T5" fmla="*/ 26 h 80"/>
                <a:gd name="T6" fmla="*/ 43 w 194"/>
                <a:gd name="T7" fmla="*/ 39 h 80"/>
                <a:gd name="T8" fmla="*/ 102 w 194"/>
                <a:gd name="T9" fmla="*/ 56 h 80"/>
                <a:gd name="T10" fmla="*/ 132 w 194"/>
                <a:gd name="T11" fmla="*/ 51 h 80"/>
                <a:gd name="T12" fmla="*/ 141 w 194"/>
                <a:gd name="T13" fmla="*/ 48 h 80"/>
                <a:gd name="T14" fmla="*/ 132 w 194"/>
                <a:gd name="T15" fmla="*/ 33 h 80"/>
                <a:gd name="T16" fmla="*/ 123 w 194"/>
                <a:gd name="T17" fmla="*/ 27 h 80"/>
                <a:gd name="T18" fmla="*/ 97 w 194"/>
                <a:gd name="T19" fmla="*/ 19 h 80"/>
                <a:gd name="T20" fmla="*/ 73 w 194"/>
                <a:gd name="T21" fmla="*/ 8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80"/>
                <a:gd name="T35" fmla="*/ 194 w 194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1" name="Freeform 38"/>
            <p:cNvSpPr>
              <a:spLocks/>
            </p:cNvSpPr>
            <p:nvPr/>
          </p:nvSpPr>
          <p:spPr bwMode="ltGray">
            <a:xfrm>
              <a:off x="1841" y="1317"/>
              <a:ext cx="233" cy="190"/>
            </a:xfrm>
            <a:custGeom>
              <a:avLst/>
              <a:gdLst>
                <a:gd name="T0" fmla="*/ 50 w 310"/>
                <a:gd name="T1" fmla="*/ 7 h 254"/>
                <a:gd name="T2" fmla="*/ 38 w 310"/>
                <a:gd name="T3" fmla="*/ 17 h 254"/>
                <a:gd name="T4" fmla="*/ 16 w 310"/>
                <a:gd name="T5" fmla="*/ 29 h 254"/>
                <a:gd name="T6" fmla="*/ 40 w 310"/>
                <a:gd name="T7" fmla="*/ 58 h 254"/>
                <a:gd name="T8" fmla="*/ 59 w 310"/>
                <a:gd name="T9" fmla="*/ 64 h 254"/>
                <a:gd name="T10" fmla="*/ 77 w 310"/>
                <a:gd name="T11" fmla="*/ 74 h 254"/>
                <a:gd name="T12" fmla="*/ 95 w 310"/>
                <a:gd name="T13" fmla="*/ 64 h 254"/>
                <a:gd name="T14" fmla="*/ 107 w 310"/>
                <a:gd name="T15" fmla="*/ 76 h 254"/>
                <a:gd name="T16" fmla="*/ 112 w 310"/>
                <a:gd name="T17" fmla="*/ 95 h 254"/>
                <a:gd name="T18" fmla="*/ 86 w 310"/>
                <a:gd name="T19" fmla="*/ 113 h 254"/>
                <a:gd name="T20" fmla="*/ 67 w 310"/>
                <a:gd name="T21" fmla="*/ 129 h 254"/>
                <a:gd name="T22" fmla="*/ 52 w 310"/>
                <a:gd name="T23" fmla="*/ 126 h 254"/>
                <a:gd name="T24" fmla="*/ 43 w 310"/>
                <a:gd name="T25" fmla="*/ 123 h 254"/>
                <a:gd name="T26" fmla="*/ 32 w 310"/>
                <a:gd name="T27" fmla="*/ 140 h 254"/>
                <a:gd name="T28" fmla="*/ 29 w 310"/>
                <a:gd name="T29" fmla="*/ 149 h 254"/>
                <a:gd name="T30" fmla="*/ 55 w 310"/>
                <a:gd name="T31" fmla="*/ 153 h 254"/>
                <a:gd name="T32" fmla="*/ 71 w 310"/>
                <a:gd name="T33" fmla="*/ 152 h 254"/>
                <a:gd name="T34" fmla="*/ 86 w 310"/>
                <a:gd name="T35" fmla="*/ 173 h 254"/>
                <a:gd name="T36" fmla="*/ 95 w 310"/>
                <a:gd name="T37" fmla="*/ 176 h 254"/>
                <a:gd name="T38" fmla="*/ 104 w 310"/>
                <a:gd name="T39" fmla="*/ 179 h 254"/>
                <a:gd name="T40" fmla="*/ 117 w 310"/>
                <a:gd name="T41" fmla="*/ 188 h 254"/>
                <a:gd name="T42" fmla="*/ 136 w 310"/>
                <a:gd name="T43" fmla="*/ 177 h 254"/>
                <a:gd name="T44" fmla="*/ 153 w 310"/>
                <a:gd name="T45" fmla="*/ 176 h 254"/>
                <a:gd name="T46" fmla="*/ 172 w 310"/>
                <a:gd name="T47" fmla="*/ 159 h 254"/>
                <a:gd name="T48" fmla="*/ 169 w 310"/>
                <a:gd name="T49" fmla="*/ 138 h 254"/>
                <a:gd name="T50" fmla="*/ 163 w 310"/>
                <a:gd name="T51" fmla="*/ 129 h 254"/>
                <a:gd name="T52" fmla="*/ 175 w 310"/>
                <a:gd name="T53" fmla="*/ 125 h 254"/>
                <a:gd name="T54" fmla="*/ 184 w 310"/>
                <a:gd name="T55" fmla="*/ 137 h 254"/>
                <a:gd name="T56" fmla="*/ 186 w 310"/>
                <a:gd name="T57" fmla="*/ 147 h 254"/>
                <a:gd name="T58" fmla="*/ 196 w 310"/>
                <a:gd name="T59" fmla="*/ 144 h 254"/>
                <a:gd name="T60" fmla="*/ 228 w 310"/>
                <a:gd name="T61" fmla="*/ 126 h 254"/>
                <a:gd name="T62" fmla="*/ 220 w 310"/>
                <a:gd name="T63" fmla="*/ 110 h 254"/>
                <a:gd name="T64" fmla="*/ 195 w 310"/>
                <a:gd name="T65" fmla="*/ 92 h 254"/>
                <a:gd name="T66" fmla="*/ 199 w 310"/>
                <a:gd name="T67" fmla="*/ 80 h 254"/>
                <a:gd name="T68" fmla="*/ 208 w 310"/>
                <a:gd name="T69" fmla="*/ 77 h 254"/>
                <a:gd name="T70" fmla="*/ 190 w 310"/>
                <a:gd name="T71" fmla="*/ 47 h 254"/>
                <a:gd name="T72" fmla="*/ 175 w 310"/>
                <a:gd name="T73" fmla="*/ 44 h 254"/>
                <a:gd name="T74" fmla="*/ 166 w 310"/>
                <a:gd name="T75" fmla="*/ 41 h 254"/>
                <a:gd name="T76" fmla="*/ 151 w 310"/>
                <a:gd name="T77" fmla="*/ 25 h 254"/>
                <a:gd name="T78" fmla="*/ 117 w 310"/>
                <a:gd name="T79" fmla="*/ 34 h 254"/>
                <a:gd name="T80" fmla="*/ 126 w 310"/>
                <a:gd name="T81" fmla="*/ 19 h 254"/>
                <a:gd name="T82" fmla="*/ 104 w 310"/>
                <a:gd name="T83" fmla="*/ 13 h 254"/>
                <a:gd name="T84" fmla="*/ 89 w 310"/>
                <a:gd name="T85" fmla="*/ 14 h 254"/>
                <a:gd name="T86" fmla="*/ 50 w 310"/>
                <a:gd name="T87" fmla="*/ 7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0"/>
                <a:gd name="T133" fmla="*/ 0 h 254"/>
                <a:gd name="T134" fmla="*/ 310 w 310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2" name="Freeform 39"/>
            <p:cNvSpPr>
              <a:spLocks/>
            </p:cNvSpPr>
            <p:nvPr/>
          </p:nvSpPr>
          <p:spPr bwMode="ltGray">
            <a:xfrm>
              <a:off x="1839" y="1235"/>
              <a:ext cx="44" cy="37"/>
            </a:xfrm>
            <a:custGeom>
              <a:avLst/>
              <a:gdLst>
                <a:gd name="T0" fmla="*/ 19 w 59"/>
                <a:gd name="T1" fmla="*/ 0 h 50"/>
                <a:gd name="T2" fmla="*/ 0 w 59"/>
                <a:gd name="T3" fmla="*/ 7 h 50"/>
                <a:gd name="T4" fmla="*/ 22 w 59"/>
                <a:gd name="T5" fmla="*/ 30 h 50"/>
                <a:gd name="T6" fmla="*/ 36 w 59"/>
                <a:gd name="T7" fmla="*/ 37 h 50"/>
                <a:gd name="T8" fmla="*/ 43 w 59"/>
                <a:gd name="T9" fmla="*/ 21 h 50"/>
                <a:gd name="T10" fmla="*/ 33 w 59"/>
                <a:gd name="T11" fmla="*/ 6 h 50"/>
                <a:gd name="T12" fmla="*/ 19 w 5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50"/>
                <a:gd name="T23" fmla="*/ 59 w 59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3" name="Freeform 40"/>
            <p:cNvSpPr>
              <a:spLocks/>
            </p:cNvSpPr>
            <p:nvPr/>
          </p:nvSpPr>
          <p:spPr bwMode="ltGray">
            <a:xfrm>
              <a:off x="1755" y="1305"/>
              <a:ext cx="65" cy="42"/>
            </a:xfrm>
            <a:custGeom>
              <a:avLst/>
              <a:gdLst>
                <a:gd name="T0" fmla="*/ 33 w 86"/>
                <a:gd name="T1" fmla="*/ 5 h 57"/>
                <a:gd name="T2" fmla="*/ 18 w 86"/>
                <a:gd name="T3" fmla="*/ 18 h 57"/>
                <a:gd name="T4" fmla="*/ 3 w 86"/>
                <a:gd name="T5" fmla="*/ 20 h 57"/>
                <a:gd name="T6" fmla="*/ 12 w 86"/>
                <a:gd name="T7" fmla="*/ 42 h 57"/>
                <a:gd name="T8" fmla="*/ 56 w 86"/>
                <a:gd name="T9" fmla="*/ 26 h 57"/>
                <a:gd name="T10" fmla="*/ 65 w 86"/>
                <a:gd name="T11" fmla="*/ 13 h 57"/>
                <a:gd name="T12" fmla="*/ 42 w 86"/>
                <a:gd name="T13" fmla="*/ 5 h 57"/>
                <a:gd name="T14" fmla="*/ 33 w 86"/>
                <a:gd name="T15" fmla="*/ 5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57"/>
                <a:gd name="T26" fmla="*/ 86 w 86"/>
                <a:gd name="T27" fmla="*/ 57 h 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4" name="Freeform 41"/>
            <p:cNvSpPr>
              <a:spLocks/>
            </p:cNvSpPr>
            <p:nvPr/>
          </p:nvSpPr>
          <p:spPr bwMode="ltGray">
            <a:xfrm>
              <a:off x="1823" y="1313"/>
              <a:ext cx="54" cy="25"/>
            </a:xfrm>
            <a:custGeom>
              <a:avLst/>
              <a:gdLst>
                <a:gd name="T0" fmla="*/ 30 w 73"/>
                <a:gd name="T1" fmla="*/ 0 h 34"/>
                <a:gd name="T2" fmla="*/ 7 w 73"/>
                <a:gd name="T3" fmla="*/ 12 h 34"/>
                <a:gd name="T4" fmla="*/ 18 w 73"/>
                <a:gd name="T5" fmla="*/ 25 h 34"/>
                <a:gd name="T6" fmla="*/ 38 w 73"/>
                <a:gd name="T7" fmla="*/ 21 h 34"/>
                <a:gd name="T8" fmla="*/ 47 w 73"/>
                <a:gd name="T9" fmla="*/ 15 h 34"/>
                <a:gd name="T10" fmla="*/ 30 w 73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34"/>
                <a:gd name="T20" fmla="*/ 73 w 73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5" name="Freeform 42"/>
            <p:cNvSpPr>
              <a:spLocks/>
            </p:cNvSpPr>
            <p:nvPr/>
          </p:nvSpPr>
          <p:spPr bwMode="ltGray">
            <a:xfrm>
              <a:off x="1794" y="1277"/>
              <a:ext cx="64" cy="34"/>
            </a:xfrm>
            <a:custGeom>
              <a:avLst/>
              <a:gdLst>
                <a:gd name="T0" fmla="*/ 44 w 85"/>
                <a:gd name="T1" fmla="*/ 8 h 45"/>
                <a:gd name="T2" fmla="*/ 21 w 85"/>
                <a:gd name="T3" fmla="*/ 3 h 45"/>
                <a:gd name="T4" fmla="*/ 0 w 85"/>
                <a:gd name="T5" fmla="*/ 14 h 45"/>
                <a:gd name="T6" fmla="*/ 30 w 85"/>
                <a:gd name="T7" fmla="*/ 24 h 45"/>
                <a:gd name="T8" fmla="*/ 48 w 85"/>
                <a:gd name="T9" fmla="*/ 30 h 45"/>
                <a:gd name="T10" fmla="*/ 63 w 85"/>
                <a:gd name="T11" fmla="*/ 14 h 45"/>
                <a:gd name="T12" fmla="*/ 62 w 85"/>
                <a:gd name="T13" fmla="*/ 5 h 45"/>
                <a:gd name="T14" fmla="*/ 48 w 85"/>
                <a:gd name="T15" fmla="*/ 0 h 45"/>
                <a:gd name="T16" fmla="*/ 44 w 85"/>
                <a:gd name="T17" fmla="*/ 8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45"/>
                <a:gd name="T29" fmla="*/ 85 w 85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6" name="Freeform 43"/>
            <p:cNvSpPr>
              <a:spLocks/>
            </p:cNvSpPr>
            <p:nvPr/>
          </p:nvSpPr>
          <p:spPr bwMode="ltGray">
            <a:xfrm>
              <a:off x="1767" y="1245"/>
              <a:ext cx="44" cy="24"/>
            </a:xfrm>
            <a:custGeom>
              <a:avLst/>
              <a:gdLst>
                <a:gd name="T0" fmla="*/ 12 w 58"/>
                <a:gd name="T1" fmla="*/ 3 h 31"/>
                <a:gd name="T2" fmla="*/ 0 w 58"/>
                <a:gd name="T3" fmla="*/ 14 h 31"/>
                <a:gd name="T4" fmla="*/ 15 w 58"/>
                <a:gd name="T5" fmla="*/ 22 h 31"/>
                <a:gd name="T6" fmla="*/ 21 w 58"/>
                <a:gd name="T7" fmla="*/ 15 h 31"/>
                <a:gd name="T8" fmla="*/ 39 w 58"/>
                <a:gd name="T9" fmla="*/ 9 h 31"/>
                <a:gd name="T10" fmla="*/ 33 w 58"/>
                <a:gd name="T11" fmla="*/ 0 h 31"/>
                <a:gd name="T12" fmla="*/ 12 w 58"/>
                <a:gd name="T13" fmla="*/ 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"/>
                <a:gd name="T22" fmla="*/ 0 h 31"/>
                <a:gd name="T23" fmla="*/ 58 w 5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7" name="Freeform 44"/>
            <p:cNvSpPr>
              <a:spLocks/>
            </p:cNvSpPr>
            <p:nvPr/>
          </p:nvSpPr>
          <p:spPr bwMode="ltGray">
            <a:xfrm>
              <a:off x="1881" y="1248"/>
              <a:ext cx="114" cy="77"/>
            </a:xfrm>
            <a:custGeom>
              <a:avLst/>
              <a:gdLst>
                <a:gd name="T0" fmla="*/ 29 w 152"/>
                <a:gd name="T1" fmla="*/ 0 h 102"/>
                <a:gd name="T2" fmla="*/ 10 w 152"/>
                <a:gd name="T3" fmla="*/ 5 h 102"/>
                <a:gd name="T4" fmla="*/ 3 w 152"/>
                <a:gd name="T5" fmla="*/ 29 h 102"/>
                <a:gd name="T6" fmla="*/ 9 w 152"/>
                <a:gd name="T7" fmla="*/ 42 h 102"/>
                <a:gd name="T8" fmla="*/ 0 w 152"/>
                <a:gd name="T9" fmla="*/ 54 h 102"/>
                <a:gd name="T10" fmla="*/ 42 w 152"/>
                <a:gd name="T11" fmla="*/ 65 h 102"/>
                <a:gd name="T12" fmla="*/ 61 w 152"/>
                <a:gd name="T13" fmla="*/ 69 h 102"/>
                <a:gd name="T14" fmla="*/ 114 w 152"/>
                <a:gd name="T15" fmla="*/ 65 h 102"/>
                <a:gd name="T16" fmla="*/ 57 w 152"/>
                <a:gd name="T17" fmla="*/ 53 h 102"/>
                <a:gd name="T18" fmla="*/ 40 w 152"/>
                <a:gd name="T19" fmla="*/ 47 h 102"/>
                <a:gd name="T20" fmla="*/ 33 w 152"/>
                <a:gd name="T21" fmla="*/ 39 h 102"/>
                <a:gd name="T22" fmla="*/ 37 w 152"/>
                <a:gd name="T23" fmla="*/ 26 h 102"/>
                <a:gd name="T24" fmla="*/ 29 w 152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"/>
                <a:gd name="T40" fmla="*/ 0 h 102"/>
                <a:gd name="T41" fmla="*/ 152 w 152"/>
                <a:gd name="T42" fmla="*/ 102 h 1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8" name="Freeform 45"/>
            <p:cNvSpPr>
              <a:spLocks/>
            </p:cNvSpPr>
            <p:nvPr/>
          </p:nvSpPr>
          <p:spPr bwMode="ltGray">
            <a:xfrm>
              <a:off x="794" y="1493"/>
              <a:ext cx="25" cy="15"/>
            </a:xfrm>
            <a:custGeom>
              <a:avLst/>
              <a:gdLst>
                <a:gd name="T0" fmla="*/ 25 w 34"/>
                <a:gd name="T1" fmla="*/ 0 h 20"/>
                <a:gd name="T2" fmla="*/ 18 w 34"/>
                <a:gd name="T3" fmla="*/ 15 h 20"/>
                <a:gd name="T4" fmla="*/ 3 w 34"/>
                <a:gd name="T5" fmla="*/ 14 h 20"/>
                <a:gd name="T6" fmla="*/ 3 w 34"/>
                <a:gd name="T7" fmla="*/ 4 h 20"/>
                <a:gd name="T8" fmla="*/ 25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"/>
                <a:gd name="T17" fmla="*/ 34 w 3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9" name="Freeform 46"/>
            <p:cNvSpPr>
              <a:spLocks/>
            </p:cNvSpPr>
            <p:nvPr/>
          </p:nvSpPr>
          <p:spPr bwMode="ltGray">
            <a:xfrm>
              <a:off x="1551" y="2004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10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0" name="Freeform 47"/>
            <p:cNvSpPr>
              <a:spLocks/>
            </p:cNvSpPr>
            <p:nvPr/>
          </p:nvSpPr>
          <p:spPr bwMode="ltGray">
            <a:xfrm>
              <a:off x="1554" y="2029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10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1" name="Freeform 48"/>
            <p:cNvSpPr>
              <a:spLocks/>
            </p:cNvSpPr>
            <p:nvPr/>
          </p:nvSpPr>
          <p:spPr bwMode="ltGray">
            <a:xfrm>
              <a:off x="1758" y="2161"/>
              <a:ext cx="15" cy="12"/>
            </a:xfrm>
            <a:custGeom>
              <a:avLst/>
              <a:gdLst>
                <a:gd name="T0" fmla="*/ 2 w 21"/>
                <a:gd name="T1" fmla="*/ 0 h 16"/>
                <a:gd name="T2" fmla="*/ 9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2" name="Freeform 49"/>
            <p:cNvSpPr>
              <a:spLocks/>
            </p:cNvSpPr>
            <p:nvPr/>
          </p:nvSpPr>
          <p:spPr bwMode="ltGray">
            <a:xfrm>
              <a:off x="1882" y="1677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3" name="Freeform 50"/>
            <p:cNvSpPr>
              <a:spLocks/>
            </p:cNvSpPr>
            <p:nvPr/>
          </p:nvSpPr>
          <p:spPr bwMode="ltGray">
            <a:xfrm>
              <a:off x="1782" y="1472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4" name="Freeform 51"/>
            <p:cNvSpPr>
              <a:spLocks/>
            </p:cNvSpPr>
            <p:nvPr/>
          </p:nvSpPr>
          <p:spPr bwMode="ltGray">
            <a:xfrm>
              <a:off x="1847" y="1293"/>
              <a:ext cx="39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1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5" name="Freeform 52"/>
            <p:cNvSpPr>
              <a:spLocks/>
            </p:cNvSpPr>
            <p:nvPr/>
          </p:nvSpPr>
          <p:spPr bwMode="ltGray">
            <a:xfrm>
              <a:off x="1910" y="1401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6" name="Freeform 53"/>
            <p:cNvSpPr>
              <a:spLocks/>
            </p:cNvSpPr>
            <p:nvPr/>
          </p:nvSpPr>
          <p:spPr bwMode="ltGray">
            <a:xfrm>
              <a:off x="1926" y="1199"/>
              <a:ext cx="696" cy="346"/>
            </a:xfrm>
            <a:custGeom>
              <a:avLst/>
              <a:gdLst>
                <a:gd name="T0" fmla="*/ 21 w 929"/>
                <a:gd name="T1" fmla="*/ 42 h 462"/>
                <a:gd name="T2" fmla="*/ 4 w 929"/>
                <a:gd name="T3" fmla="*/ 69 h 462"/>
                <a:gd name="T4" fmla="*/ 27 w 929"/>
                <a:gd name="T5" fmla="*/ 75 h 462"/>
                <a:gd name="T6" fmla="*/ 12 w 929"/>
                <a:gd name="T7" fmla="*/ 87 h 462"/>
                <a:gd name="T8" fmla="*/ 78 w 929"/>
                <a:gd name="T9" fmla="*/ 102 h 462"/>
                <a:gd name="T10" fmla="*/ 106 w 929"/>
                <a:gd name="T11" fmla="*/ 97 h 462"/>
                <a:gd name="T12" fmla="*/ 187 w 929"/>
                <a:gd name="T13" fmla="*/ 58 h 462"/>
                <a:gd name="T14" fmla="*/ 225 w 929"/>
                <a:gd name="T15" fmla="*/ 49 h 462"/>
                <a:gd name="T16" fmla="*/ 243 w 929"/>
                <a:gd name="T17" fmla="*/ 60 h 462"/>
                <a:gd name="T18" fmla="*/ 204 w 929"/>
                <a:gd name="T19" fmla="*/ 66 h 462"/>
                <a:gd name="T20" fmla="*/ 181 w 929"/>
                <a:gd name="T21" fmla="*/ 84 h 462"/>
                <a:gd name="T22" fmla="*/ 190 w 929"/>
                <a:gd name="T23" fmla="*/ 90 h 462"/>
                <a:gd name="T24" fmla="*/ 195 w 929"/>
                <a:gd name="T25" fmla="*/ 118 h 462"/>
                <a:gd name="T26" fmla="*/ 262 w 929"/>
                <a:gd name="T27" fmla="*/ 144 h 462"/>
                <a:gd name="T28" fmla="*/ 252 w 929"/>
                <a:gd name="T29" fmla="*/ 157 h 462"/>
                <a:gd name="T30" fmla="*/ 276 w 929"/>
                <a:gd name="T31" fmla="*/ 184 h 462"/>
                <a:gd name="T32" fmla="*/ 261 w 929"/>
                <a:gd name="T33" fmla="*/ 199 h 462"/>
                <a:gd name="T34" fmla="*/ 243 w 929"/>
                <a:gd name="T35" fmla="*/ 220 h 462"/>
                <a:gd name="T36" fmla="*/ 220 w 929"/>
                <a:gd name="T37" fmla="*/ 243 h 462"/>
                <a:gd name="T38" fmla="*/ 219 w 929"/>
                <a:gd name="T39" fmla="*/ 315 h 462"/>
                <a:gd name="T40" fmla="*/ 249 w 929"/>
                <a:gd name="T41" fmla="*/ 334 h 462"/>
                <a:gd name="T42" fmla="*/ 291 w 929"/>
                <a:gd name="T43" fmla="*/ 336 h 462"/>
                <a:gd name="T44" fmla="*/ 309 w 929"/>
                <a:gd name="T45" fmla="*/ 316 h 462"/>
                <a:gd name="T46" fmla="*/ 379 w 929"/>
                <a:gd name="T47" fmla="*/ 267 h 462"/>
                <a:gd name="T48" fmla="*/ 429 w 929"/>
                <a:gd name="T49" fmla="*/ 250 h 462"/>
                <a:gd name="T50" fmla="*/ 484 w 929"/>
                <a:gd name="T51" fmla="*/ 231 h 462"/>
                <a:gd name="T52" fmla="*/ 539 w 929"/>
                <a:gd name="T53" fmla="*/ 217 h 462"/>
                <a:gd name="T54" fmla="*/ 571 w 929"/>
                <a:gd name="T55" fmla="*/ 195 h 462"/>
                <a:gd name="T56" fmla="*/ 599 w 929"/>
                <a:gd name="T57" fmla="*/ 150 h 462"/>
                <a:gd name="T58" fmla="*/ 601 w 929"/>
                <a:gd name="T59" fmla="*/ 115 h 462"/>
                <a:gd name="T60" fmla="*/ 601 w 929"/>
                <a:gd name="T61" fmla="*/ 93 h 462"/>
                <a:gd name="T62" fmla="*/ 623 w 929"/>
                <a:gd name="T63" fmla="*/ 67 h 462"/>
                <a:gd name="T64" fmla="*/ 656 w 929"/>
                <a:gd name="T65" fmla="*/ 70 h 462"/>
                <a:gd name="T66" fmla="*/ 691 w 929"/>
                <a:gd name="T67" fmla="*/ 39 h 462"/>
                <a:gd name="T68" fmla="*/ 665 w 929"/>
                <a:gd name="T69" fmla="*/ 42 h 462"/>
                <a:gd name="T70" fmla="*/ 635 w 929"/>
                <a:gd name="T71" fmla="*/ 34 h 462"/>
                <a:gd name="T72" fmla="*/ 595 w 929"/>
                <a:gd name="T73" fmla="*/ 16 h 462"/>
                <a:gd name="T74" fmla="*/ 481 w 929"/>
                <a:gd name="T75" fmla="*/ 19 h 462"/>
                <a:gd name="T76" fmla="*/ 438 w 929"/>
                <a:gd name="T77" fmla="*/ 28 h 462"/>
                <a:gd name="T78" fmla="*/ 417 w 929"/>
                <a:gd name="T79" fmla="*/ 28 h 462"/>
                <a:gd name="T80" fmla="*/ 387 w 929"/>
                <a:gd name="T81" fmla="*/ 40 h 462"/>
                <a:gd name="T82" fmla="*/ 358 w 929"/>
                <a:gd name="T83" fmla="*/ 22 h 462"/>
                <a:gd name="T84" fmla="*/ 324 w 929"/>
                <a:gd name="T85" fmla="*/ 30 h 462"/>
                <a:gd name="T86" fmla="*/ 274 w 929"/>
                <a:gd name="T87" fmla="*/ 39 h 462"/>
                <a:gd name="T88" fmla="*/ 307 w 929"/>
                <a:gd name="T89" fmla="*/ 28 h 462"/>
                <a:gd name="T90" fmla="*/ 264 w 929"/>
                <a:gd name="T91" fmla="*/ 6 h 462"/>
                <a:gd name="T92" fmla="*/ 250 w 929"/>
                <a:gd name="T93" fmla="*/ 1 h 462"/>
                <a:gd name="T94" fmla="*/ 235 w 929"/>
                <a:gd name="T95" fmla="*/ 6 h 462"/>
                <a:gd name="T96" fmla="*/ 180 w 929"/>
                <a:gd name="T97" fmla="*/ 12 h 462"/>
                <a:gd name="T98" fmla="*/ 120 w 929"/>
                <a:gd name="T99" fmla="*/ 21 h 462"/>
                <a:gd name="T100" fmla="*/ 81 w 929"/>
                <a:gd name="T101" fmla="*/ 19 h 462"/>
                <a:gd name="T102" fmla="*/ 85 w 929"/>
                <a:gd name="T103" fmla="*/ 51 h 462"/>
                <a:gd name="T104" fmla="*/ 78 w 929"/>
                <a:gd name="T105" fmla="*/ 39 h 462"/>
                <a:gd name="T106" fmla="*/ 45 w 929"/>
                <a:gd name="T107" fmla="*/ 31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29"/>
                <a:gd name="T163" fmla="*/ 0 h 462"/>
                <a:gd name="T164" fmla="*/ 929 w 929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7" name="Freeform 54"/>
            <p:cNvSpPr>
              <a:spLocks/>
            </p:cNvSpPr>
            <p:nvPr/>
          </p:nvSpPr>
          <p:spPr bwMode="ltGray">
            <a:xfrm>
              <a:off x="2139" y="1383"/>
              <a:ext cx="39" cy="24"/>
            </a:xfrm>
            <a:custGeom>
              <a:avLst/>
              <a:gdLst>
                <a:gd name="T0" fmla="*/ 26 w 52"/>
                <a:gd name="T1" fmla="*/ 0 h 32"/>
                <a:gd name="T2" fmla="*/ 6 w 52"/>
                <a:gd name="T3" fmla="*/ 15 h 32"/>
                <a:gd name="T4" fmla="*/ 18 w 52"/>
                <a:gd name="T5" fmla="*/ 24 h 32"/>
                <a:gd name="T6" fmla="*/ 32 w 52"/>
                <a:gd name="T7" fmla="*/ 22 h 32"/>
                <a:gd name="T8" fmla="*/ 2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8" name="Freeform 55"/>
            <p:cNvSpPr>
              <a:spLocks/>
            </p:cNvSpPr>
            <p:nvPr/>
          </p:nvSpPr>
          <p:spPr bwMode="ltGray">
            <a:xfrm>
              <a:off x="2422" y="1449"/>
              <a:ext cx="128" cy="54"/>
            </a:xfrm>
            <a:custGeom>
              <a:avLst/>
              <a:gdLst>
                <a:gd name="T0" fmla="*/ 76 w 172"/>
                <a:gd name="T1" fmla="*/ 6 h 72"/>
                <a:gd name="T2" fmla="*/ 49 w 172"/>
                <a:gd name="T3" fmla="*/ 3 h 72"/>
                <a:gd name="T4" fmla="*/ 40 w 172"/>
                <a:gd name="T5" fmla="*/ 0 h 72"/>
                <a:gd name="T6" fmla="*/ 0 w 172"/>
                <a:gd name="T7" fmla="*/ 21 h 72"/>
                <a:gd name="T8" fmla="*/ 21 w 172"/>
                <a:gd name="T9" fmla="*/ 30 h 72"/>
                <a:gd name="T10" fmla="*/ 31 w 172"/>
                <a:gd name="T11" fmla="*/ 45 h 72"/>
                <a:gd name="T12" fmla="*/ 49 w 172"/>
                <a:gd name="T13" fmla="*/ 51 h 72"/>
                <a:gd name="T14" fmla="*/ 58 w 172"/>
                <a:gd name="T15" fmla="*/ 54 h 72"/>
                <a:gd name="T16" fmla="*/ 97 w 172"/>
                <a:gd name="T17" fmla="*/ 45 h 72"/>
                <a:gd name="T18" fmla="*/ 128 w 172"/>
                <a:gd name="T19" fmla="*/ 33 h 72"/>
                <a:gd name="T20" fmla="*/ 110 w 172"/>
                <a:gd name="T21" fmla="*/ 14 h 72"/>
                <a:gd name="T22" fmla="*/ 101 w 172"/>
                <a:gd name="T23" fmla="*/ 3 h 72"/>
                <a:gd name="T24" fmla="*/ 76 w 172"/>
                <a:gd name="T25" fmla="*/ 6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72"/>
                <a:gd name="T41" fmla="*/ 172 w 172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9" name="Freeform 56"/>
            <p:cNvSpPr>
              <a:spLocks/>
            </p:cNvSpPr>
            <p:nvPr/>
          </p:nvSpPr>
          <p:spPr bwMode="ltGray">
            <a:xfrm>
              <a:off x="2523" y="1286"/>
              <a:ext cx="39" cy="24"/>
            </a:xfrm>
            <a:custGeom>
              <a:avLst/>
              <a:gdLst>
                <a:gd name="T0" fmla="*/ 26 w 52"/>
                <a:gd name="T1" fmla="*/ 0 h 32"/>
                <a:gd name="T2" fmla="*/ 6 w 52"/>
                <a:gd name="T3" fmla="*/ 15 h 32"/>
                <a:gd name="T4" fmla="*/ 18 w 52"/>
                <a:gd name="T5" fmla="*/ 24 h 32"/>
                <a:gd name="T6" fmla="*/ 32 w 52"/>
                <a:gd name="T7" fmla="*/ 22 h 32"/>
                <a:gd name="T8" fmla="*/ 2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0" name="Freeform 57"/>
            <p:cNvSpPr>
              <a:spLocks/>
            </p:cNvSpPr>
            <p:nvPr/>
          </p:nvSpPr>
          <p:spPr bwMode="ltGray">
            <a:xfrm>
              <a:off x="2792" y="1254"/>
              <a:ext cx="155" cy="63"/>
            </a:xfrm>
            <a:custGeom>
              <a:avLst/>
              <a:gdLst>
                <a:gd name="T0" fmla="*/ 144 w 206"/>
                <a:gd name="T1" fmla="*/ 5 h 85"/>
                <a:gd name="T2" fmla="*/ 78 w 206"/>
                <a:gd name="T3" fmla="*/ 7 h 85"/>
                <a:gd name="T4" fmla="*/ 82 w 206"/>
                <a:gd name="T5" fmla="*/ 19 h 85"/>
                <a:gd name="T6" fmla="*/ 81 w 206"/>
                <a:gd name="T7" fmla="*/ 24 h 85"/>
                <a:gd name="T8" fmla="*/ 67 w 206"/>
                <a:gd name="T9" fmla="*/ 20 h 85"/>
                <a:gd name="T10" fmla="*/ 58 w 206"/>
                <a:gd name="T11" fmla="*/ 14 h 85"/>
                <a:gd name="T12" fmla="*/ 17 w 206"/>
                <a:gd name="T13" fmla="*/ 20 h 85"/>
                <a:gd name="T14" fmla="*/ 23 w 206"/>
                <a:gd name="T15" fmla="*/ 36 h 85"/>
                <a:gd name="T16" fmla="*/ 41 w 206"/>
                <a:gd name="T17" fmla="*/ 39 h 85"/>
                <a:gd name="T18" fmla="*/ 56 w 206"/>
                <a:gd name="T19" fmla="*/ 54 h 85"/>
                <a:gd name="T20" fmla="*/ 67 w 206"/>
                <a:gd name="T21" fmla="*/ 63 h 85"/>
                <a:gd name="T22" fmla="*/ 82 w 206"/>
                <a:gd name="T23" fmla="*/ 50 h 85"/>
                <a:gd name="T24" fmla="*/ 91 w 206"/>
                <a:gd name="T25" fmla="*/ 44 h 85"/>
                <a:gd name="T26" fmla="*/ 96 w 206"/>
                <a:gd name="T27" fmla="*/ 35 h 85"/>
                <a:gd name="T28" fmla="*/ 126 w 206"/>
                <a:gd name="T29" fmla="*/ 26 h 85"/>
                <a:gd name="T30" fmla="*/ 141 w 206"/>
                <a:gd name="T31" fmla="*/ 23 h 85"/>
                <a:gd name="T32" fmla="*/ 150 w 206"/>
                <a:gd name="T33" fmla="*/ 20 h 85"/>
                <a:gd name="T34" fmla="*/ 144 w 206"/>
                <a:gd name="T35" fmla="*/ 5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"/>
                <a:gd name="T55" fmla="*/ 0 h 85"/>
                <a:gd name="T56" fmla="*/ 206 w 206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1" name="Freeform 58"/>
            <p:cNvSpPr>
              <a:spLocks/>
            </p:cNvSpPr>
            <p:nvPr/>
          </p:nvSpPr>
          <p:spPr bwMode="ltGray">
            <a:xfrm>
              <a:off x="2889" y="1287"/>
              <a:ext cx="48" cy="21"/>
            </a:xfrm>
            <a:custGeom>
              <a:avLst/>
              <a:gdLst>
                <a:gd name="T0" fmla="*/ 27 w 64"/>
                <a:gd name="T1" fmla="*/ 5 h 28"/>
                <a:gd name="T2" fmla="*/ 6 w 64"/>
                <a:gd name="T3" fmla="*/ 3 h 28"/>
                <a:gd name="T4" fmla="*/ 18 w 64"/>
                <a:gd name="T5" fmla="*/ 21 h 28"/>
                <a:gd name="T6" fmla="*/ 40 w 64"/>
                <a:gd name="T7" fmla="*/ 11 h 28"/>
                <a:gd name="T8" fmla="*/ 27 w 64"/>
                <a:gd name="T9" fmla="*/ 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8"/>
                <a:gd name="T17" fmla="*/ 64 w 6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2" name="Freeform 59"/>
            <p:cNvSpPr>
              <a:spLocks/>
            </p:cNvSpPr>
            <p:nvPr/>
          </p:nvSpPr>
          <p:spPr bwMode="ltGray">
            <a:xfrm>
              <a:off x="2597" y="1559"/>
              <a:ext cx="109" cy="132"/>
            </a:xfrm>
            <a:custGeom>
              <a:avLst/>
              <a:gdLst>
                <a:gd name="T0" fmla="*/ 18 w 146"/>
                <a:gd name="T1" fmla="*/ 14 h 176"/>
                <a:gd name="T2" fmla="*/ 0 w 146"/>
                <a:gd name="T3" fmla="*/ 19 h 176"/>
                <a:gd name="T4" fmla="*/ 10 w 146"/>
                <a:gd name="T5" fmla="*/ 32 h 176"/>
                <a:gd name="T6" fmla="*/ 25 w 146"/>
                <a:gd name="T7" fmla="*/ 65 h 176"/>
                <a:gd name="T8" fmla="*/ 39 w 146"/>
                <a:gd name="T9" fmla="*/ 68 h 176"/>
                <a:gd name="T10" fmla="*/ 37 w 146"/>
                <a:gd name="T11" fmla="*/ 80 h 176"/>
                <a:gd name="T12" fmla="*/ 21 w 146"/>
                <a:gd name="T13" fmla="*/ 85 h 176"/>
                <a:gd name="T14" fmla="*/ 12 w 146"/>
                <a:gd name="T15" fmla="*/ 98 h 176"/>
                <a:gd name="T16" fmla="*/ 13 w 146"/>
                <a:gd name="T17" fmla="*/ 103 h 176"/>
                <a:gd name="T18" fmla="*/ 22 w 146"/>
                <a:gd name="T19" fmla="*/ 106 h 176"/>
                <a:gd name="T20" fmla="*/ 13 w 146"/>
                <a:gd name="T21" fmla="*/ 127 h 176"/>
                <a:gd name="T22" fmla="*/ 15 w 146"/>
                <a:gd name="T23" fmla="*/ 131 h 176"/>
                <a:gd name="T24" fmla="*/ 25 w 146"/>
                <a:gd name="T25" fmla="*/ 128 h 176"/>
                <a:gd name="T26" fmla="*/ 43 w 146"/>
                <a:gd name="T27" fmla="*/ 127 h 176"/>
                <a:gd name="T28" fmla="*/ 69 w 146"/>
                <a:gd name="T29" fmla="*/ 128 h 176"/>
                <a:gd name="T30" fmla="*/ 82 w 146"/>
                <a:gd name="T31" fmla="*/ 127 h 176"/>
                <a:gd name="T32" fmla="*/ 91 w 146"/>
                <a:gd name="T33" fmla="*/ 124 h 176"/>
                <a:gd name="T34" fmla="*/ 96 w 146"/>
                <a:gd name="T35" fmla="*/ 106 h 176"/>
                <a:gd name="T36" fmla="*/ 109 w 146"/>
                <a:gd name="T37" fmla="*/ 100 h 176"/>
                <a:gd name="T38" fmla="*/ 82 w 146"/>
                <a:gd name="T39" fmla="*/ 82 h 176"/>
                <a:gd name="T40" fmla="*/ 66 w 146"/>
                <a:gd name="T41" fmla="*/ 62 h 176"/>
                <a:gd name="T42" fmla="*/ 61 w 146"/>
                <a:gd name="T43" fmla="*/ 52 h 176"/>
                <a:gd name="T44" fmla="*/ 48 w 146"/>
                <a:gd name="T45" fmla="*/ 46 h 176"/>
                <a:gd name="T46" fmla="*/ 64 w 146"/>
                <a:gd name="T47" fmla="*/ 34 h 176"/>
                <a:gd name="T48" fmla="*/ 48 w 146"/>
                <a:gd name="T49" fmla="*/ 23 h 176"/>
                <a:gd name="T50" fmla="*/ 52 w 146"/>
                <a:gd name="T51" fmla="*/ 10 h 176"/>
                <a:gd name="T52" fmla="*/ 34 w 146"/>
                <a:gd name="T53" fmla="*/ 1 h 176"/>
                <a:gd name="T54" fmla="*/ 22 w 146"/>
                <a:gd name="T55" fmla="*/ 7 h 176"/>
                <a:gd name="T56" fmla="*/ 18 w 146"/>
                <a:gd name="T57" fmla="*/ 14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176"/>
                <a:gd name="T89" fmla="*/ 146 w 146"/>
                <a:gd name="T90" fmla="*/ 176 h 17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3" name="Freeform 60"/>
            <p:cNvSpPr>
              <a:spLocks/>
            </p:cNvSpPr>
            <p:nvPr/>
          </p:nvSpPr>
          <p:spPr bwMode="ltGray">
            <a:xfrm>
              <a:off x="2543" y="1607"/>
              <a:ext cx="69" cy="68"/>
            </a:xfrm>
            <a:custGeom>
              <a:avLst/>
              <a:gdLst>
                <a:gd name="T0" fmla="*/ 43 w 92"/>
                <a:gd name="T1" fmla="*/ 4 h 92"/>
                <a:gd name="T2" fmla="*/ 62 w 92"/>
                <a:gd name="T3" fmla="*/ 6 h 92"/>
                <a:gd name="T4" fmla="*/ 69 w 92"/>
                <a:gd name="T5" fmla="*/ 19 h 92"/>
                <a:gd name="T6" fmla="*/ 59 w 92"/>
                <a:gd name="T7" fmla="*/ 35 h 92"/>
                <a:gd name="T8" fmla="*/ 35 w 92"/>
                <a:gd name="T9" fmla="*/ 56 h 92"/>
                <a:gd name="T10" fmla="*/ 14 w 92"/>
                <a:gd name="T11" fmla="*/ 68 h 92"/>
                <a:gd name="T12" fmla="*/ 6 w 92"/>
                <a:gd name="T13" fmla="*/ 53 h 92"/>
                <a:gd name="T14" fmla="*/ 15 w 92"/>
                <a:gd name="T15" fmla="*/ 47 h 92"/>
                <a:gd name="T16" fmla="*/ 10 w 92"/>
                <a:gd name="T17" fmla="*/ 34 h 92"/>
                <a:gd name="T18" fmla="*/ 30 w 92"/>
                <a:gd name="T19" fmla="*/ 21 h 92"/>
                <a:gd name="T20" fmla="*/ 43 w 92"/>
                <a:gd name="T21" fmla="*/ 4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92"/>
                <a:gd name="T35" fmla="*/ 92 w 92"/>
                <a:gd name="T36" fmla="*/ 92 h 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4" name="Freeform 61"/>
            <p:cNvSpPr>
              <a:spLocks/>
            </p:cNvSpPr>
            <p:nvPr/>
          </p:nvSpPr>
          <p:spPr bwMode="ltGray">
            <a:xfrm>
              <a:off x="4229" y="2750"/>
              <a:ext cx="474" cy="495"/>
            </a:xfrm>
            <a:custGeom>
              <a:avLst/>
              <a:gdLst>
                <a:gd name="T0" fmla="*/ 159 w 633"/>
                <a:gd name="T1" fmla="*/ 8 h 660"/>
                <a:gd name="T2" fmla="*/ 132 w 633"/>
                <a:gd name="T3" fmla="*/ 14 h 660"/>
                <a:gd name="T4" fmla="*/ 108 w 633"/>
                <a:gd name="T5" fmla="*/ 38 h 660"/>
                <a:gd name="T6" fmla="*/ 78 w 633"/>
                <a:gd name="T7" fmla="*/ 44 h 660"/>
                <a:gd name="T8" fmla="*/ 63 w 633"/>
                <a:gd name="T9" fmla="*/ 56 h 660"/>
                <a:gd name="T10" fmla="*/ 51 w 633"/>
                <a:gd name="T11" fmla="*/ 86 h 660"/>
                <a:gd name="T12" fmla="*/ 27 w 633"/>
                <a:gd name="T13" fmla="*/ 125 h 660"/>
                <a:gd name="T14" fmla="*/ 0 w 633"/>
                <a:gd name="T15" fmla="*/ 134 h 660"/>
                <a:gd name="T16" fmla="*/ 54 w 633"/>
                <a:gd name="T17" fmla="*/ 242 h 660"/>
                <a:gd name="T18" fmla="*/ 90 w 633"/>
                <a:gd name="T19" fmla="*/ 320 h 660"/>
                <a:gd name="T20" fmla="*/ 108 w 633"/>
                <a:gd name="T21" fmla="*/ 332 h 660"/>
                <a:gd name="T22" fmla="*/ 126 w 633"/>
                <a:gd name="T23" fmla="*/ 338 h 660"/>
                <a:gd name="T24" fmla="*/ 171 w 633"/>
                <a:gd name="T25" fmla="*/ 323 h 660"/>
                <a:gd name="T26" fmla="*/ 189 w 633"/>
                <a:gd name="T27" fmla="*/ 317 h 660"/>
                <a:gd name="T28" fmla="*/ 225 w 633"/>
                <a:gd name="T29" fmla="*/ 338 h 660"/>
                <a:gd name="T30" fmla="*/ 243 w 633"/>
                <a:gd name="T31" fmla="*/ 395 h 660"/>
                <a:gd name="T32" fmla="*/ 252 w 633"/>
                <a:gd name="T33" fmla="*/ 392 h 660"/>
                <a:gd name="T34" fmla="*/ 258 w 633"/>
                <a:gd name="T35" fmla="*/ 383 h 660"/>
                <a:gd name="T36" fmla="*/ 276 w 633"/>
                <a:gd name="T37" fmla="*/ 410 h 660"/>
                <a:gd name="T38" fmla="*/ 303 w 633"/>
                <a:gd name="T39" fmla="*/ 428 h 660"/>
                <a:gd name="T40" fmla="*/ 326 w 633"/>
                <a:gd name="T41" fmla="*/ 452 h 660"/>
                <a:gd name="T42" fmla="*/ 332 w 633"/>
                <a:gd name="T43" fmla="*/ 461 h 660"/>
                <a:gd name="T44" fmla="*/ 341 w 633"/>
                <a:gd name="T45" fmla="*/ 467 h 660"/>
                <a:gd name="T46" fmla="*/ 362 w 633"/>
                <a:gd name="T47" fmla="*/ 491 h 660"/>
                <a:gd name="T48" fmla="*/ 368 w 633"/>
                <a:gd name="T49" fmla="*/ 473 h 660"/>
                <a:gd name="T50" fmla="*/ 404 w 633"/>
                <a:gd name="T51" fmla="*/ 494 h 660"/>
                <a:gd name="T52" fmla="*/ 440 w 633"/>
                <a:gd name="T53" fmla="*/ 491 h 660"/>
                <a:gd name="T54" fmla="*/ 461 w 633"/>
                <a:gd name="T55" fmla="*/ 398 h 660"/>
                <a:gd name="T56" fmla="*/ 473 w 633"/>
                <a:gd name="T57" fmla="*/ 347 h 660"/>
                <a:gd name="T58" fmla="*/ 464 w 633"/>
                <a:gd name="T59" fmla="*/ 275 h 660"/>
                <a:gd name="T60" fmla="*/ 401 w 633"/>
                <a:gd name="T61" fmla="*/ 203 h 660"/>
                <a:gd name="T62" fmla="*/ 395 w 633"/>
                <a:gd name="T63" fmla="*/ 176 h 660"/>
                <a:gd name="T64" fmla="*/ 344 w 633"/>
                <a:gd name="T65" fmla="*/ 134 h 660"/>
                <a:gd name="T66" fmla="*/ 353 w 633"/>
                <a:gd name="T67" fmla="*/ 116 h 660"/>
                <a:gd name="T68" fmla="*/ 341 w 633"/>
                <a:gd name="T69" fmla="*/ 98 h 660"/>
                <a:gd name="T70" fmla="*/ 312 w 633"/>
                <a:gd name="T71" fmla="*/ 59 h 660"/>
                <a:gd name="T72" fmla="*/ 294 w 633"/>
                <a:gd name="T73" fmla="*/ 23 h 660"/>
                <a:gd name="T74" fmla="*/ 291 w 633"/>
                <a:gd name="T75" fmla="*/ 14 h 660"/>
                <a:gd name="T76" fmla="*/ 273 w 633"/>
                <a:gd name="T77" fmla="*/ 113 h 660"/>
                <a:gd name="T78" fmla="*/ 243 w 633"/>
                <a:gd name="T79" fmla="*/ 86 h 660"/>
                <a:gd name="T80" fmla="*/ 219 w 633"/>
                <a:gd name="T81" fmla="*/ 83 h 660"/>
                <a:gd name="T82" fmla="*/ 204 w 633"/>
                <a:gd name="T83" fmla="*/ 65 h 660"/>
                <a:gd name="T84" fmla="*/ 198 w 633"/>
                <a:gd name="T85" fmla="*/ 47 h 660"/>
                <a:gd name="T86" fmla="*/ 207 w 633"/>
                <a:gd name="T87" fmla="*/ 41 h 660"/>
                <a:gd name="T88" fmla="*/ 180 w 633"/>
                <a:gd name="T89" fmla="*/ 14 h 660"/>
                <a:gd name="T90" fmla="*/ 162 w 633"/>
                <a:gd name="T91" fmla="*/ 8 h 660"/>
                <a:gd name="T92" fmla="*/ 153 w 633"/>
                <a:gd name="T93" fmla="*/ 5 h 660"/>
                <a:gd name="T94" fmla="*/ 159 w 633"/>
                <a:gd name="T95" fmla="*/ 8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3"/>
                <a:gd name="T145" fmla="*/ 0 h 660"/>
                <a:gd name="T146" fmla="*/ 633 w 633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5" name="Freeform 62"/>
            <p:cNvSpPr>
              <a:spLocks/>
            </p:cNvSpPr>
            <p:nvPr/>
          </p:nvSpPr>
          <p:spPr bwMode="ltGray">
            <a:xfrm>
              <a:off x="4376" y="2489"/>
              <a:ext cx="319" cy="210"/>
            </a:xfrm>
            <a:custGeom>
              <a:avLst/>
              <a:gdLst>
                <a:gd name="T0" fmla="*/ 63 w 426"/>
                <a:gd name="T1" fmla="*/ 45 h 280"/>
                <a:gd name="T2" fmla="*/ 51 w 426"/>
                <a:gd name="T3" fmla="*/ 27 h 280"/>
                <a:gd name="T4" fmla="*/ 48 w 426"/>
                <a:gd name="T5" fmla="*/ 12 h 280"/>
                <a:gd name="T6" fmla="*/ 39 w 426"/>
                <a:gd name="T7" fmla="*/ 9 h 280"/>
                <a:gd name="T8" fmla="*/ 12 w 426"/>
                <a:gd name="T9" fmla="*/ 12 h 280"/>
                <a:gd name="T10" fmla="*/ 33 w 426"/>
                <a:gd name="T11" fmla="*/ 30 h 280"/>
                <a:gd name="T12" fmla="*/ 36 w 426"/>
                <a:gd name="T13" fmla="*/ 39 h 280"/>
                <a:gd name="T14" fmla="*/ 18 w 426"/>
                <a:gd name="T15" fmla="*/ 51 h 280"/>
                <a:gd name="T16" fmla="*/ 66 w 426"/>
                <a:gd name="T17" fmla="*/ 69 h 280"/>
                <a:gd name="T18" fmla="*/ 93 w 426"/>
                <a:gd name="T19" fmla="*/ 84 h 280"/>
                <a:gd name="T20" fmla="*/ 96 w 426"/>
                <a:gd name="T21" fmla="*/ 93 h 280"/>
                <a:gd name="T22" fmla="*/ 105 w 426"/>
                <a:gd name="T23" fmla="*/ 99 h 280"/>
                <a:gd name="T24" fmla="*/ 111 w 426"/>
                <a:gd name="T25" fmla="*/ 117 h 280"/>
                <a:gd name="T26" fmla="*/ 99 w 426"/>
                <a:gd name="T27" fmla="*/ 147 h 280"/>
                <a:gd name="T28" fmla="*/ 135 w 426"/>
                <a:gd name="T29" fmla="*/ 141 h 280"/>
                <a:gd name="T30" fmla="*/ 144 w 426"/>
                <a:gd name="T31" fmla="*/ 162 h 280"/>
                <a:gd name="T32" fmla="*/ 162 w 426"/>
                <a:gd name="T33" fmla="*/ 168 h 280"/>
                <a:gd name="T34" fmla="*/ 171 w 426"/>
                <a:gd name="T35" fmla="*/ 171 h 280"/>
                <a:gd name="T36" fmla="*/ 189 w 426"/>
                <a:gd name="T37" fmla="*/ 168 h 280"/>
                <a:gd name="T38" fmla="*/ 207 w 426"/>
                <a:gd name="T39" fmla="*/ 147 h 280"/>
                <a:gd name="T40" fmla="*/ 252 w 426"/>
                <a:gd name="T41" fmla="*/ 189 h 280"/>
                <a:gd name="T42" fmla="*/ 273 w 426"/>
                <a:gd name="T43" fmla="*/ 210 h 280"/>
                <a:gd name="T44" fmla="*/ 270 w 426"/>
                <a:gd name="T45" fmla="*/ 168 h 280"/>
                <a:gd name="T46" fmla="*/ 252 w 426"/>
                <a:gd name="T47" fmla="*/ 150 h 280"/>
                <a:gd name="T48" fmla="*/ 279 w 426"/>
                <a:gd name="T49" fmla="*/ 126 h 280"/>
                <a:gd name="T50" fmla="*/ 306 w 426"/>
                <a:gd name="T51" fmla="*/ 117 h 280"/>
                <a:gd name="T52" fmla="*/ 315 w 426"/>
                <a:gd name="T53" fmla="*/ 114 h 280"/>
                <a:gd name="T54" fmla="*/ 318 w 426"/>
                <a:gd name="T55" fmla="*/ 105 h 280"/>
                <a:gd name="T56" fmla="*/ 267 w 426"/>
                <a:gd name="T57" fmla="*/ 111 h 280"/>
                <a:gd name="T58" fmla="*/ 228 w 426"/>
                <a:gd name="T59" fmla="*/ 105 h 280"/>
                <a:gd name="T60" fmla="*/ 225 w 426"/>
                <a:gd name="T61" fmla="*/ 96 h 280"/>
                <a:gd name="T62" fmla="*/ 219 w 426"/>
                <a:gd name="T63" fmla="*/ 87 h 280"/>
                <a:gd name="T64" fmla="*/ 165 w 426"/>
                <a:gd name="T65" fmla="*/ 60 h 280"/>
                <a:gd name="T66" fmla="*/ 120 w 426"/>
                <a:gd name="T67" fmla="*/ 45 h 280"/>
                <a:gd name="T68" fmla="*/ 102 w 426"/>
                <a:gd name="T69" fmla="*/ 39 h 280"/>
                <a:gd name="T70" fmla="*/ 60 w 426"/>
                <a:gd name="T71" fmla="*/ 39 h 280"/>
                <a:gd name="T72" fmla="*/ 51 w 426"/>
                <a:gd name="T73" fmla="*/ 24 h 280"/>
                <a:gd name="T74" fmla="*/ 51 w 426"/>
                <a:gd name="T75" fmla="*/ 0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26"/>
                <a:gd name="T115" fmla="*/ 0 h 280"/>
                <a:gd name="T116" fmla="*/ 426 w 426"/>
                <a:gd name="T117" fmla="*/ 280 h 2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6" name="Freeform 63"/>
            <p:cNvSpPr>
              <a:spLocks/>
            </p:cNvSpPr>
            <p:nvPr/>
          </p:nvSpPr>
          <p:spPr bwMode="ltGray">
            <a:xfrm>
              <a:off x="4385" y="2491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15 w 416"/>
                <a:gd name="T3" fmla="*/ 28 h 282"/>
                <a:gd name="T4" fmla="*/ 21 w 416"/>
                <a:gd name="T5" fmla="*/ 37 h 282"/>
                <a:gd name="T6" fmla="*/ 63 w 416"/>
                <a:gd name="T7" fmla="*/ 67 h 282"/>
                <a:gd name="T8" fmla="*/ 90 w 416"/>
                <a:gd name="T9" fmla="*/ 85 h 282"/>
                <a:gd name="T10" fmla="*/ 99 w 416"/>
                <a:gd name="T11" fmla="*/ 91 h 282"/>
                <a:gd name="T12" fmla="*/ 102 w 416"/>
                <a:gd name="T13" fmla="*/ 126 h 282"/>
                <a:gd name="T14" fmla="*/ 87 w 416"/>
                <a:gd name="T15" fmla="*/ 150 h 282"/>
                <a:gd name="T16" fmla="*/ 102 w 416"/>
                <a:gd name="T17" fmla="*/ 147 h 282"/>
                <a:gd name="T18" fmla="*/ 111 w 416"/>
                <a:gd name="T19" fmla="*/ 141 h 282"/>
                <a:gd name="T20" fmla="*/ 120 w 416"/>
                <a:gd name="T21" fmla="*/ 150 h 282"/>
                <a:gd name="T22" fmla="*/ 138 w 416"/>
                <a:gd name="T23" fmla="*/ 162 h 282"/>
                <a:gd name="T24" fmla="*/ 156 w 416"/>
                <a:gd name="T25" fmla="*/ 174 h 282"/>
                <a:gd name="T26" fmla="*/ 179 w 416"/>
                <a:gd name="T27" fmla="*/ 165 h 282"/>
                <a:gd name="T28" fmla="*/ 185 w 416"/>
                <a:gd name="T29" fmla="*/ 147 h 282"/>
                <a:gd name="T30" fmla="*/ 200 w 416"/>
                <a:gd name="T31" fmla="*/ 150 h 282"/>
                <a:gd name="T32" fmla="*/ 218 w 416"/>
                <a:gd name="T33" fmla="*/ 156 h 282"/>
                <a:gd name="T34" fmla="*/ 254 w 416"/>
                <a:gd name="T35" fmla="*/ 210 h 282"/>
                <a:gd name="T36" fmla="*/ 266 w 416"/>
                <a:gd name="T37" fmla="*/ 207 h 282"/>
                <a:gd name="T38" fmla="*/ 263 w 416"/>
                <a:gd name="T39" fmla="*/ 189 h 282"/>
                <a:gd name="T40" fmla="*/ 236 w 416"/>
                <a:gd name="T41" fmla="*/ 147 h 282"/>
                <a:gd name="T42" fmla="*/ 269 w 416"/>
                <a:gd name="T43" fmla="*/ 129 h 282"/>
                <a:gd name="T44" fmla="*/ 305 w 416"/>
                <a:gd name="T45" fmla="*/ 108 h 282"/>
                <a:gd name="T46" fmla="*/ 306 w 416"/>
                <a:gd name="T47" fmla="*/ 90 h 282"/>
                <a:gd name="T48" fmla="*/ 274 w 416"/>
                <a:gd name="T49" fmla="*/ 103 h 282"/>
                <a:gd name="T50" fmla="*/ 230 w 416"/>
                <a:gd name="T51" fmla="*/ 103 h 282"/>
                <a:gd name="T52" fmla="*/ 197 w 416"/>
                <a:gd name="T53" fmla="*/ 73 h 282"/>
                <a:gd name="T54" fmla="*/ 135 w 416"/>
                <a:gd name="T55" fmla="*/ 46 h 282"/>
                <a:gd name="T56" fmla="*/ 99 w 416"/>
                <a:gd name="T57" fmla="*/ 25 h 282"/>
                <a:gd name="T58" fmla="*/ 69 w 416"/>
                <a:gd name="T59" fmla="*/ 31 h 282"/>
                <a:gd name="T60" fmla="*/ 57 w 416"/>
                <a:gd name="T61" fmla="*/ 43 h 282"/>
                <a:gd name="T62" fmla="*/ 42 w 416"/>
                <a:gd name="T63" fmla="*/ 13 h 282"/>
                <a:gd name="T64" fmla="*/ 0 w 416"/>
                <a:gd name="T65" fmla="*/ 1 h 2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6"/>
                <a:gd name="T100" fmla="*/ 0 h 282"/>
                <a:gd name="T101" fmla="*/ 416 w 416"/>
                <a:gd name="T102" fmla="*/ 282 h 2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7" name="Freeform 64"/>
            <p:cNvSpPr>
              <a:spLocks/>
            </p:cNvSpPr>
            <p:nvPr/>
          </p:nvSpPr>
          <p:spPr bwMode="ltGray">
            <a:xfrm>
              <a:off x="4615" y="3261"/>
              <a:ext cx="45" cy="58"/>
            </a:xfrm>
            <a:custGeom>
              <a:avLst/>
              <a:gdLst>
                <a:gd name="T0" fmla="*/ 24 w 60"/>
                <a:gd name="T1" fmla="*/ 13 h 78"/>
                <a:gd name="T2" fmla="*/ 0 w 60"/>
                <a:gd name="T3" fmla="*/ 13 h 78"/>
                <a:gd name="T4" fmla="*/ 15 w 60"/>
                <a:gd name="T5" fmla="*/ 31 h 78"/>
                <a:gd name="T6" fmla="*/ 21 w 60"/>
                <a:gd name="T7" fmla="*/ 49 h 78"/>
                <a:gd name="T8" fmla="*/ 24 w 60"/>
                <a:gd name="T9" fmla="*/ 58 h 78"/>
                <a:gd name="T10" fmla="*/ 45 w 60"/>
                <a:gd name="T11" fmla="*/ 37 h 78"/>
                <a:gd name="T12" fmla="*/ 24 w 60"/>
                <a:gd name="T13" fmla="*/ 13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78"/>
                <a:gd name="T23" fmla="*/ 60 w 60"/>
                <a:gd name="T24" fmla="*/ 78 h 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8" name="Freeform 65"/>
            <p:cNvSpPr>
              <a:spLocks/>
            </p:cNvSpPr>
            <p:nvPr/>
          </p:nvSpPr>
          <p:spPr bwMode="ltGray">
            <a:xfrm>
              <a:off x="4751" y="3171"/>
              <a:ext cx="164" cy="85"/>
            </a:xfrm>
            <a:custGeom>
              <a:avLst/>
              <a:gdLst>
                <a:gd name="T0" fmla="*/ 35 w 219"/>
                <a:gd name="T1" fmla="*/ 55 h 113"/>
                <a:gd name="T2" fmla="*/ 29 w 219"/>
                <a:gd name="T3" fmla="*/ 46 h 113"/>
                <a:gd name="T4" fmla="*/ 11 w 219"/>
                <a:gd name="T5" fmla="*/ 52 h 113"/>
                <a:gd name="T6" fmla="*/ 29 w 219"/>
                <a:gd name="T7" fmla="*/ 85 h 113"/>
                <a:gd name="T8" fmla="*/ 92 w 219"/>
                <a:gd name="T9" fmla="*/ 67 h 113"/>
                <a:gd name="T10" fmla="*/ 110 w 219"/>
                <a:gd name="T11" fmla="*/ 55 h 113"/>
                <a:gd name="T12" fmla="*/ 128 w 219"/>
                <a:gd name="T13" fmla="*/ 49 h 113"/>
                <a:gd name="T14" fmla="*/ 164 w 219"/>
                <a:gd name="T15" fmla="*/ 14 h 113"/>
                <a:gd name="T16" fmla="*/ 157 w 219"/>
                <a:gd name="T17" fmla="*/ 0 h 113"/>
                <a:gd name="T18" fmla="*/ 134 w 219"/>
                <a:gd name="T19" fmla="*/ 13 h 113"/>
                <a:gd name="T20" fmla="*/ 80 w 219"/>
                <a:gd name="T21" fmla="*/ 31 h 113"/>
                <a:gd name="T22" fmla="*/ 62 w 219"/>
                <a:gd name="T23" fmla="*/ 34 h 113"/>
                <a:gd name="T24" fmla="*/ 44 w 219"/>
                <a:gd name="T25" fmla="*/ 40 h 113"/>
                <a:gd name="T26" fmla="*/ 35 w 219"/>
                <a:gd name="T27" fmla="*/ 55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9"/>
                <a:gd name="T43" fmla="*/ 0 h 113"/>
                <a:gd name="T44" fmla="*/ 219 w 219"/>
                <a:gd name="T45" fmla="*/ 113 h 1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9" name="Freeform 66"/>
            <p:cNvSpPr>
              <a:spLocks/>
            </p:cNvSpPr>
            <p:nvPr/>
          </p:nvSpPr>
          <p:spPr bwMode="ltGray">
            <a:xfrm>
              <a:off x="4921" y="3121"/>
              <a:ext cx="104" cy="92"/>
            </a:xfrm>
            <a:custGeom>
              <a:avLst/>
              <a:gdLst>
                <a:gd name="T0" fmla="*/ 9 w 139"/>
                <a:gd name="T1" fmla="*/ 45 h 122"/>
                <a:gd name="T2" fmla="*/ 6 w 139"/>
                <a:gd name="T3" fmla="*/ 63 h 122"/>
                <a:gd name="T4" fmla="*/ 0 w 139"/>
                <a:gd name="T5" fmla="*/ 81 h 122"/>
                <a:gd name="T6" fmla="*/ 27 w 139"/>
                <a:gd name="T7" fmla="*/ 87 h 122"/>
                <a:gd name="T8" fmla="*/ 39 w 139"/>
                <a:gd name="T9" fmla="*/ 72 h 122"/>
                <a:gd name="T10" fmla="*/ 93 w 139"/>
                <a:gd name="T11" fmla="*/ 51 h 122"/>
                <a:gd name="T12" fmla="*/ 102 w 139"/>
                <a:gd name="T13" fmla="*/ 33 h 122"/>
                <a:gd name="T14" fmla="*/ 84 w 139"/>
                <a:gd name="T15" fmla="*/ 21 h 122"/>
                <a:gd name="T16" fmla="*/ 75 w 139"/>
                <a:gd name="T17" fmla="*/ 15 h 122"/>
                <a:gd name="T18" fmla="*/ 48 w 139"/>
                <a:gd name="T19" fmla="*/ 9 h 122"/>
                <a:gd name="T20" fmla="*/ 39 w 139"/>
                <a:gd name="T21" fmla="*/ 27 h 122"/>
                <a:gd name="T22" fmla="*/ 9 w 139"/>
                <a:gd name="T23" fmla="*/ 45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9"/>
                <a:gd name="T37" fmla="*/ 0 h 122"/>
                <a:gd name="T38" fmla="*/ 139 w 139"/>
                <a:gd name="T39" fmla="*/ 122 h 1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0" name="Freeform 67"/>
            <p:cNvSpPr>
              <a:spLocks/>
            </p:cNvSpPr>
            <p:nvPr/>
          </p:nvSpPr>
          <p:spPr bwMode="ltGray">
            <a:xfrm>
              <a:off x="4976" y="3080"/>
              <a:ext cx="37" cy="26"/>
            </a:xfrm>
            <a:custGeom>
              <a:avLst/>
              <a:gdLst>
                <a:gd name="T0" fmla="*/ 22 w 49"/>
                <a:gd name="T1" fmla="*/ 0 h 35"/>
                <a:gd name="T2" fmla="*/ 6 w 49"/>
                <a:gd name="T3" fmla="*/ 8 h 35"/>
                <a:gd name="T4" fmla="*/ 18 w 49"/>
                <a:gd name="T5" fmla="*/ 26 h 35"/>
                <a:gd name="T6" fmla="*/ 29 w 49"/>
                <a:gd name="T7" fmla="*/ 19 h 35"/>
                <a:gd name="T8" fmla="*/ 22 w 4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5"/>
                <a:gd name="T17" fmla="*/ 49 w 4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1" name="Freeform 68"/>
            <p:cNvSpPr>
              <a:spLocks/>
            </p:cNvSpPr>
            <p:nvPr/>
          </p:nvSpPr>
          <p:spPr bwMode="ltGray">
            <a:xfrm>
              <a:off x="3253" y="2594"/>
              <a:ext cx="123" cy="201"/>
            </a:xfrm>
            <a:custGeom>
              <a:avLst/>
              <a:gdLst>
                <a:gd name="T0" fmla="*/ 96 w 164"/>
                <a:gd name="T1" fmla="*/ 0 h 268"/>
                <a:gd name="T2" fmla="*/ 78 w 164"/>
                <a:gd name="T3" fmla="*/ 21 h 268"/>
                <a:gd name="T4" fmla="*/ 66 w 164"/>
                <a:gd name="T5" fmla="*/ 48 h 268"/>
                <a:gd name="T6" fmla="*/ 27 w 164"/>
                <a:gd name="T7" fmla="*/ 63 h 268"/>
                <a:gd name="T8" fmla="*/ 21 w 164"/>
                <a:gd name="T9" fmla="*/ 72 h 268"/>
                <a:gd name="T10" fmla="*/ 12 w 164"/>
                <a:gd name="T11" fmla="*/ 75 h 268"/>
                <a:gd name="T12" fmla="*/ 15 w 164"/>
                <a:gd name="T13" fmla="*/ 99 h 268"/>
                <a:gd name="T14" fmla="*/ 21 w 164"/>
                <a:gd name="T15" fmla="*/ 117 h 268"/>
                <a:gd name="T16" fmla="*/ 0 w 164"/>
                <a:gd name="T17" fmla="*/ 150 h 268"/>
                <a:gd name="T18" fmla="*/ 21 w 164"/>
                <a:gd name="T19" fmla="*/ 195 h 268"/>
                <a:gd name="T20" fmla="*/ 39 w 164"/>
                <a:gd name="T21" fmla="*/ 201 h 268"/>
                <a:gd name="T22" fmla="*/ 66 w 164"/>
                <a:gd name="T23" fmla="*/ 162 h 268"/>
                <a:gd name="T24" fmla="*/ 78 w 164"/>
                <a:gd name="T25" fmla="*/ 144 h 268"/>
                <a:gd name="T26" fmla="*/ 96 w 164"/>
                <a:gd name="T27" fmla="*/ 87 h 268"/>
                <a:gd name="T28" fmla="*/ 105 w 164"/>
                <a:gd name="T29" fmla="*/ 57 h 268"/>
                <a:gd name="T30" fmla="*/ 123 w 164"/>
                <a:gd name="T31" fmla="*/ 54 h 268"/>
                <a:gd name="T32" fmla="*/ 96 w 164"/>
                <a:gd name="T33" fmla="*/ 0 h 2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"/>
                <a:gd name="T52" fmla="*/ 0 h 268"/>
                <a:gd name="T53" fmla="*/ 164 w 164"/>
                <a:gd name="T54" fmla="*/ 268 h 2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2" name="Freeform 69"/>
            <p:cNvSpPr>
              <a:spLocks/>
            </p:cNvSpPr>
            <p:nvPr/>
          </p:nvSpPr>
          <p:spPr bwMode="ltGray">
            <a:xfrm>
              <a:off x="3785" y="2282"/>
              <a:ext cx="49" cy="61"/>
            </a:xfrm>
            <a:custGeom>
              <a:avLst/>
              <a:gdLst>
                <a:gd name="T0" fmla="*/ 22 w 66"/>
                <a:gd name="T1" fmla="*/ 0 h 81"/>
                <a:gd name="T2" fmla="*/ 19 w 66"/>
                <a:gd name="T3" fmla="*/ 45 h 81"/>
                <a:gd name="T4" fmla="*/ 22 w 66"/>
                <a:gd name="T5" fmla="*/ 57 h 81"/>
                <a:gd name="T6" fmla="*/ 30 w 66"/>
                <a:gd name="T7" fmla="*/ 60 h 81"/>
                <a:gd name="T8" fmla="*/ 42 w 66"/>
                <a:gd name="T9" fmla="*/ 57 h 81"/>
                <a:gd name="T10" fmla="*/ 22 w 66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81"/>
                <a:gd name="T20" fmla="*/ 66 w 66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3" name="Freeform 70"/>
            <p:cNvSpPr>
              <a:spLocks/>
            </p:cNvSpPr>
            <p:nvPr/>
          </p:nvSpPr>
          <p:spPr bwMode="ltGray">
            <a:xfrm>
              <a:off x="4118" y="2348"/>
              <a:ext cx="111" cy="183"/>
            </a:xfrm>
            <a:custGeom>
              <a:avLst/>
              <a:gdLst>
                <a:gd name="T0" fmla="*/ 72 w 148"/>
                <a:gd name="T1" fmla="*/ 0 h 244"/>
                <a:gd name="T2" fmla="*/ 45 w 148"/>
                <a:gd name="T3" fmla="*/ 63 h 244"/>
                <a:gd name="T4" fmla="*/ 27 w 148"/>
                <a:gd name="T5" fmla="*/ 69 h 244"/>
                <a:gd name="T6" fmla="*/ 9 w 148"/>
                <a:gd name="T7" fmla="*/ 81 h 244"/>
                <a:gd name="T8" fmla="*/ 30 w 148"/>
                <a:gd name="T9" fmla="*/ 141 h 244"/>
                <a:gd name="T10" fmla="*/ 39 w 148"/>
                <a:gd name="T11" fmla="*/ 168 h 244"/>
                <a:gd name="T12" fmla="*/ 45 w 148"/>
                <a:gd name="T13" fmla="*/ 177 h 244"/>
                <a:gd name="T14" fmla="*/ 63 w 148"/>
                <a:gd name="T15" fmla="*/ 183 h 244"/>
                <a:gd name="T16" fmla="*/ 72 w 148"/>
                <a:gd name="T17" fmla="*/ 147 h 244"/>
                <a:gd name="T18" fmla="*/ 93 w 148"/>
                <a:gd name="T19" fmla="*/ 126 h 244"/>
                <a:gd name="T20" fmla="*/ 84 w 148"/>
                <a:gd name="T21" fmla="*/ 51 h 244"/>
                <a:gd name="T22" fmla="*/ 105 w 148"/>
                <a:gd name="T23" fmla="*/ 36 h 244"/>
                <a:gd name="T24" fmla="*/ 84 w 148"/>
                <a:gd name="T25" fmla="*/ 15 h 244"/>
                <a:gd name="T26" fmla="*/ 72 w 1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244"/>
                <a:gd name="T44" fmla="*/ 148 w 148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4" name="Freeform 71"/>
            <p:cNvSpPr>
              <a:spLocks/>
            </p:cNvSpPr>
            <p:nvPr/>
          </p:nvSpPr>
          <p:spPr bwMode="ltGray">
            <a:xfrm>
              <a:off x="4024" y="2291"/>
              <a:ext cx="72" cy="137"/>
            </a:xfrm>
            <a:custGeom>
              <a:avLst/>
              <a:gdLst>
                <a:gd name="T0" fmla="*/ 36 w 96"/>
                <a:gd name="T1" fmla="*/ 1 h 183"/>
                <a:gd name="T2" fmla="*/ 38 w 96"/>
                <a:gd name="T3" fmla="*/ 26 h 183"/>
                <a:gd name="T4" fmla="*/ 45 w 96"/>
                <a:gd name="T5" fmla="*/ 46 h 183"/>
                <a:gd name="T6" fmla="*/ 46 w 96"/>
                <a:gd name="T7" fmla="*/ 69 h 183"/>
                <a:gd name="T8" fmla="*/ 51 w 96"/>
                <a:gd name="T9" fmla="*/ 79 h 183"/>
                <a:gd name="T10" fmla="*/ 53 w 96"/>
                <a:gd name="T11" fmla="*/ 94 h 183"/>
                <a:gd name="T12" fmla="*/ 43 w 96"/>
                <a:gd name="T13" fmla="*/ 70 h 183"/>
                <a:gd name="T14" fmla="*/ 26 w 96"/>
                <a:gd name="T15" fmla="*/ 58 h 183"/>
                <a:gd name="T16" fmla="*/ 4 w 96"/>
                <a:gd name="T17" fmla="*/ 62 h 183"/>
                <a:gd name="T18" fmla="*/ 6 w 96"/>
                <a:gd name="T19" fmla="*/ 76 h 183"/>
                <a:gd name="T20" fmla="*/ 31 w 96"/>
                <a:gd name="T21" fmla="*/ 85 h 183"/>
                <a:gd name="T22" fmla="*/ 43 w 96"/>
                <a:gd name="T23" fmla="*/ 101 h 183"/>
                <a:gd name="T24" fmla="*/ 53 w 96"/>
                <a:gd name="T25" fmla="*/ 101 h 183"/>
                <a:gd name="T26" fmla="*/ 59 w 96"/>
                <a:gd name="T27" fmla="*/ 112 h 183"/>
                <a:gd name="T28" fmla="*/ 72 w 96"/>
                <a:gd name="T29" fmla="*/ 134 h 183"/>
                <a:gd name="T30" fmla="*/ 61 w 96"/>
                <a:gd name="T31" fmla="*/ 94 h 183"/>
                <a:gd name="T32" fmla="*/ 60 w 96"/>
                <a:gd name="T33" fmla="*/ 70 h 183"/>
                <a:gd name="T34" fmla="*/ 53 w 96"/>
                <a:gd name="T35" fmla="*/ 47 h 183"/>
                <a:gd name="T36" fmla="*/ 47 w 96"/>
                <a:gd name="T37" fmla="*/ 31 h 183"/>
                <a:gd name="T38" fmla="*/ 43 w 96"/>
                <a:gd name="T39" fmla="*/ 15 h 183"/>
                <a:gd name="T40" fmla="*/ 36 w 96"/>
                <a:gd name="T41" fmla="*/ 1 h 1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83"/>
                <a:gd name="T65" fmla="*/ 96 w 96"/>
                <a:gd name="T66" fmla="*/ 183 h 1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5" name="Freeform 72"/>
            <p:cNvSpPr>
              <a:spLocks/>
            </p:cNvSpPr>
            <p:nvPr/>
          </p:nvSpPr>
          <p:spPr bwMode="ltGray">
            <a:xfrm>
              <a:off x="4073" y="2401"/>
              <a:ext cx="40" cy="131"/>
            </a:xfrm>
            <a:custGeom>
              <a:avLst/>
              <a:gdLst>
                <a:gd name="T0" fmla="*/ 4 w 54"/>
                <a:gd name="T1" fmla="*/ 0 h 175"/>
                <a:gd name="T2" fmla="*/ 0 w 54"/>
                <a:gd name="T3" fmla="*/ 19 h 175"/>
                <a:gd name="T4" fmla="*/ 7 w 54"/>
                <a:gd name="T5" fmla="*/ 40 h 175"/>
                <a:gd name="T6" fmla="*/ 13 w 54"/>
                <a:gd name="T7" fmla="*/ 70 h 175"/>
                <a:gd name="T8" fmla="*/ 25 w 54"/>
                <a:gd name="T9" fmla="*/ 97 h 175"/>
                <a:gd name="T10" fmla="*/ 40 w 54"/>
                <a:gd name="T11" fmla="*/ 131 h 175"/>
                <a:gd name="T12" fmla="*/ 30 w 54"/>
                <a:gd name="T13" fmla="*/ 86 h 175"/>
                <a:gd name="T14" fmla="*/ 25 w 54"/>
                <a:gd name="T15" fmla="*/ 70 h 175"/>
                <a:gd name="T16" fmla="*/ 21 w 54"/>
                <a:gd name="T17" fmla="*/ 46 h 175"/>
                <a:gd name="T18" fmla="*/ 19 w 54"/>
                <a:gd name="T19" fmla="*/ 34 h 175"/>
                <a:gd name="T20" fmla="*/ 12 w 54"/>
                <a:gd name="T21" fmla="*/ 28 h 175"/>
                <a:gd name="T22" fmla="*/ 4 w 54"/>
                <a:gd name="T23" fmla="*/ 0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"/>
                <a:gd name="T37" fmla="*/ 0 h 175"/>
                <a:gd name="T38" fmla="*/ 54 w 54"/>
                <a:gd name="T39" fmla="*/ 175 h 1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6" name="Freeform 73"/>
            <p:cNvSpPr>
              <a:spLocks/>
            </p:cNvSpPr>
            <p:nvPr/>
          </p:nvSpPr>
          <p:spPr bwMode="ltGray">
            <a:xfrm>
              <a:off x="4118" y="2538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6 w 86"/>
                <a:gd name="T3" fmla="*/ 25 h 73"/>
                <a:gd name="T4" fmla="*/ 17 w 86"/>
                <a:gd name="T5" fmla="*/ 32 h 73"/>
                <a:gd name="T6" fmla="*/ 36 w 86"/>
                <a:gd name="T7" fmla="*/ 36 h 73"/>
                <a:gd name="T8" fmla="*/ 47 w 86"/>
                <a:gd name="T9" fmla="*/ 42 h 73"/>
                <a:gd name="T10" fmla="*/ 56 w 86"/>
                <a:gd name="T11" fmla="*/ 49 h 73"/>
                <a:gd name="T12" fmla="*/ 65 w 86"/>
                <a:gd name="T13" fmla="*/ 51 h 73"/>
                <a:gd name="T14" fmla="*/ 54 w 86"/>
                <a:gd name="T15" fmla="*/ 29 h 73"/>
                <a:gd name="T16" fmla="*/ 48 w 86"/>
                <a:gd name="T17" fmla="*/ 16 h 73"/>
                <a:gd name="T18" fmla="*/ 27 w 86"/>
                <a:gd name="T19" fmla="*/ 18 h 73"/>
                <a:gd name="T20" fmla="*/ 18 w 86"/>
                <a:gd name="T21" fmla="*/ 14 h 73"/>
                <a:gd name="T22" fmla="*/ 5 w 86"/>
                <a:gd name="T23" fmla="*/ 0 h 73"/>
                <a:gd name="T24" fmla="*/ 2 w 86"/>
                <a:gd name="T25" fmla="*/ 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73"/>
                <a:gd name="T41" fmla="*/ 86 w 86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7" name="Freeform 74"/>
            <p:cNvSpPr>
              <a:spLocks/>
            </p:cNvSpPr>
            <p:nvPr/>
          </p:nvSpPr>
          <p:spPr bwMode="ltGray">
            <a:xfrm>
              <a:off x="4222" y="2443"/>
              <a:ext cx="83" cy="117"/>
            </a:xfrm>
            <a:custGeom>
              <a:avLst/>
              <a:gdLst>
                <a:gd name="T0" fmla="*/ 73 w 111"/>
                <a:gd name="T1" fmla="*/ 0 h 156"/>
                <a:gd name="T2" fmla="*/ 56 w 111"/>
                <a:gd name="T3" fmla="*/ 7 h 156"/>
                <a:gd name="T4" fmla="*/ 17 w 111"/>
                <a:gd name="T5" fmla="*/ 11 h 156"/>
                <a:gd name="T6" fmla="*/ 10 w 111"/>
                <a:gd name="T7" fmla="*/ 25 h 156"/>
                <a:gd name="T8" fmla="*/ 8 w 111"/>
                <a:gd name="T9" fmla="*/ 46 h 156"/>
                <a:gd name="T10" fmla="*/ 10 w 111"/>
                <a:gd name="T11" fmla="*/ 56 h 156"/>
                <a:gd name="T12" fmla="*/ 2 w 111"/>
                <a:gd name="T13" fmla="*/ 66 h 156"/>
                <a:gd name="T14" fmla="*/ 10 w 111"/>
                <a:gd name="T15" fmla="*/ 82 h 156"/>
                <a:gd name="T16" fmla="*/ 17 w 111"/>
                <a:gd name="T17" fmla="*/ 93 h 156"/>
                <a:gd name="T18" fmla="*/ 11 w 111"/>
                <a:gd name="T19" fmla="*/ 108 h 156"/>
                <a:gd name="T20" fmla="*/ 18 w 111"/>
                <a:gd name="T21" fmla="*/ 117 h 156"/>
                <a:gd name="T22" fmla="*/ 31 w 111"/>
                <a:gd name="T23" fmla="*/ 108 h 156"/>
                <a:gd name="T24" fmla="*/ 37 w 111"/>
                <a:gd name="T25" fmla="*/ 70 h 156"/>
                <a:gd name="T26" fmla="*/ 42 w 111"/>
                <a:gd name="T27" fmla="*/ 94 h 156"/>
                <a:gd name="T28" fmla="*/ 49 w 111"/>
                <a:gd name="T29" fmla="*/ 109 h 156"/>
                <a:gd name="T30" fmla="*/ 46 w 111"/>
                <a:gd name="T31" fmla="*/ 84 h 156"/>
                <a:gd name="T32" fmla="*/ 54 w 111"/>
                <a:gd name="T33" fmla="*/ 55 h 156"/>
                <a:gd name="T34" fmla="*/ 52 w 111"/>
                <a:gd name="T35" fmla="*/ 38 h 156"/>
                <a:gd name="T36" fmla="*/ 40 w 111"/>
                <a:gd name="T37" fmla="*/ 45 h 156"/>
                <a:gd name="T38" fmla="*/ 26 w 111"/>
                <a:gd name="T39" fmla="*/ 40 h 156"/>
                <a:gd name="T40" fmla="*/ 31 w 111"/>
                <a:gd name="T41" fmla="*/ 27 h 156"/>
                <a:gd name="T42" fmla="*/ 46 w 111"/>
                <a:gd name="T43" fmla="*/ 26 h 156"/>
                <a:gd name="T44" fmla="*/ 58 w 111"/>
                <a:gd name="T45" fmla="*/ 29 h 156"/>
                <a:gd name="T46" fmla="*/ 73 w 111"/>
                <a:gd name="T47" fmla="*/ 22 h 156"/>
                <a:gd name="T48" fmla="*/ 83 w 111"/>
                <a:gd name="T49" fmla="*/ 10 h 156"/>
                <a:gd name="T50" fmla="*/ 73 w 111"/>
                <a:gd name="T51" fmla="*/ 0 h 1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156"/>
                <a:gd name="T80" fmla="*/ 111 w 111"/>
                <a:gd name="T81" fmla="*/ 156 h 1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8" name="Freeform 75"/>
            <p:cNvSpPr>
              <a:spLocks/>
            </p:cNvSpPr>
            <p:nvPr/>
          </p:nvSpPr>
          <p:spPr bwMode="ltGray">
            <a:xfrm>
              <a:off x="4194" y="2025"/>
              <a:ext cx="22" cy="71"/>
            </a:xfrm>
            <a:custGeom>
              <a:avLst/>
              <a:gdLst>
                <a:gd name="T0" fmla="*/ 9 w 30"/>
                <a:gd name="T1" fmla="*/ 0 h 94"/>
                <a:gd name="T2" fmla="*/ 0 w 30"/>
                <a:gd name="T3" fmla="*/ 12 h 94"/>
                <a:gd name="T4" fmla="*/ 4 w 30"/>
                <a:gd name="T5" fmla="*/ 28 h 94"/>
                <a:gd name="T6" fmla="*/ 1 w 30"/>
                <a:gd name="T7" fmla="*/ 46 h 94"/>
                <a:gd name="T8" fmla="*/ 12 w 30"/>
                <a:gd name="T9" fmla="*/ 71 h 94"/>
                <a:gd name="T10" fmla="*/ 22 w 30"/>
                <a:gd name="T11" fmla="*/ 62 h 94"/>
                <a:gd name="T12" fmla="*/ 16 w 30"/>
                <a:gd name="T13" fmla="*/ 46 h 94"/>
                <a:gd name="T14" fmla="*/ 9 w 30"/>
                <a:gd name="T15" fmla="*/ 0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94"/>
                <a:gd name="T26" fmla="*/ 30 w 30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9" name="Freeform 76"/>
            <p:cNvSpPr>
              <a:spLocks/>
            </p:cNvSpPr>
            <p:nvPr/>
          </p:nvSpPr>
          <p:spPr bwMode="ltGray">
            <a:xfrm>
              <a:off x="4208" y="2144"/>
              <a:ext cx="61" cy="118"/>
            </a:xfrm>
            <a:custGeom>
              <a:avLst/>
              <a:gdLst>
                <a:gd name="T0" fmla="*/ 9 w 81"/>
                <a:gd name="T1" fmla="*/ 1 h 158"/>
                <a:gd name="T2" fmla="*/ 0 w 81"/>
                <a:gd name="T3" fmla="*/ 15 h 158"/>
                <a:gd name="T4" fmla="*/ 6 w 81"/>
                <a:gd name="T5" fmla="*/ 37 h 158"/>
                <a:gd name="T6" fmla="*/ 5 w 81"/>
                <a:gd name="T7" fmla="*/ 80 h 158"/>
                <a:gd name="T8" fmla="*/ 13 w 81"/>
                <a:gd name="T9" fmla="*/ 77 h 158"/>
                <a:gd name="T10" fmla="*/ 15 w 81"/>
                <a:gd name="T11" fmla="*/ 86 h 158"/>
                <a:gd name="T12" fmla="*/ 22 w 81"/>
                <a:gd name="T13" fmla="*/ 91 h 158"/>
                <a:gd name="T14" fmla="*/ 29 w 81"/>
                <a:gd name="T15" fmla="*/ 105 h 158"/>
                <a:gd name="T16" fmla="*/ 36 w 81"/>
                <a:gd name="T17" fmla="*/ 96 h 158"/>
                <a:gd name="T18" fmla="*/ 49 w 81"/>
                <a:gd name="T19" fmla="*/ 100 h 158"/>
                <a:gd name="T20" fmla="*/ 47 w 81"/>
                <a:gd name="T21" fmla="*/ 81 h 158"/>
                <a:gd name="T22" fmla="*/ 36 w 81"/>
                <a:gd name="T23" fmla="*/ 78 h 158"/>
                <a:gd name="T24" fmla="*/ 29 w 81"/>
                <a:gd name="T25" fmla="*/ 68 h 158"/>
                <a:gd name="T26" fmla="*/ 25 w 81"/>
                <a:gd name="T27" fmla="*/ 55 h 158"/>
                <a:gd name="T28" fmla="*/ 31 w 81"/>
                <a:gd name="T29" fmla="*/ 40 h 158"/>
                <a:gd name="T30" fmla="*/ 26 w 81"/>
                <a:gd name="T31" fmla="*/ 26 h 158"/>
                <a:gd name="T32" fmla="*/ 32 w 81"/>
                <a:gd name="T33" fmla="*/ 15 h 158"/>
                <a:gd name="T34" fmla="*/ 22 w 81"/>
                <a:gd name="T35" fmla="*/ 3 h 158"/>
                <a:gd name="T36" fmla="*/ 14 w 81"/>
                <a:gd name="T37" fmla="*/ 5 h 158"/>
                <a:gd name="T38" fmla="*/ 9 w 81"/>
                <a:gd name="T39" fmla="*/ 1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1"/>
                <a:gd name="T61" fmla="*/ 0 h 158"/>
                <a:gd name="T62" fmla="*/ 81 w 81"/>
                <a:gd name="T63" fmla="*/ 158 h 1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0" name="Freeform 77"/>
            <p:cNvSpPr>
              <a:spLocks/>
            </p:cNvSpPr>
            <p:nvPr/>
          </p:nvSpPr>
          <p:spPr bwMode="ltGray">
            <a:xfrm>
              <a:off x="4251" y="2300"/>
              <a:ext cx="64" cy="79"/>
            </a:xfrm>
            <a:custGeom>
              <a:avLst/>
              <a:gdLst>
                <a:gd name="T0" fmla="*/ 39 w 85"/>
                <a:gd name="T1" fmla="*/ 0 h 105"/>
                <a:gd name="T2" fmla="*/ 33 w 85"/>
                <a:gd name="T3" fmla="*/ 14 h 105"/>
                <a:gd name="T4" fmla="*/ 24 w 85"/>
                <a:gd name="T5" fmla="*/ 23 h 105"/>
                <a:gd name="T6" fmla="*/ 12 w 85"/>
                <a:gd name="T7" fmla="*/ 26 h 105"/>
                <a:gd name="T8" fmla="*/ 6 w 85"/>
                <a:gd name="T9" fmla="*/ 36 h 105"/>
                <a:gd name="T10" fmla="*/ 3 w 85"/>
                <a:gd name="T11" fmla="*/ 56 h 105"/>
                <a:gd name="T12" fmla="*/ 10 w 85"/>
                <a:gd name="T13" fmla="*/ 53 h 105"/>
                <a:gd name="T14" fmla="*/ 19 w 85"/>
                <a:gd name="T15" fmla="*/ 47 h 105"/>
                <a:gd name="T16" fmla="*/ 26 w 85"/>
                <a:gd name="T17" fmla="*/ 52 h 105"/>
                <a:gd name="T18" fmla="*/ 44 w 85"/>
                <a:gd name="T19" fmla="*/ 74 h 105"/>
                <a:gd name="T20" fmla="*/ 53 w 85"/>
                <a:gd name="T21" fmla="*/ 54 h 105"/>
                <a:gd name="T22" fmla="*/ 64 w 85"/>
                <a:gd name="T23" fmla="*/ 51 h 105"/>
                <a:gd name="T24" fmla="*/ 56 w 85"/>
                <a:gd name="T25" fmla="*/ 29 h 105"/>
                <a:gd name="T26" fmla="*/ 39 w 85"/>
                <a:gd name="T27" fmla="*/ 0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105"/>
                <a:gd name="T44" fmla="*/ 85 w 85"/>
                <a:gd name="T45" fmla="*/ 105 h 1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1" name="Freeform 78"/>
            <p:cNvSpPr>
              <a:spLocks/>
            </p:cNvSpPr>
            <p:nvPr/>
          </p:nvSpPr>
          <p:spPr bwMode="ltGray">
            <a:xfrm>
              <a:off x="4327" y="2441"/>
              <a:ext cx="29" cy="49"/>
            </a:xfrm>
            <a:custGeom>
              <a:avLst/>
              <a:gdLst>
                <a:gd name="T0" fmla="*/ 5 w 38"/>
                <a:gd name="T1" fmla="*/ 20 h 66"/>
                <a:gd name="T2" fmla="*/ 20 w 38"/>
                <a:gd name="T3" fmla="*/ 49 h 66"/>
                <a:gd name="T4" fmla="*/ 23 w 38"/>
                <a:gd name="T5" fmla="*/ 39 h 66"/>
                <a:gd name="T6" fmla="*/ 29 w 38"/>
                <a:gd name="T7" fmla="*/ 30 h 66"/>
                <a:gd name="T8" fmla="*/ 23 w 38"/>
                <a:gd name="T9" fmla="*/ 19 h 66"/>
                <a:gd name="T10" fmla="*/ 15 w 38"/>
                <a:gd name="T11" fmla="*/ 10 h 66"/>
                <a:gd name="T12" fmla="*/ 8 w 38"/>
                <a:gd name="T13" fmla="*/ 1 h 66"/>
                <a:gd name="T14" fmla="*/ 2 w 38"/>
                <a:gd name="T15" fmla="*/ 9 h 66"/>
                <a:gd name="T16" fmla="*/ 5 w 38"/>
                <a:gd name="T17" fmla="*/ 20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"/>
                <a:gd name="T28" fmla="*/ 0 h 66"/>
                <a:gd name="T29" fmla="*/ 38 w 38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2" name="Freeform 79"/>
            <p:cNvSpPr>
              <a:spLocks/>
            </p:cNvSpPr>
            <p:nvPr/>
          </p:nvSpPr>
          <p:spPr bwMode="ltGray">
            <a:xfrm>
              <a:off x="4311" y="2523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5 w 24"/>
                <a:gd name="T3" fmla="*/ 17 h 23"/>
                <a:gd name="T4" fmla="*/ 18 w 24"/>
                <a:gd name="T5" fmla="*/ 8 h 23"/>
                <a:gd name="T6" fmla="*/ 0 w 24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3"/>
                <a:gd name="T14" fmla="*/ 24 w 24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3" name="Freeform 80"/>
            <p:cNvSpPr>
              <a:spLocks/>
            </p:cNvSpPr>
            <p:nvPr/>
          </p:nvSpPr>
          <p:spPr bwMode="ltGray">
            <a:xfrm>
              <a:off x="4338" y="2513"/>
              <a:ext cx="45" cy="37"/>
            </a:xfrm>
            <a:custGeom>
              <a:avLst/>
              <a:gdLst>
                <a:gd name="T0" fmla="*/ 7 w 60"/>
                <a:gd name="T1" fmla="*/ 0 h 49"/>
                <a:gd name="T2" fmla="*/ 0 w 60"/>
                <a:gd name="T3" fmla="*/ 14 h 49"/>
                <a:gd name="T4" fmla="*/ 21 w 60"/>
                <a:gd name="T5" fmla="*/ 25 h 49"/>
                <a:gd name="T6" fmla="*/ 32 w 60"/>
                <a:gd name="T7" fmla="*/ 35 h 49"/>
                <a:gd name="T8" fmla="*/ 45 w 60"/>
                <a:gd name="T9" fmla="*/ 32 h 49"/>
                <a:gd name="T10" fmla="*/ 37 w 60"/>
                <a:gd name="T11" fmla="*/ 18 h 49"/>
                <a:gd name="T12" fmla="*/ 21 w 60"/>
                <a:gd name="T13" fmla="*/ 2 h 49"/>
                <a:gd name="T14" fmla="*/ 14 w 60"/>
                <a:gd name="T15" fmla="*/ 12 h 49"/>
                <a:gd name="T16" fmla="*/ 7 w 60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49"/>
                <a:gd name="T29" fmla="*/ 60 w 60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4" name="Freeform 81"/>
            <p:cNvSpPr>
              <a:spLocks/>
            </p:cNvSpPr>
            <p:nvPr/>
          </p:nvSpPr>
          <p:spPr bwMode="ltGray">
            <a:xfrm>
              <a:off x="4407" y="2583"/>
              <a:ext cx="24" cy="33"/>
            </a:xfrm>
            <a:custGeom>
              <a:avLst/>
              <a:gdLst>
                <a:gd name="T0" fmla="*/ 21 w 32"/>
                <a:gd name="T1" fmla="*/ 0 h 44"/>
                <a:gd name="T2" fmla="*/ 7 w 32"/>
                <a:gd name="T3" fmla="*/ 8 h 44"/>
                <a:gd name="T4" fmla="*/ 9 w 32"/>
                <a:gd name="T5" fmla="*/ 24 h 44"/>
                <a:gd name="T6" fmla="*/ 18 w 32"/>
                <a:gd name="T7" fmla="*/ 27 h 44"/>
                <a:gd name="T8" fmla="*/ 21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5" name="Freeform 82"/>
            <p:cNvSpPr>
              <a:spLocks/>
            </p:cNvSpPr>
            <p:nvPr/>
          </p:nvSpPr>
          <p:spPr bwMode="ltGray">
            <a:xfrm>
              <a:off x="4674" y="2541"/>
              <a:ext cx="46" cy="47"/>
            </a:xfrm>
            <a:custGeom>
              <a:avLst/>
              <a:gdLst>
                <a:gd name="T0" fmla="*/ 5 w 61"/>
                <a:gd name="T1" fmla="*/ 0 h 63"/>
                <a:gd name="T2" fmla="*/ 0 w 61"/>
                <a:gd name="T3" fmla="*/ 10 h 63"/>
                <a:gd name="T4" fmla="*/ 18 w 61"/>
                <a:gd name="T5" fmla="*/ 26 h 63"/>
                <a:gd name="T6" fmla="*/ 27 w 61"/>
                <a:gd name="T7" fmla="*/ 40 h 63"/>
                <a:gd name="T8" fmla="*/ 35 w 61"/>
                <a:gd name="T9" fmla="*/ 47 h 63"/>
                <a:gd name="T10" fmla="*/ 46 w 61"/>
                <a:gd name="T11" fmla="*/ 42 h 63"/>
                <a:gd name="T12" fmla="*/ 25 w 61"/>
                <a:gd name="T13" fmla="*/ 13 h 63"/>
                <a:gd name="T14" fmla="*/ 5 w 61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63"/>
                <a:gd name="T26" fmla="*/ 61 w 61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6" name="Freeform 83"/>
            <p:cNvSpPr>
              <a:spLocks/>
            </p:cNvSpPr>
            <p:nvPr/>
          </p:nvSpPr>
          <p:spPr bwMode="ltGray">
            <a:xfrm>
              <a:off x="4277" y="2600"/>
              <a:ext cx="46" cy="50"/>
            </a:xfrm>
            <a:custGeom>
              <a:avLst/>
              <a:gdLst>
                <a:gd name="T0" fmla="*/ 21 w 61"/>
                <a:gd name="T1" fmla="*/ 5 h 67"/>
                <a:gd name="T2" fmla="*/ 23 w 61"/>
                <a:gd name="T3" fmla="*/ 25 h 67"/>
                <a:gd name="T4" fmla="*/ 12 w 61"/>
                <a:gd name="T5" fmla="*/ 32 h 67"/>
                <a:gd name="T6" fmla="*/ 17 w 61"/>
                <a:gd name="T7" fmla="*/ 50 h 67"/>
                <a:gd name="T8" fmla="*/ 36 w 61"/>
                <a:gd name="T9" fmla="*/ 43 h 67"/>
                <a:gd name="T10" fmla="*/ 45 w 61"/>
                <a:gd name="T11" fmla="*/ 35 h 67"/>
                <a:gd name="T12" fmla="*/ 38 w 61"/>
                <a:gd name="T13" fmla="*/ 21 h 67"/>
                <a:gd name="T14" fmla="*/ 43 w 61"/>
                <a:gd name="T15" fmla="*/ 10 h 67"/>
                <a:gd name="T16" fmla="*/ 41 w 61"/>
                <a:gd name="T17" fmla="*/ 1 h 67"/>
                <a:gd name="T18" fmla="*/ 35 w 61"/>
                <a:gd name="T19" fmla="*/ 3 h 67"/>
                <a:gd name="T20" fmla="*/ 38 w 61"/>
                <a:gd name="T21" fmla="*/ 4 h 67"/>
                <a:gd name="T22" fmla="*/ 37 w 61"/>
                <a:gd name="T23" fmla="*/ 12 h 67"/>
                <a:gd name="T24" fmla="*/ 32 w 61"/>
                <a:gd name="T25" fmla="*/ 17 h 67"/>
                <a:gd name="T26" fmla="*/ 21 w 61"/>
                <a:gd name="T27" fmla="*/ 5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"/>
                <a:gd name="T43" fmla="*/ 0 h 67"/>
                <a:gd name="T44" fmla="*/ 61 w 61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7" name="Freeform 84"/>
            <p:cNvSpPr>
              <a:spLocks/>
            </p:cNvSpPr>
            <p:nvPr/>
          </p:nvSpPr>
          <p:spPr bwMode="ltGray">
            <a:xfrm>
              <a:off x="4228" y="2619"/>
              <a:ext cx="32" cy="27"/>
            </a:xfrm>
            <a:custGeom>
              <a:avLst/>
              <a:gdLst>
                <a:gd name="T0" fmla="*/ 16 w 43"/>
                <a:gd name="T1" fmla="*/ 2 h 36"/>
                <a:gd name="T2" fmla="*/ 4 w 43"/>
                <a:gd name="T3" fmla="*/ 4 h 36"/>
                <a:gd name="T4" fmla="*/ 25 w 43"/>
                <a:gd name="T5" fmla="*/ 27 h 36"/>
                <a:gd name="T6" fmla="*/ 31 w 43"/>
                <a:gd name="T7" fmla="*/ 22 h 36"/>
                <a:gd name="T8" fmla="*/ 16 w 43"/>
                <a:gd name="T9" fmla="*/ 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36"/>
                <a:gd name="T17" fmla="*/ 43 w 4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8" name="Freeform 85"/>
            <p:cNvSpPr>
              <a:spLocks/>
            </p:cNvSpPr>
            <p:nvPr/>
          </p:nvSpPr>
          <p:spPr bwMode="ltGray">
            <a:xfrm>
              <a:off x="4207" y="2590"/>
              <a:ext cx="24" cy="31"/>
            </a:xfrm>
            <a:custGeom>
              <a:avLst/>
              <a:gdLst>
                <a:gd name="T0" fmla="*/ 16 w 32"/>
                <a:gd name="T1" fmla="*/ 0 h 41"/>
                <a:gd name="T2" fmla="*/ 0 w 32"/>
                <a:gd name="T3" fmla="*/ 20 h 41"/>
                <a:gd name="T4" fmla="*/ 12 w 32"/>
                <a:gd name="T5" fmla="*/ 18 h 41"/>
                <a:gd name="T6" fmla="*/ 14 w 32"/>
                <a:gd name="T7" fmla="*/ 22 h 41"/>
                <a:gd name="T8" fmla="*/ 12 w 32"/>
                <a:gd name="T9" fmla="*/ 26 h 41"/>
                <a:gd name="T10" fmla="*/ 22 w 32"/>
                <a:gd name="T11" fmla="*/ 16 h 41"/>
                <a:gd name="T12" fmla="*/ 18 w 32"/>
                <a:gd name="T13" fmla="*/ 7 h 41"/>
                <a:gd name="T14" fmla="*/ 16 w 32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41"/>
                <a:gd name="T26" fmla="*/ 32 w 32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9" name="Freeform 86"/>
            <p:cNvSpPr>
              <a:spLocks/>
            </p:cNvSpPr>
            <p:nvPr/>
          </p:nvSpPr>
          <p:spPr bwMode="ltGray">
            <a:xfrm>
              <a:off x="4241" y="2601"/>
              <a:ext cx="34" cy="24"/>
            </a:xfrm>
            <a:custGeom>
              <a:avLst/>
              <a:gdLst>
                <a:gd name="T0" fmla="*/ 16 w 45"/>
                <a:gd name="T1" fmla="*/ 0 h 32"/>
                <a:gd name="T2" fmla="*/ 0 w 45"/>
                <a:gd name="T3" fmla="*/ 5 h 32"/>
                <a:gd name="T4" fmla="*/ 20 w 45"/>
                <a:gd name="T5" fmla="*/ 23 h 32"/>
                <a:gd name="T6" fmla="*/ 34 w 45"/>
                <a:gd name="T7" fmla="*/ 18 h 32"/>
                <a:gd name="T8" fmla="*/ 17 w 45"/>
                <a:gd name="T9" fmla="*/ 7 h 32"/>
                <a:gd name="T10" fmla="*/ 16 w 45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32"/>
                <a:gd name="T20" fmla="*/ 45 w 45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0" name="Freeform 87"/>
            <p:cNvSpPr>
              <a:spLocks/>
            </p:cNvSpPr>
            <p:nvPr/>
          </p:nvSpPr>
          <p:spPr bwMode="ltGray">
            <a:xfrm>
              <a:off x="4192" y="2269"/>
              <a:ext cx="27" cy="55"/>
            </a:xfrm>
            <a:custGeom>
              <a:avLst/>
              <a:gdLst>
                <a:gd name="T0" fmla="*/ 23 w 35"/>
                <a:gd name="T1" fmla="*/ 0 h 74"/>
                <a:gd name="T2" fmla="*/ 16 w 35"/>
                <a:gd name="T3" fmla="*/ 11 h 74"/>
                <a:gd name="T4" fmla="*/ 7 w 35"/>
                <a:gd name="T5" fmla="*/ 27 h 74"/>
                <a:gd name="T6" fmla="*/ 0 w 35"/>
                <a:gd name="T7" fmla="*/ 44 h 74"/>
                <a:gd name="T8" fmla="*/ 6 w 35"/>
                <a:gd name="T9" fmla="*/ 55 h 74"/>
                <a:gd name="T10" fmla="*/ 15 w 35"/>
                <a:gd name="T11" fmla="*/ 44 h 74"/>
                <a:gd name="T12" fmla="*/ 27 w 35"/>
                <a:gd name="T13" fmla="*/ 24 h 74"/>
                <a:gd name="T14" fmla="*/ 23 w 35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74"/>
                <a:gd name="T26" fmla="*/ 35 w 35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1" name="Freeform 88"/>
            <p:cNvSpPr>
              <a:spLocks/>
            </p:cNvSpPr>
            <p:nvPr/>
          </p:nvSpPr>
          <p:spPr bwMode="ltGray">
            <a:xfrm>
              <a:off x="4243" y="2260"/>
              <a:ext cx="19" cy="55"/>
            </a:xfrm>
            <a:custGeom>
              <a:avLst/>
              <a:gdLst>
                <a:gd name="T0" fmla="*/ 10 w 25"/>
                <a:gd name="T1" fmla="*/ 5 h 73"/>
                <a:gd name="T2" fmla="*/ 3 w 25"/>
                <a:gd name="T3" fmla="*/ 6 h 73"/>
                <a:gd name="T4" fmla="*/ 0 w 25"/>
                <a:gd name="T5" fmla="*/ 17 h 73"/>
                <a:gd name="T6" fmla="*/ 11 w 25"/>
                <a:gd name="T7" fmla="*/ 31 h 73"/>
                <a:gd name="T8" fmla="*/ 19 w 25"/>
                <a:gd name="T9" fmla="*/ 42 h 73"/>
                <a:gd name="T10" fmla="*/ 12 w 25"/>
                <a:gd name="T11" fmla="*/ 15 h 73"/>
                <a:gd name="T12" fmla="*/ 10 w 25"/>
                <a:gd name="T13" fmla="*/ 5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73"/>
                <a:gd name="T23" fmla="*/ 25 w 25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2" name="Freeform 89"/>
            <p:cNvSpPr>
              <a:spLocks/>
            </p:cNvSpPr>
            <p:nvPr/>
          </p:nvSpPr>
          <p:spPr bwMode="ltGray">
            <a:xfrm>
              <a:off x="4265" y="2243"/>
              <a:ext cx="10" cy="25"/>
            </a:xfrm>
            <a:custGeom>
              <a:avLst/>
              <a:gdLst>
                <a:gd name="T0" fmla="*/ 8 w 14"/>
                <a:gd name="T1" fmla="*/ 0 h 33"/>
                <a:gd name="T2" fmla="*/ 1 w 14"/>
                <a:gd name="T3" fmla="*/ 8 h 33"/>
                <a:gd name="T4" fmla="*/ 8 w 14"/>
                <a:gd name="T5" fmla="*/ 19 h 33"/>
                <a:gd name="T6" fmla="*/ 8 w 1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33"/>
                <a:gd name="T14" fmla="*/ 14 w 14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3" name="Freeform 90"/>
            <p:cNvSpPr>
              <a:spLocks/>
            </p:cNvSpPr>
            <p:nvPr/>
          </p:nvSpPr>
          <p:spPr bwMode="ltGray">
            <a:xfrm>
              <a:off x="4275" y="2255"/>
              <a:ext cx="21" cy="48"/>
            </a:xfrm>
            <a:custGeom>
              <a:avLst/>
              <a:gdLst>
                <a:gd name="T0" fmla="*/ 4 w 28"/>
                <a:gd name="T1" fmla="*/ 0 h 64"/>
                <a:gd name="T2" fmla="*/ 8 w 28"/>
                <a:gd name="T3" fmla="*/ 10 h 64"/>
                <a:gd name="T4" fmla="*/ 15 w 28"/>
                <a:gd name="T5" fmla="*/ 16 h 64"/>
                <a:gd name="T6" fmla="*/ 6 w 28"/>
                <a:gd name="T7" fmla="*/ 29 h 64"/>
                <a:gd name="T8" fmla="*/ 0 w 28"/>
                <a:gd name="T9" fmla="*/ 42 h 64"/>
                <a:gd name="T10" fmla="*/ 8 w 28"/>
                <a:gd name="T11" fmla="*/ 43 h 64"/>
                <a:gd name="T12" fmla="*/ 20 w 28"/>
                <a:gd name="T13" fmla="*/ 19 h 64"/>
                <a:gd name="T14" fmla="*/ 4 w 28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64"/>
                <a:gd name="T26" fmla="*/ 28 w 28"/>
                <a:gd name="T27" fmla="*/ 64 h 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4" name="Freeform 91"/>
            <p:cNvSpPr>
              <a:spLocks/>
            </p:cNvSpPr>
            <p:nvPr/>
          </p:nvSpPr>
          <p:spPr bwMode="ltGray">
            <a:xfrm>
              <a:off x="4006" y="2324"/>
              <a:ext cx="12" cy="27"/>
            </a:xfrm>
            <a:custGeom>
              <a:avLst/>
              <a:gdLst>
                <a:gd name="T0" fmla="*/ 10 w 16"/>
                <a:gd name="T1" fmla="*/ 2 h 36"/>
                <a:gd name="T2" fmla="*/ 0 w 16"/>
                <a:gd name="T3" fmla="*/ 5 h 36"/>
                <a:gd name="T4" fmla="*/ 6 w 16"/>
                <a:gd name="T5" fmla="*/ 16 h 36"/>
                <a:gd name="T6" fmla="*/ 10 w 16"/>
                <a:gd name="T7" fmla="*/ 2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6"/>
                <a:gd name="T14" fmla="*/ 16 w 16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5" name="Freeform 92"/>
            <p:cNvSpPr>
              <a:spLocks/>
            </p:cNvSpPr>
            <p:nvPr/>
          </p:nvSpPr>
          <p:spPr bwMode="ltGray">
            <a:xfrm>
              <a:off x="3996" y="2301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6" name="Freeform 93"/>
            <p:cNvSpPr>
              <a:spLocks/>
            </p:cNvSpPr>
            <p:nvPr/>
          </p:nvSpPr>
          <p:spPr bwMode="ltGray">
            <a:xfrm>
              <a:off x="3992" y="2283"/>
              <a:ext cx="12" cy="14"/>
            </a:xfrm>
            <a:custGeom>
              <a:avLst/>
              <a:gdLst>
                <a:gd name="T0" fmla="*/ 7 w 16"/>
                <a:gd name="T1" fmla="*/ 4 h 19"/>
                <a:gd name="T2" fmla="*/ 0 w 16"/>
                <a:gd name="T3" fmla="*/ 7 h 19"/>
                <a:gd name="T4" fmla="*/ 9 w 16"/>
                <a:gd name="T5" fmla="*/ 14 h 19"/>
                <a:gd name="T6" fmla="*/ 7 w 16"/>
                <a:gd name="T7" fmla="*/ 4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9"/>
                <a:gd name="T14" fmla="*/ 16 w 16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7" name="Freeform 94"/>
            <p:cNvSpPr>
              <a:spLocks/>
            </p:cNvSpPr>
            <p:nvPr/>
          </p:nvSpPr>
          <p:spPr bwMode="ltGray">
            <a:xfrm>
              <a:off x="3980" y="2243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8" name="Freeform 95"/>
            <p:cNvSpPr>
              <a:spLocks/>
            </p:cNvSpPr>
            <p:nvPr/>
          </p:nvSpPr>
          <p:spPr bwMode="ltGray">
            <a:xfrm>
              <a:off x="3982" y="2268"/>
              <a:ext cx="16" cy="13"/>
            </a:xfrm>
            <a:custGeom>
              <a:avLst/>
              <a:gdLst>
                <a:gd name="T0" fmla="*/ 9 w 22"/>
                <a:gd name="T1" fmla="*/ 0 h 18"/>
                <a:gd name="T2" fmla="*/ 14 w 22"/>
                <a:gd name="T3" fmla="*/ 13 h 18"/>
                <a:gd name="T4" fmla="*/ 10 w 22"/>
                <a:gd name="T5" fmla="*/ 4 h 18"/>
                <a:gd name="T6" fmla="*/ 9 w 2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18"/>
                <a:gd name="T14" fmla="*/ 22 w 2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9" name="Freeform 96"/>
            <p:cNvSpPr>
              <a:spLocks/>
            </p:cNvSpPr>
            <p:nvPr/>
          </p:nvSpPr>
          <p:spPr bwMode="ltGray">
            <a:xfrm>
              <a:off x="4818" y="2891"/>
              <a:ext cx="45" cy="60"/>
            </a:xfrm>
            <a:custGeom>
              <a:avLst/>
              <a:gdLst>
                <a:gd name="T0" fmla="*/ 8 w 60"/>
                <a:gd name="T1" fmla="*/ 5 h 81"/>
                <a:gd name="T2" fmla="*/ 2 w 60"/>
                <a:gd name="T3" fmla="*/ 13 h 81"/>
                <a:gd name="T4" fmla="*/ 11 w 60"/>
                <a:gd name="T5" fmla="*/ 29 h 81"/>
                <a:gd name="T6" fmla="*/ 20 w 60"/>
                <a:gd name="T7" fmla="*/ 40 h 81"/>
                <a:gd name="T8" fmla="*/ 30 w 60"/>
                <a:gd name="T9" fmla="*/ 47 h 81"/>
                <a:gd name="T10" fmla="*/ 38 w 60"/>
                <a:gd name="T11" fmla="*/ 60 h 81"/>
                <a:gd name="T12" fmla="*/ 39 w 60"/>
                <a:gd name="T13" fmla="*/ 42 h 81"/>
                <a:gd name="T14" fmla="*/ 32 w 60"/>
                <a:gd name="T15" fmla="*/ 27 h 81"/>
                <a:gd name="T16" fmla="*/ 19 w 60"/>
                <a:gd name="T17" fmla="*/ 13 h 81"/>
                <a:gd name="T18" fmla="*/ 8 w 60"/>
                <a:gd name="T19" fmla="*/ 5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81"/>
                <a:gd name="T32" fmla="*/ 60 w 60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0" name="Freeform 97"/>
            <p:cNvSpPr>
              <a:spLocks/>
            </p:cNvSpPr>
            <p:nvPr/>
          </p:nvSpPr>
          <p:spPr bwMode="ltGray">
            <a:xfrm>
              <a:off x="5049" y="2842"/>
              <a:ext cx="53" cy="46"/>
            </a:xfrm>
            <a:custGeom>
              <a:avLst/>
              <a:gdLst>
                <a:gd name="T0" fmla="*/ 21 w 71"/>
                <a:gd name="T1" fmla="*/ 17 h 61"/>
                <a:gd name="T2" fmla="*/ 10 w 71"/>
                <a:gd name="T3" fmla="*/ 24 h 61"/>
                <a:gd name="T4" fmla="*/ 1 w 71"/>
                <a:gd name="T5" fmla="*/ 33 h 61"/>
                <a:gd name="T6" fmla="*/ 10 w 71"/>
                <a:gd name="T7" fmla="*/ 44 h 61"/>
                <a:gd name="T8" fmla="*/ 21 w 71"/>
                <a:gd name="T9" fmla="*/ 33 h 61"/>
                <a:gd name="T10" fmla="*/ 30 w 71"/>
                <a:gd name="T11" fmla="*/ 17 h 61"/>
                <a:gd name="T12" fmla="*/ 41 w 71"/>
                <a:gd name="T13" fmla="*/ 0 h 61"/>
                <a:gd name="T14" fmla="*/ 53 w 71"/>
                <a:gd name="T15" fmla="*/ 8 h 61"/>
                <a:gd name="T16" fmla="*/ 26 w 71"/>
                <a:gd name="T17" fmla="*/ 17 h 61"/>
                <a:gd name="T18" fmla="*/ 21 w 71"/>
                <a:gd name="T19" fmla="*/ 17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61"/>
                <a:gd name="T32" fmla="*/ 71 w 71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1" name="Freeform 98"/>
            <p:cNvSpPr>
              <a:spLocks/>
            </p:cNvSpPr>
            <p:nvPr/>
          </p:nvSpPr>
          <p:spPr bwMode="ltGray">
            <a:xfrm>
              <a:off x="4889" y="2817"/>
              <a:ext cx="17" cy="23"/>
            </a:xfrm>
            <a:custGeom>
              <a:avLst/>
              <a:gdLst>
                <a:gd name="T0" fmla="*/ 7 w 23"/>
                <a:gd name="T1" fmla="*/ 0 h 30"/>
                <a:gd name="T2" fmla="*/ 0 w 23"/>
                <a:gd name="T3" fmla="*/ 11 h 30"/>
                <a:gd name="T4" fmla="*/ 9 w 23"/>
                <a:gd name="T5" fmla="*/ 23 h 30"/>
                <a:gd name="T6" fmla="*/ 7 w 23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30"/>
                <a:gd name="T14" fmla="*/ 23 w 23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2" name="Freeform 99"/>
            <p:cNvSpPr>
              <a:spLocks/>
            </p:cNvSpPr>
            <p:nvPr/>
          </p:nvSpPr>
          <p:spPr bwMode="ltGray">
            <a:xfrm>
              <a:off x="4881" y="2795"/>
              <a:ext cx="20" cy="17"/>
            </a:xfrm>
            <a:custGeom>
              <a:avLst/>
              <a:gdLst>
                <a:gd name="T0" fmla="*/ 15 w 26"/>
                <a:gd name="T1" fmla="*/ 0 h 23"/>
                <a:gd name="T2" fmla="*/ 0 w 26"/>
                <a:gd name="T3" fmla="*/ 10 h 23"/>
                <a:gd name="T4" fmla="*/ 16 w 26"/>
                <a:gd name="T5" fmla="*/ 15 h 23"/>
                <a:gd name="T6" fmla="*/ 15 w 26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3"/>
                <a:gd name="T14" fmla="*/ 26 w 26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3" name="Freeform 100"/>
            <p:cNvSpPr>
              <a:spLocks/>
            </p:cNvSpPr>
            <p:nvPr/>
          </p:nvSpPr>
          <p:spPr bwMode="ltGray">
            <a:xfrm>
              <a:off x="4728" y="2601"/>
              <a:ext cx="24" cy="33"/>
            </a:xfrm>
            <a:custGeom>
              <a:avLst/>
              <a:gdLst>
                <a:gd name="T0" fmla="*/ 21 w 32"/>
                <a:gd name="T1" fmla="*/ 0 h 44"/>
                <a:gd name="T2" fmla="*/ 7 w 32"/>
                <a:gd name="T3" fmla="*/ 8 h 44"/>
                <a:gd name="T4" fmla="*/ 9 w 32"/>
                <a:gd name="T5" fmla="*/ 24 h 44"/>
                <a:gd name="T6" fmla="*/ 18 w 32"/>
                <a:gd name="T7" fmla="*/ 27 h 44"/>
                <a:gd name="T8" fmla="*/ 21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4" name="Freeform 101"/>
            <p:cNvSpPr>
              <a:spLocks/>
            </p:cNvSpPr>
            <p:nvPr/>
          </p:nvSpPr>
          <p:spPr bwMode="ltGray">
            <a:xfrm>
              <a:off x="4762" y="2644"/>
              <a:ext cx="26" cy="33"/>
            </a:xfrm>
            <a:custGeom>
              <a:avLst/>
              <a:gdLst>
                <a:gd name="T0" fmla="*/ 23 w 34"/>
                <a:gd name="T1" fmla="*/ 0 h 44"/>
                <a:gd name="T2" fmla="*/ 8 w 34"/>
                <a:gd name="T3" fmla="*/ 7 h 44"/>
                <a:gd name="T4" fmla="*/ 11 w 34"/>
                <a:gd name="T5" fmla="*/ 24 h 44"/>
                <a:gd name="T6" fmla="*/ 20 w 34"/>
                <a:gd name="T7" fmla="*/ 27 h 44"/>
                <a:gd name="T8" fmla="*/ 23 w 3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4"/>
                <a:gd name="T17" fmla="*/ 34 w 3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5" name="Freeform 102"/>
            <p:cNvSpPr>
              <a:spLocks/>
            </p:cNvSpPr>
            <p:nvPr/>
          </p:nvSpPr>
          <p:spPr bwMode="ltGray">
            <a:xfrm>
              <a:off x="4789" y="2707"/>
              <a:ext cx="28" cy="28"/>
            </a:xfrm>
            <a:custGeom>
              <a:avLst/>
              <a:gdLst>
                <a:gd name="T0" fmla="*/ 25 w 38"/>
                <a:gd name="T1" fmla="*/ 2 h 37"/>
                <a:gd name="T2" fmla="*/ 7 w 38"/>
                <a:gd name="T3" fmla="*/ 2 h 37"/>
                <a:gd name="T4" fmla="*/ 10 w 38"/>
                <a:gd name="T5" fmla="*/ 19 h 37"/>
                <a:gd name="T6" fmla="*/ 19 w 38"/>
                <a:gd name="T7" fmla="*/ 22 h 37"/>
                <a:gd name="T8" fmla="*/ 25 w 38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7"/>
                <a:gd name="T17" fmla="*/ 38 w 38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6" name="Freeform 103"/>
            <p:cNvSpPr>
              <a:spLocks/>
            </p:cNvSpPr>
            <p:nvPr/>
          </p:nvSpPr>
          <p:spPr bwMode="ltGray">
            <a:xfrm>
              <a:off x="4823" y="2697"/>
              <a:ext cx="28" cy="26"/>
            </a:xfrm>
            <a:custGeom>
              <a:avLst/>
              <a:gdLst>
                <a:gd name="T0" fmla="*/ 25 w 38"/>
                <a:gd name="T1" fmla="*/ 2 h 34"/>
                <a:gd name="T2" fmla="*/ 7 w 38"/>
                <a:gd name="T3" fmla="*/ 2 h 34"/>
                <a:gd name="T4" fmla="*/ 12 w 38"/>
                <a:gd name="T5" fmla="*/ 17 h 34"/>
                <a:gd name="T6" fmla="*/ 20 w 38"/>
                <a:gd name="T7" fmla="*/ 17 h 34"/>
                <a:gd name="T8" fmla="*/ 25 w 38"/>
                <a:gd name="T9" fmla="*/ 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4"/>
                <a:gd name="T17" fmla="*/ 38 w 3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7" name="Freeform 104"/>
            <p:cNvSpPr>
              <a:spLocks/>
            </p:cNvSpPr>
            <p:nvPr/>
          </p:nvSpPr>
          <p:spPr bwMode="ltGray">
            <a:xfrm>
              <a:off x="4813" y="2661"/>
              <a:ext cx="26" cy="20"/>
            </a:xfrm>
            <a:custGeom>
              <a:avLst/>
              <a:gdLst>
                <a:gd name="T0" fmla="*/ 23 w 35"/>
                <a:gd name="T1" fmla="*/ 1 h 27"/>
                <a:gd name="T2" fmla="*/ 7 w 35"/>
                <a:gd name="T3" fmla="*/ 1 h 27"/>
                <a:gd name="T4" fmla="*/ 10 w 35"/>
                <a:gd name="T5" fmla="*/ 11 h 27"/>
                <a:gd name="T6" fmla="*/ 19 w 35"/>
                <a:gd name="T7" fmla="*/ 14 h 27"/>
                <a:gd name="T8" fmla="*/ 23 w 35"/>
                <a:gd name="T9" fmla="*/ 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7"/>
                <a:gd name="T17" fmla="*/ 35 w 3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8" name="Freeform 105"/>
            <p:cNvSpPr>
              <a:spLocks/>
            </p:cNvSpPr>
            <p:nvPr/>
          </p:nvSpPr>
          <p:spPr bwMode="ltGray">
            <a:xfrm>
              <a:off x="4787" y="2636"/>
              <a:ext cx="26" cy="35"/>
            </a:xfrm>
            <a:custGeom>
              <a:avLst/>
              <a:gdLst>
                <a:gd name="T0" fmla="*/ 21 w 35"/>
                <a:gd name="T1" fmla="*/ 12 h 47"/>
                <a:gd name="T2" fmla="*/ 14 w 35"/>
                <a:gd name="T3" fmla="*/ 1 h 47"/>
                <a:gd name="T4" fmla="*/ 7 w 35"/>
                <a:gd name="T5" fmla="*/ 19 h 47"/>
                <a:gd name="T6" fmla="*/ 14 w 35"/>
                <a:gd name="T7" fmla="*/ 26 h 47"/>
                <a:gd name="T8" fmla="*/ 20 w 35"/>
                <a:gd name="T9" fmla="*/ 22 h 47"/>
                <a:gd name="T10" fmla="*/ 21 w 35"/>
                <a:gd name="T11" fmla="*/ 12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7"/>
                <a:gd name="T20" fmla="*/ 35 w 35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9" name="Freeform 106"/>
            <p:cNvSpPr>
              <a:spLocks/>
            </p:cNvSpPr>
            <p:nvPr/>
          </p:nvSpPr>
          <p:spPr bwMode="ltGray">
            <a:xfrm>
              <a:off x="4755" y="2620"/>
              <a:ext cx="24" cy="26"/>
            </a:xfrm>
            <a:custGeom>
              <a:avLst/>
              <a:gdLst>
                <a:gd name="T0" fmla="*/ 16 w 32"/>
                <a:gd name="T1" fmla="*/ 7 h 35"/>
                <a:gd name="T2" fmla="*/ 7 w 32"/>
                <a:gd name="T3" fmla="*/ 1 h 35"/>
                <a:gd name="T4" fmla="*/ 9 w 32"/>
                <a:gd name="T5" fmla="*/ 17 h 35"/>
                <a:gd name="T6" fmla="*/ 18 w 32"/>
                <a:gd name="T7" fmla="*/ 20 h 35"/>
                <a:gd name="T8" fmla="*/ 16 w 32"/>
                <a:gd name="T9" fmla="*/ 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0" name="Freeform 107"/>
            <p:cNvSpPr>
              <a:spLocks/>
            </p:cNvSpPr>
            <p:nvPr/>
          </p:nvSpPr>
          <p:spPr bwMode="ltGray">
            <a:xfrm>
              <a:off x="4795" y="2673"/>
              <a:ext cx="24" cy="26"/>
            </a:xfrm>
            <a:custGeom>
              <a:avLst/>
              <a:gdLst>
                <a:gd name="T0" fmla="*/ 16 w 32"/>
                <a:gd name="T1" fmla="*/ 7 h 35"/>
                <a:gd name="T2" fmla="*/ 7 w 32"/>
                <a:gd name="T3" fmla="*/ 1 h 35"/>
                <a:gd name="T4" fmla="*/ 9 w 32"/>
                <a:gd name="T5" fmla="*/ 17 h 35"/>
                <a:gd name="T6" fmla="*/ 18 w 32"/>
                <a:gd name="T7" fmla="*/ 20 h 35"/>
                <a:gd name="T8" fmla="*/ 16 w 32"/>
                <a:gd name="T9" fmla="*/ 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1" name="Freeform 108"/>
            <p:cNvSpPr>
              <a:spLocks/>
            </p:cNvSpPr>
            <p:nvPr/>
          </p:nvSpPr>
          <p:spPr bwMode="ltGray">
            <a:xfrm>
              <a:off x="2526" y="1398"/>
              <a:ext cx="761" cy="542"/>
            </a:xfrm>
            <a:custGeom>
              <a:avLst/>
              <a:gdLst>
                <a:gd name="T0" fmla="*/ 78 w 1016"/>
                <a:gd name="T1" fmla="*/ 495 h 723"/>
                <a:gd name="T2" fmla="*/ 4 w 1016"/>
                <a:gd name="T3" fmla="*/ 493 h 723"/>
                <a:gd name="T4" fmla="*/ 19 w 1016"/>
                <a:gd name="T5" fmla="*/ 412 h 723"/>
                <a:gd name="T6" fmla="*/ 91 w 1016"/>
                <a:gd name="T7" fmla="*/ 396 h 723"/>
                <a:gd name="T8" fmla="*/ 87 w 1016"/>
                <a:gd name="T9" fmla="*/ 331 h 723"/>
                <a:gd name="T10" fmla="*/ 130 w 1016"/>
                <a:gd name="T11" fmla="*/ 304 h 723"/>
                <a:gd name="T12" fmla="*/ 207 w 1016"/>
                <a:gd name="T13" fmla="*/ 272 h 723"/>
                <a:gd name="T14" fmla="*/ 246 w 1016"/>
                <a:gd name="T15" fmla="*/ 216 h 723"/>
                <a:gd name="T16" fmla="*/ 275 w 1016"/>
                <a:gd name="T17" fmla="*/ 232 h 723"/>
                <a:gd name="T18" fmla="*/ 356 w 1016"/>
                <a:gd name="T19" fmla="*/ 239 h 723"/>
                <a:gd name="T20" fmla="*/ 404 w 1016"/>
                <a:gd name="T21" fmla="*/ 198 h 723"/>
                <a:gd name="T22" fmla="*/ 441 w 1016"/>
                <a:gd name="T23" fmla="*/ 178 h 723"/>
                <a:gd name="T24" fmla="*/ 431 w 1016"/>
                <a:gd name="T25" fmla="*/ 165 h 723"/>
                <a:gd name="T26" fmla="*/ 433 w 1016"/>
                <a:gd name="T27" fmla="*/ 91 h 723"/>
                <a:gd name="T28" fmla="*/ 381 w 1016"/>
                <a:gd name="T29" fmla="*/ 106 h 723"/>
                <a:gd name="T30" fmla="*/ 361 w 1016"/>
                <a:gd name="T31" fmla="*/ 181 h 723"/>
                <a:gd name="T32" fmla="*/ 303 w 1016"/>
                <a:gd name="T33" fmla="*/ 216 h 723"/>
                <a:gd name="T34" fmla="*/ 252 w 1016"/>
                <a:gd name="T35" fmla="*/ 196 h 723"/>
                <a:gd name="T36" fmla="*/ 223 w 1016"/>
                <a:gd name="T37" fmla="*/ 146 h 723"/>
                <a:gd name="T38" fmla="*/ 286 w 1016"/>
                <a:gd name="T39" fmla="*/ 88 h 723"/>
                <a:gd name="T40" fmla="*/ 352 w 1016"/>
                <a:gd name="T41" fmla="*/ 19 h 723"/>
                <a:gd name="T42" fmla="*/ 430 w 1016"/>
                <a:gd name="T43" fmla="*/ 3 h 723"/>
                <a:gd name="T44" fmla="*/ 484 w 1016"/>
                <a:gd name="T45" fmla="*/ 21 h 723"/>
                <a:gd name="T46" fmla="*/ 556 w 1016"/>
                <a:gd name="T47" fmla="*/ 32 h 723"/>
                <a:gd name="T48" fmla="*/ 598 w 1016"/>
                <a:gd name="T49" fmla="*/ 61 h 723"/>
                <a:gd name="T50" fmla="*/ 621 w 1016"/>
                <a:gd name="T51" fmla="*/ 68 h 723"/>
                <a:gd name="T52" fmla="*/ 657 w 1016"/>
                <a:gd name="T53" fmla="*/ 34 h 723"/>
                <a:gd name="T54" fmla="*/ 680 w 1016"/>
                <a:gd name="T55" fmla="*/ 36 h 723"/>
                <a:gd name="T56" fmla="*/ 756 w 1016"/>
                <a:gd name="T57" fmla="*/ 86 h 723"/>
                <a:gd name="T58" fmla="*/ 720 w 1016"/>
                <a:gd name="T59" fmla="*/ 502 h 723"/>
                <a:gd name="T60" fmla="*/ 626 w 1016"/>
                <a:gd name="T61" fmla="*/ 542 h 723"/>
                <a:gd name="T62" fmla="*/ 557 w 1016"/>
                <a:gd name="T63" fmla="*/ 499 h 723"/>
                <a:gd name="T64" fmla="*/ 491 w 1016"/>
                <a:gd name="T65" fmla="*/ 475 h 723"/>
                <a:gd name="T66" fmla="*/ 563 w 1016"/>
                <a:gd name="T67" fmla="*/ 410 h 723"/>
                <a:gd name="T68" fmla="*/ 628 w 1016"/>
                <a:gd name="T69" fmla="*/ 425 h 723"/>
                <a:gd name="T70" fmla="*/ 661 w 1016"/>
                <a:gd name="T71" fmla="*/ 396 h 723"/>
                <a:gd name="T72" fmla="*/ 640 w 1016"/>
                <a:gd name="T73" fmla="*/ 335 h 723"/>
                <a:gd name="T74" fmla="*/ 578 w 1016"/>
                <a:gd name="T75" fmla="*/ 392 h 723"/>
                <a:gd name="T76" fmla="*/ 507 w 1016"/>
                <a:gd name="T77" fmla="*/ 394 h 723"/>
                <a:gd name="T78" fmla="*/ 450 w 1016"/>
                <a:gd name="T79" fmla="*/ 432 h 723"/>
                <a:gd name="T80" fmla="*/ 446 w 1016"/>
                <a:gd name="T81" fmla="*/ 500 h 723"/>
                <a:gd name="T82" fmla="*/ 395 w 1016"/>
                <a:gd name="T83" fmla="*/ 445 h 723"/>
                <a:gd name="T84" fmla="*/ 327 w 1016"/>
                <a:gd name="T85" fmla="*/ 385 h 723"/>
                <a:gd name="T86" fmla="*/ 327 w 1016"/>
                <a:gd name="T87" fmla="*/ 419 h 723"/>
                <a:gd name="T88" fmla="*/ 381 w 1016"/>
                <a:gd name="T89" fmla="*/ 446 h 723"/>
                <a:gd name="T90" fmla="*/ 341 w 1016"/>
                <a:gd name="T91" fmla="*/ 455 h 723"/>
                <a:gd name="T92" fmla="*/ 271 w 1016"/>
                <a:gd name="T93" fmla="*/ 424 h 723"/>
                <a:gd name="T94" fmla="*/ 242 w 1016"/>
                <a:gd name="T95" fmla="*/ 460 h 723"/>
                <a:gd name="T96" fmla="*/ 242 w 1016"/>
                <a:gd name="T97" fmla="*/ 392 h 723"/>
                <a:gd name="T98" fmla="*/ 181 w 1016"/>
                <a:gd name="T99" fmla="*/ 401 h 723"/>
                <a:gd name="T100" fmla="*/ 145 w 1016"/>
                <a:gd name="T101" fmla="*/ 439 h 72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16"/>
                <a:gd name="T154" fmla="*/ 0 h 723"/>
                <a:gd name="T155" fmla="*/ 1016 w 1016"/>
                <a:gd name="T156" fmla="*/ 723 h 72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16" h="723">
                  <a:moveTo>
                    <a:pt x="214" y="612"/>
                  </a:moveTo>
                  <a:cubicBezTo>
                    <a:pt x="204" y="613"/>
                    <a:pt x="199" y="613"/>
                    <a:pt x="191" y="618"/>
                  </a:cubicBezTo>
                  <a:cubicBezTo>
                    <a:pt x="184" y="627"/>
                    <a:pt x="178" y="635"/>
                    <a:pt x="167" y="637"/>
                  </a:cubicBezTo>
                  <a:cubicBezTo>
                    <a:pt x="162" y="639"/>
                    <a:pt x="158" y="640"/>
                    <a:pt x="154" y="643"/>
                  </a:cubicBezTo>
                  <a:cubicBezTo>
                    <a:pt x="143" y="661"/>
                    <a:pt x="124" y="659"/>
                    <a:pt x="104" y="660"/>
                  </a:cubicBezTo>
                  <a:cubicBezTo>
                    <a:pt x="99" y="661"/>
                    <a:pt x="94" y="663"/>
                    <a:pt x="89" y="664"/>
                  </a:cubicBezTo>
                  <a:cubicBezTo>
                    <a:pt x="83" y="663"/>
                    <a:pt x="80" y="660"/>
                    <a:pt x="74" y="658"/>
                  </a:cubicBezTo>
                  <a:cubicBezTo>
                    <a:pt x="68" y="652"/>
                    <a:pt x="60" y="647"/>
                    <a:pt x="52" y="643"/>
                  </a:cubicBezTo>
                  <a:cubicBezTo>
                    <a:pt x="42" y="645"/>
                    <a:pt x="33" y="648"/>
                    <a:pt x="23" y="649"/>
                  </a:cubicBezTo>
                  <a:cubicBezTo>
                    <a:pt x="17" y="652"/>
                    <a:pt x="11" y="653"/>
                    <a:pt x="5" y="657"/>
                  </a:cubicBezTo>
                  <a:cubicBezTo>
                    <a:pt x="0" y="648"/>
                    <a:pt x="3" y="639"/>
                    <a:pt x="7" y="630"/>
                  </a:cubicBezTo>
                  <a:cubicBezTo>
                    <a:pt x="8" y="623"/>
                    <a:pt x="11" y="623"/>
                    <a:pt x="17" y="627"/>
                  </a:cubicBezTo>
                  <a:cubicBezTo>
                    <a:pt x="24" y="615"/>
                    <a:pt x="21" y="609"/>
                    <a:pt x="14" y="598"/>
                  </a:cubicBezTo>
                  <a:cubicBezTo>
                    <a:pt x="13" y="589"/>
                    <a:pt x="15" y="589"/>
                    <a:pt x="23" y="588"/>
                  </a:cubicBezTo>
                  <a:cubicBezTo>
                    <a:pt x="36" y="583"/>
                    <a:pt x="30" y="561"/>
                    <a:pt x="26" y="550"/>
                  </a:cubicBezTo>
                  <a:cubicBezTo>
                    <a:pt x="25" y="543"/>
                    <a:pt x="21" y="537"/>
                    <a:pt x="17" y="531"/>
                  </a:cubicBezTo>
                  <a:cubicBezTo>
                    <a:pt x="21" y="518"/>
                    <a:pt x="38" y="521"/>
                    <a:pt x="50" y="519"/>
                  </a:cubicBezTo>
                  <a:cubicBezTo>
                    <a:pt x="66" y="509"/>
                    <a:pt x="61" y="509"/>
                    <a:pt x="88" y="514"/>
                  </a:cubicBezTo>
                  <a:cubicBezTo>
                    <a:pt x="93" y="518"/>
                    <a:pt x="97" y="519"/>
                    <a:pt x="103" y="520"/>
                  </a:cubicBezTo>
                  <a:cubicBezTo>
                    <a:pt x="109" y="523"/>
                    <a:pt x="115" y="526"/>
                    <a:pt x="121" y="528"/>
                  </a:cubicBezTo>
                  <a:cubicBezTo>
                    <a:pt x="130" y="526"/>
                    <a:pt x="139" y="523"/>
                    <a:pt x="148" y="522"/>
                  </a:cubicBezTo>
                  <a:cubicBezTo>
                    <a:pt x="153" y="519"/>
                    <a:pt x="157" y="518"/>
                    <a:pt x="160" y="513"/>
                  </a:cubicBezTo>
                  <a:cubicBezTo>
                    <a:pt x="162" y="504"/>
                    <a:pt x="162" y="494"/>
                    <a:pt x="166" y="486"/>
                  </a:cubicBezTo>
                  <a:cubicBezTo>
                    <a:pt x="169" y="472"/>
                    <a:pt x="169" y="447"/>
                    <a:pt x="152" y="444"/>
                  </a:cubicBezTo>
                  <a:cubicBezTo>
                    <a:pt x="136" y="436"/>
                    <a:pt x="165" y="450"/>
                    <a:pt x="116" y="441"/>
                  </a:cubicBezTo>
                  <a:cubicBezTo>
                    <a:pt x="113" y="440"/>
                    <a:pt x="114" y="435"/>
                    <a:pt x="112" y="432"/>
                  </a:cubicBezTo>
                  <a:cubicBezTo>
                    <a:pt x="113" y="409"/>
                    <a:pt x="109" y="418"/>
                    <a:pt x="122" y="412"/>
                  </a:cubicBezTo>
                  <a:cubicBezTo>
                    <a:pt x="130" y="413"/>
                    <a:pt x="145" y="420"/>
                    <a:pt x="145" y="420"/>
                  </a:cubicBezTo>
                  <a:cubicBezTo>
                    <a:pt x="150" y="418"/>
                    <a:pt x="156" y="418"/>
                    <a:pt x="161" y="415"/>
                  </a:cubicBezTo>
                  <a:cubicBezTo>
                    <a:pt x="165" y="410"/>
                    <a:pt x="168" y="409"/>
                    <a:pt x="173" y="406"/>
                  </a:cubicBezTo>
                  <a:cubicBezTo>
                    <a:pt x="178" y="418"/>
                    <a:pt x="184" y="405"/>
                    <a:pt x="191" y="403"/>
                  </a:cubicBezTo>
                  <a:cubicBezTo>
                    <a:pt x="196" y="402"/>
                    <a:pt x="201" y="402"/>
                    <a:pt x="206" y="402"/>
                  </a:cubicBezTo>
                  <a:cubicBezTo>
                    <a:pt x="217" y="398"/>
                    <a:pt x="225" y="394"/>
                    <a:pt x="235" y="388"/>
                  </a:cubicBezTo>
                  <a:cubicBezTo>
                    <a:pt x="237" y="374"/>
                    <a:pt x="242" y="376"/>
                    <a:pt x="257" y="375"/>
                  </a:cubicBezTo>
                  <a:cubicBezTo>
                    <a:pt x="264" y="371"/>
                    <a:pt x="270" y="367"/>
                    <a:pt x="277" y="363"/>
                  </a:cubicBezTo>
                  <a:cubicBezTo>
                    <a:pt x="280" y="357"/>
                    <a:pt x="283" y="354"/>
                    <a:pt x="289" y="351"/>
                  </a:cubicBezTo>
                  <a:cubicBezTo>
                    <a:pt x="292" y="345"/>
                    <a:pt x="295" y="342"/>
                    <a:pt x="301" y="339"/>
                  </a:cubicBezTo>
                  <a:cubicBezTo>
                    <a:pt x="306" y="331"/>
                    <a:pt x="305" y="330"/>
                    <a:pt x="314" y="331"/>
                  </a:cubicBezTo>
                  <a:cubicBezTo>
                    <a:pt x="319" y="339"/>
                    <a:pt x="322" y="337"/>
                    <a:pt x="332" y="336"/>
                  </a:cubicBezTo>
                  <a:cubicBezTo>
                    <a:pt x="340" y="322"/>
                    <a:pt x="339" y="301"/>
                    <a:pt x="329" y="288"/>
                  </a:cubicBezTo>
                  <a:cubicBezTo>
                    <a:pt x="331" y="271"/>
                    <a:pt x="330" y="270"/>
                    <a:pt x="346" y="273"/>
                  </a:cubicBezTo>
                  <a:cubicBezTo>
                    <a:pt x="354" y="271"/>
                    <a:pt x="360" y="268"/>
                    <a:pt x="367" y="265"/>
                  </a:cubicBezTo>
                  <a:cubicBezTo>
                    <a:pt x="372" y="271"/>
                    <a:pt x="375" y="277"/>
                    <a:pt x="380" y="283"/>
                  </a:cubicBezTo>
                  <a:cubicBezTo>
                    <a:pt x="378" y="292"/>
                    <a:pt x="368" y="295"/>
                    <a:pt x="361" y="300"/>
                  </a:cubicBezTo>
                  <a:cubicBezTo>
                    <a:pt x="358" y="307"/>
                    <a:pt x="360" y="309"/>
                    <a:pt x="367" y="310"/>
                  </a:cubicBezTo>
                  <a:cubicBezTo>
                    <a:pt x="376" y="314"/>
                    <a:pt x="385" y="320"/>
                    <a:pt x="394" y="324"/>
                  </a:cubicBezTo>
                  <a:cubicBezTo>
                    <a:pt x="401" y="322"/>
                    <a:pt x="407" y="322"/>
                    <a:pt x="413" y="318"/>
                  </a:cubicBezTo>
                  <a:cubicBezTo>
                    <a:pt x="421" y="323"/>
                    <a:pt x="427" y="329"/>
                    <a:pt x="436" y="331"/>
                  </a:cubicBezTo>
                  <a:cubicBezTo>
                    <a:pt x="444" y="330"/>
                    <a:pt x="450" y="328"/>
                    <a:pt x="457" y="327"/>
                  </a:cubicBezTo>
                  <a:cubicBezTo>
                    <a:pt x="463" y="324"/>
                    <a:pt x="469" y="321"/>
                    <a:pt x="475" y="319"/>
                  </a:cubicBezTo>
                  <a:cubicBezTo>
                    <a:pt x="479" y="314"/>
                    <a:pt x="481" y="312"/>
                    <a:pt x="487" y="310"/>
                  </a:cubicBezTo>
                  <a:cubicBezTo>
                    <a:pt x="493" y="313"/>
                    <a:pt x="498" y="318"/>
                    <a:pt x="505" y="319"/>
                  </a:cubicBezTo>
                  <a:cubicBezTo>
                    <a:pt x="513" y="318"/>
                    <a:pt x="518" y="314"/>
                    <a:pt x="526" y="312"/>
                  </a:cubicBezTo>
                  <a:cubicBezTo>
                    <a:pt x="523" y="294"/>
                    <a:pt x="526" y="293"/>
                    <a:pt x="539" y="283"/>
                  </a:cubicBezTo>
                  <a:cubicBezTo>
                    <a:pt x="542" y="276"/>
                    <a:pt x="543" y="271"/>
                    <a:pt x="539" y="264"/>
                  </a:cubicBezTo>
                  <a:cubicBezTo>
                    <a:pt x="537" y="255"/>
                    <a:pt x="543" y="258"/>
                    <a:pt x="550" y="259"/>
                  </a:cubicBezTo>
                  <a:cubicBezTo>
                    <a:pt x="556" y="262"/>
                    <a:pt x="559" y="259"/>
                    <a:pt x="565" y="258"/>
                  </a:cubicBezTo>
                  <a:cubicBezTo>
                    <a:pt x="573" y="259"/>
                    <a:pt x="574" y="263"/>
                    <a:pt x="580" y="267"/>
                  </a:cubicBezTo>
                  <a:cubicBezTo>
                    <a:pt x="593" y="264"/>
                    <a:pt x="590" y="260"/>
                    <a:pt x="584" y="250"/>
                  </a:cubicBezTo>
                  <a:cubicBezTo>
                    <a:pt x="583" y="243"/>
                    <a:pt x="581" y="239"/>
                    <a:pt x="589" y="237"/>
                  </a:cubicBezTo>
                  <a:cubicBezTo>
                    <a:pt x="604" y="226"/>
                    <a:pt x="622" y="228"/>
                    <a:pt x="640" y="225"/>
                  </a:cubicBezTo>
                  <a:cubicBezTo>
                    <a:pt x="648" y="221"/>
                    <a:pt x="656" y="219"/>
                    <a:pt x="664" y="214"/>
                  </a:cubicBezTo>
                  <a:cubicBezTo>
                    <a:pt x="666" y="201"/>
                    <a:pt x="656" y="205"/>
                    <a:pt x="644" y="204"/>
                  </a:cubicBezTo>
                  <a:cubicBezTo>
                    <a:pt x="627" y="195"/>
                    <a:pt x="606" y="201"/>
                    <a:pt x="587" y="205"/>
                  </a:cubicBezTo>
                  <a:cubicBezTo>
                    <a:pt x="583" y="211"/>
                    <a:pt x="581" y="219"/>
                    <a:pt x="575" y="220"/>
                  </a:cubicBezTo>
                  <a:cubicBezTo>
                    <a:pt x="561" y="218"/>
                    <a:pt x="555" y="209"/>
                    <a:pt x="541" y="207"/>
                  </a:cubicBezTo>
                  <a:cubicBezTo>
                    <a:pt x="533" y="199"/>
                    <a:pt x="531" y="189"/>
                    <a:pt x="524" y="180"/>
                  </a:cubicBezTo>
                  <a:cubicBezTo>
                    <a:pt x="521" y="164"/>
                    <a:pt x="528" y="153"/>
                    <a:pt x="544" y="150"/>
                  </a:cubicBezTo>
                  <a:cubicBezTo>
                    <a:pt x="564" y="135"/>
                    <a:pt x="532" y="135"/>
                    <a:pt x="568" y="132"/>
                  </a:cubicBezTo>
                  <a:cubicBezTo>
                    <a:pt x="573" y="128"/>
                    <a:pt x="573" y="125"/>
                    <a:pt x="578" y="121"/>
                  </a:cubicBezTo>
                  <a:cubicBezTo>
                    <a:pt x="585" y="107"/>
                    <a:pt x="568" y="109"/>
                    <a:pt x="559" y="108"/>
                  </a:cubicBezTo>
                  <a:cubicBezTo>
                    <a:pt x="555" y="107"/>
                    <a:pt x="552" y="103"/>
                    <a:pt x="548" y="103"/>
                  </a:cubicBezTo>
                  <a:cubicBezTo>
                    <a:pt x="543" y="103"/>
                    <a:pt x="533" y="106"/>
                    <a:pt x="533" y="106"/>
                  </a:cubicBezTo>
                  <a:cubicBezTo>
                    <a:pt x="526" y="114"/>
                    <a:pt x="528" y="116"/>
                    <a:pt x="530" y="126"/>
                  </a:cubicBezTo>
                  <a:cubicBezTo>
                    <a:pt x="529" y="139"/>
                    <a:pt x="520" y="138"/>
                    <a:pt x="508" y="141"/>
                  </a:cubicBezTo>
                  <a:cubicBezTo>
                    <a:pt x="492" y="137"/>
                    <a:pt x="486" y="143"/>
                    <a:pt x="479" y="157"/>
                  </a:cubicBezTo>
                  <a:cubicBezTo>
                    <a:pt x="485" y="173"/>
                    <a:pt x="486" y="169"/>
                    <a:pt x="479" y="186"/>
                  </a:cubicBezTo>
                  <a:cubicBezTo>
                    <a:pt x="483" y="198"/>
                    <a:pt x="493" y="203"/>
                    <a:pt x="499" y="214"/>
                  </a:cubicBezTo>
                  <a:cubicBezTo>
                    <a:pt x="500" y="220"/>
                    <a:pt x="500" y="224"/>
                    <a:pt x="497" y="229"/>
                  </a:cubicBezTo>
                  <a:cubicBezTo>
                    <a:pt x="496" y="236"/>
                    <a:pt x="489" y="240"/>
                    <a:pt x="482" y="241"/>
                  </a:cubicBezTo>
                  <a:cubicBezTo>
                    <a:pt x="474" y="245"/>
                    <a:pt x="474" y="249"/>
                    <a:pt x="470" y="256"/>
                  </a:cubicBezTo>
                  <a:cubicBezTo>
                    <a:pt x="469" y="265"/>
                    <a:pt x="469" y="274"/>
                    <a:pt x="460" y="279"/>
                  </a:cubicBezTo>
                  <a:cubicBezTo>
                    <a:pt x="457" y="286"/>
                    <a:pt x="450" y="288"/>
                    <a:pt x="443" y="289"/>
                  </a:cubicBezTo>
                  <a:cubicBezTo>
                    <a:pt x="436" y="294"/>
                    <a:pt x="430" y="299"/>
                    <a:pt x="422" y="304"/>
                  </a:cubicBezTo>
                  <a:cubicBezTo>
                    <a:pt x="414" y="300"/>
                    <a:pt x="409" y="295"/>
                    <a:pt x="404" y="288"/>
                  </a:cubicBezTo>
                  <a:cubicBezTo>
                    <a:pt x="403" y="282"/>
                    <a:pt x="401" y="276"/>
                    <a:pt x="398" y="270"/>
                  </a:cubicBezTo>
                  <a:cubicBezTo>
                    <a:pt x="397" y="263"/>
                    <a:pt x="392" y="256"/>
                    <a:pt x="389" y="250"/>
                  </a:cubicBezTo>
                  <a:cubicBezTo>
                    <a:pt x="387" y="238"/>
                    <a:pt x="387" y="240"/>
                    <a:pt x="373" y="241"/>
                  </a:cubicBezTo>
                  <a:cubicBezTo>
                    <a:pt x="365" y="244"/>
                    <a:pt x="359" y="251"/>
                    <a:pt x="350" y="253"/>
                  </a:cubicBezTo>
                  <a:cubicBezTo>
                    <a:pt x="346" y="256"/>
                    <a:pt x="341" y="259"/>
                    <a:pt x="337" y="262"/>
                  </a:cubicBezTo>
                  <a:cubicBezTo>
                    <a:pt x="328" y="260"/>
                    <a:pt x="334" y="262"/>
                    <a:pt x="322" y="256"/>
                  </a:cubicBezTo>
                  <a:cubicBezTo>
                    <a:pt x="320" y="255"/>
                    <a:pt x="316" y="253"/>
                    <a:pt x="316" y="253"/>
                  </a:cubicBezTo>
                  <a:cubicBezTo>
                    <a:pt x="312" y="247"/>
                    <a:pt x="306" y="241"/>
                    <a:pt x="302" y="235"/>
                  </a:cubicBezTo>
                  <a:cubicBezTo>
                    <a:pt x="300" y="231"/>
                    <a:pt x="296" y="223"/>
                    <a:pt x="296" y="223"/>
                  </a:cubicBezTo>
                  <a:cubicBezTo>
                    <a:pt x="294" y="214"/>
                    <a:pt x="294" y="204"/>
                    <a:pt x="298" y="195"/>
                  </a:cubicBezTo>
                  <a:cubicBezTo>
                    <a:pt x="299" y="189"/>
                    <a:pt x="301" y="183"/>
                    <a:pt x="304" y="177"/>
                  </a:cubicBezTo>
                  <a:cubicBezTo>
                    <a:pt x="307" y="161"/>
                    <a:pt x="307" y="150"/>
                    <a:pt x="325" y="147"/>
                  </a:cubicBezTo>
                  <a:cubicBezTo>
                    <a:pt x="333" y="143"/>
                    <a:pt x="343" y="140"/>
                    <a:pt x="352" y="138"/>
                  </a:cubicBezTo>
                  <a:cubicBezTo>
                    <a:pt x="358" y="135"/>
                    <a:pt x="363" y="130"/>
                    <a:pt x="370" y="129"/>
                  </a:cubicBezTo>
                  <a:cubicBezTo>
                    <a:pt x="375" y="125"/>
                    <a:pt x="377" y="121"/>
                    <a:pt x="382" y="118"/>
                  </a:cubicBezTo>
                  <a:cubicBezTo>
                    <a:pt x="386" y="112"/>
                    <a:pt x="390" y="108"/>
                    <a:pt x="394" y="102"/>
                  </a:cubicBezTo>
                  <a:cubicBezTo>
                    <a:pt x="395" y="95"/>
                    <a:pt x="399" y="90"/>
                    <a:pt x="403" y="84"/>
                  </a:cubicBezTo>
                  <a:cubicBezTo>
                    <a:pt x="404" y="77"/>
                    <a:pt x="411" y="73"/>
                    <a:pt x="418" y="72"/>
                  </a:cubicBezTo>
                  <a:cubicBezTo>
                    <a:pt x="426" y="68"/>
                    <a:pt x="431" y="62"/>
                    <a:pt x="439" y="57"/>
                  </a:cubicBezTo>
                  <a:cubicBezTo>
                    <a:pt x="446" y="46"/>
                    <a:pt x="458" y="30"/>
                    <a:pt x="470" y="25"/>
                  </a:cubicBezTo>
                  <a:cubicBezTo>
                    <a:pt x="483" y="19"/>
                    <a:pt x="500" y="21"/>
                    <a:pt x="514" y="16"/>
                  </a:cubicBezTo>
                  <a:cubicBezTo>
                    <a:pt x="518" y="13"/>
                    <a:pt x="527" y="8"/>
                    <a:pt x="532" y="7"/>
                  </a:cubicBezTo>
                  <a:cubicBezTo>
                    <a:pt x="538" y="6"/>
                    <a:pt x="545" y="5"/>
                    <a:pt x="551" y="4"/>
                  </a:cubicBezTo>
                  <a:cubicBezTo>
                    <a:pt x="553" y="4"/>
                    <a:pt x="557" y="3"/>
                    <a:pt x="557" y="3"/>
                  </a:cubicBezTo>
                  <a:cubicBezTo>
                    <a:pt x="564" y="0"/>
                    <a:pt x="567" y="3"/>
                    <a:pt x="574" y="4"/>
                  </a:cubicBezTo>
                  <a:cubicBezTo>
                    <a:pt x="580" y="9"/>
                    <a:pt x="582" y="9"/>
                    <a:pt x="589" y="7"/>
                  </a:cubicBezTo>
                  <a:cubicBezTo>
                    <a:pt x="594" y="3"/>
                    <a:pt x="601" y="1"/>
                    <a:pt x="607" y="0"/>
                  </a:cubicBezTo>
                  <a:cubicBezTo>
                    <a:pt x="618" y="1"/>
                    <a:pt x="624" y="2"/>
                    <a:pt x="634" y="4"/>
                  </a:cubicBezTo>
                  <a:cubicBezTo>
                    <a:pt x="640" y="13"/>
                    <a:pt x="634" y="19"/>
                    <a:pt x="629" y="27"/>
                  </a:cubicBezTo>
                  <a:cubicBezTo>
                    <a:pt x="633" y="35"/>
                    <a:pt x="640" y="31"/>
                    <a:pt x="646" y="28"/>
                  </a:cubicBezTo>
                  <a:cubicBezTo>
                    <a:pt x="668" y="29"/>
                    <a:pt x="674" y="31"/>
                    <a:pt x="691" y="34"/>
                  </a:cubicBezTo>
                  <a:cubicBezTo>
                    <a:pt x="696" y="38"/>
                    <a:pt x="696" y="42"/>
                    <a:pt x="703" y="43"/>
                  </a:cubicBezTo>
                  <a:cubicBezTo>
                    <a:pt x="709" y="46"/>
                    <a:pt x="712" y="43"/>
                    <a:pt x="718" y="42"/>
                  </a:cubicBezTo>
                  <a:cubicBezTo>
                    <a:pt x="724" y="39"/>
                    <a:pt x="727" y="41"/>
                    <a:pt x="731" y="46"/>
                  </a:cubicBezTo>
                  <a:cubicBezTo>
                    <a:pt x="735" y="63"/>
                    <a:pt x="734" y="48"/>
                    <a:pt x="742" y="43"/>
                  </a:cubicBezTo>
                  <a:cubicBezTo>
                    <a:pt x="747" y="49"/>
                    <a:pt x="751" y="50"/>
                    <a:pt x="754" y="57"/>
                  </a:cubicBezTo>
                  <a:cubicBezTo>
                    <a:pt x="756" y="69"/>
                    <a:pt x="761" y="58"/>
                    <a:pt x="767" y="54"/>
                  </a:cubicBezTo>
                  <a:cubicBezTo>
                    <a:pt x="773" y="58"/>
                    <a:pt x="779" y="63"/>
                    <a:pt x="785" y="67"/>
                  </a:cubicBezTo>
                  <a:cubicBezTo>
                    <a:pt x="792" y="66"/>
                    <a:pt x="797" y="66"/>
                    <a:pt x="803" y="70"/>
                  </a:cubicBezTo>
                  <a:cubicBezTo>
                    <a:pt x="806" y="77"/>
                    <a:pt x="805" y="78"/>
                    <a:pt x="799" y="82"/>
                  </a:cubicBezTo>
                  <a:cubicBezTo>
                    <a:pt x="796" y="88"/>
                    <a:pt x="792" y="89"/>
                    <a:pt x="787" y="93"/>
                  </a:cubicBezTo>
                  <a:cubicBezTo>
                    <a:pt x="784" y="98"/>
                    <a:pt x="782" y="103"/>
                    <a:pt x="787" y="108"/>
                  </a:cubicBezTo>
                  <a:cubicBezTo>
                    <a:pt x="791" y="112"/>
                    <a:pt x="800" y="118"/>
                    <a:pt x="800" y="118"/>
                  </a:cubicBezTo>
                  <a:cubicBezTo>
                    <a:pt x="810" y="116"/>
                    <a:pt x="798" y="98"/>
                    <a:pt x="812" y="87"/>
                  </a:cubicBezTo>
                  <a:cubicBezTo>
                    <a:pt x="819" y="88"/>
                    <a:pt x="823" y="90"/>
                    <a:pt x="829" y="91"/>
                  </a:cubicBezTo>
                  <a:cubicBezTo>
                    <a:pt x="833" y="94"/>
                    <a:pt x="837" y="97"/>
                    <a:pt x="842" y="99"/>
                  </a:cubicBezTo>
                  <a:cubicBezTo>
                    <a:pt x="856" y="93"/>
                    <a:pt x="847" y="80"/>
                    <a:pt x="836" y="78"/>
                  </a:cubicBezTo>
                  <a:cubicBezTo>
                    <a:pt x="831" y="72"/>
                    <a:pt x="828" y="66"/>
                    <a:pt x="823" y="60"/>
                  </a:cubicBezTo>
                  <a:cubicBezTo>
                    <a:pt x="824" y="42"/>
                    <a:pt x="826" y="34"/>
                    <a:pt x="844" y="30"/>
                  </a:cubicBezTo>
                  <a:cubicBezTo>
                    <a:pt x="857" y="31"/>
                    <a:pt x="866" y="38"/>
                    <a:pt x="877" y="45"/>
                  </a:cubicBezTo>
                  <a:cubicBezTo>
                    <a:pt x="879" y="60"/>
                    <a:pt x="868" y="60"/>
                    <a:pt x="857" y="63"/>
                  </a:cubicBezTo>
                  <a:cubicBezTo>
                    <a:pt x="850" y="68"/>
                    <a:pt x="849" y="74"/>
                    <a:pt x="859" y="76"/>
                  </a:cubicBezTo>
                  <a:cubicBezTo>
                    <a:pt x="864" y="79"/>
                    <a:pt x="877" y="75"/>
                    <a:pt x="877" y="75"/>
                  </a:cubicBezTo>
                  <a:cubicBezTo>
                    <a:pt x="882" y="73"/>
                    <a:pt x="884" y="69"/>
                    <a:pt x="889" y="66"/>
                  </a:cubicBezTo>
                  <a:cubicBezTo>
                    <a:pt x="894" y="57"/>
                    <a:pt x="898" y="50"/>
                    <a:pt x="908" y="48"/>
                  </a:cubicBezTo>
                  <a:cubicBezTo>
                    <a:pt x="920" y="43"/>
                    <a:pt x="931" y="35"/>
                    <a:pt x="943" y="33"/>
                  </a:cubicBezTo>
                  <a:cubicBezTo>
                    <a:pt x="952" y="38"/>
                    <a:pt x="960" y="41"/>
                    <a:pt x="970" y="43"/>
                  </a:cubicBezTo>
                  <a:cubicBezTo>
                    <a:pt x="978" y="47"/>
                    <a:pt x="991" y="47"/>
                    <a:pt x="1000" y="48"/>
                  </a:cubicBezTo>
                  <a:cubicBezTo>
                    <a:pt x="1005" y="51"/>
                    <a:pt x="1009" y="53"/>
                    <a:pt x="1012" y="58"/>
                  </a:cubicBezTo>
                  <a:cubicBezTo>
                    <a:pt x="1016" y="76"/>
                    <a:pt x="1010" y="96"/>
                    <a:pt x="1009" y="115"/>
                  </a:cubicBezTo>
                  <a:cubicBezTo>
                    <a:pt x="1008" y="150"/>
                    <a:pt x="1012" y="215"/>
                    <a:pt x="1004" y="256"/>
                  </a:cubicBezTo>
                  <a:cubicBezTo>
                    <a:pt x="1002" y="273"/>
                    <a:pt x="1000" y="289"/>
                    <a:pt x="998" y="306"/>
                  </a:cubicBezTo>
                  <a:cubicBezTo>
                    <a:pt x="996" y="338"/>
                    <a:pt x="991" y="371"/>
                    <a:pt x="986" y="402"/>
                  </a:cubicBezTo>
                  <a:cubicBezTo>
                    <a:pt x="983" y="442"/>
                    <a:pt x="985" y="539"/>
                    <a:pt x="997" y="574"/>
                  </a:cubicBezTo>
                  <a:cubicBezTo>
                    <a:pt x="1001" y="624"/>
                    <a:pt x="1016" y="662"/>
                    <a:pt x="961" y="670"/>
                  </a:cubicBezTo>
                  <a:cubicBezTo>
                    <a:pt x="954" y="673"/>
                    <a:pt x="949" y="675"/>
                    <a:pt x="941" y="676"/>
                  </a:cubicBezTo>
                  <a:cubicBezTo>
                    <a:pt x="930" y="682"/>
                    <a:pt x="920" y="689"/>
                    <a:pt x="907" y="691"/>
                  </a:cubicBezTo>
                  <a:cubicBezTo>
                    <a:pt x="901" y="695"/>
                    <a:pt x="894" y="699"/>
                    <a:pt x="887" y="700"/>
                  </a:cubicBezTo>
                  <a:cubicBezTo>
                    <a:pt x="876" y="705"/>
                    <a:pt x="862" y="716"/>
                    <a:pt x="851" y="718"/>
                  </a:cubicBezTo>
                  <a:cubicBezTo>
                    <a:pt x="846" y="720"/>
                    <a:pt x="841" y="721"/>
                    <a:pt x="836" y="723"/>
                  </a:cubicBezTo>
                  <a:cubicBezTo>
                    <a:pt x="810" y="719"/>
                    <a:pt x="823" y="711"/>
                    <a:pt x="815" y="691"/>
                  </a:cubicBezTo>
                  <a:cubicBezTo>
                    <a:pt x="814" y="683"/>
                    <a:pt x="813" y="677"/>
                    <a:pt x="809" y="670"/>
                  </a:cubicBezTo>
                  <a:cubicBezTo>
                    <a:pt x="800" y="673"/>
                    <a:pt x="792" y="677"/>
                    <a:pt x="782" y="679"/>
                  </a:cubicBezTo>
                  <a:cubicBezTo>
                    <a:pt x="773" y="678"/>
                    <a:pt x="767" y="676"/>
                    <a:pt x="757" y="675"/>
                  </a:cubicBezTo>
                  <a:cubicBezTo>
                    <a:pt x="750" y="671"/>
                    <a:pt x="751" y="667"/>
                    <a:pt x="743" y="666"/>
                  </a:cubicBezTo>
                  <a:cubicBezTo>
                    <a:pt x="734" y="667"/>
                    <a:pt x="728" y="674"/>
                    <a:pt x="719" y="676"/>
                  </a:cubicBezTo>
                  <a:cubicBezTo>
                    <a:pt x="709" y="683"/>
                    <a:pt x="698" y="677"/>
                    <a:pt x="688" y="675"/>
                  </a:cubicBezTo>
                  <a:cubicBezTo>
                    <a:pt x="684" y="668"/>
                    <a:pt x="682" y="667"/>
                    <a:pt x="674" y="666"/>
                  </a:cubicBezTo>
                  <a:cubicBezTo>
                    <a:pt x="669" y="660"/>
                    <a:pt x="666" y="655"/>
                    <a:pt x="662" y="648"/>
                  </a:cubicBezTo>
                  <a:cubicBezTo>
                    <a:pt x="661" y="642"/>
                    <a:pt x="659" y="639"/>
                    <a:pt x="656" y="634"/>
                  </a:cubicBezTo>
                  <a:cubicBezTo>
                    <a:pt x="661" y="618"/>
                    <a:pt x="654" y="612"/>
                    <a:pt x="643" y="604"/>
                  </a:cubicBezTo>
                  <a:cubicBezTo>
                    <a:pt x="638" y="595"/>
                    <a:pt x="676" y="581"/>
                    <a:pt x="685" y="579"/>
                  </a:cubicBezTo>
                  <a:cubicBezTo>
                    <a:pt x="691" y="576"/>
                    <a:pt x="696" y="571"/>
                    <a:pt x="703" y="570"/>
                  </a:cubicBezTo>
                  <a:cubicBezTo>
                    <a:pt x="714" y="572"/>
                    <a:pt x="723" y="569"/>
                    <a:pt x="733" y="567"/>
                  </a:cubicBezTo>
                  <a:cubicBezTo>
                    <a:pt x="738" y="560"/>
                    <a:pt x="743" y="550"/>
                    <a:pt x="751" y="547"/>
                  </a:cubicBezTo>
                  <a:cubicBezTo>
                    <a:pt x="758" y="552"/>
                    <a:pt x="759" y="553"/>
                    <a:pt x="769" y="552"/>
                  </a:cubicBezTo>
                  <a:cubicBezTo>
                    <a:pt x="774" y="549"/>
                    <a:pt x="778" y="547"/>
                    <a:pt x="784" y="546"/>
                  </a:cubicBezTo>
                  <a:cubicBezTo>
                    <a:pt x="794" y="548"/>
                    <a:pt x="798" y="555"/>
                    <a:pt x="802" y="564"/>
                  </a:cubicBezTo>
                  <a:cubicBezTo>
                    <a:pt x="804" y="574"/>
                    <a:pt x="808" y="571"/>
                    <a:pt x="818" y="570"/>
                  </a:cubicBezTo>
                  <a:cubicBezTo>
                    <a:pt x="829" y="566"/>
                    <a:pt x="818" y="570"/>
                    <a:pt x="839" y="567"/>
                  </a:cubicBezTo>
                  <a:cubicBezTo>
                    <a:pt x="845" y="566"/>
                    <a:pt x="857" y="564"/>
                    <a:pt x="857" y="564"/>
                  </a:cubicBezTo>
                  <a:cubicBezTo>
                    <a:pt x="862" y="562"/>
                    <a:pt x="867" y="561"/>
                    <a:pt x="872" y="559"/>
                  </a:cubicBezTo>
                  <a:cubicBezTo>
                    <a:pt x="886" y="562"/>
                    <a:pt x="881" y="564"/>
                    <a:pt x="898" y="562"/>
                  </a:cubicBezTo>
                  <a:cubicBezTo>
                    <a:pt x="916" y="553"/>
                    <a:pt x="901" y="545"/>
                    <a:pt x="892" y="537"/>
                  </a:cubicBezTo>
                  <a:cubicBezTo>
                    <a:pt x="889" y="534"/>
                    <a:pt x="885" y="532"/>
                    <a:pt x="883" y="528"/>
                  </a:cubicBezTo>
                  <a:cubicBezTo>
                    <a:pt x="882" y="526"/>
                    <a:pt x="881" y="524"/>
                    <a:pt x="880" y="523"/>
                  </a:cubicBezTo>
                  <a:cubicBezTo>
                    <a:pt x="869" y="512"/>
                    <a:pt x="850" y="504"/>
                    <a:pt x="836" y="496"/>
                  </a:cubicBezTo>
                  <a:cubicBezTo>
                    <a:pt x="828" y="486"/>
                    <a:pt x="845" y="479"/>
                    <a:pt x="853" y="474"/>
                  </a:cubicBezTo>
                  <a:cubicBezTo>
                    <a:pt x="854" y="468"/>
                    <a:pt x="857" y="465"/>
                    <a:pt x="859" y="460"/>
                  </a:cubicBezTo>
                  <a:cubicBezTo>
                    <a:pt x="860" y="453"/>
                    <a:pt x="862" y="449"/>
                    <a:pt x="854" y="447"/>
                  </a:cubicBezTo>
                  <a:cubicBezTo>
                    <a:pt x="848" y="444"/>
                    <a:pt x="843" y="447"/>
                    <a:pt x="836" y="448"/>
                  </a:cubicBezTo>
                  <a:cubicBezTo>
                    <a:pt x="829" y="459"/>
                    <a:pt x="822" y="467"/>
                    <a:pt x="809" y="469"/>
                  </a:cubicBezTo>
                  <a:cubicBezTo>
                    <a:pt x="803" y="472"/>
                    <a:pt x="795" y="474"/>
                    <a:pt x="788" y="475"/>
                  </a:cubicBezTo>
                  <a:cubicBezTo>
                    <a:pt x="775" y="485"/>
                    <a:pt x="782" y="484"/>
                    <a:pt x="799" y="486"/>
                  </a:cubicBezTo>
                  <a:cubicBezTo>
                    <a:pt x="802" y="506"/>
                    <a:pt x="782" y="509"/>
                    <a:pt x="772" y="523"/>
                  </a:cubicBezTo>
                  <a:cubicBezTo>
                    <a:pt x="765" y="519"/>
                    <a:pt x="767" y="516"/>
                    <a:pt x="764" y="510"/>
                  </a:cubicBezTo>
                  <a:cubicBezTo>
                    <a:pt x="761" y="493"/>
                    <a:pt x="755" y="484"/>
                    <a:pt x="737" y="483"/>
                  </a:cubicBezTo>
                  <a:cubicBezTo>
                    <a:pt x="730" y="481"/>
                    <a:pt x="726" y="483"/>
                    <a:pt x="724" y="475"/>
                  </a:cubicBezTo>
                  <a:cubicBezTo>
                    <a:pt x="708" y="480"/>
                    <a:pt x="706" y="499"/>
                    <a:pt x="689" y="502"/>
                  </a:cubicBezTo>
                  <a:cubicBezTo>
                    <a:pt x="682" y="510"/>
                    <a:pt x="685" y="521"/>
                    <a:pt x="677" y="526"/>
                  </a:cubicBezTo>
                  <a:cubicBezTo>
                    <a:pt x="673" y="533"/>
                    <a:pt x="670" y="531"/>
                    <a:pt x="664" y="534"/>
                  </a:cubicBezTo>
                  <a:cubicBezTo>
                    <a:pt x="658" y="546"/>
                    <a:pt x="670" y="549"/>
                    <a:pt x="679" y="552"/>
                  </a:cubicBezTo>
                  <a:cubicBezTo>
                    <a:pt x="676" y="564"/>
                    <a:pt x="656" y="578"/>
                    <a:pt x="644" y="580"/>
                  </a:cubicBezTo>
                  <a:cubicBezTo>
                    <a:pt x="630" y="579"/>
                    <a:pt x="626" y="575"/>
                    <a:pt x="614" y="573"/>
                  </a:cubicBezTo>
                  <a:cubicBezTo>
                    <a:pt x="608" y="569"/>
                    <a:pt x="603" y="568"/>
                    <a:pt x="601" y="576"/>
                  </a:cubicBezTo>
                  <a:cubicBezTo>
                    <a:pt x="602" y="584"/>
                    <a:pt x="600" y="585"/>
                    <a:pt x="593" y="588"/>
                  </a:cubicBezTo>
                  <a:cubicBezTo>
                    <a:pt x="584" y="601"/>
                    <a:pt x="584" y="595"/>
                    <a:pt x="596" y="607"/>
                  </a:cubicBezTo>
                  <a:cubicBezTo>
                    <a:pt x="601" y="618"/>
                    <a:pt x="607" y="628"/>
                    <a:pt x="613" y="639"/>
                  </a:cubicBezTo>
                  <a:cubicBezTo>
                    <a:pt x="614" y="647"/>
                    <a:pt x="615" y="651"/>
                    <a:pt x="608" y="655"/>
                  </a:cubicBezTo>
                  <a:cubicBezTo>
                    <a:pt x="604" y="661"/>
                    <a:pt x="600" y="662"/>
                    <a:pt x="596" y="667"/>
                  </a:cubicBezTo>
                  <a:cubicBezTo>
                    <a:pt x="575" y="666"/>
                    <a:pt x="583" y="663"/>
                    <a:pt x="569" y="655"/>
                  </a:cubicBezTo>
                  <a:cubicBezTo>
                    <a:pt x="566" y="651"/>
                    <a:pt x="563" y="646"/>
                    <a:pt x="560" y="642"/>
                  </a:cubicBezTo>
                  <a:cubicBezTo>
                    <a:pt x="559" y="636"/>
                    <a:pt x="541" y="633"/>
                    <a:pt x="556" y="630"/>
                  </a:cubicBezTo>
                  <a:cubicBezTo>
                    <a:pt x="554" y="625"/>
                    <a:pt x="545" y="618"/>
                    <a:pt x="545" y="618"/>
                  </a:cubicBezTo>
                  <a:cubicBezTo>
                    <a:pt x="539" y="608"/>
                    <a:pt x="537" y="600"/>
                    <a:pt x="527" y="594"/>
                  </a:cubicBezTo>
                  <a:cubicBezTo>
                    <a:pt x="521" y="586"/>
                    <a:pt x="519" y="582"/>
                    <a:pt x="515" y="574"/>
                  </a:cubicBezTo>
                  <a:cubicBezTo>
                    <a:pt x="513" y="563"/>
                    <a:pt x="505" y="554"/>
                    <a:pt x="494" y="552"/>
                  </a:cubicBezTo>
                  <a:cubicBezTo>
                    <a:pt x="488" y="544"/>
                    <a:pt x="479" y="539"/>
                    <a:pt x="470" y="535"/>
                  </a:cubicBezTo>
                  <a:cubicBezTo>
                    <a:pt x="459" y="539"/>
                    <a:pt x="450" y="536"/>
                    <a:pt x="442" y="528"/>
                  </a:cubicBezTo>
                  <a:cubicBezTo>
                    <a:pt x="440" y="523"/>
                    <a:pt x="439" y="518"/>
                    <a:pt x="437" y="513"/>
                  </a:cubicBezTo>
                  <a:cubicBezTo>
                    <a:pt x="435" y="504"/>
                    <a:pt x="431" y="502"/>
                    <a:pt x="422" y="501"/>
                  </a:cubicBezTo>
                  <a:cubicBezTo>
                    <a:pt x="412" y="502"/>
                    <a:pt x="409" y="506"/>
                    <a:pt x="401" y="511"/>
                  </a:cubicBezTo>
                  <a:cubicBezTo>
                    <a:pt x="403" y="522"/>
                    <a:pt x="403" y="530"/>
                    <a:pt x="415" y="532"/>
                  </a:cubicBezTo>
                  <a:cubicBezTo>
                    <a:pt x="420" y="536"/>
                    <a:pt x="421" y="539"/>
                    <a:pt x="424" y="544"/>
                  </a:cubicBezTo>
                  <a:cubicBezTo>
                    <a:pt x="425" y="555"/>
                    <a:pt x="424" y="558"/>
                    <a:pt x="436" y="559"/>
                  </a:cubicBezTo>
                  <a:cubicBezTo>
                    <a:pt x="450" y="566"/>
                    <a:pt x="455" y="567"/>
                    <a:pt x="473" y="577"/>
                  </a:cubicBezTo>
                  <a:cubicBezTo>
                    <a:pt x="477" y="584"/>
                    <a:pt x="479" y="585"/>
                    <a:pt x="487" y="586"/>
                  </a:cubicBezTo>
                  <a:cubicBezTo>
                    <a:pt x="488" y="587"/>
                    <a:pt x="490" y="588"/>
                    <a:pt x="491" y="588"/>
                  </a:cubicBezTo>
                  <a:cubicBezTo>
                    <a:pt x="493" y="588"/>
                    <a:pt x="494" y="584"/>
                    <a:pt x="496" y="585"/>
                  </a:cubicBezTo>
                  <a:cubicBezTo>
                    <a:pt x="501" y="587"/>
                    <a:pt x="509" y="595"/>
                    <a:pt x="509" y="595"/>
                  </a:cubicBezTo>
                  <a:cubicBezTo>
                    <a:pt x="513" y="601"/>
                    <a:pt x="514" y="605"/>
                    <a:pt x="506" y="607"/>
                  </a:cubicBezTo>
                  <a:cubicBezTo>
                    <a:pt x="497" y="611"/>
                    <a:pt x="489" y="605"/>
                    <a:pt x="485" y="615"/>
                  </a:cubicBezTo>
                  <a:cubicBezTo>
                    <a:pt x="489" y="623"/>
                    <a:pt x="483" y="627"/>
                    <a:pt x="476" y="628"/>
                  </a:cubicBezTo>
                  <a:cubicBezTo>
                    <a:pt x="471" y="632"/>
                    <a:pt x="467" y="634"/>
                    <a:pt x="460" y="636"/>
                  </a:cubicBezTo>
                  <a:cubicBezTo>
                    <a:pt x="450" y="620"/>
                    <a:pt x="468" y="651"/>
                    <a:pt x="455" y="607"/>
                  </a:cubicBezTo>
                  <a:cubicBezTo>
                    <a:pt x="455" y="606"/>
                    <a:pt x="441" y="599"/>
                    <a:pt x="440" y="598"/>
                  </a:cubicBezTo>
                  <a:cubicBezTo>
                    <a:pt x="436" y="593"/>
                    <a:pt x="426" y="589"/>
                    <a:pt x="419" y="588"/>
                  </a:cubicBezTo>
                  <a:cubicBezTo>
                    <a:pt x="421" y="575"/>
                    <a:pt x="421" y="571"/>
                    <a:pt x="410" y="564"/>
                  </a:cubicBezTo>
                  <a:cubicBezTo>
                    <a:pt x="400" y="548"/>
                    <a:pt x="391" y="568"/>
                    <a:pt x="383" y="573"/>
                  </a:cubicBezTo>
                  <a:cubicBezTo>
                    <a:pt x="375" y="571"/>
                    <a:pt x="369" y="568"/>
                    <a:pt x="362" y="565"/>
                  </a:cubicBezTo>
                  <a:cubicBezTo>
                    <a:pt x="358" y="567"/>
                    <a:pt x="353" y="568"/>
                    <a:pt x="349" y="570"/>
                  </a:cubicBezTo>
                  <a:cubicBezTo>
                    <a:pt x="346" y="576"/>
                    <a:pt x="348" y="578"/>
                    <a:pt x="353" y="583"/>
                  </a:cubicBezTo>
                  <a:cubicBezTo>
                    <a:pt x="357" y="592"/>
                    <a:pt x="357" y="601"/>
                    <a:pt x="353" y="610"/>
                  </a:cubicBezTo>
                  <a:cubicBezTo>
                    <a:pt x="352" y="617"/>
                    <a:pt x="350" y="618"/>
                    <a:pt x="344" y="621"/>
                  </a:cubicBezTo>
                  <a:cubicBezTo>
                    <a:pt x="334" y="619"/>
                    <a:pt x="328" y="621"/>
                    <a:pt x="323" y="613"/>
                  </a:cubicBezTo>
                  <a:cubicBezTo>
                    <a:pt x="324" y="604"/>
                    <a:pt x="324" y="596"/>
                    <a:pt x="328" y="588"/>
                  </a:cubicBezTo>
                  <a:cubicBezTo>
                    <a:pt x="329" y="582"/>
                    <a:pt x="333" y="575"/>
                    <a:pt x="337" y="570"/>
                  </a:cubicBezTo>
                  <a:cubicBezTo>
                    <a:pt x="340" y="557"/>
                    <a:pt x="344" y="549"/>
                    <a:pt x="358" y="546"/>
                  </a:cubicBezTo>
                  <a:cubicBezTo>
                    <a:pt x="369" y="527"/>
                    <a:pt x="354" y="528"/>
                    <a:pt x="340" y="517"/>
                  </a:cubicBezTo>
                  <a:cubicBezTo>
                    <a:pt x="333" y="519"/>
                    <a:pt x="329" y="522"/>
                    <a:pt x="323" y="523"/>
                  </a:cubicBezTo>
                  <a:cubicBezTo>
                    <a:pt x="317" y="528"/>
                    <a:pt x="309" y="530"/>
                    <a:pt x="302" y="534"/>
                  </a:cubicBezTo>
                  <a:cubicBezTo>
                    <a:pt x="295" y="543"/>
                    <a:pt x="290" y="533"/>
                    <a:pt x="284" y="528"/>
                  </a:cubicBezTo>
                  <a:cubicBezTo>
                    <a:pt x="280" y="521"/>
                    <a:pt x="276" y="522"/>
                    <a:pt x="268" y="523"/>
                  </a:cubicBezTo>
                  <a:cubicBezTo>
                    <a:pt x="263" y="525"/>
                    <a:pt x="259" y="528"/>
                    <a:pt x="254" y="531"/>
                  </a:cubicBezTo>
                  <a:cubicBezTo>
                    <a:pt x="247" y="529"/>
                    <a:pt x="245" y="528"/>
                    <a:pt x="242" y="535"/>
                  </a:cubicBezTo>
                  <a:cubicBezTo>
                    <a:pt x="244" y="541"/>
                    <a:pt x="244" y="547"/>
                    <a:pt x="247" y="553"/>
                  </a:cubicBezTo>
                  <a:cubicBezTo>
                    <a:pt x="244" y="561"/>
                    <a:pt x="243" y="562"/>
                    <a:pt x="235" y="559"/>
                  </a:cubicBezTo>
                  <a:cubicBezTo>
                    <a:pt x="230" y="560"/>
                    <a:pt x="225" y="559"/>
                    <a:pt x="221" y="561"/>
                  </a:cubicBezTo>
                  <a:cubicBezTo>
                    <a:pt x="214" y="563"/>
                    <a:pt x="215" y="572"/>
                    <a:pt x="206" y="574"/>
                  </a:cubicBezTo>
                  <a:cubicBezTo>
                    <a:pt x="201" y="578"/>
                    <a:pt x="198" y="581"/>
                    <a:pt x="194" y="586"/>
                  </a:cubicBezTo>
                  <a:cubicBezTo>
                    <a:pt x="191" y="599"/>
                    <a:pt x="193" y="599"/>
                    <a:pt x="208" y="601"/>
                  </a:cubicBezTo>
                  <a:cubicBezTo>
                    <a:pt x="214" y="604"/>
                    <a:pt x="214" y="606"/>
                    <a:pt x="214" y="61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2" name="Freeform 109"/>
            <p:cNvSpPr>
              <a:spLocks/>
            </p:cNvSpPr>
            <p:nvPr/>
          </p:nvSpPr>
          <p:spPr bwMode="ltGray">
            <a:xfrm>
              <a:off x="3232" y="1290"/>
              <a:ext cx="1164" cy="618"/>
            </a:xfrm>
            <a:custGeom>
              <a:avLst/>
              <a:gdLst>
                <a:gd name="T0" fmla="*/ 548 w 1555"/>
                <a:gd name="T1" fmla="*/ 42 h 824"/>
                <a:gd name="T2" fmla="*/ 527 w 1555"/>
                <a:gd name="T3" fmla="*/ 57 h 824"/>
                <a:gd name="T4" fmla="*/ 497 w 1555"/>
                <a:gd name="T5" fmla="*/ 22 h 824"/>
                <a:gd name="T6" fmla="*/ 437 w 1555"/>
                <a:gd name="T7" fmla="*/ 10 h 824"/>
                <a:gd name="T8" fmla="*/ 416 w 1555"/>
                <a:gd name="T9" fmla="*/ 9 h 824"/>
                <a:gd name="T10" fmla="*/ 367 w 1555"/>
                <a:gd name="T11" fmla="*/ 6 h 824"/>
                <a:gd name="T12" fmla="*/ 322 w 1555"/>
                <a:gd name="T13" fmla="*/ 26 h 824"/>
                <a:gd name="T14" fmla="*/ 280 w 1555"/>
                <a:gd name="T15" fmla="*/ 35 h 824"/>
                <a:gd name="T16" fmla="*/ 272 w 1555"/>
                <a:gd name="T17" fmla="*/ 40 h 824"/>
                <a:gd name="T18" fmla="*/ 278 w 1555"/>
                <a:gd name="T19" fmla="*/ 65 h 824"/>
                <a:gd name="T20" fmla="*/ 252 w 1555"/>
                <a:gd name="T21" fmla="*/ 65 h 824"/>
                <a:gd name="T22" fmla="*/ 258 w 1555"/>
                <a:gd name="T23" fmla="*/ 85 h 824"/>
                <a:gd name="T24" fmla="*/ 271 w 1555"/>
                <a:gd name="T25" fmla="*/ 101 h 824"/>
                <a:gd name="T26" fmla="*/ 226 w 1555"/>
                <a:gd name="T27" fmla="*/ 87 h 824"/>
                <a:gd name="T28" fmla="*/ 192 w 1555"/>
                <a:gd name="T29" fmla="*/ 71 h 824"/>
                <a:gd name="T30" fmla="*/ 181 w 1555"/>
                <a:gd name="T31" fmla="*/ 81 h 824"/>
                <a:gd name="T32" fmla="*/ 223 w 1555"/>
                <a:gd name="T33" fmla="*/ 125 h 824"/>
                <a:gd name="T34" fmla="*/ 213 w 1555"/>
                <a:gd name="T35" fmla="*/ 165 h 824"/>
                <a:gd name="T36" fmla="*/ 184 w 1555"/>
                <a:gd name="T37" fmla="*/ 160 h 824"/>
                <a:gd name="T38" fmla="*/ 210 w 1555"/>
                <a:gd name="T39" fmla="*/ 146 h 824"/>
                <a:gd name="T40" fmla="*/ 171 w 1555"/>
                <a:gd name="T41" fmla="*/ 90 h 824"/>
                <a:gd name="T42" fmla="*/ 160 w 1555"/>
                <a:gd name="T43" fmla="*/ 75 h 824"/>
                <a:gd name="T44" fmla="*/ 132 w 1555"/>
                <a:gd name="T45" fmla="*/ 71 h 824"/>
                <a:gd name="T46" fmla="*/ 126 w 1555"/>
                <a:gd name="T47" fmla="*/ 88 h 824"/>
                <a:gd name="T48" fmla="*/ 153 w 1555"/>
                <a:gd name="T49" fmla="*/ 122 h 824"/>
                <a:gd name="T50" fmla="*/ 163 w 1555"/>
                <a:gd name="T51" fmla="*/ 141 h 824"/>
                <a:gd name="T52" fmla="*/ 120 w 1555"/>
                <a:gd name="T53" fmla="*/ 129 h 824"/>
                <a:gd name="T54" fmla="*/ 79 w 1555"/>
                <a:gd name="T55" fmla="*/ 140 h 824"/>
                <a:gd name="T56" fmla="*/ 55 w 1555"/>
                <a:gd name="T57" fmla="*/ 141 h 824"/>
                <a:gd name="T58" fmla="*/ 19 w 1555"/>
                <a:gd name="T59" fmla="*/ 190 h 824"/>
                <a:gd name="T60" fmla="*/ 12 w 1555"/>
                <a:gd name="T61" fmla="*/ 215 h 824"/>
                <a:gd name="T62" fmla="*/ 0 w 1555"/>
                <a:gd name="T63" fmla="*/ 345 h 824"/>
                <a:gd name="T64" fmla="*/ 19 w 1555"/>
                <a:gd name="T65" fmla="*/ 554 h 824"/>
                <a:gd name="T66" fmla="*/ 72 w 1555"/>
                <a:gd name="T67" fmla="*/ 615 h 824"/>
                <a:gd name="T68" fmla="*/ 148 w 1555"/>
                <a:gd name="T69" fmla="*/ 617 h 824"/>
                <a:gd name="T70" fmla="*/ 211 w 1555"/>
                <a:gd name="T71" fmla="*/ 603 h 824"/>
                <a:gd name="T72" fmla="*/ 295 w 1555"/>
                <a:gd name="T73" fmla="*/ 540 h 824"/>
                <a:gd name="T74" fmla="*/ 386 w 1555"/>
                <a:gd name="T75" fmla="*/ 474 h 824"/>
                <a:gd name="T76" fmla="*/ 485 w 1555"/>
                <a:gd name="T77" fmla="*/ 387 h 824"/>
                <a:gd name="T78" fmla="*/ 603 w 1555"/>
                <a:gd name="T79" fmla="*/ 321 h 824"/>
                <a:gd name="T80" fmla="*/ 678 w 1555"/>
                <a:gd name="T81" fmla="*/ 279 h 824"/>
                <a:gd name="T82" fmla="*/ 793 w 1555"/>
                <a:gd name="T83" fmla="*/ 210 h 824"/>
                <a:gd name="T84" fmla="*/ 879 w 1555"/>
                <a:gd name="T85" fmla="*/ 162 h 824"/>
                <a:gd name="T86" fmla="*/ 964 w 1555"/>
                <a:gd name="T87" fmla="*/ 107 h 824"/>
                <a:gd name="T88" fmla="*/ 1067 w 1555"/>
                <a:gd name="T89" fmla="*/ 74 h 824"/>
                <a:gd name="T90" fmla="*/ 1124 w 1555"/>
                <a:gd name="T91" fmla="*/ 22 h 824"/>
                <a:gd name="T92" fmla="*/ 1159 w 1555"/>
                <a:gd name="T93" fmla="*/ 15 h 824"/>
                <a:gd name="T94" fmla="*/ 1136 w 1555"/>
                <a:gd name="T95" fmla="*/ 0 h 824"/>
                <a:gd name="T96" fmla="*/ 1045 w 1555"/>
                <a:gd name="T97" fmla="*/ 17 h 824"/>
                <a:gd name="T98" fmla="*/ 1015 w 1555"/>
                <a:gd name="T99" fmla="*/ 43 h 824"/>
                <a:gd name="T100" fmla="*/ 994 w 1555"/>
                <a:gd name="T101" fmla="*/ 72 h 824"/>
                <a:gd name="T102" fmla="*/ 955 w 1555"/>
                <a:gd name="T103" fmla="*/ 59 h 824"/>
                <a:gd name="T104" fmla="*/ 895 w 1555"/>
                <a:gd name="T105" fmla="*/ 54 h 824"/>
                <a:gd name="T106" fmla="*/ 858 w 1555"/>
                <a:gd name="T107" fmla="*/ 57 h 824"/>
                <a:gd name="T108" fmla="*/ 808 w 1555"/>
                <a:gd name="T109" fmla="*/ 40 h 824"/>
                <a:gd name="T110" fmla="*/ 740 w 1555"/>
                <a:gd name="T111" fmla="*/ 68 h 824"/>
                <a:gd name="T112" fmla="*/ 717 w 1555"/>
                <a:gd name="T113" fmla="*/ 60 h 824"/>
                <a:gd name="T114" fmla="*/ 663 w 1555"/>
                <a:gd name="T115" fmla="*/ 40 h 824"/>
                <a:gd name="T116" fmla="*/ 599 w 1555"/>
                <a:gd name="T117" fmla="*/ 59 h 8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55"/>
                <a:gd name="T178" fmla="*/ 0 h 824"/>
                <a:gd name="T179" fmla="*/ 1555 w 1555"/>
                <a:gd name="T180" fmla="*/ 824 h 8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55" h="824">
                  <a:moveTo>
                    <a:pt x="760" y="58"/>
                  </a:moveTo>
                  <a:cubicBezTo>
                    <a:pt x="748" y="56"/>
                    <a:pt x="744" y="54"/>
                    <a:pt x="732" y="56"/>
                  </a:cubicBezTo>
                  <a:cubicBezTo>
                    <a:pt x="725" y="60"/>
                    <a:pt x="723" y="68"/>
                    <a:pt x="716" y="72"/>
                  </a:cubicBezTo>
                  <a:cubicBezTo>
                    <a:pt x="712" y="74"/>
                    <a:pt x="704" y="76"/>
                    <a:pt x="704" y="76"/>
                  </a:cubicBezTo>
                  <a:cubicBezTo>
                    <a:pt x="694" y="60"/>
                    <a:pt x="695" y="63"/>
                    <a:pt x="676" y="60"/>
                  </a:cubicBezTo>
                  <a:cubicBezTo>
                    <a:pt x="664" y="52"/>
                    <a:pt x="671" y="41"/>
                    <a:pt x="664" y="30"/>
                  </a:cubicBezTo>
                  <a:cubicBezTo>
                    <a:pt x="655" y="16"/>
                    <a:pt x="630" y="12"/>
                    <a:pt x="614" y="8"/>
                  </a:cubicBezTo>
                  <a:cubicBezTo>
                    <a:pt x="592" y="10"/>
                    <a:pt x="602" y="8"/>
                    <a:pt x="584" y="14"/>
                  </a:cubicBezTo>
                  <a:cubicBezTo>
                    <a:pt x="578" y="16"/>
                    <a:pt x="566" y="20"/>
                    <a:pt x="566" y="20"/>
                  </a:cubicBezTo>
                  <a:cubicBezTo>
                    <a:pt x="546" y="15"/>
                    <a:pt x="567" y="23"/>
                    <a:pt x="556" y="12"/>
                  </a:cubicBezTo>
                  <a:cubicBezTo>
                    <a:pt x="551" y="7"/>
                    <a:pt x="538" y="4"/>
                    <a:pt x="532" y="0"/>
                  </a:cubicBezTo>
                  <a:cubicBezTo>
                    <a:pt x="518" y="2"/>
                    <a:pt x="504" y="3"/>
                    <a:pt x="490" y="8"/>
                  </a:cubicBezTo>
                  <a:cubicBezTo>
                    <a:pt x="484" y="25"/>
                    <a:pt x="480" y="29"/>
                    <a:pt x="466" y="38"/>
                  </a:cubicBezTo>
                  <a:cubicBezTo>
                    <a:pt x="448" y="35"/>
                    <a:pt x="450" y="32"/>
                    <a:pt x="430" y="34"/>
                  </a:cubicBezTo>
                  <a:cubicBezTo>
                    <a:pt x="422" y="37"/>
                    <a:pt x="419" y="39"/>
                    <a:pt x="414" y="46"/>
                  </a:cubicBezTo>
                  <a:cubicBezTo>
                    <a:pt x="407" y="45"/>
                    <a:pt x="384" y="42"/>
                    <a:pt x="374" y="46"/>
                  </a:cubicBezTo>
                  <a:cubicBezTo>
                    <a:pt x="372" y="47"/>
                    <a:pt x="372" y="50"/>
                    <a:pt x="370" y="52"/>
                  </a:cubicBezTo>
                  <a:cubicBezTo>
                    <a:pt x="368" y="53"/>
                    <a:pt x="366" y="53"/>
                    <a:pt x="364" y="54"/>
                  </a:cubicBezTo>
                  <a:cubicBezTo>
                    <a:pt x="361" y="63"/>
                    <a:pt x="362" y="67"/>
                    <a:pt x="370" y="72"/>
                  </a:cubicBezTo>
                  <a:cubicBezTo>
                    <a:pt x="374" y="77"/>
                    <a:pt x="377" y="79"/>
                    <a:pt x="372" y="86"/>
                  </a:cubicBezTo>
                  <a:cubicBezTo>
                    <a:pt x="368" y="91"/>
                    <a:pt x="354" y="94"/>
                    <a:pt x="354" y="94"/>
                  </a:cubicBezTo>
                  <a:cubicBezTo>
                    <a:pt x="349" y="90"/>
                    <a:pt x="336" y="86"/>
                    <a:pt x="336" y="86"/>
                  </a:cubicBezTo>
                  <a:cubicBezTo>
                    <a:pt x="326" y="88"/>
                    <a:pt x="322" y="87"/>
                    <a:pt x="316" y="96"/>
                  </a:cubicBezTo>
                  <a:cubicBezTo>
                    <a:pt x="320" y="110"/>
                    <a:pt x="331" y="110"/>
                    <a:pt x="344" y="114"/>
                  </a:cubicBezTo>
                  <a:cubicBezTo>
                    <a:pt x="350" y="116"/>
                    <a:pt x="362" y="120"/>
                    <a:pt x="362" y="120"/>
                  </a:cubicBezTo>
                  <a:cubicBezTo>
                    <a:pt x="367" y="127"/>
                    <a:pt x="372" y="131"/>
                    <a:pt x="362" y="134"/>
                  </a:cubicBezTo>
                  <a:cubicBezTo>
                    <a:pt x="350" y="126"/>
                    <a:pt x="334" y="119"/>
                    <a:pt x="320" y="114"/>
                  </a:cubicBezTo>
                  <a:cubicBezTo>
                    <a:pt x="314" y="115"/>
                    <a:pt x="308" y="115"/>
                    <a:pt x="302" y="116"/>
                  </a:cubicBezTo>
                  <a:cubicBezTo>
                    <a:pt x="298" y="117"/>
                    <a:pt x="290" y="120"/>
                    <a:pt x="290" y="120"/>
                  </a:cubicBezTo>
                  <a:cubicBezTo>
                    <a:pt x="275" y="117"/>
                    <a:pt x="272" y="99"/>
                    <a:pt x="256" y="94"/>
                  </a:cubicBezTo>
                  <a:cubicBezTo>
                    <a:pt x="253" y="95"/>
                    <a:pt x="248" y="94"/>
                    <a:pt x="246" y="96"/>
                  </a:cubicBezTo>
                  <a:cubicBezTo>
                    <a:pt x="243" y="99"/>
                    <a:pt x="242" y="108"/>
                    <a:pt x="242" y="108"/>
                  </a:cubicBezTo>
                  <a:cubicBezTo>
                    <a:pt x="245" y="116"/>
                    <a:pt x="262" y="124"/>
                    <a:pt x="262" y="124"/>
                  </a:cubicBezTo>
                  <a:cubicBezTo>
                    <a:pt x="275" y="143"/>
                    <a:pt x="278" y="153"/>
                    <a:pt x="298" y="166"/>
                  </a:cubicBezTo>
                  <a:cubicBezTo>
                    <a:pt x="306" y="178"/>
                    <a:pt x="306" y="194"/>
                    <a:pt x="314" y="206"/>
                  </a:cubicBezTo>
                  <a:cubicBezTo>
                    <a:pt x="310" y="217"/>
                    <a:pt x="294" y="217"/>
                    <a:pt x="284" y="220"/>
                  </a:cubicBezTo>
                  <a:cubicBezTo>
                    <a:pt x="280" y="221"/>
                    <a:pt x="272" y="224"/>
                    <a:pt x="272" y="224"/>
                  </a:cubicBezTo>
                  <a:cubicBezTo>
                    <a:pt x="261" y="223"/>
                    <a:pt x="250" y="225"/>
                    <a:pt x="246" y="214"/>
                  </a:cubicBezTo>
                  <a:cubicBezTo>
                    <a:pt x="257" y="210"/>
                    <a:pt x="267" y="212"/>
                    <a:pt x="278" y="208"/>
                  </a:cubicBezTo>
                  <a:cubicBezTo>
                    <a:pt x="283" y="201"/>
                    <a:pt x="284" y="203"/>
                    <a:pt x="280" y="194"/>
                  </a:cubicBezTo>
                  <a:cubicBezTo>
                    <a:pt x="280" y="193"/>
                    <a:pt x="245" y="150"/>
                    <a:pt x="242" y="148"/>
                  </a:cubicBezTo>
                  <a:cubicBezTo>
                    <a:pt x="238" y="136"/>
                    <a:pt x="239" y="128"/>
                    <a:pt x="228" y="120"/>
                  </a:cubicBezTo>
                  <a:cubicBezTo>
                    <a:pt x="226" y="114"/>
                    <a:pt x="230" y="102"/>
                    <a:pt x="230" y="102"/>
                  </a:cubicBezTo>
                  <a:cubicBezTo>
                    <a:pt x="210" y="89"/>
                    <a:pt x="242" y="108"/>
                    <a:pt x="214" y="100"/>
                  </a:cubicBezTo>
                  <a:cubicBezTo>
                    <a:pt x="211" y="99"/>
                    <a:pt x="202" y="87"/>
                    <a:pt x="198" y="84"/>
                  </a:cubicBezTo>
                  <a:cubicBezTo>
                    <a:pt x="187" y="86"/>
                    <a:pt x="184" y="86"/>
                    <a:pt x="176" y="94"/>
                  </a:cubicBezTo>
                  <a:cubicBezTo>
                    <a:pt x="174" y="100"/>
                    <a:pt x="172" y="106"/>
                    <a:pt x="170" y="112"/>
                  </a:cubicBezTo>
                  <a:cubicBezTo>
                    <a:pt x="169" y="114"/>
                    <a:pt x="168" y="118"/>
                    <a:pt x="168" y="118"/>
                  </a:cubicBezTo>
                  <a:cubicBezTo>
                    <a:pt x="168" y="119"/>
                    <a:pt x="162" y="144"/>
                    <a:pt x="166" y="148"/>
                  </a:cubicBezTo>
                  <a:cubicBezTo>
                    <a:pt x="175" y="157"/>
                    <a:pt x="194" y="155"/>
                    <a:pt x="204" y="162"/>
                  </a:cubicBezTo>
                  <a:cubicBezTo>
                    <a:pt x="208" y="165"/>
                    <a:pt x="216" y="170"/>
                    <a:pt x="216" y="170"/>
                  </a:cubicBezTo>
                  <a:cubicBezTo>
                    <a:pt x="221" y="184"/>
                    <a:pt x="221" y="178"/>
                    <a:pt x="218" y="188"/>
                  </a:cubicBezTo>
                  <a:cubicBezTo>
                    <a:pt x="204" y="186"/>
                    <a:pt x="205" y="182"/>
                    <a:pt x="194" y="176"/>
                  </a:cubicBezTo>
                  <a:cubicBezTo>
                    <a:pt x="185" y="171"/>
                    <a:pt x="164" y="172"/>
                    <a:pt x="160" y="172"/>
                  </a:cubicBezTo>
                  <a:cubicBezTo>
                    <a:pt x="140" y="159"/>
                    <a:pt x="120" y="169"/>
                    <a:pt x="96" y="170"/>
                  </a:cubicBezTo>
                  <a:cubicBezTo>
                    <a:pt x="99" y="178"/>
                    <a:pt x="103" y="178"/>
                    <a:pt x="106" y="186"/>
                  </a:cubicBezTo>
                  <a:cubicBezTo>
                    <a:pt x="103" y="202"/>
                    <a:pt x="103" y="199"/>
                    <a:pt x="92" y="192"/>
                  </a:cubicBezTo>
                  <a:cubicBezTo>
                    <a:pt x="86" y="183"/>
                    <a:pt x="90" y="184"/>
                    <a:pt x="74" y="188"/>
                  </a:cubicBezTo>
                  <a:cubicBezTo>
                    <a:pt x="70" y="189"/>
                    <a:pt x="62" y="192"/>
                    <a:pt x="62" y="192"/>
                  </a:cubicBezTo>
                  <a:cubicBezTo>
                    <a:pt x="49" y="211"/>
                    <a:pt x="43" y="237"/>
                    <a:pt x="26" y="254"/>
                  </a:cubicBezTo>
                  <a:cubicBezTo>
                    <a:pt x="23" y="266"/>
                    <a:pt x="25" y="259"/>
                    <a:pt x="20" y="274"/>
                  </a:cubicBezTo>
                  <a:cubicBezTo>
                    <a:pt x="19" y="278"/>
                    <a:pt x="16" y="286"/>
                    <a:pt x="16" y="286"/>
                  </a:cubicBezTo>
                  <a:cubicBezTo>
                    <a:pt x="11" y="325"/>
                    <a:pt x="16" y="366"/>
                    <a:pt x="6" y="404"/>
                  </a:cubicBezTo>
                  <a:cubicBezTo>
                    <a:pt x="4" y="423"/>
                    <a:pt x="2" y="441"/>
                    <a:pt x="0" y="460"/>
                  </a:cubicBezTo>
                  <a:cubicBezTo>
                    <a:pt x="1" y="530"/>
                    <a:pt x="3" y="592"/>
                    <a:pt x="14" y="660"/>
                  </a:cubicBezTo>
                  <a:cubicBezTo>
                    <a:pt x="15" y="683"/>
                    <a:pt x="12" y="717"/>
                    <a:pt x="26" y="738"/>
                  </a:cubicBezTo>
                  <a:cubicBezTo>
                    <a:pt x="31" y="759"/>
                    <a:pt x="39" y="781"/>
                    <a:pt x="58" y="794"/>
                  </a:cubicBezTo>
                  <a:cubicBezTo>
                    <a:pt x="66" y="806"/>
                    <a:pt x="81" y="818"/>
                    <a:pt x="96" y="820"/>
                  </a:cubicBezTo>
                  <a:cubicBezTo>
                    <a:pt x="109" y="822"/>
                    <a:pt x="134" y="824"/>
                    <a:pt x="134" y="824"/>
                  </a:cubicBezTo>
                  <a:cubicBezTo>
                    <a:pt x="155" y="823"/>
                    <a:pt x="177" y="823"/>
                    <a:pt x="198" y="822"/>
                  </a:cubicBezTo>
                  <a:cubicBezTo>
                    <a:pt x="210" y="821"/>
                    <a:pt x="234" y="818"/>
                    <a:pt x="234" y="818"/>
                  </a:cubicBezTo>
                  <a:cubicBezTo>
                    <a:pt x="251" y="814"/>
                    <a:pt x="266" y="808"/>
                    <a:pt x="282" y="804"/>
                  </a:cubicBezTo>
                  <a:cubicBezTo>
                    <a:pt x="296" y="795"/>
                    <a:pt x="310" y="785"/>
                    <a:pt x="324" y="776"/>
                  </a:cubicBezTo>
                  <a:cubicBezTo>
                    <a:pt x="341" y="751"/>
                    <a:pt x="370" y="737"/>
                    <a:pt x="394" y="720"/>
                  </a:cubicBezTo>
                  <a:cubicBezTo>
                    <a:pt x="408" y="710"/>
                    <a:pt x="418" y="696"/>
                    <a:pt x="432" y="686"/>
                  </a:cubicBezTo>
                  <a:cubicBezTo>
                    <a:pt x="459" y="667"/>
                    <a:pt x="489" y="650"/>
                    <a:pt x="516" y="632"/>
                  </a:cubicBezTo>
                  <a:cubicBezTo>
                    <a:pt x="524" y="620"/>
                    <a:pt x="539" y="615"/>
                    <a:pt x="550" y="604"/>
                  </a:cubicBezTo>
                  <a:cubicBezTo>
                    <a:pt x="576" y="578"/>
                    <a:pt x="614" y="529"/>
                    <a:pt x="648" y="516"/>
                  </a:cubicBezTo>
                  <a:cubicBezTo>
                    <a:pt x="678" y="486"/>
                    <a:pt x="721" y="456"/>
                    <a:pt x="762" y="446"/>
                  </a:cubicBezTo>
                  <a:cubicBezTo>
                    <a:pt x="775" y="437"/>
                    <a:pt x="791" y="433"/>
                    <a:pt x="806" y="428"/>
                  </a:cubicBezTo>
                  <a:cubicBezTo>
                    <a:pt x="819" y="424"/>
                    <a:pt x="830" y="415"/>
                    <a:pt x="844" y="412"/>
                  </a:cubicBezTo>
                  <a:cubicBezTo>
                    <a:pt x="863" y="399"/>
                    <a:pt x="885" y="379"/>
                    <a:pt x="906" y="372"/>
                  </a:cubicBezTo>
                  <a:cubicBezTo>
                    <a:pt x="935" y="349"/>
                    <a:pt x="973" y="341"/>
                    <a:pt x="1002" y="318"/>
                  </a:cubicBezTo>
                  <a:cubicBezTo>
                    <a:pt x="1020" y="303"/>
                    <a:pt x="1042" y="294"/>
                    <a:pt x="1060" y="280"/>
                  </a:cubicBezTo>
                  <a:cubicBezTo>
                    <a:pt x="1071" y="272"/>
                    <a:pt x="1084" y="259"/>
                    <a:pt x="1098" y="254"/>
                  </a:cubicBezTo>
                  <a:cubicBezTo>
                    <a:pt x="1121" y="237"/>
                    <a:pt x="1149" y="230"/>
                    <a:pt x="1174" y="216"/>
                  </a:cubicBezTo>
                  <a:cubicBezTo>
                    <a:pt x="1193" y="205"/>
                    <a:pt x="1210" y="188"/>
                    <a:pt x="1230" y="180"/>
                  </a:cubicBezTo>
                  <a:cubicBezTo>
                    <a:pt x="1241" y="169"/>
                    <a:pt x="1272" y="146"/>
                    <a:pt x="1288" y="142"/>
                  </a:cubicBezTo>
                  <a:cubicBezTo>
                    <a:pt x="1306" y="130"/>
                    <a:pt x="1329" y="126"/>
                    <a:pt x="1350" y="120"/>
                  </a:cubicBezTo>
                  <a:cubicBezTo>
                    <a:pt x="1375" y="112"/>
                    <a:pt x="1400" y="104"/>
                    <a:pt x="1426" y="98"/>
                  </a:cubicBezTo>
                  <a:cubicBezTo>
                    <a:pt x="1436" y="88"/>
                    <a:pt x="1460" y="80"/>
                    <a:pt x="1474" y="76"/>
                  </a:cubicBezTo>
                  <a:cubicBezTo>
                    <a:pt x="1491" y="65"/>
                    <a:pt x="1485" y="41"/>
                    <a:pt x="1502" y="30"/>
                  </a:cubicBezTo>
                  <a:cubicBezTo>
                    <a:pt x="1506" y="23"/>
                    <a:pt x="1537" y="28"/>
                    <a:pt x="1544" y="26"/>
                  </a:cubicBezTo>
                  <a:cubicBezTo>
                    <a:pt x="1545" y="24"/>
                    <a:pt x="1546" y="22"/>
                    <a:pt x="1548" y="20"/>
                  </a:cubicBezTo>
                  <a:cubicBezTo>
                    <a:pt x="1550" y="19"/>
                    <a:pt x="1555" y="20"/>
                    <a:pt x="1554" y="18"/>
                  </a:cubicBezTo>
                  <a:cubicBezTo>
                    <a:pt x="1549" y="10"/>
                    <a:pt x="1527" y="3"/>
                    <a:pt x="1518" y="0"/>
                  </a:cubicBezTo>
                  <a:cubicBezTo>
                    <a:pt x="1483" y="3"/>
                    <a:pt x="1450" y="10"/>
                    <a:pt x="1414" y="12"/>
                  </a:cubicBezTo>
                  <a:cubicBezTo>
                    <a:pt x="1399" y="17"/>
                    <a:pt x="1405" y="13"/>
                    <a:pt x="1396" y="22"/>
                  </a:cubicBezTo>
                  <a:cubicBezTo>
                    <a:pt x="1394" y="28"/>
                    <a:pt x="1382" y="36"/>
                    <a:pt x="1382" y="36"/>
                  </a:cubicBezTo>
                  <a:cubicBezTo>
                    <a:pt x="1375" y="58"/>
                    <a:pt x="1394" y="54"/>
                    <a:pt x="1356" y="58"/>
                  </a:cubicBezTo>
                  <a:cubicBezTo>
                    <a:pt x="1351" y="66"/>
                    <a:pt x="1347" y="82"/>
                    <a:pt x="1340" y="88"/>
                  </a:cubicBezTo>
                  <a:cubicBezTo>
                    <a:pt x="1336" y="91"/>
                    <a:pt x="1328" y="96"/>
                    <a:pt x="1328" y="96"/>
                  </a:cubicBezTo>
                  <a:cubicBezTo>
                    <a:pt x="1321" y="94"/>
                    <a:pt x="1310" y="86"/>
                    <a:pt x="1310" y="86"/>
                  </a:cubicBezTo>
                  <a:cubicBezTo>
                    <a:pt x="1300" y="71"/>
                    <a:pt x="1296" y="76"/>
                    <a:pt x="1276" y="78"/>
                  </a:cubicBezTo>
                  <a:cubicBezTo>
                    <a:pt x="1261" y="83"/>
                    <a:pt x="1240" y="78"/>
                    <a:pt x="1224" y="76"/>
                  </a:cubicBezTo>
                  <a:cubicBezTo>
                    <a:pt x="1215" y="75"/>
                    <a:pt x="1196" y="72"/>
                    <a:pt x="1196" y="72"/>
                  </a:cubicBezTo>
                  <a:cubicBezTo>
                    <a:pt x="1178" y="66"/>
                    <a:pt x="1188" y="68"/>
                    <a:pt x="1166" y="70"/>
                  </a:cubicBezTo>
                  <a:cubicBezTo>
                    <a:pt x="1159" y="72"/>
                    <a:pt x="1146" y="76"/>
                    <a:pt x="1146" y="76"/>
                  </a:cubicBezTo>
                  <a:cubicBezTo>
                    <a:pt x="1130" y="71"/>
                    <a:pt x="1113" y="69"/>
                    <a:pt x="1096" y="68"/>
                  </a:cubicBezTo>
                  <a:cubicBezTo>
                    <a:pt x="1091" y="61"/>
                    <a:pt x="1088" y="57"/>
                    <a:pt x="1080" y="54"/>
                  </a:cubicBezTo>
                  <a:cubicBezTo>
                    <a:pt x="1061" y="56"/>
                    <a:pt x="1042" y="62"/>
                    <a:pt x="1024" y="68"/>
                  </a:cubicBezTo>
                  <a:cubicBezTo>
                    <a:pt x="1019" y="89"/>
                    <a:pt x="1007" y="87"/>
                    <a:pt x="988" y="90"/>
                  </a:cubicBezTo>
                  <a:cubicBezTo>
                    <a:pt x="985" y="100"/>
                    <a:pt x="985" y="103"/>
                    <a:pt x="974" y="100"/>
                  </a:cubicBezTo>
                  <a:cubicBezTo>
                    <a:pt x="966" y="92"/>
                    <a:pt x="968" y="83"/>
                    <a:pt x="958" y="80"/>
                  </a:cubicBezTo>
                  <a:cubicBezTo>
                    <a:pt x="944" y="85"/>
                    <a:pt x="950" y="82"/>
                    <a:pt x="940" y="88"/>
                  </a:cubicBezTo>
                  <a:cubicBezTo>
                    <a:pt x="921" y="75"/>
                    <a:pt x="908" y="61"/>
                    <a:pt x="886" y="54"/>
                  </a:cubicBezTo>
                  <a:cubicBezTo>
                    <a:pt x="863" y="56"/>
                    <a:pt x="843" y="60"/>
                    <a:pt x="820" y="62"/>
                  </a:cubicBezTo>
                  <a:cubicBezTo>
                    <a:pt x="806" y="67"/>
                    <a:pt x="811" y="74"/>
                    <a:pt x="800" y="78"/>
                  </a:cubicBezTo>
                  <a:cubicBezTo>
                    <a:pt x="782" y="75"/>
                    <a:pt x="773" y="71"/>
                    <a:pt x="760" y="5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3" name="Freeform 110"/>
            <p:cNvSpPr>
              <a:spLocks/>
            </p:cNvSpPr>
            <p:nvPr/>
          </p:nvSpPr>
          <p:spPr bwMode="ltGray">
            <a:xfrm>
              <a:off x="3185" y="1299"/>
              <a:ext cx="141" cy="108"/>
            </a:xfrm>
            <a:custGeom>
              <a:avLst/>
              <a:gdLst>
                <a:gd name="T0" fmla="*/ 128 w 189"/>
                <a:gd name="T1" fmla="*/ 3 h 144"/>
                <a:gd name="T2" fmla="*/ 138 w 189"/>
                <a:gd name="T3" fmla="*/ 3 h 144"/>
                <a:gd name="T4" fmla="*/ 141 w 189"/>
                <a:gd name="T5" fmla="*/ 12 h 144"/>
                <a:gd name="T6" fmla="*/ 140 w 189"/>
                <a:gd name="T7" fmla="*/ 18 h 144"/>
                <a:gd name="T8" fmla="*/ 98 w 189"/>
                <a:gd name="T9" fmla="*/ 33 h 144"/>
                <a:gd name="T10" fmla="*/ 81 w 189"/>
                <a:gd name="T11" fmla="*/ 43 h 144"/>
                <a:gd name="T12" fmla="*/ 72 w 189"/>
                <a:gd name="T13" fmla="*/ 46 h 144"/>
                <a:gd name="T14" fmla="*/ 53 w 189"/>
                <a:gd name="T15" fmla="*/ 61 h 144"/>
                <a:gd name="T16" fmla="*/ 56 w 189"/>
                <a:gd name="T17" fmla="*/ 69 h 144"/>
                <a:gd name="T18" fmla="*/ 62 w 189"/>
                <a:gd name="T19" fmla="*/ 87 h 144"/>
                <a:gd name="T20" fmla="*/ 80 w 189"/>
                <a:gd name="T21" fmla="*/ 94 h 144"/>
                <a:gd name="T22" fmla="*/ 69 w 189"/>
                <a:gd name="T23" fmla="*/ 105 h 144"/>
                <a:gd name="T24" fmla="*/ 62 w 189"/>
                <a:gd name="T25" fmla="*/ 98 h 144"/>
                <a:gd name="T26" fmla="*/ 53 w 189"/>
                <a:gd name="T27" fmla="*/ 101 h 144"/>
                <a:gd name="T28" fmla="*/ 16 w 189"/>
                <a:gd name="T29" fmla="*/ 91 h 144"/>
                <a:gd name="T30" fmla="*/ 14 w 189"/>
                <a:gd name="T31" fmla="*/ 79 h 144"/>
                <a:gd name="T32" fmla="*/ 35 w 189"/>
                <a:gd name="T33" fmla="*/ 67 h 144"/>
                <a:gd name="T34" fmla="*/ 38 w 189"/>
                <a:gd name="T35" fmla="*/ 57 h 144"/>
                <a:gd name="T36" fmla="*/ 35 w 189"/>
                <a:gd name="T37" fmla="*/ 48 h 144"/>
                <a:gd name="T38" fmla="*/ 54 w 189"/>
                <a:gd name="T39" fmla="*/ 34 h 144"/>
                <a:gd name="T40" fmla="*/ 72 w 189"/>
                <a:gd name="T41" fmla="*/ 27 h 144"/>
                <a:gd name="T42" fmla="*/ 84 w 189"/>
                <a:gd name="T43" fmla="*/ 18 h 144"/>
                <a:gd name="T44" fmla="*/ 128 w 189"/>
                <a:gd name="T45" fmla="*/ 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9"/>
                <a:gd name="T70" fmla="*/ 0 h 144"/>
                <a:gd name="T71" fmla="*/ 189 w 189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4" name="Freeform 111"/>
            <p:cNvSpPr>
              <a:spLocks/>
            </p:cNvSpPr>
            <p:nvPr/>
          </p:nvSpPr>
          <p:spPr bwMode="ltGray">
            <a:xfrm>
              <a:off x="3269" y="1403"/>
              <a:ext cx="40" cy="12"/>
            </a:xfrm>
            <a:custGeom>
              <a:avLst/>
              <a:gdLst>
                <a:gd name="T0" fmla="*/ 18 w 53"/>
                <a:gd name="T1" fmla="*/ 0 h 17"/>
                <a:gd name="T2" fmla="*/ 9 w 53"/>
                <a:gd name="T3" fmla="*/ 1 h 17"/>
                <a:gd name="T4" fmla="*/ 24 w 53"/>
                <a:gd name="T5" fmla="*/ 11 h 17"/>
                <a:gd name="T6" fmla="*/ 33 w 53"/>
                <a:gd name="T7" fmla="*/ 10 h 17"/>
                <a:gd name="T8" fmla="*/ 18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7"/>
                <a:gd name="T17" fmla="*/ 53 w 5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5" name="Freeform 112"/>
            <p:cNvSpPr>
              <a:spLocks/>
            </p:cNvSpPr>
            <p:nvPr/>
          </p:nvSpPr>
          <p:spPr bwMode="ltGray">
            <a:xfrm>
              <a:off x="3474" y="1247"/>
              <a:ext cx="42" cy="28"/>
            </a:xfrm>
            <a:custGeom>
              <a:avLst/>
              <a:gdLst>
                <a:gd name="T0" fmla="*/ 42 w 57"/>
                <a:gd name="T1" fmla="*/ 3 h 37"/>
                <a:gd name="T2" fmla="*/ 18 w 57"/>
                <a:gd name="T3" fmla="*/ 18 h 37"/>
                <a:gd name="T4" fmla="*/ 8 w 57"/>
                <a:gd name="T5" fmla="*/ 26 h 37"/>
                <a:gd name="T6" fmla="*/ 7 w 57"/>
                <a:gd name="T7" fmla="*/ 3 h 37"/>
                <a:gd name="T8" fmla="*/ 15 w 57"/>
                <a:gd name="T9" fmla="*/ 0 h 37"/>
                <a:gd name="T10" fmla="*/ 42 w 57"/>
                <a:gd name="T11" fmla="*/ 3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37"/>
                <a:gd name="T20" fmla="*/ 57 w 57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6" name="Freeform 113"/>
            <p:cNvSpPr>
              <a:spLocks/>
            </p:cNvSpPr>
            <p:nvPr/>
          </p:nvSpPr>
          <p:spPr bwMode="ltGray">
            <a:xfrm>
              <a:off x="3504" y="1260"/>
              <a:ext cx="50" cy="20"/>
            </a:xfrm>
            <a:custGeom>
              <a:avLst/>
              <a:gdLst>
                <a:gd name="T0" fmla="*/ 21 w 68"/>
                <a:gd name="T1" fmla="*/ 0 h 26"/>
                <a:gd name="T2" fmla="*/ 8 w 68"/>
                <a:gd name="T3" fmla="*/ 5 h 26"/>
                <a:gd name="T4" fmla="*/ 42 w 68"/>
                <a:gd name="T5" fmla="*/ 20 h 26"/>
                <a:gd name="T6" fmla="*/ 46 w 68"/>
                <a:gd name="T7" fmla="*/ 18 h 26"/>
                <a:gd name="T8" fmla="*/ 21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26"/>
                <a:gd name="T17" fmla="*/ 68 w 6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7" name="Freeform 114"/>
            <p:cNvSpPr>
              <a:spLocks/>
            </p:cNvSpPr>
            <p:nvPr/>
          </p:nvSpPr>
          <p:spPr bwMode="ltGray">
            <a:xfrm>
              <a:off x="3558" y="1263"/>
              <a:ext cx="50" cy="32"/>
            </a:xfrm>
            <a:custGeom>
              <a:avLst/>
              <a:gdLst>
                <a:gd name="T0" fmla="*/ 38 w 66"/>
                <a:gd name="T1" fmla="*/ 7 h 43"/>
                <a:gd name="T2" fmla="*/ 20 w 66"/>
                <a:gd name="T3" fmla="*/ 7 h 43"/>
                <a:gd name="T4" fmla="*/ 8 w 66"/>
                <a:gd name="T5" fmla="*/ 7 h 43"/>
                <a:gd name="T6" fmla="*/ 6 w 66"/>
                <a:gd name="T7" fmla="*/ 26 h 43"/>
                <a:gd name="T8" fmla="*/ 24 w 66"/>
                <a:gd name="T9" fmla="*/ 32 h 43"/>
                <a:gd name="T10" fmla="*/ 47 w 66"/>
                <a:gd name="T11" fmla="*/ 20 h 43"/>
                <a:gd name="T12" fmla="*/ 38 w 66"/>
                <a:gd name="T13" fmla="*/ 7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43"/>
                <a:gd name="T23" fmla="*/ 66 w 6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8" name="Freeform 115"/>
            <p:cNvSpPr>
              <a:spLocks/>
            </p:cNvSpPr>
            <p:nvPr/>
          </p:nvSpPr>
          <p:spPr bwMode="ltGray">
            <a:xfrm>
              <a:off x="3907" y="1290"/>
              <a:ext cx="88" cy="31"/>
            </a:xfrm>
            <a:custGeom>
              <a:avLst/>
              <a:gdLst>
                <a:gd name="T0" fmla="*/ 11 w 117"/>
                <a:gd name="T1" fmla="*/ 0 h 41"/>
                <a:gd name="T2" fmla="*/ 6 w 117"/>
                <a:gd name="T3" fmla="*/ 12 h 41"/>
                <a:gd name="T4" fmla="*/ 38 w 117"/>
                <a:gd name="T5" fmla="*/ 23 h 41"/>
                <a:gd name="T6" fmla="*/ 57 w 117"/>
                <a:gd name="T7" fmla="*/ 27 h 41"/>
                <a:gd name="T8" fmla="*/ 84 w 117"/>
                <a:gd name="T9" fmla="*/ 17 h 41"/>
                <a:gd name="T10" fmla="*/ 59 w 117"/>
                <a:gd name="T11" fmla="*/ 3 h 41"/>
                <a:gd name="T12" fmla="*/ 11 w 117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7"/>
                <a:gd name="T22" fmla="*/ 0 h 41"/>
                <a:gd name="T23" fmla="*/ 117 w 117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9" name="Freeform 116"/>
            <p:cNvSpPr>
              <a:spLocks/>
            </p:cNvSpPr>
            <p:nvPr/>
          </p:nvSpPr>
          <p:spPr bwMode="ltGray">
            <a:xfrm>
              <a:off x="3997" y="1289"/>
              <a:ext cx="46" cy="24"/>
            </a:xfrm>
            <a:custGeom>
              <a:avLst/>
              <a:gdLst>
                <a:gd name="T0" fmla="*/ 24 w 62"/>
                <a:gd name="T1" fmla="*/ 3 h 32"/>
                <a:gd name="T2" fmla="*/ 46 w 62"/>
                <a:gd name="T3" fmla="*/ 7 h 32"/>
                <a:gd name="T4" fmla="*/ 22 w 62"/>
                <a:gd name="T5" fmla="*/ 24 h 32"/>
                <a:gd name="T6" fmla="*/ 4 w 62"/>
                <a:gd name="T7" fmla="*/ 16 h 32"/>
                <a:gd name="T8" fmla="*/ 24 w 62"/>
                <a:gd name="T9" fmla="*/ 3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2"/>
                <a:gd name="T17" fmla="*/ 62 w 6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0" name="Freeform 117"/>
            <p:cNvSpPr>
              <a:spLocks/>
            </p:cNvSpPr>
            <p:nvPr/>
          </p:nvSpPr>
          <p:spPr bwMode="ltGray">
            <a:xfrm>
              <a:off x="3976" y="1318"/>
              <a:ext cx="37" cy="17"/>
            </a:xfrm>
            <a:custGeom>
              <a:avLst/>
              <a:gdLst>
                <a:gd name="T0" fmla="*/ 15 w 49"/>
                <a:gd name="T1" fmla="*/ 1 h 23"/>
                <a:gd name="T2" fmla="*/ 5 w 49"/>
                <a:gd name="T3" fmla="*/ 4 h 23"/>
                <a:gd name="T4" fmla="*/ 29 w 49"/>
                <a:gd name="T5" fmla="*/ 17 h 23"/>
                <a:gd name="T6" fmla="*/ 15 w 49"/>
                <a:gd name="T7" fmla="*/ 1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23"/>
                <a:gd name="T14" fmla="*/ 49 w 49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1" name="Freeform 118"/>
            <p:cNvSpPr>
              <a:spLocks/>
            </p:cNvSpPr>
            <p:nvPr/>
          </p:nvSpPr>
          <p:spPr bwMode="ltGray">
            <a:xfrm>
              <a:off x="4228" y="1542"/>
              <a:ext cx="76" cy="114"/>
            </a:xfrm>
            <a:custGeom>
              <a:avLst/>
              <a:gdLst>
                <a:gd name="T0" fmla="*/ 4 w 102"/>
                <a:gd name="T1" fmla="*/ 0 h 152"/>
                <a:gd name="T2" fmla="*/ 0 w 102"/>
                <a:gd name="T3" fmla="*/ 14 h 152"/>
                <a:gd name="T4" fmla="*/ 10 w 102"/>
                <a:gd name="T5" fmla="*/ 31 h 152"/>
                <a:gd name="T6" fmla="*/ 24 w 102"/>
                <a:gd name="T7" fmla="*/ 54 h 152"/>
                <a:gd name="T8" fmla="*/ 27 w 102"/>
                <a:gd name="T9" fmla="*/ 78 h 152"/>
                <a:gd name="T10" fmla="*/ 60 w 102"/>
                <a:gd name="T11" fmla="*/ 114 h 152"/>
                <a:gd name="T12" fmla="*/ 64 w 102"/>
                <a:gd name="T13" fmla="*/ 93 h 152"/>
                <a:gd name="T14" fmla="*/ 55 w 102"/>
                <a:gd name="T15" fmla="*/ 76 h 152"/>
                <a:gd name="T16" fmla="*/ 46 w 102"/>
                <a:gd name="T17" fmla="*/ 69 h 152"/>
                <a:gd name="T18" fmla="*/ 39 w 102"/>
                <a:gd name="T19" fmla="*/ 56 h 152"/>
                <a:gd name="T20" fmla="*/ 31 w 102"/>
                <a:gd name="T21" fmla="*/ 33 h 152"/>
                <a:gd name="T22" fmla="*/ 3 w 102"/>
                <a:gd name="T23" fmla="*/ 9 h 152"/>
                <a:gd name="T24" fmla="*/ 4 w 102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52"/>
                <a:gd name="T41" fmla="*/ 102 w 102"/>
                <a:gd name="T42" fmla="*/ 152 h 1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2" name="Freeform 119"/>
            <p:cNvSpPr>
              <a:spLocks/>
            </p:cNvSpPr>
            <p:nvPr/>
          </p:nvSpPr>
          <p:spPr bwMode="ltGray">
            <a:xfrm>
              <a:off x="4289" y="1660"/>
              <a:ext cx="55" cy="78"/>
            </a:xfrm>
            <a:custGeom>
              <a:avLst/>
              <a:gdLst>
                <a:gd name="T0" fmla="*/ 48 w 74"/>
                <a:gd name="T1" fmla="*/ 17 h 103"/>
                <a:gd name="T2" fmla="*/ 55 w 74"/>
                <a:gd name="T3" fmla="*/ 30 h 103"/>
                <a:gd name="T4" fmla="*/ 22 w 74"/>
                <a:gd name="T5" fmla="*/ 64 h 103"/>
                <a:gd name="T6" fmla="*/ 24 w 74"/>
                <a:gd name="T7" fmla="*/ 76 h 103"/>
                <a:gd name="T8" fmla="*/ 15 w 74"/>
                <a:gd name="T9" fmla="*/ 71 h 103"/>
                <a:gd name="T10" fmla="*/ 4 w 74"/>
                <a:gd name="T11" fmla="*/ 64 h 103"/>
                <a:gd name="T12" fmla="*/ 0 w 74"/>
                <a:gd name="T13" fmla="*/ 62 h 103"/>
                <a:gd name="T14" fmla="*/ 7 w 74"/>
                <a:gd name="T15" fmla="*/ 44 h 103"/>
                <a:gd name="T16" fmla="*/ 9 w 74"/>
                <a:gd name="T17" fmla="*/ 39 h 103"/>
                <a:gd name="T18" fmla="*/ 1 w 74"/>
                <a:gd name="T19" fmla="*/ 18 h 103"/>
                <a:gd name="T20" fmla="*/ 3 w 74"/>
                <a:gd name="T21" fmla="*/ 11 h 103"/>
                <a:gd name="T22" fmla="*/ 19 w 74"/>
                <a:gd name="T23" fmla="*/ 17 h 103"/>
                <a:gd name="T24" fmla="*/ 27 w 74"/>
                <a:gd name="T25" fmla="*/ 27 h 103"/>
                <a:gd name="T26" fmla="*/ 48 w 74"/>
                <a:gd name="T27" fmla="*/ 17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"/>
                <a:gd name="T43" fmla="*/ 0 h 103"/>
                <a:gd name="T44" fmla="*/ 74 w 74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3" name="Freeform 120"/>
            <p:cNvSpPr>
              <a:spLocks/>
            </p:cNvSpPr>
            <p:nvPr/>
          </p:nvSpPr>
          <p:spPr bwMode="ltGray">
            <a:xfrm>
              <a:off x="4253" y="1740"/>
              <a:ext cx="109" cy="189"/>
            </a:xfrm>
            <a:custGeom>
              <a:avLst/>
              <a:gdLst>
                <a:gd name="T0" fmla="*/ 61 w 146"/>
                <a:gd name="T1" fmla="*/ 75 h 252"/>
                <a:gd name="T2" fmla="*/ 49 w 146"/>
                <a:gd name="T3" fmla="*/ 80 h 252"/>
                <a:gd name="T4" fmla="*/ 48 w 146"/>
                <a:gd name="T5" fmla="*/ 99 h 252"/>
                <a:gd name="T6" fmla="*/ 16 w 146"/>
                <a:gd name="T7" fmla="*/ 110 h 252"/>
                <a:gd name="T8" fmla="*/ 6 w 146"/>
                <a:gd name="T9" fmla="*/ 126 h 252"/>
                <a:gd name="T10" fmla="*/ 15 w 146"/>
                <a:gd name="T11" fmla="*/ 137 h 252"/>
                <a:gd name="T12" fmla="*/ 6 w 146"/>
                <a:gd name="T13" fmla="*/ 149 h 252"/>
                <a:gd name="T14" fmla="*/ 18 w 146"/>
                <a:gd name="T15" fmla="*/ 189 h 252"/>
                <a:gd name="T16" fmla="*/ 21 w 146"/>
                <a:gd name="T17" fmla="*/ 161 h 252"/>
                <a:gd name="T18" fmla="*/ 16 w 146"/>
                <a:gd name="T19" fmla="*/ 144 h 252"/>
                <a:gd name="T20" fmla="*/ 31 w 146"/>
                <a:gd name="T21" fmla="*/ 132 h 252"/>
                <a:gd name="T22" fmla="*/ 39 w 146"/>
                <a:gd name="T23" fmla="*/ 119 h 252"/>
                <a:gd name="T24" fmla="*/ 49 w 146"/>
                <a:gd name="T25" fmla="*/ 131 h 252"/>
                <a:gd name="T26" fmla="*/ 33 w 146"/>
                <a:gd name="T27" fmla="*/ 143 h 252"/>
                <a:gd name="T28" fmla="*/ 42 w 146"/>
                <a:gd name="T29" fmla="*/ 150 h 252"/>
                <a:gd name="T30" fmla="*/ 51 w 146"/>
                <a:gd name="T31" fmla="*/ 134 h 252"/>
                <a:gd name="T32" fmla="*/ 63 w 146"/>
                <a:gd name="T33" fmla="*/ 138 h 252"/>
                <a:gd name="T34" fmla="*/ 78 w 146"/>
                <a:gd name="T35" fmla="*/ 111 h 252"/>
                <a:gd name="T36" fmla="*/ 85 w 146"/>
                <a:gd name="T37" fmla="*/ 117 h 252"/>
                <a:gd name="T38" fmla="*/ 102 w 146"/>
                <a:gd name="T39" fmla="*/ 111 h 252"/>
                <a:gd name="T40" fmla="*/ 109 w 146"/>
                <a:gd name="T41" fmla="*/ 98 h 252"/>
                <a:gd name="T42" fmla="*/ 106 w 146"/>
                <a:gd name="T43" fmla="*/ 83 h 252"/>
                <a:gd name="T44" fmla="*/ 100 w 146"/>
                <a:gd name="T45" fmla="*/ 74 h 252"/>
                <a:gd name="T46" fmla="*/ 91 w 146"/>
                <a:gd name="T47" fmla="*/ 30 h 252"/>
                <a:gd name="T48" fmla="*/ 70 w 146"/>
                <a:gd name="T49" fmla="*/ 0 h 252"/>
                <a:gd name="T50" fmla="*/ 58 w 146"/>
                <a:gd name="T51" fmla="*/ 9 h 252"/>
                <a:gd name="T52" fmla="*/ 72 w 146"/>
                <a:gd name="T53" fmla="*/ 26 h 252"/>
                <a:gd name="T54" fmla="*/ 72 w 146"/>
                <a:gd name="T55" fmla="*/ 48 h 252"/>
                <a:gd name="T56" fmla="*/ 61 w 146"/>
                <a:gd name="T57" fmla="*/ 75 h 2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252"/>
                <a:gd name="T89" fmla="*/ 146 w 146"/>
                <a:gd name="T90" fmla="*/ 252 h 2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4" name="Freeform 121"/>
            <p:cNvSpPr>
              <a:spLocks/>
            </p:cNvSpPr>
            <p:nvPr/>
          </p:nvSpPr>
          <p:spPr bwMode="ltGray">
            <a:xfrm>
              <a:off x="3192" y="1236"/>
              <a:ext cx="52" cy="30"/>
            </a:xfrm>
            <a:custGeom>
              <a:avLst/>
              <a:gdLst>
                <a:gd name="T0" fmla="*/ 44 w 70"/>
                <a:gd name="T1" fmla="*/ 0 h 40"/>
                <a:gd name="T2" fmla="*/ 48 w 70"/>
                <a:gd name="T3" fmla="*/ 15 h 40"/>
                <a:gd name="T4" fmla="*/ 30 w 70"/>
                <a:gd name="T5" fmla="*/ 18 h 40"/>
                <a:gd name="T6" fmla="*/ 23 w 70"/>
                <a:gd name="T7" fmla="*/ 30 h 40"/>
                <a:gd name="T8" fmla="*/ 5 w 70"/>
                <a:gd name="T9" fmla="*/ 29 h 40"/>
                <a:gd name="T10" fmla="*/ 1 w 70"/>
                <a:gd name="T11" fmla="*/ 27 h 40"/>
                <a:gd name="T12" fmla="*/ 25 w 70"/>
                <a:gd name="T13" fmla="*/ 15 h 40"/>
                <a:gd name="T14" fmla="*/ 44 w 70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"/>
                <a:gd name="T25" fmla="*/ 0 h 40"/>
                <a:gd name="T26" fmla="*/ 70 w 70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5" name="Freeform 122"/>
            <p:cNvSpPr>
              <a:spLocks/>
            </p:cNvSpPr>
            <p:nvPr/>
          </p:nvSpPr>
          <p:spPr bwMode="ltGray">
            <a:xfrm>
              <a:off x="3085" y="1245"/>
              <a:ext cx="19" cy="22"/>
            </a:xfrm>
            <a:custGeom>
              <a:avLst/>
              <a:gdLst>
                <a:gd name="T0" fmla="*/ 13 w 26"/>
                <a:gd name="T1" fmla="*/ 0 h 29"/>
                <a:gd name="T2" fmla="*/ 0 w 26"/>
                <a:gd name="T3" fmla="*/ 14 h 29"/>
                <a:gd name="T4" fmla="*/ 13 w 26"/>
                <a:gd name="T5" fmla="*/ 20 h 29"/>
                <a:gd name="T6" fmla="*/ 13 w 2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9"/>
                <a:gd name="T14" fmla="*/ 26 w 2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6" name="Freeform 123"/>
            <p:cNvSpPr>
              <a:spLocks/>
            </p:cNvSpPr>
            <p:nvPr/>
          </p:nvSpPr>
          <p:spPr bwMode="ltGray">
            <a:xfrm>
              <a:off x="3109" y="1244"/>
              <a:ext cx="37" cy="27"/>
            </a:xfrm>
            <a:custGeom>
              <a:avLst/>
              <a:gdLst>
                <a:gd name="T0" fmla="*/ 11 w 49"/>
                <a:gd name="T1" fmla="*/ 4 h 36"/>
                <a:gd name="T2" fmla="*/ 0 w 49"/>
                <a:gd name="T3" fmla="*/ 14 h 36"/>
                <a:gd name="T4" fmla="*/ 5 w 49"/>
                <a:gd name="T5" fmla="*/ 24 h 36"/>
                <a:gd name="T6" fmla="*/ 14 w 49"/>
                <a:gd name="T7" fmla="*/ 27 h 36"/>
                <a:gd name="T8" fmla="*/ 30 w 49"/>
                <a:gd name="T9" fmla="*/ 19 h 36"/>
                <a:gd name="T10" fmla="*/ 11 w 49"/>
                <a:gd name="T11" fmla="*/ 4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36"/>
                <a:gd name="T20" fmla="*/ 49 w 49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7" name="Freeform 124"/>
            <p:cNvSpPr>
              <a:spLocks/>
            </p:cNvSpPr>
            <p:nvPr/>
          </p:nvSpPr>
          <p:spPr bwMode="ltGray">
            <a:xfrm>
              <a:off x="3170" y="1235"/>
              <a:ext cx="20" cy="16"/>
            </a:xfrm>
            <a:custGeom>
              <a:avLst/>
              <a:gdLst>
                <a:gd name="T0" fmla="*/ 8 w 27"/>
                <a:gd name="T1" fmla="*/ 0 h 22"/>
                <a:gd name="T2" fmla="*/ 2 w 27"/>
                <a:gd name="T3" fmla="*/ 9 h 22"/>
                <a:gd name="T4" fmla="*/ 14 w 27"/>
                <a:gd name="T5" fmla="*/ 16 h 22"/>
                <a:gd name="T6" fmla="*/ 8 w 2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2"/>
                <a:gd name="T14" fmla="*/ 27 w 2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8" name="Freeform 125"/>
            <p:cNvSpPr>
              <a:spLocks/>
            </p:cNvSpPr>
            <p:nvPr/>
          </p:nvSpPr>
          <p:spPr bwMode="ltGray">
            <a:xfrm>
              <a:off x="3152" y="1253"/>
              <a:ext cx="15" cy="13"/>
            </a:xfrm>
            <a:custGeom>
              <a:avLst/>
              <a:gdLst>
                <a:gd name="T0" fmla="*/ 8 w 20"/>
                <a:gd name="T1" fmla="*/ 0 h 18"/>
                <a:gd name="T2" fmla="*/ 7 w 20"/>
                <a:gd name="T3" fmla="*/ 13 h 18"/>
                <a:gd name="T4" fmla="*/ 8 w 20"/>
                <a:gd name="T5" fmla="*/ 0 h 18"/>
                <a:gd name="T6" fmla="*/ 0 60000 65536"/>
                <a:gd name="T7" fmla="*/ 0 60000 65536"/>
                <a:gd name="T8" fmla="*/ 0 60000 65536"/>
                <a:gd name="T9" fmla="*/ 0 w 20"/>
                <a:gd name="T10" fmla="*/ 0 h 18"/>
                <a:gd name="T11" fmla="*/ 20 w 2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9" name="Freeform 126"/>
            <p:cNvSpPr>
              <a:spLocks/>
            </p:cNvSpPr>
            <p:nvPr/>
          </p:nvSpPr>
          <p:spPr bwMode="ltGray">
            <a:xfrm>
              <a:off x="4292" y="1269"/>
              <a:ext cx="18" cy="33"/>
            </a:xfrm>
            <a:custGeom>
              <a:avLst/>
              <a:gdLst>
                <a:gd name="T0" fmla="*/ 18 w 24"/>
                <a:gd name="T1" fmla="*/ 0 h 44"/>
                <a:gd name="T2" fmla="*/ 6 w 24"/>
                <a:gd name="T3" fmla="*/ 12 h 44"/>
                <a:gd name="T4" fmla="*/ 0 w 24"/>
                <a:gd name="T5" fmla="*/ 26 h 44"/>
                <a:gd name="T6" fmla="*/ 12 w 24"/>
                <a:gd name="T7" fmla="*/ 30 h 44"/>
                <a:gd name="T8" fmla="*/ 18 w 2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4"/>
                <a:gd name="T17" fmla="*/ 24 w 2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0" name="Freeform 127"/>
            <p:cNvSpPr>
              <a:spLocks/>
            </p:cNvSpPr>
            <p:nvPr/>
          </p:nvSpPr>
          <p:spPr bwMode="ltGray">
            <a:xfrm>
              <a:off x="3408" y="2721"/>
              <a:ext cx="31" cy="18"/>
            </a:xfrm>
            <a:custGeom>
              <a:avLst/>
              <a:gdLst>
                <a:gd name="T0" fmla="*/ 23 w 41"/>
                <a:gd name="T1" fmla="*/ 0 h 24"/>
                <a:gd name="T2" fmla="*/ 20 w 41"/>
                <a:gd name="T3" fmla="*/ 18 h 24"/>
                <a:gd name="T4" fmla="*/ 23 w 41"/>
                <a:gd name="T5" fmla="*/ 0 h 24"/>
                <a:gd name="T6" fmla="*/ 0 60000 65536"/>
                <a:gd name="T7" fmla="*/ 0 60000 65536"/>
                <a:gd name="T8" fmla="*/ 0 60000 65536"/>
                <a:gd name="T9" fmla="*/ 0 w 41"/>
                <a:gd name="T10" fmla="*/ 0 h 24"/>
                <a:gd name="T11" fmla="*/ 41 w 41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1" name="Freeform 128"/>
            <p:cNvSpPr>
              <a:spLocks/>
            </p:cNvSpPr>
            <p:nvPr/>
          </p:nvSpPr>
          <p:spPr bwMode="ltGray">
            <a:xfrm>
              <a:off x="3448" y="2714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2" name="Freeform 129"/>
            <p:cNvSpPr>
              <a:spLocks/>
            </p:cNvSpPr>
            <p:nvPr/>
          </p:nvSpPr>
          <p:spPr bwMode="ltGray">
            <a:xfrm>
              <a:off x="3381" y="2560"/>
              <a:ext cx="9" cy="15"/>
            </a:xfrm>
            <a:custGeom>
              <a:avLst/>
              <a:gdLst>
                <a:gd name="T0" fmla="*/ 7 w 13"/>
                <a:gd name="T1" fmla="*/ 4 h 20"/>
                <a:gd name="T2" fmla="*/ 1 w 13"/>
                <a:gd name="T3" fmla="*/ 8 h 20"/>
                <a:gd name="T4" fmla="*/ 6 w 13"/>
                <a:gd name="T5" fmla="*/ 15 h 20"/>
                <a:gd name="T6" fmla="*/ 7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3" name="Freeform 130"/>
            <p:cNvSpPr>
              <a:spLocks/>
            </p:cNvSpPr>
            <p:nvPr/>
          </p:nvSpPr>
          <p:spPr bwMode="ltGray">
            <a:xfrm>
              <a:off x="3441" y="2487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4" name="Freeform 131"/>
            <p:cNvSpPr>
              <a:spLocks/>
            </p:cNvSpPr>
            <p:nvPr/>
          </p:nvSpPr>
          <p:spPr bwMode="ltGray">
            <a:xfrm>
              <a:off x="3417" y="2486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5" name="Freeform 132"/>
            <p:cNvSpPr>
              <a:spLocks/>
            </p:cNvSpPr>
            <p:nvPr/>
          </p:nvSpPr>
          <p:spPr bwMode="ltGray">
            <a:xfrm>
              <a:off x="3406" y="2508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6" name="Freeform 133"/>
            <p:cNvSpPr>
              <a:spLocks/>
            </p:cNvSpPr>
            <p:nvPr/>
          </p:nvSpPr>
          <p:spPr bwMode="ltGray">
            <a:xfrm>
              <a:off x="3381" y="2542"/>
              <a:ext cx="9" cy="15"/>
            </a:xfrm>
            <a:custGeom>
              <a:avLst/>
              <a:gdLst>
                <a:gd name="T0" fmla="*/ 7 w 13"/>
                <a:gd name="T1" fmla="*/ 4 h 20"/>
                <a:gd name="T2" fmla="*/ 1 w 13"/>
                <a:gd name="T3" fmla="*/ 8 h 20"/>
                <a:gd name="T4" fmla="*/ 6 w 13"/>
                <a:gd name="T5" fmla="*/ 15 h 20"/>
                <a:gd name="T6" fmla="*/ 7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7" name="Freeform 134"/>
            <p:cNvSpPr>
              <a:spLocks/>
            </p:cNvSpPr>
            <p:nvPr/>
          </p:nvSpPr>
          <p:spPr bwMode="ltGray">
            <a:xfrm>
              <a:off x="3400" y="2529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8" name="Freeform 135"/>
            <p:cNvSpPr>
              <a:spLocks/>
            </p:cNvSpPr>
            <p:nvPr/>
          </p:nvSpPr>
          <p:spPr bwMode="ltGray">
            <a:xfrm>
              <a:off x="2667" y="1541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9" name="Freeform 136"/>
            <p:cNvSpPr>
              <a:spLocks/>
            </p:cNvSpPr>
            <p:nvPr/>
          </p:nvSpPr>
          <p:spPr bwMode="ltGray">
            <a:xfrm>
              <a:off x="2606" y="1507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30" name="Freeform 137"/>
            <p:cNvSpPr>
              <a:spLocks/>
            </p:cNvSpPr>
            <p:nvPr/>
          </p:nvSpPr>
          <p:spPr bwMode="ltGray">
            <a:xfrm>
              <a:off x="2387" y="1287"/>
              <a:ext cx="2053" cy="1635"/>
            </a:xfrm>
            <a:custGeom>
              <a:avLst/>
              <a:gdLst>
                <a:gd name="T0" fmla="*/ 544 w 2742"/>
                <a:gd name="T1" fmla="*/ 680 h 2182"/>
                <a:gd name="T2" fmla="*/ 416 w 2742"/>
                <a:gd name="T3" fmla="*/ 643 h 2182"/>
                <a:gd name="T4" fmla="*/ 331 w 2742"/>
                <a:gd name="T5" fmla="*/ 599 h 2182"/>
                <a:gd name="T6" fmla="*/ 174 w 2742"/>
                <a:gd name="T7" fmla="*/ 622 h 2182"/>
                <a:gd name="T8" fmla="*/ 129 w 2742"/>
                <a:gd name="T9" fmla="*/ 673 h 2182"/>
                <a:gd name="T10" fmla="*/ 46 w 2742"/>
                <a:gd name="T11" fmla="*/ 761 h 2182"/>
                <a:gd name="T12" fmla="*/ 16 w 2742"/>
                <a:gd name="T13" fmla="*/ 856 h 2182"/>
                <a:gd name="T14" fmla="*/ 58 w 2742"/>
                <a:gd name="T15" fmla="*/ 1001 h 2182"/>
                <a:gd name="T16" fmla="*/ 145 w 2742"/>
                <a:gd name="T17" fmla="*/ 1058 h 2182"/>
                <a:gd name="T18" fmla="*/ 238 w 2742"/>
                <a:gd name="T19" fmla="*/ 1049 h 2182"/>
                <a:gd name="T20" fmla="*/ 340 w 2742"/>
                <a:gd name="T21" fmla="*/ 1066 h 2182"/>
                <a:gd name="T22" fmla="*/ 394 w 2742"/>
                <a:gd name="T23" fmla="*/ 1136 h 2182"/>
                <a:gd name="T24" fmla="*/ 428 w 2742"/>
                <a:gd name="T25" fmla="*/ 1362 h 2182"/>
                <a:gd name="T26" fmla="*/ 463 w 2742"/>
                <a:gd name="T27" fmla="*/ 1515 h 2182"/>
                <a:gd name="T28" fmla="*/ 494 w 2742"/>
                <a:gd name="T29" fmla="*/ 1620 h 2182"/>
                <a:gd name="T30" fmla="*/ 651 w 2742"/>
                <a:gd name="T31" fmla="*/ 1607 h 2182"/>
                <a:gd name="T32" fmla="*/ 750 w 2742"/>
                <a:gd name="T33" fmla="*/ 1487 h 2182"/>
                <a:gd name="T34" fmla="*/ 813 w 2742"/>
                <a:gd name="T35" fmla="*/ 1374 h 2182"/>
                <a:gd name="T36" fmla="*/ 827 w 2742"/>
                <a:gd name="T37" fmla="*/ 1262 h 2182"/>
                <a:gd name="T38" fmla="*/ 927 w 2742"/>
                <a:gd name="T39" fmla="*/ 1092 h 2182"/>
                <a:gd name="T40" fmla="*/ 994 w 2742"/>
                <a:gd name="T41" fmla="*/ 998 h 2182"/>
                <a:gd name="T42" fmla="*/ 840 w 2742"/>
                <a:gd name="T43" fmla="*/ 931 h 2182"/>
                <a:gd name="T44" fmla="*/ 726 w 2742"/>
                <a:gd name="T45" fmla="*/ 727 h 2182"/>
                <a:gd name="T46" fmla="*/ 813 w 2742"/>
                <a:gd name="T47" fmla="*/ 821 h 2182"/>
                <a:gd name="T48" fmla="*/ 906 w 2742"/>
                <a:gd name="T49" fmla="*/ 955 h 2182"/>
                <a:gd name="T50" fmla="*/ 1063 w 2742"/>
                <a:gd name="T51" fmla="*/ 889 h 2182"/>
                <a:gd name="T52" fmla="*/ 1093 w 2742"/>
                <a:gd name="T53" fmla="*/ 794 h 2182"/>
                <a:gd name="T54" fmla="*/ 1045 w 2742"/>
                <a:gd name="T55" fmla="*/ 778 h 2182"/>
                <a:gd name="T56" fmla="*/ 999 w 2742"/>
                <a:gd name="T57" fmla="*/ 779 h 2182"/>
                <a:gd name="T58" fmla="*/ 925 w 2742"/>
                <a:gd name="T59" fmla="*/ 719 h 2182"/>
                <a:gd name="T60" fmla="*/ 1054 w 2742"/>
                <a:gd name="T61" fmla="*/ 737 h 2182"/>
                <a:gd name="T62" fmla="*/ 1175 w 2742"/>
                <a:gd name="T63" fmla="*/ 767 h 2182"/>
                <a:gd name="T64" fmla="*/ 1289 w 2742"/>
                <a:gd name="T65" fmla="*/ 853 h 2182"/>
                <a:gd name="T66" fmla="*/ 1313 w 2742"/>
                <a:gd name="T67" fmla="*/ 881 h 2182"/>
                <a:gd name="T68" fmla="*/ 1418 w 2742"/>
                <a:gd name="T69" fmla="*/ 959 h 2182"/>
                <a:gd name="T70" fmla="*/ 1601 w 2742"/>
                <a:gd name="T71" fmla="*/ 848 h 2182"/>
                <a:gd name="T72" fmla="*/ 1668 w 2742"/>
                <a:gd name="T73" fmla="*/ 974 h 2182"/>
                <a:gd name="T74" fmla="*/ 1731 w 2742"/>
                <a:gd name="T75" fmla="*/ 971 h 2182"/>
                <a:gd name="T76" fmla="*/ 1700 w 2742"/>
                <a:gd name="T77" fmla="*/ 875 h 2182"/>
                <a:gd name="T78" fmla="*/ 1725 w 2742"/>
                <a:gd name="T79" fmla="*/ 826 h 2182"/>
                <a:gd name="T80" fmla="*/ 1801 w 2742"/>
                <a:gd name="T81" fmla="*/ 659 h 2182"/>
                <a:gd name="T82" fmla="*/ 1776 w 2742"/>
                <a:gd name="T83" fmla="*/ 548 h 2182"/>
                <a:gd name="T84" fmla="*/ 1780 w 2742"/>
                <a:gd name="T85" fmla="*/ 505 h 2182"/>
                <a:gd name="T86" fmla="*/ 1822 w 2742"/>
                <a:gd name="T87" fmla="*/ 592 h 2182"/>
                <a:gd name="T88" fmla="*/ 1836 w 2742"/>
                <a:gd name="T89" fmla="*/ 433 h 2182"/>
                <a:gd name="T90" fmla="*/ 1818 w 2742"/>
                <a:gd name="T91" fmla="*/ 283 h 2182"/>
                <a:gd name="T92" fmla="*/ 1845 w 2742"/>
                <a:gd name="T93" fmla="*/ 171 h 2182"/>
                <a:gd name="T94" fmla="*/ 1891 w 2742"/>
                <a:gd name="T95" fmla="*/ 118 h 2182"/>
                <a:gd name="T96" fmla="*/ 1909 w 2742"/>
                <a:gd name="T97" fmla="*/ 186 h 2182"/>
                <a:gd name="T98" fmla="*/ 2005 w 2742"/>
                <a:gd name="T99" fmla="*/ 225 h 2182"/>
                <a:gd name="T100" fmla="*/ 1935 w 2742"/>
                <a:gd name="T101" fmla="*/ 135 h 2182"/>
                <a:gd name="T102" fmla="*/ 1996 w 2742"/>
                <a:gd name="T103" fmla="*/ 69 h 2182"/>
                <a:gd name="T104" fmla="*/ 1996 w 2742"/>
                <a:gd name="T105" fmla="*/ 31 h 2182"/>
                <a:gd name="T106" fmla="*/ 2034 w 2742"/>
                <a:gd name="T107" fmla="*/ 0 h 21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42"/>
                <a:gd name="T163" fmla="*/ 0 h 2182"/>
                <a:gd name="T164" fmla="*/ 2742 w 2742"/>
                <a:gd name="T165" fmla="*/ 2182 h 218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42" h="2182">
                  <a:moveTo>
                    <a:pt x="926" y="908"/>
                  </a:moveTo>
                  <a:cubicBezTo>
                    <a:pt x="877" y="906"/>
                    <a:pt x="867" y="898"/>
                    <a:pt x="822" y="896"/>
                  </a:cubicBezTo>
                  <a:cubicBezTo>
                    <a:pt x="806" y="893"/>
                    <a:pt x="790" y="887"/>
                    <a:pt x="774" y="884"/>
                  </a:cubicBezTo>
                  <a:cubicBezTo>
                    <a:pt x="768" y="880"/>
                    <a:pt x="756" y="872"/>
                    <a:pt x="756" y="872"/>
                  </a:cubicBezTo>
                  <a:cubicBezTo>
                    <a:pt x="733" y="875"/>
                    <a:pt x="741" y="879"/>
                    <a:pt x="726" y="884"/>
                  </a:cubicBezTo>
                  <a:cubicBezTo>
                    <a:pt x="718" y="895"/>
                    <a:pt x="721" y="897"/>
                    <a:pt x="726" y="908"/>
                  </a:cubicBezTo>
                  <a:cubicBezTo>
                    <a:pt x="728" y="912"/>
                    <a:pt x="730" y="920"/>
                    <a:pt x="730" y="920"/>
                  </a:cubicBezTo>
                  <a:cubicBezTo>
                    <a:pt x="700" y="930"/>
                    <a:pt x="674" y="909"/>
                    <a:pt x="648" y="900"/>
                  </a:cubicBezTo>
                  <a:cubicBezTo>
                    <a:pt x="640" y="876"/>
                    <a:pt x="628" y="879"/>
                    <a:pt x="602" y="876"/>
                  </a:cubicBezTo>
                  <a:cubicBezTo>
                    <a:pt x="593" y="870"/>
                    <a:pt x="591" y="870"/>
                    <a:pt x="580" y="872"/>
                  </a:cubicBezTo>
                  <a:cubicBezTo>
                    <a:pt x="569" y="868"/>
                    <a:pt x="576" y="871"/>
                    <a:pt x="562" y="862"/>
                  </a:cubicBezTo>
                  <a:cubicBezTo>
                    <a:pt x="560" y="861"/>
                    <a:pt x="556" y="858"/>
                    <a:pt x="556" y="858"/>
                  </a:cubicBezTo>
                  <a:cubicBezTo>
                    <a:pt x="554" y="856"/>
                    <a:pt x="550" y="850"/>
                    <a:pt x="550" y="846"/>
                  </a:cubicBezTo>
                  <a:cubicBezTo>
                    <a:pt x="551" y="840"/>
                    <a:pt x="556" y="828"/>
                    <a:pt x="556" y="828"/>
                  </a:cubicBezTo>
                  <a:cubicBezTo>
                    <a:pt x="554" y="796"/>
                    <a:pt x="560" y="791"/>
                    <a:pt x="530" y="794"/>
                  </a:cubicBezTo>
                  <a:cubicBezTo>
                    <a:pt x="519" y="805"/>
                    <a:pt x="518" y="800"/>
                    <a:pt x="506" y="796"/>
                  </a:cubicBezTo>
                  <a:cubicBezTo>
                    <a:pt x="491" y="797"/>
                    <a:pt x="479" y="800"/>
                    <a:pt x="464" y="802"/>
                  </a:cubicBezTo>
                  <a:cubicBezTo>
                    <a:pt x="457" y="801"/>
                    <a:pt x="449" y="802"/>
                    <a:pt x="442" y="800"/>
                  </a:cubicBezTo>
                  <a:cubicBezTo>
                    <a:pt x="440" y="799"/>
                    <a:pt x="438" y="796"/>
                    <a:pt x="436" y="796"/>
                  </a:cubicBezTo>
                  <a:cubicBezTo>
                    <a:pt x="417" y="794"/>
                    <a:pt x="394" y="803"/>
                    <a:pt x="376" y="808"/>
                  </a:cubicBezTo>
                  <a:cubicBezTo>
                    <a:pt x="366" y="811"/>
                    <a:pt x="356" y="815"/>
                    <a:pt x="346" y="818"/>
                  </a:cubicBezTo>
                  <a:cubicBezTo>
                    <a:pt x="340" y="820"/>
                    <a:pt x="328" y="824"/>
                    <a:pt x="328" y="824"/>
                  </a:cubicBezTo>
                  <a:cubicBezTo>
                    <a:pt x="302" y="821"/>
                    <a:pt x="278" y="820"/>
                    <a:pt x="252" y="822"/>
                  </a:cubicBezTo>
                  <a:cubicBezTo>
                    <a:pt x="245" y="824"/>
                    <a:pt x="239" y="826"/>
                    <a:pt x="232" y="830"/>
                  </a:cubicBezTo>
                  <a:cubicBezTo>
                    <a:pt x="231" y="832"/>
                    <a:pt x="231" y="834"/>
                    <a:pt x="230" y="836"/>
                  </a:cubicBezTo>
                  <a:cubicBezTo>
                    <a:pt x="228" y="838"/>
                    <a:pt x="225" y="838"/>
                    <a:pt x="224" y="840"/>
                  </a:cubicBezTo>
                  <a:cubicBezTo>
                    <a:pt x="217" y="852"/>
                    <a:pt x="222" y="860"/>
                    <a:pt x="210" y="866"/>
                  </a:cubicBezTo>
                  <a:cubicBezTo>
                    <a:pt x="204" y="870"/>
                    <a:pt x="198" y="874"/>
                    <a:pt x="192" y="878"/>
                  </a:cubicBezTo>
                  <a:cubicBezTo>
                    <a:pt x="188" y="881"/>
                    <a:pt x="180" y="886"/>
                    <a:pt x="180" y="886"/>
                  </a:cubicBezTo>
                  <a:cubicBezTo>
                    <a:pt x="178" y="891"/>
                    <a:pt x="173" y="893"/>
                    <a:pt x="172" y="898"/>
                  </a:cubicBezTo>
                  <a:cubicBezTo>
                    <a:pt x="170" y="907"/>
                    <a:pt x="174" y="927"/>
                    <a:pt x="164" y="936"/>
                  </a:cubicBezTo>
                  <a:cubicBezTo>
                    <a:pt x="156" y="943"/>
                    <a:pt x="144" y="950"/>
                    <a:pt x="134" y="954"/>
                  </a:cubicBezTo>
                  <a:cubicBezTo>
                    <a:pt x="134" y="954"/>
                    <a:pt x="119" y="959"/>
                    <a:pt x="116" y="960"/>
                  </a:cubicBezTo>
                  <a:cubicBezTo>
                    <a:pt x="114" y="961"/>
                    <a:pt x="110" y="962"/>
                    <a:pt x="110" y="962"/>
                  </a:cubicBezTo>
                  <a:cubicBezTo>
                    <a:pt x="101" y="971"/>
                    <a:pt x="91" y="981"/>
                    <a:pt x="80" y="988"/>
                  </a:cubicBezTo>
                  <a:cubicBezTo>
                    <a:pt x="74" y="998"/>
                    <a:pt x="71" y="1010"/>
                    <a:pt x="62" y="1016"/>
                  </a:cubicBezTo>
                  <a:cubicBezTo>
                    <a:pt x="57" y="1024"/>
                    <a:pt x="49" y="1028"/>
                    <a:pt x="42" y="1036"/>
                  </a:cubicBezTo>
                  <a:cubicBezTo>
                    <a:pt x="35" y="1044"/>
                    <a:pt x="33" y="1056"/>
                    <a:pt x="30" y="1066"/>
                  </a:cubicBezTo>
                  <a:cubicBezTo>
                    <a:pt x="27" y="1074"/>
                    <a:pt x="25" y="1082"/>
                    <a:pt x="22" y="1090"/>
                  </a:cubicBezTo>
                  <a:cubicBezTo>
                    <a:pt x="21" y="1094"/>
                    <a:pt x="18" y="1102"/>
                    <a:pt x="18" y="1102"/>
                  </a:cubicBezTo>
                  <a:cubicBezTo>
                    <a:pt x="21" y="1111"/>
                    <a:pt x="36" y="1126"/>
                    <a:pt x="36" y="1126"/>
                  </a:cubicBezTo>
                  <a:cubicBezTo>
                    <a:pt x="34" y="1133"/>
                    <a:pt x="22" y="1142"/>
                    <a:pt x="22" y="1142"/>
                  </a:cubicBezTo>
                  <a:cubicBezTo>
                    <a:pt x="19" y="1152"/>
                    <a:pt x="23" y="1158"/>
                    <a:pt x="32" y="1164"/>
                  </a:cubicBezTo>
                  <a:cubicBezTo>
                    <a:pt x="38" y="1181"/>
                    <a:pt x="22" y="1205"/>
                    <a:pt x="8" y="1214"/>
                  </a:cubicBezTo>
                  <a:cubicBezTo>
                    <a:pt x="0" y="1238"/>
                    <a:pt x="6" y="1237"/>
                    <a:pt x="16" y="1256"/>
                  </a:cubicBezTo>
                  <a:cubicBezTo>
                    <a:pt x="31" y="1285"/>
                    <a:pt x="40" y="1292"/>
                    <a:pt x="70" y="1302"/>
                  </a:cubicBezTo>
                  <a:cubicBezTo>
                    <a:pt x="80" y="1316"/>
                    <a:pt x="75" y="1311"/>
                    <a:pt x="84" y="1320"/>
                  </a:cubicBezTo>
                  <a:cubicBezTo>
                    <a:pt x="83" y="1326"/>
                    <a:pt x="79" y="1330"/>
                    <a:pt x="78" y="1336"/>
                  </a:cubicBezTo>
                  <a:cubicBezTo>
                    <a:pt x="77" y="1346"/>
                    <a:pt x="93" y="1361"/>
                    <a:pt x="98" y="1368"/>
                  </a:cubicBezTo>
                  <a:cubicBezTo>
                    <a:pt x="103" y="1376"/>
                    <a:pt x="122" y="1382"/>
                    <a:pt x="122" y="1382"/>
                  </a:cubicBezTo>
                  <a:cubicBezTo>
                    <a:pt x="125" y="1381"/>
                    <a:pt x="128" y="1382"/>
                    <a:pt x="130" y="1380"/>
                  </a:cubicBezTo>
                  <a:cubicBezTo>
                    <a:pt x="132" y="1379"/>
                    <a:pt x="130" y="1375"/>
                    <a:pt x="132" y="1374"/>
                  </a:cubicBezTo>
                  <a:cubicBezTo>
                    <a:pt x="134" y="1373"/>
                    <a:pt x="143" y="1384"/>
                    <a:pt x="144" y="1384"/>
                  </a:cubicBezTo>
                  <a:cubicBezTo>
                    <a:pt x="158" y="1396"/>
                    <a:pt x="177" y="1406"/>
                    <a:pt x="194" y="1412"/>
                  </a:cubicBezTo>
                  <a:cubicBezTo>
                    <a:pt x="197" y="1422"/>
                    <a:pt x="202" y="1420"/>
                    <a:pt x="212" y="1418"/>
                  </a:cubicBezTo>
                  <a:cubicBezTo>
                    <a:pt x="216" y="1415"/>
                    <a:pt x="220" y="1413"/>
                    <a:pt x="224" y="1410"/>
                  </a:cubicBezTo>
                  <a:cubicBezTo>
                    <a:pt x="228" y="1408"/>
                    <a:pt x="236" y="1406"/>
                    <a:pt x="236" y="1406"/>
                  </a:cubicBezTo>
                  <a:cubicBezTo>
                    <a:pt x="256" y="1413"/>
                    <a:pt x="278" y="1414"/>
                    <a:pt x="298" y="1416"/>
                  </a:cubicBezTo>
                  <a:cubicBezTo>
                    <a:pt x="307" y="1422"/>
                    <a:pt x="304" y="1427"/>
                    <a:pt x="316" y="1424"/>
                  </a:cubicBezTo>
                  <a:cubicBezTo>
                    <a:pt x="317" y="1416"/>
                    <a:pt x="316" y="1408"/>
                    <a:pt x="318" y="1400"/>
                  </a:cubicBezTo>
                  <a:cubicBezTo>
                    <a:pt x="322" y="1387"/>
                    <a:pt x="342" y="1413"/>
                    <a:pt x="346" y="1414"/>
                  </a:cubicBezTo>
                  <a:cubicBezTo>
                    <a:pt x="355" y="1400"/>
                    <a:pt x="370" y="1401"/>
                    <a:pt x="386" y="1400"/>
                  </a:cubicBezTo>
                  <a:cubicBezTo>
                    <a:pt x="395" y="1397"/>
                    <a:pt x="401" y="1391"/>
                    <a:pt x="410" y="1388"/>
                  </a:cubicBezTo>
                  <a:cubicBezTo>
                    <a:pt x="424" y="1390"/>
                    <a:pt x="438" y="1393"/>
                    <a:pt x="452" y="1398"/>
                  </a:cubicBezTo>
                  <a:cubicBezTo>
                    <a:pt x="454" y="1400"/>
                    <a:pt x="458" y="1406"/>
                    <a:pt x="458" y="1410"/>
                  </a:cubicBezTo>
                  <a:cubicBezTo>
                    <a:pt x="458" y="1414"/>
                    <a:pt x="454" y="1422"/>
                    <a:pt x="454" y="1422"/>
                  </a:cubicBezTo>
                  <a:cubicBezTo>
                    <a:pt x="462" y="1427"/>
                    <a:pt x="471" y="1429"/>
                    <a:pt x="480" y="1432"/>
                  </a:cubicBezTo>
                  <a:cubicBezTo>
                    <a:pt x="482" y="1433"/>
                    <a:pt x="486" y="1434"/>
                    <a:pt x="486" y="1434"/>
                  </a:cubicBezTo>
                  <a:cubicBezTo>
                    <a:pt x="498" y="1430"/>
                    <a:pt x="511" y="1431"/>
                    <a:pt x="522" y="1438"/>
                  </a:cubicBezTo>
                  <a:cubicBezTo>
                    <a:pt x="526" y="1444"/>
                    <a:pt x="530" y="1450"/>
                    <a:pt x="534" y="1456"/>
                  </a:cubicBezTo>
                  <a:cubicBezTo>
                    <a:pt x="537" y="1460"/>
                    <a:pt x="542" y="1468"/>
                    <a:pt x="542" y="1468"/>
                  </a:cubicBezTo>
                  <a:cubicBezTo>
                    <a:pt x="537" y="1484"/>
                    <a:pt x="531" y="1500"/>
                    <a:pt x="526" y="1516"/>
                  </a:cubicBezTo>
                  <a:cubicBezTo>
                    <a:pt x="522" y="1527"/>
                    <a:pt x="525" y="1520"/>
                    <a:pt x="516" y="1534"/>
                  </a:cubicBezTo>
                  <a:cubicBezTo>
                    <a:pt x="515" y="1536"/>
                    <a:pt x="512" y="1540"/>
                    <a:pt x="512" y="1540"/>
                  </a:cubicBezTo>
                  <a:cubicBezTo>
                    <a:pt x="516" y="1577"/>
                    <a:pt x="528" y="1570"/>
                    <a:pt x="546" y="1594"/>
                  </a:cubicBezTo>
                  <a:cubicBezTo>
                    <a:pt x="568" y="1622"/>
                    <a:pt x="585" y="1649"/>
                    <a:pt x="594" y="1684"/>
                  </a:cubicBezTo>
                  <a:cubicBezTo>
                    <a:pt x="593" y="1702"/>
                    <a:pt x="601" y="1747"/>
                    <a:pt x="578" y="1762"/>
                  </a:cubicBezTo>
                  <a:cubicBezTo>
                    <a:pt x="569" y="1790"/>
                    <a:pt x="576" y="1763"/>
                    <a:pt x="572" y="1818"/>
                  </a:cubicBezTo>
                  <a:cubicBezTo>
                    <a:pt x="571" y="1829"/>
                    <a:pt x="560" y="1837"/>
                    <a:pt x="556" y="1848"/>
                  </a:cubicBezTo>
                  <a:cubicBezTo>
                    <a:pt x="560" y="1877"/>
                    <a:pt x="572" y="1890"/>
                    <a:pt x="592" y="1910"/>
                  </a:cubicBezTo>
                  <a:cubicBezTo>
                    <a:pt x="596" y="1914"/>
                    <a:pt x="600" y="1917"/>
                    <a:pt x="602" y="1922"/>
                  </a:cubicBezTo>
                  <a:cubicBezTo>
                    <a:pt x="604" y="1926"/>
                    <a:pt x="606" y="1934"/>
                    <a:pt x="606" y="1934"/>
                  </a:cubicBezTo>
                  <a:cubicBezTo>
                    <a:pt x="608" y="1959"/>
                    <a:pt x="609" y="1976"/>
                    <a:pt x="612" y="1998"/>
                  </a:cubicBezTo>
                  <a:cubicBezTo>
                    <a:pt x="614" y="2012"/>
                    <a:pt x="613" y="2008"/>
                    <a:pt x="618" y="2022"/>
                  </a:cubicBezTo>
                  <a:cubicBezTo>
                    <a:pt x="619" y="2024"/>
                    <a:pt x="620" y="2028"/>
                    <a:pt x="620" y="2028"/>
                  </a:cubicBezTo>
                  <a:cubicBezTo>
                    <a:pt x="622" y="2048"/>
                    <a:pt x="623" y="2060"/>
                    <a:pt x="640" y="2072"/>
                  </a:cubicBezTo>
                  <a:cubicBezTo>
                    <a:pt x="645" y="2079"/>
                    <a:pt x="649" y="2083"/>
                    <a:pt x="656" y="2088"/>
                  </a:cubicBezTo>
                  <a:cubicBezTo>
                    <a:pt x="661" y="2104"/>
                    <a:pt x="669" y="2120"/>
                    <a:pt x="674" y="2136"/>
                  </a:cubicBezTo>
                  <a:cubicBezTo>
                    <a:pt x="673" y="2142"/>
                    <a:pt x="675" y="2149"/>
                    <a:pt x="672" y="2154"/>
                  </a:cubicBezTo>
                  <a:cubicBezTo>
                    <a:pt x="670" y="2158"/>
                    <a:pt x="660" y="2162"/>
                    <a:pt x="660" y="2162"/>
                  </a:cubicBezTo>
                  <a:cubicBezTo>
                    <a:pt x="649" y="2179"/>
                    <a:pt x="678" y="2181"/>
                    <a:pt x="688" y="2182"/>
                  </a:cubicBezTo>
                  <a:cubicBezTo>
                    <a:pt x="716" y="2176"/>
                    <a:pt x="741" y="2170"/>
                    <a:pt x="770" y="2168"/>
                  </a:cubicBezTo>
                  <a:cubicBezTo>
                    <a:pt x="794" y="2164"/>
                    <a:pt x="816" y="2159"/>
                    <a:pt x="840" y="2156"/>
                  </a:cubicBezTo>
                  <a:cubicBezTo>
                    <a:pt x="844" y="2155"/>
                    <a:pt x="848" y="2154"/>
                    <a:pt x="852" y="2152"/>
                  </a:cubicBezTo>
                  <a:cubicBezTo>
                    <a:pt x="854" y="2151"/>
                    <a:pt x="856" y="2149"/>
                    <a:pt x="858" y="2148"/>
                  </a:cubicBezTo>
                  <a:cubicBezTo>
                    <a:pt x="862" y="2146"/>
                    <a:pt x="870" y="2144"/>
                    <a:pt x="870" y="2144"/>
                  </a:cubicBezTo>
                  <a:cubicBezTo>
                    <a:pt x="877" y="2137"/>
                    <a:pt x="884" y="2129"/>
                    <a:pt x="892" y="2124"/>
                  </a:cubicBezTo>
                  <a:cubicBezTo>
                    <a:pt x="897" y="2117"/>
                    <a:pt x="901" y="2113"/>
                    <a:pt x="908" y="2108"/>
                  </a:cubicBezTo>
                  <a:cubicBezTo>
                    <a:pt x="914" y="2099"/>
                    <a:pt x="926" y="2093"/>
                    <a:pt x="936" y="2090"/>
                  </a:cubicBezTo>
                  <a:cubicBezTo>
                    <a:pt x="951" y="2075"/>
                    <a:pt x="965" y="2059"/>
                    <a:pt x="972" y="2038"/>
                  </a:cubicBezTo>
                  <a:cubicBezTo>
                    <a:pt x="971" y="2034"/>
                    <a:pt x="970" y="2030"/>
                    <a:pt x="970" y="2026"/>
                  </a:cubicBezTo>
                  <a:cubicBezTo>
                    <a:pt x="970" y="1985"/>
                    <a:pt x="979" y="1999"/>
                    <a:pt x="1002" y="1984"/>
                  </a:cubicBezTo>
                  <a:cubicBezTo>
                    <a:pt x="1008" y="1976"/>
                    <a:pt x="1013" y="1969"/>
                    <a:pt x="1016" y="1960"/>
                  </a:cubicBezTo>
                  <a:cubicBezTo>
                    <a:pt x="1015" y="1938"/>
                    <a:pt x="1017" y="1912"/>
                    <a:pt x="1004" y="1892"/>
                  </a:cubicBezTo>
                  <a:cubicBezTo>
                    <a:pt x="1009" y="1878"/>
                    <a:pt x="1025" y="1886"/>
                    <a:pt x="1036" y="1890"/>
                  </a:cubicBezTo>
                  <a:cubicBezTo>
                    <a:pt x="1040" y="1896"/>
                    <a:pt x="1040" y="1907"/>
                    <a:pt x="1044" y="1896"/>
                  </a:cubicBezTo>
                  <a:cubicBezTo>
                    <a:pt x="1045" y="1882"/>
                    <a:pt x="1045" y="1868"/>
                    <a:pt x="1046" y="1854"/>
                  </a:cubicBezTo>
                  <a:cubicBezTo>
                    <a:pt x="1047" y="1843"/>
                    <a:pt x="1077" y="1840"/>
                    <a:pt x="1086" y="1834"/>
                  </a:cubicBezTo>
                  <a:cubicBezTo>
                    <a:pt x="1092" y="1825"/>
                    <a:pt x="1105" y="1818"/>
                    <a:pt x="1114" y="1812"/>
                  </a:cubicBezTo>
                  <a:cubicBezTo>
                    <a:pt x="1118" y="1809"/>
                    <a:pt x="1126" y="1804"/>
                    <a:pt x="1126" y="1804"/>
                  </a:cubicBezTo>
                  <a:cubicBezTo>
                    <a:pt x="1137" y="1788"/>
                    <a:pt x="1125" y="1773"/>
                    <a:pt x="1122" y="1756"/>
                  </a:cubicBezTo>
                  <a:cubicBezTo>
                    <a:pt x="1124" y="1742"/>
                    <a:pt x="1126" y="1740"/>
                    <a:pt x="1130" y="1728"/>
                  </a:cubicBezTo>
                  <a:cubicBezTo>
                    <a:pt x="1127" y="1713"/>
                    <a:pt x="1120" y="1712"/>
                    <a:pt x="1110" y="1702"/>
                  </a:cubicBezTo>
                  <a:cubicBezTo>
                    <a:pt x="1108" y="1696"/>
                    <a:pt x="1104" y="1684"/>
                    <a:pt x="1104" y="1684"/>
                  </a:cubicBezTo>
                  <a:cubicBezTo>
                    <a:pt x="1105" y="1664"/>
                    <a:pt x="1105" y="1644"/>
                    <a:pt x="1106" y="1624"/>
                  </a:cubicBezTo>
                  <a:cubicBezTo>
                    <a:pt x="1108" y="1587"/>
                    <a:pt x="1144" y="1574"/>
                    <a:pt x="1166" y="1552"/>
                  </a:cubicBezTo>
                  <a:cubicBezTo>
                    <a:pt x="1169" y="1544"/>
                    <a:pt x="1175" y="1544"/>
                    <a:pt x="1178" y="1536"/>
                  </a:cubicBezTo>
                  <a:cubicBezTo>
                    <a:pt x="1183" y="1524"/>
                    <a:pt x="1181" y="1521"/>
                    <a:pt x="1190" y="1512"/>
                  </a:cubicBezTo>
                  <a:cubicBezTo>
                    <a:pt x="1194" y="1501"/>
                    <a:pt x="1204" y="1484"/>
                    <a:pt x="1216" y="1480"/>
                  </a:cubicBezTo>
                  <a:cubicBezTo>
                    <a:pt x="1222" y="1471"/>
                    <a:pt x="1229" y="1464"/>
                    <a:pt x="1238" y="1458"/>
                  </a:cubicBezTo>
                  <a:cubicBezTo>
                    <a:pt x="1243" y="1451"/>
                    <a:pt x="1247" y="1451"/>
                    <a:pt x="1254" y="1446"/>
                  </a:cubicBezTo>
                  <a:cubicBezTo>
                    <a:pt x="1259" y="1439"/>
                    <a:pt x="1262" y="1437"/>
                    <a:pt x="1270" y="1434"/>
                  </a:cubicBezTo>
                  <a:cubicBezTo>
                    <a:pt x="1279" y="1420"/>
                    <a:pt x="1274" y="1425"/>
                    <a:pt x="1284" y="1418"/>
                  </a:cubicBezTo>
                  <a:cubicBezTo>
                    <a:pt x="1292" y="1406"/>
                    <a:pt x="1300" y="1394"/>
                    <a:pt x="1308" y="1382"/>
                  </a:cubicBezTo>
                  <a:cubicBezTo>
                    <a:pt x="1313" y="1374"/>
                    <a:pt x="1315" y="1359"/>
                    <a:pt x="1318" y="1350"/>
                  </a:cubicBezTo>
                  <a:cubicBezTo>
                    <a:pt x="1322" y="1339"/>
                    <a:pt x="1319" y="1346"/>
                    <a:pt x="1328" y="1332"/>
                  </a:cubicBezTo>
                  <a:cubicBezTo>
                    <a:pt x="1333" y="1324"/>
                    <a:pt x="1333" y="1313"/>
                    <a:pt x="1336" y="1304"/>
                  </a:cubicBezTo>
                  <a:cubicBezTo>
                    <a:pt x="1333" y="1289"/>
                    <a:pt x="1329" y="1295"/>
                    <a:pt x="1316" y="1298"/>
                  </a:cubicBezTo>
                  <a:cubicBezTo>
                    <a:pt x="1290" y="1315"/>
                    <a:pt x="1252" y="1311"/>
                    <a:pt x="1224" y="1312"/>
                  </a:cubicBezTo>
                  <a:cubicBezTo>
                    <a:pt x="1186" y="1309"/>
                    <a:pt x="1190" y="1304"/>
                    <a:pt x="1168" y="1282"/>
                  </a:cubicBezTo>
                  <a:cubicBezTo>
                    <a:pt x="1163" y="1266"/>
                    <a:pt x="1153" y="1259"/>
                    <a:pt x="1140" y="1250"/>
                  </a:cubicBezTo>
                  <a:cubicBezTo>
                    <a:pt x="1135" y="1246"/>
                    <a:pt x="1122" y="1242"/>
                    <a:pt x="1122" y="1242"/>
                  </a:cubicBezTo>
                  <a:cubicBezTo>
                    <a:pt x="1113" y="1215"/>
                    <a:pt x="1102" y="1190"/>
                    <a:pt x="1086" y="1166"/>
                  </a:cubicBezTo>
                  <a:cubicBezTo>
                    <a:pt x="1079" y="1156"/>
                    <a:pt x="1084" y="1161"/>
                    <a:pt x="1070" y="1152"/>
                  </a:cubicBezTo>
                  <a:cubicBezTo>
                    <a:pt x="1066" y="1149"/>
                    <a:pt x="1058" y="1144"/>
                    <a:pt x="1058" y="1144"/>
                  </a:cubicBezTo>
                  <a:cubicBezTo>
                    <a:pt x="1046" y="1126"/>
                    <a:pt x="1056" y="1104"/>
                    <a:pt x="1044" y="1086"/>
                  </a:cubicBezTo>
                  <a:cubicBezTo>
                    <a:pt x="1029" y="1063"/>
                    <a:pt x="1009" y="1033"/>
                    <a:pt x="990" y="1014"/>
                  </a:cubicBezTo>
                  <a:cubicBezTo>
                    <a:pt x="986" y="996"/>
                    <a:pt x="980" y="985"/>
                    <a:pt x="970" y="970"/>
                  </a:cubicBezTo>
                  <a:cubicBezTo>
                    <a:pt x="966" y="965"/>
                    <a:pt x="962" y="952"/>
                    <a:pt x="962" y="952"/>
                  </a:cubicBezTo>
                  <a:cubicBezTo>
                    <a:pt x="985" y="944"/>
                    <a:pt x="1006" y="982"/>
                    <a:pt x="1020" y="996"/>
                  </a:cubicBezTo>
                  <a:cubicBezTo>
                    <a:pt x="1026" y="1015"/>
                    <a:pt x="1026" y="1017"/>
                    <a:pt x="1046" y="1024"/>
                  </a:cubicBezTo>
                  <a:cubicBezTo>
                    <a:pt x="1053" y="1026"/>
                    <a:pt x="1064" y="1036"/>
                    <a:pt x="1064" y="1036"/>
                  </a:cubicBezTo>
                  <a:cubicBezTo>
                    <a:pt x="1069" y="1044"/>
                    <a:pt x="1075" y="1050"/>
                    <a:pt x="1080" y="1058"/>
                  </a:cubicBezTo>
                  <a:cubicBezTo>
                    <a:pt x="1081" y="1075"/>
                    <a:pt x="1082" y="1082"/>
                    <a:pt x="1086" y="1096"/>
                  </a:cubicBezTo>
                  <a:cubicBezTo>
                    <a:pt x="1089" y="1125"/>
                    <a:pt x="1091" y="1124"/>
                    <a:pt x="1116" y="1132"/>
                  </a:cubicBezTo>
                  <a:cubicBezTo>
                    <a:pt x="1122" y="1138"/>
                    <a:pt x="1126" y="1144"/>
                    <a:pt x="1132" y="1150"/>
                  </a:cubicBezTo>
                  <a:cubicBezTo>
                    <a:pt x="1133" y="1152"/>
                    <a:pt x="1134" y="1154"/>
                    <a:pt x="1134" y="1156"/>
                  </a:cubicBezTo>
                  <a:cubicBezTo>
                    <a:pt x="1135" y="1161"/>
                    <a:pt x="1135" y="1167"/>
                    <a:pt x="1136" y="1172"/>
                  </a:cubicBezTo>
                  <a:cubicBezTo>
                    <a:pt x="1139" y="1182"/>
                    <a:pt x="1157" y="1187"/>
                    <a:pt x="1164" y="1194"/>
                  </a:cubicBezTo>
                  <a:cubicBezTo>
                    <a:pt x="1179" y="1238"/>
                    <a:pt x="1157" y="1261"/>
                    <a:pt x="1210" y="1274"/>
                  </a:cubicBezTo>
                  <a:cubicBezTo>
                    <a:pt x="1225" y="1272"/>
                    <a:pt x="1231" y="1274"/>
                    <a:pt x="1242" y="1266"/>
                  </a:cubicBezTo>
                  <a:cubicBezTo>
                    <a:pt x="1248" y="1257"/>
                    <a:pt x="1255" y="1255"/>
                    <a:pt x="1264" y="1250"/>
                  </a:cubicBezTo>
                  <a:cubicBezTo>
                    <a:pt x="1292" y="1234"/>
                    <a:pt x="1301" y="1229"/>
                    <a:pt x="1334" y="1222"/>
                  </a:cubicBezTo>
                  <a:cubicBezTo>
                    <a:pt x="1343" y="1220"/>
                    <a:pt x="1353" y="1217"/>
                    <a:pt x="1362" y="1214"/>
                  </a:cubicBezTo>
                  <a:cubicBezTo>
                    <a:pt x="1371" y="1211"/>
                    <a:pt x="1377" y="1201"/>
                    <a:pt x="1386" y="1198"/>
                  </a:cubicBezTo>
                  <a:cubicBezTo>
                    <a:pt x="1398" y="1194"/>
                    <a:pt x="1410" y="1193"/>
                    <a:pt x="1420" y="1186"/>
                  </a:cubicBezTo>
                  <a:cubicBezTo>
                    <a:pt x="1426" y="1177"/>
                    <a:pt x="1435" y="1171"/>
                    <a:pt x="1440" y="1162"/>
                  </a:cubicBezTo>
                  <a:cubicBezTo>
                    <a:pt x="1446" y="1150"/>
                    <a:pt x="1448" y="1136"/>
                    <a:pt x="1460" y="1128"/>
                  </a:cubicBezTo>
                  <a:cubicBezTo>
                    <a:pt x="1467" y="1117"/>
                    <a:pt x="1470" y="1104"/>
                    <a:pt x="1474" y="1092"/>
                  </a:cubicBezTo>
                  <a:cubicBezTo>
                    <a:pt x="1476" y="1085"/>
                    <a:pt x="1482" y="1081"/>
                    <a:pt x="1484" y="1074"/>
                  </a:cubicBezTo>
                  <a:cubicBezTo>
                    <a:pt x="1475" y="1071"/>
                    <a:pt x="1475" y="1077"/>
                    <a:pt x="1466" y="1080"/>
                  </a:cubicBezTo>
                  <a:cubicBezTo>
                    <a:pt x="1461" y="1073"/>
                    <a:pt x="1467" y="1065"/>
                    <a:pt x="1460" y="1060"/>
                  </a:cubicBezTo>
                  <a:cubicBezTo>
                    <a:pt x="1455" y="1057"/>
                    <a:pt x="1442" y="1054"/>
                    <a:pt x="1442" y="1054"/>
                  </a:cubicBezTo>
                  <a:cubicBezTo>
                    <a:pt x="1432" y="1044"/>
                    <a:pt x="1430" y="1047"/>
                    <a:pt x="1418" y="1052"/>
                  </a:cubicBezTo>
                  <a:cubicBezTo>
                    <a:pt x="1414" y="1054"/>
                    <a:pt x="1406" y="1056"/>
                    <a:pt x="1406" y="1056"/>
                  </a:cubicBezTo>
                  <a:cubicBezTo>
                    <a:pt x="1402" y="1055"/>
                    <a:pt x="1397" y="1057"/>
                    <a:pt x="1394" y="1054"/>
                  </a:cubicBezTo>
                  <a:cubicBezTo>
                    <a:pt x="1391" y="1051"/>
                    <a:pt x="1390" y="1042"/>
                    <a:pt x="1390" y="1042"/>
                  </a:cubicBezTo>
                  <a:cubicBezTo>
                    <a:pt x="1392" y="1041"/>
                    <a:pt x="1394" y="1039"/>
                    <a:pt x="1396" y="1038"/>
                  </a:cubicBezTo>
                  <a:cubicBezTo>
                    <a:pt x="1410" y="1034"/>
                    <a:pt x="1419" y="1042"/>
                    <a:pt x="1410" y="1022"/>
                  </a:cubicBezTo>
                  <a:cubicBezTo>
                    <a:pt x="1409" y="1020"/>
                    <a:pt x="1406" y="1019"/>
                    <a:pt x="1404" y="1018"/>
                  </a:cubicBezTo>
                  <a:cubicBezTo>
                    <a:pt x="1400" y="1019"/>
                    <a:pt x="1394" y="1018"/>
                    <a:pt x="1392" y="1022"/>
                  </a:cubicBezTo>
                  <a:cubicBezTo>
                    <a:pt x="1391" y="1024"/>
                    <a:pt x="1390" y="1026"/>
                    <a:pt x="1388" y="1028"/>
                  </a:cubicBezTo>
                  <a:cubicBezTo>
                    <a:pt x="1377" y="1037"/>
                    <a:pt x="1363" y="1040"/>
                    <a:pt x="1350" y="1044"/>
                  </a:cubicBezTo>
                  <a:cubicBezTo>
                    <a:pt x="1345" y="1043"/>
                    <a:pt x="1339" y="1041"/>
                    <a:pt x="1334" y="1040"/>
                  </a:cubicBezTo>
                  <a:cubicBezTo>
                    <a:pt x="1331" y="1039"/>
                    <a:pt x="1326" y="1038"/>
                    <a:pt x="1326" y="1038"/>
                  </a:cubicBezTo>
                  <a:cubicBezTo>
                    <a:pt x="1314" y="1020"/>
                    <a:pt x="1311" y="1018"/>
                    <a:pt x="1290" y="1014"/>
                  </a:cubicBezTo>
                  <a:cubicBezTo>
                    <a:pt x="1291" y="1008"/>
                    <a:pt x="1294" y="1000"/>
                    <a:pt x="1290" y="994"/>
                  </a:cubicBezTo>
                  <a:cubicBezTo>
                    <a:pt x="1288" y="991"/>
                    <a:pt x="1276" y="986"/>
                    <a:pt x="1272" y="984"/>
                  </a:cubicBezTo>
                  <a:cubicBezTo>
                    <a:pt x="1268" y="982"/>
                    <a:pt x="1260" y="980"/>
                    <a:pt x="1260" y="980"/>
                  </a:cubicBezTo>
                  <a:cubicBezTo>
                    <a:pt x="1252" y="972"/>
                    <a:pt x="1244" y="968"/>
                    <a:pt x="1236" y="960"/>
                  </a:cubicBezTo>
                  <a:cubicBezTo>
                    <a:pt x="1238" y="947"/>
                    <a:pt x="1239" y="938"/>
                    <a:pt x="1252" y="934"/>
                  </a:cubicBezTo>
                  <a:cubicBezTo>
                    <a:pt x="1270" y="936"/>
                    <a:pt x="1286" y="940"/>
                    <a:pt x="1304" y="944"/>
                  </a:cubicBezTo>
                  <a:cubicBezTo>
                    <a:pt x="1311" y="954"/>
                    <a:pt x="1314" y="959"/>
                    <a:pt x="1324" y="966"/>
                  </a:cubicBezTo>
                  <a:cubicBezTo>
                    <a:pt x="1335" y="983"/>
                    <a:pt x="1346" y="985"/>
                    <a:pt x="1362" y="996"/>
                  </a:cubicBezTo>
                  <a:cubicBezTo>
                    <a:pt x="1374" y="995"/>
                    <a:pt x="1389" y="1000"/>
                    <a:pt x="1398" y="992"/>
                  </a:cubicBezTo>
                  <a:cubicBezTo>
                    <a:pt x="1411" y="982"/>
                    <a:pt x="1393" y="989"/>
                    <a:pt x="1408" y="984"/>
                  </a:cubicBezTo>
                  <a:cubicBezTo>
                    <a:pt x="1414" y="988"/>
                    <a:pt x="1420" y="990"/>
                    <a:pt x="1426" y="994"/>
                  </a:cubicBezTo>
                  <a:cubicBezTo>
                    <a:pt x="1435" y="1007"/>
                    <a:pt x="1454" y="1005"/>
                    <a:pt x="1468" y="1008"/>
                  </a:cubicBezTo>
                  <a:cubicBezTo>
                    <a:pt x="1491" y="1023"/>
                    <a:pt x="1475" y="1016"/>
                    <a:pt x="1518" y="1018"/>
                  </a:cubicBezTo>
                  <a:cubicBezTo>
                    <a:pt x="1531" y="1022"/>
                    <a:pt x="1538" y="1026"/>
                    <a:pt x="1546" y="1038"/>
                  </a:cubicBezTo>
                  <a:cubicBezTo>
                    <a:pt x="1542" y="1053"/>
                    <a:pt x="1552" y="1045"/>
                    <a:pt x="1560" y="1040"/>
                  </a:cubicBezTo>
                  <a:cubicBezTo>
                    <a:pt x="1563" y="1032"/>
                    <a:pt x="1567" y="1032"/>
                    <a:pt x="1570" y="1024"/>
                  </a:cubicBezTo>
                  <a:cubicBezTo>
                    <a:pt x="1583" y="1028"/>
                    <a:pt x="1580" y="1034"/>
                    <a:pt x="1578" y="1048"/>
                  </a:cubicBezTo>
                  <a:cubicBezTo>
                    <a:pt x="1590" y="1056"/>
                    <a:pt x="1603" y="1052"/>
                    <a:pt x="1616" y="1056"/>
                  </a:cubicBezTo>
                  <a:cubicBezTo>
                    <a:pt x="1625" y="1059"/>
                    <a:pt x="1631" y="1067"/>
                    <a:pt x="1640" y="1070"/>
                  </a:cubicBezTo>
                  <a:cubicBezTo>
                    <a:pt x="1655" y="1075"/>
                    <a:pt x="1670" y="1080"/>
                    <a:pt x="1682" y="1092"/>
                  </a:cubicBezTo>
                  <a:cubicBezTo>
                    <a:pt x="1686" y="1105"/>
                    <a:pt x="1692" y="1112"/>
                    <a:pt x="1704" y="1116"/>
                  </a:cubicBezTo>
                  <a:cubicBezTo>
                    <a:pt x="1710" y="1125"/>
                    <a:pt x="1713" y="1132"/>
                    <a:pt x="1722" y="1138"/>
                  </a:cubicBezTo>
                  <a:cubicBezTo>
                    <a:pt x="1740" y="1135"/>
                    <a:pt x="1732" y="1137"/>
                    <a:pt x="1748" y="1132"/>
                  </a:cubicBezTo>
                  <a:cubicBezTo>
                    <a:pt x="1750" y="1131"/>
                    <a:pt x="1754" y="1130"/>
                    <a:pt x="1754" y="1130"/>
                  </a:cubicBezTo>
                  <a:cubicBezTo>
                    <a:pt x="1767" y="1139"/>
                    <a:pt x="1757" y="1126"/>
                    <a:pt x="1754" y="1122"/>
                  </a:cubicBezTo>
                  <a:cubicBezTo>
                    <a:pt x="1750" y="1128"/>
                    <a:pt x="1744" y="1133"/>
                    <a:pt x="1742" y="1140"/>
                  </a:cubicBezTo>
                  <a:cubicBezTo>
                    <a:pt x="1741" y="1144"/>
                    <a:pt x="1738" y="1152"/>
                    <a:pt x="1738" y="1152"/>
                  </a:cubicBezTo>
                  <a:cubicBezTo>
                    <a:pt x="1739" y="1161"/>
                    <a:pt x="1741" y="1176"/>
                    <a:pt x="1754" y="1176"/>
                  </a:cubicBezTo>
                  <a:lnTo>
                    <a:pt x="1756" y="1222"/>
                  </a:lnTo>
                  <a:lnTo>
                    <a:pt x="1794" y="1340"/>
                  </a:lnTo>
                  <a:lnTo>
                    <a:pt x="1826" y="1378"/>
                  </a:lnTo>
                  <a:lnTo>
                    <a:pt x="1884" y="1326"/>
                  </a:lnTo>
                  <a:lnTo>
                    <a:pt x="1880" y="1290"/>
                  </a:lnTo>
                  <a:lnTo>
                    <a:pt x="1894" y="1280"/>
                  </a:lnTo>
                  <a:lnTo>
                    <a:pt x="1892" y="1236"/>
                  </a:lnTo>
                  <a:lnTo>
                    <a:pt x="1930" y="1222"/>
                  </a:lnTo>
                  <a:lnTo>
                    <a:pt x="2022" y="1142"/>
                  </a:lnTo>
                  <a:lnTo>
                    <a:pt x="2038" y="1122"/>
                  </a:lnTo>
                  <a:lnTo>
                    <a:pt x="2112" y="1102"/>
                  </a:lnTo>
                  <a:lnTo>
                    <a:pt x="2138" y="1132"/>
                  </a:lnTo>
                  <a:lnTo>
                    <a:pt x="2130" y="1146"/>
                  </a:lnTo>
                  <a:lnTo>
                    <a:pt x="2154" y="1170"/>
                  </a:lnTo>
                  <a:lnTo>
                    <a:pt x="2160" y="1200"/>
                  </a:lnTo>
                  <a:lnTo>
                    <a:pt x="2182" y="1210"/>
                  </a:lnTo>
                  <a:lnTo>
                    <a:pt x="2230" y="1192"/>
                  </a:lnTo>
                  <a:lnTo>
                    <a:pt x="2228" y="1300"/>
                  </a:lnTo>
                  <a:lnTo>
                    <a:pt x="2240" y="1276"/>
                  </a:lnTo>
                  <a:lnTo>
                    <a:pt x="2270" y="1334"/>
                  </a:lnTo>
                  <a:lnTo>
                    <a:pt x="2266" y="1374"/>
                  </a:lnTo>
                  <a:lnTo>
                    <a:pt x="2286" y="1350"/>
                  </a:lnTo>
                  <a:lnTo>
                    <a:pt x="2290" y="1330"/>
                  </a:lnTo>
                  <a:lnTo>
                    <a:pt x="2312" y="1296"/>
                  </a:lnTo>
                  <a:lnTo>
                    <a:pt x="2298" y="1278"/>
                  </a:lnTo>
                  <a:lnTo>
                    <a:pt x="2310" y="1258"/>
                  </a:lnTo>
                  <a:lnTo>
                    <a:pt x="2294" y="1218"/>
                  </a:lnTo>
                  <a:lnTo>
                    <a:pt x="2304" y="1188"/>
                  </a:lnTo>
                  <a:lnTo>
                    <a:pt x="2280" y="1196"/>
                  </a:lnTo>
                  <a:lnTo>
                    <a:pt x="2270" y="1168"/>
                  </a:lnTo>
                  <a:lnTo>
                    <a:pt x="2262" y="1128"/>
                  </a:lnTo>
                  <a:lnTo>
                    <a:pt x="2278" y="1090"/>
                  </a:lnTo>
                  <a:lnTo>
                    <a:pt x="2298" y="1116"/>
                  </a:lnTo>
                  <a:lnTo>
                    <a:pt x="2290" y="1176"/>
                  </a:lnTo>
                  <a:lnTo>
                    <a:pt x="2312" y="1134"/>
                  </a:lnTo>
                  <a:lnTo>
                    <a:pt x="2304" y="1102"/>
                  </a:lnTo>
                  <a:lnTo>
                    <a:pt x="2330" y="1080"/>
                  </a:lnTo>
                  <a:lnTo>
                    <a:pt x="2330" y="1066"/>
                  </a:lnTo>
                  <a:lnTo>
                    <a:pt x="2338" y="1070"/>
                  </a:lnTo>
                  <a:lnTo>
                    <a:pt x="2388" y="1012"/>
                  </a:lnTo>
                  <a:lnTo>
                    <a:pt x="2400" y="918"/>
                  </a:lnTo>
                  <a:lnTo>
                    <a:pt x="2406" y="880"/>
                  </a:lnTo>
                  <a:lnTo>
                    <a:pt x="2386" y="892"/>
                  </a:lnTo>
                  <a:lnTo>
                    <a:pt x="2378" y="878"/>
                  </a:lnTo>
                  <a:lnTo>
                    <a:pt x="2394" y="856"/>
                  </a:lnTo>
                  <a:lnTo>
                    <a:pt x="2362" y="796"/>
                  </a:lnTo>
                  <a:lnTo>
                    <a:pt x="2344" y="780"/>
                  </a:lnTo>
                  <a:lnTo>
                    <a:pt x="2372" y="732"/>
                  </a:lnTo>
                  <a:lnTo>
                    <a:pt x="2342" y="726"/>
                  </a:lnTo>
                  <a:lnTo>
                    <a:pt x="2318" y="716"/>
                  </a:lnTo>
                  <a:lnTo>
                    <a:pt x="2328" y="680"/>
                  </a:lnTo>
                  <a:lnTo>
                    <a:pt x="2344" y="658"/>
                  </a:lnTo>
                  <a:lnTo>
                    <a:pt x="2348" y="700"/>
                  </a:lnTo>
                  <a:lnTo>
                    <a:pt x="2378" y="674"/>
                  </a:lnTo>
                  <a:lnTo>
                    <a:pt x="2400" y="672"/>
                  </a:lnTo>
                  <a:lnTo>
                    <a:pt x="2390" y="700"/>
                  </a:lnTo>
                  <a:lnTo>
                    <a:pt x="2424" y="712"/>
                  </a:lnTo>
                  <a:lnTo>
                    <a:pt x="2414" y="734"/>
                  </a:lnTo>
                  <a:lnTo>
                    <a:pt x="2434" y="754"/>
                  </a:lnTo>
                  <a:lnTo>
                    <a:pt x="2434" y="790"/>
                  </a:lnTo>
                  <a:lnTo>
                    <a:pt x="2474" y="754"/>
                  </a:lnTo>
                  <a:lnTo>
                    <a:pt x="2460" y="716"/>
                  </a:lnTo>
                  <a:lnTo>
                    <a:pt x="2420" y="660"/>
                  </a:lnTo>
                  <a:lnTo>
                    <a:pt x="2434" y="640"/>
                  </a:lnTo>
                  <a:lnTo>
                    <a:pt x="2426" y="608"/>
                  </a:lnTo>
                  <a:lnTo>
                    <a:pt x="2452" y="578"/>
                  </a:lnTo>
                  <a:lnTo>
                    <a:pt x="2484" y="564"/>
                  </a:lnTo>
                  <a:lnTo>
                    <a:pt x="2482" y="500"/>
                  </a:lnTo>
                  <a:lnTo>
                    <a:pt x="2480" y="454"/>
                  </a:lnTo>
                  <a:lnTo>
                    <a:pt x="2470" y="414"/>
                  </a:lnTo>
                  <a:lnTo>
                    <a:pt x="2434" y="344"/>
                  </a:lnTo>
                  <a:lnTo>
                    <a:pt x="2428" y="378"/>
                  </a:lnTo>
                  <a:lnTo>
                    <a:pt x="2402" y="356"/>
                  </a:lnTo>
                  <a:lnTo>
                    <a:pt x="2380" y="366"/>
                  </a:lnTo>
                  <a:lnTo>
                    <a:pt x="2400" y="314"/>
                  </a:lnTo>
                  <a:lnTo>
                    <a:pt x="2420" y="270"/>
                  </a:lnTo>
                  <a:lnTo>
                    <a:pt x="2460" y="250"/>
                  </a:lnTo>
                  <a:lnTo>
                    <a:pt x="2464" y="228"/>
                  </a:lnTo>
                  <a:lnTo>
                    <a:pt x="2490" y="220"/>
                  </a:lnTo>
                  <a:lnTo>
                    <a:pt x="2490" y="240"/>
                  </a:lnTo>
                  <a:lnTo>
                    <a:pt x="2522" y="208"/>
                  </a:lnTo>
                  <a:lnTo>
                    <a:pt x="2504" y="200"/>
                  </a:lnTo>
                  <a:lnTo>
                    <a:pt x="2504" y="174"/>
                  </a:lnTo>
                  <a:lnTo>
                    <a:pt x="2526" y="158"/>
                  </a:lnTo>
                  <a:lnTo>
                    <a:pt x="2534" y="178"/>
                  </a:lnTo>
                  <a:lnTo>
                    <a:pt x="2564" y="148"/>
                  </a:lnTo>
                  <a:lnTo>
                    <a:pt x="2560" y="174"/>
                  </a:lnTo>
                  <a:lnTo>
                    <a:pt x="2562" y="196"/>
                  </a:lnTo>
                  <a:lnTo>
                    <a:pt x="2560" y="224"/>
                  </a:lnTo>
                  <a:lnTo>
                    <a:pt x="2550" y="248"/>
                  </a:lnTo>
                  <a:lnTo>
                    <a:pt x="2570" y="276"/>
                  </a:lnTo>
                  <a:lnTo>
                    <a:pt x="2578" y="296"/>
                  </a:lnTo>
                  <a:lnTo>
                    <a:pt x="2590" y="292"/>
                  </a:lnTo>
                  <a:lnTo>
                    <a:pt x="2650" y="354"/>
                  </a:lnTo>
                  <a:lnTo>
                    <a:pt x="2662" y="324"/>
                  </a:lnTo>
                  <a:lnTo>
                    <a:pt x="2678" y="300"/>
                  </a:lnTo>
                  <a:lnTo>
                    <a:pt x="2652" y="286"/>
                  </a:lnTo>
                  <a:lnTo>
                    <a:pt x="2658" y="260"/>
                  </a:lnTo>
                  <a:lnTo>
                    <a:pt x="2658" y="242"/>
                  </a:lnTo>
                  <a:lnTo>
                    <a:pt x="2630" y="214"/>
                  </a:lnTo>
                  <a:lnTo>
                    <a:pt x="2606" y="210"/>
                  </a:lnTo>
                  <a:lnTo>
                    <a:pt x="2584" y="180"/>
                  </a:lnTo>
                  <a:lnTo>
                    <a:pt x="2614" y="172"/>
                  </a:lnTo>
                  <a:lnTo>
                    <a:pt x="2628" y="148"/>
                  </a:lnTo>
                  <a:lnTo>
                    <a:pt x="2648" y="156"/>
                  </a:lnTo>
                  <a:lnTo>
                    <a:pt x="2666" y="146"/>
                  </a:lnTo>
                  <a:lnTo>
                    <a:pt x="2654" y="118"/>
                  </a:lnTo>
                  <a:lnTo>
                    <a:pt x="2666" y="92"/>
                  </a:lnTo>
                  <a:lnTo>
                    <a:pt x="2694" y="84"/>
                  </a:lnTo>
                  <a:lnTo>
                    <a:pt x="2668" y="74"/>
                  </a:lnTo>
                  <a:lnTo>
                    <a:pt x="2630" y="66"/>
                  </a:lnTo>
                  <a:lnTo>
                    <a:pt x="2650" y="46"/>
                  </a:lnTo>
                  <a:lnTo>
                    <a:pt x="2646" y="30"/>
                  </a:lnTo>
                  <a:lnTo>
                    <a:pt x="2666" y="42"/>
                  </a:lnTo>
                  <a:lnTo>
                    <a:pt x="2674" y="30"/>
                  </a:lnTo>
                  <a:lnTo>
                    <a:pt x="2696" y="30"/>
                  </a:lnTo>
                  <a:lnTo>
                    <a:pt x="2714" y="50"/>
                  </a:lnTo>
                  <a:lnTo>
                    <a:pt x="2742" y="34"/>
                  </a:lnTo>
                  <a:lnTo>
                    <a:pt x="2720" y="18"/>
                  </a:lnTo>
                  <a:lnTo>
                    <a:pt x="2716" y="0"/>
                  </a:lnTo>
                  <a:lnTo>
                    <a:pt x="2692" y="2"/>
                  </a:lnTo>
                  <a:lnTo>
                    <a:pt x="2668" y="10"/>
                  </a:lnTo>
                  <a:lnTo>
                    <a:pt x="926" y="90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6802" name="Line 2"/>
          <p:cNvSpPr>
            <a:spLocks noChangeShapeType="1"/>
          </p:cNvSpPr>
          <p:nvPr/>
        </p:nvSpPr>
        <p:spPr bwMode="auto">
          <a:xfrm flipH="1" flipV="1">
            <a:off x="1887538" y="4344988"/>
            <a:ext cx="2662237" cy="173355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6803" name="Line 3"/>
          <p:cNvSpPr>
            <a:spLocks noChangeShapeType="1"/>
          </p:cNvSpPr>
          <p:nvPr/>
        </p:nvSpPr>
        <p:spPr bwMode="auto">
          <a:xfrm flipH="1" flipV="1">
            <a:off x="4587875" y="4168775"/>
            <a:ext cx="0" cy="1776413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 flipV="1">
            <a:off x="4613275" y="4302125"/>
            <a:ext cx="2501900" cy="1778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76805" name="Picture 5" descr="shadow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5510213"/>
            <a:ext cx="4186238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Freeform 7"/>
          <p:cNvSpPr>
            <a:spLocks/>
          </p:cNvSpPr>
          <p:nvPr/>
        </p:nvSpPr>
        <p:spPr bwMode="gray">
          <a:xfrm>
            <a:off x="536574" y="1654176"/>
            <a:ext cx="2574925" cy="2768600"/>
          </a:xfrm>
          <a:custGeom>
            <a:avLst/>
            <a:gdLst>
              <a:gd name="T0" fmla="*/ 0 w 1622"/>
              <a:gd name="T1" fmla="*/ 0 h 1744"/>
              <a:gd name="T2" fmla="*/ 6350 w 1622"/>
              <a:gd name="T3" fmla="*/ 2768600 h 1744"/>
              <a:gd name="T4" fmla="*/ 2574925 w 1622"/>
              <a:gd name="T5" fmla="*/ 2706688 h 1744"/>
              <a:gd name="T6" fmla="*/ 2574925 w 1622"/>
              <a:gd name="T7" fmla="*/ 206375 h 1744"/>
              <a:gd name="T8" fmla="*/ 0 w 1622"/>
              <a:gd name="T9" fmla="*/ 0 h 1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22"/>
              <a:gd name="T16" fmla="*/ 0 h 1744"/>
              <a:gd name="T17" fmla="*/ 1622 w 1622"/>
              <a:gd name="T18" fmla="*/ 1744 h 1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22" h="1744">
                <a:moveTo>
                  <a:pt x="0" y="0"/>
                </a:moveTo>
                <a:lnTo>
                  <a:pt x="4" y="1744"/>
                </a:lnTo>
                <a:lnTo>
                  <a:pt x="1622" y="1705"/>
                </a:lnTo>
                <a:lnTo>
                  <a:pt x="1622" y="1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96861"/>
            </a:schemeClr>
          </a:solidFill>
          <a:ln w="9525">
            <a:round/>
            <a:headEnd/>
            <a:tailEnd/>
          </a:ln>
          <a:scene3d>
            <a:camera prst="legacyPerspectiveTopLef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76807" name="Rectangle 8"/>
          <p:cNvSpPr>
            <a:spLocks noChangeArrowheads="1"/>
          </p:cNvSpPr>
          <p:nvPr/>
        </p:nvSpPr>
        <p:spPr bwMode="gray">
          <a:xfrm>
            <a:off x="3238500" y="1797050"/>
            <a:ext cx="2565400" cy="2489200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Top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zh-CN" altLang="en-US"/>
          </a:p>
        </p:txBody>
      </p:sp>
      <p:sp>
        <p:nvSpPr>
          <p:cNvPr id="76808" name="Freeform 9"/>
          <p:cNvSpPr>
            <a:spLocks/>
          </p:cNvSpPr>
          <p:nvPr/>
        </p:nvSpPr>
        <p:spPr bwMode="gray">
          <a:xfrm>
            <a:off x="5908675" y="1616075"/>
            <a:ext cx="2568575" cy="2749550"/>
          </a:xfrm>
          <a:custGeom>
            <a:avLst/>
            <a:gdLst>
              <a:gd name="T0" fmla="*/ 2565400 w 1618"/>
              <a:gd name="T1" fmla="*/ 0 h 1732"/>
              <a:gd name="T2" fmla="*/ 2568575 w 1618"/>
              <a:gd name="T3" fmla="*/ 2749550 h 1732"/>
              <a:gd name="T4" fmla="*/ 0 w 1618"/>
              <a:gd name="T5" fmla="*/ 2687638 h 1732"/>
              <a:gd name="T6" fmla="*/ 0 w 1618"/>
              <a:gd name="T7" fmla="*/ 187325 h 1732"/>
              <a:gd name="T8" fmla="*/ 2565400 w 1618"/>
              <a:gd name="T9" fmla="*/ 0 h 17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18"/>
              <a:gd name="T16" fmla="*/ 0 h 1732"/>
              <a:gd name="T17" fmla="*/ 1618 w 1618"/>
              <a:gd name="T18" fmla="*/ 1732 h 17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18" h="1732">
                <a:moveTo>
                  <a:pt x="1616" y="0"/>
                </a:moveTo>
                <a:lnTo>
                  <a:pt x="1618" y="1732"/>
                </a:lnTo>
                <a:lnTo>
                  <a:pt x="0" y="1693"/>
                </a:lnTo>
                <a:lnTo>
                  <a:pt x="0" y="118"/>
                </a:lnTo>
                <a:lnTo>
                  <a:pt x="1616" y="0"/>
                </a:lnTo>
                <a:close/>
              </a:path>
            </a:pathLst>
          </a:custGeom>
          <a:solidFill>
            <a:schemeClr val="accent2"/>
          </a:solidFill>
          <a:ln w="9525">
            <a:round/>
            <a:headEnd/>
            <a:tailEnd/>
          </a:ln>
          <a:scene3d>
            <a:camera prst="legacyPerspectiveTopRigh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490506" name="Freeform 10"/>
          <p:cNvSpPr>
            <a:spLocks/>
          </p:cNvSpPr>
          <p:nvPr/>
        </p:nvSpPr>
        <p:spPr bwMode="ltGray">
          <a:xfrm>
            <a:off x="587374" y="1692276"/>
            <a:ext cx="2514600" cy="2724150"/>
          </a:xfrm>
          <a:custGeom>
            <a:avLst/>
            <a:gdLst>
              <a:gd name="T0" fmla="*/ 0 w 1584"/>
              <a:gd name="T1" fmla="*/ 0 h 1716"/>
              <a:gd name="T2" fmla="*/ 30 w 1584"/>
              <a:gd name="T3" fmla="*/ 1716 h 1716"/>
              <a:gd name="T4" fmla="*/ 1584 w 1584"/>
              <a:gd name="T5" fmla="*/ 1686 h 1716"/>
              <a:gd name="T6" fmla="*/ 1524 w 1584"/>
              <a:gd name="T7" fmla="*/ 120 h 1716"/>
              <a:gd name="T8" fmla="*/ 0 w 1584"/>
              <a:gd name="T9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76471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76471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76810" name="Rectangle 11"/>
          <p:cNvSpPr>
            <a:spLocks noChangeArrowheads="1"/>
          </p:cNvSpPr>
          <p:nvPr/>
        </p:nvSpPr>
        <p:spPr bwMode="gray">
          <a:xfrm>
            <a:off x="3321050" y="1820863"/>
            <a:ext cx="2463800" cy="2443163"/>
          </a:xfrm>
          <a:prstGeom prst="rect">
            <a:avLst/>
          </a:prstGeom>
          <a:blipFill dpi="0" rotWithShape="1">
            <a:blip r:embed="rId3">
              <a:lum bright="-36000" contrast="-48000"/>
              <a:grayscl/>
              <a:alphaModFix amt="99000"/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490508" name="Freeform 12"/>
          <p:cNvSpPr>
            <a:spLocks/>
          </p:cNvSpPr>
          <p:nvPr/>
        </p:nvSpPr>
        <p:spPr bwMode="ltGray">
          <a:xfrm flipH="1">
            <a:off x="5951538" y="1603375"/>
            <a:ext cx="2514600" cy="2724150"/>
          </a:xfrm>
          <a:custGeom>
            <a:avLst/>
            <a:gdLst>
              <a:gd name="T0" fmla="*/ 0 w 1584"/>
              <a:gd name="T1" fmla="*/ 0 h 1716"/>
              <a:gd name="T2" fmla="*/ 30 w 1584"/>
              <a:gd name="T3" fmla="*/ 1716 h 1716"/>
              <a:gd name="T4" fmla="*/ 1584 w 1584"/>
              <a:gd name="T5" fmla="*/ 1686 h 1716"/>
              <a:gd name="T6" fmla="*/ 1524 w 1584"/>
              <a:gd name="T7" fmla="*/ 120 h 1716"/>
              <a:gd name="T8" fmla="*/ 0 w 1584"/>
              <a:gd name="T9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76078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76078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490515" name="Text Box 19"/>
          <p:cNvSpPr txBox="1">
            <a:spLocks noChangeArrowheads="1"/>
          </p:cNvSpPr>
          <p:nvPr/>
        </p:nvSpPr>
        <p:spPr bwMode="gray">
          <a:xfrm>
            <a:off x="758824" y="2106613"/>
            <a:ext cx="2226963" cy="15696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200000"/>
              </a:lnSpc>
              <a:spcBef>
                <a:spcPct val="50000"/>
              </a:spcBef>
              <a:defRPr/>
            </a:pPr>
            <a:r>
              <a:rPr lang="en-US" altLang="zh-CN" sz="1600" dirty="0" smtClean="0"/>
              <a:t>1.</a:t>
            </a:r>
            <a:r>
              <a:rPr lang="zh-CN" altLang="en-US" sz="1600" dirty="0" smtClean="0"/>
              <a:t>打开数据表：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en-US" sz="1600" dirty="0" smtClean="0"/>
              <a:t>在“表”对象中，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en-US" sz="1600" dirty="0" smtClean="0"/>
              <a:t>双击“学生信息表”；</a:t>
            </a:r>
            <a:endParaRPr lang="en-US" altLang="zh-CN" sz="1400" b="0" dirty="0"/>
          </a:p>
        </p:txBody>
      </p:sp>
      <p:sp>
        <p:nvSpPr>
          <p:cNvPr id="490516" name="Text Box 20"/>
          <p:cNvSpPr txBox="1">
            <a:spLocks noChangeArrowheads="1"/>
          </p:cNvSpPr>
          <p:nvPr/>
        </p:nvSpPr>
        <p:spPr bwMode="gray">
          <a:xfrm>
            <a:off x="5970539" y="1747580"/>
            <a:ext cx="2541587" cy="20621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200000"/>
              </a:lnSpc>
              <a:spcBef>
                <a:spcPct val="50000"/>
              </a:spcBef>
              <a:defRPr/>
            </a:pPr>
            <a:r>
              <a:rPr lang="en-US" altLang="zh-CN" sz="1600" dirty="0" smtClean="0"/>
              <a:t>3.</a:t>
            </a:r>
            <a:r>
              <a:rPr lang="zh-CN" altLang="en-US" sz="1600" dirty="0" smtClean="0"/>
              <a:t>排序：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en-US" sz="1600" dirty="0" smtClean="0">
                <a:solidFill>
                  <a:srgbClr val="FF0000"/>
                </a:solidFill>
              </a:rPr>
              <a:t>同时选中列</a:t>
            </a:r>
            <a:r>
              <a:rPr lang="zh-CN" altLang="en-US" sz="1600" dirty="0" smtClean="0"/>
              <a:t>“院系”和“当前绩点</a:t>
            </a:r>
            <a:r>
              <a:rPr lang="en-US" sz="1600" dirty="0" smtClean="0"/>
              <a:t>(GPA)</a:t>
            </a:r>
            <a:r>
              <a:rPr lang="zh-CN" altLang="en-US" sz="1600" dirty="0" smtClean="0"/>
              <a:t>”，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zh-CN" altLang="en-US" sz="1600" dirty="0" smtClean="0"/>
              <a:t>单击</a:t>
            </a:r>
            <a:r>
              <a:rPr lang="zh-CN" altLang="en-US" sz="1600" dirty="0" smtClean="0">
                <a:solidFill>
                  <a:srgbClr val="FF0000"/>
                </a:solidFill>
              </a:rPr>
              <a:t>“升序”按钮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zh-CN" altLang="en-US" sz="1600" dirty="0" smtClean="0"/>
              <a:t>。</a:t>
            </a:r>
            <a:endParaRPr lang="en-US" altLang="zh-CN" sz="1400" b="0" dirty="0"/>
          </a:p>
        </p:txBody>
      </p:sp>
      <p:sp>
        <p:nvSpPr>
          <p:cNvPr id="76814" name="Text Box 21"/>
          <p:cNvSpPr txBox="1">
            <a:spLocks noChangeArrowheads="1"/>
          </p:cNvSpPr>
          <p:nvPr/>
        </p:nvSpPr>
        <p:spPr bwMode="gray">
          <a:xfrm>
            <a:off x="3248026" y="2071688"/>
            <a:ext cx="27527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200000"/>
              </a:lnSpc>
            </a:pPr>
            <a:r>
              <a:rPr lang="en-US" altLang="zh-CN" sz="1600" dirty="0" smtClean="0">
                <a:solidFill>
                  <a:schemeClr val="bg1"/>
                </a:solidFill>
              </a:rPr>
              <a:t>2.</a:t>
            </a:r>
            <a:r>
              <a:rPr lang="zh-CN" altLang="en-US" sz="1600" dirty="0" smtClean="0">
                <a:solidFill>
                  <a:srgbClr val="FF0000"/>
                </a:solidFill>
              </a:rPr>
              <a:t>使两个排序字段相邻：</a:t>
            </a:r>
            <a:r>
              <a:rPr lang="en-US" altLang="zh-CN" sz="1600" dirty="0" smtClean="0">
                <a:solidFill>
                  <a:srgbClr val="FF0000"/>
                </a:solidFill>
              </a:rPr>
              <a:t/>
            </a:r>
            <a:br>
              <a:rPr lang="en-US" altLang="zh-CN" sz="1600" dirty="0" smtClean="0">
                <a:solidFill>
                  <a:srgbClr val="FF0000"/>
                </a:solidFill>
              </a:rPr>
            </a:br>
            <a:r>
              <a:rPr lang="zh-CN" altLang="en-US" sz="1600" dirty="0" smtClean="0">
                <a:solidFill>
                  <a:schemeClr val="bg1"/>
                </a:solidFill>
              </a:rPr>
              <a:t>选中“当前绩点</a:t>
            </a:r>
            <a:r>
              <a:rPr lang="en-US" sz="1600" dirty="0" smtClean="0">
                <a:solidFill>
                  <a:schemeClr val="bg1"/>
                </a:solidFill>
              </a:rPr>
              <a:t>(GPA)</a:t>
            </a:r>
            <a:r>
              <a:rPr lang="zh-CN" altLang="en-US" sz="1600" dirty="0" smtClean="0">
                <a:solidFill>
                  <a:schemeClr val="bg1"/>
                </a:solidFill>
              </a:rPr>
              <a:t>”列拖曳到“院系”列的右侧；</a:t>
            </a:r>
            <a:endParaRPr lang="en-US" altLang="zh-CN" sz="1600" b="0" dirty="0">
              <a:solidFill>
                <a:schemeClr val="bg1"/>
              </a:solidFill>
            </a:endParaRP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746375" y="4972050"/>
            <a:ext cx="3722688" cy="1208088"/>
            <a:chOff x="3098" y="249"/>
            <a:chExt cx="1959" cy="629"/>
          </a:xfrm>
        </p:grpSpPr>
        <p:sp>
          <p:nvSpPr>
            <p:cNvPr id="76819" name="Oval 23"/>
            <p:cNvSpPr>
              <a:spLocks noChangeArrowheads="1"/>
            </p:cNvSpPr>
            <p:nvPr/>
          </p:nvSpPr>
          <p:spPr bwMode="ltGray">
            <a:xfrm>
              <a:off x="3099" y="297"/>
              <a:ext cx="1958" cy="581"/>
            </a:xfrm>
            <a:prstGeom prst="ellipse">
              <a:avLst/>
            </a:prstGeom>
            <a:gradFill rotWithShape="1">
              <a:gsLst>
                <a:gs pos="0">
                  <a:srgbClr val="575757"/>
                </a:gs>
                <a:gs pos="50000">
                  <a:srgbClr val="C0C0C0"/>
                </a:gs>
                <a:gs pos="100000">
                  <a:srgbClr val="57575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76820" name="Oval 24"/>
            <p:cNvSpPr>
              <a:spLocks noChangeArrowheads="1"/>
            </p:cNvSpPr>
            <p:nvPr/>
          </p:nvSpPr>
          <p:spPr bwMode="ltGray">
            <a:xfrm>
              <a:off x="3098" y="249"/>
              <a:ext cx="1959" cy="581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EAEAE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6816" name="Text Box 25"/>
          <p:cNvSpPr txBox="1">
            <a:spLocks noChangeArrowheads="1"/>
          </p:cNvSpPr>
          <p:nvPr/>
        </p:nvSpPr>
        <p:spPr bwMode="auto">
          <a:xfrm>
            <a:off x="2798763" y="5260975"/>
            <a:ext cx="35861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0650" indent="-120650" algn="ctr">
              <a:spcBef>
                <a:spcPct val="50000"/>
              </a:spcBef>
            </a:pPr>
            <a:r>
              <a:rPr lang="zh-CN" altLang="en-US" sz="3200" dirty="0" smtClean="0">
                <a:solidFill>
                  <a:srgbClr val="1C1C1C"/>
                </a:solidFill>
              </a:rPr>
              <a:t>数据排序步骤</a:t>
            </a:r>
            <a:endParaRPr lang="en-US" altLang="zh-CN" sz="3200" dirty="0">
              <a:solidFill>
                <a:srgbClr val="1C1C1C"/>
              </a:solidFill>
            </a:endParaRPr>
          </a:p>
        </p:txBody>
      </p:sp>
      <p:sp>
        <p:nvSpPr>
          <p:cNvPr id="76818" name="灯片编号占位符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378440-E560-49BC-B306-3A63C4B3CF20}" type="slidenum">
              <a:rPr lang="en-US" altLang="zh-CN"/>
              <a:pPr/>
              <a:t>45</a:t>
            </a:fld>
            <a:endParaRPr lang="en-US" altLang="zh-CN"/>
          </a:p>
        </p:txBody>
      </p:sp>
      <p:sp>
        <p:nvSpPr>
          <p:cNvPr id="133" name="AutoShape 34"/>
          <p:cNvSpPr>
            <a:spLocks noChangeArrowheads="1"/>
          </p:cNvSpPr>
          <p:nvPr/>
        </p:nvSpPr>
        <p:spPr bwMode="gray">
          <a:xfrm>
            <a:off x="0" y="0"/>
            <a:ext cx="9144000" cy="1543049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重要提示</a:t>
            </a:r>
            <a:r>
              <a:rPr lang="en-US" dirty="0" smtClean="0"/>
              <a:t>——</a:t>
            </a:r>
            <a:r>
              <a:rPr lang="zh-CN" altLang="en-US" dirty="0" smtClean="0"/>
              <a:t>多字段排序和取消排序：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/>
              <a:t>（</a:t>
            </a:r>
            <a:r>
              <a:rPr lang="en-US" dirty="0" smtClean="0"/>
              <a:t>1</a:t>
            </a:r>
            <a:r>
              <a:rPr lang="zh-CN" altLang="en-US" dirty="0" smtClean="0"/>
              <a:t>）</a:t>
            </a:r>
            <a:r>
              <a:rPr lang="zh-CN" altLang="en-US" dirty="0" smtClean="0">
                <a:solidFill>
                  <a:srgbClr val="FF0000"/>
                </a:solidFill>
              </a:rPr>
              <a:t>多字段排序：使排序字段相邻</a:t>
            </a:r>
            <a:r>
              <a:rPr lang="zh-CN" altLang="en-US" dirty="0" smtClean="0"/>
              <a:t>，且把第一排序字段列置于所有排序字段的最左侧；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/>
              <a:t>（</a:t>
            </a:r>
            <a:r>
              <a:rPr lang="en-US" dirty="0" smtClean="0"/>
              <a:t>2</a:t>
            </a:r>
            <a:r>
              <a:rPr lang="zh-CN" altLang="en-US" dirty="0" smtClean="0"/>
              <a:t>）取消排序：在“开始”选项卡，单击“取消排序”按钮</a:t>
            </a:r>
            <a:r>
              <a:rPr lang="en-US" dirty="0" smtClean="0"/>
              <a:t> </a:t>
            </a:r>
            <a:r>
              <a:rPr lang="zh-CN" altLang="en-US" dirty="0" smtClean="0"/>
              <a:t>。</a:t>
            </a:r>
            <a:endParaRPr lang="en-US" altLang="zh-CN" dirty="0"/>
          </a:p>
        </p:txBody>
      </p:sp>
      <p:sp>
        <p:nvSpPr>
          <p:cNvPr id="132" name="TextBox 131">
            <a:hlinkClick r:id="rId4" action="ppaction://hlinksldjump"/>
          </p:cNvPr>
          <p:cNvSpPr txBox="1"/>
          <p:nvPr/>
        </p:nvSpPr>
        <p:spPr>
          <a:xfrm>
            <a:off x="7688332" y="6264656"/>
            <a:ext cx="78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返回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228600"/>
            <a:ext cx="8686800" cy="571500"/>
          </a:xfrm>
        </p:spPr>
        <p:txBody>
          <a:bodyPr/>
          <a:lstStyle/>
          <a:p>
            <a:r>
              <a:rPr lang="zh-CN" altLang="en-US" sz="3600" dirty="0" smtClean="0"/>
              <a:t>数据筛选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46</a:t>
            </a:fld>
            <a:endParaRPr lang="en-US" altLang="zh-CN" dirty="0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363538" y="912813"/>
            <a:ext cx="8386762" cy="110807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      数据筛选的作用是在众多的记录中只显示那些满足某种条件的记录，而将其他记录隐藏起来。在</a:t>
            </a:r>
            <a:r>
              <a:rPr lang="en-US" dirty="0" smtClean="0"/>
              <a:t>Access 2010</a:t>
            </a:r>
            <a:r>
              <a:rPr lang="zh-CN" altLang="en-US" dirty="0" smtClean="0"/>
              <a:t>中，可以利用数据的筛选功能，过滤掉数据表中用户不关心的信息。可以通过不同方式来筛选数据。</a:t>
            </a:r>
            <a:endParaRPr lang="en-US" altLang="zh-CN" dirty="0"/>
          </a:p>
        </p:txBody>
      </p:sp>
      <p:sp>
        <p:nvSpPr>
          <p:cNvPr id="7" name="Freeform 3"/>
          <p:cNvSpPr>
            <a:spLocks/>
          </p:cNvSpPr>
          <p:nvPr/>
        </p:nvSpPr>
        <p:spPr bwMode="gray">
          <a:xfrm>
            <a:off x="5314951" y="2928937"/>
            <a:ext cx="1628775" cy="701675"/>
          </a:xfrm>
          <a:custGeom>
            <a:avLst/>
            <a:gdLst/>
            <a:ahLst/>
            <a:cxnLst>
              <a:cxn ang="0">
                <a:pos x="112" y="1555"/>
              </a:cxn>
              <a:cxn ang="0">
                <a:pos x="237" y="1555"/>
              </a:cxn>
              <a:cxn ang="0">
                <a:pos x="365" y="1544"/>
              </a:cxn>
              <a:cxn ang="0">
                <a:pos x="484" y="1519"/>
              </a:cxn>
              <a:cxn ang="0">
                <a:pos x="622" y="1472"/>
              </a:cxn>
              <a:cxn ang="0">
                <a:pos x="754" y="1410"/>
              </a:cxn>
              <a:cxn ang="0">
                <a:pos x="891" y="1324"/>
              </a:cxn>
              <a:cxn ang="0">
                <a:pos x="1016" y="1233"/>
              </a:cxn>
              <a:cxn ang="0">
                <a:pos x="1134" y="1143"/>
              </a:cxn>
              <a:cxn ang="0">
                <a:pos x="1253" y="1041"/>
              </a:cxn>
              <a:cxn ang="0">
                <a:pos x="1366" y="929"/>
              </a:cxn>
              <a:cxn ang="0">
                <a:pos x="1476" y="799"/>
              </a:cxn>
              <a:cxn ang="0">
                <a:pos x="1566" y="665"/>
              </a:cxn>
              <a:cxn ang="0">
                <a:pos x="1626" y="546"/>
              </a:cxn>
              <a:cxn ang="0">
                <a:pos x="1993" y="586"/>
              </a:cxn>
              <a:cxn ang="0">
                <a:pos x="1875" y="506"/>
              </a:cxn>
              <a:cxn ang="0">
                <a:pos x="1785" y="427"/>
              </a:cxn>
              <a:cxn ang="0">
                <a:pos x="1713" y="354"/>
              </a:cxn>
              <a:cxn ang="0">
                <a:pos x="1638" y="275"/>
              </a:cxn>
              <a:cxn ang="0">
                <a:pos x="1551" y="166"/>
              </a:cxn>
              <a:cxn ang="0">
                <a:pos x="1473" y="51"/>
              </a:cxn>
              <a:cxn ang="0">
                <a:pos x="1408" y="18"/>
              </a:cxn>
              <a:cxn ang="0">
                <a:pos x="1338" y="72"/>
              </a:cxn>
              <a:cxn ang="0">
                <a:pos x="1251" y="127"/>
              </a:cxn>
              <a:cxn ang="0">
                <a:pos x="1174" y="163"/>
              </a:cxn>
              <a:cxn ang="0">
                <a:pos x="1084" y="199"/>
              </a:cxn>
              <a:cxn ang="0">
                <a:pos x="991" y="235"/>
              </a:cxn>
              <a:cxn ang="0">
                <a:pos x="901" y="264"/>
              </a:cxn>
              <a:cxn ang="0">
                <a:pos x="817" y="293"/>
              </a:cxn>
              <a:cxn ang="0">
                <a:pos x="704" y="318"/>
              </a:cxn>
              <a:cxn ang="0">
                <a:pos x="1124" y="528"/>
              </a:cxn>
              <a:cxn ang="0">
                <a:pos x="1024" y="720"/>
              </a:cxn>
              <a:cxn ang="0">
                <a:pos x="949" y="839"/>
              </a:cxn>
              <a:cxn ang="0">
                <a:pos x="839" y="991"/>
              </a:cxn>
              <a:cxn ang="0">
                <a:pos x="747" y="1110"/>
              </a:cxn>
              <a:cxn ang="0">
                <a:pos x="672" y="1201"/>
              </a:cxn>
              <a:cxn ang="0">
                <a:pos x="577" y="1291"/>
              </a:cxn>
              <a:cxn ang="0">
                <a:pos x="479" y="1363"/>
              </a:cxn>
              <a:cxn ang="0">
                <a:pos x="365" y="1425"/>
              </a:cxn>
              <a:cxn ang="0">
                <a:pos x="240" y="1472"/>
              </a:cxn>
              <a:cxn ang="0">
                <a:pos x="107" y="1515"/>
              </a:cxn>
            </a:cxnLst>
            <a:rect l="0" t="0" r="r" b="b"/>
            <a:pathLst>
              <a:path w="2061" h="1556">
                <a:moveTo>
                  <a:pt x="0" y="1544"/>
                </a:moveTo>
                <a:lnTo>
                  <a:pt x="112" y="1555"/>
                </a:lnTo>
                <a:lnTo>
                  <a:pt x="170" y="1555"/>
                </a:lnTo>
                <a:lnTo>
                  <a:pt x="237" y="1555"/>
                </a:lnTo>
                <a:lnTo>
                  <a:pt x="300" y="1551"/>
                </a:lnTo>
                <a:lnTo>
                  <a:pt x="365" y="1544"/>
                </a:lnTo>
                <a:lnTo>
                  <a:pt x="427" y="1533"/>
                </a:lnTo>
                <a:lnTo>
                  <a:pt x="484" y="1519"/>
                </a:lnTo>
                <a:lnTo>
                  <a:pt x="547" y="1501"/>
                </a:lnTo>
                <a:lnTo>
                  <a:pt x="622" y="1472"/>
                </a:lnTo>
                <a:lnTo>
                  <a:pt x="689" y="1439"/>
                </a:lnTo>
                <a:lnTo>
                  <a:pt x="754" y="1410"/>
                </a:lnTo>
                <a:lnTo>
                  <a:pt x="824" y="1371"/>
                </a:lnTo>
                <a:lnTo>
                  <a:pt x="891" y="1324"/>
                </a:lnTo>
                <a:lnTo>
                  <a:pt x="959" y="1280"/>
                </a:lnTo>
                <a:lnTo>
                  <a:pt x="1016" y="1233"/>
                </a:lnTo>
                <a:lnTo>
                  <a:pt x="1081" y="1190"/>
                </a:lnTo>
                <a:lnTo>
                  <a:pt x="1134" y="1143"/>
                </a:lnTo>
                <a:lnTo>
                  <a:pt x="1194" y="1092"/>
                </a:lnTo>
                <a:lnTo>
                  <a:pt x="1253" y="1041"/>
                </a:lnTo>
                <a:lnTo>
                  <a:pt x="1313" y="980"/>
                </a:lnTo>
                <a:lnTo>
                  <a:pt x="1366" y="929"/>
                </a:lnTo>
                <a:lnTo>
                  <a:pt x="1423" y="861"/>
                </a:lnTo>
                <a:lnTo>
                  <a:pt x="1476" y="799"/>
                </a:lnTo>
                <a:lnTo>
                  <a:pt x="1523" y="734"/>
                </a:lnTo>
                <a:lnTo>
                  <a:pt x="1566" y="665"/>
                </a:lnTo>
                <a:lnTo>
                  <a:pt x="1598" y="608"/>
                </a:lnTo>
                <a:lnTo>
                  <a:pt x="1626" y="546"/>
                </a:lnTo>
                <a:lnTo>
                  <a:pt x="2060" y="629"/>
                </a:lnTo>
                <a:lnTo>
                  <a:pt x="1993" y="586"/>
                </a:lnTo>
                <a:lnTo>
                  <a:pt x="1940" y="546"/>
                </a:lnTo>
                <a:lnTo>
                  <a:pt x="1875" y="506"/>
                </a:lnTo>
                <a:lnTo>
                  <a:pt x="1828" y="467"/>
                </a:lnTo>
                <a:lnTo>
                  <a:pt x="1785" y="427"/>
                </a:lnTo>
                <a:lnTo>
                  <a:pt x="1748" y="398"/>
                </a:lnTo>
                <a:lnTo>
                  <a:pt x="1713" y="354"/>
                </a:lnTo>
                <a:lnTo>
                  <a:pt x="1675" y="318"/>
                </a:lnTo>
                <a:lnTo>
                  <a:pt x="1638" y="275"/>
                </a:lnTo>
                <a:lnTo>
                  <a:pt x="1596" y="221"/>
                </a:lnTo>
                <a:lnTo>
                  <a:pt x="1551" y="166"/>
                </a:lnTo>
                <a:lnTo>
                  <a:pt x="1513" y="112"/>
                </a:lnTo>
                <a:lnTo>
                  <a:pt x="1473" y="51"/>
                </a:lnTo>
                <a:lnTo>
                  <a:pt x="1441" y="0"/>
                </a:lnTo>
                <a:lnTo>
                  <a:pt x="1408" y="18"/>
                </a:lnTo>
                <a:lnTo>
                  <a:pt x="1373" y="47"/>
                </a:lnTo>
                <a:lnTo>
                  <a:pt x="1338" y="72"/>
                </a:lnTo>
                <a:lnTo>
                  <a:pt x="1296" y="98"/>
                </a:lnTo>
                <a:lnTo>
                  <a:pt x="1251" y="127"/>
                </a:lnTo>
                <a:lnTo>
                  <a:pt x="1211" y="145"/>
                </a:lnTo>
                <a:lnTo>
                  <a:pt x="1174" y="163"/>
                </a:lnTo>
                <a:lnTo>
                  <a:pt x="1129" y="184"/>
                </a:lnTo>
                <a:lnTo>
                  <a:pt x="1084" y="199"/>
                </a:lnTo>
                <a:lnTo>
                  <a:pt x="1034" y="221"/>
                </a:lnTo>
                <a:lnTo>
                  <a:pt x="991" y="235"/>
                </a:lnTo>
                <a:lnTo>
                  <a:pt x="949" y="253"/>
                </a:lnTo>
                <a:lnTo>
                  <a:pt x="901" y="264"/>
                </a:lnTo>
                <a:lnTo>
                  <a:pt x="859" y="278"/>
                </a:lnTo>
                <a:lnTo>
                  <a:pt x="817" y="293"/>
                </a:lnTo>
                <a:lnTo>
                  <a:pt x="769" y="307"/>
                </a:lnTo>
                <a:lnTo>
                  <a:pt x="704" y="318"/>
                </a:lnTo>
                <a:lnTo>
                  <a:pt x="1154" y="438"/>
                </a:lnTo>
                <a:lnTo>
                  <a:pt x="1124" y="528"/>
                </a:lnTo>
                <a:lnTo>
                  <a:pt x="1089" y="597"/>
                </a:lnTo>
                <a:lnTo>
                  <a:pt x="1024" y="720"/>
                </a:lnTo>
                <a:lnTo>
                  <a:pt x="986" y="781"/>
                </a:lnTo>
                <a:lnTo>
                  <a:pt x="949" y="839"/>
                </a:lnTo>
                <a:lnTo>
                  <a:pt x="881" y="933"/>
                </a:lnTo>
                <a:lnTo>
                  <a:pt x="839" y="991"/>
                </a:lnTo>
                <a:lnTo>
                  <a:pt x="792" y="1060"/>
                </a:lnTo>
                <a:lnTo>
                  <a:pt x="747" y="1110"/>
                </a:lnTo>
                <a:lnTo>
                  <a:pt x="709" y="1154"/>
                </a:lnTo>
                <a:lnTo>
                  <a:pt x="672" y="1201"/>
                </a:lnTo>
                <a:lnTo>
                  <a:pt x="627" y="1244"/>
                </a:lnTo>
                <a:lnTo>
                  <a:pt x="577" y="1291"/>
                </a:lnTo>
                <a:lnTo>
                  <a:pt x="529" y="1324"/>
                </a:lnTo>
                <a:lnTo>
                  <a:pt x="479" y="1363"/>
                </a:lnTo>
                <a:lnTo>
                  <a:pt x="419" y="1400"/>
                </a:lnTo>
                <a:lnTo>
                  <a:pt x="365" y="1425"/>
                </a:lnTo>
                <a:lnTo>
                  <a:pt x="300" y="1450"/>
                </a:lnTo>
                <a:lnTo>
                  <a:pt x="240" y="1472"/>
                </a:lnTo>
                <a:lnTo>
                  <a:pt x="177" y="1494"/>
                </a:lnTo>
                <a:lnTo>
                  <a:pt x="107" y="1515"/>
                </a:lnTo>
                <a:lnTo>
                  <a:pt x="0" y="1544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Freeform 4"/>
          <p:cNvSpPr>
            <a:spLocks/>
          </p:cNvSpPr>
          <p:nvPr/>
        </p:nvSpPr>
        <p:spPr bwMode="gray">
          <a:xfrm>
            <a:off x="5219701" y="4235450"/>
            <a:ext cx="1630362" cy="674687"/>
          </a:xfrm>
          <a:custGeom>
            <a:avLst/>
            <a:gdLst/>
            <a:ahLst/>
            <a:cxnLst>
              <a:cxn ang="0">
                <a:pos x="115" y="0"/>
              </a:cxn>
              <a:cxn ang="0">
                <a:pos x="237" y="0"/>
              </a:cxn>
              <a:cxn ang="0">
                <a:pos x="364" y="11"/>
              </a:cxn>
              <a:cxn ang="0">
                <a:pos x="484" y="40"/>
              </a:cxn>
              <a:cxn ang="0">
                <a:pos x="624" y="83"/>
              </a:cxn>
              <a:cxn ang="0">
                <a:pos x="754" y="141"/>
              </a:cxn>
              <a:cxn ang="0">
                <a:pos x="894" y="224"/>
              </a:cxn>
              <a:cxn ang="0">
                <a:pos x="1016" y="311"/>
              </a:cxn>
              <a:cxn ang="0">
                <a:pos x="1136" y="397"/>
              </a:cxn>
              <a:cxn ang="0">
                <a:pos x="1256" y="495"/>
              </a:cxn>
              <a:cxn ang="0">
                <a:pos x="1368" y="603"/>
              </a:cxn>
              <a:cxn ang="0">
                <a:pos x="1475" y="726"/>
              </a:cxn>
              <a:cxn ang="0">
                <a:pos x="1565" y="853"/>
              </a:cxn>
              <a:cxn ang="0">
                <a:pos x="1625" y="968"/>
              </a:cxn>
              <a:cxn ang="0">
                <a:pos x="2000" y="932"/>
              </a:cxn>
              <a:cxn ang="0">
                <a:pos x="1872" y="1012"/>
              </a:cxn>
              <a:cxn ang="0">
                <a:pos x="1782" y="1077"/>
              </a:cxn>
              <a:cxn ang="0">
                <a:pos x="1710" y="1145"/>
              </a:cxn>
              <a:cxn ang="0">
                <a:pos x="1638" y="1229"/>
              </a:cxn>
              <a:cxn ang="0">
                <a:pos x="1555" y="1337"/>
              </a:cxn>
              <a:cxn ang="0">
                <a:pos x="1475" y="1445"/>
              </a:cxn>
              <a:cxn ang="0">
                <a:pos x="1408" y="1474"/>
              </a:cxn>
              <a:cxn ang="0">
                <a:pos x="1338" y="1424"/>
              </a:cxn>
              <a:cxn ang="0">
                <a:pos x="1253" y="1373"/>
              </a:cxn>
              <a:cxn ang="0">
                <a:pos x="1173" y="1337"/>
              </a:cxn>
              <a:cxn ang="0">
                <a:pos x="1083" y="1301"/>
              </a:cxn>
              <a:cxn ang="0">
                <a:pos x="991" y="1265"/>
              </a:cxn>
              <a:cxn ang="0">
                <a:pos x="904" y="1239"/>
              </a:cxn>
              <a:cxn ang="0">
                <a:pos x="819" y="1211"/>
              </a:cxn>
              <a:cxn ang="0">
                <a:pos x="704" y="1185"/>
              </a:cxn>
              <a:cxn ang="0">
                <a:pos x="1123" y="986"/>
              </a:cxn>
              <a:cxn ang="0">
                <a:pos x="1024" y="799"/>
              </a:cxn>
              <a:cxn ang="0">
                <a:pos x="949" y="690"/>
              </a:cxn>
              <a:cxn ang="0">
                <a:pos x="841" y="542"/>
              </a:cxn>
              <a:cxn ang="0">
                <a:pos x="746" y="430"/>
              </a:cxn>
              <a:cxn ang="0">
                <a:pos x="672" y="343"/>
              </a:cxn>
              <a:cxn ang="0">
                <a:pos x="579" y="257"/>
              </a:cxn>
              <a:cxn ang="0">
                <a:pos x="482" y="184"/>
              </a:cxn>
              <a:cxn ang="0">
                <a:pos x="364" y="126"/>
              </a:cxn>
              <a:cxn ang="0">
                <a:pos x="242" y="83"/>
              </a:cxn>
              <a:cxn ang="0">
                <a:pos x="110" y="43"/>
              </a:cxn>
            </a:cxnLst>
            <a:rect l="0" t="0" r="r" b="b"/>
            <a:pathLst>
              <a:path w="2063" h="1497">
                <a:moveTo>
                  <a:pt x="0" y="11"/>
                </a:moveTo>
                <a:lnTo>
                  <a:pt x="115" y="0"/>
                </a:lnTo>
                <a:lnTo>
                  <a:pt x="170" y="0"/>
                </a:lnTo>
                <a:lnTo>
                  <a:pt x="237" y="0"/>
                </a:lnTo>
                <a:lnTo>
                  <a:pt x="302" y="7"/>
                </a:lnTo>
                <a:lnTo>
                  <a:pt x="364" y="11"/>
                </a:lnTo>
                <a:lnTo>
                  <a:pt x="429" y="22"/>
                </a:lnTo>
                <a:lnTo>
                  <a:pt x="484" y="40"/>
                </a:lnTo>
                <a:lnTo>
                  <a:pt x="549" y="54"/>
                </a:lnTo>
                <a:lnTo>
                  <a:pt x="624" y="83"/>
                </a:lnTo>
                <a:lnTo>
                  <a:pt x="691" y="116"/>
                </a:lnTo>
                <a:lnTo>
                  <a:pt x="754" y="141"/>
                </a:lnTo>
                <a:lnTo>
                  <a:pt x="826" y="181"/>
                </a:lnTo>
                <a:lnTo>
                  <a:pt x="894" y="224"/>
                </a:lnTo>
                <a:lnTo>
                  <a:pt x="961" y="267"/>
                </a:lnTo>
                <a:lnTo>
                  <a:pt x="1016" y="311"/>
                </a:lnTo>
                <a:lnTo>
                  <a:pt x="1081" y="354"/>
                </a:lnTo>
                <a:lnTo>
                  <a:pt x="1136" y="397"/>
                </a:lnTo>
                <a:lnTo>
                  <a:pt x="1196" y="444"/>
                </a:lnTo>
                <a:lnTo>
                  <a:pt x="1256" y="495"/>
                </a:lnTo>
                <a:lnTo>
                  <a:pt x="1316" y="553"/>
                </a:lnTo>
                <a:lnTo>
                  <a:pt x="1368" y="603"/>
                </a:lnTo>
                <a:lnTo>
                  <a:pt x="1423" y="669"/>
                </a:lnTo>
                <a:lnTo>
                  <a:pt x="1475" y="726"/>
                </a:lnTo>
                <a:lnTo>
                  <a:pt x="1525" y="788"/>
                </a:lnTo>
                <a:lnTo>
                  <a:pt x="1565" y="853"/>
                </a:lnTo>
                <a:lnTo>
                  <a:pt x="1600" y="911"/>
                </a:lnTo>
                <a:lnTo>
                  <a:pt x="1625" y="968"/>
                </a:lnTo>
                <a:lnTo>
                  <a:pt x="2062" y="889"/>
                </a:lnTo>
                <a:lnTo>
                  <a:pt x="2000" y="932"/>
                </a:lnTo>
                <a:lnTo>
                  <a:pt x="1930" y="976"/>
                </a:lnTo>
                <a:lnTo>
                  <a:pt x="1872" y="1012"/>
                </a:lnTo>
                <a:lnTo>
                  <a:pt x="1830" y="1041"/>
                </a:lnTo>
                <a:lnTo>
                  <a:pt x="1782" y="1077"/>
                </a:lnTo>
                <a:lnTo>
                  <a:pt x="1745" y="1109"/>
                </a:lnTo>
                <a:lnTo>
                  <a:pt x="1710" y="1145"/>
                </a:lnTo>
                <a:lnTo>
                  <a:pt x="1673" y="1189"/>
                </a:lnTo>
                <a:lnTo>
                  <a:pt x="1638" y="1229"/>
                </a:lnTo>
                <a:lnTo>
                  <a:pt x="1595" y="1283"/>
                </a:lnTo>
                <a:lnTo>
                  <a:pt x="1555" y="1337"/>
                </a:lnTo>
                <a:lnTo>
                  <a:pt x="1518" y="1384"/>
                </a:lnTo>
                <a:lnTo>
                  <a:pt x="1475" y="1445"/>
                </a:lnTo>
                <a:lnTo>
                  <a:pt x="1443" y="1496"/>
                </a:lnTo>
                <a:lnTo>
                  <a:pt x="1408" y="1474"/>
                </a:lnTo>
                <a:lnTo>
                  <a:pt x="1375" y="1445"/>
                </a:lnTo>
                <a:lnTo>
                  <a:pt x="1338" y="1424"/>
                </a:lnTo>
                <a:lnTo>
                  <a:pt x="1296" y="1398"/>
                </a:lnTo>
                <a:lnTo>
                  <a:pt x="1253" y="1373"/>
                </a:lnTo>
                <a:lnTo>
                  <a:pt x="1213" y="1351"/>
                </a:lnTo>
                <a:lnTo>
                  <a:pt x="1173" y="1337"/>
                </a:lnTo>
                <a:lnTo>
                  <a:pt x="1131" y="1315"/>
                </a:lnTo>
                <a:lnTo>
                  <a:pt x="1083" y="1301"/>
                </a:lnTo>
                <a:lnTo>
                  <a:pt x="1036" y="1283"/>
                </a:lnTo>
                <a:lnTo>
                  <a:pt x="991" y="1265"/>
                </a:lnTo>
                <a:lnTo>
                  <a:pt x="949" y="1250"/>
                </a:lnTo>
                <a:lnTo>
                  <a:pt x="904" y="1239"/>
                </a:lnTo>
                <a:lnTo>
                  <a:pt x="859" y="1225"/>
                </a:lnTo>
                <a:lnTo>
                  <a:pt x="819" y="1211"/>
                </a:lnTo>
                <a:lnTo>
                  <a:pt x="769" y="1196"/>
                </a:lnTo>
                <a:lnTo>
                  <a:pt x="704" y="1185"/>
                </a:lnTo>
                <a:lnTo>
                  <a:pt x="1153" y="1073"/>
                </a:lnTo>
                <a:lnTo>
                  <a:pt x="1123" y="986"/>
                </a:lnTo>
                <a:lnTo>
                  <a:pt x="1088" y="921"/>
                </a:lnTo>
                <a:lnTo>
                  <a:pt x="1024" y="799"/>
                </a:lnTo>
                <a:lnTo>
                  <a:pt x="986" y="744"/>
                </a:lnTo>
                <a:lnTo>
                  <a:pt x="949" y="690"/>
                </a:lnTo>
                <a:lnTo>
                  <a:pt x="881" y="596"/>
                </a:lnTo>
                <a:lnTo>
                  <a:pt x="841" y="542"/>
                </a:lnTo>
                <a:lnTo>
                  <a:pt x="791" y="477"/>
                </a:lnTo>
                <a:lnTo>
                  <a:pt x="746" y="430"/>
                </a:lnTo>
                <a:lnTo>
                  <a:pt x="709" y="387"/>
                </a:lnTo>
                <a:lnTo>
                  <a:pt x="672" y="343"/>
                </a:lnTo>
                <a:lnTo>
                  <a:pt x="627" y="300"/>
                </a:lnTo>
                <a:lnTo>
                  <a:pt x="579" y="257"/>
                </a:lnTo>
                <a:lnTo>
                  <a:pt x="529" y="224"/>
                </a:lnTo>
                <a:lnTo>
                  <a:pt x="482" y="184"/>
                </a:lnTo>
                <a:lnTo>
                  <a:pt x="422" y="152"/>
                </a:lnTo>
                <a:lnTo>
                  <a:pt x="364" y="126"/>
                </a:lnTo>
                <a:lnTo>
                  <a:pt x="302" y="105"/>
                </a:lnTo>
                <a:lnTo>
                  <a:pt x="242" y="83"/>
                </a:lnTo>
                <a:lnTo>
                  <a:pt x="177" y="61"/>
                </a:lnTo>
                <a:lnTo>
                  <a:pt x="110" y="43"/>
                </a:lnTo>
                <a:lnTo>
                  <a:pt x="0" y="11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gray">
          <a:xfrm>
            <a:off x="2417763" y="4183062"/>
            <a:ext cx="1628775" cy="701675"/>
          </a:xfrm>
          <a:custGeom>
            <a:avLst/>
            <a:gdLst/>
            <a:ahLst/>
            <a:cxnLst>
              <a:cxn ang="0">
                <a:pos x="1947" y="0"/>
              </a:cxn>
              <a:cxn ang="0">
                <a:pos x="1825" y="0"/>
              </a:cxn>
              <a:cxn ang="0">
                <a:pos x="1698" y="11"/>
              </a:cxn>
              <a:cxn ang="0">
                <a:pos x="1578" y="40"/>
              </a:cxn>
              <a:cxn ang="0">
                <a:pos x="1438" y="83"/>
              </a:cxn>
              <a:cxn ang="0">
                <a:pos x="1308" y="148"/>
              </a:cxn>
              <a:cxn ang="0">
                <a:pos x="1168" y="231"/>
              </a:cxn>
              <a:cxn ang="0">
                <a:pos x="1046" y="322"/>
              </a:cxn>
              <a:cxn ang="0">
                <a:pos x="926" y="412"/>
              </a:cxn>
              <a:cxn ang="0">
                <a:pos x="806" y="514"/>
              </a:cxn>
              <a:cxn ang="0">
                <a:pos x="694" y="629"/>
              </a:cxn>
              <a:cxn ang="0">
                <a:pos x="587" y="759"/>
              </a:cxn>
              <a:cxn ang="0">
                <a:pos x="497" y="893"/>
              </a:cxn>
              <a:cxn ang="0">
                <a:pos x="437" y="1013"/>
              </a:cxn>
              <a:cxn ang="0">
                <a:pos x="70" y="973"/>
              </a:cxn>
              <a:cxn ang="0">
                <a:pos x="185" y="1052"/>
              </a:cxn>
              <a:cxn ang="0">
                <a:pos x="275" y="1128"/>
              </a:cxn>
              <a:cxn ang="0">
                <a:pos x="349" y="1201"/>
              </a:cxn>
              <a:cxn ang="0">
                <a:pos x="424" y="1284"/>
              </a:cxn>
              <a:cxn ang="0">
                <a:pos x="512" y="1392"/>
              </a:cxn>
              <a:cxn ang="0">
                <a:pos x="589" y="1504"/>
              </a:cxn>
              <a:cxn ang="0">
                <a:pos x="654" y="1537"/>
              </a:cxn>
              <a:cxn ang="0">
                <a:pos x="724" y="1486"/>
              </a:cxn>
              <a:cxn ang="0">
                <a:pos x="809" y="1432"/>
              </a:cxn>
              <a:cxn ang="0">
                <a:pos x="889" y="1396"/>
              </a:cxn>
              <a:cxn ang="0">
                <a:pos x="979" y="1356"/>
              </a:cxn>
              <a:cxn ang="0">
                <a:pos x="1071" y="1320"/>
              </a:cxn>
              <a:cxn ang="0">
                <a:pos x="1158" y="1291"/>
              </a:cxn>
              <a:cxn ang="0">
                <a:pos x="1243" y="1266"/>
              </a:cxn>
              <a:cxn ang="0">
                <a:pos x="1356" y="1237"/>
              </a:cxn>
              <a:cxn ang="0">
                <a:pos x="939" y="1027"/>
              </a:cxn>
              <a:cxn ang="0">
                <a:pos x="1038" y="835"/>
              </a:cxn>
              <a:cxn ang="0">
                <a:pos x="1113" y="720"/>
              </a:cxn>
              <a:cxn ang="0">
                <a:pos x="1221" y="568"/>
              </a:cxn>
              <a:cxn ang="0">
                <a:pos x="1316" y="448"/>
              </a:cxn>
              <a:cxn ang="0">
                <a:pos x="1390" y="358"/>
              </a:cxn>
              <a:cxn ang="0">
                <a:pos x="1483" y="268"/>
              </a:cxn>
              <a:cxn ang="0">
                <a:pos x="1580" y="192"/>
              </a:cxn>
              <a:cxn ang="0">
                <a:pos x="1698" y="130"/>
              </a:cxn>
              <a:cxn ang="0">
                <a:pos x="1820" y="83"/>
              </a:cxn>
              <a:cxn ang="0">
                <a:pos x="1952" y="43"/>
              </a:cxn>
            </a:cxnLst>
            <a:rect l="0" t="0" r="r" b="b"/>
            <a:pathLst>
              <a:path w="2063" h="1556">
                <a:moveTo>
                  <a:pt x="2062" y="11"/>
                </a:moveTo>
                <a:lnTo>
                  <a:pt x="1947" y="0"/>
                </a:lnTo>
                <a:lnTo>
                  <a:pt x="1892" y="0"/>
                </a:lnTo>
                <a:lnTo>
                  <a:pt x="1825" y="0"/>
                </a:lnTo>
                <a:lnTo>
                  <a:pt x="1760" y="7"/>
                </a:lnTo>
                <a:lnTo>
                  <a:pt x="1698" y="11"/>
                </a:lnTo>
                <a:lnTo>
                  <a:pt x="1633" y="22"/>
                </a:lnTo>
                <a:lnTo>
                  <a:pt x="1578" y="40"/>
                </a:lnTo>
                <a:lnTo>
                  <a:pt x="1513" y="58"/>
                </a:lnTo>
                <a:lnTo>
                  <a:pt x="1438" y="83"/>
                </a:lnTo>
                <a:lnTo>
                  <a:pt x="1371" y="119"/>
                </a:lnTo>
                <a:lnTo>
                  <a:pt x="1308" y="148"/>
                </a:lnTo>
                <a:lnTo>
                  <a:pt x="1236" y="188"/>
                </a:lnTo>
                <a:lnTo>
                  <a:pt x="1168" y="231"/>
                </a:lnTo>
                <a:lnTo>
                  <a:pt x="1101" y="278"/>
                </a:lnTo>
                <a:lnTo>
                  <a:pt x="1046" y="322"/>
                </a:lnTo>
                <a:lnTo>
                  <a:pt x="981" y="369"/>
                </a:lnTo>
                <a:lnTo>
                  <a:pt x="926" y="412"/>
                </a:lnTo>
                <a:lnTo>
                  <a:pt x="866" y="463"/>
                </a:lnTo>
                <a:lnTo>
                  <a:pt x="806" y="514"/>
                </a:lnTo>
                <a:lnTo>
                  <a:pt x="746" y="579"/>
                </a:lnTo>
                <a:lnTo>
                  <a:pt x="694" y="629"/>
                </a:lnTo>
                <a:lnTo>
                  <a:pt x="639" y="698"/>
                </a:lnTo>
                <a:lnTo>
                  <a:pt x="587" y="759"/>
                </a:lnTo>
                <a:lnTo>
                  <a:pt x="537" y="825"/>
                </a:lnTo>
                <a:lnTo>
                  <a:pt x="497" y="893"/>
                </a:lnTo>
                <a:lnTo>
                  <a:pt x="462" y="947"/>
                </a:lnTo>
                <a:lnTo>
                  <a:pt x="437" y="1013"/>
                </a:lnTo>
                <a:lnTo>
                  <a:pt x="0" y="929"/>
                </a:lnTo>
                <a:lnTo>
                  <a:pt x="70" y="973"/>
                </a:lnTo>
                <a:lnTo>
                  <a:pt x="122" y="1013"/>
                </a:lnTo>
                <a:lnTo>
                  <a:pt x="185" y="1052"/>
                </a:lnTo>
                <a:lnTo>
                  <a:pt x="232" y="1092"/>
                </a:lnTo>
                <a:lnTo>
                  <a:pt x="275" y="1128"/>
                </a:lnTo>
                <a:lnTo>
                  <a:pt x="312" y="1157"/>
                </a:lnTo>
                <a:lnTo>
                  <a:pt x="349" y="1201"/>
                </a:lnTo>
                <a:lnTo>
                  <a:pt x="384" y="1240"/>
                </a:lnTo>
                <a:lnTo>
                  <a:pt x="424" y="1284"/>
                </a:lnTo>
                <a:lnTo>
                  <a:pt x="467" y="1338"/>
                </a:lnTo>
                <a:lnTo>
                  <a:pt x="512" y="1392"/>
                </a:lnTo>
                <a:lnTo>
                  <a:pt x="549" y="1447"/>
                </a:lnTo>
                <a:lnTo>
                  <a:pt x="589" y="1504"/>
                </a:lnTo>
                <a:lnTo>
                  <a:pt x="619" y="1555"/>
                </a:lnTo>
                <a:lnTo>
                  <a:pt x="654" y="1537"/>
                </a:lnTo>
                <a:lnTo>
                  <a:pt x="687" y="1508"/>
                </a:lnTo>
                <a:lnTo>
                  <a:pt x="724" y="1486"/>
                </a:lnTo>
                <a:lnTo>
                  <a:pt x="766" y="1457"/>
                </a:lnTo>
                <a:lnTo>
                  <a:pt x="809" y="1432"/>
                </a:lnTo>
                <a:lnTo>
                  <a:pt x="849" y="1410"/>
                </a:lnTo>
                <a:lnTo>
                  <a:pt x="889" y="1396"/>
                </a:lnTo>
                <a:lnTo>
                  <a:pt x="931" y="1374"/>
                </a:lnTo>
                <a:lnTo>
                  <a:pt x="979" y="1356"/>
                </a:lnTo>
                <a:lnTo>
                  <a:pt x="1026" y="1338"/>
                </a:lnTo>
                <a:lnTo>
                  <a:pt x="1071" y="1320"/>
                </a:lnTo>
                <a:lnTo>
                  <a:pt x="1113" y="1305"/>
                </a:lnTo>
                <a:lnTo>
                  <a:pt x="1158" y="1291"/>
                </a:lnTo>
                <a:lnTo>
                  <a:pt x="1203" y="1277"/>
                </a:lnTo>
                <a:lnTo>
                  <a:pt x="1243" y="1266"/>
                </a:lnTo>
                <a:lnTo>
                  <a:pt x="1293" y="1248"/>
                </a:lnTo>
                <a:lnTo>
                  <a:pt x="1356" y="1237"/>
                </a:lnTo>
                <a:lnTo>
                  <a:pt x="909" y="1117"/>
                </a:lnTo>
                <a:lnTo>
                  <a:pt x="939" y="1027"/>
                </a:lnTo>
                <a:lnTo>
                  <a:pt x="974" y="962"/>
                </a:lnTo>
                <a:lnTo>
                  <a:pt x="1038" y="835"/>
                </a:lnTo>
                <a:lnTo>
                  <a:pt x="1076" y="774"/>
                </a:lnTo>
                <a:lnTo>
                  <a:pt x="1113" y="720"/>
                </a:lnTo>
                <a:lnTo>
                  <a:pt x="1181" y="622"/>
                </a:lnTo>
                <a:lnTo>
                  <a:pt x="1221" y="568"/>
                </a:lnTo>
                <a:lnTo>
                  <a:pt x="1271" y="499"/>
                </a:lnTo>
                <a:lnTo>
                  <a:pt x="1316" y="448"/>
                </a:lnTo>
                <a:lnTo>
                  <a:pt x="1353" y="401"/>
                </a:lnTo>
                <a:lnTo>
                  <a:pt x="1390" y="358"/>
                </a:lnTo>
                <a:lnTo>
                  <a:pt x="1435" y="311"/>
                </a:lnTo>
                <a:lnTo>
                  <a:pt x="1483" y="268"/>
                </a:lnTo>
                <a:lnTo>
                  <a:pt x="1533" y="231"/>
                </a:lnTo>
                <a:lnTo>
                  <a:pt x="1580" y="192"/>
                </a:lnTo>
                <a:lnTo>
                  <a:pt x="1640" y="159"/>
                </a:lnTo>
                <a:lnTo>
                  <a:pt x="1698" y="130"/>
                </a:lnTo>
                <a:lnTo>
                  <a:pt x="1760" y="108"/>
                </a:lnTo>
                <a:lnTo>
                  <a:pt x="1820" y="83"/>
                </a:lnTo>
                <a:lnTo>
                  <a:pt x="1885" y="61"/>
                </a:lnTo>
                <a:lnTo>
                  <a:pt x="1952" y="43"/>
                </a:lnTo>
                <a:lnTo>
                  <a:pt x="2062" y="11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Freeform 6"/>
          <p:cNvSpPr>
            <a:spLocks/>
          </p:cNvSpPr>
          <p:nvPr/>
        </p:nvSpPr>
        <p:spPr bwMode="gray">
          <a:xfrm>
            <a:off x="2420938" y="2917825"/>
            <a:ext cx="1630363" cy="674687"/>
          </a:xfrm>
          <a:custGeom>
            <a:avLst/>
            <a:gdLst/>
            <a:ahLst/>
            <a:cxnLst>
              <a:cxn ang="0">
                <a:pos x="1945" y="1496"/>
              </a:cxn>
              <a:cxn ang="0">
                <a:pos x="1823" y="1496"/>
              </a:cxn>
              <a:cxn ang="0">
                <a:pos x="1695" y="1482"/>
              </a:cxn>
              <a:cxn ang="0">
                <a:pos x="1576" y="1456"/>
              </a:cxn>
              <a:cxn ang="0">
                <a:pos x="1438" y="1413"/>
              </a:cxn>
              <a:cxn ang="0">
                <a:pos x="1306" y="1355"/>
              </a:cxn>
              <a:cxn ang="0">
                <a:pos x="1169" y="1272"/>
              </a:cxn>
              <a:cxn ang="0">
                <a:pos x="1044" y="1185"/>
              </a:cxn>
              <a:cxn ang="0">
                <a:pos x="926" y="1099"/>
              </a:cxn>
              <a:cxn ang="0">
                <a:pos x="807" y="1001"/>
              </a:cxn>
              <a:cxn ang="0">
                <a:pos x="694" y="893"/>
              </a:cxn>
              <a:cxn ang="0">
                <a:pos x="584" y="770"/>
              </a:cxn>
              <a:cxn ang="0">
                <a:pos x="494" y="643"/>
              </a:cxn>
              <a:cxn ang="0">
                <a:pos x="434" y="528"/>
              </a:cxn>
              <a:cxn ang="0">
                <a:pos x="60" y="564"/>
              </a:cxn>
              <a:cxn ang="0">
                <a:pos x="187" y="484"/>
              </a:cxn>
              <a:cxn ang="0">
                <a:pos x="277" y="419"/>
              </a:cxn>
              <a:cxn ang="0">
                <a:pos x="352" y="351"/>
              </a:cxn>
              <a:cxn ang="0">
                <a:pos x="422" y="267"/>
              </a:cxn>
              <a:cxn ang="0">
                <a:pos x="507" y="159"/>
              </a:cxn>
              <a:cxn ang="0">
                <a:pos x="587" y="54"/>
              </a:cxn>
              <a:cxn ang="0">
                <a:pos x="652" y="22"/>
              </a:cxn>
              <a:cxn ang="0">
                <a:pos x="722" y="72"/>
              </a:cxn>
              <a:cxn ang="0">
                <a:pos x="809" y="123"/>
              </a:cxn>
              <a:cxn ang="0">
                <a:pos x="886" y="159"/>
              </a:cxn>
              <a:cxn ang="0">
                <a:pos x="979" y="195"/>
              </a:cxn>
              <a:cxn ang="0">
                <a:pos x="1069" y="231"/>
              </a:cxn>
              <a:cxn ang="0">
                <a:pos x="1159" y="257"/>
              </a:cxn>
              <a:cxn ang="0">
                <a:pos x="1243" y="285"/>
              </a:cxn>
              <a:cxn ang="0">
                <a:pos x="1358" y="311"/>
              </a:cxn>
              <a:cxn ang="0">
                <a:pos x="936" y="510"/>
              </a:cxn>
              <a:cxn ang="0">
                <a:pos x="1036" y="697"/>
              </a:cxn>
              <a:cxn ang="0">
                <a:pos x="1111" y="806"/>
              </a:cxn>
              <a:cxn ang="0">
                <a:pos x="1221" y="954"/>
              </a:cxn>
              <a:cxn ang="0">
                <a:pos x="1313" y="1066"/>
              </a:cxn>
              <a:cxn ang="0">
                <a:pos x="1388" y="1153"/>
              </a:cxn>
              <a:cxn ang="0">
                <a:pos x="1483" y="1239"/>
              </a:cxn>
              <a:cxn ang="0">
                <a:pos x="1581" y="1312"/>
              </a:cxn>
              <a:cxn ang="0">
                <a:pos x="1695" y="1370"/>
              </a:cxn>
              <a:cxn ang="0">
                <a:pos x="1820" y="1413"/>
              </a:cxn>
              <a:cxn ang="0">
                <a:pos x="1950" y="1453"/>
              </a:cxn>
            </a:cxnLst>
            <a:rect l="0" t="0" r="r" b="b"/>
            <a:pathLst>
              <a:path w="2061" h="1497">
                <a:moveTo>
                  <a:pt x="2060" y="1482"/>
                </a:moveTo>
                <a:lnTo>
                  <a:pt x="1945" y="1496"/>
                </a:lnTo>
                <a:lnTo>
                  <a:pt x="1890" y="1496"/>
                </a:lnTo>
                <a:lnTo>
                  <a:pt x="1823" y="1496"/>
                </a:lnTo>
                <a:lnTo>
                  <a:pt x="1760" y="1489"/>
                </a:lnTo>
                <a:lnTo>
                  <a:pt x="1695" y="1482"/>
                </a:lnTo>
                <a:lnTo>
                  <a:pt x="1633" y="1471"/>
                </a:lnTo>
                <a:lnTo>
                  <a:pt x="1576" y="1456"/>
                </a:lnTo>
                <a:lnTo>
                  <a:pt x="1513" y="1442"/>
                </a:lnTo>
                <a:lnTo>
                  <a:pt x="1438" y="1413"/>
                </a:lnTo>
                <a:lnTo>
                  <a:pt x="1371" y="1380"/>
                </a:lnTo>
                <a:lnTo>
                  <a:pt x="1306" y="1355"/>
                </a:lnTo>
                <a:lnTo>
                  <a:pt x="1236" y="1315"/>
                </a:lnTo>
                <a:lnTo>
                  <a:pt x="1169" y="1272"/>
                </a:lnTo>
                <a:lnTo>
                  <a:pt x="1101" y="1229"/>
                </a:lnTo>
                <a:lnTo>
                  <a:pt x="1044" y="1185"/>
                </a:lnTo>
                <a:lnTo>
                  <a:pt x="981" y="1142"/>
                </a:lnTo>
                <a:lnTo>
                  <a:pt x="926" y="1099"/>
                </a:lnTo>
                <a:lnTo>
                  <a:pt x="866" y="1052"/>
                </a:lnTo>
                <a:lnTo>
                  <a:pt x="807" y="1001"/>
                </a:lnTo>
                <a:lnTo>
                  <a:pt x="747" y="943"/>
                </a:lnTo>
                <a:lnTo>
                  <a:pt x="694" y="893"/>
                </a:lnTo>
                <a:lnTo>
                  <a:pt x="637" y="827"/>
                </a:lnTo>
                <a:lnTo>
                  <a:pt x="584" y="770"/>
                </a:lnTo>
                <a:lnTo>
                  <a:pt x="537" y="708"/>
                </a:lnTo>
                <a:lnTo>
                  <a:pt x="494" y="643"/>
                </a:lnTo>
                <a:lnTo>
                  <a:pt x="462" y="585"/>
                </a:lnTo>
                <a:lnTo>
                  <a:pt x="434" y="528"/>
                </a:lnTo>
                <a:lnTo>
                  <a:pt x="0" y="611"/>
                </a:lnTo>
                <a:lnTo>
                  <a:pt x="60" y="564"/>
                </a:lnTo>
                <a:lnTo>
                  <a:pt x="132" y="520"/>
                </a:lnTo>
                <a:lnTo>
                  <a:pt x="187" y="484"/>
                </a:lnTo>
                <a:lnTo>
                  <a:pt x="232" y="455"/>
                </a:lnTo>
                <a:lnTo>
                  <a:pt x="277" y="419"/>
                </a:lnTo>
                <a:lnTo>
                  <a:pt x="315" y="387"/>
                </a:lnTo>
                <a:lnTo>
                  <a:pt x="352" y="351"/>
                </a:lnTo>
                <a:lnTo>
                  <a:pt x="385" y="307"/>
                </a:lnTo>
                <a:lnTo>
                  <a:pt x="422" y="267"/>
                </a:lnTo>
                <a:lnTo>
                  <a:pt x="464" y="213"/>
                </a:lnTo>
                <a:lnTo>
                  <a:pt x="507" y="159"/>
                </a:lnTo>
                <a:lnTo>
                  <a:pt x="544" y="112"/>
                </a:lnTo>
                <a:lnTo>
                  <a:pt x="587" y="54"/>
                </a:lnTo>
                <a:lnTo>
                  <a:pt x="619" y="0"/>
                </a:lnTo>
                <a:lnTo>
                  <a:pt x="652" y="22"/>
                </a:lnTo>
                <a:lnTo>
                  <a:pt x="687" y="51"/>
                </a:lnTo>
                <a:lnTo>
                  <a:pt x="722" y="72"/>
                </a:lnTo>
                <a:lnTo>
                  <a:pt x="764" y="98"/>
                </a:lnTo>
                <a:lnTo>
                  <a:pt x="809" y="123"/>
                </a:lnTo>
                <a:lnTo>
                  <a:pt x="849" y="145"/>
                </a:lnTo>
                <a:lnTo>
                  <a:pt x="886" y="159"/>
                </a:lnTo>
                <a:lnTo>
                  <a:pt x="931" y="181"/>
                </a:lnTo>
                <a:lnTo>
                  <a:pt x="979" y="195"/>
                </a:lnTo>
                <a:lnTo>
                  <a:pt x="1026" y="213"/>
                </a:lnTo>
                <a:lnTo>
                  <a:pt x="1069" y="231"/>
                </a:lnTo>
                <a:lnTo>
                  <a:pt x="1111" y="246"/>
                </a:lnTo>
                <a:lnTo>
                  <a:pt x="1159" y="257"/>
                </a:lnTo>
                <a:lnTo>
                  <a:pt x="1201" y="271"/>
                </a:lnTo>
                <a:lnTo>
                  <a:pt x="1243" y="285"/>
                </a:lnTo>
                <a:lnTo>
                  <a:pt x="1291" y="300"/>
                </a:lnTo>
                <a:lnTo>
                  <a:pt x="1358" y="311"/>
                </a:lnTo>
                <a:lnTo>
                  <a:pt x="906" y="423"/>
                </a:lnTo>
                <a:lnTo>
                  <a:pt x="936" y="510"/>
                </a:lnTo>
                <a:lnTo>
                  <a:pt x="974" y="575"/>
                </a:lnTo>
                <a:lnTo>
                  <a:pt x="1036" y="697"/>
                </a:lnTo>
                <a:lnTo>
                  <a:pt x="1074" y="752"/>
                </a:lnTo>
                <a:lnTo>
                  <a:pt x="1111" y="806"/>
                </a:lnTo>
                <a:lnTo>
                  <a:pt x="1179" y="900"/>
                </a:lnTo>
                <a:lnTo>
                  <a:pt x="1221" y="954"/>
                </a:lnTo>
                <a:lnTo>
                  <a:pt x="1268" y="1019"/>
                </a:lnTo>
                <a:lnTo>
                  <a:pt x="1313" y="1066"/>
                </a:lnTo>
                <a:lnTo>
                  <a:pt x="1351" y="1109"/>
                </a:lnTo>
                <a:lnTo>
                  <a:pt x="1388" y="1153"/>
                </a:lnTo>
                <a:lnTo>
                  <a:pt x="1433" y="1196"/>
                </a:lnTo>
                <a:lnTo>
                  <a:pt x="1483" y="1239"/>
                </a:lnTo>
                <a:lnTo>
                  <a:pt x="1531" y="1272"/>
                </a:lnTo>
                <a:lnTo>
                  <a:pt x="1581" y="1312"/>
                </a:lnTo>
                <a:lnTo>
                  <a:pt x="1641" y="1344"/>
                </a:lnTo>
                <a:lnTo>
                  <a:pt x="1695" y="1370"/>
                </a:lnTo>
                <a:lnTo>
                  <a:pt x="1760" y="1391"/>
                </a:lnTo>
                <a:lnTo>
                  <a:pt x="1820" y="1413"/>
                </a:lnTo>
                <a:lnTo>
                  <a:pt x="1883" y="1435"/>
                </a:lnTo>
                <a:lnTo>
                  <a:pt x="1950" y="1453"/>
                </a:lnTo>
                <a:lnTo>
                  <a:pt x="2060" y="1482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gray">
          <a:xfrm>
            <a:off x="3040063" y="2957512"/>
            <a:ext cx="3189288" cy="1812925"/>
          </a:xfrm>
          <a:prstGeom prst="octagon">
            <a:avLst>
              <a:gd name="adj" fmla="val 29287"/>
            </a:avLst>
          </a:prstGeom>
          <a:solidFill>
            <a:srgbClr val="FFC000"/>
          </a:solidFill>
          <a:ln w="38100" cmpd="dbl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gray">
          <a:xfrm>
            <a:off x="1498601" y="1925637"/>
            <a:ext cx="2847975" cy="865188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38100">
            <a:noFill/>
            <a:round/>
            <a:headEnd/>
            <a:tailEnd/>
          </a:ln>
        </p:spPr>
        <p:txBody>
          <a:bodyPr lIns="111125" tIns="55563" rIns="111125" bIns="55563" anchor="ctr"/>
          <a:lstStyle/>
          <a:p>
            <a:pPr algn="ctr"/>
            <a:endParaRPr lang="zh-CN" altLang="zh-CN" b="0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gray">
          <a:xfrm>
            <a:off x="4843463" y="1925637"/>
            <a:ext cx="2847975" cy="865188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38100">
            <a:noFill/>
            <a:round/>
            <a:headEnd/>
            <a:tailEnd/>
          </a:ln>
        </p:spPr>
        <p:txBody>
          <a:bodyPr lIns="111125" tIns="55563" rIns="111125" bIns="55563" anchor="ctr"/>
          <a:lstStyle/>
          <a:p>
            <a:pPr algn="ctr"/>
            <a:endParaRPr lang="zh-CN" altLang="zh-CN" b="0"/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gray">
          <a:xfrm>
            <a:off x="1498601" y="5019675"/>
            <a:ext cx="2847975" cy="865187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 w="38100">
            <a:noFill/>
            <a:round/>
            <a:headEnd/>
            <a:tailEnd/>
          </a:ln>
        </p:spPr>
        <p:txBody>
          <a:bodyPr lIns="111125" tIns="55563" rIns="111125" bIns="55563" anchor="ctr"/>
          <a:lstStyle/>
          <a:p>
            <a:pPr algn="ctr"/>
            <a:endParaRPr lang="zh-CN" altLang="zh-CN" b="0"/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gray">
          <a:xfrm>
            <a:off x="4843463" y="5019675"/>
            <a:ext cx="2847975" cy="865187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11125" tIns="55563" rIns="111125" bIns="55563" anchor="ctr"/>
          <a:lstStyle/>
          <a:p>
            <a:pPr algn="ctr"/>
            <a:endParaRPr lang="zh-CN" altLang="zh-CN" b="0"/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1944688" y="2116138"/>
            <a:ext cx="19800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微软雅黑"/>
                <a:hlinkClick r:id="rId2" action="ppaction://hlinksldjump"/>
              </a:rPr>
              <a:t>按选定内容筛选</a:t>
            </a:r>
            <a:endParaRPr lang="zh-CN" altLang="en-US" sz="2000" dirty="0">
              <a:solidFill>
                <a:schemeClr val="bg1"/>
              </a:solidFill>
              <a:latin typeface="黑体" pitchFamily="49" charset="-122"/>
              <a:ea typeface="黑体" pitchFamily="49" charset="-122"/>
              <a:cs typeface="微软雅黑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5201330" y="2157186"/>
            <a:ext cx="2280177" cy="41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微软雅黑"/>
                <a:hlinkClick r:id="rId3" action="ppaction://hlinksldjump"/>
              </a:rPr>
              <a:t>使用</a:t>
            </a:r>
            <a:r>
              <a: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微软雅黑"/>
                <a:hlinkClick r:id="rId3" action="ppaction://hlinksldjump"/>
              </a:rPr>
              <a:t>“</a:t>
            </a:r>
            <a:r>
              <a:rPr lang="zh-CN" altLang="en-US" sz="20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微软雅黑"/>
                <a:hlinkClick r:id="rId3" action="ppaction://hlinksldjump"/>
              </a:rPr>
              <a:t>筛选器”</a:t>
            </a:r>
            <a:endParaRPr lang="zh-CN" altLang="en-US" sz="2000" dirty="0">
              <a:solidFill>
                <a:schemeClr val="bg1"/>
              </a:solidFill>
              <a:latin typeface="黑体" pitchFamily="49" charset="-122"/>
              <a:ea typeface="黑体" pitchFamily="49" charset="-122"/>
              <a:cs typeface="微软雅黑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5638801" y="5253037"/>
            <a:ext cx="1217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微软雅黑"/>
                <a:hlinkClick r:id="rId4" action="ppaction://hlinksldjump"/>
              </a:rPr>
              <a:t>高级筛选</a:t>
            </a:r>
            <a:endParaRPr lang="zh-CN" altLang="en-US" sz="2000" dirty="0">
              <a:solidFill>
                <a:schemeClr val="bg1"/>
              </a:solidFill>
              <a:latin typeface="黑体" pitchFamily="49" charset="-122"/>
              <a:ea typeface="黑体" pitchFamily="49" charset="-122"/>
              <a:cs typeface="微软雅黑"/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2316163" y="5253037"/>
            <a:ext cx="14750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微软雅黑"/>
                <a:hlinkClick r:id="rId5" action="ppaction://hlinksldjump"/>
              </a:rPr>
              <a:t>按窗体筛选</a:t>
            </a:r>
            <a:endParaRPr lang="zh-CN" altLang="en-US" sz="2000" dirty="0">
              <a:solidFill>
                <a:schemeClr val="bg1"/>
              </a:solidFill>
              <a:latin typeface="黑体" pitchFamily="49" charset="-122"/>
              <a:ea typeface="黑体" pitchFamily="49" charset="-122"/>
              <a:cs typeface="微软雅黑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7588" y="3251201"/>
            <a:ext cx="2243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不同方式来筛选数据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688332" y="6264656"/>
            <a:ext cx="78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返回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6063" y="258763"/>
            <a:ext cx="8686800" cy="550862"/>
          </a:xfrm>
        </p:spPr>
        <p:txBody>
          <a:bodyPr/>
          <a:lstStyle/>
          <a:p>
            <a:r>
              <a:rPr lang="en-US" altLang="zh-CN" sz="3600" dirty="0" smtClean="0"/>
              <a:t>1.</a:t>
            </a:r>
            <a:r>
              <a:rPr lang="zh-CN" altLang="en-US" sz="3600" dirty="0" smtClean="0"/>
              <a:t>按选定内容筛选</a:t>
            </a:r>
            <a:endParaRPr lang="zh-CN" altLang="en-US" dirty="0" smtClean="0">
              <a:ea typeface="宋体" charset="-122"/>
            </a:endParaRPr>
          </a:p>
        </p:txBody>
      </p:sp>
      <p:sp>
        <p:nvSpPr>
          <p:cNvPr id="5632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1A9A3E-259D-406C-B35F-A7CEAB658A63}" type="slidenum">
              <a:rPr lang="en-US" altLang="zh-CN"/>
              <a:pPr/>
              <a:t>47</a:t>
            </a:fld>
            <a:endParaRPr lang="en-US" altLang="zh-CN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406400" y="939800"/>
            <a:ext cx="8386763" cy="831850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     按选定内容筛选是一种简单的筛选方法，使用它可以筛选出与选定字段值相同的所有记录。</a:t>
            </a:r>
            <a:endParaRPr lang="en-US" altLang="zh-CN" dirty="0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200026" y="1757364"/>
            <a:ext cx="2552700" cy="4926012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2801938" y="5913438"/>
            <a:ext cx="2046287" cy="630237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2674938" y="1825625"/>
            <a:ext cx="3059112" cy="920750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319087" y="1779687"/>
            <a:ext cx="235267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例如：打开“学生信息表”，将鼠标插入点放入“户籍地”下的“北京”单元格中，在“开始”选项卡的“筛选和排序”组中，单击“选择”按钮</a:t>
            </a:r>
            <a:r>
              <a:rPr lang="en-US" dirty="0" smtClean="0"/>
              <a:t> </a:t>
            </a:r>
            <a:r>
              <a:rPr lang="zh-CN" altLang="en-US" dirty="0" smtClean="0"/>
              <a:t>，打开下拉菜单，选择“等于“北京””命令，即可得到筛选结果，如图所示。</a:t>
            </a:r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单击“户籍地”边的下拉箭头，选择“从“户籍地”清除筛选器”菜单命令，如图所示，可以清除筛选结果，显示所有记录。</a:t>
            </a:r>
            <a:endParaRPr lang="en-US" altLang="zh-CN" dirty="0"/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8656478" y="2740025"/>
            <a:ext cx="46166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 smtClean="0"/>
              <a:t>按内容筛选数据</a:t>
            </a:r>
            <a:endParaRPr lang="zh-CN" altLang="en-US" dirty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102401" name="组合 98"/>
          <p:cNvGrpSpPr>
            <a:grpSpLocks/>
          </p:cNvGrpSpPr>
          <p:nvPr/>
        </p:nvGrpSpPr>
        <p:grpSpPr bwMode="auto">
          <a:xfrm>
            <a:off x="2960915" y="1384753"/>
            <a:ext cx="5759677" cy="5327651"/>
            <a:chOff x="0" y="0"/>
            <a:chExt cx="41941" cy="45815"/>
          </a:xfrm>
        </p:grpSpPr>
        <p:grpSp>
          <p:nvGrpSpPr>
            <p:cNvPr id="63" name="组合 63"/>
            <p:cNvGrpSpPr>
              <a:grpSpLocks/>
            </p:cNvGrpSpPr>
            <p:nvPr/>
          </p:nvGrpSpPr>
          <p:grpSpPr bwMode="auto">
            <a:xfrm>
              <a:off x="0" y="0"/>
              <a:ext cx="41941" cy="45815"/>
              <a:chOff x="0" y="0"/>
              <a:chExt cx="41954" cy="45827"/>
            </a:xfrm>
          </p:grpSpPr>
          <p:grpSp>
            <p:nvGrpSpPr>
              <p:cNvPr id="60" name="组合 60"/>
              <p:cNvGrpSpPr>
                <a:grpSpLocks/>
              </p:cNvGrpSpPr>
              <p:nvPr/>
            </p:nvGrpSpPr>
            <p:grpSpPr bwMode="auto">
              <a:xfrm>
                <a:off x="0" y="0"/>
                <a:ext cx="41954" cy="25522"/>
                <a:chOff x="0" y="-380"/>
                <a:chExt cx="41955" cy="25525"/>
              </a:xfrm>
            </p:grpSpPr>
            <p:pic>
              <p:nvPicPr>
                <p:cNvPr id="59" name="图片 59"/>
                <p:cNvPicPr>
                  <a:picLocks noChangeAspect="1"/>
                </p:cNvPicPr>
                <p:nvPr/>
              </p:nvPicPr>
              <p:blipFill>
                <a:blip r:embed="rId2"/>
                <a:srcRect r="14090" b="7074"/>
                <a:stretch>
                  <a:fillRect/>
                </a:stretch>
              </p:blipFill>
              <p:spPr bwMode="auto">
                <a:xfrm>
                  <a:off x="0" y="-380"/>
                  <a:ext cx="41955" cy="25525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80" name="组合 180"/>
                <p:cNvGrpSpPr>
                  <a:grpSpLocks/>
                </p:cNvGrpSpPr>
                <p:nvPr/>
              </p:nvGrpSpPr>
              <p:grpSpPr bwMode="auto">
                <a:xfrm>
                  <a:off x="11094" y="859"/>
                  <a:ext cx="23932" cy="13239"/>
                  <a:chOff x="11100" y="859"/>
                  <a:chExt cx="23943" cy="13243"/>
                </a:xfrm>
              </p:grpSpPr>
              <p:sp>
                <p:nvSpPr>
                  <p:cNvPr id="173" name="圆角矩形 173"/>
                  <p:cNvSpPr>
                    <a:spLocks noChangeArrowheads="1"/>
                  </p:cNvSpPr>
                  <p:nvPr/>
                </p:nvSpPr>
                <p:spPr bwMode="auto">
                  <a:xfrm>
                    <a:off x="11100" y="2676"/>
                    <a:ext cx="6395" cy="1216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77" name="圆角矩形 177"/>
                  <p:cNvSpPr>
                    <a:spLocks noChangeArrowheads="1"/>
                  </p:cNvSpPr>
                  <p:nvPr/>
                </p:nvSpPr>
                <p:spPr bwMode="auto">
                  <a:xfrm>
                    <a:off x="30327" y="12887"/>
                    <a:ext cx="3965" cy="1215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78" name="圆角矩形 178"/>
                  <p:cNvSpPr>
                    <a:spLocks noChangeArrowheads="1"/>
                  </p:cNvSpPr>
                  <p:nvPr/>
                </p:nvSpPr>
                <p:spPr bwMode="auto">
                  <a:xfrm>
                    <a:off x="32083" y="11111"/>
                    <a:ext cx="2960" cy="2058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zh-CN" altLang="zh-CN" sz="140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rPr>
                      <a:t>①</a:t>
                    </a:r>
                    <a:endParaRPr kumimoji="0" lang="zh-CN" altLang="zh-CN" sz="140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宋体" pitchFamily="2" charset="-122"/>
                      <a:cs typeface="宋体" pitchFamily="2" charset="-122"/>
                    </a:endParaRPr>
                  </a:p>
                </p:txBody>
              </p:sp>
              <p:sp>
                <p:nvSpPr>
                  <p:cNvPr id="179" name="圆角矩形 179"/>
                  <p:cNvSpPr>
                    <a:spLocks noChangeArrowheads="1"/>
                  </p:cNvSpPr>
                  <p:nvPr/>
                </p:nvSpPr>
                <p:spPr bwMode="auto">
                  <a:xfrm>
                    <a:off x="15116" y="859"/>
                    <a:ext cx="2960" cy="2059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zh-CN" altLang="zh-CN" sz="140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rPr>
                      <a:t>②</a:t>
                    </a:r>
                    <a:endParaRPr kumimoji="0" lang="zh-CN" altLang="zh-CN" sz="140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宋体" pitchFamily="2" charset="-122"/>
                      <a:cs typeface="宋体" pitchFamily="2" charset="-122"/>
                    </a:endParaRPr>
                  </a:p>
                </p:txBody>
              </p:sp>
            </p:grpSp>
          </p:grpSp>
          <p:pic>
            <p:nvPicPr>
              <p:cNvPr id="62" name="图片 62"/>
              <p:cNvPicPr>
                <a:picLocks noChangeAspect="1"/>
              </p:cNvPicPr>
              <p:nvPr/>
            </p:nvPicPr>
            <p:blipFill>
              <a:blip r:embed="rId3"/>
              <a:srcRect r="11919" b="7074"/>
              <a:stretch>
                <a:fillRect/>
              </a:stretch>
            </p:blipFill>
            <p:spPr bwMode="auto">
              <a:xfrm>
                <a:off x="0" y="20037"/>
                <a:ext cx="41954" cy="25790"/>
              </a:xfrm>
              <a:prstGeom prst="rect">
                <a:avLst/>
              </a:prstGeom>
              <a:noFill/>
            </p:spPr>
          </p:pic>
        </p:grpSp>
        <p:sp>
          <p:nvSpPr>
            <p:cNvPr id="96" name="圆角矩形 96"/>
            <p:cNvSpPr>
              <a:spLocks noChangeArrowheads="1"/>
            </p:cNvSpPr>
            <p:nvPr/>
          </p:nvSpPr>
          <p:spPr bwMode="auto">
            <a:xfrm>
              <a:off x="21500" y="32575"/>
              <a:ext cx="9333" cy="1810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③</a:t>
              </a:r>
              <a:r>
                <a:rPr kumimoji="0" lang="zh-CN" sz="1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清除</a:t>
              </a:r>
              <a:r>
                <a:rPr kumimoji="0" lang="zh-CN" sz="1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筛选器</a:t>
              </a:r>
              <a:endPara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97" name="直接箭头连接符 97"/>
            <p:cNvSpPr>
              <a:spLocks noChangeShapeType="1"/>
            </p:cNvSpPr>
            <p:nvPr/>
          </p:nvSpPr>
          <p:spPr bwMode="auto">
            <a:xfrm flipV="1">
              <a:off x="29146" y="30575"/>
              <a:ext cx="4096" cy="2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TextBox 22">
            <a:hlinkClick r:id="rId4" action="ppaction://hlinksldjump"/>
          </p:cNvPr>
          <p:cNvSpPr txBox="1"/>
          <p:nvPr/>
        </p:nvSpPr>
        <p:spPr>
          <a:xfrm>
            <a:off x="7993132" y="6264656"/>
            <a:ext cx="715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Back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1A9A3E-259D-406C-B35F-A7CEAB658A63}" type="slidenum">
              <a:rPr lang="en-US" altLang="zh-CN"/>
              <a:pPr/>
              <a:t>48</a:t>
            </a:fld>
            <a:endParaRPr lang="en-US" altLang="zh-CN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185738" y="200025"/>
            <a:ext cx="8958262" cy="1214437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  “筛选器”提供了一种灵活的方式，它把所选定的字段中所有不重复值以列表显示出来，如图所示，用户可以逐个选择需要的筛选内容。除了“</a:t>
            </a:r>
            <a:r>
              <a:rPr lang="en-US" dirty="0" smtClean="0"/>
              <a:t>OLE</a:t>
            </a:r>
            <a:r>
              <a:rPr lang="zh-CN" altLang="en-US" dirty="0" smtClean="0"/>
              <a:t>对象”和“附加”数据类型外，所有数据类型的字段都可以应用“筛选器”。具体的筛选列表取决于所选字段的数据类型和字段值。</a:t>
            </a:r>
            <a:endParaRPr lang="en-US" altLang="zh-CN" dirty="0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242888" y="2043113"/>
            <a:ext cx="2552700" cy="4100513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2787650" y="6042026"/>
            <a:ext cx="1784350" cy="530224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2674938" y="1825625"/>
            <a:ext cx="3059112" cy="920750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261938" y="2308325"/>
            <a:ext cx="250983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dirty="0" smtClean="0"/>
              <a:t>例如：打开“学生信息表”，单击“出生年月”边的下拉箭头（或单击“表格工具”的“排序和筛选”组中的“筛选器”按钮</a:t>
            </a:r>
            <a:r>
              <a:rPr lang="en-US" dirty="0" smtClean="0"/>
              <a:t> </a:t>
            </a:r>
            <a:r>
              <a:rPr lang="zh-CN" altLang="en-US" dirty="0" smtClean="0"/>
              <a:t>），打开“筛选器”下拉菜单，如图所示，列出了所有的日期，用户可以根据需要选中或取消某些日期。</a:t>
            </a:r>
            <a:endParaRPr lang="en-US" altLang="zh-CN" dirty="0"/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8482319" y="2014539"/>
            <a:ext cx="46166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 smtClean="0"/>
              <a:t>使用“筛选器”筛选日期字段</a:t>
            </a:r>
            <a:endParaRPr lang="zh-CN" altLang="en-US" dirty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4" name="Rectangle 32"/>
          <p:cNvSpPr>
            <a:spLocks noChangeArrowheads="1"/>
          </p:cNvSpPr>
          <p:nvPr/>
        </p:nvSpPr>
        <p:spPr bwMode="ltGray">
          <a:xfrm>
            <a:off x="179385" y="1685925"/>
            <a:ext cx="2620963" cy="36933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2.</a:t>
            </a:r>
            <a:r>
              <a:rPr lang="zh-CN" altLang="en-US" dirty="0" smtClean="0">
                <a:solidFill>
                  <a:schemeClr val="bg1"/>
                </a:solidFill>
              </a:rPr>
              <a:t>使用“筛选器”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0446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7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104471" name="组合 101"/>
          <p:cNvGrpSpPr>
            <a:grpSpLocks/>
          </p:cNvGrpSpPr>
          <p:nvPr/>
        </p:nvGrpSpPr>
        <p:grpSpPr bwMode="auto">
          <a:xfrm>
            <a:off x="3186113" y="1743075"/>
            <a:ext cx="5296188" cy="4886509"/>
            <a:chOff x="23431" y="666"/>
            <a:chExt cx="42250" cy="26516"/>
          </a:xfrm>
        </p:grpSpPr>
        <p:pic>
          <p:nvPicPr>
            <p:cNvPr id="100" name="图片 100"/>
            <p:cNvPicPr>
              <a:picLocks noChangeAspect="1"/>
            </p:cNvPicPr>
            <p:nvPr/>
          </p:nvPicPr>
          <p:blipFill>
            <a:blip r:embed="rId2"/>
            <a:srcRect r="14268" b="6754"/>
            <a:stretch>
              <a:fillRect/>
            </a:stretch>
          </p:blipFill>
          <p:spPr bwMode="auto">
            <a:xfrm>
              <a:off x="23431" y="666"/>
              <a:ext cx="42250" cy="26516"/>
            </a:xfrm>
            <a:prstGeom prst="rect">
              <a:avLst/>
            </a:prstGeom>
            <a:noFill/>
          </p:spPr>
        </p:pic>
        <p:grpSp>
          <p:nvGrpSpPr>
            <p:cNvPr id="355" name="组合 355"/>
            <p:cNvGrpSpPr>
              <a:grpSpLocks/>
            </p:cNvGrpSpPr>
            <p:nvPr/>
          </p:nvGrpSpPr>
          <p:grpSpPr bwMode="auto">
            <a:xfrm>
              <a:off x="29916" y="2786"/>
              <a:ext cx="32939" cy="10633"/>
              <a:chOff x="6823" y="2161"/>
              <a:chExt cx="34655" cy="10841"/>
            </a:xfrm>
          </p:grpSpPr>
          <p:sp>
            <p:nvSpPr>
              <p:cNvPr id="189" name="圆角矩形 189"/>
              <p:cNvSpPr>
                <a:spLocks noChangeArrowheads="1"/>
              </p:cNvSpPr>
              <p:nvPr/>
            </p:nvSpPr>
            <p:spPr bwMode="auto">
              <a:xfrm>
                <a:off x="31107" y="5972"/>
                <a:ext cx="7277" cy="1083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4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①</a:t>
                </a:r>
                <a:r>
                  <a:rPr kumimoji="0" lang="zh-CN" sz="14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单击</a:t>
                </a:r>
                <a:endParaRPr kumimoji="0" lang="zh-CN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91" name="直接箭头连接符 191"/>
              <p:cNvSpPr>
                <a:spLocks noChangeShapeType="1"/>
              </p:cNvSpPr>
              <p:nvPr/>
            </p:nvSpPr>
            <p:spPr bwMode="auto">
              <a:xfrm flipH="1">
                <a:off x="31290" y="6659"/>
                <a:ext cx="803" cy="79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4" name="圆角矩形 354"/>
              <p:cNvSpPr>
                <a:spLocks noChangeArrowheads="1"/>
              </p:cNvSpPr>
              <p:nvPr/>
            </p:nvSpPr>
            <p:spPr bwMode="auto">
              <a:xfrm>
                <a:off x="6823" y="2161"/>
                <a:ext cx="2114" cy="2485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圆角矩形 256"/>
              <p:cNvSpPr>
                <a:spLocks noChangeArrowheads="1"/>
              </p:cNvSpPr>
              <p:nvPr/>
            </p:nvSpPr>
            <p:spPr bwMode="auto">
              <a:xfrm>
                <a:off x="35290" y="12061"/>
                <a:ext cx="6188" cy="941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4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②</a:t>
                </a:r>
                <a:r>
                  <a:rPr kumimoji="0" lang="zh-CN" sz="14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筛选</a:t>
                </a:r>
                <a:r>
                  <a:rPr kumimoji="0" lang="zh-CN" sz="14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器</a:t>
                </a:r>
                <a:endParaRPr kumimoji="0" lang="zh-CN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0" name="圆角矩形 189"/>
              <p:cNvSpPr>
                <a:spLocks noChangeArrowheads="1"/>
              </p:cNvSpPr>
              <p:nvPr/>
            </p:nvSpPr>
            <p:spPr bwMode="auto">
              <a:xfrm>
                <a:off x="8693" y="4467"/>
                <a:ext cx="11466" cy="1505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400" dirty="0"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也</a:t>
                </a:r>
                <a:r>
                  <a:rPr lang="zh-CN" altLang="en-US" sz="1400" dirty="0" smtClean="0"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能打开筛选器</a:t>
                </a:r>
                <a:endParaRPr kumimoji="0" lang="zh-CN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1A9A3E-259D-406C-B35F-A7CEAB658A63}" type="slidenum">
              <a:rPr lang="en-US" altLang="zh-CN"/>
              <a:pPr/>
              <a:t>49</a:t>
            </a:fld>
            <a:endParaRPr lang="en-US" altLang="zh-CN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414338" y="328612"/>
            <a:ext cx="8415337" cy="72866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例</a:t>
            </a:r>
            <a:r>
              <a:rPr lang="en-US" dirty="0" smtClean="0"/>
              <a:t>4.7</a:t>
            </a:r>
            <a:r>
              <a:rPr lang="zh-CN" altLang="en-US" dirty="0" smtClean="0"/>
              <a:t>：在“学生信息表”中，筛选出“计算机学院”的学生记录，然后，清除筛选结果。</a:t>
            </a:r>
            <a:endParaRPr lang="en-US" altLang="zh-CN" dirty="0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242888" y="1585913"/>
            <a:ext cx="2552700" cy="4957762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2787650" y="6042026"/>
            <a:ext cx="1784350" cy="530224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2771775" y="1828800"/>
            <a:ext cx="2962274" cy="917574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290513" y="1700213"/>
            <a:ext cx="250983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altLang="zh-CN" dirty="0" smtClean="0"/>
              <a:t>1.</a:t>
            </a:r>
            <a:r>
              <a:rPr lang="zh-CN" altLang="en-US" dirty="0" smtClean="0"/>
              <a:t>打开“筛选器”：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单击“院系”边的下拉箭头，打开“筛选器”菜单；</a:t>
            </a:r>
          </a:p>
          <a:p>
            <a:pPr lvl="0"/>
            <a:r>
              <a:rPr lang="en-US" altLang="zh-CN" dirty="0" smtClean="0"/>
              <a:t>2.</a:t>
            </a:r>
            <a:r>
              <a:rPr lang="zh-CN" altLang="en-US" dirty="0" smtClean="0"/>
              <a:t>选择筛选条件：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选中“计算机学院”，清除其他选项，单击“确定”按钮，如图所示，得到筛选结果；</a:t>
            </a:r>
          </a:p>
          <a:p>
            <a:r>
              <a:rPr lang="en-US" altLang="zh-CN" dirty="0" smtClean="0"/>
              <a:t>3.</a:t>
            </a:r>
            <a:r>
              <a:rPr lang="zh-CN" altLang="en-US" dirty="0" smtClean="0"/>
              <a:t>清除“筛选器”：</a:t>
            </a:r>
            <a:endParaRPr lang="en-US" altLang="zh-CN" dirty="0" smtClean="0"/>
          </a:p>
          <a:p>
            <a:r>
              <a:rPr lang="zh-CN" altLang="en-US" dirty="0" smtClean="0"/>
              <a:t>单击“院系”边的下拉箭头，选择“从“院系”清除筛选器”命令，清除筛选结果，显示所有记录。</a:t>
            </a:r>
            <a:endParaRPr lang="en-US" altLang="zh-CN" dirty="0"/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8482323" y="2014539"/>
            <a:ext cx="46166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 smtClean="0"/>
              <a:t>使用“筛选器”列表</a:t>
            </a:r>
            <a:endParaRPr lang="zh-CN" altLang="en-US" dirty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6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7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54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105473" name="组合 109"/>
          <p:cNvGrpSpPr>
            <a:grpSpLocks/>
          </p:cNvGrpSpPr>
          <p:nvPr/>
        </p:nvGrpSpPr>
        <p:grpSpPr bwMode="auto">
          <a:xfrm>
            <a:off x="3062515" y="827315"/>
            <a:ext cx="5167086" cy="5802086"/>
            <a:chOff x="0" y="0"/>
            <a:chExt cx="39457" cy="46710"/>
          </a:xfrm>
        </p:grpSpPr>
        <p:grpSp>
          <p:nvGrpSpPr>
            <p:cNvPr id="105" name="组合 105"/>
            <p:cNvGrpSpPr>
              <a:grpSpLocks/>
            </p:cNvGrpSpPr>
            <p:nvPr/>
          </p:nvGrpSpPr>
          <p:grpSpPr bwMode="auto">
            <a:xfrm>
              <a:off x="0" y="0"/>
              <a:ext cx="39457" cy="46710"/>
              <a:chOff x="952" y="0"/>
              <a:chExt cx="39465" cy="46716"/>
            </a:xfrm>
          </p:grpSpPr>
          <p:grpSp>
            <p:nvGrpSpPr>
              <p:cNvPr id="103" name="组合 103"/>
              <p:cNvGrpSpPr>
                <a:grpSpLocks/>
              </p:cNvGrpSpPr>
              <p:nvPr/>
            </p:nvGrpSpPr>
            <p:grpSpPr bwMode="auto">
              <a:xfrm>
                <a:off x="952" y="0"/>
                <a:ext cx="39465" cy="39101"/>
                <a:chOff x="952" y="-1428"/>
                <a:chExt cx="39477" cy="39107"/>
              </a:xfrm>
            </p:grpSpPr>
            <p:pic>
              <p:nvPicPr>
                <p:cNvPr id="102" name="图片 102"/>
                <p:cNvPicPr>
                  <a:picLocks noChangeAspect="1"/>
                </p:cNvPicPr>
                <p:nvPr/>
              </p:nvPicPr>
              <p:blipFill>
                <a:blip r:embed="rId2"/>
                <a:srcRect r="14632" b="7074"/>
                <a:stretch>
                  <a:fillRect/>
                </a:stretch>
              </p:blipFill>
              <p:spPr bwMode="auto">
                <a:xfrm>
                  <a:off x="952" y="-1428"/>
                  <a:ext cx="39478" cy="24170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229" name="组合 229"/>
                <p:cNvGrpSpPr>
                  <a:grpSpLocks/>
                </p:cNvGrpSpPr>
                <p:nvPr/>
              </p:nvGrpSpPr>
              <p:grpSpPr bwMode="auto">
                <a:xfrm>
                  <a:off x="15947" y="3539"/>
                  <a:ext cx="14054" cy="34139"/>
                  <a:chOff x="15949" y="3540"/>
                  <a:chExt cx="14055" cy="34139"/>
                </a:xfrm>
              </p:grpSpPr>
              <p:grpSp>
                <p:nvGrpSpPr>
                  <p:cNvPr id="228" name="组合 228"/>
                  <p:cNvGrpSpPr>
                    <a:grpSpLocks/>
                  </p:cNvGrpSpPr>
                  <p:nvPr/>
                </p:nvGrpSpPr>
                <p:grpSpPr bwMode="auto">
                  <a:xfrm>
                    <a:off x="16342" y="3540"/>
                    <a:ext cx="9980" cy="8774"/>
                    <a:chOff x="16342" y="3540"/>
                    <a:chExt cx="9980" cy="8773"/>
                  </a:xfrm>
                </p:grpSpPr>
                <p:sp>
                  <p:nvSpPr>
                    <p:cNvPr id="250" name="圆角矩形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42" y="3540"/>
                      <a:ext cx="2895" cy="1371"/>
                    </a:xfrm>
                    <a:prstGeom prst="roundRect">
                      <a:avLst>
                        <a:gd name="adj" fmla="val 1666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sz="1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单击</a:t>
                      </a:r>
                      <a:endParaRPr kumimoji="0" lang="zh-CN" sz="140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宋体" pitchFamily="2" charset="-122"/>
                      </a:endParaRPr>
                    </a:p>
                  </p:txBody>
                </p:sp>
                <p:sp>
                  <p:nvSpPr>
                    <p:cNvPr id="253" name="直接箭头连接符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249" y="4597"/>
                      <a:ext cx="2006" cy="844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arrow" w="med" len="med"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7" name="圆角矩形 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57" y="11311"/>
                      <a:ext cx="3965" cy="1003"/>
                    </a:xfrm>
                    <a:prstGeom prst="roundRect">
                      <a:avLst>
                        <a:gd name="adj" fmla="val 16667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24" name="组合 224"/>
                  <p:cNvGrpSpPr>
                    <a:grpSpLocks/>
                  </p:cNvGrpSpPr>
                  <p:nvPr/>
                </p:nvGrpSpPr>
                <p:grpSpPr bwMode="auto">
                  <a:xfrm>
                    <a:off x="15949" y="25136"/>
                    <a:ext cx="14056" cy="12543"/>
                    <a:chOff x="14693" y="25582"/>
                    <a:chExt cx="12949" cy="11802"/>
                  </a:xfrm>
                </p:grpSpPr>
                <p:pic>
                  <p:nvPicPr>
                    <p:cNvPr id="25" name="图片 25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rcRect l="47426" t="25847" r="34125" b="31194"/>
                    <a:stretch>
                      <a:fillRect/>
                    </a:stretch>
                  </p:blipFill>
                  <p:spPr bwMode="auto">
                    <a:xfrm>
                      <a:off x="20085" y="27484"/>
                      <a:ext cx="7558" cy="9900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29" name="圆角矩形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085" y="28700"/>
                      <a:ext cx="6131" cy="1052"/>
                    </a:xfrm>
                    <a:prstGeom prst="roundRect">
                      <a:avLst>
                        <a:gd name="adj" fmla="val 16667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0" name="圆角矩形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693" y="25582"/>
                      <a:ext cx="2902" cy="1371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单击</a:t>
                      </a:r>
                      <a:endParaRPr kumimoji="0" 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宋体" pitchFamily="2" charset="-122"/>
                      </a:endParaRPr>
                    </a:p>
                  </p:txBody>
                </p:sp>
                <p:sp>
                  <p:nvSpPr>
                    <p:cNvPr id="31" name="直接箭头连接符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600" y="26639"/>
                      <a:ext cx="2013" cy="845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arrow" w="med" len="med"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/>
                    </a:p>
                  </p:txBody>
                </p:sp>
              </p:grpSp>
            </p:grpSp>
          </p:grpSp>
          <p:pic>
            <p:nvPicPr>
              <p:cNvPr id="104" name="图片 104"/>
              <p:cNvPicPr>
                <a:picLocks noChangeAspect="1"/>
              </p:cNvPicPr>
              <p:nvPr/>
            </p:nvPicPr>
            <p:blipFill>
              <a:blip r:embed="rId4"/>
              <a:srcRect r="14452" b="6754"/>
              <a:stretch>
                <a:fillRect/>
              </a:stretch>
            </p:blipFill>
            <p:spPr bwMode="auto">
              <a:xfrm>
                <a:off x="952" y="21721"/>
                <a:ext cx="39465" cy="24995"/>
              </a:xfrm>
              <a:prstGeom prst="rect">
                <a:avLst/>
              </a:prstGeom>
              <a:noFill/>
            </p:spPr>
          </p:pic>
        </p:grpSp>
        <p:sp>
          <p:nvSpPr>
            <p:cNvPr id="106" name="圆角矩形 106"/>
            <p:cNvSpPr>
              <a:spLocks noChangeArrowheads="1"/>
            </p:cNvSpPr>
            <p:nvPr/>
          </p:nvSpPr>
          <p:spPr bwMode="auto">
            <a:xfrm>
              <a:off x="20288" y="30956"/>
              <a:ext cx="8199" cy="1492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圆角矩形 107"/>
            <p:cNvSpPr>
              <a:spLocks noChangeArrowheads="1"/>
            </p:cNvSpPr>
            <p:nvPr/>
          </p:nvSpPr>
          <p:spPr bwMode="auto">
            <a:xfrm>
              <a:off x="16002" y="26574"/>
              <a:ext cx="3619" cy="1440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40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单击</a:t>
              </a:r>
              <a:endParaRPr kumimoji="0" lang="zh-CN" sz="14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08" name="直接箭头连接符 108"/>
            <p:cNvSpPr>
              <a:spLocks noChangeShapeType="1"/>
            </p:cNvSpPr>
            <p:nvPr/>
          </p:nvSpPr>
          <p:spPr bwMode="auto">
            <a:xfrm>
              <a:off x="19621" y="27717"/>
              <a:ext cx="1238" cy="89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9" name="Rectangle 32"/>
          <p:cNvSpPr>
            <a:spLocks noChangeArrowheads="1"/>
          </p:cNvSpPr>
          <p:nvPr/>
        </p:nvSpPr>
        <p:spPr bwMode="ltGray">
          <a:xfrm>
            <a:off x="222248" y="1228725"/>
            <a:ext cx="2620963" cy="36933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使用“文本筛选器”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7650" y="185738"/>
            <a:ext cx="8686800" cy="744537"/>
          </a:xfrm>
        </p:spPr>
        <p:txBody>
          <a:bodyPr/>
          <a:lstStyle/>
          <a:p>
            <a:r>
              <a:rPr lang="zh-CN" altLang="en-US" sz="3600" smtClean="0">
                <a:ea typeface="宋体" charset="-122"/>
              </a:rPr>
              <a:t>第</a:t>
            </a:r>
            <a:r>
              <a:rPr lang="en-US" altLang="zh-CN" sz="3600" smtClean="0">
                <a:ea typeface="宋体" charset="-122"/>
              </a:rPr>
              <a:t>4</a:t>
            </a:r>
            <a:r>
              <a:rPr lang="zh-CN" altLang="en-US" sz="3600" smtClean="0">
                <a:ea typeface="宋体" charset="-122"/>
              </a:rPr>
              <a:t>章数据表的设计与创建</a:t>
            </a:r>
          </a:p>
        </p:txBody>
      </p:sp>
      <p:sp>
        <p:nvSpPr>
          <p:cNvPr id="36866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44F5D29-CD9C-4AAE-B7FF-159C6DF8AEC7}" type="slidenum">
              <a:rPr lang="en-US" altLang="zh-CN"/>
              <a:pPr/>
              <a:t>5</a:t>
            </a:fld>
            <a:endParaRPr lang="en-US" altLang="zh-CN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1506199" y="1236546"/>
            <a:ext cx="6206042" cy="4849930"/>
          </a:xfrm>
          <a:prstGeom prst="roundRect">
            <a:avLst>
              <a:gd name="adj" fmla="val 2259"/>
            </a:avLst>
          </a:prstGeom>
          <a:gradFill rotWithShape="1">
            <a:gsLst>
              <a:gs pos="2000">
                <a:schemeClr val="bg2"/>
              </a:gs>
              <a:gs pos="48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0"/>
          </a:gradFill>
          <a:ln>
            <a:noFill/>
          </a:ln>
          <a:effectLst/>
          <a:extLst/>
        </p:spPr>
        <p:txBody>
          <a:bodyPr/>
          <a:lstStyle/>
          <a:p>
            <a:pPr indent="2520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000" dirty="0">
                <a:ea typeface="+mn-ea"/>
              </a:rPr>
              <a:t>数据表是</a:t>
            </a:r>
            <a:r>
              <a:rPr lang="en-US" sz="2000" dirty="0">
                <a:ea typeface="+mn-ea"/>
              </a:rPr>
              <a:t>Access 2010</a:t>
            </a:r>
            <a:r>
              <a:rPr lang="zh-CN" altLang="en-US" sz="2000" dirty="0">
                <a:ea typeface="+mn-ea"/>
              </a:rPr>
              <a:t>中最重要的概念之一，是数据库中最基本和最重要的对象。</a:t>
            </a:r>
            <a:endParaRPr lang="en-US" altLang="zh-CN" sz="2000" dirty="0">
              <a:ea typeface="+mn-ea"/>
            </a:endParaRPr>
          </a:p>
          <a:p>
            <a:pPr indent="2520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000" dirty="0">
                <a:ea typeface="+mn-ea"/>
              </a:rPr>
              <a:t>它是特定主题的数据集合，它将具有相同性质或相关联的数据存储在一起，以行和列的形式来记录数据；同时，它也是所有查询、窗体和报表等数据库对象的数据来源。</a:t>
            </a:r>
          </a:p>
          <a:p>
            <a:pPr indent="2520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2000" dirty="0">
                <a:ea typeface="+mn-ea"/>
              </a:rPr>
              <a:t>本章将介绍数据表的概念，在</a:t>
            </a:r>
            <a:r>
              <a:rPr lang="en-US" sz="2000" dirty="0">
                <a:ea typeface="+mn-ea"/>
              </a:rPr>
              <a:t>Access 2010</a:t>
            </a:r>
            <a:r>
              <a:rPr lang="zh-CN" altLang="en-US" sz="2000" dirty="0">
                <a:ea typeface="+mn-ea"/>
              </a:rPr>
              <a:t>中创建数据表的几种方法，构成数据表字段的数据类型，字段属性的设置，如何修改数据表的结构，如何为数据表建立索引以及如何建立数据表之间的表关系，数据表中数据的排序及筛选等操作。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1A9A3E-259D-406C-B35F-A7CEAB658A63}" type="slidenum">
              <a:rPr lang="en-US" altLang="zh-CN"/>
              <a:pPr/>
              <a:t>50</a:t>
            </a:fld>
            <a:endParaRPr lang="en-US" altLang="zh-CN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414338" y="328612"/>
            <a:ext cx="8415337" cy="72866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例</a:t>
            </a:r>
            <a:r>
              <a:rPr lang="en-US" dirty="0" smtClean="0"/>
              <a:t>4.8</a:t>
            </a:r>
            <a:r>
              <a:rPr lang="zh-CN" altLang="en-US" dirty="0" smtClean="0"/>
              <a:t>：在“学生信息表”中，筛选出姓“陈”的所有学生记录，然后，清除筛选结果。</a:t>
            </a:r>
            <a:endParaRPr lang="en-US" altLang="zh-CN" dirty="0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242888" y="1585913"/>
            <a:ext cx="2552700" cy="4957762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2787650" y="6042026"/>
            <a:ext cx="1784350" cy="530224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2771775" y="1828800"/>
            <a:ext cx="2962274" cy="917574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290513" y="1700213"/>
            <a:ext cx="2509838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altLang="zh-CN" dirty="0" smtClean="0"/>
              <a:t>1.</a:t>
            </a:r>
            <a:r>
              <a:rPr lang="zh-CN" altLang="en-US" dirty="0" smtClean="0"/>
              <a:t>打开“筛选器”：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单击“姓名”边的下拉箭头，在“筛选器”菜单中，选择“文本筛选器”的“开头是”命令，如图所示； </a:t>
            </a:r>
            <a:endParaRPr lang="en-US" altLang="zh-CN" dirty="0" smtClean="0"/>
          </a:p>
          <a:p>
            <a:pPr lvl="0"/>
            <a:r>
              <a:rPr lang="en-US" altLang="zh-CN" dirty="0" smtClean="0"/>
              <a:t>2.</a:t>
            </a:r>
            <a:r>
              <a:rPr lang="zh-CN" altLang="en-US" dirty="0" smtClean="0"/>
              <a:t>选择筛选条件：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在弹出的对话框中，输入“陈”，单击“确定”按钮，得到筛选结果； </a:t>
            </a:r>
            <a:r>
              <a:rPr lang="en-US" altLang="zh-CN" dirty="0" smtClean="0"/>
              <a:t>3.</a:t>
            </a:r>
            <a:r>
              <a:rPr lang="zh-CN" altLang="en-US" dirty="0" smtClean="0"/>
              <a:t>清除“筛选器”：</a:t>
            </a:r>
            <a:endParaRPr lang="en-US" altLang="zh-CN" dirty="0" smtClean="0"/>
          </a:p>
          <a:p>
            <a:r>
              <a:rPr lang="zh-CN" altLang="en-US" dirty="0" smtClean="0"/>
              <a:t>单击“姓名”边的下拉箭头，选择“从“姓名”清除筛选器”命令，清除筛选结果，显示所有记录。</a:t>
            </a:r>
            <a:endParaRPr lang="en-US" altLang="zh-CN" dirty="0"/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8482327" y="2014539"/>
            <a:ext cx="46166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 smtClean="0"/>
              <a:t>使用“文本筛选器”</a:t>
            </a:r>
            <a:endParaRPr lang="zh-CN" altLang="en-US" dirty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6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7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54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ltGray">
          <a:xfrm>
            <a:off x="222248" y="1228725"/>
            <a:ext cx="2620963" cy="36933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使用“文本筛选器”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106497" name="组合 115"/>
          <p:cNvGrpSpPr>
            <a:grpSpLocks/>
          </p:cNvGrpSpPr>
          <p:nvPr/>
        </p:nvGrpSpPr>
        <p:grpSpPr bwMode="auto">
          <a:xfrm>
            <a:off x="3200400" y="1100138"/>
            <a:ext cx="5130917" cy="5286375"/>
            <a:chOff x="0" y="0"/>
            <a:chExt cx="41245" cy="33949"/>
          </a:xfrm>
        </p:grpSpPr>
        <p:grpSp>
          <p:nvGrpSpPr>
            <p:cNvPr id="113" name="组合 113"/>
            <p:cNvGrpSpPr>
              <a:grpSpLocks/>
            </p:cNvGrpSpPr>
            <p:nvPr/>
          </p:nvGrpSpPr>
          <p:grpSpPr bwMode="auto">
            <a:xfrm>
              <a:off x="0" y="0"/>
              <a:ext cx="41245" cy="33949"/>
              <a:chOff x="1333" y="0"/>
              <a:chExt cx="41251" cy="33952"/>
            </a:xfrm>
          </p:grpSpPr>
          <p:grpSp>
            <p:nvGrpSpPr>
              <p:cNvPr id="111" name="Group 5"/>
              <p:cNvGrpSpPr>
                <a:grpSpLocks/>
              </p:cNvGrpSpPr>
              <p:nvPr/>
            </p:nvGrpSpPr>
            <p:grpSpPr bwMode="auto">
              <a:xfrm>
                <a:off x="1333" y="0"/>
                <a:ext cx="41251" cy="24380"/>
                <a:chOff x="1333" y="190"/>
                <a:chExt cx="41256" cy="24384"/>
              </a:xfrm>
            </p:grpSpPr>
            <p:pic>
              <p:nvPicPr>
                <p:cNvPr id="110" name="图片 110"/>
                <p:cNvPicPr>
                  <a:picLocks noChangeAspect="1"/>
                </p:cNvPicPr>
                <p:nvPr/>
              </p:nvPicPr>
              <p:blipFill>
                <a:blip r:embed="rId2"/>
                <a:srcRect r="14449" b="7074"/>
                <a:stretch>
                  <a:fillRect/>
                </a:stretch>
              </p:blipFill>
              <p:spPr bwMode="auto">
                <a:xfrm>
                  <a:off x="1333" y="190"/>
                  <a:ext cx="41256" cy="24384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238" name="组合 238"/>
                <p:cNvGrpSpPr>
                  <a:grpSpLocks/>
                </p:cNvGrpSpPr>
                <p:nvPr/>
              </p:nvGrpSpPr>
              <p:grpSpPr bwMode="auto">
                <a:xfrm>
                  <a:off x="13458" y="4431"/>
                  <a:ext cx="27532" cy="16569"/>
                  <a:chOff x="13458" y="3670"/>
                  <a:chExt cx="27531" cy="16571"/>
                </a:xfrm>
              </p:grpSpPr>
              <p:grpSp>
                <p:nvGrpSpPr>
                  <p:cNvPr id="235" name="组合 235"/>
                  <p:cNvGrpSpPr>
                    <a:grpSpLocks/>
                  </p:cNvGrpSpPr>
                  <p:nvPr/>
                </p:nvGrpSpPr>
                <p:grpSpPr bwMode="auto">
                  <a:xfrm>
                    <a:off x="13458" y="3670"/>
                    <a:ext cx="15516" cy="8847"/>
                    <a:chOff x="13458" y="3670"/>
                    <a:chExt cx="15516" cy="8847"/>
                  </a:xfrm>
                </p:grpSpPr>
                <p:sp>
                  <p:nvSpPr>
                    <p:cNvPr id="231" name="圆角矩形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458" y="3670"/>
                      <a:ext cx="4689" cy="1075"/>
                    </a:xfrm>
                    <a:prstGeom prst="roundRect">
                      <a:avLst>
                        <a:gd name="adj" fmla="val 1666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sz="140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单击</a:t>
                      </a:r>
                      <a:endParaRPr kumimoji="0" lang="zh-CN" sz="320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宋体" pitchFamily="2" charset="-122"/>
                      </a:endParaRPr>
                    </a:p>
                  </p:txBody>
                </p:sp>
                <p:sp>
                  <p:nvSpPr>
                    <p:cNvPr id="232" name="直接箭头连接符 2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805" y="5024"/>
                      <a:ext cx="0" cy="115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arrow" w="med" len="med"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33" name="圆角矩形 2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158" y="9722"/>
                      <a:ext cx="4284" cy="898"/>
                    </a:xfrm>
                    <a:prstGeom prst="roundRect">
                      <a:avLst>
                        <a:gd name="adj" fmla="val 16667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34" name="圆角矩形 2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90" y="11619"/>
                      <a:ext cx="4284" cy="898"/>
                    </a:xfrm>
                    <a:prstGeom prst="roundRect">
                      <a:avLst>
                        <a:gd name="adj" fmla="val 16667"/>
                      </a:avLst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0" tIns="0" rIns="0" bIns="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/>
                    </a:p>
                  </p:txBody>
                </p:sp>
              </p:grpSp>
              <p:pic>
                <p:nvPicPr>
                  <p:cNvPr id="236" name="图片 236"/>
                  <p:cNvPicPr>
                    <a:picLocks noChangeAspect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1961" y="14585"/>
                    <a:ext cx="19028" cy="5656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37" name="直接箭头连接符 237"/>
                  <p:cNvSpPr>
                    <a:spLocks noChangeShapeType="1"/>
                  </p:cNvSpPr>
                  <p:nvPr/>
                </p:nvSpPr>
                <p:spPr bwMode="auto">
                  <a:xfrm>
                    <a:off x="28465" y="12517"/>
                    <a:ext cx="0" cy="337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arrow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  <p:pic>
            <p:nvPicPr>
              <p:cNvPr id="112" name="图片 112"/>
              <p:cNvPicPr>
                <a:picLocks noChangeAspect="1"/>
              </p:cNvPicPr>
              <p:nvPr/>
            </p:nvPicPr>
            <p:blipFill rotWithShape="1">
              <a:blip r:embed="rId4"/>
              <a:srcRect b="50000"/>
              <a:stretch/>
            </p:blipFill>
            <p:spPr bwMode="auto">
              <a:xfrm>
                <a:off x="1384" y="21671"/>
                <a:ext cx="39903" cy="12281"/>
              </a:xfrm>
              <a:prstGeom prst="rect">
                <a:avLst/>
              </a:prstGeom>
              <a:noFill/>
            </p:spPr>
          </p:pic>
        </p:grpSp>
        <p:sp>
          <p:nvSpPr>
            <p:cNvPr id="114" name="直接箭头连接符 114"/>
            <p:cNvSpPr>
              <a:spLocks noChangeShapeType="1"/>
            </p:cNvSpPr>
            <p:nvPr/>
          </p:nvSpPr>
          <p:spPr bwMode="auto">
            <a:xfrm flipH="1">
              <a:off x="13276" y="19039"/>
              <a:ext cx="16859" cy="1037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9" name="TextBox 28">
            <a:hlinkClick r:id="rId5" action="ppaction://hlinksldjump"/>
          </p:cNvPr>
          <p:cNvSpPr txBox="1"/>
          <p:nvPr/>
        </p:nvSpPr>
        <p:spPr>
          <a:xfrm>
            <a:off x="7731874" y="6293685"/>
            <a:ext cx="715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Back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292100" y="185738"/>
            <a:ext cx="8851900" cy="831850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    按窗体筛选是一种快速的筛选方法，而且，可以同时对两个以上的字段值进行筛选。</a:t>
            </a:r>
            <a:endParaRPr lang="en-US" altLang="zh-CN" dirty="0" smtClean="0"/>
          </a:p>
          <a:p>
            <a:r>
              <a:rPr lang="zh-CN" altLang="en-US" dirty="0" smtClean="0"/>
              <a:t>例</a:t>
            </a:r>
            <a:r>
              <a:rPr lang="en-US" dirty="0" smtClean="0"/>
              <a:t>4.9</a:t>
            </a:r>
            <a:r>
              <a:rPr lang="zh-CN" altLang="en-US" dirty="0" smtClean="0"/>
              <a:t>：在“学生信息表”中，筛选出“女党员”学生记录，然后，清除筛选结果。</a:t>
            </a:r>
            <a:endParaRPr lang="en-US" altLang="zh-CN" dirty="0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185737" y="1414463"/>
            <a:ext cx="3028949" cy="5254626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3214687" y="6029324"/>
            <a:ext cx="413884" cy="81190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2674938" y="1825625"/>
            <a:ext cx="3059112" cy="920750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214313" y="1479649"/>
            <a:ext cx="2957511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1.</a:t>
            </a:r>
            <a:r>
              <a:rPr lang="zh-CN" altLang="en-US" sz="1600" dirty="0" smtClean="0"/>
              <a:t>进入窗体筛选：在“开始”选项卡的“筛选和排序”组中，单击“高级”按钮</a:t>
            </a:r>
            <a:r>
              <a:rPr lang="en-US" sz="1600" dirty="0" smtClean="0"/>
              <a:t> </a:t>
            </a:r>
            <a:r>
              <a:rPr lang="zh-CN" altLang="en-US" sz="1600" dirty="0" smtClean="0"/>
              <a:t>，打开下拉菜单，单击“按窗体筛选”命令，数据表中只出现一行空记录，如图所示；</a:t>
            </a:r>
          </a:p>
          <a:p>
            <a:r>
              <a:rPr lang="en-US" altLang="zh-CN" sz="1600" dirty="0" smtClean="0"/>
              <a:t>2.</a:t>
            </a:r>
            <a:r>
              <a:rPr lang="zh-CN" altLang="en-US" sz="1600" dirty="0" smtClean="0"/>
              <a:t>设置筛选条件：单击空记录行的“性别”字段列，单击出现的下拉箭头，选择“女”；单击空记录行的“是否党员”字段列，选中，如图所示；</a:t>
            </a:r>
            <a:endParaRPr lang="en-US" altLang="zh-CN" sz="1600" dirty="0" smtClean="0"/>
          </a:p>
          <a:p>
            <a:r>
              <a:rPr lang="en-US" altLang="zh-CN" sz="1600" dirty="0" smtClean="0"/>
              <a:t>3.</a:t>
            </a:r>
            <a:r>
              <a:rPr lang="zh-CN" altLang="en-US" sz="1600" dirty="0" smtClean="0"/>
              <a:t>执行筛选：单击“筛选和排序”组中“切换筛选”按钮</a:t>
            </a:r>
            <a:r>
              <a:rPr lang="en-US" sz="1600" dirty="0" smtClean="0"/>
              <a:t> </a:t>
            </a:r>
            <a:r>
              <a:rPr lang="zh-CN" altLang="en-US" sz="1600" dirty="0" smtClean="0"/>
              <a:t>，得到筛选结果</a:t>
            </a:r>
            <a:r>
              <a:rPr lang="zh-CN" altLang="en-US" sz="1600" dirty="0" smtClean="0"/>
              <a:t>；</a:t>
            </a:r>
            <a:endParaRPr lang="en-US" altLang="zh-CN" sz="1600" dirty="0" smtClean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ltGray">
          <a:xfrm>
            <a:off x="185738" y="1028700"/>
            <a:ext cx="2943223" cy="36933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3.</a:t>
            </a:r>
            <a:r>
              <a:rPr lang="zh-CN" altLang="en-US" dirty="0" smtClean="0">
                <a:solidFill>
                  <a:schemeClr val="bg1"/>
                </a:solidFill>
              </a:rPr>
              <a:t>按窗体筛选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10754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9" name="TextBox 48"/>
          <p:cNvSpPr txBox="1"/>
          <p:nvPr/>
        </p:nvSpPr>
        <p:spPr>
          <a:xfrm>
            <a:off x="5672137" y="5857875"/>
            <a:ext cx="20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按窗体筛选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5990" r="14383" b="12563"/>
          <a:stretch/>
        </p:blipFill>
        <p:spPr bwMode="auto">
          <a:xfrm>
            <a:off x="3585024" y="1043533"/>
            <a:ext cx="5312230" cy="3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4093024" y="1393368"/>
            <a:ext cx="464457" cy="159657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122053" y="1741711"/>
            <a:ext cx="943428" cy="13062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 t="25463"/>
          <a:stretch/>
        </p:blipFill>
        <p:spPr bwMode="auto">
          <a:xfrm>
            <a:off x="3570509" y="1899797"/>
            <a:ext cx="5326743" cy="296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圆角矩形 38"/>
          <p:cNvSpPr/>
          <p:nvPr/>
        </p:nvSpPr>
        <p:spPr>
          <a:xfrm>
            <a:off x="4847767" y="2380340"/>
            <a:ext cx="943428" cy="130629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7373253" y="2162625"/>
            <a:ext cx="319314" cy="159658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78281" y="2423883"/>
            <a:ext cx="1582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zh-CN" sz="1400" dirty="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②设置</a:t>
            </a:r>
            <a:r>
              <a:rPr lang="zh-CN" altLang="zh-CN" sz="1400" dirty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筛选条件</a:t>
            </a:r>
            <a:endParaRPr lang="zh-CN" altLang="zh-CN" sz="1400" dirty="0"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endParaRPr lang="zh-CN" alt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4542969" y="1335311"/>
            <a:ext cx="1582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①</a:t>
            </a:r>
            <a:endParaRPr lang="zh-CN" altLang="en-US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5" t="4586" b="52460"/>
          <a:stretch/>
        </p:blipFill>
        <p:spPr bwMode="auto">
          <a:xfrm>
            <a:off x="3555995" y="3154201"/>
            <a:ext cx="5326743" cy="168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4281710" y="3628568"/>
            <a:ext cx="537028" cy="18868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89711" y="3628569"/>
            <a:ext cx="1582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1400" dirty="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③应用</a:t>
            </a:r>
            <a:r>
              <a:rPr lang="zh-CN" altLang="zh-CN" sz="1400" dirty="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筛选</a:t>
            </a:r>
            <a:endParaRPr lang="zh-CN" altLang="zh-CN" sz="1400" dirty="0"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endParaRPr lang="zh-CN" altLang="en-US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1" t="4825" r="151" b="53900"/>
          <a:stretch/>
        </p:blipFill>
        <p:spPr bwMode="auto">
          <a:xfrm>
            <a:off x="3512453" y="4583900"/>
            <a:ext cx="5370286" cy="172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5326744" y="5994400"/>
            <a:ext cx="1582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④得到结果</a:t>
            </a:r>
            <a:endParaRPr lang="zh-CN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707086" y="6284684"/>
            <a:ext cx="754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  <p:sp>
        <p:nvSpPr>
          <p:cNvPr id="50" name="圆角矩形 49"/>
          <p:cNvSpPr/>
          <p:nvPr/>
        </p:nvSpPr>
        <p:spPr>
          <a:xfrm>
            <a:off x="4731652" y="4238167"/>
            <a:ext cx="3106061" cy="108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9" grpId="0" animBg="1"/>
      <p:bldP spid="40" grpId="0" animBg="1"/>
      <p:bldP spid="4" grpId="0"/>
      <p:bldP spid="42" grpId="0"/>
      <p:bldP spid="5" grpId="0" animBg="1"/>
      <p:bldP spid="45" grpId="0"/>
      <p:bldP spid="47" grpId="0"/>
      <p:bldP spid="7" grpId="0"/>
      <p:bldP spid="5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1A9A3E-259D-406C-B35F-A7CEAB658A63}" type="slidenum">
              <a:rPr lang="en-US" altLang="zh-CN"/>
              <a:pPr/>
              <a:t>52</a:t>
            </a:fld>
            <a:endParaRPr lang="en-US" altLang="zh-CN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292100" y="185738"/>
            <a:ext cx="8851900" cy="831850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    按窗体筛选是一种快速的筛选方法，而且，可以同时对两个以上的字段值进行筛选。</a:t>
            </a:r>
            <a:endParaRPr lang="en-US" altLang="zh-CN" dirty="0" smtClean="0"/>
          </a:p>
          <a:p>
            <a:r>
              <a:rPr lang="zh-CN" altLang="en-US" dirty="0" smtClean="0"/>
              <a:t>例</a:t>
            </a:r>
            <a:r>
              <a:rPr lang="en-US" dirty="0" smtClean="0"/>
              <a:t>4.9</a:t>
            </a:r>
            <a:r>
              <a:rPr lang="zh-CN" altLang="en-US" dirty="0" smtClean="0"/>
              <a:t>：在“学生信息表”中，筛选出“女党员”学生记录，然后，清除筛选结果。</a:t>
            </a:r>
            <a:endParaRPr lang="en-US" altLang="zh-CN" dirty="0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185737" y="1414463"/>
            <a:ext cx="3028949" cy="5254626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3214686" y="4548867"/>
            <a:ext cx="965427" cy="284390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2674938" y="1825625"/>
            <a:ext cx="3059112" cy="920750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214313" y="1479649"/>
            <a:ext cx="295751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4</a:t>
            </a:r>
            <a:r>
              <a:rPr lang="en-US" altLang="zh-CN" sz="1600" dirty="0" smtClean="0"/>
              <a:t>.</a:t>
            </a:r>
            <a:r>
              <a:rPr lang="zh-CN" altLang="en-US" sz="1600" dirty="0" smtClean="0"/>
              <a:t>清除“筛选器”：单击“性别”和“是否党员”边的下拉箭头，选择“从“性别”清除筛选器”命令和“从“是否党员”清除筛选器”命令，清除筛选结果，显示所有记录。</a:t>
            </a:r>
            <a:endParaRPr lang="en-US" altLang="zh-CN" sz="1600" dirty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ltGray">
          <a:xfrm>
            <a:off x="185738" y="1028700"/>
            <a:ext cx="2943223" cy="36933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3.</a:t>
            </a:r>
            <a:r>
              <a:rPr lang="zh-CN" altLang="en-US" dirty="0" smtClean="0">
                <a:solidFill>
                  <a:schemeClr val="bg1"/>
                </a:solidFill>
              </a:rPr>
              <a:t>按窗体筛选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10754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107521" name="组合 155"/>
          <p:cNvGrpSpPr>
            <a:grpSpLocks/>
          </p:cNvGrpSpPr>
          <p:nvPr/>
        </p:nvGrpSpPr>
        <p:grpSpPr bwMode="auto">
          <a:xfrm>
            <a:off x="3396344" y="1756207"/>
            <a:ext cx="5747656" cy="3222193"/>
            <a:chOff x="10173" y="21160"/>
            <a:chExt cx="32832" cy="11846"/>
          </a:xfrm>
        </p:grpSpPr>
        <p:grpSp>
          <p:nvGrpSpPr>
            <p:cNvPr id="151" name="组合 151"/>
            <p:cNvGrpSpPr>
              <a:grpSpLocks/>
            </p:cNvGrpSpPr>
            <p:nvPr/>
          </p:nvGrpSpPr>
          <p:grpSpPr bwMode="auto">
            <a:xfrm>
              <a:off x="10173" y="21160"/>
              <a:ext cx="32832" cy="11846"/>
              <a:chOff x="10173" y="21160"/>
              <a:chExt cx="32832" cy="11846"/>
            </a:xfrm>
          </p:grpSpPr>
          <p:grpSp>
            <p:nvGrpSpPr>
              <p:cNvPr id="117" name="组合 117"/>
              <p:cNvGrpSpPr>
                <a:grpSpLocks/>
              </p:cNvGrpSpPr>
              <p:nvPr/>
            </p:nvGrpSpPr>
            <p:grpSpPr bwMode="auto">
              <a:xfrm>
                <a:off x="18766" y="22947"/>
                <a:ext cx="12886" cy="3603"/>
                <a:chOff x="18763" y="23732"/>
                <a:chExt cx="13427" cy="3805"/>
              </a:xfrm>
            </p:grpSpPr>
            <p:sp>
              <p:nvSpPr>
                <p:cNvPr id="131" name="直接箭头连接符 131"/>
                <p:cNvSpPr>
                  <a:spLocks noChangeShapeType="1"/>
                </p:cNvSpPr>
                <p:nvPr/>
              </p:nvSpPr>
              <p:spPr bwMode="auto">
                <a:xfrm flipV="1">
                  <a:off x="18763" y="23943"/>
                  <a:ext cx="0" cy="274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2" name="直接箭头连接符 132"/>
                <p:cNvSpPr>
                  <a:spLocks noChangeShapeType="1"/>
                </p:cNvSpPr>
                <p:nvPr/>
              </p:nvSpPr>
              <p:spPr bwMode="auto">
                <a:xfrm flipV="1">
                  <a:off x="20983" y="23732"/>
                  <a:ext cx="11207" cy="380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pic>
            <p:nvPicPr>
              <p:cNvPr id="148" name="图片 148"/>
              <p:cNvPicPr>
                <a:picLocks noChangeAspect="1"/>
              </p:cNvPicPr>
              <p:nvPr/>
            </p:nvPicPr>
            <p:blipFill rotWithShape="1">
              <a:blip r:embed="rId2"/>
              <a:srcRect l="17831" t="3562" b="48044"/>
              <a:stretch/>
            </p:blipFill>
            <p:spPr bwMode="auto">
              <a:xfrm>
                <a:off x="10173" y="21160"/>
                <a:ext cx="32832" cy="11846"/>
              </a:xfrm>
              <a:prstGeom prst="rect">
                <a:avLst/>
              </a:prstGeom>
              <a:noFill/>
            </p:spPr>
          </p:pic>
        </p:grpSp>
        <p:sp>
          <p:nvSpPr>
            <p:cNvPr id="152" name="圆角矩形 152"/>
            <p:cNvSpPr>
              <a:spLocks noChangeArrowheads="1"/>
            </p:cNvSpPr>
            <p:nvPr/>
          </p:nvSpPr>
          <p:spPr bwMode="auto">
            <a:xfrm>
              <a:off x="23090" y="30480"/>
              <a:ext cx="8720" cy="1503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400" dirty="0">
                  <a:solidFill>
                    <a:srgbClr val="00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分别</a:t>
              </a:r>
              <a:r>
                <a:rPr kumimoji="0" lang="zh-CN" sz="1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清除</a:t>
              </a:r>
              <a:r>
                <a:rPr kumimoji="0" lang="zh-CN" sz="1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筛选</a:t>
              </a:r>
              <a:endPara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sp>
          <p:nvSpPr>
            <p:cNvPr id="153" name="直接箭头连接符 153"/>
            <p:cNvSpPr>
              <a:spLocks noChangeShapeType="1"/>
            </p:cNvSpPr>
            <p:nvPr/>
          </p:nvSpPr>
          <p:spPr bwMode="auto">
            <a:xfrm flipV="1">
              <a:off x="30051" y="27622"/>
              <a:ext cx="8525" cy="29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直接箭头连接符 154"/>
            <p:cNvSpPr>
              <a:spLocks noChangeShapeType="1"/>
            </p:cNvSpPr>
            <p:nvPr/>
          </p:nvSpPr>
          <p:spPr bwMode="auto">
            <a:xfrm flipH="1" flipV="1">
              <a:off x="20383" y="27622"/>
              <a:ext cx="4524" cy="285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圆角矩形 152"/>
            <p:cNvSpPr>
              <a:spLocks noChangeArrowheads="1"/>
            </p:cNvSpPr>
            <p:nvPr/>
          </p:nvSpPr>
          <p:spPr bwMode="auto">
            <a:xfrm>
              <a:off x="13513" y="25196"/>
              <a:ext cx="8824" cy="1333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sz="1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清除</a:t>
              </a:r>
              <a:r>
                <a:rPr kumimoji="0" lang="zh-CN" altLang="en-US" sz="1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全部</a:t>
              </a:r>
              <a:r>
                <a:rPr kumimoji="0" lang="zh-CN" sz="1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筛选</a:t>
              </a:r>
              <a:endPara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672137" y="5857875"/>
            <a:ext cx="20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按窗体筛选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3991428" y="2627086"/>
            <a:ext cx="493486" cy="188685"/>
          </a:xfrm>
          <a:prstGeom prst="roundRect">
            <a:avLst/>
          </a:prstGeom>
          <a:noFill/>
          <a:ln w="9525">
            <a:solidFill>
              <a:srgbClr val="1C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37" name="TextBox 36">
            <a:hlinkClick r:id="rId3" action="ppaction://hlinksldjump"/>
          </p:cNvPr>
          <p:cNvSpPr txBox="1"/>
          <p:nvPr/>
        </p:nvSpPr>
        <p:spPr>
          <a:xfrm>
            <a:off x="7746394" y="6264656"/>
            <a:ext cx="715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Back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8616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1A9A3E-259D-406C-B35F-A7CEAB658A63}" type="slidenum">
              <a:rPr lang="en-US" altLang="zh-CN"/>
              <a:pPr/>
              <a:t>53</a:t>
            </a:fld>
            <a:endParaRPr lang="en-US" altLang="zh-CN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257175" y="0"/>
            <a:ext cx="8886825" cy="101758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    当筛选条件比较复杂时，可以使用</a:t>
            </a:r>
            <a:r>
              <a:rPr lang="en-US" dirty="0" smtClean="0"/>
              <a:t>Access 2010</a:t>
            </a:r>
            <a:r>
              <a:rPr lang="zh-CN" altLang="en-US" dirty="0" smtClean="0"/>
              <a:t>提供的高级筛选功能。</a:t>
            </a:r>
          </a:p>
          <a:p>
            <a:r>
              <a:rPr lang="zh-CN" altLang="en-US" dirty="0" smtClean="0"/>
              <a:t>例</a:t>
            </a:r>
            <a:r>
              <a:rPr lang="en-US" dirty="0" smtClean="0"/>
              <a:t>4.10</a:t>
            </a:r>
            <a:r>
              <a:rPr lang="zh-CN" altLang="en-US" dirty="0" smtClean="0"/>
              <a:t>：在“学生信息表”中，筛选出“</a:t>
            </a:r>
            <a:r>
              <a:rPr lang="en-US" dirty="0" smtClean="0"/>
              <a:t>91</a:t>
            </a:r>
            <a:r>
              <a:rPr lang="zh-CN" altLang="en-US" dirty="0" smtClean="0"/>
              <a:t>年以后出生的党员”学生记录，并按“出生年月”降序排列。</a:t>
            </a:r>
            <a:endParaRPr lang="en-US" altLang="zh-CN" dirty="0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185737" y="1414463"/>
            <a:ext cx="3028949" cy="5254626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3171143" y="5448752"/>
            <a:ext cx="965427" cy="327934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2674938" y="1825625"/>
            <a:ext cx="3059112" cy="920750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214313" y="1479649"/>
            <a:ext cx="2957511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1.</a:t>
            </a:r>
            <a:r>
              <a:rPr lang="zh-CN" altLang="en-US" sz="1600" dirty="0" smtClean="0"/>
              <a:t>打开筛选设计网格：</a:t>
            </a:r>
            <a:endParaRPr lang="en-US" altLang="zh-CN" sz="1600" dirty="0" smtClean="0"/>
          </a:p>
          <a:p>
            <a:r>
              <a:rPr lang="zh-CN" altLang="en-US" sz="1600" dirty="0" smtClean="0"/>
              <a:t>在“开始”选项卡的“筛选和排序”组中，单击“高级”按钮</a:t>
            </a:r>
            <a:r>
              <a:rPr lang="en-US" sz="1600" dirty="0" smtClean="0"/>
              <a:t> </a:t>
            </a:r>
            <a:r>
              <a:rPr lang="zh-CN" altLang="en-US" sz="1600" dirty="0" smtClean="0"/>
              <a:t>，选择“高级筛选</a:t>
            </a:r>
            <a:r>
              <a:rPr lang="en-US" sz="1600" dirty="0" smtClean="0"/>
              <a:t>/</a:t>
            </a:r>
            <a:r>
              <a:rPr lang="zh-CN" altLang="en-US" sz="1600" dirty="0" smtClean="0"/>
              <a:t>排序”命令；</a:t>
            </a:r>
          </a:p>
          <a:p>
            <a:r>
              <a:rPr lang="en-US" altLang="zh-CN" sz="1600" dirty="0" smtClean="0"/>
              <a:t>2.</a:t>
            </a:r>
            <a:r>
              <a:rPr lang="zh-CN" altLang="en-US" sz="1600" dirty="0" smtClean="0"/>
              <a:t>设置筛选条件：</a:t>
            </a:r>
            <a:endParaRPr lang="en-US" altLang="zh-CN" sz="1600" dirty="0" smtClean="0"/>
          </a:p>
          <a:p>
            <a:r>
              <a:rPr lang="zh-CN" altLang="en-US" sz="1600" dirty="0" smtClean="0"/>
              <a:t>如图所示，在“字段”行中，选择“出生年月”字段，在“排序”行中，选择“降序”，在“条件”行中输入条件“</a:t>
            </a:r>
            <a:r>
              <a:rPr lang="en-US" sz="1600" dirty="0" smtClean="0"/>
              <a:t>&gt;=#1991/1/1#</a:t>
            </a:r>
            <a:r>
              <a:rPr lang="zh-CN" altLang="en-US" sz="1600" dirty="0" smtClean="0"/>
              <a:t>”；再次在“字段”行中选择“是否党员”字段，输入条件“</a:t>
            </a:r>
            <a:r>
              <a:rPr lang="en-US" sz="1600" dirty="0" smtClean="0"/>
              <a:t>true</a:t>
            </a:r>
            <a:r>
              <a:rPr lang="zh-CN" altLang="en-US" sz="1600" dirty="0" smtClean="0"/>
              <a:t>”；</a:t>
            </a:r>
            <a:endParaRPr lang="en-US" altLang="zh-CN" sz="1600" dirty="0" smtClean="0"/>
          </a:p>
          <a:p>
            <a:r>
              <a:rPr lang="en-US" altLang="zh-CN" sz="1600" dirty="0" smtClean="0"/>
              <a:t>3.</a:t>
            </a:r>
            <a:r>
              <a:rPr lang="zh-CN" altLang="en-US" sz="1600" dirty="0" smtClean="0"/>
              <a:t>执行筛选：</a:t>
            </a:r>
            <a:endParaRPr lang="en-US" altLang="zh-CN" sz="1600" dirty="0" smtClean="0"/>
          </a:p>
          <a:p>
            <a:r>
              <a:rPr lang="zh-CN" altLang="en-US" sz="1600" dirty="0" smtClean="0"/>
              <a:t>单击“筛选和排序”组中的“切换筛选”按钮</a:t>
            </a:r>
            <a:r>
              <a:rPr lang="en-US" sz="1600" dirty="0" smtClean="0"/>
              <a:t> </a:t>
            </a:r>
            <a:r>
              <a:rPr lang="zh-CN" altLang="en-US" sz="1600" dirty="0" smtClean="0"/>
              <a:t>，得到筛选结果，如图所示。</a:t>
            </a:r>
            <a:endParaRPr lang="en-US" altLang="zh-CN" sz="1600" dirty="0" smtClean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ltGray">
          <a:xfrm>
            <a:off x="185738" y="1028700"/>
            <a:ext cx="2943223" cy="36933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4.</a:t>
            </a:r>
            <a:r>
              <a:rPr lang="zh-CN" altLang="en-US" dirty="0" smtClean="0">
                <a:solidFill>
                  <a:schemeClr val="bg1"/>
                </a:solidFill>
              </a:rPr>
              <a:t>高级筛选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107544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8588" name="Rectangle 4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41" name="图片 241"/>
          <p:cNvPicPr>
            <a:picLocks noChangeAspect="1"/>
          </p:cNvPicPr>
          <p:nvPr/>
        </p:nvPicPr>
        <p:blipFill rotWithShape="1">
          <a:blip r:embed="rId2"/>
          <a:srcRect l="10350" t="2669" r="42909" b="37849"/>
          <a:stretch/>
        </p:blipFill>
        <p:spPr bwMode="auto">
          <a:xfrm>
            <a:off x="3315796" y="783803"/>
            <a:ext cx="5697584" cy="4001962"/>
          </a:xfrm>
          <a:prstGeom prst="rect">
            <a:avLst/>
          </a:prstGeom>
          <a:noFill/>
        </p:spPr>
      </p:pic>
      <p:sp>
        <p:nvSpPr>
          <p:cNvPr id="175" name="圆角矩形 175"/>
          <p:cNvSpPr>
            <a:spLocks noChangeArrowheads="1"/>
          </p:cNvSpPr>
          <p:nvPr/>
        </p:nvSpPr>
        <p:spPr bwMode="auto">
          <a:xfrm>
            <a:off x="3898457" y="1738603"/>
            <a:ext cx="963878" cy="20629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0" name="圆角矩形 190"/>
          <p:cNvSpPr>
            <a:spLocks noChangeArrowheads="1"/>
          </p:cNvSpPr>
          <p:nvPr/>
        </p:nvSpPr>
        <p:spPr bwMode="auto">
          <a:xfrm>
            <a:off x="5185507" y="2073103"/>
            <a:ext cx="213495" cy="20640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243" name="图片 243"/>
          <p:cNvPicPr>
            <a:picLocks noChangeAspect="1"/>
          </p:cNvPicPr>
          <p:nvPr/>
        </p:nvPicPr>
        <p:blipFill>
          <a:blip r:embed="rId3"/>
          <a:srcRect r="45709" b="19946"/>
          <a:stretch>
            <a:fillRect/>
          </a:stretch>
        </p:blipFill>
        <p:spPr bwMode="auto">
          <a:xfrm>
            <a:off x="5135074" y="1618853"/>
            <a:ext cx="3820252" cy="2807855"/>
          </a:xfrm>
          <a:prstGeom prst="rect">
            <a:avLst/>
          </a:prstGeom>
          <a:noFill/>
        </p:spPr>
      </p:pic>
      <p:sp>
        <p:nvSpPr>
          <p:cNvPr id="245" name="直接箭头连接符 245"/>
          <p:cNvSpPr>
            <a:spLocks noChangeShapeType="1"/>
          </p:cNvSpPr>
          <p:nvPr/>
        </p:nvSpPr>
        <p:spPr bwMode="auto">
          <a:xfrm>
            <a:off x="4833216" y="1944812"/>
            <a:ext cx="1582133" cy="190135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6" name="圆角矩形 246"/>
          <p:cNvSpPr>
            <a:spLocks noChangeArrowheads="1"/>
          </p:cNvSpPr>
          <p:nvPr/>
        </p:nvSpPr>
        <p:spPr bwMode="auto">
          <a:xfrm>
            <a:off x="6342880" y="3904476"/>
            <a:ext cx="1569501" cy="50796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7" name="圆角矩形 247"/>
          <p:cNvSpPr>
            <a:spLocks noChangeArrowheads="1"/>
          </p:cNvSpPr>
          <p:nvPr/>
        </p:nvSpPr>
        <p:spPr bwMode="auto">
          <a:xfrm>
            <a:off x="6988011" y="2175124"/>
            <a:ext cx="573659" cy="143986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9" name="文本框 249"/>
          <p:cNvSpPr txBox="1">
            <a:spLocks noChangeArrowheads="1"/>
          </p:cNvSpPr>
          <p:nvPr/>
        </p:nvSpPr>
        <p:spPr bwMode="auto">
          <a:xfrm>
            <a:off x="7478784" y="2114967"/>
            <a:ext cx="492768" cy="30415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②</a:t>
            </a:r>
            <a:endParaRPr kumimoji="0" lang="zh-CN" altLang="zh-CN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51" name="直接箭头连接符 251"/>
          <p:cNvSpPr>
            <a:spLocks noChangeShapeType="1"/>
          </p:cNvSpPr>
          <p:nvPr/>
        </p:nvSpPr>
        <p:spPr bwMode="auto">
          <a:xfrm>
            <a:off x="7707051" y="2409346"/>
            <a:ext cx="430161" cy="201721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文本框 249"/>
          <p:cNvSpPr txBox="1">
            <a:spLocks noChangeArrowheads="1"/>
          </p:cNvSpPr>
          <p:nvPr/>
        </p:nvSpPr>
        <p:spPr bwMode="auto">
          <a:xfrm>
            <a:off x="4808063" y="1708636"/>
            <a:ext cx="432820" cy="30415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①</a:t>
            </a:r>
            <a:endParaRPr kumimoji="0" lang="zh-CN" alt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254" name="图片 254"/>
          <p:cNvPicPr>
            <a:picLocks noChangeAspect="1"/>
          </p:cNvPicPr>
          <p:nvPr/>
        </p:nvPicPr>
        <p:blipFill rotWithShape="1">
          <a:blip r:embed="rId4"/>
          <a:srcRect b="47185"/>
          <a:stretch/>
        </p:blipFill>
        <p:spPr bwMode="auto">
          <a:xfrm>
            <a:off x="3478689" y="4426541"/>
            <a:ext cx="5520175" cy="1750295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7143754" y="4423784"/>
            <a:ext cx="1347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得到筛选</a:t>
            </a:r>
            <a:r>
              <a:rPr lang="zh-CN" altLang="en-US" sz="1400" dirty="0"/>
              <a:t>结果</a:t>
            </a:r>
            <a:endParaRPr lang="zh-CN" alt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7692572" y="6284684"/>
            <a:ext cx="754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下一张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245" grpId="0" animBg="1"/>
      <p:bldP spid="246" grpId="0" animBg="1"/>
      <p:bldP spid="247" grpId="0" animBg="1"/>
      <p:bldP spid="249" grpId="0"/>
      <p:bldP spid="251" grpId="0" animBg="1"/>
      <p:bldP spid="28" grpId="0"/>
      <p:bldP spid="49" grpId="0"/>
      <p:bldP spid="2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54</a:t>
            </a:fld>
            <a:endParaRPr lang="en-US" altLang="zh-CN" dirty="0"/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257175" y="314325"/>
            <a:ext cx="8886825" cy="1017588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重要提示</a:t>
            </a:r>
            <a:r>
              <a:rPr lang="en-US" dirty="0" smtClean="0"/>
              <a:t>——</a:t>
            </a:r>
            <a:r>
              <a:rPr lang="zh-CN" altLang="en-US" dirty="0" smtClean="0"/>
              <a:t>高级筛选：</a:t>
            </a:r>
          </a:p>
          <a:p>
            <a:r>
              <a:rPr lang="zh-CN" altLang="en-US" dirty="0" smtClean="0"/>
              <a:t>在高级筛选中，还可以添加更多的字段列和设置更多的筛选条件。高级筛选实际上是创建了一个查询，通过查询实现各种复杂条件的筛选。</a:t>
            </a:r>
            <a:endParaRPr lang="en-US" altLang="zh-CN" dirty="0"/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200024" y="2046286"/>
            <a:ext cx="3028949" cy="3725864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 flipH="1" flipV="1">
            <a:off x="3229427" y="4774517"/>
            <a:ext cx="674915" cy="189369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black">
          <a:xfrm flipH="1" flipV="1">
            <a:off x="3171825" y="1728788"/>
            <a:ext cx="3148013" cy="920748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228600" y="2111472"/>
            <a:ext cx="295751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dirty="0" smtClean="0"/>
              <a:t>    清除筛选操作是将筛选的结果清除掉，恢复到筛选前的状态（显示所有记录）。</a:t>
            </a:r>
          </a:p>
          <a:p>
            <a:r>
              <a:rPr lang="zh-CN" altLang="en-US" dirty="0" smtClean="0"/>
              <a:t>   在“开始”选项卡的“筛选和排序”组中，单击“高级”按钮</a:t>
            </a:r>
            <a:r>
              <a:rPr lang="en-US" dirty="0" smtClean="0"/>
              <a:t> </a:t>
            </a:r>
            <a:r>
              <a:rPr lang="zh-CN" altLang="en-US" dirty="0" smtClean="0"/>
              <a:t>，打开下拉菜单，选择“清除所有筛选器”命令，即可将所设置的筛选清除掉。</a:t>
            </a:r>
            <a:endParaRPr lang="en-US" altLang="zh-CN" dirty="0" smtClean="0"/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ltGray">
          <a:xfrm>
            <a:off x="200025" y="1660523"/>
            <a:ext cx="3071813" cy="382590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清除筛选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10958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9593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109590" name="组合 68"/>
          <p:cNvGrpSpPr>
            <a:grpSpLocks/>
          </p:cNvGrpSpPr>
          <p:nvPr/>
        </p:nvGrpSpPr>
        <p:grpSpPr bwMode="auto">
          <a:xfrm>
            <a:off x="3414032" y="2213883"/>
            <a:ext cx="5729968" cy="2953203"/>
            <a:chOff x="-1332" y="-380"/>
            <a:chExt cx="46338" cy="15386"/>
          </a:xfrm>
        </p:grpSpPr>
        <p:pic>
          <p:nvPicPr>
            <p:cNvPr id="64" name="图片 64"/>
            <p:cNvPicPr>
              <a:picLocks noChangeAspect="1"/>
            </p:cNvPicPr>
            <p:nvPr/>
          </p:nvPicPr>
          <p:blipFill rotWithShape="1">
            <a:blip r:embed="rId2"/>
            <a:srcRect t="1" r="42999" b="66344"/>
            <a:stretch/>
          </p:blipFill>
          <p:spPr bwMode="auto">
            <a:xfrm>
              <a:off x="-1332" y="-380"/>
              <a:ext cx="46338" cy="15386"/>
            </a:xfrm>
            <a:prstGeom prst="rect">
              <a:avLst/>
            </a:prstGeom>
            <a:noFill/>
          </p:spPr>
        </p:pic>
        <p:sp>
          <p:nvSpPr>
            <p:cNvPr id="66" name="圆角矩形 66"/>
            <p:cNvSpPr>
              <a:spLocks noChangeArrowheads="1"/>
            </p:cNvSpPr>
            <p:nvPr/>
          </p:nvSpPr>
          <p:spPr bwMode="auto">
            <a:xfrm>
              <a:off x="10938" y="3170"/>
              <a:ext cx="6450" cy="2228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827133" y="550907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清除筛选</a:t>
            </a:r>
            <a:endParaRPr lang="zh-CN" altLang="en-US" dirty="0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7775422" y="6264656"/>
            <a:ext cx="715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Back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6226" y="200025"/>
            <a:ext cx="8686800" cy="815975"/>
          </a:xfrm>
        </p:spPr>
        <p:txBody>
          <a:bodyPr/>
          <a:lstStyle/>
          <a:p>
            <a:r>
              <a:rPr lang="en-US" sz="3600" dirty="0" smtClean="0"/>
              <a:t>4.6</a:t>
            </a:r>
            <a:r>
              <a:rPr lang="zh-CN" altLang="en-US" sz="3600" dirty="0" smtClean="0"/>
              <a:t>索引、主键及表关系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55</a:t>
            </a:fld>
            <a:endParaRPr lang="en-US" altLang="zh-CN" dirty="0"/>
          </a:p>
        </p:txBody>
      </p:sp>
      <p:sp>
        <p:nvSpPr>
          <p:cNvPr id="5" name="Oval 22"/>
          <p:cNvSpPr>
            <a:spLocks noChangeArrowheads="1"/>
          </p:cNvSpPr>
          <p:nvPr/>
        </p:nvSpPr>
        <p:spPr bwMode="gray">
          <a:xfrm>
            <a:off x="1846263" y="2541588"/>
            <a:ext cx="1352550" cy="1344612"/>
          </a:xfrm>
          <a:prstGeom prst="ellipse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56078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pic>
        <p:nvPicPr>
          <p:cNvPr id="6" name="Picture 23" descr="light_shadow1"/>
          <p:cNvPicPr>
            <a:picLocks noChangeAspect="1" noChangeArrowheads="1"/>
          </p:cNvPicPr>
          <p:nvPr/>
        </p:nvPicPr>
        <p:blipFill>
          <a:blip r:embed="rId2"/>
          <a:srcRect t="14285"/>
          <a:stretch>
            <a:fillRect/>
          </a:stretch>
        </p:blipFill>
        <p:spPr bwMode="gray">
          <a:xfrm>
            <a:off x="1824038" y="2586038"/>
            <a:ext cx="98266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4"/>
          <p:cNvGrpSpPr>
            <a:grpSpLocks/>
          </p:cNvGrpSpPr>
          <p:nvPr/>
        </p:nvGrpSpPr>
        <p:grpSpPr bwMode="auto">
          <a:xfrm rot="-3102345" flipH="1" flipV="1">
            <a:off x="2270125" y="3517900"/>
            <a:ext cx="1004888" cy="287338"/>
            <a:chOff x="2532" y="1051"/>
            <a:chExt cx="893" cy="246"/>
          </a:xfrm>
        </p:grpSpPr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2528" y="1060"/>
              <a:ext cx="742" cy="186"/>
              <a:chOff x="1565" y="2568"/>
              <a:chExt cx="1118" cy="279"/>
            </a:xfrm>
          </p:grpSpPr>
          <p:sp>
            <p:nvSpPr>
              <p:cNvPr id="14" name="AutoShape 26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AutoShape 27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AutoShape 28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AutoShape 29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 rot="1353540">
              <a:off x="2680" y="1110"/>
              <a:ext cx="742" cy="186"/>
              <a:chOff x="1565" y="2568"/>
              <a:chExt cx="1118" cy="279"/>
            </a:xfrm>
          </p:grpSpPr>
          <p:sp>
            <p:nvSpPr>
              <p:cNvPr id="10" name="AutoShape 31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AutoShape 32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AutoShape 33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AutoShape 34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Oval 36"/>
          <p:cNvSpPr>
            <a:spLocks noChangeArrowheads="1"/>
          </p:cNvSpPr>
          <p:nvPr/>
        </p:nvSpPr>
        <p:spPr bwMode="gray">
          <a:xfrm>
            <a:off x="3641725" y="2005013"/>
            <a:ext cx="1352550" cy="1344613"/>
          </a:xfrm>
          <a:prstGeom prst="ellipse">
            <a:avLst/>
          </a:prstGeom>
          <a:gradFill rotWithShape="1">
            <a:gsLst>
              <a:gs pos="0">
                <a:schemeClr val="accent2">
                  <a:alpha val="67999"/>
                </a:schemeClr>
              </a:gs>
              <a:gs pos="100000">
                <a:schemeClr val="accent2">
                  <a:gamma/>
                  <a:shade val="2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9" name="Oval 50"/>
          <p:cNvSpPr>
            <a:spLocks noChangeArrowheads="1"/>
          </p:cNvSpPr>
          <p:nvPr/>
        </p:nvSpPr>
        <p:spPr bwMode="gray">
          <a:xfrm>
            <a:off x="5603875" y="1511300"/>
            <a:ext cx="1350963" cy="1344613"/>
          </a:xfrm>
          <a:prstGeom prst="ellipse">
            <a:avLst/>
          </a:prstGeom>
          <a:gradFill rotWithShape="1">
            <a:gsLst>
              <a:gs pos="0">
                <a:schemeClr val="folHlink">
                  <a:alpha val="67999"/>
                </a:schemeClr>
              </a:gs>
              <a:gs pos="100000">
                <a:schemeClr val="folHlink">
                  <a:gamma/>
                  <a:shade val="2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grpSp>
        <p:nvGrpSpPr>
          <p:cNvPr id="20" name="Group 52"/>
          <p:cNvGrpSpPr>
            <a:grpSpLocks/>
          </p:cNvGrpSpPr>
          <p:nvPr/>
        </p:nvGrpSpPr>
        <p:grpSpPr bwMode="auto">
          <a:xfrm rot="-3102345" flipH="1" flipV="1">
            <a:off x="6027738" y="2487613"/>
            <a:ext cx="1004887" cy="287337"/>
            <a:chOff x="2532" y="1051"/>
            <a:chExt cx="893" cy="246"/>
          </a:xfrm>
        </p:grpSpPr>
        <p:grpSp>
          <p:nvGrpSpPr>
            <p:cNvPr id="21" name="Group 53"/>
            <p:cNvGrpSpPr>
              <a:grpSpLocks/>
            </p:cNvGrpSpPr>
            <p:nvPr/>
          </p:nvGrpSpPr>
          <p:grpSpPr bwMode="auto">
            <a:xfrm>
              <a:off x="2528" y="1060"/>
              <a:ext cx="742" cy="186"/>
              <a:chOff x="1565" y="2568"/>
              <a:chExt cx="1118" cy="279"/>
            </a:xfrm>
          </p:grpSpPr>
          <p:sp>
            <p:nvSpPr>
              <p:cNvPr id="27" name="AutoShape 54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AutoShape 55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AutoShape 56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AutoShape 57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Group 58"/>
            <p:cNvGrpSpPr>
              <a:grpSpLocks/>
            </p:cNvGrpSpPr>
            <p:nvPr/>
          </p:nvGrpSpPr>
          <p:grpSpPr bwMode="auto">
            <a:xfrm rot="1353540">
              <a:off x="2680" y="1110"/>
              <a:ext cx="742" cy="186"/>
              <a:chOff x="1565" y="2568"/>
              <a:chExt cx="1118" cy="279"/>
            </a:xfrm>
          </p:grpSpPr>
          <p:sp>
            <p:nvSpPr>
              <p:cNvPr id="23" name="AutoShape 59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AutoShape 60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AutoShape 61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AutoShape 62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1" name="Text Box 64"/>
          <p:cNvSpPr txBox="1">
            <a:spLocks noChangeArrowheads="1"/>
          </p:cNvSpPr>
          <p:nvPr/>
        </p:nvSpPr>
        <p:spPr bwMode="gray">
          <a:xfrm>
            <a:off x="3841750" y="2493963"/>
            <a:ext cx="1077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dirty="0" smtClean="0">
                <a:solidFill>
                  <a:schemeClr val="bg1"/>
                </a:solidFill>
              </a:rPr>
              <a:t>主键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sp>
        <p:nvSpPr>
          <p:cNvPr id="32" name="Text Box 65"/>
          <p:cNvSpPr txBox="1">
            <a:spLocks noChangeArrowheads="1"/>
          </p:cNvSpPr>
          <p:nvPr/>
        </p:nvSpPr>
        <p:spPr bwMode="gray">
          <a:xfrm>
            <a:off x="5614988" y="1974850"/>
            <a:ext cx="1428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dirty="0" smtClean="0">
                <a:solidFill>
                  <a:schemeClr val="bg1"/>
                </a:solidFill>
              </a:rPr>
              <a:t>表关系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sp>
        <p:nvSpPr>
          <p:cNvPr id="33" name="Text Box 64"/>
          <p:cNvSpPr txBox="1">
            <a:spLocks noChangeArrowheads="1"/>
          </p:cNvSpPr>
          <p:nvPr/>
        </p:nvSpPr>
        <p:spPr bwMode="gray">
          <a:xfrm>
            <a:off x="1979613" y="2974976"/>
            <a:ext cx="1077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dirty="0" smtClean="0">
                <a:solidFill>
                  <a:schemeClr val="bg1"/>
                </a:solidFill>
              </a:rPr>
              <a:t>索引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hlinkClick r:id="rId3" action="ppaction://hlinksldjump"/>
          </p:cNvPr>
          <p:cNvSpPr txBox="1"/>
          <p:nvPr/>
        </p:nvSpPr>
        <p:spPr>
          <a:xfrm>
            <a:off x="7707088" y="6270172"/>
            <a:ext cx="624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35012" y="4452938"/>
            <a:ext cx="7908925" cy="2019300"/>
            <a:chOff x="794" y="1199"/>
            <a:chExt cx="4308" cy="2120"/>
          </a:xfrm>
        </p:grpSpPr>
        <p:sp>
          <p:nvSpPr>
            <p:cNvPr id="76821" name="Freeform 28"/>
            <p:cNvSpPr>
              <a:spLocks/>
            </p:cNvSpPr>
            <p:nvPr/>
          </p:nvSpPr>
          <p:spPr bwMode="ltGray">
            <a:xfrm>
              <a:off x="873" y="1293"/>
              <a:ext cx="1267" cy="1938"/>
            </a:xfrm>
            <a:custGeom>
              <a:avLst/>
              <a:gdLst>
                <a:gd name="T0" fmla="*/ 87 w 1692"/>
                <a:gd name="T1" fmla="*/ 193 h 2586"/>
                <a:gd name="T2" fmla="*/ 240 w 1692"/>
                <a:gd name="T3" fmla="*/ 157 h 2586"/>
                <a:gd name="T4" fmla="*/ 325 w 1692"/>
                <a:gd name="T5" fmla="*/ 180 h 2586"/>
                <a:gd name="T6" fmla="*/ 312 w 1692"/>
                <a:gd name="T7" fmla="*/ 333 h 2586"/>
                <a:gd name="T8" fmla="*/ 204 w 1692"/>
                <a:gd name="T9" fmla="*/ 436 h 2586"/>
                <a:gd name="T10" fmla="*/ 163 w 1692"/>
                <a:gd name="T11" fmla="*/ 535 h 2586"/>
                <a:gd name="T12" fmla="*/ 213 w 1692"/>
                <a:gd name="T13" fmla="*/ 722 h 2586"/>
                <a:gd name="T14" fmla="*/ 237 w 1692"/>
                <a:gd name="T15" fmla="*/ 719 h 2586"/>
                <a:gd name="T16" fmla="*/ 246 w 1692"/>
                <a:gd name="T17" fmla="*/ 679 h 2586"/>
                <a:gd name="T18" fmla="*/ 358 w 1692"/>
                <a:gd name="T19" fmla="*/ 865 h 2586"/>
                <a:gd name="T20" fmla="*/ 487 w 1692"/>
                <a:gd name="T21" fmla="*/ 899 h 2586"/>
                <a:gd name="T22" fmla="*/ 595 w 1692"/>
                <a:gd name="T23" fmla="*/ 1012 h 2586"/>
                <a:gd name="T24" fmla="*/ 639 w 1692"/>
                <a:gd name="T25" fmla="*/ 1066 h 2586"/>
                <a:gd name="T26" fmla="*/ 577 w 1692"/>
                <a:gd name="T27" fmla="*/ 1205 h 2586"/>
                <a:gd name="T28" fmla="*/ 686 w 1692"/>
                <a:gd name="T29" fmla="*/ 1335 h 2586"/>
                <a:gd name="T30" fmla="*/ 774 w 1692"/>
                <a:gd name="T31" fmla="*/ 1515 h 2586"/>
                <a:gd name="T32" fmla="*/ 819 w 1692"/>
                <a:gd name="T33" fmla="*/ 1731 h 2586"/>
                <a:gd name="T34" fmla="*/ 894 w 1692"/>
                <a:gd name="T35" fmla="*/ 1904 h 2586"/>
                <a:gd name="T36" fmla="*/ 958 w 1692"/>
                <a:gd name="T37" fmla="*/ 1889 h 2586"/>
                <a:gd name="T38" fmla="*/ 932 w 1692"/>
                <a:gd name="T39" fmla="*/ 1794 h 2586"/>
                <a:gd name="T40" fmla="*/ 964 w 1692"/>
                <a:gd name="T41" fmla="*/ 1728 h 2586"/>
                <a:gd name="T42" fmla="*/ 1024 w 1692"/>
                <a:gd name="T43" fmla="*/ 1670 h 2586"/>
                <a:gd name="T44" fmla="*/ 1084 w 1692"/>
                <a:gd name="T45" fmla="*/ 1556 h 2586"/>
                <a:gd name="T46" fmla="*/ 1174 w 1692"/>
                <a:gd name="T47" fmla="*/ 1461 h 2586"/>
                <a:gd name="T48" fmla="*/ 1215 w 1692"/>
                <a:gd name="T49" fmla="*/ 1308 h 2586"/>
                <a:gd name="T50" fmla="*/ 1162 w 1692"/>
                <a:gd name="T51" fmla="*/ 1153 h 2586"/>
                <a:gd name="T52" fmla="*/ 1030 w 1692"/>
                <a:gd name="T53" fmla="*/ 1057 h 2586"/>
                <a:gd name="T54" fmla="*/ 827 w 1692"/>
                <a:gd name="T55" fmla="*/ 959 h 2586"/>
                <a:gd name="T56" fmla="*/ 729 w 1692"/>
                <a:gd name="T57" fmla="*/ 944 h 2586"/>
                <a:gd name="T58" fmla="*/ 677 w 1692"/>
                <a:gd name="T59" fmla="*/ 950 h 2586"/>
                <a:gd name="T60" fmla="*/ 595 w 1692"/>
                <a:gd name="T61" fmla="*/ 980 h 2586"/>
                <a:gd name="T62" fmla="*/ 568 w 1692"/>
                <a:gd name="T63" fmla="*/ 880 h 2586"/>
                <a:gd name="T64" fmla="*/ 551 w 1692"/>
                <a:gd name="T65" fmla="*/ 796 h 2586"/>
                <a:gd name="T66" fmla="*/ 473 w 1692"/>
                <a:gd name="T67" fmla="*/ 827 h 2586"/>
                <a:gd name="T68" fmla="*/ 425 w 1692"/>
                <a:gd name="T69" fmla="*/ 712 h 2586"/>
                <a:gd name="T70" fmla="*/ 554 w 1692"/>
                <a:gd name="T71" fmla="*/ 683 h 2586"/>
                <a:gd name="T72" fmla="*/ 631 w 1692"/>
                <a:gd name="T73" fmla="*/ 679 h 2586"/>
                <a:gd name="T74" fmla="*/ 671 w 1692"/>
                <a:gd name="T75" fmla="*/ 674 h 2586"/>
                <a:gd name="T76" fmla="*/ 792 w 1692"/>
                <a:gd name="T77" fmla="*/ 562 h 2586"/>
                <a:gd name="T78" fmla="*/ 887 w 1692"/>
                <a:gd name="T79" fmla="*/ 508 h 2586"/>
                <a:gd name="T80" fmla="*/ 957 w 1692"/>
                <a:gd name="T81" fmla="*/ 477 h 2586"/>
                <a:gd name="T82" fmla="*/ 1003 w 1692"/>
                <a:gd name="T83" fmla="*/ 403 h 2586"/>
                <a:gd name="T84" fmla="*/ 964 w 1692"/>
                <a:gd name="T85" fmla="*/ 384 h 2586"/>
                <a:gd name="T86" fmla="*/ 1143 w 1692"/>
                <a:gd name="T87" fmla="*/ 342 h 2586"/>
                <a:gd name="T88" fmla="*/ 1053 w 1692"/>
                <a:gd name="T89" fmla="*/ 256 h 2586"/>
                <a:gd name="T90" fmla="*/ 994 w 1692"/>
                <a:gd name="T91" fmla="*/ 198 h 2586"/>
                <a:gd name="T92" fmla="*/ 915 w 1692"/>
                <a:gd name="T93" fmla="*/ 273 h 2586"/>
                <a:gd name="T94" fmla="*/ 831 w 1692"/>
                <a:gd name="T95" fmla="*/ 333 h 2586"/>
                <a:gd name="T96" fmla="*/ 765 w 1692"/>
                <a:gd name="T97" fmla="*/ 228 h 2586"/>
                <a:gd name="T98" fmla="*/ 908 w 1692"/>
                <a:gd name="T99" fmla="*/ 180 h 2586"/>
                <a:gd name="T100" fmla="*/ 948 w 1692"/>
                <a:gd name="T101" fmla="*/ 148 h 2586"/>
                <a:gd name="T102" fmla="*/ 994 w 1692"/>
                <a:gd name="T103" fmla="*/ 129 h 2586"/>
                <a:gd name="T104" fmla="*/ 963 w 1692"/>
                <a:gd name="T105" fmla="*/ 108 h 2586"/>
                <a:gd name="T106" fmla="*/ 945 w 1692"/>
                <a:gd name="T107" fmla="*/ 90 h 2586"/>
                <a:gd name="T108" fmla="*/ 900 w 1692"/>
                <a:gd name="T109" fmla="*/ 76 h 2586"/>
                <a:gd name="T110" fmla="*/ 828 w 1692"/>
                <a:gd name="T111" fmla="*/ 102 h 2586"/>
                <a:gd name="T112" fmla="*/ 711 w 1692"/>
                <a:gd name="T113" fmla="*/ 90 h 2586"/>
                <a:gd name="T114" fmla="*/ 412 w 1692"/>
                <a:gd name="T115" fmla="*/ 0 h 2586"/>
                <a:gd name="T116" fmla="*/ 258 w 1692"/>
                <a:gd name="T117" fmla="*/ 24 h 2586"/>
                <a:gd name="T118" fmla="*/ 217 w 1692"/>
                <a:gd name="T119" fmla="*/ 76 h 2586"/>
                <a:gd name="T120" fmla="*/ 96 w 1692"/>
                <a:gd name="T121" fmla="*/ 130 h 2586"/>
                <a:gd name="T122" fmla="*/ 96 w 1692"/>
                <a:gd name="T123" fmla="*/ 162 h 2586"/>
                <a:gd name="T124" fmla="*/ 1 w 1692"/>
                <a:gd name="T125" fmla="*/ 189 h 2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92"/>
                <a:gd name="T190" fmla="*/ 0 h 2586"/>
                <a:gd name="T191" fmla="*/ 1692 w 1692"/>
                <a:gd name="T192" fmla="*/ 2586 h 25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2" name="Freeform 29"/>
            <p:cNvSpPr>
              <a:spLocks/>
            </p:cNvSpPr>
            <p:nvPr/>
          </p:nvSpPr>
          <p:spPr bwMode="ltGray">
            <a:xfrm>
              <a:off x="833" y="1478"/>
              <a:ext cx="34" cy="28"/>
            </a:xfrm>
            <a:custGeom>
              <a:avLst/>
              <a:gdLst>
                <a:gd name="T0" fmla="*/ 12 w 46"/>
                <a:gd name="T1" fmla="*/ 3 h 38"/>
                <a:gd name="T2" fmla="*/ 0 w 46"/>
                <a:gd name="T3" fmla="*/ 16 h 38"/>
                <a:gd name="T4" fmla="*/ 16 w 46"/>
                <a:gd name="T5" fmla="*/ 28 h 38"/>
                <a:gd name="T6" fmla="*/ 34 w 46"/>
                <a:gd name="T7" fmla="*/ 19 h 38"/>
                <a:gd name="T8" fmla="*/ 22 w 46"/>
                <a:gd name="T9" fmla="*/ 0 h 38"/>
                <a:gd name="T10" fmla="*/ 12 w 46"/>
                <a:gd name="T11" fmla="*/ 3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38"/>
                <a:gd name="T20" fmla="*/ 46 w 46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3" name="Freeform 30"/>
            <p:cNvSpPr>
              <a:spLocks/>
            </p:cNvSpPr>
            <p:nvPr/>
          </p:nvSpPr>
          <p:spPr bwMode="ltGray">
            <a:xfrm>
              <a:off x="1140" y="1601"/>
              <a:ext cx="39" cy="32"/>
            </a:xfrm>
            <a:custGeom>
              <a:avLst/>
              <a:gdLst>
                <a:gd name="T0" fmla="*/ 9 w 52"/>
                <a:gd name="T1" fmla="*/ 0 h 44"/>
                <a:gd name="T2" fmla="*/ 20 w 52"/>
                <a:gd name="T3" fmla="*/ 32 h 44"/>
                <a:gd name="T4" fmla="*/ 32 w 52"/>
                <a:gd name="T5" fmla="*/ 31 h 44"/>
                <a:gd name="T6" fmla="*/ 29 w 52"/>
                <a:gd name="T7" fmla="*/ 12 h 44"/>
                <a:gd name="T8" fmla="*/ 20 w 52"/>
                <a:gd name="T9" fmla="*/ 1 h 44"/>
                <a:gd name="T10" fmla="*/ 9 w 52"/>
                <a:gd name="T11" fmla="*/ 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44"/>
                <a:gd name="T20" fmla="*/ 52 w 52"/>
                <a:gd name="T21" fmla="*/ 44 h 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4" name="Freeform 31"/>
            <p:cNvSpPr>
              <a:spLocks/>
            </p:cNvSpPr>
            <p:nvPr/>
          </p:nvSpPr>
          <p:spPr bwMode="ltGray">
            <a:xfrm>
              <a:off x="1922" y="1657"/>
              <a:ext cx="98" cy="74"/>
            </a:xfrm>
            <a:custGeom>
              <a:avLst/>
              <a:gdLst>
                <a:gd name="T0" fmla="*/ 73 w 131"/>
                <a:gd name="T1" fmla="*/ 0 h 98"/>
                <a:gd name="T2" fmla="*/ 59 w 131"/>
                <a:gd name="T3" fmla="*/ 6 h 98"/>
                <a:gd name="T4" fmla="*/ 40 w 131"/>
                <a:gd name="T5" fmla="*/ 18 h 98"/>
                <a:gd name="T6" fmla="*/ 29 w 131"/>
                <a:gd name="T7" fmla="*/ 30 h 98"/>
                <a:gd name="T8" fmla="*/ 16 w 131"/>
                <a:gd name="T9" fmla="*/ 39 h 98"/>
                <a:gd name="T10" fmla="*/ 47 w 131"/>
                <a:gd name="T11" fmla="*/ 62 h 98"/>
                <a:gd name="T12" fmla="*/ 59 w 131"/>
                <a:gd name="T13" fmla="*/ 71 h 98"/>
                <a:gd name="T14" fmla="*/ 64 w 131"/>
                <a:gd name="T15" fmla="*/ 69 h 98"/>
                <a:gd name="T16" fmla="*/ 67 w 131"/>
                <a:gd name="T17" fmla="*/ 65 h 98"/>
                <a:gd name="T18" fmla="*/ 73 w 131"/>
                <a:gd name="T19" fmla="*/ 74 h 98"/>
                <a:gd name="T20" fmla="*/ 92 w 131"/>
                <a:gd name="T21" fmla="*/ 65 h 98"/>
                <a:gd name="T22" fmla="*/ 97 w 131"/>
                <a:gd name="T23" fmla="*/ 56 h 98"/>
                <a:gd name="T24" fmla="*/ 76 w 131"/>
                <a:gd name="T25" fmla="*/ 30 h 98"/>
                <a:gd name="T26" fmla="*/ 86 w 131"/>
                <a:gd name="T27" fmla="*/ 18 h 98"/>
                <a:gd name="T28" fmla="*/ 83 w 131"/>
                <a:gd name="T29" fmla="*/ 3 h 98"/>
                <a:gd name="T30" fmla="*/ 73 w 131"/>
                <a:gd name="T31" fmla="*/ 0 h 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98"/>
                <a:gd name="T50" fmla="*/ 131 w 131"/>
                <a:gd name="T51" fmla="*/ 98 h 9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5" name="Freeform 32"/>
            <p:cNvSpPr>
              <a:spLocks/>
            </p:cNvSpPr>
            <p:nvPr/>
          </p:nvSpPr>
          <p:spPr bwMode="ltGray">
            <a:xfrm>
              <a:off x="1448" y="2041"/>
              <a:ext cx="158" cy="84"/>
            </a:xfrm>
            <a:custGeom>
              <a:avLst/>
              <a:gdLst>
                <a:gd name="T0" fmla="*/ 35 w 212"/>
                <a:gd name="T1" fmla="*/ 9 h 112"/>
                <a:gd name="T2" fmla="*/ 13 w 212"/>
                <a:gd name="T3" fmla="*/ 9 h 112"/>
                <a:gd name="T4" fmla="*/ 4 w 212"/>
                <a:gd name="T5" fmla="*/ 12 h 112"/>
                <a:gd name="T6" fmla="*/ 19 w 212"/>
                <a:gd name="T7" fmla="*/ 39 h 112"/>
                <a:gd name="T8" fmla="*/ 38 w 212"/>
                <a:gd name="T9" fmla="*/ 33 h 112"/>
                <a:gd name="T10" fmla="*/ 69 w 212"/>
                <a:gd name="T11" fmla="*/ 41 h 112"/>
                <a:gd name="T12" fmla="*/ 83 w 212"/>
                <a:gd name="T13" fmla="*/ 45 h 112"/>
                <a:gd name="T14" fmla="*/ 99 w 212"/>
                <a:gd name="T15" fmla="*/ 66 h 112"/>
                <a:gd name="T16" fmla="*/ 105 w 212"/>
                <a:gd name="T17" fmla="*/ 84 h 112"/>
                <a:gd name="T18" fmla="*/ 117 w 212"/>
                <a:gd name="T19" fmla="*/ 75 h 112"/>
                <a:gd name="T20" fmla="*/ 126 w 212"/>
                <a:gd name="T21" fmla="*/ 72 h 112"/>
                <a:gd name="T22" fmla="*/ 139 w 212"/>
                <a:gd name="T23" fmla="*/ 77 h 112"/>
                <a:gd name="T24" fmla="*/ 145 w 212"/>
                <a:gd name="T25" fmla="*/ 60 h 112"/>
                <a:gd name="T26" fmla="*/ 114 w 212"/>
                <a:gd name="T27" fmla="*/ 41 h 112"/>
                <a:gd name="T28" fmla="*/ 78 w 212"/>
                <a:gd name="T29" fmla="*/ 15 h 112"/>
                <a:gd name="T30" fmla="*/ 40 w 212"/>
                <a:gd name="T31" fmla="*/ 20 h 112"/>
                <a:gd name="T32" fmla="*/ 35 w 212"/>
                <a:gd name="T33" fmla="*/ 9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2"/>
                <a:gd name="T52" fmla="*/ 0 h 112"/>
                <a:gd name="T53" fmla="*/ 212 w 212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6" name="Freeform 33"/>
            <p:cNvSpPr>
              <a:spLocks/>
            </p:cNvSpPr>
            <p:nvPr/>
          </p:nvSpPr>
          <p:spPr bwMode="ltGray">
            <a:xfrm>
              <a:off x="1578" y="2105"/>
              <a:ext cx="99" cy="41"/>
            </a:xfrm>
            <a:custGeom>
              <a:avLst/>
              <a:gdLst>
                <a:gd name="T0" fmla="*/ 42 w 133"/>
                <a:gd name="T1" fmla="*/ 0 h 54"/>
                <a:gd name="T2" fmla="*/ 32 w 133"/>
                <a:gd name="T3" fmla="*/ 5 h 54"/>
                <a:gd name="T4" fmla="*/ 23 w 133"/>
                <a:gd name="T5" fmla="*/ 23 h 54"/>
                <a:gd name="T6" fmla="*/ 11 w 133"/>
                <a:gd name="T7" fmla="*/ 26 h 54"/>
                <a:gd name="T8" fmla="*/ 2 w 133"/>
                <a:gd name="T9" fmla="*/ 32 h 54"/>
                <a:gd name="T10" fmla="*/ 10 w 133"/>
                <a:gd name="T11" fmla="*/ 41 h 54"/>
                <a:gd name="T12" fmla="*/ 99 w 133"/>
                <a:gd name="T13" fmla="*/ 26 h 54"/>
                <a:gd name="T14" fmla="*/ 92 w 133"/>
                <a:gd name="T15" fmla="*/ 12 h 54"/>
                <a:gd name="T16" fmla="*/ 78 w 133"/>
                <a:gd name="T17" fmla="*/ 6 h 54"/>
                <a:gd name="T18" fmla="*/ 75 w 133"/>
                <a:gd name="T19" fmla="*/ 18 h 54"/>
                <a:gd name="T20" fmla="*/ 66 w 133"/>
                <a:gd name="T21" fmla="*/ 14 h 54"/>
                <a:gd name="T22" fmla="*/ 50 w 133"/>
                <a:gd name="T23" fmla="*/ 11 h 54"/>
                <a:gd name="T24" fmla="*/ 42 w 13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54"/>
                <a:gd name="T41" fmla="*/ 133 w 13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7" name="Freeform 34"/>
            <p:cNvSpPr>
              <a:spLocks/>
            </p:cNvSpPr>
            <p:nvPr/>
          </p:nvSpPr>
          <p:spPr bwMode="ltGray">
            <a:xfrm>
              <a:off x="1683" y="2131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8" name="Freeform 35"/>
            <p:cNvSpPr>
              <a:spLocks/>
            </p:cNvSpPr>
            <p:nvPr/>
          </p:nvSpPr>
          <p:spPr bwMode="ltGray">
            <a:xfrm>
              <a:off x="1739" y="2134"/>
              <a:ext cx="12" cy="25"/>
            </a:xfrm>
            <a:custGeom>
              <a:avLst/>
              <a:gdLst>
                <a:gd name="T0" fmla="*/ 10 w 16"/>
                <a:gd name="T1" fmla="*/ 0 h 34"/>
                <a:gd name="T2" fmla="*/ 0 w 16"/>
                <a:gd name="T3" fmla="*/ 10 h 34"/>
                <a:gd name="T4" fmla="*/ 12 w 16"/>
                <a:gd name="T5" fmla="*/ 25 h 34"/>
                <a:gd name="T6" fmla="*/ 9 w 16"/>
                <a:gd name="T7" fmla="*/ 13 h 34"/>
                <a:gd name="T8" fmla="*/ 12 w 16"/>
                <a:gd name="T9" fmla="*/ 4 h 34"/>
                <a:gd name="T10" fmla="*/ 10 w 16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4"/>
                <a:gd name="T20" fmla="*/ 16 w 1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9" name="Freeform 36"/>
            <p:cNvSpPr>
              <a:spLocks/>
            </p:cNvSpPr>
            <p:nvPr/>
          </p:nvSpPr>
          <p:spPr bwMode="ltGray">
            <a:xfrm>
              <a:off x="1556" y="1288"/>
              <a:ext cx="180" cy="88"/>
            </a:xfrm>
            <a:custGeom>
              <a:avLst/>
              <a:gdLst>
                <a:gd name="T0" fmla="*/ 48 w 240"/>
                <a:gd name="T1" fmla="*/ 1 h 117"/>
                <a:gd name="T2" fmla="*/ 18 w 240"/>
                <a:gd name="T3" fmla="*/ 23 h 117"/>
                <a:gd name="T4" fmla="*/ 5 w 240"/>
                <a:gd name="T5" fmla="*/ 28 h 117"/>
                <a:gd name="T6" fmla="*/ 0 w 240"/>
                <a:gd name="T7" fmla="*/ 29 h 117"/>
                <a:gd name="T8" fmla="*/ 20 w 240"/>
                <a:gd name="T9" fmla="*/ 44 h 117"/>
                <a:gd name="T10" fmla="*/ 29 w 240"/>
                <a:gd name="T11" fmla="*/ 47 h 117"/>
                <a:gd name="T12" fmla="*/ 51 w 240"/>
                <a:gd name="T13" fmla="*/ 35 h 117"/>
                <a:gd name="T14" fmla="*/ 60 w 240"/>
                <a:gd name="T15" fmla="*/ 32 h 117"/>
                <a:gd name="T16" fmla="*/ 62 w 240"/>
                <a:gd name="T17" fmla="*/ 41 h 117"/>
                <a:gd name="T18" fmla="*/ 48 w 240"/>
                <a:gd name="T19" fmla="*/ 46 h 117"/>
                <a:gd name="T20" fmla="*/ 54 w 240"/>
                <a:gd name="T21" fmla="*/ 55 h 117"/>
                <a:gd name="T22" fmla="*/ 30 w 240"/>
                <a:gd name="T23" fmla="*/ 65 h 117"/>
                <a:gd name="T24" fmla="*/ 53 w 240"/>
                <a:gd name="T25" fmla="*/ 82 h 117"/>
                <a:gd name="T26" fmla="*/ 62 w 240"/>
                <a:gd name="T27" fmla="*/ 85 h 117"/>
                <a:gd name="T28" fmla="*/ 89 w 240"/>
                <a:gd name="T29" fmla="*/ 77 h 117"/>
                <a:gd name="T30" fmla="*/ 113 w 240"/>
                <a:gd name="T31" fmla="*/ 79 h 117"/>
                <a:gd name="T32" fmla="*/ 126 w 240"/>
                <a:gd name="T33" fmla="*/ 88 h 117"/>
                <a:gd name="T34" fmla="*/ 153 w 240"/>
                <a:gd name="T35" fmla="*/ 82 h 117"/>
                <a:gd name="T36" fmla="*/ 168 w 240"/>
                <a:gd name="T37" fmla="*/ 77 h 117"/>
                <a:gd name="T38" fmla="*/ 167 w 240"/>
                <a:gd name="T39" fmla="*/ 58 h 117"/>
                <a:gd name="T40" fmla="*/ 176 w 240"/>
                <a:gd name="T41" fmla="*/ 52 h 117"/>
                <a:gd name="T42" fmla="*/ 179 w 240"/>
                <a:gd name="T43" fmla="*/ 35 h 117"/>
                <a:gd name="T44" fmla="*/ 158 w 240"/>
                <a:gd name="T45" fmla="*/ 43 h 117"/>
                <a:gd name="T46" fmla="*/ 150 w 240"/>
                <a:gd name="T47" fmla="*/ 32 h 117"/>
                <a:gd name="T48" fmla="*/ 129 w 240"/>
                <a:gd name="T49" fmla="*/ 34 h 117"/>
                <a:gd name="T50" fmla="*/ 101 w 240"/>
                <a:gd name="T51" fmla="*/ 7 h 117"/>
                <a:gd name="T52" fmla="*/ 71 w 240"/>
                <a:gd name="T53" fmla="*/ 8 h 117"/>
                <a:gd name="T54" fmla="*/ 62 w 240"/>
                <a:gd name="T55" fmla="*/ 1 h 117"/>
                <a:gd name="T56" fmla="*/ 48 w 240"/>
                <a:gd name="T57" fmla="*/ 1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0"/>
                <a:gd name="T88" fmla="*/ 0 h 117"/>
                <a:gd name="T89" fmla="*/ 240 w 240"/>
                <a:gd name="T90" fmla="*/ 117 h 1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0" name="Freeform 37"/>
            <p:cNvSpPr>
              <a:spLocks/>
            </p:cNvSpPr>
            <p:nvPr/>
          </p:nvSpPr>
          <p:spPr bwMode="ltGray">
            <a:xfrm>
              <a:off x="1636" y="1247"/>
              <a:ext cx="146" cy="60"/>
            </a:xfrm>
            <a:custGeom>
              <a:avLst/>
              <a:gdLst>
                <a:gd name="T0" fmla="*/ 73 w 194"/>
                <a:gd name="T1" fmla="*/ 8 h 80"/>
                <a:gd name="T2" fmla="*/ 10 w 194"/>
                <a:gd name="T3" fmla="*/ 18 h 80"/>
                <a:gd name="T4" fmla="*/ 7 w 194"/>
                <a:gd name="T5" fmla="*/ 26 h 80"/>
                <a:gd name="T6" fmla="*/ 43 w 194"/>
                <a:gd name="T7" fmla="*/ 39 h 80"/>
                <a:gd name="T8" fmla="*/ 102 w 194"/>
                <a:gd name="T9" fmla="*/ 56 h 80"/>
                <a:gd name="T10" fmla="*/ 132 w 194"/>
                <a:gd name="T11" fmla="*/ 51 h 80"/>
                <a:gd name="T12" fmla="*/ 141 w 194"/>
                <a:gd name="T13" fmla="*/ 48 h 80"/>
                <a:gd name="T14" fmla="*/ 132 w 194"/>
                <a:gd name="T15" fmla="*/ 33 h 80"/>
                <a:gd name="T16" fmla="*/ 123 w 194"/>
                <a:gd name="T17" fmla="*/ 27 h 80"/>
                <a:gd name="T18" fmla="*/ 97 w 194"/>
                <a:gd name="T19" fmla="*/ 19 h 80"/>
                <a:gd name="T20" fmla="*/ 73 w 194"/>
                <a:gd name="T21" fmla="*/ 8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80"/>
                <a:gd name="T35" fmla="*/ 194 w 194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1" name="Freeform 38"/>
            <p:cNvSpPr>
              <a:spLocks/>
            </p:cNvSpPr>
            <p:nvPr/>
          </p:nvSpPr>
          <p:spPr bwMode="ltGray">
            <a:xfrm>
              <a:off x="1841" y="1317"/>
              <a:ext cx="233" cy="190"/>
            </a:xfrm>
            <a:custGeom>
              <a:avLst/>
              <a:gdLst>
                <a:gd name="T0" fmla="*/ 50 w 310"/>
                <a:gd name="T1" fmla="*/ 7 h 254"/>
                <a:gd name="T2" fmla="*/ 38 w 310"/>
                <a:gd name="T3" fmla="*/ 17 h 254"/>
                <a:gd name="T4" fmla="*/ 16 w 310"/>
                <a:gd name="T5" fmla="*/ 29 h 254"/>
                <a:gd name="T6" fmla="*/ 40 w 310"/>
                <a:gd name="T7" fmla="*/ 58 h 254"/>
                <a:gd name="T8" fmla="*/ 59 w 310"/>
                <a:gd name="T9" fmla="*/ 64 h 254"/>
                <a:gd name="T10" fmla="*/ 77 w 310"/>
                <a:gd name="T11" fmla="*/ 74 h 254"/>
                <a:gd name="T12" fmla="*/ 95 w 310"/>
                <a:gd name="T13" fmla="*/ 64 h 254"/>
                <a:gd name="T14" fmla="*/ 107 w 310"/>
                <a:gd name="T15" fmla="*/ 76 h 254"/>
                <a:gd name="T16" fmla="*/ 112 w 310"/>
                <a:gd name="T17" fmla="*/ 95 h 254"/>
                <a:gd name="T18" fmla="*/ 86 w 310"/>
                <a:gd name="T19" fmla="*/ 113 h 254"/>
                <a:gd name="T20" fmla="*/ 67 w 310"/>
                <a:gd name="T21" fmla="*/ 129 h 254"/>
                <a:gd name="T22" fmla="*/ 52 w 310"/>
                <a:gd name="T23" fmla="*/ 126 h 254"/>
                <a:gd name="T24" fmla="*/ 43 w 310"/>
                <a:gd name="T25" fmla="*/ 123 h 254"/>
                <a:gd name="T26" fmla="*/ 32 w 310"/>
                <a:gd name="T27" fmla="*/ 140 h 254"/>
                <a:gd name="T28" fmla="*/ 29 w 310"/>
                <a:gd name="T29" fmla="*/ 149 h 254"/>
                <a:gd name="T30" fmla="*/ 55 w 310"/>
                <a:gd name="T31" fmla="*/ 153 h 254"/>
                <a:gd name="T32" fmla="*/ 71 w 310"/>
                <a:gd name="T33" fmla="*/ 152 h 254"/>
                <a:gd name="T34" fmla="*/ 86 w 310"/>
                <a:gd name="T35" fmla="*/ 173 h 254"/>
                <a:gd name="T36" fmla="*/ 95 w 310"/>
                <a:gd name="T37" fmla="*/ 176 h 254"/>
                <a:gd name="T38" fmla="*/ 104 w 310"/>
                <a:gd name="T39" fmla="*/ 179 h 254"/>
                <a:gd name="T40" fmla="*/ 117 w 310"/>
                <a:gd name="T41" fmla="*/ 188 h 254"/>
                <a:gd name="T42" fmla="*/ 136 w 310"/>
                <a:gd name="T43" fmla="*/ 177 h 254"/>
                <a:gd name="T44" fmla="*/ 153 w 310"/>
                <a:gd name="T45" fmla="*/ 176 h 254"/>
                <a:gd name="T46" fmla="*/ 172 w 310"/>
                <a:gd name="T47" fmla="*/ 159 h 254"/>
                <a:gd name="T48" fmla="*/ 169 w 310"/>
                <a:gd name="T49" fmla="*/ 138 h 254"/>
                <a:gd name="T50" fmla="*/ 163 w 310"/>
                <a:gd name="T51" fmla="*/ 129 h 254"/>
                <a:gd name="T52" fmla="*/ 175 w 310"/>
                <a:gd name="T53" fmla="*/ 125 h 254"/>
                <a:gd name="T54" fmla="*/ 184 w 310"/>
                <a:gd name="T55" fmla="*/ 137 h 254"/>
                <a:gd name="T56" fmla="*/ 186 w 310"/>
                <a:gd name="T57" fmla="*/ 147 h 254"/>
                <a:gd name="T58" fmla="*/ 196 w 310"/>
                <a:gd name="T59" fmla="*/ 144 h 254"/>
                <a:gd name="T60" fmla="*/ 228 w 310"/>
                <a:gd name="T61" fmla="*/ 126 h 254"/>
                <a:gd name="T62" fmla="*/ 220 w 310"/>
                <a:gd name="T63" fmla="*/ 110 h 254"/>
                <a:gd name="T64" fmla="*/ 195 w 310"/>
                <a:gd name="T65" fmla="*/ 92 h 254"/>
                <a:gd name="T66" fmla="*/ 199 w 310"/>
                <a:gd name="T67" fmla="*/ 80 h 254"/>
                <a:gd name="T68" fmla="*/ 208 w 310"/>
                <a:gd name="T69" fmla="*/ 77 h 254"/>
                <a:gd name="T70" fmla="*/ 190 w 310"/>
                <a:gd name="T71" fmla="*/ 47 h 254"/>
                <a:gd name="T72" fmla="*/ 175 w 310"/>
                <a:gd name="T73" fmla="*/ 44 h 254"/>
                <a:gd name="T74" fmla="*/ 166 w 310"/>
                <a:gd name="T75" fmla="*/ 41 h 254"/>
                <a:gd name="T76" fmla="*/ 151 w 310"/>
                <a:gd name="T77" fmla="*/ 25 h 254"/>
                <a:gd name="T78" fmla="*/ 117 w 310"/>
                <a:gd name="T79" fmla="*/ 34 h 254"/>
                <a:gd name="T80" fmla="*/ 126 w 310"/>
                <a:gd name="T81" fmla="*/ 19 h 254"/>
                <a:gd name="T82" fmla="*/ 104 w 310"/>
                <a:gd name="T83" fmla="*/ 13 h 254"/>
                <a:gd name="T84" fmla="*/ 89 w 310"/>
                <a:gd name="T85" fmla="*/ 14 h 254"/>
                <a:gd name="T86" fmla="*/ 50 w 310"/>
                <a:gd name="T87" fmla="*/ 7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0"/>
                <a:gd name="T133" fmla="*/ 0 h 254"/>
                <a:gd name="T134" fmla="*/ 310 w 310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2" name="Freeform 39"/>
            <p:cNvSpPr>
              <a:spLocks/>
            </p:cNvSpPr>
            <p:nvPr/>
          </p:nvSpPr>
          <p:spPr bwMode="ltGray">
            <a:xfrm>
              <a:off x="1839" y="1235"/>
              <a:ext cx="44" cy="37"/>
            </a:xfrm>
            <a:custGeom>
              <a:avLst/>
              <a:gdLst>
                <a:gd name="T0" fmla="*/ 19 w 59"/>
                <a:gd name="T1" fmla="*/ 0 h 50"/>
                <a:gd name="T2" fmla="*/ 0 w 59"/>
                <a:gd name="T3" fmla="*/ 7 h 50"/>
                <a:gd name="T4" fmla="*/ 22 w 59"/>
                <a:gd name="T5" fmla="*/ 30 h 50"/>
                <a:gd name="T6" fmla="*/ 36 w 59"/>
                <a:gd name="T7" fmla="*/ 37 h 50"/>
                <a:gd name="T8" fmla="*/ 43 w 59"/>
                <a:gd name="T9" fmla="*/ 21 h 50"/>
                <a:gd name="T10" fmla="*/ 33 w 59"/>
                <a:gd name="T11" fmla="*/ 6 h 50"/>
                <a:gd name="T12" fmla="*/ 19 w 5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50"/>
                <a:gd name="T23" fmla="*/ 59 w 59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3" name="Freeform 40"/>
            <p:cNvSpPr>
              <a:spLocks/>
            </p:cNvSpPr>
            <p:nvPr/>
          </p:nvSpPr>
          <p:spPr bwMode="ltGray">
            <a:xfrm>
              <a:off x="1755" y="1305"/>
              <a:ext cx="65" cy="42"/>
            </a:xfrm>
            <a:custGeom>
              <a:avLst/>
              <a:gdLst>
                <a:gd name="T0" fmla="*/ 33 w 86"/>
                <a:gd name="T1" fmla="*/ 5 h 57"/>
                <a:gd name="T2" fmla="*/ 18 w 86"/>
                <a:gd name="T3" fmla="*/ 18 h 57"/>
                <a:gd name="T4" fmla="*/ 3 w 86"/>
                <a:gd name="T5" fmla="*/ 20 h 57"/>
                <a:gd name="T6" fmla="*/ 12 w 86"/>
                <a:gd name="T7" fmla="*/ 42 h 57"/>
                <a:gd name="T8" fmla="*/ 56 w 86"/>
                <a:gd name="T9" fmla="*/ 26 h 57"/>
                <a:gd name="T10" fmla="*/ 65 w 86"/>
                <a:gd name="T11" fmla="*/ 13 h 57"/>
                <a:gd name="T12" fmla="*/ 42 w 86"/>
                <a:gd name="T13" fmla="*/ 5 h 57"/>
                <a:gd name="T14" fmla="*/ 33 w 86"/>
                <a:gd name="T15" fmla="*/ 5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57"/>
                <a:gd name="T26" fmla="*/ 86 w 86"/>
                <a:gd name="T27" fmla="*/ 57 h 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4" name="Freeform 41"/>
            <p:cNvSpPr>
              <a:spLocks/>
            </p:cNvSpPr>
            <p:nvPr/>
          </p:nvSpPr>
          <p:spPr bwMode="ltGray">
            <a:xfrm>
              <a:off x="1823" y="1313"/>
              <a:ext cx="54" cy="25"/>
            </a:xfrm>
            <a:custGeom>
              <a:avLst/>
              <a:gdLst>
                <a:gd name="T0" fmla="*/ 30 w 73"/>
                <a:gd name="T1" fmla="*/ 0 h 34"/>
                <a:gd name="T2" fmla="*/ 7 w 73"/>
                <a:gd name="T3" fmla="*/ 12 h 34"/>
                <a:gd name="T4" fmla="*/ 18 w 73"/>
                <a:gd name="T5" fmla="*/ 25 h 34"/>
                <a:gd name="T6" fmla="*/ 38 w 73"/>
                <a:gd name="T7" fmla="*/ 21 h 34"/>
                <a:gd name="T8" fmla="*/ 47 w 73"/>
                <a:gd name="T9" fmla="*/ 15 h 34"/>
                <a:gd name="T10" fmla="*/ 30 w 73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34"/>
                <a:gd name="T20" fmla="*/ 73 w 73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5" name="Freeform 42"/>
            <p:cNvSpPr>
              <a:spLocks/>
            </p:cNvSpPr>
            <p:nvPr/>
          </p:nvSpPr>
          <p:spPr bwMode="ltGray">
            <a:xfrm>
              <a:off x="1794" y="1277"/>
              <a:ext cx="64" cy="34"/>
            </a:xfrm>
            <a:custGeom>
              <a:avLst/>
              <a:gdLst>
                <a:gd name="T0" fmla="*/ 44 w 85"/>
                <a:gd name="T1" fmla="*/ 8 h 45"/>
                <a:gd name="T2" fmla="*/ 21 w 85"/>
                <a:gd name="T3" fmla="*/ 3 h 45"/>
                <a:gd name="T4" fmla="*/ 0 w 85"/>
                <a:gd name="T5" fmla="*/ 14 h 45"/>
                <a:gd name="T6" fmla="*/ 30 w 85"/>
                <a:gd name="T7" fmla="*/ 24 h 45"/>
                <a:gd name="T8" fmla="*/ 48 w 85"/>
                <a:gd name="T9" fmla="*/ 30 h 45"/>
                <a:gd name="T10" fmla="*/ 63 w 85"/>
                <a:gd name="T11" fmla="*/ 14 h 45"/>
                <a:gd name="T12" fmla="*/ 62 w 85"/>
                <a:gd name="T13" fmla="*/ 5 h 45"/>
                <a:gd name="T14" fmla="*/ 48 w 85"/>
                <a:gd name="T15" fmla="*/ 0 h 45"/>
                <a:gd name="T16" fmla="*/ 44 w 85"/>
                <a:gd name="T17" fmla="*/ 8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45"/>
                <a:gd name="T29" fmla="*/ 85 w 85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6" name="Freeform 43"/>
            <p:cNvSpPr>
              <a:spLocks/>
            </p:cNvSpPr>
            <p:nvPr/>
          </p:nvSpPr>
          <p:spPr bwMode="ltGray">
            <a:xfrm>
              <a:off x="1767" y="1245"/>
              <a:ext cx="44" cy="24"/>
            </a:xfrm>
            <a:custGeom>
              <a:avLst/>
              <a:gdLst>
                <a:gd name="T0" fmla="*/ 12 w 58"/>
                <a:gd name="T1" fmla="*/ 3 h 31"/>
                <a:gd name="T2" fmla="*/ 0 w 58"/>
                <a:gd name="T3" fmla="*/ 14 h 31"/>
                <a:gd name="T4" fmla="*/ 15 w 58"/>
                <a:gd name="T5" fmla="*/ 22 h 31"/>
                <a:gd name="T6" fmla="*/ 21 w 58"/>
                <a:gd name="T7" fmla="*/ 15 h 31"/>
                <a:gd name="T8" fmla="*/ 39 w 58"/>
                <a:gd name="T9" fmla="*/ 9 h 31"/>
                <a:gd name="T10" fmla="*/ 33 w 58"/>
                <a:gd name="T11" fmla="*/ 0 h 31"/>
                <a:gd name="T12" fmla="*/ 12 w 58"/>
                <a:gd name="T13" fmla="*/ 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"/>
                <a:gd name="T22" fmla="*/ 0 h 31"/>
                <a:gd name="T23" fmla="*/ 58 w 5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7" name="Freeform 44"/>
            <p:cNvSpPr>
              <a:spLocks/>
            </p:cNvSpPr>
            <p:nvPr/>
          </p:nvSpPr>
          <p:spPr bwMode="ltGray">
            <a:xfrm>
              <a:off x="1881" y="1248"/>
              <a:ext cx="114" cy="77"/>
            </a:xfrm>
            <a:custGeom>
              <a:avLst/>
              <a:gdLst>
                <a:gd name="T0" fmla="*/ 29 w 152"/>
                <a:gd name="T1" fmla="*/ 0 h 102"/>
                <a:gd name="T2" fmla="*/ 10 w 152"/>
                <a:gd name="T3" fmla="*/ 5 h 102"/>
                <a:gd name="T4" fmla="*/ 3 w 152"/>
                <a:gd name="T5" fmla="*/ 29 h 102"/>
                <a:gd name="T6" fmla="*/ 9 w 152"/>
                <a:gd name="T7" fmla="*/ 42 h 102"/>
                <a:gd name="T8" fmla="*/ 0 w 152"/>
                <a:gd name="T9" fmla="*/ 54 h 102"/>
                <a:gd name="T10" fmla="*/ 42 w 152"/>
                <a:gd name="T11" fmla="*/ 65 h 102"/>
                <a:gd name="T12" fmla="*/ 61 w 152"/>
                <a:gd name="T13" fmla="*/ 69 h 102"/>
                <a:gd name="T14" fmla="*/ 114 w 152"/>
                <a:gd name="T15" fmla="*/ 65 h 102"/>
                <a:gd name="T16" fmla="*/ 57 w 152"/>
                <a:gd name="T17" fmla="*/ 53 h 102"/>
                <a:gd name="T18" fmla="*/ 40 w 152"/>
                <a:gd name="T19" fmla="*/ 47 h 102"/>
                <a:gd name="T20" fmla="*/ 33 w 152"/>
                <a:gd name="T21" fmla="*/ 39 h 102"/>
                <a:gd name="T22" fmla="*/ 37 w 152"/>
                <a:gd name="T23" fmla="*/ 26 h 102"/>
                <a:gd name="T24" fmla="*/ 29 w 152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"/>
                <a:gd name="T40" fmla="*/ 0 h 102"/>
                <a:gd name="T41" fmla="*/ 152 w 152"/>
                <a:gd name="T42" fmla="*/ 102 h 1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8" name="Freeform 45"/>
            <p:cNvSpPr>
              <a:spLocks/>
            </p:cNvSpPr>
            <p:nvPr/>
          </p:nvSpPr>
          <p:spPr bwMode="ltGray">
            <a:xfrm>
              <a:off x="794" y="1493"/>
              <a:ext cx="25" cy="15"/>
            </a:xfrm>
            <a:custGeom>
              <a:avLst/>
              <a:gdLst>
                <a:gd name="T0" fmla="*/ 25 w 34"/>
                <a:gd name="T1" fmla="*/ 0 h 20"/>
                <a:gd name="T2" fmla="*/ 18 w 34"/>
                <a:gd name="T3" fmla="*/ 15 h 20"/>
                <a:gd name="T4" fmla="*/ 3 w 34"/>
                <a:gd name="T5" fmla="*/ 14 h 20"/>
                <a:gd name="T6" fmla="*/ 3 w 34"/>
                <a:gd name="T7" fmla="*/ 4 h 20"/>
                <a:gd name="T8" fmla="*/ 25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"/>
                <a:gd name="T17" fmla="*/ 34 w 3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9" name="Freeform 46"/>
            <p:cNvSpPr>
              <a:spLocks/>
            </p:cNvSpPr>
            <p:nvPr/>
          </p:nvSpPr>
          <p:spPr bwMode="ltGray">
            <a:xfrm>
              <a:off x="1551" y="2004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10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0" name="Freeform 47"/>
            <p:cNvSpPr>
              <a:spLocks/>
            </p:cNvSpPr>
            <p:nvPr/>
          </p:nvSpPr>
          <p:spPr bwMode="ltGray">
            <a:xfrm>
              <a:off x="1554" y="2029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10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1" name="Freeform 48"/>
            <p:cNvSpPr>
              <a:spLocks/>
            </p:cNvSpPr>
            <p:nvPr/>
          </p:nvSpPr>
          <p:spPr bwMode="ltGray">
            <a:xfrm>
              <a:off x="1758" y="2161"/>
              <a:ext cx="15" cy="12"/>
            </a:xfrm>
            <a:custGeom>
              <a:avLst/>
              <a:gdLst>
                <a:gd name="T0" fmla="*/ 2 w 21"/>
                <a:gd name="T1" fmla="*/ 0 h 16"/>
                <a:gd name="T2" fmla="*/ 9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2" name="Freeform 49"/>
            <p:cNvSpPr>
              <a:spLocks/>
            </p:cNvSpPr>
            <p:nvPr/>
          </p:nvSpPr>
          <p:spPr bwMode="ltGray">
            <a:xfrm>
              <a:off x="1882" y="1677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3" name="Freeform 50"/>
            <p:cNvSpPr>
              <a:spLocks/>
            </p:cNvSpPr>
            <p:nvPr/>
          </p:nvSpPr>
          <p:spPr bwMode="ltGray">
            <a:xfrm>
              <a:off x="1782" y="1472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4" name="Freeform 51"/>
            <p:cNvSpPr>
              <a:spLocks/>
            </p:cNvSpPr>
            <p:nvPr/>
          </p:nvSpPr>
          <p:spPr bwMode="ltGray">
            <a:xfrm>
              <a:off x="1847" y="1293"/>
              <a:ext cx="39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1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5" name="Freeform 52"/>
            <p:cNvSpPr>
              <a:spLocks/>
            </p:cNvSpPr>
            <p:nvPr/>
          </p:nvSpPr>
          <p:spPr bwMode="ltGray">
            <a:xfrm>
              <a:off x="1910" y="1401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6" name="Freeform 53"/>
            <p:cNvSpPr>
              <a:spLocks/>
            </p:cNvSpPr>
            <p:nvPr/>
          </p:nvSpPr>
          <p:spPr bwMode="ltGray">
            <a:xfrm>
              <a:off x="1926" y="1199"/>
              <a:ext cx="696" cy="346"/>
            </a:xfrm>
            <a:custGeom>
              <a:avLst/>
              <a:gdLst>
                <a:gd name="T0" fmla="*/ 21 w 929"/>
                <a:gd name="T1" fmla="*/ 42 h 462"/>
                <a:gd name="T2" fmla="*/ 4 w 929"/>
                <a:gd name="T3" fmla="*/ 69 h 462"/>
                <a:gd name="T4" fmla="*/ 27 w 929"/>
                <a:gd name="T5" fmla="*/ 75 h 462"/>
                <a:gd name="T6" fmla="*/ 12 w 929"/>
                <a:gd name="T7" fmla="*/ 87 h 462"/>
                <a:gd name="T8" fmla="*/ 78 w 929"/>
                <a:gd name="T9" fmla="*/ 102 h 462"/>
                <a:gd name="T10" fmla="*/ 106 w 929"/>
                <a:gd name="T11" fmla="*/ 97 h 462"/>
                <a:gd name="T12" fmla="*/ 187 w 929"/>
                <a:gd name="T13" fmla="*/ 58 h 462"/>
                <a:gd name="T14" fmla="*/ 225 w 929"/>
                <a:gd name="T15" fmla="*/ 49 h 462"/>
                <a:gd name="T16" fmla="*/ 243 w 929"/>
                <a:gd name="T17" fmla="*/ 60 h 462"/>
                <a:gd name="T18" fmla="*/ 204 w 929"/>
                <a:gd name="T19" fmla="*/ 66 h 462"/>
                <a:gd name="T20" fmla="*/ 181 w 929"/>
                <a:gd name="T21" fmla="*/ 84 h 462"/>
                <a:gd name="T22" fmla="*/ 190 w 929"/>
                <a:gd name="T23" fmla="*/ 90 h 462"/>
                <a:gd name="T24" fmla="*/ 195 w 929"/>
                <a:gd name="T25" fmla="*/ 118 h 462"/>
                <a:gd name="T26" fmla="*/ 262 w 929"/>
                <a:gd name="T27" fmla="*/ 144 h 462"/>
                <a:gd name="T28" fmla="*/ 252 w 929"/>
                <a:gd name="T29" fmla="*/ 157 h 462"/>
                <a:gd name="T30" fmla="*/ 276 w 929"/>
                <a:gd name="T31" fmla="*/ 184 h 462"/>
                <a:gd name="T32" fmla="*/ 261 w 929"/>
                <a:gd name="T33" fmla="*/ 199 h 462"/>
                <a:gd name="T34" fmla="*/ 243 w 929"/>
                <a:gd name="T35" fmla="*/ 220 h 462"/>
                <a:gd name="T36" fmla="*/ 220 w 929"/>
                <a:gd name="T37" fmla="*/ 243 h 462"/>
                <a:gd name="T38" fmla="*/ 219 w 929"/>
                <a:gd name="T39" fmla="*/ 315 h 462"/>
                <a:gd name="T40" fmla="*/ 249 w 929"/>
                <a:gd name="T41" fmla="*/ 334 h 462"/>
                <a:gd name="T42" fmla="*/ 291 w 929"/>
                <a:gd name="T43" fmla="*/ 336 h 462"/>
                <a:gd name="T44" fmla="*/ 309 w 929"/>
                <a:gd name="T45" fmla="*/ 316 h 462"/>
                <a:gd name="T46" fmla="*/ 379 w 929"/>
                <a:gd name="T47" fmla="*/ 267 h 462"/>
                <a:gd name="T48" fmla="*/ 429 w 929"/>
                <a:gd name="T49" fmla="*/ 250 h 462"/>
                <a:gd name="T50" fmla="*/ 484 w 929"/>
                <a:gd name="T51" fmla="*/ 231 h 462"/>
                <a:gd name="T52" fmla="*/ 539 w 929"/>
                <a:gd name="T53" fmla="*/ 217 h 462"/>
                <a:gd name="T54" fmla="*/ 571 w 929"/>
                <a:gd name="T55" fmla="*/ 195 h 462"/>
                <a:gd name="T56" fmla="*/ 599 w 929"/>
                <a:gd name="T57" fmla="*/ 150 h 462"/>
                <a:gd name="T58" fmla="*/ 601 w 929"/>
                <a:gd name="T59" fmla="*/ 115 h 462"/>
                <a:gd name="T60" fmla="*/ 601 w 929"/>
                <a:gd name="T61" fmla="*/ 93 h 462"/>
                <a:gd name="T62" fmla="*/ 623 w 929"/>
                <a:gd name="T63" fmla="*/ 67 h 462"/>
                <a:gd name="T64" fmla="*/ 656 w 929"/>
                <a:gd name="T65" fmla="*/ 70 h 462"/>
                <a:gd name="T66" fmla="*/ 691 w 929"/>
                <a:gd name="T67" fmla="*/ 39 h 462"/>
                <a:gd name="T68" fmla="*/ 665 w 929"/>
                <a:gd name="T69" fmla="*/ 42 h 462"/>
                <a:gd name="T70" fmla="*/ 635 w 929"/>
                <a:gd name="T71" fmla="*/ 34 h 462"/>
                <a:gd name="T72" fmla="*/ 595 w 929"/>
                <a:gd name="T73" fmla="*/ 16 h 462"/>
                <a:gd name="T74" fmla="*/ 481 w 929"/>
                <a:gd name="T75" fmla="*/ 19 h 462"/>
                <a:gd name="T76" fmla="*/ 438 w 929"/>
                <a:gd name="T77" fmla="*/ 28 h 462"/>
                <a:gd name="T78" fmla="*/ 417 w 929"/>
                <a:gd name="T79" fmla="*/ 28 h 462"/>
                <a:gd name="T80" fmla="*/ 387 w 929"/>
                <a:gd name="T81" fmla="*/ 40 h 462"/>
                <a:gd name="T82" fmla="*/ 358 w 929"/>
                <a:gd name="T83" fmla="*/ 22 h 462"/>
                <a:gd name="T84" fmla="*/ 324 w 929"/>
                <a:gd name="T85" fmla="*/ 30 h 462"/>
                <a:gd name="T86" fmla="*/ 274 w 929"/>
                <a:gd name="T87" fmla="*/ 39 h 462"/>
                <a:gd name="T88" fmla="*/ 307 w 929"/>
                <a:gd name="T89" fmla="*/ 28 h 462"/>
                <a:gd name="T90" fmla="*/ 264 w 929"/>
                <a:gd name="T91" fmla="*/ 6 h 462"/>
                <a:gd name="T92" fmla="*/ 250 w 929"/>
                <a:gd name="T93" fmla="*/ 1 h 462"/>
                <a:gd name="T94" fmla="*/ 235 w 929"/>
                <a:gd name="T95" fmla="*/ 6 h 462"/>
                <a:gd name="T96" fmla="*/ 180 w 929"/>
                <a:gd name="T97" fmla="*/ 12 h 462"/>
                <a:gd name="T98" fmla="*/ 120 w 929"/>
                <a:gd name="T99" fmla="*/ 21 h 462"/>
                <a:gd name="T100" fmla="*/ 81 w 929"/>
                <a:gd name="T101" fmla="*/ 19 h 462"/>
                <a:gd name="T102" fmla="*/ 85 w 929"/>
                <a:gd name="T103" fmla="*/ 51 h 462"/>
                <a:gd name="T104" fmla="*/ 78 w 929"/>
                <a:gd name="T105" fmla="*/ 39 h 462"/>
                <a:gd name="T106" fmla="*/ 45 w 929"/>
                <a:gd name="T107" fmla="*/ 31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29"/>
                <a:gd name="T163" fmla="*/ 0 h 462"/>
                <a:gd name="T164" fmla="*/ 929 w 929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7" name="Freeform 54"/>
            <p:cNvSpPr>
              <a:spLocks/>
            </p:cNvSpPr>
            <p:nvPr/>
          </p:nvSpPr>
          <p:spPr bwMode="ltGray">
            <a:xfrm>
              <a:off x="2139" y="1383"/>
              <a:ext cx="39" cy="24"/>
            </a:xfrm>
            <a:custGeom>
              <a:avLst/>
              <a:gdLst>
                <a:gd name="T0" fmla="*/ 26 w 52"/>
                <a:gd name="T1" fmla="*/ 0 h 32"/>
                <a:gd name="T2" fmla="*/ 6 w 52"/>
                <a:gd name="T3" fmla="*/ 15 h 32"/>
                <a:gd name="T4" fmla="*/ 18 w 52"/>
                <a:gd name="T5" fmla="*/ 24 h 32"/>
                <a:gd name="T6" fmla="*/ 32 w 52"/>
                <a:gd name="T7" fmla="*/ 22 h 32"/>
                <a:gd name="T8" fmla="*/ 2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8" name="Freeform 55"/>
            <p:cNvSpPr>
              <a:spLocks/>
            </p:cNvSpPr>
            <p:nvPr/>
          </p:nvSpPr>
          <p:spPr bwMode="ltGray">
            <a:xfrm>
              <a:off x="2422" y="1449"/>
              <a:ext cx="128" cy="54"/>
            </a:xfrm>
            <a:custGeom>
              <a:avLst/>
              <a:gdLst>
                <a:gd name="T0" fmla="*/ 76 w 172"/>
                <a:gd name="T1" fmla="*/ 6 h 72"/>
                <a:gd name="T2" fmla="*/ 49 w 172"/>
                <a:gd name="T3" fmla="*/ 3 h 72"/>
                <a:gd name="T4" fmla="*/ 40 w 172"/>
                <a:gd name="T5" fmla="*/ 0 h 72"/>
                <a:gd name="T6" fmla="*/ 0 w 172"/>
                <a:gd name="T7" fmla="*/ 21 h 72"/>
                <a:gd name="T8" fmla="*/ 21 w 172"/>
                <a:gd name="T9" fmla="*/ 30 h 72"/>
                <a:gd name="T10" fmla="*/ 31 w 172"/>
                <a:gd name="T11" fmla="*/ 45 h 72"/>
                <a:gd name="T12" fmla="*/ 49 w 172"/>
                <a:gd name="T13" fmla="*/ 51 h 72"/>
                <a:gd name="T14" fmla="*/ 58 w 172"/>
                <a:gd name="T15" fmla="*/ 54 h 72"/>
                <a:gd name="T16" fmla="*/ 97 w 172"/>
                <a:gd name="T17" fmla="*/ 45 h 72"/>
                <a:gd name="T18" fmla="*/ 128 w 172"/>
                <a:gd name="T19" fmla="*/ 33 h 72"/>
                <a:gd name="T20" fmla="*/ 110 w 172"/>
                <a:gd name="T21" fmla="*/ 14 h 72"/>
                <a:gd name="T22" fmla="*/ 101 w 172"/>
                <a:gd name="T23" fmla="*/ 3 h 72"/>
                <a:gd name="T24" fmla="*/ 76 w 172"/>
                <a:gd name="T25" fmla="*/ 6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72"/>
                <a:gd name="T41" fmla="*/ 172 w 172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9" name="Freeform 56"/>
            <p:cNvSpPr>
              <a:spLocks/>
            </p:cNvSpPr>
            <p:nvPr/>
          </p:nvSpPr>
          <p:spPr bwMode="ltGray">
            <a:xfrm>
              <a:off x="2523" y="1286"/>
              <a:ext cx="39" cy="24"/>
            </a:xfrm>
            <a:custGeom>
              <a:avLst/>
              <a:gdLst>
                <a:gd name="T0" fmla="*/ 26 w 52"/>
                <a:gd name="T1" fmla="*/ 0 h 32"/>
                <a:gd name="T2" fmla="*/ 6 w 52"/>
                <a:gd name="T3" fmla="*/ 15 h 32"/>
                <a:gd name="T4" fmla="*/ 18 w 52"/>
                <a:gd name="T5" fmla="*/ 24 h 32"/>
                <a:gd name="T6" fmla="*/ 32 w 52"/>
                <a:gd name="T7" fmla="*/ 22 h 32"/>
                <a:gd name="T8" fmla="*/ 2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0" name="Freeform 57"/>
            <p:cNvSpPr>
              <a:spLocks/>
            </p:cNvSpPr>
            <p:nvPr/>
          </p:nvSpPr>
          <p:spPr bwMode="ltGray">
            <a:xfrm>
              <a:off x="2792" y="1254"/>
              <a:ext cx="155" cy="63"/>
            </a:xfrm>
            <a:custGeom>
              <a:avLst/>
              <a:gdLst>
                <a:gd name="T0" fmla="*/ 144 w 206"/>
                <a:gd name="T1" fmla="*/ 5 h 85"/>
                <a:gd name="T2" fmla="*/ 78 w 206"/>
                <a:gd name="T3" fmla="*/ 7 h 85"/>
                <a:gd name="T4" fmla="*/ 82 w 206"/>
                <a:gd name="T5" fmla="*/ 19 h 85"/>
                <a:gd name="T6" fmla="*/ 81 w 206"/>
                <a:gd name="T7" fmla="*/ 24 h 85"/>
                <a:gd name="T8" fmla="*/ 67 w 206"/>
                <a:gd name="T9" fmla="*/ 20 h 85"/>
                <a:gd name="T10" fmla="*/ 58 w 206"/>
                <a:gd name="T11" fmla="*/ 14 h 85"/>
                <a:gd name="T12" fmla="*/ 17 w 206"/>
                <a:gd name="T13" fmla="*/ 20 h 85"/>
                <a:gd name="T14" fmla="*/ 23 w 206"/>
                <a:gd name="T15" fmla="*/ 36 h 85"/>
                <a:gd name="T16" fmla="*/ 41 w 206"/>
                <a:gd name="T17" fmla="*/ 39 h 85"/>
                <a:gd name="T18" fmla="*/ 56 w 206"/>
                <a:gd name="T19" fmla="*/ 54 h 85"/>
                <a:gd name="T20" fmla="*/ 67 w 206"/>
                <a:gd name="T21" fmla="*/ 63 h 85"/>
                <a:gd name="T22" fmla="*/ 82 w 206"/>
                <a:gd name="T23" fmla="*/ 50 h 85"/>
                <a:gd name="T24" fmla="*/ 91 w 206"/>
                <a:gd name="T25" fmla="*/ 44 h 85"/>
                <a:gd name="T26" fmla="*/ 96 w 206"/>
                <a:gd name="T27" fmla="*/ 35 h 85"/>
                <a:gd name="T28" fmla="*/ 126 w 206"/>
                <a:gd name="T29" fmla="*/ 26 h 85"/>
                <a:gd name="T30" fmla="*/ 141 w 206"/>
                <a:gd name="T31" fmla="*/ 23 h 85"/>
                <a:gd name="T32" fmla="*/ 150 w 206"/>
                <a:gd name="T33" fmla="*/ 20 h 85"/>
                <a:gd name="T34" fmla="*/ 144 w 206"/>
                <a:gd name="T35" fmla="*/ 5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"/>
                <a:gd name="T55" fmla="*/ 0 h 85"/>
                <a:gd name="T56" fmla="*/ 206 w 206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1" name="Freeform 58"/>
            <p:cNvSpPr>
              <a:spLocks/>
            </p:cNvSpPr>
            <p:nvPr/>
          </p:nvSpPr>
          <p:spPr bwMode="ltGray">
            <a:xfrm>
              <a:off x="2889" y="1287"/>
              <a:ext cx="48" cy="21"/>
            </a:xfrm>
            <a:custGeom>
              <a:avLst/>
              <a:gdLst>
                <a:gd name="T0" fmla="*/ 27 w 64"/>
                <a:gd name="T1" fmla="*/ 5 h 28"/>
                <a:gd name="T2" fmla="*/ 6 w 64"/>
                <a:gd name="T3" fmla="*/ 3 h 28"/>
                <a:gd name="T4" fmla="*/ 18 w 64"/>
                <a:gd name="T5" fmla="*/ 21 h 28"/>
                <a:gd name="T6" fmla="*/ 40 w 64"/>
                <a:gd name="T7" fmla="*/ 11 h 28"/>
                <a:gd name="T8" fmla="*/ 27 w 64"/>
                <a:gd name="T9" fmla="*/ 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8"/>
                <a:gd name="T17" fmla="*/ 64 w 6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2" name="Freeform 59"/>
            <p:cNvSpPr>
              <a:spLocks/>
            </p:cNvSpPr>
            <p:nvPr/>
          </p:nvSpPr>
          <p:spPr bwMode="ltGray">
            <a:xfrm>
              <a:off x="2597" y="1559"/>
              <a:ext cx="109" cy="132"/>
            </a:xfrm>
            <a:custGeom>
              <a:avLst/>
              <a:gdLst>
                <a:gd name="T0" fmla="*/ 18 w 146"/>
                <a:gd name="T1" fmla="*/ 14 h 176"/>
                <a:gd name="T2" fmla="*/ 0 w 146"/>
                <a:gd name="T3" fmla="*/ 19 h 176"/>
                <a:gd name="T4" fmla="*/ 10 w 146"/>
                <a:gd name="T5" fmla="*/ 32 h 176"/>
                <a:gd name="T6" fmla="*/ 25 w 146"/>
                <a:gd name="T7" fmla="*/ 65 h 176"/>
                <a:gd name="T8" fmla="*/ 39 w 146"/>
                <a:gd name="T9" fmla="*/ 68 h 176"/>
                <a:gd name="T10" fmla="*/ 37 w 146"/>
                <a:gd name="T11" fmla="*/ 80 h 176"/>
                <a:gd name="T12" fmla="*/ 21 w 146"/>
                <a:gd name="T13" fmla="*/ 85 h 176"/>
                <a:gd name="T14" fmla="*/ 12 w 146"/>
                <a:gd name="T15" fmla="*/ 98 h 176"/>
                <a:gd name="T16" fmla="*/ 13 w 146"/>
                <a:gd name="T17" fmla="*/ 103 h 176"/>
                <a:gd name="T18" fmla="*/ 22 w 146"/>
                <a:gd name="T19" fmla="*/ 106 h 176"/>
                <a:gd name="T20" fmla="*/ 13 w 146"/>
                <a:gd name="T21" fmla="*/ 127 h 176"/>
                <a:gd name="T22" fmla="*/ 15 w 146"/>
                <a:gd name="T23" fmla="*/ 131 h 176"/>
                <a:gd name="T24" fmla="*/ 25 w 146"/>
                <a:gd name="T25" fmla="*/ 128 h 176"/>
                <a:gd name="T26" fmla="*/ 43 w 146"/>
                <a:gd name="T27" fmla="*/ 127 h 176"/>
                <a:gd name="T28" fmla="*/ 69 w 146"/>
                <a:gd name="T29" fmla="*/ 128 h 176"/>
                <a:gd name="T30" fmla="*/ 82 w 146"/>
                <a:gd name="T31" fmla="*/ 127 h 176"/>
                <a:gd name="T32" fmla="*/ 91 w 146"/>
                <a:gd name="T33" fmla="*/ 124 h 176"/>
                <a:gd name="T34" fmla="*/ 96 w 146"/>
                <a:gd name="T35" fmla="*/ 106 h 176"/>
                <a:gd name="T36" fmla="*/ 109 w 146"/>
                <a:gd name="T37" fmla="*/ 100 h 176"/>
                <a:gd name="T38" fmla="*/ 82 w 146"/>
                <a:gd name="T39" fmla="*/ 82 h 176"/>
                <a:gd name="T40" fmla="*/ 66 w 146"/>
                <a:gd name="T41" fmla="*/ 62 h 176"/>
                <a:gd name="T42" fmla="*/ 61 w 146"/>
                <a:gd name="T43" fmla="*/ 52 h 176"/>
                <a:gd name="T44" fmla="*/ 48 w 146"/>
                <a:gd name="T45" fmla="*/ 46 h 176"/>
                <a:gd name="T46" fmla="*/ 64 w 146"/>
                <a:gd name="T47" fmla="*/ 34 h 176"/>
                <a:gd name="T48" fmla="*/ 48 w 146"/>
                <a:gd name="T49" fmla="*/ 23 h 176"/>
                <a:gd name="T50" fmla="*/ 52 w 146"/>
                <a:gd name="T51" fmla="*/ 10 h 176"/>
                <a:gd name="T52" fmla="*/ 34 w 146"/>
                <a:gd name="T53" fmla="*/ 1 h 176"/>
                <a:gd name="T54" fmla="*/ 22 w 146"/>
                <a:gd name="T55" fmla="*/ 7 h 176"/>
                <a:gd name="T56" fmla="*/ 18 w 146"/>
                <a:gd name="T57" fmla="*/ 14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176"/>
                <a:gd name="T89" fmla="*/ 146 w 146"/>
                <a:gd name="T90" fmla="*/ 176 h 17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3" name="Freeform 60"/>
            <p:cNvSpPr>
              <a:spLocks/>
            </p:cNvSpPr>
            <p:nvPr/>
          </p:nvSpPr>
          <p:spPr bwMode="ltGray">
            <a:xfrm>
              <a:off x="2543" y="1607"/>
              <a:ext cx="69" cy="68"/>
            </a:xfrm>
            <a:custGeom>
              <a:avLst/>
              <a:gdLst>
                <a:gd name="T0" fmla="*/ 43 w 92"/>
                <a:gd name="T1" fmla="*/ 4 h 92"/>
                <a:gd name="T2" fmla="*/ 62 w 92"/>
                <a:gd name="T3" fmla="*/ 6 h 92"/>
                <a:gd name="T4" fmla="*/ 69 w 92"/>
                <a:gd name="T5" fmla="*/ 19 h 92"/>
                <a:gd name="T6" fmla="*/ 59 w 92"/>
                <a:gd name="T7" fmla="*/ 35 h 92"/>
                <a:gd name="T8" fmla="*/ 35 w 92"/>
                <a:gd name="T9" fmla="*/ 56 h 92"/>
                <a:gd name="T10" fmla="*/ 14 w 92"/>
                <a:gd name="T11" fmla="*/ 68 h 92"/>
                <a:gd name="T12" fmla="*/ 6 w 92"/>
                <a:gd name="T13" fmla="*/ 53 h 92"/>
                <a:gd name="T14" fmla="*/ 15 w 92"/>
                <a:gd name="T15" fmla="*/ 47 h 92"/>
                <a:gd name="T16" fmla="*/ 10 w 92"/>
                <a:gd name="T17" fmla="*/ 34 h 92"/>
                <a:gd name="T18" fmla="*/ 30 w 92"/>
                <a:gd name="T19" fmla="*/ 21 h 92"/>
                <a:gd name="T20" fmla="*/ 43 w 92"/>
                <a:gd name="T21" fmla="*/ 4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92"/>
                <a:gd name="T35" fmla="*/ 92 w 92"/>
                <a:gd name="T36" fmla="*/ 92 h 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4" name="Freeform 61"/>
            <p:cNvSpPr>
              <a:spLocks/>
            </p:cNvSpPr>
            <p:nvPr/>
          </p:nvSpPr>
          <p:spPr bwMode="ltGray">
            <a:xfrm>
              <a:off x="4229" y="2750"/>
              <a:ext cx="474" cy="495"/>
            </a:xfrm>
            <a:custGeom>
              <a:avLst/>
              <a:gdLst>
                <a:gd name="T0" fmla="*/ 159 w 633"/>
                <a:gd name="T1" fmla="*/ 8 h 660"/>
                <a:gd name="T2" fmla="*/ 132 w 633"/>
                <a:gd name="T3" fmla="*/ 14 h 660"/>
                <a:gd name="T4" fmla="*/ 108 w 633"/>
                <a:gd name="T5" fmla="*/ 38 h 660"/>
                <a:gd name="T6" fmla="*/ 78 w 633"/>
                <a:gd name="T7" fmla="*/ 44 h 660"/>
                <a:gd name="T8" fmla="*/ 63 w 633"/>
                <a:gd name="T9" fmla="*/ 56 h 660"/>
                <a:gd name="T10" fmla="*/ 51 w 633"/>
                <a:gd name="T11" fmla="*/ 86 h 660"/>
                <a:gd name="T12" fmla="*/ 27 w 633"/>
                <a:gd name="T13" fmla="*/ 125 h 660"/>
                <a:gd name="T14" fmla="*/ 0 w 633"/>
                <a:gd name="T15" fmla="*/ 134 h 660"/>
                <a:gd name="T16" fmla="*/ 54 w 633"/>
                <a:gd name="T17" fmla="*/ 242 h 660"/>
                <a:gd name="T18" fmla="*/ 90 w 633"/>
                <a:gd name="T19" fmla="*/ 320 h 660"/>
                <a:gd name="T20" fmla="*/ 108 w 633"/>
                <a:gd name="T21" fmla="*/ 332 h 660"/>
                <a:gd name="T22" fmla="*/ 126 w 633"/>
                <a:gd name="T23" fmla="*/ 338 h 660"/>
                <a:gd name="T24" fmla="*/ 171 w 633"/>
                <a:gd name="T25" fmla="*/ 323 h 660"/>
                <a:gd name="T26" fmla="*/ 189 w 633"/>
                <a:gd name="T27" fmla="*/ 317 h 660"/>
                <a:gd name="T28" fmla="*/ 225 w 633"/>
                <a:gd name="T29" fmla="*/ 338 h 660"/>
                <a:gd name="T30" fmla="*/ 243 w 633"/>
                <a:gd name="T31" fmla="*/ 395 h 660"/>
                <a:gd name="T32" fmla="*/ 252 w 633"/>
                <a:gd name="T33" fmla="*/ 392 h 660"/>
                <a:gd name="T34" fmla="*/ 258 w 633"/>
                <a:gd name="T35" fmla="*/ 383 h 660"/>
                <a:gd name="T36" fmla="*/ 276 w 633"/>
                <a:gd name="T37" fmla="*/ 410 h 660"/>
                <a:gd name="T38" fmla="*/ 303 w 633"/>
                <a:gd name="T39" fmla="*/ 428 h 660"/>
                <a:gd name="T40" fmla="*/ 326 w 633"/>
                <a:gd name="T41" fmla="*/ 452 h 660"/>
                <a:gd name="T42" fmla="*/ 332 w 633"/>
                <a:gd name="T43" fmla="*/ 461 h 660"/>
                <a:gd name="T44" fmla="*/ 341 w 633"/>
                <a:gd name="T45" fmla="*/ 467 h 660"/>
                <a:gd name="T46" fmla="*/ 362 w 633"/>
                <a:gd name="T47" fmla="*/ 491 h 660"/>
                <a:gd name="T48" fmla="*/ 368 w 633"/>
                <a:gd name="T49" fmla="*/ 473 h 660"/>
                <a:gd name="T50" fmla="*/ 404 w 633"/>
                <a:gd name="T51" fmla="*/ 494 h 660"/>
                <a:gd name="T52" fmla="*/ 440 w 633"/>
                <a:gd name="T53" fmla="*/ 491 h 660"/>
                <a:gd name="T54" fmla="*/ 461 w 633"/>
                <a:gd name="T55" fmla="*/ 398 h 660"/>
                <a:gd name="T56" fmla="*/ 473 w 633"/>
                <a:gd name="T57" fmla="*/ 347 h 660"/>
                <a:gd name="T58" fmla="*/ 464 w 633"/>
                <a:gd name="T59" fmla="*/ 275 h 660"/>
                <a:gd name="T60" fmla="*/ 401 w 633"/>
                <a:gd name="T61" fmla="*/ 203 h 660"/>
                <a:gd name="T62" fmla="*/ 395 w 633"/>
                <a:gd name="T63" fmla="*/ 176 h 660"/>
                <a:gd name="T64" fmla="*/ 344 w 633"/>
                <a:gd name="T65" fmla="*/ 134 h 660"/>
                <a:gd name="T66" fmla="*/ 353 w 633"/>
                <a:gd name="T67" fmla="*/ 116 h 660"/>
                <a:gd name="T68" fmla="*/ 341 w 633"/>
                <a:gd name="T69" fmla="*/ 98 h 660"/>
                <a:gd name="T70" fmla="*/ 312 w 633"/>
                <a:gd name="T71" fmla="*/ 59 h 660"/>
                <a:gd name="T72" fmla="*/ 294 w 633"/>
                <a:gd name="T73" fmla="*/ 23 h 660"/>
                <a:gd name="T74" fmla="*/ 291 w 633"/>
                <a:gd name="T75" fmla="*/ 14 h 660"/>
                <a:gd name="T76" fmla="*/ 273 w 633"/>
                <a:gd name="T77" fmla="*/ 113 h 660"/>
                <a:gd name="T78" fmla="*/ 243 w 633"/>
                <a:gd name="T79" fmla="*/ 86 h 660"/>
                <a:gd name="T80" fmla="*/ 219 w 633"/>
                <a:gd name="T81" fmla="*/ 83 h 660"/>
                <a:gd name="T82" fmla="*/ 204 w 633"/>
                <a:gd name="T83" fmla="*/ 65 h 660"/>
                <a:gd name="T84" fmla="*/ 198 w 633"/>
                <a:gd name="T85" fmla="*/ 47 h 660"/>
                <a:gd name="T86" fmla="*/ 207 w 633"/>
                <a:gd name="T87" fmla="*/ 41 h 660"/>
                <a:gd name="T88" fmla="*/ 180 w 633"/>
                <a:gd name="T89" fmla="*/ 14 h 660"/>
                <a:gd name="T90" fmla="*/ 162 w 633"/>
                <a:gd name="T91" fmla="*/ 8 h 660"/>
                <a:gd name="T92" fmla="*/ 153 w 633"/>
                <a:gd name="T93" fmla="*/ 5 h 660"/>
                <a:gd name="T94" fmla="*/ 159 w 633"/>
                <a:gd name="T95" fmla="*/ 8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3"/>
                <a:gd name="T145" fmla="*/ 0 h 660"/>
                <a:gd name="T146" fmla="*/ 633 w 633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5" name="Freeform 62"/>
            <p:cNvSpPr>
              <a:spLocks/>
            </p:cNvSpPr>
            <p:nvPr/>
          </p:nvSpPr>
          <p:spPr bwMode="ltGray">
            <a:xfrm>
              <a:off x="4376" y="2489"/>
              <a:ext cx="319" cy="210"/>
            </a:xfrm>
            <a:custGeom>
              <a:avLst/>
              <a:gdLst>
                <a:gd name="T0" fmla="*/ 63 w 426"/>
                <a:gd name="T1" fmla="*/ 45 h 280"/>
                <a:gd name="T2" fmla="*/ 51 w 426"/>
                <a:gd name="T3" fmla="*/ 27 h 280"/>
                <a:gd name="T4" fmla="*/ 48 w 426"/>
                <a:gd name="T5" fmla="*/ 12 h 280"/>
                <a:gd name="T6" fmla="*/ 39 w 426"/>
                <a:gd name="T7" fmla="*/ 9 h 280"/>
                <a:gd name="T8" fmla="*/ 12 w 426"/>
                <a:gd name="T9" fmla="*/ 12 h 280"/>
                <a:gd name="T10" fmla="*/ 33 w 426"/>
                <a:gd name="T11" fmla="*/ 30 h 280"/>
                <a:gd name="T12" fmla="*/ 36 w 426"/>
                <a:gd name="T13" fmla="*/ 39 h 280"/>
                <a:gd name="T14" fmla="*/ 18 w 426"/>
                <a:gd name="T15" fmla="*/ 51 h 280"/>
                <a:gd name="T16" fmla="*/ 66 w 426"/>
                <a:gd name="T17" fmla="*/ 69 h 280"/>
                <a:gd name="T18" fmla="*/ 93 w 426"/>
                <a:gd name="T19" fmla="*/ 84 h 280"/>
                <a:gd name="T20" fmla="*/ 96 w 426"/>
                <a:gd name="T21" fmla="*/ 93 h 280"/>
                <a:gd name="T22" fmla="*/ 105 w 426"/>
                <a:gd name="T23" fmla="*/ 99 h 280"/>
                <a:gd name="T24" fmla="*/ 111 w 426"/>
                <a:gd name="T25" fmla="*/ 117 h 280"/>
                <a:gd name="T26" fmla="*/ 99 w 426"/>
                <a:gd name="T27" fmla="*/ 147 h 280"/>
                <a:gd name="T28" fmla="*/ 135 w 426"/>
                <a:gd name="T29" fmla="*/ 141 h 280"/>
                <a:gd name="T30" fmla="*/ 144 w 426"/>
                <a:gd name="T31" fmla="*/ 162 h 280"/>
                <a:gd name="T32" fmla="*/ 162 w 426"/>
                <a:gd name="T33" fmla="*/ 168 h 280"/>
                <a:gd name="T34" fmla="*/ 171 w 426"/>
                <a:gd name="T35" fmla="*/ 171 h 280"/>
                <a:gd name="T36" fmla="*/ 189 w 426"/>
                <a:gd name="T37" fmla="*/ 168 h 280"/>
                <a:gd name="T38" fmla="*/ 207 w 426"/>
                <a:gd name="T39" fmla="*/ 147 h 280"/>
                <a:gd name="T40" fmla="*/ 252 w 426"/>
                <a:gd name="T41" fmla="*/ 189 h 280"/>
                <a:gd name="T42" fmla="*/ 273 w 426"/>
                <a:gd name="T43" fmla="*/ 210 h 280"/>
                <a:gd name="T44" fmla="*/ 270 w 426"/>
                <a:gd name="T45" fmla="*/ 168 h 280"/>
                <a:gd name="T46" fmla="*/ 252 w 426"/>
                <a:gd name="T47" fmla="*/ 150 h 280"/>
                <a:gd name="T48" fmla="*/ 279 w 426"/>
                <a:gd name="T49" fmla="*/ 126 h 280"/>
                <a:gd name="T50" fmla="*/ 306 w 426"/>
                <a:gd name="T51" fmla="*/ 117 h 280"/>
                <a:gd name="T52" fmla="*/ 315 w 426"/>
                <a:gd name="T53" fmla="*/ 114 h 280"/>
                <a:gd name="T54" fmla="*/ 318 w 426"/>
                <a:gd name="T55" fmla="*/ 105 h 280"/>
                <a:gd name="T56" fmla="*/ 267 w 426"/>
                <a:gd name="T57" fmla="*/ 111 h 280"/>
                <a:gd name="T58" fmla="*/ 228 w 426"/>
                <a:gd name="T59" fmla="*/ 105 h 280"/>
                <a:gd name="T60" fmla="*/ 225 w 426"/>
                <a:gd name="T61" fmla="*/ 96 h 280"/>
                <a:gd name="T62" fmla="*/ 219 w 426"/>
                <a:gd name="T63" fmla="*/ 87 h 280"/>
                <a:gd name="T64" fmla="*/ 165 w 426"/>
                <a:gd name="T65" fmla="*/ 60 h 280"/>
                <a:gd name="T66" fmla="*/ 120 w 426"/>
                <a:gd name="T67" fmla="*/ 45 h 280"/>
                <a:gd name="T68" fmla="*/ 102 w 426"/>
                <a:gd name="T69" fmla="*/ 39 h 280"/>
                <a:gd name="T70" fmla="*/ 60 w 426"/>
                <a:gd name="T71" fmla="*/ 39 h 280"/>
                <a:gd name="T72" fmla="*/ 51 w 426"/>
                <a:gd name="T73" fmla="*/ 24 h 280"/>
                <a:gd name="T74" fmla="*/ 51 w 426"/>
                <a:gd name="T75" fmla="*/ 0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26"/>
                <a:gd name="T115" fmla="*/ 0 h 280"/>
                <a:gd name="T116" fmla="*/ 426 w 426"/>
                <a:gd name="T117" fmla="*/ 280 h 2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6" name="Freeform 63"/>
            <p:cNvSpPr>
              <a:spLocks/>
            </p:cNvSpPr>
            <p:nvPr/>
          </p:nvSpPr>
          <p:spPr bwMode="ltGray">
            <a:xfrm>
              <a:off x="4385" y="2491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15 w 416"/>
                <a:gd name="T3" fmla="*/ 28 h 282"/>
                <a:gd name="T4" fmla="*/ 21 w 416"/>
                <a:gd name="T5" fmla="*/ 37 h 282"/>
                <a:gd name="T6" fmla="*/ 63 w 416"/>
                <a:gd name="T7" fmla="*/ 67 h 282"/>
                <a:gd name="T8" fmla="*/ 90 w 416"/>
                <a:gd name="T9" fmla="*/ 85 h 282"/>
                <a:gd name="T10" fmla="*/ 99 w 416"/>
                <a:gd name="T11" fmla="*/ 91 h 282"/>
                <a:gd name="T12" fmla="*/ 102 w 416"/>
                <a:gd name="T13" fmla="*/ 126 h 282"/>
                <a:gd name="T14" fmla="*/ 87 w 416"/>
                <a:gd name="T15" fmla="*/ 150 h 282"/>
                <a:gd name="T16" fmla="*/ 102 w 416"/>
                <a:gd name="T17" fmla="*/ 147 h 282"/>
                <a:gd name="T18" fmla="*/ 111 w 416"/>
                <a:gd name="T19" fmla="*/ 141 h 282"/>
                <a:gd name="T20" fmla="*/ 120 w 416"/>
                <a:gd name="T21" fmla="*/ 150 h 282"/>
                <a:gd name="T22" fmla="*/ 138 w 416"/>
                <a:gd name="T23" fmla="*/ 162 h 282"/>
                <a:gd name="T24" fmla="*/ 156 w 416"/>
                <a:gd name="T25" fmla="*/ 174 h 282"/>
                <a:gd name="T26" fmla="*/ 179 w 416"/>
                <a:gd name="T27" fmla="*/ 165 h 282"/>
                <a:gd name="T28" fmla="*/ 185 w 416"/>
                <a:gd name="T29" fmla="*/ 147 h 282"/>
                <a:gd name="T30" fmla="*/ 200 w 416"/>
                <a:gd name="T31" fmla="*/ 150 h 282"/>
                <a:gd name="T32" fmla="*/ 218 w 416"/>
                <a:gd name="T33" fmla="*/ 156 h 282"/>
                <a:gd name="T34" fmla="*/ 254 w 416"/>
                <a:gd name="T35" fmla="*/ 210 h 282"/>
                <a:gd name="T36" fmla="*/ 266 w 416"/>
                <a:gd name="T37" fmla="*/ 207 h 282"/>
                <a:gd name="T38" fmla="*/ 263 w 416"/>
                <a:gd name="T39" fmla="*/ 189 h 282"/>
                <a:gd name="T40" fmla="*/ 236 w 416"/>
                <a:gd name="T41" fmla="*/ 147 h 282"/>
                <a:gd name="T42" fmla="*/ 269 w 416"/>
                <a:gd name="T43" fmla="*/ 129 h 282"/>
                <a:gd name="T44" fmla="*/ 305 w 416"/>
                <a:gd name="T45" fmla="*/ 108 h 282"/>
                <a:gd name="T46" fmla="*/ 306 w 416"/>
                <a:gd name="T47" fmla="*/ 90 h 282"/>
                <a:gd name="T48" fmla="*/ 274 w 416"/>
                <a:gd name="T49" fmla="*/ 103 h 282"/>
                <a:gd name="T50" fmla="*/ 230 w 416"/>
                <a:gd name="T51" fmla="*/ 103 h 282"/>
                <a:gd name="T52" fmla="*/ 197 w 416"/>
                <a:gd name="T53" fmla="*/ 73 h 282"/>
                <a:gd name="T54" fmla="*/ 135 w 416"/>
                <a:gd name="T55" fmla="*/ 46 h 282"/>
                <a:gd name="T56" fmla="*/ 99 w 416"/>
                <a:gd name="T57" fmla="*/ 25 h 282"/>
                <a:gd name="T58" fmla="*/ 69 w 416"/>
                <a:gd name="T59" fmla="*/ 31 h 282"/>
                <a:gd name="T60" fmla="*/ 57 w 416"/>
                <a:gd name="T61" fmla="*/ 43 h 282"/>
                <a:gd name="T62" fmla="*/ 42 w 416"/>
                <a:gd name="T63" fmla="*/ 13 h 282"/>
                <a:gd name="T64" fmla="*/ 0 w 416"/>
                <a:gd name="T65" fmla="*/ 1 h 2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6"/>
                <a:gd name="T100" fmla="*/ 0 h 282"/>
                <a:gd name="T101" fmla="*/ 416 w 416"/>
                <a:gd name="T102" fmla="*/ 282 h 2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7" name="Freeform 64"/>
            <p:cNvSpPr>
              <a:spLocks/>
            </p:cNvSpPr>
            <p:nvPr/>
          </p:nvSpPr>
          <p:spPr bwMode="ltGray">
            <a:xfrm>
              <a:off x="4615" y="3261"/>
              <a:ext cx="45" cy="58"/>
            </a:xfrm>
            <a:custGeom>
              <a:avLst/>
              <a:gdLst>
                <a:gd name="T0" fmla="*/ 24 w 60"/>
                <a:gd name="T1" fmla="*/ 13 h 78"/>
                <a:gd name="T2" fmla="*/ 0 w 60"/>
                <a:gd name="T3" fmla="*/ 13 h 78"/>
                <a:gd name="T4" fmla="*/ 15 w 60"/>
                <a:gd name="T5" fmla="*/ 31 h 78"/>
                <a:gd name="T6" fmla="*/ 21 w 60"/>
                <a:gd name="T7" fmla="*/ 49 h 78"/>
                <a:gd name="T8" fmla="*/ 24 w 60"/>
                <a:gd name="T9" fmla="*/ 58 h 78"/>
                <a:gd name="T10" fmla="*/ 45 w 60"/>
                <a:gd name="T11" fmla="*/ 37 h 78"/>
                <a:gd name="T12" fmla="*/ 24 w 60"/>
                <a:gd name="T13" fmla="*/ 13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78"/>
                <a:gd name="T23" fmla="*/ 60 w 60"/>
                <a:gd name="T24" fmla="*/ 78 h 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8" name="Freeform 65"/>
            <p:cNvSpPr>
              <a:spLocks/>
            </p:cNvSpPr>
            <p:nvPr/>
          </p:nvSpPr>
          <p:spPr bwMode="ltGray">
            <a:xfrm>
              <a:off x="4751" y="3171"/>
              <a:ext cx="164" cy="85"/>
            </a:xfrm>
            <a:custGeom>
              <a:avLst/>
              <a:gdLst>
                <a:gd name="T0" fmla="*/ 35 w 219"/>
                <a:gd name="T1" fmla="*/ 55 h 113"/>
                <a:gd name="T2" fmla="*/ 29 w 219"/>
                <a:gd name="T3" fmla="*/ 46 h 113"/>
                <a:gd name="T4" fmla="*/ 11 w 219"/>
                <a:gd name="T5" fmla="*/ 52 h 113"/>
                <a:gd name="T6" fmla="*/ 29 w 219"/>
                <a:gd name="T7" fmla="*/ 85 h 113"/>
                <a:gd name="T8" fmla="*/ 92 w 219"/>
                <a:gd name="T9" fmla="*/ 67 h 113"/>
                <a:gd name="T10" fmla="*/ 110 w 219"/>
                <a:gd name="T11" fmla="*/ 55 h 113"/>
                <a:gd name="T12" fmla="*/ 128 w 219"/>
                <a:gd name="T13" fmla="*/ 49 h 113"/>
                <a:gd name="T14" fmla="*/ 164 w 219"/>
                <a:gd name="T15" fmla="*/ 14 h 113"/>
                <a:gd name="T16" fmla="*/ 157 w 219"/>
                <a:gd name="T17" fmla="*/ 0 h 113"/>
                <a:gd name="T18" fmla="*/ 134 w 219"/>
                <a:gd name="T19" fmla="*/ 13 h 113"/>
                <a:gd name="T20" fmla="*/ 80 w 219"/>
                <a:gd name="T21" fmla="*/ 31 h 113"/>
                <a:gd name="T22" fmla="*/ 62 w 219"/>
                <a:gd name="T23" fmla="*/ 34 h 113"/>
                <a:gd name="T24" fmla="*/ 44 w 219"/>
                <a:gd name="T25" fmla="*/ 40 h 113"/>
                <a:gd name="T26" fmla="*/ 35 w 219"/>
                <a:gd name="T27" fmla="*/ 55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9"/>
                <a:gd name="T43" fmla="*/ 0 h 113"/>
                <a:gd name="T44" fmla="*/ 219 w 219"/>
                <a:gd name="T45" fmla="*/ 113 h 1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9" name="Freeform 66"/>
            <p:cNvSpPr>
              <a:spLocks/>
            </p:cNvSpPr>
            <p:nvPr/>
          </p:nvSpPr>
          <p:spPr bwMode="ltGray">
            <a:xfrm>
              <a:off x="4921" y="3121"/>
              <a:ext cx="104" cy="92"/>
            </a:xfrm>
            <a:custGeom>
              <a:avLst/>
              <a:gdLst>
                <a:gd name="T0" fmla="*/ 9 w 139"/>
                <a:gd name="T1" fmla="*/ 45 h 122"/>
                <a:gd name="T2" fmla="*/ 6 w 139"/>
                <a:gd name="T3" fmla="*/ 63 h 122"/>
                <a:gd name="T4" fmla="*/ 0 w 139"/>
                <a:gd name="T5" fmla="*/ 81 h 122"/>
                <a:gd name="T6" fmla="*/ 27 w 139"/>
                <a:gd name="T7" fmla="*/ 87 h 122"/>
                <a:gd name="T8" fmla="*/ 39 w 139"/>
                <a:gd name="T9" fmla="*/ 72 h 122"/>
                <a:gd name="T10" fmla="*/ 93 w 139"/>
                <a:gd name="T11" fmla="*/ 51 h 122"/>
                <a:gd name="T12" fmla="*/ 102 w 139"/>
                <a:gd name="T13" fmla="*/ 33 h 122"/>
                <a:gd name="T14" fmla="*/ 84 w 139"/>
                <a:gd name="T15" fmla="*/ 21 h 122"/>
                <a:gd name="T16" fmla="*/ 75 w 139"/>
                <a:gd name="T17" fmla="*/ 15 h 122"/>
                <a:gd name="T18" fmla="*/ 48 w 139"/>
                <a:gd name="T19" fmla="*/ 9 h 122"/>
                <a:gd name="T20" fmla="*/ 39 w 139"/>
                <a:gd name="T21" fmla="*/ 27 h 122"/>
                <a:gd name="T22" fmla="*/ 9 w 139"/>
                <a:gd name="T23" fmla="*/ 45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9"/>
                <a:gd name="T37" fmla="*/ 0 h 122"/>
                <a:gd name="T38" fmla="*/ 139 w 139"/>
                <a:gd name="T39" fmla="*/ 122 h 1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0" name="Freeform 67"/>
            <p:cNvSpPr>
              <a:spLocks/>
            </p:cNvSpPr>
            <p:nvPr/>
          </p:nvSpPr>
          <p:spPr bwMode="ltGray">
            <a:xfrm>
              <a:off x="4976" y="3080"/>
              <a:ext cx="37" cy="26"/>
            </a:xfrm>
            <a:custGeom>
              <a:avLst/>
              <a:gdLst>
                <a:gd name="T0" fmla="*/ 22 w 49"/>
                <a:gd name="T1" fmla="*/ 0 h 35"/>
                <a:gd name="T2" fmla="*/ 6 w 49"/>
                <a:gd name="T3" fmla="*/ 8 h 35"/>
                <a:gd name="T4" fmla="*/ 18 w 49"/>
                <a:gd name="T5" fmla="*/ 26 h 35"/>
                <a:gd name="T6" fmla="*/ 29 w 49"/>
                <a:gd name="T7" fmla="*/ 19 h 35"/>
                <a:gd name="T8" fmla="*/ 22 w 4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5"/>
                <a:gd name="T17" fmla="*/ 49 w 4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1" name="Freeform 68"/>
            <p:cNvSpPr>
              <a:spLocks/>
            </p:cNvSpPr>
            <p:nvPr/>
          </p:nvSpPr>
          <p:spPr bwMode="ltGray">
            <a:xfrm>
              <a:off x="3253" y="2594"/>
              <a:ext cx="123" cy="201"/>
            </a:xfrm>
            <a:custGeom>
              <a:avLst/>
              <a:gdLst>
                <a:gd name="T0" fmla="*/ 96 w 164"/>
                <a:gd name="T1" fmla="*/ 0 h 268"/>
                <a:gd name="T2" fmla="*/ 78 w 164"/>
                <a:gd name="T3" fmla="*/ 21 h 268"/>
                <a:gd name="T4" fmla="*/ 66 w 164"/>
                <a:gd name="T5" fmla="*/ 48 h 268"/>
                <a:gd name="T6" fmla="*/ 27 w 164"/>
                <a:gd name="T7" fmla="*/ 63 h 268"/>
                <a:gd name="T8" fmla="*/ 21 w 164"/>
                <a:gd name="T9" fmla="*/ 72 h 268"/>
                <a:gd name="T10" fmla="*/ 12 w 164"/>
                <a:gd name="T11" fmla="*/ 75 h 268"/>
                <a:gd name="T12" fmla="*/ 15 w 164"/>
                <a:gd name="T13" fmla="*/ 99 h 268"/>
                <a:gd name="T14" fmla="*/ 21 w 164"/>
                <a:gd name="T15" fmla="*/ 117 h 268"/>
                <a:gd name="T16" fmla="*/ 0 w 164"/>
                <a:gd name="T17" fmla="*/ 150 h 268"/>
                <a:gd name="T18" fmla="*/ 21 w 164"/>
                <a:gd name="T19" fmla="*/ 195 h 268"/>
                <a:gd name="T20" fmla="*/ 39 w 164"/>
                <a:gd name="T21" fmla="*/ 201 h 268"/>
                <a:gd name="T22" fmla="*/ 66 w 164"/>
                <a:gd name="T23" fmla="*/ 162 h 268"/>
                <a:gd name="T24" fmla="*/ 78 w 164"/>
                <a:gd name="T25" fmla="*/ 144 h 268"/>
                <a:gd name="T26" fmla="*/ 96 w 164"/>
                <a:gd name="T27" fmla="*/ 87 h 268"/>
                <a:gd name="T28" fmla="*/ 105 w 164"/>
                <a:gd name="T29" fmla="*/ 57 h 268"/>
                <a:gd name="T30" fmla="*/ 123 w 164"/>
                <a:gd name="T31" fmla="*/ 54 h 268"/>
                <a:gd name="T32" fmla="*/ 96 w 164"/>
                <a:gd name="T33" fmla="*/ 0 h 2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"/>
                <a:gd name="T52" fmla="*/ 0 h 268"/>
                <a:gd name="T53" fmla="*/ 164 w 164"/>
                <a:gd name="T54" fmla="*/ 268 h 2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2" name="Freeform 69"/>
            <p:cNvSpPr>
              <a:spLocks/>
            </p:cNvSpPr>
            <p:nvPr/>
          </p:nvSpPr>
          <p:spPr bwMode="ltGray">
            <a:xfrm>
              <a:off x="3785" y="2282"/>
              <a:ext cx="49" cy="61"/>
            </a:xfrm>
            <a:custGeom>
              <a:avLst/>
              <a:gdLst>
                <a:gd name="T0" fmla="*/ 22 w 66"/>
                <a:gd name="T1" fmla="*/ 0 h 81"/>
                <a:gd name="T2" fmla="*/ 19 w 66"/>
                <a:gd name="T3" fmla="*/ 45 h 81"/>
                <a:gd name="T4" fmla="*/ 22 w 66"/>
                <a:gd name="T5" fmla="*/ 57 h 81"/>
                <a:gd name="T6" fmla="*/ 30 w 66"/>
                <a:gd name="T7" fmla="*/ 60 h 81"/>
                <a:gd name="T8" fmla="*/ 42 w 66"/>
                <a:gd name="T9" fmla="*/ 57 h 81"/>
                <a:gd name="T10" fmla="*/ 22 w 66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81"/>
                <a:gd name="T20" fmla="*/ 66 w 66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3" name="Freeform 70"/>
            <p:cNvSpPr>
              <a:spLocks/>
            </p:cNvSpPr>
            <p:nvPr/>
          </p:nvSpPr>
          <p:spPr bwMode="ltGray">
            <a:xfrm>
              <a:off x="4118" y="2348"/>
              <a:ext cx="111" cy="183"/>
            </a:xfrm>
            <a:custGeom>
              <a:avLst/>
              <a:gdLst>
                <a:gd name="T0" fmla="*/ 72 w 148"/>
                <a:gd name="T1" fmla="*/ 0 h 244"/>
                <a:gd name="T2" fmla="*/ 45 w 148"/>
                <a:gd name="T3" fmla="*/ 63 h 244"/>
                <a:gd name="T4" fmla="*/ 27 w 148"/>
                <a:gd name="T5" fmla="*/ 69 h 244"/>
                <a:gd name="T6" fmla="*/ 9 w 148"/>
                <a:gd name="T7" fmla="*/ 81 h 244"/>
                <a:gd name="T8" fmla="*/ 30 w 148"/>
                <a:gd name="T9" fmla="*/ 141 h 244"/>
                <a:gd name="T10" fmla="*/ 39 w 148"/>
                <a:gd name="T11" fmla="*/ 168 h 244"/>
                <a:gd name="T12" fmla="*/ 45 w 148"/>
                <a:gd name="T13" fmla="*/ 177 h 244"/>
                <a:gd name="T14" fmla="*/ 63 w 148"/>
                <a:gd name="T15" fmla="*/ 183 h 244"/>
                <a:gd name="T16" fmla="*/ 72 w 148"/>
                <a:gd name="T17" fmla="*/ 147 h 244"/>
                <a:gd name="T18" fmla="*/ 93 w 148"/>
                <a:gd name="T19" fmla="*/ 126 h 244"/>
                <a:gd name="T20" fmla="*/ 84 w 148"/>
                <a:gd name="T21" fmla="*/ 51 h 244"/>
                <a:gd name="T22" fmla="*/ 105 w 148"/>
                <a:gd name="T23" fmla="*/ 36 h 244"/>
                <a:gd name="T24" fmla="*/ 84 w 148"/>
                <a:gd name="T25" fmla="*/ 15 h 244"/>
                <a:gd name="T26" fmla="*/ 72 w 1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244"/>
                <a:gd name="T44" fmla="*/ 148 w 148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4" name="Freeform 71"/>
            <p:cNvSpPr>
              <a:spLocks/>
            </p:cNvSpPr>
            <p:nvPr/>
          </p:nvSpPr>
          <p:spPr bwMode="ltGray">
            <a:xfrm>
              <a:off x="4024" y="2291"/>
              <a:ext cx="72" cy="137"/>
            </a:xfrm>
            <a:custGeom>
              <a:avLst/>
              <a:gdLst>
                <a:gd name="T0" fmla="*/ 36 w 96"/>
                <a:gd name="T1" fmla="*/ 1 h 183"/>
                <a:gd name="T2" fmla="*/ 38 w 96"/>
                <a:gd name="T3" fmla="*/ 26 h 183"/>
                <a:gd name="T4" fmla="*/ 45 w 96"/>
                <a:gd name="T5" fmla="*/ 46 h 183"/>
                <a:gd name="T6" fmla="*/ 46 w 96"/>
                <a:gd name="T7" fmla="*/ 69 h 183"/>
                <a:gd name="T8" fmla="*/ 51 w 96"/>
                <a:gd name="T9" fmla="*/ 79 h 183"/>
                <a:gd name="T10" fmla="*/ 53 w 96"/>
                <a:gd name="T11" fmla="*/ 94 h 183"/>
                <a:gd name="T12" fmla="*/ 43 w 96"/>
                <a:gd name="T13" fmla="*/ 70 h 183"/>
                <a:gd name="T14" fmla="*/ 26 w 96"/>
                <a:gd name="T15" fmla="*/ 58 h 183"/>
                <a:gd name="T16" fmla="*/ 4 w 96"/>
                <a:gd name="T17" fmla="*/ 62 h 183"/>
                <a:gd name="T18" fmla="*/ 6 w 96"/>
                <a:gd name="T19" fmla="*/ 76 h 183"/>
                <a:gd name="T20" fmla="*/ 31 w 96"/>
                <a:gd name="T21" fmla="*/ 85 h 183"/>
                <a:gd name="T22" fmla="*/ 43 w 96"/>
                <a:gd name="T23" fmla="*/ 101 h 183"/>
                <a:gd name="T24" fmla="*/ 53 w 96"/>
                <a:gd name="T25" fmla="*/ 101 h 183"/>
                <a:gd name="T26" fmla="*/ 59 w 96"/>
                <a:gd name="T27" fmla="*/ 112 h 183"/>
                <a:gd name="T28" fmla="*/ 72 w 96"/>
                <a:gd name="T29" fmla="*/ 134 h 183"/>
                <a:gd name="T30" fmla="*/ 61 w 96"/>
                <a:gd name="T31" fmla="*/ 94 h 183"/>
                <a:gd name="T32" fmla="*/ 60 w 96"/>
                <a:gd name="T33" fmla="*/ 70 h 183"/>
                <a:gd name="T34" fmla="*/ 53 w 96"/>
                <a:gd name="T35" fmla="*/ 47 h 183"/>
                <a:gd name="T36" fmla="*/ 47 w 96"/>
                <a:gd name="T37" fmla="*/ 31 h 183"/>
                <a:gd name="T38" fmla="*/ 43 w 96"/>
                <a:gd name="T39" fmla="*/ 15 h 183"/>
                <a:gd name="T40" fmla="*/ 36 w 96"/>
                <a:gd name="T41" fmla="*/ 1 h 1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83"/>
                <a:gd name="T65" fmla="*/ 96 w 96"/>
                <a:gd name="T66" fmla="*/ 183 h 1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5" name="Freeform 72"/>
            <p:cNvSpPr>
              <a:spLocks/>
            </p:cNvSpPr>
            <p:nvPr/>
          </p:nvSpPr>
          <p:spPr bwMode="ltGray">
            <a:xfrm>
              <a:off x="4073" y="2401"/>
              <a:ext cx="40" cy="131"/>
            </a:xfrm>
            <a:custGeom>
              <a:avLst/>
              <a:gdLst>
                <a:gd name="T0" fmla="*/ 4 w 54"/>
                <a:gd name="T1" fmla="*/ 0 h 175"/>
                <a:gd name="T2" fmla="*/ 0 w 54"/>
                <a:gd name="T3" fmla="*/ 19 h 175"/>
                <a:gd name="T4" fmla="*/ 7 w 54"/>
                <a:gd name="T5" fmla="*/ 40 h 175"/>
                <a:gd name="T6" fmla="*/ 13 w 54"/>
                <a:gd name="T7" fmla="*/ 70 h 175"/>
                <a:gd name="T8" fmla="*/ 25 w 54"/>
                <a:gd name="T9" fmla="*/ 97 h 175"/>
                <a:gd name="T10" fmla="*/ 40 w 54"/>
                <a:gd name="T11" fmla="*/ 131 h 175"/>
                <a:gd name="T12" fmla="*/ 30 w 54"/>
                <a:gd name="T13" fmla="*/ 86 h 175"/>
                <a:gd name="T14" fmla="*/ 25 w 54"/>
                <a:gd name="T15" fmla="*/ 70 h 175"/>
                <a:gd name="T16" fmla="*/ 21 w 54"/>
                <a:gd name="T17" fmla="*/ 46 h 175"/>
                <a:gd name="T18" fmla="*/ 19 w 54"/>
                <a:gd name="T19" fmla="*/ 34 h 175"/>
                <a:gd name="T20" fmla="*/ 12 w 54"/>
                <a:gd name="T21" fmla="*/ 28 h 175"/>
                <a:gd name="T22" fmla="*/ 4 w 54"/>
                <a:gd name="T23" fmla="*/ 0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"/>
                <a:gd name="T37" fmla="*/ 0 h 175"/>
                <a:gd name="T38" fmla="*/ 54 w 54"/>
                <a:gd name="T39" fmla="*/ 175 h 1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6" name="Freeform 73"/>
            <p:cNvSpPr>
              <a:spLocks/>
            </p:cNvSpPr>
            <p:nvPr/>
          </p:nvSpPr>
          <p:spPr bwMode="ltGray">
            <a:xfrm>
              <a:off x="4118" y="2538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6 w 86"/>
                <a:gd name="T3" fmla="*/ 25 h 73"/>
                <a:gd name="T4" fmla="*/ 17 w 86"/>
                <a:gd name="T5" fmla="*/ 32 h 73"/>
                <a:gd name="T6" fmla="*/ 36 w 86"/>
                <a:gd name="T7" fmla="*/ 36 h 73"/>
                <a:gd name="T8" fmla="*/ 47 w 86"/>
                <a:gd name="T9" fmla="*/ 42 h 73"/>
                <a:gd name="T10" fmla="*/ 56 w 86"/>
                <a:gd name="T11" fmla="*/ 49 h 73"/>
                <a:gd name="T12" fmla="*/ 65 w 86"/>
                <a:gd name="T13" fmla="*/ 51 h 73"/>
                <a:gd name="T14" fmla="*/ 54 w 86"/>
                <a:gd name="T15" fmla="*/ 29 h 73"/>
                <a:gd name="T16" fmla="*/ 48 w 86"/>
                <a:gd name="T17" fmla="*/ 16 h 73"/>
                <a:gd name="T18" fmla="*/ 27 w 86"/>
                <a:gd name="T19" fmla="*/ 18 h 73"/>
                <a:gd name="T20" fmla="*/ 18 w 86"/>
                <a:gd name="T21" fmla="*/ 14 h 73"/>
                <a:gd name="T22" fmla="*/ 5 w 86"/>
                <a:gd name="T23" fmla="*/ 0 h 73"/>
                <a:gd name="T24" fmla="*/ 2 w 86"/>
                <a:gd name="T25" fmla="*/ 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73"/>
                <a:gd name="T41" fmla="*/ 86 w 86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7" name="Freeform 74"/>
            <p:cNvSpPr>
              <a:spLocks/>
            </p:cNvSpPr>
            <p:nvPr/>
          </p:nvSpPr>
          <p:spPr bwMode="ltGray">
            <a:xfrm>
              <a:off x="4222" y="2443"/>
              <a:ext cx="83" cy="117"/>
            </a:xfrm>
            <a:custGeom>
              <a:avLst/>
              <a:gdLst>
                <a:gd name="T0" fmla="*/ 73 w 111"/>
                <a:gd name="T1" fmla="*/ 0 h 156"/>
                <a:gd name="T2" fmla="*/ 56 w 111"/>
                <a:gd name="T3" fmla="*/ 7 h 156"/>
                <a:gd name="T4" fmla="*/ 17 w 111"/>
                <a:gd name="T5" fmla="*/ 11 h 156"/>
                <a:gd name="T6" fmla="*/ 10 w 111"/>
                <a:gd name="T7" fmla="*/ 25 h 156"/>
                <a:gd name="T8" fmla="*/ 8 w 111"/>
                <a:gd name="T9" fmla="*/ 46 h 156"/>
                <a:gd name="T10" fmla="*/ 10 w 111"/>
                <a:gd name="T11" fmla="*/ 56 h 156"/>
                <a:gd name="T12" fmla="*/ 2 w 111"/>
                <a:gd name="T13" fmla="*/ 66 h 156"/>
                <a:gd name="T14" fmla="*/ 10 w 111"/>
                <a:gd name="T15" fmla="*/ 82 h 156"/>
                <a:gd name="T16" fmla="*/ 17 w 111"/>
                <a:gd name="T17" fmla="*/ 93 h 156"/>
                <a:gd name="T18" fmla="*/ 11 w 111"/>
                <a:gd name="T19" fmla="*/ 108 h 156"/>
                <a:gd name="T20" fmla="*/ 18 w 111"/>
                <a:gd name="T21" fmla="*/ 117 h 156"/>
                <a:gd name="T22" fmla="*/ 31 w 111"/>
                <a:gd name="T23" fmla="*/ 108 h 156"/>
                <a:gd name="T24" fmla="*/ 37 w 111"/>
                <a:gd name="T25" fmla="*/ 70 h 156"/>
                <a:gd name="T26" fmla="*/ 42 w 111"/>
                <a:gd name="T27" fmla="*/ 94 h 156"/>
                <a:gd name="T28" fmla="*/ 49 w 111"/>
                <a:gd name="T29" fmla="*/ 109 h 156"/>
                <a:gd name="T30" fmla="*/ 46 w 111"/>
                <a:gd name="T31" fmla="*/ 84 h 156"/>
                <a:gd name="T32" fmla="*/ 54 w 111"/>
                <a:gd name="T33" fmla="*/ 55 h 156"/>
                <a:gd name="T34" fmla="*/ 52 w 111"/>
                <a:gd name="T35" fmla="*/ 38 h 156"/>
                <a:gd name="T36" fmla="*/ 40 w 111"/>
                <a:gd name="T37" fmla="*/ 45 h 156"/>
                <a:gd name="T38" fmla="*/ 26 w 111"/>
                <a:gd name="T39" fmla="*/ 40 h 156"/>
                <a:gd name="T40" fmla="*/ 31 w 111"/>
                <a:gd name="T41" fmla="*/ 27 h 156"/>
                <a:gd name="T42" fmla="*/ 46 w 111"/>
                <a:gd name="T43" fmla="*/ 26 h 156"/>
                <a:gd name="T44" fmla="*/ 58 w 111"/>
                <a:gd name="T45" fmla="*/ 29 h 156"/>
                <a:gd name="T46" fmla="*/ 73 w 111"/>
                <a:gd name="T47" fmla="*/ 22 h 156"/>
                <a:gd name="T48" fmla="*/ 83 w 111"/>
                <a:gd name="T49" fmla="*/ 10 h 156"/>
                <a:gd name="T50" fmla="*/ 73 w 111"/>
                <a:gd name="T51" fmla="*/ 0 h 1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156"/>
                <a:gd name="T80" fmla="*/ 111 w 111"/>
                <a:gd name="T81" fmla="*/ 156 h 1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8" name="Freeform 75"/>
            <p:cNvSpPr>
              <a:spLocks/>
            </p:cNvSpPr>
            <p:nvPr/>
          </p:nvSpPr>
          <p:spPr bwMode="ltGray">
            <a:xfrm>
              <a:off x="4194" y="2025"/>
              <a:ext cx="22" cy="71"/>
            </a:xfrm>
            <a:custGeom>
              <a:avLst/>
              <a:gdLst>
                <a:gd name="T0" fmla="*/ 9 w 30"/>
                <a:gd name="T1" fmla="*/ 0 h 94"/>
                <a:gd name="T2" fmla="*/ 0 w 30"/>
                <a:gd name="T3" fmla="*/ 12 h 94"/>
                <a:gd name="T4" fmla="*/ 4 w 30"/>
                <a:gd name="T5" fmla="*/ 28 h 94"/>
                <a:gd name="T6" fmla="*/ 1 w 30"/>
                <a:gd name="T7" fmla="*/ 46 h 94"/>
                <a:gd name="T8" fmla="*/ 12 w 30"/>
                <a:gd name="T9" fmla="*/ 71 h 94"/>
                <a:gd name="T10" fmla="*/ 22 w 30"/>
                <a:gd name="T11" fmla="*/ 62 h 94"/>
                <a:gd name="T12" fmla="*/ 16 w 30"/>
                <a:gd name="T13" fmla="*/ 46 h 94"/>
                <a:gd name="T14" fmla="*/ 9 w 30"/>
                <a:gd name="T15" fmla="*/ 0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94"/>
                <a:gd name="T26" fmla="*/ 30 w 30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9" name="Freeform 76"/>
            <p:cNvSpPr>
              <a:spLocks/>
            </p:cNvSpPr>
            <p:nvPr/>
          </p:nvSpPr>
          <p:spPr bwMode="ltGray">
            <a:xfrm>
              <a:off x="4208" y="2144"/>
              <a:ext cx="61" cy="118"/>
            </a:xfrm>
            <a:custGeom>
              <a:avLst/>
              <a:gdLst>
                <a:gd name="T0" fmla="*/ 9 w 81"/>
                <a:gd name="T1" fmla="*/ 1 h 158"/>
                <a:gd name="T2" fmla="*/ 0 w 81"/>
                <a:gd name="T3" fmla="*/ 15 h 158"/>
                <a:gd name="T4" fmla="*/ 6 w 81"/>
                <a:gd name="T5" fmla="*/ 37 h 158"/>
                <a:gd name="T6" fmla="*/ 5 w 81"/>
                <a:gd name="T7" fmla="*/ 80 h 158"/>
                <a:gd name="T8" fmla="*/ 13 w 81"/>
                <a:gd name="T9" fmla="*/ 77 h 158"/>
                <a:gd name="T10" fmla="*/ 15 w 81"/>
                <a:gd name="T11" fmla="*/ 86 h 158"/>
                <a:gd name="T12" fmla="*/ 22 w 81"/>
                <a:gd name="T13" fmla="*/ 91 h 158"/>
                <a:gd name="T14" fmla="*/ 29 w 81"/>
                <a:gd name="T15" fmla="*/ 105 h 158"/>
                <a:gd name="T16" fmla="*/ 36 w 81"/>
                <a:gd name="T17" fmla="*/ 96 h 158"/>
                <a:gd name="T18" fmla="*/ 49 w 81"/>
                <a:gd name="T19" fmla="*/ 100 h 158"/>
                <a:gd name="T20" fmla="*/ 47 w 81"/>
                <a:gd name="T21" fmla="*/ 81 h 158"/>
                <a:gd name="T22" fmla="*/ 36 w 81"/>
                <a:gd name="T23" fmla="*/ 78 h 158"/>
                <a:gd name="T24" fmla="*/ 29 w 81"/>
                <a:gd name="T25" fmla="*/ 68 h 158"/>
                <a:gd name="T26" fmla="*/ 25 w 81"/>
                <a:gd name="T27" fmla="*/ 55 h 158"/>
                <a:gd name="T28" fmla="*/ 31 w 81"/>
                <a:gd name="T29" fmla="*/ 40 h 158"/>
                <a:gd name="T30" fmla="*/ 26 w 81"/>
                <a:gd name="T31" fmla="*/ 26 h 158"/>
                <a:gd name="T32" fmla="*/ 32 w 81"/>
                <a:gd name="T33" fmla="*/ 15 h 158"/>
                <a:gd name="T34" fmla="*/ 22 w 81"/>
                <a:gd name="T35" fmla="*/ 3 h 158"/>
                <a:gd name="T36" fmla="*/ 14 w 81"/>
                <a:gd name="T37" fmla="*/ 5 h 158"/>
                <a:gd name="T38" fmla="*/ 9 w 81"/>
                <a:gd name="T39" fmla="*/ 1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1"/>
                <a:gd name="T61" fmla="*/ 0 h 158"/>
                <a:gd name="T62" fmla="*/ 81 w 81"/>
                <a:gd name="T63" fmla="*/ 158 h 1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0" name="Freeform 77"/>
            <p:cNvSpPr>
              <a:spLocks/>
            </p:cNvSpPr>
            <p:nvPr/>
          </p:nvSpPr>
          <p:spPr bwMode="ltGray">
            <a:xfrm>
              <a:off x="4251" y="2300"/>
              <a:ext cx="64" cy="79"/>
            </a:xfrm>
            <a:custGeom>
              <a:avLst/>
              <a:gdLst>
                <a:gd name="T0" fmla="*/ 39 w 85"/>
                <a:gd name="T1" fmla="*/ 0 h 105"/>
                <a:gd name="T2" fmla="*/ 33 w 85"/>
                <a:gd name="T3" fmla="*/ 14 h 105"/>
                <a:gd name="T4" fmla="*/ 24 w 85"/>
                <a:gd name="T5" fmla="*/ 23 h 105"/>
                <a:gd name="T6" fmla="*/ 12 w 85"/>
                <a:gd name="T7" fmla="*/ 26 h 105"/>
                <a:gd name="T8" fmla="*/ 6 w 85"/>
                <a:gd name="T9" fmla="*/ 36 h 105"/>
                <a:gd name="T10" fmla="*/ 3 w 85"/>
                <a:gd name="T11" fmla="*/ 56 h 105"/>
                <a:gd name="T12" fmla="*/ 10 w 85"/>
                <a:gd name="T13" fmla="*/ 53 h 105"/>
                <a:gd name="T14" fmla="*/ 19 w 85"/>
                <a:gd name="T15" fmla="*/ 47 h 105"/>
                <a:gd name="T16" fmla="*/ 26 w 85"/>
                <a:gd name="T17" fmla="*/ 52 h 105"/>
                <a:gd name="T18" fmla="*/ 44 w 85"/>
                <a:gd name="T19" fmla="*/ 74 h 105"/>
                <a:gd name="T20" fmla="*/ 53 w 85"/>
                <a:gd name="T21" fmla="*/ 54 h 105"/>
                <a:gd name="T22" fmla="*/ 64 w 85"/>
                <a:gd name="T23" fmla="*/ 51 h 105"/>
                <a:gd name="T24" fmla="*/ 56 w 85"/>
                <a:gd name="T25" fmla="*/ 29 h 105"/>
                <a:gd name="T26" fmla="*/ 39 w 85"/>
                <a:gd name="T27" fmla="*/ 0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105"/>
                <a:gd name="T44" fmla="*/ 85 w 85"/>
                <a:gd name="T45" fmla="*/ 105 h 1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1" name="Freeform 78"/>
            <p:cNvSpPr>
              <a:spLocks/>
            </p:cNvSpPr>
            <p:nvPr/>
          </p:nvSpPr>
          <p:spPr bwMode="ltGray">
            <a:xfrm>
              <a:off x="4327" y="2441"/>
              <a:ext cx="29" cy="49"/>
            </a:xfrm>
            <a:custGeom>
              <a:avLst/>
              <a:gdLst>
                <a:gd name="T0" fmla="*/ 5 w 38"/>
                <a:gd name="T1" fmla="*/ 20 h 66"/>
                <a:gd name="T2" fmla="*/ 20 w 38"/>
                <a:gd name="T3" fmla="*/ 49 h 66"/>
                <a:gd name="T4" fmla="*/ 23 w 38"/>
                <a:gd name="T5" fmla="*/ 39 h 66"/>
                <a:gd name="T6" fmla="*/ 29 w 38"/>
                <a:gd name="T7" fmla="*/ 30 h 66"/>
                <a:gd name="T8" fmla="*/ 23 w 38"/>
                <a:gd name="T9" fmla="*/ 19 h 66"/>
                <a:gd name="T10" fmla="*/ 15 w 38"/>
                <a:gd name="T11" fmla="*/ 10 h 66"/>
                <a:gd name="T12" fmla="*/ 8 w 38"/>
                <a:gd name="T13" fmla="*/ 1 h 66"/>
                <a:gd name="T14" fmla="*/ 2 w 38"/>
                <a:gd name="T15" fmla="*/ 9 h 66"/>
                <a:gd name="T16" fmla="*/ 5 w 38"/>
                <a:gd name="T17" fmla="*/ 20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"/>
                <a:gd name="T28" fmla="*/ 0 h 66"/>
                <a:gd name="T29" fmla="*/ 38 w 38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2" name="Freeform 79"/>
            <p:cNvSpPr>
              <a:spLocks/>
            </p:cNvSpPr>
            <p:nvPr/>
          </p:nvSpPr>
          <p:spPr bwMode="ltGray">
            <a:xfrm>
              <a:off x="4311" y="2523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5 w 24"/>
                <a:gd name="T3" fmla="*/ 17 h 23"/>
                <a:gd name="T4" fmla="*/ 18 w 24"/>
                <a:gd name="T5" fmla="*/ 8 h 23"/>
                <a:gd name="T6" fmla="*/ 0 w 24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3"/>
                <a:gd name="T14" fmla="*/ 24 w 24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3" name="Freeform 80"/>
            <p:cNvSpPr>
              <a:spLocks/>
            </p:cNvSpPr>
            <p:nvPr/>
          </p:nvSpPr>
          <p:spPr bwMode="ltGray">
            <a:xfrm>
              <a:off x="4338" y="2513"/>
              <a:ext cx="45" cy="37"/>
            </a:xfrm>
            <a:custGeom>
              <a:avLst/>
              <a:gdLst>
                <a:gd name="T0" fmla="*/ 7 w 60"/>
                <a:gd name="T1" fmla="*/ 0 h 49"/>
                <a:gd name="T2" fmla="*/ 0 w 60"/>
                <a:gd name="T3" fmla="*/ 14 h 49"/>
                <a:gd name="T4" fmla="*/ 21 w 60"/>
                <a:gd name="T5" fmla="*/ 25 h 49"/>
                <a:gd name="T6" fmla="*/ 32 w 60"/>
                <a:gd name="T7" fmla="*/ 35 h 49"/>
                <a:gd name="T8" fmla="*/ 45 w 60"/>
                <a:gd name="T9" fmla="*/ 32 h 49"/>
                <a:gd name="T10" fmla="*/ 37 w 60"/>
                <a:gd name="T11" fmla="*/ 18 h 49"/>
                <a:gd name="T12" fmla="*/ 21 w 60"/>
                <a:gd name="T13" fmla="*/ 2 h 49"/>
                <a:gd name="T14" fmla="*/ 14 w 60"/>
                <a:gd name="T15" fmla="*/ 12 h 49"/>
                <a:gd name="T16" fmla="*/ 7 w 60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49"/>
                <a:gd name="T29" fmla="*/ 60 w 60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4" name="Freeform 81"/>
            <p:cNvSpPr>
              <a:spLocks/>
            </p:cNvSpPr>
            <p:nvPr/>
          </p:nvSpPr>
          <p:spPr bwMode="ltGray">
            <a:xfrm>
              <a:off x="4407" y="2583"/>
              <a:ext cx="24" cy="33"/>
            </a:xfrm>
            <a:custGeom>
              <a:avLst/>
              <a:gdLst>
                <a:gd name="T0" fmla="*/ 21 w 32"/>
                <a:gd name="T1" fmla="*/ 0 h 44"/>
                <a:gd name="T2" fmla="*/ 7 w 32"/>
                <a:gd name="T3" fmla="*/ 8 h 44"/>
                <a:gd name="T4" fmla="*/ 9 w 32"/>
                <a:gd name="T5" fmla="*/ 24 h 44"/>
                <a:gd name="T6" fmla="*/ 18 w 32"/>
                <a:gd name="T7" fmla="*/ 27 h 44"/>
                <a:gd name="T8" fmla="*/ 21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5" name="Freeform 82"/>
            <p:cNvSpPr>
              <a:spLocks/>
            </p:cNvSpPr>
            <p:nvPr/>
          </p:nvSpPr>
          <p:spPr bwMode="ltGray">
            <a:xfrm>
              <a:off x="4674" y="2541"/>
              <a:ext cx="46" cy="47"/>
            </a:xfrm>
            <a:custGeom>
              <a:avLst/>
              <a:gdLst>
                <a:gd name="T0" fmla="*/ 5 w 61"/>
                <a:gd name="T1" fmla="*/ 0 h 63"/>
                <a:gd name="T2" fmla="*/ 0 w 61"/>
                <a:gd name="T3" fmla="*/ 10 h 63"/>
                <a:gd name="T4" fmla="*/ 18 w 61"/>
                <a:gd name="T5" fmla="*/ 26 h 63"/>
                <a:gd name="T6" fmla="*/ 27 w 61"/>
                <a:gd name="T7" fmla="*/ 40 h 63"/>
                <a:gd name="T8" fmla="*/ 35 w 61"/>
                <a:gd name="T9" fmla="*/ 47 h 63"/>
                <a:gd name="T10" fmla="*/ 46 w 61"/>
                <a:gd name="T11" fmla="*/ 42 h 63"/>
                <a:gd name="T12" fmla="*/ 25 w 61"/>
                <a:gd name="T13" fmla="*/ 13 h 63"/>
                <a:gd name="T14" fmla="*/ 5 w 61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63"/>
                <a:gd name="T26" fmla="*/ 61 w 61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6" name="Freeform 83"/>
            <p:cNvSpPr>
              <a:spLocks/>
            </p:cNvSpPr>
            <p:nvPr/>
          </p:nvSpPr>
          <p:spPr bwMode="ltGray">
            <a:xfrm>
              <a:off x="4277" y="2600"/>
              <a:ext cx="46" cy="50"/>
            </a:xfrm>
            <a:custGeom>
              <a:avLst/>
              <a:gdLst>
                <a:gd name="T0" fmla="*/ 21 w 61"/>
                <a:gd name="T1" fmla="*/ 5 h 67"/>
                <a:gd name="T2" fmla="*/ 23 w 61"/>
                <a:gd name="T3" fmla="*/ 25 h 67"/>
                <a:gd name="T4" fmla="*/ 12 w 61"/>
                <a:gd name="T5" fmla="*/ 32 h 67"/>
                <a:gd name="T6" fmla="*/ 17 w 61"/>
                <a:gd name="T7" fmla="*/ 50 h 67"/>
                <a:gd name="T8" fmla="*/ 36 w 61"/>
                <a:gd name="T9" fmla="*/ 43 h 67"/>
                <a:gd name="T10" fmla="*/ 45 w 61"/>
                <a:gd name="T11" fmla="*/ 35 h 67"/>
                <a:gd name="T12" fmla="*/ 38 w 61"/>
                <a:gd name="T13" fmla="*/ 21 h 67"/>
                <a:gd name="T14" fmla="*/ 43 w 61"/>
                <a:gd name="T15" fmla="*/ 10 h 67"/>
                <a:gd name="T16" fmla="*/ 41 w 61"/>
                <a:gd name="T17" fmla="*/ 1 h 67"/>
                <a:gd name="T18" fmla="*/ 35 w 61"/>
                <a:gd name="T19" fmla="*/ 3 h 67"/>
                <a:gd name="T20" fmla="*/ 38 w 61"/>
                <a:gd name="T21" fmla="*/ 4 h 67"/>
                <a:gd name="T22" fmla="*/ 37 w 61"/>
                <a:gd name="T23" fmla="*/ 12 h 67"/>
                <a:gd name="T24" fmla="*/ 32 w 61"/>
                <a:gd name="T25" fmla="*/ 17 h 67"/>
                <a:gd name="T26" fmla="*/ 21 w 61"/>
                <a:gd name="T27" fmla="*/ 5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"/>
                <a:gd name="T43" fmla="*/ 0 h 67"/>
                <a:gd name="T44" fmla="*/ 61 w 61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7" name="Freeform 84"/>
            <p:cNvSpPr>
              <a:spLocks/>
            </p:cNvSpPr>
            <p:nvPr/>
          </p:nvSpPr>
          <p:spPr bwMode="ltGray">
            <a:xfrm>
              <a:off x="4228" y="2619"/>
              <a:ext cx="32" cy="27"/>
            </a:xfrm>
            <a:custGeom>
              <a:avLst/>
              <a:gdLst>
                <a:gd name="T0" fmla="*/ 16 w 43"/>
                <a:gd name="T1" fmla="*/ 2 h 36"/>
                <a:gd name="T2" fmla="*/ 4 w 43"/>
                <a:gd name="T3" fmla="*/ 4 h 36"/>
                <a:gd name="T4" fmla="*/ 25 w 43"/>
                <a:gd name="T5" fmla="*/ 27 h 36"/>
                <a:gd name="T6" fmla="*/ 31 w 43"/>
                <a:gd name="T7" fmla="*/ 22 h 36"/>
                <a:gd name="T8" fmla="*/ 16 w 43"/>
                <a:gd name="T9" fmla="*/ 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36"/>
                <a:gd name="T17" fmla="*/ 43 w 4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8" name="Freeform 85"/>
            <p:cNvSpPr>
              <a:spLocks/>
            </p:cNvSpPr>
            <p:nvPr/>
          </p:nvSpPr>
          <p:spPr bwMode="ltGray">
            <a:xfrm>
              <a:off x="4207" y="2590"/>
              <a:ext cx="24" cy="31"/>
            </a:xfrm>
            <a:custGeom>
              <a:avLst/>
              <a:gdLst>
                <a:gd name="T0" fmla="*/ 16 w 32"/>
                <a:gd name="T1" fmla="*/ 0 h 41"/>
                <a:gd name="T2" fmla="*/ 0 w 32"/>
                <a:gd name="T3" fmla="*/ 20 h 41"/>
                <a:gd name="T4" fmla="*/ 12 w 32"/>
                <a:gd name="T5" fmla="*/ 18 h 41"/>
                <a:gd name="T6" fmla="*/ 14 w 32"/>
                <a:gd name="T7" fmla="*/ 22 h 41"/>
                <a:gd name="T8" fmla="*/ 12 w 32"/>
                <a:gd name="T9" fmla="*/ 26 h 41"/>
                <a:gd name="T10" fmla="*/ 22 w 32"/>
                <a:gd name="T11" fmla="*/ 16 h 41"/>
                <a:gd name="T12" fmla="*/ 18 w 32"/>
                <a:gd name="T13" fmla="*/ 7 h 41"/>
                <a:gd name="T14" fmla="*/ 16 w 32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41"/>
                <a:gd name="T26" fmla="*/ 32 w 32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9" name="Freeform 86"/>
            <p:cNvSpPr>
              <a:spLocks/>
            </p:cNvSpPr>
            <p:nvPr/>
          </p:nvSpPr>
          <p:spPr bwMode="ltGray">
            <a:xfrm>
              <a:off x="4241" y="2601"/>
              <a:ext cx="34" cy="24"/>
            </a:xfrm>
            <a:custGeom>
              <a:avLst/>
              <a:gdLst>
                <a:gd name="T0" fmla="*/ 16 w 45"/>
                <a:gd name="T1" fmla="*/ 0 h 32"/>
                <a:gd name="T2" fmla="*/ 0 w 45"/>
                <a:gd name="T3" fmla="*/ 5 h 32"/>
                <a:gd name="T4" fmla="*/ 20 w 45"/>
                <a:gd name="T5" fmla="*/ 23 h 32"/>
                <a:gd name="T6" fmla="*/ 34 w 45"/>
                <a:gd name="T7" fmla="*/ 18 h 32"/>
                <a:gd name="T8" fmla="*/ 17 w 45"/>
                <a:gd name="T9" fmla="*/ 7 h 32"/>
                <a:gd name="T10" fmla="*/ 16 w 45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32"/>
                <a:gd name="T20" fmla="*/ 45 w 45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0" name="Freeform 87"/>
            <p:cNvSpPr>
              <a:spLocks/>
            </p:cNvSpPr>
            <p:nvPr/>
          </p:nvSpPr>
          <p:spPr bwMode="ltGray">
            <a:xfrm>
              <a:off x="4192" y="2269"/>
              <a:ext cx="27" cy="55"/>
            </a:xfrm>
            <a:custGeom>
              <a:avLst/>
              <a:gdLst>
                <a:gd name="T0" fmla="*/ 23 w 35"/>
                <a:gd name="T1" fmla="*/ 0 h 74"/>
                <a:gd name="T2" fmla="*/ 16 w 35"/>
                <a:gd name="T3" fmla="*/ 11 h 74"/>
                <a:gd name="T4" fmla="*/ 7 w 35"/>
                <a:gd name="T5" fmla="*/ 27 h 74"/>
                <a:gd name="T6" fmla="*/ 0 w 35"/>
                <a:gd name="T7" fmla="*/ 44 h 74"/>
                <a:gd name="T8" fmla="*/ 6 w 35"/>
                <a:gd name="T9" fmla="*/ 55 h 74"/>
                <a:gd name="T10" fmla="*/ 15 w 35"/>
                <a:gd name="T11" fmla="*/ 44 h 74"/>
                <a:gd name="T12" fmla="*/ 27 w 35"/>
                <a:gd name="T13" fmla="*/ 24 h 74"/>
                <a:gd name="T14" fmla="*/ 23 w 35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74"/>
                <a:gd name="T26" fmla="*/ 35 w 35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1" name="Freeform 88"/>
            <p:cNvSpPr>
              <a:spLocks/>
            </p:cNvSpPr>
            <p:nvPr/>
          </p:nvSpPr>
          <p:spPr bwMode="ltGray">
            <a:xfrm>
              <a:off x="4243" y="2260"/>
              <a:ext cx="19" cy="55"/>
            </a:xfrm>
            <a:custGeom>
              <a:avLst/>
              <a:gdLst>
                <a:gd name="T0" fmla="*/ 10 w 25"/>
                <a:gd name="T1" fmla="*/ 5 h 73"/>
                <a:gd name="T2" fmla="*/ 3 w 25"/>
                <a:gd name="T3" fmla="*/ 6 h 73"/>
                <a:gd name="T4" fmla="*/ 0 w 25"/>
                <a:gd name="T5" fmla="*/ 17 h 73"/>
                <a:gd name="T6" fmla="*/ 11 w 25"/>
                <a:gd name="T7" fmla="*/ 31 h 73"/>
                <a:gd name="T8" fmla="*/ 19 w 25"/>
                <a:gd name="T9" fmla="*/ 42 h 73"/>
                <a:gd name="T10" fmla="*/ 12 w 25"/>
                <a:gd name="T11" fmla="*/ 15 h 73"/>
                <a:gd name="T12" fmla="*/ 10 w 25"/>
                <a:gd name="T13" fmla="*/ 5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73"/>
                <a:gd name="T23" fmla="*/ 25 w 25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2" name="Freeform 89"/>
            <p:cNvSpPr>
              <a:spLocks/>
            </p:cNvSpPr>
            <p:nvPr/>
          </p:nvSpPr>
          <p:spPr bwMode="ltGray">
            <a:xfrm>
              <a:off x="4265" y="2243"/>
              <a:ext cx="10" cy="25"/>
            </a:xfrm>
            <a:custGeom>
              <a:avLst/>
              <a:gdLst>
                <a:gd name="T0" fmla="*/ 8 w 14"/>
                <a:gd name="T1" fmla="*/ 0 h 33"/>
                <a:gd name="T2" fmla="*/ 1 w 14"/>
                <a:gd name="T3" fmla="*/ 8 h 33"/>
                <a:gd name="T4" fmla="*/ 8 w 14"/>
                <a:gd name="T5" fmla="*/ 19 h 33"/>
                <a:gd name="T6" fmla="*/ 8 w 1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33"/>
                <a:gd name="T14" fmla="*/ 14 w 14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3" name="Freeform 90"/>
            <p:cNvSpPr>
              <a:spLocks/>
            </p:cNvSpPr>
            <p:nvPr/>
          </p:nvSpPr>
          <p:spPr bwMode="ltGray">
            <a:xfrm>
              <a:off x="4275" y="2255"/>
              <a:ext cx="21" cy="48"/>
            </a:xfrm>
            <a:custGeom>
              <a:avLst/>
              <a:gdLst>
                <a:gd name="T0" fmla="*/ 4 w 28"/>
                <a:gd name="T1" fmla="*/ 0 h 64"/>
                <a:gd name="T2" fmla="*/ 8 w 28"/>
                <a:gd name="T3" fmla="*/ 10 h 64"/>
                <a:gd name="T4" fmla="*/ 15 w 28"/>
                <a:gd name="T5" fmla="*/ 16 h 64"/>
                <a:gd name="T6" fmla="*/ 6 w 28"/>
                <a:gd name="T7" fmla="*/ 29 h 64"/>
                <a:gd name="T8" fmla="*/ 0 w 28"/>
                <a:gd name="T9" fmla="*/ 42 h 64"/>
                <a:gd name="T10" fmla="*/ 8 w 28"/>
                <a:gd name="T11" fmla="*/ 43 h 64"/>
                <a:gd name="T12" fmla="*/ 20 w 28"/>
                <a:gd name="T13" fmla="*/ 19 h 64"/>
                <a:gd name="T14" fmla="*/ 4 w 28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64"/>
                <a:gd name="T26" fmla="*/ 28 w 28"/>
                <a:gd name="T27" fmla="*/ 64 h 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4" name="Freeform 91"/>
            <p:cNvSpPr>
              <a:spLocks/>
            </p:cNvSpPr>
            <p:nvPr/>
          </p:nvSpPr>
          <p:spPr bwMode="ltGray">
            <a:xfrm>
              <a:off x="4006" y="2324"/>
              <a:ext cx="12" cy="27"/>
            </a:xfrm>
            <a:custGeom>
              <a:avLst/>
              <a:gdLst>
                <a:gd name="T0" fmla="*/ 10 w 16"/>
                <a:gd name="T1" fmla="*/ 2 h 36"/>
                <a:gd name="T2" fmla="*/ 0 w 16"/>
                <a:gd name="T3" fmla="*/ 5 h 36"/>
                <a:gd name="T4" fmla="*/ 6 w 16"/>
                <a:gd name="T5" fmla="*/ 16 h 36"/>
                <a:gd name="T6" fmla="*/ 10 w 16"/>
                <a:gd name="T7" fmla="*/ 2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6"/>
                <a:gd name="T14" fmla="*/ 16 w 16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5" name="Freeform 92"/>
            <p:cNvSpPr>
              <a:spLocks/>
            </p:cNvSpPr>
            <p:nvPr/>
          </p:nvSpPr>
          <p:spPr bwMode="ltGray">
            <a:xfrm>
              <a:off x="3996" y="2301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6" name="Freeform 93"/>
            <p:cNvSpPr>
              <a:spLocks/>
            </p:cNvSpPr>
            <p:nvPr/>
          </p:nvSpPr>
          <p:spPr bwMode="ltGray">
            <a:xfrm>
              <a:off x="3992" y="2283"/>
              <a:ext cx="12" cy="14"/>
            </a:xfrm>
            <a:custGeom>
              <a:avLst/>
              <a:gdLst>
                <a:gd name="T0" fmla="*/ 7 w 16"/>
                <a:gd name="T1" fmla="*/ 4 h 19"/>
                <a:gd name="T2" fmla="*/ 0 w 16"/>
                <a:gd name="T3" fmla="*/ 7 h 19"/>
                <a:gd name="T4" fmla="*/ 9 w 16"/>
                <a:gd name="T5" fmla="*/ 14 h 19"/>
                <a:gd name="T6" fmla="*/ 7 w 16"/>
                <a:gd name="T7" fmla="*/ 4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9"/>
                <a:gd name="T14" fmla="*/ 16 w 16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7" name="Freeform 94"/>
            <p:cNvSpPr>
              <a:spLocks/>
            </p:cNvSpPr>
            <p:nvPr/>
          </p:nvSpPr>
          <p:spPr bwMode="ltGray">
            <a:xfrm>
              <a:off x="3980" y="2243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8" name="Freeform 95"/>
            <p:cNvSpPr>
              <a:spLocks/>
            </p:cNvSpPr>
            <p:nvPr/>
          </p:nvSpPr>
          <p:spPr bwMode="ltGray">
            <a:xfrm>
              <a:off x="3982" y="2268"/>
              <a:ext cx="16" cy="13"/>
            </a:xfrm>
            <a:custGeom>
              <a:avLst/>
              <a:gdLst>
                <a:gd name="T0" fmla="*/ 9 w 22"/>
                <a:gd name="T1" fmla="*/ 0 h 18"/>
                <a:gd name="T2" fmla="*/ 14 w 22"/>
                <a:gd name="T3" fmla="*/ 13 h 18"/>
                <a:gd name="T4" fmla="*/ 10 w 22"/>
                <a:gd name="T5" fmla="*/ 4 h 18"/>
                <a:gd name="T6" fmla="*/ 9 w 2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18"/>
                <a:gd name="T14" fmla="*/ 22 w 2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9" name="Freeform 96"/>
            <p:cNvSpPr>
              <a:spLocks/>
            </p:cNvSpPr>
            <p:nvPr/>
          </p:nvSpPr>
          <p:spPr bwMode="ltGray">
            <a:xfrm>
              <a:off x="4818" y="2891"/>
              <a:ext cx="45" cy="60"/>
            </a:xfrm>
            <a:custGeom>
              <a:avLst/>
              <a:gdLst>
                <a:gd name="T0" fmla="*/ 8 w 60"/>
                <a:gd name="T1" fmla="*/ 5 h 81"/>
                <a:gd name="T2" fmla="*/ 2 w 60"/>
                <a:gd name="T3" fmla="*/ 13 h 81"/>
                <a:gd name="T4" fmla="*/ 11 w 60"/>
                <a:gd name="T5" fmla="*/ 29 h 81"/>
                <a:gd name="T6" fmla="*/ 20 w 60"/>
                <a:gd name="T7" fmla="*/ 40 h 81"/>
                <a:gd name="T8" fmla="*/ 30 w 60"/>
                <a:gd name="T9" fmla="*/ 47 h 81"/>
                <a:gd name="T10" fmla="*/ 38 w 60"/>
                <a:gd name="T11" fmla="*/ 60 h 81"/>
                <a:gd name="T12" fmla="*/ 39 w 60"/>
                <a:gd name="T13" fmla="*/ 42 h 81"/>
                <a:gd name="T14" fmla="*/ 32 w 60"/>
                <a:gd name="T15" fmla="*/ 27 h 81"/>
                <a:gd name="T16" fmla="*/ 19 w 60"/>
                <a:gd name="T17" fmla="*/ 13 h 81"/>
                <a:gd name="T18" fmla="*/ 8 w 60"/>
                <a:gd name="T19" fmla="*/ 5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81"/>
                <a:gd name="T32" fmla="*/ 60 w 60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0" name="Freeform 97"/>
            <p:cNvSpPr>
              <a:spLocks/>
            </p:cNvSpPr>
            <p:nvPr/>
          </p:nvSpPr>
          <p:spPr bwMode="ltGray">
            <a:xfrm>
              <a:off x="5049" y="2842"/>
              <a:ext cx="53" cy="46"/>
            </a:xfrm>
            <a:custGeom>
              <a:avLst/>
              <a:gdLst>
                <a:gd name="T0" fmla="*/ 21 w 71"/>
                <a:gd name="T1" fmla="*/ 17 h 61"/>
                <a:gd name="T2" fmla="*/ 10 w 71"/>
                <a:gd name="T3" fmla="*/ 24 h 61"/>
                <a:gd name="T4" fmla="*/ 1 w 71"/>
                <a:gd name="T5" fmla="*/ 33 h 61"/>
                <a:gd name="T6" fmla="*/ 10 w 71"/>
                <a:gd name="T7" fmla="*/ 44 h 61"/>
                <a:gd name="T8" fmla="*/ 21 w 71"/>
                <a:gd name="T9" fmla="*/ 33 h 61"/>
                <a:gd name="T10" fmla="*/ 30 w 71"/>
                <a:gd name="T11" fmla="*/ 17 h 61"/>
                <a:gd name="T12" fmla="*/ 41 w 71"/>
                <a:gd name="T13" fmla="*/ 0 h 61"/>
                <a:gd name="T14" fmla="*/ 53 w 71"/>
                <a:gd name="T15" fmla="*/ 8 h 61"/>
                <a:gd name="T16" fmla="*/ 26 w 71"/>
                <a:gd name="T17" fmla="*/ 17 h 61"/>
                <a:gd name="T18" fmla="*/ 21 w 71"/>
                <a:gd name="T19" fmla="*/ 17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61"/>
                <a:gd name="T32" fmla="*/ 71 w 71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1" name="Freeform 98"/>
            <p:cNvSpPr>
              <a:spLocks/>
            </p:cNvSpPr>
            <p:nvPr/>
          </p:nvSpPr>
          <p:spPr bwMode="ltGray">
            <a:xfrm>
              <a:off x="4889" y="2817"/>
              <a:ext cx="17" cy="23"/>
            </a:xfrm>
            <a:custGeom>
              <a:avLst/>
              <a:gdLst>
                <a:gd name="T0" fmla="*/ 7 w 23"/>
                <a:gd name="T1" fmla="*/ 0 h 30"/>
                <a:gd name="T2" fmla="*/ 0 w 23"/>
                <a:gd name="T3" fmla="*/ 11 h 30"/>
                <a:gd name="T4" fmla="*/ 9 w 23"/>
                <a:gd name="T5" fmla="*/ 23 h 30"/>
                <a:gd name="T6" fmla="*/ 7 w 23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30"/>
                <a:gd name="T14" fmla="*/ 23 w 23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2" name="Freeform 99"/>
            <p:cNvSpPr>
              <a:spLocks/>
            </p:cNvSpPr>
            <p:nvPr/>
          </p:nvSpPr>
          <p:spPr bwMode="ltGray">
            <a:xfrm>
              <a:off x="4881" y="2795"/>
              <a:ext cx="20" cy="17"/>
            </a:xfrm>
            <a:custGeom>
              <a:avLst/>
              <a:gdLst>
                <a:gd name="T0" fmla="*/ 15 w 26"/>
                <a:gd name="T1" fmla="*/ 0 h 23"/>
                <a:gd name="T2" fmla="*/ 0 w 26"/>
                <a:gd name="T3" fmla="*/ 10 h 23"/>
                <a:gd name="T4" fmla="*/ 16 w 26"/>
                <a:gd name="T5" fmla="*/ 15 h 23"/>
                <a:gd name="T6" fmla="*/ 15 w 26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3"/>
                <a:gd name="T14" fmla="*/ 26 w 26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3" name="Freeform 100"/>
            <p:cNvSpPr>
              <a:spLocks/>
            </p:cNvSpPr>
            <p:nvPr/>
          </p:nvSpPr>
          <p:spPr bwMode="ltGray">
            <a:xfrm>
              <a:off x="4728" y="2601"/>
              <a:ext cx="24" cy="33"/>
            </a:xfrm>
            <a:custGeom>
              <a:avLst/>
              <a:gdLst>
                <a:gd name="T0" fmla="*/ 21 w 32"/>
                <a:gd name="T1" fmla="*/ 0 h 44"/>
                <a:gd name="T2" fmla="*/ 7 w 32"/>
                <a:gd name="T3" fmla="*/ 8 h 44"/>
                <a:gd name="T4" fmla="*/ 9 w 32"/>
                <a:gd name="T5" fmla="*/ 24 h 44"/>
                <a:gd name="T6" fmla="*/ 18 w 32"/>
                <a:gd name="T7" fmla="*/ 27 h 44"/>
                <a:gd name="T8" fmla="*/ 21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4" name="Freeform 101"/>
            <p:cNvSpPr>
              <a:spLocks/>
            </p:cNvSpPr>
            <p:nvPr/>
          </p:nvSpPr>
          <p:spPr bwMode="ltGray">
            <a:xfrm>
              <a:off x="4762" y="2644"/>
              <a:ext cx="26" cy="33"/>
            </a:xfrm>
            <a:custGeom>
              <a:avLst/>
              <a:gdLst>
                <a:gd name="T0" fmla="*/ 23 w 34"/>
                <a:gd name="T1" fmla="*/ 0 h 44"/>
                <a:gd name="T2" fmla="*/ 8 w 34"/>
                <a:gd name="T3" fmla="*/ 7 h 44"/>
                <a:gd name="T4" fmla="*/ 11 w 34"/>
                <a:gd name="T5" fmla="*/ 24 h 44"/>
                <a:gd name="T6" fmla="*/ 20 w 34"/>
                <a:gd name="T7" fmla="*/ 27 h 44"/>
                <a:gd name="T8" fmla="*/ 23 w 3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4"/>
                <a:gd name="T17" fmla="*/ 34 w 3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5" name="Freeform 102"/>
            <p:cNvSpPr>
              <a:spLocks/>
            </p:cNvSpPr>
            <p:nvPr/>
          </p:nvSpPr>
          <p:spPr bwMode="ltGray">
            <a:xfrm>
              <a:off x="4789" y="2707"/>
              <a:ext cx="28" cy="28"/>
            </a:xfrm>
            <a:custGeom>
              <a:avLst/>
              <a:gdLst>
                <a:gd name="T0" fmla="*/ 25 w 38"/>
                <a:gd name="T1" fmla="*/ 2 h 37"/>
                <a:gd name="T2" fmla="*/ 7 w 38"/>
                <a:gd name="T3" fmla="*/ 2 h 37"/>
                <a:gd name="T4" fmla="*/ 10 w 38"/>
                <a:gd name="T5" fmla="*/ 19 h 37"/>
                <a:gd name="T6" fmla="*/ 19 w 38"/>
                <a:gd name="T7" fmla="*/ 22 h 37"/>
                <a:gd name="T8" fmla="*/ 25 w 38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7"/>
                <a:gd name="T17" fmla="*/ 38 w 38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6" name="Freeform 103"/>
            <p:cNvSpPr>
              <a:spLocks/>
            </p:cNvSpPr>
            <p:nvPr/>
          </p:nvSpPr>
          <p:spPr bwMode="ltGray">
            <a:xfrm>
              <a:off x="4823" y="2697"/>
              <a:ext cx="28" cy="26"/>
            </a:xfrm>
            <a:custGeom>
              <a:avLst/>
              <a:gdLst>
                <a:gd name="T0" fmla="*/ 25 w 38"/>
                <a:gd name="T1" fmla="*/ 2 h 34"/>
                <a:gd name="T2" fmla="*/ 7 w 38"/>
                <a:gd name="T3" fmla="*/ 2 h 34"/>
                <a:gd name="T4" fmla="*/ 12 w 38"/>
                <a:gd name="T5" fmla="*/ 17 h 34"/>
                <a:gd name="T6" fmla="*/ 20 w 38"/>
                <a:gd name="T7" fmla="*/ 17 h 34"/>
                <a:gd name="T8" fmla="*/ 25 w 38"/>
                <a:gd name="T9" fmla="*/ 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4"/>
                <a:gd name="T17" fmla="*/ 38 w 3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7" name="Freeform 104"/>
            <p:cNvSpPr>
              <a:spLocks/>
            </p:cNvSpPr>
            <p:nvPr/>
          </p:nvSpPr>
          <p:spPr bwMode="ltGray">
            <a:xfrm>
              <a:off x="4813" y="2661"/>
              <a:ext cx="26" cy="20"/>
            </a:xfrm>
            <a:custGeom>
              <a:avLst/>
              <a:gdLst>
                <a:gd name="T0" fmla="*/ 23 w 35"/>
                <a:gd name="T1" fmla="*/ 1 h 27"/>
                <a:gd name="T2" fmla="*/ 7 w 35"/>
                <a:gd name="T3" fmla="*/ 1 h 27"/>
                <a:gd name="T4" fmla="*/ 10 w 35"/>
                <a:gd name="T5" fmla="*/ 11 h 27"/>
                <a:gd name="T6" fmla="*/ 19 w 35"/>
                <a:gd name="T7" fmla="*/ 14 h 27"/>
                <a:gd name="T8" fmla="*/ 23 w 35"/>
                <a:gd name="T9" fmla="*/ 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7"/>
                <a:gd name="T17" fmla="*/ 35 w 3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8" name="Freeform 105"/>
            <p:cNvSpPr>
              <a:spLocks/>
            </p:cNvSpPr>
            <p:nvPr/>
          </p:nvSpPr>
          <p:spPr bwMode="ltGray">
            <a:xfrm>
              <a:off x="4787" y="2636"/>
              <a:ext cx="26" cy="35"/>
            </a:xfrm>
            <a:custGeom>
              <a:avLst/>
              <a:gdLst>
                <a:gd name="T0" fmla="*/ 21 w 35"/>
                <a:gd name="T1" fmla="*/ 12 h 47"/>
                <a:gd name="T2" fmla="*/ 14 w 35"/>
                <a:gd name="T3" fmla="*/ 1 h 47"/>
                <a:gd name="T4" fmla="*/ 7 w 35"/>
                <a:gd name="T5" fmla="*/ 19 h 47"/>
                <a:gd name="T6" fmla="*/ 14 w 35"/>
                <a:gd name="T7" fmla="*/ 26 h 47"/>
                <a:gd name="T8" fmla="*/ 20 w 35"/>
                <a:gd name="T9" fmla="*/ 22 h 47"/>
                <a:gd name="T10" fmla="*/ 21 w 35"/>
                <a:gd name="T11" fmla="*/ 12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7"/>
                <a:gd name="T20" fmla="*/ 35 w 35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9" name="Freeform 106"/>
            <p:cNvSpPr>
              <a:spLocks/>
            </p:cNvSpPr>
            <p:nvPr/>
          </p:nvSpPr>
          <p:spPr bwMode="ltGray">
            <a:xfrm>
              <a:off x="4755" y="2620"/>
              <a:ext cx="24" cy="26"/>
            </a:xfrm>
            <a:custGeom>
              <a:avLst/>
              <a:gdLst>
                <a:gd name="T0" fmla="*/ 16 w 32"/>
                <a:gd name="T1" fmla="*/ 7 h 35"/>
                <a:gd name="T2" fmla="*/ 7 w 32"/>
                <a:gd name="T3" fmla="*/ 1 h 35"/>
                <a:gd name="T4" fmla="*/ 9 w 32"/>
                <a:gd name="T5" fmla="*/ 17 h 35"/>
                <a:gd name="T6" fmla="*/ 18 w 32"/>
                <a:gd name="T7" fmla="*/ 20 h 35"/>
                <a:gd name="T8" fmla="*/ 16 w 32"/>
                <a:gd name="T9" fmla="*/ 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0" name="Freeform 107"/>
            <p:cNvSpPr>
              <a:spLocks/>
            </p:cNvSpPr>
            <p:nvPr/>
          </p:nvSpPr>
          <p:spPr bwMode="ltGray">
            <a:xfrm>
              <a:off x="4795" y="2673"/>
              <a:ext cx="24" cy="26"/>
            </a:xfrm>
            <a:custGeom>
              <a:avLst/>
              <a:gdLst>
                <a:gd name="T0" fmla="*/ 16 w 32"/>
                <a:gd name="T1" fmla="*/ 7 h 35"/>
                <a:gd name="T2" fmla="*/ 7 w 32"/>
                <a:gd name="T3" fmla="*/ 1 h 35"/>
                <a:gd name="T4" fmla="*/ 9 w 32"/>
                <a:gd name="T5" fmla="*/ 17 h 35"/>
                <a:gd name="T6" fmla="*/ 18 w 32"/>
                <a:gd name="T7" fmla="*/ 20 h 35"/>
                <a:gd name="T8" fmla="*/ 16 w 32"/>
                <a:gd name="T9" fmla="*/ 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1" name="Freeform 108"/>
            <p:cNvSpPr>
              <a:spLocks/>
            </p:cNvSpPr>
            <p:nvPr/>
          </p:nvSpPr>
          <p:spPr bwMode="ltGray">
            <a:xfrm>
              <a:off x="2526" y="1398"/>
              <a:ext cx="761" cy="542"/>
            </a:xfrm>
            <a:custGeom>
              <a:avLst/>
              <a:gdLst>
                <a:gd name="T0" fmla="*/ 78 w 1016"/>
                <a:gd name="T1" fmla="*/ 495 h 723"/>
                <a:gd name="T2" fmla="*/ 4 w 1016"/>
                <a:gd name="T3" fmla="*/ 493 h 723"/>
                <a:gd name="T4" fmla="*/ 19 w 1016"/>
                <a:gd name="T5" fmla="*/ 412 h 723"/>
                <a:gd name="T6" fmla="*/ 91 w 1016"/>
                <a:gd name="T7" fmla="*/ 396 h 723"/>
                <a:gd name="T8" fmla="*/ 87 w 1016"/>
                <a:gd name="T9" fmla="*/ 331 h 723"/>
                <a:gd name="T10" fmla="*/ 130 w 1016"/>
                <a:gd name="T11" fmla="*/ 304 h 723"/>
                <a:gd name="T12" fmla="*/ 207 w 1016"/>
                <a:gd name="T13" fmla="*/ 272 h 723"/>
                <a:gd name="T14" fmla="*/ 246 w 1016"/>
                <a:gd name="T15" fmla="*/ 216 h 723"/>
                <a:gd name="T16" fmla="*/ 275 w 1016"/>
                <a:gd name="T17" fmla="*/ 232 h 723"/>
                <a:gd name="T18" fmla="*/ 356 w 1016"/>
                <a:gd name="T19" fmla="*/ 239 h 723"/>
                <a:gd name="T20" fmla="*/ 404 w 1016"/>
                <a:gd name="T21" fmla="*/ 198 h 723"/>
                <a:gd name="T22" fmla="*/ 441 w 1016"/>
                <a:gd name="T23" fmla="*/ 178 h 723"/>
                <a:gd name="T24" fmla="*/ 431 w 1016"/>
                <a:gd name="T25" fmla="*/ 165 h 723"/>
                <a:gd name="T26" fmla="*/ 433 w 1016"/>
                <a:gd name="T27" fmla="*/ 91 h 723"/>
                <a:gd name="T28" fmla="*/ 381 w 1016"/>
                <a:gd name="T29" fmla="*/ 106 h 723"/>
                <a:gd name="T30" fmla="*/ 361 w 1016"/>
                <a:gd name="T31" fmla="*/ 181 h 723"/>
                <a:gd name="T32" fmla="*/ 303 w 1016"/>
                <a:gd name="T33" fmla="*/ 216 h 723"/>
                <a:gd name="T34" fmla="*/ 252 w 1016"/>
                <a:gd name="T35" fmla="*/ 196 h 723"/>
                <a:gd name="T36" fmla="*/ 223 w 1016"/>
                <a:gd name="T37" fmla="*/ 146 h 723"/>
                <a:gd name="T38" fmla="*/ 286 w 1016"/>
                <a:gd name="T39" fmla="*/ 88 h 723"/>
                <a:gd name="T40" fmla="*/ 352 w 1016"/>
                <a:gd name="T41" fmla="*/ 19 h 723"/>
                <a:gd name="T42" fmla="*/ 430 w 1016"/>
                <a:gd name="T43" fmla="*/ 3 h 723"/>
                <a:gd name="T44" fmla="*/ 484 w 1016"/>
                <a:gd name="T45" fmla="*/ 21 h 723"/>
                <a:gd name="T46" fmla="*/ 556 w 1016"/>
                <a:gd name="T47" fmla="*/ 32 h 723"/>
                <a:gd name="T48" fmla="*/ 598 w 1016"/>
                <a:gd name="T49" fmla="*/ 61 h 723"/>
                <a:gd name="T50" fmla="*/ 621 w 1016"/>
                <a:gd name="T51" fmla="*/ 68 h 723"/>
                <a:gd name="T52" fmla="*/ 657 w 1016"/>
                <a:gd name="T53" fmla="*/ 34 h 723"/>
                <a:gd name="T54" fmla="*/ 680 w 1016"/>
                <a:gd name="T55" fmla="*/ 36 h 723"/>
                <a:gd name="T56" fmla="*/ 756 w 1016"/>
                <a:gd name="T57" fmla="*/ 86 h 723"/>
                <a:gd name="T58" fmla="*/ 720 w 1016"/>
                <a:gd name="T59" fmla="*/ 502 h 723"/>
                <a:gd name="T60" fmla="*/ 626 w 1016"/>
                <a:gd name="T61" fmla="*/ 542 h 723"/>
                <a:gd name="T62" fmla="*/ 557 w 1016"/>
                <a:gd name="T63" fmla="*/ 499 h 723"/>
                <a:gd name="T64" fmla="*/ 491 w 1016"/>
                <a:gd name="T65" fmla="*/ 475 h 723"/>
                <a:gd name="T66" fmla="*/ 563 w 1016"/>
                <a:gd name="T67" fmla="*/ 410 h 723"/>
                <a:gd name="T68" fmla="*/ 628 w 1016"/>
                <a:gd name="T69" fmla="*/ 425 h 723"/>
                <a:gd name="T70" fmla="*/ 661 w 1016"/>
                <a:gd name="T71" fmla="*/ 396 h 723"/>
                <a:gd name="T72" fmla="*/ 640 w 1016"/>
                <a:gd name="T73" fmla="*/ 335 h 723"/>
                <a:gd name="T74" fmla="*/ 578 w 1016"/>
                <a:gd name="T75" fmla="*/ 392 h 723"/>
                <a:gd name="T76" fmla="*/ 507 w 1016"/>
                <a:gd name="T77" fmla="*/ 394 h 723"/>
                <a:gd name="T78" fmla="*/ 450 w 1016"/>
                <a:gd name="T79" fmla="*/ 432 h 723"/>
                <a:gd name="T80" fmla="*/ 446 w 1016"/>
                <a:gd name="T81" fmla="*/ 500 h 723"/>
                <a:gd name="T82" fmla="*/ 395 w 1016"/>
                <a:gd name="T83" fmla="*/ 445 h 723"/>
                <a:gd name="T84" fmla="*/ 327 w 1016"/>
                <a:gd name="T85" fmla="*/ 385 h 723"/>
                <a:gd name="T86" fmla="*/ 327 w 1016"/>
                <a:gd name="T87" fmla="*/ 419 h 723"/>
                <a:gd name="T88" fmla="*/ 381 w 1016"/>
                <a:gd name="T89" fmla="*/ 446 h 723"/>
                <a:gd name="T90" fmla="*/ 341 w 1016"/>
                <a:gd name="T91" fmla="*/ 455 h 723"/>
                <a:gd name="T92" fmla="*/ 271 w 1016"/>
                <a:gd name="T93" fmla="*/ 424 h 723"/>
                <a:gd name="T94" fmla="*/ 242 w 1016"/>
                <a:gd name="T95" fmla="*/ 460 h 723"/>
                <a:gd name="T96" fmla="*/ 242 w 1016"/>
                <a:gd name="T97" fmla="*/ 392 h 723"/>
                <a:gd name="T98" fmla="*/ 181 w 1016"/>
                <a:gd name="T99" fmla="*/ 401 h 723"/>
                <a:gd name="T100" fmla="*/ 145 w 1016"/>
                <a:gd name="T101" fmla="*/ 439 h 72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16"/>
                <a:gd name="T154" fmla="*/ 0 h 723"/>
                <a:gd name="T155" fmla="*/ 1016 w 1016"/>
                <a:gd name="T156" fmla="*/ 723 h 72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16" h="723">
                  <a:moveTo>
                    <a:pt x="214" y="612"/>
                  </a:moveTo>
                  <a:cubicBezTo>
                    <a:pt x="204" y="613"/>
                    <a:pt x="199" y="613"/>
                    <a:pt x="191" y="618"/>
                  </a:cubicBezTo>
                  <a:cubicBezTo>
                    <a:pt x="184" y="627"/>
                    <a:pt x="178" y="635"/>
                    <a:pt x="167" y="637"/>
                  </a:cubicBezTo>
                  <a:cubicBezTo>
                    <a:pt x="162" y="639"/>
                    <a:pt x="158" y="640"/>
                    <a:pt x="154" y="643"/>
                  </a:cubicBezTo>
                  <a:cubicBezTo>
                    <a:pt x="143" y="661"/>
                    <a:pt x="124" y="659"/>
                    <a:pt x="104" y="660"/>
                  </a:cubicBezTo>
                  <a:cubicBezTo>
                    <a:pt x="99" y="661"/>
                    <a:pt x="94" y="663"/>
                    <a:pt x="89" y="664"/>
                  </a:cubicBezTo>
                  <a:cubicBezTo>
                    <a:pt x="83" y="663"/>
                    <a:pt x="80" y="660"/>
                    <a:pt x="74" y="658"/>
                  </a:cubicBezTo>
                  <a:cubicBezTo>
                    <a:pt x="68" y="652"/>
                    <a:pt x="60" y="647"/>
                    <a:pt x="52" y="643"/>
                  </a:cubicBezTo>
                  <a:cubicBezTo>
                    <a:pt x="42" y="645"/>
                    <a:pt x="33" y="648"/>
                    <a:pt x="23" y="649"/>
                  </a:cubicBezTo>
                  <a:cubicBezTo>
                    <a:pt x="17" y="652"/>
                    <a:pt x="11" y="653"/>
                    <a:pt x="5" y="657"/>
                  </a:cubicBezTo>
                  <a:cubicBezTo>
                    <a:pt x="0" y="648"/>
                    <a:pt x="3" y="639"/>
                    <a:pt x="7" y="630"/>
                  </a:cubicBezTo>
                  <a:cubicBezTo>
                    <a:pt x="8" y="623"/>
                    <a:pt x="11" y="623"/>
                    <a:pt x="17" y="627"/>
                  </a:cubicBezTo>
                  <a:cubicBezTo>
                    <a:pt x="24" y="615"/>
                    <a:pt x="21" y="609"/>
                    <a:pt x="14" y="598"/>
                  </a:cubicBezTo>
                  <a:cubicBezTo>
                    <a:pt x="13" y="589"/>
                    <a:pt x="15" y="589"/>
                    <a:pt x="23" y="588"/>
                  </a:cubicBezTo>
                  <a:cubicBezTo>
                    <a:pt x="36" y="583"/>
                    <a:pt x="30" y="561"/>
                    <a:pt x="26" y="550"/>
                  </a:cubicBezTo>
                  <a:cubicBezTo>
                    <a:pt x="25" y="543"/>
                    <a:pt x="21" y="537"/>
                    <a:pt x="17" y="531"/>
                  </a:cubicBezTo>
                  <a:cubicBezTo>
                    <a:pt x="21" y="518"/>
                    <a:pt x="38" y="521"/>
                    <a:pt x="50" y="519"/>
                  </a:cubicBezTo>
                  <a:cubicBezTo>
                    <a:pt x="66" y="509"/>
                    <a:pt x="61" y="509"/>
                    <a:pt x="88" y="514"/>
                  </a:cubicBezTo>
                  <a:cubicBezTo>
                    <a:pt x="93" y="518"/>
                    <a:pt x="97" y="519"/>
                    <a:pt x="103" y="520"/>
                  </a:cubicBezTo>
                  <a:cubicBezTo>
                    <a:pt x="109" y="523"/>
                    <a:pt x="115" y="526"/>
                    <a:pt x="121" y="528"/>
                  </a:cubicBezTo>
                  <a:cubicBezTo>
                    <a:pt x="130" y="526"/>
                    <a:pt x="139" y="523"/>
                    <a:pt x="148" y="522"/>
                  </a:cubicBezTo>
                  <a:cubicBezTo>
                    <a:pt x="153" y="519"/>
                    <a:pt x="157" y="518"/>
                    <a:pt x="160" y="513"/>
                  </a:cubicBezTo>
                  <a:cubicBezTo>
                    <a:pt x="162" y="504"/>
                    <a:pt x="162" y="494"/>
                    <a:pt x="166" y="486"/>
                  </a:cubicBezTo>
                  <a:cubicBezTo>
                    <a:pt x="169" y="472"/>
                    <a:pt x="169" y="447"/>
                    <a:pt x="152" y="444"/>
                  </a:cubicBezTo>
                  <a:cubicBezTo>
                    <a:pt x="136" y="436"/>
                    <a:pt x="165" y="450"/>
                    <a:pt x="116" y="441"/>
                  </a:cubicBezTo>
                  <a:cubicBezTo>
                    <a:pt x="113" y="440"/>
                    <a:pt x="114" y="435"/>
                    <a:pt x="112" y="432"/>
                  </a:cubicBezTo>
                  <a:cubicBezTo>
                    <a:pt x="113" y="409"/>
                    <a:pt x="109" y="418"/>
                    <a:pt x="122" y="412"/>
                  </a:cubicBezTo>
                  <a:cubicBezTo>
                    <a:pt x="130" y="413"/>
                    <a:pt x="145" y="420"/>
                    <a:pt x="145" y="420"/>
                  </a:cubicBezTo>
                  <a:cubicBezTo>
                    <a:pt x="150" y="418"/>
                    <a:pt x="156" y="418"/>
                    <a:pt x="161" y="415"/>
                  </a:cubicBezTo>
                  <a:cubicBezTo>
                    <a:pt x="165" y="410"/>
                    <a:pt x="168" y="409"/>
                    <a:pt x="173" y="406"/>
                  </a:cubicBezTo>
                  <a:cubicBezTo>
                    <a:pt x="178" y="418"/>
                    <a:pt x="184" y="405"/>
                    <a:pt x="191" y="403"/>
                  </a:cubicBezTo>
                  <a:cubicBezTo>
                    <a:pt x="196" y="402"/>
                    <a:pt x="201" y="402"/>
                    <a:pt x="206" y="402"/>
                  </a:cubicBezTo>
                  <a:cubicBezTo>
                    <a:pt x="217" y="398"/>
                    <a:pt x="225" y="394"/>
                    <a:pt x="235" y="388"/>
                  </a:cubicBezTo>
                  <a:cubicBezTo>
                    <a:pt x="237" y="374"/>
                    <a:pt x="242" y="376"/>
                    <a:pt x="257" y="375"/>
                  </a:cubicBezTo>
                  <a:cubicBezTo>
                    <a:pt x="264" y="371"/>
                    <a:pt x="270" y="367"/>
                    <a:pt x="277" y="363"/>
                  </a:cubicBezTo>
                  <a:cubicBezTo>
                    <a:pt x="280" y="357"/>
                    <a:pt x="283" y="354"/>
                    <a:pt x="289" y="351"/>
                  </a:cubicBezTo>
                  <a:cubicBezTo>
                    <a:pt x="292" y="345"/>
                    <a:pt x="295" y="342"/>
                    <a:pt x="301" y="339"/>
                  </a:cubicBezTo>
                  <a:cubicBezTo>
                    <a:pt x="306" y="331"/>
                    <a:pt x="305" y="330"/>
                    <a:pt x="314" y="331"/>
                  </a:cubicBezTo>
                  <a:cubicBezTo>
                    <a:pt x="319" y="339"/>
                    <a:pt x="322" y="337"/>
                    <a:pt x="332" y="336"/>
                  </a:cubicBezTo>
                  <a:cubicBezTo>
                    <a:pt x="340" y="322"/>
                    <a:pt x="339" y="301"/>
                    <a:pt x="329" y="288"/>
                  </a:cubicBezTo>
                  <a:cubicBezTo>
                    <a:pt x="331" y="271"/>
                    <a:pt x="330" y="270"/>
                    <a:pt x="346" y="273"/>
                  </a:cubicBezTo>
                  <a:cubicBezTo>
                    <a:pt x="354" y="271"/>
                    <a:pt x="360" y="268"/>
                    <a:pt x="367" y="265"/>
                  </a:cubicBezTo>
                  <a:cubicBezTo>
                    <a:pt x="372" y="271"/>
                    <a:pt x="375" y="277"/>
                    <a:pt x="380" y="283"/>
                  </a:cubicBezTo>
                  <a:cubicBezTo>
                    <a:pt x="378" y="292"/>
                    <a:pt x="368" y="295"/>
                    <a:pt x="361" y="300"/>
                  </a:cubicBezTo>
                  <a:cubicBezTo>
                    <a:pt x="358" y="307"/>
                    <a:pt x="360" y="309"/>
                    <a:pt x="367" y="310"/>
                  </a:cubicBezTo>
                  <a:cubicBezTo>
                    <a:pt x="376" y="314"/>
                    <a:pt x="385" y="320"/>
                    <a:pt x="394" y="324"/>
                  </a:cubicBezTo>
                  <a:cubicBezTo>
                    <a:pt x="401" y="322"/>
                    <a:pt x="407" y="322"/>
                    <a:pt x="413" y="318"/>
                  </a:cubicBezTo>
                  <a:cubicBezTo>
                    <a:pt x="421" y="323"/>
                    <a:pt x="427" y="329"/>
                    <a:pt x="436" y="331"/>
                  </a:cubicBezTo>
                  <a:cubicBezTo>
                    <a:pt x="444" y="330"/>
                    <a:pt x="450" y="328"/>
                    <a:pt x="457" y="327"/>
                  </a:cubicBezTo>
                  <a:cubicBezTo>
                    <a:pt x="463" y="324"/>
                    <a:pt x="469" y="321"/>
                    <a:pt x="475" y="319"/>
                  </a:cubicBezTo>
                  <a:cubicBezTo>
                    <a:pt x="479" y="314"/>
                    <a:pt x="481" y="312"/>
                    <a:pt x="487" y="310"/>
                  </a:cubicBezTo>
                  <a:cubicBezTo>
                    <a:pt x="493" y="313"/>
                    <a:pt x="498" y="318"/>
                    <a:pt x="505" y="319"/>
                  </a:cubicBezTo>
                  <a:cubicBezTo>
                    <a:pt x="513" y="318"/>
                    <a:pt x="518" y="314"/>
                    <a:pt x="526" y="312"/>
                  </a:cubicBezTo>
                  <a:cubicBezTo>
                    <a:pt x="523" y="294"/>
                    <a:pt x="526" y="293"/>
                    <a:pt x="539" y="283"/>
                  </a:cubicBezTo>
                  <a:cubicBezTo>
                    <a:pt x="542" y="276"/>
                    <a:pt x="543" y="271"/>
                    <a:pt x="539" y="264"/>
                  </a:cubicBezTo>
                  <a:cubicBezTo>
                    <a:pt x="537" y="255"/>
                    <a:pt x="543" y="258"/>
                    <a:pt x="550" y="259"/>
                  </a:cubicBezTo>
                  <a:cubicBezTo>
                    <a:pt x="556" y="262"/>
                    <a:pt x="559" y="259"/>
                    <a:pt x="565" y="258"/>
                  </a:cubicBezTo>
                  <a:cubicBezTo>
                    <a:pt x="573" y="259"/>
                    <a:pt x="574" y="263"/>
                    <a:pt x="580" y="267"/>
                  </a:cubicBezTo>
                  <a:cubicBezTo>
                    <a:pt x="593" y="264"/>
                    <a:pt x="590" y="260"/>
                    <a:pt x="584" y="250"/>
                  </a:cubicBezTo>
                  <a:cubicBezTo>
                    <a:pt x="583" y="243"/>
                    <a:pt x="581" y="239"/>
                    <a:pt x="589" y="237"/>
                  </a:cubicBezTo>
                  <a:cubicBezTo>
                    <a:pt x="604" y="226"/>
                    <a:pt x="622" y="228"/>
                    <a:pt x="640" y="225"/>
                  </a:cubicBezTo>
                  <a:cubicBezTo>
                    <a:pt x="648" y="221"/>
                    <a:pt x="656" y="219"/>
                    <a:pt x="664" y="214"/>
                  </a:cubicBezTo>
                  <a:cubicBezTo>
                    <a:pt x="666" y="201"/>
                    <a:pt x="656" y="205"/>
                    <a:pt x="644" y="204"/>
                  </a:cubicBezTo>
                  <a:cubicBezTo>
                    <a:pt x="627" y="195"/>
                    <a:pt x="606" y="201"/>
                    <a:pt x="587" y="205"/>
                  </a:cubicBezTo>
                  <a:cubicBezTo>
                    <a:pt x="583" y="211"/>
                    <a:pt x="581" y="219"/>
                    <a:pt x="575" y="220"/>
                  </a:cubicBezTo>
                  <a:cubicBezTo>
                    <a:pt x="561" y="218"/>
                    <a:pt x="555" y="209"/>
                    <a:pt x="541" y="207"/>
                  </a:cubicBezTo>
                  <a:cubicBezTo>
                    <a:pt x="533" y="199"/>
                    <a:pt x="531" y="189"/>
                    <a:pt x="524" y="180"/>
                  </a:cubicBezTo>
                  <a:cubicBezTo>
                    <a:pt x="521" y="164"/>
                    <a:pt x="528" y="153"/>
                    <a:pt x="544" y="150"/>
                  </a:cubicBezTo>
                  <a:cubicBezTo>
                    <a:pt x="564" y="135"/>
                    <a:pt x="532" y="135"/>
                    <a:pt x="568" y="132"/>
                  </a:cubicBezTo>
                  <a:cubicBezTo>
                    <a:pt x="573" y="128"/>
                    <a:pt x="573" y="125"/>
                    <a:pt x="578" y="121"/>
                  </a:cubicBezTo>
                  <a:cubicBezTo>
                    <a:pt x="585" y="107"/>
                    <a:pt x="568" y="109"/>
                    <a:pt x="559" y="108"/>
                  </a:cubicBezTo>
                  <a:cubicBezTo>
                    <a:pt x="555" y="107"/>
                    <a:pt x="552" y="103"/>
                    <a:pt x="548" y="103"/>
                  </a:cubicBezTo>
                  <a:cubicBezTo>
                    <a:pt x="543" y="103"/>
                    <a:pt x="533" y="106"/>
                    <a:pt x="533" y="106"/>
                  </a:cubicBezTo>
                  <a:cubicBezTo>
                    <a:pt x="526" y="114"/>
                    <a:pt x="528" y="116"/>
                    <a:pt x="530" y="126"/>
                  </a:cubicBezTo>
                  <a:cubicBezTo>
                    <a:pt x="529" y="139"/>
                    <a:pt x="520" y="138"/>
                    <a:pt x="508" y="141"/>
                  </a:cubicBezTo>
                  <a:cubicBezTo>
                    <a:pt x="492" y="137"/>
                    <a:pt x="486" y="143"/>
                    <a:pt x="479" y="157"/>
                  </a:cubicBezTo>
                  <a:cubicBezTo>
                    <a:pt x="485" y="173"/>
                    <a:pt x="486" y="169"/>
                    <a:pt x="479" y="186"/>
                  </a:cubicBezTo>
                  <a:cubicBezTo>
                    <a:pt x="483" y="198"/>
                    <a:pt x="493" y="203"/>
                    <a:pt x="499" y="214"/>
                  </a:cubicBezTo>
                  <a:cubicBezTo>
                    <a:pt x="500" y="220"/>
                    <a:pt x="500" y="224"/>
                    <a:pt x="497" y="229"/>
                  </a:cubicBezTo>
                  <a:cubicBezTo>
                    <a:pt x="496" y="236"/>
                    <a:pt x="489" y="240"/>
                    <a:pt x="482" y="241"/>
                  </a:cubicBezTo>
                  <a:cubicBezTo>
                    <a:pt x="474" y="245"/>
                    <a:pt x="474" y="249"/>
                    <a:pt x="470" y="256"/>
                  </a:cubicBezTo>
                  <a:cubicBezTo>
                    <a:pt x="469" y="265"/>
                    <a:pt x="469" y="274"/>
                    <a:pt x="460" y="279"/>
                  </a:cubicBezTo>
                  <a:cubicBezTo>
                    <a:pt x="457" y="286"/>
                    <a:pt x="450" y="288"/>
                    <a:pt x="443" y="289"/>
                  </a:cubicBezTo>
                  <a:cubicBezTo>
                    <a:pt x="436" y="294"/>
                    <a:pt x="430" y="299"/>
                    <a:pt x="422" y="304"/>
                  </a:cubicBezTo>
                  <a:cubicBezTo>
                    <a:pt x="414" y="300"/>
                    <a:pt x="409" y="295"/>
                    <a:pt x="404" y="288"/>
                  </a:cubicBezTo>
                  <a:cubicBezTo>
                    <a:pt x="403" y="282"/>
                    <a:pt x="401" y="276"/>
                    <a:pt x="398" y="270"/>
                  </a:cubicBezTo>
                  <a:cubicBezTo>
                    <a:pt x="397" y="263"/>
                    <a:pt x="392" y="256"/>
                    <a:pt x="389" y="250"/>
                  </a:cubicBezTo>
                  <a:cubicBezTo>
                    <a:pt x="387" y="238"/>
                    <a:pt x="387" y="240"/>
                    <a:pt x="373" y="241"/>
                  </a:cubicBezTo>
                  <a:cubicBezTo>
                    <a:pt x="365" y="244"/>
                    <a:pt x="359" y="251"/>
                    <a:pt x="350" y="253"/>
                  </a:cubicBezTo>
                  <a:cubicBezTo>
                    <a:pt x="346" y="256"/>
                    <a:pt x="341" y="259"/>
                    <a:pt x="337" y="262"/>
                  </a:cubicBezTo>
                  <a:cubicBezTo>
                    <a:pt x="328" y="260"/>
                    <a:pt x="334" y="262"/>
                    <a:pt x="322" y="256"/>
                  </a:cubicBezTo>
                  <a:cubicBezTo>
                    <a:pt x="320" y="255"/>
                    <a:pt x="316" y="253"/>
                    <a:pt x="316" y="253"/>
                  </a:cubicBezTo>
                  <a:cubicBezTo>
                    <a:pt x="312" y="247"/>
                    <a:pt x="306" y="241"/>
                    <a:pt x="302" y="235"/>
                  </a:cubicBezTo>
                  <a:cubicBezTo>
                    <a:pt x="300" y="231"/>
                    <a:pt x="296" y="223"/>
                    <a:pt x="296" y="223"/>
                  </a:cubicBezTo>
                  <a:cubicBezTo>
                    <a:pt x="294" y="214"/>
                    <a:pt x="294" y="204"/>
                    <a:pt x="298" y="195"/>
                  </a:cubicBezTo>
                  <a:cubicBezTo>
                    <a:pt x="299" y="189"/>
                    <a:pt x="301" y="183"/>
                    <a:pt x="304" y="177"/>
                  </a:cubicBezTo>
                  <a:cubicBezTo>
                    <a:pt x="307" y="161"/>
                    <a:pt x="307" y="150"/>
                    <a:pt x="325" y="147"/>
                  </a:cubicBezTo>
                  <a:cubicBezTo>
                    <a:pt x="333" y="143"/>
                    <a:pt x="343" y="140"/>
                    <a:pt x="352" y="138"/>
                  </a:cubicBezTo>
                  <a:cubicBezTo>
                    <a:pt x="358" y="135"/>
                    <a:pt x="363" y="130"/>
                    <a:pt x="370" y="129"/>
                  </a:cubicBezTo>
                  <a:cubicBezTo>
                    <a:pt x="375" y="125"/>
                    <a:pt x="377" y="121"/>
                    <a:pt x="382" y="118"/>
                  </a:cubicBezTo>
                  <a:cubicBezTo>
                    <a:pt x="386" y="112"/>
                    <a:pt x="390" y="108"/>
                    <a:pt x="394" y="102"/>
                  </a:cubicBezTo>
                  <a:cubicBezTo>
                    <a:pt x="395" y="95"/>
                    <a:pt x="399" y="90"/>
                    <a:pt x="403" y="84"/>
                  </a:cubicBezTo>
                  <a:cubicBezTo>
                    <a:pt x="404" y="77"/>
                    <a:pt x="411" y="73"/>
                    <a:pt x="418" y="72"/>
                  </a:cubicBezTo>
                  <a:cubicBezTo>
                    <a:pt x="426" y="68"/>
                    <a:pt x="431" y="62"/>
                    <a:pt x="439" y="57"/>
                  </a:cubicBezTo>
                  <a:cubicBezTo>
                    <a:pt x="446" y="46"/>
                    <a:pt x="458" y="30"/>
                    <a:pt x="470" y="25"/>
                  </a:cubicBezTo>
                  <a:cubicBezTo>
                    <a:pt x="483" y="19"/>
                    <a:pt x="500" y="21"/>
                    <a:pt x="514" y="16"/>
                  </a:cubicBezTo>
                  <a:cubicBezTo>
                    <a:pt x="518" y="13"/>
                    <a:pt x="527" y="8"/>
                    <a:pt x="532" y="7"/>
                  </a:cubicBezTo>
                  <a:cubicBezTo>
                    <a:pt x="538" y="6"/>
                    <a:pt x="545" y="5"/>
                    <a:pt x="551" y="4"/>
                  </a:cubicBezTo>
                  <a:cubicBezTo>
                    <a:pt x="553" y="4"/>
                    <a:pt x="557" y="3"/>
                    <a:pt x="557" y="3"/>
                  </a:cubicBezTo>
                  <a:cubicBezTo>
                    <a:pt x="564" y="0"/>
                    <a:pt x="567" y="3"/>
                    <a:pt x="574" y="4"/>
                  </a:cubicBezTo>
                  <a:cubicBezTo>
                    <a:pt x="580" y="9"/>
                    <a:pt x="582" y="9"/>
                    <a:pt x="589" y="7"/>
                  </a:cubicBezTo>
                  <a:cubicBezTo>
                    <a:pt x="594" y="3"/>
                    <a:pt x="601" y="1"/>
                    <a:pt x="607" y="0"/>
                  </a:cubicBezTo>
                  <a:cubicBezTo>
                    <a:pt x="618" y="1"/>
                    <a:pt x="624" y="2"/>
                    <a:pt x="634" y="4"/>
                  </a:cubicBezTo>
                  <a:cubicBezTo>
                    <a:pt x="640" y="13"/>
                    <a:pt x="634" y="19"/>
                    <a:pt x="629" y="27"/>
                  </a:cubicBezTo>
                  <a:cubicBezTo>
                    <a:pt x="633" y="35"/>
                    <a:pt x="640" y="31"/>
                    <a:pt x="646" y="28"/>
                  </a:cubicBezTo>
                  <a:cubicBezTo>
                    <a:pt x="668" y="29"/>
                    <a:pt x="674" y="31"/>
                    <a:pt x="691" y="34"/>
                  </a:cubicBezTo>
                  <a:cubicBezTo>
                    <a:pt x="696" y="38"/>
                    <a:pt x="696" y="42"/>
                    <a:pt x="703" y="43"/>
                  </a:cubicBezTo>
                  <a:cubicBezTo>
                    <a:pt x="709" y="46"/>
                    <a:pt x="712" y="43"/>
                    <a:pt x="718" y="42"/>
                  </a:cubicBezTo>
                  <a:cubicBezTo>
                    <a:pt x="724" y="39"/>
                    <a:pt x="727" y="41"/>
                    <a:pt x="731" y="46"/>
                  </a:cubicBezTo>
                  <a:cubicBezTo>
                    <a:pt x="735" y="63"/>
                    <a:pt x="734" y="48"/>
                    <a:pt x="742" y="43"/>
                  </a:cubicBezTo>
                  <a:cubicBezTo>
                    <a:pt x="747" y="49"/>
                    <a:pt x="751" y="50"/>
                    <a:pt x="754" y="57"/>
                  </a:cubicBezTo>
                  <a:cubicBezTo>
                    <a:pt x="756" y="69"/>
                    <a:pt x="761" y="58"/>
                    <a:pt x="767" y="54"/>
                  </a:cubicBezTo>
                  <a:cubicBezTo>
                    <a:pt x="773" y="58"/>
                    <a:pt x="779" y="63"/>
                    <a:pt x="785" y="67"/>
                  </a:cubicBezTo>
                  <a:cubicBezTo>
                    <a:pt x="792" y="66"/>
                    <a:pt x="797" y="66"/>
                    <a:pt x="803" y="70"/>
                  </a:cubicBezTo>
                  <a:cubicBezTo>
                    <a:pt x="806" y="77"/>
                    <a:pt x="805" y="78"/>
                    <a:pt x="799" y="82"/>
                  </a:cubicBezTo>
                  <a:cubicBezTo>
                    <a:pt x="796" y="88"/>
                    <a:pt x="792" y="89"/>
                    <a:pt x="787" y="93"/>
                  </a:cubicBezTo>
                  <a:cubicBezTo>
                    <a:pt x="784" y="98"/>
                    <a:pt x="782" y="103"/>
                    <a:pt x="787" y="108"/>
                  </a:cubicBezTo>
                  <a:cubicBezTo>
                    <a:pt x="791" y="112"/>
                    <a:pt x="800" y="118"/>
                    <a:pt x="800" y="118"/>
                  </a:cubicBezTo>
                  <a:cubicBezTo>
                    <a:pt x="810" y="116"/>
                    <a:pt x="798" y="98"/>
                    <a:pt x="812" y="87"/>
                  </a:cubicBezTo>
                  <a:cubicBezTo>
                    <a:pt x="819" y="88"/>
                    <a:pt x="823" y="90"/>
                    <a:pt x="829" y="91"/>
                  </a:cubicBezTo>
                  <a:cubicBezTo>
                    <a:pt x="833" y="94"/>
                    <a:pt x="837" y="97"/>
                    <a:pt x="842" y="99"/>
                  </a:cubicBezTo>
                  <a:cubicBezTo>
                    <a:pt x="856" y="93"/>
                    <a:pt x="847" y="80"/>
                    <a:pt x="836" y="78"/>
                  </a:cubicBezTo>
                  <a:cubicBezTo>
                    <a:pt x="831" y="72"/>
                    <a:pt x="828" y="66"/>
                    <a:pt x="823" y="60"/>
                  </a:cubicBezTo>
                  <a:cubicBezTo>
                    <a:pt x="824" y="42"/>
                    <a:pt x="826" y="34"/>
                    <a:pt x="844" y="30"/>
                  </a:cubicBezTo>
                  <a:cubicBezTo>
                    <a:pt x="857" y="31"/>
                    <a:pt x="866" y="38"/>
                    <a:pt x="877" y="45"/>
                  </a:cubicBezTo>
                  <a:cubicBezTo>
                    <a:pt x="879" y="60"/>
                    <a:pt x="868" y="60"/>
                    <a:pt x="857" y="63"/>
                  </a:cubicBezTo>
                  <a:cubicBezTo>
                    <a:pt x="850" y="68"/>
                    <a:pt x="849" y="74"/>
                    <a:pt x="859" y="76"/>
                  </a:cubicBezTo>
                  <a:cubicBezTo>
                    <a:pt x="864" y="79"/>
                    <a:pt x="877" y="75"/>
                    <a:pt x="877" y="75"/>
                  </a:cubicBezTo>
                  <a:cubicBezTo>
                    <a:pt x="882" y="73"/>
                    <a:pt x="884" y="69"/>
                    <a:pt x="889" y="66"/>
                  </a:cubicBezTo>
                  <a:cubicBezTo>
                    <a:pt x="894" y="57"/>
                    <a:pt x="898" y="50"/>
                    <a:pt x="908" y="48"/>
                  </a:cubicBezTo>
                  <a:cubicBezTo>
                    <a:pt x="920" y="43"/>
                    <a:pt x="931" y="35"/>
                    <a:pt x="943" y="33"/>
                  </a:cubicBezTo>
                  <a:cubicBezTo>
                    <a:pt x="952" y="38"/>
                    <a:pt x="960" y="41"/>
                    <a:pt x="970" y="43"/>
                  </a:cubicBezTo>
                  <a:cubicBezTo>
                    <a:pt x="978" y="47"/>
                    <a:pt x="991" y="47"/>
                    <a:pt x="1000" y="48"/>
                  </a:cubicBezTo>
                  <a:cubicBezTo>
                    <a:pt x="1005" y="51"/>
                    <a:pt x="1009" y="53"/>
                    <a:pt x="1012" y="58"/>
                  </a:cubicBezTo>
                  <a:cubicBezTo>
                    <a:pt x="1016" y="76"/>
                    <a:pt x="1010" y="96"/>
                    <a:pt x="1009" y="115"/>
                  </a:cubicBezTo>
                  <a:cubicBezTo>
                    <a:pt x="1008" y="150"/>
                    <a:pt x="1012" y="215"/>
                    <a:pt x="1004" y="256"/>
                  </a:cubicBezTo>
                  <a:cubicBezTo>
                    <a:pt x="1002" y="273"/>
                    <a:pt x="1000" y="289"/>
                    <a:pt x="998" y="306"/>
                  </a:cubicBezTo>
                  <a:cubicBezTo>
                    <a:pt x="996" y="338"/>
                    <a:pt x="991" y="371"/>
                    <a:pt x="986" y="402"/>
                  </a:cubicBezTo>
                  <a:cubicBezTo>
                    <a:pt x="983" y="442"/>
                    <a:pt x="985" y="539"/>
                    <a:pt x="997" y="574"/>
                  </a:cubicBezTo>
                  <a:cubicBezTo>
                    <a:pt x="1001" y="624"/>
                    <a:pt x="1016" y="662"/>
                    <a:pt x="961" y="670"/>
                  </a:cubicBezTo>
                  <a:cubicBezTo>
                    <a:pt x="954" y="673"/>
                    <a:pt x="949" y="675"/>
                    <a:pt x="941" y="676"/>
                  </a:cubicBezTo>
                  <a:cubicBezTo>
                    <a:pt x="930" y="682"/>
                    <a:pt x="920" y="689"/>
                    <a:pt x="907" y="691"/>
                  </a:cubicBezTo>
                  <a:cubicBezTo>
                    <a:pt x="901" y="695"/>
                    <a:pt x="894" y="699"/>
                    <a:pt x="887" y="700"/>
                  </a:cubicBezTo>
                  <a:cubicBezTo>
                    <a:pt x="876" y="705"/>
                    <a:pt x="862" y="716"/>
                    <a:pt x="851" y="718"/>
                  </a:cubicBezTo>
                  <a:cubicBezTo>
                    <a:pt x="846" y="720"/>
                    <a:pt x="841" y="721"/>
                    <a:pt x="836" y="723"/>
                  </a:cubicBezTo>
                  <a:cubicBezTo>
                    <a:pt x="810" y="719"/>
                    <a:pt x="823" y="711"/>
                    <a:pt x="815" y="691"/>
                  </a:cubicBezTo>
                  <a:cubicBezTo>
                    <a:pt x="814" y="683"/>
                    <a:pt x="813" y="677"/>
                    <a:pt x="809" y="670"/>
                  </a:cubicBezTo>
                  <a:cubicBezTo>
                    <a:pt x="800" y="673"/>
                    <a:pt x="792" y="677"/>
                    <a:pt x="782" y="679"/>
                  </a:cubicBezTo>
                  <a:cubicBezTo>
                    <a:pt x="773" y="678"/>
                    <a:pt x="767" y="676"/>
                    <a:pt x="757" y="675"/>
                  </a:cubicBezTo>
                  <a:cubicBezTo>
                    <a:pt x="750" y="671"/>
                    <a:pt x="751" y="667"/>
                    <a:pt x="743" y="666"/>
                  </a:cubicBezTo>
                  <a:cubicBezTo>
                    <a:pt x="734" y="667"/>
                    <a:pt x="728" y="674"/>
                    <a:pt x="719" y="676"/>
                  </a:cubicBezTo>
                  <a:cubicBezTo>
                    <a:pt x="709" y="683"/>
                    <a:pt x="698" y="677"/>
                    <a:pt x="688" y="675"/>
                  </a:cubicBezTo>
                  <a:cubicBezTo>
                    <a:pt x="684" y="668"/>
                    <a:pt x="682" y="667"/>
                    <a:pt x="674" y="666"/>
                  </a:cubicBezTo>
                  <a:cubicBezTo>
                    <a:pt x="669" y="660"/>
                    <a:pt x="666" y="655"/>
                    <a:pt x="662" y="648"/>
                  </a:cubicBezTo>
                  <a:cubicBezTo>
                    <a:pt x="661" y="642"/>
                    <a:pt x="659" y="639"/>
                    <a:pt x="656" y="634"/>
                  </a:cubicBezTo>
                  <a:cubicBezTo>
                    <a:pt x="661" y="618"/>
                    <a:pt x="654" y="612"/>
                    <a:pt x="643" y="604"/>
                  </a:cubicBezTo>
                  <a:cubicBezTo>
                    <a:pt x="638" y="595"/>
                    <a:pt x="676" y="581"/>
                    <a:pt x="685" y="579"/>
                  </a:cubicBezTo>
                  <a:cubicBezTo>
                    <a:pt x="691" y="576"/>
                    <a:pt x="696" y="571"/>
                    <a:pt x="703" y="570"/>
                  </a:cubicBezTo>
                  <a:cubicBezTo>
                    <a:pt x="714" y="572"/>
                    <a:pt x="723" y="569"/>
                    <a:pt x="733" y="567"/>
                  </a:cubicBezTo>
                  <a:cubicBezTo>
                    <a:pt x="738" y="560"/>
                    <a:pt x="743" y="550"/>
                    <a:pt x="751" y="547"/>
                  </a:cubicBezTo>
                  <a:cubicBezTo>
                    <a:pt x="758" y="552"/>
                    <a:pt x="759" y="553"/>
                    <a:pt x="769" y="552"/>
                  </a:cubicBezTo>
                  <a:cubicBezTo>
                    <a:pt x="774" y="549"/>
                    <a:pt x="778" y="547"/>
                    <a:pt x="784" y="546"/>
                  </a:cubicBezTo>
                  <a:cubicBezTo>
                    <a:pt x="794" y="548"/>
                    <a:pt x="798" y="555"/>
                    <a:pt x="802" y="564"/>
                  </a:cubicBezTo>
                  <a:cubicBezTo>
                    <a:pt x="804" y="574"/>
                    <a:pt x="808" y="571"/>
                    <a:pt x="818" y="570"/>
                  </a:cubicBezTo>
                  <a:cubicBezTo>
                    <a:pt x="829" y="566"/>
                    <a:pt x="818" y="570"/>
                    <a:pt x="839" y="567"/>
                  </a:cubicBezTo>
                  <a:cubicBezTo>
                    <a:pt x="845" y="566"/>
                    <a:pt x="857" y="564"/>
                    <a:pt x="857" y="564"/>
                  </a:cubicBezTo>
                  <a:cubicBezTo>
                    <a:pt x="862" y="562"/>
                    <a:pt x="867" y="561"/>
                    <a:pt x="872" y="559"/>
                  </a:cubicBezTo>
                  <a:cubicBezTo>
                    <a:pt x="886" y="562"/>
                    <a:pt x="881" y="564"/>
                    <a:pt x="898" y="562"/>
                  </a:cubicBezTo>
                  <a:cubicBezTo>
                    <a:pt x="916" y="553"/>
                    <a:pt x="901" y="545"/>
                    <a:pt x="892" y="537"/>
                  </a:cubicBezTo>
                  <a:cubicBezTo>
                    <a:pt x="889" y="534"/>
                    <a:pt x="885" y="532"/>
                    <a:pt x="883" y="528"/>
                  </a:cubicBezTo>
                  <a:cubicBezTo>
                    <a:pt x="882" y="526"/>
                    <a:pt x="881" y="524"/>
                    <a:pt x="880" y="523"/>
                  </a:cubicBezTo>
                  <a:cubicBezTo>
                    <a:pt x="869" y="512"/>
                    <a:pt x="850" y="504"/>
                    <a:pt x="836" y="496"/>
                  </a:cubicBezTo>
                  <a:cubicBezTo>
                    <a:pt x="828" y="486"/>
                    <a:pt x="845" y="479"/>
                    <a:pt x="853" y="474"/>
                  </a:cubicBezTo>
                  <a:cubicBezTo>
                    <a:pt x="854" y="468"/>
                    <a:pt x="857" y="465"/>
                    <a:pt x="859" y="460"/>
                  </a:cubicBezTo>
                  <a:cubicBezTo>
                    <a:pt x="860" y="453"/>
                    <a:pt x="862" y="449"/>
                    <a:pt x="854" y="447"/>
                  </a:cubicBezTo>
                  <a:cubicBezTo>
                    <a:pt x="848" y="444"/>
                    <a:pt x="843" y="447"/>
                    <a:pt x="836" y="448"/>
                  </a:cubicBezTo>
                  <a:cubicBezTo>
                    <a:pt x="829" y="459"/>
                    <a:pt x="822" y="467"/>
                    <a:pt x="809" y="469"/>
                  </a:cubicBezTo>
                  <a:cubicBezTo>
                    <a:pt x="803" y="472"/>
                    <a:pt x="795" y="474"/>
                    <a:pt x="788" y="475"/>
                  </a:cubicBezTo>
                  <a:cubicBezTo>
                    <a:pt x="775" y="485"/>
                    <a:pt x="782" y="484"/>
                    <a:pt x="799" y="486"/>
                  </a:cubicBezTo>
                  <a:cubicBezTo>
                    <a:pt x="802" y="506"/>
                    <a:pt x="782" y="509"/>
                    <a:pt x="772" y="523"/>
                  </a:cubicBezTo>
                  <a:cubicBezTo>
                    <a:pt x="765" y="519"/>
                    <a:pt x="767" y="516"/>
                    <a:pt x="764" y="510"/>
                  </a:cubicBezTo>
                  <a:cubicBezTo>
                    <a:pt x="761" y="493"/>
                    <a:pt x="755" y="484"/>
                    <a:pt x="737" y="483"/>
                  </a:cubicBezTo>
                  <a:cubicBezTo>
                    <a:pt x="730" y="481"/>
                    <a:pt x="726" y="483"/>
                    <a:pt x="724" y="475"/>
                  </a:cubicBezTo>
                  <a:cubicBezTo>
                    <a:pt x="708" y="480"/>
                    <a:pt x="706" y="499"/>
                    <a:pt x="689" y="502"/>
                  </a:cubicBezTo>
                  <a:cubicBezTo>
                    <a:pt x="682" y="510"/>
                    <a:pt x="685" y="521"/>
                    <a:pt x="677" y="526"/>
                  </a:cubicBezTo>
                  <a:cubicBezTo>
                    <a:pt x="673" y="533"/>
                    <a:pt x="670" y="531"/>
                    <a:pt x="664" y="534"/>
                  </a:cubicBezTo>
                  <a:cubicBezTo>
                    <a:pt x="658" y="546"/>
                    <a:pt x="670" y="549"/>
                    <a:pt x="679" y="552"/>
                  </a:cubicBezTo>
                  <a:cubicBezTo>
                    <a:pt x="676" y="564"/>
                    <a:pt x="656" y="578"/>
                    <a:pt x="644" y="580"/>
                  </a:cubicBezTo>
                  <a:cubicBezTo>
                    <a:pt x="630" y="579"/>
                    <a:pt x="626" y="575"/>
                    <a:pt x="614" y="573"/>
                  </a:cubicBezTo>
                  <a:cubicBezTo>
                    <a:pt x="608" y="569"/>
                    <a:pt x="603" y="568"/>
                    <a:pt x="601" y="576"/>
                  </a:cubicBezTo>
                  <a:cubicBezTo>
                    <a:pt x="602" y="584"/>
                    <a:pt x="600" y="585"/>
                    <a:pt x="593" y="588"/>
                  </a:cubicBezTo>
                  <a:cubicBezTo>
                    <a:pt x="584" y="601"/>
                    <a:pt x="584" y="595"/>
                    <a:pt x="596" y="607"/>
                  </a:cubicBezTo>
                  <a:cubicBezTo>
                    <a:pt x="601" y="618"/>
                    <a:pt x="607" y="628"/>
                    <a:pt x="613" y="639"/>
                  </a:cubicBezTo>
                  <a:cubicBezTo>
                    <a:pt x="614" y="647"/>
                    <a:pt x="615" y="651"/>
                    <a:pt x="608" y="655"/>
                  </a:cubicBezTo>
                  <a:cubicBezTo>
                    <a:pt x="604" y="661"/>
                    <a:pt x="600" y="662"/>
                    <a:pt x="596" y="667"/>
                  </a:cubicBezTo>
                  <a:cubicBezTo>
                    <a:pt x="575" y="666"/>
                    <a:pt x="583" y="663"/>
                    <a:pt x="569" y="655"/>
                  </a:cubicBezTo>
                  <a:cubicBezTo>
                    <a:pt x="566" y="651"/>
                    <a:pt x="563" y="646"/>
                    <a:pt x="560" y="642"/>
                  </a:cubicBezTo>
                  <a:cubicBezTo>
                    <a:pt x="559" y="636"/>
                    <a:pt x="541" y="633"/>
                    <a:pt x="556" y="630"/>
                  </a:cubicBezTo>
                  <a:cubicBezTo>
                    <a:pt x="554" y="625"/>
                    <a:pt x="545" y="618"/>
                    <a:pt x="545" y="618"/>
                  </a:cubicBezTo>
                  <a:cubicBezTo>
                    <a:pt x="539" y="608"/>
                    <a:pt x="537" y="600"/>
                    <a:pt x="527" y="594"/>
                  </a:cubicBezTo>
                  <a:cubicBezTo>
                    <a:pt x="521" y="586"/>
                    <a:pt x="519" y="582"/>
                    <a:pt x="515" y="574"/>
                  </a:cubicBezTo>
                  <a:cubicBezTo>
                    <a:pt x="513" y="563"/>
                    <a:pt x="505" y="554"/>
                    <a:pt x="494" y="552"/>
                  </a:cubicBezTo>
                  <a:cubicBezTo>
                    <a:pt x="488" y="544"/>
                    <a:pt x="479" y="539"/>
                    <a:pt x="470" y="535"/>
                  </a:cubicBezTo>
                  <a:cubicBezTo>
                    <a:pt x="459" y="539"/>
                    <a:pt x="450" y="536"/>
                    <a:pt x="442" y="528"/>
                  </a:cubicBezTo>
                  <a:cubicBezTo>
                    <a:pt x="440" y="523"/>
                    <a:pt x="439" y="518"/>
                    <a:pt x="437" y="513"/>
                  </a:cubicBezTo>
                  <a:cubicBezTo>
                    <a:pt x="435" y="504"/>
                    <a:pt x="431" y="502"/>
                    <a:pt x="422" y="501"/>
                  </a:cubicBezTo>
                  <a:cubicBezTo>
                    <a:pt x="412" y="502"/>
                    <a:pt x="409" y="506"/>
                    <a:pt x="401" y="511"/>
                  </a:cubicBezTo>
                  <a:cubicBezTo>
                    <a:pt x="403" y="522"/>
                    <a:pt x="403" y="530"/>
                    <a:pt x="415" y="532"/>
                  </a:cubicBezTo>
                  <a:cubicBezTo>
                    <a:pt x="420" y="536"/>
                    <a:pt x="421" y="539"/>
                    <a:pt x="424" y="544"/>
                  </a:cubicBezTo>
                  <a:cubicBezTo>
                    <a:pt x="425" y="555"/>
                    <a:pt x="424" y="558"/>
                    <a:pt x="436" y="559"/>
                  </a:cubicBezTo>
                  <a:cubicBezTo>
                    <a:pt x="450" y="566"/>
                    <a:pt x="455" y="567"/>
                    <a:pt x="473" y="577"/>
                  </a:cubicBezTo>
                  <a:cubicBezTo>
                    <a:pt x="477" y="584"/>
                    <a:pt x="479" y="585"/>
                    <a:pt x="487" y="586"/>
                  </a:cubicBezTo>
                  <a:cubicBezTo>
                    <a:pt x="488" y="587"/>
                    <a:pt x="490" y="588"/>
                    <a:pt x="491" y="588"/>
                  </a:cubicBezTo>
                  <a:cubicBezTo>
                    <a:pt x="493" y="588"/>
                    <a:pt x="494" y="584"/>
                    <a:pt x="496" y="585"/>
                  </a:cubicBezTo>
                  <a:cubicBezTo>
                    <a:pt x="501" y="587"/>
                    <a:pt x="509" y="595"/>
                    <a:pt x="509" y="595"/>
                  </a:cubicBezTo>
                  <a:cubicBezTo>
                    <a:pt x="513" y="601"/>
                    <a:pt x="514" y="605"/>
                    <a:pt x="506" y="607"/>
                  </a:cubicBezTo>
                  <a:cubicBezTo>
                    <a:pt x="497" y="611"/>
                    <a:pt x="489" y="605"/>
                    <a:pt x="485" y="615"/>
                  </a:cubicBezTo>
                  <a:cubicBezTo>
                    <a:pt x="489" y="623"/>
                    <a:pt x="483" y="627"/>
                    <a:pt x="476" y="628"/>
                  </a:cubicBezTo>
                  <a:cubicBezTo>
                    <a:pt x="471" y="632"/>
                    <a:pt x="467" y="634"/>
                    <a:pt x="460" y="636"/>
                  </a:cubicBezTo>
                  <a:cubicBezTo>
                    <a:pt x="450" y="620"/>
                    <a:pt x="468" y="651"/>
                    <a:pt x="455" y="607"/>
                  </a:cubicBezTo>
                  <a:cubicBezTo>
                    <a:pt x="455" y="606"/>
                    <a:pt x="441" y="599"/>
                    <a:pt x="440" y="598"/>
                  </a:cubicBezTo>
                  <a:cubicBezTo>
                    <a:pt x="436" y="593"/>
                    <a:pt x="426" y="589"/>
                    <a:pt x="419" y="588"/>
                  </a:cubicBezTo>
                  <a:cubicBezTo>
                    <a:pt x="421" y="575"/>
                    <a:pt x="421" y="571"/>
                    <a:pt x="410" y="564"/>
                  </a:cubicBezTo>
                  <a:cubicBezTo>
                    <a:pt x="400" y="548"/>
                    <a:pt x="391" y="568"/>
                    <a:pt x="383" y="573"/>
                  </a:cubicBezTo>
                  <a:cubicBezTo>
                    <a:pt x="375" y="571"/>
                    <a:pt x="369" y="568"/>
                    <a:pt x="362" y="565"/>
                  </a:cubicBezTo>
                  <a:cubicBezTo>
                    <a:pt x="358" y="567"/>
                    <a:pt x="353" y="568"/>
                    <a:pt x="349" y="570"/>
                  </a:cubicBezTo>
                  <a:cubicBezTo>
                    <a:pt x="346" y="576"/>
                    <a:pt x="348" y="578"/>
                    <a:pt x="353" y="583"/>
                  </a:cubicBezTo>
                  <a:cubicBezTo>
                    <a:pt x="357" y="592"/>
                    <a:pt x="357" y="601"/>
                    <a:pt x="353" y="610"/>
                  </a:cubicBezTo>
                  <a:cubicBezTo>
                    <a:pt x="352" y="617"/>
                    <a:pt x="350" y="618"/>
                    <a:pt x="344" y="621"/>
                  </a:cubicBezTo>
                  <a:cubicBezTo>
                    <a:pt x="334" y="619"/>
                    <a:pt x="328" y="621"/>
                    <a:pt x="323" y="613"/>
                  </a:cubicBezTo>
                  <a:cubicBezTo>
                    <a:pt x="324" y="604"/>
                    <a:pt x="324" y="596"/>
                    <a:pt x="328" y="588"/>
                  </a:cubicBezTo>
                  <a:cubicBezTo>
                    <a:pt x="329" y="582"/>
                    <a:pt x="333" y="575"/>
                    <a:pt x="337" y="570"/>
                  </a:cubicBezTo>
                  <a:cubicBezTo>
                    <a:pt x="340" y="557"/>
                    <a:pt x="344" y="549"/>
                    <a:pt x="358" y="546"/>
                  </a:cubicBezTo>
                  <a:cubicBezTo>
                    <a:pt x="369" y="527"/>
                    <a:pt x="354" y="528"/>
                    <a:pt x="340" y="517"/>
                  </a:cubicBezTo>
                  <a:cubicBezTo>
                    <a:pt x="333" y="519"/>
                    <a:pt x="329" y="522"/>
                    <a:pt x="323" y="523"/>
                  </a:cubicBezTo>
                  <a:cubicBezTo>
                    <a:pt x="317" y="528"/>
                    <a:pt x="309" y="530"/>
                    <a:pt x="302" y="534"/>
                  </a:cubicBezTo>
                  <a:cubicBezTo>
                    <a:pt x="295" y="543"/>
                    <a:pt x="290" y="533"/>
                    <a:pt x="284" y="528"/>
                  </a:cubicBezTo>
                  <a:cubicBezTo>
                    <a:pt x="280" y="521"/>
                    <a:pt x="276" y="522"/>
                    <a:pt x="268" y="523"/>
                  </a:cubicBezTo>
                  <a:cubicBezTo>
                    <a:pt x="263" y="525"/>
                    <a:pt x="259" y="528"/>
                    <a:pt x="254" y="531"/>
                  </a:cubicBezTo>
                  <a:cubicBezTo>
                    <a:pt x="247" y="529"/>
                    <a:pt x="245" y="528"/>
                    <a:pt x="242" y="535"/>
                  </a:cubicBezTo>
                  <a:cubicBezTo>
                    <a:pt x="244" y="541"/>
                    <a:pt x="244" y="547"/>
                    <a:pt x="247" y="553"/>
                  </a:cubicBezTo>
                  <a:cubicBezTo>
                    <a:pt x="244" y="561"/>
                    <a:pt x="243" y="562"/>
                    <a:pt x="235" y="559"/>
                  </a:cubicBezTo>
                  <a:cubicBezTo>
                    <a:pt x="230" y="560"/>
                    <a:pt x="225" y="559"/>
                    <a:pt x="221" y="561"/>
                  </a:cubicBezTo>
                  <a:cubicBezTo>
                    <a:pt x="214" y="563"/>
                    <a:pt x="215" y="572"/>
                    <a:pt x="206" y="574"/>
                  </a:cubicBezTo>
                  <a:cubicBezTo>
                    <a:pt x="201" y="578"/>
                    <a:pt x="198" y="581"/>
                    <a:pt x="194" y="586"/>
                  </a:cubicBezTo>
                  <a:cubicBezTo>
                    <a:pt x="191" y="599"/>
                    <a:pt x="193" y="599"/>
                    <a:pt x="208" y="601"/>
                  </a:cubicBezTo>
                  <a:cubicBezTo>
                    <a:pt x="214" y="604"/>
                    <a:pt x="214" y="606"/>
                    <a:pt x="214" y="61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2" name="Freeform 109"/>
            <p:cNvSpPr>
              <a:spLocks/>
            </p:cNvSpPr>
            <p:nvPr/>
          </p:nvSpPr>
          <p:spPr bwMode="ltGray">
            <a:xfrm>
              <a:off x="3232" y="1290"/>
              <a:ext cx="1164" cy="618"/>
            </a:xfrm>
            <a:custGeom>
              <a:avLst/>
              <a:gdLst>
                <a:gd name="T0" fmla="*/ 548 w 1555"/>
                <a:gd name="T1" fmla="*/ 42 h 824"/>
                <a:gd name="T2" fmla="*/ 527 w 1555"/>
                <a:gd name="T3" fmla="*/ 57 h 824"/>
                <a:gd name="T4" fmla="*/ 497 w 1555"/>
                <a:gd name="T5" fmla="*/ 22 h 824"/>
                <a:gd name="T6" fmla="*/ 437 w 1555"/>
                <a:gd name="T7" fmla="*/ 10 h 824"/>
                <a:gd name="T8" fmla="*/ 416 w 1555"/>
                <a:gd name="T9" fmla="*/ 9 h 824"/>
                <a:gd name="T10" fmla="*/ 367 w 1555"/>
                <a:gd name="T11" fmla="*/ 6 h 824"/>
                <a:gd name="T12" fmla="*/ 322 w 1555"/>
                <a:gd name="T13" fmla="*/ 26 h 824"/>
                <a:gd name="T14" fmla="*/ 280 w 1555"/>
                <a:gd name="T15" fmla="*/ 35 h 824"/>
                <a:gd name="T16" fmla="*/ 272 w 1555"/>
                <a:gd name="T17" fmla="*/ 40 h 824"/>
                <a:gd name="T18" fmla="*/ 278 w 1555"/>
                <a:gd name="T19" fmla="*/ 65 h 824"/>
                <a:gd name="T20" fmla="*/ 252 w 1555"/>
                <a:gd name="T21" fmla="*/ 65 h 824"/>
                <a:gd name="T22" fmla="*/ 258 w 1555"/>
                <a:gd name="T23" fmla="*/ 85 h 824"/>
                <a:gd name="T24" fmla="*/ 271 w 1555"/>
                <a:gd name="T25" fmla="*/ 101 h 824"/>
                <a:gd name="T26" fmla="*/ 226 w 1555"/>
                <a:gd name="T27" fmla="*/ 87 h 824"/>
                <a:gd name="T28" fmla="*/ 192 w 1555"/>
                <a:gd name="T29" fmla="*/ 71 h 824"/>
                <a:gd name="T30" fmla="*/ 181 w 1555"/>
                <a:gd name="T31" fmla="*/ 81 h 824"/>
                <a:gd name="T32" fmla="*/ 223 w 1555"/>
                <a:gd name="T33" fmla="*/ 125 h 824"/>
                <a:gd name="T34" fmla="*/ 213 w 1555"/>
                <a:gd name="T35" fmla="*/ 165 h 824"/>
                <a:gd name="T36" fmla="*/ 184 w 1555"/>
                <a:gd name="T37" fmla="*/ 160 h 824"/>
                <a:gd name="T38" fmla="*/ 210 w 1555"/>
                <a:gd name="T39" fmla="*/ 146 h 824"/>
                <a:gd name="T40" fmla="*/ 171 w 1555"/>
                <a:gd name="T41" fmla="*/ 90 h 824"/>
                <a:gd name="T42" fmla="*/ 160 w 1555"/>
                <a:gd name="T43" fmla="*/ 75 h 824"/>
                <a:gd name="T44" fmla="*/ 132 w 1555"/>
                <a:gd name="T45" fmla="*/ 71 h 824"/>
                <a:gd name="T46" fmla="*/ 126 w 1555"/>
                <a:gd name="T47" fmla="*/ 88 h 824"/>
                <a:gd name="T48" fmla="*/ 153 w 1555"/>
                <a:gd name="T49" fmla="*/ 122 h 824"/>
                <a:gd name="T50" fmla="*/ 163 w 1555"/>
                <a:gd name="T51" fmla="*/ 141 h 824"/>
                <a:gd name="T52" fmla="*/ 120 w 1555"/>
                <a:gd name="T53" fmla="*/ 129 h 824"/>
                <a:gd name="T54" fmla="*/ 79 w 1555"/>
                <a:gd name="T55" fmla="*/ 140 h 824"/>
                <a:gd name="T56" fmla="*/ 55 w 1555"/>
                <a:gd name="T57" fmla="*/ 141 h 824"/>
                <a:gd name="T58" fmla="*/ 19 w 1555"/>
                <a:gd name="T59" fmla="*/ 190 h 824"/>
                <a:gd name="T60" fmla="*/ 12 w 1555"/>
                <a:gd name="T61" fmla="*/ 215 h 824"/>
                <a:gd name="T62" fmla="*/ 0 w 1555"/>
                <a:gd name="T63" fmla="*/ 345 h 824"/>
                <a:gd name="T64" fmla="*/ 19 w 1555"/>
                <a:gd name="T65" fmla="*/ 554 h 824"/>
                <a:gd name="T66" fmla="*/ 72 w 1555"/>
                <a:gd name="T67" fmla="*/ 615 h 824"/>
                <a:gd name="T68" fmla="*/ 148 w 1555"/>
                <a:gd name="T69" fmla="*/ 617 h 824"/>
                <a:gd name="T70" fmla="*/ 211 w 1555"/>
                <a:gd name="T71" fmla="*/ 603 h 824"/>
                <a:gd name="T72" fmla="*/ 295 w 1555"/>
                <a:gd name="T73" fmla="*/ 540 h 824"/>
                <a:gd name="T74" fmla="*/ 386 w 1555"/>
                <a:gd name="T75" fmla="*/ 474 h 824"/>
                <a:gd name="T76" fmla="*/ 485 w 1555"/>
                <a:gd name="T77" fmla="*/ 387 h 824"/>
                <a:gd name="T78" fmla="*/ 603 w 1555"/>
                <a:gd name="T79" fmla="*/ 321 h 824"/>
                <a:gd name="T80" fmla="*/ 678 w 1555"/>
                <a:gd name="T81" fmla="*/ 279 h 824"/>
                <a:gd name="T82" fmla="*/ 793 w 1555"/>
                <a:gd name="T83" fmla="*/ 210 h 824"/>
                <a:gd name="T84" fmla="*/ 879 w 1555"/>
                <a:gd name="T85" fmla="*/ 162 h 824"/>
                <a:gd name="T86" fmla="*/ 964 w 1555"/>
                <a:gd name="T87" fmla="*/ 107 h 824"/>
                <a:gd name="T88" fmla="*/ 1067 w 1555"/>
                <a:gd name="T89" fmla="*/ 74 h 824"/>
                <a:gd name="T90" fmla="*/ 1124 w 1555"/>
                <a:gd name="T91" fmla="*/ 22 h 824"/>
                <a:gd name="T92" fmla="*/ 1159 w 1555"/>
                <a:gd name="T93" fmla="*/ 15 h 824"/>
                <a:gd name="T94" fmla="*/ 1136 w 1555"/>
                <a:gd name="T95" fmla="*/ 0 h 824"/>
                <a:gd name="T96" fmla="*/ 1045 w 1555"/>
                <a:gd name="T97" fmla="*/ 17 h 824"/>
                <a:gd name="T98" fmla="*/ 1015 w 1555"/>
                <a:gd name="T99" fmla="*/ 43 h 824"/>
                <a:gd name="T100" fmla="*/ 994 w 1555"/>
                <a:gd name="T101" fmla="*/ 72 h 824"/>
                <a:gd name="T102" fmla="*/ 955 w 1555"/>
                <a:gd name="T103" fmla="*/ 59 h 824"/>
                <a:gd name="T104" fmla="*/ 895 w 1555"/>
                <a:gd name="T105" fmla="*/ 54 h 824"/>
                <a:gd name="T106" fmla="*/ 858 w 1555"/>
                <a:gd name="T107" fmla="*/ 57 h 824"/>
                <a:gd name="T108" fmla="*/ 808 w 1555"/>
                <a:gd name="T109" fmla="*/ 40 h 824"/>
                <a:gd name="T110" fmla="*/ 740 w 1555"/>
                <a:gd name="T111" fmla="*/ 68 h 824"/>
                <a:gd name="T112" fmla="*/ 717 w 1555"/>
                <a:gd name="T113" fmla="*/ 60 h 824"/>
                <a:gd name="T114" fmla="*/ 663 w 1555"/>
                <a:gd name="T115" fmla="*/ 40 h 824"/>
                <a:gd name="T116" fmla="*/ 599 w 1555"/>
                <a:gd name="T117" fmla="*/ 59 h 8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55"/>
                <a:gd name="T178" fmla="*/ 0 h 824"/>
                <a:gd name="T179" fmla="*/ 1555 w 1555"/>
                <a:gd name="T180" fmla="*/ 824 h 8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55" h="824">
                  <a:moveTo>
                    <a:pt x="760" y="58"/>
                  </a:moveTo>
                  <a:cubicBezTo>
                    <a:pt x="748" y="56"/>
                    <a:pt x="744" y="54"/>
                    <a:pt x="732" y="56"/>
                  </a:cubicBezTo>
                  <a:cubicBezTo>
                    <a:pt x="725" y="60"/>
                    <a:pt x="723" y="68"/>
                    <a:pt x="716" y="72"/>
                  </a:cubicBezTo>
                  <a:cubicBezTo>
                    <a:pt x="712" y="74"/>
                    <a:pt x="704" y="76"/>
                    <a:pt x="704" y="76"/>
                  </a:cubicBezTo>
                  <a:cubicBezTo>
                    <a:pt x="694" y="60"/>
                    <a:pt x="695" y="63"/>
                    <a:pt x="676" y="60"/>
                  </a:cubicBezTo>
                  <a:cubicBezTo>
                    <a:pt x="664" y="52"/>
                    <a:pt x="671" y="41"/>
                    <a:pt x="664" y="30"/>
                  </a:cubicBezTo>
                  <a:cubicBezTo>
                    <a:pt x="655" y="16"/>
                    <a:pt x="630" y="12"/>
                    <a:pt x="614" y="8"/>
                  </a:cubicBezTo>
                  <a:cubicBezTo>
                    <a:pt x="592" y="10"/>
                    <a:pt x="602" y="8"/>
                    <a:pt x="584" y="14"/>
                  </a:cubicBezTo>
                  <a:cubicBezTo>
                    <a:pt x="578" y="16"/>
                    <a:pt x="566" y="20"/>
                    <a:pt x="566" y="20"/>
                  </a:cubicBezTo>
                  <a:cubicBezTo>
                    <a:pt x="546" y="15"/>
                    <a:pt x="567" y="23"/>
                    <a:pt x="556" y="12"/>
                  </a:cubicBezTo>
                  <a:cubicBezTo>
                    <a:pt x="551" y="7"/>
                    <a:pt x="538" y="4"/>
                    <a:pt x="532" y="0"/>
                  </a:cubicBezTo>
                  <a:cubicBezTo>
                    <a:pt x="518" y="2"/>
                    <a:pt x="504" y="3"/>
                    <a:pt x="490" y="8"/>
                  </a:cubicBezTo>
                  <a:cubicBezTo>
                    <a:pt x="484" y="25"/>
                    <a:pt x="480" y="29"/>
                    <a:pt x="466" y="38"/>
                  </a:cubicBezTo>
                  <a:cubicBezTo>
                    <a:pt x="448" y="35"/>
                    <a:pt x="450" y="32"/>
                    <a:pt x="430" y="34"/>
                  </a:cubicBezTo>
                  <a:cubicBezTo>
                    <a:pt x="422" y="37"/>
                    <a:pt x="419" y="39"/>
                    <a:pt x="414" y="46"/>
                  </a:cubicBezTo>
                  <a:cubicBezTo>
                    <a:pt x="407" y="45"/>
                    <a:pt x="384" y="42"/>
                    <a:pt x="374" y="46"/>
                  </a:cubicBezTo>
                  <a:cubicBezTo>
                    <a:pt x="372" y="47"/>
                    <a:pt x="372" y="50"/>
                    <a:pt x="370" y="52"/>
                  </a:cubicBezTo>
                  <a:cubicBezTo>
                    <a:pt x="368" y="53"/>
                    <a:pt x="366" y="53"/>
                    <a:pt x="364" y="54"/>
                  </a:cubicBezTo>
                  <a:cubicBezTo>
                    <a:pt x="361" y="63"/>
                    <a:pt x="362" y="67"/>
                    <a:pt x="370" y="72"/>
                  </a:cubicBezTo>
                  <a:cubicBezTo>
                    <a:pt x="374" y="77"/>
                    <a:pt x="377" y="79"/>
                    <a:pt x="372" y="86"/>
                  </a:cubicBezTo>
                  <a:cubicBezTo>
                    <a:pt x="368" y="91"/>
                    <a:pt x="354" y="94"/>
                    <a:pt x="354" y="94"/>
                  </a:cubicBezTo>
                  <a:cubicBezTo>
                    <a:pt x="349" y="90"/>
                    <a:pt x="336" y="86"/>
                    <a:pt x="336" y="86"/>
                  </a:cubicBezTo>
                  <a:cubicBezTo>
                    <a:pt x="326" y="88"/>
                    <a:pt x="322" y="87"/>
                    <a:pt x="316" y="96"/>
                  </a:cubicBezTo>
                  <a:cubicBezTo>
                    <a:pt x="320" y="110"/>
                    <a:pt x="331" y="110"/>
                    <a:pt x="344" y="114"/>
                  </a:cubicBezTo>
                  <a:cubicBezTo>
                    <a:pt x="350" y="116"/>
                    <a:pt x="362" y="120"/>
                    <a:pt x="362" y="120"/>
                  </a:cubicBezTo>
                  <a:cubicBezTo>
                    <a:pt x="367" y="127"/>
                    <a:pt x="372" y="131"/>
                    <a:pt x="362" y="134"/>
                  </a:cubicBezTo>
                  <a:cubicBezTo>
                    <a:pt x="350" y="126"/>
                    <a:pt x="334" y="119"/>
                    <a:pt x="320" y="114"/>
                  </a:cubicBezTo>
                  <a:cubicBezTo>
                    <a:pt x="314" y="115"/>
                    <a:pt x="308" y="115"/>
                    <a:pt x="302" y="116"/>
                  </a:cubicBezTo>
                  <a:cubicBezTo>
                    <a:pt x="298" y="117"/>
                    <a:pt x="290" y="120"/>
                    <a:pt x="290" y="120"/>
                  </a:cubicBezTo>
                  <a:cubicBezTo>
                    <a:pt x="275" y="117"/>
                    <a:pt x="272" y="99"/>
                    <a:pt x="256" y="94"/>
                  </a:cubicBezTo>
                  <a:cubicBezTo>
                    <a:pt x="253" y="95"/>
                    <a:pt x="248" y="94"/>
                    <a:pt x="246" y="96"/>
                  </a:cubicBezTo>
                  <a:cubicBezTo>
                    <a:pt x="243" y="99"/>
                    <a:pt x="242" y="108"/>
                    <a:pt x="242" y="108"/>
                  </a:cubicBezTo>
                  <a:cubicBezTo>
                    <a:pt x="245" y="116"/>
                    <a:pt x="262" y="124"/>
                    <a:pt x="262" y="124"/>
                  </a:cubicBezTo>
                  <a:cubicBezTo>
                    <a:pt x="275" y="143"/>
                    <a:pt x="278" y="153"/>
                    <a:pt x="298" y="166"/>
                  </a:cubicBezTo>
                  <a:cubicBezTo>
                    <a:pt x="306" y="178"/>
                    <a:pt x="306" y="194"/>
                    <a:pt x="314" y="206"/>
                  </a:cubicBezTo>
                  <a:cubicBezTo>
                    <a:pt x="310" y="217"/>
                    <a:pt x="294" y="217"/>
                    <a:pt x="284" y="220"/>
                  </a:cubicBezTo>
                  <a:cubicBezTo>
                    <a:pt x="280" y="221"/>
                    <a:pt x="272" y="224"/>
                    <a:pt x="272" y="224"/>
                  </a:cubicBezTo>
                  <a:cubicBezTo>
                    <a:pt x="261" y="223"/>
                    <a:pt x="250" y="225"/>
                    <a:pt x="246" y="214"/>
                  </a:cubicBezTo>
                  <a:cubicBezTo>
                    <a:pt x="257" y="210"/>
                    <a:pt x="267" y="212"/>
                    <a:pt x="278" y="208"/>
                  </a:cubicBezTo>
                  <a:cubicBezTo>
                    <a:pt x="283" y="201"/>
                    <a:pt x="284" y="203"/>
                    <a:pt x="280" y="194"/>
                  </a:cubicBezTo>
                  <a:cubicBezTo>
                    <a:pt x="280" y="193"/>
                    <a:pt x="245" y="150"/>
                    <a:pt x="242" y="148"/>
                  </a:cubicBezTo>
                  <a:cubicBezTo>
                    <a:pt x="238" y="136"/>
                    <a:pt x="239" y="128"/>
                    <a:pt x="228" y="120"/>
                  </a:cubicBezTo>
                  <a:cubicBezTo>
                    <a:pt x="226" y="114"/>
                    <a:pt x="230" y="102"/>
                    <a:pt x="230" y="102"/>
                  </a:cubicBezTo>
                  <a:cubicBezTo>
                    <a:pt x="210" y="89"/>
                    <a:pt x="242" y="108"/>
                    <a:pt x="214" y="100"/>
                  </a:cubicBezTo>
                  <a:cubicBezTo>
                    <a:pt x="211" y="99"/>
                    <a:pt x="202" y="87"/>
                    <a:pt x="198" y="84"/>
                  </a:cubicBezTo>
                  <a:cubicBezTo>
                    <a:pt x="187" y="86"/>
                    <a:pt x="184" y="86"/>
                    <a:pt x="176" y="94"/>
                  </a:cubicBezTo>
                  <a:cubicBezTo>
                    <a:pt x="174" y="100"/>
                    <a:pt x="172" y="106"/>
                    <a:pt x="170" y="112"/>
                  </a:cubicBezTo>
                  <a:cubicBezTo>
                    <a:pt x="169" y="114"/>
                    <a:pt x="168" y="118"/>
                    <a:pt x="168" y="118"/>
                  </a:cubicBezTo>
                  <a:cubicBezTo>
                    <a:pt x="168" y="119"/>
                    <a:pt x="162" y="144"/>
                    <a:pt x="166" y="148"/>
                  </a:cubicBezTo>
                  <a:cubicBezTo>
                    <a:pt x="175" y="157"/>
                    <a:pt x="194" y="155"/>
                    <a:pt x="204" y="162"/>
                  </a:cubicBezTo>
                  <a:cubicBezTo>
                    <a:pt x="208" y="165"/>
                    <a:pt x="216" y="170"/>
                    <a:pt x="216" y="170"/>
                  </a:cubicBezTo>
                  <a:cubicBezTo>
                    <a:pt x="221" y="184"/>
                    <a:pt x="221" y="178"/>
                    <a:pt x="218" y="188"/>
                  </a:cubicBezTo>
                  <a:cubicBezTo>
                    <a:pt x="204" y="186"/>
                    <a:pt x="205" y="182"/>
                    <a:pt x="194" y="176"/>
                  </a:cubicBezTo>
                  <a:cubicBezTo>
                    <a:pt x="185" y="171"/>
                    <a:pt x="164" y="172"/>
                    <a:pt x="160" y="172"/>
                  </a:cubicBezTo>
                  <a:cubicBezTo>
                    <a:pt x="140" y="159"/>
                    <a:pt x="120" y="169"/>
                    <a:pt x="96" y="170"/>
                  </a:cubicBezTo>
                  <a:cubicBezTo>
                    <a:pt x="99" y="178"/>
                    <a:pt x="103" y="178"/>
                    <a:pt x="106" y="186"/>
                  </a:cubicBezTo>
                  <a:cubicBezTo>
                    <a:pt x="103" y="202"/>
                    <a:pt x="103" y="199"/>
                    <a:pt x="92" y="192"/>
                  </a:cubicBezTo>
                  <a:cubicBezTo>
                    <a:pt x="86" y="183"/>
                    <a:pt x="90" y="184"/>
                    <a:pt x="74" y="188"/>
                  </a:cubicBezTo>
                  <a:cubicBezTo>
                    <a:pt x="70" y="189"/>
                    <a:pt x="62" y="192"/>
                    <a:pt x="62" y="192"/>
                  </a:cubicBezTo>
                  <a:cubicBezTo>
                    <a:pt x="49" y="211"/>
                    <a:pt x="43" y="237"/>
                    <a:pt x="26" y="254"/>
                  </a:cubicBezTo>
                  <a:cubicBezTo>
                    <a:pt x="23" y="266"/>
                    <a:pt x="25" y="259"/>
                    <a:pt x="20" y="274"/>
                  </a:cubicBezTo>
                  <a:cubicBezTo>
                    <a:pt x="19" y="278"/>
                    <a:pt x="16" y="286"/>
                    <a:pt x="16" y="286"/>
                  </a:cubicBezTo>
                  <a:cubicBezTo>
                    <a:pt x="11" y="325"/>
                    <a:pt x="16" y="366"/>
                    <a:pt x="6" y="404"/>
                  </a:cubicBezTo>
                  <a:cubicBezTo>
                    <a:pt x="4" y="423"/>
                    <a:pt x="2" y="441"/>
                    <a:pt x="0" y="460"/>
                  </a:cubicBezTo>
                  <a:cubicBezTo>
                    <a:pt x="1" y="530"/>
                    <a:pt x="3" y="592"/>
                    <a:pt x="14" y="660"/>
                  </a:cubicBezTo>
                  <a:cubicBezTo>
                    <a:pt x="15" y="683"/>
                    <a:pt x="12" y="717"/>
                    <a:pt x="26" y="738"/>
                  </a:cubicBezTo>
                  <a:cubicBezTo>
                    <a:pt x="31" y="759"/>
                    <a:pt x="39" y="781"/>
                    <a:pt x="58" y="794"/>
                  </a:cubicBezTo>
                  <a:cubicBezTo>
                    <a:pt x="66" y="806"/>
                    <a:pt x="81" y="818"/>
                    <a:pt x="96" y="820"/>
                  </a:cubicBezTo>
                  <a:cubicBezTo>
                    <a:pt x="109" y="822"/>
                    <a:pt x="134" y="824"/>
                    <a:pt x="134" y="824"/>
                  </a:cubicBezTo>
                  <a:cubicBezTo>
                    <a:pt x="155" y="823"/>
                    <a:pt x="177" y="823"/>
                    <a:pt x="198" y="822"/>
                  </a:cubicBezTo>
                  <a:cubicBezTo>
                    <a:pt x="210" y="821"/>
                    <a:pt x="234" y="818"/>
                    <a:pt x="234" y="818"/>
                  </a:cubicBezTo>
                  <a:cubicBezTo>
                    <a:pt x="251" y="814"/>
                    <a:pt x="266" y="808"/>
                    <a:pt x="282" y="804"/>
                  </a:cubicBezTo>
                  <a:cubicBezTo>
                    <a:pt x="296" y="795"/>
                    <a:pt x="310" y="785"/>
                    <a:pt x="324" y="776"/>
                  </a:cubicBezTo>
                  <a:cubicBezTo>
                    <a:pt x="341" y="751"/>
                    <a:pt x="370" y="737"/>
                    <a:pt x="394" y="720"/>
                  </a:cubicBezTo>
                  <a:cubicBezTo>
                    <a:pt x="408" y="710"/>
                    <a:pt x="418" y="696"/>
                    <a:pt x="432" y="686"/>
                  </a:cubicBezTo>
                  <a:cubicBezTo>
                    <a:pt x="459" y="667"/>
                    <a:pt x="489" y="650"/>
                    <a:pt x="516" y="632"/>
                  </a:cubicBezTo>
                  <a:cubicBezTo>
                    <a:pt x="524" y="620"/>
                    <a:pt x="539" y="615"/>
                    <a:pt x="550" y="604"/>
                  </a:cubicBezTo>
                  <a:cubicBezTo>
                    <a:pt x="576" y="578"/>
                    <a:pt x="614" y="529"/>
                    <a:pt x="648" y="516"/>
                  </a:cubicBezTo>
                  <a:cubicBezTo>
                    <a:pt x="678" y="486"/>
                    <a:pt x="721" y="456"/>
                    <a:pt x="762" y="446"/>
                  </a:cubicBezTo>
                  <a:cubicBezTo>
                    <a:pt x="775" y="437"/>
                    <a:pt x="791" y="433"/>
                    <a:pt x="806" y="428"/>
                  </a:cubicBezTo>
                  <a:cubicBezTo>
                    <a:pt x="819" y="424"/>
                    <a:pt x="830" y="415"/>
                    <a:pt x="844" y="412"/>
                  </a:cubicBezTo>
                  <a:cubicBezTo>
                    <a:pt x="863" y="399"/>
                    <a:pt x="885" y="379"/>
                    <a:pt x="906" y="372"/>
                  </a:cubicBezTo>
                  <a:cubicBezTo>
                    <a:pt x="935" y="349"/>
                    <a:pt x="973" y="341"/>
                    <a:pt x="1002" y="318"/>
                  </a:cubicBezTo>
                  <a:cubicBezTo>
                    <a:pt x="1020" y="303"/>
                    <a:pt x="1042" y="294"/>
                    <a:pt x="1060" y="280"/>
                  </a:cubicBezTo>
                  <a:cubicBezTo>
                    <a:pt x="1071" y="272"/>
                    <a:pt x="1084" y="259"/>
                    <a:pt x="1098" y="254"/>
                  </a:cubicBezTo>
                  <a:cubicBezTo>
                    <a:pt x="1121" y="237"/>
                    <a:pt x="1149" y="230"/>
                    <a:pt x="1174" y="216"/>
                  </a:cubicBezTo>
                  <a:cubicBezTo>
                    <a:pt x="1193" y="205"/>
                    <a:pt x="1210" y="188"/>
                    <a:pt x="1230" y="180"/>
                  </a:cubicBezTo>
                  <a:cubicBezTo>
                    <a:pt x="1241" y="169"/>
                    <a:pt x="1272" y="146"/>
                    <a:pt x="1288" y="142"/>
                  </a:cubicBezTo>
                  <a:cubicBezTo>
                    <a:pt x="1306" y="130"/>
                    <a:pt x="1329" y="126"/>
                    <a:pt x="1350" y="120"/>
                  </a:cubicBezTo>
                  <a:cubicBezTo>
                    <a:pt x="1375" y="112"/>
                    <a:pt x="1400" y="104"/>
                    <a:pt x="1426" y="98"/>
                  </a:cubicBezTo>
                  <a:cubicBezTo>
                    <a:pt x="1436" y="88"/>
                    <a:pt x="1460" y="80"/>
                    <a:pt x="1474" y="76"/>
                  </a:cubicBezTo>
                  <a:cubicBezTo>
                    <a:pt x="1491" y="65"/>
                    <a:pt x="1485" y="41"/>
                    <a:pt x="1502" y="30"/>
                  </a:cubicBezTo>
                  <a:cubicBezTo>
                    <a:pt x="1506" y="23"/>
                    <a:pt x="1537" y="28"/>
                    <a:pt x="1544" y="26"/>
                  </a:cubicBezTo>
                  <a:cubicBezTo>
                    <a:pt x="1545" y="24"/>
                    <a:pt x="1546" y="22"/>
                    <a:pt x="1548" y="20"/>
                  </a:cubicBezTo>
                  <a:cubicBezTo>
                    <a:pt x="1550" y="19"/>
                    <a:pt x="1555" y="20"/>
                    <a:pt x="1554" y="18"/>
                  </a:cubicBezTo>
                  <a:cubicBezTo>
                    <a:pt x="1549" y="10"/>
                    <a:pt x="1527" y="3"/>
                    <a:pt x="1518" y="0"/>
                  </a:cubicBezTo>
                  <a:cubicBezTo>
                    <a:pt x="1483" y="3"/>
                    <a:pt x="1450" y="10"/>
                    <a:pt x="1414" y="12"/>
                  </a:cubicBezTo>
                  <a:cubicBezTo>
                    <a:pt x="1399" y="17"/>
                    <a:pt x="1405" y="13"/>
                    <a:pt x="1396" y="22"/>
                  </a:cubicBezTo>
                  <a:cubicBezTo>
                    <a:pt x="1394" y="28"/>
                    <a:pt x="1382" y="36"/>
                    <a:pt x="1382" y="36"/>
                  </a:cubicBezTo>
                  <a:cubicBezTo>
                    <a:pt x="1375" y="58"/>
                    <a:pt x="1394" y="54"/>
                    <a:pt x="1356" y="58"/>
                  </a:cubicBezTo>
                  <a:cubicBezTo>
                    <a:pt x="1351" y="66"/>
                    <a:pt x="1347" y="82"/>
                    <a:pt x="1340" y="88"/>
                  </a:cubicBezTo>
                  <a:cubicBezTo>
                    <a:pt x="1336" y="91"/>
                    <a:pt x="1328" y="96"/>
                    <a:pt x="1328" y="96"/>
                  </a:cubicBezTo>
                  <a:cubicBezTo>
                    <a:pt x="1321" y="94"/>
                    <a:pt x="1310" y="86"/>
                    <a:pt x="1310" y="86"/>
                  </a:cubicBezTo>
                  <a:cubicBezTo>
                    <a:pt x="1300" y="71"/>
                    <a:pt x="1296" y="76"/>
                    <a:pt x="1276" y="78"/>
                  </a:cubicBezTo>
                  <a:cubicBezTo>
                    <a:pt x="1261" y="83"/>
                    <a:pt x="1240" y="78"/>
                    <a:pt x="1224" y="76"/>
                  </a:cubicBezTo>
                  <a:cubicBezTo>
                    <a:pt x="1215" y="75"/>
                    <a:pt x="1196" y="72"/>
                    <a:pt x="1196" y="72"/>
                  </a:cubicBezTo>
                  <a:cubicBezTo>
                    <a:pt x="1178" y="66"/>
                    <a:pt x="1188" y="68"/>
                    <a:pt x="1166" y="70"/>
                  </a:cubicBezTo>
                  <a:cubicBezTo>
                    <a:pt x="1159" y="72"/>
                    <a:pt x="1146" y="76"/>
                    <a:pt x="1146" y="76"/>
                  </a:cubicBezTo>
                  <a:cubicBezTo>
                    <a:pt x="1130" y="71"/>
                    <a:pt x="1113" y="69"/>
                    <a:pt x="1096" y="68"/>
                  </a:cubicBezTo>
                  <a:cubicBezTo>
                    <a:pt x="1091" y="61"/>
                    <a:pt x="1088" y="57"/>
                    <a:pt x="1080" y="54"/>
                  </a:cubicBezTo>
                  <a:cubicBezTo>
                    <a:pt x="1061" y="56"/>
                    <a:pt x="1042" y="62"/>
                    <a:pt x="1024" y="68"/>
                  </a:cubicBezTo>
                  <a:cubicBezTo>
                    <a:pt x="1019" y="89"/>
                    <a:pt x="1007" y="87"/>
                    <a:pt x="988" y="90"/>
                  </a:cubicBezTo>
                  <a:cubicBezTo>
                    <a:pt x="985" y="100"/>
                    <a:pt x="985" y="103"/>
                    <a:pt x="974" y="100"/>
                  </a:cubicBezTo>
                  <a:cubicBezTo>
                    <a:pt x="966" y="92"/>
                    <a:pt x="968" y="83"/>
                    <a:pt x="958" y="80"/>
                  </a:cubicBezTo>
                  <a:cubicBezTo>
                    <a:pt x="944" y="85"/>
                    <a:pt x="950" y="82"/>
                    <a:pt x="940" y="88"/>
                  </a:cubicBezTo>
                  <a:cubicBezTo>
                    <a:pt x="921" y="75"/>
                    <a:pt x="908" y="61"/>
                    <a:pt x="886" y="54"/>
                  </a:cubicBezTo>
                  <a:cubicBezTo>
                    <a:pt x="863" y="56"/>
                    <a:pt x="843" y="60"/>
                    <a:pt x="820" y="62"/>
                  </a:cubicBezTo>
                  <a:cubicBezTo>
                    <a:pt x="806" y="67"/>
                    <a:pt x="811" y="74"/>
                    <a:pt x="800" y="78"/>
                  </a:cubicBezTo>
                  <a:cubicBezTo>
                    <a:pt x="782" y="75"/>
                    <a:pt x="773" y="71"/>
                    <a:pt x="760" y="5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3" name="Freeform 110"/>
            <p:cNvSpPr>
              <a:spLocks/>
            </p:cNvSpPr>
            <p:nvPr/>
          </p:nvSpPr>
          <p:spPr bwMode="ltGray">
            <a:xfrm>
              <a:off x="3185" y="1299"/>
              <a:ext cx="141" cy="108"/>
            </a:xfrm>
            <a:custGeom>
              <a:avLst/>
              <a:gdLst>
                <a:gd name="T0" fmla="*/ 128 w 189"/>
                <a:gd name="T1" fmla="*/ 3 h 144"/>
                <a:gd name="T2" fmla="*/ 138 w 189"/>
                <a:gd name="T3" fmla="*/ 3 h 144"/>
                <a:gd name="T4" fmla="*/ 141 w 189"/>
                <a:gd name="T5" fmla="*/ 12 h 144"/>
                <a:gd name="T6" fmla="*/ 140 w 189"/>
                <a:gd name="T7" fmla="*/ 18 h 144"/>
                <a:gd name="T8" fmla="*/ 98 w 189"/>
                <a:gd name="T9" fmla="*/ 33 h 144"/>
                <a:gd name="T10" fmla="*/ 81 w 189"/>
                <a:gd name="T11" fmla="*/ 43 h 144"/>
                <a:gd name="T12" fmla="*/ 72 w 189"/>
                <a:gd name="T13" fmla="*/ 46 h 144"/>
                <a:gd name="T14" fmla="*/ 53 w 189"/>
                <a:gd name="T15" fmla="*/ 61 h 144"/>
                <a:gd name="T16" fmla="*/ 56 w 189"/>
                <a:gd name="T17" fmla="*/ 69 h 144"/>
                <a:gd name="T18" fmla="*/ 62 w 189"/>
                <a:gd name="T19" fmla="*/ 87 h 144"/>
                <a:gd name="T20" fmla="*/ 80 w 189"/>
                <a:gd name="T21" fmla="*/ 94 h 144"/>
                <a:gd name="T22" fmla="*/ 69 w 189"/>
                <a:gd name="T23" fmla="*/ 105 h 144"/>
                <a:gd name="T24" fmla="*/ 62 w 189"/>
                <a:gd name="T25" fmla="*/ 98 h 144"/>
                <a:gd name="T26" fmla="*/ 53 w 189"/>
                <a:gd name="T27" fmla="*/ 101 h 144"/>
                <a:gd name="T28" fmla="*/ 16 w 189"/>
                <a:gd name="T29" fmla="*/ 91 h 144"/>
                <a:gd name="T30" fmla="*/ 14 w 189"/>
                <a:gd name="T31" fmla="*/ 79 h 144"/>
                <a:gd name="T32" fmla="*/ 35 w 189"/>
                <a:gd name="T33" fmla="*/ 67 h 144"/>
                <a:gd name="T34" fmla="*/ 38 w 189"/>
                <a:gd name="T35" fmla="*/ 57 h 144"/>
                <a:gd name="T36" fmla="*/ 35 w 189"/>
                <a:gd name="T37" fmla="*/ 48 h 144"/>
                <a:gd name="T38" fmla="*/ 54 w 189"/>
                <a:gd name="T39" fmla="*/ 34 h 144"/>
                <a:gd name="T40" fmla="*/ 72 w 189"/>
                <a:gd name="T41" fmla="*/ 27 h 144"/>
                <a:gd name="T42" fmla="*/ 84 w 189"/>
                <a:gd name="T43" fmla="*/ 18 h 144"/>
                <a:gd name="T44" fmla="*/ 128 w 189"/>
                <a:gd name="T45" fmla="*/ 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9"/>
                <a:gd name="T70" fmla="*/ 0 h 144"/>
                <a:gd name="T71" fmla="*/ 189 w 189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4" name="Freeform 111"/>
            <p:cNvSpPr>
              <a:spLocks/>
            </p:cNvSpPr>
            <p:nvPr/>
          </p:nvSpPr>
          <p:spPr bwMode="ltGray">
            <a:xfrm>
              <a:off x="3269" y="1403"/>
              <a:ext cx="40" cy="12"/>
            </a:xfrm>
            <a:custGeom>
              <a:avLst/>
              <a:gdLst>
                <a:gd name="T0" fmla="*/ 18 w 53"/>
                <a:gd name="T1" fmla="*/ 0 h 17"/>
                <a:gd name="T2" fmla="*/ 9 w 53"/>
                <a:gd name="T3" fmla="*/ 1 h 17"/>
                <a:gd name="T4" fmla="*/ 24 w 53"/>
                <a:gd name="T5" fmla="*/ 11 h 17"/>
                <a:gd name="T6" fmla="*/ 33 w 53"/>
                <a:gd name="T7" fmla="*/ 10 h 17"/>
                <a:gd name="T8" fmla="*/ 18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7"/>
                <a:gd name="T17" fmla="*/ 53 w 5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5" name="Freeform 112"/>
            <p:cNvSpPr>
              <a:spLocks/>
            </p:cNvSpPr>
            <p:nvPr/>
          </p:nvSpPr>
          <p:spPr bwMode="ltGray">
            <a:xfrm>
              <a:off x="3474" y="1247"/>
              <a:ext cx="42" cy="28"/>
            </a:xfrm>
            <a:custGeom>
              <a:avLst/>
              <a:gdLst>
                <a:gd name="T0" fmla="*/ 42 w 57"/>
                <a:gd name="T1" fmla="*/ 3 h 37"/>
                <a:gd name="T2" fmla="*/ 18 w 57"/>
                <a:gd name="T3" fmla="*/ 18 h 37"/>
                <a:gd name="T4" fmla="*/ 8 w 57"/>
                <a:gd name="T5" fmla="*/ 26 h 37"/>
                <a:gd name="T6" fmla="*/ 7 w 57"/>
                <a:gd name="T7" fmla="*/ 3 h 37"/>
                <a:gd name="T8" fmla="*/ 15 w 57"/>
                <a:gd name="T9" fmla="*/ 0 h 37"/>
                <a:gd name="T10" fmla="*/ 42 w 57"/>
                <a:gd name="T11" fmla="*/ 3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37"/>
                <a:gd name="T20" fmla="*/ 57 w 57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6" name="Freeform 113"/>
            <p:cNvSpPr>
              <a:spLocks/>
            </p:cNvSpPr>
            <p:nvPr/>
          </p:nvSpPr>
          <p:spPr bwMode="ltGray">
            <a:xfrm>
              <a:off x="3504" y="1260"/>
              <a:ext cx="50" cy="20"/>
            </a:xfrm>
            <a:custGeom>
              <a:avLst/>
              <a:gdLst>
                <a:gd name="T0" fmla="*/ 21 w 68"/>
                <a:gd name="T1" fmla="*/ 0 h 26"/>
                <a:gd name="T2" fmla="*/ 8 w 68"/>
                <a:gd name="T3" fmla="*/ 5 h 26"/>
                <a:gd name="T4" fmla="*/ 42 w 68"/>
                <a:gd name="T5" fmla="*/ 20 h 26"/>
                <a:gd name="T6" fmla="*/ 46 w 68"/>
                <a:gd name="T7" fmla="*/ 18 h 26"/>
                <a:gd name="T8" fmla="*/ 21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26"/>
                <a:gd name="T17" fmla="*/ 68 w 6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7" name="Freeform 114"/>
            <p:cNvSpPr>
              <a:spLocks/>
            </p:cNvSpPr>
            <p:nvPr/>
          </p:nvSpPr>
          <p:spPr bwMode="ltGray">
            <a:xfrm>
              <a:off x="3558" y="1263"/>
              <a:ext cx="50" cy="32"/>
            </a:xfrm>
            <a:custGeom>
              <a:avLst/>
              <a:gdLst>
                <a:gd name="T0" fmla="*/ 38 w 66"/>
                <a:gd name="T1" fmla="*/ 7 h 43"/>
                <a:gd name="T2" fmla="*/ 20 w 66"/>
                <a:gd name="T3" fmla="*/ 7 h 43"/>
                <a:gd name="T4" fmla="*/ 8 w 66"/>
                <a:gd name="T5" fmla="*/ 7 h 43"/>
                <a:gd name="T6" fmla="*/ 6 w 66"/>
                <a:gd name="T7" fmla="*/ 26 h 43"/>
                <a:gd name="T8" fmla="*/ 24 w 66"/>
                <a:gd name="T9" fmla="*/ 32 h 43"/>
                <a:gd name="T10" fmla="*/ 47 w 66"/>
                <a:gd name="T11" fmla="*/ 20 h 43"/>
                <a:gd name="T12" fmla="*/ 38 w 66"/>
                <a:gd name="T13" fmla="*/ 7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43"/>
                <a:gd name="T23" fmla="*/ 66 w 6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8" name="Freeform 115"/>
            <p:cNvSpPr>
              <a:spLocks/>
            </p:cNvSpPr>
            <p:nvPr/>
          </p:nvSpPr>
          <p:spPr bwMode="ltGray">
            <a:xfrm>
              <a:off x="3907" y="1290"/>
              <a:ext cx="88" cy="31"/>
            </a:xfrm>
            <a:custGeom>
              <a:avLst/>
              <a:gdLst>
                <a:gd name="T0" fmla="*/ 11 w 117"/>
                <a:gd name="T1" fmla="*/ 0 h 41"/>
                <a:gd name="T2" fmla="*/ 6 w 117"/>
                <a:gd name="T3" fmla="*/ 12 h 41"/>
                <a:gd name="T4" fmla="*/ 38 w 117"/>
                <a:gd name="T5" fmla="*/ 23 h 41"/>
                <a:gd name="T6" fmla="*/ 57 w 117"/>
                <a:gd name="T7" fmla="*/ 27 h 41"/>
                <a:gd name="T8" fmla="*/ 84 w 117"/>
                <a:gd name="T9" fmla="*/ 17 h 41"/>
                <a:gd name="T10" fmla="*/ 59 w 117"/>
                <a:gd name="T11" fmla="*/ 3 h 41"/>
                <a:gd name="T12" fmla="*/ 11 w 117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7"/>
                <a:gd name="T22" fmla="*/ 0 h 41"/>
                <a:gd name="T23" fmla="*/ 117 w 117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9" name="Freeform 116"/>
            <p:cNvSpPr>
              <a:spLocks/>
            </p:cNvSpPr>
            <p:nvPr/>
          </p:nvSpPr>
          <p:spPr bwMode="ltGray">
            <a:xfrm>
              <a:off x="3997" y="1289"/>
              <a:ext cx="46" cy="24"/>
            </a:xfrm>
            <a:custGeom>
              <a:avLst/>
              <a:gdLst>
                <a:gd name="T0" fmla="*/ 24 w 62"/>
                <a:gd name="T1" fmla="*/ 3 h 32"/>
                <a:gd name="T2" fmla="*/ 46 w 62"/>
                <a:gd name="T3" fmla="*/ 7 h 32"/>
                <a:gd name="T4" fmla="*/ 22 w 62"/>
                <a:gd name="T5" fmla="*/ 24 h 32"/>
                <a:gd name="T6" fmla="*/ 4 w 62"/>
                <a:gd name="T7" fmla="*/ 16 h 32"/>
                <a:gd name="T8" fmla="*/ 24 w 62"/>
                <a:gd name="T9" fmla="*/ 3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2"/>
                <a:gd name="T17" fmla="*/ 62 w 6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0" name="Freeform 117"/>
            <p:cNvSpPr>
              <a:spLocks/>
            </p:cNvSpPr>
            <p:nvPr/>
          </p:nvSpPr>
          <p:spPr bwMode="ltGray">
            <a:xfrm>
              <a:off x="3976" y="1318"/>
              <a:ext cx="37" cy="17"/>
            </a:xfrm>
            <a:custGeom>
              <a:avLst/>
              <a:gdLst>
                <a:gd name="T0" fmla="*/ 15 w 49"/>
                <a:gd name="T1" fmla="*/ 1 h 23"/>
                <a:gd name="T2" fmla="*/ 5 w 49"/>
                <a:gd name="T3" fmla="*/ 4 h 23"/>
                <a:gd name="T4" fmla="*/ 29 w 49"/>
                <a:gd name="T5" fmla="*/ 17 h 23"/>
                <a:gd name="T6" fmla="*/ 15 w 49"/>
                <a:gd name="T7" fmla="*/ 1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23"/>
                <a:gd name="T14" fmla="*/ 49 w 49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1" name="Freeform 118"/>
            <p:cNvSpPr>
              <a:spLocks/>
            </p:cNvSpPr>
            <p:nvPr/>
          </p:nvSpPr>
          <p:spPr bwMode="ltGray">
            <a:xfrm>
              <a:off x="4228" y="1542"/>
              <a:ext cx="76" cy="114"/>
            </a:xfrm>
            <a:custGeom>
              <a:avLst/>
              <a:gdLst>
                <a:gd name="T0" fmla="*/ 4 w 102"/>
                <a:gd name="T1" fmla="*/ 0 h 152"/>
                <a:gd name="T2" fmla="*/ 0 w 102"/>
                <a:gd name="T3" fmla="*/ 14 h 152"/>
                <a:gd name="T4" fmla="*/ 10 w 102"/>
                <a:gd name="T5" fmla="*/ 31 h 152"/>
                <a:gd name="T6" fmla="*/ 24 w 102"/>
                <a:gd name="T7" fmla="*/ 54 h 152"/>
                <a:gd name="T8" fmla="*/ 27 w 102"/>
                <a:gd name="T9" fmla="*/ 78 h 152"/>
                <a:gd name="T10" fmla="*/ 60 w 102"/>
                <a:gd name="T11" fmla="*/ 114 h 152"/>
                <a:gd name="T12" fmla="*/ 64 w 102"/>
                <a:gd name="T13" fmla="*/ 93 h 152"/>
                <a:gd name="T14" fmla="*/ 55 w 102"/>
                <a:gd name="T15" fmla="*/ 76 h 152"/>
                <a:gd name="T16" fmla="*/ 46 w 102"/>
                <a:gd name="T17" fmla="*/ 69 h 152"/>
                <a:gd name="T18" fmla="*/ 39 w 102"/>
                <a:gd name="T19" fmla="*/ 56 h 152"/>
                <a:gd name="T20" fmla="*/ 31 w 102"/>
                <a:gd name="T21" fmla="*/ 33 h 152"/>
                <a:gd name="T22" fmla="*/ 3 w 102"/>
                <a:gd name="T23" fmla="*/ 9 h 152"/>
                <a:gd name="T24" fmla="*/ 4 w 102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52"/>
                <a:gd name="T41" fmla="*/ 102 w 102"/>
                <a:gd name="T42" fmla="*/ 152 h 1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2" name="Freeform 119"/>
            <p:cNvSpPr>
              <a:spLocks/>
            </p:cNvSpPr>
            <p:nvPr/>
          </p:nvSpPr>
          <p:spPr bwMode="ltGray">
            <a:xfrm>
              <a:off x="4289" y="1660"/>
              <a:ext cx="55" cy="78"/>
            </a:xfrm>
            <a:custGeom>
              <a:avLst/>
              <a:gdLst>
                <a:gd name="T0" fmla="*/ 48 w 74"/>
                <a:gd name="T1" fmla="*/ 17 h 103"/>
                <a:gd name="T2" fmla="*/ 55 w 74"/>
                <a:gd name="T3" fmla="*/ 30 h 103"/>
                <a:gd name="T4" fmla="*/ 22 w 74"/>
                <a:gd name="T5" fmla="*/ 64 h 103"/>
                <a:gd name="T6" fmla="*/ 24 w 74"/>
                <a:gd name="T7" fmla="*/ 76 h 103"/>
                <a:gd name="T8" fmla="*/ 15 w 74"/>
                <a:gd name="T9" fmla="*/ 71 h 103"/>
                <a:gd name="T10" fmla="*/ 4 w 74"/>
                <a:gd name="T11" fmla="*/ 64 h 103"/>
                <a:gd name="T12" fmla="*/ 0 w 74"/>
                <a:gd name="T13" fmla="*/ 62 h 103"/>
                <a:gd name="T14" fmla="*/ 7 w 74"/>
                <a:gd name="T15" fmla="*/ 44 h 103"/>
                <a:gd name="T16" fmla="*/ 9 w 74"/>
                <a:gd name="T17" fmla="*/ 39 h 103"/>
                <a:gd name="T18" fmla="*/ 1 w 74"/>
                <a:gd name="T19" fmla="*/ 18 h 103"/>
                <a:gd name="T20" fmla="*/ 3 w 74"/>
                <a:gd name="T21" fmla="*/ 11 h 103"/>
                <a:gd name="T22" fmla="*/ 19 w 74"/>
                <a:gd name="T23" fmla="*/ 17 h 103"/>
                <a:gd name="T24" fmla="*/ 27 w 74"/>
                <a:gd name="T25" fmla="*/ 27 h 103"/>
                <a:gd name="T26" fmla="*/ 48 w 74"/>
                <a:gd name="T27" fmla="*/ 17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"/>
                <a:gd name="T43" fmla="*/ 0 h 103"/>
                <a:gd name="T44" fmla="*/ 74 w 74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3" name="Freeform 120"/>
            <p:cNvSpPr>
              <a:spLocks/>
            </p:cNvSpPr>
            <p:nvPr/>
          </p:nvSpPr>
          <p:spPr bwMode="ltGray">
            <a:xfrm>
              <a:off x="4253" y="1740"/>
              <a:ext cx="109" cy="189"/>
            </a:xfrm>
            <a:custGeom>
              <a:avLst/>
              <a:gdLst>
                <a:gd name="T0" fmla="*/ 61 w 146"/>
                <a:gd name="T1" fmla="*/ 75 h 252"/>
                <a:gd name="T2" fmla="*/ 49 w 146"/>
                <a:gd name="T3" fmla="*/ 80 h 252"/>
                <a:gd name="T4" fmla="*/ 48 w 146"/>
                <a:gd name="T5" fmla="*/ 99 h 252"/>
                <a:gd name="T6" fmla="*/ 16 w 146"/>
                <a:gd name="T7" fmla="*/ 110 h 252"/>
                <a:gd name="T8" fmla="*/ 6 w 146"/>
                <a:gd name="T9" fmla="*/ 126 h 252"/>
                <a:gd name="T10" fmla="*/ 15 w 146"/>
                <a:gd name="T11" fmla="*/ 137 h 252"/>
                <a:gd name="T12" fmla="*/ 6 w 146"/>
                <a:gd name="T13" fmla="*/ 149 h 252"/>
                <a:gd name="T14" fmla="*/ 18 w 146"/>
                <a:gd name="T15" fmla="*/ 189 h 252"/>
                <a:gd name="T16" fmla="*/ 21 w 146"/>
                <a:gd name="T17" fmla="*/ 161 h 252"/>
                <a:gd name="T18" fmla="*/ 16 w 146"/>
                <a:gd name="T19" fmla="*/ 144 h 252"/>
                <a:gd name="T20" fmla="*/ 31 w 146"/>
                <a:gd name="T21" fmla="*/ 132 h 252"/>
                <a:gd name="T22" fmla="*/ 39 w 146"/>
                <a:gd name="T23" fmla="*/ 119 h 252"/>
                <a:gd name="T24" fmla="*/ 49 w 146"/>
                <a:gd name="T25" fmla="*/ 131 h 252"/>
                <a:gd name="T26" fmla="*/ 33 w 146"/>
                <a:gd name="T27" fmla="*/ 143 h 252"/>
                <a:gd name="T28" fmla="*/ 42 w 146"/>
                <a:gd name="T29" fmla="*/ 150 h 252"/>
                <a:gd name="T30" fmla="*/ 51 w 146"/>
                <a:gd name="T31" fmla="*/ 134 h 252"/>
                <a:gd name="T32" fmla="*/ 63 w 146"/>
                <a:gd name="T33" fmla="*/ 138 h 252"/>
                <a:gd name="T34" fmla="*/ 78 w 146"/>
                <a:gd name="T35" fmla="*/ 111 h 252"/>
                <a:gd name="T36" fmla="*/ 85 w 146"/>
                <a:gd name="T37" fmla="*/ 117 h 252"/>
                <a:gd name="T38" fmla="*/ 102 w 146"/>
                <a:gd name="T39" fmla="*/ 111 h 252"/>
                <a:gd name="T40" fmla="*/ 109 w 146"/>
                <a:gd name="T41" fmla="*/ 98 h 252"/>
                <a:gd name="T42" fmla="*/ 106 w 146"/>
                <a:gd name="T43" fmla="*/ 83 h 252"/>
                <a:gd name="T44" fmla="*/ 100 w 146"/>
                <a:gd name="T45" fmla="*/ 74 h 252"/>
                <a:gd name="T46" fmla="*/ 91 w 146"/>
                <a:gd name="T47" fmla="*/ 30 h 252"/>
                <a:gd name="T48" fmla="*/ 70 w 146"/>
                <a:gd name="T49" fmla="*/ 0 h 252"/>
                <a:gd name="T50" fmla="*/ 58 w 146"/>
                <a:gd name="T51" fmla="*/ 9 h 252"/>
                <a:gd name="T52" fmla="*/ 72 w 146"/>
                <a:gd name="T53" fmla="*/ 26 h 252"/>
                <a:gd name="T54" fmla="*/ 72 w 146"/>
                <a:gd name="T55" fmla="*/ 48 h 252"/>
                <a:gd name="T56" fmla="*/ 61 w 146"/>
                <a:gd name="T57" fmla="*/ 75 h 2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252"/>
                <a:gd name="T89" fmla="*/ 146 w 146"/>
                <a:gd name="T90" fmla="*/ 252 h 2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4" name="Freeform 121"/>
            <p:cNvSpPr>
              <a:spLocks/>
            </p:cNvSpPr>
            <p:nvPr/>
          </p:nvSpPr>
          <p:spPr bwMode="ltGray">
            <a:xfrm>
              <a:off x="3192" y="1236"/>
              <a:ext cx="52" cy="30"/>
            </a:xfrm>
            <a:custGeom>
              <a:avLst/>
              <a:gdLst>
                <a:gd name="T0" fmla="*/ 44 w 70"/>
                <a:gd name="T1" fmla="*/ 0 h 40"/>
                <a:gd name="T2" fmla="*/ 48 w 70"/>
                <a:gd name="T3" fmla="*/ 15 h 40"/>
                <a:gd name="T4" fmla="*/ 30 w 70"/>
                <a:gd name="T5" fmla="*/ 18 h 40"/>
                <a:gd name="T6" fmla="*/ 23 w 70"/>
                <a:gd name="T7" fmla="*/ 30 h 40"/>
                <a:gd name="T8" fmla="*/ 5 w 70"/>
                <a:gd name="T9" fmla="*/ 29 h 40"/>
                <a:gd name="T10" fmla="*/ 1 w 70"/>
                <a:gd name="T11" fmla="*/ 27 h 40"/>
                <a:gd name="T12" fmla="*/ 25 w 70"/>
                <a:gd name="T13" fmla="*/ 15 h 40"/>
                <a:gd name="T14" fmla="*/ 44 w 70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"/>
                <a:gd name="T25" fmla="*/ 0 h 40"/>
                <a:gd name="T26" fmla="*/ 70 w 70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5" name="Freeform 122"/>
            <p:cNvSpPr>
              <a:spLocks/>
            </p:cNvSpPr>
            <p:nvPr/>
          </p:nvSpPr>
          <p:spPr bwMode="ltGray">
            <a:xfrm>
              <a:off x="3085" y="1245"/>
              <a:ext cx="19" cy="22"/>
            </a:xfrm>
            <a:custGeom>
              <a:avLst/>
              <a:gdLst>
                <a:gd name="T0" fmla="*/ 13 w 26"/>
                <a:gd name="T1" fmla="*/ 0 h 29"/>
                <a:gd name="T2" fmla="*/ 0 w 26"/>
                <a:gd name="T3" fmla="*/ 14 h 29"/>
                <a:gd name="T4" fmla="*/ 13 w 26"/>
                <a:gd name="T5" fmla="*/ 20 h 29"/>
                <a:gd name="T6" fmla="*/ 13 w 2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9"/>
                <a:gd name="T14" fmla="*/ 26 w 2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6" name="Freeform 123"/>
            <p:cNvSpPr>
              <a:spLocks/>
            </p:cNvSpPr>
            <p:nvPr/>
          </p:nvSpPr>
          <p:spPr bwMode="ltGray">
            <a:xfrm>
              <a:off x="3109" y="1244"/>
              <a:ext cx="37" cy="27"/>
            </a:xfrm>
            <a:custGeom>
              <a:avLst/>
              <a:gdLst>
                <a:gd name="T0" fmla="*/ 11 w 49"/>
                <a:gd name="T1" fmla="*/ 4 h 36"/>
                <a:gd name="T2" fmla="*/ 0 w 49"/>
                <a:gd name="T3" fmla="*/ 14 h 36"/>
                <a:gd name="T4" fmla="*/ 5 w 49"/>
                <a:gd name="T5" fmla="*/ 24 h 36"/>
                <a:gd name="T6" fmla="*/ 14 w 49"/>
                <a:gd name="T7" fmla="*/ 27 h 36"/>
                <a:gd name="T8" fmla="*/ 30 w 49"/>
                <a:gd name="T9" fmla="*/ 19 h 36"/>
                <a:gd name="T10" fmla="*/ 11 w 49"/>
                <a:gd name="T11" fmla="*/ 4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36"/>
                <a:gd name="T20" fmla="*/ 49 w 49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7" name="Freeform 124"/>
            <p:cNvSpPr>
              <a:spLocks/>
            </p:cNvSpPr>
            <p:nvPr/>
          </p:nvSpPr>
          <p:spPr bwMode="ltGray">
            <a:xfrm>
              <a:off x="3170" y="1235"/>
              <a:ext cx="20" cy="16"/>
            </a:xfrm>
            <a:custGeom>
              <a:avLst/>
              <a:gdLst>
                <a:gd name="T0" fmla="*/ 8 w 27"/>
                <a:gd name="T1" fmla="*/ 0 h 22"/>
                <a:gd name="T2" fmla="*/ 2 w 27"/>
                <a:gd name="T3" fmla="*/ 9 h 22"/>
                <a:gd name="T4" fmla="*/ 14 w 27"/>
                <a:gd name="T5" fmla="*/ 16 h 22"/>
                <a:gd name="T6" fmla="*/ 8 w 2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2"/>
                <a:gd name="T14" fmla="*/ 27 w 2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8" name="Freeform 125"/>
            <p:cNvSpPr>
              <a:spLocks/>
            </p:cNvSpPr>
            <p:nvPr/>
          </p:nvSpPr>
          <p:spPr bwMode="ltGray">
            <a:xfrm>
              <a:off x="3152" y="1253"/>
              <a:ext cx="15" cy="13"/>
            </a:xfrm>
            <a:custGeom>
              <a:avLst/>
              <a:gdLst>
                <a:gd name="T0" fmla="*/ 8 w 20"/>
                <a:gd name="T1" fmla="*/ 0 h 18"/>
                <a:gd name="T2" fmla="*/ 7 w 20"/>
                <a:gd name="T3" fmla="*/ 13 h 18"/>
                <a:gd name="T4" fmla="*/ 8 w 20"/>
                <a:gd name="T5" fmla="*/ 0 h 18"/>
                <a:gd name="T6" fmla="*/ 0 60000 65536"/>
                <a:gd name="T7" fmla="*/ 0 60000 65536"/>
                <a:gd name="T8" fmla="*/ 0 60000 65536"/>
                <a:gd name="T9" fmla="*/ 0 w 20"/>
                <a:gd name="T10" fmla="*/ 0 h 18"/>
                <a:gd name="T11" fmla="*/ 20 w 2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9" name="Freeform 126"/>
            <p:cNvSpPr>
              <a:spLocks/>
            </p:cNvSpPr>
            <p:nvPr/>
          </p:nvSpPr>
          <p:spPr bwMode="ltGray">
            <a:xfrm>
              <a:off x="4292" y="1269"/>
              <a:ext cx="18" cy="33"/>
            </a:xfrm>
            <a:custGeom>
              <a:avLst/>
              <a:gdLst>
                <a:gd name="T0" fmla="*/ 18 w 24"/>
                <a:gd name="T1" fmla="*/ 0 h 44"/>
                <a:gd name="T2" fmla="*/ 6 w 24"/>
                <a:gd name="T3" fmla="*/ 12 h 44"/>
                <a:gd name="T4" fmla="*/ 0 w 24"/>
                <a:gd name="T5" fmla="*/ 26 h 44"/>
                <a:gd name="T6" fmla="*/ 12 w 24"/>
                <a:gd name="T7" fmla="*/ 30 h 44"/>
                <a:gd name="T8" fmla="*/ 18 w 2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4"/>
                <a:gd name="T17" fmla="*/ 24 w 2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0" name="Freeform 127"/>
            <p:cNvSpPr>
              <a:spLocks/>
            </p:cNvSpPr>
            <p:nvPr/>
          </p:nvSpPr>
          <p:spPr bwMode="ltGray">
            <a:xfrm>
              <a:off x="3408" y="2721"/>
              <a:ext cx="31" cy="18"/>
            </a:xfrm>
            <a:custGeom>
              <a:avLst/>
              <a:gdLst>
                <a:gd name="T0" fmla="*/ 23 w 41"/>
                <a:gd name="T1" fmla="*/ 0 h 24"/>
                <a:gd name="T2" fmla="*/ 20 w 41"/>
                <a:gd name="T3" fmla="*/ 18 h 24"/>
                <a:gd name="T4" fmla="*/ 23 w 41"/>
                <a:gd name="T5" fmla="*/ 0 h 24"/>
                <a:gd name="T6" fmla="*/ 0 60000 65536"/>
                <a:gd name="T7" fmla="*/ 0 60000 65536"/>
                <a:gd name="T8" fmla="*/ 0 60000 65536"/>
                <a:gd name="T9" fmla="*/ 0 w 41"/>
                <a:gd name="T10" fmla="*/ 0 h 24"/>
                <a:gd name="T11" fmla="*/ 41 w 41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1" name="Freeform 128"/>
            <p:cNvSpPr>
              <a:spLocks/>
            </p:cNvSpPr>
            <p:nvPr/>
          </p:nvSpPr>
          <p:spPr bwMode="ltGray">
            <a:xfrm>
              <a:off x="3448" y="2714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2" name="Freeform 129"/>
            <p:cNvSpPr>
              <a:spLocks/>
            </p:cNvSpPr>
            <p:nvPr/>
          </p:nvSpPr>
          <p:spPr bwMode="ltGray">
            <a:xfrm>
              <a:off x="3381" y="2560"/>
              <a:ext cx="9" cy="15"/>
            </a:xfrm>
            <a:custGeom>
              <a:avLst/>
              <a:gdLst>
                <a:gd name="T0" fmla="*/ 7 w 13"/>
                <a:gd name="T1" fmla="*/ 4 h 20"/>
                <a:gd name="T2" fmla="*/ 1 w 13"/>
                <a:gd name="T3" fmla="*/ 8 h 20"/>
                <a:gd name="T4" fmla="*/ 6 w 13"/>
                <a:gd name="T5" fmla="*/ 15 h 20"/>
                <a:gd name="T6" fmla="*/ 7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3" name="Freeform 130"/>
            <p:cNvSpPr>
              <a:spLocks/>
            </p:cNvSpPr>
            <p:nvPr/>
          </p:nvSpPr>
          <p:spPr bwMode="ltGray">
            <a:xfrm>
              <a:off x="3441" y="2487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4" name="Freeform 131"/>
            <p:cNvSpPr>
              <a:spLocks/>
            </p:cNvSpPr>
            <p:nvPr/>
          </p:nvSpPr>
          <p:spPr bwMode="ltGray">
            <a:xfrm>
              <a:off x="3417" y="2486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5" name="Freeform 132"/>
            <p:cNvSpPr>
              <a:spLocks/>
            </p:cNvSpPr>
            <p:nvPr/>
          </p:nvSpPr>
          <p:spPr bwMode="ltGray">
            <a:xfrm>
              <a:off x="3406" y="2508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6" name="Freeform 133"/>
            <p:cNvSpPr>
              <a:spLocks/>
            </p:cNvSpPr>
            <p:nvPr/>
          </p:nvSpPr>
          <p:spPr bwMode="ltGray">
            <a:xfrm>
              <a:off x="3381" y="2542"/>
              <a:ext cx="9" cy="15"/>
            </a:xfrm>
            <a:custGeom>
              <a:avLst/>
              <a:gdLst>
                <a:gd name="T0" fmla="*/ 7 w 13"/>
                <a:gd name="T1" fmla="*/ 4 h 20"/>
                <a:gd name="T2" fmla="*/ 1 w 13"/>
                <a:gd name="T3" fmla="*/ 8 h 20"/>
                <a:gd name="T4" fmla="*/ 6 w 13"/>
                <a:gd name="T5" fmla="*/ 15 h 20"/>
                <a:gd name="T6" fmla="*/ 7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7" name="Freeform 134"/>
            <p:cNvSpPr>
              <a:spLocks/>
            </p:cNvSpPr>
            <p:nvPr/>
          </p:nvSpPr>
          <p:spPr bwMode="ltGray">
            <a:xfrm>
              <a:off x="3400" y="2529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8" name="Freeform 135"/>
            <p:cNvSpPr>
              <a:spLocks/>
            </p:cNvSpPr>
            <p:nvPr/>
          </p:nvSpPr>
          <p:spPr bwMode="ltGray">
            <a:xfrm>
              <a:off x="2667" y="1541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9" name="Freeform 136"/>
            <p:cNvSpPr>
              <a:spLocks/>
            </p:cNvSpPr>
            <p:nvPr/>
          </p:nvSpPr>
          <p:spPr bwMode="ltGray">
            <a:xfrm>
              <a:off x="2606" y="1507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30" name="Freeform 137"/>
            <p:cNvSpPr>
              <a:spLocks/>
            </p:cNvSpPr>
            <p:nvPr/>
          </p:nvSpPr>
          <p:spPr bwMode="ltGray">
            <a:xfrm>
              <a:off x="2387" y="1287"/>
              <a:ext cx="2053" cy="1635"/>
            </a:xfrm>
            <a:custGeom>
              <a:avLst/>
              <a:gdLst>
                <a:gd name="T0" fmla="*/ 544 w 2742"/>
                <a:gd name="T1" fmla="*/ 680 h 2182"/>
                <a:gd name="T2" fmla="*/ 416 w 2742"/>
                <a:gd name="T3" fmla="*/ 643 h 2182"/>
                <a:gd name="T4" fmla="*/ 331 w 2742"/>
                <a:gd name="T5" fmla="*/ 599 h 2182"/>
                <a:gd name="T6" fmla="*/ 174 w 2742"/>
                <a:gd name="T7" fmla="*/ 622 h 2182"/>
                <a:gd name="T8" fmla="*/ 129 w 2742"/>
                <a:gd name="T9" fmla="*/ 673 h 2182"/>
                <a:gd name="T10" fmla="*/ 46 w 2742"/>
                <a:gd name="T11" fmla="*/ 761 h 2182"/>
                <a:gd name="T12" fmla="*/ 16 w 2742"/>
                <a:gd name="T13" fmla="*/ 856 h 2182"/>
                <a:gd name="T14" fmla="*/ 58 w 2742"/>
                <a:gd name="T15" fmla="*/ 1001 h 2182"/>
                <a:gd name="T16" fmla="*/ 145 w 2742"/>
                <a:gd name="T17" fmla="*/ 1058 h 2182"/>
                <a:gd name="T18" fmla="*/ 238 w 2742"/>
                <a:gd name="T19" fmla="*/ 1049 h 2182"/>
                <a:gd name="T20" fmla="*/ 340 w 2742"/>
                <a:gd name="T21" fmla="*/ 1066 h 2182"/>
                <a:gd name="T22" fmla="*/ 394 w 2742"/>
                <a:gd name="T23" fmla="*/ 1136 h 2182"/>
                <a:gd name="T24" fmla="*/ 428 w 2742"/>
                <a:gd name="T25" fmla="*/ 1362 h 2182"/>
                <a:gd name="T26" fmla="*/ 463 w 2742"/>
                <a:gd name="T27" fmla="*/ 1515 h 2182"/>
                <a:gd name="T28" fmla="*/ 494 w 2742"/>
                <a:gd name="T29" fmla="*/ 1620 h 2182"/>
                <a:gd name="T30" fmla="*/ 651 w 2742"/>
                <a:gd name="T31" fmla="*/ 1607 h 2182"/>
                <a:gd name="T32" fmla="*/ 750 w 2742"/>
                <a:gd name="T33" fmla="*/ 1487 h 2182"/>
                <a:gd name="T34" fmla="*/ 813 w 2742"/>
                <a:gd name="T35" fmla="*/ 1374 h 2182"/>
                <a:gd name="T36" fmla="*/ 827 w 2742"/>
                <a:gd name="T37" fmla="*/ 1262 h 2182"/>
                <a:gd name="T38" fmla="*/ 927 w 2742"/>
                <a:gd name="T39" fmla="*/ 1092 h 2182"/>
                <a:gd name="T40" fmla="*/ 994 w 2742"/>
                <a:gd name="T41" fmla="*/ 998 h 2182"/>
                <a:gd name="T42" fmla="*/ 840 w 2742"/>
                <a:gd name="T43" fmla="*/ 931 h 2182"/>
                <a:gd name="T44" fmla="*/ 726 w 2742"/>
                <a:gd name="T45" fmla="*/ 727 h 2182"/>
                <a:gd name="T46" fmla="*/ 813 w 2742"/>
                <a:gd name="T47" fmla="*/ 821 h 2182"/>
                <a:gd name="T48" fmla="*/ 906 w 2742"/>
                <a:gd name="T49" fmla="*/ 955 h 2182"/>
                <a:gd name="T50" fmla="*/ 1063 w 2742"/>
                <a:gd name="T51" fmla="*/ 889 h 2182"/>
                <a:gd name="T52" fmla="*/ 1093 w 2742"/>
                <a:gd name="T53" fmla="*/ 794 h 2182"/>
                <a:gd name="T54" fmla="*/ 1045 w 2742"/>
                <a:gd name="T55" fmla="*/ 778 h 2182"/>
                <a:gd name="T56" fmla="*/ 999 w 2742"/>
                <a:gd name="T57" fmla="*/ 779 h 2182"/>
                <a:gd name="T58" fmla="*/ 925 w 2742"/>
                <a:gd name="T59" fmla="*/ 719 h 2182"/>
                <a:gd name="T60" fmla="*/ 1054 w 2742"/>
                <a:gd name="T61" fmla="*/ 737 h 2182"/>
                <a:gd name="T62" fmla="*/ 1175 w 2742"/>
                <a:gd name="T63" fmla="*/ 767 h 2182"/>
                <a:gd name="T64" fmla="*/ 1289 w 2742"/>
                <a:gd name="T65" fmla="*/ 853 h 2182"/>
                <a:gd name="T66" fmla="*/ 1313 w 2742"/>
                <a:gd name="T67" fmla="*/ 881 h 2182"/>
                <a:gd name="T68" fmla="*/ 1418 w 2742"/>
                <a:gd name="T69" fmla="*/ 959 h 2182"/>
                <a:gd name="T70" fmla="*/ 1601 w 2742"/>
                <a:gd name="T71" fmla="*/ 848 h 2182"/>
                <a:gd name="T72" fmla="*/ 1668 w 2742"/>
                <a:gd name="T73" fmla="*/ 974 h 2182"/>
                <a:gd name="T74" fmla="*/ 1731 w 2742"/>
                <a:gd name="T75" fmla="*/ 971 h 2182"/>
                <a:gd name="T76" fmla="*/ 1700 w 2742"/>
                <a:gd name="T77" fmla="*/ 875 h 2182"/>
                <a:gd name="T78" fmla="*/ 1725 w 2742"/>
                <a:gd name="T79" fmla="*/ 826 h 2182"/>
                <a:gd name="T80" fmla="*/ 1801 w 2742"/>
                <a:gd name="T81" fmla="*/ 659 h 2182"/>
                <a:gd name="T82" fmla="*/ 1776 w 2742"/>
                <a:gd name="T83" fmla="*/ 548 h 2182"/>
                <a:gd name="T84" fmla="*/ 1780 w 2742"/>
                <a:gd name="T85" fmla="*/ 505 h 2182"/>
                <a:gd name="T86" fmla="*/ 1822 w 2742"/>
                <a:gd name="T87" fmla="*/ 592 h 2182"/>
                <a:gd name="T88" fmla="*/ 1836 w 2742"/>
                <a:gd name="T89" fmla="*/ 433 h 2182"/>
                <a:gd name="T90" fmla="*/ 1818 w 2742"/>
                <a:gd name="T91" fmla="*/ 283 h 2182"/>
                <a:gd name="T92" fmla="*/ 1845 w 2742"/>
                <a:gd name="T93" fmla="*/ 171 h 2182"/>
                <a:gd name="T94" fmla="*/ 1891 w 2742"/>
                <a:gd name="T95" fmla="*/ 118 h 2182"/>
                <a:gd name="T96" fmla="*/ 1909 w 2742"/>
                <a:gd name="T97" fmla="*/ 186 h 2182"/>
                <a:gd name="T98" fmla="*/ 2005 w 2742"/>
                <a:gd name="T99" fmla="*/ 225 h 2182"/>
                <a:gd name="T100" fmla="*/ 1935 w 2742"/>
                <a:gd name="T101" fmla="*/ 135 h 2182"/>
                <a:gd name="T102" fmla="*/ 1996 w 2742"/>
                <a:gd name="T103" fmla="*/ 69 h 2182"/>
                <a:gd name="T104" fmla="*/ 1996 w 2742"/>
                <a:gd name="T105" fmla="*/ 31 h 2182"/>
                <a:gd name="T106" fmla="*/ 2034 w 2742"/>
                <a:gd name="T107" fmla="*/ 0 h 21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42"/>
                <a:gd name="T163" fmla="*/ 0 h 2182"/>
                <a:gd name="T164" fmla="*/ 2742 w 2742"/>
                <a:gd name="T165" fmla="*/ 2182 h 218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42" h="2182">
                  <a:moveTo>
                    <a:pt x="926" y="908"/>
                  </a:moveTo>
                  <a:cubicBezTo>
                    <a:pt x="877" y="906"/>
                    <a:pt x="867" y="898"/>
                    <a:pt x="822" y="896"/>
                  </a:cubicBezTo>
                  <a:cubicBezTo>
                    <a:pt x="806" y="893"/>
                    <a:pt x="790" y="887"/>
                    <a:pt x="774" y="884"/>
                  </a:cubicBezTo>
                  <a:cubicBezTo>
                    <a:pt x="768" y="880"/>
                    <a:pt x="756" y="872"/>
                    <a:pt x="756" y="872"/>
                  </a:cubicBezTo>
                  <a:cubicBezTo>
                    <a:pt x="733" y="875"/>
                    <a:pt x="741" y="879"/>
                    <a:pt x="726" y="884"/>
                  </a:cubicBezTo>
                  <a:cubicBezTo>
                    <a:pt x="718" y="895"/>
                    <a:pt x="721" y="897"/>
                    <a:pt x="726" y="908"/>
                  </a:cubicBezTo>
                  <a:cubicBezTo>
                    <a:pt x="728" y="912"/>
                    <a:pt x="730" y="920"/>
                    <a:pt x="730" y="920"/>
                  </a:cubicBezTo>
                  <a:cubicBezTo>
                    <a:pt x="700" y="930"/>
                    <a:pt x="674" y="909"/>
                    <a:pt x="648" y="900"/>
                  </a:cubicBezTo>
                  <a:cubicBezTo>
                    <a:pt x="640" y="876"/>
                    <a:pt x="628" y="879"/>
                    <a:pt x="602" y="876"/>
                  </a:cubicBezTo>
                  <a:cubicBezTo>
                    <a:pt x="593" y="870"/>
                    <a:pt x="591" y="870"/>
                    <a:pt x="580" y="872"/>
                  </a:cubicBezTo>
                  <a:cubicBezTo>
                    <a:pt x="569" y="868"/>
                    <a:pt x="576" y="871"/>
                    <a:pt x="562" y="862"/>
                  </a:cubicBezTo>
                  <a:cubicBezTo>
                    <a:pt x="560" y="861"/>
                    <a:pt x="556" y="858"/>
                    <a:pt x="556" y="858"/>
                  </a:cubicBezTo>
                  <a:cubicBezTo>
                    <a:pt x="554" y="856"/>
                    <a:pt x="550" y="850"/>
                    <a:pt x="550" y="846"/>
                  </a:cubicBezTo>
                  <a:cubicBezTo>
                    <a:pt x="551" y="840"/>
                    <a:pt x="556" y="828"/>
                    <a:pt x="556" y="828"/>
                  </a:cubicBezTo>
                  <a:cubicBezTo>
                    <a:pt x="554" y="796"/>
                    <a:pt x="560" y="791"/>
                    <a:pt x="530" y="794"/>
                  </a:cubicBezTo>
                  <a:cubicBezTo>
                    <a:pt x="519" y="805"/>
                    <a:pt x="518" y="800"/>
                    <a:pt x="506" y="796"/>
                  </a:cubicBezTo>
                  <a:cubicBezTo>
                    <a:pt x="491" y="797"/>
                    <a:pt x="479" y="800"/>
                    <a:pt x="464" y="802"/>
                  </a:cubicBezTo>
                  <a:cubicBezTo>
                    <a:pt x="457" y="801"/>
                    <a:pt x="449" y="802"/>
                    <a:pt x="442" y="800"/>
                  </a:cubicBezTo>
                  <a:cubicBezTo>
                    <a:pt x="440" y="799"/>
                    <a:pt x="438" y="796"/>
                    <a:pt x="436" y="796"/>
                  </a:cubicBezTo>
                  <a:cubicBezTo>
                    <a:pt x="417" y="794"/>
                    <a:pt x="394" y="803"/>
                    <a:pt x="376" y="808"/>
                  </a:cubicBezTo>
                  <a:cubicBezTo>
                    <a:pt x="366" y="811"/>
                    <a:pt x="356" y="815"/>
                    <a:pt x="346" y="818"/>
                  </a:cubicBezTo>
                  <a:cubicBezTo>
                    <a:pt x="340" y="820"/>
                    <a:pt x="328" y="824"/>
                    <a:pt x="328" y="824"/>
                  </a:cubicBezTo>
                  <a:cubicBezTo>
                    <a:pt x="302" y="821"/>
                    <a:pt x="278" y="820"/>
                    <a:pt x="252" y="822"/>
                  </a:cubicBezTo>
                  <a:cubicBezTo>
                    <a:pt x="245" y="824"/>
                    <a:pt x="239" y="826"/>
                    <a:pt x="232" y="830"/>
                  </a:cubicBezTo>
                  <a:cubicBezTo>
                    <a:pt x="231" y="832"/>
                    <a:pt x="231" y="834"/>
                    <a:pt x="230" y="836"/>
                  </a:cubicBezTo>
                  <a:cubicBezTo>
                    <a:pt x="228" y="838"/>
                    <a:pt x="225" y="838"/>
                    <a:pt x="224" y="840"/>
                  </a:cubicBezTo>
                  <a:cubicBezTo>
                    <a:pt x="217" y="852"/>
                    <a:pt x="222" y="860"/>
                    <a:pt x="210" y="866"/>
                  </a:cubicBezTo>
                  <a:cubicBezTo>
                    <a:pt x="204" y="870"/>
                    <a:pt x="198" y="874"/>
                    <a:pt x="192" y="878"/>
                  </a:cubicBezTo>
                  <a:cubicBezTo>
                    <a:pt x="188" y="881"/>
                    <a:pt x="180" y="886"/>
                    <a:pt x="180" y="886"/>
                  </a:cubicBezTo>
                  <a:cubicBezTo>
                    <a:pt x="178" y="891"/>
                    <a:pt x="173" y="893"/>
                    <a:pt x="172" y="898"/>
                  </a:cubicBezTo>
                  <a:cubicBezTo>
                    <a:pt x="170" y="907"/>
                    <a:pt x="174" y="927"/>
                    <a:pt x="164" y="936"/>
                  </a:cubicBezTo>
                  <a:cubicBezTo>
                    <a:pt x="156" y="943"/>
                    <a:pt x="144" y="950"/>
                    <a:pt x="134" y="954"/>
                  </a:cubicBezTo>
                  <a:cubicBezTo>
                    <a:pt x="134" y="954"/>
                    <a:pt x="119" y="959"/>
                    <a:pt x="116" y="960"/>
                  </a:cubicBezTo>
                  <a:cubicBezTo>
                    <a:pt x="114" y="961"/>
                    <a:pt x="110" y="962"/>
                    <a:pt x="110" y="962"/>
                  </a:cubicBezTo>
                  <a:cubicBezTo>
                    <a:pt x="101" y="971"/>
                    <a:pt x="91" y="981"/>
                    <a:pt x="80" y="988"/>
                  </a:cubicBezTo>
                  <a:cubicBezTo>
                    <a:pt x="74" y="998"/>
                    <a:pt x="71" y="1010"/>
                    <a:pt x="62" y="1016"/>
                  </a:cubicBezTo>
                  <a:cubicBezTo>
                    <a:pt x="57" y="1024"/>
                    <a:pt x="49" y="1028"/>
                    <a:pt x="42" y="1036"/>
                  </a:cubicBezTo>
                  <a:cubicBezTo>
                    <a:pt x="35" y="1044"/>
                    <a:pt x="33" y="1056"/>
                    <a:pt x="30" y="1066"/>
                  </a:cubicBezTo>
                  <a:cubicBezTo>
                    <a:pt x="27" y="1074"/>
                    <a:pt x="25" y="1082"/>
                    <a:pt x="22" y="1090"/>
                  </a:cubicBezTo>
                  <a:cubicBezTo>
                    <a:pt x="21" y="1094"/>
                    <a:pt x="18" y="1102"/>
                    <a:pt x="18" y="1102"/>
                  </a:cubicBezTo>
                  <a:cubicBezTo>
                    <a:pt x="21" y="1111"/>
                    <a:pt x="36" y="1126"/>
                    <a:pt x="36" y="1126"/>
                  </a:cubicBezTo>
                  <a:cubicBezTo>
                    <a:pt x="34" y="1133"/>
                    <a:pt x="22" y="1142"/>
                    <a:pt x="22" y="1142"/>
                  </a:cubicBezTo>
                  <a:cubicBezTo>
                    <a:pt x="19" y="1152"/>
                    <a:pt x="23" y="1158"/>
                    <a:pt x="32" y="1164"/>
                  </a:cubicBezTo>
                  <a:cubicBezTo>
                    <a:pt x="38" y="1181"/>
                    <a:pt x="22" y="1205"/>
                    <a:pt x="8" y="1214"/>
                  </a:cubicBezTo>
                  <a:cubicBezTo>
                    <a:pt x="0" y="1238"/>
                    <a:pt x="6" y="1237"/>
                    <a:pt x="16" y="1256"/>
                  </a:cubicBezTo>
                  <a:cubicBezTo>
                    <a:pt x="31" y="1285"/>
                    <a:pt x="40" y="1292"/>
                    <a:pt x="70" y="1302"/>
                  </a:cubicBezTo>
                  <a:cubicBezTo>
                    <a:pt x="80" y="1316"/>
                    <a:pt x="75" y="1311"/>
                    <a:pt x="84" y="1320"/>
                  </a:cubicBezTo>
                  <a:cubicBezTo>
                    <a:pt x="83" y="1326"/>
                    <a:pt x="79" y="1330"/>
                    <a:pt x="78" y="1336"/>
                  </a:cubicBezTo>
                  <a:cubicBezTo>
                    <a:pt x="77" y="1346"/>
                    <a:pt x="93" y="1361"/>
                    <a:pt x="98" y="1368"/>
                  </a:cubicBezTo>
                  <a:cubicBezTo>
                    <a:pt x="103" y="1376"/>
                    <a:pt x="122" y="1382"/>
                    <a:pt x="122" y="1382"/>
                  </a:cubicBezTo>
                  <a:cubicBezTo>
                    <a:pt x="125" y="1381"/>
                    <a:pt x="128" y="1382"/>
                    <a:pt x="130" y="1380"/>
                  </a:cubicBezTo>
                  <a:cubicBezTo>
                    <a:pt x="132" y="1379"/>
                    <a:pt x="130" y="1375"/>
                    <a:pt x="132" y="1374"/>
                  </a:cubicBezTo>
                  <a:cubicBezTo>
                    <a:pt x="134" y="1373"/>
                    <a:pt x="143" y="1384"/>
                    <a:pt x="144" y="1384"/>
                  </a:cubicBezTo>
                  <a:cubicBezTo>
                    <a:pt x="158" y="1396"/>
                    <a:pt x="177" y="1406"/>
                    <a:pt x="194" y="1412"/>
                  </a:cubicBezTo>
                  <a:cubicBezTo>
                    <a:pt x="197" y="1422"/>
                    <a:pt x="202" y="1420"/>
                    <a:pt x="212" y="1418"/>
                  </a:cubicBezTo>
                  <a:cubicBezTo>
                    <a:pt x="216" y="1415"/>
                    <a:pt x="220" y="1413"/>
                    <a:pt x="224" y="1410"/>
                  </a:cubicBezTo>
                  <a:cubicBezTo>
                    <a:pt x="228" y="1408"/>
                    <a:pt x="236" y="1406"/>
                    <a:pt x="236" y="1406"/>
                  </a:cubicBezTo>
                  <a:cubicBezTo>
                    <a:pt x="256" y="1413"/>
                    <a:pt x="278" y="1414"/>
                    <a:pt x="298" y="1416"/>
                  </a:cubicBezTo>
                  <a:cubicBezTo>
                    <a:pt x="307" y="1422"/>
                    <a:pt x="304" y="1427"/>
                    <a:pt x="316" y="1424"/>
                  </a:cubicBezTo>
                  <a:cubicBezTo>
                    <a:pt x="317" y="1416"/>
                    <a:pt x="316" y="1408"/>
                    <a:pt x="318" y="1400"/>
                  </a:cubicBezTo>
                  <a:cubicBezTo>
                    <a:pt x="322" y="1387"/>
                    <a:pt x="342" y="1413"/>
                    <a:pt x="346" y="1414"/>
                  </a:cubicBezTo>
                  <a:cubicBezTo>
                    <a:pt x="355" y="1400"/>
                    <a:pt x="370" y="1401"/>
                    <a:pt x="386" y="1400"/>
                  </a:cubicBezTo>
                  <a:cubicBezTo>
                    <a:pt x="395" y="1397"/>
                    <a:pt x="401" y="1391"/>
                    <a:pt x="410" y="1388"/>
                  </a:cubicBezTo>
                  <a:cubicBezTo>
                    <a:pt x="424" y="1390"/>
                    <a:pt x="438" y="1393"/>
                    <a:pt x="452" y="1398"/>
                  </a:cubicBezTo>
                  <a:cubicBezTo>
                    <a:pt x="454" y="1400"/>
                    <a:pt x="458" y="1406"/>
                    <a:pt x="458" y="1410"/>
                  </a:cubicBezTo>
                  <a:cubicBezTo>
                    <a:pt x="458" y="1414"/>
                    <a:pt x="454" y="1422"/>
                    <a:pt x="454" y="1422"/>
                  </a:cubicBezTo>
                  <a:cubicBezTo>
                    <a:pt x="462" y="1427"/>
                    <a:pt x="471" y="1429"/>
                    <a:pt x="480" y="1432"/>
                  </a:cubicBezTo>
                  <a:cubicBezTo>
                    <a:pt x="482" y="1433"/>
                    <a:pt x="486" y="1434"/>
                    <a:pt x="486" y="1434"/>
                  </a:cubicBezTo>
                  <a:cubicBezTo>
                    <a:pt x="498" y="1430"/>
                    <a:pt x="511" y="1431"/>
                    <a:pt x="522" y="1438"/>
                  </a:cubicBezTo>
                  <a:cubicBezTo>
                    <a:pt x="526" y="1444"/>
                    <a:pt x="530" y="1450"/>
                    <a:pt x="534" y="1456"/>
                  </a:cubicBezTo>
                  <a:cubicBezTo>
                    <a:pt x="537" y="1460"/>
                    <a:pt x="542" y="1468"/>
                    <a:pt x="542" y="1468"/>
                  </a:cubicBezTo>
                  <a:cubicBezTo>
                    <a:pt x="537" y="1484"/>
                    <a:pt x="531" y="1500"/>
                    <a:pt x="526" y="1516"/>
                  </a:cubicBezTo>
                  <a:cubicBezTo>
                    <a:pt x="522" y="1527"/>
                    <a:pt x="525" y="1520"/>
                    <a:pt x="516" y="1534"/>
                  </a:cubicBezTo>
                  <a:cubicBezTo>
                    <a:pt x="515" y="1536"/>
                    <a:pt x="512" y="1540"/>
                    <a:pt x="512" y="1540"/>
                  </a:cubicBezTo>
                  <a:cubicBezTo>
                    <a:pt x="516" y="1577"/>
                    <a:pt x="528" y="1570"/>
                    <a:pt x="546" y="1594"/>
                  </a:cubicBezTo>
                  <a:cubicBezTo>
                    <a:pt x="568" y="1622"/>
                    <a:pt x="585" y="1649"/>
                    <a:pt x="594" y="1684"/>
                  </a:cubicBezTo>
                  <a:cubicBezTo>
                    <a:pt x="593" y="1702"/>
                    <a:pt x="601" y="1747"/>
                    <a:pt x="578" y="1762"/>
                  </a:cubicBezTo>
                  <a:cubicBezTo>
                    <a:pt x="569" y="1790"/>
                    <a:pt x="576" y="1763"/>
                    <a:pt x="572" y="1818"/>
                  </a:cubicBezTo>
                  <a:cubicBezTo>
                    <a:pt x="571" y="1829"/>
                    <a:pt x="560" y="1837"/>
                    <a:pt x="556" y="1848"/>
                  </a:cubicBezTo>
                  <a:cubicBezTo>
                    <a:pt x="560" y="1877"/>
                    <a:pt x="572" y="1890"/>
                    <a:pt x="592" y="1910"/>
                  </a:cubicBezTo>
                  <a:cubicBezTo>
                    <a:pt x="596" y="1914"/>
                    <a:pt x="600" y="1917"/>
                    <a:pt x="602" y="1922"/>
                  </a:cubicBezTo>
                  <a:cubicBezTo>
                    <a:pt x="604" y="1926"/>
                    <a:pt x="606" y="1934"/>
                    <a:pt x="606" y="1934"/>
                  </a:cubicBezTo>
                  <a:cubicBezTo>
                    <a:pt x="608" y="1959"/>
                    <a:pt x="609" y="1976"/>
                    <a:pt x="612" y="1998"/>
                  </a:cubicBezTo>
                  <a:cubicBezTo>
                    <a:pt x="614" y="2012"/>
                    <a:pt x="613" y="2008"/>
                    <a:pt x="618" y="2022"/>
                  </a:cubicBezTo>
                  <a:cubicBezTo>
                    <a:pt x="619" y="2024"/>
                    <a:pt x="620" y="2028"/>
                    <a:pt x="620" y="2028"/>
                  </a:cubicBezTo>
                  <a:cubicBezTo>
                    <a:pt x="622" y="2048"/>
                    <a:pt x="623" y="2060"/>
                    <a:pt x="640" y="2072"/>
                  </a:cubicBezTo>
                  <a:cubicBezTo>
                    <a:pt x="645" y="2079"/>
                    <a:pt x="649" y="2083"/>
                    <a:pt x="656" y="2088"/>
                  </a:cubicBezTo>
                  <a:cubicBezTo>
                    <a:pt x="661" y="2104"/>
                    <a:pt x="669" y="2120"/>
                    <a:pt x="674" y="2136"/>
                  </a:cubicBezTo>
                  <a:cubicBezTo>
                    <a:pt x="673" y="2142"/>
                    <a:pt x="675" y="2149"/>
                    <a:pt x="672" y="2154"/>
                  </a:cubicBezTo>
                  <a:cubicBezTo>
                    <a:pt x="670" y="2158"/>
                    <a:pt x="660" y="2162"/>
                    <a:pt x="660" y="2162"/>
                  </a:cubicBezTo>
                  <a:cubicBezTo>
                    <a:pt x="649" y="2179"/>
                    <a:pt x="678" y="2181"/>
                    <a:pt x="688" y="2182"/>
                  </a:cubicBezTo>
                  <a:cubicBezTo>
                    <a:pt x="716" y="2176"/>
                    <a:pt x="741" y="2170"/>
                    <a:pt x="770" y="2168"/>
                  </a:cubicBezTo>
                  <a:cubicBezTo>
                    <a:pt x="794" y="2164"/>
                    <a:pt x="816" y="2159"/>
                    <a:pt x="840" y="2156"/>
                  </a:cubicBezTo>
                  <a:cubicBezTo>
                    <a:pt x="844" y="2155"/>
                    <a:pt x="848" y="2154"/>
                    <a:pt x="852" y="2152"/>
                  </a:cubicBezTo>
                  <a:cubicBezTo>
                    <a:pt x="854" y="2151"/>
                    <a:pt x="856" y="2149"/>
                    <a:pt x="858" y="2148"/>
                  </a:cubicBezTo>
                  <a:cubicBezTo>
                    <a:pt x="862" y="2146"/>
                    <a:pt x="870" y="2144"/>
                    <a:pt x="870" y="2144"/>
                  </a:cubicBezTo>
                  <a:cubicBezTo>
                    <a:pt x="877" y="2137"/>
                    <a:pt x="884" y="2129"/>
                    <a:pt x="892" y="2124"/>
                  </a:cubicBezTo>
                  <a:cubicBezTo>
                    <a:pt x="897" y="2117"/>
                    <a:pt x="901" y="2113"/>
                    <a:pt x="908" y="2108"/>
                  </a:cubicBezTo>
                  <a:cubicBezTo>
                    <a:pt x="914" y="2099"/>
                    <a:pt x="926" y="2093"/>
                    <a:pt x="936" y="2090"/>
                  </a:cubicBezTo>
                  <a:cubicBezTo>
                    <a:pt x="951" y="2075"/>
                    <a:pt x="965" y="2059"/>
                    <a:pt x="972" y="2038"/>
                  </a:cubicBezTo>
                  <a:cubicBezTo>
                    <a:pt x="971" y="2034"/>
                    <a:pt x="970" y="2030"/>
                    <a:pt x="970" y="2026"/>
                  </a:cubicBezTo>
                  <a:cubicBezTo>
                    <a:pt x="970" y="1985"/>
                    <a:pt x="979" y="1999"/>
                    <a:pt x="1002" y="1984"/>
                  </a:cubicBezTo>
                  <a:cubicBezTo>
                    <a:pt x="1008" y="1976"/>
                    <a:pt x="1013" y="1969"/>
                    <a:pt x="1016" y="1960"/>
                  </a:cubicBezTo>
                  <a:cubicBezTo>
                    <a:pt x="1015" y="1938"/>
                    <a:pt x="1017" y="1912"/>
                    <a:pt x="1004" y="1892"/>
                  </a:cubicBezTo>
                  <a:cubicBezTo>
                    <a:pt x="1009" y="1878"/>
                    <a:pt x="1025" y="1886"/>
                    <a:pt x="1036" y="1890"/>
                  </a:cubicBezTo>
                  <a:cubicBezTo>
                    <a:pt x="1040" y="1896"/>
                    <a:pt x="1040" y="1907"/>
                    <a:pt x="1044" y="1896"/>
                  </a:cubicBezTo>
                  <a:cubicBezTo>
                    <a:pt x="1045" y="1882"/>
                    <a:pt x="1045" y="1868"/>
                    <a:pt x="1046" y="1854"/>
                  </a:cubicBezTo>
                  <a:cubicBezTo>
                    <a:pt x="1047" y="1843"/>
                    <a:pt x="1077" y="1840"/>
                    <a:pt x="1086" y="1834"/>
                  </a:cubicBezTo>
                  <a:cubicBezTo>
                    <a:pt x="1092" y="1825"/>
                    <a:pt x="1105" y="1818"/>
                    <a:pt x="1114" y="1812"/>
                  </a:cubicBezTo>
                  <a:cubicBezTo>
                    <a:pt x="1118" y="1809"/>
                    <a:pt x="1126" y="1804"/>
                    <a:pt x="1126" y="1804"/>
                  </a:cubicBezTo>
                  <a:cubicBezTo>
                    <a:pt x="1137" y="1788"/>
                    <a:pt x="1125" y="1773"/>
                    <a:pt x="1122" y="1756"/>
                  </a:cubicBezTo>
                  <a:cubicBezTo>
                    <a:pt x="1124" y="1742"/>
                    <a:pt x="1126" y="1740"/>
                    <a:pt x="1130" y="1728"/>
                  </a:cubicBezTo>
                  <a:cubicBezTo>
                    <a:pt x="1127" y="1713"/>
                    <a:pt x="1120" y="1712"/>
                    <a:pt x="1110" y="1702"/>
                  </a:cubicBezTo>
                  <a:cubicBezTo>
                    <a:pt x="1108" y="1696"/>
                    <a:pt x="1104" y="1684"/>
                    <a:pt x="1104" y="1684"/>
                  </a:cubicBezTo>
                  <a:cubicBezTo>
                    <a:pt x="1105" y="1664"/>
                    <a:pt x="1105" y="1644"/>
                    <a:pt x="1106" y="1624"/>
                  </a:cubicBezTo>
                  <a:cubicBezTo>
                    <a:pt x="1108" y="1587"/>
                    <a:pt x="1144" y="1574"/>
                    <a:pt x="1166" y="1552"/>
                  </a:cubicBezTo>
                  <a:cubicBezTo>
                    <a:pt x="1169" y="1544"/>
                    <a:pt x="1175" y="1544"/>
                    <a:pt x="1178" y="1536"/>
                  </a:cubicBezTo>
                  <a:cubicBezTo>
                    <a:pt x="1183" y="1524"/>
                    <a:pt x="1181" y="1521"/>
                    <a:pt x="1190" y="1512"/>
                  </a:cubicBezTo>
                  <a:cubicBezTo>
                    <a:pt x="1194" y="1501"/>
                    <a:pt x="1204" y="1484"/>
                    <a:pt x="1216" y="1480"/>
                  </a:cubicBezTo>
                  <a:cubicBezTo>
                    <a:pt x="1222" y="1471"/>
                    <a:pt x="1229" y="1464"/>
                    <a:pt x="1238" y="1458"/>
                  </a:cubicBezTo>
                  <a:cubicBezTo>
                    <a:pt x="1243" y="1451"/>
                    <a:pt x="1247" y="1451"/>
                    <a:pt x="1254" y="1446"/>
                  </a:cubicBezTo>
                  <a:cubicBezTo>
                    <a:pt x="1259" y="1439"/>
                    <a:pt x="1262" y="1437"/>
                    <a:pt x="1270" y="1434"/>
                  </a:cubicBezTo>
                  <a:cubicBezTo>
                    <a:pt x="1279" y="1420"/>
                    <a:pt x="1274" y="1425"/>
                    <a:pt x="1284" y="1418"/>
                  </a:cubicBezTo>
                  <a:cubicBezTo>
                    <a:pt x="1292" y="1406"/>
                    <a:pt x="1300" y="1394"/>
                    <a:pt x="1308" y="1382"/>
                  </a:cubicBezTo>
                  <a:cubicBezTo>
                    <a:pt x="1313" y="1374"/>
                    <a:pt x="1315" y="1359"/>
                    <a:pt x="1318" y="1350"/>
                  </a:cubicBezTo>
                  <a:cubicBezTo>
                    <a:pt x="1322" y="1339"/>
                    <a:pt x="1319" y="1346"/>
                    <a:pt x="1328" y="1332"/>
                  </a:cubicBezTo>
                  <a:cubicBezTo>
                    <a:pt x="1333" y="1324"/>
                    <a:pt x="1333" y="1313"/>
                    <a:pt x="1336" y="1304"/>
                  </a:cubicBezTo>
                  <a:cubicBezTo>
                    <a:pt x="1333" y="1289"/>
                    <a:pt x="1329" y="1295"/>
                    <a:pt x="1316" y="1298"/>
                  </a:cubicBezTo>
                  <a:cubicBezTo>
                    <a:pt x="1290" y="1315"/>
                    <a:pt x="1252" y="1311"/>
                    <a:pt x="1224" y="1312"/>
                  </a:cubicBezTo>
                  <a:cubicBezTo>
                    <a:pt x="1186" y="1309"/>
                    <a:pt x="1190" y="1304"/>
                    <a:pt x="1168" y="1282"/>
                  </a:cubicBezTo>
                  <a:cubicBezTo>
                    <a:pt x="1163" y="1266"/>
                    <a:pt x="1153" y="1259"/>
                    <a:pt x="1140" y="1250"/>
                  </a:cubicBezTo>
                  <a:cubicBezTo>
                    <a:pt x="1135" y="1246"/>
                    <a:pt x="1122" y="1242"/>
                    <a:pt x="1122" y="1242"/>
                  </a:cubicBezTo>
                  <a:cubicBezTo>
                    <a:pt x="1113" y="1215"/>
                    <a:pt x="1102" y="1190"/>
                    <a:pt x="1086" y="1166"/>
                  </a:cubicBezTo>
                  <a:cubicBezTo>
                    <a:pt x="1079" y="1156"/>
                    <a:pt x="1084" y="1161"/>
                    <a:pt x="1070" y="1152"/>
                  </a:cubicBezTo>
                  <a:cubicBezTo>
                    <a:pt x="1066" y="1149"/>
                    <a:pt x="1058" y="1144"/>
                    <a:pt x="1058" y="1144"/>
                  </a:cubicBezTo>
                  <a:cubicBezTo>
                    <a:pt x="1046" y="1126"/>
                    <a:pt x="1056" y="1104"/>
                    <a:pt x="1044" y="1086"/>
                  </a:cubicBezTo>
                  <a:cubicBezTo>
                    <a:pt x="1029" y="1063"/>
                    <a:pt x="1009" y="1033"/>
                    <a:pt x="990" y="1014"/>
                  </a:cubicBezTo>
                  <a:cubicBezTo>
                    <a:pt x="986" y="996"/>
                    <a:pt x="980" y="985"/>
                    <a:pt x="970" y="970"/>
                  </a:cubicBezTo>
                  <a:cubicBezTo>
                    <a:pt x="966" y="965"/>
                    <a:pt x="962" y="952"/>
                    <a:pt x="962" y="952"/>
                  </a:cubicBezTo>
                  <a:cubicBezTo>
                    <a:pt x="985" y="944"/>
                    <a:pt x="1006" y="982"/>
                    <a:pt x="1020" y="996"/>
                  </a:cubicBezTo>
                  <a:cubicBezTo>
                    <a:pt x="1026" y="1015"/>
                    <a:pt x="1026" y="1017"/>
                    <a:pt x="1046" y="1024"/>
                  </a:cubicBezTo>
                  <a:cubicBezTo>
                    <a:pt x="1053" y="1026"/>
                    <a:pt x="1064" y="1036"/>
                    <a:pt x="1064" y="1036"/>
                  </a:cubicBezTo>
                  <a:cubicBezTo>
                    <a:pt x="1069" y="1044"/>
                    <a:pt x="1075" y="1050"/>
                    <a:pt x="1080" y="1058"/>
                  </a:cubicBezTo>
                  <a:cubicBezTo>
                    <a:pt x="1081" y="1075"/>
                    <a:pt x="1082" y="1082"/>
                    <a:pt x="1086" y="1096"/>
                  </a:cubicBezTo>
                  <a:cubicBezTo>
                    <a:pt x="1089" y="1125"/>
                    <a:pt x="1091" y="1124"/>
                    <a:pt x="1116" y="1132"/>
                  </a:cubicBezTo>
                  <a:cubicBezTo>
                    <a:pt x="1122" y="1138"/>
                    <a:pt x="1126" y="1144"/>
                    <a:pt x="1132" y="1150"/>
                  </a:cubicBezTo>
                  <a:cubicBezTo>
                    <a:pt x="1133" y="1152"/>
                    <a:pt x="1134" y="1154"/>
                    <a:pt x="1134" y="1156"/>
                  </a:cubicBezTo>
                  <a:cubicBezTo>
                    <a:pt x="1135" y="1161"/>
                    <a:pt x="1135" y="1167"/>
                    <a:pt x="1136" y="1172"/>
                  </a:cubicBezTo>
                  <a:cubicBezTo>
                    <a:pt x="1139" y="1182"/>
                    <a:pt x="1157" y="1187"/>
                    <a:pt x="1164" y="1194"/>
                  </a:cubicBezTo>
                  <a:cubicBezTo>
                    <a:pt x="1179" y="1238"/>
                    <a:pt x="1157" y="1261"/>
                    <a:pt x="1210" y="1274"/>
                  </a:cubicBezTo>
                  <a:cubicBezTo>
                    <a:pt x="1225" y="1272"/>
                    <a:pt x="1231" y="1274"/>
                    <a:pt x="1242" y="1266"/>
                  </a:cubicBezTo>
                  <a:cubicBezTo>
                    <a:pt x="1248" y="1257"/>
                    <a:pt x="1255" y="1255"/>
                    <a:pt x="1264" y="1250"/>
                  </a:cubicBezTo>
                  <a:cubicBezTo>
                    <a:pt x="1292" y="1234"/>
                    <a:pt x="1301" y="1229"/>
                    <a:pt x="1334" y="1222"/>
                  </a:cubicBezTo>
                  <a:cubicBezTo>
                    <a:pt x="1343" y="1220"/>
                    <a:pt x="1353" y="1217"/>
                    <a:pt x="1362" y="1214"/>
                  </a:cubicBezTo>
                  <a:cubicBezTo>
                    <a:pt x="1371" y="1211"/>
                    <a:pt x="1377" y="1201"/>
                    <a:pt x="1386" y="1198"/>
                  </a:cubicBezTo>
                  <a:cubicBezTo>
                    <a:pt x="1398" y="1194"/>
                    <a:pt x="1410" y="1193"/>
                    <a:pt x="1420" y="1186"/>
                  </a:cubicBezTo>
                  <a:cubicBezTo>
                    <a:pt x="1426" y="1177"/>
                    <a:pt x="1435" y="1171"/>
                    <a:pt x="1440" y="1162"/>
                  </a:cubicBezTo>
                  <a:cubicBezTo>
                    <a:pt x="1446" y="1150"/>
                    <a:pt x="1448" y="1136"/>
                    <a:pt x="1460" y="1128"/>
                  </a:cubicBezTo>
                  <a:cubicBezTo>
                    <a:pt x="1467" y="1117"/>
                    <a:pt x="1470" y="1104"/>
                    <a:pt x="1474" y="1092"/>
                  </a:cubicBezTo>
                  <a:cubicBezTo>
                    <a:pt x="1476" y="1085"/>
                    <a:pt x="1482" y="1081"/>
                    <a:pt x="1484" y="1074"/>
                  </a:cubicBezTo>
                  <a:cubicBezTo>
                    <a:pt x="1475" y="1071"/>
                    <a:pt x="1475" y="1077"/>
                    <a:pt x="1466" y="1080"/>
                  </a:cubicBezTo>
                  <a:cubicBezTo>
                    <a:pt x="1461" y="1073"/>
                    <a:pt x="1467" y="1065"/>
                    <a:pt x="1460" y="1060"/>
                  </a:cubicBezTo>
                  <a:cubicBezTo>
                    <a:pt x="1455" y="1057"/>
                    <a:pt x="1442" y="1054"/>
                    <a:pt x="1442" y="1054"/>
                  </a:cubicBezTo>
                  <a:cubicBezTo>
                    <a:pt x="1432" y="1044"/>
                    <a:pt x="1430" y="1047"/>
                    <a:pt x="1418" y="1052"/>
                  </a:cubicBezTo>
                  <a:cubicBezTo>
                    <a:pt x="1414" y="1054"/>
                    <a:pt x="1406" y="1056"/>
                    <a:pt x="1406" y="1056"/>
                  </a:cubicBezTo>
                  <a:cubicBezTo>
                    <a:pt x="1402" y="1055"/>
                    <a:pt x="1397" y="1057"/>
                    <a:pt x="1394" y="1054"/>
                  </a:cubicBezTo>
                  <a:cubicBezTo>
                    <a:pt x="1391" y="1051"/>
                    <a:pt x="1390" y="1042"/>
                    <a:pt x="1390" y="1042"/>
                  </a:cubicBezTo>
                  <a:cubicBezTo>
                    <a:pt x="1392" y="1041"/>
                    <a:pt x="1394" y="1039"/>
                    <a:pt x="1396" y="1038"/>
                  </a:cubicBezTo>
                  <a:cubicBezTo>
                    <a:pt x="1410" y="1034"/>
                    <a:pt x="1419" y="1042"/>
                    <a:pt x="1410" y="1022"/>
                  </a:cubicBezTo>
                  <a:cubicBezTo>
                    <a:pt x="1409" y="1020"/>
                    <a:pt x="1406" y="1019"/>
                    <a:pt x="1404" y="1018"/>
                  </a:cubicBezTo>
                  <a:cubicBezTo>
                    <a:pt x="1400" y="1019"/>
                    <a:pt x="1394" y="1018"/>
                    <a:pt x="1392" y="1022"/>
                  </a:cubicBezTo>
                  <a:cubicBezTo>
                    <a:pt x="1391" y="1024"/>
                    <a:pt x="1390" y="1026"/>
                    <a:pt x="1388" y="1028"/>
                  </a:cubicBezTo>
                  <a:cubicBezTo>
                    <a:pt x="1377" y="1037"/>
                    <a:pt x="1363" y="1040"/>
                    <a:pt x="1350" y="1044"/>
                  </a:cubicBezTo>
                  <a:cubicBezTo>
                    <a:pt x="1345" y="1043"/>
                    <a:pt x="1339" y="1041"/>
                    <a:pt x="1334" y="1040"/>
                  </a:cubicBezTo>
                  <a:cubicBezTo>
                    <a:pt x="1331" y="1039"/>
                    <a:pt x="1326" y="1038"/>
                    <a:pt x="1326" y="1038"/>
                  </a:cubicBezTo>
                  <a:cubicBezTo>
                    <a:pt x="1314" y="1020"/>
                    <a:pt x="1311" y="1018"/>
                    <a:pt x="1290" y="1014"/>
                  </a:cubicBezTo>
                  <a:cubicBezTo>
                    <a:pt x="1291" y="1008"/>
                    <a:pt x="1294" y="1000"/>
                    <a:pt x="1290" y="994"/>
                  </a:cubicBezTo>
                  <a:cubicBezTo>
                    <a:pt x="1288" y="991"/>
                    <a:pt x="1276" y="986"/>
                    <a:pt x="1272" y="984"/>
                  </a:cubicBezTo>
                  <a:cubicBezTo>
                    <a:pt x="1268" y="982"/>
                    <a:pt x="1260" y="980"/>
                    <a:pt x="1260" y="980"/>
                  </a:cubicBezTo>
                  <a:cubicBezTo>
                    <a:pt x="1252" y="972"/>
                    <a:pt x="1244" y="968"/>
                    <a:pt x="1236" y="960"/>
                  </a:cubicBezTo>
                  <a:cubicBezTo>
                    <a:pt x="1238" y="947"/>
                    <a:pt x="1239" y="938"/>
                    <a:pt x="1252" y="934"/>
                  </a:cubicBezTo>
                  <a:cubicBezTo>
                    <a:pt x="1270" y="936"/>
                    <a:pt x="1286" y="940"/>
                    <a:pt x="1304" y="944"/>
                  </a:cubicBezTo>
                  <a:cubicBezTo>
                    <a:pt x="1311" y="954"/>
                    <a:pt x="1314" y="959"/>
                    <a:pt x="1324" y="966"/>
                  </a:cubicBezTo>
                  <a:cubicBezTo>
                    <a:pt x="1335" y="983"/>
                    <a:pt x="1346" y="985"/>
                    <a:pt x="1362" y="996"/>
                  </a:cubicBezTo>
                  <a:cubicBezTo>
                    <a:pt x="1374" y="995"/>
                    <a:pt x="1389" y="1000"/>
                    <a:pt x="1398" y="992"/>
                  </a:cubicBezTo>
                  <a:cubicBezTo>
                    <a:pt x="1411" y="982"/>
                    <a:pt x="1393" y="989"/>
                    <a:pt x="1408" y="984"/>
                  </a:cubicBezTo>
                  <a:cubicBezTo>
                    <a:pt x="1414" y="988"/>
                    <a:pt x="1420" y="990"/>
                    <a:pt x="1426" y="994"/>
                  </a:cubicBezTo>
                  <a:cubicBezTo>
                    <a:pt x="1435" y="1007"/>
                    <a:pt x="1454" y="1005"/>
                    <a:pt x="1468" y="1008"/>
                  </a:cubicBezTo>
                  <a:cubicBezTo>
                    <a:pt x="1491" y="1023"/>
                    <a:pt x="1475" y="1016"/>
                    <a:pt x="1518" y="1018"/>
                  </a:cubicBezTo>
                  <a:cubicBezTo>
                    <a:pt x="1531" y="1022"/>
                    <a:pt x="1538" y="1026"/>
                    <a:pt x="1546" y="1038"/>
                  </a:cubicBezTo>
                  <a:cubicBezTo>
                    <a:pt x="1542" y="1053"/>
                    <a:pt x="1552" y="1045"/>
                    <a:pt x="1560" y="1040"/>
                  </a:cubicBezTo>
                  <a:cubicBezTo>
                    <a:pt x="1563" y="1032"/>
                    <a:pt x="1567" y="1032"/>
                    <a:pt x="1570" y="1024"/>
                  </a:cubicBezTo>
                  <a:cubicBezTo>
                    <a:pt x="1583" y="1028"/>
                    <a:pt x="1580" y="1034"/>
                    <a:pt x="1578" y="1048"/>
                  </a:cubicBezTo>
                  <a:cubicBezTo>
                    <a:pt x="1590" y="1056"/>
                    <a:pt x="1603" y="1052"/>
                    <a:pt x="1616" y="1056"/>
                  </a:cubicBezTo>
                  <a:cubicBezTo>
                    <a:pt x="1625" y="1059"/>
                    <a:pt x="1631" y="1067"/>
                    <a:pt x="1640" y="1070"/>
                  </a:cubicBezTo>
                  <a:cubicBezTo>
                    <a:pt x="1655" y="1075"/>
                    <a:pt x="1670" y="1080"/>
                    <a:pt x="1682" y="1092"/>
                  </a:cubicBezTo>
                  <a:cubicBezTo>
                    <a:pt x="1686" y="1105"/>
                    <a:pt x="1692" y="1112"/>
                    <a:pt x="1704" y="1116"/>
                  </a:cubicBezTo>
                  <a:cubicBezTo>
                    <a:pt x="1710" y="1125"/>
                    <a:pt x="1713" y="1132"/>
                    <a:pt x="1722" y="1138"/>
                  </a:cubicBezTo>
                  <a:cubicBezTo>
                    <a:pt x="1740" y="1135"/>
                    <a:pt x="1732" y="1137"/>
                    <a:pt x="1748" y="1132"/>
                  </a:cubicBezTo>
                  <a:cubicBezTo>
                    <a:pt x="1750" y="1131"/>
                    <a:pt x="1754" y="1130"/>
                    <a:pt x="1754" y="1130"/>
                  </a:cubicBezTo>
                  <a:cubicBezTo>
                    <a:pt x="1767" y="1139"/>
                    <a:pt x="1757" y="1126"/>
                    <a:pt x="1754" y="1122"/>
                  </a:cubicBezTo>
                  <a:cubicBezTo>
                    <a:pt x="1750" y="1128"/>
                    <a:pt x="1744" y="1133"/>
                    <a:pt x="1742" y="1140"/>
                  </a:cubicBezTo>
                  <a:cubicBezTo>
                    <a:pt x="1741" y="1144"/>
                    <a:pt x="1738" y="1152"/>
                    <a:pt x="1738" y="1152"/>
                  </a:cubicBezTo>
                  <a:cubicBezTo>
                    <a:pt x="1739" y="1161"/>
                    <a:pt x="1741" y="1176"/>
                    <a:pt x="1754" y="1176"/>
                  </a:cubicBezTo>
                  <a:lnTo>
                    <a:pt x="1756" y="1222"/>
                  </a:lnTo>
                  <a:lnTo>
                    <a:pt x="1794" y="1340"/>
                  </a:lnTo>
                  <a:lnTo>
                    <a:pt x="1826" y="1378"/>
                  </a:lnTo>
                  <a:lnTo>
                    <a:pt x="1884" y="1326"/>
                  </a:lnTo>
                  <a:lnTo>
                    <a:pt x="1880" y="1290"/>
                  </a:lnTo>
                  <a:lnTo>
                    <a:pt x="1894" y="1280"/>
                  </a:lnTo>
                  <a:lnTo>
                    <a:pt x="1892" y="1236"/>
                  </a:lnTo>
                  <a:lnTo>
                    <a:pt x="1930" y="1222"/>
                  </a:lnTo>
                  <a:lnTo>
                    <a:pt x="2022" y="1142"/>
                  </a:lnTo>
                  <a:lnTo>
                    <a:pt x="2038" y="1122"/>
                  </a:lnTo>
                  <a:lnTo>
                    <a:pt x="2112" y="1102"/>
                  </a:lnTo>
                  <a:lnTo>
                    <a:pt x="2138" y="1132"/>
                  </a:lnTo>
                  <a:lnTo>
                    <a:pt x="2130" y="1146"/>
                  </a:lnTo>
                  <a:lnTo>
                    <a:pt x="2154" y="1170"/>
                  </a:lnTo>
                  <a:lnTo>
                    <a:pt x="2160" y="1200"/>
                  </a:lnTo>
                  <a:lnTo>
                    <a:pt x="2182" y="1210"/>
                  </a:lnTo>
                  <a:lnTo>
                    <a:pt x="2230" y="1192"/>
                  </a:lnTo>
                  <a:lnTo>
                    <a:pt x="2228" y="1300"/>
                  </a:lnTo>
                  <a:lnTo>
                    <a:pt x="2240" y="1276"/>
                  </a:lnTo>
                  <a:lnTo>
                    <a:pt x="2270" y="1334"/>
                  </a:lnTo>
                  <a:lnTo>
                    <a:pt x="2266" y="1374"/>
                  </a:lnTo>
                  <a:lnTo>
                    <a:pt x="2286" y="1350"/>
                  </a:lnTo>
                  <a:lnTo>
                    <a:pt x="2290" y="1330"/>
                  </a:lnTo>
                  <a:lnTo>
                    <a:pt x="2312" y="1296"/>
                  </a:lnTo>
                  <a:lnTo>
                    <a:pt x="2298" y="1278"/>
                  </a:lnTo>
                  <a:lnTo>
                    <a:pt x="2310" y="1258"/>
                  </a:lnTo>
                  <a:lnTo>
                    <a:pt x="2294" y="1218"/>
                  </a:lnTo>
                  <a:lnTo>
                    <a:pt x="2304" y="1188"/>
                  </a:lnTo>
                  <a:lnTo>
                    <a:pt x="2280" y="1196"/>
                  </a:lnTo>
                  <a:lnTo>
                    <a:pt x="2270" y="1168"/>
                  </a:lnTo>
                  <a:lnTo>
                    <a:pt x="2262" y="1128"/>
                  </a:lnTo>
                  <a:lnTo>
                    <a:pt x="2278" y="1090"/>
                  </a:lnTo>
                  <a:lnTo>
                    <a:pt x="2298" y="1116"/>
                  </a:lnTo>
                  <a:lnTo>
                    <a:pt x="2290" y="1176"/>
                  </a:lnTo>
                  <a:lnTo>
                    <a:pt x="2312" y="1134"/>
                  </a:lnTo>
                  <a:lnTo>
                    <a:pt x="2304" y="1102"/>
                  </a:lnTo>
                  <a:lnTo>
                    <a:pt x="2330" y="1080"/>
                  </a:lnTo>
                  <a:lnTo>
                    <a:pt x="2330" y="1066"/>
                  </a:lnTo>
                  <a:lnTo>
                    <a:pt x="2338" y="1070"/>
                  </a:lnTo>
                  <a:lnTo>
                    <a:pt x="2388" y="1012"/>
                  </a:lnTo>
                  <a:lnTo>
                    <a:pt x="2400" y="918"/>
                  </a:lnTo>
                  <a:lnTo>
                    <a:pt x="2406" y="880"/>
                  </a:lnTo>
                  <a:lnTo>
                    <a:pt x="2386" y="892"/>
                  </a:lnTo>
                  <a:lnTo>
                    <a:pt x="2378" y="878"/>
                  </a:lnTo>
                  <a:lnTo>
                    <a:pt x="2394" y="856"/>
                  </a:lnTo>
                  <a:lnTo>
                    <a:pt x="2362" y="796"/>
                  </a:lnTo>
                  <a:lnTo>
                    <a:pt x="2344" y="780"/>
                  </a:lnTo>
                  <a:lnTo>
                    <a:pt x="2372" y="732"/>
                  </a:lnTo>
                  <a:lnTo>
                    <a:pt x="2342" y="726"/>
                  </a:lnTo>
                  <a:lnTo>
                    <a:pt x="2318" y="716"/>
                  </a:lnTo>
                  <a:lnTo>
                    <a:pt x="2328" y="680"/>
                  </a:lnTo>
                  <a:lnTo>
                    <a:pt x="2344" y="658"/>
                  </a:lnTo>
                  <a:lnTo>
                    <a:pt x="2348" y="700"/>
                  </a:lnTo>
                  <a:lnTo>
                    <a:pt x="2378" y="674"/>
                  </a:lnTo>
                  <a:lnTo>
                    <a:pt x="2400" y="672"/>
                  </a:lnTo>
                  <a:lnTo>
                    <a:pt x="2390" y="700"/>
                  </a:lnTo>
                  <a:lnTo>
                    <a:pt x="2424" y="712"/>
                  </a:lnTo>
                  <a:lnTo>
                    <a:pt x="2414" y="734"/>
                  </a:lnTo>
                  <a:lnTo>
                    <a:pt x="2434" y="754"/>
                  </a:lnTo>
                  <a:lnTo>
                    <a:pt x="2434" y="790"/>
                  </a:lnTo>
                  <a:lnTo>
                    <a:pt x="2474" y="754"/>
                  </a:lnTo>
                  <a:lnTo>
                    <a:pt x="2460" y="716"/>
                  </a:lnTo>
                  <a:lnTo>
                    <a:pt x="2420" y="660"/>
                  </a:lnTo>
                  <a:lnTo>
                    <a:pt x="2434" y="640"/>
                  </a:lnTo>
                  <a:lnTo>
                    <a:pt x="2426" y="608"/>
                  </a:lnTo>
                  <a:lnTo>
                    <a:pt x="2452" y="578"/>
                  </a:lnTo>
                  <a:lnTo>
                    <a:pt x="2484" y="564"/>
                  </a:lnTo>
                  <a:lnTo>
                    <a:pt x="2482" y="500"/>
                  </a:lnTo>
                  <a:lnTo>
                    <a:pt x="2480" y="454"/>
                  </a:lnTo>
                  <a:lnTo>
                    <a:pt x="2470" y="414"/>
                  </a:lnTo>
                  <a:lnTo>
                    <a:pt x="2434" y="344"/>
                  </a:lnTo>
                  <a:lnTo>
                    <a:pt x="2428" y="378"/>
                  </a:lnTo>
                  <a:lnTo>
                    <a:pt x="2402" y="356"/>
                  </a:lnTo>
                  <a:lnTo>
                    <a:pt x="2380" y="366"/>
                  </a:lnTo>
                  <a:lnTo>
                    <a:pt x="2400" y="314"/>
                  </a:lnTo>
                  <a:lnTo>
                    <a:pt x="2420" y="270"/>
                  </a:lnTo>
                  <a:lnTo>
                    <a:pt x="2460" y="250"/>
                  </a:lnTo>
                  <a:lnTo>
                    <a:pt x="2464" y="228"/>
                  </a:lnTo>
                  <a:lnTo>
                    <a:pt x="2490" y="220"/>
                  </a:lnTo>
                  <a:lnTo>
                    <a:pt x="2490" y="240"/>
                  </a:lnTo>
                  <a:lnTo>
                    <a:pt x="2522" y="208"/>
                  </a:lnTo>
                  <a:lnTo>
                    <a:pt x="2504" y="200"/>
                  </a:lnTo>
                  <a:lnTo>
                    <a:pt x="2504" y="174"/>
                  </a:lnTo>
                  <a:lnTo>
                    <a:pt x="2526" y="158"/>
                  </a:lnTo>
                  <a:lnTo>
                    <a:pt x="2534" y="178"/>
                  </a:lnTo>
                  <a:lnTo>
                    <a:pt x="2564" y="148"/>
                  </a:lnTo>
                  <a:lnTo>
                    <a:pt x="2560" y="174"/>
                  </a:lnTo>
                  <a:lnTo>
                    <a:pt x="2562" y="196"/>
                  </a:lnTo>
                  <a:lnTo>
                    <a:pt x="2560" y="224"/>
                  </a:lnTo>
                  <a:lnTo>
                    <a:pt x="2550" y="248"/>
                  </a:lnTo>
                  <a:lnTo>
                    <a:pt x="2570" y="276"/>
                  </a:lnTo>
                  <a:lnTo>
                    <a:pt x="2578" y="296"/>
                  </a:lnTo>
                  <a:lnTo>
                    <a:pt x="2590" y="292"/>
                  </a:lnTo>
                  <a:lnTo>
                    <a:pt x="2650" y="354"/>
                  </a:lnTo>
                  <a:lnTo>
                    <a:pt x="2662" y="324"/>
                  </a:lnTo>
                  <a:lnTo>
                    <a:pt x="2678" y="300"/>
                  </a:lnTo>
                  <a:lnTo>
                    <a:pt x="2652" y="286"/>
                  </a:lnTo>
                  <a:lnTo>
                    <a:pt x="2658" y="260"/>
                  </a:lnTo>
                  <a:lnTo>
                    <a:pt x="2658" y="242"/>
                  </a:lnTo>
                  <a:lnTo>
                    <a:pt x="2630" y="214"/>
                  </a:lnTo>
                  <a:lnTo>
                    <a:pt x="2606" y="210"/>
                  </a:lnTo>
                  <a:lnTo>
                    <a:pt x="2584" y="180"/>
                  </a:lnTo>
                  <a:lnTo>
                    <a:pt x="2614" y="172"/>
                  </a:lnTo>
                  <a:lnTo>
                    <a:pt x="2628" y="148"/>
                  </a:lnTo>
                  <a:lnTo>
                    <a:pt x="2648" y="156"/>
                  </a:lnTo>
                  <a:lnTo>
                    <a:pt x="2666" y="146"/>
                  </a:lnTo>
                  <a:lnTo>
                    <a:pt x="2654" y="118"/>
                  </a:lnTo>
                  <a:lnTo>
                    <a:pt x="2666" y="92"/>
                  </a:lnTo>
                  <a:lnTo>
                    <a:pt x="2694" y="84"/>
                  </a:lnTo>
                  <a:lnTo>
                    <a:pt x="2668" y="74"/>
                  </a:lnTo>
                  <a:lnTo>
                    <a:pt x="2630" y="66"/>
                  </a:lnTo>
                  <a:lnTo>
                    <a:pt x="2650" y="46"/>
                  </a:lnTo>
                  <a:lnTo>
                    <a:pt x="2646" y="30"/>
                  </a:lnTo>
                  <a:lnTo>
                    <a:pt x="2666" y="42"/>
                  </a:lnTo>
                  <a:lnTo>
                    <a:pt x="2674" y="30"/>
                  </a:lnTo>
                  <a:lnTo>
                    <a:pt x="2696" y="30"/>
                  </a:lnTo>
                  <a:lnTo>
                    <a:pt x="2714" y="50"/>
                  </a:lnTo>
                  <a:lnTo>
                    <a:pt x="2742" y="34"/>
                  </a:lnTo>
                  <a:lnTo>
                    <a:pt x="2720" y="18"/>
                  </a:lnTo>
                  <a:lnTo>
                    <a:pt x="2716" y="0"/>
                  </a:lnTo>
                  <a:lnTo>
                    <a:pt x="2692" y="2"/>
                  </a:lnTo>
                  <a:lnTo>
                    <a:pt x="2668" y="10"/>
                  </a:lnTo>
                  <a:lnTo>
                    <a:pt x="926" y="90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6802" name="Line 2"/>
          <p:cNvSpPr>
            <a:spLocks noChangeShapeType="1"/>
          </p:cNvSpPr>
          <p:nvPr/>
        </p:nvSpPr>
        <p:spPr bwMode="auto">
          <a:xfrm flipH="1" flipV="1">
            <a:off x="1887538" y="4344988"/>
            <a:ext cx="2662237" cy="173355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6803" name="Line 3"/>
          <p:cNvSpPr>
            <a:spLocks noChangeShapeType="1"/>
          </p:cNvSpPr>
          <p:nvPr/>
        </p:nvSpPr>
        <p:spPr bwMode="auto">
          <a:xfrm flipH="1" flipV="1">
            <a:off x="4587875" y="4168775"/>
            <a:ext cx="0" cy="1776413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 flipV="1">
            <a:off x="4613275" y="4302125"/>
            <a:ext cx="2501900" cy="1778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76805" name="Picture 5" descr="shadow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5510213"/>
            <a:ext cx="4186238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Freeform 7"/>
          <p:cNvSpPr>
            <a:spLocks/>
          </p:cNvSpPr>
          <p:nvPr/>
        </p:nvSpPr>
        <p:spPr bwMode="gray">
          <a:xfrm>
            <a:off x="536575" y="2271712"/>
            <a:ext cx="1820864" cy="2151063"/>
          </a:xfrm>
          <a:custGeom>
            <a:avLst/>
            <a:gdLst>
              <a:gd name="T0" fmla="*/ 0 w 1622"/>
              <a:gd name="T1" fmla="*/ 0 h 1744"/>
              <a:gd name="T2" fmla="*/ 6350 w 1622"/>
              <a:gd name="T3" fmla="*/ 2768600 h 1744"/>
              <a:gd name="T4" fmla="*/ 2574925 w 1622"/>
              <a:gd name="T5" fmla="*/ 2706688 h 1744"/>
              <a:gd name="T6" fmla="*/ 2574925 w 1622"/>
              <a:gd name="T7" fmla="*/ 206375 h 1744"/>
              <a:gd name="T8" fmla="*/ 0 w 1622"/>
              <a:gd name="T9" fmla="*/ 0 h 1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22"/>
              <a:gd name="T16" fmla="*/ 0 h 1744"/>
              <a:gd name="T17" fmla="*/ 1622 w 1622"/>
              <a:gd name="T18" fmla="*/ 1744 h 1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22" h="1744">
                <a:moveTo>
                  <a:pt x="0" y="0"/>
                </a:moveTo>
                <a:lnTo>
                  <a:pt x="4" y="1744"/>
                </a:lnTo>
                <a:lnTo>
                  <a:pt x="1622" y="1705"/>
                </a:lnTo>
                <a:lnTo>
                  <a:pt x="1622" y="1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96861"/>
            </a:schemeClr>
          </a:solidFill>
          <a:ln w="9525">
            <a:round/>
            <a:headEnd/>
            <a:tailEnd/>
          </a:ln>
          <a:scene3d>
            <a:camera prst="legacyPerspectiveTopLef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76807" name="Rectangle 8"/>
          <p:cNvSpPr>
            <a:spLocks noChangeArrowheads="1"/>
          </p:cNvSpPr>
          <p:nvPr/>
        </p:nvSpPr>
        <p:spPr bwMode="gray">
          <a:xfrm>
            <a:off x="3214688" y="2314575"/>
            <a:ext cx="2446337" cy="2071687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Top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zh-CN" altLang="en-US"/>
          </a:p>
        </p:txBody>
      </p:sp>
      <p:sp>
        <p:nvSpPr>
          <p:cNvPr id="76808" name="Freeform 9"/>
          <p:cNvSpPr>
            <a:spLocks/>
          </p:cNvSpPr>
          <p:nvPr/>
        </p:nvSpPr>
        <p:spPr bwMode="gray">
          <a:xfrm>
            <a:off x="6194425" y="2100261"/>
            <a:ext cx="2378075" cy="2308225"/>
          </a:xfrm>
          <a:custGeom>
            <a:avLst/>
            <a:gdLst>
              <a:gd name="T0" fmla="*/ 2565400 w 1618"/>
              <a:gd name="T1" fmla="*/ 0 h 1732"/>
              <a:gd name="T2" fmla="*/ 2568575 w 1618"/>
              <a:gd name="T3" fmla="*/ 2749550 h 1732"/>
              <a:gd name="T4" fmla="*/ 0 w 1618"/>
              <a:gd name="T5" fmla="*/ 2687638 h 1732"/>
              <a:gd name="T6" fmla="*/ 0 w 1618"/>
              <a:gd name="T7" fmla="*/ 187325 h 1732"/>
              <a:gd name="T8" fmla="*/ 2565400 w 1618"/>
              <a:gd name="T9" fmla="*/ 0 h 17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18"/>
              <a:gd name="T16" fmla="*/ 0 h 1732"/>
              <a:gd name="T17" fmla="*/ 1618 w 1618"/>
              <a:gd name="T18" fmla="*/ 1732 h 17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18" h="1732">
                <a:moveTo>
                  <a:pt x="1616" y="0"/>
                </a:moveTo>
                <a:lnTo>
                  <a:pt x="1618" y="1732"/>
                </a:lnTo>
                <a:lnTo>
                  <a:pt x="0" y="1693"/>
                </a:lnTo>
                <a:lnTo>
                  <a:pt x="0" y="118"/>
                </a:lnTo>
                <a:lnTo>
                  <a:pt x="1616" y="0"/>
                </a:lnTo>
                <a:close/>
              </a:path>
            </a:pathLst>
          </a:custGeom>
          <a:solidFill>
            <a:schemeClr val="accent2"/>
          </a:solidFill>
          <a:ln w="9525">
            <a:round/>
            <a:headEnd/>
            <a:tailEnd/>
          </a:ln>
          <a:scene3d>
            <a:camera prst="legacyPerspectiveTopRigh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490506" name="Freeform 10"/>
          <p:cNvSpPr>
            <a:spLocks/>
          </p:cNvSpPr>
          <p:nvPr/>
        </p:nvSpPr>
        <p:spPr bwMode="ltGray">
          <a:xfrm>
            <a:off x="587374" y="2286000"/>
            <a:ext cx="1784351" cy="2130426"/>
          </a:xfrm>
          <a:custGeom>
            <a:avLst/>
            <a:gdLst>
              <a:gd name="T0" fmla="*/ 0 w 1584"/>
              <a:gd name="T1" fmla="*/ 0 h 1716"/>
              <a:gd name="T2" fmla="*/ 30 w 1584"/>
              <a:gd name="T3" fmla="*/ 1716 h 1716"/>
              <a:gd name="T4" fmla="*/ 1584 w 1584"/>
              <a:gd name="T5" fmla="*/ 1686 h 1716"/>
              <a:gd name="T6" fmla="*/ 1524 w 1584"/>
              <a:gd name="T7" fmla="*/ 120 h 1716"/>
              <a:gd name="T8" fmla="*/ 0 w 1584"/>
              <a:gd name="T9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76471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76471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490508" name="Freeform 12"/>
          <p:cNvSpPr>
            <a:spLocks/>
          </p:cNvSpPr>
          <p:nvPr/>
        </p:nvSpPr>
        <p:spPr bwMode="ltGray">
          <a:xfrm flipH="1">
            <a:off x="6237288" y="2085975"/>
            <a:ext cx="2378075" cy="2284412"/>
          </a:xfrm>
          <a:custGeom>
            <a:avLst/>
            <a:gdLst>
              <a:gd name="T0" fmla="*/ 0 w 1584"/>
              <a:gd name="T1" fmla="*/ 0 h 1716"/>
              <a:gd name="T2" fmla="*/ 30 w 1584"/>
              <a:gd name="T3" fmla="*/ 1716 h 1716"/>
              <a:gd name="T4" fmla="*/ 1584 w 1584"/>
              <a:gd name="T5" fmla="*/ 1686 h 1716"/>
              <a:gd name="T6" fmla="*/ 1524 w 1584"/>
              <a:gd name="T7" fmla="*/ 120 h 1716"/>
              <a:gd name="T8" fmla="*/ 0 w 1584"/>
              <a:gd name="T9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76078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76078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490515" name="Text Box 19"/>
          <p:cNvSpPr txBox="1">
            <a:spLocks noChangeArrowheads="1"/>
          </p:cNvSpPr>
          <p:nvPr/>
        </p:nvSpPr>
        <p:spPr bwMode="gray">
          <a:xfrm>
            <a:off x="615949" y="2843214"/>
            <a:ext cx="1627188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600" dirty="0" smtClean="0"/>
              <a:t>1.</a:t>
            </a:r>
            <a:r>
              <a:rPr lang="zh-CN" altLang="en-US" sz="1600" dirty="0" smtClean="0"/>
              <a:t>通过字段属性创建索引</a:t>
            </a:r>
            <a:endParaRPr lang="en-US" altLang="zh-CN" sz="1400" b="0" dirty="0"/>
          </a:p>
        </p:txBody>
      </p:sp>
      <p:sp>
        <p:nvSpPr>
          <p:cNvPr id="490516" name="Text Box 20"/>
          <p:cNvSpPr txBox="1">
            <a:spLocks noChangeArrowheads="1"/>
          </p:cNvSpPr>
          <p:nvPr/>
        </p:nvSpPr>
        <p:spPr bwMode="gray">
          <a:xfrm>
            <a:off x="6302374" y="3000373"/>
            <a:ext cx="226695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600" dirty="0" smtClean="0"/>
              <a:t>3.</a:t>
            </a:r>
            <a:r>
              <a:rPr lang="zh-CN" altLang="en-US" sz="1600" dirty="0" smtClean="0"/>
              <a:t>删除索引</a:t>
            </a:r>
            <a:endParaRPr lang="en-US" altLang="zh-CN" sz="1400" b="0" dirty="0"/>
          </a:p>
        </p:txBody>
      </p:sp>
      <p:sp>
        <p:nvSpPr>
          <p:cNvPr id="76814" name="Text Box 21"/>
          <p:cNvSpPr txBox="1">
            <a:spLocks noChangeArrowheads="1"/>
          </p:cNvSpPr>
          <p:nvPr/>
        </p:nvSpPr>
        <p:spPr bwMode="gray">
          <a:xfrm>
            <a:off x="3300413" y="2914649"/>
            <a:ext cx="22717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600" dirty="0" smtClean="0">
                <a:solidFill>
                  <a:schemeClr val="bg1"/>
                </a:solidFill>
              </a:rPr>
              <a:t>2.</a:t>
            </a:r>
            <a:r>
              <a:rPr lang="zh-CN" altLang="en-US" sz="1600" dirty="0" smtClean="0">
                <a:solidFill>
                  <a:schemeClr val="bg1"/>
                </a:solidFill>
              </a:rPr>
              <a:t>通过“索引”对话框创建索引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746375" y="4972050"/>
            <a:ext cx="3722688" cy="1208088"/>
            <a:chOff x="3098" y="249"/>
            <a:chExt cx="1959" cy="629"/>
          </a:xfrm>
        </p:grpSpPr>
        <p:sp>
          <p:nvSpPr>
            <p:cNvPr id="76819" name="Oval 23"/>
            <p:cNvSpPr>
              <a:spLocks noChangeArrowheads="1"/>
            </p:cNvSpPr>
            <p:nvPr/>
          </p:nvSpPr>
          <p:spPr bwMode="ltGray">
            <a:xfrm>
              <a:off x="3099" y="297"/>
              <a:ext cx="1958" cy="581"/>
            </a:xfrm>
            <a:prstGeom prst="ellipse">
              <a:avLst/>
            </a:prstGeom>
            <a:gradFill rotWithShape="1">
              <a:gsLst>
                <a:gs pos="0">
                  <a:srgbClr val="575757"/>
                </a:gs>
                <a:gs pos="50000">
                  <a:srgbClr val="C0C0C0"/>
                </a:gs>
                <a:gs pos="100000">
                  <a:srgbClr val="57575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76820" name="Oval 24"/>
            <p:cNvSpPr>
              <a:spLocks noChangeArrowheads="1"/>
            </p:cNvSpPr>
            <p:nvPr/>
          </p:nvSpPr>
          <p:spPr bwMode="ltGray">
            <a:xfrm>
              <a:off x="3098" y="249"/>
              <a:ext cx="1959" cy="581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EAEAE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6816" name="Text Box 25"/>
          <p:cNvSpPr txBox="1">
            <a:spLocks noChangeArrowheads="1"/>
          </p:cNvSpPr>
          <p:nvPr/>
        </p:nvSpPr>
        <p:spPr bwMode="auto">
          <a:xfrm>
            <a:off x="2798763" y="5260975"/>
            <a:ext cx="35861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0650" indent="-120650" algn="ctr">
              <a:spcBef>
                <a:spcPct val="50000"/>
              </a:spcBef>
            </a:pPr>
            <a:r>
              <a:rPr lang="zh-CN" altLang="en-US" sz="3200" dirty="0" smtClean="0"/>
              <a:t>索引</a:t>
            </a:r>
            <a:endParaRPr lang="en-US" altLang="zh-CN" sz="3200" dirty="0">
              <a:solidFill>
                <a:srgbClr val="1C1C1C"/>
              </a:solidFill>
            </a:endParaRPr>
          </a:p>
        </p:txBody>
      </p:sp>
      <p:sp>
        <p:nvSpPr>
          <p:cNvPr id="76818" name="灯片编号占位符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378440-E560-49BC-B306-3A63C4B3CF20}" type="slidenum">
              <a:rPr lang="en-US" altLang="zh-CN"/>
              <a:pPr/>
              <a:t>56</a:t>
            </a:fld>
            <a:endParaRPr lang="en-US" altLang="zh-CN"/>
          </a:p>
        </p:txBody>
      </p:sp>
      <p:sp>
        <p:nvSpPr>
          <p:cNvPr id="133" name="AutoShape 34"/>
          <p:cNvSpPr>
            <a:spLocks noChangeArrowheads="1"/>
          </p:cNvSpPr>
          <p:nvPr/>
        </p:nvSpPr>
        <p:spPr bwMode="gray">
          <a:xfrm>
            <a:off x="242887" y="857249"/>
            <a:ext cx="8901113" cy="1185864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     数据表的索引与书的索引类似。在数据库中，创建数据表索引可以加快对记录进行查找和排序的速度。</a:t>
            </a:r>
            <a:endParaRPr lang="en-US" altLang="zh-CN" dirty="0" smtClean="0"/>
          </a:p>
          <a:p>
            <a:r>
              <a:rPr lang="en-US" dirty="0" smtClean="0"/>
              <a:t>    Access 2010</a:t>
            </a:r>
            <a:r>
              <a:rPr lang="zh-CN" altLang="en-US" dirty="0" smtClean="0"/>
              <a:t>可以对单个字段或多个字段创建记录的索引，多字段索引能将数据表中的第一个索引字段值相同的记录分开。</a:t>
            </a:r>
            <a:endParaRPr lang="en-US" altLang="zh-CN" dirty="0"/>
          </a:p>
        </p:txBody>
      </p:sp>
      <p:sp>
        <p:nvSpPr>
          <p:cNvPr id="132" name="标题 1"/>
          <p:cNvSpPr>
            <a:spLocks noGrp="1"/>
          </p:cNvSpPr>
          <p:nvPr>
            <p:ph type="title"/>
          </p:nvPr>
        </p:nvSpPr>
        <p:spPr>
          <a:xfrm>
            <a:off x="276226" y="200025"/>
            <a:ext cx="8686800" cy="671513"/>
          </a:xfrm>
        </p:spPr>
        <p:txBody>
          <a:bodyPr/>
          <a:lstStyle/>
          <a:p>
            <a:r>
              <a:rPr lang="en-US" sz="3600" dirty="0" smtClean="0"/>
              <a:t>4.6.1</a:t>
            </a:r>
            <a:r>
              <a:rPr lang="zh-CN" altLang="en-US" sz="3600" dirty="0" smtClean="0"/>
              <a:t>索引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414338" y="328612"/>
            <a:ext cx="8415337" cy="72866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例</a:t>
            </a:r>
            <a:r>
              <a:rPr lang="en-US" dirty="0" smtClean="0"/>
              <a:t>4.11</a:t>
            </a:r>
            <a:r>
              <a:rPr lang="zh-CN" altLang="en-US" dirty="0" smtClean="0"/>
              <a:t>：在“教务系统”数据库中，设置“教师信息表”的“工号”字段为单字段索引。</a:t>
            </a:r>
            <a:endParaRPr lang="en-US" altLang="zh-CN" dirty="0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242888" y="1585913"/>
            <a:ext cx="2743200" cy="4957762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3000374" y="6100762"/>
            <a:ext cx="758826" cy="183924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3014663" y="1914524"/>
            <a:ext cx="2719386" cy="831849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228600" y="1700213"/>
            <a:ext cx="277177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）打开数据表“设计视图”：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在“表”对象栏中，右击“教师信息表”，选择“设计视图”快捷菜单命令；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）创建索引：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选择“工号”字段，设置字段属性的“索引”行为“有（无重复）”，如图所示；</a:t>
            </a:r>
            <a:endParaRPr lang="en-US" altLang="zh-CN" dirty="0" smtClean="0"/>
          </a:p>
          <a:p>
            <a:pPr lvl="0"/>
            <a:r>
              <a:rPr lang="en-US" altLang="zh-CN" dirty="0" smtClean="0"/>
              <a:t>(3)</a:t>
            </a:r>
            <a:r>
              <a:rPr lang="zh-CN" altLang="en-US" dirty="0" smtClean="0"/>
              <a:t>保存数据表：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单击“保存”按钮</a:t>
            </a:r>
            <a:r>
              <a:rPr lang="en-US" altLang="zh-CN" dirty="0" smtClean="0"/>
              <a:t>,</a:t>
            </a:r>
            <a:r>
              <a:rPr lang="zh-CN" altLang="en-US" dirty="0" smtClean="0"/>
              <a:t>关闭数据表。</a:t>
            </a:r>
            <a:endParaRPr lang="en-US" altLang="zh-CN" dirty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6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7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54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ltGray">
          <a:xfrm>
            <a:off x="200025" y="1243013"/>
            <a:ext cx="2786063" cy="36933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1. </a:t>
            </a:r>
            <a:r>
              <a:rPr lang="zh-CN" altLang="en-US" dirty="0" smtClean="0">
                <a:solidFill>
                  <a:schemeClr val="bg1"/>
                </a:solidFill>
              </a:rPr>
              <a:t>通过字段属性创建索引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4097" name="组合 286"/>
          <p:cNvGrpSpPr>
            <a:grpSpLocks/>
          </p:cNvGrpSpPr>
          <p:nvPr/>
        </p:nvGrpSpPr>
        <p:grpSpPr bwMode="auto">
          <a:xfrm>
            <a:off x="3095172" y="866774"/>
            <a:ext cx="6048828" cy="5514975"/>
            <a:chOff x="0" y="0"/>
            <a:chExt cx="40963" cy="28911"/>
          </a:xfrm>
        </p:grpSpPr>
        <p:pic>
          <p:nvPicPr>
            <p:cNvPr id="131" name="图片 131"/>
            <p:cNvPicPr>
              <a:picLocks noChangeAspect="1"/>
            </p:cNvPicPr>
            <p:nvPr/>
          </p:nvPicPr>
          <p:blipFill>
            <a:blip r:embed="rId2"/>
            <a:srcRect l="14841" t="1070" r="11565" b="6595"/>
            <a:stretch>
              <a:fillRect/>
            </a:stretch>
          </p:blipFill>
          <p:spPr bwMode="auto">
            <a:xfrm>
              <a:off x="0" y="0"/>
              <a:ext cx="40963" cy="28911"/>
            </a:xfrm>
            <a:prstGeom prst="rect">
              <a:avLst/>
            </a:prstGeom>
            <a:noFill/>
          </p:spPr>
        </p:pic>
        <p:sp>
          <p:nvSpPr>
            <p:cNvPr id="174" name="圆角矩形 174"/>
            <p:cNvSpPr>
              <a:spLocks noChangeArrowheads="1"/>
            </p:cNvSpPr>
            <p:nvPr/>
          </p:nvSpPr>
          <p:spPr bwMode="auto">
            <a:xfrm>
              <a:off x="10095" y="8034"/>
              <a:ext cx="10782" cy="998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圆角矩形 285"/>
            <p:cNvSpPr>
              <a:spLocks noChangeArrowheads="1"/>
            </p:cNvSpPr>
            <p:nvPr/>
          </p:nvSpPr>
          <p:spPr bwMode="auto">
            <a:xfrm>
              <a:off x="15486" y="23467"/>
              <a:ext cx="12685" cy="3595"/>
            </a:xfrm>
            <a:prstGeom prst="roundRect">
              <a:avLst>
                <a:gd name="adj" fmla="val 8201"/>
              </a:avLst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79771" y="4296228"/>
            <a:ext cx="2104572" cy="1175980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/>
              <a:t>单字段</a:t>
            </a:r>
            <a:r>
              <a:rPr lang="en-US" altLang="zh-CN" sz="1400" dirty="0" smtClean="0"/>
              <a:t/>
            </a:r>
            <a:br>
              <a:rPr lang="en-US" altLang="zh-CN" sz="1400" dirty="0" smtClean="0"/>
            </a:br>
            <a:r>
              <a:rPr lang="zh-CN" altLang="en-US" sz="1400" dirty="0" smtClean="0"/>
              <a:t>索引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1A9A3E-259D-406C-B35F-A7CEAB658A63}" type="slidenum">
              <a:rPr lang="en-US" altLang="zh-CN"/>
              <a:pPr/>
              <a:t>58</a:t>
            </a:fld>
            <a:endParaRPr lang="en-US" altLang="zh-CN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371476" y="0"/>
            <a:ext cx="8415337" cy="95726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例</a:t>
            </a:r>
            <a:r>
              <a:rPr lang="en-US" dirty="0" smtClean="0"/>
              <a:t>4.</a:t>
            </a:r>
            <a:r>
              <a:rPr lang="en-US" altLang="zh-CN" dirty="0" smtClean="0"/>
              <a:t>12</a:t>
            </a:r>
            <a:r>
              <a:rPr lang="zh-CN" altLang="en-US" dirty="0" smtClean="0"/>
              <a:t>：将“教务管理”数据库“成绩表”中 “学号” 和“课程代码”字段设置为多字段索引。其中要求“成绩表” 中的记录按 “学号”从小到大排列，当“学号”相同时，再按“课程代码”从大到小排列。</a:t>
            </a:r>
            <a:endParaRPr lang="en-US" altLang="zh-CN" dirty="0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242888" y="1585912"/>
            <a:ext cx="2857500" cy="5000625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3028950" y="6286500"/>
            <a:ext cx="1543050" cy="285750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3014663" y="1143000"/>
            <a:ext cx="2719386" cy="1603374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290513" y="1700213"/>
            <a:ext cx="272415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zh-CN" altLang="en-US" sz="1600" dirty="0" smtClean="0"/>
              <a:t>（</a:t>
            </a:r>
            <a:r>
              <a:rPr lang="en-US" altLang="zh-CN" sz="1500" dirty="0" smtClean="0"/>
              <a:t>1</a:t>
            </a:r>
            <a:r>
              <a:rPr lang="zh-CN" altLang="en-US" sz="1500" dirty="0" smtClean="0"/>
              <a:t>）打开数据表“设计视图”：在“表”对象栏中，右击“成绩表”，选择“设计视图”快捷菜单命令；</a:t>
            </a:r>
            <a:endParaRPr lang="en-US" altLang="zh-CN" sz="1500" dirty="0" smtClean="0"/>
          </a:p>
          <a:p>
            <a:pPr lvl="0"/>
            <a:r>
              <a:rPr lang="zh-CN" altLang="en-US" sz="1500" dirty="0" smtClean="0"/>
              <a:t>（</a:t>
            </a:r>
            <a:r>
              <a:rPr lang="en-US" altLang="zh-CN" sz="1500" dirty="0" smtClean="0"/>
              <a:t>2</a:t>
            </a:r>
            <a:r>
              <a:rPr lang="zh-CN" altLang="en-US" sz="1500" dirty="0" smtClean="0"/>
              <a:t>）创建索引：</a:t>
            </a:r>
            <a:endParaRPr lang="en-US" altLang="zh-CN" sz="1500" dirty="0" smtClean="0"/>
          </a:p>
          <a:p>
            <a:pPr lvl="0"/>
            <a:r>
              <a:rPr lang="zh-CN" altLang="en-US" sz="1500" dirty="0" smtClean="0"/>
              <a:t>在“表格工具”的“设计”选项卡中，单击“索引”按钮，打开“索引设计器”对话框，输入设置的索引名称，如“</a:t>
            </a:r>
            <a:r>
              <a:rPr lang="en-US" sz="1500" dirty="0" err="1" smtClean="0"/>
              <a:t>dzdsy</a:t>
            </a:r>
            <a:r>
              <a:rPr lang="zh-CN" altLang="en-US" sz="1500" dirty="0" smtClean="0"/>
              <a:t>”，选择“学号”字段、“升序”排序次序，选择“课程代码”字段、“降序”排序次序，如图所示；</a:t>
            </a:r>
            <a:endParaRPr lang="en-US" altLang="zh-CN" sz="1500" dirty="0" smtClean="0"/>
          </a:p>
          <a:p>
            <a:pPr lvl="0"/>
            <a:r>
              <a:rPr lang="zh-CN" altLang="en-US" sz="1500" dirty="0" smtClean="0"/>
              <a:t>（</a:t>
            </a:r>
            <a:r>
              <a:rPr lang="en-US" altLang="zh-CN" sz="1500" dirty="0" smtClean="0"/>
              <a:t>3</a:t>
            </a:r>
            <a:r>
              <a:rPr lang="zh-CN" altLang="en-US" sz="1500" dirty="0" smtClean="0"/>
              <a:t>）保存并关闭索引：单击对话框“关闭”按钮</a:t>
            </a:r>
            <a:r>
              <a:rPr lang="en-US" sz="1500" dirty="0" smtClean="0"/>
              <a:t> </a:t>
            </a:r>
            <a:r>
              <a:rPr lang="zh-CN" altLang="en-US" sz="1500" dirty="0" smtClean="0"/>
              <a:t>，单击数据表的“关闭”按钮。</a:t>
            </a:r>
            <a:endParaRPr lang="en-US" altLang="zh-CN" sz="1500" dirty="0" smtClean="0"/>
          </a:p>
          <a:p>
            <a:pPr lvl="0"/>
            <a:r>
              <a:rPr lang="zh-CN" altLang="en-US" sz="1500" dirty="0" smtClean="0"/>
              <a:t>（</a:t>
            </a:r>
            <a:r>
              <a:rPr lang="en-US" altLang="zh-CN" sz="1500" dirty="0" smtClean="0"/>
              <a:t>4</a:t>
            </a:r>
            <a:r>
              <a:rPr lang="zh-CN" altLang="en-US" sz="1500" dirty="0" smtClean="0"/>
              <a:t>）观察修改前后数据表中记录的排序情况：在“表”对象栏中，双击“成绩表”，可以看到数据表中记录的排列次序。</a:t>
            </a:r>
            <a:endParaRPr lang="en-US" altLang="zh-CN" sz="1500" dirty="0" smtClean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6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7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54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ltGray">
          <a:xfrm>
            <a:off x="171450" y="1071562"/>
            <a:ext cx="2957513" cy="646331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2. </a:t>
            </a:r>
            <a:r>
              <a:rPr lang="zh-CN" altLang="en-US" dirty="0" smtClean="0">
                <a:solidFill>
                  <a:schemeClr val="bg1"/>
                </a:solidFill>
              </a:rPr>
              <a:t>通过“索引”对话框创建索引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 rotWithShape="1">
          <a:blip r:embed="rId2"/>
          <a:srcRect l="7942" r="27077" b="7520"/>
          <a:stretch/>
        </p:blipFill>
        <p:spPr bwMode="auto">
          <a:xfrm>
            <a:off x="3314700" y="1157287"/>
            <a:ext cx="5509985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圆角矩形 1"/>
          <p:cNvSpPr/>
          <p:nvPr/>
        </p:nvSpPr>
        <p:spPr>
          <a:xfrm>
            <a:off x="5138057" y="3047999"/>
            <a:ext cx="2772228" cy="551543"/>
          </a:xfrm>
          <a:prstGeom prst="roundRect">
            <a:avLst/>
          </a:prstGeom>
          <a:noFill/>
          <a:ln w="28575">
            <a:solidFill>
              <a:srgbClr val="1C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99199" y="3962399"/>
            <a:ext cx="2104572" cy="1175980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/>
              <a:t>多字段</a:t>
            </a:r>
            <a:r>
              <a:rPr lang="en-US" altLang="zh-CN" sz="1400" dirty="0" smtClean="0"/>
              <a:t/>
            </a:r>
            <a:br>
              <a:rPr lang="en-US" altLang="zh-CN" sz="1400" dirty="0" smtClean="0"/>
            </a:br>
            <a:r>
              <a:rPr lang="zh-CN" altLang="en-US" sz="1400" dirty="0" smtClean="0"/>
              <a:t>索引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59</a:t>
            </a:fld>
            <a:endParaRPr lang="en-US" altLang="zh-CN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77704" t="32211" r="7118" b="30833"/>
          <a:stretch>
            <a:fillRect/>
          </a:stretch>
        </p:blipFill>
        <p:spPr bwMode="auto">
          <a:xfrm>
            <a:off x="1061811" y="110898"/>
            <a:ext cx="7186613" cy="508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210851" y="1371601"/>
            <a:ext cx="461665" cy="3057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/>
              <a:t>索引结果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2329543" y="5224922"/>
            <a:ext cx="4572000" cy="6463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</p:spPr>
        <p:txBody>
          <a:bodyPr>
            <a:spAutoFit/>
          </a:bodyPr>
          <a:lstStyle/>
          <a:p>
            <a:r>
              <a:rPr lang="zh-CN" altLang="en-US" dirty="0"/>
              <a:t>“学号”从小到大排列，当“学号”相同时，再按“课程代码”从大到小排列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gray">
          <a:xfrm>
            <a:off x="4689727" y="2286000"/>
            <a:ext cx="1628775" cy="701675"/>
          </a:xfrm>
          <a:custGeom>
            <a:avLst/>
            <a:gdLst/>
            <a:ahLst/>
            <a:cxnLst>
              <a:cxn ang="0">
                <a:pos x="112" y="1555"/>
              </a:cxn>
              <a:cxn ang="0">
                <a:pos x="237" y="1555"/>
              </a:cxn>
              <a:cxn ang="0">
                <a:pos x="365" y="1544"/>
              </a:cxn>
              <a:cxn ang="0">
                <a:pos x="484" y="1519"/>
              </a:cxn>
              <a:cxn ang="0">
                <a:pos x="622" y="1472"/>
              </a:cxn>
              <a:cxn ang="0">
                <a:pos x="754" y="1410"/>
              </a:cxn>
              <a:cxn ang="0">
                <a:pos x="891" y="1324"/>
              </a:cxn>
              <a:cxn ang="0">
                <a:pos x="1016" y="1233"/>
              </a:cxn>
              <a:cxn ang="0">
                <a:pos x="1134" y="1143"/>
              </a:cxn>
              <a:cxn ang="0">
                <a:pos x="1253" y="1041"/>
              </a:cxn>
              <a:cxn ang="0">
                <a:pos x="1366" y="929"/>
              </a:cxn>
              <a:cxn ang="0">
                <a:pos x="1476" y="799"/>
              </a:cxn>
              <a:cxn ang="0">
                <a:pos x="1566" y="665"/>
              </a:cxn>
              <a:cxn ang="0">
                <a:pos x="1626" y="546"/>
              </a:cxn>
              <a:cxn ang="0">
                <a:pos x="1993" y="586"/>
              </a:cxn>
              <a:cxn ang="0">
                <a:pos x="1875" y="506"/>
              </a:cxn>
              <a:cxn ang="0">
                <a:pos x="1785" y="427"/>
              </a:cxn>
              <a:cxn ang="0">
                <a:pos x="1713" y="354"/>
              </a:cxn>
              <a:cxn ang="0">
                <a:pos x="1638" y="275"/>
              </a:cxn>
              <a:cxn ang="0">
                <a:pos x="1551" y="166"/>
              </a:cxn>
              <a:cxn ang="0">
                <a:pos x="1473" y="51"/>
              </a:cxn>
              <a:cxn ang="0">
                <a:pos x="1408" y="18"/>
              </a:cxn>
              <a:cxn ang="0">
                <a:pos x="1338" y="72"/>
              </a:cxn>
              <a:cxn ang="0">
                <a:pos x="1251" y="127"/>
              </a:cxn>
              <a:cxn ang="0">
                <a:pos x="1174" y="163"/>
              </a:cxn>
              <a:cxn ang="0">
                <a:pos x="1084" y="199"/>
              </a:cxn>
              <a:cxn ang="0">
                <a:pos x="991" y="235"/>
              </a:cxn>
              <a:cxn ang="0">
                <a:pos x="901" y="264"/>
              </a:cxn>
              <a:cxn ang="0">
                <a:pos x="817" y="293"/>
              </a:cxn>
              <a:cxn ang="0">
                <a:pos x="704" y="318"/>
              </a:cxn>
              <a:cxn ang="0">
                <a:pos x="1124" y="528"/>
              </a:cxn>
              <a:cxn ang="0">
                <a:pos x="1024" y="720"/>
              </a:cxn>
              <a:cxn ang="0">
                <a:pos x="949" y="839"/>
              </a:cxn>
              <a:cxn ang="0">
                <a:pos x="839" y="991"/>
              </a:cxn>
              <a:cxn ang="0">
                <a:pos x="747" y="1110"/>
              </a:cxn>
              <a:cxn ang="0">
                <a:pos x="672" y="1201"/>
              </a:cxn>
              <a:cxn ang="0">
                <a:pos x="577" y="1291"/>
              </a:cxn>
              <a:cxn ang="0">
                <a:pos x="479" y="1363"/>
              </a:cxn>
              <a:cxn ang="0">
                <a:pos x="365" y="1425"/>
              </a:cxn>
              <a:cxn ang="0">
                <a:pos x="240" y="1472"/>
              </a:cxn>
              <a:cxn ang="0">
                <a:pos x="107" y="1515"/>
              </a:cxn>
            </a:cxnLst>
            <a:rect l="0" t="0" r="r" b="b"/>
            <a:pathLst>
              <a:path w="2061" h="1556">
                <a:moveTo>
                  <a:pt x="0" y="1544"/>
                </a:moveTo>
                <a:lnTo>
                  <a:pt x="112" y="1555"/>
                </a:lnTo>
                <a:lnTo>
                  <a:pt x="170" y="1555"/>
                </a:lnTo>
                <a:lnTo>
                  <a:pt x="237" y="1555"/>
                </a:lnTo>
                <a:lnTo>
                  <a:pt x="300" y="1551"/>
                </a:lnTo>
                <a:lnTo>
                  <a:pt x="365" y="1544"/>
                </a:lnTo>
                <a:lnTo>
                  <a:pt x="427" y="1533"/>
                </a:lnTo>
                <a:lnTo>
                  <a:pt x="484" y="1519"/>
                </a:lnTo>
                <a:lnTo>
                  <a:pt x="547" y="1501"/>
                </a:lnTo>
                <a:lnTo>
                  <a:pt x="622" y="1472"/>
                </a:lnTo>
                <a:lnTo>
                  <a:pt x="689" y="1439"/>
                </a:lnTo>
                <a:lnTo>
                  <a:pt x="754" y="1410"/>
                </a:lnTo>
                <a:lnTo>
                  <a:pt x="824" y="1371"/>
                </a:lnTo>
                <a:lnTo>
                  <a:pt x="891" y="1324"/>
                </a:lnTo>
                <a:lnTo>
                  <a:pt x="959" y="1280"/>
                </a:lnTo>
                <a:lnTo>
                  <a:pt x="1016" y="1233"/>
                </a:lnTo>
                <a:lnTo>
                  <a:pt x="1081" y="1190"/>
                </a:lnTo>
                <a:lnTo>
                  <a:pt x="1134" y="1143"/>
                </a:lnTo>
                <a:lnTo>
                  <a:pt x="1194" y="1092"/>
                </a:lnTo>
                <a:lnTo>
                  <a:pt x="1253" y="1041"/>
                </a:lnTo>
                <a:lnTo>
                  <a:pt x="1313" y="980"/>
                </a:lnTo>
                <a:lnTo>
                  <a:pt x="1366" y="929"/>
                </a:lnTo>
                <a:lnTo>
                  <a:pt x="1423" y="861"/>
                </a:lnTo>
                <a:lnTo>
                  <a:pt x="1476" y="799"/>
                </a:lnTo>
                <a:lnTo>
                  <a:pt x="1523" y="734"/>
                </a:lnTo>
                <a:lnTo>
                  <a:pt x="1566" y="665"/>
                </a:lnTo>
                <a:lnTo>
                  <a:pt x="1598" y="608"/>
                </a:lnTo>
                <a:lnTo>
                  <a:pt x="1626" y="546"/>
                </a:lnTo>
                <a:lnTo>
                  <a:pt x="2060" y="629"/>
                </a:lnTo>
                <a:lnTo>
                  <a:pt x="1993" y="586"/>
                </a:lnTo>
                <a:lnTo>
                  <a:pt x="1940" y="546"/>
                </a:lnTo>
                <a:lnTo>
                  <a:pt x="1875" y="506"/>
                </a:lnTo>
                <a:lnTo>
                  <a:pt x="1828" y="467"/>
                </a:lnTo>
                <a:lnTo>
                  <a:pt x="1785" y="427"/>
                </a:lnTo>
                <a:lnTo>
                  <a:pt x="1748" y="398"/>
                </a:lnTo>
                <a:lnTo>
                  <a:pt x="1713" y="354"/>
                </a:lnTo>
                <a:lnTo>
                  <a:pt x="1675" y="318"/>
                </a:lnTo>
                <a:lnTo>
                  <a:pt x="1638" y="275"/>
                </a:lnTo>
                <a:lnTo>
                  <a:pt x="1596" y="221"/>
                </a:lnTo>
                <a:lnTo>
                  <a:pt x="1551" y="166"/>
                </a:lnTo>
                <a:lnTo>
                  <a:pt x="1513" y="112"/>
                </a:lnTo>
                <a:lnTo>
                  <a:pt x="1473" y="51"/>
                </a:lnTo>
                <a:lnTo>
                  <a:pt x="1441" y="0"/>
                </a:lnTo>
                <a:lnTo>
                  <a:pt x="1408" y="18"/>
                </a:lnTo>
                <a:lnTo>
                  <a:pt x="1373" y="47"/>
                </a:lnTo>
                <a:lnTo>
                  <a:pt x="1338" y="72"/>
                </a:lnTo>
                <a:lnTo>
                  <a:pt x="1296" y="98"/>
                </a:lnTo>
                <a:lnTo>
                  <a:pt x="1251" y="127"/>
                </a:lnTo>
                <a:lnTo>
                  <a:pt x="1211" y="145"/>
                </a:lnTo>
                <a:lnTo>
                  <a:pt x="1174" y="163"/>
                </a:lnTo>
                <a:lnTo>
                  <a:pt x="1129" y="184"/>
                </a:lnTo>
                <a:lnTo>
                  <a:pt x="1084" y="199"/>
                </a:lnTo>
                <a:lnTo>
                  <a:pt x="1034" y="221"/>
                </a:lnTo>
                <a:lnTo>
                  <a:pt x="991" y="235"/>
                </a:lnTo>
                <a:lnTo>
                  <a:pt x="949" y="253"/>
                </a:lnTo>
                <a:lnTo>
                  <a:pt x="901" y="264"/>
                </a:lnTo>
                <a:lnTo>
                  <a:pt x="859" y="278"/>
                </a:lnTo>
                <a:lnTo>
                  <a:pt x="817" y="293"/>
                </a:lnTo>
                <a:lnTo>
                  <a:pt x="769" y="307"/>
                </a:lnTo>
                <a:lnTo>
                  <a:pt x="704" y="318"/>
                </a:lnTo>
                <a:lnTo>
                  <a:pt x="1154" y="438"/>
                </a:lnTo>
                <a:lnTo>
                  <a:pt x="1124" y="528"/>
                </a:lnTo>
                <a:lnTo>
                  <a:pt x="1089" y="597"/>
                </a:lnTo>
                <a:lnTo>
                  <a:pt x="1024" y="720"/>
                </a:lnTo>
                <a:lnTo>
                  <a:pt x="986" y="781"/>
                </a:lnTo>
                <a:lnTo>
                  <a:pt x="949" y="839"/>
                </a:lnTo>
                <a:lnTo>
                  <a:pt x="881" y="933"/>
                </a:lnTo>
                <a:lnTo>
                  <a:pt x="839" y="991"/>
                </a:lnTo>
                <a:lnTo>
                  <a:pt x="792" y="1060"/>
                </a:lnTo>
                <a:lnTo>
                  <a:pt x="747" y="1110"/>
                </a:lnTo>
                <a:lnTo>
                  <a:pt x="709" y="1154"/>
                </a:lnTo>
                <a:lnTo>
                  <a:pt x="672" y="1201"/>
                </a:lnTo>
                <a:lnTo>
                  <a:pt x="627" y="1244"/>
                </a:lnTo>
                <a:lnTo>
                  <a:pt x="577" y="1291"/>
                </a:lnTo>
                <a:lnTo>
                  <a:pt x="529" y="1324"/>
                </a:lnTo>
                <a:lnTo>
                  <a:pt x="479" y="1363"/>
                </a:lnTo>
                <a:lnTo>
                  <a:pt x="419" y="1400"/>
                </a:lnTo>
                <a:lnTo>
                  <a:pt x="365" y="1425"/>
                </a:lnTo>
                <a:lnTo>
                  <a:pt x="300" y="1450"/>
                </a:lnTo>
                <a:lnTo>
                  <a:pt x="240" y="1472"/>
                </a:lnTo>
                <a:lnTo>
                  <a:pt x="177" y="1494"/>
                </a:lnTo>
                <a:lnTo>
                  <a:pt x="107" y="1515"/>
                </a:lnTo>
                <a:lnTo>
                  <a:pt x="0" y="1544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gray">
          <a:xfrm>
            <a:off x="477181" y="3245305"/>
            <a:ext cx="1628775" cy="426810"/>
          </a:xfrm>
          <a:custGeom>
            <a:avLst/>
            <a:gdLst/>
            <a:ahLst/>
            <a:cxnLst>
              <a:cxn ang="0">
                <a:pos x="1947" y="0"/>
              </a:cxn>
              <a:cxn ang="0">
                <a:pos x="1825" y="0"/>
              </a:cxn>
              <a:cxn ang="0">
                <a:pos x="1698" y="11"/>
              </a:cxn>
              <a:cxn ang="0">
                <a:pos x="1578" y="40"/>
              </a:cxn>
              <a:cxn ang="0">
                <a:pos x="1438" y="83"/>
              </a:cxn>
              <a:cxn ang="0">
                <a:pos x="1308" y="148"/>
              </a:cxn>
              <a:cxn ang="0">
                <a:pos x="1168" y="231"/>
              </a:cxn>
              <a:cxn ang="0">
                <a:pos x="1046" y="322"/>
              </a:cxn>
              <a:cxn ang="0">
                <a:pos x="926" y="412"/>
              </a:cxn>
              <a:cxn ang="0">
                <a:pos x="806" y="514"/>
              </a:cxn>
              <a:cxn ang="0">
                <a:pos x="694" y="629"/>
              </a:cxn>
              <a:cxn ang="0">
                <a:pos x="587" y="759"/>
              </a:cxn>
              <a:cxn ang="0">
                <a:pos x="497" y="893"/>
              </a:cxn>
              <a:cxn ang="0">
                <a:pos x="437" y="1013"/>
              </a:cxn>
              <a:cxn ang="0">
                <a:pos x="70" y="973"/>
              </a:cxn>
              <a:cxn ang="0">
                <a:pos x="185" y="1052"/>
              </a:cxn>
              <a:cxn ang="0">
                <a:pos x="275" y="1128"/>
              </a:cxn>
              <a:cxn ang="0">
                <a:pos x="349" y="1201"/>
              </a:cxn>
              <a:cxn ang="0">
                <a:pos x="424" y="1284"/>
              </a:cxn>
              <a:cxn ang="0">
                <a:pos x="512" y="1392"/>
              </a:cxn>
              <a:cxn ang="0">
                <a:pos x="589" y="1504"/>
              </a:cxn>
              <a:cxn ang="0">
                <a:pos x="654" y="1537"/>
              </a:cxn>
              <a:cxn ang="0">
                <a:pos x="724" y="1486"/>
              </a:cxn>
              <a:cxn ang="0">
                <a:pos x="809" y="1432"/>
              </a:cxn>
              <a:cxn ang="0">
                <a:pos x="889" y="1396"/>
              </a:cxn>
              <a:cxn ang="0">
                <a:pos x="979" y="1356"/>
              </a:cxn>
              <a:cxn ang="0">
                <a:pos x="1071" y="1320"/>
              </a:cxn>
              <a:cxn ang="0">
                <a:pos x="1158" y="1291"/>
              </a:cxn>
              <a:cxn ang="0">
                <a:pos x="1243" y="1266"/>
              </a:cxn>
              <a:cxn ang="0">
                <a:pos x="1356" y="1237"/>
              </a:cxn>
              <a:cxn ang="0">
                <a:pos x="939" y="1027"/>
              </a:cxn>
              <a:cxn ang="0">
                <a:pos x="1038" y="835"/>
              </a:cxn>
              <a:cxn ang="0">
                <a:pos x="1113" y="720"/>
              </a:cxn>
              <a:cxn ang="0">
                <a:pos x="1221" y="568"/>
              </a:cxn>
              <a:cxn ang="0">
                <a:pos x="1316" y="448"/>
              </a:cxn>
              <a:cxn ang="0">
                <a:pos x="1390" y="358"/>
              </a:cxn>
              <a:cxn ang="0">
                <a:pos x="1483" y="268"/>
              </a:cxn>
              <a:cxn ang="0">
                <a:pos x="1580" y="192"/>
              </a:cxn>
              <a:cxn ang="0">
                <a:pos x="1698" y="130"/>
              </a:cxn>
              <a:cxn ang="0">
                <a:pos x="1820" y="83"/>
              </a:cxn>
              <a:cxn ang="0">
                <a:pos x="1952" y="43"/>
              </a:cxn>
            </a:cxnLst>
            <a:rect l="0" t="0" r="r" b="b"/>
            <a:pathLst>
              <a:path w="2063" h="1556">
                <a:moveTo>
                  <a:pt x="2062" y="11"/>
                </a:moveTo>
                <a:lnTo>
                  <a:pt x="1947" y="0"/>
                </a:lnTo>
                <a:lnTo>
                  <a:pt x="1892" y="0"/>
                </a:lnTo>
                <a:lnTo>
                  <a:pt x="1825" y="0"/>
                </a:lnTo>
                <a:lnTo>
                  <a:pt x="1760" y="7"/>
                </a:lnTo>
                <a:lnTo>
                  <a:pt x="1698" y="11"/>
                </a:lnTo>
                <a:lnTo>
                  <a:pt x="1633" y="22"/>
                </a:lnTo>
                <a:lnTo>
                  <a:pt x="1578" y="40"/>
                </a:lnTo>
                <a:lnTo>
                  <a:pt x="1513" y="58"/>
                </a:lnTo>
                <a:lnTo>
                  <a:pt x="1438" y="83"/>
                </a:lnTo>
                <a:lnTo>
                  <a:pt x="1371" y="119"/>
                </a:lnTo>
                <a:lnTo>
                  <a:pt x="1308" y="148"/>
                </a:lnTo>
                <a:lnTo>
                  <a:pt x="1236" y="188"/>
                </a:lnTo>
                <a:lnTo>
                  <a:pt x="1168" y="231"/>
                </a:lnTo>
                <a:lnTo>
                  <a:pt x="1101" y="278"/>
                </a:lnTo>
                <a:lnTo>
                  <a:pt x="1046" y="322"/>
                </a:lnTo>
                <a:lnTo>
                  <a:pt x="981" y="369"/>
                </a:lnTo>
                <a:lnTo>
                  <a:pt x="926" y="412"/>
                </a:lnTo>
                <a:lnTo>
                  <a:pt x="866" y="463"/>
                </a:lnTo>
                <a:lnTo>
                  <a:pt x="806" y="514"/>
                </a:lnTo>
                <a:lnTo>
                  <a:pt x="746" y="579"/>
                </a:lnTo>
                <a:lnTo>
                  <a:pt x="694" y="629"/>
                </a:lnTo>
                <a:lnTo>
                  <a:pt x="639" y="698"/>
                </a:lnTo>
                <a:lnTo>
                  <a:pt x="587" y="759"/>
                </a:lnTo>
                <a:lnTo>
                  <a:pt x="537" y="825"/>
                </a:lnTo>
                <a:lnTo>
                  <a:pt x="497" y="893"/>
                </a:lnTo>
                <a:lnTo>
                  <a:pt x="462" y="947"/>
                </a:lnTo>
                <a:lnTo>
                  <a:pt x="437" y="1013"/>
                </a:lnTo>
                <a:lnTo>
                  <a:pt x="0" y="929"/>
                </a:lnTo>
                <a:lnTo>
                  <a:pt x="70" y="973"/>
                </a:lnTo>
                <a:lnTo>
                  <a:pt x="122" y="1013"/>
                </a:lnTo>
                <a:lnTo>
                  <a:pt x="185" y="1052"/>
                </a:lnTo>
                <a:lnTo>
                  <a:pt x="232" y="1092"/>
                </a:lnTo>
                <a:lnTo>
                  <a:pt x="275" y="1128"/>
                </a:lnTo>
                <a:lnTo>
                  <a:pt x="312" y="1157"/>
                </a:lnTo>
                <a:lnTo>
                  <a:pt x="349" y="1201"/>
                </a:lnTo>
                <a:lnTo>
                  <a:pt x="384" y="1240"/>
                </a:lnTo>
                <a:lnTo>
                  <a:pt x="424" y="1284"/>
                </a:lnTo>
                <a:lnTo>
                  <a:pt x="467" y="1338"/>
                </a:lnTo>
                <a:lnTo>
                  <a:pt x="512" y="1392"/>
                </a:lnTo>
                <a:lnTo>
                  <a:pt x="549" y="1447"/>
                </a:lnTo>
                <a:lnTo>
                  <a:pt x="589" y="1504"/>
                </a:lnTo>
                <a:lnTo>
                  <a:pt x="619" y="1555"/>
                </a:lnTo>
                <a:lnTo>
                  <a:pt x="654" y="1537"/>
                </a:lnTo>
                <a:lnTo>
                  <a:pt x="687" y="1508"/>
                </a:lnTo>
                <a:lnTo>
                  <a:pt x="724" y="1486"/>
                </a:lnTo>
                <a:lnTo>
                  <a:pt x="766" y="1457"/>
                </a:lnTo>
                <a:lnTo>
                  <a:pt x="809" y="1432"/>
                </a:lnTo>
                <a:lnTo>
                  <a:pt x="849" y="1410"/>
                </a:lnTo>
                <a:lnTo>
                  <a:pt x="889" y="1396"/>
                </a:lnTo>
                <a:lnTo>
                  <a:pt x="931" y="1374"/>
                </a:lnTo>
                <a:lnTo>
                  <a:pt x="979" y="1356"/>
                </a:lnTo>
                <a:lnTo>
                  <a:pt x="1026" y="1338"/>
                </a:lnTo>
                <a:lnTo>
                  <a:pt x="1071" y="1320"/>
                </a:lnTo>
                <a:lnTo>
                  <a:pt x="1113" y="1305"/>
                </a:lnTo>
                <a:lnTo>
                  <a:pt x="1158" y="1291"/>
                </a:lnTo>
                <a:lnTo>
                  <a:pt x="1203" y="1277"/>
                </a:lnTo>
                <a:lnTo>
                  <a:pt x="1243" y="1266"/>
                </a:lnTo>
                <a:lnTo>
                  <a:pt x="1293" y="1248"/>
                </a:lnTo>
                <a:lnTo>
                  <a:pt x="1356" y="1237"/>
                </a:lnTo>
                <a:lnTo>
                  <a:pt x="909" y="1117"/>
                </a:lnTo>
                <a:lnTo>
                  <a:pt x="939" y="1027"/>
                </a:lnTo>
                <a:lnTo>
                  <a:pt x="974" y="962"/>
                </a:lnTo>
                <a:lnTo>
                  <a:pt x="1038" y="835"/>
                </a:lnTo>
                <a:lnTo>
                  <a:pt x="1076" y="774"/>
                </a:lnTo>
                <a:lnTo>
                  <a:pt x="1113" y="720"/>
                </a:lnTo>
                <a:lnTo>
                  <a:pt x="1181" y="622"/>
                </a:lnTo>
                <a:lnTo>
                  <a:pt x="1221" y="568"/>
                </a:lnTo>
                <a:lnTo>
                  <a:pt x="1271" y="499"/>
                </a:lnTo>
                <a:lnTo>
                  <a:pt x="1316" y="448"/>
                </a:lnTo>
                <a:lnTo>
                  <a:pt x="1353" y="401"/>
                </a:lnTo>
                <a:lnTo>
                  <a:pt x="1390" y="358"/>
                </a:lnTo>
                <a:lnTo>
                  <a:pt x="1435" y="311"/>
                </a:lnTo>
                <a:lnTo>
                  <a:pt x="1483" y="268"/>
                </a:lnTo>
                <a:lnTo>
                  <a:pt x="1533" y="231"/>
                </a:lnTo>
                <a:lnTo>
                  <a:pt x="1580" y="192"/>
                </a:lnTo>
                <a:lnTo>
                  <a:pt x="1640" y="159"/>
                </a:lnTo>
                <a:lnTo>
                  <a:pt x="1698" y="130"/>
                </a:lnTo>
                <a:lnTo>
                  <a:pt x="1760" y="108"/>
                </a:lnTo>
                <a:lnTo>
                  <a:pt x="1820" y="83"/>
                </a:lnTo>
                <a:lnTo>
                  <a:pt x="1885" y="61"/>
                </a:lnTo>
                <a:lnTo>
                  <a:pt x="1952" y="43"/>
                </a:lnTo>
                <a:lnTo>
                  <a:pt x="2062" y="11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gray">
          <a:xfrm>
            <a:off x="980532" y="2301574"/>
            <a:ext cx="1630363" cy="674687"/>
          </a:xfrm>
          <a:custGeom>
            <a:avLst/>
            <a:gdLst/>
            <a:ahLst/>
            <a:cxnLst>
              <a:cxn ang="0">
                <a:pos x="1945" y="1496"/>
              </a:cxn>
              <a:cxn ang="0">
                <a:pos x="1823" y="1496"/>
              </a:cxn>
              <a:cxn ang="0">
                <a:pos x="1695" y="1482"/>
              </a:cxn>
              <a:cxn ang="0">
                <a:pos x="1576" y="1456"/>
              </a:cxn>
              <a:cxn ang="0">
                <a:pos x="1438" y="1413"/>
              </a:cxn>
              <a:cxn ang="0">
                <a:pos x="1306" y="1355"/>
              </a:cxn>
              <a:cxn ang="0">
                <a:pos x="1169" y="1272"/>
              </a:cxn>
              <a:cxn ang="0">
                <a:pos x="1044" y="1185"/>
              </a:cxn>
              <a:cxn ang="0">
                <a:pos x="926" y="1099"/>
              </a:cxn>
              <a:cxn ang="0">
                <a:pos x="807" y="1001"/>
              </a:cxn>
              <a:cxn ang="0">
                <a:pos x="694" y="893"/>
              </a:cxn>
              <a:cxn ang="0">
                <a:pos x="584" y="770"/>
              </a:cxn>
              <a:cxn ang="0">
                <a:pos x="494" y="643"/>
              </a:cxn>
              <a:cxn ang="0">
                <a:pos x="434" y="528"/>
              </a:cxn>
              <a:cxn ang="0">
                <a:pos x="60" y="564"/>
              </a:cxn>
              <a:cxn ang="0">
                <a:pos x="187" y="484"/>
              </a:cxn>
              <a:cxn ang="0">
                <a:pos x="277" y="419"/>
              </a:cxn>
              <a:cxn ang="0">
                <a:pos x="352" y="351"/>
              </a:cxn>
              <a:cxn ang="0">
                <a:pos x="422" y="267"/>
              </a:cxn>
              <a:cxn ang="0">
                <a:pos x="507" y="159"/>
              </a:cxn>
              <a:cxn ang="0">
                <a:pos x="587" y="54"/>
              </a:cxn>
              <a:cxn ang="0">
                <a:pos x="652" y="22"/>
              </a:cxn>
              <a:cxn ang="0">
                <a:pos x="722" y="72"/>
              </a:cxn>
              <a:cxn ang="0">
                <a:pos x="809" y="123"/>
              </a:cxn>
              <a:cxn ang="0">
                <a:pos x="886" y="159"/>
              </a:cxn>
              <a:cxn ang="0">
                <a:pos x="979" y="195"/>
              </a:cxn>
              <a:cxn ang="0">
                <a:pos x="1069" y="231"/>
              </a:cxn>
              <a:cxn ang="0">
                <a:pos x="1159" y="257"/>
              </a:cxn>
              <a:cxn ang="0">
                <a:pos x="1243" y="285"/>
              </a:cxn>
              <a:cxn ang="0">
                <a:pos x="1358" y="311"/>
              </a:cxn>
              <a:cxn ang="0">
                <a:pos x="936" y="510"/>
              </a:cxn>
              <a:cxn ang="0">
                <a:pos x="1036" y="697"/>
              </a:cxn>
              <a:cxn ang="0">
                <a:pos x="1111" y="806"/>
              </a:cxn>
              <a:cxn ang="0">
                <a:pos x="1221" y="954"/>
              </a:cxn>
              <a:cxn ang="0">
                <a:pos x="1313" y="1066"/>
              </a:cxn>
              <a:cxn ang="0">
                <a:pos x="1388" y="1153"/>
              </a:cxn>
              <a:cxn ang="0">
                <a:pos x="1483" y="1239"/>
              </a:cxn>
              <a:cxn ang="0">
                <a:pos x="1581" y="1312"/>
              </a:cxn>
              <a:cxn ang="0">
                <a:pos x="1695" y="1370"/>
              </a:cxn>
              <a:cxn ang="0">
                <a:pos x="1820" y="1413"/>
              </a:cxn>
              <a:cxn ang="0">
                <a:pos x="1950" y="1453"/>
              </a:cxn>
            </a:cxnLst>
            <a:rect l="0" t="0" r="r" b="b"/>
            <a:pathLst>
              <a:path w="2061" h="1497">
                <a:moveTo>
                  <a:pt x="2060" y="1482"/>
                </a:moveTo>
                <a:lnTo>
                  <a:pt x="1945" y="1496"/>
                </a:lnTo>
                <a:lnTo>
                  <a:pt x="1890" y="1496"/>
                </a:lnTo>
                <a:lnTo>
                  <a:pt x="1823" y="1496"/>
                </a:lnTo>
                <a:lnTo>
                  <a:pt x="1760" y="1489"/>
                </a:lnTo>
                <a:lnTo>
                  <a:pt x="1695" y="1482"/>
                </a:lnTo>
                <a:lnTo>
                  <a:pt x="1633" y="1471"/>
                </a:lnTo>
                <a:lnTo>
                  <a:pt x="1576" y="1456"/>
                </a:lnTo>
                <a:lnTo>
                  <a:pt x="1513" y="1442"/>
                </a:lnTo>
                <a:lnTo>
                  <a:pt x="1438" y="1413"/>
                </a:lnTo>
                <a:lnTo>
                  <a:pt x="1371" y="1380"/>
                </a:lnTo>
                <a:lnTo>
                  <a:pt x="1306" y="1355"/>
                </a:lnTo>
                <a:lnTo>
                  <a:pt x="1236" y="1315"/>
                </a:lnTo>
                <a:lnTo>
                  <a:pt x="1169" y="1272"/>
                </a:lnTo>
                <a:lnTo>
                  <a:pt x="1101" y="1229"/>
                </a:lnTo>
                <a:lnTo>
                  <a:pt x="1044" y="1185"/>
                </a:lnTo>
                <a:lnTo>
                  <a:pt x="981" y="1142"/>
                </a:lnTo>
                <a:lnTo>
                  <a:pt x="926" y="1099"/>
                </a:lnTo>
                <a:lnTo>
                  <a:pt x="866" y="1052"/>
                </a:lnTo>
                <a:lnTo>
                  <a:pt x="807" y="1001"/>
                </a:lnTo>
                <a:lnTo>
                  <a:pt x="747" y="943"/>
                </a:lnTo>
                <a:lnTo>
                  <a:pt x="694" y="893"/>
                </a:lnTo>
                <a:lnTo>
                  <a:pt x="637" y="827"/>
                </a:lnTo>
                <a:lnTo>
                  <a:pt x="584" y="770"/>
                </a:lnTo>
                <a:lnTo>
                  <a:pt x="537" y="708"/>
                </a:lnTo>
                <a:lnTo>
                  <a:pt x="494" y="643"/>
                </a:lnTo>
                <a:lnTo>
                  <a:pt x="462" y="585"/>
                </a:lnTo>
                <a:lnTo>
                  <a:pt x="434" y="528"/>
                </a:lnTo>
                <a:lnTo>
                  <a:pt x="0" y="611"/>
                </a:lnTo>
                <a:lnTo>
                  <a:pt x="60" y="564"/>
                </a:lnTo>
                <a:lnTo>
                  <a:pt x="132" y="520"/>
                </a:lnTo>
                <a:lnTo>
                  <a:pt x="187" y="484"/>
                </a:lnTo>
                <a:lnTo>
                  <a:pt x="232" y="455"/>
                </a:lnTo>
                <a:lnTo>
                  <a:pt x="277" y="419"/>
                </a:lnTo>
                <a:lnTo>
                  <a:pt x="315" y="387"/>
                </a:lnTo>
                <a:lnTo>
                  <a:pt x="352" y="351"/>
                </a:lnTo>
                <a:lnTo>
                  <a:pt x="385" y="307"/>
                </a:lnTo>
                <a:lnTo>
                  <a:pt x="422" y="267"/>
                </a:lnTo>
                <a:lnTo>
                  <a:pt x="464" y="213"/>
                </a:lnTo>
                <a:lnTo>
                  <a:pt x="507" y="159"/>
                </a:lnTo>
                <a:lnTo>
                  <a:pt x="544" y="112"/>
                </a:lnTo>
                <a:lnTo>
                  <a:pt x="587" y="54"/>
                </a:lnTo>
                <a:lnTo>
                  <a:pt x="619" y="0"/>
                </a:lnTo>
                <a:lnTo>
                  <a:pt x="652" y="22"/>
                </a:lnTo>
                <a:lnTo>
                  <a:pt x="687" y="51"/>
                </a:lnTo>
                <a:lnTo>
                  <a:pt x="722" y="72"/>
                </a:lnTo>
                <a:lnTo>
                  <a:pt x="764" y="98"/>
                </a:lnTo>
                <a:lnTo>
                  <a:pt x="809" y="123"/>
                </a:lnTo>
                <a:lnTo>
                  <a:pt x="849" y="145"/>
                </a:lnTo>
                <a:lnTo>
                  <a:pt x="886" y="159"/>
                </a:lnTo>
                <a:lnTo>
                  <a:pt x="931" y="181"/>
                </a:lnTo>
                <a:lnTo>
                  <a:pt x="979" y="195"/>
                </a:lnTo>
                <a:lnTo>
                  <a:pt x="1026" y="213"/>
                </a:lnTo>
                <a:lnTo>
                  <a:pt x="1069" y="231"/>
                </a:lnTo>
                <a:lnTo>
                  <a:pt x="1111" y="246"/>
                </a:lnTo>
                <a:lnTo>
                  <a:pt x="1159" y="257"/>
                </a:lnTo>
                <a:lnTo>
                  <a:pt x="1201" y="271"/>
                </a:lnTo>
                <a:lnTo>
                  <a:pt x="1243" y="285"/>
                </a:lnTo>
                <a:lnTo>
                  <a:pt x="1291" y="300"/>
                </a:lnTo>
                <a:lnTo>
                  <a:pt x="1358" y="311"/>
                </a:lnTo>
                <a:lnTo>
                  <a:pt x="906" y="423"/>
                </a:lnTo>
                <a:lnTo>
                  <a:pt x="936" y="510"/>
                </a:lnTo>
                <a:lnTo>
                  <a:pt x="974" y="575"/>
                </a:lnTo>
                <a:lnTo>
                  <a:pt x="1036" y="697"/>
                </a:lnTo>
                <a:lnTo>
                  <a:pt x="1074" y="752"/>
                </a:lnTo>
                <a:lnTo>
                  <a:pt x="1111" y="806"/>
                </a:lnTo>
                <a:lnTo>
                  <a:pt x="1179" y="900"/>
                </a:lnTo>
                <a:lnTo>
                  <a:pt x="1221" y="954"/>
                </a:lnTo>
                <a:lnTo>
                  <a:pt x="1268" y="1019"/>
                </a:lnTo>
                <a:lnTo>
                  <a:pt x="1313" y="1066"/>
                </a:lnTo>
                <a:lnTo>
                  <a:pt x="1351" y="1109"/>
                </a:lnTo>
                <a:lnTo>
                  <a:pt x="1388" y="1153"/>
                </a:lnTo>
                <a:lnTo>
                  <a:pt x="1433" y="1196"/>
                </a:lnTo>
                <a:lnTo>
                  <a:pt x="1483" y="1239"/>
                </a:lnTo>
                <a:lnTo>
                  <a:pt x="1531" y="1272"/>
                </a:lnTo>
                <a:lnTo>
                  <a:pt x="1581" y="1312"/>
                </a:lnTo>
                <a:lnTo>
                  <a:pt x="1641" y="1344"/>
                </a:lnTo>
                <a:lnTo>
                  <a:pt x="1695" y="1370"/>
                </a:lnTo>
                <a:lnTo>
                  <a:pt x="1760" y="1391"/>
                </a:lnTo>
                <a:lnTo>
                  <a:pt x="1820" y="1413"/>
                </a:lnTo>
                <a:lnTo>
                  <a:pt x="1883" y="1435"/>
                </a:lnTo>
                <a:lnTo>
                  <a:pt x="1950" y="1453"/>
                </a:lnTo>
                <a:lnTo>
                  <a:pt x="2060" y="1482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 b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7892" name="AutoShape 7"/>
          <p:cNvSpPr>
            <a:spLocks noChangeArrowheads="1"/>
          </p:cNvSpPr>
          <p:nvPr/>
        </p:nvSpPr>
        <p:spPr bwMode="gray">
          <a:xfrm>
            <a:off x="1857626" y="2327275"/>
            <a:ext cx="3189288" cy="1228725"/>
          </a:xfrm>
          <a:prstGeom prst="octagon">
            <a:avLst>
              <a:gd name="adj" fmla="val 29287"/>
            </a:avLst>
          </a:prstGeom>
          <a:solidFill>
            <a:srgbClr val="FFC000"/>
          </a:solidFill>
          <a:ln w="38100" cmpd="dbl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zh-CN" altLang="zh-CN" b="0"/>
          </a:p>
        </p:txBody>
      </p:sp>
      <p:sp>
        <p:nvSpPr>
          <p:cNvPr id="37893" name="灯片编号占位符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E861BD-3927-4402-82D4-385344C74060}" type="slidenum">
              <a:rPr lang="en-US" altLang="zh-CN"/>
              <a:pPr/>
              <a:t>6</a:t>
            </a:fld>
            <a:endParaRPr lang="en-US" altLang="zh-CN"/>
          </a:p>
        </p:txBody>
      </p:sp>
      <p:sp>
        <p:nvSpPr>
          <p:cNvPr id="18" name="TextBox 17"/>
          <p:cNvSpPr txBox="1"/>
          <p:nvPr/>
        </p:nvSpPr>
        <p:spPr>
          <a:xfrm>
            <a:off x="2162654" y="2525793"/>
            <a:ext cx="2643187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dirty="0">
                <a:ea typeface="+mn-ea"/>
              </a:rPr>
              <a:t>数据表由若干行和若干列组成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604125" y="6272213"/>
            <a:ext cx="801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返回</a:t>
            </a:r>
          </a:p>
        </p:txBody>
      </p:sp>
      <p:sp>
        <p:nvSpPr>
          <p:cNvPr id="37896" name="Text Box 54"/>
          <p:cNvSpPr txBox="1">
            <a:spLocks noChangeArrowheads="1"/>
          </p:cNvSpPr>
          <p:nvPr/>
        </p:nvSpPr>
        <p:spPr bwMode="gray">
          <a:xfrm>
            <a:off x="576263" y="765175"/>
            <a:ext cx="1127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bg1"/>
                </a:solidFill>
              </a:rPr>
              <a:t>1.</a:t>
            </a:r>
            <a:r>
              <a:rPr lang="zh-CN" altLang="en-US">
                <a:solidFill>
                  <a:schemeClr val="bg1"/>
                </a:solidFill>
              </a:rPr>
              <a:t>数据表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3" name="Freeform 4"/>
          <p:cNvSpPr>
            <a:spLocks/>
          </p:cNvSpPr>
          <p:nvPr/>
        </p:nvSpPr>
        <p:spPr bwMode="gray">
          <a:xfrm>
            <a:off x="73277" y="1165225"/>
            <a:ext cx="1255712" cy="449263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24" name="Rectangle 47"/>
          <p:cNvSpPr>
            <a:spLocks noChangeArrowheads="1"/>
          </p:cNvSpPr>
          <p:nvPr/>
        </p:nvSpPr>
        <p:spPr bwMode="gray">
          <a:xfrm>
            <a:off x="74864" y="1614488"/>
            <a:ext cx="2779713" cy="6445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37899" name="Text Box 54"/>
          <p:cNvSpPr txBox="1">
            <a:spLocks noChangeArrowheads="1"/>
          </p:cNvSpPr>
          <p:nvPr/>
        </p:nvSpPr>
        <p:spPr bwMode="gray">
          <a:xfrm>
            <a:off x="151064" y="1208088"/>
            <a:ext cx="1127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</a:rPr>
              <a:t>字段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7900" name="Rectangle 59"/>
          <p:cNvSpPr>
            <a:spLocks noChangeArrowheads="1"/>
          </p:cNvSpPr>
          <p:nvPr/>
        </p:nvSpPr>
        <p:spPr bwMode="gray">
          <a:xfrm>
            <a:off x="106614" y="1711325"/>
            <a:ext cx="2722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数据表的栏目</a:t>
            </a:r>
            <a:r>
              <a:rPr lang="en-US" altLang="zh-CN" sz="1400"/>
              <a:t>(</a:t>
            </a:r>
            <a:r>
              <a:rPr lang="zh-CN" altLang="en-US" sz="1400"/>
              <a:t>列</a:t>
            </a:r>
            <a:r>
              <a:rPr lang="en-US" altLang="zh-CN" sz="1400"/>
              <a:t>)</a:t>
            </a:r>
            <a:r>
              <a:rPr lang="zh-CN" altLang="en-US" sz="1400"/>
              <a:t>称为字段</a:t>
            </a:r>
            <a:r>
              <a:rPr lang="en-US" altLang="zh-CN" sz="1400"/>
              <a:t>,</a:t>
            </a:r>
            <a:r>
              <a:rPr lang="zh-CN" altLang="en-US" sz="1400"/>
              <a:t>它描述主题的某类特征。</a:t>
            </a:r>
            <a:endParaRPr lang="en-US" altLang="zh-CN" sz="1400"/>
          </a:p>
        </p:txBody>
      </p:sp>
      <p:sp>
        <p:nvSpPr>
          <p:cNvPr id="27" name="Freeform 4"/>
          <p:cNvSpPr>
            <a:spLocks/>
          </p:cNvSpPr>
          <p:nvPr/>
        </p:nvSpPr>
        <p:spPr bwMode="gray">
          <a:xfrm>
            <a:off x="4997702" y="1131888"/>
            <a:ext cx="1255712" cy="449262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28" name="Rectangle 47"/>
          <p:cNvSpPr>
            <a:spLocks noChangeArrowheads="1"/>
          </p:cNvSpPr>
          <p:nvPr/>
        </p:nvSpPr>
        <p:spPr bwMode="gray">
          <a:xfrm>
            <a:off x="4970714" y="1566863"/>
            <a:ext cx="2779713" cy="6445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37903" name="Text Box 54"/>
          <p:cNvSpPr txBox="1">
            <a:spLocks noChangeArrowheads="1"/>
          </p:cNvSpPr>
          <p:nvPr/>
        </p:nvSpPr>
        <p:spPr bwMode="gray">
          <a:xfrm>
            <a:off x="5046914" y="1160463"/>
            <a:ext cx="1127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</a:rPr>
              <a:t>记录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7904" name="Rectangle 59"/>
          <p:cNvSpPr>
            <a:spLocks noChangeArrowheads="1"/>
          </p:cNvSpPr>
          <p:nvPr/>
        </p:nvSpPr>
        <p:spPr bwMode="gray">
          <a:xfrm>
            <a:off x="5002464" y="1763713"/>
            <a:ext cx="2722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数据表的一行称为一个记录</a:t>
            </a:r>
            <a:endParaRPr lang="en-US" altLang="zh-CN" sz="1400"/>
          </a:p>
        </p:txBody>
      </p:sp>
      <p:sp>
        <p:nvSpPr>
          <p:cNvPr id="31" name="标题 1"/>
          <p:cNvSpPr>
            <a:spLocks noGrp="1"/>
          </p:cNvSpPr>
          <p:nvPr>
            <p:ph type="title"/>
          </p:nvPr>
        </p:nvSpPr>
        <p:spPr>
          <a:xfrm>
            <a:off x="247650" y="185738"/>
            <a:ext cx="8686800" cy="744537"/>
          </a:xfrm>
        </p:spPr>
        <p:txBody>
          <a:bodyPr/>
          <a:lstStyle/>
          <a:p>
            <a:r>
              <a:rPr lang="en-US" altLang="zh-CN" sz="3600" smtClean="0">
                <a:ea typeface="宋体" charset="-122"/>
              </a:rPr>
              <a:t>4.1</a:t>
            </a:r>
            <a:r>
              <a:rPr lang="zh-CN" altLang="en-US" sz="3600" smtClean="0">
                <a:ea typeface="宋体" charset="-122"/>
              </a:rPr>
              <a:t>设计数据表</a:t>
            </a:r>
          </a:p>
        </p:txBody>
      </p:sp>
      <p:sp>
        <p:nvSpPr>
          <p:cNvPr id="32" name="Freeform 4"/>
          <p:cNvSpPr>
            <a:spLocks/>
          </p:cNvSpPr>
          <p:nvPr/>
        </p:nvSpPr>
        <p:spPr bwMode="gray">
          <a:xfrm>
            <a:off x="163310" y="3642177"/>
            <a:ext cx="2349500" cy="449263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33" name="Rectangle 47"/>
          <p:cNvSpPr>
            <a:spLocks noChangeArrowheads="1"/>
          </p:cNvSpPr>
          <p:nvPr/>
        </p:nvSpPr>
        <p:spPr bwMode="gray">
          <a:xfrm>
            <a:off x="164898" y="4091440"/>
            <a:ext cx="7391400" cy="86201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37908" name="Text Box 54"/>
          <p:cNvSpPr txBox="1">
            <a:spLocks noChangeArrowheads="1"/>
          </p:cNvSpPr>
          <p:nvPr/>
        </p:nvSpPr>
        <p:spPr bwMode="gray">
          <a:xfrm>
            <a:off x="241098" y="3685040"/>
            <a:ext cx="2271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/>
              <a:t>数据表的结构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7909" name="Rectangle 59"/>
          <p:cNvSpPr>
            <a:spLocks noChangeArrowheads="1"/>
          </p:cNvSpPr>
          <p:nvPr/>
        </p:nvSpPr>
        <p:spPr bwMode="gray">
          <a:xfrm>
            <a:off x="196648" y="4181927"/>
            <a:ext cx="7273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 dirty="0"/>
              <a:t>    数据表设计的主要工作是设计数据表的结构，即数据表中的字段及字段属性，包括字段名、每个字段的数据类型、长度、索引和有效性规则等。</a:t>
            </a:r>
            <a:endParaRPr lang="en-US" altLang="zh-CN" sz="1400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17466" r="2613" b="18537"/>
          <a:stretch/>
        </p:blipFill>
        <p:spPr bwMode="auto">
          <a:xfrm>
            <a:off x="1545917" y="5146945"/>
            <a:ext cx="6059569" cy="157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爆炸形 2 1"/>
          <p:cNvSpPr/>
          <p:nvPr/>
        </p:nvSpPr>
        <p:spPr>
          <a:xfrm>
            <a:off x="7300685" y="3701143"/>
            <a:ext cx="1611086" cy="638628"/>
          </a:xfrm>
          <a:prstGeom prst="irregularSeal2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zh-CN" altLang="en-US" sz="16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表结构</a:t>
            </a:r>
            <a:endParaRPr lang="zh-CN" altLang="en-US" sz="16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26" name="爆炸形 2 25"/>
          <p:cNvSpPr/>
          <p:nvPr/>
        </p:nvSpPr>
        <p:spPr>
          <a:xfrm>
            <a:off x="7213600" y="2017487"/>
            <a:ext cx="1669143" cy="638628"/>
          </a:xfrm>
          <a:prstGeom prst="irregularSeal2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zh-CN" altLang="en-US" sz="1600" kern="100" dirty="0" smtClean="0">
                <a:solidFill>
                  <a:srgbClr val="000000"/>
                </a:solidFill>
                <a:latin typeface="Times New Roman"/>
                <a:ea typeface="宋体"/>
              </a:rPr>
              <a:t>数据</a:t>
            </a:r>
            <a:endParaRPr lang="zh-CN" altLang="en-US" sz="16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2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60</a:t>
            </a:fld>
            <a:endParaRPr lang="en-US" altLang="zh-CN" dirty="0"/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gray">
          <a:xfrm>
            <a:off x="329067" y="3691616"/>
            <a:ext cx="8415337" cy="1885951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重要提示</a:t>
            </a:r>
            <a:r>
              <a:rPr lang="en-US" dirty="0" smtClean="0"/>
              <a:t>——</a:t>
            </a:r>
            <a:r>
              <a:rPr lang="zh-CN" altLang="en-US" dirty="0" smtClean="0"/>
              <a:t>索引属性的含义、索引的特点：</a:t>
            </a:r>
          </a:p>
          <a:p>
            <a:r>
              <a:rPr lang="zh-CN" altLang="en-US" dirty="0" smtClean="0"/>
              <a:t>（</a:t>
            </a:r>
            <a:r>
              <a:rPr lang="en-US" dirty="0" smtClean="0"/>
              <a:t>1</a:t>
            </a:r>
            <a:r>
              <a:rPr lang="zh-CN" altLang="en-US" dirty="0" smtClean="0"/>
              <a:t>）主索引：选择“是”，则该字段将被设置为主键；</a:t>
            </a:r>
          </a:p>
          <a:p>
            <a:r>
              <a:rPr lang="zh-CN" altLang="en-US" dirty="0" smtClean="0"/>
              <a:t>（</a:t>
            </a:r>
            <a:r>
              <a:rPr lang="en-US" dirty="0" smtClean="0"/>
              <a:t>2</a:t>
            </a:r>
            <a:r>
              <a:rPr lang="zh-CN" altLang="en-US" dirty="0" smtClean="0"/>
              <a:t>）唯一索引：选择“是”，则该字段中的值是唯一的；</a:t>
            </a:r>
          </a:p>
          <a:p>
            <a:r>
              <a:rPr lang="zh-CN" altLang="en-US" dirty="0" smtClean="0"/>
              <a:t>（</a:t>
            </a:r>
            <a:r>
              <a:rPr lang="en-US" dirty="0" smtClean="0"/>
              <a:t>3</a:t>
            </a:r>
            <a:r>
              <a:rPr lang="zh-CN" altLang="en-US" dirty="0" smtClean="0"/>
              <a:t>）忽略空值：选择“是”，则该索引将排除值为空的记录。</a:t>
            </a:r>
          </a:p>
          <a:p>
            <a:r>
              <a:rPr lang="zh-CN" altLang="en-US" dirty="0" smtClean="0"/>
              <a:t>（</a:t>
            </a:r>
            <a:r>
              <a:rPr lang="en-US" dirty="0" smtClean="0"/>
              <a:t>4</a:t>
            </a:r>
            <a:r>
              <a:rPr lang="zh-CN" altLang="en-US" dirty="0" smtClean="0"/>
              <a:t>）索引能实现不相邻字段的排序，这是“排序”按钮无法做到的；请自行练习按“学号”升序、“成绩”降序排列数据记录。</a:t>
            </a:r>
            <a:endParaRPr lang="en-US" altLang="zh-CN" dirty="0"/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 rotWithShape="1">
          <a:blip r:embed="rId2"/>
          <a:srcRect l="29616" t="27682" r="31871" b="34590"/>
          <a:stretch/>
        </p:blipFill>
        <p:spPr bwMode="auto">
          <a:xfrm>
            <a:off x="2278742" y="449944"/>
            <a:ext cx="4557486" cy="309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圆角矩形 1"/>
          <p:cNvSpPr/>
          <p:nvPr/>
        </p:nvSpPr>
        <p:spPr>
          <a:xfrm>
            <a:off x="2264227" y="2380343"/>
            <a:ext cx="2016000" cy="870857"/>
          </a:xfrm>
          <a:prstGeom prst="roundRect">
            <a:avLst>
              <a:gd name="adj" fmla="val 833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920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2771775" y="1712688"/>
            <a:ext cx="2962274" cy="917574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2931885" y="130630"/>
            <a:ext cx="5802257" cy="3585029"/>
            <a:chOff x="2728686" y="-493486"/>
            <a:chExt cx="7848771" cy="4557485"/>
          </a:xfrm>
        </p:grpSpPr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2"/>
            <a:srcRect l="7762" r="5244" b="6390"/>
            <a:stretch>
              <a:fillRect/>
            </a:stretch>
          </p:blipFill>
          <p:spPr bwMode="auto">
            <a:xfrm>
              <a:off x="2728686" y="-493486"/>
              <a:ext cx="7848771" cy="4557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任意多边形 13"/>
            <p:cNvSpPr/>
            <p:nvPr/>
          </p:nvSpPr>
          <p:spPr>
            <a:xfrm>
              <a:off x="4020457" y="3048000"/>
              <a:ext cx="1683657" cy="609600"/>
            </a:xfrm>
            <a:custGeom>
              <a:avLst/>
              <a:gdLst>
                <a:gd name="connsiteX0" fmla="*/ 0 w 1683657"/>
                <a:gd name="connsiteY0" fmla="*/ 14514 h 609600"/>
                <a:gd name="connsiteX1" fmla="*/ 1683657 w 1683657"/>
                <a:gd name="connsiteY1" fmla="*/ 0 h 609600"/>
                <a:gd name="connsiteX2" fmla="*/ 1654629 w 1683657"/>
                <a:gd name="connsiteY2" fmla="*/ 609600 h 609600"/>
                <a:gd name="connsiteX3" fmla="*/ 972457 w 1683657"/>
                <a:gd name="connsiteY3" fmla="*/ 595086 h 609600"/>
                <a:gd name="connsiteX4" fmla="*/ 972457 w 1683657"/>
                <a:gd name="connsiteY4" fmla="*/ 159657 h 609600"/>
                <a:gd name="connsiteX5" fmla="*/ 0 w 1683657"/>
                <a:gd name="connsiteY5" fmla="*/ 145143 h 609600"/>
                <a:gd name="connsiteX6" fmla="*/ 0 w 1683657"/>
                <a:gd name="connsiteY6" fmla="*/ 14514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657" h="609600">
                  <a:moveTo>
                    <a:pt x="0" y="14514"/>
                  </a:moveTo>
                  <a:lnTo>
                    <a:pt x="1683657" y="0"/>
                  </a:lnTo>
                  <a:lnTo>
                    <a:pt x="1654629" y="609600"/>
                  </a:lnTo>
                  <a:lnTo>
                    <a:pt x="972457" y="595086"/>
                  </a:lnTo>
                  <a:lnTo>
                    <a:pt x="972457" y="159657"/>
                  </a:lnTo>
                  <a:lnTo>
                    <a:pt x="0" y="145143"/>
                  </a:lnTo>
                  <a:lnTo>
                    <a:pt x="0" y="1451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200"/>
                </a:lnSpc>
                <a:spcAft>
                  <a:spcPts val="0"/>
                </a:spcAft>
              </a:pPr>
              <a:endParaRPr lang="zh-CN" altLang="en-US" sz="2000" kern="100" dirty="0" smtClean="0">
                <a:solidFill>
                  <a:srgbClr val="000000"/>
                </a:solidFill>
                <a:latin typeface="Times New Roman"/>
                <a:ea typeface="宋体"/>
              </a:endParaRPr>
            </a:p>
          </p:txBody>
        </p:sp>
      </p:grpSp>
      <p:sp>
        <p:nvSpPr>
          <p:cNvPr id="5632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1A9A3E-259D-406C-B35F-A7CEAB658A63}" type="slidenum">
              <a:rPr lang="en-US" altLang="zh-CN"/>
              <a:pPr/>
              <a:t>61</a:t>
            </a:fld>
            <a:endParaRPr lang="en-US" altLang="zh-CN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242888" y="1028700"/>
            <a:ext cx="2552700" cy="4957762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2830513" y="5613402"/>
            <a:ext cx="1784350" cy="530224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304801" y="1443038"/>
            <a:ext cx="250983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dirty="0" smtClean="0"/>
              <a:t>（</a:t>
            </a:r>
            <a:r>
              <a:rPr lang="en-US" dirty="0" smtClean="0"/>
              <a:t>1</a:t>
            </a:r>
            <a:r>
              <a:rPr lang="zh-CN" altLang="en-US" dirty="0" smtClean="0"/>
              <a:t>）删除单字段索引</a:t>
            </a:r>
          </a:p>
          <a:p>
            <a:r>
              <a:rPr lang="zh-CN" altLang="en-US" dirty="0" smtClean="0"/>
              <a:t>在表“设计视图”中，选择“索引”属性下拉列表中的“无”来实现。</a:t>
            </a:r>
          </a:p>
          <a:p>
            <a:r>
              <a:rPr lang="zh-CN" altLang="en-US" dirty="0" smtClean="0"/>
              <a:t>（</a:t>
            </a:r>
            <a:r>
              <a:rPr lang="en-US" dirty="0" smtClean="0"/>
              <a:t>2</a:t>
            </a:r>
            <a:r>
              <a:rPr lang="zh-CN" altLang="en-US" dirty="0" smtClean="0"/>
              <a:t>）删除多字段索引</a:t>
            </a:r>
          </a:p>
          <a:p>
            <a:r>
              <a:rPr lang="zh-CN" altLang="en-US" dirty="0" smtClean="0"/>
              <a:t>在“表格工具”的“设计”选项卡中，单击“索引”按钮</a:t>
            </a:r>
            <a:r>
              <a:rPr lang="en-US" dirty="0" smtClean="0"/>
              <a:t> </a:t>
            </a:r>
            <a:r>
              <a:rPr lang="zh-CN" altLang="en-US" dirty="0" smtClean="0"/>
              <a:t>，打开“索引”对话框，在“索引”窗口中单击行选定器选择索引，然后按</a:t>
            </a:r>
            <a:r>
              <a:rPr lang="en-US" dirty="0" smtClean="0"/>
              <a:t>Delete</a:t>
            </a:r>
            <a:r>
              <a:rPr lang="zh-CN" altLang="en-US" dirty="0" smtClean="0"/>
              <a:t>键删除选择的索引行。</a:t>
            </a:r>
            <a:endParaRPr lang="en-US" altLang="zh-CN" dirty="0"/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8682335" y="2000025"/>
            <a:ext cx="46166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 smtClean="0"/>
              <a:t>索引的删除</a:t>
            </a:r>
            <a:endParaRPr lang="zh-CN" altLang="en-US" dirty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6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7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54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ltGray">
          <a:xfrm>
            <a:off x="222248" y="671512"/>
            <a:ext cx="2620963" cy="36933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3.</a:t>
            </a:r>
            <a:r>
              <a:rPr lang="zh-CN" altLang="en-US" dirty="0" smtClean="0">
                <a:solidFill>
                  <a:schemeClr val="bg1"/>
                </a:solidFill>
              </a:rPr>
              <a:t>删除索引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5037362" y="2485120"/>
            <a:ext cx="942522" cy="40322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pitchFamily="2" charset="-122"/>
              </a:rPr>
              <a:t>单击“无”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0387" y="3814763"/>
            <a:ext cx="5614987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AutoShape 2"/>
          <p:cNvSpPr>
            <a:spLocks noChangeArrowheads="1"/>
          </p:cNvSpPr>
          <p:nvPr/>
        </p:nvSpPr>
        <p:spPr bwMode="auto">
          <a:xfrm>
            <a:off x="6789739" y="4701269"/>
            <a:ext cx="1178604" cy="53586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dirty="0" smtClean="0">
                <a:latin typeface="Calibri" pitchFamily="34" charset="0"/>
                <a:ea typeface="宋体" pitchFamily="2" charset="-122"/>
                <a:cs typeface="宋体" pitchFamily="2" charset="-122"/>
              </a:rPr>
              <a:t>选中两行，按</a:t>
            </a:r>
            <a:r>
              <a:rPr lang="en-US" altLang="zh-CN" sz="1400" dirty="0" smtClean="0">
                <a:latin typeface="Calibri" pitchFamily="34" charset="0"/>
                <a:ea typeface="宋体" pitchFamily="2" charset="-122"/>
                <a:cs typeface="宋体" pitchFamily="2" charset="-122"/>
              </a:rPr>
              <a:t>Delete</a:t>
            </a:r>
            <a:r>
              <a:rPr lang="zh-CN" altLang="en-US" sz="1400" dirty="0" smtClean="0">
                <a:latin typeface="Calibri" pitchFamily="34" charset="0"/>
                <a:ea typeface="宋体" pitchFamily="2" charset="-122"/>
                <a:cs typeface="宋体" pitchFamily="2" charset="-122"/>
              </a:rPr>
              <a:t>键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918857" y="1335317"/>
            <a:ext cx="936000" cy="108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cxnSp>
        <p:nvCxnSpPr>
          <p:cNvPr id="5" name="直接箭头连接符 4"/>
          <p:cNvCxnSpPr/>
          <p:nvPr/>
        </p:nvCxnSpPr>
        <p:spPr bwMode="auto">
          <a:xfrm flipH="1">
            <a:off x="4949371" y="2714173"/>
            <a:ext cx="215999" cy="21771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接箭头连接符 24"/>
          <p:cNvCxnSpPr/>
          <p:nvPr/>
        </p:nvCxnSpPr>
        <p:spPr bwMode="auto">
          <a:xfrm flipH="1" flipV="1">
            <a:off x="6604000" y="4731657"/>
            <a:ext cx="275771" cy="27577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>
            <a:hlinkClick r:id="rId4" action="ppaction://hlinksldjump"/>
          </p:cNvPr>
          <p:cNvSpPr txBox="1"/>
          <p:nvPr/>
        </p:nvSpPr>
        <p:spPr>
          <a:xfrm>
            <a:off x="7707088" y="6270172"/>
            <a:ext cx="624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  <p:sp>
        <p:nvSpPr>
          <p:cNvPr id="11" name="任意多边形 10"/>
          <p:cNvSpPr/>
          <p:nvPr/>
        </p:nvSpPr>
        <p:spPr>
          <a:xfrm>
            <a:off x="3875314" y="2873831"/>
            <a:ext cx="1291772" cy="391886"/>
          </a:xfrm>
          <a:custGeom>
            <a:avLst/>
            <a:gdLst>
              <a:gd name="connsiteX0" fmla="*/ 0 w 1291772"/>
              <a:gd name="connsiteY0" fmla="*/ 0 h 391886"/>
              <a:gd name="connsiteX1" fmla="*/ 1291772 w 1291772"/>
              <a:gd name="connsiteY1" fmla="*/ 14514 h 391886"/>
              <a:gd name="connsiteX2" fmla="*/ 1277257 w 1291772"/>
              <a:gd name="connsiteY2" fmla="*/ 391886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1772" h="391886">
                <a:moveTo>
                  <a:pt x="0" y="0"/>
                </a:moveTo>
                <a:lnTo>
                  <a:pt x="1291772" y="14514"/>
                </a:lnTo>
                <a:lnTo>
                  <a:pt x="1277257" y="391886"/>
                </a:lnTo>
              </a:path>
            </a:pathLst>
          </a:cu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462" y="185739"/>
            <a:ext cx="8686800" cy="673100"/>
          </a:xfrm>
        </p:spPr>
        <p:txBody>
          <a:bodyPr/>
          <a:lstStyle/>
          <a:p>
            <a:r>
              <a:rPr lang="en-US" sz="3600" dirty="0" smtClean="0"/>
              <a:t>4.6.2</a:t>
            </a:r>
            <a:r>
              <a:rPr lang="zh-CN" altLang="en-US" sz="3600" dirty="0" smtClean="0"/>
              <a:t>主键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62</a:t>
            </a:fld>
            <a:endParaRPr lang="en-US" altLang="zh-CN" dirty="0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242889" y="900112"/>
            <a:ext cx="8572500" cy="2118860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     主键又称为主关键字，是数据表中的一个字段或字段集，它为</a:t>
            </a:r>
            <a:r>
              <a:rPr lang="en-US" dirty="0" smtClean="0"/>
              <a:t>Access 2010</a:t>
            </a:r>
            <a:r>
              <a:rPr lang="zh-CN" altLang="en-US" dirty="0" smtClean="0"/>
              <a:t>中的</a:t>
            </a:r>
            <a:r>
              <a:rPr lang="zh-CN" altLang="en-US" dirty="0" smtClean="0">
                <a:solidFill>
                  <a:srgbClr val="FF0000"/>
                </a:solidFill>
              </a:rPr>
              <a:t>每一条记录提供了一</a:t>
            </a:r>
            <a:r>
              <a:rPr lang="zh-CN" altLang="en-US" dirty="0" smtClean="0">
                <a:solidFill>
                  <a:srgbClr val="FF0000"/>
                </a:solidFill>
              </a:rPr>
              <a:t>个</a:t>
            </a:r>
            <a:r>
              <a:rPr lang="zh-CN" altLang="en-US" dirty="0" smtClean="0"/>
              <a:t>。</a:t>
            </a:r>
            <a:r>
              <a:rPr lang="zh-CN" altLang="en-US" dirty="0" smtClean="0"/>
              <a:t>设定主键的目的，在于保证数据表中的记录能够被唯一地识别。它是为提高</a:t>
            </a:r>
            <a:r>
              <a:rPr lang="en-US" dirty="0" smtClean="0"/>
              <a:t>Access 2010</a:t>
            </a:r>
            <a:r>
              <a:rPr lang="zh-CN" altLang="en-US" dirty="0" smtClean="0"/>
              <a:t>在查询、窗体和报表中的快速查找能力而设计的。</a:t>
            </a:r>
          </a:p>
          <a:p>
            <a:r>
              <a:rPr lang="zh-CN" altLang="en-US" dirty="0" smtClean="0"/>
              <a:t>   如果所创建的数据表中包含具有唯一值的字段，可以将此字段指定为主键。如果数据表中的所有字段都不具有唯一值（即每个字段都可能出现重复值），则可以将两个或更多的字段指定为主键。</a:t>
            </a:r>
            <a:endParaRPr lang="en-US" altLang="zh-CN" dirty="0"/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 flipH="1" flipV="1">
            <a:off x="1887536" y="4936677"/>
            <a:ext cx="2129046" cy="1141859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 flipV="1">
            <a:off x="4613274" y="4908989"/>
            <a:ext cx="2000821" cy="1171136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Freeform 10"/>
          <p:cNvSpPr>
            <a:spLocks/>
          </p:cNvSpPr>
          <p:nvPr/>
        </p:nvSpPr>
        <p:spPr bwMode="ltGray">
          <a:xfrm>
            <a:off x="901699" y="3400425"/>
            <a:ext cx="2298701" cy="1573214"/>
          </a:xfrm>
          <a:custGeom>
            <a:avLst/>
            <a:gdLst>
              <a:gd name="T0" fmla="*/ 0 w 1584"/>
              <a:gd name="T1" fmla="*/ 0 h 1716"/>
              <a:gd name="T2" fmla="*/ 30 w 1584"/>
              <a:gd name="T3" fmla="*/ 1716 h 1716"/>
              <a:gd name="T4" fmla="*/ 1584 w 1584"/>
              <a:gd name="T5" fmla="*/ 1686 h 1716"/>
              <a:gd name="T6" fmla="*/ 1524 w 1584"/>
              <a:gd name="T7" fmla="*/ 120 h 1716"/>
              <a:gd name="T8" fmla="*/ 0 w 1584"/>
              <a:gd name="T9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76471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76471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7" name="Freeform 12"/>
          <p:cNvSpPr>
            <a:spLocks/>
          </p:cNvSpPr>
          <p:nvPr/>
        </p:nvSpPr>
        <p:spPr bwMode="ltGray">
          <a:xfrm flipH="1">
            <a:off x="5314949" y="3394324"/>
            <a:ext cx="2724119" cy="1504701"/>
          </a:xfrm>
          <a:custGeom>
            <a:avLst/>
            <a:gdLst>
              <a:gd name="T0" fmla="*/ 0 w 1584"/>
              <a:gd name="T1" fmla="*/ 0 h 1716"/>
              <a:gd name="T2" fmla="*/ 30 w 1584"/>
              <a:gd name="T3" fmla="*/ 1716 h 1716"/>
              <a:gd name="T4" fmla="*/ 1584 w 1584"/>
              <a:gd name="T5" fmla="*/ 1686 h 1716"/>
              <a:gd name="T6" fmla="*/ 1524 w 1584"/>
              <a:gd name="T7" fmla="*/ 120 h 1716"/>
              <a:gd name="T8" fmla="*/ 0 w 1584"/>
              <a:gd name="T9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76078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76078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gray">
          <a:xfrm>
            <a:off x="930275" y="3957268"/>
            <a:ext cx="202723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600" dirty="0" smtClean="0"/>
              <a:t>1.</a:t>
            </a:r>
            <a:r>
              <a:rPr lang="zh-CN" altLang="en-US" sz="1600" dirty="0" smtClean="0"/>
              <a:t>单字段主键</a:t>
            </a:r>
            <a:endParaRPr lang="en-US" altLang="zh-CN" sz="1400" b="0" dirty="0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gray">
          <a:xfrm>
            <a:off x="5716586" y="4000500"/>
            <a:ext cx="1812926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600" dirty="0" smtClean="0"/>
              <a:t>2.</a:t>
            </a:r>
            <a:r>
              <a:rPr lang="zh-CN" altLang="en-US" sz="1600" dirty="0" smtClean="0"/>
              <a:t>多字段主键</a:t>
            </a:r>
            <a:endParaRPr lang="en-US" altLang="zh-CN" sz="1400" b="0" dirty="0"/>
          </a:p>
        </p:txBody>
      </p: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2746375" y="5384392"/>
            <a:ext cx="2977110" cy="795746"/>
            <a:chOff x="3098" y="249"/>
            <a:chExt cx="1959" cy="629"/>
          </a:xfrm>
        </p:grpSpPr>
        <p:sp>
          <p:nvSpPr>
            <p:cNvPr id="21" name="Oval 23"/>
            <p:cNvSpPr>
              <a:spLocks noChangeArrowheads="1"/>
            </p:cNvSpPr>
            <p:nvPr/>
          </p:nvSpPr>
          <p:spPr bwMode="ltGray">
            <a:xfrm>
              <a:off x="3099" y="297"/>
              <a:ext cx="1958" cy="581"/>
            </a:xfrm>
            <a:prstGeom prst="ellipse">
              <a:avLst/>
            </a:prstGeom>
            <a:gradFill rotWithShape="1">
              <a:gsLst>
                <a:gs pos="0">
                  <a:srgbClr val="575757"/>
                </a:gs>
                <a:gs pos="50000">
                  <a:srgbClr val="C0C0C0"/>
                </a:gs>
                <a:gs pos="100000">
                  <a:srgbClr val="57575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Oval 24"/>
            <p:cNvSpPr>
              <a:spLocks noChangeArrowheads="1"/>
            </p:cNvSpPr>
            <p:nvPr/>
          </p:nvSpPr>
          <p:spPr bwMode="ltGray">
            <a:xfrm>
              <a:off x="3098" y="249"/>
              <a:ext cx="1959" cy="581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EAEAE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2798763" y="5384372"/>
            <a:ext cx="28679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20650" indent="-120650" algn="ctr">
              <a:spcBef>
                <a:spcPct val="50000"/>
              </a:spcBef>
            </a:pPr>
            <a:r>
              <a:rPr lang="zh-CN" altLang="en-US" sz="3200" dirty="0" smtClean="0">
                <a:solidFill>
                  <a:srgbClr val="1C1C1C"/>
                </a:solidFill>
              </a:rPr>
              <a:t>主键</a:t>
            </a:r>
            <a:endParaRPr lang="en-US" altLang="zh-CN" sz="3200" dirty="0">
              <a:solidFill>
                <a:srgbClr val="1C1C1C"/>
              </a:solidFill>
            </a:endParaRPr>
          </a:p>
        </p:txBody>
      </p:sp>
      <p:sp>
        <p:nvSpPr>
          <p:cNvPr id="3" name="爆炸形 2 2"/>
          <p:cNvSpPr/>
          <p:nvPr/>
        </p:nvSpPr>
        <p:spPr>
          <a:xfrm>
            <a:off x="2180800" y="2529734"/>
            <a:ext cx="4732779" cy="1452682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主键的特点：</a:t>
            </a:r>
            <a:r>
              <a:rPr lang="en-US" altLang="zh-CN" dirty="0" smtClean="0">
                <a:solidFill>
                  <a:srgbClr val="FF0000"/>
                </a:solidFill>
              </a:rPr>
              <a:t/>
            </a:r>
            <a:br>
              <a:rPr lang="en-US" altLang="zh-CN" dirty="0" smtClean="0">
                <a:solidFill>
                  <a:srgbClr val="FF0000"/>
                </a:solidFill>
              </a:rPr>
            </a:br>
            <a:r>
              <a:rPr lang="zh-CN" altLang="en-US" dirty="0" smtClean="0">
                <a:solidFill>
                  <a:srgbClr val="FF0000"/>
                </a:solidFill>
              </a:rPr>
              <a:t>是记录的唯一标识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63</a:t>
            </a:fld>
            <a:endParaRPr lang="en-US" altLang="zh-CN" dirty="0"/>
          </a:p>
        </p:txBody>
      </p:sp>
      <p:grpSp>
        <p:nvGrpSpPr>
          <p:cNvPr id="5" name="组合 415"/>
          <p:cNvGrpSpPr>
            <a:grpSpLocks/>
          </p:cNvGrpSpPr>
          <p:nvPr/>
        </p:nvGrpSpPr>
        <p:grpSpPr bwMode="auto">
          <a:xfrm>
            <a:off x="300264" y="2478088"/>
            <a:ext cx="8215313" cy="3686175"/>
            <a:chOff x="0" y="581"/>
            <a:chExt cx="54071" cy="25531"/>
          </a:xfrm>
        </p:grpSpPr>
        <p:pic>
          <p:nvPicPr>
            <p:cNvPr id="6" name="图片 414"/>
            <p:cNvPicPr>
              <a:picLocks noChangeAspect="1"/>
            </p:cNvPicPr>
            <p:nvPr/>
          </p:nvPicPr>
          <p:blipFill>
            <a:blip r:embed="rId2"/>
            <a:srcRect l="27477" t="22032" r="6976" b="8493"/>
            <a:stretch>
              <a:fillRect/>
            </a:stretch>
          </p:blipFill>
          <p:spPr bwMode="auto">
            <a:xfrm>
              <a:off x="34937" y="581"/>
              <a:ext cx="19134" cy="25531"/>
            </a:xfrm>
            <a:prstGeom prst="rect">
              <a:avLst/>
            </a:prstGeom>
            <a:noFill/>
          </p:spPr>
        </p:pic>
        <p:grpSp>
          <p:nvGrpSpPr>
            <p:cNvPr id="7" name="组合 398"/>
            <p:cNvGrpSpPr>
              <a:grpSpLocks/>
            </p:cNvGrpSpPr>
            <p:nvPr/>
          </p:nvGrpSpPr>
          <p:grpSpPr bwMode="auto">
            <a:xfrm>
              <a:off x="0" y="581"/>
              <a:ext cx="54072" cy="25523"/>
              <a:chOff x="581" y="581"/>
              <a:chExt cx="54077" cy="25523"/>
            </a:xfrm>
          </p:grpSpPr>
          <p:pic>
            <p:nvPicPr>
              <p:cNvPr id="8" name="图片 397"/>
              <p:cNvPicPr>
                <a:picLocks noChangeAspect="1"/>
              </p:cNvPicPr>
              <p:nvPr/>
            </p:nvPicPr>
            <p:blipFill>
              <a:blip r:embed="rId3"/>
              <a:srcRect l="15527" t="24582"/>
              <a:stretch>
                <a:fillRect/>
              </a:stretch>
            </p:blipFill>
            <p:spPr bwMode="auto">
              <a:xfrm>
                <a:off x="581" y="581"/>
                <a:ext cx="34832" cy="20032"/>
              </a:xfrm>
              <a:prstGeom prst="rect">
                <a:avLst/>
              </a:prstGeom>
              <a:noFill/>
            </p:spPr>
          </p:pic>
          <p:grpSp>
            <p:nvGrpSpPr>
              <p:cNvPr id="9" name="组合 113"/>
              <p:cNvGrpSpPr>
                <a:grpSpLocks/>
              </p:cNvGrpSpPr>
              <p:nvPr/>
            </p:nvGrpSpPr>
            <p:grpSpPr bwMode="auto">
              <a:xfrm>
                <a:off x="8083" y="21351"/>
                <a:ext cx="46575" cy="4753"/>
                <a:chOff x="-26452" y="20724"/>
                <a:chExt cx="46590" cy="4613"/>
              </a:xfrm>
            </p:grpSpPr>
            <p:sp>
              <p:nvSpPr>
                <p:cNvPr id="10" name="文本框 112"/>
                <p:cNvSpPr txBox="1">
                  <a:spLocks noChangeArrowheads="1"/>
                </p:cNvSpPr>
                <p:nvPr/>
              </p:nvSpPr>
              <p:spPr bwMode="auto">
                <a:xfrm>
                  <a:off x="996" y="22462"/>
                  <a:ext cx="19142" cy="2875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zh-CN" sz="1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图</a:t>
                  </a:r>
                  <a:r>
                    <a:rPr kumimoji="0" lang="en-US" altLang="zh-CN" sz="9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4.21(b)“</a:t>
                  </a:r>
                  <a:r>
                    <a:rPr kumimoji="0" lang="zh-CN" altLang="en-US" sz="9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学号”和“课程代码”</a:t>
                  </a:r>
                  <a:br>
                    <a:rPr kumimoji="0" lang="zh-CN" altLang="en-US" sz="9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</a:br>
                  <a:r>
                    <a:rPr kumimoji="0" lang="zh-CN" altLang="en-US" sz="9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（多字段）主键</a:t>
                  </a: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endParaRPr>
                </a:p>
              </p:txBody>
            </p:sp>
            <p:sp>
              <p:nvSpPr>
                <p:cNvPr id="11" name="文本框 399"/>
                <p:cNvSpPr txBox="1">
                  <a:spLocks noChangeArrowheads="1"/>
                </p:cNvSpPr>
                <p:nvPr/>
              </p:nvSpPr>
              <p:spPr bwMode="auto">
                <a:xfrm>
                  <a:off x="-26452" y="20724"/>
                  <a:ext cx="18089" cy="2876"/>
                </a:xfrm>
                <a:prstGeom prst="rect">
                  <a:avLst/>
                </a:prstGeom>
                <a:noFill/>
                <a:ln w="6350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zh-CN" sz="9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图</a:t>
                  </a:r>
                  <a:r>
                    <a:rPr kumimoji="0" lang="en-US" altLang="zh-CN" sz="9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4.21(a)“</a:t>
                  </a:r>
                  <a:r>
                    <a:rPr kumimoji="0" lang="zh-CN" altLang="en-US" sz="9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学号”（单字段）主键</a:t>
                  </a: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endParaRPr>
                </a:p>
              </p:txBody>
            </p:sp>
          </p:grpSp>
        </p:grpSp>
      </p:grpSp>
      <p:sp>
        <p:nvSpPr>
          <p:cNvPr id="12" name="AutoShape 34"/>
          <p:cNvSpPr>
            <a:spLocks noChangeArrowheads="1"/>
          </p:cNvSpPr>
          <p:nvPr/>
        </p:nvSpPr>
        <p:spPr bwMode="gray">
          <a:xfrm>
            <a:off x="228601" y="442912"/>
            <a:ext cx="8572500" cy="2514601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例如：</a:t>
            </a:r>
            <a:endParaRPr lang="en-US" altLang="zh-CN" dirty="0" smtClean="0"/>
          </a:p>
          <a:p>
            <a:r>
              <a:rPr lang="en-US" altLang="zh-CN" dirty="0" smtClean="0"/>
              <a:t>     </a:t>
            </a:r>
            <a:r>
              <a:rPr lang="zh-CN" altLang="en-US" dirty="0" smtClean="0"/>
              <a:t>“学生信息表”中，“学号”字段可以作为主键，它（无重复值）可以唯一地标识一条学生记录，如图</a:t>
            </a:r>
            <a:r>
              <a:rPr lang="en-US" dirty="0" smtClean="0"/>
              <a:t>4.21(a)</a:t>
            </a:r>
            <a:r>
              <a:rPr lang="zh-CN" altLang="en-US" dirty="0" smtClean="0"/>
              <a:t>中的“学号”列所示。</a:t>
            </a:r>
            <a:endParaRPr lang="en-US" altLang="zh-CN" dirty="0" smtClean="0"/>
          </a:p>
          <a:p>
            <a:r>
              <a:rPr lang="zh-CN" altLang="en-US" dirty="0" smtClean="0"/>
              <a:t>      在“成绩表”中，“学号”和“课程代码”字段都不能单独作为主键（都有重复值），但可以将两个字段一起作为主键，这样便能唯一地标识一条记录，如图</a:t>
            </a:r>
            <a:r>
              <a:rPr lang="en-US" dirty="0" smtClean="0"/>
              <a:t>4.21(b)</a:t>
            </a:r>
            <a:r>
              <a:rPr lang="zh-CN" altLang="en-US" dirty="0" smtClean="0"/>
              <a:t>所示。</a:t>
            </a:r>
            <a:endParaRPr lang="en-US" altLang="zh-CN" dirty="0"/>
          </a:p>
        </p:txBody>
      </p:sp>
      <p:sp>
        <p:nvSpPr>
          <p:cNvPr id="2" name="圆角矩形 1"/>
          <p:cNvSpPr/>
          <p:nvPr/>
        </p:nvSpPr>
        <p:spPr>
          <a:xfrm>
            <a:off x="348342" y="2598057"/>
            <a:ext cx="667657" cy="174172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49940" y="2598057"/>
            <a:ext cx="595086" cy="1451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762170" y="2641601"/>
            <a:ext cx="1611087" cy="1596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14" name="爆炸形 2 13"/>
          <p:cNvSpPr/>
          <p:nvPr/>
        </p:nvSpPr>
        <p:spPr>
          <a:xfrm>
            <a:off x="2960913" y="4572000"/>
            <a:ext cx="3381829" cy="1393372"/>
          </a:xfrm>
          <a:prstGeom prst="irregularSeal2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FF0000"/>
                </a:solidFill>
              </a:rPr>
              <a:t>唯一地标识一条记录</a:t>
            </a: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6" presetClass="emph" presetSubtype="0" repeatCount="300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1A9A3E-259D-406C-B35F-A7CEAB658A63}" type="slidenum">
              <a:rPr lang="en-US" altLang="zh-CN"/>
              <a:pPr/>
              <a:t>64</a:t>
            </a:fld>
            <a:endParaRPr lang="en-US" altLang="zh-CN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414338" y="328612"/>
            <a:ext cx="8415337" cy="72866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例</a:t>
            </a:r>
            <a:r>
              <a:rPr lang="en-US" dirty="0" smtClean="0"/>
              <a:t> 4</a:t>
            </a:r>
            <a:r>
              <a:rPr lang="zh-CN" altLang="en-US" dirty="0" smtClean="0"/>
              <a:t>．</a:t>
            </a:r>
            <a:r>
              <a:rPr lang="en-US" dirty="0" smtClean="0"/>
              <a:t>13</a:t>
            </a:r>
            <a:r>
              <a:rPr lang="zh-CN" altLang="en-US" dirty="0" smtClean="0"/>
              <a:t>在“教务系统”数据库中，将“学生信息表”中的“学号”字段设置为主键。</a:t>
            </a:r>
            <a:endParaRPr lang="en-US" altLang="zh-CN" dirty="0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242888" y="1585913"/>
            <a:ext cx="2743200" cy="4957762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3000374" y="6100762"/>
            <a:ext cx="1571625" cy="471487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3014663" y="1914524"/>
            <a:ext cx="2719386" cy="831849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228600" y="1700213"/>
            <a:ext cx="277177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altLang="zh-CN" dirty="0" smtClean="0"/>
              <a:t>(1)</a:t>
            </a:r>
            <a:r>
              <a:rPr lang="zh-CN" altLang="en-US" dirty="0" smtClean="0"/>
              <a:t>打开数据表：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在“表”对象栏中，双击“学生信息表”；</a:t>
            </a:r>
            <a:endParaRPr lang="en-US" altLang="zh-CN" dirty="0" smtClean="0"/>
          </a:p>
          <a:p>
            <a:pPr lvl="0"/>
            <a:r>
              <a:rPr lang="en-US" altLang="zh-CN" dirty="0" smtClean="0"/>
              <a:t>(2)</a:t>
            </a:r>
            <a:r>
              <a:rPr lang="zh-CN" altLang="en-US" dirty="0" smtClean="0"/>
              <a:t>切换到“设计视图”：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在“开始”选项卡中，单击“视图”按钮</a:t>
            </a:r>
            <a:r>
              <a:rPr lang="en-US" dirty="0" smtClean="0"/>
              <a:t> </a:t>
            </a:r>
            <a:r>
              <a:rPr lang="zh-CN" altLang="en-US" dirty="0" smtClean="0"/>
              <a:t>，选择“设计视图”命令；</a:t>
            </a:r>
            <a:endParaRPr lang="en-US" altLang="zh-CN" dirty="0" smtClean="0"/>
          </a:p>
          <a:p>
            <a:pPr lvl="0"/>
            <a:r>
              <a:rPr lang="en-US" altLang="zh-CN" dirty="0" smtClean="0"/>
              <a:t>(3)</a:t>
            </a:r>
            <a:r>
              <a:rPr lang="zh-CN" altLang="en-US" dirty="0" smtClean="0"/>
              <a:t>设置“主键”：：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选中“学号”字段，单击“表格工具”的“设计”选项卡中的“主键”按钮</a:t>
            </a:r>
            <a:r>
              <a:rPr lang="en-US" dirty="0" smtClean="0"/>
              <a:t> </a:t>
            </a:r>
            <a:r>
              <a:rPr lang="zh-CN" altLang="en-US" dirty="0" smtClean="0"/>
              <a:t>，如图所示；</a:t>
            </a:r>
            <a:endParaRPr lang="en-US" altLang="zh-CN" dirty="0" smtClean="0"/>
          </a:p>
          <a:p>
            <a:pPr lvl="0"/>
            <a:r>
              <a:rPr lang="en-US" altLang="zh-CN" dirty="0" smtClean="0"/>
              <a:t>(4)</a:t>
            </a:r>
            <a:r>
              <a:rPr lang="zh-CN" altLang="en-US" dirty="0" smtClean="0"/>
              <a:t>保存设置：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单击窗口左上角的“保存”按钮</a:t>
            </a:r>
            <a:r>
              <a:rPr lang="en-US" altLang="zh-CN" dirty="0" smtClean="0"/>
              <a:t>,</a:t>
            </a:r>
            <a:r>
              <a:rPr lang="zh-CN" altLang="en-US" dirty="0" smtClean="0"/>
              <a:t>关闭数据表。</a:t>
            </a:r>
            <a:endParaRPr lang="en-US" altLang="zh-CN" dirty="0"/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8682335" y="2542950"/>
            <a:ext cx="46166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 smtClean="0"/>
              <a:t>创建单字段主键</a:t>
            </a:r>
            <a:endParaRPr lang="zh-CN" altLang="en-US" dirty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6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7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54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ltGray">
          <a:xfrm>
            <a:off x="200025" y="1243013"/>
            <a:ext cx="2786063" cy="36933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1. </a:t>
            </a:r>
            <a:r>
              <a:rPr lang="zh-CN" altLang="en-US" dirty="0" smtClean="0">
                <a:solidFill>
                  <a:schemeClr val="bg1"/>
                </a:solidFill>
              </a:rPr>
              <a:t>创建单字段主键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38" name="图片 338"/>
          <p:cNvPicPr>
            <a:picLocks noChangeAspect="1"/>
          </p:cNvPicPr>
          <p:nvPr/>
        </p:nvPicPr>
        <p:blipFill>
          <a:blip r:embed="rId2"/>
          <a:srcRect l="14639" r="5348" b="5882"/>
          <a:stretch>
            <a:fillRect/>
          </a:stretch>
        </p:blipFill>
        <p:spPr bwMode="auto">
          <a:xfrm>
            <a:off x="3314700" y="1524000"/>
            <a:ext cx="5248729" cy="5062537"/>
          </a:xfrm>
          <a:prstGeom prst="rect">
            <a:avLst/>
          </a:prstGeom>
          <a:noFill/>
        </p:spPr>
      </p:pic>
      <p:sp>
        <p:nvSpPr>
          <p:cNvPr id="37" name="圆角矩形 37"/>
          <p:cNvSpPr>
            <a:spLocks noChangeArrowheads="1"/>
          </p:cNvSpPr>
          <p:nvPr/>
        </p:nvSpPr>
        <p:spPr bwMode="auto">
          <a:xfrm>
            <a:off x="3361535" y="3444988"/>
            <a:ext cx="720033" cy="32393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圆角矩形 39"/>
          <p:cNvSpPr>
            <a:spLocks noChangeArrowheads="1"/>
          </p:cNvSpPr>
          <p:nvPr/>
        </p:nvSpPr>
        <p:spPr bwMode="auto">
          <a:xfrm>
            <a:off x="4236300" y="2937575"/>
            <a:ext cx="406847" cy="197691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圆角矩形 40"/>
          <p:cNvSpPr>
            <a:spLocks noChangeArrowheads="1"/>
          </p:cNvSpPr>
          <p:nvPr/>
        </p:nvSpPr>
        <p:spPr bwMode="auto">
          <a:xfrm>
            <a:off x="3842925" y="3812503"/>
            <a:ext cx="278031" cy="26689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①</a:t>
            </a:r>
            <a:endParaRPr kumimoji="0" lang="zh-CN" alt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1" name="圆角矩形 41"/>
          <p:cNvSpPr>
            <a:spLocks noChangeArrowheads="1"/>
          </p:cNvSpPr>
          <p:nvPr/>
        </p:nvSpPr>
        <p:spPr bwMode="auto">
          <a:xfrm>
            <a:off x="4325258" y="2452121"/>
            <a:ext cx="653142" cy="334621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②</a:t>
            </a: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选择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40" name="圆角矩形 340"/>
          <p:cNvSpPr>
            <a:spLocks noChangeArrowheads="1"/>
          </p:cNvSpPr>
          <p:nvPr/>
        </p:nvSpPr>
        <p:spPr bwMode="auto">
          <a:xfrm>
            <a:off x="3436207" y="1582540"/>
            <a:ext cx="138182" cy="19787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1" name="圆角矩形 341"/>
          <p:cNvSpPr>
            <a:spLocks noChangeArrowheads="1"/>
          </p:cNvSpPr>
          <p:nvPr/>
        </p:nvSpPr>
        <p:spPr bwMode="auto">
          <a:xfrm>
            <a:off x="8388421" y="2660957"/>
            <a:ext cx="138310" cy="197691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2" name="圆角矩形 342"/>
          <p:cNvSpPr>
            <a:spLocks noChangeArrowheads="1"/>
          </p:cNvSpPr>
          <p:nvPr/>
        </p:nvSpPr>
        <p:spPr bwMode="auto">
          <a:xfrm>
            <a:off x="6524573" y="2174678"/>
            <a:ext cx="1137529" cy="29756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③</a:t>
            </a: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保存和关闭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43" name="直接箭头连接符 343"/>
          <p:cNvSpPr>
            <a:spLocks noChangeShapeType="1"/>
          </p:cNvSpPr>
          <p:nvPr/>
        </p:nvSpPr>
        <p:spPr bwMode="auto">
          <a:xfrm flipH="1" flipV="1">
            <a:off x="3572426" y="1701938"/>
            <a:ext cx="2996578" cy="5330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4" name="直接箭头连接符 344"/>
          <p:cNvSpPr>
            <a:spLocks noChangeShapeType="1"/>
          </p:cNvSpPr>
          <p:nvPr/>
        </p:nvSpPr>
        <p:spPr bwMode="auto">
          <a:xfrm>
            <a:off x="7459622" y="2423795"/>
            <a:ext cx="928866" cy="32650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3" name="直接箭头连接符 353"/>
          <p:cNvSpPr>
            <a:spLocks noChangeShapeType="1"/>
          </p:cNvSpPr>
          <p:nvPr/>
        </p:nvSpPr>
        <p:spPr bwMode="auto">
          <a:xfrm flipH="1">
            <a:off x="3750703" y="2406194"/>
            <a:ext cx="25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6" name="直接箭头连接符 356"/>
          <p:cNvSpPr>
            <a:spLocks noChangeShapeType="1"/>
          </p:cNvSpPr>
          <p:nvPr/>
        </p:nvSpPr>
        <p:spPr bwMode="auto">
          <a:xfrm flipH="1">
            <a:off x="4586514" y="2675185"/>
            <a:ext cx="154614" cy="2520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圆角矩形 41"/>
          <p:cNvSpPr>
            <a:spLocks noChangeArrowheads="1"/>
          </p:cNvSpPr>
          <p:nvPr/>
        </p:nvSpPr>
        <p:spPr bwMode="auto">
          <a:xfrm>
            <a:off x="3906835" y="2292465"/>
            <a:ext cx="549051" cy="21850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单击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21488" y="5936343"/>
            <a:ext cx="1451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下一张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3278" r="55476" b="50728"/>
          <a:stretch/>
        </p:blipFill>
        <p:spPr bwMode="auto">
          <a:xfrm>
            <a:off x="4847771" y="3338284"/>
            <a:ext cx="3396343" cy="168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圆角矩形 37"/>
          <p:cNvSpPr>
            <a:spLocks noChangeArrowheads="1"/>
          </p:cNvSpPr>
          <p:nvPr/>
        </p:nvSpPr>
        <p:spPr bwMode="auto">
          <a:xfrm>
            <a:off x="4841992" y="3691730"/>
            <a:ext cx="540000" cy="216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40" grpId="0"/>
      <p:bldP spid="41" grpId="0"/>
      <p:bldP spid="340" grpId="0" animBg="1"/>
      <p:bldP spid="341" grpId="0" animBg="1"/>
      <p:bldP spid="342" grpId="0"/>
      <p:bldP spid="343" grpId="0" animBg="1"/>
      <p:bldP spid="344" grpId="0" animBg="1"/>
      <p:bldP spid="353" grpId="0" animBg="1"/>
      <p:bldP spid="356" grpId="0" animBg="1"/>
      <p:bldP spid="32" grpId="0"/>
      <p:bldP spid="2" grpId="0"/>
      <p:bldP spid="35" grpId="0" animBg="1"/>
      <p:bldP spid="35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1A9A3E-259D-406C-B35F-A7CEAB658A63}" type="slidenum">
              <a:rPr lang="en-US" altLang="zh-CN"/>
              <a:pPr/>
              <a:t>65</a:t>
            </a:fld>
            <a:endParaRPr lang="en-US" altLang="zh-CN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gray">
          <a:xfrm>
            <a:off x="414338" y="328612"/>
            <a:ext cx="8415337" cy="72866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例</a:t>
            </a:r>
            <a:r>
              <a:rPr lang="en-US" dirty="0" smtClean="0"/>
              <a:t>4.14</a:t>
            </a:r>
            <a:r>
              <a:rPr lang="zh-CN" altLang="en-US" dirty="0" smtClean="0"/>
              <a:t>：在“教务系统”数据库中，设置数据表“成绩表”中的“学号”和“课程代码”字段为主键。</a:t>
            </a:r>
            <a:endParaRPr lang="en-US" altLang="zh-CN" dirty="0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242888" y="1585913"/>
            <a:ext cx="2743200" cy="4957762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3029403" y="5026705"/>
            <a:ext cx="1571625" cy="471487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3014663" y="1914524"/>
            <a:ext cx="2719386" cy="831849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228600" y="1700213"/>
            <a:ext cx="277177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altLang="zh-CN" dirty="0" smtClean="0"/>
              <a:t>(1)</a:t>
            </a:r>
            <a:r>
              <a:rPr lang="zh-CN" altLang="en-US" dirty="0" smtClean="0"/>
              <a:t>打开数据表：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在“表”对象栏中，双击“成绩表”，选择“设计视图”快捷菜单命令，如图所示；</a:t>
            </a:r>
            <a:endParaRPr lang="en-US" altLang="zh-CN" dirty="0" smtClean="0"/>
          </a:p>
          <a:p>
            <a:pPr lvl="0"/>
            <a:r>
              <a:rPr lang="en-US" altLang="zh-CN" dirty="0" smtClean="0"/>
              <a:t>(2)</a:t>
            </a:r>
            <a:r>
              <a:rPr lang="zh-CN" altLang="en-US" dirty="0" smtClean="0"/>
              <a:t>设置“主键”：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同时选中“学号”字段和“课程代码”字段，单击“表格工具”的“设计”选项卡中的“主键”按钮</a:t>
            </a:r>
            <a:r>
              <a:rPr lang="en-US" dirty="0" smtClean="0"/>
              <a:t> 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 lvl="0"/>
            <a:r>
              <a:rPr lang="en-US" altLang="zh-CN" dirty="0" smtClean="0"/>
              <a:t>(3)</a:t>
            </a:r>
            <a:r>
              <a:rPr lang="zh-CN" altLang="en-US" dirty="0" smtClean="0"/>
              <a:t>保存设置：</a:t>
            </a:r>
            <a:endParaRPr lang="en-US" altLang="zh-CN" dirty="0" smtClean="0"/>
          </a:p>
          <a:p>
            <a:pPr lvl="0"/>
            <a:r>
              <a:rPr lang="zh-CN" altLang="en-US" dirty="0" smtClean="0"/>
              <a:t>单击窗口左上角的“保存”按钮</a:t>
            </a:r>
            <a:r>
              <a:rPr lang="en-US" dirty="0" smtClean="0"/>
              <a:t> </a:t>
            </a:r>
            <a:r>
              <a:rPr lang="zh-CN" altLang="en-US" dirty="0" smtClean="0"/>
              <a:t>，关闭数据表。</a:t>
            </a:r>
            <a:endParaRPr lang="en-US" altLang="zh-CN" dirty="0" smtClean="0"/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8682335" y="2014539"/>
            <a:ext cx="46166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 smtClean="0"/>
              <a:t>创建双字段主键</a:t>
            </a:r>
            <a:endParaRPr lang="zh-CN" altLang="en-US" dirty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6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7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54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ltGray">
          <a:xfrm>
            <a:off x="200025" y="1243013"/>
            <a:ext cx="2786063" cy="36933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1. </a:t>
            </a:r>
            <a:r>
              <a:rPr lang="zh-CN" altLang="en-US" dirty="0" smtClean="0">
                <a:solidFill>
                  <a:schemeClr val="bg1"/>
                </a:solidFill>
              </a:rPr>
              <a:t>创建多字段主键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118785" name="组合 111"/>
          <p:cNvGrpSpPr>
            <a:grpSpLocks/>
          </p:cNvGrpSpPr>
          <p:nvPr/>
        </p:nvGrpSpPr>
        <p:grpSpPr bwMode="auto">
          <a:xfrm>
            <a:off x="3178613" y="827291"/>
            <a:ext cx="5602528" cy="5457334"/>
            <a:chOff x="-57" y="-1332"/>
            <a:chExt cx="54000" cy="46046"/>
          </a:xfrm>
        </p:grpSpPr>
        <p:grpSp>
          <p:nvGrpSpPr>
            <p:cNvPr id="110" name="组合 110"/>
            <p:cNvGrpSpPr>
              <a:grpSpLocks/>
            </p:cNvGrpSpPr>
            <p:nvPr/>
          </p:nvGrpSpPr>
          <p:grpSpPr bwMode="auto">
            <a:xfrm>
              <a:off x="-57" y="-1332"/>
              <a:ext cx="54000" cy="46046"/>
              <a:chOff x="-57" y="-1337"/>
              <a:chExt cx="54223" cy="46243"/>
            </a:xfrm>
          </p:grpSpPr>
          <p:grpSp>
            <p:nvGrpSpPr>
              <p:cNvPr id="105" name="组合 105"/>
              <p:cNvGrpSpPr>
                <a:grpSpLocks/>
              </p:cNvGrpSpPr>
              <p:nvPr/>
            </p:nvGrpSpPr>
            <p:grpSpPr bwMode="auto">
              <a:xfrm>
                <a:off x="-57" y="-1337"/>
                <a:ext cx="30342" cy="33453"/>
                <a:chOff x="-57" y="-1337"/>
                <a:chExt cx="30342" cy="33453"/>
              </a:xfrm>
            </p:grpSpPr>
            <p:pic>
              <p:nvPicPr>
                <p:cNvPr id="100" name="图片 10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5883" t="21812" r="53322" b="12358"/>
                <a:stretch/>
              </p:blipFill>
              <p:spPr bwMode="auto">
                <a:xfrm>
                  <a:off x="-57" y="-1337"/>
                  <a:ext cx="30342" cy="33453"/>
                </a:xfrm>
                <a:prstGeom prst="rect">
                  <a:avLst/>
                </a:prstGeom>
                <a:noFill/>
              </p:spPr>
            </p:pic>
            <p:sp>
              <p:nvSpPr>
                <p:cNvPr id="101" name="圆角矩形 101"/>
                <p:cNvSpPr>
                  <a:spLocks noChangeArrowheads="1"/>
                </p:cNvSpPr>
                <p:nvPr/>
              </p:nvSpPr>
              <p:spPr bwMode="auto">
                <a:xfrm>
                  <a:off x="7812" y="7272"/>
                  <a:ext cx="9550" cy="1968"/>
                </a:xfrm>
                <a:prstGeom prst="roundRect">
                  <a:avLst>
                    <a:gd name="adj" fmla="val 16667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2" name="圆角矩形 102"/>
                <p:cNvSpPr>
                  <a:spLocks noChangeArrowheads="1"/>
                </p:cNvSpPr>
                <p:nvPr/>
              </p:nvSpPr>
              <p:spPr bwMode="auto">
                <a:xfrm>
                  <a:off x="8653" y="3833"/>
                  <a:ext cx="21632" cy="2578"/>
                </a:xfrm>
                <a:prstGeom prst="roundRect">
                  <a:avLst>
                    <a:gd name="adj" fmla="val 1666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zh-CN" altLang="zh-CN" sz="140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①</a:t>
                  </a:r>
                  <a:r>
                    <a:rPr kumimoji="0" lang="zh-CN" sz="140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右</a:t>
                  </a:r>
                  <a:r>
                    <a:rPr kumimoji="0" lang="zh-CN" sz="140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击</a:t>
                  </a:r>
                  <a:r>
                    <a:rPr kumimoji="0" lang="zh-CN" altLang="en-US" sz="140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宋体" pitchFamily="2" charset="-122"/>
                      <a:cs typeface="Times New Roman" pitchFamily="18" charset="0"/>
                    </a:rPr>
                    <a:t>打开设计视图</a:t>
                  </a:r>
                  <a:endParaRPr kumimoji="0" lang="zh-CN" sz="14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宋体" pitchFamily="2" charset="-122"/>
                    <a:cs typeface="宋体" pitchFamily="2" charset="-122"/>
                  </a:endParaRPr>
                </a:p>
              </p:txBody>
            </p:sp>
            <p:sp>
              <p:nvSpPr>
                <p:cNvPr id="103" name="直接箭头连接符 103"/>
                <p:cNvSpPr>
                  <a:spLocks noChangeShapeType="1"/>
                </p:cNvSpPr>
                <p:nvPr/>
              </p:nvSpPr>
              <p:spPr bwMode="auto">
                <a:xfrm flipH="1" flipV="1">
                  <a:off x="5562" y="5068"/>
                  <a:ext cx="3136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pic>
            <p:nvPicPr>
              <p:cNvPr id="104" name="图片 104"/>
              <p:cNvPicPr>
                <a:picLocks noChangeAspect="1"/>
              </p:cNvPicPr>
              <p:nvPr/>
            </p:nvPicPr>
            <p:blipFill rotWithShape="1">
              <a:blip r:embed="rId3"/>
              <a:srcRect l="14709" t="2493" r="36259" b="40714"/>
              <a:stretch/>
            </p:blipFill>
            <p:spPr bwMode="auto">
              <a:xfrm>
                <a:off x="13990" y="9619"/>
                <a:ext cx="40176" cy="26175"/>
              </a:xfrm>
              <a:prstGeom prst="rect">
                <a:avLst/>
              </a:prstGeom>
              <a:noFill/>
            </p:spPr>
          </p:pic>
          <p:pic>
            <p:nvPicPr>
              <p:cNvPr id="106" name="图片 106"/>
              <p:cNvPicPr>
                <a:picLocks noChangeAspect="1"/>
              </p:cNvPicPr>
              <p:nvPr/>
            </p:nvPicPr>
            <p:blipFill rotWithShape="1">
              <a:blip r:embed="rId4"/>
              <a:srcRect l="1414" b="62141"/>
              <a:stretch/>
            </p:blipFill>
            <p:spPr bwMode="auto">
              <a:xfrm>
                <a:off x="1629" y="30595"/>
                <a:ext cx="52268" cy="14311"/>
              </a:xfrm>
              <a:prstGeom prst="rect">
                <a:avLst/>
              </a:prstGeom>
              <a:noFill/>
            </p:spPr>
          </p:pic>
          <p:sp>
            <p:nvSpPr>
              <p:cNvPr id="108" name="圆角矩形 108"/>
              <p:cNvSpPr>
                <a:spLocks noChangeArrowheads="1"/>
              </p:cNvSpPr>
              <p:nvPr/>
            </p:nvSpPr>
            <p:spPr bwMode="auto">
              <a:xfrm>
                <a:off x="14642" y="17161"/>
                <a:ext cx="16486" cy="1795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4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②</a:t>
                </a:r>
                <a:r>
                  <a:rPr kumimoji="0" lang="zh-CN" sz="14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选择</a:t>
                </a:r>
                <a:r>
                  <a:rPr kumimoji="0" lang="zh-CN" altLang="en-US" sz="14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两行</a:t>
                </a:r>
                <a:r>
                  <a:rPr kumimoji="0" lang="zh-CN" sz="14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和</a:t>
                </a:r>
                <a:r>
                  <a:rPr kumimoji="0" lang="zh-CN" sz="14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单击</a:t>
                </a:r>
                <a:endParaRPr kumimoji="0" lang="zh-CN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109" name="直接箭头连接符 109"/>
              <p:cNvSpPr>
                <a:spLocks noChangeShapeType="1"/>
              </p:cNvSpPr>
              <p:nvPr/>
            </p:nvSpPr>
            <p:spPr bwMode="auto">
              <a:xfrm flipH="1" flipV="1">
                <a:off x="19566" y="15991"/>
                <a:ext cx="7207" cy="148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9" name="圆角矩形 359"/>
              <p:cNvSpPr>
                <a:spLocks noChangeArrowheads="1"/>
              </p:cNvSpPr>
              <p:nvPr/>
            </p:nvSpPr>
            <p:spPr bwMode="auto">
              <a:xfrm>
                <a:off x="28811" y="21582"/>
                <a:ext cx="22687" cy="2171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32" name="直接箭头连接符 109"/>
              <p:cNvSpPr>
                <a:spLocks noChangeShapeType="1"/>
              </p:cNvSpPr>
              <p:nvPr/>
            </p:nvSpPr>
            <p:spPr bwMode="auto">
              <a:xfrm>
                <a:off x="21857" y="19202"/>
                <a:ext cx="5619" cy="356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圆角矩形 359"/>
              <p:cNvSpPr>
                <a:spLocks noChangeArrowheads="1"/>
              </p:cNvSpPr>
              <p:nvPr/>
            </p:nvSpPr>
            <p:spPr bwMode="auto">
              <a:xfrm>
                <a:off x="13076" y="41137"/>
                <a:ext cx="22687" cy="2171"/>
              </a:xfrm>
              <a:prstGeom prst="roundRect">
                <a:avLst>
                  <a:gd name="adj" fmla="val 16667"/>
                </a:avLst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</p:grpSp>
        <p:sp>
          <p:nvSpPr>
            <p:cNvPr id="107" name="右箭头 107"/>
            <p:cNvSpPr>
              <a:spLocks noChangeArrowheads="1"/>
            </p:cNvSpPr>
            <p:nvPr/>
          </p:nvSpPr>
          <p:spPr bwMode="auto">
            <a:xfrm>
              <a:off x="27646" y="22346"/>
              <a:ext cx="1041" cy="607"/>
            </a:xfrm>
            <a:prstGeom prst="rightArrow">
              <a:avLst>
                <a:gd name="adj1" fmla="val 50000"/>
                <a:gd name="adj2" fmla="val 49914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66</a:t>
            </a:fld>
            <a:endParaRPr lang="en-US" altLang="zh-CN" dirty="0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228601" y="371474"/>
            <a:ext cx="8415337" cy="5129213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重要提示</a:t>
            </a:r>
            <a:r>
              <a:rPr lang="en-US" sz="2000" dirty="0" smtClean="0"/>
              <a:t>——</a:t>
            </a:r>
            <a:r>
              <a:rPr lang="zh-CN" altLang="en-US" sz="2000" dirty="0" smtClean="0"/>
              <a:t>主键的注意事项</a:t>
            </a:r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（</a:t>
            </a:r>
            <a:r>
              <a:rPr lang="en-US" sz="2000" dirty="0" smtClean="0"/>
              <a:t>1</a:t>
            </a:r>
            <a:r>
              <a:rPr lang="zh-CN" altLang="en-US" sz="2000" dirty="0" smtClean="0"/>
              <a:t>）删除主键</a:t>
            </a:r>
            <a:r>
              <a:rPr lang="zh-CN" altLang="en-US" sz="2000" dirty="0" smtClean="0"/>
              <a:t>：再次单击</a:t>
            </a:r>
            <a:r>
              <a:rPr lang="zh-CN" altLang="en-US" sz="2000" dirty="0" smtClean="0"/>
              <a:t>“主键”按钮</a:t>
            </a:r>
            <a:r>
              <a:rPr lang="en-US" sz="2000" dirty="0" smtClean="0"/>
              <a:t> </a:t>
            </a:r>
            <a:r>
              <a:rPr lang="zh-CN" altLang="en-US" sz="2000" dirty="0" smtClean="0"/>
              <a:t>，即可删除主键；</a:t>
            </a:r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（</a:t>
            </a:r>
            <a:r>
              <a:rPr lang="en-US" sz="2000" dirty="0" smtClean="0"/>
              <a:t>2</a:t>
            </a:r>
            <a:r>
              <a:rPr lang="zh-CN" altLang="en-US" sz="2000" dirty="0" smtClean="0"/>
              <a:t>）</a:t>
            </a:r>
            <a:r>
              <a:rPr lang="zh-CN" altLang="en-US" sz="2000" dirty="0" smtClean="0">
                <a:solidFill>
                  <a:schemeClr val="accent1"/>
                </a:solidFill>
              </a:rPr>
              <a:t>删除主键前先删除表关系</a:t>
            </a:r>
            <a:r>
              <a:rPr lang="zh-CN" altLang="en-US" sz="2000" dirty="0" smtClean="0"/>
              <a:t>：如果要删除主键的数据表已经与其他数据表建立了表关系，则必须先删除表关系，才能删除主键（删除表关系的操作见“</a:t>
            </a:r>
            <a:r>
              <a:rPr lang="en-US" sz="2000" dirty="0" smtClean="0"/>
              <a:t>4.</a:t>
            </a:r>
            <a:r>
              <a:rPr lang="en-US" altLang="zh-CN" sz="2000" dirty="0" smtClean="0"/>
              <a:t>6</a:t>
            </a:r>
            <a:r>
              <a:rPr lang="en-US" sz="2000" dirty="0" smtClean="0"/>
              <a:t>.3</a:t>
            </a:r>
            <a:r>
              <a:rPr lang="zh-CN" altLang="en-US" sz="2000" dirty="0" smtClean="0"/>
              <a:t>”），否则，系统会弹出警告消息框且不做删除操作；</a:t>
            </a:r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（</a:t>
            </a:r>
            <a:r>
              <a:rPr lang="en-US" sz="2000" dirty="0" smtClean="0"/>
              <a:t>3</a:t>
            </a:r>
            <a:r>
              <a:rPr lang="zh-CN" altLang="en-US" sz="2000" dirty="0" smtClean="0"/>
              <a:t>）更改主键：可以删除现有的主键，再重新指定新的主键；</a:t>
            </a:r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（</a:t>
            </a:r>
            <a:r>
              <a:rPr lang="en-US" sz="2000" dirty="0" smtClean="0"/>
              <a:t>4</a:t>
            </a:r>
            <a:r>
              <a:rPr lang="zh-CN" altLang="en-US" sz="2000" dirty="0" smtClean="0"/>
              <a:t>）系统自动创建的主键字段：如果数据表的各个字段中，如果没有适合做主键的字段，可以使用</a:t>
            </a:r>
            <a:r>
              <a:rPr lang="en-US" sz="2000" dirty="0" smtClean="0"/>
              <a:t>Access 2010</a:t>
            </a:r>
            <a:r>
              <a:rPr lang="zh-CN" altLang="en-US" sz="2000" dirty="0" smtClean="0"/>
              <a:t>自动创建的主键，并且为它指定“自动编号”的数据类型。</a:t>
            </a:r>
            <a:endParaRPr lang="en-US" altLang="zh-CN" sz="2000" dirty="0"/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707088" y="6270172"/>
            <a:ext cx="624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735012" y="4452938"/>
            <a:ext cx="7908925" cy="2019300"/>
            <a:chOff x="794" y="1199"/>
            <a:chExt cx="4308" cy="2120"/>
          </a:xfrm>
        </p:grpSpPr>
        <p:sp>
          <p:nvSpPr>
            <p:cNvPr id="76821" name="Freeform 28"/>
            <p:cNvSpPr>
              <a:spLocks/>
            </p:cNvSpPr>
            <p:nvPr/>
          </p:nvSpPr>
          <p:spPr bwMode="ltGray">
            <a:xfrm>
              <a:off x="873" y="1293"/>
              <a:ext cx="1267" cy="1938"/>
            </a:xfrm>
            <a:custGeom>
              <a:avLst/>
              <a:gdLst>
                <a:gd name="T0" fmla="*/ 87 w 1692"/>
                <a:gd name="T1" fmla="*/ 193 h 2586"/>
                <a:gd name="T2" fmla="*/ 240 w 1692"/>
                <a:gd name="T3" fmla="*/ 157 h 2586"/>
                <a:gd name="T4" fmla="*/ 325 w 1692"/>
                <a:gd name="T5" fmla="*/ 180 h 2586"/>
                <a:gd name="T6" fmla="*/ 312 w 1692"/>
                <a:gd name="T7" fmla="*/ 333 h 2586"/>
                <a:gd name="T8" fmla="*/ 204 w 1692"/>
                <a:gd name="T9" fmla="*/ 436 h 2586"/>
                <a:gd name="T10" fmla="*/ 163 w 1692"/>
                <a:gd name="T11" fmla="*/ 535 h 2586"/>
                <a:gd name="T12" fmla="*/ 213 w 1692"/>
                <a:gd name="T13" fmla="*/ 722 h 2586"/>
                <a:gd name="T14" fmla="*/ 237 w 1692"/>
                <a:gd name="T15" fmla="*/ 719 h 2586"/>
                <a:gd name="T16" fmla="*/ 246 w 1692"/>
                <a:gd name="T17" fmla="*/ 679 h 2586"/>
                <a:gd name="T18" fmla="*/ 358 w 1692"/>
                <a:gd name="T19" fmla="*/ 865 h 2586"/>
                <a:gd name="T20" fmla="*/ 487 w 1692"/>
                <a:gd name="T21" fmla="*/ 899 h 2586"/>
                <a:gd name="T22" fmla="*/ 595 w 1692"/>
                <a:gd name="T23" fmla="*/ 1012 h 2586"/>
                <a:gd name="T24" fmla="*/ 639 w 1692"/>
                <a:gd name="T25" fmla="*/ 1066 h 2586"/>
                <a:gd name="T26" fmla="*/ 577 w 1692"/>
                <a:gd name="T27" fmla="*/ 1205 h 2586"/>
                <a:gd name="T28" fmla="*/ 686 w 1692"/>
                <a:gd name="T29" fmla="*/ 1335 h 2586"/>
                <a:gd name="T30" fmla="*/ 774 w 1692"/>
                <a:gd name="T31" fmla="*/ 1515 h 2586"/>
                <a:gd name="T32" fmla="*/ 819 w 1692"/>
                <a:gd name="T33" fmla="*/ 1731 h 2586"/>
                <a:gd name="T34" fmla="*/ 894 w 1692"/>
                <a:gd name="T35" fmla="*/ 1904 h 2586"/>
                <a:gd name="T36" fmla="*/ 958 w 1692"/>
                <a:gd name="T37" fmla="*/ 1889 h 2586"/>
                <a:gd name="T38" fmla="*/ 932 w 1692"/>
                <a:gd name="T39" fmla="*/ 1794 h 2586"/>
                <a:gd name="T40" fmla="*/ 964 w 1692"/>
                <a:gd name="T41" fmla="*/ 1728 h 2586"/>
                <a:gd name="T42" fmla="*/ 1024 w 1692"/>
                <a:gd name="T43" fmla="*/ 1670 h 2586"/>
                <a:gd name="T44" fmla="*/ 1084 w 1692"/>
                <a:gd name="T45" fmla="*/ 1556 h 2586"/>
                <a:gd name="T46" fmla="*/ 1174 w 1692"/>
                <a:gd name="T47" fmla="*/ 1461 h 2586"/>
                <a:gd name="T48" fmla="*/ 1215 w 1692"/>
                <a:gd name="T49" fmla="*/ 1308 h 2586"/>
                <a:gd name="T50" fmla="*/ 1162 w 1692"/>
                <a:gd name="T51" fmla="*/ 1153 h 2586"/>
                <a:gd name="T52" fmla="*/ 1030 w 1692"/>
                <a:gd name="T53" fmla="*/ 1057 h 2586"/>
                <a:gd name="T54" fmla="*/ 827 w 1692"/>
                <a:gd name="T55" fmla="*/ 959 h 2586"/>
                <a:gd name="T56" fmla="*/ 729 w 1692"/>
                <a:gd name="T57" fmla="*/ 944 h 2586"/>
                <a:gd name="T58" fmla="*/ 677 w 1692"/>
                <a:gd name="T59" fmla="*/ 950 h 2586"/>
                <a:gd name="T60" fmla="*/ 595 w 1692"/>
                <a:gd name="T61" fmla="*/ 980 h 2586"/>
                <a:gd name="T62" fmla="*/ 568 w 1692"/>
                <a:gd name="T63" fmla="*/ 880 h 2586"/>
                <a:gd name="T64" fmla="*/ 551 w 1692"/>
                <a:gd name="T65" fmla="*/ 796 h 2586"/>
                <a:gd name="T66" fmla="*/ 473 w 1692"/>
                <a:gd name="T67" fmla="*/ 827 h 2586"/>
                <a:gd name="T68" fmla="*/ 425 w 1692"/>
                <a:gd name="T69" fmla="*/ 712 h 2586"/>
                <a:gd name="T70" fmla="*/ 554 w 1692"/>
                <a:gd name="T71" fmla="*/ 683 h 2586"/>
                <a:gd name="T72" fmla="*/ 631 w 1692"/>
                <a:gd name="T73" fmla="*/ 679 h 2586"/>
                <a:gd name="T74" fmla="*/ 671 w 1692"/>
                <a:gd name="T75" fmla="*/ 674 h 2586"/>
                <a:gd name="T76" fmla="*/ 792 w 1692"/>
                <a:gd name="T77" fmla="*/ 562 h 2586"/>
                <a:gd name="T78" fmla="*/ 887 w 1692"/>
                <a:gd name="T79" fmla="*/ 508 h 2586"/>
                <a:gd name="T80" fmla="*/ 957 w 1692"/>
                <a:gd name="T81" fmla="*/ 477 h 2586"/>
                <a:gd name="T82" fmla="*/ 1003 w 1692"/>
                <a:gd name="T83" fmla="*/ 403 h 2586"/>
                <a:gd name="T84" fmla="*/ 964 w 1692"/>
                <a:gd name="T85" fmla="*/ 384 h 2586"/>
                <a:gd name="T86" fmla="*/ 1143 w 1692"/>
                <a:gd name="T87" fmla="*/ 342 h 2586"/>
                <a:gd name="T88" fmla="*/ 1053 w 1692"/>
                <a:gd name="T89" fmla="*/ 256 h 2586"/>
                <a:gd name="T90" fmla="*/ 994 w 1692"/>
                <a:gd name="T91" fmla="*/ 198 h 2586"/>
                <a:gd name="T92" fmla="*/ 915 w 1692"/>
                <a:gd name="T93" fmla="*/ 273 h 2586"/>
                <a:gd name="T94" fmla="*/ 831 w 1692"/>
                <a:gd name="T95" fmla="*/ 333 h 2586"/>
                <a:gd name="T96" fmla="*/ 765 w 1692"/>
                <a:gd name="T97" fmla="*/ 228 h 2586"/>
                <a:gd name="T98" fmla="*/ 908 w 1692"/>
                <a:gd name="T99" fmla="*/ 180 h 2586"/>
                <a:gd name="T100" fmla="*/ 948 w 1692"/>
                <a:gd name="T101" fmla="*/ 148 h 2586"/>
                <a:gd name="T102" fmla="*/ 994 w 1692"/>
                <a:gd name="T103" fmla="*/ 129 h 2586"/>
                <a:gd name="T104" fmla="*/ 963 w 1692"/>
                <a:gd name="T105" fmla="*/ 108 h 2586"/>
                <a:gd name="T106" fmla="*/ 945 w 1692"/>
                <a:gd name="T107" fmla="*/ 90 h 2586"/>
                <a:gd name="T108" fmla="*/ 900 w 1692"/>
                <a:gd name="T109" fmla="*/ 76 h 2586"/>
                <a:gd name="T110" fmla="*/ 828 w 1692"/>
                <a:gd name="T111" fmla="*/ 102 h 2586"/>
                <a:gd name="T112" fmla="*/ 711 w 1692"/>
                <a:gd name="T113" fmla="*/ 90 h 2586"/>
                <a:gd name="T114" fmla="*/ 412 w 1692"/>
                <a:gd name="T115" fmla="*/ 0 h 2586"/>
                <a:gd name="T116" fmla="*/ 258 w 1692"/>
                <a:gd name="T117" fmla="*/ 24 h 2586"/>
                <a:gd name="T118" fmla="*/ 217 w 1692"/>
                <a:gd name="T119" fmla="*/ 76 h 2586"/>
                <a:gd name="T120" fmla="*/ 96 w 1692"/>
                <a:gd name="T121" fmla="*/ 130 h 2586"/>
                <a:gd name="T122" fmla="*/ 96 w 1692"/>
                <a:gd name="T123" fmla="*/ 162 h 2586"/>
                <a:gd name="T124" fmla="*/ 1 w 1692"/>
                <a:gd name="T125" fmla="*/ 189 h 2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92"/>
                <a:gd name="T190" fmla="*/ 0 h 2586"/>
                <a:gd name="T191" fmla="*/ 1692 w 1692"/>
                <a:gd name="T192" fmla="*/ 2586 h 25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2" name="Freeform 29"/>
            <p:cNvSpPr>
              <a:spLocks/>
            </p:cNvSpPr>
            <p:nvPr/>
          </p:nvSpPr>
          <p:spPr bwMode="ltGray">
            <a:xfrm>
              <a:off x="833" y="1478"/>
              <a:ext cx="34" cy="28"/>
            </a:xfrm>
            <a:custGeom>
              <a:avLst/>
              <a:gdLst>
                <a:gd name="T0" fmla="*/ 12 w 46"/>
                <a:gd name="T1" fmla="*/ 3 h 38"/>
                <a:gd name="T2" fmla="*/ 0 w 46"/>
                <a:gd name="T3" fmla="*/ 16 h 38"/>
                <a:gd name="T4" fmla="*/ 16 w 46"/>
                <a:gd name="T5" fmla="*/ 28 h 38"/>
                <a:gd name="T6" fmla="*/ 34 w 46"/>
                <a:gd name="T7" fmla="*/ 19 h 38"/>
                <a:gd name="T8" fmla="*/ 22 w 46"/>
                <a:gd name="T9" fmla="*/ 0 h 38"/>
                <a:gd name="T10" fmla="*/ 12 w 46"/>
                <a:gd name="T11" fmla="*/ 3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38"/>
                <a:gd name="T20" fmla="*/ 46 w 46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3" name="Freeform 30"/>
            <p:cNvSpPr>
              <a:spLocks/>
            </p:cNvSpPr>
            <p:nvPr/>
          </p:nvSpPr>
          <p:spPr bwMode="ltGray">
            <a:xfrm>
              <a:off x="1140" y="1601"/>
              <a:ext cx="39" cy="32"/>
            </a:xfrm>
            <a:custGeom>
              <a:avLst/>
              <a:gdLst>
                <a:gd name="T0" fmla="*/ 9 w 52"/>
                <a:gd name="T1" fmla="*/ 0 h 44"/>
                <a:gd name="T2" fmla="*/ 20 w 52"/>
                <a:gd name="T3" fmla="*/ 32 h 44"/>
                <a:gd name="T4" fmla="*/ 32 w 52"/>
                <a:gd name="T5" fmla="*/ 31 h 44"/>
                <a:gd name="T6" fmla="*/ 29 w 52"/>
                <a:gd name="T7" fmla="*/ 12 h 44"/>
                <a:gd name="T8" fmla="*/ 20 w 52"/>
                <a:gd name="T9" fmla="*/ 1 h 44"/>
                <a:gd name="T10" fmla="*/ 9 w 52"/>
                <a:gd name="T11" fmla="*/ 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44"/>
                <a:gd name="T20" fmla="*/ 52 w 52"/>
                <a:gd name="T21" fmla="*/ 44 h 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4" name="Freeform 31"/>
            <p:cNvSpPr>
              <a:spLocks/>
            </p:cNvSpPr>
            <p:nvPr/>
          </p:nvSpPr>
          <p:spPr bwMode="ltGray">
            <a:xfrm>
              <a:off x="1922" y="1657"/>
              <a:ext cx="98" cy="74"/>
            </a:xfrm>
            <a:custGeom>
              <a:avLst/>
              <a:gdLst>
                <a:gd name="T0" fmla="*/ 73 w 131"/>
                <a:gd name="T1" fmla="*/ 0 h 98"/>
                <a:gd name="T2" fmla="*/ 59 w 131"/>
                <a:gd name="T3" fmla="*/ 6 h 98"/>
                <a:gd name="T4" fmla="*/ 40 w 131"/>
                <a:gd name="T5" fmla="*/ 18 h 98"/>
                <a:gd name="T6" fmla="*/ 29 w 131"/>
                <a:gd name="T7" fmla="*/ 30 h 98"/>
                <a:gd name="T8" fmla="*/ 16 w 131"/>
                <a:gd name="T9" fmla="*/ 39 h 98"/>
                <a:gd name="T10" fmla="*/ 47 w 131"/>
                <a:gd name="T11" fmla="*/ 62 h 98"/>
                <a:gd name="T12" fmla="*/ 59 w 131"/>
                <a:gd name="T13" fmla="*/ 71 h 98"/>
                <a:gd name="T14" fmla="*/ 64 w 131"/>
                <a:gd name="T15" fmla="*/ 69 h 98"/>
                <a:gd name="T16" fmla="*/ 67 w 131"/>
                <a:gd name="T17" fmla="*/ 65 h 98"/>
                <a:gd name="T18" fmla="*/ 73 w 131"/>
                <a:gd name="T19" fmla="*/ 74 h 98"/>
                <a:gd name="T20" fmla="*/ 92 w 131"/>
                <a:gd name="T21" fmla="*/ 65 h 98"/>
                <a:gd name="T22" fmla="*/ 97 w 131"/>
                <a:gd name="T23" fmla="*/ 56 h 98"/>
                <a:gd name="T24" fmla="*/ 76 w 131"/>
                <a:gd name="T25" fmla="*/ 30 h 98"/>
                <a:gd name="T26" fmla="*/ 86 w 131"/>
                <a:gd name="T27" fmla="*/ 18 h 98"/>
                <a:gd name="T28" fmla="*/ 83 w 131"/>
                <a:gd name="T29" fmla="*/ 3 h 98"/>
                <a:gd name="T30" fmla="*/ 73 w 131"/>
                <a:gd name="T31" fmla="*/ 0 h 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98"/>
                <a:gd name="T50" fmla="*/ 131 w 131"/>
                <a:gd name="T51" fmla="*/ 98 h 9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5" name="Freeform 32"/>
            <p:cNvSpPr>
              <a:spLocks/>
            </p:cNvSpPr>
            <p:nvPr/>
          </p:nvSpPr>
          <p:spPr bwMode="ltGray">
            <a:xfrm>
              <a:off x="1448" y="2041"/>
              <a:ext cx="158" cy="84"/>
            </a:xfrm>
            <a:custGeom>
              <a:avLst/>
              <a:gdLst>
                <a:gd name="T0" fmla="*/ 35 w 212"/>
                <a:gd name="T1" fmla="*/ 9 h 112"/>
                <a:gd name="T2" fmla="*/ 13 w 212"/>
                <a:gd name="T3" fmla="*/ 9 h 112"/>
                <a:gd name="T4" fmla="*/ 4 w 212"/>
                <a:gd name="T5" fmla="*/ 12 h 112"/>
                <a:gd name="T6" fmla="*/ 19 w 212"/>
                <a:gd name="T7" fmla="*/ 39 h 112"/>
                <a:gd name="T8" fmla="*/ 38 w 212"/>
                <a:gd name="T9" fmla="*/ 33 h 112"/>
                <a:gd name="T10" fmla="*/ 69 w 212"/>
                <a:gd name="T11" fmla="*/ 41 h 112"/>
                <a:gd name="T12" fmla="*/ 83 w 212"/>
                <a:gd name="T13" fmla="*/ 45 h 112"/>
                <a:gd name="T14" fmla="*/ 99 w 212"/>
                <a:gd name="T15" fmla="*/ 66 h 112"/>
                <a:gd name="T16" fmla="*/ 105 w 212"/>
                <a:gd name="T17" fmla="*/ 84 h 112"/>
                <a:gd name="T18" fmla="*/ 117 w 212"/>
                <a:gd name="T19" fmla="*/ 75 h 112"/>
                <a:gd name="T20" fmla="*/ 126 w 212"/>
                <a:gd name="T21" fmla="*/ 72 h 112"/>
                <a:gd name="T22" fmla="*/ 139 w 212"/>
                <a:gd name="T23" fmla="*/ 77 h 112"/>
                <a:gd name="T24" fmla="*/ 145 w 212"/>
                <a:gd name="T25" fmla="*/ 60 h 112"/>
                <a:gd name="T26" fmla="*/ 114 w 212"/>
                <a:gd name="T27" fmla="*/ 41 h 112"/>
                <a:gd name="T28" fmla="*/ 78 w 212"/>
                <a:gd name="T29" fmla="*/ 15 h 112"/>
                <a:gd name="T30" fmla="*/ 40 w 212"/>
                <a:gd name="T31" fmla="*/ 20 h 112"/>
                <a:gd name="T32" fmla="*/ 35 w 212"/>
                <a:gd name="T33" fmla="*/ 9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2"/>
                <a:gd name="T52" fmla="*/ 0 h 112"/>
                <a:gd name="T53" fmla="*/ 212 w 212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6" name="Freeform 33"/>
            <p:cNvSpPr>
              <a:spLocks/>
            </p:cNvSpPr>
            <p:nvPr/>
          </p:nvSpPr>
          <p:spPr bwMode="ltGray">
            <a:xfrm>
              <a:off x="1578" y="2105"/>
              <a:ext cx="99" cy="41"/>
            </a:xfrm>
            <a:custGeom>
              <a:avLst/>
              <a:gdLst>
                <a:gd name="T0" fmla="*/ 42 w 133"/>
                <a:gd name="T1" fmla="*/ 0 h 54"/>
                <a:gd name="T2" fmla="*/ 32 w 133"/>
                <a:gd name="T3" fmla="*/ 5 h 54"/>
                <a:gd name="T4" fmla="*/ 23 w 133"/>
                <a:gd name="T5" fmla="*/ 23 h 54"/>
                <a:gd name="T6" fmla="*/ 11 w 133"/>
                <a:gd name="T7" fmla="*/ 26 h 54"/>
                <a:gd name="T8" fmla="*/ 2 w 133"/>
                <a:gd name="T9" fmla="*/ 32 h 54"/>
                <a:gd name="T10" fmla="*/ 10 w 133"/>
                <a:gd name="T11" fmla="*/ 41 h 54"/>
                <a:gd name="T12" fmla="*/ 99 w 133"/>
                <a:gd name="T13" fmla="*/ 26 h 54"/>
                <a:gd name="T14" fmla="*/ 92 w 133"/>
                <a:gd name="T15" fmla="*/ 12 h 54"/>
                <a:gd name="T16" fmla="*/ 78 w 133"/>
                <a:gd name="T17" fmla="*/ 6 h 54"/>
                <a:gd name="T18" fmla="*/ 75 w 133"/>
                <a:gd name="T19" fmla="*/ 18 h 54"/>
                <a:gd name="T20" fmla="*/ 66 w 133"/>
                <a:gd name="T21" fmla="*/ 14 h 54"/>
                <a:gd name="T22" fmla="*/ 50 w 133"/>
                <a:gd name="T23" fmla="*/ 11 h 54"/>
                <a:gd name="T24" fmla="*/ 42 w 13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54"/>
                <a:gd name="T41" fmla="*/ 133 w 13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7" name="Freeform 34"/>
            <p:cNvSpPr>
              <a:spLocks/>
            </p:cNvSpPr>
            <p:nvPr/>
          </p:nvSpPr>
          <p:spPr bwMode="ltGray">
            <a:xfrm>
              <a:off x="1683" y="2131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8" name="Freeform 35"/>
            <p:cNvSpPr>
              <a:spLocks/>
            </p:cNvSpPr>
            <p:nvPr/>
          </p:nvSpPr>
          <p:spPr bwMode="ltGray">
            <a:xfrm>
              <a:off x="1739" y="2134"/>
              <a:ext cx="12" cy="25"/>
            </a:xfrm>
            <a:custGeom>
              <a:avLst/>
              <a:gdLst>
                <a:gd name="T0" fmla="*/ 10 w 16"/>
                <a:gd name="T1" fmla="*/ 0 h 34"/>
                <a:gd name="T2" fmla="*/ 0 w 16"/>
                <a:gd name="T3" fmla="*/ 10 h 34"/>
                <a:gd name="T4" fmla="*/ 12 w 16"/>
                <a:gd name="T5" fmla="*/ 25 h 34"/>
                <a:gd name="T6" fmla="*/ 9 w 16"/>
                <a:gd name="T7" fmla="*/ 13 h 34"/>
                <a:gd name="T8" fmla="*/ 12 w 16"/>
                <a:gd name="T9" fmla="*/ 4 h 34"/>
                <a:gd name="T10" fmla="*/ 10 w 16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4"/>
                <a:gd name="T20" fmla="*/ 16 w 1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29" name="Freeform 36"/>
            <p:cNvSpPr>
              <a:spLocks/>
            </p:cNvSpPr>
            <p:nvPr/>
          </p:nvSpPr>
          <p:spPr bwMode="ltGray">
            <a:xfrm>
              <a:off x="1556" y="1288"/>
              <a:ext cx="180" cy="88"/>
            </a:xfrm>
            <a:custGeom>
              <a:avLst/>
              <a:gdLst>
                <a:gd name="T0" fmla="*/ 48 w 240"/>
                <a:gd name="T1" fmla="*/ 1 h 117"/>
                <a:gd name="T2" fmla="*/ 18 w 240"/>
                <a:gd name="T3" fmla="*/ 23 h 117"/>
                <a:gd name="T4" fmla="*/ 5 w 240"/>
                <a:gd name="T5" fmla="*/ 28 h 117"/>
                <a:gd name="T6" fmla="*/ 0 w 240"/>
                <a:gd name="T7" fmla="*/ 29 h 117"/>
                <a:gd name="T8" fmla="*/ 20 w 240"/>
                <a:gd name="T9" fmla="*/ 44 h 117"/>
                <a:gd name="T10" fmla="*/ 29 w 240"/>
                <a:gd name="T11" fmla="*/ 47 h 117"/>
                <a:gd name="T12" fmla="*/ 51 w 240"/>
                <a:gd name="T13" fmla="*/ 35 h 117"/>
                <a:gd name="T14" fmla="*/ 60 w 240"/>
                <a:gd name="T15" fmla="*/ 32 h 117"/>
                <a:gd name="T16" fmla="*/ 62 w 240"/>
                <a:gd name="T17" fmla="*/ 41 h 117"/>
                <a:gd name="T18" fmla="*/ 48 w 240"/>
                <a:gd name="T19" fmla="*/ 46 h 117"/>
                <a:gd name="T20" fmla="*/ 54 w 240"/>
                <a:gd name="T21" fmla="*/ 55 h 117"/>
                <a:gd name="T22" fmla="*/ 30 w 240"/>
                <a:gd name="T23" fmla="*/ 65 h 117"/>
                <a:gd name="T24" fmla="*/ 53 w 240"/>
                <a:gd name="T25" fmla="*/ 82 h 117"/>
                <a:gd name="T26" fmla="*/ 62 w 240"/>
                <a:gd name="T27" fmla="*/ 85 h 117"/>
                <a:gd name="T28" fmla="*/ 89 w 240"/>
                <a:gd name="T29" fmla="*/ 77 h 117"/>
                <a:gd name="T30" fmla="*/ 113 w 240"/>
                <a:gd name="T31" fmla="*/ 79 h 117"/>
                <a:gd name="T32" fmla="*/ 126 w 240"/>
                <a:gd name="T33" fmla="*/ 88 h 117"/>
                <a:gd name="T34" fmla="*/ 153 w 240"/>
                <a:gd name="T35" fmla="*/ 82 h 117"/>
                <a:gd name="T36" fmla="*/ 168 w 240"/>
                <a:gd name="T37" fmla="*/ 77 h 117"/>
                <a:gd name="T38" fmla="*/ 167 w 240"/>
                <a:gd name="T39" fmla="*/ 58 h 117"/>
                <a:gd name="T40" fmla="*/ 176 w 240"/>
                <a:gd name="T41" fmla="*/ 52 h 117"/>
                <a:gd name="T42" fmla="*/ 179 w 240"/>
                <a:gd name="T43" fmla="*/ 35 h 117"/>
                <a:gd name="T44" fmla="*/ 158 w 240"/>
                <a:gd name="T45" fmla="*/ 43 h 117"/>
                <a:gd name="T46" fmla="*/ 150 w 240"/>
                <a:gd name="T47" fmla="*/ 32 h 117"/>
                <a:gd name="T48" fmla="*/ 129 w 240"/>
                <a:gd name="T49" fmla="*/ 34 h 117"/>
                <a:gd name="T50" fmla="*/ 101 w 240"/>
                <a:gd name="T51" fmla="*/ 7 h 117"/>
                <a:gd name="T52" fmla="*/ 71 w 240"/>
                <a:gd name="T53" fmla="*/ 8 h 117"/>
                <a:gd name="T54" fmla="*/ 62 w 240"/>
                <a:gd name="T55" fmla="*/ 1 h 117"/>
                <a:gd name="T56" fmla="*/ 48 w 240"/>
                <a:gd name="T57" fmla="*/ 1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0"/>
                <a:gd name="T88" fmla="*/ 0 h 117"/>
                <a:gd name="T89" fmla="*/ 240 w 240"/>
                <a:gd name="T90" fmla="*/ 117 h 1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0" name="Freeform 37"/>
            <p:cNvSpPr>
              <a:spLocks/>
            </p:cNvSpPr>
            <p:nvPr/>
          </p:nvSpPr>
          <p:spPr bwMode="ltGray">
            <a:xfrm>
              <a:off x="1636" y="1247"/>
              <a:ext cx="146" cy="60"/>
            </a:xfrm>
            <a:custGeom>
              <a:avLst/>
              <a:gdLst>
                <a:gd name="T0" fmla="*/ 73 w 194"/>
                <a:gd name="T1" fmla="*/ 8 h 80"/>
                <a:gd name="T2" fmla="*/ 10 w 194"/>
                <a:gd name="T3" fmla="*/ 18 h 80"/>
                <a:gd name="T4" fmla="*/ 7 w 194"/>
                <a:gd name="T5" fmla="*/ 26 h 80"/>
                <a:gd name="T6" fmla="*/ 43 w 194"/>
                <a:gd name="T7" fmla="*/ 39 h 80"/>
                <a:gd name="T8" fmla="*/ 102 w 194"/>
                <a:gd name="T9" fmla="*/ 56 h 80"/>
                <a:gd name="T10" fmla="*/ 132 w 194"/>
                <a:gd name="T11" fmla="*/ 51 h 80"/>
                <a:gd name="T12" fmla="*/ 141 w 194"/>
                <a:gd name="T13" fmla="*/ 48 h 80"/>
                <a:gd name="T14" fmla="*/ 132 w 194"/>
                <a:gd name="T15" fmla="*/ 33 h 80"/>
                <a:gd name="T16" fmla="*/ 123 w 194"/>
                <a:gd name="T17" fmla="*/ 27 h 80"/>
                <a:gd name="T18" fmla="*/ 97 w 194"/>
                <a:gd name="T19" fmla="*/ 19 h 80"/>
                <a:gd name="T20" fmla="*/ 73 w 194"/>
                <a:gd name="T21" fmla="*/ 8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80"/>
                <a:gd name="T35" fmla="*/ 194 w 194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1" name="Freeform 38"/>
            <p:cNvSpPr>
              <a:spLocks/>
            </p:cNvSpPr>
            <p:nvPr/>
          </p:nvSpPr>
          <p:spPr bwMode="ltGray">
            <a:xfrm>
              <a:off x="1841" y="1317"/>
              <a:ext cx="233" cy="190"/>
            </a:xfrm>
            <a:custGeom>
              <a:avLst/>
              <a:gdLst>
                <a:gd name="T0" fmla="*/ 50 w 310"/>
                <a:gd name="T1" fmla="*/ 7 h 254"/>
                <a:gd name="T2" fmla="*/ 38 w 310"/>
                <a:gd name="T3" fmla="*/ 17 h 254"/>
                <a:gd name="T4" fmla="*/ 16 w 310"/>
                <a:gd name="T5" fmla="*/ 29 h 254"/>
                <a:gd name="T6" fmla="*/ 40 w 310"/>
                <a:gd name="T7" fmla="*/ 58 h 254"/>
                <a:gd name="T8" fmla="*/ 59 w 310"/>
                <a:gd name="T9" fmla="*/ 64 h 254"/>
                <a:gd name="T10" fmla="*/ 77 w 310"/>
                <a:gd name="T11" fmla="*/ 74 h 254"/>
                <a:gd name="T12" fmla="*/ 95 w 310"/>
                <a:gd name="T13" fmla="*/ 64 h 254"/>
                <a:gd name="T14" fmla="*/ 107 w 310"/>
                <a:gd name="T15" fmla="*/ 76 h 254"/>
                <a:gd name="T16" fmla="*/ 112 w 310"/>
                <a:gd name="T17" fmla="*/ 95 h 254"/>
                <a:gd name="T18" fmla="*/ 86 w 310"/>
                <a:gd name="T19" fmla="*/ 113 h 254"/>
                <a:gd name="T20" fmla="*/ 67 w 310"/>
                <a:gd name="T21" fmla="*/ 129 h 254"/>
                <a:gd name="T22" fmla="*/ 52 w 310"/>
                <a:gd name="T23" fmla="*/ 126 h 254"/>
                <a:gd name="T24" fmla="*/ 43 w 310"/>
                <a:gd name="T25" fmla="*/ 123 h 254"/>
                <a:gd name="T26" fmla="*/ 32 w 310"/>
                <a:gd name="T27" fmla="*/ 140 h 254"/>
                <a:gd name="T28" fmla="*/ 29 w 310"/>
                <a:gd name="T29" fmla="*/ 149 h 254"/>
                <a:gd name="T30" fmla="*/ 55 w 310"/>
                <a:gd name="T31" fmla="*/ 153 h 254"/>
                <a:gd name="T32" fmla="*/ 71 w 310"/>
                <a:gd name="T33" fmla="*/ 152 h 254"/>
                <a:gd name="T34" fmla="*/ 86 w 310"/>
                <a:gd name="T35" fmla="*/ 173 h 254"/>
                <a:gd name="T36" fmla="*/ 95 w 310"/>
                <a:gd name="T37" fmla="*/ 176 h 254"/>
                <a:gd name="T38" fmla="*/ 104 w 310"/>
                <a:gd name="T39" fmla="*/ 179 h 254"/>
                <a:gd name="T40" fmla="*/ 117 w 310"/>
                <a:gd name="T41" fmla="*/ 188 h 254"/>
                <a:gd name="T42" fmla="*/ 136 w 310"/>
                <a:gd name="T43" fmla="*/ 177 h 254"/>
                <a:gd name="T44" fmla="*/ 153 w 310"/>
                <a:gd name="T45" fmla="*/ 176 h 254"/>
                <a:gd name="T46" fmla="*/ 172 w 310"/>
                <a:gd name="T47" fmla="*/ 159 h 254"/>
                <a:gd name="T48" fmla="*/ 169 w 310"/>
                <a:gd name="T49" fmla="*/ 138 h 254"/>
                <a:gd name="T50" fmla="*/ 163 w 310"/>
                <a:gd name="T51" fmla="*/ 129 h 254"/>
                <a:gd name="T52" fmla="*/ 175 w 310"/>
                <a:gd name="T53" fmla="*/ 125 h 254"/>
                <a:gd name="T54" fmla="*/ 184 w 310"/>
                <a:gd name="T55" fmla="*/ 137 h 254"/>
                <a:gd name="T56" fmla="*/ 186 w 310"/>
                <a:gd name="T57" fmla="*/ 147 h 254"/>
                <a:gd name="T58" fmla="*/ 196 w 310"/>
                <a:gd name="T59" fmla="*/ 144 h 254"/>
                <a:gd name="T60" fmla="*/ 228 w 310"/>
                <a:gd name="T61" fmla="*/ 126 h 254"/>
                <a:gd name="T62" fmla="*/ 220 w 310"/>
                <a:gd name="T63" fmla="*/ 110 h 254"/>
                <a:gd name="T64" fmla="*/ 195 w 310"/>
                <a:gd name="T65" fmla="*/ 92 h 254"/>
                <a:gd name="T66" fmla="*/ 199 w 310"/>
                <a:gd name="T67" fmla="*/ 80 h 254"/>
                <a:gd name="T68" fmla="*/ 208 w 310"/>
                <a:gd name="T69" fmla="*/ 77 h 254"/>
                <a:gd name="T70" fmla="*/ 190 w 310"/>
                <a:gd name="T71" fmla="*/ 47 h 254"/>
                <a:gd name="T72" fmla="*/ 175 w 310"/>
                <a:gd name="T73" fmla="*/ 44 h 254"/>
                <a:gd name="T74" fmla="*/ 166 w 310"/>
                <a:gd name="T75" fmla="*/ 41 h 254"/>
                <a:gd name="T76" fmla="*/ 151 w 310"/>
                <a:gd name="T77" fmla="*/ 25 h 254"/>
                <a:gd name="T78" fmla="*/ 117 w 310"/>
                <a:gd name="T79" fmla="*/ 34 h 254"/>
                <a:gd name="T80" fmla="*/ 126 w 310"/>
                <a:gd name="T81" fmla="*/ 19 h 254"/>
                <a:gd name="T82" fmla="*/ 104 w 310"/>
                <a:gd name="T83" fmla="*/ 13 h 254"/>
                <a:gd name="T84" fmla="*/ 89 w 310"/>
                <a:gd name="T85" fmla="*/ 14 h 254"/>
                <a:gd name="T86" fmla="*/ 50 w 310"/>
                <a:gd name="T87" fmla="*/ 7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0"/>
                <a:gd name="T133" fmla="*/ 0 h 254"/>
                <a:gd name="T134" fmla="*/ 310 w 310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2" name="Freeform 39"/>
            <p:cNvSpPr>
              <a:spLocks/>
            </p:cNvSpPr>
            <p:nvPr/>
          </p:nvSpPr>
          <p:spPr bwMode="ltGray">
            <a:xfrm>
              <a:off x="1839" y="1235"/>
              <a:ext cx="44" cy="37"/>
            </a:xfrm>
            <a:custGeom>
              <a:avLst/>
              <a:gdLst>
                <a:gd name="T0" fmla="*/ 19 w 59"/>
                <a:gd name="T1" fmla="*/ 0 h 50"/>
                <a:gd name="T2" fmla="*/ 0 w 59"/>
                <a:gd name="T3" fmla="*/ 7 h 50"/>
                <a:gd name="T4" fmla="*/ 22 w 59"/>
                <a:gd name="T5" fmla="*/ 30 h 50"/>
                <a:gd name="T6" fmla="*/ 36 w 59"/>
                <a:gd name="T7" fmla="*/ 37 h 50"/>
                <a:gd name="T8" fmla="*/ 43 w 59"/>
                <a:gd name="T9" fmla="*/ 21 h 50"/>
                <a:gd name="T10" fmla="*/ 33 w 59"/>
                <a:gd name="T11" fmla="*/ 6 h 50"/>
                <a:gd name="T12" fmla="*/ 19 w 5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50"/>
                <a:gd name="T23" fmla="*/ 59 w 59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3" name="Freeform 40"/>
            <p:cNvSpPr>
              <a:spLocks/>
            </p:cNvSpPr>
            <p:nvPr/>
          </p:nvSpPr>
          <p:spPr bwMode="ltGray">
            <a:xfrm>
              <a:off x="1755" y="1305"/>
              <a:ext cx="65" cy="42"/>
            </a:xfrm>
            <a:custGeom>
              <a:avLst/>
              <a:gdLst>
                <a:gd name="T0" fmla="*/ 33 w 86"/>
                <a:gd name="T1" fmla="*/ 5 h 57"/>
                <a:gd name="T2" fmla="*/ 18 w 86"/>
                <a:gd name="T3" fmla="*/ 18 h 57"/>
                <a:gd name="T4" fmla="*/ 3 w 86"/>
                <a:gd name="T5" fmla="*/ 20 h 57"/>
                <a:gd name="T6" fmla="*/ 12 w 86"/>
                <a:gd name="T7" fmla="*/ 42 h 57"/>
                <a:gd name="T8" fmla="*/ 56 w 86"/>
                <a:gd name="T9" fmla="*/ 26 h 57"/>
                <a:gd name="T10" fmla="*/ 65 w 86"/>
                <a:gd name="T11" fmla="*/ 13 h 57"/>
                <a:gd name="T12" fmla="*/ 42 w 86"/>
                <a:gd name="T13" fmla="*/ 5 h 57"/>
                <a:gd name="T14" fmla="*/ 33 w 86"/>
                <a:gd name="T15" fmla="*/ 5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57"/>
                <a:gd name="T26" fmla="*/ 86 w 86"/>
                <a:gd name="T27" fmla="*/ 57 h 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4" name="Freeform 41"/>
            <p:cNvSpPr>
              <a:spLocks/>
            </p:cNvSpPr>
            <p:nvPr/>
          </p:nvSpPr>
          <p:spPr bwMode="ltGray">
            <a:xfrm>
              <a:off x="1823" y="1313"/>
              <a:ext cx="54" cy="25"/>
            </a:xfrm>
            <a:custGeom>
              <a:avLst/>
              <a:gdLst>
                <a:gd name="T0" fmla="*/ 30 w 73"/>
                <a:gd name="T1" fmla="*/ 0 h 34"/>
                <a:gd name="T2" fmla="*/ 7 w 73"/>
                <a:gd name="T3" fmla="*/ 12 h 34"/>
                <a:gd name="T4" fmla="*/ 18 w 73"/>
                <a:gd name="T5" fmla="*/ 25 h 34"/>
                <a:gd name="T6" fmla="*/ 38 w 73"/>
                <a:gd name="T7" fmla="*/ 21 h 34"/>
                <a:gd name="T8" fmla="*/ 47 w 73"/>
                <a:gd name="T9" fmla="*/ 15 h 34"/>
                <a:gd name="T10" fmla="*/ 30 w 73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34"/>
                <a:gd name="T20" fmla="*/ 73 w 73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5" name="Freeform 42"/>
            <p:cNvSpPr>
              <a:spLocks/>
            </p:cNvSpPr>
            <p:nvPr/>
          </p:nvSpPr>
          <p:spPr bwMode="ltGray">
            <a:xfrm>
              <a:off x="1794" y="1277"/>
              <a:ext cx="64" cy="34"/>
            </a:xfrm>
            <a:custGeom>
              <a:avLst/>
              <a:gdLst>
                <a:gd name="T0" fmla="*/ 44 w 85"/>
                <a:gd name="T1" fmla="*/ 8 h 45"/>
                <a:gd name="T2" fmla="*/ 21 w 85"/>
                <a:gd name="T3" fmla="*/ 3 h 45"/>
                <a:gd name="T4" fmla="*/ 0 w 85"/>
                <a:gd name="T5" fmla="*/ 14 h 45"/>
                <a:gd name="T6" fmla="*/ 30 w 85"/>
                <a:gd name="T7" fmla="*/ 24 h 45"/>
                <a:gd name="T8" fmla="*/ 48 w 85"/>
                <a:gd name="T9" fmla="*/ 30 h 45"/>
                <a:gd name="T10" fmla="*/ 63 w 85"/>
                <a:gd name="T11" fmla="*/ 14 h 45"/>
                <a:gd name="T12" fmla="*/ 62 w 85"/>
                <a:gd name="T13" fmla="*/ 5 h 45"/>
                <a:gd name="T14" fmla="*/ 48 w 85"/>
                <a:gd name="T15" fmla="*/ 0 h 45"/>
                <a:gd name="T16" fmla="*/ 44 w 85"/>
                <a:gd name="T17" fmla="*/ 8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45"/>
                <a:gd name="T29" fmla="*/ 85 w 85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6" name="Freeform 43"/>
            <p:cNvSpPr>
              <a:spLocks/>
            </p:cNvSpPr>
            <p:nvPr/>
          </p:nvSpPr>
          <p:spPr bwMode="ltGray">
            <a:xfrm>
              <a:off x="1767" y="1245"/>
              <a:ext cx="44" cy="24"/>
            </a:xfrm>
            <a:custGeom>
              <a:avLst/>
              <a:gdLst>
                <a:gd name="T0" fmla="*/ 12 w 58"/>
                <a:gd name="T1" fmla="*/ 3 h 31"/>
                <a:gd name="T2" fmla="*/ 0 w 58"/>
                <a:gd name="T3" fmla="*/ 14 h 31"/>
                <a:gd name="T4" fmla="*/ 15 w 58"/>
                <a:gd name="T5" fmla="*/ 22 h 31"/>
                <a:gd name="T6" fmla="*/ 21 w 58"/>
                <a:gd name="T7" fmla="*/ 15 h 31"/>
                <a:gd name="T8" fmla="*/ 39 w 58"/>
                <a:gd name="T9" fmla="*/ 9 h 31"/>
                <a:gd name="T10" fmla="*/ 33 w 58"/>
                <a:gd name="T11" fmla="*/ 0 h 31"/>
                <a:gd name="T12" fmla="*/ 12 w 58"/>
                <a:gd name="T13" fmla="*/ 3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"/>
                <a:gd name="T22" fmla="*/ 0 h 31"/>
                <a:gd name="T23" fmla="*/ 58 w 5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7" name="Freeform 44"/>
            <p:cNvSpPr>
              <a:spLocks/>
            </p:cNvSpPr>
            <p:nvPr/>
          </p:nvSpPr>
          <p:spPr bwMode="ltGray">
            <a:xfrm>
              <a:off x="1881" y="1248"/>
              <a:ext cx="114" cy="77"/>
            </a:xfrm>
            <a:custGeom>
              <a:avLst/>
              <a:gdLst>
                <a:gd name="T0" fmla="*/ 29 w 152"/>
                <a:gd name="T1" fmla="*/ 0 h 102"/>
                <a:gd name="T2" fmla="*/ 10 w 152"/>
                <a:gd name="T3" fmla="*/ 5 h 102"/>
                <a:gd name="T4" fmla="*/ 3 w 152"/>
                <a:gd name="T5" fmla="*/ 29 h 102"/>
                <a:gd name="T6" fmla="*/ 9 w 152"/>
                <a:gd name="T7" fmla="*/ 42 h 102"/>
                <a:gd name="T8" fmla="*/ 0 w 152"/>
                <a:gd name="T9" fmla="*/ 54 h 102"/>
                <a:gd name="T10" fmla="*/ 42 w 152"/>
                <a:gd name="T11" fmla="*/ 65 h 102"/>
                <a:gd name="T12" fmla="*/ 61 w 152"/>
                <a:gd name="T13" fmla="*/ 69 h 102"/>
                <a:gd name="T14" fmla="*/ 114 w 152"/>
                <a:gd name="T15" fmla="*/ 65 h 102"/>
                <a:gd name="T16" fmla="*/ 57 w 152"/>
                <a:gd name="T17" fmla="*/ 53 h 102"/>
                <a:gd name="T18" fmla="*/ 40 w 152"/>
                <a:gd name="T19" fmla="*/ 47 h 102"/>
                <a:gd name="T20" fmla="*/ 33 w 152"/>
                <a:gd name="T21" fmla="*/ 39 h 102"/>
                <a:gd name="T22" fmla="*/ 37 w 152"/>
                <a:gd name="T23" fmla="*/ 26 h 102"/>
                <a:gd name="T24" fmla="*/ 29 w 152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"/>
                <a:gd name="T40" fmla="*/ 0 h 102"/>
                <a:gd name="T41" fmla="*/ 152 w 152"/>
                <a:gd name="T42" fmla="*/ 102 h 1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8" name="Freeform 45"/>
            <p:cNvSpPr>
              <a:spLocks/>
            </p:cNvSpPr>
            <p:nvPr/>
          </p:nvSpPr>
          <p:spPr bwMode="ltGray">
            <a:xfrm>
              <a:off x="794" y="1493"/>
              <a:ext cx="25" cy="15"/>
            </a:xfrm>
            <a:custGeom>
              <a:avLst/>
              <a:gdLst>
                <a:gd name="T0" fmla="*/ 25 w 34"/>
                <a:gd name="T1" fmla="*/ 0 h 20"/>
                <a:gd name="T2" fmla="*/ 18 w 34"/>
                <a:gd name="T3" fmla="*/ 15 h 20"/>
                <a:gd name="T4" fmla="*/ 3 w 34"/>
                <a:gd name="T5" fmla="*/ 14 h 20"/>
                <a:gd name="T6" fmla="*/ 3 w 34"/>
                <a:gd name="T7" fmla="*/ 4 h 20"/>
                <a:gd name="T8" fmla="*/ 25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"/>
                <a:gd name="T17" fmla="*/ 34 w 3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39" name="Freeform 46"/>
            <p:cNvSpPr>
              <a:spLocks/>
            </p:cNvSpPr>
            <p:nvPr/>
          </p:nvSpPr>
          <p:spPr bwMode="ltGray">
            <a:xfrm>
              <a:off x="1551" y="2004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10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0" name="Freeform 47"/>
            <p:cNvSpPr>
              <a:spLocks/>
            </p:cNvSpPr>
            <p:nvPr/>
          </p:nvSpPr>
          <p:spPr bwMode="ltGray">
            <a:xfrm>
              <a:off x="1554" y="2029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10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1" name="Freeform 48"/>
            <p:cNvSpPr>
              <a:spLocks/>
            </p:cNvSpPr>
            <p:nvPr/>
          </p:nvSpPr>
          <p:spPr bwMode="ltGray">
            <a:xfrm>
              <a:off x="1758" y="2161"/>
              <a:ext cx="15" cy="12"/>
            </a:xfrm>
            <a:custGeom>
              <a:avLst/>
              <a:gdLst>
                <a:gd name="T0" fmla="*/ 2 w 21"/>
                <a:gd name="T1" fmla="*/ 0 h 16"/>
                <a:gd name="T2" fmla="*/ 9 w 21"/>
                <a:gd name="T3" fmla="*/ 12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2" name="Freeform 49"/>
            <p:cNvSpPr>
              <a:spLocks/>
            </p:cNvSpPr>
            <p:nvPr/>
          </p:nvSpPr>
          <p:spPr bwMode="ltGray">
            <a:xfrm>
              <a:off x="1882" y="1677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3" name="Freeform 50"/>
            <p:cNvSpPr>
              <a:spLocks/>
            </p:cNvSpPr>
            <p:nvPr/>
          </p:nvSpPr>
          <p:spPr bwMode="ltGray">
            <a:xfrm>
              <a:off x="1782" y="1472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4" name="Freeform 51"/>
            <p:cNvSpPr>
              <a:spLocks/>
            </p:cNvSpPr>
            <p:nvPr/>
          </p:nvSpPr>
          <p:spPr bwMode="ltGray">
            <a:xfrm>
              <a:off x="1847" y="1293"/>
              <a:ext cx="39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1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5" name="Freeform 52"/>
            <p:cNvSpPr>
              <a:spLocks/>
            </p:cNvSpPr>
            <p:nvPr/>
          </p:nvSpPr>
          <p:spPr bwMode="ltGray">
            <a:xfrm>
              <a:off x="1910" y="1401"/>
              <a:ext cx="38" cy="18"/>
            </a:xfrm>
            <a:custGeom>
              <a:avLst/>
              <a:gdLst>
                <a:gd name="T0" fmla="*/ 10 w 51"/>
                <a:gd name="T1" fmla="*/ 0 h 24"/>
                <a:gd name="T2" fmla="*/ 5 w 51"/>
                <a:gd name="T3" fmla="*/ 14 h 24"/>
                <a:gd name="T4" fmla="*/ 20 w 51"/>
                <a:gd name="T5" fmla="*/ 18 h 24"/>
                <a:gd name="T6" fmla="*/ 25 w 51"/>
                <a:gd name="T7" fmla="*/ 3 h 24"/>
                <a:gd name="T8" fmla="*/ 10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6" name="Freeform 53"/>
            <p:cNvSpPr>
              <a:spLocks/>
            </p:cNvSpPr>
            <p:nvPr/>
          </p:nvSpPr>
          <p:spPr bwMode="ltGray">
            <a:xfrm>
              <a:off x="1926" y="1199"/>
              <a:ext cx="696" cy="346"/>
            </a:xfrm>
            <a:custGeom>
              <a:avLst/>
              <a:gdLst>
                <a:gd name="T0" fmla="*/ 21 w 929"/>
                <a:gd name="T1" fmla="*/ 42 h 462"/>
                <a:gd name="T2" fmla="*/ 4 w 929"/>
                <a:gd name="T3" fmla="*/ 69 h 462"/>
                <a:gd name="T4" fmla="*/ 27 w 929"/>
                <a:gd name="T5" fmla="*/ 75 h 462"/>
                <a:gd name="T6" fmla="*/ 12 w 929"/>
                <a:gd name="T7" fmla="*/ 87 h 462"/>
                <a:gd name="T8" fmla="*/ 78 w 929"/>
                <a:gd name="T9" fmla="*/ 102 h 462"/>
                <a:gd name="T10" fmla="*/ 106 w 929"/>
                <a:gd name="T11" fmla="*/ 97 h 462"/>
                <a:gd name="T12" fmla="*/ 187 w 929"/>
                <a:gd name="T13" fmla="*/ 58 h 462"/>
                <a:gd name="T14" fmla="*/ 225 w 929"/>
                <a:gd name="T15" fmla="*/ 49 h 462"/>
                <a:gd name="T16" fmla="*/ 243 w 929"/>
                <a:gd name="T17" fmla="*/ 60 h 462"/>
                <a:gd name="T18" fmla="*/ 204 w 929"/>
                <a:gd name="T19" fmla="*/ 66 h 462"/>
                <a:gd name="T20" fmla="*/ 181 w 929"/>
                <a:gd name="T21" fmla="*/ 84 h 462"/>
                <a:gd name="T22" fmla="*/ 190 w 929"/>
                <a:gd name="T23" fmla="*/ 90 h 462"/>
                <a:gd name="T24" fmla="*/ 195 w 929"/>
                <a:gd name="T25" fmla="*/ 118 h 462"/>
                <a:gd name="T26" fmla="*/ 262 w 929"/>
                <a:gd name="T27" fmla="*/ 144 h 462"/>
                <a:gd name="T28" fmla="*/ 252 w 929"/>
                <a:gd name="T29" fmla="*/ 157 h 462"/>
                <a:gd name="T30" fmla="*/ 276 w 929"/>
                <a:gd name="T31" fmla="*/ 184 h 462"/>
                <a:gd name="T32" fmla="*/ 261 w 929"/>
                <a:gd name="T33" fmla="*/ 199 h 462"/>
                <a:gd name="T34" fmla="*/ 243 w 929"/>
                <a:gd name="T35" fmla="*/ 220 h 462"/>
                <a:gd name="T36" fmla="*/ 220 w 929"/>
                <a:gd name="T37" fmla="*/ 243 h 462"/>
                <a:gd name="T38" fmla="*/ 219 w 929"/>
                <a:gd name="T39" fmla="*/ 315 h 462"/>
                <a:gd name="T40" fmla="*/ 249 w 929"/>
                <a:gd name="T41" fmla="*/ 334 h 462"/>
                <a:gd name="T42" fmla="*/ 291 w 929"/>
                <a:gd name="T43" fmla="*/ 336 h 462"/>
                <a:gd name="T44" fmla="*/ 309 w 929"/>
                <a:gd name="T45" fmla="*/ 316 h 462"/>
                <a:gd name="T46" fmla="*/ 379 w 929"/>
                <a:gd name="T47" fmla="*/ 267 h 462"/>
                <a:gd name="T48" fmla="*/ 429 w 929"/>
                <a:gd name="T49" fmla="*/ 250 h 462"/>
                <a:gd name="T50" fmla="*/ 484 w 929"/>
                <a:gd name="T51" fmla="*/ 231 h 462"/>
                <a:gd name="T52" fmla="*/ 539 w 929"/>
                <a:gd name="T53" fmla="*/ 217 h 462"/>
                <a:gd name="T54" fmla="*/ 571 w 929"/>
                <a:gd name="T55" fmla="*/ 195 h 462"/>
                <a:gd name="T56" fmla="*/ 599 w 929"/>
                <a:gd name="T57" fmla="*/ 150 h 462"/>
                <a:gd name="T58" fmla="*/ 601 w 929"/>
                <a:gd name="T59" fmla="*/ 115 h 462"/>
                <a:gd name="T60" fmla="*/ 601 w 929"/>
                <a:gd name="T61" fmla="*/ 93 h 462"/>
                <a:gd name="T62" fmla="*/ 623 w 929"/>
                <a:gd name="T63" fmla="*/ 67 h 462"/>
                <a:gd name="T64" fmla="*/ 656 w 929"/>
                <a:gd name="T65" fmla="*/ 70 h 462"/>
                <a:gd name="T66" fmla="*/ 691 w 929"/>
                <a:gd name="T67" fmla="*/ 39 h 462"/>
                <a:gd name="T68" fmla="*/ 665 w 929"/>
                <a:gd name="T69" fmla="*/ 42 h 462"/>
                <a:gd name="T70" fmla="*/ 635 w 929"/>
                <a:gd name="T71" fmla="*/ 34 h 462"/>
                <a:gd name="T72" fmla="*/ 595 w 929"/>
                <a:gd name="T73" fmla="*/ 16 h 462"/>
                <a:gd name="T74" fmla="*/ 481 w 929"/>
                <a:gd name="T75" fmla="*/ 19 h 462"/>
                <a:gd name="T76" fmla="*/ 438 w 929"/>
                <a:gd name="T77" fmla="*/ 28 h 462"/>
                <a:gd name="T78" fmla="*/ 417 w 929"/>
                <a:gd name="T79" fmla="*/ 28 h 462"/>
                <a:gd name="T80" fmla="*/ 387 w 929"/>
                <a:gd name="T81" fmla="*/ 40 h 462"/>
                <a:gd name="T82" fmla="*/ 358 w 929"/>
                <a:gd name="T83" fmla="*/ 22 h 462"/>
                <a:gd name="T84" fmla="*/ 324 w 929"/>
                <a:gd name="T85" fmla="*/ 30 h 462"/>
                <a:gd name="T86" fmla="*/ 274 w 929"/>
                <a:gd name="T87" fmla="*/ 39 h 462"/>
                <a:gd name="T88" fmla="*/ 307 w 929"/>
                <a:gd name="T89" fmla="*/ 28 h 462"/>
                <a:gd name="T90" fmla="*/ 264 w 929"/>
                <a:gd name="T91" fmla="*/ 6 h 462"/>
                <a:gd name="T92" fmla="*/ 250 w 929"/>
                <a:gd name="T93" fmla="*/ 1 h 462"/>
                <a:gd name="T94" fmla="*/ 235 w 929"/>
                <a:gd name="T95" fmla="*/ 6 h 462"/>
                <a:gd name="T96" fmla="*/ 180 w 929"/>
                <a:gd name="T97" fmla="*/ 12 h 462"/>
                <a:gd name="T98" fmla="*/ 120 w 929"/>
                <a:gd name="T99" fmla="*/ 21 h 462"/>
                <a:gd name="T100" fmla="*/ 81 w 929"/>
                <a:gd name="T101" fmla="*/ 19 h 462"/>
                <a:gd name="T102" fmla="*/ 85 w 929"/>
                <a:gd name="T103" fmla="*/ 51 h 462"/>
                <a:gd name="T104" fmla="*/ 78 w 929"/>
                <a:gd name="T105" fmla="*/ 39 h 462"/>
                <a:gd name="T106" fmla="*/ 45 w 929"/>
                <a:gd name="T107" fmla="*/ 31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29"/>
                <a:gd name="T163" fmla="*/ 0 h 462"/>
                <a:gd name="T164" fmla="*/ 929 w 929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7" name="Freeform 54"/>
            <p:cNvSpPr>
              <a:spLocks/>
            </p:cNvSpPr>
            <p:nvPr/>
          </p:nvSpPr>
          <p:spPr bwMode="ltGray">
            <a:xfrm>
              <a:off x="2139" y="1383"/>
              <a:ext cx="39" cy="24"/>
            </a:xfrm>
            <a:custGeom>
              <a:avLst/>
              <a:gdLst>
                <a:gd name="T0" fmla="*/ 26 w 52"/>
                <a:gd name="T1" fmla="*/ 0 h 32"/>
                <a:gd name="T2" fmla="*/ 6 w 52"/>
                <a:gd name="T3" fmla="*/ 15 h 32"/>
                <a:gd name="T4" fmla="*/ 18 w 52"/>
                <a:gd name="T5" fmla="*/ 24 h 32"/>
                <a:gd name="T6" fmla="*/ 32 w 52"/>
                <a:gd name="T7" fmla="*/ 22 h 32"/>
                <a:gd name="T8" fmla="*/ 2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8" name="Freeform 55"/>
            <p:cNvSpPr>
              <a:spLocks/>
            </p:cNvSpPr>
            <p:nvPr/>
          </p:nvSpPr>
          <p:spPr bwMode="ltGray">
            <a:xfrm>
              <a:off x="2422" y="1449"/>
              <a:ext cx="128" cy="54"/>
            </a:xfrm>
            <a:custGeom>
              <a:avLst/>
              <a:gdLst>
                <a:gd name="T0" fmla="*/ 76 w 172"/>
                <a:gd name="T1" fmla="*/ 6 h 72"/>
                <a:gd name="T2" fmla="*/ 49 w 172"/>
                <a:gd name="T3" fmla="*/ 3 h 72"/>
                <a:gd name="T4" fmla="*/ 40 w 172"/>
                <a:gd name="T5" fmla="*/ 0 h 72"/>
                <a:gd name="T6" fmla="*/ 0 w 172"/>
                <a:gd name="T7" fmla="*/ 21 h 72"/>
                <a:gd name="T8" fmla="*/ 21 w 172"/>
                <a:gd name="T9" fmla="*/ 30 h 72"/>
                <a:gd name="T10" fmla="*/ 31 w 172"/>
                <a:gd name="T11" fmla="*/ 45 h 72"/>
                <a:gd name="T12" fmla="*/ 49 w 172"/>
                <a:gd name="T13" fmla="*/ 51 h 72"/>
                <a:gd name="T14" fmla="*/ 58 w 172"/>
                <a:gd name="T15" fmla="*/ 54 h 72"/>
                <a:gd name="T16" fmla="*/ 97 w 172"/>
                <a:gd name="T17" fmla="*/ 45 h 72"/>
                <a:gd name="T18" fmla="*/ 128 w 172"/>
                <a:gd name="T19" fmla="*/ 33 h 72"/>
                <a:gd name="T20" fmla="*/ 110 w 172"/>
                <a:gd name="T21" fmla="*/ 14 h 72"/>
                <a:gd name="T22" fmla="*/ 101 w 172"/>
                <a:gd name="T23" fmla="*/ 3 h 72"/>
                <a:gd name="T24" fmla="*/ 76 w 172"/>
                <a:gd name="T25" fmla="*/ 6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72"/>
                <a:gd name="T41" fmla="*/ 172 w 172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49" name="Freeform 56"/>
            <p:cNvSpPr>
              <a:spLocks/>
            </p:cNvSpPr>
            <p:nvPr/>
          </p:nvSpPr>
          <p:spPr bwMode="ltGray">
            <a:xfrm>
              <a:off x="2523" y="1286"/>
              <a:ext cx="39" cy="24"/>
            </a:xfrm>
            <a:custGeom>
              <a:avLst/>
              <a:gdLst>
                <a:gd name="T0" fmla="*/ 26 w 52"/>
                <a:gd name="T1" fmla="*/ 0 h 32"/>
                <a:gd name="T2" fmla="*/ 6 w 52"/>
                <a:gd name="T3" fmla="*/ 15 h 32"/>
                <a:gd name="T4" fmla="*/ 18 w 52"/>
                <a:gd name="T5" fmla="*/ 24 h 32"/>
                <a:gd name="T6" fmla="*/ 32 w 52"/>
                <a:gd name="T7" fmla="*/ 22 h 32"/>
                <a:gd name="T8" fmla="*/ 2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0" name="Freeform 57"/>
            <p:cNvSpPr>
              <a:spLocks/>
            </p:cNvSpPr>
            <p:nvPr/>
          </p:nvSpPr>
          <p:spPr bwMode="ltGray">
            <a:xfrm>
              <a:off x="2792" y="1254"/>
              <a:ext cx="155" cy="63"/>
            </a:xfrm>
            <a:custGeom>
              <a:avLst/>
              <a:gdLst>
                <a:gd name="T0" fmla="*/ 144 w 206"/>
                <a:gd name="T1" fmla="*/ 5 h 85"/>
                <a:gd name="T2" fmla="*/ 78 w 206"/>
                <a:gd name="T3" fmla="*/ 7 h 85"/>
                <a:gd name="T4" fmla="*/ 82 w 206"/>
                <a:gd name="T5" fmla="*/ 19 h 85"/>
                <a:gd name="T6" fmla="*/ 81 w 206"/>
                <a:gd name="T7" fmla="*/ 24 h 85"/>
                <a:gd name="T8" fmla="*/ 67 w 206"/>
                <a:gd name="T9" fmla="*/ 20 h 85"/>
                <a:gd name="T10" fmla="*/ 58 w 206"/>
                <a:gd name="T11" fmla="*/ 14 h 85"/>
                <a:gd name="T12" fmla="*/ 17 w 206"/>
                <a:gd name="T13" fmla="*/ 20 h 85"/>
                <a:gd name="T14" fmla="*/ 23 w 206"/>
                <a:gd name="T15" fmla="*/ 36 h 85"/>
                <a:gd name="T16" fmla="*/ 41 w 206"/>
                <a:gd name="T17" fmla="*/ 39 h 85"/>
                <a:gd name="T18" fmla="*/ 56 w 206"/>
                <a:gd name="T19" fmla="*/ 54 h 85"/>
                <a:gd name="T20" fmla="*/ 67 w 206"/>
                <a:gd name="T21" fmla="*/ 63 h 85"/>
                <a:gd name="T22" fmla="*/ 82 w 206"/>
                <a:gd name="T23" fmla="*/ 50 h 85"/>
                <a:gd name="T24" fmla="*/ 91 w 206"/>
                <a:gd name="T25" fmla="*/ 44 h 85"/>
                <a:gd name="T26" fmla="*/ 96 w 206"/>
                <a:gd name="T27" fmla="*/ 35 h 85"/>
                <a:gd name="T28" fmla="*/ 126 w 206"/>
                <a:gd name="T29" fmla="*/ 26 h 85"/>
                <a:gd name="T30" fmla="*/ 141 w 206"/>
                <a:gd name="T31" fmla="*/ 23 h 85"/>
                <a:gd name="T32" fmla="*/ 150 w 206"/>
                <a:gd name="T33" fmla="*/ 20 h 85"/>
                <a:gd name="T34" fmla="*/ 144 w 206"/>
                <a:gd name="T35" fmla="*/ 5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"/>
                <a:gd name="T55" fmla="*/ 0 h 85"/>
                <a:gd name="T56" fmla="*/ 206 w 206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1" name="Freeform 58"/>
            <p:cNvSpPr>
              <a:spLocks/>
            </p:cNvSpPr>
            <p:nvPr/>
          </p:nvSpPr>
          <p:spPr bwMode="ltGray">
            <a:xfrm>
              <a:off x="2889" y="1287"/>
              <a:ext cx="48" cy="21"/>
            </a:xfrm>
            <a:custGeom>
              <a:avLst/>
              <a:gdLst>
                <a:gd name="T0" fmla="*/ 27 w 64"/>
                <a:gd name="T1" fmla="*/ 5 h 28"/>
                <a:gd name="T2" fmla="*/ 6 w 64"/>
                <a:gd name="T3" fmla="*/ 3 h 28"/>
                <a:gd name="T4" fmla="*/ 18 w 64"/>
                <a:gd name="T5" fmla="*/ 21 h 28"/>
                <a:gd name="T6" fmla="*/ 40 w 64"/>
                <a:gd name="T7" fmla="*/ 11 h 28"/>
                <a:gd name="T8" fmla="*/ 27 w 64"/>
                <a:gd name="T9" fmla="*/ 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8"/>
                <a:gd name="T17" fmla="*/ 64 w 6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2" name="Freeform 59"/>
            <p:cNvSpPr>
              <a:spLocks/>
            </p:cNvSpPr>
            <p:nvPr/>
          </p:nvSpPr>
          <p:spPr bwMode="ltGray">
            <a:xfrm>
              <a:off x="2597" y="1559"/>
              <a:ext cx="109" cy="132"/>
            </a:xfrm>
            <a:custGeom>
              <a:avLst/>
              <a:gdLst>
                <a:gd name="T0" fmla="*/ 18 w 146"/>
                <a:gd name="T1" fmla="*/ 14 h 176"/>
                <a:gd name="T2" fmla="*/ 0 w 146"/>
                <a:gd name="T3" fmla="*/ 19 h 176"/>
                <a:gd name="T4" fmla="*/ 10 w 146"/>
                <a:gd name="T5" fmla="*/ 32 h 176"/>
                <a:gd name="T6" fmla="*/ 25 w 146"/>
                <a:gd name="T7" fmla="*/ 65 h 176"/>
                <a:gd name="T8" fmla="*/ 39 w 146"/>
                <a:gd name="T9" fmla="*/ 68 h 176"/>
                <a:gd name="T10" fmla="*/ 37 w 146"/>
                <a:gd name="T11" fmla="*/ 80 h 176"/>
                <a:gd name="T12" fmla="*/ 21 w 146"/>
                <a:gd name="T13" fmla="*/ 85 h 176"/>
                <a:gd name="T14" fmla="*/ 12 w 146"/>
                <a:gd name="T15" fmla="*/ 98 h 176"/>
                <a:gd name="T16" fmla="*/ 13 w 146"/>
                <a:gd name="T17" fmla="*/ 103 h 176"/>
                <a:gd name="T18" fmla="*/ 22 w 146"/>
                <a:gd name="T19" fmla="*/ 106 h 176"/>
                <a:gd name="T20" fmla="*/ 13 w 146"/>
                <a:gd name="T21" fmla="*/ 127 h 176"/>
                <a:gd name="T22" fmla="*/ 15 w 146"/>
                <a:gd name="T23" fmla="*/ 131 h 176"/>
                <a:gd name="T24" fmla="*/ 25 w 146"/>
                <a:gd name="T25" fmla="*/ 128 h 176"/>
                <a:gd name="T26" fmla="*/ 43 w 146"/>
                <a:gd name="T27" fmla="*/ 127 h 176"/>
                <a:gd name="T28" fmla="*/ 69 w 146"/>
                <a:gd name="T29" fmla="*/ 128 h 176"/>
                <a:gd name="T30" fmla="*/ 82 w 146"/>
                <a:gd name="T31" fmla="*/ 127 h 176"/>
                <a:gd name="T32" fmla="*/ 91 w 146"/>
                <a:gd name="T33" fmla="*/ 124 h 176"/>
                <a:gd name="T34" fmla="*/ 96 w 146"/>
                <a:gd name="T35" fmla="*/ 106 h 176"/>
                <a:gd name="T36" fmla="*/ 109 w 146"/>
                <a:gd name="T37" fmla="*/ 100 h 176"/>
                <a:gd name="T38" fmla="*/ 82 w 146"/>
                <a:gd name="T39" fmla="*/ 82 h 176"/>
                <a:gd name="T40" fmla="*/ 66 w 146"/>
                <a:gd name="T41" fmla="*/ 62 h 176"/>
                <a:gd name="T42" fmla="*/ 61 w 146"/>
                <a:gd name="T43" fmla="*/ 52 h 176"/>
                <a:gd name="T44" fmla="*/ 48 w 146"/>
                <a:gd name="T45" fmla="*/ 46 h 176"/>
                <a:gd name="T46" fmla="*/ 64 w 146"/>
                <a:gd name="T47" fmla="*/ 34 h 176"/>
                <a:gd name="T48" fmla="*/ 48 w 146"/>
                <a:gd name="T49" fmla="*/ 23 h 176"/>
                <a:gd name="T50" fmla="*/ 52 w 146"/>
                <a:gd name="T51" fmla="*/ 10 h 176"/>
                <a:gd name="T52" fmla="*/ 34 w 146"/>
                <a:gd name="T53" fmla="*/ 1 h 176"/>
                <a:gd name="T54" fmla="*/ 22 w 146"/>
                <a:gd name="T55" fmla="*/ 7 h 176"/>
                <a:gd name="T56" fmla="*/ 18 w 146"/>
                <a:gd name="T57" fmla="*/ 14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176"/>
                <a:gd name="T89" fmla="*/ 146 w 146"/>
                <a:gd name="T90" fmla="*/ 176 h 17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3" name="Freeform 60"/>
            <p:cNvSpPr>
              <a:spLocks/>
            </p:cNvSpPr>
            <p:nvPr/>
          </p:nvSpPr>
          <p:spPr bwMode="ltGray">
            <a:xfrm>
              <a:off x="2543" y="1607"/>
              <a:ext cx="69" cy="68"/>
            </a:xfrm>
            <a:custGeom>
              <a:avLst/>
              <a:gdLst>
                <a:gd name="T0" fmla="*/ 43 w 92"/>
                <a:gd name="T1" fmla="*/ 4 h 92"/>
                <a:gd name="T2" fmla="*/ 62 w 92"/>
                <a:gd name="T3" fmla="*/ 6 h 92"/>
                <a:gd name="T4" fmla="*/ 69 w 92"/>
                <a:gd name="T5" fmla="*/ 19 h 92"/>
                <a:gd name="T6" fmla="*/ 59 w 92"/>
                <a:gd name="T7" fmla="*/ 35 h 92"/>
                <a:gd name="T8" fmla="*/ 35 w 92"/>
                <a:gd name="T9" fmla="*/ 56 h 92"/>
                <a:gd name="T10" fmla="*/ 14 w 92"/>
                <a:gd name="T11" fmla="*/ 68 h 92"/>
                <a:gd name="T12" fmla="*/ 6 w 92"/>
                <a:gd name="T13" fmla="*/ 53 h 92"/>
                <a:gd name="T14" fmla="*/ 15 w 92"/>
                <a:gd name="T15" fmla="*/ 47 h 92"/>
                <a:gd name="T16" fmla="*/ 10 w 92"/>
                <a:gd name="T17" fmla="*/ 34 h 92"/>
                <a:gd name="T18" fmla="*/ 30 w 92"/>
                <a:gd name="T19" fmla="*/ 21 h 92"/>
                <a:gd name="T20" fmla="*/ 43 w 92"/>
                <a:gd name="T21" fmla="*/ 4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92"/>
                <a:gd name="T35" fmla="*/ 92 w 92"/>
                <a:gd name="T36" fmla="*/ 92 h 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4" name="Freeform 61"/>
            <p:cNvSpPr>
              <a:spLocks/>
            </p:cNvSpPr>
            <p:nvPr/>
          </p:nvSpPr>
          <p:spPr bwMode="ltGray">
            <a:xfrm>
              <a:off x="4229" y="2750"/>
              <a:ext cx="474" cy="495"/>
            </a:xfrm>
            <a:custGeom>
              <a:avLst/>
              <a:gdLst>
                <a:gd name="T0" fmla="*/ 159 w 633"/>
                <a:gd name="T1" fmla="*/ 8 h 660"/>
                <a:gd name="T2" fmla="*/ 132 w 633"/>
                <a:gd name="T3" fmla="*/ 14 h 660"/>
                <a:gd name="T4" fmla="*/ 108 w 633"/>
                <a:gd name="T5" fmla="*/ 38 h 660"/>
                <a:gd name="T6" fmla="*/ 78 w 633"/>
                <a:gd name="T7" fmla="*/ 44 h 660"/>
                <a:gd name="T8" fmla="*/ 63 w 633"/>
                <a:gd name="T9" fmla="*/ 56 h 660"/>
                <a:gd name="T10" fmla="*/ 51 w 633"/>
                <a:gd name="T11" fmla="*/ 86 h 660"/>
                <a:gd name="T12" fmla="*/ 27 w 633"/>
                <a:gd name="T13" fmla="*/ 125 h 660"/>
                <a:gd name="T14" fmla="*/ 0 w 633"/>
                <a:gd name="T15" fmla="*/ 134 h 660"/>
                <a:gd name="T16" fmla="*/ 54 w 633"/>
                <a:gd name="T17" fmla="*/ 242 h 660"/>
                <a:gd name="T18" fmla="*/ 90 w 633"/>
                <a:gd name="T19" fmla="*/ 320 h 660"/>
                <a:gd name="T20" fmla="*/ 108 w 633"/>
                <a:gd name="T21" fmla="*/ 332 h 660"/>
                <a:gd name="T22" fmla="*/ 126 w 633"/>
                <a:gd name="T23" fmla="*/ 338 h 660"/>
                <a:gd name="T24" fmla="*/ 171 w 633"/>
                <a:gd name="T25" fmla="*/ 323 h 660"/>
                <a:gd name="T26" fmla="*/ 189 w 633"/>
                <a:gd name="T27" fmla="*/ 317 h 660"/>
                <a:gd name="T28" fmla="*/ 225 w 633"/>
                <a:gd name="T29" fmla="*/ 338 h 660"/>
                <a:gd name="T30" fmla="*/ 243 w 633"/>
                <a:gd name="T31" fmla="*/ 395 h 660"/>
                <a:gd name="T32" fmla="*/ 252 w 633"/>
                <a:gd name="T33" fmla="*/ 392 h 660"/>
                <a:gd name="T34" fmla="*/ 258 w 633"/>
                <a:gd name="T35" fmla="*/ 383 h 660"/>
                <a:gd name="T36" fmla="*/ 276 w 633"/>
                <a:gd name="T37" fmla="*/ 410 h 660"/>
                <a:gd name="T38" fmla="*/ 303 w 633"/>
                <a:gd name="T39" fmla="*/ 428 h 660"/>
                <a:gd name="T40" fmla="*/ 326 w 633"/>
                <a:gd name="T41" fmla="*/ 452 h 660"/>
                <a:gd name="T42" fmla="*/ 332 w 633"/>
                <a:gd name="T43" fmla="*/ 461 h 660"/>
                <a:gd name="T44" fmla="*/ 341 w 633"/>
                <a:gd name="T45" fmla="*/ 467 h 660"/>
                <a:gd name="T46" fmla="*/ 362 w 633"/>
                <a:gd name="T47" fmla="*/ 491 h 660"/>
                <a:gd name="T48" fmla="*/ 368 w 633"/>
                <a:gd name="T49" fmla="*/ 473 h 660"/>
                <a:gd name="T50" fmla="*/ 404 w 633"/>
                <a:gd name="T51" fmla="*/ 494 h 660"/>
                <a:gd name="T52" fmla="*/ 440 w 633"/>
                <a:gd name="T53" fmla="*/ 491 h 660"/>
                <a:gd name="T54" fmla="*/ 461 w 633"/>
                <a:gd name="T55" fmla="*/ 398 h 660"/>
                <a:gd name="T56" fmla="*/ 473 w 633"/>
                <a:gd name="T57" fmla="*/ 347 h 660"/>
                <a:gd name="T58" fmla="*/ 464 w 633"/>
                <a:gd name="T59" fmla="*/ 275 h 660"/>
                <a:gd name="T60" fmla="*/ 401 w 633"/>
                <a:gd name="T61" fmla="*/ 203 h 660"/>
                <a:gd name="T62" fmla="*/ 395 w 633"/>
                <a:gd name="T63" fmla="*/ 176 h 660"/>
                <a:gd name="T64" fmla="*/ 344 w 633"/>
                <a:gd name="T65" fmla="*/ 134 h 660"/>
                <a:gd name="T66" fmla="*/ 353 w 633"/>
                <a:gd name="T67" fmla="*/ 116 h 660"/>
                <a:gd name="T68" fmla="*/ 341 w 633"/>
                <a:gd name="T69" fmla="*/ 98 h 660"/>
                <a:gd name="T70" fmla="*/ 312 w 633"/>
                <a:gd name="T71" fmla="*/ 59 h 660"/>
                <a:gd name="T72" fmla="*/ 294 w 633"/>
                <a:gd name="T73" fmla="*/ 23 h 660"/>
                <a:gd name="T74" fmla="*/ 291 w 633"/>
                <a:gd name="T75" fmla="*/ 14 h 660"/>
                <a:gd name="T76" fmla="*/ 273 w 633"/>
                <a:gd name="T77" fmla="*/ 113 h 660"/>
                <a:gd name="T78" fmla="*/ 243 w 633"/>
                <a:gd name="T79" fmla="*/ 86 h 660"/>
                <a:gd name="T80" fmla="*/ 219 w 633"/>
                <a:gd name="T81" fmla="*/ 83 h 660"/>
                <a:gd name="T82" fmla="*/ 204 w 633"/>
                <a:gd name="T83" fmla="*/ 65 h 660"/>
                <a:gd name="T84" fmla="*/ 198 w 633"/>
                <a:gd name="T85" fmla="*/ 47 h 660"/>
                <a:gd name="T86" fmla="*/ 207 w 633"/>
                <a:gd name="T87" fmla="*/ 41 h 660"/>
                <a:gd name="T88" fmla="*/ 180 w 633"/>
                <a:gd name="T89" fmla="*/ 14 h 660"/>
                <a:gd name="T90" fmla="*/ 162 w 633"/>
                <a:gd name="T91" fmla="*/ 8 h 660"/>
                <a:gd name="T92" fmla="*/ 153 w 633"/>
                <a:gd name="T93" fmla="*/ 5 h 660"/>
                <a:gd name="T94" fmla="*/ 159 w 633"/>
                <a:gd name="T95" fmla="*/ 8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3"/>
                <a:gd name="T145" fmla="*/ 0 h 660"/>
                <a:gd name="T146" fmla="*/ 633 w 633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5" name="Freeform 62"/>
            <p:cNvSpPr>
              <a:spLocks/>
            </p:cNvSpPr>
            <p:nvPr/>
          </p:nvSpPr>
          <p:spPr bwMode="ltGray">
            <a:xfrm>
              <a:off x="4376" y="2489"/>
              <a:ext cx="319" cy="210"/>
            </a:xfrm>
            <a:custGeom>
              <a:avLst/>
              <a:gdLst>
                <a:gd name="T0" fmla="*/ 63 w 426"/>
                <a:gd name="T1" fmla="*/ 45 h 280"/>
                <a:gd name="T2" fmla="*/ 51 w 426"/>
                <a:gd name="T3" fmla="*/ 27 h 280"/>
                <a:gd name="T4" fmla="*/ 48 w 426"/>
                <a:gd name="T5" fmla="*/ 12 h 280"/>
                <a:gd name="T6" fmla="*/ 39 w 426"/>
                <a:gd name="T7" fmla="*/ 9 h 280"/>
                <a:gd name="T8" fmla="*/ 12 w 426"/>
                <a:gd name="T9" fmla="*/ 12 h 280"/>
                <a:gd name="T10" fmla="*/ 33 w 426"/>
                <a:gd name="T11" fmla="*/ 30 h 280"/>
                <a:gd name="T12" fmla="*/ 36 w 426"/>
                <a:gd name="T13" fmla="*/ 39 h 280"/>
                <a:gd name="T14" fmla="*/ 18 w 426"/>
                <a:gd name="T15" fmla="*/ 51 h 280"/>
                <a:gd name="T16" fmla="*/ 66 w 426"/>
                <a:gd name="T17" fmla="*/ 69 h 280"/>
                <a:gd name="T18" fmla="*/ 93 w 426"/>
                <a:gd name="T19" fmla="*/ 84 h 280"/>
                <a:gd name="T20" fmla="*/ 96 w 426"/>
                <a:gd name="T21" fmla="*/ 93 h 280"/>
                <a:gd name="T22" fmla="*/ 105 w 426"/>
                <a:gd name="T23" fmla="*/ 99 h 280"/>
                <a:gd name="T24" fmla="*/ 111 w 426"/>
                <a:gd name="T25" fmla="*/ 117 h 280"/>
                <a:gd name="T26" fmla="*/ 99 w 426"/>
                <a:gd name="T27" fmla="*/ 147 h 280"/>
                <a:gd name="T28" fmla="*/ 135 w 426"/>
                <a:gd name="T29" fmla="*/ 141 h 280"/>
                <a:gd name="T30" fmla="*/ 144 w 426"/>
                <a:gd name="T31" fmla="*/ 162 h 280"/>
                <a:gd name="T32" fmla="*/ 162 w 426"/>
                <a:gd name="T33" fmla="*/ 168 h 280"/>
                <a:gd name="T34" fmla="*/ 171 w 426"/>
                <a:gd name="T35" fmla="*/ 171 h 280"/>
                <a:gd name="T36" fmla="*/ 189 w 426"/>
                <a:gd name="T37" fmla="*/ 168 h 280"/>
                <a:gd name="T38" fmla="*/ 207 w 426"/>
                <a:gd name="T39" fmla="*/ 147 h 280"/>
                <a:gd name="T40" fmla="*/ 252 w 426"/>
                <a:gd name="T41" fmla="*/ 189 h 280"/>
                <a:gd name="T42" fmla="*/ 273 w 426"/>
                <a:gd name="T43" fmla="*/ 210 h 280"/>
                <a:gd name="T44" fmla="*/ 270 w 426"/>
                <a:gd name="T45" fmla="*/ 168 h 280"/>
                <a:gd name="T46" fmla="*/ 252 w 426"/>
                <a:gd name="T47" fmla="*/ 150 h 280"/>
                <a:gd name="T48" fmla="*/ 279 w 426"/>
                <a:gd name="T49" fmla="*/ 126 h 280"/>
                <a:gd name="T50" fmla="*/ 306 w 426"/>
                <a:gd name="T51" fmla="*/ 117 h 280"/>
                <a:gd name="T52" fmla="*/ 315 w 426"/>
                <a:gd name="T53" fmla="*/ 114 h 280"/>
                <a:gd name="T54" fmla="*/ 318 w 426"/>
                <a:gd name="T55" fmla="*/ 105 h 280"/>
                <a:gd name="T56" fmla="*/ 267 w 426"/>
                <a:gd name="T57" fmla="*/ 111 h 280"/>
                <a:gd name="T58" fmla="*/ 228 w 426"/>
                <a:gd name="T59" fmla="*/ 105 h 280"/>
                <a:gd name="T60" fmla="*/ 225 w 426"/>
                <a:gd name="T61" fmla="*/ 96 h 280"/>
                <a:gd name="T62" fmla="*/ 219 w 426"/>
                <a:gd name="T63" fmla="*/ 87 h 280"/>
                <a:gd name="T64" fmla="*/ 165 w 426"/>
                <a:gd name="T65" fmla="*/ 60 h 280"/>
                <a:gd name="T66" fmla="*/ 120 w 426"/>
                <a:gd name="T67" fmla="*/ 45 h 280"/>
                <a:gd name="T68" fmla="*/ 102 w 426"/>
                <a:gd name="T69" fmla="*/ 39 h 280"/>
                <a:gd name="T70" fmla="*/ 60 w 426"/>
                <a:gd name="T71" fmla="*/ 39 h 280"/>
                <a:gd name="T72" fmla="*/ 51 w 426"/>
                <a:gd name="T73" fmla="*/ 24 h 280"/>
                <a:gd name="T74" fmla="*/ 51 w 426"/>
                <a:gd name="T75" fmla="*/ 0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26"/>
                <a:gd name="T115" fmla="*/ 0 h 280"/>
                <a:gd name="T116" fmla="*/ 426 w 426"/>
                <a:gd name="T117" fmla="*/ 280 h 2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6" name="Freeform 63"/>
            <p:cNvSpPr>
              <a:spLocks/>
            </p:cNvSpPr>
            <p:nvPr/>
          </p:nvSpPr>
          <p:spPr bwMode="ltGray">
            <a:xfrm>
              <a:off x="4385" y="2491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15 w 416"/>
                <a:gd name="T3" fmla="*/ 28 h 282"/>
                <a:gd name="T4" fmla="*/ 21 w 416"/>
                <a:gd name="T5" fmla="*/ 37 h 282"/>
                <a:gd name="T6" fmla="*/ 63 w 416"/>
                <a:gd name="T7" fmla="*/ 67 h 282"/>
                <a:gd name="T8" fmla="*/ 90 w 416"/>
                <a:gd name="T9" fmla="*/ 85 h 282"/>
                <a:gd name="T10" fmla="*/ 99 w 416"/>
                <a:gd name="T11" fmla="*/ 91 h 282"/>
                <a:gd name="T12" fmla="*/ 102 w 416"/>
                <a:gd name="T13" fmla="*/ 126 h 282"/>
                <a:gd name="T14" fmla="*/ 87 w 416"/>
                <a:gd name="T15" fmla="*/ 150 h 282"/>
                <a:gd name="T16" fmla="*/ 102 w 416"/>
                <a:gd name="T17" fmla="*/ 147 h 282"/>
                <a:gd name="T18" fmla="*/ 111 w 416"/>
                <a:gd name="T19" fmla="*/ 141 h 282"/>
                <a:gd name="T20" fmla="*/ 120 w 416"/>
                <a:gd name="T21" fmla="*/ 150 h 282"/>
                <a:gd name="T22" fmla="*/ 138 w 416"/>
                <a:gd name="T23" fmla="*/ 162 h 282"/>
                <a:gd name="T24" fmla="*/ 156 w 416"/>
                <a:gd name="T25" fmla="*/ 174 h 282"/>
                <a:gd name="T26" fmla="*/ 179 w 416"/>
                <a:gd name="T27" fmla="*/ 165 h 282"/>
                <a:gd name="T28" fmla="*/ 185 w 416"/>
                <a:gd name="T29" fmla="*/ 147 h 282"/>
                <a:gd name="T30" fmla="*/ 200 w 416"/>
                <a:gd name="T31" fmla="*/ 150 h 282"/>
                <a:gd name="T32" fmla="*/ 218 w 416"/>
                <a:gd name="T33" fmla="*/ 156 h 282"/>
                <a:gd name="T34" fmla="*/ 254 w 416"/>
                <a:gd name="T35" fmla="*/ 210 h 282"/>
                <a:gd name="T36" fmla="*/ 266 w 416"/>
                <a:gd name="T37" fmla="*/ 207 h 282"/>
                <a:gd name="T38" fmla="*/ 263 w 416"/>
                <a:gd name="T39" fmla="*/ 189 h 282"/>
                <a:gd name="T40" fmla="*/ 236 w 416"/>
                <a:gd name="T41" fmla="*/ 147 h 282"/>
                <a:gd name="T42" fmla="*/ 269 w 416"/>
                <a:gd name="T43" fmla="*/ 129 h 282"/>
                <a:gd name="T44" fmla="*/ 305 w 416"/>
                <a:gd name="T45" fmla="*/ 108 h 282"/>
                <a:gd name="T46" fmla="*/ 306 w 416"/>
                <a:gd name="T47" fmla="*/ 90 h 282"/>
                <a:gd name="T48" fmla="*/ 274 w 416"/>
                <a:gd name="T49" fmla="*/ 103 h 282"/>
                <a:gd name="T50" fmla="*/ 230 w 416"/>
                <a:gd name="T51" fmla="*/ 103 h 282"/>
                <a:gd name="T52" fmla="*/ 197 w 416"/>
                <a:gd name="T53" fmla="*/ 73 h 282"/>
                <a:gd name="T54" fmla="*/ 135 w 416"/>
                <a:gd name="T55" fmla="*/ 46 h 282"/>
                <a:gd name="T56" fmla="*/ 99 w 416"/>
                <a:gd name="T57" fmla="*/ 25 h 282"/>
                <a:gd name="T58" fmla="*/ 69 w 416"/>
                <a:gd name="T59" fmla="*/ 31 h 282"/>
                <a:gd name="T60" fmla="*/ 57 w 416"/>
                <a:gd name="T61" fmla="*/ 43 h 282"/>
                <a:gd name="T62" fmla="*/ 42 w 416"/>
                <a:gd name="T63" fmla="*/ 13 h 282"/>
                <a:gd name="T64" fmla="*/ 0 w 416"/>
                <a:gd name="T65" fmla="*/ 1 h 2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6"/>
                <a:gd name="T100" fmla="*/ 0 h 282"/>
                <a:gd name="T101" fmla="*/ 416 w 416"/>
                <a:gd name="T102" fmla="*/ 282 h 2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7" name="Freeform 64"/>
            <p:cNvSpPr>
              <a:spLocks/>
            </p:cNvSpPr>
            <p:nvPr/>
          </p:nvSpPr>
          <p:spPr bwMode="ltGray">
            <a:xfrm>
              <a:off x="4615" y="3261"/>
              <a:ext cx="45" cy="58"/>
            </a:xfrm>
            <a:custGeom>
              <a:avLst/>
              <a:gdLst>
                <a:gd name="T0" fmla="*/ 24 w 60"/>
                <a:gd name="T1" fmla="*/ 13 h 78"/>
                <a:gd name="T2" fmla="*/ 0 w 60"/>
                <a:gd name="T3" fmla="*/ 13 h 78"/>
                <a:gd name="T4" fmla="*/ 15 w 60"/>
                <a:gd name="T5" fmla="*/ 31 h 78"/>
                <a:gd name="T6" fmla="*/ 21 w 60"/>
                <a:gd name="T7" fmla="*/ 49 h 78"/>
                <a:gd name="T8" fmla="*/ 24 w 60"/>
                <a:gd name="T9" fmla="*/ 58 h 78"/>
                <a:gd name="T10" fmla="*/ 45 w 60"/>
                <a:gd name="T11" fmla="*/ 37 h 78"/>
                <a:gd name="T12" fmla="*/ 24 w 60"/>
                <a:gd name="T13" fmla="*/ 13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78"/>
                <a:gd name="T23" fmla="*/ 60 w 60"/>
                <a:gd name="T24" fmla="*/ 78 h 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8" name="Freeform 65"/>
            <p:cNvSpPr>
              <a:spLocks/>
            </p:cNvSpPr>
            <p:nvPr/>
          </p:nvSpPr>
          <p:spPr bwMode="ltGray">
            <a:xfrm>
              <a:off x="4751" y="3171"/>
              <a:ext cx="164" cy="85"/>
            </a:xfrm>
            <a:custGeom>
              <a:avLst/>
              <a:gdLst>
                <a:gd name="T0" fmla="*/ 35 w 219"/>
                <a:gd name="T1" fmla="*/ 55 h 113"/>
                <a:gd name="T2" fmla="*/ 29 w 219"/>
                <a:gd name="T3" fmla="*/ 46 h 113"/>
                <a:gd name="T4" fmla="*/ 11 w 219"/>
                <a:gd name="T5" fmla="*/ 52 h 113"/>
                <a:gd name="T6" fmla="*/ 29 w 219"/>
                <a:gd name="T7" fmla="*/ 85 h 113"/>
                <a:gd name="T8" fmla="*/ 92 w 219"/>
                <a:gd name="T9" fmla="*/ 67 h 113"/>
                <a:gd name="T10" fmla="*/ 110 w 219"/>
                <a:gd name="T11" fmla="*/ 55 h 113"/>
                <a:gd name="T12" fmla="*/ 128 w 219"/>
                <a:gd name="T13" fmla="*/ 49 h 113"/>
                <a:gd name="T14" fmla="*/ 164 w 219"/>
                <a:gd name="T15" fmla="*/ 14 h 113"/>
                <a:gd name="T16" fmla="*/ 157 w 219"/>
                <a:gd name="T17" fmla="*/ 0 h 113"/>
                <a:gd name="T18" fmla="*/ 134 w 219"/>
                <a:gd name="T19" fmla="*/ 13 h 113"/>
                <a:gd name="T20" fmla="*/ 80 w 219"/>
                <a:gd name="T21" fmla="*/ 31 h 113"/>
                <a:gd name="T22" fmla="*/ 62 w 219"/>
                <a:gd name="T23" fmla="*/ 34 h 113"/>
                <a:gd name="T24" fmla="*/ 44 w 219"/>
                <a:gd name="T25" fmla="*/ 40 h 113"/>
                <a:gd name="T26" fmla="*/ 35 w 219"/>
                <a:gd name="T27" fmla="*/ 55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9"/>
                <a:gd name="T43" fmla="*/ 0 h 113"/>
                <a:gd name="T44" fmla="*/ 219 w 219"/>
                <a:gd name="T45" fmla="*/ 113 h 1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59" name="Freeform 66"/>
            <p:cNvSpPr>
              <a:spLocks/>
            </p:cNvSpPr>
            <p:nvPr/>
          </p:nvSpPr>
          <p:spPr bwMode="ltGray">
            <a:xfrm>
              <a:off x="4921" y="3121"/>
              <a:ext cx="104" cy="92"/>
            </a:xfrm>
            <a:custGeom>
              <a:avLst/>
              <a:gdLst>
                <a:gd name="T0" fmla="*/ 9 w 139"/>
                <a:gd name="T1" fmla="*/ 45 h 122"/>
                <a:gd name="T2" fmla="*/ 6 w 139"/>
                <a:gd name="T3" fmla="*/ 63 h 122"/>
                <a:gd name="T4" fmla="*/ 0 w 139"/>
                <a:gd name="T5" fmla="*/ 81 h 122"/>
                <a:gd name="T6" fmla="*/ 27 w 139"/>
                <a:gd name="T7" fmla="*/ 87 h 122"/>
                <a:gd name="T8" fmla="*/ 39 w 139"/>
                <a:gd name="T9" fmla="*/ 72 h 122"/>
                <a:gd name="T10" fmla="*/ 93 w 139"/>
                <a:gd name="T11" fmla="*/ 51 h 122"/>
                <a:gd name="T12" fmla="*/ 102 w 139"/>
                <a:gd name="T13" fmla="*/ 33 h 122"/>
                <a:gd name="T14" fmla="*/ 84 w 139"/>
                <a:gd name="T15" fmla="*/ 21 h 122"/>
                <a:gd name="T16" fmla="*/ 75 w 139"/>
                <a:gd name="T17" fmla="*/ 15 h 122"/>
                <a:gd name="T18" fmla="*/ 48 w 139"/>
                <a:gd name="T19" fmla="*/ 9 h 122"/>
                <a:gd name="T20" fmla="*/ 39 w 139"/>
                <a:gd name="T21" fmla="*/ 27 h 122"/>
                <a:gd name="T22" fmla="*/ 9 w 139"/>
                <a:gd name="T23" fmla="*/ 45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9"/>
                <a:gd name="T37" fmla="*/ 0 h 122"/>
                <a:gd name="T38" fmla="*/ 139 w 139"/>
                <a:gd name="T39" fmla="*/ 122 h 1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0" name="Freeform 67"/>
            <p:cNvSpPr>
              <a:spLocks/>
            </p:cNvSpPr>
            <p:nvPr/>
          </p:nvSpPr>
          <p:spPr bwMode="ltGray">
            <a:xfrm>
              <a:off x="4976" y="3080"/>
              <a:ext cx="37" cy="26"/>
            </a:xfrm>
            <a:custGeom>
              <a:avLst/>
              <a:gdLst>
                <a:gd name="T0" fmla="*/ 22 w 49"/>
                <a:gd name="T1" fmla="*/ 0 h 35"/>
                <a:gd name="T2" fmla="*/ 6 w 49"/>
                <a:gd name="T3" fmla="*/ 8 h 35"/>
                <a:gd name="T4" fmla="*/ 18 w 49"/>
                <a:gd name="T5" fmla="*/ 26 h 35"/>
                <a:gd name="T6" fmla="*/ 29 w 49"/>
                <a:gd name="T7" fmla="*/ 19 h 35"/>
                <a:gd name="T8" fmla="*/ 22 w 4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5"/>
                <a:gd name="T17" fmla="*/ 49 w 4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1" name="Freeform 68"/>
            <p:cNvSpPr>
              <a:spLocks/>
            </p:cNvSpPr>
            <p:nvPr/>
          </p:nvSpPr>
          <p:spPr bwMode="ltGray">
            <a:xfrm>
              <a:off x="3253" y="2594"/>
              <a:ext cx="123" cy="201"/>
            </a:xfrm>
            <a:custGeom>
              <a:avLst/>
              <a:gdLst>
                <a:gd name="T0" fmla="*/ 96 w 164"/>
                <a:gd name="T1" fmla="*/ 0 h 268"/>
                <a:gd name="T2" fmla="*/ 78 w 164"/>
                <a:gd name="T3" fmla="*/ 21 h 268"/>
                <a:gd name="T4" fmla="*/ 66 w 164"/>
                <a:gd name="T5" fmla="*/ 48 h 268"/>
                <a:gd name="T6" fmla="*/ 27 w 164"/>
                <a:gd name="T7" fmla="*/ 63 h 268"/>
                <a:gd name="T8" fmla="*/ 21 w 164"/>
                <a:gd name="T9" fmla="*/ 72 h 268"/>
                <a:gd name="T10" fmla="*/ 12 w 164"/>
                <a:gd name="T11" fmla="*/ 75 h 268"/>
                <a:gd name="T12" fmla="*/ 15 w 164"/>
                <a:gd name="T13" fmla="*/ 99 h 268"/>
                <a:gd name="T14" fmla="*/ 21 w 164"/>
                <a:gd name="T15" fmla="*/ 117 h 268"/>
                <a:gd name="T16" fmla="*/ 0 w 164"/>
                <a:gd name="T17" fmla="*/ 150 h 268"/>
                <a:gd name="T18" fmla="*/ 21 w 164"/>
                <a:gd name="T19" fmla="*/ 195 h 268"/>
                <a:gd name="T20" fmla="*/ 39 w 164"/>
                <a:gd name="T21" fmla="*/ 201 h 268"/>
                <a:gd name="T22" fmla="*/ 66 w 164"/>
                <a:gd name="T23" fmla="*/ 162 h 268"/>
                <a:gd name="T24" fmla="*/ 78 w 164"/>
                <a:gd name="T25" fmla="*/ 144 h 268"/>
                <a:gd name="T26" fmla="*/ 96 w 164"/>
                <a:gd name="T27" fmla="*/ 87 h 268"/>
                <a:gd name="T28" fmla="*/ 105 w 164"/>
                <a:gd name="T29" fmla="*/ 57 h 268"/>
                <a:gd name="T30" fmla="*/ 123 w 164"/>
                <a:gd name="T31" fmla="*/ 54 h 268"/>
                <a:gd name="T32" fmla="*/ 96 w 164"/>
                <a:gd name="T33" fmla="*/ 0 h 2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"/>
                <a:gd name="T52" fmla="*/ 0 h 268"/>
                <a:gd name="T53" fmla="*/ 164 w 164"/>
                <a:gd name="T54" fmla="*/ 268 h 2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2" name="Freeform 69"/>
            <p:cNvSpPr>
              <a:spLocks/>
            </p:cNvSpPr>
            <p:nvPr/>
          </p:nvSpPr>
          <p:spPr bwMode="ltGray">
            <a:xfrm>
              <a:off x="3785" y="2282"/>
              <a:ext cx="49" cy="61"/>
            </a:xfrm>
            <a:custGeom>
              <a:avLst/>
              <a:gdLst>
                <a:gd name="T0" fmla="*/ 22 w 66"/>
                <a:gd name="T1" fmla="*/ 0 h 81"/>
                <a:gd name="T2" fmla="*/ 19 w 66"/>
                <a:gd name="T3" fmla="*/ 45 h 81"/>
                <a:gd name="T4" fmla="*/ 22 w 66"/>
                <a:gd name="T5" fmla="*/ 57 h 81"/>
                <a:gd name="T6" fmla="*/ 30 w 66"/>
                <a:gd name="T7" fmla="*/ 60 h 81"/>
                <a:gd name="T8" fmla="*/ 42 w 66"/>
                <a:gd name="T9" fmla="*/ 57 h 81"/>
                <a:gd name="T10" fmla="*/ 22 w 66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81"/>
                <a:gd name="T20" fmla="*/ 66 w 66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3" name="Freeform 70"/>
            <p:cNvSpPr>
              <a:spLocks/>
            </p:cNvSpPr>
            <p:nvPr/>
          </p:nvSpPr>
          <p:spPr bwMode="ltGray">
            <a:xfrm>
              <a:off x="4118" y="2348"/>
              <a:ext cx="111" cy="183"/>
            </a:xfrm>
            <a:custGeom>
              <a:avLst/>
              <a:gdLst>
                <a:gd name="T0" fmla="*/ 72 w 148"/>
                <a:gd name="T1" fmla="*/ 0 h 244"/>
                <a:gd name="T2" fmla="*/ 45 w 148"/>
                <a:gd name="T3" fmla="*/ 63 h 244"/>
                <a:gd name="T4" fmla="*/ 27 w 148"/>
                <a:gd name="T5" fmla="*/ 69 h 244"/>
                <a:gd name="T6" fmla="*/ 9 w 148"/>
                <a:gd name="T7" fmla="*/ 81 h 244"/>
                <a:gd name="T8" fmla="*/ 30 w 148"/>
                <a:gd name="T9" fmla="*/ 141 h 244"/>
                <a:gd name="T10" fmla="*/ 39 w 148"/>
                <a:gd name="T11" fmla="*/ 168 h 244"/>
                <a:gd name="T12" fmla="*/ 45 w 148"/>
                <a:gd name="T13" fmla="*/ 177 h 244"/>
                <a:gd name="T14" fmla="*/ 63 w 148"/>
                <a:gd name="T15" fmla="*/ 183 h 244"/>
                <a:gd name="T16" fmla="*/ 72 w 148"/>
                <a:gd name="T17" fmla="*/ 147 h 244"/>
                <a:gd name="T18" fmla="*/ 93 w 148"/>
                <a:gd name="T19" fmla="*/ 126 h 244"/>
                <a:gd name="T20" fmla="*/ 84 w 148"/>
                <a:gd name="T21" fmla="*/ 51 h 244"/>
                <a:gd name="T22" fmla="*/ 105 w 148"/>
                <a:gd name="T23" fmla="*/ 36 h 244"/>
                <a:gd name="T24" fmla="*/ 84 w 148"/>
                <a:gd name="T25" fmla="*/ 15 h 244"/>
                <a:gd name="T26" fmla="*/ 72 w 1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244"/>
                <a:gd name="T44" fmla="*/ 148 w 148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4" name="Freeform 71"/>
            <p:cNvSpPr>
              <a:spLocks/>
            </p:cNvSpPr>
            <p:nvPr/>
          </p:nvSpPr>
          <p:spPr bwMode="ltGray">
            <a:xfrm>
              <a:off x="4024" y="2291"/>
              <a:ext cx="72" cy="137"/>
            </a:xfrm>
            <a:custGeom>
              <a:avLst/>
              <a:gdLst>
                <a:gd name="T0" fmla="*/ 36 w 96"/>
                <a:gd name="T1" fmla="*/ 1 h 183"/>
                <a:gd name="T2" fmla="*/ 38 w 96"/>
                <a:gd name="T3" fmla="*/ 26 h 183"/>
                <a:gd name="T4" fmla="*/ 45 w 96"/>
                <a:gd name="T5" fmla="*/ 46 h 183"/>
                <a:gd name="T6" fmla="*/ 46 w 96"/>
                <a:gd name="T7" fmla="*/ 69 h 183"/>
                <a:gd name="T8" fmla="*/ 51 w 96"/>
                <a:gd name="T9" fmla="*/ 79 h 183"/>
                <a:gd name="T10" fmla="*/ 53 w 96"/>
                <a:gd name="T11" fmla="*/ 94 h 183"/>
                <a:gd name="T12" fmla="*/ 43 w 96"/>
                <a:gd name="T13" fmla="*/ 70 h 183"/>
                <a:gd name="T14" fmla="*/ 26 w 96"/>
                <a:gd name="T15" fmla="*/ 58 h 183"/>
                <a:gd name="T16" fmla="*/ 4 w 96"/>
                <a:gd name="T17" fmla="*/ 62 h 183"/>
                <a:gd name="T18" fmla="*/ 6 w 96"/>
                <a:gd name="T19" fmla="*/ 76 h 183"/>
                <a:gd name="T20" fmla="*/ 31 w 96"/>
                <a:gd name="T21" fmla="*/ 85 h 183"/>
                <a:gd name="T22" fmla="*/ 43 w 96"/>
                <a:gd name="T23" fmla="*/ 101 h 183"/>
                <a:gd name="T24" fmla="*/ 53 w 96"/>
                <a:gd name="T25" fmla="*/ 101 h 183"/>
                <a:gd name="T26" fmla="*/ 59 w 96"/>
                <a:gd name="T27" fmla="*/ 112 h 183"/>
                <a:gd name="T28" fmla="*/ 72 w 96"/>
                <a:gd name="T29" fmla="*/ 134 h 183"/>
                <a:gd name="T30" fmla="*/ 61 w 96"/>
                <a:gd name="T31" fmla="*/ 94 h 183"/>
                <a:gd name="T32" fmla="*/ 60 w 96"/>
                <a:gd name="T33" fmla="*/ 70 h 183"/>
                <a:gd name="T34" fmla="*/ 53 w 96"/>
                <a:gd name="T35" fmla="*/ 47 h 183"/>
                <a:gd name="T36" fmla="*/ 47 w 96"/>
                <a:gd name="T37" fmla="*/ 31 h 183"/>
                <a:gd name="T38" fmla="*/ 43 w 96"/>
                <a:gd name="T39" fmla="*/ 15 h 183"/>
                <a:gd name="T40" fmla="*/ 36 w 96"/>
                <a:gd name="T41" fmla="*/ 1 h 1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83"/>
                <a:gd name="T65" fmla="*/ 96 w 96"/>
                <a:gd name="T66" fmla="*/ 183 h 1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5" name="Freeform 72"/>
            <p:cNvSpPr>
              <a:spLocks/>
            </p:cNvSpPr>
            <p:nvPr/>
          </p:nvSpPr>
          <p:spPr bwMode="ltGray">
            <a:xfrm>
              <a:off x="4073" y="2401"/>
              <a:ext cx="40" cy="131"/>
            </a:xfrm>
            <a:custGeom>
              <a:avLst/>
              <a:gdLst>
                <a:gd name="T0" fmla="*/ 4 w 54"/>
                <a:gd name="T1" fmla="*/ 0 h 175"/>
                <a:gd name="T2" fmla="*/ 0 w 54"/>
                <a:gd name="T3" fmla="*/ 19 h 175"/>
                <a:gd name="T4" fmla="*/ 7 w 54"/>
                <a:gd name="T5" fmla="*/ 40 h 175"/>
                <a:gd name="T6" fmla="*/ 13 w 54"/>
                <a:gd name="T7" fmla="*/ 70 h 175"/>
                <a:gd name="T8" fmla="*/ 25 w 54"/>
                <a:gd name="T9" fmla="*/ 97 h 175"/>
                <a:gd name="T10" fmla="*/ 40 w 54"/>
                <a:gd name="T11" fmla="*/ 131 h 175"/>
                <a:gd name="T12" fmla="*/ 30 w 54"/>
                <a:gd name="T13" fmla="*/ 86 h 175"/>
                <a:gd name="T14" fmla="*/ 25 w 54"/>
                <a:gd name="T15" fmla="*/ 70 h 175"/>
                <a:gd name="T16" fmla="*/ 21 w 54"/>
                <a:gd name="T17" fmla="*/ 46 h 175"/>
                <a:gd name="T18" fmla="*/ 19 w 54"/>
                <a:gd name="T19" fmla="*/ 34 h 175"/>
                <a:gd name="T20" fmla="*/ 12 w 54"/>
                <a:gd name="T21" fmla="*/ 28 h 175"/>
                <a:gd name="T22" fmla="*/ 4 w 54"/>
                <a:gd name="T23" fmla="*/ 0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"/>
                <a:gd name="T37" fmla="*/ 0 h 175"/>
                <a:gd name="T38" fmla="*/ 54 w 54"/>
                <a:gd name="T39" fmla="*/ 175 h 1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6" name="Freeform 73"/>
            <p:cNvSpPr>
              <a:spLocks/>
            </p:cNvSpPr>
            <p:nvPr/>
          </p:nvSpPr>
          <p:spPr bwMode="ltGray">
            <a:xfrm>
              <a:off x="4118" y="2538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6 w 86"/>
                <a:gd name="T3" fmla="*/ 25 h 73"/>
                <a:gd name="T4" fmla="*/ 17 w 86"/>
                <a:gd name="T5" fmla="*/ 32 h 73"/>
                <a:gd name="T6" fmla="*/ 36 w 86"/>
                <a:gd name="T7" fmla="*/ 36 h 73"/>
                <a:gd name="T8" fmla="*/ 47 w 86"/>
                <a:gd name="T9" fmla="*/ 42 h 73"/>
                <a:gd name="T10" fmla="*/ 56 w 86"/>
                <a:gd name="T11" fmla="*/ 49 h 73"/>
                <a:gd name="T12" fmla="*/ 65 w 86"/>
                <a:gd name="T13" fmla="*/ 51 h 73"/>
                <a:gd name="T14" fmla="*/ 54 w 86"/>
                <a:gd name="T15" fmla="*/ 29 h 73"/>
                <a:gd name="T16" fmla="*/ 48 w 86"/>
                <a:gd name="T17" fmla="*/ 16 h 73"/>
                <a:gd name="T18" fmla="*/ 27 w 86"/>
                <a:gd name="T19" fmla="*/ 18 h 73"/>
                <a:gd name="T20" fmla="*/ 18 w 86"/>
                <a:gd name="T21" fmla="*/ 14 h 73"/>
                <a:gd name="T22" fmla="*/ 5 w 86"/>
                <a:gd name="T23" fmla="*/ 0 h 73"/>
                <a:gd name="T24" fmla="*/ 2 w 86"/>
                <a:gd name="T25" fmla="*/ 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73"/>
                <a:gd name="T41" fmla="*/ 86 w 86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7" name="Freeform 74"/>
            <p:cNvSpPr>
              <a:spLocks/>
            </p:cNvSpPr>
            <p:nvPr/>
          </p:nvSpPr>
          <p:spPr bwMode="ltGray">
            <a:xfrm>
              <a:off x="4222" y="2443"/>
              <a:ext cx="83" cy="117"/>
            </a:xfrm>
            <a:custGeom>
              <a:avLst/>
              <a:gdLst>
                <a:gd name="T0" fmla="*/ 73 w 111"/>
                <a:gd name="T1" fmla="*/ 0 h 156"/>
                <a:gd name="T2" fmla="*/ 56 w 111"/>
                <a:gd name="T3" fmla="*/ 7 h 156"/>
                <a:gd name="T4" fmla="*/ 17 w 111"/>
                <a:gd name="T5" fmla="*/ 11 h 156"/>
                <a:gd name="T6" fmla="*/ 10 w 111"/>
                <a:gd name="T7" fmla="*/ 25 h 156"/>
                <a:gd name="T8" fmla="*/ 8 w 111"/>
                <a:gd name="T9" fmla="*/ 46 h 156"/>
                <a:gd name="T10" fmla="*/ 10 w 111"/>
                <a:gd name="T11" fmla="*/ 56 h 156"/>
                <a:gd name="T12" fmla="*/ 2 w 111"/>
                <a:gd name="T13" fmla="*/ 66 h 156"/>
                <a:gd name="T14" fmla="*/ 10 w 111"/>
                <a:gd name="T15" fmla="*/ 82 h 156"/>
                <a:gd name="T16" fmla="*/ 17 w 111"/>
                <a:gd name="T17" fmla="*/ 93 h 156"/>
                <a:gd name="T18" fmla="*/ 11 w 111"/>
                <a:gd name="T19" fmla="*/ 108 h 156"/>
                <a:gd name="T20" fmla="*/ 18 w 111"/>
                <a:gd name="T21" fmla="*/ 117 h 156"/>
                <a:gd name="T22" fmla="*/ 31 w 111"/>
                <a:gd name="T23" fmla="*/ 108 h 156"/>
                <a:gd name="T24" fmla="*/ 37 w 111"/>
                <a:gd name="T25" fmla="*/ 70 h 156"/>
                <a:gd name="T26" fmla="*/ 42 w 111"/>
                <a:gd name="T27" fmla="*/ 94 h 156"/>
                <a:gd name="T28" fmla="*/ 49 w 111"/>
                <a:gd name="T29" fmla="*/ 109 h 156"/>
                <a:gd name="T30" fmla="*/ 46 w 111"/>
                <a:gd name="T31" fmla="*/ 84 h 156"/>
                <a:gd name="T32" fmla="*/ 54 w 111"/>
                <a:gd name="T33" fmla="*/ 55 h 156"/>
                <a:gd name="T34" fmla="*/ 52 w 111"/>
                <a:gd name="T35" fmla="*/ 38 h 156"/>
                <a:gd name="T36" fmla="*/ 40 w 111"/>
                <a:gd name="T37" fmla="*/ 45 h 156"/>
                <a:gd name="T38" fmla="*/ 26 w 111"/>
                <a:gd name="T39" fmla="*/ 40 h 156"/>
                <a:gd name="T40" fmla="*/ 31 w 111"/>
                <a:gd name="T41" fmla="*/ 27 h 156"/>
                <a:gd name="T42" fmla="*/ 46 w 111"/>
                <a:gd name="T43" fmla="*/ 26 h 156"/>
                <a:gd name="T44" fmla="*/ 58 w 111"/>
                <a:gd name="T45" fmla="*/ 29 h 156"/>
                <a:gd name="T46" fmla="*/ 73 w 111"/>
                <a:gd name="T47" fmla="*/ 22 h 156"/>
                <a:gd name="T48" fmla="*/ 83 w 111"/>
                <a:gd name="T49" fmla="*/ 10 h 156"/>
                <a:gd name="T50" fmla="*/ 73 w 111"/>
                <a:gd name="T51" fmla="*/ 0 h 1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156"/>
                <a:gd name="T80" fmla="*/ 111 w 111"/>
                <a:gd name="T81" fmla="*/ 156 h 1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8" name="Freeform 75"/>
            <p:cNvSpPr>
              <a:spLocks/>
            </p:cNvSpPr>
            <p:nvPr/>
          </p:nvSpPr>
          <p:spPr bwMode="ltGray">
            <a:xfrm>
              <a:off x="4194" y="2025"/>
              <a:ext cx="22" cy="71"/>
            </a:xfrm>
            <a:custGeom>
              <a:avLst/>
              <a:gdLst>
                <a:gd name="T0" fmla="*/ 9 w 30"/>
                <a:gd name="T1" fmla="*/ 0 h 94"/>
                <a:gd name="T2" fmla="*/ 0 w 30"/>
                <a:gd name="T3" fmla="*/ 12 h 94"/>
                <a:gd name="T4" fmla="*/ 4 w 30"/>
                <a:gd name="T5" fmla="*/ 28 h 94"/>
                <a:gd name="T6" fmla="*/ 1 w 30"/>
                <a:gd name="T7" fmla="*/ 46 h 94"/>
                <a:gd name="T8" fmla="*/ 12 w 30"/>
                <a:gd name="T9" fmla="*/ 71 h 94"/>
                <a:gd name="T10" fmla="*/ 22 w 30"/>
                <a:gd name="T11" fmla="*/ 62 h 94"/>
                <a:gd name="T12" fmla="*/ 16 w 30"/>
                <a:gd name="T13" fmla="*/ 46 h 94"/>
                <a:gd name="T14" fmla="*/ 9 w 30"/>
                <a:gd name="T15" fmla="*/ 0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94"/>
                <a:gd name="T26" fmla="*/ 30 w 30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69" name="Freeform 76"/>
            <p:cNvSpPr>
              <a:spLocks/>
            </p:cNvSpPr>
            <p:nvPr/>
          </p:nvSpPr>
          <p:spPr bwMode="ltGray">
            <a:xfrm>
              <a:off x="4208" y="2144"/>
              <a:ext cx="61" cy="118"/>
            </a:xfrm>
            <a:custGeom>
              <a:avLst/>
              <a:gdLst>
                <a:gd name="T0" fmla="*/ 9 w 81"/>
                <a:gd name="T1" fmla="*/ 1 h 158"/>
                <a:gd name="T2" fmla="*/ 0 w 81"/>
                <a:gd name="T3" fmla="*/ 15 h 158"/>
                <a:gd name="T4" fmla="*/ 6 w 81"/>
                <a:gd name="T5" fmla="*/ 37 h 158"/>
                <a:gd name="T6" fmla="*/ 5 w 81"/>
                <a:gd name="T7" fmla="*/ 80 h 158"/>
                <a:gd name="T8" fmla="*/ 13 w 81"/>
                <a:gd name="T9" fmla="*/ 77 h 158"/>
                <a:gd name="T10" fmla="*/ 15 w 81"/>
                <a:gd name="T11" fmla="*/ 86 h 158"/>
                <a:gd name="T12" fmla="*/ 22 w 81"/>
                <a:gd name="T13" fmla="*/ 91 h 158"/>
                <a:gd name="T14" fmla="*/ 29 w 81"/>
                <a:gd name="T15" fmla="*/ 105 h 158"/>
                <a:gd name="T16" fmla="*/ 36 w 81"/>
                <a:gd name="T17" fmla="*/ 96 h 158"/>
                <a:gd name="T18" fmla="*/ 49 w 81"/>
                <a:gd name="T19" fmla="*/ 100 h 158"/>
                <a:gd name="T20" fmla="*/ 47 w 81"/>
                <a:gd name="T21" fmla="*/ 81 h 158"/>
                <a:gd name="T22" fmla="*/ 36 w 81"/>
                <a:gd name="T23" fmla="*/ 78 h 158"/>
                <a:gd name="T24" fmla="*/ 29 w 81"/>
                <a:gd name="T25" fmla="*/ 68 h 158"/>
                <a:gd name="T26" fmla="*/ 25 w 81"/>
                <a:gd name="T27" fmla="*/ 55 h 158"/>
                <a:gd name="T28" fmla="*/ 31 w 81"/>
                <a:gd name="T29" fmla="*/ 40 h 158"/>
                <a:gd name="T30" fmla="*/ 26 w 81"/>
                <a:gd name="T31" fmla="*/ 26 h 158"/>
                <a:gd name="T32" fmla="*/ 32 w 81"/>
                <a:gd name="T33" fmla="*/ 15 h 158"/>
                <a:gd name="T34" fmla="*/ 22 w 81"/>
                <a:gd name="T35" fmla="*/ 3 h 158"/>
                <a:gd name="T36" fmla="*/ 14 w 81"/>
                <a:gd name="T37" fmla="*/ 5 h 158"/>
                <a:gd name="T38" fmla="*/ 9 w 81"/>
                <a:gd name="T39" fmla="*/ 1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1"/>
                <a:gd name="T61" fmla="*/ 0 h 158"/>
                <a:gd name="T62" fmla="*/ 81 w 81"/>
                <a:gd name="T63" fmla="*/ 158 h 1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0" name="Freeform 77"/>
            <p:cNvSpPr>
              <a:spLocks/>
            </p:cNvSpPr>
            <p:nvPr/>
          </p:nvSpPr>
          <p:spPr bwMode="ltGray">
            <a:xfrm>
              <a:off x="4251" y="2300"/>
              <a:ext cx="64" cy="79"/>
            </a:xfrm>
            <a:custGeom>
              <a:avLst/>
              <a:gdLst>
                <a:gd name="T0" fmla="*/ 39 w 85"/>
                <a:gd name="T1" fmla="*/ 0 h 105"/>
                <a:gd name="T2" fmla="*/ 33 w 85"/>
                <a:gd name="T3" fmla="*/ 14 h 105"/>
                <a:gd name="T4" fmla="*/ 24 w 85"/>
                <a:gd name="T5" fmla="*/ 23 h 105"/>
                <a:gd name="T6" fmla="*/ 12 w 85"/>
                <a:gd name="T7" fmla="*/ 26 h 105"/>
                <a:gd name="T8" fmla="*/ 6 w 85"/>
                <a:gd name="T9" fmla="*/ 36 h 105"/>
                <a:gd name="T10" fmla="*/ 3 w 85"/>
                <a:gd name="T11" fmla="*/ 56 h 105"/>
                <a:gd name="T12" fmla="*/ 10 w 85"/>
                <a:gd name="T13" fmla="*/ 53 h 105"/>
                <a:gd name="T14" fmla="*/ 19 w 85"/>
                <a:gd name="T15" fmla="*/ 47 h 105"/>
                <a:gd name="T16" fmla="*/ 26 w 85"/>
                <a:gd name="T17" fmla="*/ 52 h 105"/>
                <a:gd name="T18" fmla="*/ 44 w 85"/>
                <a:gd name="T19" fmla="*/ 74 h 105"/>
                <a:gd name="T20" fmla="*/ 53 w 85"/>
                <a:gd name="T21" fmla="*/ 54 h 105"/>
                <a:gd name="T22" fmla="*/ 64 w 85"/>
                <a:gd name="T23" fmla="*/ 51 h 105"/>
                <a:gd name="T24" fmla="*/ 56 w 85"/>
                <a:gd name="T25" fmla="*/ 29 h 105"/>
                <a:gd name="T26" fmla="*/ 39 w 85"/>
                <a:gd name="T27" fmla="*/ 0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105"/>
                <a:gd name="T44" fmla="*/ 85 w 85"/>
                <a:gd name="T45" fmla="*/ 105 h 1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1" name="Freeform 78"/>
            <p:cNvSpPr>
              <a:spLocks/>
            </p:cNvSpPr>
            <p:nvPr/>
          </p:nvSpPr>
          <p:spPr bwMode="ltGray">
            <a:xfrm>
              <a:off x="4327" y="2441"/>
              <a:ext cx="29" cy="49"/>
            </a:xfrm>
            <a:custGeom>
              <a:avLst/>
              <a:gdLst>
                <a:gd name="T0" fmla="*/ 5 w 38"/>
                <a:gd name="T1" fmla="*/ 20 h 66"/>
                <a:gd name="T2" fmla="*/ 20 w 38"/>
                <a:gd name="T3" fmla="*/ 49 h 66"/>
                <a:gd name="T4" fmla="*/ 23 w 38"/>
                <a:gd name="T5" fmla="*/ 39 h 66"/>
                <a:gd name="T6" fmla="*/ 29 w 38"/>
                <a:gd name="T7" fmla="*/ 30 h 66"/>
                <a:gd name="T8" fmla="*/ 23 w 38"/>
                <a:gd name="T9" fmla="*/ 19 h 66"/>
                <a:gd name="T10" fmla="*/ 15 w 38"/>
                <a:gd name="T11" fmla="*/ 10 h 66"/>
                <a:gd name="T12" fmla="*/ 8 w 38"/>
                <a:gd name="T13" fmla="*/ 1 h 66"/>
                <a:gd name="T14" fmla="*/ 2 w 38"/>
                <a:gd name="T15" fmla="*/ 9 h 66"/>
                <a:gd name="T16" fmla="*/ 5 w 38"/>
                <a:gd name="T17" fmla="*/ 20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"/>
                <a:gd name="T28" fmla="*/ 0 h 66"/>
                <a:gd name="T29" fmla="*/ 38 w 38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2" name="Freeform 79"/>
            <p:cNvSpPr>
              <a:spLocks/>
            </p:cNvSpPr>
            <p:nvPr/>
          </p:nvSpPr>
          <p:spPr bwMode="ltGray">
            <a:xfrm>
              <a:off x="4311" y="2523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5 w 24"/>
                <a:gd name="T3" fmla="*/ 17 h 23"/>
                <a:gd name="T4" fmla="*/ 18 w 24"/>
                <a:gd name="T5" fmla="*/ 8 h 23"/>
                <a:gd name="T6" fmla="*/ 0 w 24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3"/>
                <a:gd name="T14" fmla="*/ 24 w 24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3" name="Freeform 80"/>
            <p:cNvSpPr>
              <a:spLocks/>
            </p:cNvSpPr>
            <p:nvPr/>
          </p:nvSpPr>
          <p:spPr bwMode="ltGray">
            <a:xfrm>
              <a:off x="4338" y="2513"/>
              <a:ext cx="45" cy="37"/>
            </a:xfrm>
            <a:custGeom>
              <a:avLst/>
              <a:gdLst>
                <a:gd name="T0" fmla="*/ 7 w 60"/>
                <a:gd name="T1" fmla="*/ 0 h 49"/>
                <a:gd name="T2" fmla="*/ 0 w 60"/>
                <a:gd name="T3" fmla="*/ 14 h 49"/>
                <a:gd name="T4" fmla="*/ 21 w 60"/>
                <a:gd name="T5" fmla="*/ 25 h 49"/>
                <a:gd name="T6" fmla="*/ 32 w 60"/>
                <a:gd name="T7" fmla="*/ 35 h 49"/>
                <a:gd name="T8" fmla="*/ 45 w 60"/>
                <a:gd name="T9" fmla="*/ 32 h 49"/>
                <a:gd name="T10" fmla="*/ 37 w 60"/>
                <a:gd name="T11" fmla="*/ 18 h 49"/>
                <a:gd name="T12" fmla="*/ 21 w 60"/>
                <a:gd name="T13" fmla="*/ 2 h 49"/>
                <a:gd name="T14" fmla="*/ 14 w 60"/>
                <a:gd name="T15" fmla="*/ 12 h 49"/>
                <a:gd name="T16" fmla="*/ 7 w 60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49"/>
                <a:gd name="T29" fmla="*/ 60 w 60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4" name="Freeform 81"/>
            <p:cNvSpPr>
              <a:spLocks/>
            </p:cNvSpPr>
            <p:nvPr/>
          </p:nvSpPr>
          <p:spPr bwMode="ltGray">
            <a:xfrm>
              <a:off x="4407" y="2583"/>
              <a:ext cx="24" cy="33"/>
            </a:xfrm>
            <a:custGeom>
              <a:avLst/>
              <a:gdLst>
                <a:gd name="T0" fmla="*/ 21 w 32"/>
                <a:gd name="T1" fmla="*/ 0 h 44"/>
                <a:gd name="T2" fmla="*/ 7 w 32"/>
                <a:gd name="T3" fmla="*/ 8 h 44"/>
                <a:gd name="T4" fmla="*/ 9 w 32"/>
                <a:gd name="T5" fmla="*/ 24 h 44"/>
                <a:gd name="T6" fmla="*/ 18 w 32"/>
                <a:gd name="T7" fmla="*/ 27 h 44"/>
                <a:gd name="T8" fmla="*/ 21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5" name="Freeform 82"/>
            <p:cNvSpPr>
              <a:spLocks/>
            </p:cNvSpPr>
            <p:nvPr/>
          </p:nvSpPr>
          <p:spPr bwMode="ltGray">
            <a:xfrm>
              <a:off x="4674" y="2541"/>
              <a:ext cx="46" cy="47"/>
            </a:xfrm>
            <a:custGeom>
              <a:avLst/>
              <a:gdLst>
                <a:gd name="T0" fmla="*/ 5 w 61"/>
                <a:gd name="T1" fmla="*/ 0 h 63"/>
                <a:gd name="T2" fmla="*/ 0 w 61"/>
                <a:gd name="T3" fmla="*/ 10 h 63"/>
                <a:gd name="T4" fmla="*/ 18 w 61"/>
                <a:gd name="T5" fmla="*/ 26 h 63"/>
                <a:gd name="T6" fmla="*/ 27 w 61"/>
                <a:gd name="T7" fmla="*/ 40 h 63"/>
                <a:gd name="T8" fmla="*/ 35 w 61"/>
                <a:gd name="T9" fmla="*/ 47 h 63"/>
                <a:gd name="T10" fmla="*/ 46 w 61"/>
                <a:gd name="T11" fmla="*/ 42 h 63"/>
                <a:gd name="T12" fmla="*/ 25 w 61"/>
                <a:gd name="T13" fmla="*/ 13 h 63"/>
                <a:gd name="T14" fmla="*/ 5 w 61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63"/>
                <a:gd name="T26" fmla="*/ 61 w 61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6" name="Freeform 83"/>
            <p:cNvSpPr>
              <a:spLocks/>
            </p:cNvSpPr>
            <p:nvPr/>
          </p:nvSpPr>
          <p:spPr bwMode="ltGray">
            <a:xfrm>
              <a:off x="4277" y="2600"/>
              <a:ext cx="46" cy="50"/>
            </a:xfrm>
            <a:custGeom>
              <a:avLst/>
              <a:gdLst>
                <a:gd name="T0" fmla="*/ 21 w 61"/>
                <a:gd name="T1" fmla="*/ 5 h 67"/>
                <a:gd name="T2" fmla="*/ 23 w 61"/>
                <a:gd name="T3" fmla="*/ 25 h 67"/>
                <a:gd name="T4" fmla="*/ 12 w 61"/>
                <a:gd name="T5" fmla="*/ 32 h 67"/>
                <a:gd name="T6" fmla="*/ 17 w 61"/>
                <a:gd name="T7" fmla="*/ 50 h 67"/>
                <a:gd name="T8" fmla="*/ 36 w 61"/>
                <a:gd name="T9" fmla="*/ 43 h 67"/>
                <a:gd name="T10" fmla="*/ 45 w 61"/>
                <a:gd name="T11" fmla="*/ 35 h 67"/>
                <a:gd name="T12" fmla="*/ 38 w 61"/>
                <a:gd name="T13" fmla="*/ 21 h 67"/>
                <a:gd name="T14" fmla="*/ 43 w 61"/>
                <a:gd name="T15" fmla="*/ 10 h 67"/>
                <a:gd name="T16" fmla="*/ 41 w 61"/>
                <a:gd name="T17" fmla="*/ 1 h 67"/>
                <a:gd name="T18" fmla="*/ 35 w 61"/>
                <a:gd name="T19" fmla="*/ 3 h 67"/>
                <a:gd name="T20" fmla="*/ 38 w 61"/>
                <a:gd name="T21" fmla="*/ 4 h 67"/>
                <a:gd name="T22" fmla="*/ 37 w 61"/>
                <a:gd name="T23" fmla="*/ 12 h 67"/>
                <a:gd name="T24" fmla="*/ 32 w 61"/>
                <a:gd name="T25" fmla="*/ 17 h 67"/>
                <a:gd name="T26" fmla="*/ 21 w 61"/>
                <a:gd name="T27" fmla="*/ 5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"/>
                <a:gd name="T43" fmla="*/ 0 h 67"/>
                <a:gd name="T44" fmla="*/ 61 w 61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7" name="Freeform 84"/>
            <p:cNvSpPr>
              <a:spLocks/>
            </p:cNvSpPr>
            <p:nvPr/>
          </p:nvSpPr>
          <p:spPr bwMode="ltGray">
            <a:xfrm>
              <a:off x="4228" y="2619"/>
              <a:ext cx="32" cy="27"/>
            </a:xfrm>
            <a:custGeom>
              <a:avLst/>
              <a:gdLst>
                <a:gd name="T0" fmla="*/ 16 w 43"/>
                <a:gd name="T1" fmla="*/ 2 h 36"/>
                <a:gd name="T2" fmla="*/ 4 w 43"/>
                <a:gd name="T3" fmla="*/ 4 h 36"/>
                <a:gd name="T4" fmla="*/ 25 w 43"/>
                <a:gd name="T5" fmla="*/ 27 h 36"/>
                <a:gd name="T6" fmla="*/ 31 w 43"/>
                <a:gd name="T7" fmla="*/ 22 h 36"/>
                <a:gd name="T8" fmla="*/ 16 w 43"/>
                <a:gd name="T9" fmla="*/ 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36"/>
                <a:gd name="T17" fmla="*/ 43 w 4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8" name="Freeform 85"/>
            <p:cNvSpPr>
              <a:spLocks/>
            </p:cNvSpPr>
            <p:nvPr/>
          </p:nvSpPr>
          <p:spPr bwMode="ltGray">
            <a:xfrm>
              <a:off x="4207" y="2590"/>
              <a:ext cx="24" cy="31"/>
            </a:xfrm>
            <a:custGeom>
              <a:avLst/>
              <a:gdLst>
                <a:gd name="T0" fmla="*/ 16 w 32"/>
                <a:gd name="T1" fmla="*/ 0 h 41"/>
                <a:gd name="T2" fmla="*/ 0 w 32"/>
                <a:gd name="T3" fmla="*/ 20 h 41"/>
                <a:gd name="T4" fmla="*/ 12 w 32"/>
                <a:gd name="T5" fmla="*/ 18 h 41"/>
                <a:gd name="T6" fmla="*/ 14 w 32"/>
                <a:gd name="T7" fmla="*/ 22 h 41"/>
                <a:gd name="T8" fmla="*/ 12 w 32"/>
                <a:gd name="T9" fmla="*/ 26 h 41"/>
                <a:gd name="T10" fmla="*/ 22 w 32"/>
                <a:gd name="T11" fmla="*/ 16 h 41"/>
                <a:gd name="T12" fmla="*/ 18 w 32"/>
                <a:gd name="T13" fmla="*/ 7 h 41"/>
                <a:gd name="T14" fmla="*/ 16 w 32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41"/>
                <a:gd name="T26" fmla="*/ 32 w 32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79" name="Freeform 86"/>
            <p:cNvSpPr>
              <a:spLocks/>
            </p:cNvSpPr>
            <p:nvPr/>
          </p:nvSpPr>
          <p:spPr bwMode="ltGray">
            <a:xfrm>
              <a:off x="4241" y="2601"/>
              <a:ext cx="34" cy="24"/>
            </a:xfrm>
            <a:custGeom>
              <a:avLst/>
              <a:gdLst>
                <a:gd name="T0" fmla="*/ 16 w 45"/>
                <a:gd name="T1" fmla="*/ 0 h 32"/>
                <a:gd name="T2" fmla="*/ 0 w 45"/>
                <a:gd name="T3" fmla="*/ 5 h 32"/>
                <a:gd name="T4" fmla="*/ 20 w 45"/>
                <a:gd name="T5" fmla="*/ 23 h 32"/>
                <a:gd name="T6" fmla="*/ 34 w 45"/>
                <a:gd name="T7" fmla="*/ 18 h 32"/>
                <a:gd name="T8" fmla="*/ 17 w 45"/>
                <a:gd name="T9" fmla="*/ 7 h 32"/>
                <a:gd name="T10" fmla="*/ 16 w 45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32"/>
                <a:gd name="T20" fmla="*/ 45 w 45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0" name="Freeform 87"/>
            <p:cNvSpPr>
              <a:spLocks/>
            </p:cNvSpPr>
            <p:nvPr/>
          </p:nvSpPr>
          <p:spPr bwMode="ltGray">
            <a:xfrm>
              <a:off x="4192" y="2269"/>
              <a:ext cx="27" cy="55"/>
            </a:xfrm>
            <a:custGeom>
              <a:avLst/>
              <a:gdLst>
                <a:gd name="T0" fmla="*/ 23 w 35"/>
                <a:gd name="T1" fmla="*/ 0 h 74"/>
                <a:gd name="T2" fmla="*/ 16 w 35"/>
                <a:gd name="T3" fmla="*/ 11 h 74"/>
                <a:gd name="T4" fmla="*/ 7 w 35"/>
                <a:gd name="T5" fmla="*/ 27 h 74"/>
                <a:gd name="T6" fmla="*/ 0 w 35"/>
                <a:gd name="T7" fmla="*/ 44 h 74"/>
                <a:gd name="T8" fmla="*/ 6 w 35"/>
                <a:gd name="T9" fmla="*/ 55 h 74"/>
                <a:gd name="T10" fmla="*/ 15 w 35"/>
                <a:gd name="T11" fmla="*/ 44 h 74"/>
                <a:gd name="T12" fmla="*/ 27 w 35"/>
                <a:gd name="T13" fmla="*/ 24 h 74"/>
                <a:gd name="T14" fmla="*/ 23 w 35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74"/>
                <a:gd name="T26" fmla="*/ 35 w 35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1" name="Freeform 88"/>
            <p:cNvSpPr>
              <a:spLocks/>
            </p:cNvSpPr>
            <p:nvPr/>
          </p:nvSpPr>
          <p:spPr bwMode="ltGray">
            <a:xfrm>
              <a:off x="4243" y="2260"/>
              <a:ext cx="19" cy="55"/>
            </a:xfrm>
            <a:custGeom>
              <a:avLst/>
              <a:gdLst>
                <a:gd name="T0" fmla="*/ 10 w 25"/>
                <a:gd name="T1" fmla="*/ 5 h 73"/>
                <a:gd name="T2" fmla="*/ 3 w 25"/>
                <a:gd name="T3" fmla="*/ 6 h 73"/>
                <a:gd name="T4" fmla="*/ 0 w 25"/>
                <a:gd name="T5" fmla="*/ 17 h 73"/>
                <a:gd name="T6" fmla="*/ 11 w 25"/>
                <a:gd name="T7" fmla="*/ 31 h 73"/>
                <a:gd name="T8" fmla="*/ 19 w 25"/>
                <a:gd name="T9" fmla="*/ 42 h 73"/>
                <a:gd name="T10" fmla="*/ 12 w 25"/>
                <a:gd name="T11" fmla="*/ 15 h 73"/>
                <a:gd name="T12" fmla="*/ 10 w 25"/>
                <a:gd name="T13" fmla="*/ 5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73"/>
                <a:gd name="T23" fmla="*/ 25 w 25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2" name="Freeform 89"/>
            <p:cNvSpPr>
              <a:spLocks/>
            </p:cNvSpPr>
            <p:nvPr/>
          </p:nvSpPr>
          <p:spPr bwMode="ltGray">
            <a:xfrm>
              <a:off x="4265" y="2243"/>
              <a:ext cx="10" cy="25"/>
            </a:xfrm>
            <a:custGeom>
              <a:avLst/>
              <a:gdLst>
                <a:gd name="T0" fmla="*/ 8 w 14"/>
                <a:gd name="T1" fmla="*/ 0 h 33"/>
                <a:gd name="T2" fmla="*/ 1 w 14"/>
                <a:gd name="T3" fmla="*/ 8 h 33"/>
                <a:gd name="T4" fmla="*/ 8 w 14"/>
                <a:gd name="T5" fmla="*/ 19 h 33"/>
                <a:gd name="T6" fmla="*/ 8 w 1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33"/>
                <a:gd name="T14" fmla="*/ 14 w 14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3" name="Freeform 90"/>
            <p:cNvSpPr>
              <a:spLocks/>
            </p:cNvSpPr>
            <p:nvPr/>
          </p:nvSpPr>
          <p:spPr bwMode="ltGray">
            <a:xfrm>
              <a:off x="4275" y="2255"/>
              <a:ext cx="21" cy="48"/>
            </a:xfrm>
            <a:custGeom>
              <a:avLst/>
              <a:gdLst>
                <a:gd name="T0" fmla="*/ 4 w 28"/>
                <a:gd name="T1" fmla="*/ 0 h 64"/>
                <a:gd name="T2" fmla="*/ 8 w 28"/>
                <a:gd name="T3" fmla="*/ 10 h 64"/>
                <a:gd name="T4" fmla="*/ 15 w 28"/>
                <a:gd name="T5" fmla="*/ 16 h 64"/>
                <a:gd name="T6" fmla="*/ 6 w 28"/>
                <a:gd name="T7" fmla="*/ 29 h 64"/>
                <a:gd name="T8" fmla="*/ 0 w 28"/>
                <a:gd name="T9" fmla="*/ 42 h 64"/>
                <a:gd name="T10" fmla="*/ 8 w 28"/>
                <a:gd name="T11" fmla="*/ 43 h 64"/>
                <a:gd name="T12" fmla="*/ 20 w 28"/>
                <a:gd name="T13" fmla="*/ 19 h 64"/>
                <a:gd name="T14" fmla="*/ 4 w 28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64"/>
                <a:gd name="T26" fmla="*/ 28 w 28"/>
                <a:gd name="T27" fmla="*/ 64 h 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4" name="Freeform 91"/>
            <p:cNvSpPr>
              <a:spLocks/>
            </p:cNvSpPr>
            <p:nvPr/>
          </p:nvSpPr>
          <p:spPr bwMode="ltGray">
            <a:xfrm>
              <a:off x="4006" y="2324"/>
              <a:ext cx="12" cy="27"/>
            </a:xfrm>
            <a:custGeom>
              <a:avLst/>
              <a:gdLst>
                <a:gd name="T0" fmla="*/ 10 w 16"/>
                <a:gd name="T1" fmla="*/ 2 h 36"/>
                <a:gd name="T2" fmla="*/ 0 w 16"/>
                <a:gd name="T3" fmla="*/ 5 h 36"/>
                <a:gd name="T4" fmla="*/ 6 w 16"/>
                <a:gd name="T5" fmla="*/ 16 h 36"/>
                <a:gd name="T6" fmla="*/ 10 w 16"/>
                <a:gd name="T7" fmla="*/ 2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6"/>
                <a:gd name="T14" fmla="*/ 16 w 16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5" name="Freeform 92"/>
            <p:cNvSpPr>
              <a:spLocks/>
            </p:cNvSpPr>
            <p:nvPr/>
          </p:nvSpPr>
          <p:spPr bwMode="ltGray">
            <a:xfrm>
              <a:off x="3996" y="2301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6" name="Freeform 93"/>
            <p:cNvSpPr>
              <a:spLocks/>
            </p:cNvSpPr>
            <p:nvPr/>
          </p:nvSpPr>
          <p:spPr bwMode="ltGray">
            <a:xfrm>
              <a:off x="3992" y="2283"/>
              <a:ext cx="12" cy="14"/>
            </a:xfrm>
            <a:custGeom>
              <a:avLst/>
              <a:gdLst>
                <a:gd name="T0" fmla="*/ 7 w 16"/>
                <a:gd name="T1" fmla="*/ 4 h 19"/>
                <a:gd name="T2" fmla="*/ 0 w 16"/>
                <a:gd name="T3" fmla="*/ 7 h 19"/>
                <a:gd name="T4" fmla="*/ 9 w 16"/>
                <a:gd name="T5" fmla="*/ 14 h 19"/>
                <a:gd name="T6" fmla="*/ 7 w 16"/>
                <a:gd name="T7" fmla="*/ 4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9"/>
                <a:gd name="T14" fmla="*/ 16 w 16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7" name="Freeform 94"/>
            <p:cNvSpPr>
              <a:spLocks/>
            </p:cNvSpPr>
            <p:nvPr/>
          </p:nvSpPr>
          <p:spPr bwMode="ltGray">
            <a:xfrm>
              <a:off x="3980" y="2243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8" name="Freeform 95"/>
            <p:cNvSpPr>
              <a:spLocks/>
            </p:cNvSpPr>
            <p:nvPr/>
          </p:nvSpPr>
          <p:spPr bwMode="ltGray">
            <a:xfrm>
              <a:off x="3982" y="2268"/>
              <a:ext cx="16" cy="13"/>
            </a:xfrm>
            <a:custGeom>
              <a:avLst/>
              <a:gdLst>
                <a:gd name="T0" fmla="*/ 9 w 22"/>
                <a:gd name="T1" fmla="*/ 0 h 18"/>
                <a:gd name="T2" fmla="*/ 14 w 22"/>
                <a:gd name="T3" fmla="*/ 13 h 18"/>
                <a:gd name="T4" fmla="*/ 10 w 22"/>
                <a:gd name="T5" fmla="*/ 4 h 18"/>
                <a:gd name="T6" fmla="*/ 9 w 2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18"/>
                <a:gd name="T14" fmla="*/ 22 w 2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89" name="Freeform 96"/>
            <p:cNvSpPr>
              <a:spLocks/>
            </p:cNvSpPr>
            <p:nvPr/>
          </p:nvSpPr>
          <p:spPr bwMode="ltGray">
            <a:xfrm>
              <a:off x="4818" y="2891"/>
              <a:ext cx="45" cy="60"/>
            </a:xfrm>
            <a:custGeom>
              <a:avLst/>
              <a:gdLst>
                <a:gd name="T0" fmla="*/ 8 w 60"/>
                <a:gd name="T1" fmla="*/ 5 h 81"/>
                <a:gd name="T2" fmla="*/ 2 w 60"/>
                <a:gd name="T3" fmla="*/ 13 h 81"/>
                <a:gd name="T4" fmla="*/ 11 w 60"/>
                <a:gd name="T5" fmla="*/ 29 h 81"/>
                <a:gd name="T6" fmla="*/ 20 w 60"/>
                <a:gd name="T7" fmla="*/ 40 h 81"/>
                <a:gd name="T8" fmla="*/ 30 w 60"/>
                <a:gd name="T9" fmla="*/ 47 h 81"/>
                <a:gd name="T10" fmla="*/ 38 w 60"/>
                <a:gd name="T11" fmla="*/ 60 h 81"/>
                <a:gd name="T12" fmla="*/ 39 w 60"/>
                <a:gd name="T13" fmla="*/ 42 h 81"/>
                <a:gd name="T14" fmla="*/ 32 w 60"/>
                <a:gd name="T15" fmla="*/ 27 h 81"/>
                <a:gd name="T16" fmla="*/ 19 w 60"/>
                <a:gd name="T17" fmla="*/ 13 h 81"/>
                <a:gd name="T18" fmla="*/ 8 w 60"/>
                <a:gd name="T19" fmla="*/ 5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81"/>
                <a:gd name="T32" fmla="*/ 60 w 60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0" name="Freeform 97"/>
            <p:cNvSpPr>
              <a:spLocks/>
            </p:cNvSpPr>
            <p:nvPr/>
          </p:nvSpPr>
          <p:spPr bwMode="ltGray">
            <a:xfrm>
              <a:off x="5049" y="2842"/>
              <a:ext cx="53" cy="46"/>
            </a:xfrm>
            <a:custGeom>
              <a:avLst/>
              <a:gdLst>
                <a:gd name="T0" fmla="*/ 21 w 71"/>
                <a:gd name="T1" fmla="*/ 17 h 61"/>
                <a:gd name="T2" fmla="*/ 10 w 71"/>
                <a:gd name="T3" fmla="*/ 24 h 61"/>
                <a:gd name="T4" fmla="*/ 1 w 71"/>
                <a:gd name="T5" fmla="*/ 33 h 61"/>
                <a:gd name="T6" fmla="*/ 10 w 71"/>
                <a:gd name="T7" fmla="*/ 44 h 61"/>
                <a:gd name="T8" fmla="*/ 21 w 71"/>
                <a:gd name="T9" fmla="*/ 33 h 61"/>
                <a:gd name="T10" fmla="*/ 30 w 71"/>
                <a:gd name="T11" fmla="*/ 17 h 61"/>
                <a:gd name="T12" fmla="*/ 41 w 71"/>
                <a:gd name="T13" fmla="*/ 0 h 61"/>
                <a:gd name="T14" fmla="*/ 53 w 71"/>
                <a:gd name="T15" fmla="*/ 8 h 61"/>
                <a:gd name="T16" fmla="*/ 26 w 71"/>
                <a:gd name="T17" fmla="*/ 17 h 61"/>
                <a:gd name="T18" fmla="*/ 21 w 71"/>
                <a:gd name="T19" fmla="*/ 17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61"/>
                <a:gd name="T32" fmla="*/ 71 w 71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1" name="Freeform 98"/>
            <p:cNvSpPr>
              <a:spLocks/>
            </p:cNvSpPr>
            <p:nvPr/>
          </p:nvSpPr>
          <p:spPr bwMode="ltGray">
            <a:xfrm>
              <a:off x="4889" y="2817"/>
              <a:ext cx="17" cy="23"/>
            </a:xfrm>
            <a:custGeom>
              <a:avLst/>
              <a:gdLst>
                <a:gd name="T0" fmla="*/ 7 w 23"/>
                <a:gd name="T1" fmla="*/ 0 h 30"/>
                <a:gd name="T2" fmla="*/ 0 w 23"/>
                <a:gd name="T3" fmla="*/ 11 h 30"/>
                <a:gd name="T4" fmla="*/ 9 w 23"/>
                <a:gd name="T5" fmla="*/ 23 h 30"/>
                <a:gd name="T6" fmla="*/ 7 w 23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30"/>
                <a:gd name="T14" fmla="*/ 23 w 23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2" name="Freeform 99"/>
            <p:cNvSpPr>
              <a:spLocks/>
            </p:cNvSpPr>
            <p:nvPr/>
          </p:nvSpPr>
          <p:spPr bwMode="ltGray">
            <a:xfrm>
              <a:off x="4881" y="2795"/>
              <a:ext cx="20" cy="17"/>
            </a:xfrm>
            <a:custGeom>
              <a:avLst/>
              <a:gdLst>
                <a:gd name="T0" fmla="*/ 15 w 26"/>
                <a:gd name="T1" fmla="*/ 0 h 23"/>
                <a:gd name="T2" fmla="*/ 0 w 26"/>
                <a:gd name="T3" fmla="*/ 10 h 23"/>
                <a:gd name="T4" fmla="*/ 16 w 26"/>
                <a:gd name="T5" fmla="*/ 15 h 23"/>
                <a:gd name="T6" fmla="*/ 15 w 26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3"/>
                <a:gd name="T14" fmla="*/ 26 w 26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3" name="Freeform 100"/>
            <p:cNvSpPr>
              <a:spLocks/>
            </p:cNvSpPr>
            <p:nvPr/>
          </p:nvSpPr>
          <p:spPr bwMode="ltGray">
            <a:xfrm>
              <a:off x="4728" y="2601"/>
              <a:ext cx="24" cy="33"/>
            </a:xfrm>
            <a:custGeom>
              <a:avLst/>
              <a:gdLst>
                <a:gd name="T0" fmla="*/ 21 w 32"/>
                <a:gd name="T1" fmla="*/ 0 h 44"/>
                <a:gd name="T2" fmla="*/ 7 w 32"/>
                <a:gd name="T3" fmla="*/ 8 h 44"/>
                <a:gd name="T4" fmla="*/ 9 w 32"/>
                <a:gd name="T5" fmla="*/ 24 h 44"/>
                <a:gd name="T6" fmla="*/ 18 w 32"/>
                <a:gd name="T7" fmla="*/ 27 h 44"/>
                <a:gd name="T8" fmla="*/ 21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4" name="Freeform 101"/>
            <p:cNvSpPr>
              <a:spLocks/>
            </p:cNvSpPr>
            <p:nvPr/>
          </p:nvSpPr>
          <p:spPr bwMode="ltGray">
            <a:xfrm>
              <a:off x="4762" y="2644"/>
              <a:ext cx="26" cy="33"/>
            </a:xfrm>
            <a:custGeom>
              <a:avLst/>
              <a:gdLst>
                <a:gd name="T0" fmla="*/ 23 w 34"/>
                <a:gd name="T1" fmla="*/ 0 h 44"/>
                <a:gd name="T2" fmla="*/ 8 w 34"/>
                <a:gd name="T3" fmla="*/ 7 h 44"/>
                <a:gd name="T4" fmla="*/ 11 w 34"/>
                <a:gd name="T5" fmla="*/ 24 h 44"/>
                <a:gd name="T6" fmla="*/ 20 w 34"/>
                <a:gd name="T7" fmla="*/ 27 h 44"/>
                <a:gd name="T8" fmla="*/ 23 w 3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4"/>
                <a:gd name="T17" fmla="*/ 34 w 3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5" name="Freeform 102"/>
            <p:cNvSpPr>
              <a:spLocks/>
            </p:cNvSpPr>
            <p:nvPr/>
          </p:nvSpPr>
          <p:spPr bwMode="ltGray">
            <a:xfrm>
              <a:off x="4789" y="2707"/>
              <a:ext cx="28" cy="28"/>
            </a:xfrm>
            <a:custGeom>
              <a:avLst/>
              <a:gdLst>
                <a:gd name="T0" fmla="*/ 25 w 38"/>
                <a:gd name="T1" fmla="*/ 2 h 37"/>
                <a:gd name="T2" fmla="*/ 7 w 38"/>
                <a:gd name="T3" fmla="*/ 2 h 37"/>
                <a:gd name="T4" fmla="*/ 10 w 38"/>
                <a:gd name="T5" fmla="*/ 19 h 37"/>
                <a:gd name="T6" fmla="*/ 19 w 38"/>
                <a:gd name="T7" fmla="*/ 22 h 37"/>
                <a:gd name="T8" fmla="*/ 25 w 38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7"/>
                <a:gd name="T17" fmla="*/ 38 w 38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6" name="Freeform 103"/>
            <p:cNvSpPr>
              <a:spLocks/>
            </p:cNvSpPr>
            <p:nvPr/>
          </p:nvSpPr>
          <p:spPr bwMode="ltGray">
            <a:xfrm>
              <a:off x="4823" y="2697"/>
              <a:ext cx="28" cy="26"/>
            </a:xfrm>
            <a:custGeom>
              <a:avLst/>
              <a:gdLst>
                <a:gd name="T0" fmla="*/ 25 w 38"/>
                <a:gd name="T1" fmla="*/ 2 h 34"/>
                <a:gd name="T2" fmla="*/ 7 w 38"/>
                <a:gd name="T3" fmla="*/ 2 h 34"/>
                <a:gd name="T4" fmla="*/ 12 w 38"/>
                <a:gd name="T5" fmla="*/ 17 h 34"/>
                <a:gd name="T6" fmla="*/ 20 w 38"/>
                <a:gd name="T7" fmla="*/ 17 h 34"/>
                <a:gd name="T8" fmla="*/ 25 w 38"/>
                <a:gd name="T9" fmla="*/ 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4"/>
                <a:gd name="T17" fmla="*/ 38 w 3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7" name="Freeform 104"/>
            <p:cNvSpPr>
              <a:spLocks/>
            </p:cNvSpPr>
            <p:nvPr/>
          </p:nvSpPr>
          <p:spPr bwMode="ltGray">
            <a:xfrm>
              <a:off x="4813" y="2661"/>
              <a:ext cx="26" cy="20"/>
            </a:xfrm>
            <a:custGeom>
              <a:avLst/>
              <a:gdLst>
                <a:gd name="T0" fmla="*/ 23 w 35"/>
                <a:gd name="T1" fmla="*/ 1 h 27"/>
                <a:gd name="T2" fmla="*/ 7 w 35"/>
                <a:gd name="T3" fmla="*/ 1 h 27"/>
                <a:gd name="T4" fmla="*/ 10 w 35"/>
                <a:gd name="T5" fmla="*/ 11 h 27"/>
                <a:gd name="T6" fmla="*/ 19 w 35"/>
                <a:gd name="T7" fmla="*/ 14 h 27"/>
                <a:gd name="T8" fmla="*/ 23 w 35"/>
                <a:gd name="T9" fmla="*/ 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7"/>
                <a:gd name="T17" fmla="*/ 35 w 3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8" name="Freeform 105"/>
            <p:cNvSpPr>
              <a:spLocks/>
            </p:cNvSpPr>
            <p:nvPr/>
          </p:nvSpPr>
          <p:spPr bwMode="ltGray">
            <a:xfrm>
              <a:off x="4787" y="2636"/>
              <a:ext cx="26" cy="35"/>
            </a:xfrm>
            <a:custGeom>
              <a:avLst/>
              <a:gdLst>
                <a:gd name="T0" fmla="*/ 21 w 35"/>
                <a:gd name="T1" fmla="*/ 12 h 47"/>
                <a:gd name="T2" fmla="*/ 14 w 35"/>
                <a:gd name="T3" fmla="*/ 1 h 47"/>
                <a:gd name="T4" fmla="*/ 7 w 35"/>
                <a:gd name="T5" fmla="*/ 19 h 47"/>
                <a:gd name="T6" fmla="*/ 14 w 35"/>
                <a:gd name="T7" fmla="*/ 26 h 47"/>
                <a:gd name="T8" fmla="*/ 20 w 35"/>
                <a:gd name="T9" fmla="*/ 22 h 47"/>
                <a:gd name="T10" fmla="*/ 21 w 35"/>
                <a:gd name="T11" fmla="*/ 12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7"/>
                <a:gd name="T20" fmla="*/ 35 w 35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899" name="Freeform 106"/>
            <p:cNvSpPr>
              <a:spLocks/>
            </p:cNvSpPr>
            <p:nvPr/>
          </p:nvSpPr>
          <p:spPr bwMode="ltGray">
            <a:xfrm>
              <a:off x="4755" y="2620"/>
              <a:ext cx="24" cy="26"/>
            </a:xfrm>
            <a:custGeom>
              <a:avLst/>
              <a:gdLst>
                <a:gd name="T0" fmla="*/ 16 w 32"/>
                <a:gd name="T1" fmla="*/ 7 h 35"/>
                <a:gd name="T2" fmla="*/ 7 w 32"/>
                <a:gd name="T3" fmla="*/ 1 h 35"/>
                <a:gd name="T4" fmla="*/ 9 w 32"/>
                <a:gd name="T5" fmla="*/ 17 h 35"/>
                <a:gd name="T6" fmla="*/ 18 w 32"/>
                <a:gd name="T7" fmla="*/ 20 h 35"/>
                <a:gd name="T8" fmla="*/ 16 w 32"/>
                <a:gd name="T9" fmla="*/ 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0" name="Freeform 107"/>
            <p:cNvSpPr>
              <a:spLocks/>
            </p:cNvSpPr>
            <p:nvPr/>
          </p:nvSpPr>
          <p:spPr bwMode="ltGray">
            <a:xfrm>
              <a:off x="4795" y="2673"/>
              <a:ext cx="24" cy="26"/>
            </a:xfrm>
            <a:custGeom>
              <a:avLst/>
              <a:gdLst>
                <a:gd name="T0" fmla="*/ 16 w 32"/>
                <a:gd name="T1" fmla="*/ 7 h 35"/>
                <a:gd name="T2" fmla="*/ 7 w 32"/>
                <a:gd name="T3" fmla="*/ 1 h 35"/>
                <a:gd name="T4" fmla="*/ 9 w 32"/>
                <a:gd name="T5" fmla="*/ 17 h 35"/>
                <a:gd name="T6" fmla="*/ 18 w 32"/>
                <a:gd name="T7" fmla="*/ 20 h 35"/>
                <a:gd name="T8" fmla="*/ 16 w 32"/>
                <a:gd name="T9" fmla="*/ 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1" name="Freeform 108"/>
            <p:cNvSpPr>
              <a:spLocks/>
            </p:cNvSpPr>
            <p:nvPr/>
          </p:nvSpPr>
          <p:spPr bwMode="ltGray">
            <a:xfrm>
              <a:off x="2526" y="1398"/>
              <a:ext cx="761" cy="542"/>
            </a:xfrm>
            <a:custGeom>
              <a:avLst/>
              <a:gdLst>
                <a:gd name="T0" fmla="*/ 78 w 1016"/>
                <a:gd name="T1" fmla="*/ 495 h 723"/>
                <a:gd name="T2" fmla="*/ 4 w 1016"/>
                <a:gd name="T3" fmla="*/ 493 h 723"/>
                <a:gd name="T4" fmla="*/ 19 w 1016"/>
                <a:gd name="T5" fmla="*/ 412 h 723"/>
                <a:gd name="T6" fmla="*/ 91 w 1016"/>
                <a:gd name="T7" fmla="*/ 396 h 723"/>
                <a:gd name="T8" fmla="*/ 87 w 1016"/>
                <a:gd name="T9" fmla="*/ 331 h 723"/>
                <a:gd name="T10" fmla="*/ 130 w 1016"/>
                <a:gd name="T11" fmla="*/ 304 h 723"/>
                <a:gd name="T12" fmla="*/ 207 w 1016"/>
                <a:gd name="T13" fmla="*/ 272 h 723"/>
                <a:gd name="T14" fmla="*/ 246 w 1016"/>
                <a:gd name="T15" fmla="*/ 216 h 723"/>
                <a:gd name="T16" fmla="*/ 275 w 1016"/>
                <a:gd name="T17" fmla="*/ 232 h 723"/>
                <a:gd name="T18" fmla="*/ 356 w 1016"/>
                <a:gd name="T19" fmla="*/ 239 h 723"/>
                <a:gd name="T20" fmla="*/ 404 w 1016"/>
                <a:gd name="T21" fmla="*/ 198 h 723"/>
                <a:gd name="T22" fmla="*/ 441 w 1016"/>
                <a:gd name="T23" fmla="*/ 178 h 723"/>
                <a:gd name="T24" fmla="*/ 431 w 1016"/>
                <a:gd name="T25" fmla="*/ 165 h 723"/>
                <a:gd name="T26" fmla="*/ 433 w 1016"/>
                <a:gd name="T27" fmla="*/ 91 h 723"/>
                <a:gd name="T28" fmla="*/ 381 w 1016"/>
                <a:gd name="T29" fmla="*/ 106 h 723"/>
                <a:gd name="T30" fmla="*/ 361 w 1016"/>
                <a:gd name="T31" fmla="*/ 181 h 723"/>
                <a:gd name="T32" fmla="*/ 303 w 1016"/>
                <a:gd name="T33" fmla="*/ 216 h 723"/>
                <a:gd name="T34" fmla="*/ 252 w 1016"/>
                <a:gd name="T35" fmla="*/ 196 h 723"/>
                <a:gd name="T36" fmla="*/ 223 w 1016"/>
                <a:gd name="T37" fmla="*/ 146 h 723"/>
                <a:gd name="T38" fmla="*/ 286 w 1016"/>
                <a:gd name="T39" fmla="*/ 88 h 723"/>
                <a:gd name="T40" fmla="*/ 352 w 1016"/>
                <a:gd name="T41" fmla="*/ 19 h 723"/>
                <a:gd name="T42" fmla="*/ 430 w 1016"/>
                <a:gd name="T43" fmla="*/ 3 h 723"/>
                <a:gd name="T44" fmla="*/ 484 w 1016"/>
                <a:gd name="T45" fmla="*/ 21 h 723"/>
                <a:gd name="T46" fmla="*/ 556 w 1016"/>
                <a:gd name="T47" fmla="*/ 32 h 723"/>
                <a:gd name="T48" fmla="*/ 598 w 1016"/>
                <a:gd name="T49" fmla="*/ 61 h 723"/>
                <a:gd name="T50" fmla="*/ 621 w 1016"/>
                <a:gd name="T51" fmla="*/ 68 h 723"/>
                <a:gd name="T52" fmla="*/ 657 w 1016"/>
                <a:gd name="T53" fmla="*/ 34 h 723"/>
                <a:gd name="T54" fmla="*/ 680 w 1016"/>
                <a:gd name="T55" fmla="*/ 36 h 723"/>
                <a:gd name="T56" fmla="*/ 756 w 1016"/>
                <a:gd name="T57" fmla="*/ 86 h 723"/>
                <a:gd name="T58" fmla="*/ 720 w 1016"/>
                <a:gd name="T59" fmla="*/ 502 h 723"/>
                <a:gd name="T60" fmla="*/ 626 w 1016"/>
                <a:gd name="T61" fmla="*/ 542 h 723"/>
                <a:gd name="T62" fmla="*/ 557 w 1016"/>
                <a:gd name="T63" fmla="*/ 499 h 723"/>
                <a:gd name="T64" fmla="*/ 491 w 1016"/>
                <a:gd name="T65" fmla="*/ 475 h 723"/>
                <a:gd name="T66" fmla="*/ 563 w 1016"/>
                <a:gd name="T67" fmla="*/ 410 h 723"/>
                <a:gd name="T68" fmla="*/ 628 w 1016"/>
                <a:gd name="T69" fmla="*/ 425 h 723"/>
                <a:gd name="T70" fmla="*/ 661 w 1016"/>
                <a:gd name="T71" fmla="*/ 396 h 723"/>
                <a:gd name="T72" fmla="*/ 640 w 1016"/>
                <a:gd name="T73" fmla="*/ 335 h 723"/>
                <a:gd name="T74" fmla="*/ 578 w 1016"/>
                <a:gd name="T75" fmla="*/ 392 h 723"/>
                <a:gd name="T76" fmla="*/ 507 w 1016"/>
                <a:gd name="T77" fmla="*/ 394 h 723"/>
                <a:gd name="T78" fmla="*/ 450 w 1016"/>
                <a:gd name="T79" fmla="*/ 432 h 723"/>
                <a:gd name="T80" fmla="*/ 446 w 1016"/>
                <a:gd name="T81" fmla="*/ 500 h 723"/>
                <a:gd name="T82" fmla="*/ 395 w 1016"/>
                <a:gd name="T83" fmla="*/ 445 h 723"/>
                <a:gd name="T84" fmla="*/ 327 w 1016"/>
                <a:gd name="T85" fmla="*/ 385 h 723"/>
                <a:gd name="T86" fmla="*/ 327 w 1016"/>
                <a:gd name="T87" fmla="*/ 419 h 723"/>
                <a:gd name="T88" fmla="*/ 381 w 1016"/>
                <a:gd name="T89" fmla="*/ 446 h 723"/>
                <a:gd name="T90" fmla="*/ 341 w 1016"/>
                <a:gd name="T91" fmla="*/ 455 h 723"/>
                <a:gd name="T92" fmla="*/ 271 w 1016"/>
                <a:gd name="T93" fmla="*/ 424 h 723"/>
                <a:gd name="T94" fmla="*/ 242 w 1016"/>
                <a:gd name="T95" fmla="*/ 460 h 723"/>
                <a:gd name="T96" fmla="*/ 242 w 1016"/>
                <a:gd name="T97" fmla="*/ 392 h 723"/>
                <a:gd name="T98" fmla="*/ 181 w 1016"/>
                <a:gd name="T99" fmla="*/ 401 h 723"/>
                <a:gd name="T100" fmla="*/ 145 w 1016"/>
                <a:gd name="T101" fmla="*/ 439 h 72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16"/>
                <a:gd name="T154" fmla="*/ 0 h 723"/>
                <a:gd name="T155" fmla="*/ 1016 w 1016"/>
                <a:gd name="T156" fmla="*/ 723 h 72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16" h="723">
                  <a:moveTo>
                    <a:pt x="214" y="612"/>
                  </a:moveTo>
                  <a:cubicBezTo>
                    <a:pt x="204" y="613"/>
                    <a:pt x="199" y="613"/>
                    <a:pt x="191" y="618"/>
                  </a:cubicBezTo>
                  <a:cubicBezTo>
                    <a:pt x="184" y="627"/>
                    <a:pt x="178" y="635"/>
                    <a:pt x="167" y="637"/>
                  </a:cubicBezTo>
                  <a:cubicBezTo>
                    <a:pt x="162" y="639"/>
                    <a:pt x="158" y="640"/>
                    <a:pt x="154" y="643"/>
                  </a:cubicBezTo>
                  <a:cubicBezTo>
                    <a:pt x="143" y="661"/>
                    <a:pt x="124" y="659"/>
                    <a:pt x="104" y="660"/>
                  </a:cubicBezTo>
                  <a:cubicBezTo>
                    <a:pt x="99" y="661"/>
                    <a:pt x="94" y="663"/>
                    <a:pt x="89" y="664"/>
                  </a:cubicBezTo>
                  <a:cubicBezTo>
                    <a:pt x="83" y="663"/>
                    <a:pt x="80" y="660"/>
                    <a:pt x="74" y="658"/>
                  </a:cubicBezTo>
                  <a:cubicBezTo>
                    <a:pt x="68" y="652"/>
                    <a:pt x="60" y="647"/>
                    <a:pt x="52" y="643"/>
                  </a:cubicBezTo>
                  <a:cubicBezTo>
                    <a:pt x="42" y="645"/>
                    <a:pt x="33" y="648"/>
                    <a:pt x="23" y="649"/>
                  </a:cubicBezTo>
                  <a:cubicBezTo>
                    <a:pt x="17" y="652"/>
                    <a:pt x="11" y="653"/>
                    <a:pt x="5" y="657"/>
                  </a:cubicBezTo>
                  <a:cubicBezTo>
                    <a:pt x="0" y="648"/>
                    <a:pt x="3" y="639"/>
                    <a:pt x="7" y="630"/>
                  </a:cubicBezTo>
                  <a:cubicBezTo>
                    <a:pt x="8" y="623"/>
                    <a:pt x="11" y="623"/>
                    <a:pt x="17" y="627"/>
                  </a:cubicBezTo>
                  <a:cubicBezTo>
                    <a:pt x="24" y="615"/>
                    <a:pt x="21" y="609"/>
                    <a:pt x="14" y="598"/>
                  </a:cubicBezTo>
                  <a:cubicBezTo>
                    <a:pt x="13" y="589"/>
                    <a:pt x="15" y="589"/>
                    <a:pt x="23" y="588"/>
                  </a:cubicBezTo>
                  <a:cubicBezTo>
                    <a:pt x="36" y="583"/>
                    <a:pt x="30" y="561"/>
                    <a:pt x="26" y="550"/>
                  </a:cubicBezTo>
                  <a:cubicBezTo>
                    <a:pt x="25" y="543"/>
                    <a:pt x="21" y="537"/>
                    <a:pt x="17" y="531"/>
                  </a:cubicBezTo>
                  <a:cubicBezTo>
                    <a:pt x="21" y="518"/>
                    <a:pt x="38" y="521"/>
                    <a:pt x="50" y="519"/>
                  </a:cubicBezTo>
                  <a:cubicBezTo>
                    <a:pt x="66" y="509"/>
                    <a:pt x="61" y="509"/>
                    <a:pt x="88" y="514"/>
                  </a:cubicBezTo>
                  <a:cubicBezTo>
                    <a:pt x="93" y="518"/>
                    <a:pt x="97" y="519"/>
                    <a:pt x="103" y="520"/>
                  </a:cubicBezTo>
                  <a:cubicBezTo>
                    <a:pt x="109" y="523"/>
                    <a:pt x="115" y="526"/>
                    <a:pt x="121" y="528"/>
                  </a:cubicBezTo>
                  <a:cubicBezTo>
                    <a:pt x="130" y="526"/>
                    <a:pt x="139" y="523"/>
                    <a:pt x="148" y="522"/>
                  </a:cubicBezTo>
                  <a:cubicBezTo>
                    <a:pt x="153" y="519"/>
                    <a:pt x="157" y="518"/>
                    <a:pt x="160" y="513"/>
                  </a:cubicBezTo>
                  <a:cubicBezTo>
                    <a:pt x="162" y="504"/>
                    <a:pt x="162" y="494"/>
                    <a:pt x="166" y="486"/>
                  </a:cubicBezTo>
                  <a:cubicBezTo>
                    <a:pt x="169" y="472"/>
                    <a:pt x="169" y="447"/>
                    <a:pt x="152" y="444"/>
                  </a:cubicBezTo>
                  <a:cubicBezTo>
                    <a:pt x="136" y="436"/>
                    <a:pt x="165" y="450"/>
                    <a:pt x="116" y="441"/>
                  </a:cubicBezTo>
                  <a:cubicBezTo>
                    <a:pt x="113" y="440"/>
                    <a:pt x="114" y="435"/>
                    <a:pt x="112" y="432"/>
                  </a:cubicBezTo>
                  <a:cubicBezTo>
                    <a:pt x="113" y="409"/>
                    <a:pt x="109" y="418"/>
                    <a:pt x="122" y="412"/>
                  </a:cubicBezTo>
                  <a:cubicBezTo>
                    <a:pt x="130" y="413"/>
                    <a:pt x="145" y="420"/>
                    <a:pt x="145" y="420"/>
                  </a:cubicBezTo>
                  <a:cubicBezTo>
                    <a:pt x="150" y="418"/>
                    <a:pt x="156" y="418"/>
                    <a:pt x="161" y="415"/>
                  </a:cubicBezTo>
                  <a:cubicBezTo>
                    <a:pt x="165" y="410"/>
                    <a:pt x="168" y="409"/>
                    <a:pt x="173" y="406"/>
                  </a:cubicBezTo>
                  <a:cubicBezTo>
                    <a:pt x="178" y="418"/>
                    <a:pt x="184" y="405"/>
                    <a:pt x="191" y="403"/>
                  </a:cubicBezTo>
                  <a:cubicBezTo>
                    <a:pt x="196" y="402"/>
                    <a:pt x="201" y="402"/>
                    <a:pt x="206" y="402"/>
                  </a:cubicBezTo>
                  <a:cubicBezTo>
                    <a:pt x="217" y="398"/>
                    <a:pt x="225" y="394"/>
                    <a:pt x="235" y="388"/>
                  </a:cubicBezTo>
                  <a:cubicBezTo>
                    <a:pt x="237" y="374"/>
                    <a:pt x="242" y="376"/>
                    <a:pt x="257" y="375"/>
                  </a:cubicBezTo>
                  <a:cubicBezTo>
                    <a:pt x="264" y="371"/>
                    <a:pt x="270" y="367"/>
                    <a:pt x="277" y="363"/>
                  </a:cubicBezTo>
                  <a:cubicBezTo>
                    <a:pt x="280" y="357"/>
                    <a:pt x="283" y="354"/>
                    <a:pt x="289" y="351"/>
                  </a:cubicBezTo>
                  <a:cubicBezTo>
                    <a:pt x="292" y="345"/>
                    <a:pt x="295" y="342"/>
                    <a:pt x="301" y="339"/>
                  </a:cubicBezTo>
                  <a:cubicBezTo>
                    <a:pt x="306" y="331"/>
                    <a:pt x="305" y="330"/>
                    <a:pt x="314" y="331"/>
                  </a:cubicBezTo>
                  <a:cubicBezTo>
                    <a:pt x="319" y="339"/>
                    <a:pt x="322" y="337"/>
                    <a:pt x="332" y="336"/>
                  </a:cubicBezTo>
                  <a:cubicBezTo>
                    <a:pt x="340" y="322"/>
                    <a:pt x="339" y="301"/>
                    <a:pt x="329" y="288"/>
                  </a:cubicBezTo>
                  <a:cubicBezTo>
                    <a:pt x="331" y="271"/>
                    <a:pt x="330" y="270"/>
                    <a:pt x="346" y="273"/>
                  </a:cubicBezTo>
                  <a:cubicBezTo>
                    <a:pt x="354" y="271"/>
                    <a:pt x="360" y="268"/>
                    <a:pt x="367" y="265"/>
                  </a:cubicBezTo>
                  <a:cubicBezTo>
                    <a:pt x="372" y="271"/>
                    <a:pt x="375" y="277"/>
                    <a:pt x="380" y="283"/>
                  </a:cubicBezTo>
                  <a:cubicBezTo>
                    <a:pt x="378" y="292"/>
                    <a:pt x="368" y="295"/>
                    <a:pt x="361" y="300"/>
                  </a:cubicBezTo>
                  <a:cubicBezTo>
                    <a:pt x="358" y="307"/>
                    <a:pt x="360" y="309"/>
                    <a:pt x="367" y="310"/>
                  </a:cubicBezTo>
                  <a:cubicBezTo>
                    <a:pt x="376" y="314"/>
                    <a:pt x="385" y="320"/>
                    <a:pt x="394" y="324"/>
                  </a:cubicBezTo>
                  <a:cubicBezTo>
                    <a:pt x="401" y="322"/>
                    <a:pt x="407" y="322"/>
                    <a:pt x="413" y="318"/>
                  </a:cubicBezTo>
                  <a:cubicBezTo>
                    <a:pt x="421" y="323"/>
                    <a:pt x="427" y="329"/>
                    <a:pt x="436" y="331"/>
                  </a:cubicBezTo>
                  <a:cubicBezTo>
                    <a:pt x="444" y="330"/>
                    <a:pt x="450" y="328"/>
                    <a:pt x="457" y="327"/>
                  </a:cubicBezTo>
                  <a:cubicBezTo>
                    <a:pt x="463" y="324"/>
                    <a:pt x="469" y="321"/>
                    <a:pt x="475" y="319"/>
                  </a:cubicBezTo>
                  <a:cubicBezTo>
                    <a:pt x="479" y="314"/>
                    <a:pt x="481" y="312"/>
                    <a:pt x="487" y="310"/>
                  </a:cubicBezTo>
                  <a:cubicBezTo>
                    <a:pt x="493" y="313"/>
                    <a:pt x="498" y="318"/>
                    <a:pt x="505" y="319"/>
                  </a:cubicBezTo>
                  <a:cubicBezTo>
                    <a:pt x="513" y="318"/>
                    <a:pt x="518" y="314"/>
                    <a:pt x="526" y="312"/>
                  </a:cubicBezTo>
                  <a:cubicBezTo>
                    <a:pt x="523" y="294"/>
                    <a:pt x="526" y="293"/>
                    <a:pt x="539" y="283"/>
                  </a:cubicBezTo>
                  <a:cubicBezTo>
                    <a:pt x="542" y="276"/>
                    <a:pt x="543" y="271"/>
                    <a:pt x="539" y="264"/>
                  </a:cubicBezTo>
                  <a:cubicBezTo>
                    <a:pt x="537" y="255"/>
                    <a:pt x="543" y="258"/>
                    <a:pt x="550" y="259"/>
                  </a:cubicBezTo>
                  <a:cubicBezTo>
                    <a:pt x="556" y="262"/>
                    <a:pt x="559" y="259"/>
                    <a:pt x="565" y="258"/>
                  </a:cubicBezTo>
                  <a:cubicBezTo>
                    <a:pt x="573" y="259"/>
                    <a:pt x="574" y="263"/>
                    <a:pt x="580" y="267"/>
                  </a:cubicBezTo>
                  <a:cubicBezTo>
                    <a:pt x="593" y="264"/>
                    <a:pt x="590" y="260"/>
                    <a:pt x="584" y="250"/>
                  </a:cubicBezTo>
                  <a:cubicBezTo>
                    <a:pt x="583" y="243"/>
                    <a:pt x="581" y="239"/>
                    <a:pt x="589" y="237"/>
                  </a:cubicBezTo>
                  <a:cubicBezTo>
                    <a:pt x="604" y="226"/>
                    <a:pt x="622" y="228"/>
                    <a:pt x="640" y="225"/>
                  </a:cubicBezTo>
                  <a:cubicBezTo>
                    <a:pt x="648" y="221"/>
                    <a:pt x="656" y="219"/>
                    <a:pt x="664" y="214"/>
                  </a:cubicBezTo>
                  <a:cubicBezTo>
                    <a:pt x="666" y="201"/>
                    <a:pt x="656" y="205"/>
                    <a:pt x="644" y="204"/>
                  </a:cubicBezTo>
                  <a:cubicBezTo>
                    <a:pt x="627" y="195"/>
                    <a:pt x="606" y="201"/>
                    <a:pt x="587" y="205"/>
                  </a:cubicBezTo>
                  <a:cubicBezTo>
                    <a:pt x="583" y="211"/>
                    <a:pt x="581" y="219"/>
                    <a:pt x="575" y="220"/>
                  </a:cubicBezTo>
                  <a:cubicBezTo>
                    <a:pt x="561" y="218"/>
                    <a:pt x="555" y="209"/>
                    <a:pt x="541" y="207"/>
                  </a:cubicBezTo>
                  <a:cubicBezTo>
                    <a:pt x="533" y="199"/>
                    <a:pt x="531" y="189"/>
                    <a:pt x="524" y="180"/>
                  </a:cubicBezTo>
                  <a:cubicBezTo>
                    <a:pt x="521" y="164"/>
                    <a:pt x="528" y="153"/>
                    <a:pt x="544" y="150"/>
                  </a:cubicBezTo>
                  <a:cubicBezTo>
                    <a:pt x="564" y="135"/>
                    <a:pt x="532" y="135"/>
                    <a:pt x="568" y="132"/>
                  </a:cubicBezTo>
                  <a:cubicBezTo>
                    <a:pt x="573" y="128"/>
                    <a:pt x="573" y="125"/>
                    <a:pt x="578" y="121"/>
                  </a:cubicBezTo>
                  <a:cubicBezTo>
                    <a:pt x="585" y="107"/>
                    <a:pt x="568" y="109"/>
                    <a:pt x="559" y="108"/>
                  </a:cubicBezTo>
                  <a:cubicBezTo>
                    <a:pt x="555" y="107"/>
                    <a:pt x="552" y="103"/>
                    <a:pt x="548" y="103"/>
                  </a:cubicBezTo>
                  <a:cubicBezTo>
                    <a:pt x="543" y="103"/>
                    <a:pt x="533" y="106"/>
                    <a:pt x="533" y="106"/>
                  </a:cubicBezTo>
                  <a:cubicBezTo>
                    <a:pt x="526" y="114"/>
                    <a:pt x="528" y="116"/>
                    <a:pt x="530" y="126"/>
                  </a:cubicBezTo>
                  <a:cubicBezTo>
                    <a:pt x="529" y="139"/>
                    <a:pt x="520" y="138"/>
                    <a:pt x="508" y="141"/>
                  </a:cubicBezTo>
                  <a:cubicBezTo>
                    <a:pt x="492" y="137"/>
                    <a:pt x="486" y="143"/>
                    <a:pt x="479" y="157"/>
                  </a:cubicBezTo>
                  <a:cubicBezTo>
                    <a:pt x="485" y="173"/>
                    <a:pt x="486" y="169"/>
                    <a:pt x="479" y="186"/>
                  </a:cubicBezTo>
                  <a:cubicBezTo>
                    <a:pt x="483" y="198"/>
                    <a:pt x="493" y="203"/>
                    <a:pt x="499" y="214"/>
                  </a:cubicBezTo>
                  <a:cubicBezTo>
                    <a:pt x="500" y="220"/>
                    <a:pt x="500" y="224"/>
                    <a:pt x="497" y="229"/>
                  </a:cubicBezTo>
                  <a:cubicBezTo>
                    <a:pt x="496" y="236"/>
                    <a:pt x="489" y="240"/>
                    <a:pt x="482" y="241"/>
                  </a:cubicBezTo>
                  <a:cubicBezTo>
                    <a:pt x="474" y="245"/>
                    <a:pt x="474" y="249"/>
                    <a:pt x="470" y="256"/>
                  </a:cubicBezTo>
                  <a:cubicBezTo>
                    <a:pt x="469" y="265"/>
                    <a:pt x="469" y="274"/>
                    <a:pt x="460" y="279"/>
                  </a:cubicBezTo>
                  <a:cubicBezTo>
                    <a:pt x="457" y="286"/>
                    <a:pt x="450" y="288"/>
                    <a:pt x="443" y="289"/>
                  </a:cubicBezTo>
                  <a:cubicBezTo>
                    <a:pt x="436" y="294"/>
                    <a:pt x="430" y="299"/>
                    <a:pt x="422" y="304"/>
                  </a:cubicBezTo>
                  <a:cubicBezTo>
                    <a:pt x="414" y="300"/>
                    <a:pt x="409" y="295"/>
                    <a:pt x="404" y="288"/>
                  </a:cubicBezTo>
                  <a:cubicBezTo>
                    <a:pt x="403" y="282"/>
                    <a:pt x="401" y="276"/>
                    <a:pt x="398" y="270"/>
                  </a:cubicBezTo>
                  <a:cubicBezTo>
                    <a:pt x="397" y="263"/>
                    <a:pt x="392" y="256"/>
                    <a:pt x="389" y="250"/>
                  </a:cubicBezTo>
                  <a:cubicBezTo>
                    <a:pt x="387" y="238"/>
                    <a:pt x="387" y="240"/>
                    <a:pt x="373" y="241"/>
                  </a:cubicBezTo>
                  <a:cubicBezTo>
                    <a:pt x="365" y="244"/>
                    <a:pt x="359" y="251"/>
                    <a:pt x="350" y="253"/>
                  </a:cubicBezTo>
                  <a:cubicBezTo>
                    <a:pt x="346" y="256"/>
                    <a:pt x="341" y="259"/>
                    <a:pt x="337" y="262"/>
                  </a:cubicBezTo>
                  <a:cubicBezTo>
                    <a:pt x="328" y="260"/>
                    <a:pt x="334" y="262"/>
                    <a:pt x="322" y="256"/>
                  </a:cubicBezTo>
                  <a:cubicBezTo>
                    <a:pt x="320" y="255"/>
                    <a:pt x="316" y="253"/>
                    <a:pt x="316" y="253"/>
                  </a:cubicBezTo>
                  <a:cubicBezTo>
                    <a:pt x="312" y="247"/>
                    <a:pt x="306" y="241"/>
                    <a:pt x="302" y="235"/>
                  </a:cubicBezTo>
                  <a:cubicBezTo>
                    <a:pt x="300" y="231"/>
                    <a:pt x="296" y="223"/>
                    <a:pt x="296" y="223"/>
                  </a:cubicBezTo>
                  <a:cubicBezTo>
                    <a:pt x="294" y="214"/>
                    <a:pt x="294" y="204"/>
                    <a:pt x="298" y="195"/>
                  </a:cubicBezTo>
                  <a:cubicBezTo>
                    <a:pt x="299" y="189"/>
                    <a:pt x="301" y="183"/>
                    <a:pt x="304" y="177"/>
                  </a:cubicBezTo>
                  <a:cubicBezTo>
                    <a:pt x="307" y="161"/>
                    <a:pt x="307" y="150"/>
                    <a:pt x="325" y="147"/>
                  </a:cubicBezTo>
                  <a:cubicBezTo>
                    <a:pt x="333" y="143"/>
                    <a:pt x="343" y="140"/>
                    <a:pt x="352" y="138"/>
                  </a:cubicBezTo>
                  <a:cubicBezTo>
                    <a:pt x="358" y="135"/>
                    <a:pt x="363" y="130"/>
                    <a:pt x="370" y="129"/>
                  </a:cubicBezTo>
                  <a:cubicBezTo>
                    <a:pt x="375" y="125"/>
                    <a:pt x="377" y="121"/>
                    <a:pt x="382" y="118"/>
                  </a:cubicBezTo>
                  <a:cubicBezTo>
                    <a:pt x="386" y="112"/>
                    <a:pt x="390" y="108"/>
                    <a:pt x="394" y="102"/>
                  </a:cubicBezTo>
                  <a:cubicBezTo>
                    <a:pt x="395" y="95"/>
                    <a:pt x="399" y="90"/>
                    <a:pt x="403" y="84"/>
                  </a:cubicBezTo>
                  <a:cubicBezTo>
                    <a:pt x="404" y="77"/>
                    <a:pt x="411" y="73"/>
                    <a:pt x="418" y="72"/>
                  </a:cubicBezTo>
                  <a:cubicBezTo>
                    <a:pt x="426" y="68"/>
                    <a:pt x="431" y="62"/>
                    <a:pt x="439" y="57"/>
                  </a:cubicBezTo>
                  <a:cubicBezTo>
                    <a:pt x="446" y="46"/>
                    <a:pt x="458" y="30"/>
                    <a:pt x="470" y="25"/>
                  </a:cubicBezTo>
                  <a:cubicBezTo>
                    <a:pt x="483" y="19"/>
                    <a:pt x="500" y="21"/>
                    <a:pt x="514" y="16"/>
                  </a:cubicBezTo>
                  <a:cubicBezTo>
                    <a:pt x="518" y="13"/>
                    <a:pt x="527" y="8"/>
                    <a:pt x="532" y="7"/>
                  </a:cubicBezTo>
                  <a:cubicBezTo>
                    <a:pt x="538" y="6"/>
                    <a:pt x="545" y="5"/>
                    <a:pt x="551" y="4"/>
                  </a:cubicBezTo>
                  <a:cubicBezTo>
                    <a:pt x="553" y="4"/>
                    <a:pt x="557" y="3"/>
                    <a:pt x="557" y="3"/>
                  </a:cubicBezTo>
                  <a:cubicBezTo>
                    <a:pt x="564" y="0"/>
                    <a:pt x="567" y="3"/>
                    <a:pt x="574" y="4"/>
                  </a:cubicBezTo>
                  <a:cubicBezTo>
                    <a:pt x="580" y="9"/>
                    <a:pt x="582" y="9"/>
                    <a:pt x="589" y="7"/>
                  </a:cubicBezTo>
                  <a:cubicBezTo>
                    <a:pt x="594" y="3"/>
                    <a:pt x="601" y="1"/>
                    <a:pt x="607" y="0"/>
                  </a:cubicBezTo>
                  <a:cubicBezTo>
                    <a:pt x="618" y="1"/>
                    <a:pt x="624" y="2"/>
                    <a:pt x="634" y="4"/>
                  </a:cubicBezTo>
                  <a:cubicBezTo>
                    <a:pt x="640" y="13"/>
                    <a:pt x="634" y="19"/>
                    <a:pt x="629" y="27"/>
                  </a:cubicBezTo>
                  <a:cubicBezTo>
                    <a:pt x="633" y="35"/>
                    <a:pt x="640" y="31"/>
                    <a:pt x="646" y="28"/>
                  </a:cubicBezTo>
                  <a:cubicBezTo>
                    <a:pt x="668" y="29"/>
                    <a:pt x="674" y="31"/>
                    <a:pt x="691" y="34"/>
                  </a:cubicBezTo>
                  <a:cubicBezTo>
                    <a:pt x="696" y="38"/>
                    <a:pt x="696" y="42"/>
                    <a:pt x="703" y="43"/>
                  </a:cubicBezTo>
                  <a:cubicBezTo>
                    <a:pt x="709" y="46"/>
                    <a:pt x="712" y="43"/>
                    <a:pt x="718" y="42"/>
                  </a:cubicBezTo>
                  <a:cubicBezTo>
                    <a:pt x="724" y="39"/>
                    <a:pt x="727" y="41"/>
                    <a:pt x="731" y="46"/>
                  </a:cubicBezTo>
                  <a:cubicBezTo>
                    <a:pt x="735" y="63"/>
                    <a:pt x="734" y="48"/>
                    <a:pt x="742" y="43"/>
                  </a:cubicBezTo>
                  <a:cubicBezTo>
                    <a:pt x="747" y="49"/>
                    <a:pt x="751" y="50"/>
                    <a:pt x="754" y="57"/>
                  </a:cubicBezTo>
                  <a:cubicBezTo>
                    <a:pt x="756" y="69"/>
                    <a:pt x="761" y="58"/>
                    <a:pt x="767" y="54"/>
                  </a:cubicBezTo>
                  <a:cubicBezTo>
                    <a:pt x="773" y="58"/>
                    <a:pt x="779" y="63"/>
                    <a:pt x="785" y="67"/>
                  </a:cubicBezTo>
                  <a:cubicBezTo>
                    <a:pt x="792" y="66"/>
                    <a:pt x="797" y="66"/>
                    <a:pt x="803" y="70"/>
                  </a:cubicBezTo>
                  <a:cubicBezTo>
                    <a:pt x="806" y="77"/>
                    <a:pt x="805" y="78"/>
                    <a:pt x="799" y="82"/>
                  </a:cubicBezTo>
                  <a:cubicBezTo>
                    <a:pt x="796" y="88"/>
                    <a:pt x="792" y="89"/>
                    <a:pt x="787" y="93"/>
                  </a:cubicBezTo>
                  <a:cubicBezTo>
                    <a:pt x="784" y="98"/>
                    <a:pt x="782" y="103"/>
                    <a:pt x="787" y="108"/>
                  </a:cubicBezTo>
                  <a:cubicBezTo>
                    <a:pt x="791" y="112"/>
                    <a:pt x="800" y="118"/>
                    <a:pt x="800" y="118"/>
                  </a:cubicBezTo>
                  <a:cubicBezTo>
                    <a:pt x="810" y="116"/>
                    <a:pt x="798" y="98"/>
                    <a:pt x="812" y="87"/>
                  </a:cubicBezTo>
                  <a:cubicBezTo>
                    <a:pt x="819" y="88"/>
                    <a:pt x="823" y="90"/>
                    <a:pt x="829" y="91"/>
                  </a:cubicBezTo>
                  <a:cubicBezTo>
                    <a:pt x="833" y="94"/>
                    <a:pt x="837" y="97"/>
                    <a:pt x="842" y="99"/>
                  </a:cubicBezTo>
                  <a:cubicBezTo>
                    <a:pt x="856" y="93"/>
                    <a:pt x="847" y="80"/>
                    <a:pt x="836" y="78"/>
                  </a:cubicBezTo>
                  <a:cubicBezTo>
                    <a:pt x="831" y="72"/>
                    <a:pt x="828" y="66"/>
                    <a:pt x="823" y="60"/>
                  </a:cubicBezTo>
                  <a:cubicBezTo>
                    <a:pt x="824" y="42"/>
                    <a:pt x="826" y="34"/>
                    <a:pt x="844" y="30"/>
                  </a:cubicBezTo>
                  <a:cubicBezTo>
                    <a:pt x="857" y="31"/>
                    <a:pt x="866" y="38"/>
                    <a:pt x="877" y="45"/>
                  </a:cubicBezTo>
                  <a:cubicBezTo>
                    <a:pt x="879" y="60"/>
                    <a:pt x="868" y="60"/>
                    <a:pt x="857" y="63"/>
                  </a:cubicBezTo>
                  <a:cubicBezTo>
                    <a:pt x="850" y="68"/>
                    <a:pt x="849" y="74"/>
                    <a:pt x="859" y="76"/>
                  </a:cubicBezTo>
                  <a:cubicBezTo>
                    <a:pt x="864" y="79"/>
                    <a:pt x="877" y="75"/>
                    <a:pt x="877" y="75"/>
                  </a:cubicBezTo>
                  <a:cubicBezTo>
                    <a:pt x="882" y="73"/>
                    <a:pt x="884" y="69"/>
                    <a:pt x="889" y="66"/>
                  </a:cubicBezTo>
                  <a:cubicBezTo>
                    <a:pt x="894" y="57"/>
                    <a:pt x="898" y="50"/>
                    <a:pt x="908" y="48"/>
                  </a:cubicBezTo>
                  <a:cubicBezTo>
                    <a:pt x="920" y="43"/>
                    <a:pt x="931" y="35"/>
                    <a:pt x="943" y="33"/>
                  </a:cubicBezTo>
                  <a:cubicBezTo>
                    <a:pt x="952" y="38"/>
                    <a:pt x="960" y="41"/>
                    <a:pt x="970" y="43"/>
                  </a:cubicBezTo>
                  <a:cubicBezTo>
                    <a:pt x="978" y="47"/>
                    <a:pt x="991" y="47"/>
                    <a:pt x="1000" y="48"/>
                  </a:cubicBezTo>
                  <a:cubicBezTo>
                    <a:pt x="1005" y="51"/>
                    <a:pt x="1009" y="53"/>
                    <a:pt x="1012" y="58"/>
                  </a:cubicBezTo>
                  <a:cubicBezTo>
                    <a:pt x="1016" y="76"/>
                    <a:pt x="1010" y="96"/>
                    <a:pt x="1009" y="115"/>
                  </a:cubicBezTo>
                  <a:cubicBezTo>
                    <a:pt x="1008" y="150"/>
                    <a:pt x="1012" y="215"/>
                    <a:pt x="1004" y="256"/>
                  </a:cubicBezTo>
                  <a:cubicBezTo>
                    <a:pt x="1002" y="273"/>
                    <a:pt x="1000" y="289"/>
                    <a:pt x="998" y="306"/>
                  </a:cubicBezTo>
                  <a:cubicBezTo>
                    <a:pt x="996" y="338"/>
                    <a:pt x="991" y="371"/>
                    <a:pt x="986" y="402"/>
                  </a:cubicBezTo>
                  <a:cubicBezTo>
                    <a:pt x="983" y="442"/>
                    <a:pt x="985" y="539"/>
                    <a:pt x="997" y="574"/>
                  </a:cubicBezTo>
                  <a:cubicBezTo>
                    <a:pt x="1001" y="624"/>
                    <a:pt x="1016" y="662"/>
                    <a:pt x="961" y="670"/>
                  </a:cubicBezTo>
                  <a:cubicBezTo>
                    <a:pt x="954" y="673"/>
                    <a:pt x="949" y="675"/>
                    <a:pt x="941" y="676"/>
                  </a:cubicBezTo>
                  <a:cubicBezTo>
                    <a:pt x="930" y="682"/>
                    <a:pt x="920" y="689"/>
                    <a:pt x="907" y="691"/>
                  </a:cubicBezTo>
                  <a:cubicBezTo>
                    <a:pt x="901" y="695"/>
                    <a:pt x="894" y="699"/>
                    <a:pt x="887" y="700"/>
                  </a:cubicBezTo>
                  <a:cubicBezTo>
                    <a:pt x="876" y="705"/>
                    <a:pt x="862" y="716"/>
                    <a:pt x="851" y="718"/>
                  </a:cubicBezTo>
                  <a:cubicBezTo>
                    <a:pt x="846" y="720"/>
                    <a:pt x="841" y="721"/>
                    <a:pt x="836" y="723"/>
                  </a:cubicBezTo>
                  <a:cubicBezTo>
                    <a:pt x="810" y="719"/>
                    <a:pt x="823" y="711"/>
                    <a:pt x="815" y="691"/>
                  </a:cubicBezTo>
                  <a:cubicBezTo>
                    <a:pt x="814" y="683"/>
                    <a:pt x="813" y="677"/>
                    <a:pt x="809" y="670"/>
                  </a:cubicBezTo>
                  <a:cubicBezTo>
                    <a:pt x="800" y="673"/>
                    <a:pt x="792" y="677"/>
                    <a:pt x="782" y="679"/>
                  </a:cubicBezTo>
                  <a:cubicBezTo>
                    <a:pt x="773" y="678"/>
                    <a:pt x="767" y="676"/>
                    <a:pt x="757" y="675"/>
                  </a:cubicBezTo>
                  <a:cubicBezTo>
                    <a:pt x="750" y="671"/>
                    <a:pt x="751" y="667"/>
                    <a:pt x="743" y="666"/>
                  </a:cubicBezTo>
                  <a:cubicBezTo>
                    <a:pt x="734" y="667"/>
                    <a:pt x="728" y="674"/>
                    <a:pt x="719" y="676"/>
                  </a:cubicBezTo>
                  <a:cubicBezTo>
                    <a:pt x="709" y="683"/>
                    <a:pt x="698" y="677"/>
                    <a:pt x="688" y="675"/>
                  </a:cubicBezTo>
                  <a:cubicBezTo>
                    <a:pt x="684" y="668"/>
                    <a:pt x="682" y="667"/>
                    <a:pt x="674" y="666"/>
                  </a:cubicBezTo>
                  <a:cubicBezTo>
                    <a:pt x="669" y="660"/>
                    <a:pt x="666" y="655"/>
                    <a:pt x="662" y="648"/>
                  </a:cubicBezTo>
                  <a:cubicBezTo>
                    <a:pt x="661" y="642"/>
                    <a:pt x="659" y="639"/>
                    <a:pt x="656" y="634"/>
                  </a:cubicBezTo>
                  <a:cubicBezTo>
                    <a:pt x="661" y="618"/>
                    <a:pt x="654" y="612"/>
                    <a:pt x="643" y="604"/>
                  </a:cubicBezTo>
                  <a:cubicBezTo>
                    <a:pt x="638" y="595"/>
                    <a:pt x="676" y="581"/>
                    <a:pt x="685" y="579"/>
                  </a:cubicBezTo>
                  <a:cubicBezTo>
                    <a:pt x="691" y="576"/>
                    <a:pt x="696" y="571"/>
                    <a:pt x="703" y="570"/>
                  </a:cubicBezTo>
                  <a:cubicBezTo>
                    <a:pt x="714" y="572"/>
                    <a:pt x="723" y="569"/>
                    <a:pt x="733" y="567"/>
                  </a:cubicBezTo>
                  <a:cubicBezTo>
                    <a:pt x="738" y="560"/>
                    <a:pt x="743" y="550"/>
                    <a:pt x="751" y="547"/>
                  </a:cubicBezTo>
                  <a:cubicBezTo>
                    <a:pt x="758" y="552"/>
                    <a:pt x="759" y="553"/>
                    <a:pt x="769" y="552"/>
                  </a:cubicBezTo>
                  <a:cubicBezTo>
                    <a:pt x="774" y="549"/>
                    <a:pt x="778" y="547"/>
                    <a:pt x="784" y="546"/>
                  </a:cubicBezTo>
                  <a:cubicBezTo>
                    <a:pt x="794" y="548"/>
                    <a:pt x="798" y="555"/>
                    <a:pt x="802" y="564"/>
                  </a:cubicBezTo>
                  <a:cubicBezTo>
                    <a:pt x="804" y="574"/>
                    <a:pt x="808" y="571"/>
                    <a:pt x="818" y="570"/>
                  </a:cubicBezTo>
                  <a:cubicBezTo>
                    <a:pt x="829" y="566"/>
                    <a:pt x="818" y="570"/>
                    <a:pt x="839" y="567"/>
                  </a:cubicBezTo>
                  <a:cubicBezTo>
                    <a:pt x="845" y="566"/>
                    <a:pt x="857" y="564"/>
                    <a:pt x="857" y="564"/>
                  </a:cubicBezTo>
                  <a:cubicBezTo>
                    <a:pt x="862" y="562"/>
                    <a:pt x="867" y="561"/>
                    <a:pt x="872" y="559"/>
                  </a:cubicBezTo>
                  <a:cubicBezTo>
                    <a:pt x="886" y="562"/>
                    <a:pt x="881" y="564"/>
                    <a:pt x="898" y="562"/>
                  </a:cubicBezTo>
                  <a:cubicBezTo>
                    <a:pt x="916" y="553"/>
                    <a:pt x="901" y="545"/>
                    <a:pt x="892" y="537"/>
                  </a:cubicBezTo>
                  <a:cubicBezTo>
                    <a:pt x="889" y="534"/>
                    <a:pt x="885" y="532"/>
                    <a:pt x="883" y="528"/>
                  </a:cubicBezTo>
                  <a:cubicBezTo>
                    <a:pt x="882" y="526"/>
                    <a:pt x="881" y="524"/>
                    <a:pt x="880" y="523"/>
                  </a:cubicBezTo>
                  <a:cubicBezTo>
                    <a:pt x="869" y="512"/>
                    <a:pt x="850" y="504"/>
                    <a:pt x="836" y="496"/>
                  </a:cubicBezTo>
                  <a:cubicBezTo>
                    <a:pt x="828" y="486"/>
                    <a:pt x="845" y="479"/>
                    <a:pt x="853" y="474"/>
                  </a:cubicBezTo>
                  <a:cubicBezTo>
                    <a:pt x="854" y="468"/>
                    <a:pt x="857" y="465"/>
                    <a:pt x="859" y="460"/>
                  </a:cubicBezTo>
                  <a:cubicBezTo>
                    <a:pt x="860" y="453"/>
                    <a:pt x="862" y="449"/>
                    <a:pt x="854" y="447"/>
                  </a:cubicBezTo>
                  <a:cubicBezTo>
                    <a:pt x="848" y="444"/>
                    <a:pt x="843" y="447"/>
                    <a:pt x="836" y="448"/>
                  </a:cubicBezTo>
                  <a:cubicBezTo>
                    <a:pt x="829" y="459"/>
                    <a:pt x="822" y="467"/>
                    <a:pt x="809" y="469"/>
                  </a:cubicBezTo>
                  <a:cubicBezTo>
                    <a:pt x="803" y="472"/>
                    <a:pt x="795" y="474"/>
                    <a:pt x="788" y="475"/>
                  </a:cubicBezTo>
                  <a:cubicBezTo>
                    <a:pt x="775" y="485"/>
                    <a:pt x="782" y="484"/>
                    <a:pt x="799" y="486"/>
                  </a:cubicBezTo>
                  <a:cubicBezTo>
                    <a:pt x="802" y="506"/>
                    <a:pt x="782" y="509"/>
                    <a:pt x="772" y="523"/>
                  </a:cubicBezTo>
                  <a:cubicBezTo>
                    <a:pt x="765" y="519"/>
                    <a:pt x="767" y="516"/>
                    <a:pt x="764" y="510"/>
                  </a:cubicBezTo>
                  <a:cubicBezTo>
                    <a:pt x="761" y="493"/>
                    <a:pt x="755" y="484"/>
                    <a:pt x="737" y="483"/>
                  </a:cubicBezTo>
                  <a:cubicBezTo>
                    <a:pt x="730" y="481"/>
                    <a:pt x="726" y="483"/>
                    <a:pt x="724" y="475"/>
                  </a:cubicBezTo>
                  <a:cubicBezTo>
                    <a:pt x="708" y="480"/>
                    <a:pt x="706" y="499"/>
                    <a:pt x="689" y="502"/>
                  </a:cubicBezTo>
                  <a:cubicBezTo>
                    <a:pt x="682" y="510"/>
                    <a:pt x="685" y="521"/>
                    <a:pt x="677" y="526"/>
                  </a:cubicBezTo>
                  <a:cubicBezTo>
                    <a:pt x="673" y="533"/>
                    <a:pt x="670" y="531"/>
                    <a:pt x="664" y="534"/>
                  </a:cubicBezTo>
                  <a:cubicBezTo>
                    <a:pt x="658" y="546"/>
                    <a:pt x="670" y="549"/>
                    <a:pt x="679" y="552"/>
                  </a:cubicBezTo>
                  <a:cubicBezTo>
                    <a:pt x="676" y="564"/>
                    <a:pt x="656" y="578"/>
                    <a:pt x="644" y="580"/>
                  </a:cubicBezTo>
                  <a:cubicBezTo>
                    <a:pt x="630" y="579"/>
                    <a:pt x="626" y="575"/>
                    <a:pt x="614" y="573"/>
                  </a:cubicBezTo>
                  <a:cubicBezTo>
                    <a:pt x="608" y="569"/>
                    <a:pt x="603" y="568"/>
                    <a:pt x="601" y="576"/>
                  </a:cubicBezTo>
                  <a:cubicBezTo>
                    <a:pt x="602" y="584"/>
                    <a:pt x="600" y="585"/>
                    <a:pt x="593" y="588"/>
                  </a:cubicBezTo>
                  <a:cubicBezTo>
                    <a:pt x="584" y="601"/>
                    <a:pt x="584" y="595"/>
                    <a:pt x="596" y="607"/>
                  </a:cubicBezTo>
                  <a:cubicBezTo>
                    <a:pt x="601" y="618"/>
                    <a:pt x="607" y="628"/>
                    <a:pt x="613" y="639"/>
                  </a:cubicBezTo>
                  <a:cubicBezTo>
                    <a:pt x="614" y="647"/>
                    <a:pt x="615" y="651"/>
                    <a:pt x="608" y="655"/>
                  </a:cubicBezTo>
                  <a:cubicBezTo>
                    <a:pt x="604" y="661"/>
                    <a:pt x="600" y="662"/>
                    <a:pt x="596" y="667"/>
                  </a:cubicBezTo>
                  <a:cubicBezTo>
                    <a:pt x="575" y="666"/>
                    <a:pt x="583" y="663"/>
                    <a:pt x="569" y="655"/>
                  </a:cubicBezTo>
                  <a:cubicBezTo>
                    <a:pt x="566" y="651"/>
                    <a:pt x="563" y="646"/>
                    <a:pt x="560" y="642"/>
                  </a:cubicBezTo>
                  <a:cubicBezTo>
                    <a:pt x="559" y="636"/>
                    <a:pt x="541" y="633"/>
                    <a:pt x="556" y="630"/>
                  </a:cubicBezTo>
                  <a:cubicBezTo>
                    <a:pt x="554" y="625"/>
                    <a:pt x="545" y="618"/>
                    <a:pt x="545" y="618"/>
                  </a:cubicBezTo>
                  <a:cubicBezTo>
                    <a:pt x="539" y="608"/>
                    <a:pt x="537" y="600"/>
                    <a:pt x="527" y="594"/>
                  </a:cubicBezTo>
                  <a:cubicBezTo>
                    <a:pt x="521" y="586"/>
                    <a:pt x="519" y="582"/>
                    <a:pt x="515" y="574"/>
                  </a:cubicBezTo>
                  <a:cubicBezTo>
                    <a:pt x="513" y="563"/>
                    <a:pt x="505" y="554"/>
                    <a:pt x="494" y="552"/>
                  </a:cubicBezTo>
                  <a:cubicBezTo>
                    <a:pt x="488" y="544"/>
                    <a:pt x="479" y="539"/>
                    <a:pt x="470" y="535"/>
                  </a:cubicBezTo>
                  <a:cubicBezTo>
                    <a:pt x="459" y="539"/>
                    <a:pt x="450" y="536"/>
                    <a:pt x="442" y="528"/>
                  </a:cubicBezTo>
                  <a:cubicBezTo>
                    <a:pt x="440" y="523"/>
                    <a:pt x="439" y="518"/>
                    <a:pt x="437" y="513"/>
                  </a:cubicBezTo>
                  <a:cubicBezTo>
                    <a:pt x="435" y="504"/>
                    <a:pt x="431" y="502"/>
                    <a:pt x="422" y="501"/>
                  </a:cubicBezTo>
                  <a:cubicBezTo>
                    <a:pt x="412" y="502"/>
                    <a:pt x="409" y="506"/>
                    <a:pt x="401" y="511"/>
                  </a:cubicBezTo>
                  <a:cubicBezTo>
                    <a:pt x="403" y="522"/>
                    <a:pt x="403" y="530"/>
                    <a:pt x="415" y="532"/>
                  </a:cubicBezTo>
                  <a:cubicBezTo>
                    <a:pt x="420" y="536"/>
                    <a:pt x="421" y="539"/>
                    <a:pt x="424" y="544"/>
                  </a:cubicBezTo>
                  <a:cubicBezTo>
                    <a:pt x="425" y="555"/>
                    <a:pt x="424" y="558"/>
                    <a:pt x="436" y="559"/>
                  </a:cubicBezTo>
                  <a:cubicBezTo>
                    <a:pt x="450" y="566"/>
                    <a:pt x="455" y="567"/>
                    <a:pt x="473" y="577"/>
                  </a:cubicBezTo>
                  <a:cubicBezTo>
                    <a:pt x="477" y="584"/>
                    <a:pt x="479" y="585"/>
                    <a:pt x="487" y="586"/>
                  </a:cubicBezTo>
                  <a:cubicBezTo>
                    <a:pt x="488" y="587"/>
                    <a:pt x="490" y="588"/>
                    <a:pt x="491" y="588"/>
                  </a:cubicBezTo>
                  <a:cubicBezTo>
                    <a:pt x="493" y="588"/>
                    <a:pt x="494" y="584"/>
                    <a:pt x="496" y="585"/>
                  </a:cubicBezTo>
                  <a:cubicBezTo>
                    <a:pt x="501" y="587"/>
                    <a:pt x="509" y="595"/>
                    <a:pt x="509" y="595"/>
                  </a:cubicBezTo>
                  <a:cubicBezTo>
                    <a:pt x="513" y="601"/>
                    <a:pt x="514" y="605"/>
                    <a:pt x="506" y="607"/>
                  </a:cubicBezTo>
                  <a:cubicBezTo>
                    <a:pt x="497" y="611"/>
                    <a:pt x="489" y="605"/>
                    <a:pt x="485" y="615"/>
                  </a:cubicBezTo>
                  <a:cubicBezTo>
                    <a:pt x="489" y="623"/>
                    <a:pt x="483" y="627"/>
                    <a:pt x="476" y="628"/>
                  </a:cubicBezTo>
                  <a:cubicBezTo>
                    <a:pt x="471" y="632"/>
                    <a:pt x="467" y="634"/>
                    <a:pt x="460" y="636"/>
                  </a:cubicBezTo>
                  <a:cubicBezTo>
                    <a:pt x="450" y="620"/>
                    <a:pt x="468" y="651"/>
                    <a:pt x="455" y="607"/>
                  </a:cubicBezTo>
                  <a:cubicBezTo>
                    <a:pt x="455" y="606"/>
                    <a:pt x="441" y="599"/>
                    <a:pt x="440" y="598"/>
                  </a:cubicBezTo>
                  <a:cubicBezTo>
                    <a:pt x="436" y="593"/>
                    <a:pt x="426" y="589"/>
                    <a:pt x="419" y="588"/>
                  </a:cubicBezTo>
                  <a:cubicBezTo>
                    <a:pt x="421" y="575"/>
                    <a:pt x="421" y="571"/>
                    <a:pt x="410" y="564"/>
                  </a:cubicBezTo>
                  <a:cubicBezTo>
                    <a:pt x="400" y="548"/>
                    <a:pt x="391" y="568"/>
                    <a:pt x="383" y="573"/>
                  </a:cubicBezTo>
                  <a:cubicBezTo>
                    <a:pt x="375" y="571"/>
                    <a:pt x="369" y="568"/>
                    <a:pt x="362" y="565"/>
                  </a:cubicBezTo>
                  <a:cubicBezTo>
                    <a:pt x="358" y="567"/>
                    <a:pt x="353" y="568"/>
                    <a:pt x="349" y="570"/>
                  </a:cubicBezTo>
                  <a:cubicBezTo>
                    <a:pt x="346" y="576"/>
                    <a:pt x="348" y="578"/>
                    <a:pt x="353" y="583"/>
                  </a:cubicBezTo>
                  <a:cubicBezTo>
                    <a:pt x="357" y="592"/>
                    <a:pt x="357" y="601"/>
                    <a:pt x="353" y="610"/>
                  </a:cubicBezTo>
                  <a:cubicBezTo>
                    <a:pt x="352" y="617"/>
                    <a:pt x="350" y="618"/>
                    <a:pt x="344" y="621"/>
                  </a:cubicBezTo>
                  <a:cubicBezTo>
                    <a:pt x="334" y="619"/>
                    <a:pt x="328" y="621"/>
                    <a:pt x="323" y="613"/>
                  </a:cubicBezTo>
                  <a:cubicBezTo>
                    <a:pt x="324" y="604"/>
                    <a:pt x="324" y="596"/>
                    <a:pt x="328" y="588"/>
                  </a:cubicBezTo>
                  <a:cubicBezTo>
                    <a:pt x="329" y="582"/>
                    <a:pt x="333" y="575"/>
                    <a:pt x="337" y="570"/>
                  </a:cubicBezTo>
                  <a:cubicBezTo>
                    <a:pt x="340" y="557"/>
                    <a:pt x="344" y="549"/>
                    <a:pt x="358" y="546"/>
                  </a:cubicBezTo>
                  <a:cubicBezTo>
                    <a:pt x="369" y="527"/>
                    <a:pt x="354" y="528"/>
                    <a:pt x="340" y="517"/>
                  </a:cubicBezTo>
                  <a:cubicBezTo>
                    <a:pt x="333" y="519"/>
                    <a:pt x="329" y="522"/>
                    <a:pt x="323" y="523"/>
                  </a:cubicBezTo>
                  <a:cubicBezTo>
                    <a:pt x="317" y="528"/>
                    <a:pt x="309" y="530"/>
                    <a:pt x="302" y="534"/>
                  </a:cubicBezTo>
                  <a:cubicBezTo>
                    <a:pt x="295" y="543"/>
                    <a:pt x="290" y="533"/>
                    <a:pt x="284" y="528"/>
                  </a:cubicBezTo>
                  <a:cubicBezTo>
                    <a:pt x="280" y="521"/>
                    <a:pt x="276" y="522"/>
                    <a:pt x="268" y="523"/>
                  </a:cubicBezTo>
                  <a:cubicBezTo>
                    <a:pt x="263" y="525"/>
                    <a:pt x="259" y="528"/>
                    <a:pt x="254" y="531"/>
                  </a:cubicBezTo>
                  <a:cubicBezTo>
                    <a:pt x="247" y="529"/>
                    <a:pt x="245" y="528"/>
                    <a:pt x="242" y="535"/>
                  </a:cubicBezTo>
                  <a:cubicBezTo>
                    <a:pt x="244" y="541"/>
                    <a:pt x="244" y="547"/>
                    <a:pt x="247" y="553"/>
                  </a:cubicBezTo>
                  <a:cubicBezTo>
                    <a:pt x="244" y="561"/>
                    <a:pt x="243" y="562"/>
                    <a:pt x="235" y="559"/>
                  </a:cubicBezTo>
                  <a:cubicBezTo>
                    <a:pt x="230" y="560"/>
                    <a:pt x="225" y="559"/>
                    <a:pt x="221" y="561"/>
                  </a:cubicBezTo>
                  <a:cubicBezTo>
                    <a:pt x="214" y="563"/>
                    <a:pt x="215" y="572"/>
                    <a:pt x="206" y="574"/>
                  </a:cubicBezTo>
                  <a:cubicBezTo>
                    <a:pt x="201" y="578"/>
                    <a:pt x="198" y="581"/>
                    <a:pt x="194" y="586"/>
                  </a:cubicBezTo>
                  <a:cubicBezTo>
                    <a:pt x="191" y="599"/>
                    <a:pt x="193" y="599"/>
                    <a:pt x="208" y="601"/>
                  </a:cubicBezTo>
                  <a:cubicBezTo>
                    <a:pt x="214" y="604"/>
                    <a:pt x="214" y="606"/>
                    <a:pt x="214" y="61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2" name="Freeform 109"/>
            <p:cNvSpPr>
              <a:spLocks/>
            </p:cNvSpPr>
            <p:nvPr/>
          </p:nvSpPr>
          <p:spPr bwMode="ltGray">
            <a:xfrm>
              <a:off x="3232" y="1290"/>
              <a:ext cx="1164" cy="618"/>
            </a:xfrm>
            <a:custGeom>
              <a:avLst/>
              <a:gdLst>
                <a:gd name="T0" fmla="*/ 548 w 1555"/>
                <a:gd name="T1" fmla="*/ 42 h 824"/>
                <a:gd name="T2" fmla="*/ 527 w 1555"/>
                <a:gd name="T3" fmla="*/ 57 h 824"/>
                <a:gd name="T4" fmla="*/ 497 w 1555"/>
                <a:gd name="T5" fmla="*/ 22 h 824"/>
                <a:gd name="T6" fmla="*/ 437 w 1555"/>
                <a:gd name="T7" fmla="*/ 10 h 824"/>
                <a:gd name="T8" fmla="*/ 416 w 1555"/>
                <a:gd name="T9" fmla="*/ 9 h 824"/>
                <a:gd name="T10" fmla="*/ 367 w 1555"/>
                <a:gd name="T11" fmla="*/ 6 h 824"/>
                <a:gd name="T12" fmla="*/ 322 w 1555"/>
                <a:gd name="T13" fmla="*/ 26 h 824"/>
                <a:gd name="T14" fmla="*/ 280 w 1555"/>
                <a:gd name="T15" fmla="*/ 35 h 824"/>
                <a:gd name="T16" fmla="*/ 272 w 1555"/>
                <a:gd name="T17" fmla="*/ 40 h 824"/>
                <a:gd name="T18" fmla="*/ 278 w 1555"/>
                <a:gd name="T19" fmla="*/ 65 h 824"/>
                <a:gd name="T20" fmla="*/ 252 w 1555"/>
                <a:gd name="T21" fmla="*/ 65 h 824"/>
                <a:gd name="T22" fmla="*/ 258 w 1555"/>
                <a:gd name="T23" fmla="*/ 85 h 824"/>
                <a:gd name="T24" fmla="*/ 271 w 1555"/>
                <a:gd name="T25" fmla="*/ 101 h 824"/>
                <a:gd name="T26" fmla="*/ 226 w 1555"/>
                <a:gd name="T27" fmla="*/ 87 h 824"/>
                <a:gd name="T28" fmla="*/ 192 w 1555"/>
                <a:gd name="T29" fmla="*/ 71 h 824"/>
                <a:gd name="T30" fmla="*/ 181 w 1555"/>
                <a:gd name="T31" fmla="*/ 81 h 824"/>
                <a:gd name="T32" fmla="*/ 223 w 1555"/>
                <a:gd name="T33" fmla="*/ 125 h 824"/>
                <a:gd name="T34" fmla="*/ 213 w 1555"/>
                <a:gd name="T35" fmla="*/ 165 h 824"/>
                <a:gd name="T36" fmla="*/ 184 w 1555"/>
                <a:gd name="T37" fmla="*/ 160 h 824"/>
                <a:gd name="T38" fmla="*/ 210 w 1555"/>
                <a:gd name="T39" fmla="*/ 146 h 824"/>
                <a:gd name="T40" fmla="*/ 171 w 1555"/>
                <a:gd name="T41" fmla="*/ 90 h 824"/>
                <a:gd name="T42" fmla="*/ 160 w 1555"/>
                <a:gd name="T43" fmla="*/ 75 h 824"/>
                <a:gd name="T44" fmla="*/ 132 w 1555"/>
                <a:gd name="T45" fmla="*/ 71 h 824"/>
                <a:gd name="T46" fmla="*/ 126 w 1555"/>
                <a:gd name="T47" fmla="*/ 88 h 824"/>
                <a:gd name="T48" fmla="*/ 153 w 1555"/>
                <a:gd name="T49" fmla="*/ 122 h 824"/>
                <a:gd name="T50" fmla="*/ 163 w 1555"/>
                <a:gd name="T51" fmla="*/ 141 h 824"/>
                <a:gd name="T52" fmla="*/ 120 w 1555"/>
                <a:gd name="T53" fmla="*/ 129 h 824"/>
                <a:gd name="T54" fmla="*/ 79 w 1555"/>
                <a:gd name="T55" fmla="*/ 140 h 824"/>
                <a:gd name="T56" fmla="*/ 55 w 1555"/>
                <a:gd name="T57" fmla="*/ 141 h 824"/>
                <a:gd name="T58" fmla="*/ 19 w 1555"/>
                <a:gd name="T59" fmla="*/ 190 h 824"/>
                <a:gd name="T60" fmla="*/ 12 w 1555"/>
                <a:gd name="T61" fmla="*/ 215 h 824"/>
                <a:gd name="T62" fmla="*/ 0 w 1555"/>
                <a:gd name="T63" fmla="*/ 345 h 824"/>
                <a:gd name="T64" fmla="*/ 19 w 1555"/>
                <a:gd name="T65" fmla="*/ 554 h 824"/>
                <a:gd name="T66" fmla="*/ 72 w 1555"/>
                <a:gd name="T67" fmla="*/ 615 h 824"/>
                <a:gd name="T68" fmla="*/ 148 w 1555"/>
                <a:gd name="T69" fmla="*/ 617 h 824"/>
                <a:gd name="T70" fmla="*/ 211 w 1555"/>
                <a:gd name="T71" fmla="*/ 603 h 824"/>
                <a:gd name="T72" fmla="*/ 295 w 1555"/>
                <a:gd name="T73" fmla="*/ 540 h 824"/>
                <a:gd name="T74" fmla="*/ 386 w 1555"/>
                <a:gd name="T75" fmla="*/ 474 h 824"/>
                <a:gd name="T76" fmla="*/ 485 w 1555"/>
                <a:gd name="T77" fmla="*/ 387 h 824"/>
                <a:gd name="T78" fmla="*/ 603 w 1555"/>
                <a:gd name="T79" fmla="*/ 321 h 824"/>
                <a:gd name="T80" fmla="*/ 678 w 1555"/>
                <a:gd name="T81" fmla="*/ 279 h 824"/>
                <a:gd name="T82" fmla="*/ 793 w 1555"/>
                <a:gd name="T83" fmla="*/ 210 h 824"/>
                <a:gd name="T84" fmla="*/ 879 w 1555"/>
                <a:gd name="T85" fmla="*/ 162 h 824"/>
                <a:gd name="T86" fmla="*/ 964 w 1555"/>
                <a:gd name="T87" fmla="*/ 107 h 824"/>
                <a:gd name="T88" fmla="*/ 1067 w 1555"/>
                <a:gd name="T89" fmla="*/ 74 h 824"/>
                <a:gd name="T90" fmla="*/ 1124 w 1555"/>
                <a:gd name="T91" fmla="*/ 22 h 824"/>
                <a:gd name="T92" fmla="*/ 1159 w 1555"/>
                <a:gd name="T93" fmla="*/ 15 h 824"/>
                <a:gd name="T94" fmla="*/ 1136 w 1555"/>
                <a:gd name="T95" fmla="*/ 0 h 824"/>
                <a:gd name="T96" fmla="*/ 1045 w 1555"/>
                <a:gd name="T97" fmla="*/ 17 h 824"/>
                <a:gd name="T98" fmla="*/ 1015 w 1555"/>
                <a:gd name="T99" fmla="*/ 43 h 824"/>
                <a:gd name="T100" fmla="*/ 994 w 1555"/>
                <a:gd name="T101" fmla="*/ 72 h 824"/>
                <a:gd name="T102" fmla="*/ 955 w 1555"/>
                <a:gd name="T103" fmla="*/ 59 h 824"/>
                <a:gd name="T104" fmla="*/ 895 w 1555"/>
                <a:gd name="T105" fmla="*/ 54 h 824"/>
                <a:gd name="T106" fmla="*/ 858 w 1555"/>
                <a:gd name="T107" fmla="*/ 57 h 824"/>
                <a:gd name="T108" fmla="*/ 808 w 1555"/>
                <a:gd name="T109" fmla="*/ 40 h 824"/>
                <a:gd name="T110" fmla="*/ 740 w 1555"/>
                <a:gd name="T111" fmla="*/ 68 h 824"/>
                <a:gd name="T112" fmla="*/ 717 w 1555"/>
                <a:gd name="T113" fmla="*/ 60 h 824"/>
                <a:gd name="T114" fmla="*/ 663 w 1555"/>
                <a:gd name="T115" fmla="*/ 40 h 824"/>
                <a:gd name="T116" fmla="*/ 599 w 1555"/>
                <a:gd name="T117" fmla="*/ 59 h 8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55"/>
                <a:gd name="T178" fmla="*/ 0 h 824"/>
                <a:gd name="T179" fmla="*/ 1555 w 1555"/>
                <a:gd name="T180" fmla="*/ 824 h 8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55" h="824">
                  <a:moveTo>
                    <a:pt x="760" y="58"/>
                  </a:moveTo>
                  <a:cubicBezTo>
                    <a:pt x="748" y="56"/>
                    <a:pt x="744" y="54"/>
                    <a:pt x="732" y="56"/>
                  </a:cubicBezTo>
                  <a:cubicBezTo>
                    <a:pt x="725" y="60"/>
                    <a:pt x="723" y="68"/>
                    <a:pt x="716" y="72"/>
                  </a:cubicBezTo>
                  <a:cubicBezTo>
                    <a:pt x="712" y="74"/>
                    <a:pt x="704" y="76"/>
                    <a:pt x="704" y="76"/>
                  </a:cubicBezTo>
                  <a:cubicBezTo>
                    <a:pt x="694" y="60"/>
                    <a:pt x="695" y="63"/>
                    <a:pt x="676" y="60"/>
                  </a:cubicBezTo>
                  <a:cubicBezTo>
                    <a:pt x="664" y="52"/>
                    <a:pt x="671" y="41"/>
                    <a:pt x="664" y="30"/>
                  </a:cubicBezTo>
                  <a:cubicBezTo>
                    <a:pt x="655" y="16"/>
                    <a:pt x="630" y="12"/>
                    <a:pt x="614" y="8"/>
                  </a:cubicBezTo>
                  <a:cubicBezTo>
                    <a:pt x="592" y="10"/>
                    <a:pt x="602" y="8"/>
                    <a:pt x="584" y="14"/>
                  </a:cubicBezTo>
                  <a:cubicBezTo>
                    <a:pt x="578" y="16"/>
                    <a:pt x="566" y="20"/>
                    <a:pt x="566" y="20"/>
                  </a:cubicBezTo>
                  <a:cubicBezTo>
                    <a:pt x="546" y="15"/>
                    <a:pt x="567" y="23"/>
                    <a:pt x="556" y="12"/>
                  </a:cubicBezTo>
                  <a:cubicBezTo>
                    <a:pt x="551" y="7"/>
                    <a:pt x="538" y="4"/>
                    <a:pt x="532" y="0"/>
                  </a:cubicBezTo>
                  <a:cubicBezTo>
                    <a:pt x="518" y="2"/>
                    <a:pt x="504" y="3"/>
                    <a:pt x="490" y="8"/>
                  </a:cubicBezTo>
                  <a:cubicBezTo>
                    <a:pt x="484" y="25"/>
                    <a:pt x="480" y="29"/>
                    <a:pt x="466" y="38"/>
                  </a:cubicBezTo>
                  <a:cubicBezTo>
                    <a:pt x="448" y="35"/>
                    <a:pt x="450" y="32"/>
                    <a:pt x="430" y="34"/>
                  </a:cubicBezTo>
                  <a:cubicBezTo>
                    <a:pt x="422" y="37"/>
                    <a:pt x="419" y="39"/>
                    <a:pt x="414" y="46"/>
                  </a:cubicBezTo>
                  <a:cubicBezTo>
                    <a:pt x="407" y="45"/>
                    <a:pt x="384" y="42"/>
                    <a:pt x="374" y="46"/>
                  </a:cubicBezTo>
                  <a:cubicBezTo>
                    <a:pt x="372" y="47"/>
                    <a:pt x="372" y="50"/>
                    <a:pt x="370" y="52"/>
                  </a:cubicBezTo>
                  <a:cubicBezTo>
                    <a:pt x="368" y="53"/>
                    <a:pt x="366" y="53"/>
                    <a:pt x="364" y="54"/>
                  </a:cubicBezTo>
                  <a:cubicBezTo>
                    <a:pt x="361" y="63"/>
                    <a:pt x="362" y="67"/>
                    <a:pt x="370" y="72"/>
                  </a:cubicBezTo>
                  <a:cubicBezTo>
                    <a:pt x="374" y="77"/>
                    <a:pt x="377" y="79"/>
                    <a:pt x="372" y="86"/>
                  </a:cubicBezTo>
                  <a:cubicBezTo>
                    <a:pt x="368" y="91"/>
                    <a:pt x="354" y="94"/>
                    <a:pt x="354" y="94"/>
                  </a:cubicBezTo>
                  <a:cubicBezTo>
                    <a:pt x="349" y="90"/>
                    <a:pt x="336" y="86"/>
                    <a:pt x="336" y="86"/>
                  </a:cubicBezTo>
                  <a:cubicBezTo>
                    <a:pt x="326" y="88"/>
                    <a:pt x="322" y="87"/>
                    <a:pt x="316" y="96"/>
                  </a:cubicBezTo>
                  <a:cubicBezTo>
                    <a:pt x="320" y="110"/>
                    <a:pt x="331" y="110"/>
                    <a:pt x="344" y="114"/>
                  </a:cubicBezTo>
                  <a:cubicBezTo>
                    <a:pt x="350" y="116"/>
                    <a:pt x="362" y="120"/>
                    <a:pt x="362" y="120"/>
                  </a:cubicBezTo>
                  <a:cubicBezTo>
                    <a:pt x="367" y="127"/>
                    <a:pt x="372" y="131"/>
                    <a:pt x="362" y="134"/>
                  </a:cubicBezTo>
                  <a:cubicBezTo>
                    <a:pt x="350" y="126"/>
                    <a:pt x="334" y="119"/>
                    <a:pt x="320" y="114"/>
                  </a:cubicBezTo>
                  <a:cubicBezTo>
                    <a:pt x="314" y="115"/>
                    <a:pt x="308" y="115"/>
                    <a:pt x="302" y="116"/>
                  </a:cubicBezTo>
                  <a:cubicBezTo>
                    <a:pt x="298" y="117"/>
                    <a:pt x="290" y="120"/>
                    <a:pt x="290" y="120"/>
                  </a:cubicBezTo>
                  <a:cubicBezTo>
                    <a:pt x="275" y="117"/>
                    <a:pt x="272" y="99"/>
                    <a:pt x="256" y="94"/>
                  </a:cubicBezTo>
                  <a:cubicBezTo>
                    <a:pt x="253" y="95"/>
                    <a:pt x="248" y="94"/>
                    <a:pt x="246" y="96"/>
                  </a:cubicBezTo>
                  <a:cubicBezTo>
                    <a:pt x="243" y="99"/>
                    <a:pt x="242" y="108"/>
                    <a:pt x="242" y="108"/>
                  </a:cubicBezTo>
                  <a:cubicBezTo>
                    <a:pt x="245" y="116"/>
                    <a:pt x="262" y="124"/>
                    <a:pt x="262" y="124"/>
                  </a:cubicBezTo>
                  <a:cubicBezTo>
                    <a:pt x="275" y="143"/>
                    <a:pt x="278" y="153"/>
                    <a:pt x="298" y="166"/>
                  </a:cubicBezTo>
                  <a:cubicBezTo>
                    <a:pt x="306" y="178"/>
                    <a:pt x="306" y="194"/>
                    <a:pt x="314" y="206"/>
                  </a:cubicBezTo>
                  <a:cubicBezTo>
                    <a:pt x="310" y="217"/>
                    <a:pt x="294" y="217"/>
                    <a:pt x="284" y="220"/>
                  </a:cubicBezTo>
                  <a:cubicBezTo>
                    <a:pt x="280" y="221"/>
                    <a:pt x="272" y="224"/>
                    <a:pt x="272" y="224"/>
                  </a:cubicBezTo>
                  <a:cubicBezTo>
                    <a:pt x="261" y="223"/>
                    <a:pt x="250" y="225"/>
                    <a:pt x="246" y="214"/>
                  </a:cubicBezTo>
                  <a:cubicBezTo>
                    <a:pt x="257" y="210"/>
                    <a:pt x="267" y="212"/>
                    <a:pt x="278" y="208"/>
                  </a:cubicBezTo>
                  <a:cubicBezTo>
                    <a:pt x="283" y="201"/>
                    <a:pt x="284" y="203"/>
                    <a:pt x="280" y="194"/>
                  </a:cubicBezTo>
                  <a:cubicBezTo>
                    <a:pt x="280" y="193"/>
                    <a:pt x="245" y="150"/>
                    <a:pt x="242" y="148"/>
                  </a:cubicBezTo>
                  <a:cubicBezTo>
                    <a:pt x="238" y="136"/>
                    <a:pt x="239" y="128"/>
                    <a:pt x="228" y="120"/>
                  </a:cubicBezTo>
                  <a:cubicBezTo>
                    <a:pt x="226" y="114"/>
                    <a:pt x="230" y="102"/>
                    <a:pt x="230" y="102"/>
                  </a:cubicBezTo>
                  <a:cubicBezTo>
                    <a:pt x="210" y="89"/>
                    <a:pt x="242" y="108"/>
                    <a:pt x="214" y="100"/>
                  </a:cubicBezTo>
                  <a:cubicBezTo>
                    <a:pt x="211" y="99"/>
                    <a:pt x="202" y="87"/>
                    <a:pt x="198" y="84"/>
                  </a:cubicBezTo>
                  <a:cubicBezTo>
                    <a:pt x="187" y="86"/>
                    <a:pt x="184" y="86"/>
                    <a:pt x="176" y="94"/>
                  </a:cubicBezTo>
                  <a:cubicBezTo>
                    <a:pt x="174" y="100"/>
                    <a:pt x="172" y="106"/>
                    <a:pt x="170" y="112"/>
                  </a:cubicBezTo>
                  <a:cubicBezTo>
                    <a:pt x="169" y="114"/>
                    <a:pt x="168" y="118"/>
                    <a:pt x="168" y="118"/>
                  </a:cubicBezTo>
                  <a:cubicBezTo>
                    <a:pt x="168" y="119"/>
                    <a:pt x="162" y="144"/>
                    <a:pt x="166" y="148"/>
                  </a:cubicBezTo>
                  <a:cubicBezTo>
                    <a:pt x="175" y="157"/>
                    <a:pt x="194" y="155"/>
                    <a:pt x="204" y="162"/>
                  </a:cubicBezTo>
                  <a:cubicBezTo>
                    <a:pt x="208" y="165"/>
                    <a:pt x="216" y="170"/>
                    <a:pt x="216" y="170"/>
                  </a:cubicBezTo>
                  <a:cubicBezTo>
                    <a:pt x="221" y="184"/>
                    <a:pt x="221" y="178"/>
                    <a:pt x="218" y="188"/>
                  </a:cubicBezTo>
                  <a:cubicBezTo>
                    <a:pt x="204" y="186"/>
                    <a:pt x="205" y="182"/>
                    <a:pt x="194" y="176"/>
                  </a:cubicBezTo>
                  <a:cubicBezTo>
                    <a:pt x="185" y="171"/>
                    <a:pt x="164" y="172"/>
                    <a:pt x="160" y="172"/>
                  </a:cubicBezTo>
                  <a:cubicBezTo>
                    <a:pt x="140" y="159"/>
                    <a:pt x="120" y="169"/>
                    <a:pt x="96" y="170"/>
                  </a:cubicBezTo>
                  <a:cubicBezTo>
                    <a:pt x="99" y="178"/>
                    <a:pt x="103" y="178"/>
                    <a:pt x="106" y="186"/>
                  </a:cubicBezTo>
                  <a:cubicBezTo>
                    <a:pt x="103" y="202"/>
                    <a:pt x="103" y="199"/>
                    <a:pt x="92" y="192"/>
                  </a:cubicBezTo>
                  <a:cubicBezTo>
                    <a:pt x="86" y="183"/>
                    <a:pt x="90" y="184"/>
                    <a:pt x="74" y="188"/>
                  </a:cubicBezTo>
                  <a:cubicBezTo>
                    <a:pt x="70" y="189"/>
                    <a:pt x="62" y="192"/>
                    <a:pt x="62" y="192"/>
                  </a:cubicBezTo>
                  <a:cubicBezTo>
                    <a:pt x="49" y="211"/>
                    <a:pt x="43" y="237"/>
                    <a:pt x="26" y="254"/>
                  </a:cubicBezTo>
                  <a:cubicBezTo>
                    <a:pt x="23" y="266"/>
                    <a:pt x="25" y="259"/>
                    <a:pt x="20" y="274"/>
                  </a:cubicBezTo>
                  <a:cubicBezTo>
                    <a:pt x="19" y="278"/>
                    <a:pt x="16" y="286"/>
                    <a:pt x="16" y="286"/>
                  </a:cubicBezTo>
                  <a:cubicBezTo>
                    <a:pt x="11" y="325"/>
                    <a:pt x="16" y="366"/>
                    <a:pt x="6" y="404"/>
                  </a:cubicBezTo>
                  <a:cubicBezTo>
                    <a:pt x="4" y="423"/>
                    <a:pt x="2" y="441"/>
                    <a:pt x="0" y="460"/>
                  </a:cubicBezTo>
                  <a:cubicBezTo>
                    <a:pt x="1" y="530"/>
                    <a:pt x="3" y="592"/>
                    <a:pt x="14" y="660"/>
                  </a:cubicBezTo>
                  <a:cubicBezTo>
                    <a:pt x="15" y="683"/>
                    <a:pt x="12" y="717"/>
                    <a:pt x="26" y="738"/>
                  </a:cubicBezTo>
                  <a:cubicBezTo>
                    <a:pt x="31" y="759"/>
                    <a:pt x="39" y="781"/>
                    <a:pt x="58" y="794"/>
                  </a:cubicBezTo>
                  <a:cubicBezTo>
                    <a:pt x="66" y="806"/>
                    <a:pt x="81" y="818"/>
                    <a:pt x="96" y="820"/>
                  </a:cubicBezTo>
                  <a:cubicBezTo>
                    <a:pt x="109" y="822"/>
                    <a:pt x="134" y="824"/>
                    <a:pt x="134" y="824"/>
                  </a:cubicBezTo>
                  <a:cubicBezTo>
                    <a:pt x="155" y="823"/>
                    <a:pt x="177" y="823"/>
                    <a:pt x="198" y="822"/>
                  </a:cubicBezTo>
                  <a:cubicBezTo>
                    <a:pt x="210" y="821"/>
                    <a:pt x="234" y="818"/>
                    <a:pt x="234" y="818"/>
                  </a:cubicBezTo>
                  <a:cubicBezTo>
                    <a:pt x="251" y="814"/>
                    <a:pt x="266" y="808"/>
                    <a:pt x="282" y="804"/>
                  </a:cubicBezTo>
                  <a:cubicBezTo>
                    <a:pt x="296" y="795"/>
                    <a:pt x="310" y="785"/>
                    <a:pt x="324" y="776"/>
                  </a:cubicBezTo>
                  <a:cubicBezTo>
                    <a:pt x="341" y="751"/>
                    <a:pt x="370" y="737"/>
                    <a:pt x="394" y="720"/>
                  </a:cubicBezTo>
                  <a:cubicBezTo>
                    <a:pt x="408" y="710"/>
                    <a:pt x="418" y="696"/>
                    <a:pt x="432" y="686"/>
                  </a:cubicBezTo>
                  <a:cubicBezTo>
                    <a:pt x="459" y="667"/>
                    <a:pt x="489" y="650"/>
                    <a:pt x="516" y="632"/>
                  </a:cubicBezTo>
                  <a:cubicBezTo>
                    <a:pt x="524" y="620"/>
                    <a:pt x="539" y="615"/>
                    <a:pt x="550" y="604"/>
                  </a:cubicBezTo>
                  <a:cubicBezTo>
                    <a:pt x="576" y="578"/>
                    <a:pt x="614" y="529"/>
                    <a:pt x="648" y="516"/>
                  </a:cubicBezTo>
                  <a:cubicBezTo>
                    <a:pt x="678" y="486"/>
                    <a:pt x="721" y="456"/>
                    <a:pt x="762" y="446"/>
                  </a:cubicBezTo>
                  <a:cubicBezTo>
                    <a:pt x="775" y="437"/>
                    <a:pt x="791" y="433"/>
                    <a:pt x="806" y="428"/>
                  </a:cubicBezTo>
                  <a:cubicBezTo>
                    <a:pt x="819" y="424"/>
                    <a:pt x="830" y="415"/>
                    <a:pt x="844" y="412"/>
                  </a:cubicBezTo>
                  <a:cubicBezTo>
                    <a:pt x="863" y="399"/>
                    <a:pt x="885" y="379"/>
                    <a:pt x="906" y="372"/>
                  </a:cubicBezTo>
                  <a:cubicBezTo>
                    <a:pt x="935" y="349"/>
                    <a:pt x="973" y="341"/>
                    <a:pt x="1002" y="318"/>
                  </a:cubicBezTo>
                  <a:cubicBezTo>
                    <a:pt x="1020" y="303"/>
                    <a:pt x="1042" y="294"/>
                    <a:pt x="1060" y="280"/>
                  </a:cubicBezTo>
                  <a:cubicBezTo>
                    <a:pt x="1071" y="272"/>
                    <a:pt x="1084" y="259"/>
                    <a:pt x="1098" y="254"/>
                  </a:cubicBezTo>
                  <a:cubicBezTo>
                    <a:pt x="1121" y="237"/>
                    <a:pt x="1149" y="230"/>
                    <a:pt x="1174" y="216"/>
                  </a:cubicBezTo>
                  <a:cubicBezTo>
                    <a:pt x="1193" y="205"/>
                    <a:pt x="1210" y="188"/>
                    <a:pt x="1230" y="180"/>
                  </a:cubicBezTo>
                  <a:cubicBezTo>
                    <a:pt x="1241" y="169"/>
                    <a:pt x="1272" y="146"/>
                    <a:pt x="1288" y="142"/>
                  </a:cubicBezTo>
                  <a:cubicBezTo>
                    <a:pt x="1306" y="130"/>
                    <a:pt x="1329" y="126"/>
                    <a:pt x="1350" y="120"/>
                  </a:cubicBezTo>
                  <a:cubicBezTo>
                    <a:pt x="1375" y="112"/>
                    <a:pt x="1400" y="104"/>
                    <a:pt x="1426" y="98"/>
                  </a:cubicBezTo>
                  <a:cubicBezTo>
                    <a:pt x="1436" y="88"/>
                    <a:pt x="1460" y="80"/>
                    <a:pt x="1474" y="76"/>
                  </a:cubicBezTo>
                  <a:cubicBezTo>
                    <a:pt x="1491" y="65"/>
                    <a:pt x="1485" y="41"/>
                    <a:pt x="1502" y="30"/>
                  </a:cubicBezTo>
                  <a:cubicBezTo>
                    <a:pt x="1506" y="23"/>
                    <a:pt x="1537" y="28"/>
                    <a:pt x="1544" y="26"/>
                  </a:cubicBezTo>
                  <a:cubicBezTo>
                    <a:pt x="1545" y="24"/>
                    <a:pt x="1546" y="22"/>
                    <a:pt x="1548" y="20"/>
                  </a:cubicBezTo>
                  <a:cubicBezTo>
                    <a:pt x="1550" y="19"/>
                    <a:pt x="1555" y="20"/>
                    <a:pt x="1554" y="18"/>
                  </a:cubicBezTo>
                  <a:cubicBezTo>
                    <a:pt x="1549" y="10"/>
                    <a:pt x="1527" y="3"/>
                    <a:pt x="1518" y="0"/>
                  </a:cubicBezTo>
                  <a:cubicBezTo>
                    <a:pt x="1483" y="3"/>
                    <a:pt x="1450" y="10"/>
                    <a:pt x="1414" y="12"/>
                  </a:cubicBezTo>
                  <a:cubicBezTo>
                    <a:pt x="1399" y="17"/>
                    <a:pt x="1405" y="13"/>
                    <a:pt x="1396" y="22"/>
                  </a:cubicBezTo>
                  <a:cubicBezTo>
                    <a:pt x="1394" y="28"/>
                    <a:pt x="1382" y="36"/>
                    <a:pt x="1382" y="36"/>
                  </a:cubicBezTo>
                  <a:cubicBezTo>
                    <a:pt x="1375" y="58"/>
                    <a:pt x="1394" y="54"/>
                    <a:pt x="1356" y="58"/>
                  </a:cubicBezTo>
                  <a:cubicBezTo>
                    <a:pt x="1351" y="66"/>
                    <a:pt x="1347" y="82"/>
                    <a:pt x="1340" y="88"/>
                  </a:cubicBezTo>
                  <a:cubicBezTo>
                    <a:pt x="1336" y="91"/>
                    <a:pt x="1328" y="96"/>
                    <a:pt x="1328" y="96"/>
                  </a:cubicBezTo>
                  <a:cubicBezTo>
                    <a:pt x="1321" y="94"/>
                    <a:pt x="1310" y="86"/>
                    <a:pt x="1310" y="86"/>
                  </a:cubicBezTo>
                  <a:cubicBezTo>
                    <a:pt x="1300" y="71"/>
                    <a:pt x="1296" y="76"/>
                    <a:pt x="1276" y="78"/>
                  </a:cubicBezTo>
                  <a:cubicBezTo>
                    <a:pt x="1261" y="83"/>
                    <a:pt x="1240" y="78"/>
                    <a:pt x="1224" y="76"/>
                  </a:cubicBezTo>
                  <a:cubicBezTo>
                    <a:pt x="1215" y="75"/>
                    <a:pt x="1196" y="72"/>
                    <a:pt x="1196" y="72"/>
                  </a:cubicBezTo>
                  <a:cubicBezTo>
                    <a:pt x="1178" y="66"/>
                    <a:pt x="1188" y="68"/>
                    <a:pt x="1166" y="70"/>
                  </a:cubicBezTo>
                  <a:cubicBezTo>
                    <a:pt x="1159" y="72"/>
                    <a:pt x="1146" y="76"/>
                    <a:pt x="1146" y="76"/>
                  </a:cubicBezTo>
                  <a:cubicBezTo>
                    <a:pt x="1130" y="71"/>
                    <a:pt x="1113" y="69"/>
                    <a:pt x="1096" y="68"/>
                  </a:cubicBezTo>
                  <a:cubicBezTo>
                    <a:pt x="1091" y="61"/>
                    <a:pt x="1088" y="57"/>
                    <a:pt x="1080" y="54"/>
                  </a:cubicBezTo>
                  <a:cubicBezTo>
                    <a:pt x="1061" y="56"/>
                    <a:pt x="1042" y="62"/>
                    <a:pt x="1024" y="68"/>
                  </a:cubicBezTo>
                  <a:cubicBezTo>
                    <a:pt x="1019" y="89"/>
                    <a:pt x="1007" y="87"/>
                    <a:pt x="988" y="90"/>
                  </a:cubicBezTo>
                  <a:cubicBezTo>
                    <a:pt x="985" y="100"/>
                    <a:pt x="985" y="103"/>
                    <a:pt x="974" y="100"/>
                  </a:cubicBezTo>
                  <a:cubicBezTo>
                    <a:pt x="966" y="92"/>
                    <a:pt x="968" y="83"/>
                    <a:pt x="958" y="80"/>
                  </a:cubicBezTo>
                  <a:cubicBezTo>
                    <a:pt x="944" y="85"/>
                    <a:pt x="950" y="82"/>
                    <a:pt x="940" y="88"/>
                  </a:cubicBezTo>
                  <a:cubicBezTo>
                    <a:pt x="921" y="75"/>
                    <a:pt x="908" y="61"/>
                    <a:pt x="886" y="54"/>
                  </a:cubicBezTo>
                  <a:cubicBezTo>
                    <a:pt x="863" y="56"/>
                    <a:pt x="843" y="60"/>
                    <a:pt x="820" y="62"/>
                  </a:cubicBezTo>
                  <a:cubicBezTo>
                    <a:pt x="806" y="67"/>
                    <a:pt x="811" y="74"/>
                    <a:pt x="800" y="78"/>
                  </a:cubicBezTo>
                  <a:cubicBezTo>
                    <a:pt x="782" y="75"/>
                    <a:pt x="773" y="71"/>
                    <a:pt x="760" y="5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3" name="Freeform 110"/>
            <p:cNvSpPr>
              <a:spLocks/>
            </p:cNvSpPr>
            <p:nvPr/>
          </p:nvSpPr>
          <p:spPr bwMode="ltGray">
            <a:xfrm>
              <a:off x="3185" y="1299"/>
              <a:ext cx="141" cy="108"/>
            </a:xfrm>
            <a:custGeom>
              <a:avLst/>
              <a:gdLst>
                <a:gd name="T0" fmla="*/ 128 w 189"/>
                <a:gd name="T1" fmla="*/ 3 h 144"/>
                <a:gd name="T2" fmla="*/ 138 w 189"/>
                <a:gd name="T3" fmla="*/ 3 h 144"/>
                <a:gd name="T4" fmla="*/ 141 w 189"/>
                <a:gd name="T5" fmla="*/ 12 h 144"/>
                <a:gd name="T6" fmla="*/ 140 w 189"/>
                <a:gd name="T7" fmla="*/ 18 h 144"/>
                <a:gd name="T8" fmla="*/ 98 w 189"/>
                <a:gd name="T9" fmla="*/ 33 h 144"/>
                <a:gd name="T10" fmla="*/ 81 w 189"/>
                <a:gd name="T11" fmla="*/ 43 h 144"/>
                <a:gd name="T12" fmla="*/ 72 w 189"/>
                <a:gd name="T13" fmla="*/ 46 h 144"/>
                <a:gd name="T14" fmla="*/ 53 w 189"/>
                <a:gd name="T15" fmla="*/ 61 h 144"/>
                <a:gd name="T16" fmla="*/ 56 w 189"/>
                <a:gd name="T17" fmla="*/ 69 h 144"/>
                <a:gd name="T18" fmla="*/ 62 w 189"/>
                <a:gd name="T19" fmla="*/ 87 h 144"/>
                <a:gd name="T20" fmla="*/ 80 w 189"/>
                <a:gd name="T21" fmla="*/ 94 h 144"/>
                <a:gd name="T22" fmla="*/ 69 w 189"/>
                <a:gd name="T23" fmla="*/ 105 h 144"/>
                <a:gd name="T24" fmla="*/ 62 w 189"/>
                <a:gd name="T25" fmla="*/ 98 h 144"/>
                <a:gd name="T26" fmla="*/ 53 w 189"/>
                <a:gd name="T27" fmla="*/ 101 h 144"/>
                <a:gd name="T28" fmla="*/ 16 w 189"/>
                <a:gd name="T29" fmla="*/ 91 h 144"/>
                <a:gd name="T30" fmla="*/ 14 w 189"/>
                <a:gd name="T31" fmla="*/ 79 h 144"/>
                <a:gd name="T32" fmla="*/ 35 w 189"/>
                <a:gd name="T33" fmla="*/ 67 h 144"/>
                <a:gd name="T34" fmla="*/ 38 w 189"/>
                <a:gd name="T35" fmla="*/ 57 h 144"/>
                <a:gd name="T36" fmla="*/ 35 w 189"/>
                <a:gd name="T37" fmla="*/ 48 h 144"/>
                <a:gd name="T38" fmla="*/ 54 w 189"/>
                <a:gd name="T39" fmla="*/ 34 h 144"/>
                <a:gd name="T40" fmla="*/ 72 w 189"/>
                <a:gd name="T41" fmla="*/ 27 h 144"/>
                <a:gd name="T42" fmla="*/ 84 w 189"/>
                <a:gd name="T43" fmla="*/ 18 h 144"/>
                <a:gd name="T44" fmla="*/ 128 w 189"/>
                <a:gd name="T45" fmla="*/ 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9"/>
                <a:gd name="T70" fmla="*/ 0 h 144"/>
                <a:gd name="T71" fmla="*/ 189 w 189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4" name="Freeform 111"/>
            <p:cNvSpPr>
              <a:spLocks/>
            </p:cNvSpPr>
            <p:nvPr/>
          </p:nvSpPr>
          <p:spPr bwMode="ltGray">
            <a:xfrm>
              <a:off x="3269" y="1403"/>
              <a:ext cx="40" cy="12"/>
            </a:xfrm>
            <a:custGeom>
              <a:avLst/>
              <a:gdLst>
                <a:gd name="T0" fmla="*/ 18 w 53"/>
                <a:gd name="T1" fmla="*/ 0 h 17"/>
                <a:gd name="T2" fmla="*/ 9 w 53"/>
                <a:gd name="T3" fmla="*/ 1 h 17"/>
                <a:gd name="T4" fmla="*/ 24 w 53"/>
                <a:gd name="T5" fmla="*/ 11 h 17"/>
                <a:gd name="T6" fmla="*/ 33 w 53"/>
                <a:gd name="T7" fmla="*/ 10 h 17"/>
                <a:gd name="T8" fmla="*/ 18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7"/>
                <a:gd name="T17" fmla="*/ 53 w 5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5" name="Freeform 112"/>
            <p:cNvSpPr>
              <a:spLocks/>
            </p:cNvSpPr>
            <p:nvPr/>
          </p:nvSpPr>
          <p:spPr bwMode="ltGray">
            <a:xfrm>
              <a:off x="3474" y="1247"/>
              <a:ext cx="42" cy="28"/>
            </a:xfrm>
            <a:custGeom>
              <a:avLst/>
              <a:gdLst>
                <a:gd name="T0" fmla="*/ 42 w 57"/>
                <a:gd name="T1" fmla="*/ 3 h 37"/>
                <a:gd name="T2" fmla="*/ 18 w 57"/>
                <a:gd name="T3" fmla="*/ 18 h 37"/>
                <a:gd name="T4" fmla="*/ 8 w 57"/>
                <a:gd name="T5" fmla="*/ 26 h 37"/>
                <a:gd name="T6" fmla="*/ 7 w 57"/>
                <a:gd name="T7" fmla="*/ 3 h 37"/>
                <a:gd name="T8" fmla="*/ 15 w 57"/>
                <a:gd name="T9" fmla="*/ 0 h 37"/>
                <a:gd name="T10" fmla="*/ 42 w 57"/>
                <a:gd name="T11" fmla="*/ 3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37"/>
                <a:gd name="T20" fmla="*/ 57 w 57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6" name="Freeform 113"/>
            <p:cNvSpPr>
              <a:spLocks/>
            </p:cNvSpPr>
            <p:nvPr/>
          </p:nvSpPr>
          <p:spPr bwMode="ltGray">
            <a:xfrm>
              <a:off x="3504" y="1260"/>
              <a:ext cx="50" cy="20"/>
            </a:xfrm>
            <a:custGeom>
              <a:avLst/>
              <a:gdLst>
                <a:gd name="T0" fmla="*/ 21 w 68"/>
                <a:gd name="T1" fmla="*/ 0 h 26"/>
                <a:gd name="T2" fmla="*/ 8 w 68"/>
                <a:gd name="T3" fmla="*/ 5 h 26"/>
                <a:gd name="T4" fmla="*/ 42 w 68"/>
                <a:gd name="T5" fmla="*/ 20 h 26"/>
                <a:gd name="T6" fmla="*/ 46 w 68"/>
                <a:gd name="T7" fmla="*/ 18 h 26"/>
                <a:gd name="T8" fmla="*/ 21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26"/>
                <a:gd name="T17" fmla="*/ 68 w 6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7" name="Freeform 114"/>
            <p:cNvSpPr>
              <a:spLocks/>
            </p:cNvSpPr>
            <p:nvPr/>
          </p:nvSpPr>
          <p:spPr bwMode="ltGray">
            <a:xfrm>
              <a:off x="3558" y="1263"/>
              <a:ext cx="50" cy="32"/>
            </a:xfrm>
            <a:custGeom>
              <a:avLst/>
              <a:gdLst>
                <a:gd name="T0" fmla="*/ 38 w 66"/>
                <a:gd name="T1" fmla="*/ 7 h 43"/>
                <a:gd name="T2" fmla="*/ 20 w 66"/>
                <a:gd name="T3" fmla="*/ 7 h 43"/>
                <a:gd name="T4" fmla="*/ 8 w 66"/>
                <a:gd name="T5" fmla="*/ 7 h 43"/>
                <a:gd name="T6" fmla="*/ 6 w 66"/>
                <a:gd name="T7" fmla="*/ 26 h 43"/>
                <a:gd name="T8" fmla="*/ 24 w 66"/>
                <a:gd name="T9" fmla="*/ 32 h 43"/>
                <a:gd name="T10" fmla="*/ 47 w 66"/>
                <a:gd name="T11" fmla="*/ 20 h 43"/>
                <a:gd name="T12" fmla="*/ 38 w 66"/>
                <a:gd name="T13" fmla="*/ 7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43"/>
                <a:gd name="T23" fmla="*/ 66 w 6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8" name="Freeform 115"/>
            <p:cNvSpPr>
              <a:spLocks/>
            </p:cNvSpPr>
            <p:nvPr/>
          </p:nvSpPr>
          <p:spPr bwMode="ltGray">
            <a:xfrm>
              <a:off x="3907" y="1290"/>
              <a:ext cx="88" cy="31"/>
            </a:xfrm>
            <a:custGeom>
              <a:avLst/>
              <a:gdLst>
                <a:gd name="T0" fmla="*/ 11 w 117"/>
                <a:gd name="T1" fmla="*/ 0 h 41"/>
                <a:gd name="T2" fmla="*/ 6 w 117"/>
                <a:gd name="T3" fmla="*/ 12 h 41"/>
                <a:gd name="T4" fmla="*/ 38 w 117"/>
                <a:gd name="T5" fmla="*/ 23 h 41"/>
                <a:gd name="T6" fmla="*/ 57 w 117"/>
                <a:gd name="T7" fmla="*/ 27 h 41"/>
                <a:gd name="T8" fmla="*/ 84 w 117"/>
                <a:gd name="T9" fmla="*/ 17 h 41"/>
                <a:gd name="T10" fmla="*/ 59 w 117"/>
                <a:gd name="T11" fmla="*/ 3 h 41"/>
                <a:gd name="T12" fmla="*/ 11 w 117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7"/>
                <a:gd name="T22" fmla="*/ 0 h 41"/>
                <a:gd name="T23" fmla="*/ 117 w 117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09" name="Freeform 116"/>
            <p:cNvSpPr>
              <a:spLocks/>
            </p:cNvSpPr>
            <p:nvPr/>
          </p:nvSpPr>
          <p:spPr bwMode="ltGray">
            <a:xfrm>
              <a:off x="3997" y="1289"/>
              <a:ext cx="46" cy="24"/>
            </a:xfrm>
            <a:custGeom>
              <a:avLst/>
              <a:gdLst>
                <a:gd name="T0" fmla="*/ 24 w 62"/>
                <a:gd name="T1" fmla="*/ 3 h 32"/>
                <a:gd name="T2" fmla="*/ 46 w 62"/>
                <a:gd name="T3" fmla="*/ 7 h 32"/>
                <a:gd name="T4" fmla="*/ 22 w 62"/>
                <a:gd name="T5" fmla="*/ 24 h 32"/>
                <a:gd name="T6" fmla="*/ 4 w 62"/>
                <a:gd name="T7" fmla="*/ 16 h 32"/>
                <a:gd name="T8" fmla="*/ 24 w 62"/>
                <a:gd name="T9" fmla="*/ 3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2"/>
                <a:gd name="T17" fmla="*/ 62 w 6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0" name="Freeform 117"/>
            <p:cNvSpPr>
              <a:spLocks/>
            </p:cNvSpPr>
            <p:nvPr/>
          </p:nvSpPr>
          <p:spPr bwMode="ltGray">
            <a:xfrm>
              <a:off x="3976" y="1318"/>
              <a:ext cx="37" cy="17"/>
            </a:xfrm>
            <a:custGeom>
              <a:avLst/>
              <a:gdLst>
                <a:gd name="T0" fmla="*/ 15 w 49"/>
                <a:gd name="T1" fmla="*/ 1 h 23"/>
                <a:gd name="T2" fmla="*/ 5 w 49"/>
                <a:gd name="T3" fmla="*/ 4 h 23"/>
                <a:gd name="T4" fmla="*/ 29 w 49"/>
                <a:gd name="T5" fmla="*/ 17 h 23"/>
                <a:gd name="T6" fmla="*/ 15 w 49"/>
                <a:gd name="T7" fmla="*/ 1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23"/>
                <a:gd name="T14" fmla="*/ 49 w 49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1" name="Freeform 118"/>
            <p:cNvSpPr>
              <a:spLocks/>
            </p:cNvSpPr>
            <p:nvPr/>
          </p:nvSpPr>
          <p:spPr bwMode="ltGray">
            <a:xfrm>
              <a:off x="4228" y="1542"/>
              <a:ext cx="76" cy="114"/>
            </a:xfrm>
            <a:custGeom>
              <a:avLst/>
              <a:gdLst>
                <a:gd name="T0" fmla="*/ 4 w 102"/>
                <a:gd name="T1" fmla="*/ 0 h 152"/>
                <a:gd name="T2" fmla="*/ 0 w 102"/>
                <a:gd name="T3" fmla="*/ 14 h 152"/>
                <a:gd name="T4" fmla="*/ 10 w 102"/>
                <a:gd name="T5" fmla="*/ 31 h 152"/>
                <a:gd name="T6" fmla="*/ 24 w 102"/>
                <a:gd name="T7" fmla="*/ 54 h 152"/>
                <a:gd name="T8" fmla="*/ 27 w 102"/>
                <a:gd name="T9" fmla="*/ 78 h 152"/>
                <a:gd name="T10" fmla="*/ 60 w 102"/>
                <a:gd name="T11" fmla="*/ 114 h 152"/>
                <a:gd name="T12" fmla="*/ 64 w 102"/>
                <a:gd name="T13" fmla="*/ 93 h 152"/>
                <a:gd name="T14" fmla="*/ 55 w 102"/>
                <a:gd name="T15" fmla="*/ 76 h 152"/>
                <a:gd name="T16" fmla="*/ 46 w 102"/>
                <a:gd name="T17" fmla="*/ 69 h 152"/>
                <a:gd name="T18" fmla="*/ 39 w 102"/>
                <a:gd name="T19" fmla="*/ 56 h 152"/>
                <a:gd name="T20" fmla="*/ 31 w 102"/>
                <a:gd name="T21" fmla="*/ 33 h 152"/>
                <a:gd name="T22" fmla="*/ 3 w 102"/>
                <a:gd name="T23" fmla="*/ 9 h 152"/>
                <a:gd name="T24" fmla="*/ 4 w 102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52"/>
                <a:gd name="T41" fmla="*/ 102 w 102"/>
                <a:gd name="T42" fmla="*/ 152 h 1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2" name="Freeform 119"/>
            <p:cNvSpPr>
              <a:spLocks/>
            </p:cNvSpPr>
            <p:nvPr/>
          </p:nvSpPr>
          <p:spPr bwMode="ltGray">
            <a:xfrm>
              <a:off x="4289" y="1660"/>
              <a:ext cx="55" cy="78"/>
            </a:xfrm>
            <a:custGeom>
              <a:avLst/>
              <a:gdLst>
                <a:gd name="T0" fmla="*/ 48 w 74"/>
                <a:gd name="T1" fmla="*/ 17 h 103"/>
                <a:gd name="T2" fmla="*/ 55 w 74"/>
                <a:gd name="T3" fmla="*/ 30 h 103"/>
                <a:gd name="T4" fmla="*/ 22 w 74"/>
                <a:gd name="T5" fmla="*/ 64 h 103"/>
                <a:gd name="T6" fmla="*/ 24 w 74"/>
                <a:gd name="T7" fmla="*/ 76 h 103"/>
                <a:gd name="T8" fmla="*/ 15 w 74"/>
                <a:gd name="T9" fmla="*/ 71 h 103"/>
                <a:gd name="T10" fmla="*/ 4 w 74"/>
                <a:gd name="T11" fmla="*/ 64 h 103"/>
                <a:gd name="T12" fmla="*/ 0 w 74"/>
                <a:gd name="T13" fmla="*/ 62 h 103"/>
                <a:gd name="T14" fmla="*/ 7 w 74"/>
                <a:gd name="T15" fmla="*/ 44 h 103"/>
                <a:gd name="T16" fmla="*/ 9 w 74"/>
                <a:gd name="T17" fmla="*/ 39 h 103"/>
                <a:gd name="T18" fmla="*/ 1 w 74"/>
                <a:gd name="T19" fmla="*/ 18 h 103"/>
                <a:gd name="T20" fmla="*/ 3 w 74"/>
                <a:gd name="T21" fmla="*/ 11 h 103"/>
                <a:gd name="T22" fmla="*/ 19 w 74"/>
                <a:gd name="T23" fmla="*/ 17 h 103"/>
                <a:gd name="T24" fmla="*/ 27 w 74"/>
                <a:gd name="T25" fmla="*/ 27 h 103"/>
                <a:gd name="T26" fmla="*/ 48 w 74"/>
                <a:gd name="T27" fmla="*/ 17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"/>
                <a:gd name="T43" fmla="*/ 0 h 103"/>
                <a:gd name="T44" fmla="*/ 74 w 74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3" name="Freeform 120"/>
            <p:cNvSpPr>
              <a:spLocks/>
            </p:cNvSpPr>
            <p:nvPr/>
          </p:nvSpPr>
          <p:spPr bwMode="ltGray">
            <a:xfrm>
              <a:off x="4253" y="1740"/>
              <a:ext cx="109" cy="189"/>
            </a:xfrm>
            <a:custGeom>
              <a:avLst/>
              <a:gdLst>
                <a:gd name="T0" fmla="*/ 61 w 146"/>
                <a:gd name="T1" fmla="*/ 75 h 252"/>
                <a:gd name="T2" fmla="*/ 49 w 146"/>
                <a:gd name="T3" fmla="*/ 80 h 252"/>
                <a:gd name="T4" fmla="*/ 48 w 146"/>
                <a:gd name="T5" fmla="*/ 99 h 252"/>
                <a:gd name="T6" fmla="*/ 16 w 146"/>
                <a:gd name="T7" fmla="*/ 110 h 252"/>
                <a:gd name="T8" fmla="*/ 6 w 146"/>
                <a:gd name="T9" fmla="*/ 126 h 252"/>
                <a:gd name="T10" fmla="*/ 15 w 146"/>
                <a:gd name="T11" fmla="*/ 137 h 252"/>
                <a:gd name="T12" fmla="*/ 6 w 146"/>
                <a:gd name="T13" fmla="*/ 149 h 252"/>
                <a:gd name="T14" fmla="*/ 18 w 146"/>
                <a:gd name="T15" fmla="*/ 189 h 252"/>
                <a:gd name="T16" fmla="*/ 21 w 146"/>
                <a:gd name="T17" fmla="*/ 161 h 252"/>
                <a:gd name="T18" fmla="*/ 16 w 146"/>
                <a:gd name="T19" fmla="*/ 144 h 252"/>
                <a:gd name="T20" fmla="*/ 31 w 146"/>
                <a:gd name="T21" fmla="*/ 132 h 252"/>
                <a:gd name="T22" fmla="*/ 39 w 146"/>
                <a:gd name="T23" fmla="*/ 119 h 252"/>
                <a:gd name="T24" fmla="*/ 49 w 146"/>
                <a:gd name="T25" fmla="*/ 131 h 252"/>
                <a:gd name="T26" fmla="*/ 33 w 146"/>
                <a:gd name="T27" fmla="*/ 143 h 252"/>
                <a:gd name="T28" fmla="*/ 42 w 146"/>
                <a:gd name="T29" fmla="*/ 150 h 252"/>
                <a:gd name="T30" fmla="*/ 51 w 146"/>
                <a:gd name="T31" fmla="*/ 134 h 252"/>
                <a:gd name="T32" fmla="*/ 63 w 146"/>
                <a:gd name="T33" fmla="*/ 138 h 252"/>
                <a:gd name="T34" fmla="*/ 78 w 146"/>
                <a:gd name="T35" fmla="*/ 111 h 252"/>
                <a:gd name="T36" fmla="*/ 85 w 146"/>
                <a:gd name="T37" fmla="*/ 117 h 252"/>
                <a:gd name="T38" fmla="*/ 102 w 146"/>
                <a:gd name="T39" fmla="*/ 111 h 252"/>
                <a:gd name="T40" fmla="*/ 109 w 146"/>
                <a:gd name="T41" fmla="*/ 98 h 252"/>
                <a:gd name="T42" fmla="*/ 106 w 146"/>
                <a:gd name="T43" fmla="*/ 83 h 252"/>
                <a:gd name="T44" fmla="*/ 100 w 146"/>
                <a:gd name="T45" fmla="*/ 74 h 252"/>
                <a:gd name="T46" fmla="*/ 91 w 146"/>
                <a:gd name="T47" fmla="*/ 30 h 252"/>
                <a:gd name="T48" fmla="*/ 70 w 146"/>
                <a:gd name="T49" fmla="*/ 0 h 252"/>
                <a:gd name="T50" fmla="*/ 58 w 146"/>
                <a:gd name="T51" fmla="*/ 9 h 252"/>
                <a:gd name="T52" fmla="*/ 72 w 146"/>
                <a:gd name="T53" fmla="*/ 26 h 252"/>
                <a:gd name="T54" fmla="*/ 72 w 146"/>
                <a:gd name="T55" fmla="*/ 48 h 252"/>
                <a:gd name="T56" fmla="*/ 61 w 146"/>
                <a:gd name="T57" fmla="*/ 75 h 2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252"/>
                <a:gd name="T89" fmla="*/ 146 w 146"/>
                <a:gd name="T90" fmla="*/ 252 h 2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4" name="Freeform 121"/>
            <p:cNvSpPr>
              <a:spLocks/>
            </p:cNvSpPr>
            <p:nvPr/>
          </p:nvSpPr>
          <p:spPr bwMode="ltGray">
            <a:xfrm>
              <a:off x="3192" y="1236"/>
              <a:ext cx="52" cy="30"/>
            </a:xfrm>
            <a:custGeom>
              <a:avLst/>
              <a:gdLst>
                <a:gd name="T0" fmla="*/ 44 w 70"/>
                <a:gd name="T1" fmla="*/ 0 h 40"/>
                <a:gd name="T2" fmla="*/ 48 w 70"/>
                <a:gd name="T3" fmla="*/ 15 h 40"/>
                <a:gd name="T4" fmla="*/ 30 w 70"/>
                <a:gd name="T5" fmla="*/ 18 h 40"/>
                <a:gd name="T6" fmla="*/ 23 w 70"/>
                <a:gd name="T7" fmla="*/ 30 h 40"/>
                <a:gd name="T8" fmla="*/ 5 w 70"/>
                <a:gd name="T9" fmla="*/ 29 h 40"/>
                <a:gd name="T10" fmla="*/ 1 w 70"/>
                <a:gd name="T11" fmla="*/ 27 h 40"/>
                <a:gd name="T12" fmla="*/ 25 w 70"/>
                <a:gd name="T13" fmla="*/ 15 h 40"/>
                <a:gd name="T14" fmla="*/ 44 w 70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"/>
                <a:gd name="T25" fmla="*/ 0 h 40"/>
                <a:gd name="T26" fmla="*/ 70 w 70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5" name="Freeform 122"/>
            <p:cNvSpPr>
              <a:spLocks/>
            </p:cNvSpPr>
            <p:nvPr/>
          </p:nvSpPr>
          <p:spPr bwMode="ltGray">
            <a:xfrm>
              <a:off x="3085" y="1245"/>
              <a:ext cx="19" cy="22"/>
            </a:xfrm>
            <a:custGeom>
              <a:avLst/>
              <a:gdLst>
                <a:gd name="T0" fmla="*/ 13 w 26"/>
                <a:gd name="T1" fmla="*/ 0 h 29"/>
                <a:gd name="T2" fmla="*/ 0 w 26"/>
                <a:gd name="T3" fmla="*/ 14 h 29"/>
                <a:gd name="T4" fmla="*/ 13 w 26"/>
                <a:gd name="T5" fmla="*/ 20 h 29"/>
                <a:gd name="T6" fmla="*/ 13 w 2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9"/>
                <a:gd name="T14" fmla="*/ 26 w 2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6" name="Freeform 123"/>
            <p:cNvSpPr>
              <a:spLocks/>
            </p:cNvSpPr>
            <p:nvPr/>
          </p:nvSpPr>
          <p:spPr bwMode="ltGray">
            <a:xfrm>
              <a:off x="3109" y="1244"/>
              <a:ext cx="37" cy="27"/>
            </a:xfrm>
            <a:custGeom>
              <a:avLst/>
              <a:gdLst>
                <a:gd name="T0" fmla="*/ 11 w 49"/>
                <a:gd name="T1" fmla="*/ 4 h 36"/>
                <a:gd name="T2" fmla="*/ 0 w 49"/>
                <a:gd name="T3" fmla="*/ 14 h 36"/>
                <a:gd name="T4" fmla="*/ 5 w 49"/>
                <a:gd name="T5" fmla="*/ 24 h 36"/>
                <a:gd name="T6" fmla="*/ 14 w 49"/>
                <a:gd name="T7" fmla="*/ 27 h 36"/>
                <a:gd name="T8" fmla="*/ 30 w 49"/>
                <a:gd name="T9" fmla="*/ 19 h 36"/>
                <a:gd name="T10" fmla="*/ 11 w 49"/>
                <a:gd name="T11" fmla="*/ 4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36"/>
                <a:gd name="T20" fmla="*/ 49 w 49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7" name="Freeform 124"/>
            <p:cNvSpPr>
              <a:spLocks/>
            </p:cNvSpPr>
            <p:nvPr/>
          </p:nvSpPr>
          <p:spPr bwMode="ltGray">
            <a:xfrm>
              <a:off x="3170" y="1235"/>
              <a:ext cx="20" cy="16"/>
            </a:xfrm>
            <a:custGeom>
              <a:avLst/>
              <a:gdLst>
                <a:gd name="T0" fmla="*/ 8 w 27"/>
                <a:gd name="T1" fmla="*/ 0 h 22"/>
                <a:gd name="T2" fmla="*/ 2 w 27"/>
                <a:gd name="T3" fmla="*/ 9 h 22"/>
                <a:gd name="T4" fmla="*/ 14 w 27"/>
                <a:gd name="T5" fmla="*/ 16 h 22"/>
                <a:gd name="T6" fmla="*/ 8 w 2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2"/>
                <a:gd name="T14" fmla="*/ 27 w 2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8" name="Freeform 125"/>
            <p:cNvSpPr>
              <a:spLocks/>
            </p:cNvSpPr>
            <p:nvPr/>
          </p:nvSpPr>
          <p:spPr bwMode="ltGray">
            <a:xfrm>
              <a:off x="3152" y="1253"/>
              <a:ext cx="15" cy="13"/>
            </a:xfrm>
            <a:custGeom>
              <a:avLst/>
              <a:gdLst>
                <a:gd name="T0" fmla="*/ 8 w 20"/>
                <a:gd name="T1" fmla="*/ 0 h 18"/>
                <a:gd name="T2" fmla="*/ 7 w 20"/>
                <a:gd name="T3" fmla="*/ 13 h 18"/>
                <a:gd name="T4" fmla="*/ 8 w 20"/>
                <a:gd name="T5" fmla="*/ 0 h 18"/>
                <a:gd name="T6" fmla="*/ 0 60000 65536"/>
                <a:gd name="T7" fmla="*/ 0 60000 65536"/>
                <a:gd name="T8" fmla="*/ 0 60000 65536"/>
                <a:gd name="T9" fmla="*/ 0 w 20"/>
                <a:gd name="T10" fmla="*/ 0 h 18"/>
                <a:gd name="T11" fmla="*/ 20 w 2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19" name="Freeform 126"/>
            <p:cNvSpPr>
              <a:spLocks/>
            </p:cNvSpPr>
            <p:nvPr/>
          </p:nvSpPr>
          <p:spPr bwMode="ltGray">
            <a:xfrm>
              <a:off x="4292" y="1269"/>
              <a:ext cx="18" cy="33"/>
            </a:xfrm>
            <a:custGeom>
              <a:avLst/>
              <a:gdLst>
                <a:gd name="T0" fmla="*/ 18 w 24"/>
                <a:gd name="T1" fmla="*/ 0 h 44"/>
                <a:gd name="T2" fmla="*/ 6 w 24"/>
                <a:gd name="T3" fmla="*/ 12 h 44"/>
                <a:gd name="T4" fmla="*/ 0 w 24"/>
                <a:gd name="T5" fmla="*/ 26 h 44"/>
                <a:gd name="T6" fmla="*/ 12 w 24"/>
                <a:gd name="T7" fmla="*/ 30 h 44"/>
                <a:gd name="T8" fmla="*/ 18 w 2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4"/>
                <a:gd name="T17" fmla="*/ 24 w 2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0" name="Freeform 127"/>
            <p:cNvSpPr>
              <a:spLocks/>
            </p:cNvSpPr>
            <p:nvPr/>
          </p:nvSpPr>
          <p:spPr bwMode="ltGray">
            <a:xfrm>
              <a:off x="3408" y="2721"/>
              <a:ext cx="31" cy="18"/>
            </a:xfrm>
            <a:custGeom>
              <a:avLst/>
              <a:gdLst>
                <a:gd name="T0" fmla="*/ 23 w 41"/>
                <a:gd name="T1" fmla="*/ 0 h 24"/>
                <a:gd name="T2" fmla="*/ 20 w 41"/>
                <a:gd name="T3" fmla="*/ 18 h 24"/>
                <a:gd name="T4" fmla="*/ 23 w 41"/>
                <a:gd name="T5" fmla="*/ 0 h 24"/>
                <a:gd name="T6" fmla="*/ 0 60000 65536"/>
                <a:gd name="T7" fmla="*/ 0 60000 65536"/>
                <a:gd name="T8" fmla="*/ 0 60000 65536"/>
                <a:gd name="T9" fmla="*/ 0 w 41"/>
                <a:gd name="T10" fmla="*/ 0 h 24"/>
                <a:gd name="T11" fmla="*/ 41 w 41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1" name="Freeform 128"/>
            <p:cNvSpPr>
              <a:spLocks/>
            </p:cNvSpPr>
            <p:nvPr/>
          </p:nvSpPr>
          <p:spPr bwMode="ltGray">
            <a:xfrm>
              <a:off x="3448" y="2714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2" name="Freeform 129"/>
            <p:cNvSpPr>
              <a:spLocks/>
            </p:cNvSpPr>
            <p:nvPr/>
          </p:nvSpPr>
          <p:spPr bwMode="ltGray">
            <a:xfrm>
              <a:off x="3381" y="2560"/>
              <a:ext cx="9" cy="15"/>
            </a:xfrm>
            <a:custGeom>
              <a:avLst/>
              <a:gdLst>
                <a:gd name="T0" fmla="*/ 7 w 13"/>
                <a:gd name="T1" fmla="*/ 4 h 20"/>
                <a:gd name="T2" fmla="*/ 1 w 13"/>
                <a:gd name="T3" fmla="*/ 8 h 20"/>
                <a:gd name="T4" fmla="*/ 6 w 13"/>
                <a:gd name="T5" fmla="*/ 15 h 20"/>
                <a:gd name="T6" fmla="*/ 7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3" name="Freeform 130"/>
            <p:cNvSpPr>
              <a:spLocks/>
            </p:cNvSpPr>
            <p:nvPr/>
          </p:nvSpPr>
          <p:spPr bwMode="ltGray">
            <a:xfrm>
              <a:off x="3441" y="2487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4" name="Freeform 131"/>
            <p:cNvSpPr>
              <a:spLocks/>
            </p:cNvSpPr>
            <p:nvPr/>
          </p:nvSpPr>
          <p:spPr bwMode="ltGray">
            <a:xfrm>
              <a:off x="3417" y="2486"/>
              <a:ext cx="11" cy="19"/>
            </a:xfrm>
            <a:custGeom>
              <a:avLst/>
              <a:gdLst>
                <a:gd name="T0" fmla="*/ 5 w 14"/>
                <a:gd name="T1" fmla="*/ 0 h 25"/>
                <a:gd name="T2" fmla="*/ 0 w 14"/>
                <a:gd name="T3" fmla="*/ 10 h 25"/>
                <a:gd name="T4" fmla="*/ 9 w 14"/>
                <a:gd name="T5" fmla="*/ 18 h 25"/>
                <a:gd name="T6" fmla="*/ 5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5" name="Freeform 132"/>
            <p:cNvSpPr>
              <a:spLocks/>
            </p:cNvSpPr>
            <p:nvPr/>
          </p:nvSpPr>
          <p:spPr bwMode="ltGray">
            <a:xfrm>
              <a:off x="3406" y="2508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6" name="Freeform 133"/>
            <p:cNvSpPr>
              <a:spLocks/>
            </p:cNvSpPr>
            <p:nvPr/>
          </p:nvSpPr>
          <p:spPr bwMode="ltGray">
            <a:xfrm>
              <a:off x="3381" y="2542"/>
              <a:ext cx="9" cy="15"/>
            </a:xfrm>
            <a:custGeom>
              <a:avLst/>
              <a:gdLst>
                <a:gd name="T0" fmla="*/ 7 w 13"/>
                <a:gd name="T1" fmla="*/ 4 h 20"/>
                <a:gd name="T2" fmla="*/ 1 w 13"/>
                <a:gd name="T3" fmla="*/ 8 h 20"/>
                <a:gd name="T4" fmla="*/ 6 w 13"/>
                <a:gd name="T5" fmla="*/ 15 h 20"/>
                <a:gd name="T6" fmla="*/ 7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7" name="Freeform 134"/>
            <p:cNvSpPr>
              <a:spLocks/>
            </p:cNvSpPr>
            <p:nvPr/>
          </p:nvSpPr>
          <p:spPr bwMode="ltGray">
            <a:xfrm>
              <a:off x="3400" y="2529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8" name="Freeform 135"/>
            <p:cNvSpPr>
              <a:spLocks/>
            </p:cNvSpPr>
            <p:nvPr/>
          </p:nvSpPr>
          <p:spPr bwMode="ltGray">
            <a:xfrm>
              <a:off x="2667" y="1541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29" name="Freeform 136"/>
            <p:cNvSpPr>
              <a:spLocks/>
            </p:cNvSpPr>
            <p:nvPr/>
          </p:nvSpPr>
          <p:spPr bwMode="ltGray">
            <a:xfrm>
              <a:off x="2606" y="1507"/>
              <a:ext cx="10" cy="15"/>
            </a:xfrm>
            <a:custGeom>
              <a:avLst/>
              <a:gdLst>
                <a:gd name="T0" fmla="*/ 8 w 13"/>
                <a:gd name="T1" fmla="*/ 4 h 20"/>
                <a:gd name="T2" fmla="*/ 1 w 13"/>
                <a:gd name="T3" fmla="*/ 8 h 20"/>
                <a:gd name="T4" fmla="*/ 7 w 13"/>
                <a:gd name="T5" fmla="*/ 15 h 20"/>
                <a:gd name="T6" fmla="*/ 8 w 13"/>
                <a:gd name="T7" fmla="*/ 4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930" name="Freeform 137"/>
            <p:cNvSpPr>
              <a:spLocks/>
            </p:cNvSpPr>
            <p:nvPr/>
          </p:nvSpPr>
          <p:spPr bwMode="ltGray">
            <a:xfrm>
              <a:off x="2387" y="1287"/>
              <a:ext cx="2053" cy="1635"/>
            </a:xfrm>
            <a:custGeom>
              <a:avLst/>
              <a:gdLst>
                <a:gd name="T0" fmla="*/ 544 w 2742"/>
                <a:gd name="T1" fmla="*/ 680 h 2182"/>
                <a:gd name="T2" fmla="*/ 416 w 2742"/>
                <a:gd name="T3" fmla="*/ 643 h 2182"/>
                <a:gd name="T4" fmla="*/ 331 w 2742"/>
                <a:gd name="T5" fmla="*/ 599 h 2182"/>
                <a:gd name="T6" fmla="*/ 174 w 2742"/>
                <a:gd name="T7" fmla="*/ 622 h 2182"/>
                <a:gd name="T8" fmla="*/ 129 w 2742"/>
                <a:gd name="T9" fmla="*/ 673 h 2182"/>
                <a:gd name="T10" fmla="*/ 46 w 2742"/>
                <a:gd name="T11" fmla="*/ 761 h 2182"/>
                <a:gd name="T12" fmla="*/ 16 w 2742"/>
                <a:gd name="T13" fmla="*/ 856 h 2182"/>
                <a:gd name="T14" fmla="*/ 58 w 2742"/>
                <a:gd name="T15" fmla="*/ 1001 h 2182"/>
                <a:gd name="T16" fmla="*/ 145 w 2742"/>
                <a:gd name="T17" fmla="*/ 1058 h 2182"/>
                <a:gd name="T18" fmla="*/ 238 w 2742"/>
                <a:gd name="T19" fmla="*/ 1049 h 2182"/>
                <a:gd name="T20" fmla="*/ 340 w 2742"/>
                <a:gd name="T21" fmla="*/ 1066 h 2182"/>
                <a:gd name="T22" fmla="*/ 394 w 2742"/>
                <a:gd name="T23" fmla="*/ 1136 h 2182"/>
                <a:gd name="T24" fmla="*/ 428 w 2742"/>
                <a:gd name="T25" fmla="*/ 1362 h 2182"/>
                <a:gd name="T26" fmla="*/ 463 w 2742"/>
                <a:gd name="T27" fmla="*/ 1515 h 2182"/>
                <a:gd name="T28" fmla="*/ 494 w 2742"/>
                <a:gd name="T29" fmla="*/ 1620 h 2182"/>
                <a:gd name="T30" fmla="*/ 651 w 2742"/>
                <a:gd name="T31" fmla="*/ 1607 h 2182"/>
                <a:gd name="T32" fmla="*/ 750 w 2742"/>
                <a:gd name="T33" fmla="*/ 1487 h 2182"/>
                <a:gd name="T34" fmla="*/ 813 w 2742"/>
                <a:gd name="T35" fmla="*/ 1374 h 2182"/>
                <a:gd name="T36" fmla="*/ 827 w 2742"/>
                <a:gd name="T37" fmla="*/ 1262 h 2182"/>
                <a:gd name="T38" fmla="*/ 927 w 2742"/>
                <a:gd name="T39" fmla="*/ 1092 h 2182"/>
                <a:gd name="T40" fmla="*/ 994 w 2742"/>
                <a:gd name="T41" fmla="*/ 998 h 2182"/>
                <a:gd name="T42" fmla="*/ 840 w 2742"/>
                <a:gd name="T43" fmla="*/ 931 h 2182"/>
                <a:gd name="T44" fmla="*/ 726 w 2742"/>
                <a:gd name="T45" fmla="*/ 727 h 2182"/>
                <a:gd name="T46" fmla="*/ 813 w 2742"/>
                <a:gd name="T47" fmla="*/ 821 h 2182"/>
                <a:gd name="T48" fmla="*/ 906 w 2742"/>
                <a:gd name="T49" fmla="*/ 955 h 2182"/>
                <a:gd name="T50" fmla="*/ 1063 w 2742"/>
                <a:gd name="T51" fmla="*/ 889 h 2182"/>
                <a:gd name="T52" fmla="*/ 1093 w 2742"/>
                <a:gd name="T53" fmla="*/ 794 h 2182"/>
                <a:gd name="T54" fmla="*/ 1045 w 2742"/>
                <a:gd name="T55" fmla="*/ 778 h 2182"/>
                <a:gd name="T56" fmla="*/ 999 w 2742"/>
                <a:gd name="T57" fmla="*/ 779 h 2182"/>
                <a:gd name="T58" fmla="*/ 925 w 2742"/>
                <a:gd name="T59" fmla="*/ 719 h 2182"/>
                <a:gd name="T60" fmla="*/ 1054 w 2742"/>
                <a:gd name="T61" fmla="*/ 737 h 2182"/>
                <a:gd name="T62" fmla="*/ 1175 w 2742"/>
                <a:gd name="T63" fmla="*/ 767 h 2182"/>
                <a:gd name="T64" fmla="*/ 1289 w 2742"/>
                <a:gd name="T65" fmla="*/ 853 h 2182"/>
                <a:gd name="T66" fmla="*/ 1313 w 2742"/>
                <a:gd name="T67" fmla="*/ 881 h 2182"/>
                <a:gd name="T68" fmla="*/ 1418 w 2742"/>
                <a:gd name="T69" fmla="*/ 959 h 2182"/>
                <a:gd name="T70" fmla="*/ 1601 w 2742"/>
                <a:gd name="T71" fmla="*/ 848 h 2182"/>
                <a:gd name="T72" fmla="*/ 1668 w 2742"/>
                <a:gd name="T73" fmla="*/ 974 h 2182"/>
                <a:gd name="T74" fmla="*/ 1731 w 2742"/>
                <a:gd name="T75" fmla="*/ 971 h 2182"/>
                <a:gd name="T76" fmla="*/ 1700 w 2742"/>
                <a:gd name="T77" fmla="*/ 875 h 2182"/>
                <a:gd name="T78" fmla="*/ 1725 w 2742"/>
                <a:gd name="T79" fmla="*/ 826 h 2182"/>
                <a:gd name="T80" fmla="*/ 1801 w 2742"/>
                <a:gd name="T81" fmla="*/ 659 h 2182"/>
                <a:gd name="T82" fmla="*/ 1776 w 2742"/>
                <a:gd name="T83" fmla="*/ 548 h 2182"/>
                <a:gd name="T84" fmla="*/ 1780 w 2742"/>
                <a:gd name="T85" fmla="*/ 505 h 2182"/>
                <a:gd name="T86" fmla="*/ 1822 w 2742"/>
                <a:gd name="T87" fmla="*/ 592 h 2182"/>
                <a:gd name="T88" fmla="*/ 1836 w 2742"/>
                <a:gd name="T89" fmla="*/ 433 h 2182"/>
                <a:gd name="T90" fmla="*/ 1818 w 2742"/>
                <a:gd name="T91" fmla="*/ 283 h 2182"/>
                <a:gd name="T92" fmla="*/ 1845 w 2742"/>
                <a:gd name="T93" fmla="*/ 171 h 2182"/>
                <a:gd name="T94" fmla="*/ 1891 w 2742"/>
                <a:gd name="T95" fmla="*/ 118 h 2182"/>
                <a:gd name="T96" fmla="*/ 1909 w 2742"/>
                <a:gd name="T97" fmla="*/ 186 h 2182"/>
                <a:gd name="T98" fmla="*/ 2005 w 2742"/>
                <a:gd name="T99" fmla="*/ 225 h 2182"/>
                <a:gd name="T100" fmla="*/ 1935 w 2742"/>
                <a:gd name="T101" fmla="*/ 135 h 2182"/>
                <a:gd name="T102" fmla="*/ 1996 w 2742"/>
                <a:gd name="T103" fmla="*/ 69 h 2182"/>
                <a:gd name="T104" fmla="*/ 1996 w 2742"/>
                <a:gd name="T105" fmla="*/ 31 h 2182"/>
                <a:gd name="T106" fmla="*/ 2034 w 2742"/>
                <a:gd name="T107" fmla="*/ 0 h 21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42"/>
                <a:gd name="T163" fmla="*/ 0 h 2182"/>
                <a:gd name="T164" fmla="*/ 2742 w 2742"/>
                <a:gd name="T165" fmla="*/ 2182 h 218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42" h="2182">
                  <a:moveTo>
                    <a:pt x="926" y="908"/>
                  </a:moveTo>
                  <a:cubicBezTo>
                    <a:pt x="877" y="906"/>
                    <a:pt x="867" y="898"/>
                    <a:pt x="822" y="896"/>
                  </a:cubicBezTo>
                  <a:cubicBezTo>
                    <a:pt x="806" y="893"/>
                    <a:pt x="790" y="887"/>
                    <a:pt x="774" y="884"/>
                  </a:cubicBezTo>
                  <a:cubicBezTo>
                    <a:pt x="768" y="880"/>
                    <a:pt x="756" y="872"/>
                    <a:pt x="756" y="872"/>
                  </a:cubicBezTo>
                  <a:cubicBezTo>
                    <a:pt x="733" y="875"/>
                    <a:pt x="741" y="879"/>
                    <a:pt x="726" y="884"/>
                  </a:cubicBezTo>
                  <a:cubicBezTo>
                    <a:pt x="718" y="895"/>
                    <a:pt x="721" y="897"/>
                    <a:pt x="726" y="908"/>
                  </a:cubicBezTo>
                  <a:cubicBezTo>
                    <a:pt x="728" y="912"/>
                    <a:pt x="730" y="920"/>
                    <a:pt x="730" y="920"/>
                  </a:cubicBezTo>
                  <a:cubicBezTo>
                    <a:pt x="700" y="930"/>
                    <a:pt x="674" y="909"/>
                    <a:pt x="648" y="900"/>
                  </a:cubicBezTo>
                  <a:cubicBezTo>
                    <a:pt x="640" y="876"/>
                    <a:pt x="628" y="879"/>
                    <a:pt x="602" y="876"/>
                  </a:cubicBezTo>
                  <a:cubicBezTo>
                    <a:pt x="593" y="870"/>
                    <a:pt x="591" y="870"/>
                    <a:pt x="580" y="872"/>
                  </a:cubicBezTo>
                  <a:cubicBezTo>
                    <a:pt x="569" y="868"/>
                    <a:pt x="576" y="871"/>
                    <a:pt x="562" y="862"/>
                  </a:cubicBezTo>
                  <a:cubicBezTo>
                    <a:pt x="560" y="861"/>
                    <a:pt x="556" y="858"/>
                    <a:pt x="556" y="858"/>
                  </a:cubicBezTo>
                  <a:cubicBezTo>
                    <a:pt x="554" y="856"/>
                    <a:pt x="550" y="850"/>
                    <a:pt x="550" y="846"/>
                  </a:cubicBezTo>
                  <a:cubicBezTo>
                    <a:pt x="551" y="840"/>
                    <a:pt x="556" y="828"/>
                    <a:pt x="556" y="828"/>
                  </a:cubicBezTo>
                  <a:cubicBezTo>
                    <a:pt x="554" y="796"/>
                    <a:pt x="560" y="791"/>
                    <a:pt x="530" y="794"/>
                  </a:cubicBezTo>
                  <a:cubicBezTo>
                    <a:pt x="519" y="805"/>
                    <a:pt x="518" y="800"/>
                    <a:pt x="506" y="796"/>
                  </a:cubicBezTo>
                  <a:cubicBezTo>
                    <a:pt x="491" y="797"/>
                    <a:pt x="479" y="800"/>
                    <a:pt x="464" y="802"/>
                  </a:cubicBezTo>
                  <a:cubicBezTo>
                    <a:pt x="457" y="801"/>
                    <a:pt x="449" y="802"/>
                    <a:pt x="442" y="800"/>
                  </a:cubicBezTo>
                  <a:cubicBezTo>
                    <a:pt x="440" y="799"/>
                    <a:pt x="438" y="796"/>
                    <a:pt x="436" y="796"/>
                  </a:cubicBezTo>
                  <a:cubicBezTo>
                    <a:pt x="417" y="794"/>
                    <a:pt x="394" y="803"/>
                    <a:pt x="376" y="808"/>
                  </a:cubicBezTo>
                  <a:cubicBezTo>
                    <a:pt x="366" y="811"/>
                    <a:pt x="356" y="815"/>
                    <a:pt x="346" y="818"/>
                  </a:cubicBezTo>
                  <a:cubicBezTo>
                    <a:pt x="340" y="820"/>
                    <a:pt x="328" y="824"/>
                    <a:pt x="328" y="824"/>
                  </a:cubicBezTo>
                  <a:cubicBezTo>
                    <a:pt x="302" y="821"/>
                    <a:pt x="278" y="820"/>
                    <a:pt x="252" y="822"/>
                  </a:cubicBezTo>
                  <a:cubicBezTo>
                    <a:pt x="245" y="824"/>
                    <a:pt x="239" y="826"/>
                    <a:pt x="232" y="830"/>
                  </a:cubicBezTo>
                  <a:cubicBezTo>
                    <a:pt x="231" y="832"/>
                    <a:pt x="231" y="834"/>
                    <a:pt x="230" y="836"/>
                  </a:cubicBezTo>
                  <a:cubicBezTo>
                    <a:pt x="228" y="838"/>
                    <a:pt x="225" y="838"/>
                    <a:pt x="224" y="840"/>
                  </a:cubicBezTo>
                  <a:cubicBezTo>
                    <a:pt x="217" y="852"/>
                    <a:pt x="222" y="860"/>
                    <a:pt x="210" y="866"/>
                  </a:cubicBezTo>
                  <a:cubicBezTo>
                    <a:pt x="204" y="870"/>
                    <a:pt x="198" y="874"/>
                    <a:pt x="192" y="878"/>
                  </a:cubicBezTo>
                  <a:cubicBezTo>
                    <a:pt x="188" y="881"/>
                    <a:pt x="180" y="886"/>
                    <a:pt x="180" y="886"/>
                  </a:cubicBezTo>
                  <a:cubicBezTo>
                    <a:pt x="178" y="891"/>
                    <a:pt x="173" y="893"/>
                    <a:pt x="172" y="898"/>
                  </a:cubicBezTo>
                  <a:cubicBezTo>
                    <a:pt x="170" y="907"/>
                    <a:pt x="174" y="927"/>
                    <a:pt x="164" y="936"/>
                  </a:cubicBezTo>
                  <a:cubicBezTo>
                    <a:pt x="156" y="943"/>
                    <a:pt x="144" y="950"/>
                    <a:pt x="134" y="954"/>
                  </a:cubicBezTo>
                  <a:cubicBezTo>
                    <a:pt x="134" y="954"/>
                    <a:pt x="119" y="959"/>
                    <a:pt x="116" y="960"/>
                  </a:cubicBezTo>
                  <a:cubicBezTo>
                    <a:pt x="114" y="961"/>
                    <a:pt x="110" y="962"/>
                    <a:pt x="110" y="962"/>
                  </a:cubicBezTo>
                  <a:cubicBezTo>
                    <a:pt x="101" y="971"/>
                    <a:pt x="91" y="981"/>
                    <a:pt x="80" y="988"/>
                  </a:cubicBezTo>
                  <a:cubicBezTo>
                    <a:pt x="74" y="998"/>
                    <a:pt x="71" y="1010"/>
                    <a:pt x="62" y="1016"/>
                  </a:cubicBezTo>
                  <a:cubicBezTo>
                    <a:pt x="57" y="1024"/>
                    <a:pt x="49" y="1028"/>
                    <a:pt x="42" y="1036"/>
                  </a:cubicBezTo>
                  <a:cubicBezTo>
                    <a:pt x="35" y="1044"/>
                    <a:pt x="33" y="1056"/>
                    <a:pt x="30" y="1066"/>
                  </a:cubicBezTo>
                  <a:cubicBezTo>
                    <a:pt x="27" y="1074"/>
                    <a:pt x="25" y="1082"/>
                    <a:pt x="22" y="1090"/>
                  </a:cubicBezTo>
                  <a:cubicBezTo>
                    <a:pt x="21" y="1094"/>
                    <a:pt x="18" y="1102"/>
                    <a:pt x="18" y="1102"/>
                  </a:cubicBezTo>
                  <a:cubicBezTo>
                    <a:pt x="21" y="1111"/>
                    <a:pt x="36" y="1126"/>
                    <a:pt x="36" y="1126"/>
                  </a:cubicBezTo>
                  <a:cubicBezTo>
                    <a:pt x="34" y="1133"/>
                    <a:pt x="22" y="1142"/>
                    <a:pt x="22" y="1142"/>
                  </a:cubicBezTo>
                  <a:cubicBezTo>
                    <a:pt x="19" y="1152"/>
                    <a:pt x="23" y="1158"/>
                    <a:pt x="32" y="1164"/>
                  </a:cubicBezTo>
                  <a:cubicBezTo>
                    <a:pt x="38" y="1181"/>
                    <a:pt x="22" y="1205"/>
                    <a:pt x="8" y="1214"/>
                  </a:cubicBezTo>
                  <a:cubicBezTo>
                    <a:pt x="0" y="1238"/>
                    <a:pt x="6" y="1237"/>
                    <a:pt x="16" y="1256"/>
                  </a:cubicBezTo>
                  <a:cubicBezTo>
                    <a:pt x="31" y="1285"/>
                    <a:pt x="40" y="1292"/>
                    <a:pt x="70" y="1302"/>
                  </a:cubicBezTo>
                  <a:cubicBezTo>
                    <a:pt x="80" y="1316"/>
                    <a:pt x="75" y="1311"/>
                    <a:pt x="84" y="1320"/>
                  </a:cubicBezTo>
                  <a:cubicBezTo>
                    <a:pt x="83" y="1326"/>
                    <a:pt x="79" y="1330"/>
                    <a:pt x="78" y="1336"/>
                  </a:cubicBezTo>
                  <a:cubicBezTo>
                    <a:pt x="77" y="1346"/>
                    <a:pt x="93" y="1361"/>
                    <a:pt x="98" y="1368"/>
                  </a:cubicBezTo>
                  <a:cubicBezTo>
                    <a:pt x="103" y="1376"/>
                    <a:pt x="122" y="1382"/>
                    <a:pt x="122" y="1382"/>
                  </a:cubicBezTo>
                  <a:cubicBezTo>
                    <a:pt x="125" y="1381"/>
                    <a:pt x="128" y="1382"/>
                    <a:pt x="130" y="1380"/>
                  </a:cubicBezTo>
                  <a:cubicBezTo>
                    <a:pt x="132" y="1379"/>
                    <a:pt x="130" y="1375"/>
                    <a:pt x="132" y="1374"/>
                  </a:cubicBezTo>
                  <a:cubicBezTo>
                    <a:pt x="134" y="1373"/>
                    <a:pt x="143" y="1384"/>
                    <a:pt x="144" y="1384"/>
                  </a:cubicBezTo>
                  <a:cubicBezTo>
                    <a:pt x="158" y="1396"/>
                    <a:pt x="177" y="1406"/>
                    <a:pt x="194" y="1412"/>
                  </a:cubicBezTo>
                  <a:cubicBezTo>
                    <a:pt x="197" y="1422"/>
                    <a:pt x="202" y="1420"/>
                    <a:pt x="212" y="1418"/>
                  </a:cubicBezTo>
                  <a:cubicBezTo>
                    <a:pt x="216" y="1415"/>
                    <a:pt x="220" y="1413"/>
                    <a:pt x="224" y="1410"/>
                  </a:cubicBezTo>
                  <a:cubicBezTo>
                    <a:pt x="228" y="1408"/>
                    <a:pt x="236" y="1406"/>
                    <a:pt x="236" y="1406"/>
                  </a:cubicBezTo>
                  <a:cubicBezTo>
                    <a:pt x="256" y="1413"/>
                    <a:pt x="278" y="1414"/>
                    <a:pt x="298" y="1416"/>
                  </a:cubicBezTo>
                  <a:cubicBezTo>
                    <a:pt x="307" y="1422"/>
                    <a:pt x="304" y="1427"/>
                    <a:pt x="316" y="1424"/>
                  </a:cubicBezTo>
                  <a:cubicBezTo>
                    <a:pt x="317" y="1416"/>
                    <a:pt x="316" y="1408"/>
                    <a:pt x="318" y="1400"/>
                  </a:cubicBezTo>
                  <a:cubicBezTo>
                    <a:pt x="322" y="1387"/>
                    <a:pt x="342" y="1413"/>
                    <a:pt x="346" y="1414"/>
                  </a:cubicBezTo>
                  <a:cubicBezTo>
                    <a:pt x="355" y="1400"/>
                    <a:pt x="370" y="1401"/>
                    <a:pt x="386" y="1400"/>
                  </a:cubicBezTo>
                  <a:cubicBezTo>
                    <a:pt x="395" y="1397"/>
                    <a:pt x="401" y="1391"/>
                    <a:pt x="410" y="1388"/>
                  </a:cubicBezTo>
                  <a:cubicBezTo>
                    <a:pt x="424" y="1390"/>
                    <a:pt x="438" y="1393"/>
                    <a:pt x="452" y="1398"/>
                  </a:cubicBezTo>
                  <a:cubicBezTo>
                    <a:pt x="454" y="1400"/>
                    <a:pt x="458" y="1406"/>
                    <a:pt x="458" y="1410"/>
                  </a:cubicBezTo>
                  <a:cubicBezTo>
                    <a:pt x="458" y="1414"/>
                    <a:pt x="454" y="1422"/>
                    <a:pt x="454" y="1422"/>
                  </a:cubicBezTo>
                  <a:cubicBezTo>
                    <a:pt x="462" y="1427"/>
                    <a:pt x="471" y="1429"/>
                    <a:pt x="480" y="1432"/>
                  </a:cubicBezTo>
                  <a:cubicBezTo>
                    <a:pt x="482" y="1433"/>
                    <a:pt x="486" y="1434"/>
                    <a:pt x="486" y="1434"/>
                  </a:cubicBezTo>
                  <a:cubicBezTo>
                    <a:pt x="498" y="1430"/>
                    <a:pt x="511" y="1431"/>
                    <a:pt x="522" y="1438"/>
                  </a:cubicBezTo>
                  <a:cubicBezTo>
                    <a:pt x="526" y="1444"/>
                    <a:pt x="530" y="1450"/>
                    <a:pt x="534" y="1456"/>
                  </a:cubicBezTo>
                  <a:cubicBezTo>
                    <a:pt x="537" y="1460"/>
                    <a:pt x="542" y="1468"/>
                    <a:pt x="542" y="1468"/>
                  </a:cubicBezTo>
                  <a:cubicBezTo>
                    <a:pt x="537" y="1484"/>
                    <a:pt x="531" y="1500"/>
                    <a:pt x="526" y="1516"/>
                  </a:cubicBezTo>
                  <a:cubicBezTo>
                    <a:pt x="522" y="1527"/>
                    <a:pt x="525" y="1520"/>
                    <a:pt x="516" y="1534"/>
                  </a:cubicBezTo>
                  <a:cubicBezTo>
                    <a:pt x="515" y="1536"/>
                    <a:pt x="512" y="1540"/>
                    <a:pt x="512" y="1540"/>
                  </a:cubicBezTo>
                  <a:cubicBezTo>
                    <a:pt x="516" y="1577"/>
                    <a:pt x="528" y="1570"/>
                    <a:pt x="546" y="1594"/>
                  </a:cubicBezTo>
                  <a:cubicBezTo>
                    <a:pt x="568" y="1622"/>
                    <a:pt x="585" y="1649"/>
                    <a:pt x="594" y="1684"/>
                  </a:cubicBezTo>
                  <a:cubicBezTo>
                    <a:pt x="593" y="1702"/>
                    <a:pt x="601" y="1747"/>
                    <a:pt x="578" y="1762"/>
                  </a:cubicBezTo>
                  <a:cubicBezTo>
                    <a:pt x="569" y="1790"/>
                    <a:pt x="576" y="1763"/>
                    <a:pt x="572" y="1818"/>
                  </a:cubicBezTo>
                  <a:cubicBezTo>
                    <a:pt x="571" y="1829"/>
                    <a:pt x="560" y="1837"/>
                    <a:pt x="556" y="1848"/>
                  </a:cubicBezTo>
                  <a:cubicBezTo>
                    <a:pt x="560" y="1877"/>
                    <a:pt x="572" y="1890"/>
                    <a:pt x="592" y="1910"/>
                  </a:cubicBezTo>
                  <a:cubicBezTo>
                    <a:pt x="596" y="1914"/>
                    <a:pt x="600" y="1917"/>
                    <a:pt x="602" y="1922"/>
                  </a:cubicBezTo>
                  <a:cubicBezTo>
                    <a:pt x="604" y="1926"/>
                    <a:pt x="606" y="1934"/>
                    <a:pt x="606" y="1934"/>
                  </a:cubicBezTo>
                  <a:cubicBezTo>
                    <a:pt x="608" y="1959"/>
                    <a:pt x="609" y="1976"/>
                    <a:pt x="612" y="1998"/>
                  </a:cubicBezTo>
                  <a:cubicBezTo>
                    <a:pt x="614" y="2012"/>
                    <a:pt x="613" y="2008"/>
                    <a:pt x="618" y="2022"/>
                  </a:cubicBezTo>
                  <a:cubicBezTo>
                    <a:pt x="619" y="2024"/>
                    <a:pt x="620" y="2028"/>
                    <a:pt x="620" y="2028"/>
                  </a:cubicBezTo>
                  <a:cubicBezTo>
                    <a:pt x="622" y="2048"/>
                    <a:pt x="623" y="2060"/>
                    <a:pt x="640" y="2072"/>
                  </a:cubicBezTo>
                  <a:cubicBezTo>
                    <a:pt x="645" y="2079"/>
                    <a:pt x="649" y="2083"/>
                    <a:pt x="656" y="2088"/>
                  </a:cubicBezTo>
                  <a:cubicBezTo>
                    <a:pt x="661" y="2104"/>
                    <a:pt x="669" y="2120"/>
                    <a:pt x="674" y="2136"/>
                  </a:cubicBezTo>
                  <a:cubicBezTo>
                    <a:pt x="673" y="2142"/>
                    <a:pt x="675" y="2149"/>
                    <a:pt x="672" y="2154"/>
                  </a:cubicBezTo>
                  <a:cubicBezTo>
                    <a:pt x="670" y="2158"/>
                    <a:pt x="660" y="2162"/>
                    <a:pt x="660" y="2162"/>
                  </a:cubicBezTo>
                  <a:cubicBezTo>
                    <a:pt x="649" y="2179"/>
                    <a:pt x="678" y="2181"/>
                    <a:pt x="688" y="2182"/>
                  </a:cubicBezTo>
                  <a:cubicBezTo>
                    <a:pt x="716" y="2176"/>
                    <a:pt x="741" y="2170"/>
                    <a:pt x="770" y="2168"/>
                  </a:cubicBezTo>
                  <a:cubicBezTo>
                    <a:pt x="794" y="2164"/>
                    <a:pt x="816" y="2159"/>
                    <a:pt x="840" y="2156"/>
                  </a:cubicBezTo>
                  <a:cubicBezTo>
                    <a:pt x="844" y="2155"/>
                    <a:pt x="848" y="2154"/>
                    <a:pt x="852" y="2152"/>
                  </a:cubicBezTo>
                  <a:cubicBezTo>
                    <a:pt x="854" y="2151"/>
                    <a:pt x="856" y="2149"/>
                    <a:pt x="858" y="2148"/>
                  </a:cubicBezTo>
                  <a:cubicBezTo>
                    <a:pt x="862" y="2146"/>
                    <a:pt x="870" y="2144"/>
                    <a:pt x="870" y="2144"/>
                  </a:cubicBezTo>
                  <a:cubicBezTo>
                    <a:pt x="877" y="2137"/>
                    <a:pt x="884" y="2129"/>
                    <a:pt x="892" y="2124"/>
                  </a:cubicBezTo>
                  <a:cubicBezTo>
                    <a:pt x="897" y="2117"/>
                    <a:pt x="901" y="2113"/>
                    <a:pt x="908" y="2108"/>
                  </a:cubicBezTo>
                  <a:cubicBezTo>
                    <a:pt x="914" y="2099"/>
                    <a:pt x="926" y="2093"/>
                    <a:pt x="936" y="2090"/>
                  </a:cubicBezTo>
                  <a:cubicBezTo>
                    <a:pt x="951" y="2075"/>
                    <a:pt x="965" y="2059"/>
                    <a:pt x="972" y="2038"/>
                  </a:cubicBezTo>
                  <a:cubicBezTo>
                    <a:pt x="971" y="2034"/>
                    <a:pt x="970" y="2030"/>
                    <a:pt x="970" y="2026"/>
                  </a:cubicBezTo>
                  <a:cubicBezTo>
                    <a:pt x="970" y="1985"/>
                    <a:pt x="979" y="1999"/>
                    <a:pt x="1002" y="1984"/>
                  </a:cubicBezTo>
                  <a:cubicBezTo>
                    <a:pt x="1008" y="1976"/>
                    <a:pt x="1013" y="1969"/>
                    <a:pt x="1016" y="1960"/>
                  </a:cubicBezTo>
                  <a:cubicBezTo>
                    <a:pt x="1015" y="1938"/>
                    <a:pt x="1017" y="1912"/>
                    <a:pt x="1004" y="1892"/>
                  </a:cubicBezTo>
                  <a:cubicBezTo>
                    <a:pt x="1009" y="1878"/>
                    <a:pt x="1025" y="1886"/>
                    <a:pt x="1036" y="1890"/>
                  </a:cubicBezTo>
                  <a:cubicBezTo>
                    <a:pt x="1040" y="1896"/>
                    <a:pt x="1040" y="1907"/>
                    <a:pt x="1044" y="1896"/>
                  </a:cubicBezTo>
                  <a:cubicBezTo>
                    <a:pt x="1045" y="1882"/>
                    <a:pt x="1045" y="1868"/>
                    <a:pt x="1046" y="1854"/>
                  </a:cubicBezTo>
                  <a:cubicBezTo>
                    <a:pt x="1047" y="1843"/>
                    <a:pt x="1077" y="1840"/>
                    <a:pt x="1086" y="1834"/>
                  </a:cubicBezTo>
                  <a:cubicBezTo>
                    <a:pt x="1092" y="1825"/>
                    <a:pt x="1105" y="1818"/>
                    <a:pt x="1114" y="1812"/>
                  </a:cubicBezTo>
                  <a:cubicBezTo>
                    <a:pt x="1118" y="1809"/>
                    <a:pt x="1126" y="1804"/>
                    <a:pt x="1126" y="1804"/>
                  </a:cubicBezTo>
                  <a:cubicBezTo>
                    <a:pt x="1137" y="1788"/>
                    <a:pt x="1125" y="1773"/>
                    <a:pt x="1122" y="1756"/>
                  </a:cubicBezTo>
                  <a:cubicBezTo>
                    <a:pt x="1124" y="1742"/>
                    <a:pt x="1126" y="1740"/>
                    <a:pt x="1130" y="1728"/>
                  </a:cubicBezTo>
                  <a:cubicBezTo>
                    <a:pt x="1127" y="1713"/>
                    <a:pt x="1120" y="1712"/>
                    <a:pt x="1110" y="1702"/>
                  </a:cubicBezTo>
                  <a:cubicBezTo>
                    <a:pt x="1108" y="1696"/>
                    <a:pt x="1104" y="1684"/>
                    <a:pt x="1104" y="1684"/>
                  </a:cubicBezTo>
                  <a:cubicBezTo>
                    <a:pt x="1105" y="1664"/>
                    <a:pt x="1105" y="1644"/>
                    <a:pt x="1106" y="1624"/>
                  </a:cubicBezTo>
                  <a:cubicBezTo>
                    <a:pt x="1108" y="1587"/>
                    <a:pt x="1144" y="1574"/>
                    <a:pt x="1166" y="1552"/>
                  </a:cubicBezTo>
                  <a:cubicBezTo>
                    <a:pt x="1169" y="1544"/>
                    <a:pt x="1175" y="1544"/>
                    <a:pt x="1178" y="1536"/>
                  </a:cubicBezTo>
                  <a:cubicBezTo>
                    <a:pt x="1183" y="1524"/>
                    <a:pt x="1181" y="1521"/>
                    <a:pt x="1190" y="1512"/>
                  </a:cubicBezTo>
                  <a:cubicBezTo>
                    <a:pt x="1194" y="1501"/>
                    <a:pt x="1204" y="1484"/>
                    <a:pt x="1216" y="1480"/>
                  </a:cubicBezTo>
                  <a:cubicBezTo>
                    <a:pt x="1222" y="1471"/>
                    <a:pt x="1229" y="1464"/>
                    <a:pt x="1238" y="1458"/>
                  </a:cubicBezTo>
                  <a:cubicBezTo>
                    <a:pt x="1243" y="1451"/>
                    <a:pt x="1247" y="1451"/>
                    <a:pt x="1254" y="1446"/>
                  </a:cubicBezTo>
                  <a:cubicBezTo>
                    <a:pt x="1259" y="1439"/>
                    <a:pt x="1262" y="1437"/>
                    <a:pt x="1270" y="1434"/>
                  </a:cubicBezTo>
                  <a:cubicBezTo>
                    <a:pt x="1279" y="1420"/>
                    <a:pt x="1274" y="1425"/>
                    <a:pt x="1284" y="1418"/>
                  </a:cubicBezTo>
                  <a:cubicBezTo>
                    <a:pt x="1292" y="1406"/>
                    <a:pt x="1300" y="1394"/>
                    <a:pt x="1308" y="1382"/>
                  </a:cubicBezTo>
                  <a:cubicBezTo>
                    <a:pt x="1313" y="1374"/>
                    <a:pt x="1315" y="1359"/>
                    <a:pt x="1318" y="1350"/>
                  </a:cubicBezTo>
                  <a:cubicBezTo>
                    <a:pt x="1322" y="1339"/>
                    <a:pt x="1319" y="1346"/>
                    <a:pt x="1328" y="1332"/>
                  </a:cubicBezTo>
                  <a:cubicBezTo>
                    <a:pt x="1333" y="1324"/>
                    <a:pt x="1333" y="1313"/>
                    <a:pt x="1336" y="1304"/>
                  </a:cubicBezTo>
                  <a:cubicBezTo>
                    <a:pt x="1333" y="1289"/>
                    <a:pt x="1329" y="1295"/>
                    <a:pt x="1316" y="1298"/>
                  </a:cubicBezTo>
                  <a:cubicBezTo>
                    <a:pt x="1290" y="1315"/>
                    <a:pt x="1252" y="1311"/>
                    <a:pt x="1224" y="1312"/>
                  </a:cubicBezTo>
                  <a:cubicBezTo>
                    <a:pt x="1186" y="1309"/>
                    <a:pt x="1190" y="1304"/>
                    <a:pt x="1168" y="1282"/>
                  </a:cubicBezTo>
                  <a:cubicBezTo>
                    <a:pt x="1163" y="1266"/>
                    <a:pt x="1153" y="1259"/>
                    <a:pt x="1140" y="1250"/>
                  </a:cubicBezTo>
                  <a:cubicBezTo>
                    <a:pt x="1135" y="1246"/>
                    <a:pt x="1122" y="1242"/>
                    <a:pt x="1122" y="1242"/>
                  </a:cubicBezTo>
                  <a:cubicBezTo>
                    <a:pt x="1113" y="1215"/>
                    <a:pt x="1102" y="1190"/>
                    <a:pt x="1086" y="1166"/>
                  </a:cubicBezTo>
                  <a:cubicBezTo>
                    <a:pt x="1079" y="1156"/>
                    <a:pt x="1084" y="1161"/>
                    <a:pt x="1070" y="1152"/>
                  </a:cubicBezTo>
                  <a:cubicBezTo>
                    <a:pt x="1066" y="1149"/>
                    <a:pt x="1058" y="1144"/>
                    <a:pt x="1058" y="1144"/>
                  </a:cubicBezTo>
                  <a:cubicBezTo>
                    <a:pt x="1046" y="1126"/>
                    <a:pt x="1056" y="1104"/>
                    <a:pt x="1044" y="1086"/>
                  </a:cubicBezTo>
                  <a:cubicBezTo>
                    <a:pt x="1029" y="1063"/>
                    <a:pt x="1009" y="1033"/>
                    <a:pt x="990" y="1014"/>
                  </a:cubicBezTo>
                  <a:cubicBezTo>
                    <a:pt x="986" y="996"/>
                    <a:pt x="980" y="985"/>
                    <a:pt x="970" y="970"/>
                  </a:cubicBezTo>
                  <a:cubicBezTo>
                    <a:pt x="966" y="965"/>
                    <a:pt x="962" y="952"/>
                    <a:pt x="962" y="952"/>
                  </a:cubicBezTo>
                  <a:cubicBezTo>
                    <a:pt x="985" y="944"/>
                    <a:pt x="1006" y="982"/>
                    <a:pt x="1020" y="996"/>
                  </a:cubicBezTo>
                  <a:cubicBezTo>
                    <a:pt x="1026" y="1015"/>
                    <a:pt x="1026" y="1017"/>
                    <a:pt x="1046" y="1024"/>
                  </a:cubicBezTo>
                  <a:cubicBezTo>
                    <a:pt x="1053" y="1026"/>
                    <a:pt x="1064" y="1036"/>
                    <a:pt x="1064" y="1036"/>
                  </a:cubicBezTo>
                  <a:cubicBezTo>
                    <a:pt x="1069" y="1044"/>
                    <a:pt x="1075" y="1050"/>
                    <a:pt x="1080" y="1058"/>
                  </a:cubicBezTo>
                  <a:cubicBezTo>
                    <a:pt x="1081" y="1075"/>
                    <a:pt x="1082" y="1082"/>
                    <a:pt x="1086" y="1096"/>
                  </a:cubicBezTo>
                  <a:cubicBezTo>
                    <a:pt x="1089" y="1125"/>
                    <a:pt x="1091" y="1124"/>
                    <a:pt x="1116" y="1132"/>
                  </a:cubicBezTo>
                  <a:cubicBezTo>
                    <a:pt x="1122" y="1138"/>
                    <a:pt x="1126" y="1144"/>
                    <a:pt x="1132" y="1150"/>
                  </a:cubicBezTo>
                  <a:cubicBezTo>
                    <a:pt x="1133" y="1152"/>
                    <a:pt x="1134" y="1154"/>
                    <a:pt x="1134" y="1156"/>
                  </a:cubicBezTo>
                  <a:cubicBezTo>
                    <a:pt x="1135" y="1161"/>
                    <a:pt x="1135" y="1167"/>
                    <a:pt x="1136" y="1172"/>
                  </a:cubicBezTo>
                  <a:cubicBezTo>
                    <a:pt x="1139" y="1182"/>
                    <a:pt x="1157" y="1187"/>
                    <a:pt x="1164" y="1194"/>
                  </a:cubicBezTo>
                  <a:cubicBezTo>
                    <a:pt x="1179" y="1238"/>
                    <a:pt x="1157" y="1261"/>
                    <a:pt x="1210" y="1274"/>
                  </a:cubicBezTo>
                  <a:cubicBezTo>
                    <a:pt x="1225" y="1272"/>
                    <a:pt x="1231" y="1274"/>
                    <a:pt x="1242" y="1266"/>
                  </a:cubicBezTo>
                  <a:cubicBezTo>
                    <a:pt x="1248" y="1257"/>
                    <a:pt x="1255" y="1255"/>
                    <a:pt x="1264" y="1250"/>
                  </a:cubicBezTo>
                  <a:cubicBezTo>
                    <a:pt x="1292" y="1234"/>
                    <a:pt x="1301" y="1229"/>
                    <a:pt x="1334" y="1222"/>
                  </a:cubicBezTo>
                  <a:cubicBezTo>
                    <a:pt x="1343" y="1220"/>
                    <a:pt x="1353" y="1217"/>
                    <a:pt x="1362" y="1214"/>
                  </a:cubicBezTo>
                  <a:cubicBezTo>
                    <a:pt x="1371" y="1211"/>
                    <a:pt x="1377" y="1201"/>
                    <a:pt x="1386" y="1198"/>
                  </a:cubicBezTo>
                  <a:cubicBezTo>
                    <a:pt x="1398" y="1194"/>
                    <a:pt x="1410" y="1193"/>
                    <a:pt x="1420" y="1186"/>
                  </a:cubicBezTo>
                  <a:cubicBezTo>
                    <a:pt x="1426" y="1177"/>
                    <a:pt x="1435" y="1171"/>
                    <a:pt x="1440" y="1162"/>
                  </a:cubicBezTo>
                  <a:cubicBezTo>
                    <a:pt x="1446" y="1150"/>
                    <a:pt x="1448" y="1136"/>
                    <a:pt x="1460" y="1128"/>
                  </a:cubicBezTo>
                  <a:cubicBezTo>
                    <a:pt x="1467" y="1117"/>
                    <a:pt x="1470" y="1104"/>
                    <a:pt x="1474" y="1092"/>
                  </a:cubicBezTo>
                  <a:cubicBezTo>
                    <a:pt x="1476" y="1085"/>
                    <a:pt x="1482" y="1081"/>
                    <a:pt x="1484" y="1074"/>
                  </a:cubicBezTo>
                  <a:cubicBezTo>
                    <a:pt x="1475" y="1071"/>
                    <a:pt x="1475" y="1077"/>
                    <a:pt x="1466" y="1080"/>
                  </a:cubicBezTo>
                  <a:cubicBezTo>
                    <a:pt x="1461" y="1073"/>
                    <a:pt x="1467" y="1065"/>
                    <a:pt x="1460" y="1060"/>
                  </a:cubicBezTo>
                  <a:cubicBezTo>
                    <a:pt x="1455" y="1057"/>
                    <a:pt x="1442" y="1054"/>
                    <a:pt x="1442" y="1054"/>
                  </a:cubicBezTo>
                  <a:cubicBezTo>
                    <a:pt x="1432" y="1044"/>
                    <a:pt x="1430" y="1047"/>
                    <a:pt x="1418" y="1052"/>
                  </a:cubicBezTo>
                  <a:cubicBezTo>
                    <a:pt x="1414" y="1054"/>
                    <a:pt x="1406" y="1056"/>
                    <a:pt x="1406" y="1056"/>
                  </a:cubicBezTo>
                  <a:cubicBezTo>
                    <a:pt x="1402" y="1055"/>
                    <a:pt x="1397" y="1057"/>
                    <a:pt x="1394" y="1054"/>
                  </a:cubicBezTo>
                  <a:cubicBezTo>
                    <a:pt x="1391" y="1051"/>
                    <a:pt x="1390" y="1042"/>
                    <a:pt x="1390" y="1042"/>
                  </a:cubicBezTo>
                  <a:cubicBezTo>
                    <a:pt x="1392" y="1041"/>
                    <a:pt x="1394" y="1039"/>
                    <a:pt x="1396" y="1038"/>
                  </a:cubicBezTo>
                  <a:cubicBezTo>
                    <a:pt x="1410" y="1034"/>
                    <a:pt x="1419" y="1042"/>
                    <a:pt x="1410" y="1022"/>
                  </a:cubicBezTo>
                  <a:cubicBezTo>
                    <a:pt x="1409" y="1020"/>
                    <a:pt x="1406" y="1019"/>
                    <a:pt x="1404" y="1018"/>
                  </a:cubicBezTo>
                  <a:cubicBezTo>
                    <a:pt x="1400" y="1019"/>
                    <a:pt x="1394" y="1018"/>
                    <a:pt x="1392" y="1022"/>
                  </a:cubicBezTo>
                  <a:cubicBezTo>
                    <a:pt x="1391" y="1024"/>
                    <a:pt x="1390" y="1026"/>
                    <a:pt x="1388" y="1028"/>
                  </a:cubicBezTo>
                  <a:cubicBezTo>
                    <a:pt x="1377" y="1037"/>
                    <a:pt x="1363" y="1040"/>
                    <a:pt x="1350" y="1044"/>
                  </a:cubicBezTo>
                  <a:cubicBezTo>
                    <a:pt x="1345" y="1043"/>
                    <a:pt x="1339" y="1041"/>
                    <a:pt x="1334" y="1040"/>
                  </a:cubicBezTo>
                  <a:cubicBezTo>
                    <a:pt x="1331" y="1039"/>
                    <a:pt x="1326" y="1038"/>
                    <a:pt x="1326" y="1038"/>
                  </a:cubicBezTo>
                  <a:cubicBezTo>
                    <a:pt x="1314" y="1020"/>
                    <a:pt x="1311" y="1018"/>
                    <a:pt x="1290" y="1014"/>
                  </a:cubicBezTo>
                  <a:cubicBezTo>
                    <a:pt x="1291" y="1008"/>
                    <a:pt x="1294" y="1000"/>
                    <a:pt x="1290" y="994"/>
                  </a:cubicBezTo>
                  <a:cubicBezTo>
                    <a:pt x="1288" y="991"/>
                    <a:pt x="1276" y="986"/>
                    <a:pt x="1272" y="984"/>
                  </a:cubicBezTo>
                  <a:cubicBezTo>
                    <a:pt x="1268" y="982"/>
                    <a:pt x="1260" y="980"/>
                    <a:pt x="1260" y="980"/>
                  </a:cubicBezTo>
                  <a:cubicBezTo>
                    <a:pt x="1252" y="972"/>
                    <a:pt x="1244" y="968"/>
                    <a:pt x="1236" y="960"/>
                  </a:cubicBezTo>
                  <a:cubicBezTo>
                    <a:pt x="1238" y="947"/>
                    <a:pt x="1239" y="938"/>
                    <a:pt x="1252" y="934"/>
                  </a:cubicBezTo>
                  <a:cubicBezTo>
                    <a:pt x="1270" y="936"/>
                    <a:pt x="1286" y="940"/>
                    <a:pt x="1304" y="944"/>
                  </a:cubicBezTo>
                  <a:cubicBezTo>
                    <a:pt x="1311" y="954"/>
                    <a:pt x="1314" y="959"/>
                    <a:pt x="1324" y="966"/>
                  </a:cubicBezTo>
                  <a:cubicBezTo>
                    <a:pt x="1335" y="983"/>
                    <a:pt x="1346" y="985"/>
                    <a:pt x="1362" y="996"/>
                  </a:cubicBezTo>
                  <a:cubicBezTo>
                    <a:pt x="1374" y="995"/>
                    <a:pt x="1389" y="1000"/>
                    <a:pt x="1398" y="992"/>
                  </a:cubicBezTo>
                  <a:cubicBezTo>
                    <a:pt x="1411" y="982"/>
                    <a:pt x="1393" y="989"/>
                    <a:pt x="1408" y="984"/>
                  </a:cubicBezTo>
                  <a:cubicBezTo>
                    <a:pt x="1414" y="988"/>
                    <a:pt x="1420" y="990"/>
                    <a:pt x="1426" y="994"/>
                  </a:cubicBezTo>
                  <a:cubicBezTo>
                    <a:pt x="1435" y="1007"/>
                    <a:pt x="1454" y="1005"/>
                    <a:pt x="1468" y="1008"/>
                  </a:cubicBezTo>
                  <a:cubicBezTo>
                    <a:pt x="1491" y="1023"/>
                    <a:pt x="1475" y="1016"/>
                    <a:pt x="1518" y="1018"/>
                  </a:cubicBezTo>
                  <a:cubicBezTo>
                    <a:pt x="1531" y="1022"/>
                    <a:pt x="1538" y="1026"/>
                    <a:pt x="1546" y="1038"/>
                  </a:cubicBezTo>
                  <a:cubicBezTo>
                    <a:pt x="1542" y="1053"/>
                    <a:pt x="1552" y="1045"/>
                    <a:pt x="1560" y="1040"/>
                  </a:cubicBezTo>
                  <a:cubicBezTo>
                    <a:pt x="1563" y="1032"/>
                    <a:pt x="1567" y="1032"/>
                    <a:pt x="1570" y="1024"/>
                  </a:cubicBezTo>
                  <a:cubicBezTo>
                    <a:pt x="1583" y="1028"/>
                    <a:pt x="1580" y="1034"/>
                    <a:pt x="1578" y="1048"/>
                  </a:cubicBezTo>
                  <a:cubicBezTo>
                    <a:pt x="1590" y="1056"/>
                    <a:pt x="1603" y="1052"/>
                    <a:pt x="1616" y="1056"/>
                  </a:cubicBezTo>
                  <a:cubicBezTo>
                    <a:pt x="1625" y="1059"/>
                    <a:pt x="1631" y="1067"/>
                    <a:pt x="1640" y="1070"/>
                  </a:cubicBezTo>
                  <a:cubicBezTo>
                    <a:pt x="1655" y="1075"/>
                    <a:pt x="1670" y="1080"/>
                    <a:pt x="1682" y="1092"/>
                  </a:cubicBezTo>
                  <a:cubicBezTo>
                    <a:pt x="1686" y="1105"/>
                    <a:pt x="1692" y="1112"/>
                    <a:pt x="1704" y="1116"/>
                  </a:cubicBezTo>
                  <a:cubicBezTo>
                    <a:pt x="1710" y="1125"/>
                    <a:pt x="1713" y="1132"/>
                    <a:pt x="1722" y="1138"/>
                  </a:cubicBezTo>
                  <a:cubicBezTo>
                    <a:pt x="1740" y="1135"/>
                    <a:pt x="1732" y="1137"/>
                    <a:pt x="1748" y="1132"/>
                  </a:cubicBezTo>
                  <a:cubicBezTo>
                    <a:pt x="1750" y="1131"/>
                    <a:pt x="1754" y="1130"/>
                    <a:pt x="1754" y="1130"/>
                  </a:cubicBezTo>
                  <a:cubicBezTo>
                    <a:pt x="1767" y="1139"/>
                    <a:pt x="1757" y="1126"/>
                    <a:pt x="1754" y="1122"/>
                  </a:cubicBezTo>
                  <a:cubicBezTo>
                    <a:pt x="1750" y="1128"/>
                    <a:pt x="1744" y="1133"/>
                    <a:pt x="1742" y="1140"/>
                  </a:cubicBezTo>
                  <a:cubicBezTo>
                    <a:pt x="1741" y="1144"/>
                    <a:pt x="1738" y="1152"/>
                    <a:pt x="1738" y="1152"/>
                  </a:cubicBezTo>
                  <a:cubicBezTo>
                    <a:pt x="1739" y="1161"/>
                    <a:pt x="1741" y="1176"/>
                    <a:pt x="1754" y="1176"/>
                  </a:cubicBezTo>
                  <a:lnTo>
                    <a:pt x="1756" y="1222"/>
                  </a:lnTo>
                  <a:lnTo>
                    <a:pt x="1794" y="1340"/>
                  </a:lnTo>
                  <a:lnTo>
                    <a:pt x="1826" y="1378"/>
                  </a:lnTo>
                  <a:lnTo>
                    <a:pt x="1884" y="1326"/>
                  </a:lnTo>
                  <a:lnTo>
                    <a:pt x="1880" y="1290"/>
                  </a:lnTo>
                  <a:lnTo>
                    <a:pt x="1894" y="1280"/>
                  </a:lnTo>
                  <a:lnTo>
                    <a:pt x="1892" y="1236"/>
                  </a:lnTo>
                  <a:lnTo>
                    <a:pt x="1930" y="1222"/>
                  </a:lnTo>
                  <a:lnTo>
                    <a:pt x="2022" y="1142"/>
                  </a:lnTo>
                  <a:lnTo>
                    <a:pt x="2038" y="1122"/>
                  </a:lnTo>
                  <a:lnTo>
                    <a:pt x="2112" y="1102"/>
                  </a:lnTo>
                  <a:lnTo>
                    <a:pt x="2138" y="1132"/>
                  </a:lnTo>
                  <a:lnTo>
                    <a:pt x="2130" y="1146"/>
                  </a:lnTo>
                  <a:lnTo>
                    <a:pt x="2154" y="1170"/>
                  </a:lnTo>
                  <a:lnTo>
                    <a:pt x="2160" y="1200"/>
                  </a:lnTo>
                  <a:lnTo>
                    <a:pt x="2182" y="1210"/>
                  </a:lnTo>
                  <a:lnTo>
                    <a:pt x="2230" y="1192"/>
                  </a:lnTo>
                  <a:lnTo>
                    <a:pt x="2228" y="1300"/>
                  </a:lnTo>
                  <a:lnTo>
                    <a:pt x="2240" y="1276"/>
                  </a:lnTo>
                  <a:lnTo>
                    <a:pt x="2270" y="1334"/>
                  </a:lnTo>
                  <a:lnTo>
                    <a:pt x="2266" y="1374"/>
                  </a:lnTo>
                  <a:lnTo>
                    <a:pt x="2286" y="1350"/>
                  </a:lnTo>
                  <a:lnTo>
                    <a:pt x="2290" y="1330"/>
                  </a:lnTo>
                  <a:lnTo>
                    <a:pt x="2312" y="1296"/>
                  </a:lnTo>
                  <a:lnTo>
                    <a:pt x="2298" y="1278"/>
                  </a:lnTo>
                  <a:lnTo>
                    <a:pt x="2310" y="1258"/>
                  </a:lnTo>
                  <a:lnTo>
                    <a:pt x="2294" y="1218"/>
                  </a:lnTo>
                  <a:lnTo>
                    <a:pt x="2304" y="1188"/>
                  </a:lnTo>
                  <a:lnTo>
                    <a:pt x="2280" y="1196"/>
                  </a:lnTo>
                  <a:lnTo>
                    <a:pt x="2270" y="1168"/>
                  </a:lnTo>
                  <a:lnTo>
                    <a:pt x="2262" y="1128"/>
                  </a:lnTo>
                  <a:lnTo>
                    <a:pt x="2278" y="1090"/>
                  </a:lnTo>
                  <a:lnTo>
                    <a:pt x="2298" y="1116"/>
                  </a:lnTo>
                  <a:lnTo>
                    <a:pt x="2290" y="1176"/>
                  </a:lnTo>
                  <a:lnTo>
                    <a:pt x="2312" y="1134"/>
                  </a:lnTo>
                  <a:lnTo>
                    <a:pt x="2304" y="1102"/>
                  </a:lnTo>
                  <a:lnTo>
                    <a:pt x="2330" y="1080"/>
                  </a:lnTo>
                  <a:lnTo>
                    <a:pt x="2330" y="1066"/>
                  </a:lnTo>
                  <a:lnTo>
                    <a:pt x="2338" y="1070"/>
                  </a:lnTo>
                  <a:lnTo>
                    <a:pt x="2388" y="1012"/>
                  </a:lnTo>
                  <a:lnTo>
                    <a:pt x="2400" y="918"/>
                  </a:lnTo>
                  <a:lnTo>
                    <a:pt x="2406" y="880"/>
                  </a:lnTo>
                  <a:lnTo>
                    <a:pt x="2386" y="892"/>
                  </a:lnTo>
                  <a:lnTo>
                    <a:pt x="2378" y="878"/>
                  </a:lnTo>
                  <a:lnTo>
                    <a:pt x="2394" y="856"/>
                  </a:lnTo>
                  <a:lnTo>
                    <a:pt x="2362" y="796"/>
                  </a:lnTo>
                  <a:lnTo>
                    <a:pt x="2344" y="780"/>
                  </a:lnTo>
                  <a:lnTo>
                    <a:pt x="2372" y="732"/>
                  </a:lnTo>
                  <a:lnTo>
                    <a:pt x="2342" y="726"/>
                  </a:lnTo>
                  <a:lnTo>
                    <a:pt x="2318" y="716"/>
                  </a:lnTo>
                  <a:lnTo>
                    <a:pt x="2328" y="680"/>
                  </a:lnTo>
                  <a:lnTo>
                    <a:pt x="2344" y="658"/>
                  </a:lnTo>
                  <a:lnTo>
                    <a:pt x="2348" y="700"/>
                  </a:lnTo>
                  <a:lnTo>
                    <a:pt x="2378" y="674"/>
                  </a:lnTo>
                  <a:lnTo>
                    <a:pt x="2400" y="672"/>
                  </a:lnTo>
                  <a:lnTo>
                    <a:pt x="2390" y="700"/>
                  </a:lnTo>
                  <a:lnTo>
                    <a:pt x="2424" y="712"/>
                  </a:lnTo>
                  <a:lnTo>
                    <a:pt x="2414" y="734"/>
                  </a:lnTo>
                  <a:lnTo>
                    <a:pt x="2434" y="754"/>
                  </a:lnTo>
                  <a:lnTo>
                    <a:pt x="2434" y="790"/>
                  </a:lnTo>
                  <a:lnTo>
                    <a:pt x="2474" y="754"/>
                  </a:lnTo>
                  <a:lnTo>
                    <a:pt x="2460" y="716"/>
                  </a:lnTo>
                  <a:lnTo>
                    <a:pt x="2420" y="660"/>
                  </a:lnTo>
                  <a:lnTo>
                    <a:pt x="2434" y="640"/>
                  </a:lnTo>
                  <a:lnTo>
                    <a:pt x="2426" y="608"/>
                  </a:lnTo>
                  <a:lnTo>
                    <a:pt x="2452" y="578"/>
                  </a:lnTo>
                  <a:lnTo>
                    <a:pt x="2484" y="564"/>
                  </a:lnTo>
                  <a:lnTo>
                    <a:pt x="2482" y="500"/>
                  </a:lnTo>
                  <a:lnTo>
                    <a:pt x="2480" y="454"/>
                  </a:lnTo>
                  <a:lnTo>
                    <a:pt x="2470" y="414"/>
                  </a:lnTo>
                  <a:lnTo>
                    <a:pt x="2434" y="344"/>
                  </a:lnTo>
                  <a:lnTo>
                    <a:pt x="2428" y="378"/>
                  </a:lnTo>
                  <a:lnTo>
                    <a:pt x="2402" y="356"/>
                  </a:lnTo>
                  <a:lnTo>
                    <a:pt x="2380" y="366"/>
                  </a:lnTo>
                  <a:lnTo>
                    <a:pt x="2400" y="314"/>
                  </a:lnTo>
                  <a:lnTo>
                    <a:pt x="2420" y="270"/>
                  </a:lnTo>
                  <a:lnTo>
                    <a:pt x="2460" y="250"/>
                  </a:lnTo>
                  <a:lnTo>
                    <a:pt x="2464" y="228"/>
                  </a:lnTo>
                  <a:lnTo>
                    <a:pt x="2490" y="220"/>
                  </a:lnTo>
                  <a:lnTo>
                    <a:pt x="2490" y="240"/>
                  </a:lnTo>
                  <a:lnTo>
                    <a:pt x="2522" y="208"/>
                  </a:lnTo>
                  <a:lnTo>
                    <a:pt x="2504" y="200"/>
                  </a:lnTo>
                  <a:lnTo>
                    <a:pt x="2504" y="174"/>
                  </a:lnTo>
                  <a:lnTo>
                    <a:pt x="2526" y="158"/>
                  </a:lnTo>
                  <a:lnTo>
                    <a:pt x="2534" y="178"/>
                  </a:lnTo>
                  <a:lnTo>
                    <a:pt x="2564" y="148"/>
                  </a:lnTo>
                  <a:lnTo>
                    <a:pt x="2560" y="174"/>
                  </a:lnTo>
                  <a:lnTo>
                    <a:pt x="2562" y="196"/>
                  </a:lnTo>
                  <a:lnTo>
                    <a:pt x="2560" y="224"/>
                  </a:lnTo>
                  <a:lnTo>
                    <a:pt x="2550" y="248"/>
                  </a:lnTo>
                  <a:lnTo>
                    <a:pt x="2570" y="276"/>
                  </a:lnTo>
                  <a:lnTo>
                    <a:pt x="2578" y="296"/>
                  </a:lnTo>
                  <a:lnTo>
                    <a:pt x="2590" y="292"/>
                  </a:lnTo>
                  <a:lnTo>
                    <a:pt x="2650" y="354"/>
                  </a:lnTo>
                  <a:lnTo>
                    <a:pt x="2662" y="324"/>
                  </a:lnTo>
                  <a:lnTo>
                    <a:pt x="2678" y="300"/>
                  </a:lnTo>
                  <a:lnTo>
                    <a:pt x="2652" y="286"/>
                  </a:lnTo>
                  <a:lnTo>
                    <a:pt x="2658" y="260"/>
                  </a:lnTo>
                  <a:lnTo>
                    <a:pt x="2658" y="242"/>
                  </a:lnTo>
                  <a:lnTo>
                    <a:pt x="2630" y="214"/>
                  </a:lnTo>
                  <a:lnTo>
                    <a:pt x="2606" y="210"/>
                  </a:lnTo>
                  <a:lnTo>
                    <a:pt x="2584" y="180"/>
                  </a:lnTo>
                  <a:lnTo>
                    <a:pt x="2614" y="172"/>
                  </a:lnTo>
                  <a:lnTo>
                    <a:pt x="2628" y="148"/>
                  </a:lnTo>
                  <a:lnTo>
                    <a:pt x="2648" y="156"/>
                  </a:lnTo>
                  <a:lnTo>
                    <a:pt x="2666" y="146"/>
                  </a:lnTo>
                  <a:lnTo>
                    <a:pt x="2654" y="118"/>
                  </a:lnTo>
                  <a:lnTo>
                    <a:pt x="2666" y="92"/>
                  </a:lnTo>
                  <a:lnTo>
                    <a:pt x="2694" y="84"/>
                  </a:lnTo>
                  <a:lnTo>
                    <a:pt x="2668" y="74"/>
                  </a:lnTo>
                  <a:lnTo>
                    <a:pt x="2630" y="66"/>
                  </a:lnTo>
                  <a:lnTo>
                    <a:pt x="2650" y="46"/>
                  </a:lnTo>
                  <a:lnTo>
                    <a:pt x="2646" y="30"/>
                  </a:lnTo>
                  <a:lnTo>
                    <a:pt x="2666" y="42"/>
                  </a:lnTo>
                  <a:lnTo>
                    <a:pt x="2674" y="30"/>
                  </a:lnTo>
                  <a:lnTo>
                    <a:pt x="2696" y="30"/>
                  </a:lnTo>
                  <a:lnTo>
                    <a:pt x="2714" y="50"/>
                  </a:lnTo>
                  <a:lnTo>
                    <a:pt x="2742" y="34"/>
                  </a:lnTo>
                  <a:lnTo>
                    <a:pt x="2720" y="18"/>
                  </a:lnTo>
                  <a:lnTo>
                    <a:pt x="2716" y="0"/>
                  </a:lnTo>
                  <a:lnTo>
                    <a:pt x="2692" y="2"/>
                  </a:lnTo>
                  <a:lnTo>
                    <a:pt x="2668" y="10"/>
                  </a:lnTo>
                  <a:lnTo>
                    <a:pt x="926" y="90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6802" name="Line 2"/>
          <p:cNvSpPr>
            <a:spLocks noChangeShapeType="1"/>
          </p:cNvSpPr>
          <p:nvPr/>
        </p:nvSpPr>
        <p:spPr bwMode="auto">
          <a:xfrm flipH="1" flipV="1">
            <a:off x="1816101" y="4687888"/>
            <a:ext cx="2662237" cy="173355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6803" name="Line 3"/>
          <p:cNvSpPr>
            <a:spLocks noChangeShapeType="1"/>
          </p:cNvSpPr>
          <p:nvPr/>
        </p:nvSpPr>
        <p:spPr bwMode="auto">
          <a:xfrm flipH="1" flipV="1">
            <a:off x="4516438" y="4511675"/>
            <a:ext cx="0" cy="1776413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 flipV="1">
            <a:off x="4541838" y="4645025"/>
            <a:ext cx="2501900" cy="1778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76805" name="Picture 5" descr="shadow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5510213"/>
            <a:ext cx="4186238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Freeform 7"/>
          <p:cNvSpPr>
            <a:spLocks/>
          </p:cNvSpPr>
          <p:nvPr/>
        </p:nvSpPr>
        <p:spPr bwMode="gray">
          <a:xfrm>
            <a:off x="528638" y="2900363"/>
            <a:ext cx="1757364" cy="1865312"/>
          </a:xfrm>
          <a:custGeom>
            <a:avLst/>
            <a:gdLst>
              <a:gd name="T0" fmla="*/ 0 w 1622"/>
              <a:gd name="T1" fmla="*/ 0 h 1744"/>
              <a:gd name="T2" fmla="*/ 6350 w 1622"/>
              <a:gd name="T3" fmla="*/ 2768600 h 1744"/>
              <a:gd name="T4" fmla="*/ 2574925 w 1622"/>
              <a:gd name="T5" fmla="*/ 2706688 h 1744"/>
              <a:gd name="T6" fmla="*/ 2574925 w 1622"/>
              <a:gd name="T7" fmla="*/ 206375 h 1744"/>
              <a:gd name="T8" fmla="*/ 0 w 1622"/>
              <a:gd name="T9" fmla="*/ 0 h 1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22"/>
              <a:gd name="T16" fmla="*/ 0 h 1744"/>
              <a:gd name="T17" fmla="*/ 1622 w 1622"/>
              <a:gd name="T18" fmla="*/ 1744 h 17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22" h="1744">
                <a:moveTo>
                  <a:pt x="0" y="0"/>
                </a:moveTo>
                <a:lnTo>
                  <a:pt x="4" y="1744"/>
                </a:lnTo>
                <a:lnTo>
                  <a:pt x="1622" y="1705"/>
                </a:lnTo>
                <a:lnTo>
                  <a:pt x="1622" y="1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96861"/>
            </a:schemeClr>
          </a:solidFill>
          <a:ln w="9525">
            <a:round/>
            <a:headEnd/>
            <a:tailEnd/>
          </a:ln>
          <a:scene3d>
            <a:camera prst="legacyPerspectiveTopLef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76807" name="Rectangle 8"/>
          <p:cNvSpPr>
            <a:spLocks noChangeArrowheads="1"/>
          </p:cNvSpPr>
          <p:nvPr/>
        </p:nvSpPr>
        <p:spPr bwMode="gray">
          <a:xfrm>
            <a:off x="3000376" y="2914650"/>
            <a:ext cx="2843212" cy="2000250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Top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zh-CN" altLang="en-US"/>
          </a:p>
        </p:txBody>
      </p:sp>
      <p:sp>
        <p:nvSpPr>
          <p:cNvPr id="76808" name="Freeform 9"/>
          <p:cNvSpPr>
            <a:spLocks/>
          </p:cNvSpPr>
          <p:nvPr/>
        </p:nvSpPr>
        <p:spPr bwMode="gray">
          <a:xfrm>
            <a:off x="6122989" y="2671763"/>
            <a:ext cx="2335212" cy="2079623"/>
          </a:xfrm>
          <a:custGeom>
            <a:avLst/>
            <a:gdLst>
              <a:gd name="T0" fmla="*/ 2565400 w 1618"/>
              <a:gd name="T1" fmla="*/ 0 h 1732"/>
              <a:gd name="T2" fmla="*/ 2568575 w 1618"/>
              <a:gd name="T3" fmla="*/ 2749550 h 1732"/>
              <a:gd name="T4" fmla="*/ 0 w 1618"/>
              <a:gd name="T5" fmla="*/ 2687638 h 1732"/>
              <a:gd name="T6" fmla="*/ 0 w 1618"/>
              <a:gd name="T7" fmla="*/ 187325 h 1732"/>
              <a:gd name="T8" fmla="*/ 2565400 w 1618"/>
              <a:gd name="T9" fmla="*/ 0 h 17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18"/>
              <a:gd name="T16" fmla="*/ 0 h 1732"/>
              <a:gd name="T17" fmla="*/ 1618 w 1618"/>
              <a:gd name="T18" fmla="*/ 1732 h 17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18" h="1732">
                <a:moveTo>
                  <a:pt x="1616" y="0"/>
                </a:moveTo>
                <a:lnTo>
                  <a:pt x="1618" y="1732"/>
                </a:lnTo>
                <a:lnTo>
                  <a:pt x="0" y="1693"/>
                </a:lnTo>
                <a:lnTo>
                  <a:pt x="0" y="118"/>
                </a:lnTo>
                <a:lnTo>
                  <a:pt x="1616" y="0"/>
                </a:lnTo>
                <a:close/>
              </a:path>
            </a:pathLst>
          </a:custGeom>
          <a:solidFill>
            <a:schemeClr val="accent2"/>
          </a:solidFill>
          <a:ln w="9525">
            <a:round/>
            <a:headEnd/>
            <a:tailEnd/>
          </a:ln>
          <a:scene3d>
            <a:camera prst="legacyPerspectiveTopRight">
              <a:rot lat="21299997" lon="0" rev="0"/>
            </a:camera>
            <a:lightRig rig="legacyFlat3" dir="r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490506" name="Freeform 10"/>
          <p:cNvSpPr>
            <a:spLocks/>
          </p:cNvSpPr>
          <p:nvPr/>
        </p:nvSpPr>
        <p:spPr bwMode="ltGray">
          <a:xfrm>
            <a:off x="578164" y="2911910"/>
            <a:ext cx="1722124" cy="1847416"/>
          </a:xfrm>
          <a:custGeom>
            <a:avLst/>
            <a:gdLst>
              <a:gd name="T0" fmla="*/ 0 w 1584"/>
              <a:gd name="T1" fmla="*/ 0 h 1716"/>
              <a:gd name="T2" fmla="*/ 30 w 1584"/>
              <a:gd name="T3" fmla="*/ 1716 h 1716"/>
              <a:gd name="T4" fmla="*/ 1584 w 1584"/>
              <a:gd name="T5" fmla="*/ 1686 h 1716"/>
              <a:gd name="T6" fmla="*/ 1524 w 1584"/>
              <a:gd name="T7" fmla="*/ 120 h 1716"/>
              <a:gd name="T8" fmla="*/ 0 w 1584"/>
              <a:gd name="T9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76471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76471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490508" name="Freeform 12"/>
          <p:cNvSpPr>
            <a:spLocks/>
          </p:cNvSpPr>
          <p:nvPr/>
        </p:nvSpPr>
        <p:spPr bwMode="ltGray">
          <a:xfrm flipH="1">
            <a:off x="6165850" y="2728913"/>
            <a:ext cx="2249487" cy="1984374"/>
          </a:xfrm>
          <a:custGeom>
            <a:avLst/>
            <a:gdLst>
              <a:gd name="T0" fmla="*/ 0 w 1584"/>
              <a:gd name="T1" fmla="*/ 0 h 1716"/>
              <a:gd name="T2" fmla="*/ 30 w 1584"/>
              <a:gd name="T3" fmla="*/ 1716 h 1716"/>
              <a:gd name="T4" fmla="*/ 1584 w 1584"/>
              <a:gd name="T5" fmla="*/ 1686 h 1716"/>
              <a:gd name="T6" fmla="*/ 1524 w 1584"/>
              <a:gd name="T7" fmla="*/ 120 h 1716"/>
              <a:gd name="T8" fmla="*/ 0 w 1584"/>
              <a:gd name="T9" fmla="*/ 0 h 1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84" h="1716">
                <a:moveTo>
                  <a:pt x="0" y="0"/>
                </a:moveTo>
                <a:lnTo>
                  <a:pt x="30" y="1716"/>
                </a:lnTo>
                <a:lnTo>
                  <a:pt x="1584" y="1686"/>
                </a:lnTo>
                <a:lnTo>
                  <a:pt x="1524" y="1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76078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76078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490515" name="Text Box 19"/>
          <p:cNvSpPr txBox="1">
            <a:spLocks noChangeArrowheads="1"/>
          </p:cNvSpPr>
          <p:nvPr/>
        </p:nvSpPr>
        <p:spPr bwMode="gray">
          <a:xfrm>
            <a:off x="558800" y="3000377"/>
            <a:ext cx="16271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1600" dirty="0" smtClean="0"/>
              <a:t>一对一关系</a:t>
            </a:r>
            <a:endParaRPr lang="en-US" altLang="zh-CN" sz="1400" b="0" dirty="0"/>
          </a:p>
        </p:txBody>
      </p:sp>
      <p:sp>
        <p:nvSpPr>
          <p:cNvPr id="490516" name="Text Box 20"/>
          <p:cNvSpPr txBox="1">
            <a:spLocks noChangeArrowheads="1"/>
          </p:cNvSpPr>
          <p:nvPr/>
        </p:nvSpPr>
        <p:spPr bwMode="gray">
          <a:xfrm>
            <a:off x="6016624" y="2857498"/>
            <a:ext cx="2266950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1600" dirty="0" smtClean="0"/>
              <a:t>多对多关系</a:t>
            </a:r>
            <a:endParaRPr lang="en-US" altLang="zh-CN" sz="1400" b="0" dirty="0"/>
          </a:p>
        </p:txBody>
      </p:sp>
      <p:sp>
        <p:nvSpPr>
          <p:cNvPr id="76814" name="Text Box 21"/>
          <p:cNvSpPr txBox="1">
            <a:spLocks noChangeArrowheads="1"/>
          </p:cNvSpPr>
          <p:nvPr/>
        </p:nvSpPr>
        <p:spPr bwMode="gray">
          <a:xfrm>
            <a:off x="3157539" y="2971798"/>
            <a:ext cx="22717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1600" dirty="0" smtClean="0">
                <a:solidFill>
                  <a:schemeClr val="bg1"/>
                </a:solidFill>
              </a:rPr>
              <a:t>一对多关系</a:t>
            </a:r>
            <a:endParaRPr lang="en-US" altLang="zh-CN" sz="1600" dirty="0" smtClean="0">
              <a:solidFill>
                <a:schemeClr val="bg1"/>
              </a:solidFill>
            </a:endParaRP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674938" y="5314950"/>
            <a:ext cx="3722688" cy="1208088"/>
            <a:chOff x="3098" y="249"/>
            <a:chExt cx="1959" cy="629"/>
          </a:xfrm>
        </p:grpSpPr>
        <p:sp>
          <p:nvSpPr>
            <p:cNvPr id="76819" name="Oval 23"/>
            <p:cNvSpPr>
              <a:spLocks noChangeArrowheads="1"/>
            </p:cNvSpPr>
            <p:nvPr/>
          </p:nvSpPr>
          <p:spPr bwMode="ltGray">
            <a:xfrm>
              <a:off x="3099" y="297"/>
              <a:ext cx="1958" cy="581"/>
            </a:xfrm>
            <a:prstGeom prst="ellipse">
              <a:avLst/>
            </a:prstGeom>
            <a:gradFill rotWithShape="1">
              <a:gsLst>
                <a:gs pos="0">
                  <a:srgbClr val="575757"/>
                </a:gs>
                <a:gs pos="50000">
                  <a:srgbClr val="C0C0C0"/>
                </a:gs>
                <a:gs pos="100000">
                  <a:srgbClr val="57575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  <p:sp>
          <p:nvSpPr>
            <p:cNvPr id="76820" name="Oval 24"/>
            <p:cNvSpPr>
              <a:spLocks noChangeArrowheads="1"/>
            </p:cNvSpPr>
            <p:nvPr/>
          </p:nvSpPr>
          <p:spPr bwMode="ltGray">
            <a:xfrm>
              <a:off x="3098" y="249"/>
              <a:ext cx="1959" cy="581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EAEAE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6816" name="Text Box 25"/>
          <p:cNvSpPr txBox="1">
            <a:spLocks noChangeArrowheads="1"/>
          </p:cNvSpPr>
          <p:nvPr/>
        </p:nvSpPr>
        <p:spPr bwMode="auto">
          <a:xfrm>
            <a:off x="2798763" y="5518150"/>
            <a:ext cx="35861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0650" indent="-120650" algn="ctr">
              <a:spcBef>
                <a:spcPct val="50000"/>
              </a:spcBef>
            </a:pPr>
            <a:r>
              <a:rPr lang="en-US" altLang="zh-CN" sz="3200" dirty="0" smtClean="0"/>
              <a:t>1.</a:t>
            </a:r>
            <a:r>
              <a:rPr lang="zh-CN" altLang="en-US" sz="3200" dirty="0" smtClean="0"/>
              <a:t>三种表关系</a:t>
            </a:r>
            <a:endParaRPr lang="en-US" altLang="zh-CN" sz="3200" dirty="0">
              <a:solidFill>
                <a:srgbClr val="1C1C1C"/>
              </a:solidFill>
            </a:endParaRPr>
          </a:p>
        </p:txBody>
      </p:sp>
      <p:sp>
        <p:nvSpPr>
          <p:cNvPr id="76818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3165475" y="661987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7378440-E560-49BC-B306-3A63C4B3CF20}" type="slidenum">
              <a:rPr lang="en-US" altLang="zh-CN"/>
              <a:pPr/>
              <a:t>67</a:t>
            </a:fld>
            <a:endParaRPr lang="en-US" altLang="zh-CN" dirty="0"/>
          </a:p>
        </p:txBody>
      </p:sp>
      <p:sp>
        <p:nvSpPr>
          <p:cNvPr id="133" name="AutoShape 34"/>
          <p:cNvSpPr>
            <a:spLocks noChangeArrowheads="1"/>
          </p:cNvSpPr>
          <p:nvPr/>
        </p:nvSpPr>
        <p:spPr bwMode="gray">
          <a:xfrm>
            <a:off x="0" y="800099"/>
            <a:ext cx="8901113" cy="1985964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    要设计一个良好的数据库，目标之一就是要消除数据冗余（重复数据）。在</a:t>
            </a:r>
            <a:r>
              <a:rPr lang="en-US" dirty="0" smtClean="0"/>
              <a:t>Access 2010</a:t>
            </a:r>
            <a:r>
              <a:rPr lang="zh-CN" altLang="en-US" dirty="0" smtClean="0"/>
              <a:t>等关系型数据库中要实现这个目标，可以将数据拆分为多个主题的数据表，尽量使每种记录只出现一次，然后，将不同数据表的数据组合在一起，成为用户所关注的数据。</a:t>
            </a:r>
          </a:p>
          <a:p>
            <a:r>
              <a:rPr lang="zh-CN" altLang="en-US" dirty="0" smtClean="0"/>
              <a:t>    为了把不同数据表的数据组合在一起，必须建立数据表之间的表关系。通过在建立了关系的数据表中设置公共字段，实现各个数据表中数据的引用，查询到更多的信息。</a:t>
            </a:r>
          </a:p>
          <a:p>
            <a:r>
              <a:rPr lang="zh-CN" altLang="en-US" dirty="0" smtClean="0"/>
              <a:t>    在</a:t>
            </a:r>
            <a:r>
              <a:rPr lang="en-US" dirty="0" smtClean="0"/>
              <a:t>Access 2010</a:t>
            </a:r>
            <a:r>
              <a:rPr lang="zh-CN" altLang="en-US" dirty="0" smtClean="0"/>
              <a:t>中，有三种类型的表关系：</a:t>
            </a:r>
            <a:endParaRPr lang="en-US" altLang="zh-CN" dirty="0"/>
          </a:p>
        </p:txBody>
      </p:sp>
      <p:sp>
        <p:nvSpPr>
          <p:cNvPr id="132" name="标题 1"/>
          <p:cNvSpPr>
            <a:spLocks noGrp="1"/>
          </p:cNvSpPr>
          <p:nvPr>
            <p:ph type="title"/>
          </p:nvPr>
        </p:nvSpPr>
        <p:spPr>
          <a:xfrm>
            <a:off x="276226" y="185738"/>
            <a:ext cx="8686800" cy="671513"/>
          </a:xfrm>
        </p:spPr>
        <p:txBody>
          <a:bodyPr/>
          <a:lstStyle/>
          <a:p>
            <a:r>
              <a:rPr lang="en-US" sz="3600" dirty="0" smtClean="0"/>
              <a:t>4.6.</a:t>
            </a:r>
            <a:r>
              <a:rPr lang="en-US" altLang="zh-CN" sz="3600" dirty="0" smtClean="0"/>
              <a:t>3</a:t>
            </a:r>
            <a:r>
              <a:rPr lang="zh-CN" altLang="en-US" sz="3600" dirty="0" smtClean="0"/>
              <a:t>表关系</a:t>
            </a:r>
            <a:endParaRPr lang="zh-CN" altLang="en-US" sz="3600" dirty="0"/>
          </a:p>
        </p:txBody>
      </p:sp>
      <p:sp>
        <p:nvSpPr>
          <p:cNvPr id="134" name="TextBox 133"/>
          <p:cNvSpPr txBox="1"/>
          <p:nvPr/>
        </p:nvSpPr>
        <p:spPr>
          <a:xfrm>
            <a:off x="0" y="3300413"/>
            <a:ext cx="2714625" cy="31700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   在一对一关系中，</a:t>
            </a:r>
            <a:r>
              <a:rPr lang="en-US" sz="1400" dirty="0" smtClean="0"/>
              <a:t>A</a:t>
            </a:r>
            <a:r>
              <a:rPr lang="zh-CN" altLang="en-US" sz="1400" dirty="0" smtClean="0"/>
              <a:t>数据表中的每一个记录仅能与</a:t>
            </a:r>
            <a:r>
              <a:rPr lang="en-US" sz="1400" dirty="0" smtClean="0"/>
              <a:t>B</a:t>
            </a:r>
            <a:r>
              <a:rPr lang="zh-CN" altLang="en-US" sz="1400" dirty="0" smtClean="0"/>
              <a:t>数据表中的一个记录匹配，并且</a:t>
            </a:r>
            <a:r>
              <a:rPr lang="en-US" sz="1400" dirty="0" smtClean="0"/>
              <a:t>B</a:t>
            </a:r>
            <a:r>
              <a:rPr lang="zh-CN" altLang="en-US" sz="1400" dirty="0" smtClean="0"/>
              <a:t>数据表中的每一记录仅能与</a:t>
            </a:r>
            <a:r>
              <a:rPr lang="en-US" sz="1400" dirty="0" smtClean="0"/>
              <a:t>A</a:t>
            </a:r>
            <a:r>
              <a:rPr lang="zh-CN" altLang="en-US" sz="1400" dirty="0" smtClean="0"/>
              <a:t>数据表中的一个记录匹配。此关系类型并不常用，因为多数与此方式相关的信息都可以存储在一个数据表中。</a:t>
            </a:r>
          </a:p>
          <a:p>
            <a:r>
              <a:rPr lang="zh-CN" altLang="en-US" sz="1400" dirty="0" smtClean="0"/>
              <a:t>  但在某些特定场合下，还是需要用到一对一关系，例如：把不太常用的字段放置于单独的数据表中，以减小数据表占用的空间，提高常用字段的检索和查询效率。</a:t>
            </a:r>
          </a:p>
          <a:p>
            <a:endParaRPr lang="zh-CN" alt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3067050" y="3367089"/>
            <a:ext cx="2714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   </a:t>
            </a:r>
            <a:r>
              <a:rPr lang="zh-CN" altLang="en-US" sz="1400" dirty="0" smtClean="0">
                <a:solidFill>
                  <a:schemeClr val="bg1"/>
                </a:solidFill>
              </a:rPr>
              <a:t>在一对多关系中，</a:t>
            </a:r>
            <a:r>
              <a:rPr lang="en-US" sz="1400" dirty="0" smtClean="0">
                <a:solidFill>
                  <a:schemeClr val="bg1"/>
                </a:solidFill>
              </a:rPr>
              <a:t>A</a:t>
            </a:r>
            <a:r>
              <a:rPr lang="zh-CN" altLang="en-US" sz="1400" dirty="0" smtClean="0">
                <a:solidFill>
                  <a:schemeClr val="bg1"/>
                </a:solidFill>
              </a:rPr>
              <a:t>数据表中的一条记录能与</a:t>
            </a:r>
            <a:r>
              <a:rPr lang="en-US" sz="1400" dirty="0" smtClean="0">
                <a:solidFill>
                  <a:schemeClr val="bg1"/>
                </a:solidFill>
              </a:rPr>
              <a:t>B</a:t>
            </a:r>
            <a:r>
              <a:rPr lang="zh-CN" altLang="en-US" sz="1400" dirty="0" smtClean="0">
                <a:solidFill>
                  <a:schemeClr val="bg1"/>
                </a:solidFill>
              </a:rPr>
              <a:t>数据表中的多条记录匹配，但</a:t>
            </a:r>
            <a:r>
              <a:rPr lang="en-US" sz="1400" dirty="0" smtClean="0">
                <a:solidFill>
                  <a:schemeClr val="bg1"/>
                </a:solidFill>
              </a:rPr>
              <a:t>B</a:t>
            </a:r>
            <a:r>
              <a:rPr lang="zh-CN" altLang="en-US" sz="1400" dirty="0" smtClean="0">
                <a:solidFill>
                  <a:schemeClr val="bg1"/>
                </a:solidFill>
              </a:rPr>
              <a:t>数据表中的一条记录仅能与</a:t>
            </a:r>
            <a:r>
              <a:rPr lang="en-US" sz="1400" dirty="0" smtClean="0">
                <a:solidFill>
                  <a:schemeClr val="bg1"/>
                </a:solidFill>
              </a:rPr>
              <a:t>A</a:t>
            </a:r>
            <a:r>
              <a:rPr lang="zh-CN" altLang="en-US" sz="1400" dirty="0" smtClean="0">
                <a:solidFill>
                  <a:schemeClr val="bg1"/>
                </a:solidFill>
              </a:rPr>
              <a:t>数据表中的一条记录匹配。一对多关系是表关系中最常用的类型。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200775" y="3238501"/>
            <a:ext cx="2714625" cy="20313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    在多对多关系中，</a:t>
            </a:r>
            <a:r>
              <a:rPr lang="en-US" sz="1400" dirty="0" smtClean="0"/>
              <a:t>A</a:t>
            </a:r>
            <a:r>
              <a:rPr lang="zh-CN" altLang="en-US" sz="1400" dirty="0" smtClean="0"/>
              <a:t>数据表中的一条记录能与</a:t>
            </a:r>
            <a:r>
              <a:rPr lang="en-US" sz="1400" dirty="0" smtClean="0"/>
              <a:t>B</a:t>
            </a:r>
            <a:r>
              <a:rPr lang="zh-CN" altLang="en-US" sz="1400" dirty="0" smtClean="0"/>
              <a:t>数据表中的多条记录匹配，并且</a:t>
            </a:r>
            <a:r>
              <a:rPr lang="en-US" sz="1400" dirty="0" smtClean="0"/>
              <a:t>B</a:t>
            </a:r>
            <a:r>
              <a:rPr lang="zh-CN" altLang="en-US" sz="1400" dirty="0" smtClean="0"/>
              <a:t>数据表中的一条记录也能与</a:t>
            </a:r>
            <a:r>
              <a:rPr lang="en-US" sz="1400" dirty="0" smtClean="0"/>
              <a:t>A</a:t>
            </a:r>
            <a:r>
              <a:rPr lang="zh-CN" altLang="en-US" sz="1400" dirty="0" smtClean="0"/>
              <a:t>数据表中的多条记录匹配。在</a:t>
            </a:r>
            <a:r>
              <a:rPr lang="en-US" sz="1400" dirty="0" smtClean="0"/>
              <a:t>Access 2010</a:t>
            </a:r>
            <a:r>
              <a:rPr lang="zh-CN" altLang="en-US" sz="1400" dirty="0" smtClean="0"/>
              <a:t>中，要建立多对多的关系，必须创建第三个数据表，将多对多表关系转换为两个一对多表关系后才能实现。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8621" y="156029"/>
            <a:ext cx="8686800" cy="557214"/>
          </a:xfrm>
        </p:spPr>
        <p:txBody>
          <a:bodyPr/>
          <a:lstStyle/>
          <a:p>
            <a:r>
              <a:rPr lang="en-US" sz="3600" dirty="0" smtClean="0"/>
              <a:t>2. </a:t>
            </a:r>
            <a:r>
              <a:rPr lang="zh-CN" altLang="en-US" sz="3600" dirty="0" smtClean="0"/>
              <a:t>创建表关系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68</a:t>
            </a:fld>
            <a:endParaRPr lang="en-US" altLang="zh-CN" dirty="0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286430" y="810307"/>
            <a:ext cx="8529638" cy="1003980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例</a:t>
            </a:r>
            <a:r>
              <a:rPr lang="en-US" dirty="0" smtClean="0"/>
              <a:t>4.15</a:t>
            </a:r>
            <a:r>
              <a:rPr lang="zh-CN" altLang="en-US" dirty="0" smtClean="0"/>
              <a:t>在“教务系统”数据库中，创建“学生信息表”和“成绩表”之间的表关系</a:t>
            </a:r>
            <a:r>
              <a:rPr lang="zh-CN" altLang="en-US" dirty="0" smtClean="0"/>
              <a:t>。</a:t>
            </a:r>
            <a:endParaRPr lang="en-US" altLang="zh-CN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23053" r="56072" b="48936"/>
          <a:stretch/>
        </p:blipFill>
        <p:spPr bwMode="auto">
          <a:xfrm>
            <a:off x="1204685" y="1204686"/>
            <a:ext cx="3889830" cy="187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2605" r="22738" b="14201"/>
          <a:stretch/>
        </p:blipFill>
        <p:spPr bwMode="auto">
          <a:xfrm>
            <a:off x="377373" y="3227827"/>
            <a:ext cx="6008914" cy="311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3053" r="60595" b="6134"/>
          <a:stretch/>
        </p:blipFill>
        <p:spPr bwMode="auto">
          <a:xfrm>
            <a:off x="5747657" y="1770741"/>
            <a:ext cx="3280229" cy="458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圆角矩形 2"/>
          <p:cNvSpPr/>
          <p:nvPr/>
        </p:nvSpPr>
        <p:spPr>
          <a:xfrm>
            <a:off x="537029" y="4934857"/>
            <a:ext cx="1509485" cy="14400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950858" y="3991427"/>
            <a:ext cx="3132000" cy="740229"/>
          </a:xfrm>
          <a:prstGeom prst="roundRect">
            <a:avLst>
              <a:gd name="adj" fmla="val 6863"/>
            </a:avLst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cxnSp>
        <p:nvCxnSpPr>
          <p:cNvPr id="7" name="直接箭头连接符 6"/>
          <p:cNvCxnSpPr/>
          <p:nvPr/>
        </p:nvCxnSpPr>
        <p:spPr bwMode="auto">
          <a:xfrm flipH="1">
            <a:off x="2133600" y="4368799"/>
            <a:ext cx="3817257" cy="58057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箭头连接符 12"/>
          <p:cNvCxnSpPr/>
          <p:nvPr/>
        </p:nvCxnSpPr>
        <p:spPr bwMode="auto">
          <a:xfrm flipH="1">
            <a:off x="2046513" y="4484914"/>
            <a:ext cx="3817257" cy="580572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 rot="21041674">
            <a:off x="2627085" y="4818743"/>
            <a:ext cx="280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一条记录对多条记录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 rot="21041674">
            <a:off x="2525486" y="4325257"/>
            <a:ext cx="280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一条记录对一条记录</a:t>
            </a:r>
            <a:endParaRPr lang="zh-CN" altLang="en-US" dirty="0"/>
          </a:p>
        </p:txBody>
      </p:sp>
      <p:sp>
        <p:nvSpPr>
          <p:cNvPr id="9" name="圆角矩形 8"/>
          <p:cNvSpPr/>
          <p:nvPr/>
        </p:nvSpPr>
        <p:spPr>
          <a:xfrm>
            <a:off x="2873828" y="1741714"/>
            <a:ext cx="612000" cy="319315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4514" y="1320801"/>
            <a:ext cx="1596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accent1"/>
                </a:solidFill>
              </a:rPr>
              <a:t>一对多标记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69</a:t>
            </a:fld>
            <a:endParaRPr lang="en-US" altLang="zh-CN" dirty="0"/>
          </a:p>
        </p:txBody>
      </p:sp>
      <p:sp>
        <p:nvSpPr>
          <p:cNvPr id="121889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6" name="图片 116"/>
          <p:cNvPicPr>
            <a:picLocks noChangeAspect="1"/>
          </p:cNvPicPr>
          <p:nvPr/>
        </p:nvPicPr>
        <p:blipFill rotWithShape="1">
          <a:blip r:embed="rId2"/>
          <a:srcRect b="42217"/>
          <a:stretch/>
        </p:blipFill>
        <p:spPr bwMode="auto">
          <a:xfrm>
            <a:off x="416393" y="-1"/>
            <a:ext cx="7684883" cy="2510996"/>
          </a:xfrm>
          <a:prstGeom prst="rect">
            <a:avLst/>
          </a:prstGeom>
          <a:noFill/>
        </p:spPr>
      </p:pic>
      <p:pic>
        <p:nvPicPr>
          <p:cNvPr id="117" name="图片 1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0381" y="1538521"/>
            <a:ext cx="6849882" cy="3636590"/>
          </a:xfrm>
          <a:prstGeom prst="rect">
            <a:avLst/>
          </a:prstGeom>
          <a:noFill/>
        </p:spPr>
      </p:pic>
      <p:pic>
        <p:nvPicPr>
          <p:cNvPr id="118" name="图片 1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9135" y="2448771"/>
            <a:ext cx="2734676" cy="2086228"/>
          </a:xfrm>
          <a:prstGeom prst="rect">
            <a:avLst/>
          </a:prstGeom>
          <a:noFill/>
        </p:spPr>
      </p:pic>
      <p:pic>
        <p:nvPicPr>
          <p:cNvPr id="124" name="图片 124"/>
          <p:cNvPicPr>
            <a:picLocks noChangeAspect="1"/>
          </p:cNvPicPr>
          <p:nvPr/>
        </p:nvPicPr>
        <p:blipFill rotWithShape="1">
          <a:blip r:embed="rId5"/>
          <a:srcRect l="14839" t="1069" r="11464" b="46025"/>
          <a:stretch/>
        </p:blipFill>
        <p:spPr bwMode="auto">
          <a:xfrm>
            <a:off x="1233791" y="4582131"/>
            <a:ext cx="6728106" cy="2152398"/>
          </a:xfrm>
          <a:prstGeom prst="rect">
            <a:avLst/>
          </a:prstGeom>
          <a:noFill/>
        </p:spPr>
      </p:pic>
      <p:sp>
        <p:nvSpPr>
          <p:cNvPr id="126" name="圆角矩形 126"/>
          <p:cNvSpPr>
            <a:spLocks noChangeArrowheads="1"/>
          </p:cNvSpPr>
          <p:nvPr/>
        </p:nvSpPr>
        <p:spPr bwMode="auto">
          <a:xfrm>
            <a:off x="2277340" y="1095179"/>
            <a:ext cx="629207" cy="19352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①</a:t>
            </a: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单击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27" name="直接箭头连接符 127"/>
          <p:cNvSpPr>
            <a:spLocks noChangeShapeType="1"/>
          </p:cNvSpPr>
          <p:nvPr/>
        </p:nvSpPr>
        <p:spPr bwMode="auto">
          <a:xfrm flipH="1" flipV="1">
            <a:off x="2119049" y="725669"/>
            <a:ext cx="449957" cy="39191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9" name="圆角矩形 289"/>
          <p:cNvSpPr>
            <a:spLocks noChangeArrowheads="1"/>
          </p:cNvSpPr>
          <p:nvPr/>
        </p:nvSpPr>
        <p:spPr bwMode="auto">
          <a:xfrm>
            <a:off x="3076124" y="2559288"/>
            <a:ext cx="710844" cy="19352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②</a:t>
            </a: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单击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90" name="直接箭头连接符 290"/>
          <p:cNvSpPr>
            <a:spLocks noChangeShapeType="1"/>
          </p:cNvSpPr>
          <p:nvPr/>
        </p:nvSpPr>
        <p:spPr bwMode="auto">
          <a:xfrm flipH="1" flipV="1">
            <a:off x="2703407" y="2158202"/>
            <a:ext cx="649287" cy="42534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1" name="圆角矩形 291"/>
          <p:cNvSpPr>
            <a:spLocks noChangeArrowheads="1"/>
          </p:cNvSpPr>
          <p:nvPr/>
        </p:nvSpPr>
        <p:spPr bwMode="auto">
          <a:xfrm>
            <a:off x="5343644" y="3898485"/>
            <a:ext cx="737373" cy="19352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③</a:t>
            </a: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单击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92" name="直接箭头连接符 292"/>
          <p:cNvSpPr>
            <a:spLocks noChangeShapeType="1"/>
          </p:cNvSpPr>
          <p:nvPr/>
        </p:nvSpPr>
        <p:spPr bwMode="auto">
          <a:xfrm flipH="1">
            <a:off x="5591634" y="4074824"/>
            <a:ext cx="0" cy="25226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3" name="直接箭头连接符 293"/>
          <p:cNvSpPr>
            <a:spLocks noChangeShapeType="1"/>
          </p:cNvSpPr>
          <p:nvPr/>
        </p:nvSpPr>
        <p:spPr bwMode="auto">
          <a:xfrm>
            <a:off x="5591634" y="4074824"/>
            <a:ext cx="475313" cy="23589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1" name="圆角矩形 301"/>
          <p:cNvSpPr>
            <a:spLocks noChangeArrowheads="1"/>
          </p:cNvSpPr>
          <p:nvPr/>
        </p:nvSpPr>
        <p:spPr bwMode="auto">
          <a:xfrm>
            <a:off x="1085613" y="739831"/>
            <a:ext cx="1090743" cy="19352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建立主键后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682342" y="1028699"/>
            <a:ext cx="461665" cy="4029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/>
              <a:t>图</a:t>
            </a:r>
            <a:r>
              <a:rPr lang="en-US" dirty="0" smtClean="0"/>
              <a:t>4.24</a:t>
            </a:r>
            <a:r>
              <a:rPr lang="zh-CN" altLang="en-US" dirty="0" smtClean="0"/>
              <a:t>创建“一对多”表关系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2177142" y="159658"/>
            <a:ext cx="648000" cy="20320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4093028" y="2801258"/>
            <a:ext cx="648000" cy="144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4078513" y="3091544"/>
            <a:ext cx="648000" cy="144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21488" y="5936343"/>
            <a:ext cx="2902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下一张</a:t>
            </a:r>
          </a:p>
        </p:txBody>
      </p:sp>
      <p:sp>
        <p:nvSpPr>
          <p:cNvPr id="42" name="圆角矩形 41"/>
          <p:cNvSpPr/>
          <p:nvPr/>
        </p:nvSpPr>
        <p:spPr>
          <a:xfrm>
            <a:off x="3106055" y="5733142"/>
            <a:ext cx="2714173" cy="1016001"/>
          </a:xfrm>
          <a:prstGeom prst="round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 animBg="1"/>
      <p:bldP spid="289" grpId="0"/>
      <p:bldP spid="290" grpId="0" animBg="1"/>
      <p:bldP spid="291" grpId="0"/>
      <p:bldP spid="292" grpId="0" animBg="1"/>
      <p:bldP spid="293" grpId="0" animBg="1"/>
      <p:bldP spid="301" grpId="0"/>
      <p:bldP spid="2" grpId="0" animBg="1"/>
      <p:bldP spid="39" grpId="0" animBg="1"/>
      <p:bldP spid="40" grpId="0" animBg="1"/>
      <p:bldP spid="41" grpId="0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59" name="Rectangle 51"/>
          <p:cNvSpPr>
            <a:spLocks noChangeArrowheads="1"/>
          </p:cNvSpPr>
          <p:nvPr/>
        </p:nvSpPr>
        <p:spPr bwMode="gray">
          <a:xfrm>
            <a:off x="221345" y="3812948"/>
            <a:ext cx="2530475" cy="6445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38925" name="Rectangle 62"/>
          <p:cNvSpPr>
            <a:spLocks noChangeArrowheads="1"/>
          </p:cNvSpPr>
          <p:nvPr/>
        </p:nvSpPr>
        <p:spPr bwMode="gray">
          <a:xfrm>
            <a:off x="245158" y="3941535"/>
            <a:ext cx="24780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数据表中的行和列相交处的数据称为字段值</a:t>
            </a:r>
            <a:endParaRPr lang="en-US" altLang="zh-CN" sz="1400"/>
          </a:p>
        </p:txBody>
      </p:sp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smtClean="0">
                <a:ea typeface="宋体" charset="-122"/>
              </a:rPr>
              <a:t>4.1.1</a:t>
            </a:r>
            <a:r>
              <a:rPr lang="zh-CN" altLang="en-US" sz="3600" smtClean="0">
                <a:ea typeface="宋体" charset="-122"/>
              </a:rPr>
              <a:t>数据表的结构</a:t>
            </a:r>
          </a:p>
        </p:txBody>
      </p:sp>
      <p:sp>
        <p:nvSpPr>
          <p:cNvPr id="503812" name="Freeform 4"/>
          <p:cNvSpPr>
            <a:spLocks/>
          </p:cNvSpPr>
          <p:nvPr/>
        </p:nvSpPr>
        <p:spPr bwMode="gray">
          <a:xfrm>
            <a:off x="276225" y="739775"/>
            <a:ext cx="1638300" cy="449263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grpSp>
        <p:nvGrpSpPr>
          <p:cNvPr id="38915" name="Group 11"/>
          <p:cNvGrpSpPr>
            <a:grpSpLocks/>
          </p:cNvGrpSpPr>
          <p:nvPr/>
        </p:nvGrpSpPr>
        <p:grpSpPr bwMode="auto">
          <a:xfrm rot="14245961" flipV="1">
            <a:off x="4094957" y="2367756"/>
            <a:ext cx="2616200" cy="576263"/>
            <a:chOff x="2532" y="1051"/>
            <a:chExt cx="893" cy="246"/>
          </a:xfrm>
        </p:grpSpPr>
        <p:grpSp>
          <p:nvGrpSpPr>
            <p:cNvPr id="38943" name="Group 12"/>
            <p:cNvGrpSpPr>
              <a:grpSpLocks/>
            </p:cNvGrpSpPr>
            <p:nvPr/>
          </p:nvGrpSpPr>
          <p:grpSpPr bwMode="auto">
            <a:xfrm>
              <a:off x="2532" y="1051"/>
              <a:ext cx="743" cy="185"/>
              <a:chOff x="1565" y="2568"/>
              <a:chExt cx="1118" cy="279"/>
            </a:xfrm>
          </p:grpSpPr>
          <p:sp>
            <p:nvSpPr>
              <p:cNvPr id="38949" name="AutoShape 13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137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950" name="AutoShape 14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137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951" name="AutoShape 15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137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952" name="AutoShape 16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137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8944" name="Group 17"/>
            <p:cNvGrpSpPr>
              <a:grpSpLocks/>
            </p:cNvGrpSpPr>
            <p:nvPr/>
          </p:nvGrpSpPr>
          <p:grpSpPr bwMode="auto">
            <a:xfrm rot="1353540">
              <a:off x="2682" y="1111"/>
              <a:ext cx="743" cy="186"/>
              <a:chOff x="1565" y="2568"/>
              <a:chExt cx="1118" cy="279"/>
            </a:xfrm>
          </p:grpSpPr>
          <p:sp>
            <p:nvSpPr>
              <p:cNvPr id="38945" name="AutoShape 18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137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946" name="AutoShape 19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137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947" name="AutoShape 20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137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948" name="AutoShape 21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137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8916" name="Group 33"/>
          <p:cNvGrpSpPr>
            <a:grpSpLocks/>
          </p:cNvGrpSpPr>
          <p:nvPr/>
        </p:nvGrpSpPr>
        <p:grpSpPr bwMode="auto">
          <a:xfrm>
            <a:off x="2421391" y="866549"/>
            <a:ext cx="4672012" cy="2428194"/>
            <a:chOff x="1381" y="2037"/>
            <a:chExt cx="851" cy="1047"/>
          </a:xfrm>
        </p:grpSpPr>
        <p:pic>
          <p:nvPicPr>
            <p:cNvPr id="38928" name="Picture 34" descr="circuler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1381" y="2037"/>
              <a:ext cx="851" cy="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3843" name="Oval 35"/>
            <p:cNvSpPr>
              <a:spLocks noChangeArrowheads="1"/>
            </p:cNvSpPr>
            <p:nvPr/>
          </p:nvSpPr>
          <p:spPr bwMode="gray">
            <a:xfrm>
              <a:off x="1392" y="2043"/>
              <a:ext cx="840" cy="838"/>
            </a:xfrm>
            <a:prstGeom prst="ellipse">
              <a:avLst/>
            </a:prstGeom>
            <a:gradFill rotWithShape="1">
              <a:gsLst>
                <a:gs pos="0">
                  <a:srgbClr val="96AB94">
                    <a:alpha val="39999"/>
                  </a:srgbClr>
                </a:gs>
                <a:gs pos="17000">
                  <a:srgbClr val="D4DEFF">
                    <a:alpha val="50199"/>
                  </a:srgbClr>
                </a:gs>
                <a:gs pos="47000">
                  <a:srgbClr val="D4DEFF">
                    <a:alpha val="68200"/>
                  </a:srgbClr>
                </a:gs>
                <a:gs pos="100000">
                  <a:srgbClr val="8488C4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zh-CN" altLang="en-US" sz="1600">
                <a:ea typeface="+mn-ea"/>
              </a:endParaRPr>
            </a:p>
          </p:txBody>
        </p:sp>
        <p:grpSp>
          <p:nvGrpSpPr>
            <p:cNvPr id="38932" name="Group 36"/>
            <p:cNvGrpSpPr>
              <a:grpSpLocks/>
            </p:cNvGrpSpPr>
            <p:nvPr/>
          </p:nvGrpSpPr>
          <p:grpSpPr bwMode="auto">
            <a:xfrm rot="-3733502" flipH="1" flipV="1">
              <a:off x="1621" y="2614"/>
              <a:ext cx="751" cy="189"/>
              <a:chOff x="2532" y="1051"/>
              <a:chExt cx="915" cy="262"/>
            </a:xfrm>
          </p:grpSpPr>
          <p:grpSp>
            <p:nvGrpSpPr>
              <p:cNvPr id="38933" name="Group 3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38939" name="AutoShape 38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38940" name="AutoShape 39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38941" name="AutoShape 40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38942" name="AutoShape 4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 sz="1600"/>
                </a:p>
              </p:txBody>
            </p:sp>
          </p:grpSp>
          <p:grpSp>
            <p:nvGrpSpPr>
              <p:cNvPr id="38934" name="Group 42"/>
              <p:cNvGrpSpPr>
                <a:grpSpLocks/>
              </p:cNvGrpSpPr>
              <p:nvPr/>
            </p:nvGrpSpPr>
            <p:grpSpPr bwMode="auto">
              <a:xfrm rot="1353540">
                <a:off x="2679" y="1112"/>
                <a:ext cx="768" cy="201"/>
                <a:chOff x="1565" y="2568"/>
                <a:chExt cx="1157" cy="302"/>
              </a:xfrm>
            </p:grpSpPr>
            <p:sp>
              <p:nvSpPr>
                <p:cNvPr id="38935" name="AutoShape 43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38936" name="AutoShape 44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38937" name="AutoShape 45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38938" name="AutoShape 46"/>
                <p:cNvSpPr>
                  <a:spLocks noChangeArrowheads="1"/>
                </p:cNvSpPr>
                <p:nvPr/>
              </p:nvSpPr>
              <p:spPr bwMode="gray">
                <a:xfrm rot="6906312">
                  <a:off x="2200" y="2347"/>
                  <a:ext cx="228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zh-CN" altLang="en-US" sz="1600"/>
                </a:p>
              </p:txBody>
            </p:sp>
          </p:grpSp>
        </p:grpSp>
      </p:grpSp>
      <p:sp>
        <p:nvSpPr>
          <p:cNvPr id="503855" name="Rectangle 47"/>
          <p:cNvSpPr>
            <a:spLocks noChangeArrowheads="1"/>
          </p:cNvSpPr>
          <p:nvPr/>
        </p:nvSpPr>
        <p:spPr bwMode="gray">
          <a:xfrm>
            <a:off x="277813" y="1203325"/>
            <a:ext cx="2530475" cy="216852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503858" name="Freeform 50"/>
          <p:cNvSpPr>
            <a:spLocks/>
          </p:cNvSpPr>
          <p:nvPr/>
        </p:nvSpPr>
        <p:spPr bwMode="gray">
          <a:xfrm>
            <a:off x="331334" y="3349171"/>
            <a:ext cx="1638300" cy="449263"/>
          </a:xfrm>
          <a:custGeom>
            <a:avLst/>
            <a:gdLst>
              <a:gd name="T0" fmla="*/ 1 w 880"/>
              <a:gd name="T1" fmla="*/ 113 h 283"/>
              <a:gd name="T2" fmla="*/ 1 w 880"/>
              <a:gd name="T3" fmla="*/ 283 h 283"/>
              <a:gd name="T4" fmla="*/ 880 w 880"/>
              <a:gd name="T5" fmla="*/ 283 h 283"/>
              <a:gd name="T6" fmla="*/ 880 w 880"/>
              <a:gd name="T7" fmla="*/ 106 h 283"/>
              <a:gd name="T8" fmla="*/ 742 w 880"/>
              <a:gd name="T9" fmla="*/ 4 h 283"/>
              <a:gd name="T10" fmla="*/ 140 w 880"/>
              <a:gd name="T11" fmla="*/ 4 h 283"/>
              <a:gd name="T12" fmla="*/ 1 w 880"/>
              <a:gd name="T13" fmla="*/ 11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83">
                <a:moveTo>
                  <a:pt x="1" y="113"/>
                </a:moveTo>
                <a:cubicBezTo>
                  <a:pt x="1" y="237"/>
                  <a:pt x="1" y="283"/>
                  <a:pt x="1" y="283"/>
                </a:cubicBezTo>
                <a:lnTo>
                  <a:pt x="880" y="283"/>
                </a:lnTo>
                <a:lnTo>
                  <a:pt x="880" y="106"/>
                </a:lnTo>
                <a:cubicBezTo>
                  <a:pt x="878" y="68"/>
                  <a:pt x="862" y="4"/>
                  <a:pt x="742" y="4"/>
                </a:cubicBezTo>
                <a:cubicBezTo>
                  <a:pt x="365" y="4"/>
                  <a:pt x="140" y="4"/>
                  <a:pt x="140" y="4"/>
                </a:cubicBezTo>
                <a:cubicBezTo>
                  <a:pt x="16" y="0"/>
                  <a:pt x="0" y="91"/>
                  <a:pt x="1" y="11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zh-CN" altLang="en-US">
              <a:ea typeface="+mn-ea"/>
            </a:endParaRPr>
          </a:p>
        </p:txBody>
      </p:sp>
      <p:sp>
        <p:nvSpPr>
          <p:cNvPr id="38920" name="Text Box 54"/>
          <p:cNvSpPr txBox="1">
            <a:spLocks noChangeArrowheads="1"/>
          </p:cNvSpPr>
          <p:nvPr/>
        </p:nvSpPr>
        <p:spPr bwMode="gray">
          <a:xfrm>
            <a:off x="354013" y="796925"/>
            <a:ext cx="1470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</a:rPr>
              <a:t>字段名称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8922" name="Text Box 57"/>
          <p:cNvSpPr txBox="1">
            <a:spLocks noChangeArrowheads="1"/>
          </p:cNvSpPr>
          <p:nvPr/>
        </p:nvSpPr>
        <p:spPr bwMode="gray">
          <a:xfrm>
            <a:off x="413884" y="3398384"/>
            <a:ext cx="1470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</a:rPr>
              <a:t>字段值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8923" name="Text Box 58"/>
          <p:cNvSpPr txBox="1">
            <a:spLocks noChangeArrowheads="1"/>
          </p:cNvSpPr>
          <p:nvPr/>
        </p:nvSpPr>
        <p:spPr bwMode="gray">
          <a:xfrm>
            <a:off x="3107872" y="1076775"/>
            <a:ext cx="33718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dirty="0">
                <a:solidFill>
                  <a:srgbClr val="C00000"/>
                </a:solidFill>
              </a:rPr>
              <a:t>定义数据表的结构</a:t>
            </a:r>
            <a:r>
              <a:rPr lang="zh-CN" altLang="en-US" sz="1600" dirty="0"/>
              <a:t>就是</a:t>
            </a:r>
            <a:r>
              <a:rPr lang="zh-CN" altLang="en-US" sz="1600" dirty="0" smtClean="0"/>
              <a:t>定义：</a:t>
            </a:r>
            <a:endParaRPr lang="en-US" altLang="zh-CN" sz="1600" dirty="0" smtClean="0"/>
          </a:p>
          <a:p>
            <a:pPr marL="342900" indent="-342900">
              <a:spcBef>
                <a:spcPct val="50000"/>
              </a:spcBef>
              <a:buFont typeface="+mj-ea"/>
              <a:buAutoNum type="circleNumDbPlain"/>
            </a:pPr>
            <a:r>
              <a:rPr lang="zh-CN" altLang="en-US" sz="1600" dirty="0" smtClean="0"/>
              <a:t>字段名</a:t>
            </a:r>
            <a:endParaRPr lang="en-US" altLang="zh-CN" sz="1600" dirty="0" smtClean="0"/>
          </a:p>
          <a:p>
            <a:pPr marL="342900" indent="-342900">
              <a:spcBef>
                <a:spcPct val="50000"/>
              </a:spcBef>
              <a:buFont typeface="+mj-ea"/>
              <a:buAutoNum type="circleNumDbPlain"/>
            </a:pPr>
            <a:r>
              <a:rPr lang="zh-CN" altLang="en-US" sz="1600" dirty="0" smtClean="0"/>
              <a:t>字段</a:t>
            </a:r>
            <a:r>
              <a:rPr lang="zh-CN" altLang="en-US" sz="1600" dirty="0"/>
              <a:t>的</a:t>
            </a:r>
            <a:r>
              <a:rPr lang="zh-CN" altLang="en-US" sz="1600" dirty="0" smtClean="0"/>
              <a:t>数据类型</a:t>
            </a:r>
            <a:endParaRPr lang="en-US" altLang="zh-CN" sz="1600" dirty="0" smtClean="0"/>
          </a:p>
          <a:p>
            <a:pPr marL="342900" indent="-342900">
              <a:spcBef>
                <a:spcPct val="50000"/>
              </a:spcBef>
              <a:buFont typeface="+mj-ea"/>
              <a:buAutoNum type="circleNumDbPlain"/>
            </a:pPr>
            <a:r>
              <a:rPr lang="zh-CN" altLang="en-US" sz="1600" dirty="0" smtClean="0"/>
              <a:t>字段</a:t>
            </a:r>
            <a:r>
              <a:rPr lang="zh-CN" altLang="en-US" sz="1600" dirty="0"/>
              <a:t>属性等各项</a:t>
            </a:r>
            <a:r>
              <a:rPr lang="zh-CN" altLang="en-US" sz="1600" dirty="0" smtClean="0"/>
              <a:t>参数</a:t>
            </a:r>
            <a:endParaRPr lang="en-US" altLang="zh-CN" sz="1600" dirty="0">
              <a:solidFill>
                <a:srgbClr val="C00000"/>
              </a:solidFill>
            </a:endParaRPr>
          </a:p>
        </p:txBody>
      </p:sp>
      <p:sp>
        <p:nvSpPr>
          <p:cNvPr id="38924" name="Rectangle 59"/>
          <p:cNvSpPr>
            <a:spLocks noChangeArrowheads="1"/>
          </p:cNvSpPr>
          <p:nvPr/>
        </p:nvSpPr>
        <p:spPr bwMode="gray">
          <a:xfrm>
            <a:off x="309563" y="1300163"/>
            <a:ext cx="2478087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/>
              <a:t>由</a:t>
            </a:r>
            <a:r>
              <a:rPr lang="en-US" altLang="zh-CN" sz="1400"/>
              <a:t>1-64</a:t>
            </a:r>
            <a:r>
              <a:rPr lang="zh-CN" altLang="en-US" sz="1400"/>
              <a:t>个字符组成。除句点（</a:t>
            </a:r>
            <a:r>
              <a:rPr lang="en-US" altLang="zh-CN" sz="1400"/>
              <a:t>.</a:t>
            </a:r>
            <a:r>
              <a:rPr lang="zh-CN" altLang="en-US" sz="1400"/>
              <a:t>）、感叹号（！）、方括号（</a:t>
            </a:r>
            <a:r>
              <a:rPr lang="en-US" altLang="zh-CN" sz="1400"/>
              <a:t>[ ]</a:t>
            </a:r>
            <a:r>
              <a:rPr lang="zh-CN" altLang="en-US" sz="1400"/>
              <a:t>）和左单引号（’）等这些字符外，数字、字母、汉字、符号和空格（不能作为首字符）等都是合法的字符。在一个数据表中，字段的名称必须是唯一的。</a:t>
            </a:r>
            <a:endParaRPr lang="en-US" altLang="zh-CN" sz="1400"/>
          </a:p>
        </p:txBody>
      </p:sp>
      <p:sp>
        <p:nvSpPr>
          <p:cNvPr id="38927" name="灯片编号占位符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0E98C29-8E40-4C7C-861F-6BE2DC4F487D}" type="slidenum">
              <a:rPr lang="en-US" altLang="zh-CN"/>
              <a:pPr/>
              <a:t>7</a:t>
            </a:fld>
            <a:endParaRPr lang="en-US" altLang="zh-C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17466" r="2613" b="18537"/>
          <a:stretch/>
        </p:blipFill>
        <p:spPr bwMode="auto">
          <a:xfrm>
            <a:off x="113507" y="5278516"/>
            <a:ext cx="7473182" cy="157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22381" r="55357" b="15322"/>
          <a:stretch/>
        </p:blipFill>
        <p:spPr bwMode="auto">
          <a:xfrm>
            <a:off x="6334336" y="1015999"/>
            <a:ext cx="2809664" cy="332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接箭头连接符 2"/>
          <p:cNvCxnSpPr/>
          <p:nvPr/>
        </p:nvCxnSpPr>
        <p:spPr bwMode="auto">
          <a:xfrm flipV="1">
            <a:off x="4252684" y="1306286"/>
            <a:ext cx="2148116" cy="333829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直接箭头连接符 46"/>
          <p:cNvCxnSpPr/>
          <p:nvPr/>
        </p:nvCxnSpPr>
        <p:spPr bwMode="auto">
          <a:xfrm>
            <a:off x="5457369" y="2293258"/>
            <a:ext cx="943431" cy="580571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直接箭头连接符 48"/>
          <p:cNvCxnSpPr/>
          <p:nvPr/>
        </p:nvCxnSpPr>
        <p:spPr bwMode="auto">
          <a:xfrm flipV="1">
            <a:off x="5021941" y="1320801"/>
            <a:ext cx="3164116" cy="609601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" name="组合 21"/>
          <p:cNvGrpSpPr/>
          <p:nvPr/>
        </p:nvGrpSpPr>
        <p:grpSpPr>
          <a:xfrm>
            <a:off x="2737933" y="3997545"/>
            <a:ext cx="6286501" cy="1162313"/>
            <a:chOff x="4351126" y="3717035"/>
            <a:chExt cx="1009809" cy="864096"/>
          </a:xfrm>
          <a:solidFill>
            <a:schemeClr val="accent2"/>
          </a:solidFill>
        </p:grpSpPr>
        <p:sp>
          <p:nvSpPr>
            <p:cNvPr id="79" name="六边形 78"/>
            <p:cNvSpPr/>
            <p:nvPr/>
          </p:nvSpPr>
          <p:spPr>
            <a:xfrm rot="5400000">
              <a:off x="4423983" y="3644178"/>
              <a:ext cx="864096" cy="1009809"/>
            </a:xfrm>
            <a:prstGeom prst="hexagon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4668523" y="3710035"/>
              <a:ext cx="343215" cy="922271"/>
            </a:xfrm>
            <a:prstGeom prst="rect">
              <a:avLst/>
            </a:prstGeom>
            <a:grpFill/>
          </p:spPr>
          <p:txBody>
            <a:bodyPr vert="eaVert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zh-CN" altLang="en-US" dirty="0">
                  <a:solidFill>
                    <a:schemeClr val="bg1"/>
                  </a:solidFill>
                </a:rPr>
                <a:t>数据表结构的定义一般在数据表的“设计视图”中进行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837714" y="667657"/>
            <a:ext cx="11176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设计视图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5142" y="4934857"/>
            <a:ext cx="148045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数据表</a:t>
            </a:r>
            <a:r>
              <a:rPr lang="zh-CN" altLang="en-US" dirty="0" smtClean="0">
                <a:solidFill>
                  <a:srgbClr val="FF0000"/>
                </a:solidFill>
              </a:rPr>
              <a:t>视图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24"/>
          <p:cNvPicPr>
            <a:picLocks noChangeAspect="1"/>
          </p:cNvPicPr>
          <p:nvPr/>
        </p:nvPicPr>
        <p:blipFill rotWithShape="1">
          <a:blip r:embed="rId2"/>
          <a:srcRect l="31924" t="53323" r="11464" b="5882"/>
          <a:stretch/>
        </p:blipFill>
        <p:spPr bwMode="auto">
          <a:xfrm>
            <a:off x="246743" y="1669143"/>
            <a:ext cx="5060447" cy="1722629"/>
          </a:xfrm>
          <a:prstGeom prst="rect">
            <a:avLst/>
          </a:prstGeom>
          <a:noFill/>
        </p:spPr>
      </p:pic>
      <p:sp>
        <p:nvSpPr>
          <p:cNvPr id="121889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24" name="图片 124"/>
          <p:cNvPicPr>
            <a:picLocks noChangeAspect="1"/>
          </p:cNvPicPr>
          <p:nvPr/>
        </p:nvPicPr>
        <p:blipFill rotWithShape="1">
          <a:blip r:embed="rId2"/>
          <a:srcRect l="31924" t="20642" r="11464" b="47365"/>
          <a:stretch/>
        </p:blipFill>
        <p:spPr bwMode="auto">
          <a:xfrm>
            <a:off x="261257" y="332690"/>
            <a:ext cx="5060447" cy="1350968"/>
          </a:xfrm>
          <a:prstGeom prst="rect">
            <a:avLst/>
          </a:prstGeom>
          <a:noFill/>
        </p:spPr>
      </p:pic>
      <p:sp>
        <p:nvSpPr>
          <p:cNvPr id="294" name="圆角矩形 294"/>
          <p:cNvSpPr>
            <a:spLocks noChangeArrowheads="1"/>
          </p:cNvSpPr>
          <p:nvPr/>
        </p:nvSpPr>
        <p:spPr bwMode="auto">
          <a:xfrm>
            <a:off x="1464350" y="700025"/>
            <a:ext cx="666716" cy="20501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④</a:t>
            </a: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拖曳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95" name="直接箭头连接符 295"/>
          <p:cNvSpPr>
            <a:spLocks noChangeShapeType="1"/>
          </p:cNvSpPr>
          <p:nvPr/>
        </p:nvSpPr>
        <p:spPr bwMode="auto">
          <a:xfrm>
            <a:off x="1474961" y="992078"/>
            <a:ext cx="65074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6" name="圆角矩形 296"/>
          <p:cNvSpPr>
            <a:spLocks noChangeArrowheads="1"/>
          </p:cNvSpPr>
          <p:nvPr/>
        </p:nvSpPr>
        <p:spPr bwMode="auto">
          <a:xfrm>
            <a:off x="1939970" y="2617325"/>
            <a:ext cx="686648" cy="205139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⑤</a:t>
            </a: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选中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97" name="圆角矩形 297"/>
          <p:cNvSpPr>
            <a:spLocks noChangeArrowheads="1"/>
          </p:cNvSpPr>
          <p:nvPr/>
        </p:nvSpPr>
        <p:spPr bwMode="auto">
          <a:xfrm>
            <a:off x="779003" y="2447141"/>
            <a:ext cx="1049797" cy="42668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99" name="图片 299"/>
          <p:cNvPicPr>
            <a:picLocks noChangeAspect="1"/>
          </p:cNvPicPr>
          <p:nvPr/>
        </p:nvPicPr>
        <p:blipFill rotWithShape="1">
          <a:blip r:embed="rId3"/>
          <a:srcRect l="24422" t="21250" r="716" b="20281"/>
          <a:stretch/>
        </p:blipFill>
        <p:spPr bwMode="auto">
          <a:xfrm>
            <a:off x="3454401" y="1398328"/>
            <a:ext cx="5689599" cy="2665672"/>
          </a:xfrm>
          <a:prstGeom prst="rect">
            <a:avLst/>
          </a:prstGeom>
          <a:noFill/>
        </p:spPr>
      </p:pic>
      <p:sp>
        <p:nvSpPr>
          <p:cNvPr id="400" name="直接箭头连接符 400"/>
          <p:cNvSpPr>
            <a:spLocks noChangeShapeType="1"/>
          </p:cNvSpPr>
          <p:nvPr/>
        </p:nvSpPr>
        <p:spPr bwMode="auto">
          <a:xfrm>
            <a:off x="1871307" y="1528923"/>
            <a:ext cx="0" cy="3122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3" name="圆角矩形 303"/>
          <p:cNvSpPr>
            <a:spLocks noChangeArrowheads="1"/>
          </p:cNvSpPr>
          <p:nvPr/>
        </p:nvSpPr>
        <p:spPr bwMode="auto">
          <a:xfrm>
            <a:off x="4558498" y="2939522"/>
            <a:ext cx="1434655" cy="222499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Times New Roman" pitchFamily="18" charset="0"/>
              </a:rPr>
              <a:t>“</a:t>
            </a:r>
            <a:r>
              <a:rPr kumimoji="0" lang="zh-CN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一对多</a:t>
            </a:r>
            <a:r>
              <a:rPr kumimoji="0" lang="zh-CN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Times New Roman" pitchFamily="18" charset="0"/>
              </a:rPr>
              <a:t>”</a:t>
            </a:r>
            <a:r>
              <a:rPr kumimoji="0" lang="zh-CN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表关系</a:t>
            </a:r>
            <a:endParaRPr kumimoji="0" lang="zh-CN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04" name="直接箭头连接符 304"/>
          <p:cNvSpPr>
            <a:spLocks noChangeShapeType="1"/>
          </p:cNvSpPr>
          <p:nvPr/>
        </p:nvSpPr>
        <p:spPr bwMode="auto">
          <a:xfrm flipV="1">
            <a:off x="5192567" y="2214252"/>
            <a:ext cx="0" cy="71763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2" name="直接箭头连接符 402"/>
          <p:cNvSpPr>
            <a:spLocks noChangeShapeType="1"/>
          </p:cNvSpPr>
          <p:nvPr/>
        </p:nvSpPr>
        <p:spPr bwMode="auto">
          <a:xfrm>
            <a:off x="3120572" y="2017485"/>
            <a:ext cx="540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4" name="圆角矩形 404"/>
          <p:cNvSpPr>
            <a:spLocks noChangeArrowheads="1"/>
          </p:cNvSpPr>
          <p:nvPr/>
        </p:nvSpPr>
        <p:spPr bwMode="auto">
          <a:xfrm>
            <a:off x="8140319" y="1516282"/>
            <a:ext cx="639528" cy="222499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⑥</a:t>
            </a: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关闭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306" name="图片 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8030" y="2971882"/>
            <a:ext cx="2521084" cy="775676"/>
          </a:xfrm>
          <a:prstGeom prst="rect">
            <a:avLst/>
          </a:prstGeom>
          <a:noFill/>
        </p:spPr>
      </p:pic>
      <p:sp>
        <p:nvSpPr>
          <p:cNvPr id="307" name="圆角矩形 307"/>
          <p:cNvSpPr>
            <a:spLocks noChangeArrowheads="1"/>
          </p:cNvSpPr>
          <p:nvPr/>
        </p:nvSpPr>
        <p:spPr bwMode="auto">
          <a:xfrm>
            <a:off x="8949152" y="1456437"/>
            <a:ext cx="180334" cy="115906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8" name="直接箭头连接符 308"/>
          <p:cNvSpPr>
            <a:spLocks noChangeShapeType="1"/>
          </p:cNvSpPr>
          <p:nvPr/>
        </p:nvSpPr>
        <p:spPr bwMode="auto">
          <a:xfrm flipH="1">
            <a:off x="8157027" y="1582057"/>
            <a:ext cx="827315" cy="145142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8682335" y="3975099"/>
            <a:ext cx="461665" cy="4029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/>
              <a:t>创建</a:t>
            </a:r>
            <a:r>
              <a:rPr lang="zh-CN" altLang="en-US" dirty="0" smtClean="0"/>
              <a:t>“一对多”表关系</a:t>
            </a:r>
            <a:endParaRPr lang="zh-CN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663543" y="6270171"/>
            <a:ext cx="725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下一张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23501" r="22738" b="5687"/>
          <a:stretch/>
        </p:blipFill>
        <p:spPr bwMode="auto">
          <a:xfrm>
            <a:off x="870857" y="3586011"/>
            <a:ext cx="5239657" cy="308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870857" y="5021938"/>
            <a:ext cx="5283200" cy="899885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41" name="直接箭头连接符 308"/>
          <p:cNvSpPr>
            <a:spLocks noChangeShapeType="1"/>
          </p:cNvSpPr>
          <p:nvPr/>
        </p:nvSpPr>
        <p:spPr bwMode="auto">
          <a:xfrm flipH="1">
            <a:off x="6081484" y="3585029"/>
            <a:ext cx="827315" cy="145142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圆角矩形 303"/>
          <p:cNvSpPr>
            <a:spLocks noChangeArrowheads="1"/>
          </p:cNvSpPr>
          <p:nvPr/>
        </p:nvSpPr>
        <p:spPr bwMode="auto">
          <a:xfrm>
            <a:off x="6242156" y="5073123"/>
            <a:ext cx="1247216" cy="47133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dirty="0" smtClean="0">
                <a:latin typeface="Arial" pitchFamily="34" charset="0"/>
                <a:ea typeface="宋体" pitchFamily="2" charset="-122"/>
                <a:cs typeface="宋体" pitchFamily="2" charset="-122"/>
              </a:rPr>
              <a:t>数据表视图下显示的表关系</a:t>
            </a:r>
            <a:endParaRPr kumimoji="0" lang="zh-CN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114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/>
      <p:bldP spid="295" grpId="0" animBg="1"/>
      <p:bldP spid="296" grpId="0"/>
      <p:bldP spid="297" grpId="0" animBg="1"/>
      <p:bldP spid="400" grpId="0" animBg="1"/>
      <p:bldP spid="303" grpId="0"/>
      <p:bldP spid="304" grpId="0" animBg="1"/>
      <p:bldP spid="402" grpId="0" animBg="1"/>
      <p:bldP spid="404" grpId="0"/>
      <p:bldP spid="307" grpId="0" animBg="1"/>
      <p:bldP spid="308" grpId="0" animBg="1"/>
      <p:bldP spid="39" grpId="0"/>
      <p:bldP spid="2" grpId="0" animBg="1"/>
      <p:bldP spid="41" grpId="0" animBg="1"/>
      <p:bldP spid="4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71</a:t>
            </a:fld>
            <a:endParaRPr lang="en-US" altLang="zh-CN" dirty="0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228600" y="395515"/>
            <a:ext cx="8529638" cy="5243512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其中“编辑关系”对话框中三个选项的含义如下：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/>
              <a:t>（</a:t>
            </a:r>
            <a:r>
              <a:rPr lang="en-US" dirty="0" smtClean="0"/>
              <a:t>1</a:t>
            </a:r>
            <a:r>
              <a:rPr lang="zh-CN" altLang="en-US" dirty="0" smtClean="0"/>
              <a:t>）实施参照完整性：参照完整性是一个规则，</a:t>
            </a:r>
            <a:r>
              <a:rPr lang="en-US" dirty="0" smtClean="0"/>
              <a:t>Access 2010</a:t>
            </a:r>
            <a:r>
              <a:rPr lang="zh-CN" altLang="en-US" dirty="0" smtClean="0"/>
              <a:t>使用这个规则来确保相关数据表中记录之间关系的有效性，并且，不会意外地删除或更改相关数据。在两个数据表之间设置参照完整性后，如果在主表中没有相关的记录，就不能把记录添加到子表中；反之，在子表中存在与之相匹配的记录时，则在主表中不能删除该记录；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/>
              <a:t>（</a:t>
            </a:r>
            <a:r>
              <a:rPr lang="en-US" dirty="0" smtClean="0"/>
              <a:t>2</a:t>
            </a:r>
            <a:r>
              <a:rPr lang="zh-CN" altLang="en-US" dirty="0" smtClean="0"/>
              <a:t>）级联更新相关字段：当更新主数据表的主键时，</a:t>
            </a:r>
            <a:r>
              <a:rPr lang="en-US" dirty="0" smtClean="0"/>
              <a:t>Access 2010</a:t>
            </a:r>
            <a:r>
              <a:rPr lang="zh-CN" altLang="en-US" dirty="0" smtClean="0"/>
              <a:t>将自动更新参照主键的所有字段；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/>
              <a:t>（</a:t>
            </a:r>
            <a:r>
              <a:rPr lang="en-US" dirty="0" smtClean="0"/>
              <a:t>3</a:t>
            </a:r>
            <a:r>
              <a:rPr lang="zh-CN" altLang="en-US" dirty="0" smtClean="0"/>
              <a:t>）级联删除相关记录：当删除主数据表中的记录时，</a:t>
            </a:r>
            <a:r>
              <a:rPr lang="en-US" dirty="0" smtClean="0"/>
              <a:t>Access 2010</a:t>
            </a:r>
            <a:r>
              <a:rPr lang="zh-CN" altLang="en-US" dirty="0" smtClean="0"/>
              <a:t>自动地删除参照该主键的所有记录</a:t>
            </a:r>
            <a:r>
              <a:rPr lang="zh-CN" altLang="en-US" dirty="0" smtClean="0"/>
              <a:t>。</a:t>
            </a:r>
            <a:endParaRPr lang="zh-CN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CA3BA-52B0-4DF2-90B2-962E5E21B764}" type="slidenum">
              <a:rPr lang="en-US" altLang="zh-CN" smtClean="0"/>
              <a:pPr>
                <a:defRPr/>
              </a:pPr>
              <a:t>72</a:t>
            </a:fld>
            <a:endParaRPr lang="en-US" altLang="zh-CN" dirty="0"/>
          </a:p>
        </p:txBody>
      </p:sp>
      <p:sp>
        <p:nvSpPr>
          <p:cNvPr id="5" name="AutoShape 34"/>
          <p:cNvSpPr>
            <a:spLocks noChangeArrowheads="1"/>
          </p:cNvSpPr>
          <p:nvPr/>
        </p:nvSpPr>
        <p:spPr bwMode="gray">
          <a:xfrm>
            <a:off x="228600" y="395515"/>
            <a:ext cx="8529638" cy="1534885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重要</a:t>
            </a:r>
            <a:r>
              <a:rPr lang="zh-CN" altLang="en-US" dirty="0" smtClean="0"/>
              <a:t>提示</a:t>
            </a:r>
            <a:r>
              <a:rPr lang="en-US" dirty="0" smtClean="0"/>
              <a:t>——</a:t>
            </a:r>
            <a:r>
              <a:rPr lang="zh-CN" altLang="en-US" dirty="0" smtClean="0"/>
              <a:t>创建表关系的关键：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/>
              <a:t>设置主表的主键：两个数据表建立一对多的关系后，“一”方的数据表称为主表，“多”方的数据表称为子表；创建表关系的关键在于正确地设置主表的主键。</a:t>
            </a:r>
            <a:endParaRPr lang="en-US" altLang="zh-CN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23053" r="52024" b="46471"/>
          <a:stretch/>
        </p:blipFill>
        <p:spPr bwMode="auto">
          <a:xfrm>
            <a:off x="4238172" y="3120572"/>
            <a:ext cx="3831771" cy="197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0" y="3162074"/>
            <a:ext cx="35242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爆炸形 2 1"/>
          <p:cNvSpPr/>
          <p:nvPr/>
        </p:nvSpPr>
        <p:spPr>
          <a:xfrm>
            <a:off x="2525486" y="1727200"/>
            <a:ext cx="2656114" cy="1088572"/>
          </a:xfrm>
          <a:prstGeom prst="irregularSeal2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zh-CN" altLang="en-US" sz="1600" dirty="0" smtClean="0">
                <a:solidFill>
                  <a:schemeClr val="accent1"/>
                </a:solidFill>
              </a:rPr>
              <a:t>先设置</a:t>
            </a:r>
            <a:r>
              <a:rPr lang="zh-CN" altLang="en-US" sz="1600" dirty="0">
                <a:solidFill>
                  <a:schemeClr val="accent1"/>
                </a:solidFill>
              </a:rPr>
              <a:t>主表的主键</a:t>
            </a:r>
            <a:endParaRPr lang="zh-CN" altLang="en-US" sz="1600" kern="100" dirty="0" smtClean="0">
              <a:solidFill>
                <a:schemeClr val="accent1"/>
              </a:solidFill>
              <a:latin typeface="Times New Roman"/>
              <a:ea typeface="宋体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2686" y="5065486"/>
            <a:ext cx="36721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/>
              <a:t>未设置主键创建了不正确的表关系</a:t>
            </a:r>
            <a:endParaRPr lang="zh-CN" altLang="en-US" dirty="0"/>
          </a:p>
        </p:txBody>
      </p:sp>
      <p:cxnSp>
        <p:nvCxnSpPr>
          <p:cNvPr id="8" name="直接箭头连接符 7"/>
          <p:cNvCxnSpPr/>
          <p:nvPr/>
        </p:nvCxnSpPr>
        <p:spPr bwMode="auto">
          <a:xfrm flipH="1">
            <a:off x="1944914" y="5210628"/>
            <a:ext cx="2283088" cy="1451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接箭头连接符 10"/>
          <p:cNvCxnSpPr/>
          <p:nvPr/>
        </p:nvCxnSpPr>
        <p:spPr bwMode="auto">
          <a:xfrm flipV="1">
            <a:off x="6313714" y="3831772"/>
            <a:ext cx="1" cy="122400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6706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242888" y="1585913"/>
            <a:ext cx="2743200" cy="4957762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2985860" y="5186362"/>
            <a:ext cx="1571625" cy="471487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3029177" y="2741838"/>
            <a:ext cx="2719386" cy="831849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228600" y="1700213"/>
            <a:ext cx="27717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    在“数据库工具”选项卡中，单击“关系”组的“关系”按钮</a:t>
            </a:r>
            <a:r>
              <a:rPr lang="en-US" dirty="0" smtClean="0"/>
              <a:t> </a:t>
            </a:r>
            <a:r>
              <a:rPr lang="zh-CN" altLang="en-US" dirty="0" smtClean="0"/>
              <a:t>，打开“关系”窗格，可以查看表关系，如图</a:t>
            </a:r>
            <a:r>
              <a:rPr lang="en-US" dirty="0" smtClean="0"/>
              <a:t>4.25</a:t>
            </a:r>
            <a:r>
              <a:rPr lang="zh-CN" altLang="en-US" dirty="0" smtClean="0"/>
              <a:t>所示。</a:t>
            </a:r>
            <a:endParaRPr lang="en-US" altLang="zh-CN" dirty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6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7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54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ltGray">
          <a:xfrm>
            <a:off x="200025" y="1243013"/>
            <a:ext cx="2786063" cy="36933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（</a:t>
            </a:r>
            <a:r>
              <a:rPr lang="en-US" altLang="en-US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）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查看表关系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247650" y="228600"/>
            <a:ext cx="8686800" cy="557214"/>
          </a:xfrm>
        </p:spPr>
        <p:txBody>
          <a:bodyPr/>
          <a:lstStyle/>
          <a:p>
            <a:r>
              <a:rPr lang="en-US" altLang="zh-CN" sz="3600" dirty="0" smtClean="0"/>
              <a:t>3</a:t>
            </a:r>
            <a:r>
              <a:rPr lang="en-US" sz="3600" dirty="0" smtClean="0"/>
              <a:t>.</a:t>
            </a:r>
            <a:r>
              <a:rPr lang="zh-CN" altLang="en-US" sz="3600" dirty="0" smtClean="0"/>
              <a:t>查看、编辑和删除表关系</a:t>
            </a:r>
            <a:endParaRPr lang="zh-CN" altLang="en-US" sz="3600" dirty="0"/>
          </a:p>
        </p:txBody>
      </p:sp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15" name="图片 3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4927" y="1893206"/>
            <a:ext cx="5698444" cy="4010033"/>
          </a:xfrm>
          <a:prstGeom prst="rect">
            <a:avLst/>
          </a:prstGeom>
          <a:noFill/>
        </p:spPr>
      </p:pic>
      <p:sp>
        <p:nvSpPr>
          <p:cNvPr id="313" name="圆角矩形 313"/>
          <p:cNvSpPr>
            <a:spLocks noChangeArrowheads="1"/>
          </p:cNvSpPr>
          <p:nvPr/>
        </p:nvSpPr>
        <p:spPr bwMode="auto">
          <a:xfrm>
            <a:off x="4829493" y="2771726"/>
            <a:ext cx="439861" cy="21871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单击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14" name="直接箭头连接符 314"/>
          <p:cNvSpPr>
            <a:spLocks noChangeShapeType="1"/>
          </p:cNvSpPr>
          <p:nvPr/>
        </p:nvSpPr>
        <p:spPr bwMode="auto">
          <a:xfrm flipH="1" flipV="1">
            <a:off x="4578525" y="2516582"/>
            <a:ext cx="422635" cy="25660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222171" y="6299200"/>
            <a:ext cx="293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查看</a:t>
            </a:r>
            <a:r>
              <a:rPr lang="zh-CN" altLang="en-US" dirty="0"/>
              <a:t>、编辑和删除表</a:t>
            </a:r>
            <a:r>
              <a:rPr lang="zh-CN" altLang="en-US" dirty="0" smtClean="0"/>
              <a:t>关系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2" t="29782" r="40152" b="44061"/>
          <a:stretch/>
        </p:blipFill>
        <p:spPr bwMode="auto">
          <a:xfrm>
            <a:off x="4702629" y="3497943"/>
            <a:ext cx="4136572" cy="158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663543" y="6270171"/>
            <a:ext cx="725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下一张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  <p:bldP spid="314" grpId="0" animBg="1"/>
      <p:bldP spid="2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242888" y="1585913"/>
            <a:ext cx="2743200" cy="4957762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 flipV="1">
            <a:off x="2971345" y="4925093"/>
            <a:ext cx="1571625" cy="471487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3014663" y="2495084"/>
            <a:ext cx="2719386" cy="831849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228600" y="1700213"/>
            <a:ext cx="277177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     打开“关系”窗格，双击关系线，或右击关系线，选择“编辑关系”快捷菜单命令，打开“编辑关系”对话框；</a:t>
            </a:r>
          </a:p>
          <a:p>
            <a:pPr lvl="0"/>
            <a:r>
              <a:rPr lang="zh-CN" altLang="en-US" dirty="0" smtClean="0"/>
              <a:t>    在“编辑关系”对话框中，修改关系，单击“确定”按钮；</a:t>
            </a:r>
          </a:p>
          <a:p>
            <a:r>
              <a:rPr lang="zh-CN" altLang="en-US" dirty="0" smtClean="0"/>
              <a:t>    修改后保存。</a:t>
            </a:r>
            <a:endParaRPr lang="en-US" altLang="zh-CN" dirty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6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7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54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ltGray">
          <a:xfrm>
            <a:off x="200025" y="1243013"/>
            <a:ext cx="2786063" cy="36933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（</a:t>
            </a:r>
            <a:r>
              <a:rPr lang="en-US" altLang="zh-CN" dirty="0" smtClean="0">
                <a:solidFill>
                  <a:schemeClr val="bg1"/>
                </a:solidFill>
              </a:rPr>
              <a:t>2</a:t>
            </a:r>
            <a:r>
              <a:rPr lang="zh-CN" altLang="en-US" dirty="0" smtClean="0">
                <a:solidFill>
                  <a:schemeClr val="bg1"/>
                </a:solidFill>
              </a:rPr>
              <a:t>）编辑表关系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247650" y="228600"/>
            <a:ext cx="8686800" cy="557214"/>
          </a:xfrm>
        </p:spPr>
        <p:txBody>
          <a:bodyPr/>
          <a:lstStyle/>
          <a:p>
            <a:r>
              <a:rPr lang="en-US" altLang="zh-CN" sz="3600" dirty="0" smtClean="0"/>
              <a:t>3</a:t>
            </a:r>
            <a:r>
              <a:rPr lang="en-US" sz="3600" dirty="0" smtClean="0"/>
              <a:t>.</a:t>
            </a:r>
            <a:r>
              <a:rPr lang="zh-CN" altLang="en-US" sz="3600" dirty="0" smtClean="0"/>
              <a:t>查看、编辑和删除表关系</a:t>
            </a:r>
            <a:endParaRPr lang="zh-CN" altLang="en-US" sz="3600" dirty="0"/>
          </a:p>
        </p:txBody>
      </p:sp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4" name="图片 3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4299" y="1588394"/>
            <a:ext cx="5425471" cy="4420520"/>
          </a:xfrm>
          <a:prstGeom prst="rect">
            <a:avLst/>
          </a:prstGeom>
          <a:noFill/>
        </p:spPr>
      </p:pic>
      <p:sp>
        <p:nvSpPr>
          <p:cNvPr id="35" name="圆角矩形 313"/>
          <p:cNvSpPr>
            <a:spLocks noChangeArrowheads="1"/>
          </p:cNvSpPr>
          <p:nvPr/>
        </p:nvSpPr>
        <p:spPr bwMode="auto">
          <a:xfrm>
            <a:off x="4550465" y="2539486"/>
            <a:ext cx="379902" cy="21871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单击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6" name="直接箭头连接符 314"/>
          <p:cNvSpPr>
            <a:spLocks noChangeShapeType="1"/>
          </p:cNvSpPr>
          <p:nvPr/>
        </p:nvSpPr>
        <p:spPr bwMode="auto">
          <a:xfrm flipH="1" flipV="1">
            <a:off x="4333708" y="2284342"/>
            <a:ext cx="365024" cy="25660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" name="图片 318"/>
          <p:cNvPicPr>
            <a:picLocks noChangeAspect="1"/>
          </p:cNvPicPr>
          <p:nvPr/>
        </p:nvPicPr>
        <p:blipFill rotWithShape="1">
          <a:blip r:embed="rId3"/>
          <a:srcRect l="35837" t="27482" r="29450" b="39707"/>
          <a:stretch/>
        </p:blipFill>
        <p:spPr bwMode="auto">
          <a:xfrm>
            <a:off x="4644687" y="3222179"/>
            <a:ext cx="3639977" cy="2206115"/>
          </a:xfrm>
          <a:prstGeom prst="rect">
            <a:avLst/>
          </a:prstGeom>
          <a:noFill/>
        </p:spPr>
      </p:pic>
      <p:sp>
        <p:nvSpPr>
          <p:cNvPr id="33" name="直接箭头连接符 128"/>
          <p:cNvSpPr>
            <a:spLocks noChangeShapeType="1"/>
          </p:cNvSpPr>
          <p:nvPr/>
        </p:nvSpPr>
        <p:spPr bwMode="auto">
          <a:xfrm>
            <a:off x="6375701" y="3434392"/>
            <a:ext cx="0" cy="25203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265713" y="6357257"/>
            <a:ext cx="277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查看</a:t>
            </a:r>
            <a:r>
              <a:rPr lang="zh-CN" altLang="en-US" dirty="0"/>
              <a:t>、编辑和删除表关系</a:t>
            </a:r>
          </a:p>
          <a:p>
            <a:endParaRPr lang="zh-CN" altLang="en-US" dirty="0"/>
          </a:p>
        </p:txBody>
      </p:sp>
      <p:sp>
        <p:nvSpPr>
          <p:cNvPr id="31" name="圆角矩形 319"/>
          <p:cNvSpPr>
            <a:spLocks noChangeArrowheads="1"/>
          </p:cNvSpPr>
          <p:nvPr/>
        </p:nvSpPr>
        <p:spPr bwMode="auto">
          <a:xfrm>
            <a:off x="6209201" y="3253761"/>
            <a:ext cx="386402" cy="22116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右击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096000" y="3788228"/>
            <a:ext cx="1008000" cy="216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3543" y="6270171"/>
            <a:ext cx="725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下一张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3" grpId="0" animBg="1"/>
      <p:bldP spid="31" grpId="0"/>
      <p:bldP spid="6" grpId="0" animBg="1"/>
      <p:bldP spid="4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1A9A3E-259D-406C-B35F-A7CEAB658A63}" type="slidenum">
              <a:rPr lang="en-US" altLang="zh-CN"/>
              <a:pPr/>
              <a:t>75</a:t>
            </a:fld>
            <a:endParaRPr lang="en-US" altLang="zh-CN" dirty="0"/>
          </a:p>
        </p:txBody>
      </p:sp>
      <p:sp>
        <p:nvSpPr>
          <p:cNvPr id="56326" name="Rectangle 29"/>
          <p:cNvSpPr>
            <a:spLocks noChangeArrowheads="1"/>
          </p:cNvSpPr>
          <p:nvPr/>
        </p:nvSpPr>
        <p:spPr bwMode="auto">
          <a:xfrm>
            <a:off x="242888" y="1585913"/>
            <a:ext cx="2743200" cy="4957762"/>
          </a:xfrm>
          <a:prstGeom prst="rect">
            <a:avLst/>
          </a:prstGeom>
          <a:solidFill>
            <a:srgbClr val="EFFBF7">
              <a:alpha val="20000"/>
            </a:srgbClr>
          </a:solidFill>
          <a:ln w="38100" cap="rnd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black">
          <a:xfrm flipH="1" flipV="1">
            <a:off x="3014663" y="1914524"/>
            <a:ext cx="2719386" cy="831849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6330" name="Rectangle 30"/>
          <p:cNvSpPr>
            <a:spLocks noChangeArrowheads="1"/>
          </p:cNvSpPr>
          <p:nvPr/>
        </p:nvSpPr>
        <p:spPr bwMode="auto">
          <a:xfrm>
            <a:off x="228600" y="1700213"/>
            <a:ext cx="27717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zh-CN" altLang="en-US" dirty="0" smtClean="0"/>
              <a:t>     单击关系线，按</a:t>
            </a:r>
            <a:r>
              <a:rPr lang="en-US" dirty="0" smtClean="0"/>
              <a:t>Del</a:t>
            </a:r>
            <a:r>
              <a:rPr lang="zh-CN" altLang="en-US" dirty="0" smtClean="0"/>
              <a:t>键，或右击关系线，选择“删除”快捷菜单命令，如图</a:t>
            </a:r>
            <a:r>
              <a:rPr lang="en-US" dirty="0" smtClean="0"/>
              <a:t>4.25</a:t>
            </a:r>
            <a:r>
              <a:rPr lang="zh-CN" altLang="en-US" dirty="0" smtClean="0"/>
              <a:t>所示，删除表关系。</a:t>
            </a:r>
            <a:endParaRPr lang="en-US" altLang="zh-CN" dirty="0"/>
          </a:p>
        </p:txBody>
      </p:sp>
      <p:sp>
        <p:nvSpPr>
          <p:cNvPr id="56357" name="Text Box 37"/>
          <p:cNvSpPr txBox="1">
            <a:spLocks noChangeArrowheads="1"/>
          </p:cNvSpPr>
          <p:nvPr/>
        </p:nvSpPr>
        <p:spPr bwMode="auto">
          <a:xfrm>
            <a:off x="8682335" y="1814513"/>
            <a:ext cx="461665" cy="403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dirty="0" smtClean="0"/>
              <a:t>查看</a:t>
            </a:r>
            <a:r>
              <a:rPr lang="zh-CN" altLang="en-US" dirty="0" smtClean="0"/>
              <a:t>、编辑和删除表关系</a:t>
            </a:r>
            <a:endParaRPr lang="zh-CN" altLang="en-US" dirty="0"/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67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478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549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ltGray">
          <a:xfrm>
            <a:off x="200025" y="1243013"/>
            <a:ext cx="2786063" cy="36933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33333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（</a:t>
            </a:r>
            <a:r>
              <a:rPr lang="en-US" altLang="zh-CN" dirty="0" smtClean="0">
                <a:solidFill>
                  <a:schemeClr val="bg1"/>
                </a:solidFill>
              </a:rPr>
              <a:t>3</a:t>
            </a:r>
            <a:r>
              <a:rPr lang="zh-CN" altLang="en-US" dirty="0" smtClean="0">
                <a:solidFill>
                  <a:schemeClr val="bg1"/>
                </a:solidFill>
              </a:rPr>
              <a:t>）删除表关系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247650" y="228600"/>
            <a:ext cx="8686800" cy="557214"/>
          </a:xfrm>
        </p:spPr>
        <p:txBody>
          <a:bodyPr/>
          <a:lstStyle/>
          <a:p>
            <a:r>
              <a:rPr lang="en-US" altLang="zh-CN" sz="3600" dirty="0" smtClean="0"/>
              <a:t>3</a:t>
            </a:r>
            <a:r>
              <a:rPr lang="en-US" sz="3600" dirty="0" smtClean="0"/>
              <a:t>.</a:t>
            </a:r>
            <a:r>
              <a:rPr lang="zh-CN" altLang="en-US" sz="3600" dirty="0" smtClean="0"/>
              <a:t>查看、编辑和删除表关系</a:t>
            </a:r>
            <a:endParaRPr lang="zh-CN" altLang="en-US" sz="3600" dirty="0"/>
          </a:p>
        </p:txBody>
      </p:sp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8" name="Line 2"/>
          <p:cNvSpPr>
            <a:spLocks noChangeShapeType="1"/>
          </p:cNvSpPr>
          <p:nvPr/>
        </p:nvSpPr>
        <p:spPr bwMode="auto">
          <a:xfrm flipH="1" flipV="1">
            <a:off x="2971345" y="4925093"/>
            <a:ext cx="1571625" cy="471487"/>
          </a:xfrm>
          <a:prstGeom prst="line">
            <a:avLst/>
          </a:prstGeom>
          <a:ln w="38100">
            <a:headEnd/>
            <a:tailEnd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0" name="图片 3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4299" y="1588394"/>
            <a:ext cx="5425471" cy="4420520"/>
          </a:xfrm>
          <a:prstGeom prst="rect">
            <a:avLst/>
          </a:prstGeom>
          <a:noFill/>
        </p:spPr>
      </p:pic>
      <p:sp>
        <p:nvSpPr>
          <p:cNvPr id="31" name="圆角矩形 313"/>
          <p:cNvSpPr>
            <a:spLocks noChangeArrowheads="1"/>
          </p:cNvSpPr>
          <p:nvPr/>
        </p:nvSpPr>
        <p:spPr bwMode="auto">
          <a:xfrm>
            <a:off x="4550465" y="2539486"/>
            <a:ext cx="379902" cy="21871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单击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3" name="直接箭头连接符 314"/>
          <p:cNvSpPr>
            <a:spLocks noChangeShapeType="1"/>
          </p:cNvSpPr>
          <p:nvPr/>
        </p:nvSpPr>
        <p:spPr bwMode="auto">
          <a:xfrm flipH="1" flipV="1">
            <a:off x="4333708" y="2284342"/>
            <a:ext cx="365024" cy="25660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4" name="图片 318"/>
          <p:cNvPicPr>
            <a:picLocks noChangeAspect="1"/>
          </p:cNvPicPr>
          <p:nvPr/>
        </p:nvPicPr>
        <p:blipFill rotWithShape="1">
          <a:blip r:embed="rId3"/>
          <a:srcRect l="35837" t="27482" r="29450" b="39707"/>
          <a:stretch/>
        </p:blipFill>
        <p:spPr bwMode="auto">
          <a:xfrm>
            <a:off x="4644687" y="3222179"/>
            <a:ext cx="3639977" cy="2206115"/>
          </a:xfrm>
          <a:prstGeom prst="rect">
            <a:avLst/>
          </a:prstGeom>
          <a:noFill/>
        </p:spPr>
      </p:pic>
      <p:sp>
        <p:nvSpPr>
          <p:cNvPr id="35" name="直接箭头连接符 128"/>
          <p:cNvSpPr>
            <a:spLocks noChangeShapeType="1"/>
          </p:cNvSpPr>
          <p:nvPr/>
        </p:nvSpPr>
        <p:spPr bwMode="auto">
          <a:xfrm>
            <a:off x="6375701" y="3434392"/>
            <a:ext cx="0" cy="25203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圆角矩形 319"/>
          <p:cNvSpPr>
            <a:spLocks noChangeArrowheads="1"/>
          </p:cNvSpPr>
          <p:nvPr/>
        </p:nvSpPr>
        <p:spPr bwMode="auto">
          <a:xfrm>
            <a:off x="6209201" y="3253761"/>
            <a:ext cx="386402" cy="22116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右击</a:t>
            </a:r>
            <a:endParaRPr kumimoji="0" lang="zh-CN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6081485" y="3991428"/>
            <a:ext cx="1008000" cy="2160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27" name="AutoShape 34"/>
          <p:cNvSpPr>
            <a:spLocks noChangeArrowheads="1"/>
          </p:cNvSpPr>
          <p:nvPr/>
        </p:nvSpPr>
        <p:spPr bwMode="gray">
          <a:xfrm>
            <a:off x="471489" y="5229224"/>
            <a:ext cx="7409768" cy="1171576"/>
          </a:xfrm>
          <a:prstGeom prst="roundRect">
            <a:avLst>
              <a:gd name="adj" fmla="val 2259"/>
            </a:avLst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r>
              <a:rPr lang="zh-CN" altLang="en-US" dirty="0" smtClean="0"/>
              <a:t>重要提示</a:t>
            </a:r>
            <a:r>
              <a:rPr lang="en-US" dirty="0" smtClean="0"/>
              <a:t>——</a:t>
            </a:r>
            <a:r>
              <a:rPr lang="zh-CN" altLang="en-US" dirty="0" smtClean="0"/>
              <a:t>删除和修改表关系须知：</a:t>
            </a:r>
          </a:p>
          <a:p>
            <a:r>
              <a:rPr lang="zh-CN" altLang="en-US" dirty="0" smtClean="0"/>
              <a:t>         要想删除和修改表关系，</a:t>
            </a:r>
            <a:r>
              <a:rPr lang="zh-CN" altLang="en-US" dirty="0" smtClean="0">
                <a:solidFill>
                  <a:schemeClr val="accent1"/>
                </a:solidFill>
              </a:rPr>
              <a:t>必须先关闭表关系中涉及的两个数据表</a:t>
            </a:r>
            <a:r>
              <a:rPr lang="zh-CN" altLang="en-US" dirty="0" smtClean="0"/>
              <a:t>，否则，将弹出对话框提示错误。</a:t>
            </a:r>
            <a:endParaRPr lang="en-US" altLang="zh-CN" dirty="0"/>
          </a:p>
        </p:txBody>
      </p:sp>
      <p:sp>
        <p:nvSpPr>
          <p:cNvPr id="5" name="爆炸形 2 4"/>
          <p:cNvSpPr/>
          <p:nvPr/>
        </p:nvSpPr>
        <p:spPr>
          <a:xfrm>
            <a:off x="5573485" y="4717141"/>
            <a:ext cx="1785257" cy="624115"/>
          </a:xfrm>
          <a:prstGeom prst="irregularSeal2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r>
              <a:rPr lang="zh-CN" altLang="en-US" sz="1400" dirty="0">
                <a:solidFill>
                  <a:schemeClr val="accent1"/>
                </a:solidFill>
              </a:rPr>
              <a:t>先关闭表</a:t>
            </a:r>
            <a:endParaRPr lang="zh-CN" altLang="en-US" sz="14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sp>
        <p:nvSpPr>
          <p:cNvPr id="40" name="TextBox 39">
            <a:hlinkClick r:id="rId4" action="ppaction://hlinksldjump"/>
          </p:cNvPr>
          <p:cNvSpPr txBox="1"/>
          <p:nvPr/>
        </p:nvSpPr>
        <p:spPr>
          <a:xfrm>
            <a:off x="7721603" y="6255657"/>
            <a:ext cx="624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返回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5" grpId="0" animBg="1"/>
      <p:bldP spid="36" grpId="0"/>
      <p:bldP spid="37" grpId="0" animBg="1"/>
      <p:bldP spid="27" grpId="0" animBg="1"/>
      <p:bldP spid="5" grpId="0" animBg="1"/>
      <p:bldP spid="4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sz="quarter" idx="1"/>
          </p:nvPr>
        </p:nvSpPr>
        <p:spPr>
          <a:xfrm>
            <a:off x="2463800" y="1452563"/>
            <a:ext cx="4984750" cy="1077912"/>
          </a:xfrm>
        </p:spPr>
        <p:txBody>
          <a:bodyPr/>
          <a:lstStyle/>
          <a:p>
            <a:pPr algn="l"/>
            <a:r>
              <a:rPr lang="zh-CN" altLang="en-US" dirty="0" smtClean="0">
                <a:ea typeface="宋体" charset="-122"/>
              </a:rPr>
              <a:t>本章小结（重点）：</a:t>
            </a:r>
            <a:endParaRPr lang="zh-CN" altLang="en-US" dirty="0" smtClean="0">
              <a:ea typeface="宋体" charset="-122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588250" y="6264275"/>
            <a:ext cx="833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400" dirty="0"/>
              <a:t>返回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33488" y="2293257"/>
            <a:ext cx="43397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 smtClean="0"/>
              <a:t> 数据表</a:t>
            </a:r>
            <a:r>
              <a:rPr lang="zh-CN" altLang="en-US" dirty="0"/>
              <a:t>的</a:t>
            </a:r>
            <a:r>
              <a:rPr lang="zh-CN" altLang="en-US" dirty="0" smtClean="0"/>
              <a:t>创建</a:t>
            </a:r>
            <a:endParaRPr lang="en-US" altLang="zh-CN" dirty="0" smtClean="0"/>
          </a:p>
          <a:p>
            <a:pPr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 smtClean="0"/>
              <a:t> 设计</a:t>
            </a:r>
            <a:r>
              <a:rPr lang="zh-CN" altLang="en-US" dirty="0"/>
              <a:t>视图和数据表视图下的编辑</a:t>
            </a:r>
            <a:r>
              <a:rPr lang="zh-CN" altLang="en-US" dirty="0" smtClean="0"/>
              <a:t>操作</a:t>
            </a:r>
            <a:endParaRPr lang="en-US" altLang="zh-CN" dirty="0" smtClean="0"/>
          </a:p>
          <a:p>
            <a:pPr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 smtClean="0"/>
              <a:t> 排序</a:t>
            </a:r>
            <a:r>
              <a:rPr lang="zh-CN" altLang="en-US" dirty="0"/>
              <a:t>与筛选</a:t>
            </a:r>
            <a:r>
              <a:rPr lang="zh-CN" altLang="en-US" dirty="0" smtClean="0"/>
              <a:t>操作</a:t>
            </a:r>
            <a:endParaRPr lang="en-US" altLang="zh-CN" dirty="0" smtClean="0"/>
          </a:p>
          <a:p>
            <a:pPr>
              <a:lnSpc>
                <a:spcPct val="150000"/>
              </a:lnSpc>
              <a:buFont typeface="+mj-ea"/>
              <a:buAutoNum type="circleNumDbPlain"/>
            </a:pPr>
            <a:r>
              <a:rPr lang="zh-CN" altLang="en-US" dirty="0" smtClean="0"/>
              <a:t> 索引、</a:t>
            </a:r>
            <a:r>
              <a:rPr lang="zh-CN" altLang="en-US" smtClean="0"/>
              <a:t>主键和表</a:t>
            </a:r>
            <a:r>
              <a:rPr lang="zh-CN" altLang="en-US" dirty="0"/>
              <a:t>关系</a:t>
            </a:r>
            <a:r>
              <a:rPr lang="zh-CN" altLang="en-US"/>
              <a:t>的</a:t>
            </a:r>
            <a:r>
              <a:rPr lang="zh-CN" altLang="en-US" smtClean="0"/>
              <a:t>概念和创建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DF39AE-9453-48CE-A4D9-7EE5D6A10892}" type="slidenum">
              <a:rPr lang="en-US" altLang="zh-CN"/>
              <a:pPr/>
              <a:t>8</a:t>
            </a:fld>
            <a:endParaRPr lang="en-US" altLang="zh-CN"/>
          </a:p>
        </p:txBody>
      </p:sp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grpSp>
        <p:nvGrpSpPr>
          <p:cNvPr id="39939" name="组合 326"/>
          <p:cNvGrpSpPr>
            <a:grpSpLocks/>
          </p:cNvGrpSpPr>
          <p:nvPr/>
        </p:nvGrpSpPr>
        <p:grpSpPr bwMode="auto">
          <a:xfrm>
            <a:off x="1003201" y="353648"/>
            <a:ext cx="7746661" cy="5385000"/>
            <a:chOff x="0" y="0"/>
            <a:chExt cx="41491" cy="28436"/>
          </a:xfrm>
        </p:grpSpPr>
        <p:pic>
          <p:nvPicPr>
            <p:cNvPr id="39950" name="图片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1491" cy="28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51" name="文本框 325"/>
            <p:cNvSpPr txBox="1">
              <a:spLocks noChangeArrowheads="1"/>
            </p:cNvSpPr>
            <p:nvPr/>
          </p:nvSpPr>
          <p:spPr bwMode="auto">
            <a:xfrm>
              <a:off x="31079" y="25423"/>
              <a:ext cx="3964" cy="1586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zh-CN" sz="900" b="0">
                  <a:latin typeface="Times New Roman" pitchFamily="18" charset="0"/>
                  <a:cs typeface="Times New Roman" pitchFamily="18" charset="0"/>
                </a:rPr>
                <a:t>（</a:t>
              </a:r>
              <a:r>
                <a:rPr lang="en-US" altLang="zh-CN" sz="900" b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zh-CN" altLang="en-US" sz="900" b="0">
                  <a:latin typeface="Times New Roman" pitchFamily="18" charset="0"/>
                  <a:cs typeface="Times New Roman" pitchFamily="18" charset="0"/>
                </a:rPr>
                <a:t>）</a:t>
              </a:r>
              <a:endParaRPr lang="zh-CN" altLang="en-US" b="0"/>
            </a:p>
          </p:txBody>
        </p:sp>
        <p:sp>
          <p:nvSpPr>
            <p:cNvPr id="39952" name="文本框 327"/>
            <p:cNvSpPr>
              <a:spLocks noChangeArrowheads="1"/>
            </p:cNvSpPr>
            <p:nvPr/>
          </p:nvSpPr>
          <p:spPr bwMode="auto">
            <a:xfrm>
              <a:off x="24893" y="8667"/>
              <a:ext cx="7348" cy="280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r>
                <a:rPr lang="en-US" altLang="zh-CN" sz="1600" b="0" dirty="0">
                  <a:solidFill>
                    <a:srgbClr val="FF0000"/>
                  </a:solidFill>
                  <a:cs typeface="Times New Roman" pitchFamily="18" charset="0"/>
                </a:rPr>
                <a:t>“</a:t>
              </a:r>
              <a:r>
                <a:rPr lang="zh-CN" altLang="en-US" sz="1600" b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设计视图</a:t>
              </a:r>
              <a:r>
                <a:rPr lang="zh-CN" altLang="en-US" sz="1600" b="0" dirty="0">
                  <a:solidFill>
                    <a:srgbClr val="FF0000"/>
                  </a:solidFill>
                  <a:cs typeface="Times New Roman" pitchFamily="18" charset="0"/>
                </a:rPr>
                <a:t>”</a:t>
              </a:r>
              <a:r>
                <a:rPr lang="zh-CN" altLang="en-US" sz="1600" b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下</a:t>
              </a:r>
              <a:r>
                <a:rPr lang="zh-CN" altLang="en-US" sz="1600" b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的数据表结构</a:t>
              </a:r>
              <a:endParaRPr lang="zh-CN" altLang="en-US" sz="4000" b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3994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39942" name="TextBox 16"/>
          <p:cNvSpPr txBox="1">
            <a:spLocks noChangeArrowheads="1"/>
          </p:cNvSpPr>
          <p:nvPr/>
        </p:nvSpPr>
        <p:spPr bwMode="auto">
          <a:xfrm>
            <a:off x="1978818" y="5951976"/>
            <a:ext cx="49577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 数据表的</a:t>
            </a:r>
            <a:r>
              <a:rPr lang="zh-CN" altLang="en-US" sz="1600" dirty="0" smtClean="0"/>
              <a:t>“设计视图”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DF39AE-9453-48CE-A4D9-7EE5D6A10892}" type="slidenum">
              <a:rPr lang="en-US" altLang="zh-CN"/>
              <a:pPr/>
              <a:t>9</a:t>
            </a:fld>
            <a:endParaRPr lang="en-US" altLang="zh-CN"/>
          </a:p>
        </p:txBody>
      </p:sp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3994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/>
          </a:p>
        </p:txBody>
      </p:sp>
      <p:grpSp>
        <p:nvGrpSpPr>
          <p:cNvPr id="39941" name="组合 330"/>
          <p:cNvGrpSpPr>
            <a:grpSpLocks/>
          </p:cNvGrpSpPr>
          <p:nvPr/>
        </p:nvGrpSpPr>
        <p:grpSpPr bwMode="auto">
          <a:xfrm>
            <a:off x="504019" y="543934"/>
            <a:ext cx="8356202" cy="5408041"/>
            <a:chOff x="0" y="0"/>
            <a:chExt cx="43552" cy="25899"/>
          </a:xfrm>
        </p:grpSpPr>
        <p:pic>
          <p:nvPicPr>
            <p:cNvPr id="39944" name="图片 324"/>
            <p:cNvPicPr>
              <a:picLocks noChangeAspect="1"/>
            </p:cNvPicPr>
            <p:nvPr/>
          </p:nvPicPr>
          <p:blipFill>
            <a:blip r:embed="rId2"/>
            <a:srcRect l="6418" t="891" r="5548" b="6061"/>
            <a:stretch>
              <a:fillRect/>
            </a:stretch>
          </p:blipFill>
          <p:spPr bwMode="auto">
            <a:xfrm>
              <a:off x="0" y="0"/>
              <a:ext cx="43552" cy="25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5" name="文本框 328"/>
            <p:cNvSpPr>
              <a:spLocks noChangeArrowheads="1"/>
            </p:cNvSpPr>
            <p:nvPr/>
          </p:nvSpPr>
          <p:spPr bwMode="auto">
            <a:xfrm>
              <a:off x="13848" y="22146"/>
              <a:ext cx="13531" cy="169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r>
                <a:rPr lang="en-US" altLang="zh-CN" sz="1600" dirty="0">
                  <a:cs typeface="Times New Roman" pitchFamily="18" charset="0"/>
                </a:rPr>
                <a:t>“</a:t>
              </a:r>
              <a:r>
                <a:rPr lang="zh-CN" altLang="en-US" sz="1600" dirty="0">
                  <a:latin typeface="Times New Roman" pitchFamily="18" charset="0"/>
                  <a:cs typeface="Times New Roman" pitchFamily="18" charset="0"/>
                </a:rPr>
                <a:t>数据表视图</a:t>
              </a:r>
              <a:r>
                <a:rPr lang="zh-CN" altLang="en-US" sz="1600" dirty="0">
                  <a:cs typeface="Times New Roman" pitchFamily="18" charset="0"/>
                </a:rPr>
                <a:t>”</a:t>
              </a:r>
              <a:r>
                <a:rPr lang="zh-CN" altLang="en-US" sz="1600" dirty="0">
                  <a:latin typeface="Times New Roman" pitchFamily="18" charset="0"/>
                  <a:cs typeface="Times New Roman" pitchFamily="18" charset="0"/>
                </a:rPr>
                <a:t>下的字段值</a:t>
              </a:r>
              <a:endParaRPr lang="zh-CN" altLang="en-US" sz="4000" dirty="0"/>
            </a:p>
          </p:txBody>
        </p:sp>
        <p:sp>
          <p:nvSpPr>
            <p:cNvPr id="39946" name="文本框 329"/>
            <p:cNvSpPr>
              <a:spLocks noChangeArrowheads="1"/>
            </p:cNvSpPr>
            <p:nvPr/>
          </p:nvSpPr>
          <p:spPr bwMode="auto">
            <a:xfrm>
              <a:off x="32030" y="22939"/>
              <a:ext cx="3171" cy="1691"/>
            </a:xfrm>
            <a:prstGeom prst="roundRect">
              <a:avLst>
                <a:gd name="adj" fmla="val 16667"/>
              </a:avLst>
            </a:prstGeom>
            <a:noFill/>
            <a:ln w="6350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r>
                <a:rPr lang="zh-CN" sz="900" b="0">
                  <a:latin typeface="Times New Roman" pitchFamily="18" charset="0"/>
                  <a:cs typeface="Times New Roman" pitchFamily="18" charset="0"/>
                </a:rPr>
                <a:t>（</a:t>
              </a:r>
              <a:r>
                <a:rPr lang="en-US" altLang="zh-CN" sz="900" b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zh-CN" altLang="en-US" sz="900" b="0">
                  <a:latin typeface="Times New Roman" pitchFamily="18" charset="0"/>
                  <a:cs typeface="Times New Roman" pitchFamily="18" charset="0"/>
                </a:rPr>
                <a:t>）</a:t>
              </a:r>
              <a:endParaRPr lang="zh-CN" altLang="en-US" b="0"/>
            </a:p>
          </p:txBody>
        </p:sp>
        <p:sp>
          <p:nvSpPr>
            <p:cNvPr id="39947" name="文本框 331"/>
            <p:cNvSpPr>
              <a:spLocks noChangeArrowheads="1"/>
            </p:cNvSpPr>
            <p:nvPr/>
          </p:nvSpPr>
          <p:spPr bwMode="auto">
            <a:xfrm>
              <a:off x="16945" y="5242"/>
              <a:ext cx="14186" cy="1692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r>
                <a:rPr lang="en-US" altLang="zh-CN" sz="1600" dirty="0">
                  <a:cs typeface="Times New Roman" pitchFamily="18" charset="0"/>
                </a:rPr>
                <a:t>“</a:t>
              </a:r>
              <a:r>
                <a:rPr lang="zh-CN" altLang="en-US" sz="1600" dirty="0">
                  <a:latin typeface="Times New Roman" pitchFamily="18" charset="0"/>
                  <a:cs typeface="Times New Roman" pitchFamily="18" charset="0"/>
                </a:rPr>
                <a:t>数据表视图</a:t>
              </a:r>
              <a:r>
                <a:rPr lang="zh-CN" altLang="en-US" sz="1600" dirty="0">
                  <a:cs typeface="Times New Roman" pitchFamily="18" charset="0"/>
                </a:rPr>
                <a:t>”</a:t>
              </a:r>
              <a:r>
                <a:rPr lang="zh-CN" altLang="en-US" sz="1600" dirty="0">
                  <a:latin typeface="Times New Roman" pitchFamily="18" charset="0"/>
                  <a:cs typeface="Times New Roman" pitchFamily="18" charset="0"/>
                </a:rPr>
                <a:t>下的字段名称</a:t>
              </a:r>
              <a:endParaRPr lang="zh-CN" altLang="en-US" sz="4000" dirty="0"/>
            </a:p>
          </p:txBody>
        </p:sp>
        <p:sp>
          <p:nvSpPr>
            <p:cNvPr id="39948" name="文本框 333"/>
            <p:cNvSpPr>
              <a:spLocks noChangeArrowheads="1"/>
            </p:cNvSpPr>
            <p:nvPr/>
          </p:nvSpPr>
          <p:spPr bwMode="auto">
            <a:xfrm>
              <a:off x="0" y="5016"/>
              <a:ext cx="6025" cy="1691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zh-CN" altLang="zh-CN" b="0"/>
            </a:p>
          </p:txBody>
        </p:sp>
        <p:sp>
          <p:nvSpPr>
            <p:cNvPr id="39949" name="文本框 334"/>
            <p:cNvSpPr>
              <a:spLocks noChangeArrowheads="1"/>
            </p:cNvSpPr>
            <p:nvPr/>
          </p:nvSpPr>
          <p:spPr bwMode="auto">
            <a:xfrm>
              <a:off x="0" y="9667"/>
              <a:ext cx="6025" cy="1691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zh-CN" altLang="zh-CN" b="0"/>
            </a:p>
          </p:txBody>
        </p:sp>
      </p:grpSp>
      <p:sp>
        <p:nvSpPr>
          <p:cNvPr id="39942" name="TextBox 16"/>
          <p:cNvSpPr txBox="1">
            <a:spLocks noChangeArrowheads="1"/>
          </p:cNvSpPr>
          <p:nvPr/>
        </p:nvSpPr>
        <p:spPr bwMode="auto">
          <a:xfrm>
            <a:off x="1978818" y="5951976"/>
            <a:ext cx="49577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dirty="0"/>
              <a:t> 数据表的“设计视图”、“数据表视图”及其切换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2207171" y="1944441"/>
            <a:ext cx="6637283" cy="14400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200"/>
              </a:lnSpc>
              <a:spcAft>
                <a:spcPts val="0"/>
              </a:spcAft>
            </a:pPr>
            <a:endParaRPr lang="zh-CN" altLang="en-US" sz="2000" kern="100" dirty="0" smtClean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476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8">
  <a:themeElements>
    <a:clrScheme name="1_Default Design 1">
      <a:dk1>
        <a:srgbClr val="1C1C1C"/>
      </a:dk1>
      <a:lt1>
        <a:srgbClr val="FFFFFF"/>
      </a:lt1>
      <a:dk2>
        <a:srgbClr val="080808"/>
      </a:dk2>
      <a:lt2>
        <a:srgbClr val="DDDDDD"/>
      </a:lt2>
      <a:accent1>
        <a:srgbClr val="EE3516"/>
      </a:accent1>
      <a:accent2>
        <a:srgbClr val="F3BD33"/>
      </a:accent2>
      <a:accent3>
        <a:srgbClr val="FFFFFF"/>
      </a:accent3>
      <a:accent4>
        <a:srgbClr val="161616"/>
      </a:accent4>
      <a:accent5>
        <a:srgbClr val="F5AEAB"/>
      </a:accent5>
      <a:accent6>
        <a:srgbClr val="DCAB2D"/>
      </a:accent6>
      <a:hlink>
        <a:srgbClr val="AED925"/>
      </a:hlink>
      <a:folHlink>
        <a:srgbClr val="4E9D41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noFill/>
        </a:ln>
      </a:spPr>
      <a:bodyPr rot="0" spcFirstLastPara="0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ts val="2200"/>
          </a:lnSpc>
          <a:spcAft>
            <a:spcPts val="0"/>
          </a:spcAft>
          <a:defRPr sz="2000" kern="100" dirty="0" smtClean="0">
            <a:solidFill>
              <a:srgbClr val="000000"/>
            </a:solidFill>
            <a:latin typeface="Times New Roman"/>
            <a:ea typeface="宋体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2"/>
            </a:gs>
            <a:gs pos="100000">
              <a:schemeClr val="accent2">
                <a:gamma/>
                <a:tint val="73725"/>
                <a:invGamma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1C1C1C"/>
        </a:dk1>
        <a:lt1>
          <a:srgbClr val="FFFFFF"/>
        </a:lt1>
        <a:dk2>
          <a:srgbClr val="080808"/>
        </a:dk2>
        <a:lt2>
          <a:srgbClr val="DDDDDD"/>
        </a:lt2>
        <a:accent1>
          <a:srgbClr val="EE3516"/>
        </a:accent1>
        <a:accent2>
          <a:srgbClr val="F3BD33"/>
        </a:accent2>
        <a:accent3>
          <a:srgbClr val="FFFFFF"/>
        </a:accent3>
        <a:accent4>
          <a:srgbClr val="161616"/>
        </a:accent4>
        <a:accent5>
          <a:srgbClr val="F5AEAB"/>
        </a:accent5>
        <a:accent6>
          <a:srgbClr val="DCAB2D"/>
        </a:accent6>
        <a:hlink>
          <a:srgbClr val="AED925"/>
        </a:hlink>
        <a:folHlink>
          <a:srgbClr val="4E9D4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1C1C1C"/>
        </a:dk1>
        <a:lt1>
          <a:srgbClr val="FFFFFF"/>
        </a:lt1>
        <a:dk2>
          <a:srgbClr val="080808"/>
        </a:dk2>
        <a:lt2>
          <a:srgbClr val="DDDDDD"/>
        </a:lt2>
        <a:accent1>
          <a:srgbClr val="25A757"/>
        </a:accent1>
        <a:accent2>
          <a:srgbClr val="8DA955"/>
        </a:accent2>
        <a:accent3>
          <a:srgbClr val="FFFFFF"/>
        </a:accent3>
        <a:accent4>
          <a:srgbClr val="161616"/>
        </a:accent4>
        <a:accent5>
          <a:srgbClr val="ACD0B4"/>
        </a:accent5>
        <a:accent6>
          <a:srgbClr val="7F994C"/>
        </a:accent6>
        <a:hlink>
          <a:srgbClr val="D5B35D"/>
        </a:hlink>
        <a:folHlink>
          <a:srgbClr val="B86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1C1C1C"/>
        </a:dk1>
        <a:lt1>
          <a:srgbClr val="FFFFFF"/>
        </a:lt1>
        <a:dk2>
          <a:srgbClr val="080808"/>
        </a:dk2>
        <a:lt2>
          <a:srgbClr val="DDDDDD"/>
        </a:lt2>
        <a:accent1>
          <a:srgbClr val="EFC119"/>
        </a:accent1>
        <a:accent2>
          <a:srgbClr val="8CCF49"/>
        </a:accent2>
        <a:accent3>
          <a:srgbClr val="FFFFFF"/>
        </a:accent3>
        <a:accent4>
          <a:srgbClr val="161616"/>
        </a:accent4>
        <a:accent5>
          <a:srgbClr val="F6DDAB"/>
        </a:accent5>
        <a:accent6>
          <a:srgbClr val="7EBB41"/>
        </a:accent6>
        <a:hlink>
          <a:srgbClr val="74D3FE"/>
        </a:hlink>
        <a:folHlink>
          <a:srgbClr val="3075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38</Template>
  <TotalTime>4995</TotalTime>
  <Words>6938</Words>
  <Application>Microsoft Office PowerPoint</Application>
  <PresentationFormat>全屏显示(4:3)</PresentationFormat>
  <Paragraphs>825</Paragraphs>
  <Slides>76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76</vt:i4>
      </vt:variant>
    </vt:vector>
  </HeadingPairs>
  <TitlesOfParts>
    <vt:vector size="77" baseType="lpstr">
      <vt:lpstr>38</vt:lpstr>
      <vt:lpstr>PowerPoint 演示文稿</vt:lpstr>
      <vt:lpstr>第4章 数据表的设计与创建 </vt:lpstr>
      <vt:lpstr>第4章数据表的设计与创建 </vt:lpstr>
      <vt:lpstr>第4章数据表的设计与创建 </vt:lpstr>
      <vt:lpstr>第4章数据表的设计与创建</vt:lpstr>
      <vt:lpstr>4.1设计数据表</vt:lpstr>
      <vt:lpstr>4.1.1数据表的结构</vt:lpstr>
      <vt:lpstr>PowerPoint 演示文稿</vt:lpstr>
      <vt:lpstr>PowerPoint 演示文稿</vt:lpstr>
      <vt:lpstr>PowerPoint 演示文稿</vt:lpstr>
      <vt:lpstr>4.1.2数据类型</vt:lpstr>
      <vt:lpstr>PowerPoint 演示文稿</vt:lpstr>
      <vt:lpstr>4.1.3字段属性</vt:lpstr>
      <vt:lpstr>PowerPoint 演示文稿</vt:lpstr>
      <vt:lpstr>4.2创建数据表</vt:lpstr>
      <vt:lpstr>4.2.1使用数据表模板创建数据表</vt:lpstr>
      <vt:lpstr>PowerPoint 演示文稿</vt:lpstr>
      <vt:lpstr>4.2.2使用字段模板创建数据表</vt:lpstr>
      <vt:lpstr>PowerPoint 演示文稿</vt:lpstr>
      <vt:lpstr>4.2.3使用“表”按钮创建数据表</vt:lpstr>
      <vt:lpstr>4.2.4使用“表设计”按钮创建数据表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4.2.5通过导入创建数据表</vt:lpstr>
      <vt:lpstr>4.3数据输入</vt:lpstr>
      <vt:lpstr>4.4修改编辑数据表结构 </vt:lpstr>
      <vt:lpstr>4.4.2利用“数据表视图”修改数据表结构 </vt:lpstr>
      <vt:lpstr>PowerPoint 演示文稿</vt:lpstr>
      <vt:lpstr>4.5.1增加与修改记录</vt:lpstr>
      <vt:lpstr>4.5.2选中与删除记录</vt:lpstr>
      <vt:lpstr>PowerPoint 演示文稿</vt:lpstr>
      <vt:lpstr>4.5.3数据表的视图方式及其切换</vt:lpstr>
      <vt:lpstr>PowerPoint 演示文稿</vt:lpstr>
      <vt:lpstr>4.5.4 数据的查找与替换</vt:lpstr>
      <vt:lpstr>PowerPoint 演示文稿</vt:lpstr>
      <vt:lpstr>4.5.5数据的排序与筛选</vt:lpstr>
      <vt:lpstr>数据排序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数据筛选</vt:lpstr>
      <vt:lpstr>1.按选定内容筛选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4.6索引、主键及表关系</vt:lpstr>
      <vt:lpstr>4.6.1索引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4.6.2主键</vt:lpstr>
      <vt:lpstr>PowerPoint 演示文稿</vt:lpstr>
      <vt:lpstr>PowerPoint 演示文稿</vt:lpstr>
      <vt:lpstr>PowerPoint 演示文稿</vt:lpstr>
      <vt:lpstr>PowerPoint 演示文稿</vt:lpstr>
      <vt:lpstr>4.6.3表关系</vt:lpstr>
      <vt:lpstr>2. 创建表关系</vt:lpstr>
      <vt:lpstr>PowerPoint 演示文稿</vt:lpstr>
      <vt:lpstr>PowerPoint 演示文稿</vt:lpstr>
      <vt:lpstr>PowerPoint 演示文稿</vt:lpstr>
      <vt:lpstr>PowerPoint 演示文稿</vt:lpstr>
      <vt:lpstr>3.查看、编辑和删除表关系</vt:lpstr>
      <vt:lpstr>3.查看、编辑和删除表关系</vt:lpstr>
      <vt:lpstr>3.查看、编辑和删除表关系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MyQ</dc:creator>
  <cp:lastModifiedBy>MyQ</cp:lastModifiedBy>
  <cp:revision>250</cp:revision>
  <dcterms:created xsi:type="dcterms:W3CDTF">2013-04-26T08:48:44Z</dcterms:created>
  <dcterms:modified xsi:type="dcterms:W3CDTF">2013-09-16T08:22:26Z</dcterms:modified>
</cp:coreProperties>
</file>