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7"/>
  </p:notesMasterIdLst>
  <p:sldIdLst>
    <p:sldId id="256" r:id="rId2"/>
    <p:sldId id="257" r:id="rId3"/>
    <p:sldId id="705" r:id="rId4"/>
    <p:sldId id="504" r:id="rId5"/>
    <p:sldId id="586" r:id="rId6"/>
    <p:sldId id="797" r:id="rId7"/>
    <p:sldId id="796" r:id="rId8"/>
    <p:sldId id="756" r:id="rId9"/>
    <p:sldId id="674" r:id="rId10"/>
    <p:sldId id="757" r:id="rId11"/>
    <p:sldId id="713" r:id="rId12"/>
    <p:sldId id="716" r:id="rId13"/>
    <p:sldId id="799" r:id="rId14"/>
    <p:sldId id="800" r:id="rId15"/>
    <p:sldId id="722" r:id="rId16"/>
    <p:sldId id="762" r:id="rId17"/>
    <p:sldId id="801" r:id="rId18"/>
    <p:sldId id="802" r:id="rId19"/>
    <p:sldId id="803" r:id="rId20"/>
    <p:sldId id="725" r:id="rId21"/>
    <p:sldId id="804" r:id="rId22"/>
    <p:sldId id="805" r:id="rId23"/>
    <p:sldId id="814" r:id="rId24"/>
    <p:sldId id="808" r:id="rId25"/>
    <p:sldId id="815" r:id="rId26"/>
    <p:sldId id="807" r:id="rId27"/>
    <p:sldId id="809" r:id="rId28"/>
    <p:sldId id="810" r:id="rId29"/>
    <p:sldId id="765" r:id="rId30"/>
    <p:sldId id="766" r:id="rId31"/>
    <p:sldId id="811" r:id="rId32"/>
    <p:sldId id="812" r:id="rId33"/>
    <p:sldId id="813" r:id="rId34"/>
    <p:sldId id="767" r:id="rId35"/>
    <p:sldId id="403" r:id="rId3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72" autoAdjust="0"/>
    <p:restoredTop sz="91969" autoAdjust="0"/>
  </p:normalViewPr>
  <p:slideViewPr>
    <p:cSldViewPr>
      <p:cViewPr varScale="1">
        <p:scale>
          <a:sx n="60" d="100"/>
          <a:sy n="60" d="100"/>
        </p:scale>
        <p:origin x="-165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7F3C5E-F21D-4BFA-8B76-CAE97A867D4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zh-CN" altLang="en-US"/>
        </a:p>
      </dgm:t>
    </dgm:pt>
    <dgm:pt modelId="{ED6AC186-171C-4792-8303-2B8FF157FAF8}">
      <dgm:prSet phldrT="[文本]"/>
      <dgm:spPr/>
      <dgm:t>
        <a:bodyPr/>
        <a:lstStyle/>
        <a:p>
          <a:r>
            <a:rPr lang="en-US" altLang="zh-CN" dirty="0" smtClean="0"/>
            <a:t>Managing Chronic: Prevention</a:t>
          </a:r>
          <a:endParaRPr lang="zh-CN" altLang="en-US" dirty="0"/>
        </a:p>
      </dgm:t>
    </dgm:pt>
    <dgm:pt modelId="{4E514D06-6734-4D7A-B05E-30270FEBC15E}" type="parTrans" cxnId="{765F1E52-507F-477F-A7FA-B5305C59A8A2}">
      <dgm:prSet/>
      <dgm:spPr/>
      <dgm:t>
        <a:bodyPr/>
        <a:lstStyle/>
        <a:p>
          <a:endParaRPr lang="zh-CN" altLang="en-US"/>
        </a:p>
      </dgm:t>
    </dgm:pt>
    <dgm:pt modelId="{9347FB32-8558-4705-B6D6-52F735731112}" type="sibTrans" cxnId="{765F1E52-507F-477F-A7FA-B5305C59A8A2}">
      <dgm:prSet/>
      <dgm:spPr/>
      <dgm:t>
        <a:bodyPr/>
        <a:lstStyle/>
        <a:p>
          <a:endParaRPr lang="zh-CN" altLang="en-US"/>
        </a:p>
      </dgm:t>
    </dgm:pt>
    <dgm:pt modelId="{1D27347D-A243-4C6C-B040-F60B20FB5A87}">
      <dgm:prSet phldrT="[文本]"/>
      <dgm:spPr/>
      <dgm:t>
        <a:bodyPr/>
        <a:lstStyle/>
        <a:p>
          <a:r>
            <a:rPr lang="en-US" altLang="en-US" dirty="0" smtClean="0"/>
            <a:t>kidney disease</a:t>
          </a:r>
          <a:endParaRPr lang="zh-CN" altLang="en-US" dirty="0"/>
        </a:p>
      </dgm:t>
    </dgm:pt>
    <dgm:pt modelId="{5CAAC9C2-550D-4B52-84D2-3142CCCDAD77}" type="parTrans" cxnId="{6FD8AE60-2A36-488C-9ECA-6654AF6D2525}">
      <dgm:prSet/>
      <dgm:spPr/>
      <dgm:t>
        <a:bodyPr/>
        <a:lstStyle/>
        <a:p>
          <a:endParaRPr lang="zh-CN" altLang="en-US"/>
        </a:p>
      </dgm:t>
    </dgm:pt>
    <dgm:pt modelId="{A7BAB890-CF32-41C4-A11E-2714E063EA88}" type="sibTrans" cxnId="{6FD8AE60-2A36-488C-9ECA-6654AF6D2525}">
      <dgm:prSet/>
      <dgm:spPr/>
      <dgm:t>
        <a:bodyPr/>
        <a:lstStyle/>
        <a:p>
          <a:endParaRPr lang="zh-CN" altLang="en-US"/>
        </a:p>
      </dgm:t>
    </dgm:pt>
    <dgm:pt modelId="{4342C394-645B-406B-9DC4-B94DA8139413}">
      <dgm:prSet phldrT="[文本]"/>
      <dgm:spPr/>
      <dgm:t>
        <a:bodyPr/>
        <a:lstStyle/>
        <a:p>
          <a:r>
            <a:rPr lang="en-US" altLang="en-US" dirty="0" smtClean="0"/>
            <a:t>loss of limbs</a:t>
          </a:r>
          <a:endParaRPr lang="zh-CN" altLang="en-US" dirty="0"/>
        </a:p>
      </dgm:t>
    </dgm:pt>
    <dgm:pt modelId="{D53C4E99-01E7-4CAA-84E8-BDC812FC8AFA}" type="parTrans" cxnId="{5ABDBC09-6460-473C-A11F-2B088B30FCA4}">
      <dgm:prSet/>
      <dgm:spPr/>
      <dgm:t>
        <a:bodyPr/>
        <a:lstStyle/>
        <a:p>
          <a:endParaRPr lang="zh-CN" altLang="en-US"/>
        </a:p>
      </dgm:t>
    </dgm:pt>
    <dgm:pt modelId="{A595FE69-C19D-4BA8-9745-8E002E31648F}" type="sibTrans" cxnId="{5ABDBC09-6460-473C-A11F-2B088B30FCA4}">
      <dgm:prSet/>
      <dgm:spPr/>
      <dgm:t>
        <a:bodyPr/>
        <a:lstStyle/>
        <a:p>
          <a:endParaRPr lang="zh-CN" altLang="en-US"/>
        </a:p>
      </dgm:t>
    </dgm:pt>
    <dgm:pt modelId="{DE92544D-FBF1-4A84-AC3D-325B040DD686}">
      <dgm:prSet phldrT="[文本]"/>
      <dgm:spPr/>
      <dgm:t>
        <a:bodyPr/>
        <a:lstStyle/>
        <a:p>
          <a:r>
            <a:rPr lang="en-US" altLang="en-US" dirty="0" smtClean="0"/>
            <a:t>vision deficit</a:t>
          </a:r>
          <a:endParaRPr lang="zh-CN" altLang="en-US" dirty="0"/>
        </a:p>
      </dgm:t>
    </dgm:pt>
    <dgm:pt modelId="{60BD891D-62EA-4BE9-AF14-8BA802AE2731}" type="parTrans" cxnId="{AE555876-5810-43C9-B07B-057177B8CAF1}">
      <dgm:prSet/>
      <dgm:spPr/>
      <dgm:t>
        <a:bodyPr/>
        <a:lstStyle/>
        <a:p>
          <a:endParaRPr lang="zh-CN" altLang="en-US"/>
        </a:p>
      </dgm:t>
    </dgm:pt>
    <dgm:pt modelId="{E0283636-F953-43A4-9F55-8AF9EF1D376D}" type="sibTrans" cxnId="{AE555876-5810-43C9-B07B-057177B8CAF1}">
      <dgm:prSet/>
      <dgm:spPr/>
      <dgm:t>
        <a:bodyPr/>
        <a:lstStyle/>
        <a:p>
          <a:endParaRPr lang="zh-CN" altLang="en-US"/>
        </a:p>
      </dgm:t>
    </dgm:pt>
    <dgm:pt modelId="{271488DA-10C4-4624-9085-E9D956F944F9}" type="asst">
      <dgm:prSet phldrT="[文本]"/>
      <dgm:spPr/>
      <dgm:t>
        <a:bodyPr/>
        <a:lstStyle/>
        <a:p>
          <a:r>
            <a:rPr lang="en-US" dirty="0" smtClean="0"/>
            <a:t>Diabetes: the poster child</a:t>
          </a:r>
          <a:endParaRPr lang="zh-CN" altLang="en-US" dirty="0"/>
        </a:p>
      </dgm:t>
    </dgm:pt>
    <dgm:pt modelId="{0399579A-C653-4F10-BAD4-CBD2DF6645E4}" type="sibTrans" cxnId="{88793204-30A6-4CAD-9B87-F4D12B86207A}">
      <dgm:prSet/>
      <dgm:spPr/>
      <dgm:t>
        <a:bodyPr/>
        <a:lstStyle/>
        <a:p>
          <a:endParaRPr lang="zh-CN" altLang="en-US"/>
        </a:p>
      </dgm:t>
    </dgm:pt>
    <dgm:pt modelId="{881909EE-65B1-40A2-A357-41B0EA1EEB32}" type="parTrans" cxnId="{88793204-30A6-4CAD-9B87-F4D12B86207A}">
      <dgm:prSet/>
      <dgm:spPr/>
      <dgm:t>
        <a:bodyPr/>
        <a:lstStyle/>
        <a:p>
          <a:endParaRPr lang="zh-CN" altLang="en-US"/>
        </a:p>
      </dgm:t>
    </dgm:pt>
    <dgm:pt modelId="{1574E68F-7D72-4F33-A56B-0F62CA509211}" type="pres">
      <dgm:prSet presAssocID="{6A7F3C5E-F21D-4BFA-8B76-CAE97A867D45}" presName="hierChild1" presStyleCnt="0">
        <dgm:presLayoutVars>
          <dgm:orgChart val="1"/>
          <dgm:chPref val="1"/>
          <dgm:dir/>
          <dgm:animOne val="branch"/>
          <dgm:animLvl val="lvl"/>
          <dgm:resizeHandles/>
        </dgm:presLayoutVars>
      </dgm:prSet>
      <dgm:spPr/>
      <dgm:t>
        <a:bodyPr/>
        <a:lstStyle/>
        <a:p>
          <a:endParaRPr lang="zh-CN" altLang="en-US"/>
        </a:p>
      </dgm:t>
    </dgm:pt>
    <dgm:pt modelId="{E8600C51-788B-41B1-AE62-F67D62CDD04E}" type="pres">
      <dgm:prSet presAssocID="{ED6AC186-171C-4792-8303-2B8FF157FAF8}" presName="hierRoot1" presStyleCnt="0">
        <dgm:presLayoutVars>
          <dgm:hierBranch val="init"/>
        </dgm:presLayoutVars>
      </dgm:prSet>
      <dgm:spPr/>
    </dgm:pt>
    <dgm:pt modelId="{4E686EFC-E196-4D7A-A756-FC297DDDE8BA}" type="pres">
      <dgm:prSet presAssocID="{ED6AC186-171C-4792-8303-2B8FF157FAF8}" presName="rootComposite1" presStyleCnt="0"/>
      <dgm:spPr/>
    </dgm:pt>
    <dgm:pt modelId="{D268938E-330D-40F5-9D67-50ADB9A5C129}" type="pres">
      <dgm:prSet presAssocID="{ED6AC186-171C-4792-8303-2B8FF157FAF8}" presName="rootText1" presStyleLbl="node0" presStyleIdx="0" presStyleCnt="1" custScaleX="337124" custScaleY="79095" custLinFactNeighborX="-695" custLinFactNeighborY="-29529">
        <dgm:presLayoutVars>
          <dgm:chPref val="3"/>
        </dgm:presLayoutVars>
      </dgm:prSet>
      <dgm:spPr/>
      <dgm:t>
        <a:bodyPr/>
        <a:lstStyle/>
        <a:p>
          <a:endParaRPr lang="zh-CN" altLang="en-US"/>
        </a:p>
      </dgm:t>
    </dgm:pt>
    <dgm:pt modelId="{3497CA0B-5DE2-449A-A0FE-75DAD178345C}" type="pres">
      <dgm:prSet presAssocID="{ED6AC186-171C-4792-8303-2B8FF157FAF8}" presName="rootConnector1" presStyleLbl="node1" presStyleIdx="0" presStyleCnt="0"/>
      <dgm:spPr/>
      <dgm:t>
        <a:bodyPr/>
        <a:lstStyle/>
        <a:p>
          <a:endParaRPr lang="zh-CN" altLang="en-US"/>
        </a:p>
      </dgm:t>
    </dgm:pt>
    <dgm:pt modelId="{A339D337-8638-42EB-A2EE-08140EB4E17E}" type="pres">
      <dgm:prSet presAssocID="{ED6AC186-171C-4792-8303-2B8FF157FAF8}" presName="hierChild2" presStyleCnt="0"/>
      <dgm:spPr/>
    </dgm:pt>
    <dgm:pt modelId="{58306764-B910-41CC-8002-E1FEE60D4752}" type="pres">
      <dgm:prSet presAssocID="{5CAAC9C2-550D-4B52-84D2-3142CCCDAD77}" presName="Name37" presStyleLbl="parChTrans1D2" presStyleIdx="0" presStyleCnt="4"/>
      <dgm:spPr/>
      <dgm:t>
        <a:bodyPr/>
        <a:lstStyle/>
        <a:p>
          <a:endParaRPr lang="zh-CN" altLang="en-US"/>
        </a:p>
      </dgm:t>
    </dgm:pt>
    <dgm:pt modelId="{F7C6CE39-EA28-4B0D-9E7C-092F24CE4D87}" type="pres">
      <dgm:prSet presAssocID="{1D27347D-A243-4C6C-B040-F60B20FB5A87}" presName="hierRoot2" presStyleCnt="0">
        <dgm:presLayoutVars>
          <dgm:hierBranch val="init"/>
        </dgm:presLayoutVars>
      </dgm:prSet>
      <dgm:spPr/>
    </dgm:pt>
    <dgm:pt modelId="{D7F85B9B-8BC4-41A1-B09B-A0079C152AE9}" type="pres">
      <dgm:prSet presAssocID="{1D27347D-A243-4C6C-B040-F60B20FB5A87}" presName="rootComposite" presStyleCnt="0"/>
      <dgm:spPr/>
    </dgm:pt>
    <dgm:pt modelId="{54CF19F7-8273-43A8-9A96-570B642510F9}" type="pres">
      <dgm:prSet presAssocID="{1D27347D-A243-4C6C-B040-F60B20FB5A87}" presName="rootText" presStyleLbl="node2" presStyleIdx="0" presStyleCnt="3">
        <dgm:presLayoutVars>
          <dgm:chPref val="3"/>
        </dgm:presLayoutVars>
      </dgm:prSet>
      <dgm:spPr/>
      <dgm:t>
        <a:bodyPr/>
        <a:lstStyle/>
        <a:p>
          <a:endParaRPr lang="zh-CN" altLang="en-US"/>
        </a:p>
      </dgm:t>
    </dgm:pt>
    <dgm:pt modelId="{56C0A573-0055-4D9D-BB0F-BC93180FF3F0}" type="pres">
      <dgm:prSet presAssocID="{1D27347D-A243-4C6C-B040-F60B20FB5A87}" presName="rootConnector" presStyleLbl="node2" presStyleIdx="0" presStyleCnt="3"/>
      <dgm:spPr/>
      <dgm:t>
        <a:bodyPr/>
        <a:lstStyle/>
        <a:p>
          <a:endParaRPr lang="zh-CN" altLang="en-US"/>
        </a:p>
      </dgm:t>
    </dgm:pt>
    <dgm:pt modelId="{417A676E-7C2A-4370-A6DD-FF5B8EB04B45}" type="pres">
      <dgm:prSet presAssocID="{1D27347D-A243-4C6C-B040-F60B20FB5A87}" presName="hierChild4" presStyleCnt="0"/>
      <dgm:spPr/>
    </dgm:pt>
    <dgm:pt modelId="{125D4092-174D-4CE4-89D1-34252BD6F859}" type="pres">
      <dgm:prSet presAssocID="{1D27347D-A243-4C6C-B040-F60B20FB5A87}" presName="hierChild5" presStyleCnt="0"/>
      <dgm:spPr/>
    </dgm:pt>
    <dgm:pt modelId="{B2ED0C4B-0871-4DAC-9B6F-B3EA380E1BB5}" type="pres">
      <dgm:prSet presAssocID="{D53C4E99-01E7-4CAA-84E8-BDC812FC8AFA}" presName="Name37" presStyleLbl="parChTrans1D2" presStyleIdx="1" presStyleCnt="4"/>
      <dgm:spPr/>
      <dgm:t>
        <a:bodyPr/>
        <a:lstStyle/>
        <a:p>
          <a:endParaRPr lang="zh-CN" altLang="en-US"/>
        </a:p>
      </dgm:t>
    </dgm:pt>
    <dgm:pt modelId="{A5A0D30D-23FC-4BA1-B932-7B17E81092B6}" type="pres">
      <dgm:prSet presAssocID="{4342C394-645B-406B-9DC4-B94DA8139413}" presName="hierRoot2" presStyleCnt="0">
        <dgm:presLayoutVars>
          <dgm:hierBranch val="init"/>
        </dgm:presLayoutVars>
      </dgm:prSet>
      <dgm:spPr/>
    </dgm:pt>
    <dgm:pt modelId="{B7B2634C-4BDF-4DEB-8873-700F1B07FFA1}" type="pres">
      <dgm:prSet presAssocID="{4342C394-645B-406B-9DC4-B94DA8139413}" presName="rootComposite" presStyleCnt="0"/>
      <dgm:spPr/>
    </dgm:pt>
    <dgm:pt modelId="{61ED039E-56AC-4D18-AD4D-104FBF8589C9}" type="pres">
      <dgm:prSet presAssocID="{4342C394-645B-406B-9DC4-B94DA8139413}" presName="rootText" presStyleLbl="node2" presStyleIdx="1" presStyleCnt="3">
        <dgm:presLayoutVars>
          <dgm:chPref val="3"/>
        </dgm:presLayoutVars>
      </dgm:prSet>
      <dgm:spPr/>
      <dgm:t>
        <a:bodyPr/>
        <a:lstStyle/>
        <a:p>
          <a:endParaRPr lang="zh-CN" altLang="en-US"/>
        </a:p>
      </dgm:t>
    </dgm:pt>
    <dgm:pt modelId="{9CDABA76-A707-451D-BE01-35011B2F3C2F}" type="pres">
      <dgm:prSet presAssocID="{4342C394-645B-406B-9DC4-B94DA8139413}" presName="rootConnector" presStyleLbl="node2" presStyleIdx="1" presStyleCnt="3"/>
      <dgm:spPr/>
      <dgm:t>
        <a:bodyPr/>
        <a:lstStyle/>
        <a:p>
          <a:endParaRPr lang="zh-CN" altLang="en-US"/>
        </a:p>
      </dgm:t>
    </dgm:pt>
    <dgm:pt modelId="{E8EDD422-54B4-42C1-A277-2B8DD5EC569D}" type="pres">
      <dgm:prSet presAssocID="{4342C394-645B-406B-9DC4-B94DA8139413}" presName="hierChild4" presStyleCnt="0"/>
      <dgm:spPr/>
    </dgm:pt>
    <dgm:pt modelId="{205E9B4C-C985-4ABC-9944-3875D0CCC300}" type="pres">
      <dgm:prSet presAssocID="{4342C394-645B-406B-9DC4-B94DA8139413}" presName="hierChild5" presStyleCnt="0"/>
      <dgm:spPr/>
    </dgm:pt>
    <dgm:pt modelId="{3E1D3A54-5693-492B-9105-5A72055A0CE5}" type="pres">
      <dgm:prSet presAssocID="{60BD891D-62EA-4BE9-AF14-8BA802AE2731}" presName="Name37" presStyleLbl="parChTrans1D2" presStyleIdx="2" presStyleCnt="4"/>
      <dgm:spPr/>
      <dgm:t>
        <a:bodyPr/>
        <a:lstStyle/>
        <a:p>
          <a:endParaRPr lang="zh-CN" altLang="en-US"/>
        </a:p>
      </dgm:t>
    </dgm:pt>
    <dgm:pt modelId="{8DB9002D-E744-4C23-969D-E9A062078F59}" type="pres">
      <dgm:prSet presAssocID="{DE92544D-FBF1-4A84-AC3D-325B040DD686}" presName="hierRoot2" presStyleCnt="0">
        <dgm:presLayoutVars>
          <dgm:hierBranch val="init"/>
        </dgm:presLayoutVars>
      </dgm:prSet>
      <dgm:spPr/>
    </dgm:pt>
    <dgm:pt modelId="{556D3E63-E05C-44BD-99A6-E00F7048C9BA}" type="pres">
      <dgm:prSet presAssocID="{DE92544D-FBF1-4A84-AC3D-325B040DD686}" presName="rootComposite" presStyleCnt="0"/>
      <dgm:spPr/>
    </dgm:pt>
    <dgm:pt modelId="{6FD806AD-0A66-470D-955D-6FDDB07F7305}" type="pres">
      <dgm:prSet presAssocID="{DE92544D-FBF1-4A84-AC3D-325B040DD686}" presName="rootText" presStyleLbl="node2" presStyleIdx="2" presStyleCnt="3">
        <dgm:presLayoutVars>
          <dgm:chPref val="3"/>
        </dgm:presLayoutVars>
      </dgm:prSet>
      <dgm:spPr/>
      <dgm:t>
        <a:bodyPr/>
        <a:lstStyle/>
        <a:p>
          <a:endParaRPr lang="zh-CN" altLang="en-US"/>
        </a:p>
      </dgm:t>
    </dgm:pt>
    <dgm:pt modelId="{58CC3F24-E62B-411F-AE79-9A808DDDA022}" type="pres">
      <dgm:prSet presAssocID="{DE92544D-FBF1-4A84-AC3D-325B040DD686}" presName="rootConnector" presStyleLbl="node2" presStyleIdx="2" presStyleCnt="3"/>
      <dgm:spPr/>
      <dgm:t>
        <a:bodyPr/>
        <a:lstStyle/>
        <a:p>
          <a:endParaRPr lang="zh-CN" altLang="en-US"/>
        </a:p>
      </dgm:t>
    </dgm:pt>
    <dgm:pt modelId="{9E65518E-5705-4834-93BF-6AF7DFDADEE1}" type="pres">
      <dgm:prSet presAssocID="{DE92544D-FBF1-4A84-AC3D-325B040DD686}" presName="hierChild4" presStyleCnt="0"/>
      <dgm:spPr/>
    </dgm:pt>
    <dgm:pt modelId="{F88B5A0C-067A-47E8-AE8A-095D1AA56D86}" type="pres">
      <dgm:prSet presAssocID="{DE92544D-FBF1-4A84-AC3D-325B040DD686}" presName="hierChild5" presStyleCnt="0"/>
      <dgm:spPr/>
    </dgm:pt>
    <dgm:pt modelId="{0A1AF102-3BCB-4F5A-86F1-E933A850A056}" type="pres">
      <dgm:prSet presAssocID="{ED6AC186-171C-4792-8303-2B8FF157FAF8}" presName="hierChild3" presStyleCnt="0"/>
      <dgm:spPr/>
    </dgm:pt>
    <dgm:pt modelId="{D9BCC4E9-E6B8-4E94-8C10-5482BF4FEAD7}" type="pres">
      <dgm:prSet presAssocID="{881909EE-65B1-40A2-A357-41B0EA1EEB32}" presName="Name111" presStyleLbl="parChTrans1D2" presStyleIdx="3" presStyleCnt="4"/>
      <dgm:spPr/>
      <dgm:t>
        <a:bodyPr/>
        <a:lstStyle/>
        <a:p>
          <a:endParaRPr lang="zh-CN" altLang="en-US"/>
        </a:p>
      </dgm:t>
    </dgm:pt>
    <dgm:pt modelId="{61D0400C-AD32-4DFD-AD13-1D4595ED3210}" type="pres">
      <dgm:prSet presAssocID="{271488DA-10C4-4624-9085-E9D956F944F9}" presName="hierRoot3" presStyleCnt="0">
        <dgm:presLayoutVars>
          <dgm:hierBranch val="init"/>
        </dgm:presLayoutVars>
      </dgm:prSet>
      <dgm:spPr/>
    </dgm:pt>
    <dgm:pt modelId="{9E8239CD-5341-44D4-AA82-0AE30624928F}" type="pres">
      <dgm:prSet presAssocID="{271488DA-10C4-4624-9085-E9D956F944F9}" presName="rootComposite3" presStyleCnt="0"/>
      <dgm:spPr/>
    </dgm:pt>
    <dgm:pt modelId="{15C6E626-91A1-4A22-B632-29407856300C}" type="pres">
      <dgm:prSet presAssocID="{271488DA-10C4-4624-9085-E9D956F944F9}" presName="rootText3" presStyleLbl="asst1" presStyleIdx="0" presStyleCnt="1" custLinFactNeighborX="130" custLinFactNeighborY="-16302">
        <dgm:presLayoutVars>
          <dgm:chPref val="3"/>
        </dgm:presLayoutVars>
      </dgm:prSet>
      <dgm:spPr/>
      <dgm:t>
        <a:bodyPr/>
        <a:lstStyle/>
        <a:p>
          <a:endParaRPr lang="zh-CN" altLang="en-US"/>
        </a:p>
      </dgm:t>
    </dgm:pt>
    <dgm:pt modelId="{C816B754-DD42-4C76-9A80-3DAC25197C23}" type="pres">
      <dgm:prSet presAssocID="{271488DA-10C4-4624-9085-E9D956F944F9}" presName="rootConnector3" presStyleLbl="asst1" presStyleIdx="0" presStyleCnt="1"/>
      <dgm:spPr/>
      <dgm:t>
        <a:bodyPr/>
        <a:lstStyle/>
        <a:p>
          <a:endParaRPr lang="zh-CN" altLang="en-US"/>
        </a:p>
      </dgm:t>
    </dgm:pt>
    <dgm:pt modelId="{61407F1E-4A31-48BC-8D08-C77B2D9C8B6A}" type="pres">
      <dgm:prSet presAssocID="{271488DA-10C4-4624-9085-E9D956F944F9}" presName="hierChild6" presStyleCnt="0"/>
      <dgm:spPr/>
    </dgm:pt>
    <dgm:pt modelId="{D0013323-49F6-4DBA-8233-51C57249B3B3}" type="pres">
      <dgm:prSet presAssocID="{271488DA-10C4-4624-9085-E9D956F944F9}" presName="hierChild7" presStyleCnt="0"/>
      <dgm:spPr/>
    </dgm:pt>
  </dgm:ptLst>
  <dgm:cxnLst>
    <dgm:cxn modelId="{88793204-30A6-4CAD-9B87-F4D12B86207A}" srcId="{ED6AC186-171C-4792-8303-2B8FF157FAF8}" destId="{271488DA-10C4-4624-9085-E9D956F944F9}" srcOrd="0" destOrd="0" parTransId="{881909EE-65B1-40A2-A357-41B0EA1EEB32}" sibTransId="{0399579A-C653-4F10-BAD4-CBD2DF6645E4}"/>
    <dgm:cxn modelId="{94CE2BB7-DEBA-4F3B-9433-62261B31D826}" type="presOf" srcId="{DE92544D-FBF1-4A84-AC3D-325B040DD686}" destId="{58CC3F24-E62B-411F-AE79-9A808DDDA022}" srcOrd="1" destOrd="0" presId="urn:microsoft.com/office/officeart/2005/8/layout/orgChart1"/>
    <dgm:cxn modelId="{8656D004-FDDE-4E8A-8388-24EA2D5F4F93}" type="presOf" srcId="{60BD891D-62EA-4BE9-AF14-8BA802AE2731}" destId="{3E1D3A54-5693-492B-9105-5A72055A0CE5}" srcOrd="0" destOrd="0" presId="urn:microsoft.com/office/officeart/2005/8/layout/orgChart1"/>
    <dgm:cxn modelId="{69338DFD-6089-4615-BD06-03FCE49499C7}" type="presOf" srcId="{6A7F3C5E-F21D-4BFA-8B76-CAE97A867D45}" destId="{1574E68F-7D72-4F33-A56B-0F62CA509211}" srcOrd="0" destOrd="0" presId="urn:microsoft.com/office/officeart/2005/8/layout/orgChart1"/>
    <dgm:cxn modelId="{CE2981C0-8422-4CA1-80E2-440ACE3B87FF}" type="presOf" srcId="{881909EE-65B1-40A2-A357-41B0EA1EEB32}" destId="{D9BCC4E9-E6B8-4E94-8C10-5482BF4FEAD7}" srcOrd="0" destOrd="0" presId="urn:microsoft.com/office/officeart/2005/8/layout/orgChart1"/>
    <dgm:cxn modelId="{096B40DB-DC02-45F5-ACB4-65FEA8911109}" type="presOf" srcId="{4342C394-645B-406B-9DC4-B94DA8139413}" destId="{9CDABA76-A707-451D-BE01-35011B2F3C2F}" srcOrd="1" destOrd="0" presId="urn:microsoft.com/office/officeart/2005/8/layout/orgChart1"/>
    <dgm:cxn modelId="{BFFC6B7E-187A-420C-8147-19D2E8378176}" type="presOf" srcId="{ED6AC186-171C-4792-8303-2B8FF157FAF8}" destId="{3497CA0B-5DE2-449A-A0FE-75DAD178345C}" srcOrd="1" destOrd="0" presId="urn:microsoft.com/office/officeart/2005/8/layout/orgChart1"/>
    <dgm:cxn modelId="{B783F46A-472D-4C7D-A910-38107199EA80}" type="presOf" srcId="{4342C394-645B-406B-9DC4-B94DA8139413}" destId="{61ED039E-56AC-4D18-AD4D-104FBF8589C9}" srcOrd="0" destOrd="0" presId="urn:microsoft.com/office/officeart/2005/8/layout/orgChart1"/>
    <dgm:cxn modelId="{34BF418F-EC42-4403-8987-96EC3A554CE4}" type="presOf" srcId="{ED6AC186-171C-4792-8303-2B8FF157FAF8}" destId="{D268938E-330D-40F5-9D67-50ADB9A5C129}" srcOrd="0" destOrd="0" presId="urn:microsoft.com/office/officeart/2005/8/layout/orgChart1"/>
    <dgm:cxn modelId="{C2D81688-F7D5-4226-8721-5D2E6E8A01F2}" type="presOf" srcId="{5CAAC9C2-550D-4B52-84D2-3142CCCDAD77}" destId="{58306764-B910-41CC-8002-E1FEE60D4752}" srcOrd="0" destOrd="0" presId="urn:microsoft.com/office/officeart/2005/8/layout/orgChart1"/>
    <dgm:cxn modelId="{AE555876-5810-43C9-B07B-057177B8CAF1}" srcId="{ED6AC186-171C-4792-8303-2B8FF157FAF8}" destId="{DE92544D-FBF1-4A84-AC3D-325B040DD686}" srcOrd="3" destOrd="0" parTransId="{60BD891D-62EA-4BE9-AF14-8BA802AE2731}" sibTransId="{E0283636-F953-43A4-9F55-8AF9EF1D376D}"/>
    <dgm:cxn modelId="{93A7109A-DE21-452B-BFC0-27CB1A060031}" type="presOf" srcId="{D53C4E99-01E7-4CAA-84E8-BDC812FC8AFA}" destId="{B2ED0C4B-0871-4DAC-9B6F-B3EA380E1BB5}" srcOrd="0" destOrd="0" presId="urn:microsoft.com/office/officeart/2005/8/layout/orgChart1"/>
    <dgm:cxn modelId="{9AF57F7D-ECD7-4514-BFB6-5767FE188A68}" type="presOf" srcId="{271488DA-10C4-4624-9085-E9D956F944F9}" destId="{15C6E626-91A1-4A22-B632-29407856300C}" srcOrd="0" destOrd="0" presId="urn:microsoft.com/office/officeart/2005/8/layout/orgChart1"/>
    <dgm:cxn modelId="{E30674AE-5EC0-4FEE-BFEB-E30698E73FC9}" type="presOf" srcId="{DE92544D-FBF1-4A84-AC3D-325B040DD686}" destId="{6FD806AD-0A66-470D-955D-6FDDB07F7305}" srcOrd="0" destOrd="0" presId="urn:microsoft.com/office/officeart/2005/8/layout/orgChart1"/>
    <dgm:cxn modelId="{765F1E52-507F-477F-A7FA-B5305C59A8A2}" srcId="{6A7F3C5E-F21D-4BFA-8B76-CAE97A867D45}" destId="{ED6AC186-171C-4792-8303-2B8FF157FAF8}" srcOrd="0" destOrd="0" parTransId="{4E514D06-6734-4D7A-B05E-30270FEBC15E}" sibTransId="{9347FB32-8558-4705-B6D6-52F735731112}"/>
    <dgm:cxn modelId="{5ABDBC09-6460-473C-A11F-2B088B30FCA4}" srcId="{ED6AC186-171C-4792-8303-2B8FF157FAF8}" destId="{4342C394-645B-406B-9DC4-B94DA8139413}" srcOrd="2" destOrd="0" parTransId="{D53C4E99-01E7-4CAA-84E8-BDC812FC8AFA}" sibTransId="{A595FE69-C19D-4BA8-9745-8E002E31648F}"/>
    <dgm:cxn modelId="{802A2891-A41D-488D-81F7-4A33F4257634}" type="presOf" srcId="{271488DA-10C4-4624-9085-E9D956F944F9}" destId="{C816B754-DD42-4C76-9A80-3DAC25197C23}" srcOrd="1" destOrd="0" presId="urn:microsoft.com/office/officeart/2005/8/layout/orgChart1"/>
    <dgm:cxn modelId="{7B958980-1CEC-4972-9B08-5B3A410B5E47}" type="presOf" srcId="{1D27347D-A243-4C6C-B040-F60B20FB5A87}" destId="{54CF19F7-8273-43A8-9A96-570B642510F9}" srcOrd="0" destOrd="0" presId="urn:microsoft.com/office/officeart/2005/8/layout/orgChart1"/>
    <dgm:cxn modelId="{3D0A2F32-AC88-4781-9AE0-C003D2853929}" type="presOf" srcId="{1D27347D-A243-4C6C-B040-F60B20FB5A87}" destId="{56C0A573-0055-4D9D-BB0F-BC93180FF3F0}" srcOrd="1" destOrd="0" presId="urn:microsoft.com/office/officeart/2005/8/layout/orgChart1"/>
    <dgm:cxn modelId="{6FD8AE60-2A36-488C-9ECA-6654AF6D2525}" srcId="{ED6AC186-171C-4792-8303-2B8FF157FAF8}" destId="{1D27347D-A243-4C6C-B040-F60B20FB5A87}" srcOrd="1" destOrd="0" parTransId="{5CAAC9C2-550D-4B52-84D2-3142CCCDAD77}" sibTransId="{A7BAB890-CF32-41C4-A11E-2714E063EA88}"/>
    <dgm:cxn modelId="{C710C5E4-6BCF-4EC2-B426-47B6DDD8AF98}" type="presParOf" srcId="{1574E68F-7D72-4F33-A56B-0F62CA509211}" destId="{E8600C51-788B-41B1-AE62-F67D62CDD04E}" srcOrd="0" destOrd="0" presId="urn:microsoft.com/office/officeart/2005/8/layout/orgChart1"/>
    <dgm:cxn modelId="{FB063723-FC1E-4FE1-B0D6-279F3162B923}" type="presParOf" srcId="{E8600C51-788B-41B1-AE62-F67D62CDD04E}" destId="{4E686EFC-E196-4D7A-A756-FC297DDDE8BA}" srcOrd="0" destOrd="0" presId="urn:microsoft.com/office/officeart/2005/8/layout/orgChart1"/>
    <dgm:cxn modelId="{AA5D9D66-A4FB-4DAB-81F1-4F8FA9A76916}" type="presParOf" srcId="{4E686EFC-E196-4D7A-A756-FC297DDDE8BA}" destId="{D268938E-330D-40F5-9D67-50ADB9A5C129}" srcOrd="0" destOrd="0" presId="urn:microsoft.com/office/officeart/2005/8/layout/orgChart1"/>
    <dgm:cxn modelId="{EC2E8C43-4D8B-4E31-AF07-4C1D6FC2B722}" type="presParOf" srcId="{4E686EFC-E196-4D7A-A756-FC297DDDE8BA}" destId="{3497CA0B-5DE2-449A-A0FE-75DAD178345C}" srcOrd="1" destOrd="0" presId="urn:microsoft.com/office/officeart/2005/8/layout/orgChart1"/>
    <dgm:cxn modelId="{0E116929-4E3F-49CD-BACA-0330DBC9CA67}" type="presParOf" srcId="{E8600C51-788B-41B1-AE62-F67D62CDD04E}" destId="{A339D337-8638-42EB-A2EE-08140EB4E17E}" srcOrd="1" destOrd="0" presId="urn:microsoft.com/office/officeart/2005/8/layout/orgChart1"/>
    <dgm:cxn modelId="{25F5B65C-BD0E-4AB6-8CD4-6627A431CEA2}" type="presParOf" srcId="{A339D337-8638-42EB-A2EE-08140EB4E17E}" destId="{58306764-B910-41CC-8002-E1FEE60D4752}" srcOrd="0" destOrd="0" presId="urn:microsoft.com/office/officeart/2005/8/layout/orgChart1"/>
    <dgm:cxn modelId="{739FEB20-6D3C-451E-9AB8-EF1A27C0A338}" type="presParOf" srcId="{A339D337-8638-42EB-A2EE-08140EB4E17E}" destId="{F7C6CE39-EA28-4B0D-9E7C-092F24CE4D87}" srcOrd="1" destOrd="0" presId="urn:microsoft.com/office/officeart/2005/8/layout/orgChart1"/>
    <dgm:cxn modelId="{E26A9ACB-3A68-4965-A923-91F997DAFDE0}" type="presParOf" srcId="{F7C6CE39-EA28-4B0D-9E7C-092F24CE4D87}" destId="{D7F85B9B-8BC4-41A1-B09B-A0079C152AE9}" srcOrd="0" destOrd="0" presId="urn:microsoft.com/office/officeart/2005/8/layout/orgChart1"/>
    <dgm:cxn modelId="{D3D201F6-262B-4D68-976B-035ACFE5385A}" type="presParOf" srcId="{D7F85B9B-8BC4-41A1-B09B-A0079C152AE9}" destId="{54CF19F7-8273-43A8-9A96-570B642510F9}" srcOrd="0" destOrd="0" presId="urn:microsoft.com/office/officeart/2005/8/layout/orgChart1"/>
    <dgm:cxn modelId="{F1C60C86-F8C0-4D9F-B458-E2656D763AF4}" type="presParOf" srcId="{D7F85B9B-8BC4-41A1-B09B-A0079C152AE9}" destId="{56C0A573-0055-4D9D-BB0F-BC93180FF3F0}" srcOrd="1" destOrd="0" presId="urn:microsoft.com/office/officeart/2005/8/layout/orgChart1"/>
    <dgm:cxn modelId="{3060C78C-2B6E-4C5B-B084-15C951CBDB5A}" type="presParOf" srcId="{F7C6CE39-EA28-4B0D-9E7C-092F24CE4D87}" destId="{417A676E-7C2A-4370-A6DD-FF5B8EB04B45}" srcOrd="1" destOrd="0" presId="urn:microsoft.com/office/officeart/2005/8/layout/orgChart1"/>
    <dgm:cxn modelId="{7C0EACEF-9FDB-402A-9D44-945CC7E576E7}" type="presParOf" srcId="{F7C6CE39-EA28-4B0D-9E7C-092F24CE4D87}" destId="{125D4092-174D-4CE4-89D1-34252BD6F859}" srcOrd="2" destOrd="0" presId="urn:microsoft.com/office/officeart/2005/8/layout/orgChart1"/>
    <dgm:cxn modelId="{F2ACB644-8BC7-4245-9B3B-6119A7F1EC98}" type="presParOf" srcId="{A339D337-8638-42EB-A2EE-08140EB4E17E}" destId="{B2ED0C4B-0871-4DAC-9B6F-B3EA380E1BB5}" srcOrd="2" destOrd="0" presId="urn:microsoft.com/office/officeart/2005/8/layout/orgChart1"/>
    <dgm:cxn modelId="{07A6C18B-18B0-42A3-94DF-B2C7F50752D1}" type="presParOf" srcId="{A339D337-8638-42EB-A2EE-08140EB4E17E}" destId="{A5A0D30D-23FC-4BA1-B932-7B17E81092B6}" srcOrd="3" destOrd="0" presId="urn:microsoft.com/office/officeart/2005/8/layout/orgChart1"/>
    <dgm:cxn modelId="{612C5D72-037F-49C7-89F5-CFB0CECF0F51}" type="presParOf" srcId="{A5A0D30D-23FC-4BA1-B932-7B17E81092B6}" destId="{B7B2634C-4BDF-4DEB-8873-700F1B07FFA1}" srcOrd="0" destOrd="0" presId="urn:microsoft.com/office/officeart/2005/8/layout/orgChart1"/>
    <dgm:cxn modelId="{E9E21835-0E95-4061-A6F4-CC664DC01C60}" type="presParOf" srcId="{B7B2634C-4BDF-4DEB-8873-700F1B07FFA1}" destId="{61ED039E-56AC-4D18-AD4D-104FBF8589C9}" srcOrd="0" destOrd="0" presId="urn:microsoft.com/office/officeart/2005/8/layout/orgChart1"/>
    <dgm:cxn modelId="{85F7CC39-B958-4FF8-A818-DD75C37F8F89}" type="presParOf" srcId="{B7B2634C-4BDF-4DEB-8873-700F1B07FFA1}" destId="{9CDABA76-A707-451D-BE01-35011B2F3C2F}" srcOrd="1" destOrd="0" presId="urn:microsoft.com/office/officeart/2005/8/layout/orgChart1"/>
    <dgm:cxn modelId="{0FCBF8AF-E37F-41B5-B3CF-BCBB644CB5C9}" type="presParOf" srcId="{A5A0D30D-23FC-4BA1-B932-7B17E81092B6}" destId="{E8EDD422-54B4-42C1-A277-2B8DD5EC569D}" srcOrd="1" destOrd="0" presId="urn:microsoft.com/office/officeart/2005/8/layout/orgChart1"/>
    <dgm:cxn modelId="{FDFC3D46-BA04-4ED2-9FE1-E7525D457B1D}" type="presParOf" srcId="{A5A0D30D-23FC-4BA1-B932-7B17E81092B6}" destId="{205E9B4C-C985-4ABC-9944-3875D0CCC300}" srcOrd="2" destOrd="0" presId="urn:microsoft.com/office/officeart/2005/8/layout/orgChart1"/>
    <dgm:cxn modelId="{C19224E8-4DB5-4A43-88E3-F4C9B1066218}" type="presParOf" srcId="{A339D337-8638-42EB-A2EE-08140EB4E17E}" destId="{3E1D3A54-5693-492B-9105-5A72055A0CE5}" srcOrd="4" destOrd="0" presId="urn:microsoft.com/office/officeart/2005/8/layout/orgChart1"/>
    <dgm:cxn modelId="{940AC9B8-AC69-4EDE-933A-9B6385E59396}" type="presParOf" srcId="{A339D337-8638-42EB-A2EE-08140EB4E17E}" destId="{8DB9002D-E744-4C23-969D-E9A062078F59}" srcOrd="5" destOrd="0" presId="urn:microsoft.com/office/officeart/2005/8/layout/orgChart1"/>
    <dgm:cxn modelId="{92B02815-7575-49EE-9C49-23F34B41D6BB}" type="presParOf" srcId="{8DB9002D-E744-4C23-969D-E9A062078F59}" destId="{556D3E63-E05C-44BD-99A6-E00F7048C9BA}" srcOrd="0" destOrd="0" presId="urn:microsoft.com/office/officeart/2005/8/layout/orgChart1"/>
    <dgm:cxn modelId="{ABC1E4EA-35DE-4F19-9366-7456F51B6922}" type="presParOf" srcId="{556D3E63-E05C-44BD-99A6-E00F7048C9BA}" destId="{6FD806AD-0A66-470D-955D-6FDDB07F7305}" srcOrd="0" destOrd="0" presId="urn:microsoft.com/office/officeart/2005/8/layout/orgChart1"/>
    <dgm:cxn modelId="{422A1AC4-16B1-4C9E-9543-827E11A4A816}" type="presParOf" srcId="{556D3E63-E05C-44BD-99A6-E00F7048C9BA}" destId="{58CC3F24-E62B-411F-AE79-9A808DDDA022}" srcOrd="1" destOrd="0" presId="urn:microsoft.com/office/officeart/2005/8/layout/orgChart1"/>
    <dgm:cxn modelId="{7950CD26-C332-463F-8986-854F7C707437}" type="presParOf" srcId="{8DB9002D-E744-4C23-969D-E9A062078F59}" destId="{9E65518E-5705-4834-93BF-6AF7DFDADEE1}" srcOrd="1" destOrd="0" presId="urn:microsoft.com/office/officeart/2005/8/layout/orgChart1"/>
    <dgm:cxn modelId="{E4BFAF6E-141E-4E42-A84B-8C748A5A59ED}" type="presParOf" srcId="{8DB9002D-E744-4C23-969D-E9A062078F59}" destId="{F88B5A0C-067A-47E8-AE8A-095D1AA56D86}" srcOrd="2" destOrd="0" presId="urn:microsoft.com/office/officeart/2005/8/layout/orgChart1"/>
    <dgm:cxn modelId="{FB18D53A-163D-4F60-8562-92716B7525D1}" type="presParOf" srcId="{E8600C51-788B-41B1-AE62-F67D62CDD04E}" destId="{0A1AF102-3BCB-4F5A-86F1-E933A850A056}" srcOrd="2" destOrd="0" presId="urn:microsoft.com/office/officeart/2005/8/layout/orgChart1"/>
    <dgm:cxn modelId="{9B26E8B0-CE03-4006-8351-E05AD9F897F4}" type="presParOf" srcId="{0A1AF102-3BCB-4F5A-86F1-E933A850A056}" destId="{D9BCC4E9-E6B8-4E94-8C10-5482BF4FEAD7}" srcOrd="0" destOrd="0" presId="urn:microsoft.com/office/officeart/2005/8/layout/orgChart1"/>
    <dgm:cxn modelId="{647AE769-B4B0-4E5C-8116-41AC637FD58D}" type="presParOf" srcId="{0A1AF102-3BCB-4F5A-86F1-E933A850A056}" destId="{61D0400C-AD32-4DFD-AD13-1D4595ED3210}" srcOrd="1" destOrd="0" presId="urn:microsoft.com/office/officeart/2005/8/layout/orgChart1"/>
    <dgm:cxn modelId="{21D0A420-BE93-4304-B207-04B7096B9671}" type="presParOf" srcId="{61D0400C-AD32-4DFD-AD13-1D4595ED3210}" destId="{9E8239CD-5341-44D4-AA82-0AE30624928F}" srcOrd="0" destOrd="0" presId="urn:microsoft.com/office/officeart/2005/8/layout/orgChart1"/>
    <dgm:cxn modelId="{804E7A2E-F366-4CC5-97CC-DAB6480082ED}" type="presParOf" srcId="{9E8239CD-5341-44D4-AA82-0AE30624928F}" destId="{15C6E626-91A1-4A22-B632-29407856300C}" srcOrd="0" destOrd="0" presId="urn:microsoft.com/office/officeart/2005/8/layout/orgChart1"/>
    <dgm:cxn modelId="{4445EC6F-41B6-4CE3-9C6B-90DBABF58CC0}" type="presParOf" srcId="{9E8239CD-5341-44D4-AA82-0AE30624928F}" destId="{C816B754-DD42-4C76-9A80-3DAC25197C23}" srcOrd="1" destOrd="0" presId="urn:microsoft.com/office/officeart/2005/8/layout/orgChart1"/>
    <dgm:cxn modelId="{2013DF1C-0F74-40A2-8D34-0CAC07BD77A0}" type="presParOf" srcId="{61D0400C-AD32-4DFD-AD13-1D4595ED3210}" destId="{61407F1E-4A31-48BC-8D08-C77B2D9C8B6A}" srcOrd="1" destOrd="0" presId="urn:microsoft.com/office/officeart/2005/8/layout/orgChart1"/>
    <dgm:cxn modelId="{C4B24CA9-0540-41B9-95F5-00D75C14E309}" type="presParOf" srcId="{61D0400C-AD32-4DFD-AD13-1D4595ED3210}" destId="{D0013323-49F6-4DBA-8233-51C57249B3B3}"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宋体"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ea typeface="宋体" charset="-122"/>
              </a:defRPr>
            </a:lvl1pPr>
          </a:lstStyle>
          <a:p>
            <a:pPr>
              <a:defRPr/>
            </a:pPr>
            <a:fld id="{BCEE1B52-ACF7-45F1-B540-F753B4180CFE}" type="datetimeFigureOut">
              <a:rPr lang="zh-CN" altLang="en-US"/>
              <a:pPr>
                <a:defRPr/>
              </a:pPr>
              <a:t>2014/3/19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宋体"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宋体" charset="-122"/>
              </a:defRPr>
            </a:lvl1pPr>
          </a:lstStyle>
          <a:p>
            <a:pPr>
              <a:defRPr/>
            </a:pPr>
            <a:fld id="{760F3C54-13FA-46A7-813A-EACA4A0888A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幻灯片图像占位符 1"/>
          <p:cNvSpPr>
            <a:spLocks noGrp="1" noRot="1" noChangeAspect="1" noTextEdit="1"/>
          </p:cNvSpPr>
          <p:nvPr>
            <p:ph type="sldImg"/>
          </p:nvPr>
        </p:nvSpPr>
        <p:spPr bwMode="auto">
          <a:noFill/>
          <a:ln>
            <a:solidFill>
              <a:srgbClr val="000000"/>
            </a:solidFill>
            <a:miter lim="800000"/>
            <a:headEnd/>
            <a:tailEnd/>
          </a:ln>
        </p:spPr>
      </p:sp>
      <p:sp>
        <p:nvSpPr>
          <p:cNvPr id="13005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005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61D743-514B-467C-8E88-968B42F962CC}" type="slidenum">
              <a:rPr lang="zh-CN" altLang="en-US" smtClean="0">
                <a:latin typeface="Arial" pitchFamily="34" charset="0"/>
                <a:ea typeface="宋体" pitchFamily="2" charset="-122"/>
              </a:rPr>
              <a:pPr/>
              <a:t>10</a:t>
            </a:fld>
            <a:endParaRPr lang="zh-CN" altLang="en-US" smtClean="0">
              <a:latin typeface="Arial" pitchFamily="34" charset="0"/>
              <a:ea typeface="宋体"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幻灯片图像占位符 1"/>
          <p:cNvSpPr>
            <a:spLocks noGrp="1" noRot="1" noChangeAspect="1" noTextEdit="1"/>
          </p:cNvSpPr>
          <p:nvPr>
            <p:ph type="sldImg"/>
          </p:nvPr>
        </p:nvSpPr>
        <p:spPr bwMode="auto">
          <a:noFill/>
          <a:ln>
            <a:solidFill>
              <a:srgbClr val="000000"/>
            </a:solidFill>
            <a:miter lim="800000"/>
            <a:headEnd/>
            <a:tailEnd/>
          </a:ln>
        </p:spPr>
      </p:sp>
      <p:sp>
        <p:nvSpPr>
          <p:cNvPr id="13005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005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61D743-514B-467C-8E88-968B42F962CC}" type="slidenum">
              <a:rPr lang="zh-CN" altLang="en-US" smtClean="0">
                <a:latin typeface="Arial" pitchFamily="34" charset="0"/>
                <a:ea typeface="宋体" pitchFamily="2" charset="-122"/>
              </a:rPr>
              <a:pPr/>
              <a:t>12</a:t>
            </a:fld>
            <a:endParaRPr lang="zh-CN" altLang="en-US" smtClean="0">
              <a:latin typeface="Arial" pitchFamily="34" charset="0"/>
              <a:ea typeface="宋体"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幻灯片图像占位符 1"/>
          <p:cNvSpPr>
            <a:spLocks noGrp="1" noRot="1" noChangeAspect="1" noTextEdit="1"/>
          </p:cNvSpPr>
          <p:nvPr>
            <p:ph type="sldImg"/>
          </p:nvPr>
        </p:nvSpPr>
        <p:spPr bwMode="auto">
          <a:noFill/>
          <a:ln>
            <a:solidFill>
              <a:srgbClr val="000000"/>
            </a:solidFill>
            <a:miter lim="800000"/>
            <a:headEnd/>
            <a:tailEnd/>
          </a:ln>
        </p:spPr>
      </p:sp>
      <p:sp>
        <p:nvSpPr>
          <p:cNvPr id="13005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005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61D743-514B-467C-8E88-968B42F962CC}" type="slidenum">
              <a:rPr lang="zh-CN" altLang="en-US" smtClean="0">
                <a:latin typeface="Arial" pitchFamily="34" charset="0"/>
                <a:ea typeface="宋体" pitchFamily="2" charset="-122"/>
              </a:rPr>
              <a:pPr/>
              <a:t>13</a:t>
            </a:fld>
            <a:endParaRPr lang="zh-CN" altLang="en-US" smtClean="0">
              <a:latin typeface="Arial" pitchFamily="34" charset="0"/>
              <a:ea typeface="宋体"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幻灯片图像占位符 1"/>
          <p:cNvSpPr>
            <a:spLocks noGrp="1" noRot="1" noChangeAspect="1" noTextEdit="1"/>
          </p:cNvSpPr>
          <p:nvPr>
            <p:ph type="sldImg"/>
          </p:nvPr>
        </p:nvSpPr>
        <p:spPr bwMode="auto">
          <a:noFill/>
          <a:ln>
            <a:solidFill>
              <a:srgbClr val="000000"/>
            </a:solidFill>
            <a:miter lim="800000"/>
            <a:headEnd/>
            <a:tailEnd/>
          </a:ln>
        </p:spPr>
      </p:sp>
      <p:sp>
        <p:nvSpPr>
          <p:cNvPr id="13005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005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61D743-514B-467C-8E88-968B42F962CC}" type="slidenum">
              <a:rPr lang="zh-CN" altLang="en-US" smtClean="0">
                <a:latin typeface="Arial" pitchFamily="34" charset="0"/>
                <a:ea typeface="宋体" pitchFamily="2" charset="-122"/>
              </a:rPr>
              <a:pPr/>
              <a:t>14</a:t>
            </a:fld>
            <a:endParaRPr lang="zh-CN" altLang="en-US" smtClean="0">
              <a:latin typeface="Arial" pitchFamily="34" charset="0"/>
              <a:ea typeface="宋体"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幻灯片图像占位符 1"/>
          <p:cNvSpPr>
            <a:spLocks noGrp="1" noRot="1" noChangeAspect="1" noTextEdit="1"/>
          </p:cNvSpPr>
          <p:nvPr>
            <p:ph type="sldImg"/>
          </p:nvPr>
        </p:nvSpPr>
        <p:spPr bwMode="auto">
          <a:noFill/>
          <a:ln>
            <a:solidFill>
              <a:srgbClr val="000000"/>
            </a:solidFill>
            <a:miter lim="800000"/>
            <a:headEnd/>
            <a:tailEnd/>
          </a:ln>
        </p:spPr>
      </p:sp>
      <p:sp>
        <p:nvSpPr>
          <p:cNvPr id="16179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6179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4D6E28-A5D2-4C7B-8EC8-5CA8F8D2A909}" type="slidenum">
              <a:rPr lang="zh-CN" altLang="en-US" smtClean="0">
                <a:latin typeface="Arial" pitchFamily="34" charset="0"/>
                <a:ea typeface="宋体" pitchFamily="2" charset="-122"/>
              </a:rPr>
              <a:pPr/>
              <a:t>35</a:t>
            </a:fld>
            <a:endParaRPr lang="zh-CN" altLang="en-US" smtClean="0">
              <a:latin typeface="Arial" pitchFamily="34" charset="0"/>
              <a:ea typeface="宋体"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zh-CN" altLang="en-US">
              <a:latin typeface="Arial" charset="0"/>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zh-CN" altLang="en-US">
              <a:latin typeface="Arial" charset="0"/>
            </a:endParaRPr>
          </a:p>
        </p:txBody>
      </p:sp>
      <p:sp>
        <p:nvSpPr>
          <p:cNvPr id="8194" name="Rectangle 2"/>
          <p:cNvSpPr>
            <a:spLocks noGrp="1" noChangeArrowheads="1"/>
          </p:cNvSpPr>
          <p:nvPr>
            <p:ph type="ctrTitle"/>
          </p:nvPr>
        </p:nvSpPr>
        <p:spPr>
          <a:xfrm>
            <a:off x="914400" y="1524000"/>
            <a:ext cx="7623175" cy="1752600"/>
          </a:xfrm>
        </p:spPr>
        <p:txBody>
          <a:bodyPr/>
          <a:lstStyle>
            <a:lvl1pPr>
              <a:defRPr sz="5000"/>
            </a:lvl1pPr>
          </a:lstStyle>
          <a:p>
            <a:r>
              <a:rPr lang="zh-CN" altLang="en-US"/>
              <a:t>单击此处编辑母版标题样式</a:t>
            </a:r>
          </a:p>
        </p:txBody>
      </p:sp>
      <p:sp>
        <p:nvSpPr>
          <p:cNvPr id="819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zh-CN" altLang="en-US"/>
              <a:t>单击此处编辑母版副标题样式</a:t>
            </a:r>
          </a:p>
        </p:txBody>
      </p:sp>
      <p:sp>
        <p:nvSpPr>
          <p:cNvPr id="6" name="Rectangle 4"/>
          <p:cNvSpPr>
            <a:spLocks noGrp="1" noChangeArrowheads="1"/>
          </p:cNvSpPr>
          <p:nvPr>
            <p:ph type="dt" sz="half" idx="10"/>
          </p:nvPr>
        </p:nvSpPr>
        <p:spPr/>
        <p:txBody>
          <a:bodyPr/>
          <a:lstStyle>
            <a:lvl1pPr>
              <a:defRPr/>
            </a:lvl1pPr>
          </a:lstStyle>
          <a:p>
            <a:pPr>
              <a:defRPr/>
            </a:pPr>
            <a:endParaRPr lang="en-US" altLang="zh-CN"/>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zh-CN"/>
          </a:p>
        </p:txBody>
      </p:sp>
      <p:sp>
        <p:nvSpPr>
          <p:cNvPr id="8" name="Rectangle 6"/>
          <p:cNvSpPr>
            <a:spLocks noGrp="1" noChangeArrowheads="1"/>
          </p:cNvSpPr>
          <p:nvPr>
            <p:ph type="sldNum" sz="quarter" idx="12"/>
          </p:nvPr>
        </p:nvSpPr>
        <p:spPr/>
        <p:txBody>
          <a:bodyPr/>
          <a:lstStyle>
            <a:lvl1pPr>
              <a:defRPr/>
            </a:lvl1pPr>
          </a:lstStyle>
          <a:p>
            <a:pPr>
              <a:defRPr/>
            </a:pPr>
            <a:fld id="{1622B4A5-4C1C-4AB5-8BBE-3FABADD19183}" type="slidenum">
              <a:rPr lang="en-US" altLang="zh-CN"/>
              <a:pPr>
                <a:defRPr/>
              </a:pPr>
              <a:t>‹#›</a:t>
            </a:fld>
            <a:endParaRPr lang="en-US" altLang="zh-C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2FEB694B-79F9-4E8B-8C7A-36AC180244D6}" type="slidenum">
              <a:rPr lang="en-US" altLang="zh-CN"/>
              <a:pPr>
                <a:defRPr/>
              </a:pPr>
              <a:t>‹#›</a:t>
            </a:fld>
            <a:endParaRPr lang="en-US" altLang="zh-C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9558B316-9302-43CB-AFCC-EA1D0899E2D8}" type="slidenum">
              <a:rPr lang="en-US" altLang="zh-CN"/>
              <a:pPr>
                <a:defRPr/>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F4553C19-3668-4775-8E30-E80E250D1F45}" type="slidenum">
              <a:rPr lang="en-US" altLang="zh-CN"/>
              <a:pPr>
                <a:defRPr/>
              </a:pPr>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858C6440-5905-4641-AB1B-023AD5BB4948}" type="slidenum">
              <a:rPr lang="en-US" altLang="zh-CN"/>
              <a:pPr>
                <a:defRPr/>
              </a:pPr>
              <a:t>‹#›</a:t>
            </a:fld>
            <a:endParaRPr lang="en-US" altLang="zh-C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63544E2B-12A6-471C-A31B-47AAEA31BCA8}" type="slidenum">
              <a:rPr lang="en-US" altLang="zh-CN"/>
              <a:pPr>
                <a:defRPr/>
              </a:pPr>
              <a:t>‹#›</a:t>
            </a:fld>
            <a:endParaRPr lang="en-US" altLang="zh-C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9B05CF96-3C75-421B-90D4-1C46F1264857}" type="slidenum">
              <a:rPr lang="en-US" altLang="zh-CN"/>
              <a:pPr>
                <a:defRPr/>
              </a:pPr>
              <a:t>‹#›</a:t>
            </a:fld>
            <a:endParaRPr lang="en-US" altLang="zh-C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68E9F23C-7C8D-4401-8816-BA1CD2D9EF9C}" type="slidenum">
              <a:rPr lang="en-US" altLang="zh-CN"/>
              <a:pPr>
                <a:defRPr/>
              </a:pPr>
              <a:t>‹#›</a:t>
            </a:fld>
            <a:endParaRPr lang="en-US" altLang="zh-C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E7171EF4-7B6B-470A-A3F1-24155E7E95C1}" type="slidenum">
              <a:rPr lang="en-US" altLang="zh-CN"/>
              <a:pPr>
                <a:defRPr/>
              </a:pPr>
              <a:t>‹#›</a:t>
            </a:fld>
            <a:endParaRPr lang="en-US" altLang="zh-C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EC15EA4D-7742-4EE9-AFFA-022BEA63D290}" type="slidenum">
              <a:rPr lang="en-US" altLang="zh-CN"/>
              <a:pPr>
                <a:defRPr/>
              </a:pPr>
              <a:t>‹#›</a:t>
            </a:fld>
            <a:endParaRPr lang="en-US"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C95C58F9-9AD7-42F0-A476-2C1FCE4B7819}" type="slidenum">
              <a:rPr lang="en-US" altLang="zh-CN"/>
              <a:pPr>
                <a:defRPr/>
              </a:pPr>
              <a:t>‹#›</a:t>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17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ea typeface="宋体" pitchFamily="2" charset="-122"/>
              </a:defRPr>
            </a:lvl1pPr>
          </a:lstStyle>
          <a:p>
            <a:pPr>
              <a:defRPr/>
            </a:pPr>
            <a:endParaRPr lang="en-US" altLang="zh-CN"/>
          </a:p>
        </p:txBody>
      </p:sp>
      <p:sp>
        <p:nvSpPr>
          <p:cNvPr id="717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ea typeface="宋体" pitchFamily="2" charset="-122"/>
              </a:defRPr>
            </a:lvl1pPr>
          </a:lstStyle>
          <a:p>
            <a:pPr>
              <a:defRPr/>
            </a:pPr>
            <a:endParaRPr lang="en-US" altLang="zh-CN"/>
          </a:p>
        </p:txBody>
      </p:sp>
      <p:sp>
        <p:nvSpPr>
          <p:cNvPr id="717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ea typeface="宋体" pitchFamily="2" charset="-122"/>
              </a:defRPr>
            </a:lvl1pPr>
          </a:lstStyle>
          <a:p>
            <a:pPr>
              <a:defRPr/>
            </a:pPr>
            <a:fld id="{BE2C2E93-48C6-4065-BC4B-94D3E3BF95FE}" type="slidenum">
              <a:rPr lang="en-US" altLang="zh-CN"/>
              <a:pPr>
                <a:defRPr/>
              </a:pPr>
              <a:t>‹#›</a:t>
            </a:fld>
            <a:endParaRPr lang="en-US" altLang="zh-CN" dirty="0"/>
          </a:p>
        </p:txBody>
      </p:sp>
      <p:sp>
        <p:nvSpPr>
          <p:cNvPr id="717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zh-CN" altLang="en-US">
              <a:latin typeface="Arial" charset="0"/>
            </a:endParaRPr>
          </a:p>
        </p:txBody>
      </p:sp>
      <p:sp>
        <p:nvSpPr>
          <p:cNvPr id="7176"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zh-CN" altLang="en-US">
              <a:latin typeface="Arial" charset="0"/>
            </a:endParaRPr>
          </a:p>
        </p:txBody>
      </p:sp>
    </p:spTree>
  </p:cSld>
  <p:clrMap bg1="lt1" tx1="dk1" bg2="lt2" tx2="dk2" accent1="accent1" accent2="accent2" accent3="accent3" accent4="accent4" accent5="accent5" accent6="accent6" hlink="hlink" folHlink="folHlink"/>
  <p:sldLayoutIdLst>
    <p:sldLayoutId id="2147484106" r:id="rId1"/>
    <p:sldLayoutId id="2147484096" r:id="rId2"/>
    <p:sldLayoutId id="2147484097" r:id="rId3"/>
    <p:sldLayoutId id="2147484098" r:id="rId4"/>
    <p:sldLayoutId id="2147484099" r:id="rId5"/>
    <p:sldLayoutId id="2147484100" r:id="rId6"/>
    <p:sldLayoutId id="2147484101" r:id="rId7"/>
    <p:sldLayoutId id="2147484102" r:id="rId8"/>
    <p:sldLayoutId id="2147484103" r:id="rId9"/>
    <p:sldLayoutId id="2147484104" r:id="rId10"/>
    <p:sldLayoutId id="2147484105"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ea typeface="宋体" pitchFamily="2" charset="-122"/>
        </a:defRPr>
      </a:lvl2pPr>
      <a:lvl3pPr algn="l" rtl="0" eaLnBrk="0" fontAlgn="base" hangingPunct="0">
        <a:spcBef>
          <a:spcPct val="0"/>
        </a:spcBef>
        <a:spcAft>
          <a:spcPct val="0"/>
        </a:spcAft>
        <a:defRPr sz="4200">
          <a:solidFill>
            <a:schemeClr val="tx2"/>
          </a:solidFill>
          <a:latin typeface="Garamond" pitchFamily="18" charset="0"/>
          <a:ea typeface="宋体" pitchFamily="2" charset="-122"/>
        </a:defRPr>
      </a:lvl3pPr>
      <a:lvl4pPr algn="l" rtl="0" eaLnBrk="0" fontAlgn="base" hangingPunct="0">
        <a:spcBef>
          <a:spcPct val="0"/>
        </a:spcBef>
        <a:spcAft>
          <a:spcPct val="0"/>
        </a:spcAft>
        <a:defRPr sz="4200">
          <a:solidFill>
            <a:schemeClr val="tx2"/>
          </a:solidFill>
          <a:latin typeface="Garamond" pitchFamily="18" charset="0"/>
          <a:ea typeface="宋体" pitchFamily="2" charset="-122"/>
        </a:defRPr>
      </a:lvl4pPr>
      <a:lvl5pPr algn="l" rtl="0" eaLnBrk="0" fontAlgn="base" hangingPunct="0">
        <a:spcBef>
          <a:spcPct val="0"/>
        </a:spcBef>
        <a:spcAft>
          <a:spcPct val="0"/>
        </a:spcAft>
        <a:defRPr sz="4200">
          <a:solidFill>
            <a:schemeClr val="tx2"/>
          </a:solidFill>
          <a:latin typeface="Garamond" pitchFamily="18" charset="0"/>
          <a:ea typeface="宋体" pitchFamily="2" charset="-122"/>
        </a:defRPr>
      </a:lvl5pPr>
      <a:lvl6pPr marL="457200" algn="l" rtl="0" fontAlgn="base">
        <a:spcBef>
          <a:spcPct val="0"/>
        </a:spcBef>
        <a:spcAft>
          <a:spcPct val="0"/>
        </a:spcAft>
        <a:defRPr sz="4200">
          <a:solidFill>
            <a:schemeClr val="tx2"/>
          </a:solidFill>
          <a:latin typeface="Garamond" pitchFamily="18" charset="0"/>
          <a:ea typeface="宋体" pitchFamily="2" charset="-122"/>
        </a:defRPr>
      </a:lvl6pPr>
      <a:lvl7pPr marL="914400" algn="l" rtl="0" fontAlgn="base">
        <a:spcBef>
          <a:spcPct val="0"/>
        </a:spcBef>
        <a:spcAft>
          <a:spcPct val="0"/>
        </a:spcAft>
        <a:defRPr sz="4200">
          <a:solidFill>
            <a:schemeClr val="tx2"/>
          </a:solidFill>
          <a:latin typeface="Garamond" pitchFamily="18" charset="0"/>
          <a:ea typeface="宋体" pitchFamily="2" charset="-122"/>
        </a:defRPr>
      </a:lvl7pPr>
      <a:lvl8pPr marL="1371600" algn="l" rtl="0" fontAlgn="base">
        <a:spcBef>
          <a:spcPct val="0"/>
        </a:spcBef>
        <a:spcAft>
          <a:spcPct val="0"/>
        </a:spcAft>
        <a:defRPr sz="4200">
          <a:solidFill>
            <a:schemeClr val="tx2"/>
          </a:solidFill>
          <a:latin typeface="Garamond" pitchFamily="18" charset="0"/>
          <a:ea typeface="宋体" pitchFamily="2" charset="-122"/>
        </a:defRPr>
      </a:lvl8pPr>
      <a:lvl9pPr marL="1828800" algn="l" rtl="0" fontAlgn="base">
        <a:spcBef>
          <a:spcPct val="0"/>
        </a:spcBef>
        <a:spcAft>
          <a:spcPct val="0"/>
        </a:spcAft>
        <a:defRPr sz="4200">
          <a:solidFill>
            <a:schemeClr val="tx2"/>
          </a:solidFill>
          <a:latin typeface="Garamond" pitchFamily="18" charset="0"/>
          <a:ea typeface="宋体" pitchFamily="2" charset="-122"/>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71472" y="1524000"/>
            <a:ext cx="8143932" cy="2619375"/>
          </a:xfrm>
        </p:spPr>
        <p:txBody>
          <a:bodyPr/>
          <a:lstStyle/>
          <a:p>
            <a:pPr eaLnBrk="1" hangingPunct="1"/>
            <a:r>
              <a:rPr lang="en-US" altLang="zh-CN" dirty="0" smtClean="0">
                <a:solidFill>
                  <a:srgbClr val="0000FF"/>
                </a:solidFill>
              </a:rPr>
              <a:t>Unit 10</a:t>
            </a:r>
            <a:r>
              <a:rPr lang="en-US" altLang="zh-CN" dirty="0" smtClean="0"/>
              <a:t> </a:t>
            </a:r>
            <a:br>
              <a:rPr lang="en-US" altLang="zh-CN" dirty="0" smtClean="0"/>
            </a:br>
            <a:r>
              <a:rPr lang="en-US" altLang="zh-CN" dirty="0" smtClean="0"/>
              <a:t>Health Care System</a:t>
            </a:r>
          </a:p>
        </p:txBody>
      </p:sp>
      <p:sp>
        <p:nvSpPr>
          <p:cNvPr id="2051" name="Rectangle 3"/>
          <p:cNvSpPr>
            <a:spLocks noGrp="1" noChangeArrowheads="1"/>
          </p:cNvSpPr>
          <p:nvPr>
            <p:ph type="subTitle" idx="1"/>
          </p:nvPr>
        </p:nvSpPr>
        <p:spPr>
          <a:xfrm>
            <a:off x="1428728" y="4429132"/>
            <a:ext cx="7319986" cy="1428744"/>
          </a:xfrm>
        </p:spPr>
        <p:txBody>
          <a:bodyPr/>
          <a:lstStyle/>
          <a:p>
            <a:pPr eaLnBrk="1" hangingPunct="1"/>
            <a:r>
              <a:rPr lang="en-US" altLang="zh-CN" dirty="0" smtClean="0"/>
              <a:t>College English Center</a:t>
            </a:r>
          </a:p>
          <a:p>
            <a:pPr eaLnBrk="1" hangingPunct="1"/>
            <a:r>
              <a:rPr lang="en-US" altLang="zh-CN" dirty="0" smtClean="0"/>
              <a:t>College of Foreign Languages and Literature</a:t>
            </a:r>
          </a:p>
          <a:p>
            <a:pPr eaLnBrk="1" hangingPunct="1"/>
            <a:r>
              <a:rPr lang="en-US" altLang="zh-CN" dirty="0" err="1" smtClean="0"/>
              <a:t>Fudan</a:t>
            </a:r>
            <a:r>
              <a:rPr lang="en-US" altLang="zh-CN" dirty="0" smtClean="0"/>
              <a:t> University</a:t>
            </a:r>
            <a:endParaRPr lang="zh-CN" altLang="en-US" dirty="0" smtClean="0"/>
          </a:p>
        </p:txBody>
      </p:sp>
      <p:pic>
        <p:nvPicPr>
          <p:cNvPr id="3076"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3077" name="TextBox 4"/>
          <p:cNvSpPr txBox="1">
            <a:spLocks noChangeArrowheads="1"/>
          </p:cNvSpPr>
          <p:nvPr/>
        </p:nvSpPr>
        <p:spPr bwMode="auto">
          <a:xfrm>
            <a:off x="4714876" y="6143644"/>
            <a:ext cx="2071702"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237 -262</a:t>
            </a:r>
            <a:endParaRPr lang="zh-CN" altLang="en-US" sz="20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1000">
                                          <p:stCondLst>
                                            <p:cond delay="0"/>
                                          </p:stCondLst>
                                        </p:cTn>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fade">
                                      <p:cBhvr>
                                        <p:cTn id="12" dur="1000">
                                          <p:stCondLst>
                                            <p:cond delay="0"/>
                                          </p:stCondLst>
                                        </p:cTn>
                                        <p:tgtEl>
                                          <p:spTgt spid="20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fade">
                                      <p:cBhvr>
                                        <p:cTn id="17" dur="1000">
                                          <p:stCondLst>
                                            <p:cond delay="0"/>
                                          </p:stCondLst>
                                        </p:cTn>
                                        <p:tgtEl>
                                          <p:spTgt spid="205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2051">
                                            <p:txEl>
                                              <p:pRg st="2" end="2"/>
                                            </p:txEl>
                                          </p:spTgt>
                                        </p:tgtEl>
                                        <p:attrNameLst>
                                          <p:attrName>style.visibility</p:attrName>
                                        </p:attrNameLst>
                                      </p:cBhvr>
                                      <p:to>
                                        <p:strVal val="visible"/>
                                      </p:to>
                                    </p:set>
                                    <p:animEffect transition="in" filter="fade">
                                      <p:cBhvr>
                                        <p:cTn id="22" dur="1000">
                                          <p:stCondLst>
                                            <p:cond delay="0"/>
                                          </p:stCondLst>
                                        </p:cTn>
                                        <p:tgtEl>
                                          <p:spTgt spid="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dirty="0" smtClean="0"/>
              <a:t>Put it in the Chinese Context </a:t>
            </a:r>
          </a:p>
        </p:txBody>
      </p:sp>
      <p:sp>
        <p:nvSpPr>
          <p:cNvPr id="9219" name="Rectangle 3"/>
          <p:cNvSpPr>
            <a:spLocks noGrp="1" noChangeArrowheads="1"/>
          </p:cNvSpPr>
          <p:nvPr>
            <p:ph type="body" idx="1"/>
          </p:nvPr>
        </p:nvSpPr>
        <p:spPr/>
        <p:txBody>
          <a:bodyPr>
            <a:normAutofit/>
          </a:bodyPr>
          <a:lstStyle/>
          <a:p>
            <a:pPr eaLnBrk="1" hangingPunct="1"/>
            <a:r>
              <a:rPr lang="en-US" dirty="0" smtClean="0"/>
              <a:t>American healthcare professionals know how to keep us healthy, but often they can not give patients the care they need because </a:t>
            </a:r>
            <a:r>
              <a:rPr lang="en-US" dirty="0" smtClean="0">
                <a:solidFill>
                  <a:srgbClr val="0000FF"/>
                </a:solidFill>
              </a:rPr>
              <a:t>the medical system gets in their way</a:t>
            </a:r>
            <a:r>
              <a:rPr lang="en-US" dirty="0" smtClean="0"/>
              <a:t>.</a:t>
            </a:r>
          </a:p>
        </p:txBody>
      </p:sp>
      <p:pic>
        <p:nvPicPr>
          <p:cNvPr id="14340"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14341" name="TextBox 5"/>
          <p:cNvSpPr txBox="1">
            <a:spLocks noChangeArrowheads="1"/>
          </p:cNvSpPr>
          <p:nvPr/>
        </p:nvSpPr>
        <p:spPr bwMode="auto">
          <a:xfrm>
            <a:off x="4286248" y="6215063"/>
            <a:ext cx="2143127"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239, P2</a:t>
            </a:r>
            <a:endParaRPr lang="zh-CN" altLang="en-US" sz="20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checkerboard(across)">
                                      <p:cBhvr>
                                        <p:cTn id="12"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1436675"/>
          </a:xfrm>
        </p:spPr>
        <p:txBody>
          <a:bodyPr>
            <a:normAutofit/>
          </a:bodyPr>
          <a:lstStyle/>
          <a:p>
            <a:pPr eaLnBrk="1" hangingPunct="1"/>
            <a:r>
              <a:rPr lang="en-US" sz="3200" dirty="0" smtClean="0"/>
              <a:t>What are the problems with the fragmented American health care system?</a:t>
            </a:r>
            <a:r>
              <a:rPr lang="en-US" altLang="zh-CN" sz="3400" dirty="0" smtClean="0"/>
              <a:t> (Pre. 3) </a:t>
            </a:r>
          </a:p>
        </p:txBody>
      </p:sp>
      <p:sp>
        <p:nvSpPr>
          <p:cNvPr id="12" name="内容占位符 11"/>
          <p:cNvSpPr>
            <a:spLocks noGrp="1"/>
          </p:cNvSpPr>
          <p:nvPr>
            <p:ph idx="1"/>
          </p:nvPr>
        </p:nvSpPr>
        <p:spPr>
          <a:xfrm>
            <a:off x="457200" y="1643050"/>
            <a:ext cx="8229600" cy="4487875"/>
          </a:xfrm>
        </p:spPr>
        <p:txBody>
          <a:bodyPr>
            <a:normAutofit fontScale="85000" lnSpcReduction="20000"/>
          </a:bodyPr>
          <a:lstStyle/>
          <a:p>
            <a:r>
              <a:rPr lang="en-US" sz="3200" dirty="0" smtClean="0">
                <a:solidFill>
                  <a:srgbClr val="0000FF"/>
                </a:solidFill>
              </a:rPr>
              <a:t>Complicated rules: </a:t>
            </a:r>
            <a:r>
              <a:rPr lang="en-US" sz="3200" dirty="0" smtClean="0"/>
              <a:t>it needs a genius to know the rules for treating or taking care of each patient without getting questioned by the insurance companies or others</a:t>
            </a:r>
            <a:endParaRPr lang="zh-CN" altLang="en-US" sz="3200" dirty="0" smtClean="0"/>
          </a:p>
          <a:p>
            <a:r>
              <a:rPr lang="en-US" sz="3200" dirty="0" smtClean="0"/>
              <a:t>Involvement of private and public bureaucracies in deciding which patient can get what treatment</a:t>
            </a:r>
            <a:endParaRPr lang="zh-CN" altLang="en-US" sz="3200" dirty="0" smtClean="0"/>
          </a:p>
          <a:p>
            <a:r>
              <a:rPr lang="en-US" sz="3200" dirty="0" smtClean="0"/>
              <a:t>Unhappiness of Americans about health care system</a:t>
            </a:r>
            <a:endParaRPr lang="zh-CN" altLang="en-US" sz="3200" dirty="0" smtClean="0"/>
          </a:p>
          <a:p>
            <a:r>
              <a:rPr lang="en-US" sz="3200" dirty="0" smtClean="0"/>
              <a:t>Need to cover all</a:t>
            </a:r>
            <a:endParaRPr lang="zh-CN" altLang="en-US" sz="3200" dirty="0" smtClean="0"/>
          </a:p>
          <a:p>
            <a:r>
              <a:rPr lang="en-US" sz="3200" dirty="0" smtClean="0"/>
              <a:t>Need to get more value for the money spent currently on health care</a:t>
            </a:r>
            <a:endParaRPr lang="en-US" sz="2400" dirty="0" smtClean="0"/>
          </a:p>
        </p:txBody>
      </p:sp>
      <p:sp>
        <p:nvSpPr>
          <p:cNvPr id="5124" name="TextBox 5"/>
          <p:cNvSpPr txBox="1">
            <a:spLocks noChangeArrowheads="1"/>
          </p:cNvSpPr>
          <p:nvPr/>
        </p:nvSpPr>
        <p:spPr bwMode="auto">
          <a:xfrm>
            <a:off x="4714876" y="6215063"/>
            <a:ext cx="1928812"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239, P 2</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ox(in)">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box(in)">
                                      <p:cBhvr>
                                        <p:cTn id="22" dur="500"/>
                                        <p:tgtEl>
                                          <p:spTgt spid="1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animEffect transition="in" filter="box(in)">
                                      <p:cBhvr>
                                        <p:cTn id="27" dur="500"/>
                                        <p:tgtEl>
                                          <p:spTgt spid="1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2">
                                            <p:txEl>
                                              <p:pRg st="4" end="4"/>
                                            </p:txEl>
                                          </p:spTgt>
                                        </p:tgtEl>
                                        <p:attrNameLst>
                                          <p:attrName>style.visibility</p:attrName>
                                        </p:attrNameLst>
                                      </p:cBhvr>
                                      <p:to>
                                        <p:strVal val="visible"/>
                                      </p:to>
                                    </p:set>
                                    <p:animEffect transition="in" filter="box(in)">
                                      <p:cBhvr>
                                        <p:cTn id="32"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dirty="0" smtClean="0"/>
              <a:t>Language Focuses </a:t>
            </a:r>
          </a:p>
        </p:txBody>
      </p:sp>
      <p:sp>
        <p:nvSpPr>
          <p:cNvPr id="9219" name="Rectangle 3"/>
          <p:cNvSpPr>
            <a:spLocks noGrp="1" noChangeArrowheads="1"/>
          </p:cNvSpPr>
          <p:nvPr>
            <p:ph type="body" idx="1"/>
          </p:nvPr>
        </p:nvSpPr>
        <p:spPr/>
        <p:txBody>
          <a:bodyPr>
            <a:normAutofit/>
          </a:bodyPr>
          <a:lstStyle/>
          <a:p>
            <a:pPr eaLnBrk="1" hangingPunct="1"/>
            <a:r>
              <a:rPr lang="en-US" dirty="0" smtClean="0"/>
              <a:t>The American medical system is </a:t>
            </a:r>
            <a:r>
              <a:rPr lang="en-US" dirty="0" smtClean="0">
                <a:solidFill>
                  <a:srgbClr val="0000FF"/>
                </a:solidFill>
              </a:rPr>
              <a:t>highly fragmented</a:t>
            </a:r>
            <a:r>
              <a:rPr lang="en-US" dirty="0" smtClean="0"/>
              <a:t>.</a:t>
            </a:r>
          </a:p>
          <a:p>
            <a:pPr eaLnBrk="1" hangingPunct="1"/>
            <a:r>
              <a:rPr lang="en-US" dirty="0" smtClean="0"/>
              <a:t>Americans are more comfortable with </a:t>
            </a:r>
            <a:r>
              <a:rPr lang="en-US" dirty="0" smtClean="0">
                <a:solidFill>
                  <a:srgbClr val="0000FF"/>
                </a:solidFill>
              </a:rPr>
              <a:t>fragmentation</a:t>
            </a:r>
            <a:r>
              <a:rPr lang="en-US" baseline="30000" dirty="0" smtClean="0"/>
              <a:t> </a:t>
            </a:r>
            <a:r>
              <a:rPr lang="en-US" dirty="0" smtClean="0"/>
              <a:t>than other nationalities.</a:t>
            </a:r>
          </a:p>
          <a:p>
            <a:pPr eaLnBrk="1" hangingPunct="1"/>
            <a:r>
              <a:rPr lang="en-US" dirty="0" smtClean="0"/>
              <a:t>Even Americans who are covered think the U.S. medical system is </a:t>
            </a:r>
            <a:r>
              <a:rPr lang="en-US" dirty="0" smtClean="0">
                <a:solidFill>
                  <a:srgbClr val="0000FF"/>
                </a:solidFill>
              </a:rPr>
              <a:t>broken</a:t>
            </a:r>
            <a:r>
              <a:rPr lang="en-US" dirty="0" smtClean="0"/>
              <a:t>.</a:t>
            </a:r>
          </a:p>
          <a:p>
            <a:pPr eaLnBrk="1" hangingPunct="1"/>
            <a:r>
              <a:rPr lang="en-US" dirty="0" smtClean="0"/>
              <a:t>The majority of them want to </a:t>
            </a:r>
            <a:r>
              <a:rPr lang="en-US" dirty="0" smtClean="0">
                <a:solidFill>
                  <a:srgbClr val="0000FF"/>
                </a:solidFill>
              </a:rPr>
              <a:t>tear it up </a:t>
            </a:r>
            <a:r>
              <a:rPr lang="en-US" dirty="0" smtClean="0"/>
              <a:t>and start over.</a:t>
            </a:r>
          </a:p>
        </p:txBody>
      </p:sp>
      <p:pic>
        <p:nvPicPr>
          <p:cNvPr id="14340"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14341" name="TextBox 5"/>
          <p:cNvSpPr txBox="1">
            <a:spLocks noChangeArrowheads="1"/>
          </p:cNvSpPr>
          <p:nvPr/>
        </p:nvSpPr>
        <p:spPr bwMode="auto">
          <a:xfrm>
            <a:off x="4286248" y="6215063"/>
            <a:ext cx="2143127"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239, P 2</a:t>
            </a:r>
            <a:endParaRPr lang="zh-CN" altLang="en-US" sz="20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checkerboard(across)">
                                      <p:cBhvr>
                                        <p:cTn id="12" dur="5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checkerboard(across)">
                                      <p:cBhvr>
                                        <p:cTn id="17" dur="500"/>
                                        <p:tgtEl>
                                          <p:spTgt spid="92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checkerboard(across)">
                                      <p:cBhvr>
                                        <p:cTn id="22" dur="500"/>
                                        <p:tgtEl>
                                          <p:spTgt spid="92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219">
                                            <p:txEl>
                                              <p:pRg st="3" end="3"/>
                                            </p:txEl>
                                          </p:spTgt>
                                        </p:tgtEl>
                                        <p:attrNameLst>
                                          <p:attrName>style.visibility</p:attrName>
                                        </p:attrNameLst>
                                      </p:cBhvr>
                                      <p:to>
                                        <p:strVal val="visible"/>
                                      </p:to>
                                    </p:set>
                                    <p:animEffect transition="in" filter="checkerboard(across)">
                                      <p:cBhvr>
                                        <p:cTn id="27"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Language Focuses </a:t>
            </a:r>
          </a:p>
        </p:txBody>
      </p:sp>
      <p:sp>
        <p:nvSpPr>
          <p:cNvPr id="9219" name="Rectangle 3"/>
          <p:cNvSpPr>
            <a:spLocks noGrp="1" noChangeArrowheads="1"/>
          </p:cNvSpPr>
          <p:nvPr>
            <p:ph type="body" idx="1"/>
          </p:nvPr>
        </p:nvSpPr>
        <p:spPr/>
        <p:txBody>
          <a:bodyPr>
            <a:normAutofit/>
          </a:bodyPr>
          <a:lstStyle/>
          <a:p>
            <a:pPr eaLnBrk="1" hangingPunct="1"/>
            <a:r>
              <a:rPr lang="en-US" dirty="0" smtClean="0"/>
              <a:t>complicated rules often set state-by-state and city-by-city</a:t>
            </a:r>
          </a:p>
          <a:p>
            <a:pPr eaLnBrk="1" hangingPunct="1"/>
            <a:r>
              <a:rPr lang="en-US" dirty="0" smtClean="0"/>
              <a:t>As a nation, we are suspicious about a “single” anything – like a single-payer system for health insurance. </a:t>
            </a:r>
          </a:p>
          <a:p>
            <a:pPr eaLnBrk="1" hangingPunct="1"/>
            <a:r>
              <a:rPr lang="en-US" altLang="zh-CN" dirty="0" smtClean="0">
                <a:solidFill>
                  <a:srgbClr val="0000FF"/>
                </a:solidFill>
              </a:rPr>
              <a:t>Culturally significant?</a:t>
            </a:r>
          </a:p>
          <a:p>
            <a:pPr eaLnBrk="1" hangingPunct="1"/>
            <a:endParaRPr lang="en-US" altLang="zh-CN" dirty="0" smtClean="0">
              <a:solidFill>
                <a:srgbClr val="0000FF"/>
              </a:solidFill>
            </a:endParaRPr>
          </a:p>
        </p:txBody>
      </p:sp>
      <p:pic>
        <p:nvPicPr>
          <p:cNvPr id="14340"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14341" name="TextBox 5"/>
          <p:cNvSpPr txBox="1">
            <a:spLocks noChangeArrowheads="1"/>
          </p:cNvSpPr>
          <p:nvPr/>
        </p:nvSpPr>
        <p:spPr bwMode="auto">
          <a:xfrm>
            <a:off x="4286248" y="6215063"/>
            <a:ext cx="2143127"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239, P 2</a:t>
            </a:r>
            <a:endParaRPr lang="zh-CN" altLang="en-US" sz="20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checkerboard(across)">
                                      <p:cBhvr>
                                        <p:cTn id="12" dur="5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checkerboard(across)">
                                      <p:cBhvr>
                                        <p:cTn id="17" dur="500"/>
                                        <p:tgtEl>
                                          <p:spTgt spid="92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checkerboard(across)">
                                      <p:cBhvr>
                                        <p:cTn id="22"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dirty="0" smtClean="0"/>
              <a:t>Part of the Problem </a:t>
            </a:r>
          </a:p>
        </p:txBody>
      </p:sp>
      <p:sp>
        <p:nvSpPr>
          <p:cNvPr id="9219" name="Rectangle 3"/>
          <p:cNvSpPr>
            <a:spLocks noGrp="1" noChangeArrowheads="1"/>
          </p:cNvSpPr>
          <p:nvPr>
            <p:ph type="body" idx="1"/>
          </p:nvPr>
        </p:nvSpPr>
        <p:spPr/>
        <p:txBody>
          <a:bodyPr>
            <a:normAutofit/>
          </a:bodyPr>
          <a:lstStyle/>
          <a:p>
            <a:pPr eaLnBrk="1" hangingPunct="1"/>
            <a:r>
              <a:rPr lang="en-US" sz="4000" dirty="0" smtClean="0"/>
              <a:t>Money</a:t>
            </a:r>
          </a:p>
          <a:p>
            <a:pPr lvl="1" eaLnBrk="1" hangingPunct="1"/>
            <a:r>
              <a:rPr lang="en-US" altLang="zh-CN" sz="3600" dirty="0" smtClean="0"/>
              <a:t>The government’s inability to </a:t>
            </a:r>
            <a:r>
              <a:rPr lang="en-US" altLang="zh-CN" sz="3600" dirty="0" smtClean="0">
                <a:solidFill>
                  <a:srgbClr val="0000FF"/>
                </a:solidFill>
              </a:rPr>
              <a:t>subsidize the covered</a:t>
            </a:r>
          </a:p>
          <a:p>
            <a:pPr lvl="1" eaLnBrk="1" hangingPunct="1"/>
            <a:r>
              <a:rPr lang="en-US" altLang="zh-CN" sz="3600" dirty="0" smtClean="0"/>
              <a:t>American’s unwillingness to pay more taxes and pour more money into the broken healthcare system</a:t>
            </a:r>
          </a:p>
          <a:p>
            <a:pPr eaLnBrk="1" hangingPunct="1"/>
            <a:endParaRPr lang="en-US" altLang="zh-CN" sz="4000" dirty="0" smtClean="0">
              <a:solidFill>
                <a:srgbClr val="0000FF"/>
              </a:solidFill>
            </a:endParaRPr>
          </a:p>
          <a:p>
            <a:pPr eaLnBrk="1" hangingPunct="1"/>
            <a:endParaRPr lang="en-US" altLang="zh-CN" dirty="0" smtClean="0">
              <a:solidFill>
                <a:srgbClr val="0000FF"/>
              </a:solidFill>
            </a:endParaRPr>
          </a:p>
          <a:p>
            <a:pPr eaLnBrk="1" hangingPunct="1"/>
            <a:endParaRPr lang="en-US" altLang="zh-CN" dirty="0" smtClean="0">
              <a:solidFill>
                <a:srgbClr val="0000FF"/>
              </a:solidFill>
            </a:endParaRPr>
          </a:p>
        </p:txBody>
      </p:sp>
      <p:pic>
        <p:nvPicPr>
          <p:cNvPr id="14340"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14341" name="TextBox 5"/>
          <p:cNvSpPr txBox="1">
            <a:spLocks noChangeArrowheads="1"/>
          </p:cNvSpPr>
          <p:nvPr/>
        </p:nvSpPr>
        <p:spPr bwMode="auto">
          <a:xfrm>
            <a:off x="4286248" y="6215063"/>
            <a:ext cx="2143127"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239, P 2</a:t>
            </a:r>
            <a:endParaRPr lang="zh-CN" altLang="en-US" sz="20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checkerboard(across)">
                                      <p:cBhvr>
                                        <p:cTn id="12" dur="500"/>
                                        <p:tgtEl>
                                          <p:spTgt spid="9219">
                                            <p:txEl>
                                              <p:pRg st="0" end="0"/>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9219">
                                            <p:txEl>
                                              <p:pRg st="1" end="1"/>
                                            </p:txEl>
                                          </p:spTgt>
                                        </p:tgtEl>
                                        <p:attrNameLst>
                                          <p:attrName>style.visibility</p:attrName>
                                        </p:attrNameLst>
                                      </p:cBhvr>
                                      <p:to>
                                        <p:strVal val="visible"/>
                                      </p:to>
                                    </p:set>
                                    <p:animEffect transition="in" filter="checkerboard(across)">
                                      <p:cBhvr>
                                        <p:cTn id="15" dur="500"/>
                                        <p:tgtEl>
                                          <p:spTgt spid="9219">
                                            <p:txEl>
                                              <p:pRg st="1" end="1"/>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9219">
                                            <p:txEl>
                                              <p:pRg st="2" end="2"/>
                                            </p:txEl>
                                          </p:spTgt>
                                        </p:tgtEl>
                                        <p:attrNameLst>
                                          <p:attrName>style.visibility</p:attrName>
                                        </p:attrNameLst>
                                      </p:cBhvr>
                                      <p:to>
                                        <p:strVal val="visible"/>
                                      </p:to>
                                    </p:set>
                                    <p:animEffect transition="in" filter="checkerboard(across)">
                                      <p:cBhvr>
                                        <p:cTn id="18"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1508113"/>
          </a:xfrm>
        </p:spPr>
        <p:txBody>
          <a:bodyPr>
            <a:normAutofit/>
          </a:bodyPr>
          <a:lstStyle/>
          <a:p>
            <a:pPr eaLnBrk="1" hangingPunct="1"/>
            <a:r>
              <a:rPr lang="en-US" sz="3200" dirty="0" smtClean="0"/>
              <a:t>Why is “rationalizing the medical system” the key to the present problem</a:t>
            </a:r>
            <a:r>
              <a:rPr lang="en-US" sz="3600" dirty="0" smtClean="0"/>
              <a:t>?</a:t>
            </a:r>
            <a:r>
              <a:rPr lang="en-US" altLang="zh-CN" sz="3400" dirty="0" smtClean="0"/>
              <a:t> (Pre. 4)</a:t>
            </a:r>
          </a:p>
        </p:txBody>
      </p:sp>
      <p:sp>
        <p:nvSpPr>
          <p:cNvPr id="12" name="内容占位符 11"/>
          <p:cNvSpPr>
            <a:spLocks noGrp="1"/>
          </p:cNvSpPr>
          <p:nvPr>
            <p:ph idx="1"/>
          </p:nvPr>
        </p:nvSpPr>
        <p:spPr>
          <a:xfrm>
            <a:off x="457200" y="1857364"/>
            <a:ext cx="8229600" cy="4273561"/>
          </a:xfrm>
        </p:spPr>
        <p:txBody>
          <a:bodyPr>
            <a:normAutofit/>
          </a:bodyPr>
          <a:lstStyle/>
          <a:p>
            <a:r>
              <a:rPr lang="en-US" sz="3200" dirty="0" smtClean="0"/>
              <a:t>Benefits to gain by rationalizing the system </a:t>
            </a:r>
            <a:endParaRPr lang="zh-CN" altLang="en-US" sz="3200" dirty="0" smtClean="0"/>
          </a:p>
          <a:p>
            <a:pPr lvl="1"/>
            <a:r>
              <a:rPr lang="en-US" sz="3200" dirty="0" smtClean="0"/>
              <a:t>saving money </a:t>
            </a:r>
            <a:endParaRPr lang="zh-CN" altLang="en-US" sz="3200" dirty="0" smtClean="0"/>
          </a:p>
          <a:p>
            <a:pPr lvl="1"/>
            <a:r>
              <a:rPr lang="en-US" sz="3200" dirty="0" smtClean="0"/>
              <a:t>delivering better care to more people</a:t>
            </a:r>
            <a:endParaRPr lang="zh-CN" altLang="en-US" sz="3200" dirty="0" smtClean="0"/>
          </a:p>
          <a:p>
            <a:pPr lvl="1"/>
            <a:r>
              <a:rPr lang="en-US" sz="3200" dirty="0" smtClean="0"/>
              <a:t>Blanket allocation of care being never a good idea</a:t>
            </a:r>
            <a:endParaRPr lang="zh-CN" altLang="en-US" sz="3200" dirty="0" smtClean="0"/>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240, P3</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ox(in)">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box(in)">
                                      <p:cBhvr>
                                        <p:cTn id="22" dur="500"/>
                                        <p:tgtEl>
                                          <p:spTgt spid="1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animEffect transition="in" filter="box(in)">
                                      <p:cBhvr>
                                        <p:cTn id="27"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Language Focus</a:t>
            </a:r>
            <a:endParaRPr lang="en-US" altLang="zh-CN" sz="3400" dirty="0" smtClean="0"/>
          </a:p>
        </p:txBody>
      </p:sp>
      <p:sp>
        <p:nvSpPr>
          <p:cNvPr id="12" name="内容占位符 11"/>
          <p:cNvSpPr>
            <a:spLocks noGrp="1"/>
          </p:cNvSpPr>
          <p:nvPr>
            <p:ph idx="1"/>
          </p:nvPr>
        </p:nvSpPr>
        <p:spPr/>
        <p:txBody>
          <a:bodyPr>
            <a:normAutofit/>
          </a:bodyPr>
          <a:lstStyle/>
          <a:p>
            <a:r>
              <a:rPr lang="zh-CN" altLang="en-US" sz="3200" dirty="0" smtClean="0"/>
              <a:t>有没有保险</a:t>
            </a:r>
            <a:endParaRPr lang="en-US" sz="3200" dirty="0" smtClean="0"/>
          </a:p>
          <a:p>
            <a:r>
              <a:rPr lang="en-US" sz="3200" dirty="0" smtClean="0"/>
              <a:t>to find a way to </a:t>
            </a:r>
            <a:r>
              <a:rPr lang="en-US" sz="3200" dirty="0" smtClean="0">
                <a:solidFill>
                  <a:srgbClr val="0000FF"/>
                </a:solidFill>
              </a:rPr>
              <a:t>cover</a:t>
            </a:r>
            <a:r>
              <a:rPr lang="en-US" sz="3200" dirty="0" smtClean="0"/>
              <a:t> all of our people</a:t>
            </a:r>
          </a:p>
          <a:p>
            <a:r>
              <a:rPr lang="en-US" sz="3200" dirty="0" smtClean="0"/>
              <a:t>subsidize the </a:t>
            </a:r>
            <a:r>
              <a:rPr lang="en-US" sz="3200" dirty="0" smtClean="0">
                <a:solidFill>
                  <a:srgbClr val="0000FF"/>
                </a:solidFill>
              </a:rPr>
              <a:t>uncovered</a:t>
            </a:r>
            <a:r>
              <a:rPr lang="en-US" sz="3200" dirty="0" smtClean="0"/>
              <a:t> and get them </a:t>
            </a:r>
            <a:r>
              <a:rPr lang="en-US" sz="3200" dirty="0" smtClean="0">
                <a:solidFill>
                  <a:srgbClr val="0000FF"/>
                </a:solidFill>
              </a:rPr>
              <a:t>covered</a:t>
            </a:r>
          </a:p>
          <a:p>
            <a:r>
              <a:rPr lang="en-US" sz="3200" dirty="0" smtClean="0"/>
              <a:t>if every American is to be </a:t>
            </a:r>
            <a:r>
              <a:rPr lang="en-US" sz="3200" dirty="0" smtClean="0">
                <a:solidFill>
                  <a:srgbClr val="0000FF"/>
                </a:solidFill>
              </a:rPr>
              <a:t>insured</a:t>
            </a:r>
          </a:p>
          <a:p>
            <a:endParaRPr lang="en-US" sz="2800" dirty="0" smtClean="0">
              <a:solidFill>
                <a:srgbClr val="0000FF"/>
              </a:solidFill>
            </a:endParaRPr>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239, P3 </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ox(in)">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box(in)">
                                      <p:cBhvr>
                                        <p:cTn id="22" dur="500"/>
                                        <p:tgtEl>
                                          <p:spTgt spid="1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animEffect transition="in" filter="box(in)">
                                      <p:cBhvr>
                                        <p:cTn id="27"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Language Focus</a:t>
            </a:r>
            <a:endParaRPr lang="en-US" altLang="zh-CN" sz="3400" dirty="0" smtClean="0"/>
          </a:p>
        </p:txBody>
      </p:sp>
      <p:sp>
        <p:nvSpPr>
          <p:cNvPr id="12" name="内容占位符 11"/>
          <p:cNvSpPr>
            <a:spLocks noGrp="1"/>
          </p:cNvSpPr>
          <p:nvPr>
            <p:ph idx="1"/>
          </p:nvPr>
        </p:nvSpPr>
        <p:spPr/>
        <p:txBody>
          <a:bodyPr>
            <a:normAutofit/>
          </a:bodyPr>
          <a:lstStyle/>
          <a:p>
            <a:r>
              <a:rPr lang="en-US" sz="3200" dirty="0" smtClean="0"/>
              <a:t>Americans are not very excited about paying more taxes and pouring more money into a healthcare system they rightly feel is broken in the first place.</a:t>
            </a:r>
          </a:p>
          <a:p>
            <a:r>
              <a:rPr lang="en-US" altLang="zh-CN" sz="2800" dirty="0" smtClean="0">
                <a:solidFill>
                  <a:srgbClr val="0000FF"/>
                </a:solidFill>
              </a:rPr>
              <a:t>Your Interpretation?</a:t>
            </a:r>
            <a:endParaRPr lang="en-US" sz="2800" dirty="0" smtClean="0">
              <a:solidFill>
                <a:srgbClr val="0000FF"/>
              </a:solidFill>
            </a:endParaRPr>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240, P3 </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ox(in)">
                                      <p:cBhvr>
                                        <p:cTn id="17"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Language Focus</a:t>
            </a:r>
            <a:endParaRPr lang="en-US" altLang="zh-CN" sz="3400" dirty="0" smtClean="0"/>
          </a:p>
        </p:txBody>
      </p:sp>
      <p:sp>
        <p:nvSpPr>
          <p:cNvPr id="12" name="内容占位符 11"/>
          <p:cNvSpPr>
            <a:spLocks noGrp="1"/>
          </p:cNvSpPr>
          <p:nvPr>
            <p:ph idx="1"/>
          </p:nvPr>
        </p:nvSpPr>
        <p:spPr/>
        <p:txBody>
          <a:bodyPr>
            <a:normAutofit/>
          </a:bodyPr>
          <a:lstStyle/>
          <a:p>
            <a:r>
              <a:rPr lang="en-US" sz="3200" dirty="0" smtClean="0">
                <a:solidFill>
                  <a:srgbClr val="0000FF"/>
                </a:solidFill>
              </a:rPr>
              <a:t>Questioning as a Writing Technique</a:t>
            </a:r>
          </a:p>
          <a:p>
            <a:r>
              <a:rPr lang="en-US" sz="3200" dirty="0" smtClean="0"/>
              <a:t>So, what to do</a:t>
            </a:r>
            <a:r>
              <a:rPr lang="en-US" sz="3200" dirty="0" smtClean="0">
                <a:solidFill>
                  <a:srgbClr val="0000FF"/>
                </a:solidFill>
              </a:rPr>
              <a:t>?</a:t>
            </a:r>
            <a:r>
              <a:rPr lang="en-US" sz="3200" dirty="0" smtClean="0"/>
              <a:t> </a:t>
            </a:r>
          </a:p>
          <a:p>
            <a:r>
              <a:rPr lang="en-US" sz="3200" dirty="0" smtClean="0">
                <a:solidFill>
                  <a:srgbClr val="0000FF"/>
                </a:solidFill>
              </a:rPr>
              <a:t>The answer hinges on </a:t>
            </a:r>
            <a:r>
              <a:rPr lang="en-US" sz="3200" dirty="0" smtClean="0"/>
              <a:t>what we economists call </a:t>
            </a:r>
            <a:r>
              <a:rPr lang="en-US" sz="3200" i="1" dirty="0" smtClean="0"/>
              <a:t>rationalizing </a:t>
            </a:r>
            <a:r>
              <a:rPr lang="en-US" sz="3200" dirty="0" smtClean="0"/>
              <a:t>the healthcare system.</a:t>
            </a:r>
            <a:endParaRPr lang="en-US" sz="2800" dirty="0" smtClean="0">
              <a:solidFill>
                <a:srgbClr val="0000FF"/>
              </a:solidFill>
            </a:endParaRPr>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240, P3 </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ox(in)">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box(in)">
                                      <p:cBhvr>
                                        <p:cTn id="22"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Logic in Thought Presentation</a:t>
            </a:r>
            <a:endParaRPr lang="en-US" altLang="zh-CN" sz="3400" dirty="0" smtClean="0"/>
          </a:p>
        </p:txBody>
      </p:sp>
      <p:sp>
        <p:nvSpPr>
          <p:cNvPr id="12" name="内容占位符 11"/>
          <p:cNvSpPr>
            <a:spLocks noGrp="1"/>
          </p:cNvSpPr>
          <p:nvPr>
            <p:ph idx="1"/>
          </p:nvPr>
        </p:nvSpPr>
        <p:spPr/>
        <p:txBody>
          <a:bodyPr>
            <a:normAutofit fontScale="92500" lnSpcReduction="20000"/>
          </a:bodyPr>
          <a:lstStyle/>
          <a:p>
            <a:r>
              <a:rPr lang="en-US" sz="3600" dirty="0" smtClean="0"/>
              <a:t>One urgent national need: a way to cover all of our people</a:t>
            </a:r>
          </a:p>
          <a:p>
            <a:r>
              <a:rPr lang="en-US" sz="3600" dirty="0" smtClean="0"/>
              <a:t>Part of the problem: money</a:t>
            </a:r>
          </a:p>
          <a:p>
            <a:r>
              <a:rPr lang="en-US" sz="3600" dirty="0" smtClean="0"/>
              <a:t>The answer: </a:t>
            </a:r>
            <a:r>
              <a:rPr lang="en-US" sz="3600" i="1" dirty="0" smtClean="0"/>
              <a:t>rationalizing</a:t>
            </a:r>
          </a:p>
          <a:p>
            <a:r>
              <a:rPr lang="en-US" sz="3600" dirty="0" smtClean="0"/>
              <a:t>Blanket allocation: never a good idea</a:t>
            </a:r>
          </a:p>
          <a:p>
            <a:r>
              <a:rPr lang="en-US" sz="3600" dirty="0" smtClean="0"/>
              <a:t>We need to provide more of some things even as we provide fewer of others.</a:t>
            </a:r>
          </a:p>
          <a:p>
            <a:r>
              <a:rPr lang="en-US" sz="3600" dirty="0" smtClean="0">
                <a:solidFill>
                  <a:srgbClr val="0000FF"/>
                </a:solidFill>
              </a:rPr>
              <a:t>Do you see logic connection between them?</a:t>
            </a:r>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239 - 240, P3 </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ox(in)">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box(in)">
                                      <p:cBhvr>
                                        <p:cTn id="22" dur="500"/>
                                        <p:tgtEl>
                                          <p:spTgt spid="1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animEffect transition="in" filter="box(in)">
                                      <p:cBhvr>
                                        <p:cTn id="27" dur="500"/>
                                        <p:tgtEl>
                                          <p:spTgt spid="1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2">
                                            <p:txEl>
                                              <p:pRg st="4" end="4"/>
                                            </p:txEl>
                                          </p:spTgt>
                                        </p:tgtEl>
                                        <p:attrNameLst>
                                          <p:attrName>style.visibility</p:attrName>
                                        </p:attrNameLst>
                                      </p:cBhvr>
                                      <p:to>
                                        <p:strVal val="visible"/>
                                      </p:to>
                                    </p:set>
                                    <p:animEffect transition="in" filter="box(in)">
                                      <p:cBhvr>
                                        <p:cTn id="32" dur="500"/>
                                        <p:tgtEl>
                                          <p:spTgt spid="1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2">
                                            <p:txEl>
                                              <p:pRg st="5" end="5"/>
                                            </p:txEl>
                                          </p:spTgt>
                                        </p:tgtEl>
                                        <p:attrNameLst>
                                          <p:attrName>style.visibility</p:attrName>
                                        </p:attrNameLst>
                                      </p:cBhvr>
                                      <p:to>
                                        <p:strVal val="visible"/>
                                      </p:to>
                                    </p:set>
                                    <p:animEffect transition="in" filter="box(in)">
                                      <p:cBhvr>
                                        <p:cTn id="37" dur="5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zh-CN" b="1" dirty="0" smtClean="0"/>
              <a:t>Issues to be covered</a:t>
            </a:r>
            <a:endParaRPr lang="en-US" altLang="zh-CN" dirty="0" smtClean="0"/>
          </a:p>
        </p:txBody>
      </p:sp>
      <p:sp>
        <p:nvSpPr>
          <p:cNvPr id="3075" name="Rectangle 3"/>
          <p:cNvSpPr>
            <a:spLocks noGrp="1" noChangeArrowheads="1"/>
          </p:cNvSpPr>
          <p:nvPr>
            <p:ph type="body" idx="1"/>
          </p:nvPr>
        </p:nvSpPr>
        <p:spPr/>
        <p:txBody>
          <a:bodyPr>
            <a:normAutofit fontScale="92500"/>
          </a:bodyPr>
          <a:lstStyle/>
          <a:p>
            <a:pPr eaLnBrk="1" hangingPunct="1"/>
            <a:r>
              <a:rPr lang="en-US" dirty="0" smtClean="0"/>
              <a:t>the status quo of American healthcare system</a:t>
            </a:r>
          </a:p>
          <a:p>
            <a:pPr eaLnBrk="1" hangingPunct="1"/>
            <a:r>
              <a:rPr lang="en-US" dirty="0" smtClean="0"/>
              <a:t>the problems existing in the American healthcare system and strategies to be taken to address those problems</a:t>
            </a:r>
          </a:p>
          <a:p>
            <a:pPr eaLnBrk="1" hangingPunct="1"/>
            <a:r>
              <a:rPr lang="en-US" dirty="0" smtClean="0"/>
              <a:t>the consequences incurred by long waits in emergency department</a:t>
            </a:r>
          </a:p>
          <a:p>
            <a:pPr eaLnBrk="1" hangingPunct="1"/>
            <a:r>
              <a:rPr lang="en-US" dirty="0" smtClean="0"/>
              <a:t>the four basic models of health care system</a:t>
            </a:r>
          </a:p>
          <a:p>
            <a:pPr eaLnBrk="1" hangingPunct="1"/>
            <a:r>
              <a:rPr lang="en-US" dirty="0" smtClean="0"/>
              <a:t>embolic stroke in terms of its signs and symptoms, causes, treatment and prevention</a:t>
            </a:r>
            <a:endParaRPr lang="en-US" altLang="zh-CN" dirty="0" smtClean="0"/>
          </a:p>
        </p:txBody>
      </p:sp>
      <p:pic>
        <p:nvPicPr>
          <p:cNvPr id="4100"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4101" name="TextBox 4"/>
          <p:cNvSpPr txBox="1">
            <a:spLocks noChangeArrowheads="1"/>
          </p:cNvSpPr>
          <p:nvPr/>
        </p:nvSpPr>
        <p:spPr bwMode="auto">
          <a:xfrm>
            <a:off x="4071935" y="6286500"/>
            <a:ext cx="2000264"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237 -262</a:t>
            </a:r>
            <a:endParaRPr lang="zh-CN" altLang="en-US" sz="20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3074"/>
                                        </p:tgtEl>
                                        <p:attrNameLst>
                                          <p:attrName>style.visibility</p:attrName>
                                        </p:attrNameLst>
                                      </p:cBhvr>
                                      <p:to>
                                        <p:strVal val="visible"/>
                                      </p:to>
                                    </p:set>
                                    <p:animEffect transition="in" filter="fade">
                                      <p:cBhvr>
                                        <p:cTn id="7" dur="1000">
                                          <p:stCondLst>
                                            <p:cond delay="0"/>
                                          </p:stCondLst>
                                        </p:cTn>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500">
                                          <p:stCondLst>
                                            <p:cond delay="0"/>
                                          </p:stCondLst>
                                        </p:cTn>
                                        <p:tgtEl>
                                          <p:spTgt spid="30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fade">
                                      <p:cBhvr>
                                        <p:cTn id="17" dur="500">
                                          <p:stCondLst>
                                            <p:cond delay="0"/>
                                          </p:stCondLst>
                                        </p:cTn>
                                        <p:tgtEl>
                                          <p:spTgt spid="30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fade">
                                      <p:cBhvr>
                                        <p:cTn id="22" dur="500">
                                          <p:stCondLst>
                                            <p:cond delay="0"/>
                                          </p:stCondLst>
                                        </p:cTn>
                                        <p:tgtEl>
                                          <p:spTgt spid="307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3075">
                                            <p:txEl>
                                              <p:pRg st="3" end="3"/>
                                            </p:txEl>
                                          </p:spTgt>
                                        </p:tgtEl>
                                        <p:attrNameLst>
                                          <p:attrName>style.visibility</p:attrName>
                                        </p:attrNameLst>
                                      </p:cBhvr>
                                      <p:to>
                                        <p:strVal val="visible"/>
                                      </p:to>
                                    </p:set>
                                    <p:animEffect transition="in" filter="fade">
                                      <p:cBhvr>
                                        <p:cTn id="27" dur="500">
                                          <p:stCondLst>
                                            <p:cond delay="0"/>
                                          </p:stCondLst>
                                        </p:cTn>
                                        <p:tgtEl>
                                          <p:spTgt spid="307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iterate type="lt">
                                    <p:tmPct val="10000"/>
                                  </p:iterate>
                                  <p:childTnLst>
                                    <p:set>
                                      <p:cBhvr>
                                        <p:cTn id="31" dur="1" fill="hold">
                                          <p:stCondLst>
                                            <p:cond delay="0"/>
                                          </p:stCondLst>
                                        </p:cTn>
                                        <p:tgtEl>
                                          <p:spTgt spid="3075">
                                            <p:txEl>
                                              <p:pRg st="4" end="4"/>
                                            </p:txEl>
                                          </p:spTgt>
                                        </p:tgtEl>
                                        <p:attrNameLst>
                                          <p:attrName>style.visibility</p:attrName>
                                        </p:attrNameLst>
                                      </p:cBhvr>
                                      <p:to>
                                        <p:strVal val="visible"/>
                                      </p:to>
                                    </p:set>
                                    <p:animEffect transition="in" filter="fade">
                                      <p:cBhvr>
                                        <p:cTn id="32" dur="500">
                                          <p:stCondLst>
                                            <p:cond delay="0"/>
                                          </p:stCondLst>
                                        </p:cTn>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Briefly summarize the four strategies.</a:t>
            </a:r>
            <a:r>
              <a:rPr lang="en-US" altLang="zh-CN" sz="3400" dirty="0" smtClean="0"/>
              <a:t> (Pre. 5)</a:t>
            </a:r>
          </a:p>
        </p:txBody>
      </p:sp>
      <p:sp>
        <p:nvSpPr>
          <p:cNvPr id="12" name="内容占位符 11"/>
          <p:cNvSpPr>
            <a:spLocks noGrp="1"/>
          </p:cNvSpPr>
          <p:nvPr>
            <p:ph idx="1"/>
          </p:nvPr>
        </p:nvSpPr>
        <p:spPr/>
        <p:txBody>
          <a:bodyPr>
            <a:normAutofit fontScale="77500" lnSpcReduction="20000"/>
          </a:bodyPr>
          <a:lstStyle/>
          <a:p>
            <a:pPr marL="742950" indent="-742950">
              <a:buFont typeface="+mj-lt"/>
              <a:buAutoNum type="arabicPeriod"/>
            </a:pPr>
            <a:r>
              <a:rPr lang="en-US" sz="3600" dirty="0" smtClean="0">
                <a:solidFill>
                  <a:srgbClr val="0000FF"/>
                </a:solidFill>
              </a:rPr>
              <a:t>Wire up </a:t>
            </a:r>
            <a:r>
              <a:rPr lang="en-US" sz="3600" dirty="0" smtClean="0"/>
              <a:t>the medical system by adopting IT.</a:t>
            </a:r>
          </a:p>
          <a:p>
            <a:pPr marL="742950" indent="-742950">
              <a:buFont typeface="+mj-lt"/>
              <a:buAutoNum type="arabicPeriod"/>
            </a:pPr>
            <a:r>
              <a:rPr lang="en-US" sz="3600" dirty="0" smtClean="0"/>
              <a:t>Undertake </a:t>
            </a:r>
            <a:r>
              <a:rPr lang="en-US" sz="3600" dirty="0" smtClean="0">
                <a:solidFill>
                  <a:srgbClr val="0000FF"/>
                </a:solidFill>
              </a:rPr>
              <a:t>a sustained study</a:t>
            </a:r>
            <a:r>
              <a:rPr lang="en-US" sz="3600" dirty="0" smtClean="0"/>
              <a:t> of comparative effectiveness by tracking effectiveness of care over time.</a:t>
            </a:r>
          </a:p>
          <a:p>
            <a:pPr marL="742950" indent="-742950">
              <a:buFont typeface="+mj-lt"/>
              <a:buAutoNum type="arabicPeriod"/>
            </a:pPr>
            <a:r>
              <a:rPr lang="en-US" sz="3600" dirty="0" smtClean="0"/>
              <a:t>Do a better job </a:t>
            </a:r>
            <a:r>
              <a:rPr lang="en-US" sz="3600" dirty="0" smtClean="0">
                <a:solidFill>
                  <a:srgbClr val="0000FF"/>
                </a:solidFill>
              </a:rPr>
              <a:t>of managing chronic diseases</a:t>
            </a:r>
            <a:r>
              <a:rPr lang="en-US" sz="3600" dirty="0" smtClean="0"/>
              <a:t>, especially the prevention of them.</a:t>
            </a:r>
          </a:p>
          <a:p>
            <a:pPr marL="742950" indent="-742950">
              <a:buFont typeface="+mj-lt"/>
              <a:buAutoNum type="arabicPeriod"/>
            </a:pPr>
            <a:r>
              <a:rPr lang="en-US" sz="3600" dirty="0" smtClean="0">
                <a:solidFill>
                  <a:srgbClr val="0000FF"/>
                </a:solidFill>
              </a:rPr>
              <a:t>Change the incentives</a:t>
            </a:r>
            <a:r>
              <a:rPr lang="en-US" sz="3600" dirty="0" smtClean="0"/>
              <a:t> in medicine by paying doctors for what they do well and make insurance companies focus more on taking care of the sick.</a:t>
            </a:r>
            <a:endParaRPr lang="zh-CN" altLang="en-US" sz="2400" dirty="0" smtClean="0"/>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240 -241, P4-7 </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ox(in)">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box(in)">
                                      <p:cBhvr>
                                        <p:cTn id="22" dur="500"/>
                                        <p:tgtEl>
                                          <p:spTgt spid="1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animEffect transition="in" filter="box(in)">
                                      <p:cBhvr>
                                        <p:cTn id="27"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z="3600" dirty="0" smtClean="0"/>
              <a:t>Knowledge of subject matter</a:t>
            </a:r>
            <a:endParaRPr lang="en-US" altLang="zh-CN" sz="3400" dirty="0" smtClean="0"/>
          </a:p>
        </p:txBody>
      </p:sp>
      <p:sp>
        <p:nvSpPr>
          <p:cNvPr id="12" name="内容占位符 11"/>
          <p:cNvSpPr>
            <a:spLocks noGrp="1"/>
          </p:cNvSpPr>
          <p:nvPr>
            <p:ph idx="1"/>
          </p:nvPr>
        </p:nvSpPr>
        <p:spPr/>
        <p:txBody>
          <a:bodyPr>
            <a:normAutofit fontScale="92500"/>
          </a:bodyPr>
          <a:lstStyle/>
          <a:p>
            <a:r>
              <a:rPr lang="en-US" sz="3600" dirty="0" smtClean="0"/>
              <a:t>Doctors will be much more efficient when they have computerized their patients’ medical records and can get away from writing everything on small scraps of paper that have to be physically transferred from place to place.</a:t>
            </a:r>
          </a:p>
          <a:p>
            <a:r>
              <a:rPr lang="en-US" sz="3600" dirty="0" smtClean="0">
                <a:solidFill>
                  <a:srgbClr val="0000FF"/>
                </a:solidFill>
              </a:rPr>
              <a:t>Are you for or against electronic health record (EHR)? Why?</a:t>
            </a:r>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240, P4 </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ox(in)">
                                      <p:cBhvr>
                                        <p:cTn id="17"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Language Focus</a:t>
            </a:r>
            <a:endParaRPr lang="en-US" altLang="zh-CN" sz="3400" dirty="0" smtClean="0"/>
          </a:p>
        </p:txBody>
      </p:sp>
      <p:sp>
        <p:nvSpPr>
          <p:cNvPr id="12" name="内容占位符 11"/>
          <p:cNvSpPr>
            <a:spLocks noGrp="1"/>
          </p:cNvSpPr>
          <p:nvPr>
            <p:ph idx="1"/>
          </p:nvPr>
        </p:nvSpPr>
        <p:spPr/>
        <p:txBody>
          <a:bodyPr>
            <a:normAutofit lnSpcReduction="10000"/>
          </a:bodyPr>
          <a:lstStyle/>
          <a:p>
            <a:r>
              <a:rPr lang="zh-CN" altLang="en-US" sz="3200" dirty="0" smtClean="0"/>
              <a:t>医疗界</a:t>
            </a:r>
            <a:endParaRPr lang="en-US" altLang="zh-CN" sz="3200" dirty="0" smtClean="0"/>
          </a:p>
          <a:p>
            <a:r>
              <a:rPr lang="en-US" sz="3200" dirty="0" smtClean="0"/>
              <a:t>in the medical sphere</a:t>
            </a:r>
          </a:p>
          <a:p>
            <a:r>
              <a:rPr lang="en-US" sz="3200" dirty="0" smtClean="0"/>
              <a:t>patients will </a:t>
            </a:r>
            <a:r>
              <a:rPr lang="en-US" sz="3200" dirty="0" smtClean="0">
                <a:solidFill>
                  <a:srgbClr val="0000FF"/>
                </a:solidFill>
              </a:rPr>
              <a:t>be engaged with </a:t>
            </a:r>
            <a:r>
              <a:rPr lang="en-US" sz="3200" dirty="0" smtClean="0"/>
              <a:t>their care</a:t>
            </a:r>
          </a:p>
          <a:p>
            <a:r>
              <a:rPr lang="zh-CN" altLang="en-US" sz="3200" dirty="0" smtClean="0"/>
              <a:t>消除各种重复检查</a:t>
            </a:r>
            <a:endParaRPr lang="en-US" altLang="zh-CN" sz="3200" dirty="0" smtClean="0"/>
          </a:p>
          <a:p>
            <a:r>
              <a:rPr lang="en-US" sz="3200" dirty="0" smtClean="0"/>
              <a:t>to eliminate all sorts of duplicative tests</a:t>
            </a:r>
          </a:p>
          <a:p>
            <a:r>
              <a:rPr lang="zh-CN" altLang="en-US" sz="3200" dirty="0" smtClean="0"/>
              <a:t>长期跟踪</a:t>
            </a:r>
            <a:endParaRPr lang="en-US" altLang="zh-CN" sz="3200" dirty="0" smtClean="0"/>
          </a:p>
          <a:p>
            <a:r>
              <a:rPr lang="en-US" sz="3200" dirty="0" smtClean="0"/>
              <a:t>track effectiveness of care over time</a:t>
            </a:r>
          </a:p>
          <a:p>
            <a:r>
              <a:rPr lang="en-US" sz="3200" dirty="0" smtClean="0"/>
              <a:t>get a handle on…</a:t>
            </a:r>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240, P4 </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ox(in)">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box(in)">
                                      <p:cBhvr>
                                        <p:cTn id="22" dur="500"/>
                                        <p:tgtEl>
                                          <p:spTgt spid="1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animEffect transition="in" filter="box(in)">
                                      <p:cBhvr>
                                        <p:cTn id="27" dur="500"/>
                                        <p:tgtEl>
                                          <p:spTgt spid="1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2">
                                            <p:txEl>
                                              <p:pRg st="4" end="4"/>
                                            </p:txEl>
                                          </p:spTgt>
                                        </p:tgtEl>
                                        <p:attrNameLst>
                                          <p:attrName>style.visibility</p:attrName>
                                        </p:attrNameLst>
                                      </p:cBhvr>
                                      <p:to>
                                        <p:strVal val="visible"/>
                                      </p:to>
                                    </p:set>
                                    <p:animEffect transition="in" filter="box(in)">
                                      <p:cBhvr>
                                        <p:cTn id="32" dur="500"/>
                                        <p:tgtEl>
                                          <p:spTgt spid="1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2">
                                            <p:txEl>
                                              <p:pRg st="5" end="5"/>
                                            </p:txEl>
                                          </p:spTgt>
                                        </p:tgtEl>
                                        <p:attrNameLst>
                                          <p:attrName>style.visibility</p:attrName>
                                        </p:attrNameLst>
                                      </p:cBhvr>
                                      <p:to>
                                        <p:strVal val="visible"/>
                                      </p:to>
                                    </p:set>
                                    <p:animEffect transition="in" filter="box(in)">
                                      <p:cBhvr>
                                        <p:cTn id="37" dur="500"/>
                                        <p:tgtEl>
                                          <p:spTgt spid="1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2">
                                            <p:txEl>
                                              <p:pRg st="6" end="6"/>
                                            </p:txEl>
                                          </p:spTgt>
                                        </p:tgtEl>
                                        <p:attrNameLst>
                                          <p:attrName>style.visibility</p:attrName>
                                        </p:attrNameLst>
                                      </p:cBhvr>
                                      <p:to>
                                        <p:strVal val="visible"/>
                                      </p:to>
                                    </p:set>
                                    <p:animEffect transition="in" filter="box(in)">
                                      <p:cBhvr>
                                        <p:cTn id="42" dur="500"/>
                                        <p:tgtEl>
                                          <p:spTgt spid="1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2">
                                            <p:txEl>
                                              <p:pRg st="7" end="7"/>
                                            </p:txEl>
                                          </p:spTgt>
                                        </p:tgtEl>
                                        <p:attrNameLst>
                                          <p:attrName>style.visibility</p:attrName>
                                        </p:attrNameLst>
                                      </p:cBhvr>
                                      <p:to>
                                        <p:strVal val="visible"/>
                                      </p:to>
                                    </p:set>
                                    <p:animEffect transition="in" filter="box(in)">
                                      <p:cBhvr>
                                        <p:cTn id="47" dur="500"/>
                                        <p:tgtEl>
                                          <p:spTgt spid="1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Language Focus</a:t>
            </a:r>
            <a:endParaRPr lang="en-US" altLang="zh-CN" sz="3400" dirty="0" smtClean="0"/>
          </a:p>
        </p:txBody>
      </p:sp>
      <p:sp>
        <p:nvSpPr>
          <p:cNvPr id="12" name="内容占位符 11"/>
          <p:cNvSpPr>
            <a:spLocks noGrp="1"/>
          </p:cNvSpPr>
          <p:nvPr>
            <p:ph idx="1"/>
          </p:nvPr>
        </p:nvSpPr>
        <p:spPr/>
        <p:txBody>
          <a:bodyPr>
            <a:normAutofit/>
          </a:bodyPr>
          <a:lstStyle/>
          <a:p>
            <a:r>
              <a:rPr lang="en-US" sz="3200" dirty="0" smtClean="0">
                <a:solidFill>
                  <a:srgbClr val="0000FF"/>
                </a:solidFill>
              </a:rPr>
              <a:t>dupli</a:t>
            </a:r>
            <a:r>
              <a:rPr lang="en-US" sz="3200" dirty="0" smtClean="0"/>
              <a:t>cative</a:t>
            </a:r>
          </a:p>
          <a:p>
            <a:r>
              <a:rPr lang="en-US" sz="3200" dirty="0" smtClean="0"/>
              <a:t>twofold, double</a:t>
            </a:r>
          </a:p>
          <a:p>
            <a:r>
              <a:rPr lang="en-US" sz="3200" dirty="0" smtClean="0"/>
              <a:t>duplicate</a:t>
            </a:r>
          </a:p>
          <a:p>
            <a:r>
              <a:rPr lang="en-US" sz="3200" dirty="0" smtClean="0"/>
              <a:t>duplication</a:t>
            </a:r>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240, P4 </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ox(in)">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box(in)">
                                      <p:cBhvr>
                                        <p:cTn id="22" dur="500"/>
                                        <p:tgtEl>
                                          <p:spTgt spid="1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animEffect transition="in" filter="box(in)">
                                      <p:cBhvr>
                                        <p:cTn id="27"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Language Focus</a:t>
            </a:r>
            <a:endParaRPr lang="en-US" altLang="zh-CN" sz="3400" dirty="0" smtClean="0"/>
          </a:p>
        </p:txBody>
      </p:sp>
      <p:sp>
        <p:nvSpPr>
          <p:cNvPr id="12" name="内容占位符 11"/>
          <p:cNvSpPr>
            <a:spLocks noGrp="1"/>
          </p:cNvSpPr>
          <p:nvPr>
            <p:ph idx="1"/>
          </p:nvPr>
        </p:nvSpPr>
        <p:spPr/>
        <p:txBody>
          <a:bodyPr>
            <a:normAutofit fontScale="92500"/>
          </a:bodyPr>
          <a:lstStyle/>
          <a:p>
            <a:r>
              <a:rPr lang="en-US" sz="3200" dirty="0" smtClean="0"/>
              <a:t>to </a:t>
            </a:r>
            <a:r>
              <a:rPr lang="en-US" sz="3200" dirty="0" smtClean="0">
                <a:solidFill>
                  <a:srgbClr val="0000FF"/>
                </a:solidFill>
              </a:rPr>
              <a:t>undertake a sustained study </a:t>
            </a:r>
            <a:r>
              <a:rPr lang="en-US" sz="3200" dirty="0" smtClean="0"/>
              <a:t>of comparative effectiveness</a:t>
            </a:r>
          </a:p>
          <a:p>
            <a:r>
              <a:rPr lang="en-US" sz="3200" dirty="0" smtClean="0"/>
              <a:t>Are newer procedures really worth much </a:t>
            </a:r>
            <a:r>
              <a:rPr lang="en-US" sz="3200" dirty="0" smtClean="0">
                <a:solidFill>
                  <a:srgbClr val="0000FF"/>
                </a:solidFill>
              </a:rPr>
              <a:t>relative to </a:t>
            </a:r>
            <a:r>
              <a:rPr lang="en-US" sz="3200" dirty="0" smtClean="0"/>
              <a:t>older procedures?</a:t>
            </a:r>
          </a:p>
          <a:p>
            <a:r>
              <a:rPr lang="en-US" sz="3200" dirty="0" smtClean="0"/>
              <a:t>If we can track effectiveness of care over time, we can </a:t>
            </a:r>
            <a:r>
              <a:rPr lang="en-US" sz="3200" dirty="0" smtClean="0">
                <a:solidFill>
                  <a:srgbClr val="0000FF"/>
                </a:solidFill>
              </a:rPr>
              <a:t>get a handle on </a:t>
            </a:r>
            <a:r>
              <a:rPr lang="en-US" sz="3200" dirty="0" smtClean="0"/>
              <a:t>the new drugs, the spiffy diagnostics, new </a:t>
            </a:r>
            <a:r>
              <a:rPr lang="en-US" sz="3200" dirty="0" smtClean="0">
                <a:solidFill>
                  <a:srgbClr val="0000FF"/>
                </a:solidFill>
              </a:rPr>
              <a:t>medical devices</a:t>
            </a:r>
            <a:r>
              <a:rPr lang="en-US" sz="3200" dirty="0" smtClean="0"/>
              <a:t>, and </a:t>
            </a:r>
            <a:r>
              <a:rPr lang="en-US" sz="3200" dirty="0" smtClean="0">
                <a:solidFill>
                  <a:srgbClr val="0000FF"/>
                </a:solidFill>
              </a:rPr>
              <a:t>treatment protocols </a:t>
            </a:r>
            <a:r>
              <a:rPr lang="en-US" sz="3200" dirty="0" smtClean="0"/>
              <a:t>to determine which really </a:t>
            </a:r>
            <a:r>
              <a:rPr lang="en-US" sz="3200" dirty="0" smtClean="0">
                <a:solidFill>
                  <a:srgbClr val="0000FF"/>
                </a:solidFill>
              </a:rPr>
              <a:t>deliver better results</a:t>
            </a:r>
            <a:r>
              <a:rPr lang="en-US" sz="3200" dirty="0" smtClean="0"/>
              <a:t>.</a:t>
            </a:r>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240, P5 </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ox(in)">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box(in)">
                                      <p:cBhvr>
                                        <p:cTn id="22"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Language Focus</a:t>
            </a:r>
            <a:endParaRPr lang="en-US" altLang="zh-CN" sz="3400" dirty="0" smtClean="0"/>
          </a:p>
        </p:txBody>
      </p:sp>
      <p:sp>
        <p:nvSpPr>
          <p:cNvPr id="12" name="内容占位符 11"/>
          <p:cNvSpPr>
            <a:spLocks noGrp="1"/>
          </p:cNvSpPr>
          <p:nvPr>
            <p:ph idx="1"/>
          </p:nvPr>
        </p:nvSpPr>
        <p:spPr/>
        <p:txBody>
          <a:bodyPr>
            <a:normAutofit/>
          </a:bodyPr>
          <a:lstStyle/>
          <a:p>
            <a:r>
              <a:rPr lang="en-US" sz="3200" dirty="0" smtClean="0">
                <a:solidFill>
                  <a:srgbClr val="0000FF"/>
                </a:solidFill>
              </a:rPr>
              <a:t>proto</a:t>
            </a:r>
            <a:r>
              <a:rPr lang="en-US" sz="3200" dirty="0" smtClean="0"/>
              <a:t>col</a:t>
            </a:r>
          </a:p>
          <a:p>
            <a:r>
              <a:rPr lang="en-US" sz="3200" dirty="0" smtClean="0"/>
              <a:t>first in time; primitive; original</a:t>
            </a:r>
          </a:p>
          <a:p>
            <a:r>
              <a:rPr lang="en-US" sz="3200" dirty="0" smtClean="0">
                <a:solidFill>
                  <a:srgbClr val="0000FF"/>
                </a:solidFill>
              </a:rPr>
              <a:t>proto</a:t>
            </a:r>
            <a:r>
              <a:rPr lang="en-US" sz="3200" dirty="0" smtClean="0"/>
              <a:t>col = first sheet glued onto a manuscript</a:t>
            </a:r>
          </a:p>
          <a:p>
            <a:r>
              <a:rPr lang="en-US" sz="3200" dirty="0" smtClean="0"/>
              <a:t>protozoa </a:t>
            </a:r>
            <a:r>
              <a:rPr lang="zh-CN" altLang="en-US" sz="3200" dirty="0" smtClean="0"/>
              <a:t>原始动物</a:t>
            </a:r>
            <a:endParaRPr lang="en-US" altLang="zh-CN" sz="3200" dirty="0" smtClean="0"/>
          </a:p>
          <a:p>
            <a:r>
              <a:rPr lang="en-US" sz="3200" smtClean="0"/>
              <a:t>prototype</a:t>
            </a:r>
            <a:endParaRPr lang="en-US" sz="3200" dirty="0" smtClean="0"/>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240, P5 </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ox(in)">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box(in)">
                                      <p:cBhvr>
                                        <p:cTn id="22" dur="500"/>
                                        <p:tgtEl>
                                          <p:spTgt spid="1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animEffect transition="in" filter="box(in)">
                                      <p:cBhvr>
                                        <p:cTn id="27" dur="500"/>
                                        <p:tgtEl>
                                          <p:spTgt spid="1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2">
                                            <p:txEl>
                                              <p:pRg st="4" end="4"/>
                                            </p:txEl>
                                          </p:spTgt>
                                        </p:tgtEl>
                                        <p:attrNameLst>
                                          <p:attrName>style.visibility</p:attrName>
                                        </p:attrNameLst>
                                      </p:cBhvr>
                                      <p:to>
                                        <p:strVal val="visible"/>
                                      </p:to>
                                    </p:set>
                                    <p:animEffect transition="in" filter="box(in)">
                                      <p:cBhvr>
                                        <p:cTn id="32"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z="3600" dirty="0" smtClean="0"/>
              <a:t>Knowledge of subject matter</a:t>
            </a:r>
            <a:endParaRPr lang="en-US" altLang="zh-CN" sz="3400" dirty="0" smtClean="0"/>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240, P6 </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graphicFrame>
        <p:nvGraphicFramePr>
          <p:cNvPr id="11" name="图示 10"/>
          <p:cNvGraphicFramePr/>
          <p:nvPr/>
        </p:nvGraphicFramePr>
        <p:xfrm>
          <a:off x="285720" y="1071546"/>
          <a:ext cx="8643998" cy="50006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z="3600" dirty="0" smtClean="0"/>
              <a:t>How it works out: INCENTIVES</a:t>
            </a:r>
            <a:endParaRPr lang="en-US" altLang="zh-CN" sz="3400" dirty="0" smtClean="0"/>
          </a:p>
        </p:txBody>
      </p:sp>
      <p:sp>
        <p:nvSpPr>
          <p:cNvPr id="12" name="内容占位符 11"/>
          <p:cNvSpPr>
            <a:spLocks noGrp="1"/>
          </p:cNvSpPr>
          <p:nvPr>
            <p:ph idx="1"/>
          </p:nvPr>
        </p:nvSpPr>
        <p:spPr/>
        <p:txBody>
          <a:bodyPr>
            <a:normAutofit/>
          </a:bodyPr>
          <a:lstStyle/>
          <a:p>
            <a:r>
              <a:rPr lang="en-US" sz="3200" dirty="0" smtClean="0">
                <a:solidFill>
                  <a:srgbClr val="0000FF"/>
                </a:solidFill>
              </a:rPr>
              <a:t>pa</a:t>
            </a:r>
            <a:r>
              <a:rPr lang="en-US" sz="3200" dirty="0" smtClean="0"/>
              <a:t>y doctors not just for what they do, but </a:t>
            </a:r>
            <a:r>
              <a:rPr lang="en-US" sz="3200" dirty="0" smtClean="0">
                <a:solidFill>
                  <a:srgbClr val="0000FF"/>
                </a:solidFill>
              </a:rPr>
              <a:t>for what they do well</a:t>
            </a:r>
          </a:p>
          <a:p>
            <a:r>
              <a:rPr lang="en-US" sz="3200" dirty="0" smtClean="0">
                <a:solidFill>
                  <a:srgbClr val="0000FF"/>
                </a:solidFill>
              </a:rPr>
              <a:t>give</a:t>
            </a:r>
            <a:r>
              <a:rPr lang="en-US" sz="3200" dirty="0" smtClean="0"/>
              <a:t> insurance companies </a:t>
            </a:r>
            <a:r>
              <a:rPr lang="en-US" sz="3200" dirty="0" smtClean="0">
                <a:solidFill>
                  <a:srgbClr val="0000FF"/>
                </a:solidFill>
              </a:rPr>
              <a:t>incentives</a:t>
            </a:r>
            <a:r>
              <a:rPr lang="en-US" sz="3200" dirty="0" smtClean="0"/>
              <a:t> </a:t>
            </a:r>
            <a:r>
              <a:rPr lang="en-US" sz="3200" dirty="0" smtClean="0">
                <a:solidFill>
                  <a:srgbClr val="0000FF"/>
                </a:solidFill>
              </a:rPr>
              <a:t>to focus more on taking care of the sick</a:t>
            </a:r>
            <a:r>
              <a:rPr lang="en-US" sz="3200" dirty="0" smtClean="0"/>
              <a:t> than on coming up with rationales to insure only the healthy</a:t>
            </a:r>
          </a:p>
          <a:p>
            <a:r>
              <a:rPr lang="en-US" sz="3200" dirty="0" smtClean="0">
                <a:solidFill>
                  <a:srgbClr val="0000FF"/>
                </a:solidFill>
              </a:rPr>
              <a:t>insurance</a:t>
            </a:r>
            <a:r>
              <a:rPr lang="en-US" sz="3200" dirty="0" smtClean="0"/>
              <a:t> should become </a:t>
            </a:r>
            <a:r>
              <a:rPr lang="en-US" sz="3200" dirty="0" smtClean="0">
                <a:solidFill>
                  <a:srgbClr val="0000FF"/>
                </a:solidFill>
              </a:rPr>
              <a:t>less expensive as we keep people out of the hospital</a:t>
            </a:r>
          </a:p>
          <a:p>
            <a:endParaRPr lang="en-US" sz="3200" dirty="0" smtClean="0"/>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241, P7 </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ox(in)">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box(in)">
                                      <p:cBhvr>
                                        <p:cTn id="22"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Put the Whole together</a:t>
            </a:r>
            <a:r>
              <a:rPr lang="en-US" altLang="zh-CN" sz="3400" dirty="0" smtClean="0"/>
              <a:t> (Pre. 5)</a:t>
            </a:r>
          </a:p>
        </p:txBody>
      </p:sp>
      <p:sp>
        <p:nvSpPr>
          <p:cNvPr id="12" name="内容占位符 11"/>
          <p:cNvSpPr>
            <a:spLocks noGrp="1"/>
          </p:cNvSpPr>
          <p:nvPr>
            <p:ph idx="1"/>
          </p:nvPr>
        </p:nvSpPr>
        <p:spPr/>
        <p:txBody>
          <a:bodyPr>
            <a:normAutofit/>
          </a:bodyPr>
          <a:lstStyle/>
          <a:p>
            <a:r>
              <a:rPr lang="en-US" sz="3600" dirty="0" smtClean="0"/>
              <a:t>None mutually exclusive</a:t>
            </a:r>
          </a:p>
          <a:p>
            <a:r>
              <a:rPr lang="en-US" sz="3600" dirty="0" smtClean="0"/>
              <a:t>The right thing: to try all of them</a:t>
            </a:r>
          </a:p>
          <a:p>
            <a:r>
              <a:rPr lang="en-US" sz="3600" dirty="0" smtClean="0"/>
              <a:t>These approaches as classic supply-side strategies</a:t>
            </a:r>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241, P8 </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ox(in)">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box(in)">
                                      <p:cBhvr>
                                        <p:cTn id="22"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Do you support “the other voices”? Why?</a:t>
            </a:r>
            <a:r>
              <a:rPr lang="en-US" altLang="zh-CN" sz="3400" dirty="0" smtClean="0"/>
              <a:t> (Pre. 6)</a:t>
            </a:r>
          </a:p>
        </p:txBody>
      </p:sp>
      <p:sp>
        <p:nvSpPr>
          <p:cNvPr id="12" name="内容占位符 11"/>
          <p:cNvSpPr>
            <a:spLocks noGrp="1"/>
          </p:cNvSpPr>
          <p:nvPr>
            <p:ph idx="1"/>
          </p:nvPr>
        </p:nvSpPr>
        <p:spPr/>
        <p:txBody>
          <a:bodyPr>
            <a:normAutofit/>
          </a:bodyPr>
          <a:lstStyle/>
          <a:p>
            <a:r>
              <a:rPr lang="en-US" sz="3600" dirty="0" smtClean="0"/>
              <a:t>The “Other Voices”</a:t>
            </a:r>
          </a:p>
          <a:p>
            <a:pPr lvl="1"/>
            <a:r>
              <a:rPr lang="en-US" sz="3200" dirty="0" smtClean="0"/>
              <a:t>More should be done to limit demand for healthcare.</a:t>
            </a:r>
          </a:p>
          <a:p>
            <a:pPr lvl="1"/>
            <a:r>
              <a:rPr lang="en-US" sz="3200" dirty="0" smtClean="0"/>
              <a:t>Americans are wasteful of their healthcare.</a:t>
            </a:r>
          </a:p>
          <a:p>
            <a:pPr lvl="1"/>
            <a:r>
              <a:rPr lang="en-US" sz="3200" dirty="0" smtClean="0"/>
              <a:t>Cover the things that are medically necessary</a:t>
            </a:r>
          </a:p>
          <a:p>
            <a:r>
              <a:rPr lang="en-US" altLang="zh-CN" sz="3600" dirty="0" smtClean="0">
                <a:solidFill>
                  <a:srgbClr val="0000FF"/>
                </a:solidFill>
              </a:rPr>
              <a:t>Your comments?</a:t>
            </a:r>
            <a:endParaRPr lang="zh-CN" altLang="en-US" sz="2400" dirty="0" smtClean="0">
              <a:solidFill>
                <a:srgbClr val="0000FF"/>
              </a:solidFill>
            </a:endParaRPr>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214, P6 </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animEffect transition="in" filter="box(in)">
                                      <p:cBhvr>
                                        <p:cTn id="15" dur="500"/>
                                        <p:tgtEl>
                                          <p:spTgt spid="12">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2">
                                            <p:txEl>
                                              <p:pRg st="2" end="2"/>
                                            </p:txEl>
                                          </p:spTgt>
                                        </p:tgtEl>
                                        <p:attrNameLst>
                                          <p:attrName>style.visibility</p:attrName>
                                        </p:attrNameLst>
                                      </p:cBhvr>
                                      <p:to>
                                        <p:strVal val="visible"/>
                                      </p:to>
                                    </p:set>
                                    <p:animEffect transition="in" filter="box(in)">
                                      <p:cBhvr>
                                        <p:cTn id="18" dur="500"/>
                                        <p:tgtEl>
                                          <p:spTgt spid="12">
                                            <p:txEl>
                                              <p:pRg st="2" end="2"/>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2">
                                            <p:txEl>
                                              <p:pRg st="3" end="3"/>
                                            </p:txEl>
                                          </p:spTgt>
                                        </p:tgtEl>
                                        <p:attrNameLst>
                                          <p:attrName>style.visibility</p:attrName>
                                        </p:attrNameLst>
                                      </p:cBhvr>
                                      <p:to>
                                        <p:strVal val="visible"/>
                                      </p:to>
                                    </p:set>
                                    <p:animEffect transition="in" filter="box(in)">
                                      <p:cBhvr>
                                        <p:cTn id="21" dur="500"/>
                                        <p:tgtEl>
                                          <p:spTgt spid="12">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12">
                                            <p:txEl>
                                              <p:pRg st="4" end="4"/>
                                            </p:txEl>
                                          </p:spTgt>
                                        </p:tgtEl>
                                        <p:attrNameLst>
                                          <p:attrName>style.visibility</p:attrName>
                                        </p:attrNameLst>
                                      </p:cBhvr>
                                      <p:to>
                                        <p:strVal val="visible"/>
                                      </p:to>
                                    </p:set>
                                    <p:animEffect transition="in" filter="box(in)">
                                      <p:cBhvr>
                                        <p:cTn id="26"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en-US" dirty="0" smtClean="0"/>
              <a:t>Lead-in: </a:t>
            </a:r>
            <a:r>
              <a:rPr lang="en-US" i="1" dirty="0" smtClean="0"/>
              <a:t>Listen to a talk about American health care system and answer the following questions:</a:t>
            </a:r>
            <a:r>
              <a:rPr lang="en-US" altLang="zh-CN" dirty="0" smtClean="0"/>
              <a:t> </a:t>
            </a:r>
          </a:p>
        </p:txBody>
      </p:sp>
      <p:sp>
        <p:nvSpPr>
          <p:cNvPr id="11" name="内容占位符 10"/>
          <p:cNvSpPr>
            <a:spLocks noGrp="1"/>
          </p:cNvSpPr>
          <p:nvPr>
            <p:ph idx="1"/>
          </p:nvPr>
        </p:nvSpPr>
        <p:spPr/>
        <p:txBody>
          <a:bodyPr>
            <a:normAutofit lnSpcReduction="10000"/>
          </a:bodyPr>
          <a:lstStyle/>
          <a:p>
            <a:r>
              <a:rPr lang="en-US" altLang="zh-CN" dirty="0" smtClean="0"/>
              <a:t>1. What is the annual expenditure of the US on health care?</a:t>
            </a:r>
          </a:p>
          <a:p>
            <a:pPr lvl="1"/>
            <a:r>
              <a:rPr lang="en-US" altLang="zh-CN" dirty="0" smtClean="0">
                <a:solidFill>
                  <a:srgbClr val="0000FF"/>
                </a:solidFill>
              </a:rPr>
              <a:t>$ 2.1 trillion</a:t>
            </a:r>
          </a:p>
          <a:p>
            <a:r>
              <a:rPr lang="en-US" altLang="zh-CN" dirty="0" smtClean="0"/>
              <a:t>2. What are the researchers’ findings about the health care performance of the US?</a:t>
            </a:r>
          </a:p>
          <a:p>
            <a:pPr lvl="1"/>
            <a:r>
              <a:rPr lang="en-US" altLang="zh-CN" dirty="0" smtClean="0">
                <a:solidFill>
                  <a:srgbClr val="0000FF"/>
                </a:solidFill>
              </a:rPr>
              <a:t>The US has poorer performance in preventable deaths than other industrialized nations.</a:t>
            </a:r>
          </a:p>
          <a:p>
            <a:r>
              <a:rPr lang="en-US" altLang="zh-CN" dirty="0" smtClean="0"/>
              <a:t>3. What is the major cause of the problem discussed in the talk?</a:t>
            </a:r>
          </a:p>
          <a:p>
            <a:pPr lvl="1"/>
            <a:r>
              <a:rPr lang="en-US" altLang="zh-CN" dirty="0" smtClean="0">
                <a:solidFill>
                  <a:srgbClr val="0000FF"/>
                </a:solidFill>
              </a:rPr>
              <a:t>the rising number of uninsured citizens in America</a:t>
            </a:r>
            <a:endParaRPr lang="zh-CN" altLang="en-US" dirty="0">
              <a:solidFill>
                <a:srgbClr val="0000FF"/>
              </a:solidFill>
            </a:endParaRPr>
          </a:p>
        </p:txBody>
      </p:sp>
      <p:pic>
        <p:nvPicPr>
          <p:cNvPr id="819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8196" name="TextBox 4"/>
          <p:cNvSpPr txBox="1">
            <a:spLocks noChangeArrowheads="1"/>
          </p:cNvSpPr>
          <p:nvPr/>
        </p:nvSpPr>
        <p:spPr bwMode="auto">
          <a:xfrm>
            <a:off x="5000628" y="6215063"/>
            <a:ext cx="1714497"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238</a:t>
            </a:r>
            <a:endParaRPr lang="zh-CN" altLang="en-US" sz="2000" b="1" dirty="0">
              <a:solidFill>
                <a:srgbClr val="0000FF"/>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Knowledge of Subject Matter</a:t>
            </a:r>
            <a:endParaRPr lang="en-US" altLang="zh-CN" sz="3400" dirty="0" smtClean="0"/>
          </a:p>
        </p:txBody>
      </p:sp>
      <p:sp>
        <p:nvSpPr>
          <p:cNvPr id="12" name="内容占位符 11"/>
          <p:cNvSpPr>
            <a:spLocks noGrp="1"/>
          </p:cNvSpPr>
          <p:nvPr>
            <p:ph idx="1"/>
          </p:nvPr>
        </p:nvSpPr>
        <p:spPr/>
        <p:txBody>
          <a:bodyPr>
            <a:normAutofit/>
          </a:bodyPr>
          <a:lstStyle/>
          <a:p>
            <a:r>
              <a:rPr lang="en-US" sz="3200" dirty="0" smtClean="0"/>
              <a:t>…because most of us receive them (health care dollars) as a benefit, not as a bill.</a:t>
            </a:r>
          </a:p>
          <a:p>
            <a:r>
              <a:rPr lang="en-US" sz="3200" dirty="0" smtClean="0"/>
              <a:t>If healthcare were like other markets,…, healthcare would work better.</a:t>
            </a:r>
          </a:p>
          <a:p>
            <a:r>
              <a:rPr lang="en-US" sz="3200" dirty="0" smtClean="0"/>
              <a:t>People need help managing their chronic illness; leaving them adrift is not the way to go.</a:t>
            </a:r>
            <a:endParaRPr lang="en-US" sz="3200" dirty="0" smtClean="0">
              <a:solidFill>
                <a:srgbClr val="0000FF"/>
              </a:solidFill>
            </a:endParaRPr>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241, P9 </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ox(in)">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box(in)">
                                      <p:cBhvr>
                                        <p:cTn id="22"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Language Focus</a:t>
            </a:r>
            <a:endParaRPr lang="en-US" altLang="zh-CN" sz="3400" dirty="0" smtClean="0"/>
          </a:p>
        </p:txBody>
      </p:sp>
      <p:sp>
        <p:nvSpPr>
          <p:cNvPr id="12" name="内容占位符 11"/>
          <p:cNvSpPr>
            <a:spLocks noGrp="1"/>
          </p:cNvSpPr>
          <p:nvPr>
            <p:ph idx="1"/>
          </p:nvPr>
        </p:nvSpPr>
        <p:spPr/>
        <p:txBody>
          <a:bodyPr>
            <a:normAutofit/>
          </a:bodyPr>
          <a:lstStyle/>
          <a:p>
            <a:r>
              <a:rPr lang="en-US" sz="3200" dirty="0" smtClean="0"/>
              <a:t>people </a:t>
            </a:r>
            <a:r>
              <a:rPr lang="en-US" sz="3200" dirty="0" smtClean="0">
                <a:solidFill>
                  <a:srgbClr val="0000FF"/>
                </a:solidFill>
              </a:rPr>
              <a:t>take charge of</a:t>
            </a:r>
            <a:r>
              <a:rPr lang="en-US" sz="3200" dirty="0" smtClean="0"/>
              <a:t> what they get and what they buy</a:t>
            </a:r>
          </a:p>
          <a:p>
            <a:r>
              <a:rPr lang="en-US" sz="3200" dirty="0" smtClean="0"/>
              <a:t>This idea does not work for me. I am not a big fan of </a:t>
            </a:r>
            <a:r>
              <a:rPr lang="en-US" sz="3200" dirty="0" smtClean="0">
                <a:solidFill>
                  <a:srgbClr val="0000FF"/>
                </a:solidFill>
              </a:rPr>
              <a:t>putting</a:t>
            </a:r>
            <a:r>
              <a:rPr lang="en-US" sz="3200" dirty="0" smtClean="0"/>
              <a:t> consumers </a:t>
            </a:r>
            <a:r>
              <a:rPr lang="en-US" sz="3200" dirty="0" smtClean="0">
                <a:solidFill>
                  <a:srgbClr val="0000FF"/>
                </a:solidFill>
              </a:rPr>
              <a:t>in charge of </a:t>
            </a:r>
            <a:r>
              <a:rPr lang="en-US" sz="3200" dirty="0" smtClean="0"/>
              <a:t>paying money for their healthcare …</a:t>
            </a:r>
          </a:p>
          <a:p>
            <a:pPr>
              <a:buNone/>
            </a:pPr>
            <a:endParaRPr lang="en-US" sz="3200" dirty="0" smtClean="0"/>
          </a:p>
          <a:p>
            <a:endParaRPr lang="en-US" sz="3200" dirty="0" smtClean="0">
              <a:solidFill>
                <a:srgbClr val="0000FF"/>
              </a:solidFill>
            </a:endParaRPr>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241, P9 </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ox(in)">
                                      <p:cBhvr>
                                        <p:cTn id="17"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Language Focus</a:t>
            </a:r>
            <a:endParaRPr lang="en-US" altLang="zh-CN" sz="3400" dirty="0" smtClean="0"/>
          </a:p>
        </p:txBody>
      </p:sp>
      <p:sp>
        <p:nvSpPr>
          <p:cNvPr id="12" name="内容占位符 11"/>
          <p:cNvSpPr>
            <a:spLocks noGrp="1"/>
          </p:cNvSpPr>
          <p:nvPr>
            <p:ph idx="1"/>
          </p:nvPr>
        </p:nvSpPr>
        <p:spPr/>
        <p:txBody>
          <a:bodyPr>
            <a:normAutofit/>
          </a:bodyPr>
          <a:lstStyle/>
          <a:p>
            <a:r>
              <a:rPr lang="en-US" sz="3200" dirty="0" smtClean="0"/>
              <a:t>We know, for example, that people are very bad at undertaking actions with costs in the short term and benefits </a:t>
            </a:r>
            <a:r>
              <a:rPr lang="en-US" sz="3200" dirty="0" smtClean="0">
                <a:solidFill>
                  <a:srgbClr val="0000FF"/>
                </a:solidFill>
              </a:rPr>
              <a:t>only down the road </a:t>
            </a:r>
            <a:r>
              <a:rPr lang="en-US" sz="3200" dirty="0" smtClean="0"/>
              <a:t>(witness saving for retirement).</a:t>
            </a:r>
            <a:endParaRPr lang="en-US" sz="3200" baseline="30000" dirty="0" smtClean="0"/>
          </a:p>
          <a:p>
            <a:r>
              <a:rPr lang="zh-CN" altLang="en-US" sz="3200" dirty="0" smtClean="0"/>
              <a:t>例如，我们知道人们很不愿意做眼下要付出代价、而长期会获益的行为（例如为退休存钱。</a:t>
            </a:r>
            <a:endParaRPr lang="en-US" sz="3200" dirty="0" smtClean="0"/>
          </a:p>
          <a:p>
            <a:endParaRPr lang="en-US" sz="3200" dirty="0" smtClean="0">
              <a:solidFill>
                <a:srgbClr val="0000FF"/>
              </a:solidFill>
            </a:endParaRPr>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241, P9 </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Knowledge of Subject Matter</a:t>
            </a:r>
            <a:endParaRPr lang="en-US" altLang="zh-CN" sz="3400" dirty="0" smtClean="0"/>
          </a:p>
        </p:txBody>
      </p:sp>
      <p:sp>
        <p:nvSpPr>
          <p:cNvPr id="12" name="内容占位符 11"/>
          <p:cNvSpPr>
            <a:spLocks noGrp="1"/>
          </p:cNvSpPr>
          <p:nvPr>
            <p:ph idx="1"/>
          </p:nvPr>
        </p:nvSpPr>
        <p:spPr/>
        <p:txBody>
          <a:bodyPr>
            <a:normAutofit fontScale="92500" lnSpcReduction="10000"/>
          </a:bodyPr>
          <a:lstStyle/>
          <a:p>
            <a:r>
              <a:rPr lang="en-US" sz="3200" dirty="0" smtClean="0"/>
              <a:t>…the medically necessary list is long, </a:t>
            </a:r>
            <a:r>
              <a:rPr lang="en-US" sz="3200" dirty="0" smtClean="0">
                <a:solidFill>
                  <a:srgbClr val="0000FF"/>
                </a:solidFill>
              </a:rPr>
              <a:t>and</a:t>
            </a:r>
            <a:r>
              <a:rPr lang="en-US" sz="3200" dirty="0" smtClean="0"/>
              <a:t> the optional list is far too small.</a:t>
            </a:r>
          </a:p>
          <a:p>
            <a:r>
              <a:rPr lang="en-US" sz="3200" dirty="0" smtClean="0"/>
              <a:t>In healthcare, it is very difficult to draw bright lines between what is medically valuable and what is not.</a:t>
            </a:r>
          </a:p>
          <a:p>
            <a:r>
              <a:rPr lang="en-US" sz="3200" dirty="0" smtClean="0"/>
              <a:t>Some things are valuable for some patients and not for others. </a:t>
            </a:r>
          </a:p>
          <a:p>
            <a:r>
              <a:rPr lang="en-US" sz="3200" dirty="0" smtClean="0"/>
              <a:t>Allocating medical care is very difficult proposition, no matter where and how it is proposed.</a:t>
            </a:r>
            <a:endParaRPr lang="en-US" sz="3200" dirty="0" smtClean="0">
              <a:solidFill>
                <a:srgbClr val="0000FF"/>
              </a:solidFill>
            </a:endParaRPr>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241, P10 </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z="4000" dirty="0" smtClean="0"/>
              <a:t>To Sum Up</a:t>
            </a:r>
          </a:p>
        </p:txBody>
      </p:sp>
      <p:sp>
        <p:nvSpPr>
          <p:cNvPr id="12" name="内容占位符 11"/>
          <p:cNvSpPr>
            <a:spLocks noGrp="1"/>
          </p:cNvSpPr>
          <p:nvPr>
            <p:ph idx="1"/>
          </p:nvPr>
        </p:nvSpPr>
        <p:spPr/>
        <p:txBody>
          <a:bodyPr>
            <a:normAutofit/>
          </a:bodyPr>
          <a:lstStyle/>
          <a:p>
            <a:r>
              <a:rPr lang="en-US" sz="3200" dirty="0" smtClean="0"/>
              <a:t>getting the money and knowledge right</a:t>
            </a:r>
          </a:p>
          <a:p>
            <a:r>
              <a:rPr lang="en-US" sz="2800" dirty="0" smtClean="0"/>
              <a:t>get the healthcare system flowing in the right direction</a:t>
            </a:r>
          </a:p>
          <a:p>
            <a:r>
              <a:rPr lang="en-US" sz="2800" dirty="0" smtClean="0"/>
              <a:t>deliver a healthier America and gradually reduce the average cost of family health insurance </a:t>
            </a:r>
          </a:p>
          <a:p>
            <a:pPr lvl="1"/>
            <a:r>
              <a:rPr lang="en-US" sz="2400" dirty="0" smtClean="0"/>
              <a:t>making it easier to cover everyone in the country</a:t>
            </a:r>
          </a:p>
          <a:p>
            <a:pPr lvl="1"/>
            <a:r>
              <a:rPr lang="en-US" sz="2400" dirty="0" smtClean="0"/>
              <a:t>making the U.S. system the best and most sensible healthcare system in the world.</a:t>
            </a:r>
          </a:p>
        </p:txBody>
      </p:sp>
      <p:sp>
        <p:nvSpPr>
          <p:cNvPr id="5124" name="TextBox 5"/>
          <p:cNvSpPr txBox="1">
            <a:spLocks noChangeArrowheads="1"/>
          </p:cNvSpPr>
          <p:nvPr/>
        </p:nvSpPr>
        <p:spPr bwMode="auto">
          <a:xfrm>
            <a:off x="3857620" y="6215063"/>
            <a:ext cx="2786068"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241-42, P11 </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ox(in)">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box(in)">
                                      <p:cBhvr>
                                        <p:cTn id="22" dur="500"/>
                                        <p:tgtEl>
                                          <p:spTgt spid="12">
                                            <p:txEl>
                                              <p:pRg st="2" end="2"/>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12">
                                            <p:txEl>
                                              <p:pRg st="3" end="3"/>
                                            </p:txEl>
                                          </p:spTgt>
                                        </p:tgtEl>
                                        <p:attrNameLst>
                                          <p:attrName>style.visibility</p:attrName>
                                        </p:attrNameLst>
                                      </p:cBhvr>
                                      <p:to>
                                        <p:strVal val="visible"/>
                                      </p:to>
                                    </p:set>
                                    <p:animEffect transition="in" filter="box(in)">
                                      <p:cBhvr>
                                        <p:cTn id="25" dur="500"/>
                                        <p:tgtEl>
                                          <p:spTgt spid="12">
                                            <p:txEl>
                                              <p:pRg st="3" end="3"/>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12">
                                            <p:txEl>
                                              <p:pRg st="4" end="4"/>
                                            </p:txEl>
                                          </p:spTgt>
                                        </p:tgtEl>
                                        <p:attrNameLst>
                                          <p:attrName>style.visibility</p:attrName>
                                        </p:attrNameLst>
                                      </p:cBhvr>
                                      <p:to>
                                        <p:strVal val="visible"/>
                                      </p:to>
                                    </p:set>
                                    <p:animEffect transition="in" filter="box(in)">
                                      <p:cBhvr>
                                        <p:cTn id="28"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b="1" smtClean="0"/>
              <a:t>Assignment for Group Presentation</a:t>
            </a:r>
            <a:r>
              <a:rPr lang="en-US" altLang="zh-CN" smtClean="0"/>
              <a:t> </a:t>
            </a:r>
          </a:p>
        </p:txBody>
      </p:sp>
      <p:sp>
        <p:nvSpPr>
          <p:cNvPr id="9219" name="Rectangle 3"/>
          <p:cNvSpPr>
            <a:spLocks noGrp="1" noChangeArrowheads="1"/>
          </p:cNvSpPr>
          <p:nvPr>
            <p:ph type="body" idx="1"/>
          </p:nvPr>
        </p:nvSpPr>
        <p:spPr/>
        <p:txBody>
          <a:bodyPr>
            <a:normAutofit/>
          </a:bodyPr>
          <a:lstStyle/>
          <a:p>
            <a:pPr>
              <a:defRPr/>
            </a:pPr>
            <a:r>
              <a:rPr lang="en-US" sz="2400" i="1" dirty="0" smtClean="0"/>
              <a:t>The embolic stroke accounts for about 15-20% of all strokes in the US. Work in a small group and explore the media and literature for information about the embolic stroke in the following aspects:</a:t>
            </a:r>
            <a:endParaRPr lang="en-US" sz="2400" dirty="0" smtClean="0"/>
          </a:p>
          <a:p>
            <a:pPr lvl="1">
              <a:defRPr/>
            </a:pPr>
            <a:r>
              <a:rPr lang="en-US" sz="2400" dirty="0" smtClean="0"/>
              <a:t>1. definition</a:t>
            </a:r>
          </a:p>
          <a:p>
            <a:pPr lvl="1">
              <a:defRPr/>
            </a:pPr>
            <a:r>
              <a:rPr lang="en-US" sz="2400" dirty="0" smtClean="0"/>
              <a:t>2. signs and symptoms</a:t>
            </a:r>
          </a:p>
          <a:p>
            <a:pPr lvl="1">
              <a:defRPr/>
            </a:pPr>
            <a:r>
              <a:rPr lang="en-US" sz="2400" dirty="0" smtClean="0"/>
              <a:t>3. causes</a:t>
            </a:r>
          </a:p>
          <a:p>
            <a:pPr lvl="1">
              <a:defRPr/>
            </a:pPr>
            <a:r>
              <a:rPr lang="en-US" sz="2400" dirty="0" smtClean="0"/>
              <a:t>4. treatment</a:t>
            </a:r>
          </a:p>
          <a:p>
            <a:pPr lvl="1">
              <a:defRPr/>
            </a:pPr>
            <a:r>
              <a:rPr lang="en-US" sz="2400" dirty="0" smtClean="0"/>
              <a:t>5. prevention</a:t>
            </a:r>
          </a:p>
        </p:txBody>
      </p:sp>
      <p:pic>
        <p:nvPicPr>
          <p:cNvPr id="54276"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54277" name="TextBox 4"/>
          <p:cNvSpPr txBox="1">
            <a:spLocks noChangeArrowheads="1"/>
          </p:cNvSpPr>
          <p:nvPr/>
        </p:nvSpPr>
        <p:spPr bwMode="auto">
          <a:xfrm>
            <a:off x="5429257" y="6286500"/>
            <a:ext cx="1714494" cy="400110"/>
          </a:xfrm>
          <a:prstGeom prst="rect">
            <a:avLst/>
          </a:prstGeom>
          <a:noFill/>
          <a:ln w="9525">
            <a:noFill/>
            <a:miter lim="800000"/>
            <a:headEnd/>
            <a:tailEnd/>
          </a:ln>
        </p:spPr>
        <p:txBody>
          <a:bodyPr wrap="square">
            <a:spAutoFit/>
          </a:bodyPr>
          <a:lstStyle/>
          <a:p>
            <a:r>
              <a:rPr lang="en-US" altLang="zh-CN" sz="2000" b="1" dirty="0" smtClean="0">
                <a:solidFill>
                  <a:srgbClr val="0000FF"/>
                </a:solidFill>
              </a:rPr>
              <a:t>Page 253</a:t>
            </a:r>
            <a:endParaRPr lang="zh-CN" altLang="en-US" sz="2000" b="1" dirty="0">
              <a:solidFill>
                <a:srgbClr val="0000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b="1" smtClean="0"/>
              <a:t>Text A</a:t>
            </a:r>
          </a:p>
        </p:txBody>
      </p:sp>
      <p:sp>
        <p:nvSpPr>
          <p:cNvPr id="7171" name="Rectangle 3"/>
          <p:cNvSpPr>
            <a:spLocks noGrp="1" noChangeArrowheads="1"/>
          </p:cNvSpPr>
          <p:nvPr>
            <p:ph type="body" idx="1"/>
          </p:nvPr>
        </p:nvSpPr>
        <p:spPr/>
        <p:txBody>
          <a:bodyPr/>
          <a:lstStyle/>
          <a:p>
            <a:r>
              <a:rPr lang="en-US" sz="4800" b="1" dirty="0" smtClean="0">
                <a:solidFill>
                  <a:srgbClr val="00B050"/>
                </a:solidFill>
              </a:rPr>
              <a:t>The American Healthcare System</a:t>
            </a:r>
          </a:p>
          <a:p>
            <a:pPr algn="ctr"/>
            <a:r>
              <a:rPr lang="en-US" sz="4800" dirty="0" smtClean="0"/>
              <a:t>David M. Cutler</a:t>
            </a:r>
            <a:r>
              <a:rPr lang="en-US" sz="4800" b="1" dirty="0" smtClean="0">
                <a:solidFill>
                  <a:srgbClr val="00B050"/>
                </a:solidFill>
              </a:rPr>
              <a:t> </a:t>
            </a:r>
            <a:endParaRPr lang="en-US" altLang="zh-CN" sz="4800" b="1" dirty="0" smtClean="0">
              <a:solidFill>
                <a:srgbClr val="00B050"/>
              </a:solidFill>
            </a:endParaRPr>
          </a:p>
        </p:txBody>
      </p:sp>
      <p:sp>
        <p:nvSpPr>
          <p:cNvPr id="7172" name="TextBox 5"/>
          <p:cNvSpPr txBox="1">
            <a:spLocks noChangeArrowheads="1"/>
          </p:cNvSpPr>
          <p:nvPr/>
        </p:nvSpPr>
        <p:spPr bwMode="auto">
          <a:xfrm>
            <a:off x="5286380" y="6215063"/>
            <a:ext cx="1500183"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238</a:t>
            </a:r>
            <a:endParaRPr lang="zh-CN" altLang="en-US" sz="2000" b="1" dirty="0">
              <a:solidFill>
                <a:srgbClr val="0000FF"/>
              </a:solidFill>
            </a:endParaRPr>
          </a:p>
        </p:txBody>
      </p:sp>
      <p:pic>
        <p:nvPicPr>
          <p:cNvPr id="7173"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 calcmode="lin" valueType="num">
                                      <p:cBhvr additive="base">
                                        <p:cTn id="12"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171">
                                            <p:txEl>
                                              <p:pRg st="1" end="1"/>
                                            </p:txEl>
                                          </p:spTgt>
                                        </p:tgtEl>
                                        <p:attrNameLst>
                                          <p:attrName>style.visibility</p:attrName>
                                        </p:attrNameLst>
                                      </p:cBhvr>
                                      <p:to>
                                        <p:strVal val="visible"/>
                                      </p:to>
                                    </p:set>
                                    <p:anim calcmode="lin" valueType="num">
                                      <p:cBhvr additive="base">
                                        <p:cTn id="18"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717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eaLnBrk="1" hangingPunct="1"/>
            <a:r>
              <a:rPr lang="en-US" sz="3200" dirty="0" smtClean="0"/>
              <a:t>A Brief Glance at the Medical System of America</a:t>
            </a:r>
            <a:endParaRPr lang="en-US" altLang="zh-CN" sz="3400" dirty="0" smtClean="0"/>
          </a:p>
        </p:txBody>
      </p:sp>
      <p:sp>
        <p:nvSpPr>
          <p:cNvPr id="12" name="内容占位符 11"/>
          <p:cNvSpPr>
            <a:spLocks noGrp="1"/>
          </p:cNvSpPr>
          <p:nvPr>
            <p:ph idx="1"/>
          </p:nvPr>
        </p:nvSpPr>
        <p:spPr/>
        <p:txBody>
          <a:bodyPr>
            <a:normAutofit/>
          </a:bodyPr>
          <a:lstStyle/>
          <a:p>
            <a:r>
              <a:rPr lang="en-US" sz="3600" dirty="0" smtClean="0"/>
              <a:t>Almost US$2 trillion per year on healthcare, nearly </a:t>
            </a:r>
            <a:r>
              <a:rPr lang="en-US" sz="3600" dirty="0" smtClean="0">
                <a:solidFill>
                  <a:srgbClr val="0000FF"/>
                </a:solidFill>
              </a:rPr>
              <a:t>one in every seven dollars</a:t>
            </a:r>
            <a:r>
              <a:rPr lang="en-US" sz="3600" dirty="0" smtClean="0"/>
              <a:t> in the economy</a:t>
            </a:r>
          </a:p>
          <a:p>
            <a:r>
              <a:rPr lang="en-US" sz="3200" dirty="0" smtClean="0"/>
              <a:t>Not automatic medical coverage for all citizens</a:t>
            </a:r>
          </a:p>
          <a:p>
            <a:r>
              <a:rPr lang="en-US" sz="3200" dirty="0" smtClean="0"/>
              <a:t>Health insurance as </a:t>
            </a:r>
            <a:r>
              <a:rPr lang="en-US" sz="3200" dirty="0" smtClean="0">
                <a:solidFill>
                  <a:srgbClr val="0000FF"/>
                </a:solidFill>
              </a:rPr>
              <a:t>a perk </a:t>
            </a:r>
            <a:r>
              <a:rPr lang="en-US" sz="3200" dirty="0" smtClean="0"/>
              <a:t>most often tied to their job, or as a result of a government programs such as </a:t>
            </a:r>
            <a:r>
              <a:rPr lang="en-US" sz="3200" dirty="0" smtClean="0">
                <a:solidFill>
                  <a:srgbClr val="0000FF"/>
                </a:solidFill>
              </a:rPr>
              <a:t>Medicare and Medicaid</a:t>
            </a:r>
            <a:endParaRPr lang="zh-CN" altLang="en-US" sz="3200" dirty="0" smtClean="0">
              <a:solidFill>
                <a:srgbClr val="0000FF"/>
              </a:solidFill>
            </a:endParaRPr>
          </a:p>
        </p:txBody>
      </p:sp>
      <p:sp>
        <p:nvSpPr>
          <p:cNvPr id="5124" name="TextBox 5"/>
          <p:cNvSpPr txBox="1">
            <a:spLocks noChangeArrowheads="1"/>
          </p:cNvSpPr>
          <p:nvPr/>
        </p:nvSpPr>
        <p:spPr bwMode="auto">
          <a:xfrm>
            <a:off x="4071934" y="6215063"/>
            <a:ext cx="2571754" cy="400110"/>
          </a:xfrm>
          <a:prstGeom prst="rect">
            <a:avLst/>
          </a:prstGeom>
          <a:noFill/>
          <a:ln w="9525">
            <a:noFill/>
            <a:miter lim="800000"/>
            <a:headEnd/>
            <a:tailEnd/>
          </a:ln>
        </p:spPr>
        <p:txBody>
          <a:bodyPr wrap="square">
            <a:spAutoFit/>
          </a:bodyPr>
          <a:lstStyle/>
          <a:p>
            <a:r>
              <a:rPr lang="en-US" altLang="zh-CN" sz="2000" b="1" dirty="0" smtClean="0">
                <a:solidFill>
                  <a:srgbClr val="0000FF"/>
                </a:solidFill>
              </a:rPr>
              <a:t>Page239, P1</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diamond(in)">
                                      <p:cBhvr>
                                        <p:cTn id="7" dur="2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checkerboard(across)">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checkerboard(across)">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checkerboard(across)">
                                      <p:cBhvr>
                                        <p:cTn id="22"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eaLnBrk="1" hangingPunct="1"/>
            <a:r>
              <a:rPr lang="en-US" sz="3200" dirty="0" smtClean="0"/>
              <a:t>Give a brief explanation of Medicare and Medicaid.</a:t>
            </a:r>
            <a:r>
              <a:rPr lang="en-US" altLang="zh-CN" sz="3400" dirty="0" smtClean="0"/>
              <a:t> (Pre. 1)</a:t>
            </a:r>
          </a:p>
        </p:txBody>
      </p:sp>
      <p:sp>
        <p:nvSpPr>
          <p:cNvPr id="12" name="内容占位符 11"/>
          <p:cNvSpPr>
            <a:spLocks noGrp="1"/>
          </p:cNvSpPr>
          <p:nvPr>
            <p:ph idx="1"/>
          </p:nvPr>
        </p:nvSpPr>
        <p:spPr/>
        <p:txBody>
          <a:bodyPr>
            <a:normAutofit/>
          </a:bodyPr>
          <a:lstStyle/>
          <a:p>
            <a:r>
              <a:rPr lang="en-US" sz="3600" dirty="0" smtClean="0"/>
              <a:t>Medicare for </a:t>
            </a:r>
          </a:p>
          <a:p>
            <a:pPr lvl="1"/>
            <a:r>
              <a:rPr lang="en-US" sz="3200" dirty="0" smtClean="0"/>
              <a:t>people age 65 or older</a:t>
            </a:r>
            <a:endParaRPr lang="zh-CN" altLang="en-US" sz="3200" dirty="0" smtClean="0"/>
          </a:p>
          <a:p>
            <a:pPr lvl="1"/>
            <a:r>
              <a:rPr lang="en-US" sz="3200" dirty="0" smtClean="0"/>
              <a:t>people under age 65 with certain disabilities </a:t>
            </a:r>
            <a:endParaRPr lang="zh-CN" altLang="en-US" sz="3200" dirty="0" smtClean="0"/>
          </a:p>
          <a:p>
            <a:pPr lvl="1"/>
            <a:r>
              <a:rPr lang="en-US" sz="3200" dirty="0" smtClean="0"/>
              <a:t>people of all ages with End-Stage Renal Disease (permanent kidney failure requiring dialysis or a kidney transplant)</a:t>
            </a:r>
            <a:endParaRPr lang="zh-CN" altLang="en-US" sz="3200" dirty="0" smtClean="0">
              <a:solidFill>
                <a:srgbClr val="0000FF"/>
              </a:solidFill>
            </a:endParaRPr>
          </a:p>
        </p:txBody>
      </p:sp>
      <p:sp>
        <p:nvSpPr>
          <p:cNvPr id="5124" name="TextBox 5"/>
          <p:cNvSpPr txBox="1">
            <a:spLocks noChangeArrowheads="1"/>
          </p:cNvSpPr>
          <p:nvPr/>
        </p:nvSpPr>
        <p:spPr bwMode="auto">
          <a:xfrm>
            <a:off x="4071934" y="6215063"/>
            <a:ext cx="2571754" cy="400110"/>
          </a:xfrm>
          <a:prstGeom prst="rect">
            <a:avLst/>
          </a:prstGeom>
          <a:noFill/>
          <a:ln w="9525">
            <a:noFill/>
            <a:miter lim="800000"/>
            <a:headEnd/>
            <a:tailEnd/>
          </a:ln>
        </p:spPr>
        <p:txBody>
          <a:bodyPr wrap="square">
            <a:spAutoFit/>
          </a:bodyPr>
          <a:lstStyle/>
          <a:p>
            <a:r>
              <a:rPr lang="en-US" altLang="zh-CN" sz="2000" b="1" dirty="0" smtClean="0">
                <a:solidFill>
                  <a:srgbClr val="0000FF"/>
                </a:solidFill>
              </a:rPr>
              <a:t>Page239, P1</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diamond(in)">
                                      <p:cBhvr>
                                        <p:cTn id="7" dur="2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diamond(in)">
                                      <p:cBhvr>
                                        <p:cTn id="12" dur="20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diamond(in)">
                                      <p:cBhvr>
                                        <p:cTn id="17" dur="20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diamond(in)">
                                      <p:cBhvr>
                                        <p:cTn id="22" dur="2000"/>
                                        <p:tgtEl>
                                          <p:spTgt spid="1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animEffect transition="in" filter="diamond(in)">
                                      <p:cBhvr>
                                        <p:cTn id="27" dur="20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eaLnBrk="1" hangingPunct="1"/>
            <a:r>
              <a:rPr lang="en-US" sz="3200" dirty="0" smtClean="0"/>
              <a:t>Give a brief explanation of Medicare and Medicaid.</a:t>
            </a:r>
            <a:r>
              <a:rPr lang="en-US" sz="3600" dirty="0" smtClean="0"/>
              <a:t> </a:t>
            </a:r>
            <a:r>
              <a:rPr lang="en-US" altLang="zh-CN" sz="3400" dirty="0" smtClean="0"/>
              <a:t>(Pre. 1)</a:t>
            </a:r>
          </a:p>
        </p:txBody>
      </p:sp>
      <p:sp>
        <p:nvSpPr>
          <p:cNvPr id="12" name="内容占位符 11"/>
          <p:cNvSpPr>
            <a:spLocks noGrp="1"/>
          </p:cNvSpPr>
          <p:nvPr>
            <p:ph idx="1"/>
          </p:nvPr>
        </p:nvSpPr>
        <p:spPr/>
        <p:txBody>
          <a:bodyPr>
            <a:normAutofit/>
          </a:bodyPr>
          <a:lstStyle/>
          <a:p>
            <a:r>
              <a:rPr lang="en-US" sz="3600" dirty="0" smtClean="0"/>
              <a:t>Medicaid available only to </a:t>
            </a:r>
          </a:p>
          <a:p>
            <a:pPr lvl="1"/>
            <a:r>
              <a:rPr lang="en-US" sz="3200" dirty="0" smtClean="0"/>
              <a:t>certain low-income individuals and families who fit into an eligibility group that is recognized by federal and state law</a:t>
            </a:r>
            <a:endParaRPr lang="zh-CN" altLang="en-US" sz="3200" dirty="0" smtClean="0">
              <a:solidFill>
                <a:srgbClr val="0000FF"/>
              </a:solidFill>
            </a:endParaRPr>
          </a:p>
        </p:txBody>
      </p:sp>
      <p:sp>
        <p:nvSpPr>
          <p:cNvPr id="5124" name="TextBox 5"/>
          <p:cNvSpPr txBox="1">
            <a:spLocks noChangeArrowheads="1"/>
          </p:cNvSpPr>
          <p:nvPr/>
        </p:nvSpPr>
        <p:spPr bwMode="auto">
          <a:xfrm>
            <a:off x="4071934" y="6215063"/>
            <a:ext cx="2571754" cy="400110"/>
          </a:xfrm>
          <a:prstGeom prst="rect">
            <a:avLst/>
          </a:prstGeom>
          <a:noFill/>
          <a:ln w="9525">
            <a:noFill/>
            <a:miter lim="800000"/>
            <a:headEnd/>
            <a:tailEnd/>
          </a:ln>
        </p:spPr>
        <p:txBody>
          <a:bodyPr wrap="square">
            <a:spAutoFit/>
          </a:bodyPr>
          <a:lstStyle/>
          <a:p>
            <a:r>
              <a:rPr lang="en-US" altLang="zh-CN" sz="2000" b="1" dirty="0" smtClean="0">
                <a:solidFill>
                  <a:srgbClr val="0000FF"/>
                </a:solidFill>
              </a:rPr>
              <a:t>Page239, P1</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diamond(in)">
                                      <p:cBhvr>
                                        <p:cTn id="7" dur="2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diamond(in)">
                                      <p:cBhvr>
                                        <p:cTn id="12" dur="20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diamond(in)">
                                      <p:cBhvr>
                                        <p:cTn id="17" dur="20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eaLnBrk="1" hangingPunct="1"/>
            <a:r>
              <a:rPr lang="en-US" sz="3600" dirty="0" smtClean="0"/>
              <a:t>The Irony of the American Society</a:t>
            </a:r>
            <a:endParaRPr lang="en-US" altLang="zh-CN" sz="3400" dirty="0" smtClean="0"/>
          </a:p>
        </p:txBody>
      </p:sp>
      <p:sp>
        <p:nvSpPr>
          <p:cNvPr id="12" name="内容占位符 11"/>
          <p:cNvSpPr>
            <a:spLocks noGrp="1"/>
          </p:cNvSpPr>
          <p:nvPr>
            <p:ph idx="1"/>
          </p:nvPr>
        </p:nvSpPr>
        <p:spPr/>
        <p:txBody>
          <a:bodyPr>
            <a:normAutofit/>
          </a:bodyPr>
          <a:lstStyle/>
          <a:p>
            <a:r>
              <a:rPr lang="en-US" sz="3600" dirty="0" smtClean="0"/>
              <a:t>Not the healthiest society on earth with the most money </a:t>
            </a:r>
            <a:r>
              <a:rPr lang="en-US" sz="3600" dirty="0" smtClean="0">
                <a:solidFill>
                  <a:srgbClr val="0000FF"/>
                </a:solidFill>
              </a:rPr>
              <a:t>per capita </a:t>
            </a:r>
            <a:r>
              <a:rPr lang="en-US" sz="3600" dirty="0" smtClean="0"/>
              <a:t>on healthcare and the most technologically advanced medical system in the world</a:t>
            </a:r>
          </a:p>
          <a:p>
            <a:r>
              <a:rPr lang="en-US" sz="2800" dirty="0" smtClean="0">
                <a:solidFill>
                  <a:srgbClr val="0000FF"/>
                </a:solidFill>
              </a:rPr>
              <a:t>What to blame?</a:t>
            </a:r>
          </a:p>
          <a:p>
            <a:pPr lvl="1"/>
            <a:r>
              <a:rPr lang="en-US" sz="2400" dirty="0" smtClean="0"/>
              <a:t>Not entirely the medical system</a:t>
            </a:r>
          </a:p>
          <a:p>
            <a:pPr lvl="1"/>
            <a:r>
              <a:rPr lang="en-US" sz="2400" dirty="0" smtClean="0"/>
              <a:t>Social and cultural issues</a:t>
            </a:r>
          </a:p>
          <a:p>
            <a:endParaRPr lang="zh-CN" altLang="en-US" sz="2800" dirty="0" smtClean="0">
              <a:solidFill>
                <a:srgbClr val="0000FF"/>
              </a:solidFill>
            </a:endParaRPr>
          </a:p>
        </p:txBody>
      </p:sp>
      <p:sp>
        <p:nvSpPr>
          <p:cNvPr id="5124" name="TextBox 5"/>
          <p:cNvSpPr txBox="1">
            <a:spLocks noChangeArrowheads="1"/>
          </p:cNvSpPr>
          <p:nvPr/>
        </p:nvSpPr>
        <p:spPr bwMode="auto">
          <a:xfrm>
            <a:off x="4071934" y="6215063"/>
            <a:ext cx="2571754" cy="400110"/>
          </a:xfrm>
          <a:prstGeom prst="rect">
            <a:avLst/>
          </a:prstGeom>
          <a:noFill/>
          <a:ln w="9525">
            <a:noFill/>
            <a:miter lim="800000"/>
            <a:headEnd/>
            <a:tailEnd/>
          </a:ln>
        </p:spPr>
        <p:txBody>
          <a:bodyPr wrap="square">
            <a:spAutoFit/>
          </a:bodyPr>
          <a:lstStyle/>
          <a:p>
            <a:r>
              <a:rPr lang="en-US" altLang="zh-CN" sz="2000" b="1" dirty="0" smtClean="0">
                <a:solidFill>
                  <a:srgbClr val="0000FF"/>
                </a:solidFill>
              </a:rPr>
              <a:t>Page239, P1</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diamond(in)">
                                      <p:cBhvr>
                                        <p:cTn id="7" dur="2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diamond(in)">
                                      <p:cBhvr>
                                        <p:cTn id="12" dur="20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diamond(in)">
                                      <p:cBhvr>
                                        <p:cTn id="17" dur="2000"/>
                                        <p:tgtEl>
                                          <p:spTgt spid="12">
                                            <p:txEl>
                                              <p:pRg st="1" end="1"/>
                                            </p:txEl>
                                          </p:spTgt>
                                        </p:tgtEl>
                                      </p:cBhvr>
                                    </p:animEffect>
                                  </p:childTnLst>
                                </p:cTn>
                              </p:par>
                              <p:par>
                                <p:cTn id="18" presetID="8" presetClass="entr" presetSubtype="16" fill="hold" grpId="0" nodeType="withEffect">
                                  <p:stCondLst>
                                    <p:cond delay="0"/>
                                  </p:stCondLst>
                                  <p:childTnLst>
                                    <p:set>
                                      <p:cBhvr>
                                        <p:cTn id="19" dur="1" fill="hold">
                                          <p:stCondLst>
                                            <p:cond delay="0"/>
                                          </p:stCondLst>
                                        </p:cTn>
                                        <p:tgtEl>
                                          <p:spTgt spid="12">
                                            <p:txEl>
                                              <p:pRg st="2" end="2"/>
                                            </p:txEl>
                                          </p:spTgt>
                                        </p:tgtEl>
                                        <p:attrNameLst>
                                          <p:attrName>style.visibility</p:attrName>
                                        </p:attrNameLst>
                                      </p:cBhvr>
                                      <p:to>
                                        <p:strVal val="visible"/>
                                      </p:to>
                                    </p:set>
                                    <p:animEffect transition="in" filter="diamond(in)">
                                      <p:cBhvr>
                                        <p:cTn id="20" dur="2000"/>
                                        <p:tgtEl>
                                          <p:spTgt spid="12">
                                            <p:txEl>
                                              <p:pRg st="2" end="2"/>
                                            </p:txEl>
                                          </p:spTgt>
                                        </p:tgtEl>
                                      </p:cBhvr>
                                    </p:animEffect>
                                  </p:childTnLst>
                                </p:cTn>
                              </p:par>
                              <p:par>
                                <p:cTn id="21" presetID="8" presetClass="entr" presetSubtype="16" fill="hold" grpId="0" nodeType="withEffect">
                                  <p:stCondLst>
                                    <p:cond delay="0"/>
                                  </p:stCondLst>
                                  <p:childTnLst>
                                    <p:set>
                                      <p:cBhvr>
                                        <p:cTn id="22" dur="1" fill="hold">
                                          <p:stCondLst>
                                            <p:cond delay="0"/>
                                          </p:stCondLst>
                                        </p:cTn>
                                        <p:tgtEl>
                                          <p:spTgt spid="12">
                                            <p:txEl>
                                              <p:pRg st="3" end="3"/>
                                            </p:txEl>
                                          </p:spTgt>
                                        </p:tgtEl>
                                        <p:attrNameLst>
                                          <p:attrName>style.visibility</p:attrName>
                                        </p:attrNameLst>
                                      </p:cBhvr>
                                      <p:to>
                                        <p:strVal val="visible"/>
                                      </p:to>
                                    </p:set>
                                    <p:animEffect transition="in" filter="diamond(in)">
                                      <p:cBhvr>
                                        <p:cTn id="23" dur="20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2"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dirty="0" smtClean="0"/>
              <a:t>Compare the American model and the European model </a:t>
            </a:r>
            <a:r>
              <a:rPr lang="en-US" altLang="zh-CN" sz="3400" dirty="0" smtClean="0"/>
              <a:t>(Pre. 2)</a:t>
            </a:r>
          </a:p>
        </p:txBody>
      </p:sp>
      <p:sp>
        <p:nvSpPr>
          <p:cNvPr id="9" name="内容占位符 8"/>
          <p:cNvSpPr>
            <a:spLocks noGrp="1"/>
          </p:cNvSpPr>
          <p:nvPr>
            <p:ph sz="half" idx="1"/>
          </p:nvPr>
        </p:nvSpPr>
        <p:spPr/>
        <p:txBody>
          <a:bodyPr/>
          <a:lstStyle/>
          <a:p>
            <a:r>
              <a:rPr lang="en-US" dirty="0" smtClean="0"/>
              <a:t>American model</a:t>
            </a:r>
          </a:p>
          <a:p>
            <a:pPr lvl="1"/>
            <a:r>
              <a:rPr lang="en-US" sz="3200" dirty="0" smtClean="0"/>
              <a:t>Fatter</a:t>
            </a:r>
            <a:endParaRPr lang="zh-CN" altLang="en-US" sz="3200" dirty="0" smtClean="0"/>
          </a:p>
          <a:p>
            <a:pPr lvl="1"/>
            <a:r>
              <a:rPr lang="en-US" sz="3200" dirty="0" smtClean="0"/>
              <a:t>Under more stress</a:t>
            </a:r>
            <a:endParaRPr lang="zh-CN" altLang="en-US" sz="3200" dirty="0" smtClean="0"/>
          </a:p>
          <a:p>
            <a:pPr lvl="1"/>
            <a:r>
              <a:rPr lang="en-US" sz="3200" dirty="0" smtClean="0"/>
              <a:t>Less active</a:t>
            </a:r>
            <a:endParaRPr lang="zh-CN" altLang="en-US" sz="3200" dirty="0" smtClean="0"/>
          </a:p>
        </p:txBody>
      </p:sp>
      <p:sp>
        <p:nvSpPr>
          <p:cNvPr id="10" name="内容占位符 9"/>
          <p:cNvSpPr>
            <a:spLocks noGrp="1"/>
          </p:cNvSpPr>
          <p:nvPr>
            <p:ph sz="half" idx="2"/>
          </p:nvPr>
        </p:nvSpPr>
        <p:spPr>
          <a:xfrm>
            <a:off x="4572000" y="1600200"/>
            <a:ext cx="4114800" cy="4530725"/>
          </a:xfrm>
        </p:spPr>
        <p:txBody>
          <a:bodyPr/>
          <a:lstStyle/>
          <a:p>
            <a:r>
              <a:rPr lang="en-US" dirty="0" smtClean="0"/>
              <a:t>European model</a:t>
            </a:r>
          </a:p>
          <a:p>
            <a:pPr lvl="1"/>
            <a:r>
              <a:rPr lang="en-US" sz="3200" dirty="0" smtClean="0"/>
              <a:t>More vacations</a:t>
            </a:r>
            <a:endParaRPr lang="zh-CN" altLang="en-US" sz="3200" dirty="0" smtClean="0"/>
          </a:p>
          <a:p>
            <a:pPr lvl="1"/>
            <a:r>
              <a:rPr lang="en-US" sz="3200" dirty="0" smtClean="0"/>
              <a:t>Fewer possessions</a:t>
            </a:r>
            <a:endParaRPr lang="zh-CN" altLang="en-US" sz="3200" dirty="0" smtClean="0"/>
          </a:p>
        </p:txBody>
      </p:sp>
      <p:sp>
        <p:nvSpPr>
          <p:cNvPr id="5124" name="TextBox 5"/>
          <p:cNvSpPr txBox="1">
            <a:spLocks noChangeArrowheads="1"/>
          </p:cNvSpPr>
          <p:nvPr/>
        </p:nvSpPr>
        <p:spPr bwMode="auto">
          <a:xfrm>
            <a:off x="4714876" y="6215063"/>
            <a:ext cx="1928812" cy="400110"/>
          </a:xfrm>
          <a:prstGeom prst="rect">
            <a:avLst/>
          </a:prstGeom>
          <a:noFill/>
          <a:ln w="9525">
            <a:noFill/>
            <a:miter lim="800000"/>
            <a:headEnd/>
            <a:tailEnd/>
          </a:ln>
        </p:spPr>
        <p:txBody>
          <a:bodyPr wrap="square">
            <a:spAutoFit/>
          </a:bodyPr>
          <a:lstStyle/>
          <a:p>
            <a:r>
              <a:rPr lang="en-US" altLang="zh-CN" sz="2000" b="1" dirty="0">
                <a:solidFill>
                  <a:srgbClr val="0000FF"/>
                </a:solidFill>
              </a:rPr>
              <a:t>Page </a:t>
            </a:r>
            <a:r>
              <a:rPr lang="en-US" altLang="zh-CN" sz="2000" b="1" dirty="0" smtClean="0">
                <a:solidFill>
                  <a:srgbClr val="0000FF"/>
                </a:solidFill>
              </a:rPr>
              <a:t>239, P1</a:t>
            </a:r>
            <a:endParaRPr lang="zh-CN" altLang="en-US" sz="2000" b="1" dirty="0">
              <a:solidFill>
                <a:srgbClr val="0000FF"/>
              </a:solidFill>
            </a:endParaRPr>
          </a:p>
        </p:txBody>
      </p:sp>
      <p:pic>
        <p:nvPicPr>
          <p:cNvPr id="512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82274" name="AutoShape 2"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2276" name="AutoShape 4" descr="data:image/jpeg;base64,/9j/4AAQSkZJRgABAQAAAQABAAD/2wCEAAkGBhQSEBUUExQWFRQWGBgVGBgYGBcXFxYYFBUVFBQUGRUXHCYeFxkkGRUVHy8gJCcpLCwsFx4xNTAqNSYsLCkBCQoKDgwOGg8PGiwlHyUsKiksLywsLCwsLSwsLCwsLC0sLCksKSksLCwsLCwsKSksLCksKSwsKSwsLCwpLCksKf/AABEIAPMA0AMBIgACEQEDEQH/xAAcAAABBQEBAQAAAAAAAAAAAAAAAgMEBQYBBwj/xABBEAABAwIEAwUGAwYFAwUAAAABAAIRAyEEEjFBBQZRImFxgZEHEzKhsfBCwdEUI1JikuEzcoKy8UNTohVjc7PC/8QAGgEAAgMBAQAAAAAAAAAAAAAAAAQBAgMFBv/EAC4RAAICAQQABQEIAwEAAAAAAAABAgMRBBIhMQUTIkFRYTJCcYGR0fDxFKHhsf/aAAwDAQACEQMRAD8A9xQhCABCEIAEIQgAQhCABCEIAEIQgAQhCAGnUAdh9D6hJYC0wTIOh3tseqfUWrV7Yj8Nz4mwH1Pp1QBJDl1N0WpxAAhCEACEIQAIQhAAhCEACEIQAIQhAAuFy491ky6rpMoAfldTYdGui6XboAUSgFNtrShxuIQA6hJlcqVQ0SUAde8DVQ2caol2X3jJ8R9dFVYvFmq4i5YDkyj/AKr/AOH/ACN32seiaxVdrppmHOBaGxAaxwc0uhmsNH4jqRFkAXjsUXfBYfxH/wDI38TbxTlCgGj7mTue9FKDdPEoAUhNOcChjwgB1Ca94Yk7JXvQgBaFwFdQAIQhAAhCEACEIQAJDkolN1Kg0KAGH15EbymX4m1kiqYMbaqHUrGcon/lWSKt4JVHEQSDopFPEzadVVVagA6lcbWkfdlLi+yFIum1GhpRQq63kKsp1Y70/TryeirgtktA6QqjjeOy2GwnzUnDuMHomsbgs470LGeQfXBQYKtlbSeLlkkg2Dg8Q6Ds6bprF8ZAeSAQSZNh8yNVJ/8ARqjNBmbcwDcdwmxHoo2J4cXfExwPXKfylbYgzLM0+UWGB5raTDgtDRxjXCQbLyLixdSIc0giSPQn+6v+XeKkt17/AFU+VlZQO3b2betiw2VDHFI3CqHYx3VNEoVS9zOWo+DRN4mCdbKVTqjyWVYVcYasXAKJ17VlF67dxd0nSlqLhnqVKwNwQhCABCEIAEg1UtQ69YT0QAp1WSo73RJNp9bJk1sotqoOLq3BJ7/FWjHLwUckkSa9TNaVEqVQ0RMn73UR2IJdKRmumVUl2LO/4Hqb5fLuqkGqJtJPcmMOwuMbbq/wWADQDCLXFFqlJ9FaM38Nvuyk4apGoVo2lGmiU6kDsltwxgie9AHZGyiGoTaVMqYaF2jgQNUJg0xOFpzqmOM44U25QQHu0P8AC38Tz4bdTCsA2F53zXxftuPl4xoPJQll8Fip5nxbajmsYIAho6wBAJ6m8zvdW3AOHltOQDGia5c4Ca7getyek7Lcjh4psDQLJjzNi2mU4bjOBCfxVLK4/JRnvhbcdnPl6exym6Cr7CvBELOsfKk0MRlKpKO9cGtNmDSUCC6ApYKo8NiSb6fmrJmIkJRprhj6eSYhIAsu7KCRSFwLqAGy6RYqsxlTbU9VOrGAQFX1G9VKIZHe7KJJVbWql2pUjEv63n5KFKbrSisiVsucAVwhcL7rgM6KWxbKLPhDe399VpmCyyvC8QGOkrTUX2lYXdnQoa2jyFwFdWJucK4lKDxXH+5pmoYytu6TBI7ibT3HXqEATHNssFx3l4moQW5gTP8AwrujzzhnOAzxPW0E7EbFSOYGtqspszHK8lxymMzWicpI/CbTCrG5LlPo0lTOONyxkOXsCabG2hXFf4SvOMVxX9kxFNtBmX95TDmNJDajXzYs0DrWcI2kxK9IiQq12q3lETrcOGZXiDCXSVELVp6vD5Oi43grDdwTasWMNCU6NzyjMALrbLS1OA0zpIVZiuCObp2gtIzj7GTpkhjCTMg+I/NWlP1VZhKRDtFZNqxN/sql3L4GKuFyWdBxIS5ta6g0sUU8yufDwS5vklhdSWlKQBHxNCdFWV2kb/YVw6fJU3GDANx3QrR5ZWXRT1nyZ6plzrLrnJqo4za6bk10cqcvcG1Z8Ek9m4Q5p1F/klDtbQIR7mHL4fY8Hbq+wfFWlsOsVSYHBF7wB9hXw5fbGpWcnF8SOhRvxknUcQ12hEKSoWE4cGbqalmPAsV7WsTl4c4buc0Dylzj6A+q2hXn/NLxjcYcMLtpMIP/AMjxmJ8m5B/qKpN4RrSszR483FOcA6b6SNbRcncW0Wi4TzxiKXu2kioxpPZJgjM2De+yzPuTTqVKZ1Y4gj5FDj39/wAxHndLOK6PTq2FunfmLlf7NVj+aW1cWyqWOYA6mT+KzHdq7ZXreE59wNT4cTSno52U+joXz619tSJ17k7Qr2h0ERabwiteWsRMLPD67mnGfa/iPpGhxei/4KtN3g9p/NPHGM/jb/UP1XzGx7IvTafKPDRIY1uYjI06Wv6LZWfQSfhb4amuXg+jOJc14aj8dVngHN/VJ4VzXhq5yMrU3VCSAzO3OQATIbMm30K+e2+6B/w2wRewsZ71p+R+Z24XEAhrchBDoa2f5TIE9beCp5rTy+i8/CJxrbTy0ez46gNhCi02KdSrCo0PbcESPklU8LOqaUso4ko4eGRadEnQKSymRspBdEBBN7BQQdpiE4kMKWgkZxD4as9xStNlcYypss/iqZzGfvot6Y5eTC54WCLF0ZV0hTsBw7Nd1h9Vq2l2JQg5PCIGUpYonoYWsw2EYBZoTrqDTsFj5iT6GVpvllbwTD5QZ1KtlFxeJbRpOe6zWAuJ8FmeF+0zDVJ94TS/zaR/m0HnCwnat3I/Vp5yi3BZSNguqDg+NUaomnVpu8HAqU+sAJJEeKMoo4tcELj3F24bD1Kz9GNkDdztGtHeXEDzXn/s8pOeKuJfdz3uE9STmeR3Zj6Qk+0ri5xOIZg6JnKQXxvUeOyPBrJce9zei1HCeHtoUWUm6NEee5S1ksvA1VHEc/J5Z7SuE+5xYrAdipr46H9VmCDI6/LT817LzhwMYnDPZ+Jvab4jZeM0mRYzLNu7SY7lnXPKw+0dimzEXDCw/wDT/odfSDmyN9e4949U2PmPufBLfBZmjx+s+kpdWDEAToRsD18VZPB04UOM9vHX5P8AY5hcHneGzE2F9D0V1huTKjhUIMsDywXFy2xOnWVRjs2GszPQiLjzV5h+Lvp4V/72BN26uJOoB211+mqzsc/ZmM6ox5cVxkosYW0quWZvDjY92sefmlOEG3jPn9+itOA8o1MThquJcWBri5rcxIJLWuecsDTswqagCQQdRafA6rdxwlkR0erc7HH2bz/PxR7N7K+P+8omi49plx4aQt+vnblDjJw+Kpvmwd2vMZdtrn5L6Ew9cPaHNMgiQfFWpf3RHxSnZbvj0xZpoaClhC3OWJi6UhCAIeNp7qpxGGhp6m6v6nhKhHDBwPyVoywyso5M1T+ITpur7DVBYKFieEOB6BTeH4choBW1kk0YVQcW0WrRZdKTT0uo3FOJsoUnVahhjBJ6nYNA3JMADclLjOM8GQ9qvF/dYdlIH/FcQesNEzA2k+sLzPheCFWoQTlY0Ziep2aJUrjHGX4uq+vVs8nK1n/bY0S1o77kk7kqsZ+9qkA5Q1sOI0sPnH5rnWy3yeD1mholRUk+5Pos3YSnTMPykuNraAb2Guy5xzFUqdMNZTAcP5nwSdPxeqrXsLe2DLtBmE5unTTWdgk8C4U7HYsNBJaLucdA2bnunZZV1vvdwX1k649xWfY2Hs15eIzYl41EMnUn8T7/ACS+Kc14tmKqtptbkpgWIuZmN9Vt6NBrGNY0Q1ogDwWR/YBU4rUl+QMptqaBwOWYkHxW1bUp8nAt+zlDvCuYsXVqU2voNaHtJ3vAaZ9J9Vj+f+AnDYj3rAclS9tj+ILecEY8twtR7w4v94AMuWGtpEC89wU/jnB24mi6m7cWPQ7FTa1XNNFtNOTXZ4gLzBsR8l1rt5+x9EnE4Z9Cq+i8QQSL/l5LoYBp+q14O3TbG58RfC5+U/p9DtE6z36bjdIq0i4QDY+gN7+g9YUnC0QQZOn1SM2oH4hF/wBPvRVTw+DR0zs0+z2fvnn8P3N1weqHYWjRa94p02V3vuIlvvNJbaxG+684fje2Om+m9z+isqVZzKWVr3CZBExZxE6HuFlTuwZB6rfcpHAnp7tI1IsGO+9yLXXrHsw5wDh+zVHXHwE7jp9968lwlI5BaDOvUbJ/CYl1N7Xgw5pm1jsdetrLF8PKO5KuWpoSsjy+V9P6Pp4FdWS5J5zbi6Ya4/vABP8AN3hawFMQmpLKPLW1SqltkdQhCuZAkOppaEAM+6t1ShS6pxcJQA1iMS2mxz3uDWtBLnEwABqSei8a5r53/a63ZzCiz/CbBlx7TffuGx2aDoCTrpL9qnGa1RwYWvp4dpgA2NVzT8TmzIYCOyCL69FgW8TDZzSSegj6pa1uS2o7Wg09UcXWyX0RKo0RVcSeyZI1yiO/yT9TCtDopmAB2nW7UToFXN4g0vk5YiBuR1809TxIzgAw0ntG3TbobJZwkjtR1NUucp8/mNvpOc/3bZc5xAnUwdGef0C9e5W5XGDoxH7x0F57+g7gvPeV69Kji6ZPacXam5vuei9dzSdVEnlYOVqt0Z8nSxZjjXKlSpXdWpPyFzQ0jSY6nor7H4w0oPu3vB3bktoAIc4TM7KvHM7L/usRb/2if9pKniLyhBvcsMquF8Ix1F7JNN7WEgSYhpkHTxJWpxNMlpvB6qBQ5ipO/wC8PHD1/qKZCn08Wx47LgT0MtP9LgD8lE1vi2yYNQeEYjnnlU4iiKzB+9pi/VwG/iF5tSeSDIu3UfKV9AgLzvnXkr3bjiqEZRd7CQBB+K50n5Iok8bWNxt8ue9cfgYUNtOxP3+S5SPag/2+vmjEYlgd+7OdpgxBls7Hw/VRKmJ00EaXkgneyaUWxyzWUVxSj2n1nglmDHn8vyXXNEXuI9PP1UB2NJ3J8LJPaO3rf6qygzF+LR2yio5T+fYmtdAGYjyM/TdK96CTBt8j66JrD8Pe+1z3CwCuuGcugvYyAXPMazA3PpKNqMV4jdGMV7L9TSezfAVRiGVWseaJ7JjLZ+sxNgYN9JK9ppOnUEdxj8iVE4NwtlCi1jGhoAEx1U5XhDaczU6iV89zOoQhaCwIQhAAhCEAVHNHDBXwtVsS4Mc5v+ZozN+bQFhW8jYOvTbUa0htRoeIj8TcwXqBWE5YGWiaW9CrWo+VOq7J/wCBaldRlJSQzp5cuJg6nJvD3tDm1305/ipvHlOWPmqrEciNNqOKo1J2ztafCDda3hdNgOJpPbIZUdHUBzi4abQ4JurwfDvPZqZT0JI/3LZR4ymZ+Z8pGZwXI2NYczGmBeWwfPcL1fl2s5+Hpl5zOAgmMpJG8DS0LG4bgjmOmm+L6sIMf0kLW8vgtD2OJJa7foQCI+9lnbFJZZpCe54JvMDj+zPIPaa0kf6O1+S8gq56r3gPynMdrxqLj7svaarMzS06ER6iPzXh7pp1x5T/AKSaZ/2lKTj6so6Wkw/Sx0OxtEgsrOjuLv1Wm5O5nxNauxlV5f2nTP8AKyPq5UOLxxyiNcxHygfVW3s2oTiJ/hY939T2gfRZ5lKOX2M3UwrWT02jdwWZ9oFZrMNDmhwLxAcAR2JcTB8Fo6brrA+0vF5qtOlcgC8fzuEnyDPmVpDlcnNlxI85ruBMuhs7Dsj0CjFzdGtLvJXLcC39tpNeC5puQAJIG23Ra/iHB8uDrVW0202k5BeSS50QALWHeU9BZWRayeHhGFZw12QOjL4pxuEcGOqaZRI0V3iMO5sAwwQBmOpHcFX8apNp0C0TL3ASfnZVzlmmMRbJHDuBvexr34kDMGlrGS9/adlAIaIad79FsvZ9wRr8a5wzOZREAuuST18h81Q4XHl4aT8NJtNrRpZoqGY11A9V6D7MMJlwpqHWo4u8pgfILR4XIom8G2C6mf2kdUsVJVY2wl0yotC4DK6tQBCFwoA458aqFW4xTaYLgmuLse5sNWVxfDXsu79VxdXrJxltgUlJo19LijHaFZPhYy4zHs6V2VR4VqDST6sKYwmNNMyPLpO09yi4XjFQY+s51Eu95RouPuXAx7t9WnnipkJmQIEm26pRqHamps0ptSlyRaNd1DilUe7FQVWh2UOibFv4t+yFJxeOoE/vadSkf5qcj+phIVdzJxFrcZRqgupnKWn3lNzNwR8QAO9wV2txWqDmGSozq1xHydLfmuzU/QiZ/aeB6nhaLj+6rU56THycFbcKomniIIE1Keoi5puE6WmHj0VAOK0niKlK/exrvm2VJo1KDH0qlN8ZajQWhzh2anYJgxHxKbEnFhB4kbdeMc04Ytxr2gf9SoB5ltUf717OCvKvaRSfSxuem4scQx8gx8TXUnX8GBJvnB0a5uLyjO1Hm4OxJWz9lY7dU9KbPm9/6LBtcQ25zHc969A9k7f8c91If/afzCnaN6qzdHns3+S68v5jrGpjapEQHZf6GtH1JXqGaxK8fo1c7nO3cS/+txd9CiMFzgRy2+SqxdbJjKRJAgAmTA1O4BPyVxxrnF9akyjTp/u2Onsgw45s0lztfQKOeGsNX3hEu77j0UnL6bLVTwsIr5GXliXVTUcHP3A128BsoPEsCKu7oHfA8VYln3/ZMMDi6dB1P5DZEFjllp9YGH0G4ejpBdad3Le8N5ubTpsoU4GUBp0kZRE690rzLmLGTUa1pzRuf0SeHOeHS55A6t1k7ql8HKPZzNRNro9UqcacDcEjVpv2pMTb7up+G448ExI0kTpPivLHcdNIQajnagAmwGoynUGZ+wucP5jqT2X/ABasmT0H5rmvTzxmInvn2e7cL4t70d/irRrl5zwisWhrpynfuXoGAq5mAlb6G2UpYkxuue6I+4pp1ZPEJqpSsm9SrcZgbLBHOKEqu4hxqk2RGY9I/NP4rCGDBWTxnB3tOYmfArz1t8+mhec5rjArEVA89hkeElMjhrveZ8rg7Lk6WzZvqmMAatQkguDLwGktkAntOOuxta3yusHh3ZCWVQSSBM52/wA1jbMAfDqlGnnsqueSA3GdoAjO5l4ALiMw/FAgSNio+Ow9GqZNBjT/ABNaWOuY1EE3U3gnCTSw+Ws4CpnqOcZBzZqjiHnvLSPCFY0xSOUlwdlJcDsLFs+hK1V865YjJ4NX9nKyY1/L+d5bSzy2Cczx+ISAMzXE21K7U5ee1j2FzcxHwvAmfwkEEgiQtVg+Z8GajnsMvLQ0mCAWtJIIBgEX+IC8DuXnHPfNhNY5T6dx/suvVfdKShF5/Eo57WkuWeqcMIdSpuADc7WvgadoAlYr2u4G9KoBrTLfNtRpHyc5U/JHOVeBTDmlomzxLRvq0gjpKtubuMVMbRNOnQ98aYcTUw789ISPhJc1sOsDlaXGxTe7Dw+Gh2m5Slg8yfR1IcV6h7KG9jEH+akPSnP5rzepTgw6Wu/hcC0+hXqPsypZcNV2mo35Uaa2lLgelDCNFx3Ee7wlZ+kU3keOUwvMqVIBxEwQA0/6RC9A51xLWYJ4JAzFjY6zUaCPSV5Rj+PgVHZG3J1U1xyhaU1Fl4WxMqLiOJUqYOd14sBc+ioRialU3fA6DXffQJ+jhWtBEC4kk3Onf4qG1Hgws1yj0dxXM+1Nnm78gP1UehialXM5zzDdQDFj4XKfFBmgbJmZOvdorClwwakaxIA3CrO+MUIW65tCMPw5hLXkAMJkARJt0md91KbwbM45W2203Ej/AIUnC8Cqkg6N2Gn3qrbBcIe105j3gC3zXNt1XeJCDnORS1eVczgctz8vUpeF5RcyJF5kkEXH6LbYShIuCYVnS4Ww37Rm/cL+uyVWquksZGVTJx5ZS4KgYE2Onj9wt9wtsMF1X4XhDfsK2oUAwADRPaKqUZb2NVV7USFwrqF2zYQ5gVfxKi1jHPNg0Sd9O5WRWX5g4q+TTFm72mVz9ZCpQbkismksszmKoVBSq0SMkz7skh3ZLswY4A2ImI3HnETlw1aFOr794iS8Bu2UEk67wN+iouZeb/dEtZ2nden91K4VxGtWowW9pwgWMkEaZRdcJ0WeXnGIt/mVhrZRjt25i/1JPEeZKFWk5vvMsxcTIOoIMQdx6qrwvFaVGg6mxxcTmN7fEIO9rKG/2dYl5JyFone1/C5V3wf2Y1CGl8x6f3TTq09ccKT+cFbLLLE4Qbw+cf8ATLYbCueJBv3AlxGwAF1NpezmvXOYtyA7vMf+DZPqQvW+FcpUaIEAd8CAT9SrllBo0hH+Tb9xJFlVKUt83yYDlz2U0qcGuTV/lPZYfFg1HiStzSwLG0/dsaGt2AAAHgBYJni/GqWGYX1XtaO8x9VkantD94S2iW/5rzcx2Gk9o3F7N71jJzk8yef/AA23RrXLI3NGJwzz7gUnYhwJacjW5WkatzuIEjeNN4Vdw7gAp0zUwuJfh6jTJouGek2QBBa8zMD4ge4KVyhSaKbmPaW1KY7RIs65OfNcOm5sbEmyZ4xxGlJYDfYtibEECJsQRuNrqYWTrltr6/UpZqLJQ3dpGN4vxfEV35KgE5ozCQHZTILGuuBZd4fy2x5gv23GYk9ErjlYCnaZJsTFj1tEJzl2jVOlp3kCJXUnbLytyeDmSunKG9Mu+F8qEEAkEDoPTX7srWlyO11yJ+XipmBlgE3KlP4tV0GndAC8/ZqbZS7NYxhtzLsZocsUmQCBbuvrCn0uAsOhEeX0UY1HOuVHzumxS7lKX2mbyVcVxE0OG4Sxpm58YhP1Q0bAeQVFhq9URBP5K2o1GuaC/Xz+gU5XsSovGWcbjI2tspVPFWDtvELrKLSBbwSxgW7fd+q2rjZngs9r6RJo4xTQZCg0sKVPYF2NK7PvGkM45HkIQu6SCreJ8FZVB2d1VkhUnCM1iRDWTCYP2X0BUL63b6DbzWswmBp0hFNjWjSwA+inEJEJSVGxel/qEIRj0IhBalkCJVfjqznANpzLvxaAAaw4g3uLgFV8hvs0ySXuDQS42F1mMZzs0EikwvI8gPF2g+Z7k3x7hNQsytrVJc5ocM73NDCTm7Ly4udFhtN9lU43BUcLRc5rOy0S53xPPgdZ81yNTdXGW2HZSW6XEezO8We/FYs++uRlyxOVrSJMA7kg3PQdFNxFKjhg0VDYjNOvwkAeckWt4qVwnAMxDfe0zlDezfshwyh0fzRPkZ63lYvCMezLVDHAXEiS3vB2WVluJKM8pfArVSvNf+QngXRxDX0zk7TXtie4202VA3gFJhcJvBgk9dfFQuMc1MpM91QOTLAkdB0jTxWWpcbqvqRMknv/ADW9Gktacs4RpZObqkq36fj6E3jVFxGWPASDO+xO2yvuU+C1BBfIiICvOX+F0+yXMAcdSAJv5LY4bDU26AdO+yzu1bcPLXQnXXmCz0VVHg73aw0KdR4S1vVx67KZUrH8LZTTfeHWGj5rmOSzwNqOOROKwOZmUWvKpMfgjTMT6fRaRrCYk+MaIGEbMkSe/wAFdQ3coq2nwzK0GVQZE/NT2Y6qLR6gK6eOluncowwc/FrM7fkqyWOETXFR7bFYTEOIvr1+/JT6TzbdRKeAHf396saGFjwTmnjMtw36SWwoY476bd/egAxboutp2HdovQ1Qe3kYY+hCE8VBCEIAFwtXUKMANe4G9/H9NFW8UqfvqDS2plLiQ9gkNeB2Wv8A4WOaXidNrSrdchGAMjzlwqvUaw0Hhpa6SCSA60TIOo71UYnCmCHkGwB6SdY7plb+vhw4KtxfAW1BGm87rzer0du/0ItKTcduPz9zzOrgqlR7abaop0wHEAODJEtEC41J17kvFcG9zTJc53m4i24yzc962Y5d9yDlDg+SQ8DO12Y6ObItEAgxpY2WT5j4TjMR+7a1gJ/EHuMDuYWA6dT6qHRbFpS4QhOt49WWzznGcO97Uhkkk/Lqtdy3yKQQ513awtfyv7OfdDM/4jr18VtKPCms0F09b59kdsOEWhXKcdsujNYbhZYBoTpfQeCefhHyINhpt0/sr9+DC4zBBcWelm3gZipR4SKMYB38f1T9LBkficfNXjcGOidbQHRM1eFWS7Jak+2VDaSTUqEDQlXXugg0B0TL8Ln7SKeWigp0zcxqnxT7lbGgNhdcYOvmoj4ZLOJMHXn3IlGj1CkjaEstvpr8l0tNvuy6FOl8s0iklhCS42i/XuS2kpYCA1OqGCTqEIWhAIQhAAhCEACEIQALhQhQwOEJttEDQALqENJg+hYXUIUsBEJQCEJapLcyWdC6hCYIOLqEKQApI1QhQwOhdQhAAhCF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blinds(horizontal)">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blinds(horizontal)">
                                      <p:cBhvr>
                                        <p:cTn id="17" dur="5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Effect transition="in" filter="blinds(horizontal)">
                                      <p:cBhvr>
                                        <p:cTn id="22" dur="500"/>
                                        <p:tgtEl>
                                          <p:spTgt spid="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Effect transition="in" filter="blinds(horizontal)">
                                      <p:cBhvr>
                                        <p:cTn id="27" dur="500"/>
                                        <p:tgtEl>
                                          <p:spTgt spid="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blinds(horizontal)">
                                      <p:cBhvr>
                                        <p:cTn id="32" dur="500"/>
                                        <p:tgtEl>
                                          <p:spTgt spid="1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xEl>
                                              <p:pRg st="1" end="1"/>
                                            </p:txEl>
                                          </p:spTgt>
                                        </p:tgtEl>
                                        <p:attrNameLst>
                                          <p:attrName>style.visibility</p:attrName>
                                        </p:attrNameLst>
                                      </p:cBhvr>
                                      <p:to>
                                        <p:strVal val="visible"/>
                                      </p:to>
                                    </p:set>
                                    <p:animEffect transition="in" filter="blinds(horizontal)">
                                      <p:cBhvr>
                                        <p:cTn id="37" dur="500"/>
                                        <p:tgtEl>
                                          <p:spTgt spid="10">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0">
                                            <p:txEl>
                                              <p:pRg st="2" end="2"/>
                                            </p:txEl>
                                          </p:spTgt>
                                        </p:tgtEl>
                                        <p:attrNameLst>
                                          <p:attrName>style.visibility</p:attrName>
                                        </p:attrNameLst>
                                      </p:cBhvr>
                                      <p:to>
                                        <p:strVal val="visible"/>
                                      </p:to>
                                    </p:set>
                                    <p:animEffect transition="in" filter="blinds(horizontal)">
                                      <p:cBhvr>
                                        <p:cTn id="42"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 grpId="0" build="p"/>
      <p:bldP spid="10" grpId="0" build="p"/>
    </p:bld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13947</TotalTime>
  <Words>1690</Words>
  <Application>Microsoft Office PowerPoint</Application>
  <PresentationFormat>全屏显示(4:3)</PresentationFormat>
  <Paragraphs>211</Paragraphs>
  <Slides>35</Slides>
  <Notes>5</Notes>
  <HiddenSlides>0</HiddenSlides>
  <MMClips>0</MMClips>
  <ScaleCrop>false</ScaleCrop>
  <HeadingPairs>
    <vt:vector size="4" baseType="variant">
      <vt:variant>
        <vt:lpstr>主题</vt:lpstr>
      </vt:variant>
      <vt:variant>
        <vt:i4>1</vt:i4>
      </vt:variant>
      <vt:variant>
        <vt:lpstr>幻灯片标题</vt:lpstr>
      </vt:variant>
      <vt:variant>
        <vt:i4>35</vt:i4>
      </vt:variant>
    </vt:vector>
  </HeadingPairs>
  <TitlesOfParts>
    <vt:vector size="36" baseType="lpstr">
      <vt:lpstr>Edge</vt:lpstr>
      <vt:lpstr>Unit 10  Health Care System</vt:lpstr>
      <vt:lpstr>Issues to be covered</vt:lpstr>
      <vt:lpstr>Lead-in: Listen to a talk about American health care system and answer the following questions: </vt:lpstr>
      <vt:lpstr>Text A</vt:lpstr>
      <vt:lpstr>A Brief Glance at the Medical System of America</vt:lpstr>
      <vt:lpstr>Give a brief explanation of Medicare and Medicaid. (Pre. 1)</vt:lpstr>
      <vt:lpstr>Give a brief explanation of Medicare and Medicaid. (Pre. 1)</vt:lpstr>
      <vt:lpstr>The Irony of the American Society</vt:lpstr>
      <vt:lpstr>Compare the American model and the European model (Pre. 2)</vt:lpstr>
      <vt:lpstr>Put it in the Chinese Context </vt:lpstr>
      <vt:lpstr>What are the problems with the fragmented American health care system? (Pre. 3) </vt:lpstr>
      <vt:lpstr>Language Focuses </vt:lpstr>
      <vt:lpstr>Language Focuses </vt:lpstr>
      <vt:lpstr>Part of the Problem </vt:lpstr>
      <vt:lpstr>Why is “rationalizing the medical system” the key to the present problem? (Pre. 4)</vt:lpstr>
      <vt:lpstr>Language Focus</vt:lpstr>
      <vt:lpstr>Language Focus</vt:lpstr>
      <vt:lpstr>Language Focus</vt:lpstr>
      <vt:lpstr>Logic in Thought Presentation</vt:lpstr>
      <vt:lpstr>Briefly summarize the four strategies. (Pre. 5)</vt:lpstr>
      <vt:lpstr>Knowledge of subject matter</vt:lpstr>
      <vt:lpstr>Language Focus</vt:lpstr>
      <vt:lpstr>Language Focus</vt:lpstr>
      <vt:lpstr>Language Focus</vt:lpstr>
      <vt:lpstr>Language Focus</vt:lpstr>
      <vt:lpstr>Knowledge of subject matter</vt:lpstr>
      <vt:lpstr>How it works out: INCENTIVES</vt:lpstr>
      <vt:lpstr>Put the Whole together (Pre. 5)</vt:lpstr>
      <vt:lpstr>Do you support “the other voices”? Why? (Pre. 6)</vt:lpstr>
      <vt:lpstr>Knowledge of Subject Matter</vt:lpstr>
      <vt:lpstr>Language Focus</vt:lpstr>
      <vt:lpstr>Language Focus</vt:lpstr>
      <vt:lpstr>Knowledge of Subject Matter</vt:lpstr>
      <vt:lpstr>To Sum Up</vt:lpstr>
      <vt:lpstr>Assignment for Group Presentation </vt:lpstr>
    </vt:vector>
  </TitlesOfParts>
  <Company>China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English Course for Ph.D. &amp; MD Students</dc:title>
  <dc:creator>User</dc:creator>
  <cp:lastModifiedBy>SUN</cp:lastModifiedBy>
  <cp:revision>1317</cp:revision>
  <dcterms:created xsi:type="dcterms:W3CDTF">2009-09-06T07:20:53Z</dcterms:created>
  <dcterms:modified xsi:type="dcterms:W3CDTF">2014-03-18T16:14:25Z</dcterms:modified>
</cp:coreProperties>
</file>