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02"/>
  </p:notesMasterIdLst>
  <p:handoutMasterIdLst>
    <p:handoutMasterId r:id="rId103"/>
  </p:handoutMasterIdLst>
  <p:sldIdLst>
    <p:sldId id="466" r:id="rId2"/>
    <p:sldId id="280" r:id="rId3"/>
    <p:sldId id="474" r:id="rId4"/>
    <p:sldId id="480" r:id="rId5"/>
    <p:sldId id="481" r:id="rId6"/>
    <p:sldId id="541" r:id="rId7"/>
    <p:sldId id="542" r:id="rId8"/>
    <p:sldId id="543" r:id="rId9"/>
    <p:sldId id="544" r:id="rId10"/>
    <p:sldId id="545" r:id="rId11"/>
    <p:sldId id="546" r:id="rId12"/>
    <p:sldId id="547" r:id="rId13"/>
    <p:sldId id="540" r:id="rId14"/>
    <p:sldId id="482" r:id="rId15"/>
    <p:sldId id="506" r:id="rId16"/>
    <p:sldId id="507" r:id="rId17"/>
    <p:sldId id="475" r:id="rId18"/>
    <p:sldId id="490" r:id="rId19"/>
    <p:sldId id="489" r:id="rId20"/>
    <p:sldId id="510" r:id="rId21"/>
    <p:sldId id="548" r:id="rId22"/>
    <p:sldId id="488" r:id="rId23"/>
    <p:sldId id="487" r:id="rId24"/>
    <p:sldId id="561" r:id="rId25"/>
    <p:sldId id="509" r:id="rId26"/>
    <p:sldId id="570" r:id="rId27"/>
    <p:sldId id="508" r:id="rId28"/>
    <p:sldId id="569" r:id="rId29"/>
    <p:sldId id="486" r:id="rId30"/>
    <p:sldId id="571" r:id="rId31"/>
    <p:sldId id="549" r:id="rId32"/>
    <p:sldId id="483" r:id="rId33"/>
    <p:sldId id="511" r:id="rId34"/>
    <p:sldId id="485" r:id="rId35"/>
    <p:sldId id="512" r:id="rId36"/>
    <p:sldId id="514" r:id="rId37"/>
    <p:sldId id="572" r:id="rId38"/>
    <p:sldId id="484" r:id="rId39"/>
    <p:sldId id="513" r:id="rId40"/>
    <p:sldId id="551" r:id="rId41"/>
    <p:sldId id="573" r:id="rId42"/>
    <p:sldId id="516" r:id="rId43"/>
    <p:sldId id="517" r:id="rId44"/>
    <p:sldId id="552" r:id="rId45"/>
    <p:sldId id="515" r:id="rId46"/>
    <p:sldId id="520" r:id="rId47"/>
    <p:sldId id="518" r:id="rId48"/>
    <p:sldId id="554" r:id="rId49"/>
    <p:sldId id="519" r:id="rId50"/>
    <p:sldId id="553" r:id="rId51"/>
    <p:sldId id="555" r:id="rId52"/>
    <p:sldId id="478" r:id="rId53"/>
    <p:sldId id="505" r:id="rId54"/>
    <p:sldId id="521" r:id="rId55"/>
    <p:sldId id="522" r:id="rId56"/>
    <p:sldId id="523" r:id="rId57"/>
    <p:sldId id="556" r:id="rId58"/>
    <p:sldId id="524" r:id="rId59"/>
    <p:sldId id="557" r:id="rId60"/>
    <p:sldId id="558" r:id="rId61"/>
    <p:sldId id="525" r:id="rId62"/>
    <p:sldId id="559" r:id="rId63"/>
    <p:sldId id="526" r:id="rId64"/>
    <p:sldId id="504" r:id="rId65"/>
    <p:sldId id="503" r:id="rId66"/>
    <p:sldId id="527" r:id="rId67"/>
    <p:sldId id="502" r:id="rId68"/>
    <p:sldId id="528" r:id="rId69"/>
    <p:sldId id="501" r:id="rId70"/>
    <p:sldId id="530" r:id="rId71"/>
    <p:sldId id="532" r:id="rId72"/>
    <p:sldId id="560" r:id="rId73"/>
    <p:sldId id="574" r:id="rId74"/>
    <p:sldId id="533" r:id="rId75"/>
    <p:sldId id="500" r:id="rId76"/>
    <p:sldId id="534" r:id="rId77"/>
    <p:sldId id="499" r:id="rId78"/>
    <p:sldId id="496" r:id="rId79"/>
    <p:sldId id="498" r:id="rId80"/>
    <p:sldId id="497" r:id="rId81"/>
    <p:sldId id="535" r:id="rId82"/>
    <p:sldId id="477" r:id="rId83"/>
    <p:sldId id="494" r:id="rId84"/>
    <p:sldId id="536" r:id="rId85"/>
    <p:sldId id="495" r:id="rId86"/>
    <p:sldId id="476" r:id="rId87"/>
    <p:sldId id="491" r:id="rId88"/>
    <p:sldId id="492" r:id="rId89"/>
    <p:sldId id="493" r:id="rId90"/>
    <p:sldId id="479" r:id="rId91"/>
    <p:sldId id="537" r:id="rId92"/>
    <p:sldId id="538" r:id="rId93"/>
    <p:sldId id="539" r:id="rId94"/>
    <p:sldId id="276" r:id="rId95"/>
    <p:sldId id="562" r:id="rId96"/>
    <p:sldId id="564" r:id="rId97"/>
    <p:sldId id="565" r:id="rId98"/>
    <p:sldId id="566" r:id="rId99"/>
    <p:sldId id="567" r:id="rId100"/>
    <p:sldId id="568" r:id="rId101"/>
  </p:sldIdLst>
  <p:sldSz cx="9144000" cy="6858000" type="screen4x3"/>
  <p:notesSz cx="9723438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CCFFCC"/>
    <a:srgbClr val="A5F1ED"/>
    <a:srgbClr val="92EEEA"/>
    <a:srgbClr val="777777"/>
    <a:srgbClr val="B2B2B2"/>
    <a:srgbClr val="C2A000"/>
    <a:srgbClr val="33333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68" autoAdjust="0"/>
    <p:restoredTop sz="94612" autoAdjust="0"/>
  </p:normalViewPr>
  <p:slideViewPr>
    <p:cSldViewPr snapToGrid="0">
      <p:cViewPr>
        <p:scale>
          <a:sx n="66" d="100"/>
          <a:sy n="66" d="100"/>
        </p:scale>
        <p:origin x="-1470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zh-CN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zh-CN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31FFB44-1321-4F38-BD20-DB4B9B31852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9387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zh-CN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zh-CN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48013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1550" y="3257550"/>
            <a:ext cx="7780338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zh-CN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1E52EEB-9D67-4A34-B9AE-8F9FC746B5D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6448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52EEB-9D67-4A34-B9AE-8F9FC746B5D2}" type="slidenum">
              <a:rPr lang="en-US" altLang="zh-CN" smtClean="0"/>
              <a:pPr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493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52EEB-9D67-4A34-B9AE-8F9FC746B5D2}" type="slidenum">
              <a:rPr lang="en-US" altLang="zh-CN" smtClean="0"/>
              <a:pPr/>
              <a:t>62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738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microsoft.com/office/2007/relationships/hdphoto" Target="../media/hdphoto6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94" y="4459920"/>
            <a:ext cx="2190750" cy="2333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0" y="3158436"/>
            <a:ext cx="2200275" cy="2324100"/>
          </a:xfrm>
          <a:prstGeom prst="rect">
            <a:avLst/>
          </a:prstGeom>
        </p:spPr>
      </p:pic>
      <p:sp>
        <p:nvSpPr>
          <p:cNvPr id="436633" name="Rectangle 1433"/>
          <p:cNvSpPr>
            <a:spLocks noChangeArrowheads="1"/>
          </p:cNvSpPr>
          <p:nvPr/>
        </p:nvSpPr>
        <p:spPr bwMode="gray">
          <a:xfrm>
            <a:off x="0" y="0"/>
            <a:ext cx="9144000" cy="1435100"/>
          </a:xfrm>
          <a:prstGeom prst="rect">
            <a:avLst/>
          </a:prstGeom>
          <a:gradFill rotWithShape="1">
            <a:gsLst>
              <a:gs pos="0">
                <a:schemeClr val="folHlink">
                  <a:alpha val="50000"/>
                </a:schemeClr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6654" name="Text Box 1454"/>
          <p:cNvSpPr txBox="1">
            <a:spLocks noChangeArrowheads="1"/>
          </p:cNvSpPr>
          <p:nvPr userDrawn="1"/>
        </p:nvSpPr>
        <p:spPr bwMode="gray">
          <a:xfrm>
            <a:off x="6403975" y="6329363"/>
            <a:ext cx="1431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200" b="0" dirty="0" smtClean="0">
                <a:latin typeface="华文新魏" pitchFamily="2" charset="-122"/>
                <a:ea typeface="华文新魏" pitchFamily="2" charset="-122"/>
              </a:rPr>
              <a:t>计算机基础教研室</a:t>
            </a:r>
            <a:endParaRPr lang="en-US" altLang="zh-CN" sz="1200" b="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36655" name="Rectangle 1455"/>
          <p:cNvSpPr>
            <a:spLocks noGrp="1" noChangeArrowheads="1"/>
          </p:cNvSpPr>
          <p:nvPr>
            <p:ph type="ctrTitle" sz="quarter"/>
          </p:nvPr>
        </p:nvSpPr>
        <p:spPr>
          <a:xfrm>
            <a:off x="3200400" y="2130425"/>
            <a:ext cx="5551488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dirty="0" smtClean="0"/>
              <a:t>单击此处编辑母版标题样式</a:t>
            </a:r>
            <a:endParaRPr lang="en-US" altLang="zh-CN" noProof="0" dirty="0" smtClean="0"/>
          </a:p>
        </p:txBody>
      </p:sp>
      <p:sp>
        <p:nvSpPr>
          <p:cNvPr id="436656" name="Rectangle 145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362325" y="1066800"/>
            <a:ext cx="4984750" cy="107791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en-US" altLang="zh-CN" noProof="0" smtClean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781888" y="3844008"/>
            <a:ext cx="2572439" cy="2171030"/>
            <a:chOff x="737419" y="4558997"/>
            <a:chExt cx="2572439" cy="2171030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737419" y="4558997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F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7" name="TextBox 26"/>
            <p:cNvSpPr txBox="1"/>
            <p:nvPr userDrawn="1"/>
          </p:nvSpPr>
          <p:spPr>
            <a:xfrm>
              <a:off x="936933" y="4900004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u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8" name="TextBox 27"/>
            <p:cNvSpPr txBox="1"/>
            <p:nvPr userDrawn="1"/>
          </p:nvSpPr>
          <p:spPr>
            <a:xfrm>
              <a:off x="1351532" y="5483532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 userDrawn="1"/>
          </p:nvSpPr>
          <p:spPr>
            <a:xfrm>
              <a:off x="1655929" y="5666017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 userDrawn="1"/>
          </p:nvSpPr>
          <p:spPr>
            <a:xfrm>
              <a:off x="1932245" y="5899030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n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2204">
            <a:off x="4483282" y="5272038"/>
            <a:ext cx="728334" cy="6372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1912">
            <a:off x="5767172" y="5872369"/>
            <a:ext cx="537769" cy="4705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8406">
            <a:off x="7803524" y="6266429"/>
            <a:ext cx="363705" cy="318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8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5173 -0.20788 L -0.0118 -0.14098 C -0.00277 -0.12686 0.01927 -0.10672 0.01927 -0.08473 C 0.01927 -0.05973 0.01528 -0.03658 0.00625 -0.02246 L -3.33333E-6 4.81481E-6 " pathEditMode="relative" rAng="0" ptsTypes="FffFF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0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4358 -0.26435 C -0.04201 -0.26227 -0.03993 -0.26041 -0.03872 -0.25787 C -0.03351 -0.24583 -0.04167 -0.25115 -0.03229 -0.24722 C -0.03004 -0.23865 -0.0283 -0.23495 -0.02257 -0.23009 C -0.01701 -0.21921 -0.01354 -0.20671 -0.00799 -0.1956 C -0.00451 -0.18125 -0.00556 -0.15787 -0.01771 -0.15254 C -0.0224 -0.14328 -0.02344 -0.13565 -0.03056 -0.12893 C -0.03108 -0.12615 -0.0316 -0.12315 -0.03229 -0.12037 C -0.03333 -0.11597 -0.03542 -0.1074 -0.03542 -0.10717 C -0.03438 -0.08727 -0.03559 -0.08148 -0.03229 -0.06666 C -0.02951 -0.05393 -0.02379 -0.04421 -0.01771 -0.03426 C -0.00399 -0.0118 -0.02396 -0.04259 -0.01285 -0.02129 C -0.01163 -0.01875 -0.00938 -0.01736 -0.00799 -0.01504 C 0.00469 0.00648 -0.00538 -0.00717 8.33333E-7 -2.96296E-6 " pathEditMode="relative" rAng="0" ptsTypes="fffffffffffff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1354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13229 -0.28172 C -0.13403 -0.27176 -0.13767 -0.26204 -0.14201 -0.25371 C -0.14566 -0.23843 -0.1408 -0.25718 -0.14687 -0.23866 C -0.14913 -0.23172 -0.14982 -0.22408 -0.15173 -0.21713 C -0.15121 -0.1963 -0.15139 -0.17547 -0.15 -0.15487 C -0.1493 -0.14468 -0.14514 -0.1375 -0.14201 -0.12894 C -0.13403 -0.10764 -0.12361 -0.08635 -0.10816 -0.07315 C -0.10225 -0.06274 -0.09583 -0.05973 -0.08715 -0.05371 C -0.08611 -0.05162 -0.08541 -0.04885 -0.08385 -0.04723 C -0.07986 -0.04283 -0.07691 -0.04352 -0.07257 -0.04074 C -0.06701 -0.03704 -0.0625 -0.03264 -0.05642 -0.0301 C -0.05486 -0.02871 -0.05347 -0.02662 -0.05173 -0.0257 C -0.04861 -0.02385 -0.04201 -0.02153 -0.04201 -0.0213 C -0.03368 -0.01389 -0.02413 -0.01065 -0.01458 -0.00649 C -0.00972 -0.00209 -0.00625 4.07407E-6 -2.22222E-6 4.07407E-6 " pathEditMode="relative" rAng="0" ptsTypes="ffffffffffffffA">
                                      <p:cBhvr>
                                        <p:cTn id="2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9C47E1-2CB7-4E5A-9A32-81C495519AF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969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48463" y="0"/>
            <a:ext cx="2171700" cy="58547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33363" y="0"/>
            <a:ext cx="6362700" cy="58547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3F5968-7121-41EF-932F-01202ADF686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335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902" y="1328738"/>
            <a:ext cx="7801897" cy="4275649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D82B1B-DD1F-4340-B57E-734052DD556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219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3F6A6A-CF4E-4D6B-BC35-E2C6EF0F0A86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723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36DE4-5629-4D67-8A96-01331BB98CCB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590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E4C622-9588-47A4-B244-2600B4604E9A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247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AD1D74-49FC-4702-8F43-C2D298B250A0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968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697B65-8FBF-43A6-9E94-815E7EDA744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454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DF66A2-63D9-4062-9333-2BBE95731BED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99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2716D0-D989-4328-95AD-A58B8C2CAD38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045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55" name="Rectangle 42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65207" y="624522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宋体" charset="-122"/>
              </a:defRPr>
            </a:lvl1pPr>
          </a:lstStyle>
          <a:p>
            <a:fld id="{B0CE2010-689A-48F6-A4E6-3C522788D960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" y="5217644"/>
            <a:ext cx="1100138" cy="116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8" y="5805124"/>
            <a:ext cx="876300" cy="933450"/>
          </a:xfrm>
          <a:prstGeom prst="rect">
            <a:avLst/>
          </a:prstGeom>
        </p:spPr>
      </p:pic>
      <p:sp>
        <p:nvSpPr>
          <p:cNvPr id="151013" name="Rectangle 485"/>
          <p:cNvSpPr>
            <a:spLocks noChangeArrowheads="1"/>
          </p:cNvSpPr>
          <p:nvPr/>
        </p:nvSpPr>
        <p:spPr bwMode="gray">
          <a:xfrm>
            <a:off x="0" y="0"/>
            <a:ext cx="9144000" cy="1435100"/>
          </a:xfrm>
          <a:prstGeom prst="rect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tint val="0"/>
                  <a:invGamma/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1012" name="Text Box 484"/>
          <p:cNvSpPr txBox="1">
            <a:spLocks noChangeArrowheads="1"/>
          </p:cNvSpPr>
          <p:nvPr userDrawn="1"/>
        </p:nvSpPr>
        <p:spPr bwMode="gray">
          <a:xfrm>
            <a:off x="6123308" y="6344850"/>
            <a:ext cx="15659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200" b="0" dirty="0" smtClean="0">
                <a:latin typeface="华文新魏" pitchFamily="2" charset="-122"/>
                <a:ea typeface="华文新魏" pitchFamily="2" charset="-122"/>
              </a:rPr>
              <a:t>计算机基础教研室</a:t>
            </a:r>
            <a:endParaRPr lang="en-US" altLang="zh-CN" sz="1200" b="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371834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altLang="zh-CN" dirty="0" smtClean="0"/>
          </a:p>
        </p:txBody>
      </p:sp>
      <p:sp>
        <p:nvSpPr>
          <p:cNvPr id="150834" name="Rectangle 306"/>
          <p:cNvSpPr>
            <a:spLocks noChangeArrowheads="1"/>
          </p:cNvSpPr>
          <p:nvPr/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zh-CN" sz="1400" b="0">
              <a:ea typeface="宋体" charset="-122"/>
            </a:endParaRPr>
          </a:p>
        </p:txBody>
      </p:sp>
      <p:sp>
        <p:nvSpPr>
          <p:cNvPr id="150835" name="Rectangle 307"/>
          <p:cNvSpPr>
            <a:spLocks noChangeArrowheads="1"/>
          </p:cNvSpPr>
          <p:nvPr/>
        </p:nvSpPr>
        <p:spPr bwMode="gray">
          <a:xfrm>
            <a:off x="2807110" y="621340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endParaRPr lang="zh-CN" altLang="zh-CN" sz="1400" b="0"/>
          </a:p>
        </p:txBody>
      </p:sp>
      <p:sp>
        <p:nvSpPr>
          <p:cNvPr id="150954" name="Rectangle 426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230056" y="6251882"/>
            <a:ext cx="245924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宋体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50833" name="Rectangle 305"/>
          <p:cNvSpPr>
            <a:spLocks noChangeArrowheads="1"/>
          </p:cNvSpPr>
          <p:nvPr/>
        </p:nvSpPr>
        <p:spPr bwMode="gray">
          <a:xfrm>
            <a:off x="457200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endParaRPr lang="en-US" altLang="zh-CN" sz="1400" b="0">
              <a:ea typeface="宋体" charset="-122"/>
            </a:endParaRPr>
          </a:p>
        </p:txBody>
      </p:sp>
      <p:sp>
        <p:nvSpPr>
          <p:cNvPr id="150953" name="Rectangle 425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12357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a typeface="宋体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50987" name="Rectangle 459"/>
          <p:cNvSpPr>
            <a:spLocks noGrp="1" noChangeArrowheads="1"/>
          </p:cNvSpPr>
          <p:nvPr>
            <p:ph type="title"/>
          </p:nvPr>
        </p:nvSpPr>
        <p:spPr bwMode="gray">
          <a:xfrm>
            <a:off x="233363" y="0"/>
            <a:ext cx="8686800" cy="1087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395">
            <a:off x="7774358" y="6214538"/>
            <a:ext cx="519900" cy="454913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284594" y="5661498"/>
            <a:ext cx="1665421" cy="854958"/>
            <a:chOff x="122366" y="5351790"/>
            <a:chExt cx="1665421" cy="854958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122366" y="5351790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F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534174" y="5741196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d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4" name="TextBox 43"/>
            <p:cNvSpPr txBox="1"/>
            <p:nvPr userDrawn="1"/>
          </p:nvSpPr>
          <p:spPr>
            <a:xfrm>
              <a:off x="312943" y="5406528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u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731427" y="5771774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932381" y="5806638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n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" Target="slide9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19.xml"/><Relationship Id="rId7" Type="http://schemas.openxmlformats.org/officeDocument/2006/relationships/slide" Target="slide32.xml"/><Relationship Id="rId12" Type="http://schemas.openxmlformats.org/officeDocument/2006/relationships/slide" Target="slide47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9.xml"/><Relationship Id="rId11" Type="http://schemas.openxmlformats.org/officeDocument/2006/relationships/slide" Target="slide42.xml"/><Relationship Id="rId5" Type="http://schemas.openxmlformats.org/officeDocument/2006/relationships/slide" Target="slide27.xml"/><Relationship Id="rId10" Type="http://schemas.openxmlformats.org/officeDocument/2006/relationships/slide" Target="slide39.xml"/><Relationship Id="rId4" Type="http://schemas.openxmlformats.org/officeDocument/2006/relationships/slide" Target="slide25.xml"/><Relationship Id="rId9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22.xml"/><Relationship Id="rId7" Type="http://schemas.openxmlformats.org/officeDocument/2006/relationships/image" Target="../media/image3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3.xml"/><Relationship Id="rId7" Type="http://schemas.openxmlformats.org/officeDocument/2006/relationships/slide" Target="slide90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86.xml"/><Relationship Id="rId5" Type="http://schemas.openxmlformats.org/officeDocument/2006/relationships/slide" Target="slide82.xml"/><Relationship Id="rId4" Type="http://schemas.openxmlformats.org/officeDocument/2006/relationships/slide" Target="slide52.xml"/><Relationship Id="rId9" Type="http://schemas.openxmlformats.org/officeDocument/2006/relationships/slide" Target="slide9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19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2.xml"/><Relationship Id="rId3" Type="http://schemas.openxmlformats.org/officeDocument/2006/relationships/slide" Target="slide53.xml"/><Relationship Id="rId7" Type="http://schemas.openxmlformats.org/officeDocument/2006/relationships/slide" Target="slide69.xml"/><Relationship Id="rId12" Type="http://schemas.openxmlformats.org/officeDocument/2006/relationships/slide" Target="slide80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67.xml"/><Relationship Id="rId11" Type="http://schemas.openxmlformats.org/officeDocument/2006/relationships/slide" Target="slide79.xml"/><Relationship Id="rId5" Type="http://schemas.openxmlformats.org/officeDocument/2006/relationships/slide" Target="slide65.xml"/><Relationship Id="rId10" Type="http://schemas.openxmlformats.org/officeDocument/2006/relationships/slide" Target="slide78.xml"/><Relationship Id="rId4" Type="http://schemas.openxmlformats.org/officeDocument/2006/relationships/slide" Target="slide64.xml"/><Relationship Id="rId9" Type="http://schemas.openxmlformats.org/officeDocument/2006/relationships/slide" Target="slide77.xml"/><Relationship Id="rId14" Type="http://schemas.openxmlformats.org/officeDocument/2006/relationships/slide" Target="slide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" Target="slide5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" Target="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slide" Target="slide74.xml"/><Relationship Id="rId7" Type="http://schemas.openxmlformats.org/officeDocument/2006/relationships/slide" Target="slide7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7.png"/><Relationship Id="rId4" Type="http://schemas.openxmlformats.org/officeDocument/2006/relationships/slide" Target="slide5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" Target="slide7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70.xml"/><Relationship Id="rId5" Type="http://schemas.openxmlformats.org/officeDocument/2006/relationships/image" Target="../media/image132.png"/><Relationship Id="rId4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" Target="slide7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2.xml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" Target="slide5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png"/><Relationship Id="rId4" Type="http://schemas.openxmlformats.org/officeDocument/2006/relationships/slide" Target="slide5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2.xml"/><Relationship Id="rId5" Type="http://schemas.openxmlformats.org/officeDocument/2006/relationships/image" Target="../media/image102.pn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" Target="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5.xml"/><Relationship Id="rId2" Type="http://schemas.openxmlformats.org/officeDocument/2006/relationships/slide" Target="slide8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143.png"/><Relationship Id="rId4" Type="http://schemas.openxmlformats.org/officeDocument/2006/relationships/slide" Target="slide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" Target="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3.png"/><Relationship Id="rId7" Type="http://schemas.openxmlformats.org/officeDocument/2006/relationships/image" Target="../media/image150.png"/><Relationship Id="rId2" Type="http://schemas.openxmlformats.org/officeDocument/2006/relationships/slide" Target="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slide" Target="slide87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slide" Target="slide8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slide" Target="slide86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" Target="slide86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" Target="slide8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9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63677" y="1726523"/>
            <a:ext cx="6861030" cy="2156292"/>
            <a:chOff x="704769" y="1032100"/>
            <a:chExt cx="6861030" cy="2156292"/>
          </a:xfrm>
        </p:grpSpPr>
        <p:sp>
          <p:nvSpPr>
            <p:cNvPr id="442482" name="Text Box 114"/>
            <p:cNvSpPr txBox="1">
              <a:spLocks noChangeArrowheads="1"/>
            </p:cNvSpPr>
            <p:nvPr/>
          </p:nvSpPr>
          <p:spPr bwMode="auto">
            <a:xfrm>
              <a:off x="1674327" y="2357395"/>
              <a:ext cx="589147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800" i="1" dirty="0" smtClean="0">
                  <a:solidFill>
                    <a:schemeClr val="accent1"/>
                  </a:solidFill>
                  <a:latin typeface="华文新魏" pitchFamily="2" charset="-122"/>
                  <a:ea typeface="华文新魏" pitchFamily="2" charset="-122"/>
                </a:rPr>
                <a:t>—Access</a:t>
              </a:r>
              <a:r>
                <a:rPr lang="zh-CN" altLang="en-US" sz="4800" i="1" dirty="0" smtClean="0">
                  <a:solidFill>
                    <a:schemeClr val="accent1"/>
                  </a:solidFill>
                  <a:latin typeface="华文新魏" pitchFamily="2" charset="-122"/>
                  <a:ea typeface="华文新魏" pitchFamily="2" charset="-122"/>
                </a:rPr>
                <a:t>案例教程</a:t>
              </a:r>
              <a:endParaRPr lang="en-US" altLang="zh-CN" sz="4800" i="1" dirty="0">
                <a:solidFill>
                  <a:schemeClr val="accent1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442481" name="Text Box 113"/>
            <p:cNvSpPr txBox="1">
              <a:spLocks noChangeArrowheads="1"/>
            </p:cNvSpPr>
            <p:nvPr/>
          </p:nvSpPr>
          <p:spPr bwMode="auto">
            <a:xfrm>
              <a:off x="704769" y="1032100"/>
              <a:ext cx="6068499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5400" dirty="0" smtClean="0">
                  <a:latin typeface="华文彩云" pitchFamily="2" charset="-122"/>
                  <a:ea typeface="华文彩云" pitchFamily="2" charset="-122"/>
                </a:rPr>
                <a:t>数据库基础与应用</a:t>
              </a:r>
              <a:endParaRPr lang="en-US" altLang="zh-CN" sz="5400" dirty="0">
                <a:latin typeface="华文彩云" pitchFamily="2" charset="-122"/>
                <a:ea typeface="华文彩云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7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6.1.2</a:t>
            </a: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类型</a:t>
            </a:r>
            <a:endParaRPr lang="zh-CN" altLang="en-US" sz="3600" dirty="0"/>
          </a:p>
        </p:txBody>
      </p:sp>
      <p:grpSp>
        <p:nvGrpSpPr>
          <p:cNvPr id="9" name="组合 8"/>
          <p:cNvGrpSpPr/>
          <p:nvPr/>
        </p:nvGrpSpPr>
        <p:grpSpPr>
          <a:xfrm>
            <a:off x="984348" y="989248"/>
            <a:ext cx="1608477" cy="5162880"/>
            <a:chOff x="984348" y="1112818"/>
            <a:chExt cx="1608477" cy="5162880"/>
          </a:xfrm>
        </p:grpSpPr>
        <p:grpSp>
          <p:nvGrpSpPr>
            <p:cNvPr id="164" name="组合 163"/>
            <p:cNvGrpSpPr/>
            <p:nvPr/>
          </p:nvGrpSpPr>
          <p:grpSpPr>
            <a:xfrm>
              <a:off x="1081660" y="5432992"/>
              <a:ext cx="1511165" cy="842706"/>
              <a:chOff x="7316128" y="3409073"/>
              <a:chExt cx="1511165" cy="1052031"/>
            </a:xfrm>
          </p:grpSpPr>
          <p:grpSp>
            <p:nvGrpSpPr>
              <p:cNvPr id="188" name="Group 9"/>
              <p:cNvGrpSpPr>
                <a:grpSpLocks/>
              </p:cNvGrpSpPr>
              <p:nvPr/>
            </p:nvGrpSpPr>
            <p:grpSpPr bwMode="auto">
              <a:xfrm>
                <a:off x="7316128" y="3409073"/>
                <a:ext cx="1411851" cy="1052031"/>
                <a:chOff x="471" y="272"/>
                <a:chExt cx="1161" cy="1539"/>
              </a:xfrm>
            </p:grpSpPr>
            <p:sp>
              <p:nvSpPr>
                <p:cNvPr id="18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0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透视图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84348" y="1112818"/>
              <a:ext cx="1601505" cy="4563383"/>
              <a:chOff x="7225788" y="356701"/>
              <a:chExt cx="1601505" cy="5696911"/>
            </a:xfrm>
          </p:grpSpPr>
          <p:grpSp>
            <p:nvGrpSpPr>
              <p:cNvPr id="151" name="Group 2"/>
              <p:cNvGrpSpPr>
                <a:grpSpLocks/>
              </p:cNvGrpSpPr>
              <p:nvPr/>
            </p:nvGrpSpPr>
            <p:grpSpPr bwMode="auto">
              <a:xfrm>
                <a:off x="7316128" y="3409072"/>
                <a:ext cx="1411851" cy="2644540"/>
                <a:chOff x="672" y="1783"/>
                <a:chExt cx="1161" cy="1737"/>
              </a:xfrm>
            </p:grpSpPr>
            <p:grpSp>
              <p:nvGrpSpPr>
                <p:cNvPr id="152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59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3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57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4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55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5" name="Group 2"/>
              <p:cNvGrpSpPr>
                <a:grpSpLocks/>
              </p:cNvGrpSpPr>
              <p:nvPr/>
            </p:nvGrpSpPr>
            <p:grpSpPr bwMode="auto">
              <a:xfrm>
                <a:off x="7316236" y="1087236"/>
                <a:ext cx="1411851" cy="2644540"/>
                <a:chOff x="672" y="1783"/>
                <a:chExt cx="1161" cy="1737"/>
              </a:xfrm>
            </p:grpSpPr>
            <p:grpSp>
              <p:nvGrpSpPr>
                <p:cNvPr id="126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33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7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31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8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29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35" name="Text Box 14"/>
              <p:cNvSpPr txBox="1">
                <a:spLocks noChangeArrowheads="1"/>
              </p:cNvSpPr>
              <p:nvPr/>
            </p:nvSpPr>
            <p:spPr bwMode="white">
              <a:xfrm>
                <a:off x="7225788" y="155161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/>
                  <a:t>表格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6" name="Text Box 31"/>
              <p:cNvSpPr txBox="1">
                <a:spLocks noChangeArrowheads="1"/>
              </p:cNvSpPr>
              <p:nvPr/>
            </p:nvSpPr>
            <p:spPr bwMode="white">
              <a:xfrm>
                <a:off x="7225788" y="2327961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数据表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7" name="Text Box 32"/>
              <p:cNvSpPr txBox="1">
                <a:spLocks noChangeArrowheads="1"/>
              </p:cNvSpPr>
              <p:nvPr/>
            </p:nvSpPr>
            <p:spPr bwMode="white">
              <a:xfrm>
                <a:off x="7225788" y="2924536"/>
                <a:ext cx="1508625" cy="806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全屏式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zh-CN" altLang="en-US" dirty="0" smtClean="0"/>
                  <a:t>弹出式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1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分割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2" name="Text Box 31"/>
              <p:cNvSpPr txBox="1">
                <a:spLocks noChangeArrowheads="1"/>
              </p:cNvSpPr>
              <p:nvPr/>
            </p:nvSpPr>
            <p:spPr bwMode="white">
              <a:xfrm>
                <a:off x="7318668" y="4649798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>
                    <a:ea typeface="宋体" charset="-122"/>
                  </a:rPr>
                  <a:t>主</a:t>
                </a:r>
                <a:r>
                  <a:rPr lang="en-US" altLang="zh-CN" dirty="0" smtClean="0">
                    <a:ea typeface="宋体" charset="-122"/>
                  </a:rPr>
                  <a:t>/</a:t>
                </a:r>
                <a:r>
                  <a:rPr lang="zh-CN" altLang="en-US" dirty="0" smtClean="0">
                    <a:ea typeface="宋体" charset="-122"/>
                  </a:rPr>
                  <a:t>子窗体</a:t>
                </a:r>
                <a:endParaRPr lang="en-US" altLang="zh-CN" dirty="0">
                  <a:ea typeface="宋体" charset="-122"/>
                </a:endParaRPr>
              </a:p>
            </p:txBody>
          </p:sp>
          <p:sp>
            <p:nvSpPr>
              <p:cNvPr id="163" name="Text Box 32"/>
              <p:cNvSpPr txBox="1">
                <a:spLocks noChangeArrowheads="1"/>
              </p:cNvSpPr>
              <p:nvPr/>
            </p:nvSpPr>
            <p:spPr bwMode="white">
              <a:xfrm>
                <a:off x="7318668" y="549319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/>
                  <a:t>透视</a:t>
                </a:r>
                <a:r>
                  <a:rPr lang="zh-CN" altLang="zh-CN" dirty="0" smtClean="0"/>
                  <a:t>表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grpSp>
            <p:nvGrpSpPr>
              <p:cNvPr id="53" name="Group 3"/>
              <p:cNvGrpSpPr>
                <a:grpSpLocks/>
              </p:cNvGrpSpPr>
              <p:nvPr/>
            </p:nvGrpSpPr>
            <p:grpSpPr bwMode="auto">
              <a:xfrm>
                <a:off x="7320668" y="356701"/>
                <a:ext cx="1411851" cy="1055076"/>
                <a:chOff x="471" y="272"/>
                <a:chExt cx="1161" cy="1539"/>
              </a:xfrm>
            </p:grpSpPr>
            <p:sp>
              <p:nvSpPr>
                <p:cNvPr id="60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white">
              <a:xfrm>
                <a:off x="7230220" y="84831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 smtClean="0"/>
                  <a:t>纵</a:t>
                </a:r>
                <a:r>
                  <a:rPr lang="zh-CN" altLang="zh-CN" dirty="0"/>
                  <a:t>栏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</p:grpSp>
      <p:sp>
        <p:nvSpPr>
          <p:cNvPr id="11" name="右箭头 10"/>
          <p:cNvSpPr/>
          <p:nvPr/>
        </p:nvSpPr>
        <p:spPr bwMode="gray">
          <a:xfrm>
            <a:off x="2556844" y="4369446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2" name="图片 4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85" y="1752374"/>
            <a:ext cx="5083707" cy="3596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58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2545318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701787" y="2053343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2897162" y="3092413"/>
            <a:ext cx="4568005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1595313" y="5374789"/>
            <a:ext cx="4595256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834706" y="1482800"/>
            <a:ext cx="674931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8320416" flipH="1">
            <a:off x="3069249" y="2535081"/>
            <a:ext cx="833716" cy="51096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gray">
          <a:xfrm rot="18320416" flipH="1">
            <a:off x="1525480" y="4653574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839343" y="2132261"/>
            <a:ext cx="25527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步骤二：单击命令按钮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3" y="1319477"/>
            <a:ext cx="232410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步骤一：建立表关系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986935" y="3184111"/>
            <a:ext cx="4436746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步骤三：分两次选择数据表名称及其字段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730117" y="5450989"/>
            <a:ext cx="4322895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步骤五：用匹配的名称</a:t>
            </a:r>
            <a:r>
              <a:rPr lang="zh-CN" altLang="zh-CN" dirty="0" smtClean="0">
                <a:solidFill>
                  <a:srgbClr val="FF0000"/>
                </a:solidFill>
              </a:rPr>
              <a:t>保存</a:t>
            </a:r>
            <a:r>
              <a:rPr lang="zh-CN" altLang="en-US" dirty="0" smtClean="0">
                <a:solidFill>
                  <a:srgbClr val="FF0000"/>
                </a:solidFill>
              </a:rPr>
              <a:t>主、子窗体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018292" y="3778213"/>
            <a:ext cx="510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zh-CN" altLang="en-US" dirty="0" smtClean="0"/>
              <a:t>选择一个数据表及其字段、再选择另一个数据表及其字段，选择</a:t>
            </a:r>
            <a:r>
              <a:rPr lang="zh-CN" altLang="zh-CN" dirty="0" smtClean="0"/>
              <a:t>窗体</a:t>
            </a:r>
            <a:r>
              <a:rPr lang="zh-CN" altLang="en-US" dirty="0" smtClean="0"/>
              <a:t>布局等，完成向导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00313" y="2662943"/>
            <a:ext cx="55130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ea typeface="黑体" pitchFamily="49" charset="-122"/>
              </a:rPr>
              <a:t>单击</a:t>
            </a:r>
            <a:r>
              <a:rPr lang="zh-CN" altLang="zh-CN" dirty="0" smtClean="0"/>
              <a:t>“窗体</a:t>
            </a:r>
            <a:r>
              <a:rPr lang="zh-CN" altLang="en-US" dirty="0" smtClean="0"/>
              <a:t>向导</a:t>
            </a:r>
            <a:r>
              <a:rPr lang="zh-CN" altLang="zh-CN" dirty="0" smtClean="0"/>
              <a:t>”按钮</a:t>
            </a:r>
            <a:r>
              <a:rPr lang="zh-CN" altLang="en-US" dirty="0" smtClean="0"/>
              <a:t>，按向导提示操作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852082" y="5973109"/>
            <a:ext cx="634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dirty="0" smtClean="0"/>
              <a:t>先按默认名称保存，再重命名为匹配的名称，以防误删除</a:t>
            </a:r>
            <a:endParaRPr lang="zh-CN" altLang="en-US" dirty="0"/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162726" y="99104"/>
            <a:ext cx="3184632" cy="33827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6.2.2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为当前数据表或查询创建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6.2.3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使用向导创建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6.2.4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创建分割式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6.2.5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创建自定义窗体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6.2.6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创建数据透视表窗体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6.2.7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创建数据透视图窗体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6.2.8</a:t>
            </a:r>
            <a:r>
              <a:rPr lang="zh-CN" altLang="zh-CN" dirty="0"/>
              <a:t>创建主</a:t>
            </a:r>
            <a:r>
              <a:rPr lang="en-US" altLang="zh-CN" dirty="0"/>
              <a:t>/</a:t>
            </a:r>
            <a:r>
              <a:rPr lang="zh-CN" altLang="zh-CN" dirty="0"/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  <p:sp>
        <p:nvSpPr>
          <p:cNvPr id="33" name="TextBox 32">
            <a:hlinkClick r:id="rId2" action="ppaction://hlinksldjump"/>
          </p:cNvPr>
          <p:cNvSpPr txBox="1"/>
          <p:nvPr/>
        </p:nvSpPr>
        <p:spPr>
          <a:xfrm>
            <a:off x="7479587" y="6262051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gray">
          <a:xfrm>
            <a:off x="2328768" y="4393157"/>
            <a:ext cx="293512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418540" y="4484855"/>
            <a:ext cx="4436746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步骤四：调整窗体布局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36" name="Freeform 9"/>
          <p:cNvSpPr>
            <a:spLocks/>
          </p:cNvSpPr>
          <p:nvPr/>
        </p:nvSpPr>
        <p:spPr bwMode="gray">
          <a:xfrm rot="18320416" flipH="1">
            <a:off x="2093473" y="358991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339672" y="5033258"/>
            <a:ext cx="510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zh-CN" altLang="zh-CN" dirty="0"/>
              <a:t>切换到“布局视图”进行必要的窗体布局修改</a:t>
            </a:r>
            <a:endParaRPr lang="zh-CN" altLang="en-US" dirty="0"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90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6.1.2</a:t>
            </a: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类型</a:t>
            </a:r>
            <a:endParaRPr lang="zh-CN" altLang="en-US" sz="3600" dirty="0"/>
          </a:p>
        </p:txBody>
      </p:sp>
      <p:grpSp>
        <p:nvGrpSpPr>
          <p:cNvPr id="9" name="组合 8"/>
          <p:cNvGrpSpPr/>
          <p:nvPr/>
        </p:nvGrpSpPr>
        <p:grpSpPr>
          <a:xfrm>
            <a:off x="984348" y="989248"/>
            <a:ext cx="1608477" cy="5162880"/>
            <a:chOff x="984348" y="1112818"/>
            <a:chExt cx="1608477" cy="5162880"/>
          </a:xfrm>
        </p:grpSpPr>
        <p:grpSp>
          <p:nvGrpSpPr>
            <p:cNvPr id="164" name="组合 163"/>
            <p:cNvGrpSpPr/>
            <p:nvPr/>
          </p:nvGrpSpPr>
          <p:grpSpPr>
            <a:xfrm>
              <a:off x="1081660" y="5432992"/>
              <a:ext cx="1511165" cy="842706"/>
              <a:chOff x="7316128" y="3409073"/>
              <a:chExt cx="1511165" cy="1052031"/>
            </a:xfrm>
          </p:grpSpPr>
          <p:grpSp>
            <p:nvGrpSpPr>
              <p:cNvPr id="188" name="Group 9"/>
              <p:cNvGrpSpPr>
                <a:grpSpLocks/>
              </p:cNvGrpSpPr>
              <p:nvPr/>
            </p:nvGrpSpPr>
            <p:grpSpPr bwMode="auto">
              <a:xfrm>
                <a:off x="7316128" y="3409073"/>
                <a:ext cx="1411851" cy="1052031"/>
                <a:chOff x="471" y="272"/>
                <a:chExt cx="1161" cy="1539"/>
              </a:xfrm>
            </p:grpSpPr>
            <p:sp>
              <p:nvSpPr>
                <p:cNvPr id="18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0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透视图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84348" y="1112818"/>
              <a:ext cx="1601505" cy="4563383"/>
              <a:chOff x="7225788" y="356701"/>
              <a:chExt cx="1601505" cy="5696911"/>
            </a:xfrm>
          </p:grpSpPr>
          <p:grpSp>
            <p:nvGrpSpPr>
              <p:cNvPr id="151" name="Group 2"/>
              <p:cNvGrpSpPr>
                <a:grpSpLocks/>
              </p:cNvGrpSpPr>
              <p:nvPr/>
            </p:nvGrpSpPr>
            <p:grpSpPr bwMode="auto">
              <a:xfrm>
                <a:off x="7316128" y="3409072"/>
                <a:ext cx="1411851" cy="2644540"/>
                <a:chOff x="672" y="1783"/>
                <a:chExt cx="1161" cy="1737"/>
              </a:xfrm>
            </p:grpSpPr>
            <p:grpSp>
              <p:nvGrpSpPr>
                <p:cNvPr id="152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59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3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57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4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55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5" name="Group 2"/>
              <p:cNvGrpSpPr>
                <a:grpSpLocks/>
              </p:cNvGrpSpPr>
              <p:nvPr/>
            </p:nvGrpSpPr>
            <p:grpSpPr bwMode="auto">
              <a:xfrm>
                <a:off x="7316236" y="1087236"/>
                <a:ext cx="1411851" cy="2644540"/>
                <a:chOff x="672" y="1783"/>
                <a:chExt cx="1161" cy="1737"/>
              </a:xfrm>
            </p:grpSpPr>
            <p:grpSp>
              <p:nvGrpSpPr>
                <p:cNvPr id="126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33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7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31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8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29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35" name="Text Box 14"/>
              <p:cNvSpPr txBox="1">
                <a:spLocks noChangeArrowheads="1"/>
              </p:cNvSpPr>
              <p:nvPr/>
            </p:nvSpPr>
            <p:spPr bwMode="white">
              <a:xfrm>
                <a:off x="7225788" y="155161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/>
                  <a:t>表格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6" name="Text Box 31"/>
              <p:cNvSpPr txBox="1">
                <a:spLocks noChangeArrowheads="1"/>
              </p:cNvSpPr>
              <p:nvPr/>
            </p:nvSpPr>
            <p:spPr bwMode="white">
              <a:xfrm>
                <a:off x="7225788" y="2327961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数据表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7" name="Text Box 32"/>
              <p:cNvSpPr txBox="1">
                <a:spLocks noChangeArrowheads="1"/>
              </p:cNvSpPr>
              <p:nvPr/>
            </p:nvSpPr>
            <p:spPr bwMode="white">
              <a:xfrm>
                <a:off x="7225788" y="2924536"/>
                <a:ext cx="1508625" cy="806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全屏式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zh-CN" altLang="en-US" dirty="0" smtClean="0"/>
                  <a:t>弹出式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1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分割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2" name="Text Box 31"/>
              <p:cNvSpPr txBox="1">
                <a:spLocks noChangeArrowheads="1"/>
              </p:cNvSpPr>
              <p:nvPr/>
            </p:nvSpPr>
            <p:spPr bwMode="white">
              <a:xfrm>
                <a:off x="7318668" y="4649798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>
                    <a:ea typeface="宋体" charset="-122"/>
                  </a:rPr>
                  <a:t>主</a:t>
                </a:r>
                <a:r>
                  <a:rPr lang="en-US" altLang="zh-CN" dirty="0" smtClean="0">
                    <a:ea typeface="宋体" charset="-122"/>
                  </a:rPr>
                  <a:t>/</a:t>
                </a:r>
                <a:r>
                  <a:rPr lang="zh-CN" altLang="en-US" dirty="0" smtClean="0">
                    <a:ea typeface="宋体" charset="-122"/>
                  </a:rPr>
                  <a:t>子窗体</a:t>
                </a:r>
                <a:endParaRPr lang="en-US" altLang="zh-CN" dirty="0">
                  <a:ea typeface="宋体" charset="-122"/>
                </a:endParaRPr>
              </a:p>
            </p:txBody>
          </p:sp>
          <p:sp>
            <p:nvSpPr>
              <p:cNvPr id="163" name="Text Box 32"/>
              <p:cNvSpPr txBox="1">
                <a:spLocks noChangeArrowheads="1"/>
              </p:cNvSpPr>
              <p:nvPr/>
            </p:nvSpPr>
            <p:spPr bwMode="white">
              <a:xfrm>
                <a:off x="7318668" y="549319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/>
                  <a:t>透视</a:t>
                </a:r>
                <a:r>
                  <a:rPr lang="zh-CN" altLang="zh-CN" dirty="0" smtClean="0"/>
                  <a:t>表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grpSp>
            <p:nvGrpSpPr>
              <p:cNvPr id="53" name="Group 3"/>
              <p:cNvGrpSpPr>
                <a:grpSpLocks/>
              </p:cNvGrpSpPr>
              <p:nvPr/>
            </p:nvGrpSpPr>
            <p:grpSpPr bwMode="auto">
              <a:xfrm>
                <a:off x="7320668" y="356701"/>
                <a:ext cx="1411851" cy="1055076"/>
                <a:chOff x="471" y="272"/>
                <a:chExt cx="1161" cy="1539"/>
              </a:xfrm>
            </p:grpSpPr>
            <p:sp>
              <p:nvSpPr>
                <p:cNvPr id="60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white">
              <a:xfrm>
                <a:off x="7230220" y="84831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 smtClean="0"/>
                  <a:t>纵</a:t>
                </a:r>
                <a:r>
                  <a:rPr lang="zh-CN" altLang="zh-CN" dirty="0"/>
                  <a:t>栏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</p:grpSp>
      <p:sp>
        <p:nvSpPr>
          <p:cNvPr id="11" name="右箭头 10"/>
          <p:cNvSpPr/>
          <p:nvPr/>
        </p:nvSpPr>
        <p:spPr bwMode="gray">
          <a:xfrm>
            <a:off x="2556844" y="5082354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3" name="图片 42"/>
          <p:cNvPicPr/>
          <p:nvPr/>
        </p:nvPicPr>
        <p:blipFill>
          <a:blip r:embed="rId2"/>
          <a:stretch>
            <a:fillRect/>
          </a:stretch>
        </p:blipFill>
        <p:spPr>
          <a:xfrm>
            <a:off x="3207885" y="1735800"/>
            <a:ext cx="5068210" cy="35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6.1.2</a:t>
            </a: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类型</a:t>
            </a:r>
            <a:endParaRPr lang="zh-CN" altLang="en-US" sz="3600" dirty="0"/>
          </a:p>
        </p:txBody>
      </p:sp>
      <p:grpSp>
        <p:nvGrpSpPr>
          <p:cNvPr id="9" name="组合 8"/>
          <p:cNvGrpSpPr/>
          <p:nvPr/>
        </p:nvGrpSpPr>
        <p:grpSpPr>
          <a:xfrm>
            <a:off x="984348" y="989248"/>
            <a:ext cx="1608477" cy="5162880"/>
            <a:chOff x="984348" y="1112818"/>
            <a:chExt cx="1608477" cy="5162880"/>
          </a:xfrm>
        </p:grpSpPr>
        <p:grpSp>
          <p:nvGrpSpPr>
            <p:cNvPr id="164" name="组合 163"/>
            <p:cNvGrpSpPr/>
            <p:nvPr/>
          </p:nvGrpSpPr>
          <p:grpSpPr>
            <a:xfrm>
              <a:off x="1081660" y="5432992"/>
              <a:ext cx="1511165" cy="842706"/>
              <a:chOff x="7316128" y="3409073"/>
              <a:chExt cx="1511165" cy="1052031"/>
            </a:xfrm>
          </p:grpSpPr>
          <p:grpSp>
            <p:nvGrpSpPr>
              <p:cNvPr id="188" name="Group 9"/>
              <p:cNvGrpSpPr>
                <a:grpSpLocks/>
              </p:cNvGrpSpPr>
              <p:nvPr/>
            </p:nvGrpSpPr>
            <p:grpSpPr bwMode="auto">
              <a:xfrm>
                <a:off x="7316128" y="3409073"/>
                <a:ext cx="1411851" cy="1052031"/>
                <a:chOff x="471" y="272"/>
                <a:chExt cx="1161" cy="1539"/>
              </a:xfrm>
            </p:grpSpPr>
            <p:sp>
              <p:nvSpPr>
                <p:cNvPr id="18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0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15408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透视图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84348" y="1112818"/>
              <a:ext cx="1601505" cy="4563383"/>
              <a:chOff x="7225788" y="356701"/>
              <a:chExt cx="1601505" cy="5696911"/>
            </a:xfrm>
          </p:grpSpPr>
          <p:grpSp>
            <p:nvGrpSpPr>
              <p:cNvPr id="151" name="Group 2"/>
              <p:cNvGrpSpPr>
                <a:grpSpLocks/>
              </p:cNvGrpSpPr>
              <p:nvPr/>
            </p:nvGrpSpPr>
            <p:grpSpPr bwMode="auto">
              <a:xfrm>
                <a:off x="7316128" y="3409072"/>
                <a:ext cx="1411851" cy="2644540"/>
                <a:chOff x="672" y="1783"/>
                <a:chExt cx="1161" cy="1737"/>
              </a:xfrm>
            </p:grpSpPr>
            <p:grpSp>
              <p:nvGrpSpPr>
                <p:cNvPr id="152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59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3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57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4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55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5" name="Group 2"/>
              <p:cNvGrpSpPr>
                <a:grpSpLocks/>
              </p:cNvGrpSpPr>
              <p:nvPr/>
            </p:nvGrpSpPr>
            <p:grpSpPr bwMode="auto">
              <a:xfrm>
                <a:off x="7316236" y="1087236"/>
                <a:ext cx="1411851" cy="2644540"/>
                <a:chOff x="672" y="1783"/>
                <a:chExt cx="1161" cy="1737"/>
              </a:xfrm>
            </p:grpSpPr>
            <p:grpSp>
              <p:nvGrpSpPr>
                <p:cNvPr id="126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33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7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31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8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29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35" name="Text Box 14"/>
              <p:cNvSpPr txBox="1">
                <a:spLocks noChangeArrowheads="1"/>
              </p:cNvSpPr>
              <p:nvPr/>
            </p:nvSpPr>
            <p:spPr bwMode="white">
              <a:xfrm>
                <a:off x="7225788" y="155161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/>
                  <a:t>表格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6" name="Text Box 31"/>
              <p:cNvSpPr txBox="1">
                <a:spLocks noChangeArrowheads="1"/>
              </p:cNvSpPr>
              <p:nvPr/>
            </p:nvSpPr>
            <p:spPr bwMode="white">
              <a:xfrm>
                <a:off x="7225788" y="2327961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数据表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7" name="Text Box 32"/>
              <p:cNvSpPr txBox="1">
                <a:spLocks noChangeArrowheads="1"/>
              </p:cNvSpPr>
              <p:nvPr/>
            </p:nvSpPr>
            <p:spPr bwMode="white">
              <a:xfrm>
                <a:off x="7225788" y="2924536"/>
                <a:ext cx="1508625" cy="806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全屏式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zh-CN" altLang="en-US" dirty="0" smtClean="0"/>
                  <a:t>弹出式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1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分割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2" name="Text Box 31"/>
              <p:cNvSpPr txBox="1">
                <a:spLocks noChangeArrowheads="1"/>
              </p:cNvSpPr>
              <p:nvPr/>
            </p:nvSpPr>
            <p:spPr bwMode="white">
              <a:xfrm>
                <a:off x="7318668" y="4649798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>
                    <a:ea typeface="宋体" charset="-122"/>
                  </a:rPr>
                  <a:t>主</a:t>
                </a:r>
                <a:r>
                  <a:rPr lang="en-US" altLang="zh-CN" dirty="0" smtClean="0">
                    <a:ea typeface="宋体" charset="-122"/>
                  </a:rPr>
                  <a:t>/</a:t>
                </a:r>
                <a:r>
                  <a:rPr lang="zh-CN" altLang="en-US" dirty="0" smtClean="0">
                    <a:ea typeface="宋体" charset="-122"/>
                  </a:rPr>
                  <a:t>子窗体</a:t>
                </a:r>
                <a:endParaRPr lang="en-US" altLang="zh-CN" dirty="0">
                  <a:ea typeface="宋体" charset="-122"/>
                </a:endParaRPr>
              </a:p>
            </p:txBody>
          </p:sp>
          <p:sp>
            <p:nvSpPr>
              <p:cNvPr id="163" name="Text Box 32"/>
              <p:cNvSpPr txBox="1">
                <a:spLocks noChangeArrowheads="1"/>
              </p:cNvSpPr>
              <p:nvPr/>
            </p:nvSpPr>
            <p:spPr bwMode="white">
              <a:xfrm>
                <a:off x="7318668" y="549319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/>
                  <a:t>透视</a:t>
                </a:r>
                <a:r>
                  <a:rPr lang="zh-CN" altLang="zh-CN" dirty="0" smtClean="0"/>
                  <a:t>表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grpSp>
            <p:nvGrpSpPr>
              <p:cNvPr id="53" name="Group 3"/>
              <p:cNvGrpSpPr>
                <a:grpSpLocks/>
              </p:cNvGrpSpPr>
              <p:nvPr/>
            </p:nvGrpSpPr>
            <p:grpSpPr bwMode="auto">
              <a:xfrm>
                <a:off x="7320668" y="356701"/>
                <a:ext cx="1411851" cy="1055076"/>
                <a:chOff x="471" y="272"/>
                <a:chExt cx="1161" cy="1539"/>
              </a:xfrm>
            </p:grpSpPr>
            <p:sp>
              <p:nvSpPr>
                <p:cNvPr id="60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white">
              <a:xfrm>
                <a:off x="7230220" y="84831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 smtClean="0"/>
                  <a:t>纵</a:t>
                </a:r>
                <a:r>
                  <a:rPr lang="zh-CN" altLang="zh-CN" dirty="0"/>
                  <a:t>栏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</p:grpSp>
      <p:sp>
        <p:nvSpPr>
          <p:cNvPr id="11" name="右箭头 10"/>
          <p:cNvSpPr/>
          <p:nvPr/>
        </p:nvSpPr>
        <p:spPr bwMode="gray">
          <a:xfrm rot="19485880">
            <a:off x="2497405" y="5376129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2" name="图片 41"/>
          <p:cNvPicPr/>
          <p:nvPr/>
        </p:nvPicPr>
        <p:blipFill>
          <a:blip r:embed="rId2"/>
          <a:stretch>
            <a:fillRect/>
          </a:stretch>
        </p:blipFill>
        <p:spPr>
          <a:xfrm>
            <a:off x="3207884" y="1752373"/>
            <a:ext cx="5130203" cy="36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03" y="2900813"/>
            <a:ext cx="2723384" cy="2131722"/>
          </a:xfrm>
          <a:prstGeom prst="rect">
            <a:avLst/>
          </a:prstGeom>
        </p:spPr>
      </p:pic>
      <p:pic>
        <p:nvPicPr>
          <p:cNvPr id="31" name="图片 30"/>
          <p:cNvPicPr/>
          <p:nvPr/>
        </p:nvPicPr>
        <p:blipFill>
          <a:blip r:embed="rId3"/>
          <a:stretch>
            <a:fillRect/>
          </a:stretch>
        </p:blipFill>
        <p:spPr>
          <a:xfrm>
            <a:off x="177134" y="4812522"/>
            <a:ext cx="3800051" cy="19713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6.1.2</a:t>
            </a: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类型</a:t>
            </a:r>
            <a:endParaRPr lang="zh-CN" altLang="en-US" sz="3600" dirty="0"/>
          </a:p>
        </p:txBody>
      </p:sp>
      <p:grpSp>
        <p:nvGrpSpPr>
          <p:cNvPr id="27" name="组合 26"/>
          <p:cNvGrpSpPr/>
          <p:nvPr/>
        </p:nvGrpSpPr>
        <p:grpSpPr>
          <a:xfrm>
            <a:off x="3087653" y="1032736"/>
            <a:ext cx="3034762" cy="1668632"/>
            <a:chOff x="0" y="0"/>
            <a:chExt cx="3289300" cy="193675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89300" cy="1936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743" b="95418"/>
            <a:stretch/>
          </p:blipFill>
          <p:spPr bwMode="auto">
            <a:xfrm>
              <a:off x="0" y="0"/>
              <a:ext cx="774700" cy="952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30" name="图片 2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4" y="2878156"/>
            <a:ext cx="3817753" cy="179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图片 3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546" y="1121807"/>
            <a:ext cx="22733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32"/>
          <p:cNvPicPr/>
          <p:nvPr/>
        </p:nvPicPr>
        <p:blipFill>
          <a:blip r:embed="rId8"/>
          <a:stretch>
            <a:fillRect/>
          </a:stretch>
        </p:blipFill>
        <p:spPr>
          <a:xfrm>
            <a:off x="6921817" y="3426939"/>
            <a:ext cx="2192655" cy="1983740"/>
          </a:xfrm>
          <a:prstGeom prst="rect">
            <a:avLst/>
          </a:prstGeom>
        </p:spPr>
      </p:pic>
      <p:sp>
        <p:nvSpPr>
          <p:cNvPr id="37" name="AutoShape 8"/>
          <p:cNvSpPr>
            <a:spLocks noChangeArrowheads="1"/>
          </p:cNvSpPr>
          <p:nvPr/>
        </p:nvSpPr>
        <p:spPr bwMode="gray">
          <a:xfrm>
            <a:off x="5201329" y="2424353"/>
            <a:ext cx="921086" cy="277016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01329" y="2424353"/>
            <a:ext cx="872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2.</a:t>
            </a:r>
            <a:r>
              <a:rPr lang="zh-CN" altLang="en-US" sz="1400" dirty="0" smtClean="0">
                <a:solidFill>
                  <a:schemeClr val="bg1"/>
                </a:solidFill>
              </a:rPr>
              <a:t>表格</a:t>
            </a:r>
            <a:r>
              <a:rPr lang="zh-CN" altLang="zh-CN" sz="1400" dirty="0" smtClean="0">
                <a:solidFill>
                  <a:schemeClr val="bg1"/>
                </a:solidFill>
              </a:rPr>
              <a:t>式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9" name="图片 38"/>
          <p:cNvPicPr/>
          <p:nvPr/>
        </p:nvPicPr>
        <p:blipFill>
          <a:blip r:embed="rId9"/>
          <a:stretch>
            <a:fillRect/>
          </a:stretch>
        </p:blipFill>
        <p:spPr>
          <a:xfrm>
            <a:off x="4089394" y="5125051"/>
            <a:ext cx="3243387" cy="1668730"/>
          </a:xfrm>
          <a:prstGeom prst="rect">
            <a:avLst/>
          </a:prstGeom>
        </p:spPr>
      </p:pic>
      <p:pic>
        <p:nvPicPr>
          <p:cNvPr id="40" name="图片 3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4" y="1015444"/>
            <a:ext cx="2466944" cy="18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8"/>
          <p:cNvSpPr>
            <a:spLocks noChangeArrowheads="1"/>
          </p:cNvSpPr>
          <p:nvPr/>
        </p:nvSpPr>
        <p:spPr bwMode="gray">
          <a:xfrm>
            <a:off x="1848862" y="2524984"/>
            <a:ext cx="855576" cy="274325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8862" y="2524985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1.</a:t>
            </a:r>
            <a:r>
              <a:rPr lang="zh-CN" altLang="zh-CN" sz="1200" dirty="0" smtClean="0">
                <a:solidFill>
                  <a:schemeClr val="bg1"/>
                </a:solidFill>
              </a:rPr>
              <a:t>纵</a:t>
            </a:r>
            <a:r>
              <a:rPr lang="zh-CN" altLang="zh-CN" sz="1200" dirty="0">
                <a:solidFill>
                  <a:schemeClr val="bg1"/>
                </a:solidFill>
              </a:rPr>
              <a:t>栏式</a:t>
            </a: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gray">
          <a:xfrm>
            <a:off x="2755199" y="4418809"/>
            <a:ext cx="1257044" cy="281050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25539" y="4387673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3.</a:t>
            </a:r>
            <a:r>
              <a:rPr lang="zh-CN" altLang="en-US" sz="1400" dirty="0" smtClean="0">
                <a:solidFill>
                  <a:schemeClr val="bg1"/>
                </a:solidFill>
              </a:rPr>
              <a:t>数据表</a:t>
            </a:r>
            <a:r>
              <a:rPr lang="zh-CN" altLang="zh-CN" sz="1400" dirty="0" smtClean="0">
                <a:solidFill>
                  <a:schemeClr val="bg1"/>
                </a:solidFill>
              </a:rPr>
              <a:t>式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AutoShape 8"/>
          <p:cNvSpPr>
            <a:spLocks noChangeArrowheads="1"/>
          </p:cNvSpPr>
          <p:nvPr/>
        </p:nvSpPr>
        <p:spPr bwMode="gray">
          <a:xfrm>
            <a:off x="7725336" y="2723696"/>
            <a:ext cx="1158797" cy="290192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25337" y="2706111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6.</a:t>
            </a:r>
            <a:r>
              <a:rPr lang="zh-CN" altLang="zh-CN" sz="1400" dirty="0">
                <a:solidFill>
                  <a:schemeClr val="bg1"/>
                </a:solidFill>
              </a:rPr>
              <a:t>主</a:t>
            </a:r>
            <a:r>
              <a:rPr lang="en-US" altLang="zh-CN" sz="1400" dirty="0">
                <a:solidFill>
                  <a:schemeClr val="bg1"/>
                </a:solidFill>
              </a:rPr>
              <a:t>/</a:t>
            </a:r>
            <a:r>
              <a:rPr lang="zh-CN" altLang="zh-CN" sz="1400" dirty="0">
                <a:solidFill>
                  <a:schemeClr val="bg1"/>
                </a:solidFill>
              </a:rPr>
              <a:t>子窗体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gray">
          <a:xfrm>
            <a:off x="2996741" y="5381496"/>
            <a:ext cx="872354" cy="307776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943986" y="5381495"/>
            <a:ext cx="872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5.</a:t>
            </a:r>
            <a:r>
              <a:rPr lang="zh-CN" altLang="en-US" sz="1400" dirty="0" smtClean="0">
                <a:solidFill>
                  <a:schemeClr val="bg1"/>
                </a:solidFill>
              </a:rPr>
              <a:t>分割</a:t>
            </a:r>
            <a:r>
              <a:rPr lang="zh-CN" altLang="zh-CN" sz="1400" dirty="0" smtClean="0">
                <a:solidFill>
                  <a:schemeClr val="bg1"/>
                </a:solidFill>
              </a:rPr>
              <a:t>式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AutoShape 8"/>
          <p:cNvSpPr>
            <a:spLocks noChangeArrowheads="1"/>
          </p:cNvSpPr>
          <p:nvPr/>
        </p:nvSpPr>
        <p:spPr bwMode="gray">
          <a:xfrm>
            <a:off x="5803798" y="5295863"/>
            <a:ext cx="1462197" cy="307776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39647" y="5295862"/>
            <a:ext cx="1590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8.</a:t>
            </a:r>
            <a:r>
              <a:rPr lang="zh-CN" altLang="zh-CN" sz="1400" dirty="0">
                <a:solidFill>
                  <a:schemeClr val="bg1"/>
                </a:solidFill>
              </a:rPr>
              <a:t>数据透视图窗体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AutoShape 8"/>
          <p:cNvSpPr>
            <a:spLocks noChangeArrowheads="1"/>
          </p:cNvSpPr>
          <p:nvPr/>
        </p:nvSpPr>
        <p:spPr bwMode="gray">
          <a:xfrm>
            <a:off x="7567341" y="5413582"/>
            <a:ext cx="1526348" cy="307776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99198" y="5399080"/>
            <a:ext cx="1590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7.</a:t>
            </a:r>
            <a:r>
              <a:rPr lang="zh-CN" altLang="zh-CN" sz="1400" dirty="0">
                <a:solidFill>
                  <a:schemeClr val="bg1"/>
                </a:solidFill>
              </a:rPr>
              <a:t>数据透视表窗体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AutoShape 8"/>
          <p:cNvSpPr>
            <a:spLocks noChangeArrowheads="1"/>
          </p:cNvSpPr>
          <p:nvPr/>
        </p:nvSpPr>
        <p:spPr bwMode="gray">
          <a:xfrm>
            <a:off x="5801983" y="2878156"/>
            <a:ext cx="1272274" cy="543788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80963" y="287540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4.</a:t>
            </a:r>
            <a:r>
              <a:rPr lang="zh-CN" altLang="zh-CN" sz="1400" dirty="0" smtClean="0">
                <a:solidFill>
                  <a:schemeClr val="bg1"/>
                </a:solidFill>
              </a:rPr>
              <a:t>弹出式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en-US" altLang="zh-CN" sz="1400" b="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(</a:t>
            </a:r>
            <a:r>
              <a:rPr lang="zh-CN" altLang="en-US" sz="1400" b="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导航</a:t>
            </a:r>
            <a:r>
              <a:rPr lang="zh-CN" altLang="en-US" sz="1400" b="0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面</a:t>
            </a:r>
            <a:r>
              <a:rPr lang="zh-CN" altLang="en-US" sz="1400" b="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板</a:t>
            </a:r>
            <a:r>
              <a:rPr lang="en-US" altLang="zh-CN" sz="1400" b="0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)</a:t>
            </a:r>
            <a:endParaRPr lang="zh-CN" altLang="en-US" sz="1400" b="0" dirty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2" name="TextBox 51">
            <a:hlinkClick r:id="rId11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0299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6.1.3 </a:t>
            </a:r>
            <a:r>
              <a:rPr lang="zh-CN" altLang="zh-CN" dirty="0"/>
              <a:t>窗体的</a:t>
            </a:r>
            <a:r>
              <a:rPr lang="zh-CN" altLang="zh-CN" dirty="0" smtClean="0"/>
              <a:t>视图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3032560" y="6182293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14</a:t>
            </a:fld>
            <a:endParaRPr lang="en-US" altLang="zh-CN"/>
          </a:p>
        </p:txBody>
      </p:sp>
      <p:sp>
        <p:nvSpPr>
          <p:cNvPr id="67" name="文本框 9"/>
          <p:cNvSpPr txBox="1"/>
          <p:nvPr/>
        </p:nvSpPr>
        <p:spPr>
          <a:xfrm>
            <a:off x="1907276" y="1038696"/>
            <a:ext cx="4877318" cy="192148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zh-CN" altLang="zh-CN" sz="2000" dirty="0"/>
              <a:t>不同的</a:t>
            </a:r>
            <a:r>
              <a:rPr lang="zh-CN" altLang="zh-CN" sz="2000" dirty="0" smtClean="0"/>
              <a:t>视图</a:t>
            </a:r>
            <a:r>
              <a:rPr lang="zh-CN" altLang="en-US" sz="2000" dirty="0" smtClean="0"/>
              <a:t>，</a:t>
            </a:r>
            <a:r>
              <a:rPr lang="zh-CN" altLang="zh-CN" sz="2000" dirty="0" smtClean="0"/>
              <a:t>显示</a:t>
            </a:r>
            <a:r>
              <a:rPr lang="zh-CN" altLang="en-US" sz="2000" dirty="0" smtClean="0"/>
              <a:t>窗体的</a:t>
            </a:r>
            <a:r>
              <a:rPr lang="zh-CN" altLang="zh-CN" sz="2000" dirty="0" smtClean="0"/>
              <a:t>不同形式</a:t>
            </a:r>
            <a:r>
              <a:rPr lang="zh-CN" altLang="zh-CN" sz="2000" dirty="0"/>
              <a:t>和内容，用以完成不同的操作</a:t>
            </a:r>
            <a:r>
              <a:rPr lang="zh-CN" altLang="zh-CN" sz="2000" dirty="0" smtClean="0"/>
              <a:t>任务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 algn="just">
              <a:lnSpc>
                <a:spcPts val="2500"/>
              </a:lnSpc>
              <a:spcAft>
                <a:spcPts val="0"/>
              </a:spcAft>
            </a:pPr>
            <a:endParaRPr lang="en-US" altLang="zh-CN" sz="2000" kern="100" dirty="0">
              <a:effectLst/>
              <a:latin typeface="Times New Roman"/>
              <a:ea typeface="宋体"/>
            </a:endParaRPr>
          </a:p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zh-CN" altLang="en-US" sz="2000" kern="100" dirty="0" smtClean="0">
                <a:latin typeface="Times New Roman"/>
                <a:ea typeface="宋体"/>
              </a:rPr>
              <a:t>单击演示“视图切换”操作步骤</a:t>
            </a:r>
            <a:r>
              <a:rPr lang="en-US" altLang="zh-CN" sz="2000" kern="100" dirty="0" smtClean="0">
                <a:latin typeface="Times New Roman"/>
                <a:ea typeface="宋体"/>
              </a:rPr>
              <a:t>……</a:t>
            </a:r>
            <a:br>
              <a:rPr lang="en-US" altLang="zh-CN" sz="2000" kern="100" dirty="0" smtClean="0">
                <a:latin typeface="Times New Roman"/>
                <a:ea typeface="宋体"/>
              </a:rPr>
            </a:b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543081" y="6297362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67" y="1793290"/>
            <a:ext cx="6021172" cy="481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4125" y="2557596"/>
            <a:ext cx="86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单击</a:t>
            </a:r>
          </a:p>
        </p:txBody>
      </p:sp>
      <p:cxnSp>
        <p:nvCxnSpPr>
          <p:cNvPr id="6" name="直接箭头连接符 5"/>
          <p:cNvCxnSpPr/>
          <p:nvPr/>
        </p:nvCxnSpPr>
        <p:spPr bwMode="auto">
          <a:xfrm flipH="1" flipV="1">
            <a:off x="1734159" y="2638066"/>
            <a:ext cx="480448" cy="136854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83" b="6360"/>
          <a:stretch/>
        </p:blipFill>
        <p:spPr bwMode="auto">
          <a:xfrm>
            <a:off x="1498339" y="1808397"/>
            <a:ext cx="6008500" cy="475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78077" y="3920133"/>
            <a:ext cx="68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 bwMode="auto">
          <a:xfrm flipH="1" flipV="1">
            <a:off x="2323095" y="3625666"/>
            <a:ext cx="294468" cy="29446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79" y="1803687"/>
            <a:ext cx="6008160" cy="480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34159" y="4645926"/>
            <a:ext cx="134835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设计视图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14607" y="2742262"/>
            <a:ext cx="69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</a:t>
            </a:r>
            <a:endParaRPr lang="zh-CN" altLang="en-US" dirty="0"/>
          </a:p>
        </p:txBody>
      </p:sp>
      <p:cxnSp>
        <p:nvCxnSpPr>
          <p:cNvPr id="14" name="直接箭头连接符 13"/>
          <p:cNvCxnSpPr>
            <a:stCxn id="12" idx="1"/>
          </p:cNvCxnSpPr>
          <p:nvPr/>
        </p:nvCxnSpPr>
        <p:spPr bwMode="auto">
          <a:xfrm flipH="1" flipV="1">
            <a:off x="1749659" y="2557596"/>
            <a:ext cx="464948" cy="36933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74" b="6360"/>
          <a:stretch/>
        </p:blipFill>
        <p:spPr bwMode="auto">
          <a:xfrm>
            <a:off x="1498679" y="1820405"/>
            <a:ext cx="6008160" cy="475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95331" y="3441000"/>
            <a:ext cx="65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</a:t>
            </a:r>
            <a:endParaRPr lang="zh-CN" altLang="en-US" dirty="0"/>
          </a:p>
        </p:txBody>
      </p:sp>
      <p:cxnSp>
        <p:nvCxnSpPr>
          <p:cNvPr id="17" name="直接箭头连接符 16"/>
          <p:cNvCxnSpPr/>
          <p:nvPr/>
        </p:nvCxnSpPr>
        <p:spPr bwMode="auto">
          <a:xfrm flipH="1" flipV="1">
            <a:off x="2323095" y="3269205"/>
            <a:ext cx="495945" cy="201478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79" y="1808397"/>
            <a:ext cx="6008160" cy="480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20139" y="4524567"/>
            <a:ext cx="116237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布局视图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14607" y="2605408"/>
            <a:ext cx="72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</a:t>
            </a:r>
            <a:endParaRPr lang="zh-CN" altLang="en-US" dirty="0"/>
          </a:p>
        </p:txBody>
      </p:sp>
      <p:cxnSp>
        <p:nvCxnSpPr>
          <p:cNvPr id="21" name="直接箭头连接符 20"/>
          <p:cNvCxnSpPr/>
          <p:nvPr/>
        </p:nvCxnSpPr>
        <p:spPr bwMode="auto">
          <a:xfrm flipH="1" flipV="1">
            <a:off x="1749659" y="2654395"/>
            <a:ext cx="573436" cy="136854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02" b="6360"/>
          <a:stretch/>
        </p:blipFill>
        <p:spPr bwMode="auto">
          <a:xfrm>
            <a:off x="1498679" y="1804907"/>
            <a:ext cx="6053327" cy="480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819040" y="2605408"/>
            <a:ext cx="69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</a:t>
            </a:r>
            <a:endParaRPr lang="zh-CN" altLang="en-US" dirty="0"/>
          </a:p>
        </p:txBody>
      </p:sp>
      <p:cxnSp>
        <p:nvCxnSpPr>
          <p:cNvPr id="24" name="直接箭头连接符 23"/>
          <p:cNvCxnSpPr/>
          <p:nvPr/>
        </p:nvCxnSpPr>
        <p:spPr bwMode="auto">
          <a:xfrm flipH="1">
            <a:off x="2470329" y="2790074"/>
            <a:ext cx="472698" cy="136854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81" y="1818293"/>
            <a:ext cx="6068825" cy="484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889141" y="5015258"/>
            <a:ext cx="122436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窗体视图</a:t>
            </a:r>
            <a:endParaRPr lang="zh-CN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74382" y="4276594"/>
            <a:ext cx="113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打开窗体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441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4" grpId="0"/>
      <p:bldP spid="8" grpId="0"/>
      <p:bldP spid="11" grpId="0" animBg="1"/>
      <p:bldP spid="11" grpId="1" animBg="1"/>
      <p:bldP spid="12" grpId="0"/>
      <p:bldP spid="15" grpId="0"/>
      <p:bldP spid="18" grpId="0" animBg="1"/>
      <p:bldP spid="18" grpId="1" animBg="1"/>
      <p:bldP spid="19" grpId="0"/>
      <p:bldP spid="22" grpId="0"/>
      <p:bldP spid="25" grpId="0" animBg="1"/>
      <p:bldP spid="25" grpId="1" animBg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6.1.3 </a:t>
            </a:r>
            <a:r>
              <a:rPr lang="zh-CN" altLang="zh-CN" dirty="0"/>
              <a:t>窗体的</a:t>
            </a:r>
            <a:r>
              <a:rPr lang="zh-CN" altLang="zh-CN" dirty="0" smtClean="0"/>
              <a:t>视图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15</a:t>
            </a:fld>
            <a:endParaRPr lang="en-US" altLang="zh-CN"/>
          </a:p>
        </p:txBody>
      </p:sp>
      <p:grpSp>
        <p:nvGrpSpPr>
          <p:cNvPr id="49" name="组合 48"/>
          <p:cNvGrpSpPr/>
          <p:nvPr/>
        </p:nvGrpSpPr>
        <p:grpSpPr>
          <a:xfrm>
            <a:off x="228601" y="834276"/>
            <a:ext cx="2529898" cy="3257963"/>
            <a:chOff x="0" y="-4"/>
            <a:chExt cx="1041621" cy="1328617"/>
          </a:xfrm>
        </p:grpSpPr>
        <p:grpSp>
          <p:nvGrpSpPr>
            <p:cNvPr id="50" name="Group 241"/>
            <p:cNvGrpSpPr>
              <a:grpSpLocks/>
            </p:cNvGrpSpPr>
            <p:nvPr/>
          </p:nvGrpSpPr>
          <p:grpSpPr bwMode="auto">
            <a:xfrm>
              <a:off x="166978" y="-4"/>
              <a:ext cx="713105" cy="1075054"/>
              <a:chOff x="2703" y="9574"/>
              <a:chExt cx="1754" cy="2345"/>
            </a:xfrm>
          </p:grpSpPr>
          <p:pic>
            <p:nvPicPr>
              <p:cNvPr id="52" name="图片 5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" t="6047" r="96562" b="85460"/>
              <a:stretch>
                <a:fillRect/>
              </a:stretch>
            </p:blipFill>
            <p:spPr bwMode="auto">
              <a:xfrm>
                <a:off x="2703" y="9574"/>
                <a:ext cx="563" cy="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图片 5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" t="14194" r="90079" b="70215"/>
              <a:stretch>
                <a:fillRect/>
              </a:stretch>
            </p:blipFill>
            <p:spPr bwMode="auto">
              <a:xfrm>
                <a:off x="2703" y="10315"/>
                <a:ext cx="1754" cy="1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" name="文本框 9"/>
            <p:cNvSpPr txBox="1"/>
            <p:nvPr/>
          </p:nvSpPr>
          <p:spPr>
            <a:xfrm>
              <a:off x="0" y="1073426"/>
              <a:ext cx="1041621" cy="25518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zh-CN" sz="1400" kern="100" dirty="0" smtClean="0">
                  <a:effectLst/>
                  <a:latin typeface="Times New Roman"/>
                  <a:ea typeface="宋体"/>
                </a:rPr>
                <a:t>视图</a:t>
              </a:r>
              <a:r>
                <a:rPr lang="zh-CN" sz="1400" kern="100" dirty="0">
                  <a:effectLst/>
                  <a:latin typeface="Times New Roman"/>
                  <a:ea typeface="宋体"/>
                </a:rPr>
                <a:t>菜单</a:t>
              </a:r>
              <a:endParaRPr lang="zh-CN" kern="100" dirty="0">
                <a:effectLst/>
                <a:latin typeface="Times New Roman"/>
                <a:ea typeface="宋体"/>
              </a:endParaRPr>
            </a:p>
          </p:txBody>
        </p:sp>
      </p:grpSp>
      <p:grpSp>
        <p:nvGrpSpPr>
          <p:cNvPr id="54" name="Group 253"/>
          <p:cNvGrpSpPr>
            <a:grpSpLocks/>
          </p:cNvGrpSpPr>
          <p:nvPr/>
        </p:nvGrpSpPr>
        <p:grpSpPr bwMode="auto">
          <a:xfrm>
            <a:off x="4747679" y="1111369"/>
            <a:ext cx="3394624" cy="2104381"/>
            <a:chOff x="5094" y="1576"/>
            <a:chExt cx="3906" cy="2112"/>
          </a:xfrm>
        </p:grpSpPr>
        <p:pic>
          <p:nvPicPr>
            <p:cNvPr id="55" name="图片 5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7" t="20982" r="27271" b="39664"/>
            <a:stretch>
              <a:fillRect/>
            </a:stretch>
          </p:blipFill>
          <p:spPr bwMode="auto">
            <a:xfrm>
              <a:off x="5094" y="1576"/>
              <a:ext cx="3906" cy="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AutoShape 255"/>
            <p:cNvSpPr>
              <a:spLocks noChangeArrowheads="1"/>
            </p:cNvSpPr>
            <p:nvPr/>
          </p:nvSpPr>
          <p:spPr bwMode="auto">
            <a:xfrm>
              <a:off x="7338" y="1588"/>
              <a:ext cx="968" cy="25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1400" kern="100" dirty="0">
                  <a:effectLst/>
                  <a:latin typeface="Times New Roman"/>
                  <a:ea typeface="宋体"/>
                </a:rPr>
                <a:t>窗体视图</a:t>
              </a:r>
            </a:p>
          </p:txBody>
        </p:sp>
        <p:sp>
          <p:nvSpPr>
            <p:cNvPr id="57" name="AutoShape 255"/>
            <p:cNvSpPr>
              <a:spLocks noChangeArrowheads="1"/>
            </p:cNvSpPr>
            <p:nvPr/>
          </p:nvSpPr>
          <p:spPr bwMode="auto">
            <a:xfrm>
              <a:off x="6608" y="3433"/>
              <a:ext cx="794" cy="25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900" kern="100">
                  <a:effectLst/>
                  <a:latin typeface="Times New Roman"/>
                  <a:ea typeface="宋体"/>
                </a:rPr>
                <a:t>（</a:t>
              </a:r>
              <a:r>
                <a:rPr lang="en-US" sz="900" kern="100">
                  <a:effectLst/>
                  <a:latin typeface="Times New Roman"/>
                  <a:ea typeface="宋体"/>
                </a:rPr>
                <a:t>a</a:t>
              </a:r>
              <a:r>
                <a:rPr lang="zh-CN" sz="900" kern="100">
                  <a:effectLst/>
                  <a:latin typeface="Times New Roman"/>
                  <a:ea typeface="宋体"/>
                </a:rPr>
                <a:t>）</a:t>
              </a:r>
              <a:endParaRPr lang="zh-CN" sz="1050" kern="100">
                <a:effectLst/>
                <a:latin typeface="Times New Roman"/>
                <a:ea typeface="宋体"/>
              </a:endParaRPr>
            </a:p>
          </p:txBody>
        </p:sp>
      </p:grpSp>
      <p:grpSp>
        <p:nvGrpSpPr>
          <p:cNvPr id="58" name="Group 251"/>
          <p:cNvGrpSpPr>
            <a:grpSpLocks/>
          </p:cNvGrpSpPr>
          <p:nvPr/>
        </p:nvGrpSpPr>
        <p:grpSpPr bwMode="auto">
          <a:xfrm>
            <a:off x="2515235" y="2830578"/>
            <a:ext cx="3524986" cy="2245868"/>
            <a:chOff x="2027" y="4083"/>
            <a:chExt cx="4056" cy="2020"/>
          </a:xfrm>
        </p:grpSpPr>
        <p:pic>
          <p:nvPicPr>
            <p:cNvPr id="59" name="图片 5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4" t="20940" r="27744" b="39099"/>
            <a:stretch>
              <a:fillRect/>
            </a:stretch>
          </p:blipFill>
          <p:spPr bwMode="auto">
            <a:xfrm>
              <a:off x="2027" y="4083"/>
              <a:ext cx="4056" cy="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247"/>
            <p:cNvSpPr>
              <a:spLocks noChangeArrowheads="1"/>
            </p:cNvSpPr>
            <p:nvPr/>
          </p:nvSpPr>
          <p:spPr bwMode="auto">
            <a:xfrm>
              <a:off x="3815" y="4131"/>
              <a:ext cx="1165" cy="22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1400" kern="100" dirty="0">
                  <a:effectLst/>
                  <a:latin typeface="Times New Roman"/>
                  <a:ea typeface="宋体"/>
                </a:rPr>
                <a:t>布局视图</a:t>
              </a:r>
            </a:p>
          </p:txBody>
        </p:sp>
        <p:sp>
          <p:nvSpPr>
            <p:cNvPr id="61" name="AutoShape 247"/>
            <p:cNvSpPr>
              <a:spLocks noChangeArrowheads="1"/>
            </p:cNvSpPr>
            <p:nvPr/>
          </p:nvSpPr>
          <p:spPr bwMode="auto">
            <a:xfrm>
              <a:off x="3523" y="5874"/>
              <a:ext cx="794" cy="22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900" kern="100">
                  <a:effectLst/>
                  <a:latin typeface="Times New Roman"/>
                  <a:ea typeface="宋体"/>
                </a:rPr>
                <a:t>（</a:t>
              </a:r>
              <a:r>
                <a:rPr lang="en-US" sz="900" kern="100">
                  <a:effectLst/>
                  <a:latin typeface="Times New Roman"/>
                  <a:ea typeface="宋体"/>
                </a:rPr>
                <a:t>b</a:t>
              </a:r>
              <a:r>
                <a:rPr lang="zh-CN" sz="900" kern="100">
                  <a:effectLst/>
                  <a:latin typeface="Times New Roman"/>
                  <a:ea typeface="宋体"/>
                </a:rPr>
                <a:t>）</a:t>
              </a:r>
              <a:endParaRPr lang="zh-CN" sz="1050" kern="100">
                <a:effectLst/>
                <a:latin typeface="Times New Roman"/>
                <a:ea typeface="宋体"/>
              </a:endParaRPr>
            </a:p>
          </p:txBody>
        </p:sp>
      </p:grpSp>
      <p:grpSp>
        <p:nvGrpSpPr>
          <p:cNvPr id="62" name="Group 256"/>
          <p:cNvGrpSpPr>
            <a:grpSpLocks/>
          </p:cNvGrpSpPr>
          <p:nvPr/>
        </p:nvGrpSpPr>
        <p:grpSpPr bwMode="auto">
          <a:xfrm>
            <a:off x="4838064" y="3936820"/>
            <a:ext cx="3210379" cy="2485004"/>
            <a:chOff x="1925" y="3760"/>
            <a:chExt cx="3694" cy="2497"/>
          </a:xfrm>
        </p:grpSpPr>
        <p:pic>
          <p:nvPicPr>
            <p:cNvPr id="63" name="图片 6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3" t="21201" r="29213" b="30019"/>
            <a:stretch>
              <a:fillRect/>
            </a:stretch>
          </p:blipFill>
          <p:spPr bwMode="auto">
            <a:xfrm>
              <a:off x="1925" y="3760"/>
              <a:ext cx="3694" cy="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AutoShape 258"/>
            <p:cNvSpPr>
              <a:spLocks noChangeArrowheads="1"/>
            </p:cNvSpPr>
            <p:nvPr/>
          </p:nvSpPr>
          <p:spPr bwMode="auto">
            <a:xfrm>
              <a:off x="3377" y="3890"/>
              <a:ext cx="1172" cy="25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1400" kern="100">
                  <a:effectLst/>
                  <a:latin typeface="Times New Roman"/>
                  <a:ea typeface="宋体"/>
                </a:rPr>
                <a:t>设计视图</a:t>
              </a:r>
            </a:p>
          </p:txBody>
        </p:sp>
        <p:sp>
          <p:nvSpPr>
            <p:cNvPr id="65" name="AutoShape 258"/>
            <p:cNvSpPr>
              <a:spLocks noChangeArrowheads="1"/>
            </p:cNvSpPr>
            <p:nvPr/>
          </p:nvSpPr>
          <p:spPr bwMode="auto">
            <a:xfrm>
              <a:off x="3377" y="6002"/>
              <a:ext cx="794" cy="255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900" kern="100">
                  <a:effectLst/>
                  <a:latin typeface="Times New Roman"/>
                  <a:ea typeface="宋体"/>
                </a:rPr>
                <a:t>（</a:t>
              </a:r>
              <a:r>
                <a:rPr lang="en-US" sz="900" kern="100">
                  <a:effectLst/>
                  <a:latin typeface="Times New Roman"/>
                  <a:ea typeface="宋体"/>
                </a:rPr>
                <a:t>c</a:t>
              </a:r>
              <a:r>
                <a:rPr lang="zh-CN" sz="900" kern="100">
                  <a:effectLst/>
                  <a:latin typeface="Times New Roman"/>
                  <a:ea typeface="宋体"/>
                </a:rPr>
                <a:t>）</a:t>
              </a:r>
              <a:endParaRPr lang="zh-CN" sz="1050" kern="100">
                <a:effectLst/>
                <a:latin typeface="Times New Roman"/>
                <a:ea typeface="宋体"/>
              </a:endParaRPr>
            </a:p>
          </p:txBody>
        </p:sp>
      </p:grpSp>
      <p:sp>
        <p:nvSpPr>
          <p:cNvPr id="67" name="文本框 9"/>
          <p:cNvSpPr txBox="1"/>
          <p:nvPr/>
        </p:nvSpPr>
        <p:spPr>
          <a:xfrm>
            <a:off x="1523482" y="5435143"/>
            <a:ext cx="3196728" cy="457302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zh-CN" altLang="zh-CN" sz="1400" dirty="0" smtClean="0"/>
              <a:t>不同</a:t>
            </a:r>
            <a:r>
              <a:rPr lang="zh-CN" altLang="zh-CN" sz="1400" dirty="0"/>
              <a:t>视图下的教师信息表窗体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135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2" name="Freeform 4"/>
          <p:cNvSpPr>
            <a:spLocks/>
          </p:cNvSpPr>
          <p:nvPr/>
        </p:nvSpPr>
        <p:spPr bwMode="gray">
          <a:xfrm>
            <a:off x="1733455" y="1188025"/>
            <a:ext cx="1521900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3855" name="Rectangle 47"/>
          <p:cNvSpPr>
            <a:spLocks noChangeArrowheads="1"/>
          </p:cNvSpPr>
          <p:nvPr/>
        </p:nvSpPr>
        <p:spPr bwMode="gray">
          <a:xfrm>
            <a:off x="1733455" y="1637288"/>
            <a:ext cx="4985439" cy="7317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503860" name="Freeform 52"/>
          <p:cNvSpPr>
            <a:spLocks/>
          </p:cNvSpPr>
          <p:nvPr/>
        </p:nvSpPr>
        <p:spPr bwMode="gray">
          <a:xfrm>
            <a:off x="1733455" y="2727271"/>
            <a:ext cx="1698338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3862" name="Text Box 54"/>
          <p:cNvSpPr txBox="1">
            <a:spLocks noChangeArrowheads="1"/>
          </p:cNvSpPr>
          <p:nvPr/>
        </p:nvSpPr>
        <p:spPr bwMode="gray">
          <a:xfrm>
            <a:off x="1733455" y="1230887"/>
            <a:ext cx="1490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1.</a:t>
            </a:r>
            <a:r>
              <a:rPr lang="zh-CN" altLang="zh-CN" dirty="0">
                <a:solidFill>
                  <a:schemeClr val="bg1"/>
                </a:solidFill>
              </a:rPr>
              <a:t>窗体视图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503863" name="Text Box 55"/>
          <p:cNvSpPr txBox="1">
            <a:spLocks noChangeArrowheads="1"/>
          </p:cNvSpPr>
          <p:nvPr/>
        </p:nvSpPr>
        <p:spPr bwMode="gray">
          <a:xfrm>
            <a:off x="1733455" y="2770133"/>
            <a:ext cx="15238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2.</a:t>
            </a:r>
            <a:r>
              <a:rPr lang="zh-CN" altLang="zh-CN" dirty="0">
                <a:solidFill>
                  <a:schemeClr val="bg1"/>
                </a:solidFill>
              </a:rPr>
              <a:t>布局视图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503867" name="Rectangle 59"/>
          <p:cNvSpPr>
            <a:spLocks noChangeArrowheads="1"/>
          </p:cNvSpPr>
          <p:nvPr/>
        </p:nvSpPr>
        <p:spPr bwMode="gray">
          <a:xfrm>
            <a:off x="1733455" y="1734387"/>
            <a:ext cx="495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窗体运行时的显示形式，也是窗体的默认视图，用于显示和浏览与窗体捆绑的数据源中的数据和记录</a:t>
            </a:r>
            <a:endParaRPr lang="en-US" altLang="zh-CN" sz="1600" dirty="0">
              <a:ea typeface="宋体" charset="-122"/>
            </a:endParaRPr>
          </a:p>
        </p:txBody>
      </p:sp>
      <p:sp>
        <p:nvSpPr>
          <p:cNvPr id="49" name="TextBox 48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50" name="Rectangle 47"/>
          <p:cNvSpPr>
            <a:spLocks noChangeArrowheads="1"/>
          </p:cNvSpPr>
          <p:nvPr/>
        </p:nvSpPr>
        <p:spPr bwMode="gray">
          <a:xfrm>
            <a:off x="1733455" y="3154299"/>
            <a:ext cx="4985439" cy="9280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51" name="Rectangle 59"/>
          <p:cNvSpPr>
            <a:spLocks noChangeArrowheads="1"/>
          </p:cNvSpPr>
          <p:nvPr/>
        </p:nvSpPr>
        <p:spPr bwMode="gray">
          <a:xfrm>
            <a:off x="1733455" y="3251399"/>
            <a:ext cx="50879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虽然界面几乎与窗体视图完全相同，但窗体视图只能用于显示数据，而布局视图则可以用来调整窗体的布局，例如：调整窗体上各字段的位置和字段宽度</a:t>
            </a:r>
            <a:endParaRPr lang="en-US" altLang="zh-CN" sz="1600" dirty="0">
              <a:ea typeface="宋体" charset="-122"/>
            </a:endParaRPr>
          </a:p>
        </p:txBody>
      </p:sp>
      <p:sp>
        <p:nvSpPr>
          <p:cNvPr id="52" name="Freeform 4"/>
          <p:cNvSpPr>
            <a:spLocks/>
          </p:cNvSpPr>
          <p:nvPr/>
        </p:nvSpPr>
        <p:spPr bwMode="gray">
          <a:xfrm>
            <a:off x="1733455" y="4429989"/>
            <a:ext cx="1521900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3" name="Rectangle 47"/>
          <p:cNvSpPr>
            <a:spLocks noChangeArrowheads="1"/>
          </p:cNvSpPr>
          <p:nvPr/>
        </p:nvSpPr>
        <p:spPr bwMode="gray">
          <a:xfrm>
            <a:off x="1733455" y="4879251"/>
            <a:ext cx="4985439" cy="107266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54" name="Text Box 54"/>
          <p:cNvSpPr txBox="1">
            <a:spLocks noChangeArrowheads="1"/>
          </p:cNvSpPr>
          <p:nvPr/>
        </p:nvSpPr>
        <p:spPr bwMode="gray">
          <a:xfrm>
            <a:off x="1733455" y="4472851"/>
            <a:ext cx="1490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3.</a:t>
            </a:r>
            <a:r>
              <a:rPr lang="zh-CN" altLang="zh-CN" dirty="0">
                <a:solidFill>
                  <a:schemeClr val="bg1"/>
                </a:solidFill>
              </a:rPr>
              <a:t>设计视图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gray">
          <a:xfrm>
            <a:off x="1733455" y="4976351"/>
            <a:ext cx="49501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显示窗体的结构，主要用于窗体的设计、修改和美化，例如：在窗体上进行添加图像、按钮等操作，而在布局视图下这些操作是不能完成的</a:t>
            </a:r>
            <a:endParaRPr lang="en-US" altLang="zh-CN" sz="1600" dirty="0">
              <a:ea typeface="宋体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6.1.3 </a:t>
            </a:r>
            <a:r>
              <a:rPr lang="zh-CN" altLang="zh-CN" dirty="0"/>
              <a:t>窗体的视图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20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43" name="Freeform 487"/>
          <p:cNvSpPr>
            <a:spLocks/>
          </p:cNvSpPr>
          <p:nvPr/>
        </p:nvSpPr>
        <p:spPr bwMode="gray">
          <a:xfrm>
            <a:off x="804818" y="1253392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145" name="Text Box 489"/>
          <p:cNvSpPr txBox="1">
            <a:spLocks noChangeArrowheads="1"/>
          </p:cNvSpPr>
          <p:nvPr/>
        </p:nvSpPr>
        <p:spPr bwMode="gray">
          <a:xfrm>
            <a:off x="828477" y="1312130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/>
              <a:t>6.2 </a:t>
            </a:r>
            <a:r>
              <a:rPr lang="zh-CN" altLang="zh-CN" sz="2400" dirty="0"/>
              <a:t>创建窗体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-172530" y="306840"/>
            <a:ext cx="9144000" cy="638558"/>
          </a:xfrm>
        </p:spPr>
        <p:txBody>
          <a:bodyPr/>
          <a:lstStyle/>
          <a:p>
            <a:r>
              <a:rPr lang="zh-CN" altLang="zh-CN" dirty="0" smtClean="0"/>
              <a:t>第</a:t>
            </a:r>
            <a:r>
              <a:rPr lang="en-US" altLang="zh-CN" dirty="0" smtClean="0"/>
              <a:t>6</a:t>
            </a:r>
            <a:r>
              <a:rPr lang="zh-CN" altLang="zh-CN" dirty="0" smtClean="0"/>
              <a:t>章</a:t>
            </a:r>
            <a:r>
              <a:rPr lang="en-US" altLang="zh-CN" dirty="0" smtClean="0"/>
              <a:t>  </a:t>
            </a:r>
            <a:r>
              <a:rPr lang="zh-CN" altLang="zh-CN" dirty="0" smtClean="0"/>
              <a:t>窗体</a:t>
            </a:r>
            <a:endParaRPr lang="zh-CN" altLang="zh-CN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17</a:t>
            </a:fld>
            <a:endParaRPr lang="en-US" altLang="zh-CN"/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770448" y="1874828"/>
            <a:ext cx="4408033" cy="3934321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 anchorCtr="0"/>
          <a:lstStyle/>
          <a:p>
            <a:pPr algn="l">
              <a:lnSpc>
                <a:spcPct val="200000"/>
              </a:lnSpc>
            </a:pPr>
            <a:r>
              <a:rPr lang="en-US" altLang="zh-CN" sz="2000" dirty="0">
                <a:hlinkClick r:id="rId2" action="ppaction://hlinksldjump"/>
              </a:rPr>
              <a:t>6.2.1</a:t>
            </a:r>
            <a:r>
              <a:rPr lang="zh-CN" altLang="zh-CN" sz="2000" dirty="0">
                <a:hlinkClick r:id="rId2" action="ppaction://hlinksldjump"/>
              </a:rPr>
              <a:t>创建窗体使用的命令或</a:t>
            </a:r>
            <a:r>
              <a:rPr lang="zh-CN" altLang="zh-CN" sz="2000" dirty="0" smtClean="0">
                <a:hlinkClick r:id="rId2" action="ppaction://hlinksldjump"/>
              </a:rPr>
              <a:t>工具</a:t>
            </a:r>
            <a:endParaRPr lang="en-US" altLang="zh-CN" sz="2000" dirty="0" smtClean="0"/>
          </a:p>
          <a:p>
            <a:pPr algn="l">
              <a:lnSpc>
                <a:spcPct val="200000"/>
              </a:lnSpc>
            </a:pPr>
            <a:r>
              <a:rPr lang="en-US" altLang="zh-CN" sz="2000" dirty="0">
                <a:hlinkClick r:id="rId3" action="ppaction://hlinksldjump"/>
              </a:rPr>
              <a:t>6.2.2</a:t>
            </a:r>
            <a:r>
              <a:rPr lang="zh-CN" altLang="zh-CN" sz="2000" dirty="0">
                <a:hlinkClick r:id="rId3" action="ppaction://hlinksldjump"/>
              </a:rPr>
              <a:t>为当前数据表或查询创建</a:t>
            </a:r>
            <a:r>
              <a:rPr lang="zh-CN" altLang="zh-CN" sz="2000" dirty="0" smtClean="0">
                <a:hlinkClick r:id="rId3" action="ppaction://hlinksldjump"/>
              </a:rPr>
              <a:t>窗体</a:t>
            </a:r>
            <a:endParaRPr lang="en-US" altLang="zh-CN" sz="2000" dirty="0" smtClean="0"/>
          </a:p>
          <a:p>
            <a:pPr algn="l">
              <a:lnSpc>
                <a:spcPct val="200000"/>
              </a:lnSpc>
            </a:pPr>
            <a:r>
              <a:rPr lang="en-US" altLang="zh-CN" sz="2000" dirty="0">
                <a:hlinkClick r:id="rId4" action="ppaction://hlinksldjump"/>
              </a:rPr>
              <a:t>6.2.3</a:t>
            </a:r>
            <a:r>
              <a:rPr lang="zh-CN" altLang="zh-CN" sz="2000" dirty="0">
                <a:hlinkClick r:id="rId4" action="ppaction://hlinksldjump"/>
              </a:rPr>
              <a:t>使用向导创建</a:t>
            </a:r>
            <a:r>
              <a:rPr lang="zh-CN" altLang="zh-CN" sz="2000" dirty="0" smtClean="0">
                <a:hlinkClick r:id="rId4" action="ppaction://hlinksldjump"/>
              </a:rPr>
              <a:t>窗体</a:t>
            </a:r>
            <a:endParaRPr lang="en-US" altLang="zh-CN" sz="2000" dirty="0" smtClean="0"/>
          </a:p>
          <a:p>
            <a:pPr algn="l">
              <a:lnSpc>
                <a:spcPct val="200000"/>
              </a:lnSpc>
            </a:pPr>
            <a:r>
              <a:rPr lang="en-US" altLang="zh-CN" sz="2000" dirty="0">
                <a:hlinkClick r:id="rId5" action="ppaction://hlinksldjump"/>
              </a:rPr>
              <a:t>6.2.4</a:t>
            </a:r>
            <a:r>
              <a:rPr lang="zh-CN" altLang="zh-CN" sz="2000" dirty="0">
                <a:hlinkClick r:id="rId5" action="ppaction://hlinksldjump"/>
              </a:rPr>
              <a:t>创建分割式</a:t>
            </a:r>
            <a:r>
              <a:rPr lang="zh-CN" altLang="zh-CN" sz="2000" dirty="0" smtClean="0">
                <a:hlinkClick r:id="rId5" action="ppaction://hlinksldjump"/>
              </a:rPr>
              <a:t>窗体</a:t>
            </a:r>
            <a:endParaRPr lang="en-US" altLang="zh-CN" sz="2000" dirty="0" smtClean="0"/>
          </a:p>
          <a:p>
            <a:pPr algn="l">
              <a:lnSpc>
                <a:spcPct val="200000"/>
              </a:lnSpc>
            </a:pPr>
            <a:r>
              <a:rPr lang="en-US" altLang="zh-CN" sz="2000" dirty="0">
                <a:hlinkClick r:id="rId6" action="ppaction://hlinksldjump"/>
              </a:rPr>
              <a:t>6.2.5</a:t>
            </a:r>
            <a:r>
              <a:rPr lang="zh-CN" altLang="zh-CN" sz="2000" dirty="0">
                <a:hlinkClick r:id="rId6" action="ppaction://hlinksldjump"/>
              </a:rPr>
              <a:t>创建自定义窗体</a:t>
            </a:r>
            <a:endParaRPr lang="en-US" altLang="zh-CN" sz="2000" dirty="0"/>
          </a:p>
          <a:p>
            <a:pPr algn="l">
              <a:lnSpc>
                <a:spcPct val="200000"/>
              </a:lnSpc>
            </a:pPr>
            <a:endParaRPr lang="en-US" altLang="zh-CN" sz="2000" dirty="0" smtClean="0"/>
          </a:p>
        </p:txBody>
      </p:sp>
      <p:sp>
        <p:nvSpPr>
          <p:cNvPr id="18" name="AutoShape 34"/>
          <p:cNvSpPr>
            <a:spLocks noChangeArrowheads="1"/>
          </p:cNvSpPr>
          <p:nvPr/>
        </p:nvSpPr>
        <p:spPr bwMode="gray">
          <a:xfrm>
            <a:off x="5178481" y="1877374"/>
            <a:ext cx="3804510" cy="342304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 anchorCtr="0"/>
          <a:lstStyle/>
          <a:p>
            <a:pPr algn="l">
              <a:lnSpc>
                <a:spcPct val="200000"/>
              </a:lnSpc>
            </a:pPr>
            <a:r>
              <a:rPr lang="en-US" altLang="zh-CN" sz="2000" dirty="0">
                <a:hlinkClick r:id="rId7" action="ppaction://hlinksldjump"/>
              </a:rPr>
              <a:t>6.2.6</a:t>
            </a:r>
            <a:r>
              <a:rPr lang="zh-CN" altLang="zh-CN" sz="2000" dirty="0">
                <a:hlinkClick r:id="rId7" action="ppaction://hlinksldjump"/>
              </a:rPr>
              <a:t>创建数据透视表窗体</a:t>
            </a:r>
            <a:endParaRPr lang="en-US" altLang="zh-CN" sz="2000" dirty="0"/>
          </a:p>
          <a:p>
            <a:pPr algn="l">
              <a:lnSpc>
                <a:spcPct val="200000"/>
              </a:lnSpc>
            </a:pPr>
            <a:r>
              <a:rPr lang="en-US" altLang="zh-CN" sz="2000" dirty="0" smtClean="0">
                <a:hlinkClick r:id="rId8" action="ppaction://hlinksldjump"/>
              </a:rPr>
              <a:t>6.2.7</a:t>
            </a:r>
            <a:r>
              <a:rPr lang="zh-CN" altLang="zh-CN" sz="2000" dirty="0">
                <a:hlinkClick r:id="rId8" action="ppaction://hlinksldjump"/>
              </a:rPr>
              <a:t>创建数据透视图</a:t>
            </a:r>
            <a:r>
              <a:rPr lang="zh-CN" altLang="zh-CN" sz="2000" dirty="0" smtClean="0">
                <a:hlinkClick r:id="rId8" action="ppaction://hlinksldjump"/>
              </a:rPr>
              <a:t>窗体</a:t>
            </a:r>
            <a:endParaRPr lang="en-US" altLang="zh-CN" sz="2000" dirty="0" smtClean="0"/>
          </a:p>
          <a:p>
            <a:pPr algn="l">
              <a:lnSpc>
                <a:spcPct val="200000"/>
              </a:lnSpc>
            </a:pPr>
            <a:r>
              <a:rPr lang="en-US" altLang="zh-CN" sz="2000" dirty="0"/>
              <a:t>6.2.8</a:t>
            </a:r>
            <a:r>
              <a:rPr lang="zh-CN" altLang="zh-CN" sz="2000" dirty="0"/>
              <a:t>创建主</a:t>
            </a:r>
            <a:r>
              <a:rPr lang="en-US" altLang="zh-CN" sz="2000" dirty="0"/>
              <a:t>/</a:t>
            </a:r>
            <a:r>
              <a:rPr lang="zh-CN" altLang="zh-CN" sz="2000" dirty="0"/>
              <a:t>子</a:t>
            </a:r>
            <a:r>
              <a:rPr lang="zh-CN" altLang="zh-CN" sz="2000" dirty="0" smtClean="0"/>
              <a:t>窗体</a:t>
            </a:r>
            <a:endParaRPr lang="en-US" altLang="zh-CN" sz="2000" dirty="0" smtClean="0"/>
          </a:p>
        </p:txBody>
      </p:sp>
      <p:sp>
        <p:nvSpPr>
          <p:cNvPr id="19" name="TextBox 18">
            <a:hlinkClick r:id="rId9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目录页</a:t>
            </a:r>
          </a:p>
        </p:txBody>
      </p:sp>
      <p:sp>
        <p:nvSpPr>
          <p:cNvPr id="3" name="矩形 2"/>
          <p:cNvSpPr/>
          <p:nvPr/>
        </p:nvSpPr>
        <p:spPr>
          <a:xfrm>
            <a:off x="4938399" y="3821791"/>
            <a:ext cx="4044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C1C1C"/>
                </a:solidFill>
                <a:hlinkClick r:id="rId10" action="ppaction://hlinksldjump"/>
              </a:rPr>
              <a:t>1.  </a:t>
            </a:r>
            <a:r>
              <a:rPr lang="zh-CN" altLang="zh-CN" sz="1600" dirty="0" smtClean="0">
                <a:solidFill>
                  <a:srgbClr val="1C1C1C"/>
                </a:solidFill>
                <a:hlinkClick r:id="rId10" action="ppaction://hlinksldjump"/>
              </a:rPr>
              <a:t>用</a:t>
            </a:r>
            <a:r>
              <a:rPr lang="zh-CN" altLang="zh-CN" sz="1600" dirty="0">
                <a:solidFill>
                  <a:srgbClr val="1C1C1C"/>
                </a:solidFill>
                <a:hlinkClick r:id="rId10" action="ppaction://hlinksldjump"/>
              </a:rPr>
              <a:t>向导创建主</a:t>
            </a:r>
            <a:r>
              <a:rPr lang="en-US" altLang="zh-CN" sz="1600" dirty="0">
                <a:solidFill>
                  <a:srgbClr val="1C1C1C"/>
                </a:solidFill>
                <a:hlinkClick r:id="rId10" action="ppaction://hlinksldjump"/>
              </a:rPr>
              <a:t>/</a:t>
            </a:r>
            <a:r>
              <a:rPr lang="zh-CN" altLang="zh-CN" sz="1600" dirty="0">
                <a:solidFill>
                  <a:srgbClr val="1C1C1C"/>
                </a:solidFill>
                <a:hlinkClick r:id="rId10" action="ppaction://hlinksldjump"/>
              </a:rPr>
              <a:t>子窗体</a:t>
            </a:r>
            <a:endParaRPr lang="en-US" altLang="zh-CN" sz="1600" dirty="0">
              <a:solidFill>
                <a:srgbClr val="1C1C1C"/>
              </a:solidFill>
            </a:endParaRPr>
          </a:p>
          <a:p>
            <a:pPr lvl="1" algn="l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C1C1C"/>
                </a:solidFill>
                <a:hlinkClick r:id="rId11" action="ppaction://hlinksldjump"/>
              </a:rPr>
              <a:t>2.  </a:t>
            </a:r>
            <a:r>
              <a:rPr lang="zh-CN" altLang="zh-CN" sz="1600" dirty="0" smtClean="0">
                <a:solidFill>
                  <a:srgbClr val="1C1C1C"/>
                </a:solidFill>
                <a:hlinkClick r:id="rId11" action="ppaction://hlinksldjump"/>
              </a:rPr>
              <a:t>用</a:t>
            </a:r>
            <a:r>
              <a:rPr lang="zh-CN" altLang="zh-CN" sz="1600" dirty="0">
                <a:solidFill>
                  <a:srgbClr val="1C1C1C"/>
                </a:solidFill>
                <a:hlinkClick r:id="rId11" action="ppaction://hlinksldjump"/>
              </a:rPr>
              <a:t>鼠标拖曳创建主</a:t>
            </a:r>
            <a:r>
              <a:rPr lang="en-US" altLang="zh-CN" sz="1600" dirty="0">
                <a:solidFill>
                  <a:srgbClr val="1C1C1C"/>
                </a:solidFill>
                <a:hlinkClick r:id="rId11" action="ppaction://hlinksldjump"/>
              </a:rPr>
              <a:t>/</a:t>
            </a:r>
            <a:r>
              <a:rPr lang="zh-CN" altLang="zh-CN" sz="1600" dirty="0">
                <a:solidFill>
                  <a:srgbClr val="1C1C1C"/>
                </a:solidFill>
                <a:hlinkClick r:id="rId11" action="ppaction://hlinksldjump"/>
              </a:rPr>
              <a:t>子窗体</a:t>
            </a:r>
            <a:endParaRPr lang="en-US" altLang="zh-CN" sz="1600" dirty="0">
              <a:solidFill>
                <a:srgbClr val="1C1C1C"/>
              </a:solidFill>
            </a:endParaRPr>
          </a:p>
          <a:p>
            <a:pPr lvl="1" algn="l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C1C1C"/>
                </a:solidFill>
                <a:hlinkClick r:id="rId12" action="ppaction://hlinksldjump"/>
              </a:rPr>
              <a:t>3.  </a:t>
            </a:r>
            <a:r>
              <a:rPr lang="zh-CN" altLang="zh-CN" sz="1600" dirty="0" smtClean="0">
                <a:solidFill>
                  <a:srgbClr val="1C1C1C"/>
                </a:solidFill>
                <a:hlinkClick r:id="rId12" action="ppaction://hlinksldjump"/>
              </a:rPr>
              <a:t>用</a:t>
            </a:r>
            <a:r>
              <a:rPr lang="zh-CN" altLang="zh-CN" sz="1600" dirty="0">
                <a:solidFill>
                  <a:srgbClr val="1C1C1C"/>
                </a:solidFill>
                <a:hlinkClick r:id="rId12" action="ppaction://hlinksldjump"/>
              </a:rPr>
              <a:t>子窗体控件创建主</a:t>
            </a:r>
            <a:r>
              <a:rPr lang="en-US" altLang="zh-CN" sz="1600" dirty="0">
                <a:solidFill>
                  <a:srgbClr val="1C1C1C"/>
                </a:solidFill>
                <a:hlinkClick r:id="rId12" action="ppaction://hlinksldjump"/>
              </a:rPr>
              <a:t>/</a:t>
            </a:r>
            <a:r>
              <a:rPr lang="zh-CN" altLang="zh-CN" sz="1600" dirty="0">
                <a:solidFill>
                  <a:srgbClr val="1C1C1C"/>
                </a:solidFill>
                <a:hlinkClick r:id="rId12" action="ppaction://hlinksldjump"/>
              </a:rPr>
              <a:t>子窗体</a:t>
            </a:r>
            <a:endParaRPr lang="zh-CN" altLang="zh-CN" sz="1600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697424"/>
          </a:xfrm>
        </p:spPr>
        <p:txBody>
          <a:bodyPr/>
          <a:lstStyle/>
          <a:p>
            <a:r>
              <a:rPr lang="en-US" altLang="zh-CN" sz="3200" dirty="0"/>
              <a:t>6.2.1</a:t>
            </a:r>
            <a:r>
              <a:rPr lang="zh-CN" altLang="zh-CN" sz="3200" dirty="0"/>
              <a:t>创建窗体使用的命令或</a:t>
            </a:r>
            <a:r>
              <a:rPr lang="zh-CN" altLang="zh-CN" sz="3200" dirty="0" smtClean="0"/>
              <a:t>工具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18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84538" y="1180003"/>
            <a:ext cx="9059462" cy="1962208"/>
            <a:chOff x="0" y="0"/>
            <a:chExt cx="5198745" cy="707390"/>
          </a:xfrm>
        </p:grpSpPr>
        <p:grpSp>
          <p:nvGrpSpPr>
            <p:cNvPr id="6" name="Group 680"/>
            <p:cNvGrpSpPr>
              <a:grpSpLocks/>
            </p:cNvGrpSpPr>
            <p:nvPr/>
          </p:nvGrpSpPr>
          <p:grpSpPr bwMode="auto">
            <a:xfrm>
              <a:off x="0" y="0"/>
              <a:ext cx="5198745" cy="707390"/>
              <a:chOff x="1851" y="11156"/>
              <a:chExt cx="8187" cy="1114"/>
            </a:xfrm>
          </p:grpSpPr>
          <p:pic>
            <p:nvPicPr>
              <p:cNvPr id="8" name="图片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67" r="34357" b="82324"/>
              <a:stretch>
                <a:fillRect/>
              </a:stretch>
            </p:blipFill>
            <p:spPr bwMode="auto">
              <a:xfrm>
                <a:off x="1851" y="11156"/>
                <a:ext cx="8187" cy="1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AutoShape 682"/>
              <p:cNvSpPr>
                <a:spLocks noChangeArrowheads="1"/>
              </p:cNvSpPr>
              <p:nvPr/>
            </p:nvSpPr>
            <p:spPr bwMode="auto">
              <a:xfrm>
                <a:off x="4735" y="11309"/>
                <a:ext cx="2089" cy="726"/>
              </a:xfrm>
              <a:prstGeom prst="roundRect">
                <a:avLst>
                  <a:gd name="adj" fmla="val 8183"/>
                </a:avLst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" name="圆角矩形 6"/>
            <p:cNvSpPr/>
            <p:nvPr/>
          </p:nvSpPr>
          <p:spPr>
            <a:xfrm>
              <a:off x="641350" y="0"/>
              <a:ext cx="234950" cy="1524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0" y="3428999"/>
            <a:ext cx="9144000" cy="2356339"/>
            <a:chOff x="0" y="0"/>
            <a:chExt cx="4238714" cy="8382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98" b="71734"/>
            <a:stretch/>
          </p:blipFill>
          <p:spPr bwMode="auto">
            <a:xfrm>
              <a:off x="0" y="0"/>
              <a:ext cx="4238714" cy="838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圆角矩形 11"/>
            <p:cNvSpPr/>
            <p:nvPr/>
          </p:nvSpPr>
          <p:spPr>
            <a:xfrm>
              <a:off x="570149" y="202595"/>
              <a:ext cx="2419738" cy="624579"/>
            </a:xfrm>
            <a:prstGeom prst="roundRect">
              <a:avLst>
                <a:gd name="adj" fmla="val 695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264429" y="1139"/>
              <a:ext cx="383036" cy="95785"/>
            </a:xfrm>
            <a:prstGeom prst="roundRect">
              <a:avLst>
                <a:gd name="adj" fmla="val 695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93749" y="810671"/>
            <a:ext cx="153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创建选项卡</a:t>
            </a:r>
            <a:endParaRPr lang="zh-CN" altLang="en-US" dirty="0"/>
          </a:p>
        </p:txBody>
      </p:sp>
      <p:cxnSp>
        <p:nvCxnSpPr>
          <p:cNvPr id="15" name="直接箭头连接符 14"/>
          <p:cNvCxnSpPr/>
          <p:nvPr/>
        </p:nvCxnSpPr>
        <p:spPr bwMode="auto">
          <a:xfrm flipH="1">
            <a:off x="1611600" y="995337"/>
            <a:ext cx="806136" cy="30370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4027331" y="4630059"/>
            <a:ext cx="172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窗体设计工具</a:t>
            </a:r>
            <a:endParaRPr lang="zh-CN" altLang="en-US" dirty="0"/>
          </a:p>
        </p:txBody>
      </p:sp>
      <p:cxnSp>
        <p:nvCxnSpPr>
          <p:cNvPr id="17" name="直接箭头连接符 16"/>
          <p:cNvCxnSpPr/>
          <p:nvPr/>
        </p:nvCxnSpPr>
        <p:spPr bwMode="auto">
          <a:xfrm flipH="1" flipV="1">
            <a:off x="3425125" y="3732467"/>
            <a:ext cx="1354920" cy="89759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71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4359" y="154985"/>
            <a:ext cx="8686800" cy="666426"/>
          </a:xfrm>
        </p:spPr>
        <p:txBody>
          <a:bodyPr/>
          <a:lstStyle/>
          <a:p>
            <a:r>
              <a:rPr lang="en-US" altLang="zh-CN" sz="3200" dirty="0"/>
              <a:t>6.2.2</a:t>
            </a:r>
            <a:r>
              <a:rPr lang="zh-CN" altLang="zh-CN" sz="3200" dirty="0"/>
              <a:t>为当前数据表或查询创建</a:t>
            </a:r>
            <a:r>
              <a:rPr lang="zh-CN" altLang="zh-CN" sz="3200" dirty="0" smtClean="0"/>
              <a:t>窗体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19</a:t>
            </a:fld>
            <a:endParaRPr lang="en-US" altLang="zh-CN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gray">
          <a:xfrm>
            <a:off x="2526290" y="870541"/>
            <a:ext cx="5336024" cy="58588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gray">
          <a:xfrm>
            <a:off x="2526290" y="1498042"/>
            <a:ext cx="5336024" cy="663391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gray">
          <a:xfrm>
            <a:off x="2526290" y="2165140"/>
            <a:ext cx="5336024" cy="648777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30" name="Rectangle 174"/>
          <p:cNvSpPr>
            <a:spLocks noChangeArrowheads="1"/>
          </p:cNvSpPr>
          <p:nvPr/>
        </p:nvSpPr>
        <p:spPr bwMode="gray">
          <a:xfrm>
            <a:off x="1589665" y="870541"/>
            <a:ext cx="1673994" cy="5858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Rectangle 175"/>
          <p:cNvSpPr>
            <a:spLocks noChangeArrowheads="1"/>
          </p:cNvSpPr>
          <p:nvPr/>
        </p:nvSpPr>
        <p:spPr bwMode="gray">
          <a:xfrm>
            <a:off x="1589665" y="1498042"/>
            <a:ext cx="1673994" cy="66339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Rectangle 176"/>
          <p:cNvSpPr>
            <a:spLocks noChangeArrowheads="1"/>
          </p:cNvSpPr>
          <p:nvPr/>
        </p:nvSpPr>
        <p:spPr bwMode="gray">
          <a:xfrm>
            <a:off x="1589665" y="2165140"/>
            <a:ext cx="1673994" cy="64877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Rectangle 181"/>
          <p:cNvSpPr>
            <a:spLocks noChangeArrowheads="1"/>
          </p:cNvSpPr>
          <p:nvPr/>
        </p:nvSpPr>
        <p:spPr bwMode="auto">
          <a:xfrm>
            <a:off x="3314582" y="985016"/>
            <a:ext cx="4365560" cy="42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600"/>
              </a:lnSpc>
            </a:pPr>
            <a:r>
              <a:rPr lang="zh-CN" altLang="zh-CN" dirty="0">
                <a:hlinkClick r:id="rId2" action="ppaction://hlinksldjump"/>
              </a:rPr>
              <a:t>使用“窗体”按钮</a:t>
            </a:r>
            <a:r>
              <a:rPr lang="en-US" altLang="zh-CN" dirty="0">
                <a:hlinkClick r:id="rId2" action="ppaction://hlinksldjump"/>
              </a:rPr>
              <a:t> </a:t>
            </a:r>
            <a:endParaRPr lang="en-US" altLang="zh-CN" dirty="0" smtClean="0"/>
          </a:p>
        </p:txBody>
      </p:sp>
      <p:sp>
        <p:nvSpPr>
          <p:cNvPr id="37" name="Rectangle 182"/>
          <p:cNvSpPr>
            <a:spLocks noChangeArrowheads="1"/>
          </p:cNvSpPr>
          <p:nvPr/>
        </p:nvSpPr>
        <p:spPr bwMode="auto">
          <a:xfrm>
            <a:off x="3309585" y="1715387"/>
            <a:ext cx="4547732" cy="41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500"/>
              </a:lnSpc>
            </a:pPr>
            <a:r>
              <a:rPr lang="zh-CN" altLang="zh-CN" dirty="0">
                <a:hlinkClick r:id="rId3" action="ppaction://hlinksldjump"/>
              </a:rPr>
              <a:t>使用“其他窗体”按钮</a:t>
            </a:r>
            <a:r>
              <a:rPr lang="en-US" altLang="zh-CN" dirty="0">
                <a:hlinkClick r:id="rId3" action="ppaction://hlinksldjump"/>
              </a:rPr>
              <a:t> </a:t>
            </a:r>
            <a:r>
              <a:rPr lang="zh-CN" altLang="zh-CN" dirty="0">
                <a:hlinkClick r:id="rId3" action="ppaction://hlinksldjump"/>
              </a:rPr>
              <a:t>下的“多个项目”</a:t>
            </a:r>
            <a:r>
              <a:rPr lang="zh-CN" altLang="zh-CN" dirty="0" smtClean="0">
                <a:hlinkClick r:id="rId3" action="ppaction://hlinksldjump"/>
              </a:rPr>
              <a:t>按钮</a:t>
            </a:r>
            <a:endParaRPr lang="en-US" altLang="zh-CN" dirty="0"/>
          </a:p>
        </p:txBody>
      </p:sp>
      <p:sp>
        <p:nvSpPr>
          <p:cNvPr id="38" name="Rectangle 183"/>
          <p:cNvSpPr>
            <a:spLocks noChangeArrowheads="1"/>
          </p:cNvSpPr>
          <p:nvPr/>
        </p:nvSpPr>
        <p:spPr bwMode="auto">
          <a:xfrm>
            <a:off x="3263659" y="2400983"/>
            <a:ext cx="4365560" cy="41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zh-CN" altLang="zh-CN" dirty="0" smtClean="0">
                <a:hlinkClick r:id="rId4" action="ppaction://hlinksldjump"/>
              </a:rPr>
              <a:t>使用“其他窗体”按钮</a:t>
            </a:r>
            <a:r>
              <a:rPr lang="en-US" altLang="zh-CN" dirty="0" smtClean="0">
                <a:hlinkClick r:id="rId4" action="ppaction://hlinksldjump"/>
              </a:rPr>
              <a:t> </a:t>
            </a:r>
            <a:r>
              <a:rPr lang="zh-CN" altLang="zh-CN" dirty="0">
                <a:hlinkClick r:id="rId4" action="ppaction://hlinksldjump"/>
              </a:rPr>
              <a:t>下的“数据表”</a:t>
            </a:r>
            <a:r>
              <a:rPr lang="zh-CN" altLang="zh-CN" dirty="0" smtClean="0">
                <a:hlinkClick r:id="rId4" action="ppaction://hlinksldjump"/>
              </a:rPr>
              <a:t>按钮</a:t>
            </a:r>
            <a:endParaRPr lang="zh-CN" altLang="en-US" dirty="0"/>
          </a:p>
        </p:txBody>
      </p:sp>
      <p:pic>
        <p:nvPicPr>
          <p:cNvPr id="39" name="图片 3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5963" r="73546" b="87605"/>
          <a:stretch>
            <a:fillRect/>
          </a:stretch>
        </p:blipFill>
        <p:spPr bwMode="auto">
          <a:xfrm>
            <a:off x="2007822" y="937105"/>
            <a:ext cx="626155" cy="45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图片 3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0" t="14091" r="57935" b="82233"/>
          <a:stretch>
            <a:fillRect/>
          </a:stretch>
        </p:blipFill>
        <p:spPr bwMode="auto">
          <a:xfrm>
            <a:off x="1899355" y="1609024"/>
            <a:ext cx="843087" cy="44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图片 4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4" t="18980" r="58640" b="77396"/>
          <a:stretch>
            <a:fillRect/>
          </a:stretch>
        </p:blipFill>
        <p:spPr bwMode="auto">
          <a:xfrm>
            <a:off x="1929597" y="2338266"/>
            <a:ext cx="788302" cy="43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733060" y="2941437"/>
            <a:ext cx="7862314" cy="3885567"/>
            <a:chOff x="655570" y="3049923"/>
            <a:chExt cx="7862314" cy="388556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09" b="36750"/>
            <a:stretch/>
          </p:blipFill>
          <p:spPr bwMode="auto">
            <a:xfrm>
              <a:off x="655570" y="3049923"/>
              <a:ext cx="7862314" cy="388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2" name="Group 711"/>
            <p:cNvGrpSpPr>
              <a:grpSpLocks/>
            </p:cNvGrpSpPr>
            <p:nvPr/>
          </p:nvGrpSpPr>
          <p:grpSpPr bwMode="auto">
            <a:xfrm>
              <a:off x="3598892" y="3424284"/>
              <a:ext cx="2497716" cy="1447454"/>
              <a:chOff x="5167" y="8109"/>
              <a:chExt cx="1845" cy="908"/>
            </a:xfrm>
          </p:grpSpPr>
          <p:sp>
            <p:nvSpPr>
              <p:cNvPr id="44" name="AutoShape 710"/>
              <p:cNvSpPr>
                <a:spLocks noChangeArrowheads="1"/>
              </p:cNvSpPr>
              <p:nvPr/>
            </p:nvSpPr>
            <p:spPr bwMode="auto">
              <a:xfrm>
                <a:off x="6098" y="8550"/>
                <a:ext cx="914" cy="264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AutoShape 710"/>
              <p:cNvSpPr>
                <a:spLocks noChangeArrowheads="1"/>
              </p:cNvSpPr>
              <p:nvPr/>
            </p:nvSpPr>
            <p:spPr bwMode="auto">
              <a:xfrm>
                <a:off x="5167" y="8109"/>
                <a:ext cx="329" cy="441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AutoShape 710"/>
              <p:cNvSpPr>
                <a:spLocks noChangeArrowheads="1"/>
              </p:cNvSpPr>
              <p:nvPr/>
            </p:nvSpPr>
            <p:spPr bwMode="auto">
              <a:xfrm>
                <a:off x="6098" y="8814"/>
                <a:ext cx="914" cy="203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7" name="TextBox 46">
            <a:hlinkClick r:id="rId8" action="ppaction://hlinksldjump"/>
          </p:cNvPr>
          <p:cNvSpPr txBox="1"/>
          <p:nvPr/>
        </p:nvSpPr>
        <p:spPr>
          <a:xfrm>
            <a:off x="8617072" y="6181398"/>
            <a:ext cx="50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475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43" name="Freeform 487"/>
          <p:cNvSpPr>
            <a:spLocks/>
          </p:cNvSpPr>
          <p:nvPr/>
        </p:nvSpPr>
        <p:spPr bwMode="gray">
          <a:xfrm>
            <a:off x="2227151" y="2055211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145" name="Text Box 489">
            <a:hlinkClick r:id="rId2" action="ppaction://hlinksldjump"/>
          </p:cNvPr>
          <p:cNvSpPr txBox="1">
            <a:spLocks noChangeArrowheads="1"/>
          </p:cNvSpPr>
          <p:nvPr/>
        </p:nvSpPr>
        <p:spPr bwMode="gray">
          <a:xfrm>
            <a:off x="2250810" y="2113949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/>
              <a:t>6.2 </a:t>
            </a:r>
            <a:r>
              <a:rPr lang="zh-CN" altLang="zh-CN" sz="2400" dirty="0"/>
              <a:t>创建窗体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99139" name="Freeform 483"/>
          <p:cNvSpPr>
            <a:spLocks/>
          </p:cNvSpPr>
          <p:nvPr/>
        </p:nvSpPr>
        <p:spPr bwMode="gray">
          <a:xfrm>
            <a:off x="2227151" y="1320522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-172530" y="306839"/>
            <a:ext cx="9144000" cy="862013"/>
          </a:xfrm>
        </p:spPr>
        <p:txBody>
          <a:bodyPr/>
          <a:lstStyle/>
          <a:p>
            <a:r>
              <a:rPr lang="zh-CN" altLang="zh-CN" dirty="0"/>
              <a:t>第</a:t>
            </a:r>
            <a:r>
              <a:rPr lang="en-US" altLang="zh-CN" dirty="0"/>
              <a:t>6</a:t>
            </a:r>
            <a:r>
              <a:rPr lang="zh-CN" altLang="zh-CN" dirty="0"/>
              <a:t>章</a:t>
            </a:r>
            <a:r>
              <a:rPr lang="en-US" altLang="zh-CN" dirty="0"/>
              <a:t>  </a:t>
            </a:r>
            <a:r>
              <a:rPr lang="zh-CN" altLang="zh-CN" dirty="0"/>
              <a:t>窗体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</a:t>
            </a:fld>
            <a:endParaRPr lang="en-US" altLang="zh-CN"/>
          </a:p>
        </p:txBody>
      </p:sp>
      <p:sp>
        <p:nvSpPr>
          <p:cNvPr id="199118" name="Text Box 462">
            <a:hlinkClick r:id="rId3" action="ppaction://hlinksldjump"/>
          </p:cNvPr>
          <p:cNvSpPr txBox="1">
            <a:spLocks noChangeArrowheads="1"/>
          </p:cNvSpPr>
          <p:nvPr/>
        </p:nvSpPr>
        <p:spPr bwMode="gray">
          <a:xfrm>
            <a:off x="2250812" y="1402863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/>
              <a:t>6.1 </a:t>
            </a:r>
            <a:r>
              <a:rPr lang="zh-CN" altLang="zh-CN" sz="2400" dirty="0"/>
              <a:t>窗体简介</a:t>
            </a:r>
          </a:p>
        </p:txBody>
      </p:sp>
      <p:sp>
        <p:nvSpPr>
          <p:cNvPr id="22" name="Freeform 483"/>
          <p:cNvSpPr>
            <a:spLocks/>
          </p:cNvSpPr>
          <p:nvPr/>
        </p:nvSpPr>
        <p:spPr bwMode="gray">
          <a:xfrm>
            <a:off x="2227151" y="2773690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Text Box 462">
            <a:hlinkClick r:id="rId4" action="ppaction://hlinksldjump"/>
          </p:cNvPr>
          <p:cNvSpPr txBox="1">
            <a:spLocks noChangeArrowheads="1"/>
          </p:cNvSpPr>
          <p:nvPr/>
        </p:nvSpPr>
        <p:spPr bwMode="gray">
          <a:xfrm>
            <a:off x="2544111" y="2838778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6.3 </a:t>
            </a:r>
            <a:r>
              <a:rPr lang="zh-CN" altLang="zh-CN" sz="2400" dirty="0"/>
              <a:t>添加窗体控件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6" name="Freeform 487"/>
          <p:cNvSpPr>
            <a:spLocks/>
          </p:cNvSpPr>
          <p:nvPr/>
        </p:nvSpPr>
        <p:spPr bwMode="gray">
          <a:xfrm>
            <a:off x="2190892" y="3476628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Text Box 489">
            <a:hlinkClick r:id="rId5" action="ppaction://hlinksldjump"/>
          </p:cNvPr>
          <p:cNvSpPr txBox="1">
            <a:spLocks noChangeArrowheads="1"/>
          </p:cNvSpPr>
          <p:nvPr/>
        </p:nvSpPr>
        <p:spPr bwMode="gray">
          <a:xfrm>
            <a:off x="2227151" y="3535366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/>
              <a:t>6.4 </a:t>
            </a:r>
            <a:r>
              <a:rPr lang="zh-CN" altLang="zh-CN" sz="2400" dirty="0"/>
              <a:t>美化窗体</a:t>
            </a:r>
          </a:p>
        </p:txBody>
      </p:sp>
      <p:sp>
        <p:nvSpPr>
          <p:cNvPr id="20" name="Freeform 483"/>
          <p:cNvSpPr>
            <a:spLocks/>
          </p:cNvSpPr>
          <p:nvPr/>
        </p:nvSpPr>
        <p:spPr bwMode="gray">
          <a:xfrm>
            <a:off x="2175392" y="4171183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462">
            <a:hlinkClick r:id="rId6" action="ppaction://hlinksldjump"/>
          </p:cNvPr>
          <p:cNvSpPr txBox="1">
            <a:spLocks noChangeArrowheads="1"/>
          </p:cNvSpPr>
          <p:nvPr/>
        </p:nvSpPr>
        <p:spPr bwMode="gray">
          <a:xfrm>
            <a:off x="2578617" y="4236271"/>
            <a:ext cx="39257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  6.5 </a:t>
            </a:r>
            <a:r>
              <a:rPr lang="zh-CN" altLang="zh-CN" sz="2400" dirty="0"/>
              <a:t>窗体上的记录操作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0" name="Freeform 487"/>
          <p:cNvSpPr>
            <a:spLocks/>
          </p:cNvSpPr>
          <p:nvPr/>
        </p:nvSpPr>
        <p:spPr bwMode="gray">
          <a:xfrm>
            <a:off x="2139133" y="4891374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Text Box 489">
            <a:hlinkClick r:id="rId7" action="ppaction://hlinksldjump"/>
          </p:cNvPr>
          <p:cNvSpPr txBox="1">
            <a:spLocks noChangeArrowheads="1"/>
          </p:cNvSpPr>
          <p:nvPr/>
        </p:nvSpPr>
        <p:spPr bwMode="gray">
          <a:xfrm>
            <a:off x="2542358" y="4950112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/>
              <a:t>6.6 </a:t>
            </a:r>
            <a:r>
              <a:rPr lang="zh-CN" altLang="zh-CN" sz="2400" dirty="0"/>
              <a:t>综合窗体举例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" name="TextBox 2">
            <a:hlinkClick r:id="rId8" action="ppaction://hlinksldjump"/>
          </p:cNvPr>
          <p:cNvSpPr txBox="1"/>
          <p:nvPr/>
        </p:nvSpPr>
        <p:spPr>
          <a:xfrm>
            <a:off x="7513755" y="6283543"/>
            <a:ext cx="1017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首页</a:t>
            </a:r>
            <a:endParaRPr lang="zh-CN" altLang="en-US" sz="1400" dirty="0"/>
          </a:p>
        </p:txBody>
      </p:sp>
      <p:sp>
        <p:nvSpPr>
          <p:cNvPr id="4" name="矩形 3">
            <a:hlinkClick r:id="rId9" action="ppaction://hlinksldjump"/>
          </p:cNvPr>
          <p:cNvSpPr/>
          <p:nvPr/>
        </p:nvSpPr>
        <p:spPr>
          <a:xfrm>
            <a:off x="7417264" y="5719235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本章小结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9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9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9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9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9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9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9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9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143" grpId="0" animBg="1"/>
      <p:bldP spid="199145" grpId="0"/>
      <p:bldP spid="199139" grpId="0" animBg="1"/>
      <p:bldP spid="199101" grpId="0"/>
      <p:bldP spid="199118" grpId="0"/>
      <p:bldP spid="22" grpId="0" animBg="1"/>
      <p:bldP spid="24" grpId="0"/>
      <p:bldP spid="26" grpId="0" animBg="1"/>
      <p:bldP spid="28" grpId="0"/>
      <p:bldP spid="20" grpId="0" animBg="1"/>
      <p:bldP spid="21" grpId="0"/>
      <p:bldP spid="30" grpId="0" animBg="1"/>
      <p:bldP spid="31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440624" y="2714900"/>
            <a:ext cx="255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31" name="图片 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57" b="54434"/>
          <a:stretch>
            <a:fillRect/>
          </a:stretch>
        </p:blipFill>
        <p:spPr bwMode="auto">
          <a:xfrm>
            <a:off x="1" y="800049"/>
            <a:ext cx="8741029" cy="233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800049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altLang="zh-CN" sz="3200" dirty="0" smtClean="0"/>
              <a:t>1. </a:t>
            </a:r>
            <a:r>
              <a:rPr lang="zh-CN" altLang="zh-CN" sz="3200" dirty="0" smtClean="0"/>
              <a:t>使用</a:t>
            </a:r>
            <a:r>
              <a:rPr lang="zh-CN" altLang="zh-CN" sz="3200" dirty="0"/>
              <a:t>“窗体”按钮</a:t>
            </a:r>
            <a:r>
              <a:rPr lang="en-US" altLang="zh-CN" sz="3200" dirty="0"/>
              <a:t> 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3235685" y="6152236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20</a:t>
            </a:fld>
            <a:endParaRPr lang="en-US" altLang="zh-CN"/>
          </a:p>
        </p:txBody>
      </p:sp>
      <p:pic>
        <p:nvPicPr>
          <p:cNvPr id="17" name="图片 1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89" b="54434"/>
          <a:stretch/>
        </p:blipFill>
        <p:spPr bwMode="auto">
          <a:xfrm>
            <a:off x="1" y="800049"/>
            <a:ext cx="2412142" cy="233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706"/>
          <p:cNvSpPr>
            <a:spLocks noChangeArrowheads="1"/>
          </p:cNvSpPr>
          <p:nvPr/>
        </p:nvSpPr>
        <p:spPr bwMode="auto">
          <a:xfrm>
            <a:off x="0" y="2434749"/>
            <a:ext cx="1188000" cy="15039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0" name="AutoShape 706"/>
          <p:cNvSpPr>
            <a:spLocks noChangeArrowheads="1"/>
          </p:cNvSpPr>
          <p:nvPr/>
        </p:nvSpPr>
        <p:spPr bwMode="auto">
          <a:xfrm>
            <a:off x="1102531" y="2362009"/>
            <a:ext cx="1414322" cy="352891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①</a:t>
            </a: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双击</a:t>
            </a:r>
            <a:r>
              <a:rPr lang="en-US" alt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/>
            </a:r>
            <a:br>
              <a:rPr lang="en-US" alt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</a:br>
            <a:r>
              <a:rPr lang="zh-CN" altLang="en-US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打开数据表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t="3401" r="26666" b="24274"/>
          <a:stretch>
            <a:fillRect/>
          </a:stretch>
        </p:blipFill>
        <p:spPr bwMode="auto">
          <a:xfrm>
            <a:off x="2801864" y="3168432"/>
            <a:ext cx="6321055" cy="354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699"/>
          <p:cNvSpPr>
            <a:spLocks noChangeArrowheads="1"/>
          </p:cNvSpPr>
          <p:nvPr/>
        </p:nvSpPr>
        <p:spPr bwMode="auto">
          <a:xfrm>
            <a:off x="3034788" y="3194525"/>
            <a:ext cx="180000" cy="1440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80" y="5041756"/>
            <a:ext cx="2800160" cy="90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06"/>
          <p:cNvSpPr>
            <a:spLocks noChangeArrowheads="1"/>
          </p:cNvSpPr>
          <p:nvPr/>
        </p:nvSpPr>
        <p:spPr bwMode="auto">
          <a:xfrm>
            <a:off x="3513595" y="4277059"/>
            <a:ext cx="1221169" cy="3635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③单击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2" name="AutoShape 706"/>
          <p:cNvSpPr>
            <a:spLocks noChangeArrowheads="1"/>
          </p:cNvSpPr>
          <p:nvPr/>
        </p:nvSpPr>
        <p:spPr bwMode="auto">
          <a:xfrm>
            <a:off x="3070169" y="3210025"/>
            <a:ext cx="1129521" cy="3635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④保存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3204949" y="3317214"/>
            <a:ext cx="3125087" cy="192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-28369" y="4027438"/>
            <a:ext cx="2846454" cy="2661863"/>
            <a:chOff x="262845" y="61912"/>
            <a:chExt cx="2602331" cy="217637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51" t="24684" b="4869"/>
            <a:stretch>
              <a:fillRect/>
            </a:stretch>
          </p:blipFill>
          <p:spPr bwMode="auto">
            <a:xfrm>
              <a:off x="262845" y="61912"/>
              <a:ext cx="2602331" cy="1914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文本框 1"/>
            <p:cNvSpPr txBox="1"/>
            <p:nvPr/>
          </p:nvSpPr>
          <p:spPr>
            <a:xfrm>
              <a:off x="902991" y="1984014"/>
              <a:ext cx="1467339" cy="25427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zh-CN" sz="900" kern="100">
                  <a:effectLst/>
                  <a:latin typeface="Times New Roman"/>
                  <a:ea typeface="宋体"/>
                </a:rPr>
                <a:t>图</a:t>
              </a:r>
              <a:r>
                <a:rPr lang="en-US" sz="900" kern="100">
                  <a:effectLst/>
                  <a:latin typeface="Times New Roman"/>
                  <a:ea typeface="宋体"/>
                </a:rPr>
                <a:t>6.14 </a:t>
              </a:r>
              <a:r>
                <a:rPr lang="zh-CN" sz="900" kern="100">
                  <a:effectLst/>
                  <a:latin typeface="Times New Roman"/>
                  <a:ea typeface="宋体"/>
                </a:rPr>
                <a:t>创建纵栏式窗体</a:t>
              </a:r>
              <a:endParaRPr lang="zh-CN" sz="1050" kern="100">
                <a:effectLst/>
                <a:latin typeface="Times New Roman"/>
                <a:ea typeface="宋体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496" y="3295929"/>
            <a:ext cx="231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 smtClean="0"/>
              <a:t>6.1 </a:t>
            </a:r>
            <a:r>
              <a:rPr lang="zh-CN" altLang="zh-CN" dirty="0" smtClean="0"/>
              <a:t>为</a:t>
            </a:r>
            <a:r>
              <a:rPr lang="zh-CN" altLang="zh-CN" dirty="0"/>
              <a:t>“选课表”创建一个纵栏式窗体</a:t>
            </a:r>
            <a:endParaRPr lang="zh-CN" altLang="en-US" dirty="0"/>
          </a:p>
        </p:txBody>
      </p:sp>
      <p:pic>
        <p:nvPicPr>
          <p:cNvPr id="26" name="图片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5963" r="73546" b="87605"/>
          <a:stretch>
            <a:fillRect/>
          </a:stretch>
        </p:blipFill>
        <p:spPr bwMode="auto">
          <a:xfrm>
            <a:off x="6311569" y="141897"/>
            <a:ext cx="626155" cy="4527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直接箭头连接符 29"/>
          <p:cNvCxnSpPr>
            <a:endCxn id="19" idx="3"/>
          </p:cNvCxnSpPr>
          <p:nvPr/>
        </p:nvCxnSpPr>
        <p:spPr bwMode="auto">
          <a:xfrm flipH="1">
            <a:off x="1188000" y="2509947"/>
            <a:ext cx="286323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AutoShape 705"/>
          <p:cNvSpPr>
            <a:spLocks noChangeArrowheads="1"/>
          </p:cNvSpPr>
          <p:nvPr/>
        </p:nvSpPr>
        <p:spPr bwMode="auto">
          <a:xfrm>
            <a:off x="2574628" y="1081182"/>
            <a:ext cx="324000" cy="5040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1" name="AutoShape 706"/>
          <p:cNvSpPr>
            <a:spLocks noChangeArrowheads="1"/>
          </p:cNvSpPr>
          <p:nvPr/>
        </p:nvSpPr>
        <p:spPr bwMode="auto">
          <a:xfrm>
            <a:off x="2832860" y="1581878"/>
            <a:ext cx="1372199" cy="364687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②单击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3" name="直接箭头连接符 32"/>
          <p:cNvCxnSpPr/>
          <p:nvPr/>
        </p:nvCxnSpPr>
        <p:spPr bwMode="auto">
          <a:xfrm flipH="1" flipV="1">
            <a:off x="2894853" y="1458881"/>
            <a:ext cx="358737" cy="123856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AutoShape 697"/>
          <p:cNvSpPr>
            <a:spLocks noChangeArrowheads="1"/>
          </p:cNvSpPr>
          <p:nvPr/>
        </p:nvSpPr>
        <p:spPr bwMode="auto">
          <a:xfrm>
            <a:off x="2894853" y="3948843"/>
            <a:ext cx="899155" cy="219182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cxnSp>
        <p:nvCxnSpPr>
          <p:cNvPr id="35" name="直接箭头连接符 34"/>
          <p:cNvCxnSpPr>
            <a:endCxn id="14" idx="3"/>
          </p:cNvCxnSpPr>
          <p:nvPr/>
        </p:nvCxnSpPr>
        <p:spPr bwMode="auto">
          <a:xfrm flipH="1" flipV="1">
            <a:off x="3794008" y="4058433"/>
            <a:ext cx="165085" cy="180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2771321" y="4718590"/>
            <a:ext cx="237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/>
              <a:t>如果不在窗体视图下</a:t>
            </a:r>
            <a:endParaRPr lang="en-US" altLang="zh-CN" sz="1600" dirty="0" smtClean="0"/>
          </a:p>
          <a:p>
            <a:pPr algn="l"/>
            <a:r>
              <a:rPr lang="zh-CN" altLang="en-US" sz="1600" dirty="0" smtClean="0"/>
              <a:t>请切换到窗体视图</a:t>
            </a:r>
            <a:endParaRPr lang="zh-CN" altLang="en-US" sz="1600" dirty="0"/>
          </a:p>
        </p:txBody>
      </p:sp>
      <p:sp>
        <p:nvSpPr>
          <p:cNvPr id="37" name="AutoShape 706"/>
          <p:cNvSpPr>
            <a:spLocks noChangeArrowheads="1"/>
          </p:cNvSpPr>
          <p:nvPr/>
        </p:nvSpPr>
        <p:spPr bwMode="auto">
          <a:xfrm>
            <a:off x="7026675" y="6189731"/>
            <a:ext cx="1221169" cy="3635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8" name="直接箭头连接符 37"/>
          <p:cNvCxnSpPr/>
          <p:nvPr/>
        </p:nvCxnSpPr>
        <p:spPr bwMode="auto">
          <a:xfrm flipV="1">
            <a:off x="7637260" y="5842861"/>
            <a:ext cx="0" cy="315874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直接箭头连接符 42"/>
          <p:cNvCxnSpPr/>
          <p:nvPr/>
        </p:nvCxnSpPr>
        <p:spPr bwMode="auto">
          <a:xfrm flipH="1">
            <a:off x="2481640" y="5765371"/>
            <a:ext cx="4849060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8322576" y="6634337"/>
            <a:ext cx="83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cxnSp>
        <p:nvCxnSpPr>
          <p:cNvPr id="46" name="直接箭头连接符 45"/>
          <p:cNvCxnSpPr>
            <a:stCxn id="18" idx="2"/>
          </p:cNvCxnSpPr>
          <p:nvPr/>
        </p:nvCxnSpPr>
        <p:spPr bwMode="auto">
          <a:xfrm>
            <a:off x="2736628" y="1585182"/>
            <a:ext cx="3059738" cy="255184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7944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 animBg="1"/>
      <p:bldP spid="20" grpId="0"/>
      <p:bldP spid="15" grpId="0" animBg="1"/>
      <p:bldP spid="11" grpId="0"/>
      <p:bldP spid="12" grpId="0"/>
      <p:bldP spid="18" grpId="0" animBg="1"/>
      <p:bldP spid="21" grpId="0"/>
      <p:bldP spid="14" grpId="0" animBg="1"/>
      <p:bldP spid="36" grpId="0"/>
      <p:bldP spid="36" grpId="1"/>
      <p:bldP spid="36" grpId="2"/>
      <p:bldP spid="37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21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07982" y="626281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Back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1598953" y="1776718"/>
            <a:ext cx="5961756" cy="4267621"/>
            <a:chOff x="262845" y="61912"/>
            <a:chExt cx="2602331" cy="217637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51" t="24684" b="4869"/>
            <a:stretch>
              <a:fillRect/>
            </a:stretch>
          </p:blipFill>
          <p:spPr bwMode="auto">
            <a:xfrm>
              <a:off x="262845" y="61912"/>
              <a:ext cx="2602331" cy="1914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文本框 1"/>
            <p:cNvSpPr txBox="1"/>
            <p:nvPr/>
          </p:nvSpPr>
          <p:spPr>
            <a:xfrm>
              <a:off x="902991" y="1984014"/>
              <a:ext cx="1467339" cy="25427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zh-CN" sz="900" kern="100">
                  <a:effectLst/>
                  <a:latin typeface="Times New Roman"/>
                  <a:ea typeface="宋体"/>
                </a:rPr>
                <a:t>图</a:t>
              </a:r>
              <a:r>
                <a:rPr lang="en-US" sz="900" kern="100">
                  <a:effectLst/>
                  <a:latin typeface="Times New Roman"/>
                  <a:ea typeface="宋体"/>
                </a:rPr>
                <a:t>6.14 </a:t>
              </a:r>
              <a:r>
                <a:rPr lang="zh-CN" sz="900" kern="100">
                  <a:effectLst/>
                  <a:latin typeface="Times New Roman"/>
                  <a:ea typeface="宋体"/>
                </a:rPr>
                <a:t>创建纵栏式窗体</a:t>
              </a:r>
              <a:endParaRPr lang="zh-CN" sz="1050" kern="100">
                <a:effectLst/>
                <a:latin typeface="Times New Roman"/>
                <a:ea typeface="宋体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75818" y="1029711"/>
            <a:ext cx="484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 smtClean="0"/>
              <a:t>完成的</a:t>
            </a:r>
            <a:r>
              <a:rPr lang="zh-CN" altLang="zh-CN" dirty="0" smtClean="0"/>
              <a:t>“选课表” 纵</a:t>
            </a:r>
            <a:r>
              <a:rPr lang="zh-CN" altLang="zh-CN" dirty="0"/>
              <a:t>栏式</a:t>
            </a:r>
            <a:r>
              <a:rPr lang="zh-CN" altLang="zh-CN" dirty="0" smtClean="0"/>
              <a:t>窗体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5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519977" y="0"/>
            <a:ext cx="8400185" cy="669950"/>
          </a:xfrm>
        </p:spPr>
        <p:txBody>
          <a:bodyPr/>
          <a:lstStyle/>
          <a:p>
            <a:pPr algn="l"/>
            <a:r>
              <a:rPr lang="en-US" altLang="zh-CN" sz="2400" dirty="0" smtClean="0"/>
              <a:t>2.</a:t>
            </a:r>
            <a:r>
              <a:rPr lang="zh-CN" altLang="zh-CN" sz="2400" dirty="0"/>
              <a:t>使用“其他窗体”按钮</a:t>
            </a:r>
            <a:r>
              <a:rPr lang="en-US" altLang="zh-CN" sz="2400" dirty="0"/>
              <a:t> </a:t>
            </a:r>
            <a:r>
              <a:rPr lang="zh-CN" altLang="zh-CN" sz="2400" dirty="0"/>
              <a:t>下的“多个项目”</a:t>
            </a:r>
            <a:r>
              <a:rPr lang="zh-CN" altLang="zh-CN" sz="2400" dirty="0" smtClean="0"/>
              <a:t>按钮</a:t>
            </a:r>
            <a:endParaRPr lang="zh-CN" altLang="en-US" sz="2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22</a:t>
            </a:fld>
            <a:endParaRPr lang="en-US" altLang="zh-CN"/>
          </a:p>
        </p:txBody>
      </p:sp>
      <p:sp>
        <p:nvSpPr>
          <p:cNvPr id="11" name="TextBox 10"/>
          <p:cNvSpPr txBox="1"/>
          <p:nvPr/>
        </p:nvSpPr>
        <p:spPr>
          <a:xfrm>
            <a:off x="6589879" y="2484328"/>
            <a:ext cx="226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6.2</a:t>
            </a:r>
            <a:r>
              <a:rPr lang="zh-CN" altLang="zh-CN" dirty="0"/>
              <a:t>：为“选课表”创建一个表格式窗体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0" t="14091" r="57935" b="82233"/>
          <a:stretch>
            <a:fillRect/>
          </a:stretch>
        </p:blipFill>
        <p:spPr bwMode="auto">
          <a:xfrm>
            <a:off x="6589879" y="147237"/>
            <a:ext cx="700523" cy="35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3233" r="26797" b="51805"/>
          <a:stretch/>
        </p:blipFill>
        <p:spPr bwMode="auto">
          <a:xfrm>
            <a:off x="127830" y="704903"/>
            <a:ext cx="6133485" cy="253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10"/>
          <p:cNvSpPr>
            <a:spLocks noChangeArrowheads="1"/>
          </p:cNvSpPr>
          <p:nvPr/>
        </p:nvSpPr>
        <p:spPr bwMode="auto">
          <a:xfrm>
            <a:off x="3334090" y="1487556"/>
            <a:ext cx="936000" cy="29188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428670" y="1456278"/>
            <a:ext cx="161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/>
              <a:t>打开数据表后</a:t>
            </a:r>
            <a:endParaRPr lang="en-US" altLang="zh-CN" sz="1600" dirty="0" smtClean="0"/>
          </a:p>
          <a:p>
            <a:pPr algn="l"/>
            <a:r>
              <a:rPr lang="zh-CN" altLang="en-US" sz="1600" dirty="0"/>
              <a:t>单击</a:t>
            </a:r>
          </a:p>
        </p:txBody>
      </p:sp>
      <p:cxnSp>
        <p:nvCxnSpPr>
          <p:cNvPr id="15" name="直接箭头连接符 14"/>
          <p:cNvCxnSpPr>
            <a:endCxn id="7" idx="3"/>
          </p:cNvCxnSpPr>
          <p:nvPr/>
        </p:nvCxnSpPr>
        <p:spPr bwMode="auto">
          <a:xfrm flipH="1" flipV="1">
            <a:off x="4270090" y="1633500"/>
            <a:ext cx="216886" cy="117268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 t="20689"/>
          <a:stretch>
            <a:fillRect/>
          </a:stretch>
        </p:blipFill>
        <p:spPr bwMode="auto">
          <a:xfrm>
            <a:off x="2138766" y="3130659"/>
            <a:ext cx="7005236" cy="3727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>
            <a:off x="1120849" y="5503402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Back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5204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922985"/>
          </a:xfrm>
        </p:spPr>
        <p:txBody>
          <a:bodyPr/>
          <a:lstStyle/>
          <a:p>
            <a:r>
              <a:rPr lang="en-US" altLang="zh-CN" sz="2400" dirty="0" smtClean="0"/>
              <a:t>3.</a:t>
            </a:r>
            <a:r>
              <a:rPr lang="zh-CN" altLang="zh-CN" sz="2400" dirty="0"/>
              <a:t>使用“其他窗体”按钮</a:t>
            </a:r>
            <a:r>
              <a:rPr lang="en-US" altLang="zh-CN" sz="2400" dirty="0"/>
              <a:t> </a:t>
            </a:r>
            <a:r>
              <a:rPr lang="zh-CN" altLang="zh-CN" sz="2400" dirty="0"/>
              <a:t>下的“数据表”</a:t>
            </a:r>
            <a:r>
              <a:rPr lang="zh-CN" altLang="zh-CN" sz="2400" dirty="0" smtClean="0"/>
              <a:t>按钮</a:t>
            </a:r>
            <a:endParaRPr lang="zh-CN" altLang="en-US" sz="2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23</a:t>
            </a:fld>
            <a:endParaRPr lang="en-US" altLang="zh-CN"/>
          </a:p>
        </p:txBody>
      </p:sp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3233" r="26797" b="24567"/>
          <a:stretch>
            <a:fillRect/>
          </a:stretch>
        </p:blipFill>
        <p:spPr bwMode="auto">
          <a:xfrm>
            <a:off x="4875" y="768006"/>
            <a:ext cx="5714004" cy="44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10"/>
          <p:cNvSpPr>
            <a:spLocks noChangeArrowheads="1"/>
          </p:cNvSpPr>
          <p:nvPr/>
        </p:nvSpPr>
        <p:spPr bwMode="auto">
          <a:xfrm>
            <a:off x="3004553" y="1950769"/>
            <a:ext cx="908752" cy="297664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 t="34598" r="629" b="1521"/>
          <a:stretch>
            <a:fillRect/>
          </a:stretch>
        </p:blipFill>
        <p:spPr bwMode="auto">
          <a:xfrm>
            <a:off x="3285641" y="3720036"/>
            <a:ext cx="5858359" cy="31379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499623" y="3018896"/>
            <a:ext cx="256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/>
              <a:t>6.3</a:t>
            </a:r>
            <a:r>
              <a:rPr lang="zh-CN" altLang="zh-CN" dirty="0"/>
              <a:t>：为“选课表”创建一个数据表窗体</a:t>
            </a:r>
            <a:endParaRPr lang="zh-CN" altLang="en-US" dirty="0"/>
          </a:p>
        </p:txBody>
      </p:sp>
      <p:pic>
        <p:nvPicPr>
          <p:cNvPr id="11" name="图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4" t="18980" r="58640" b="77396"/>
          <a:stretch>
            <a:fillRect/>
          </a:stretch>
        </p:blipFill>
        <p:spPr bwMode="auto">
          <a:xfrm>
            <a:off x="7460500" y="256558"/>
            <a:ext cx="660613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169898" y="1934706"/>
            <a:ext cx="1734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/>
              <a:t>打开数据表后</a:t>
            </a:r>
            <a:endParaRPr lang="en-US" altLang="zh-CN" sz="1600" dirty="0" smtClean="0"/>
          </a:p>
          <a:p>
            <a:pPr algn="l"/>
            <a:r>
              <a:rPr lang="zh-CN" altLang="en-US" sz="1600" dirty="0"/>
              <a:t>单击</a:t>
            </a:r>
          </a:p>
        </p:txBody>
      </p:sp>
      <p:cxnSp>
        <p:nvCxnSpPr>
          <p:cNvPr id="13" name="直接箭头连接符 12"/>
          <p:cNvCxnSpPr>
            <a:endCxn id="7" idx="3"/>
          </p:cNvCxnSpPr>
          <p:nvPr/>
        </p:nvCxnSpPr>
        <p:spPr bwMode="auto">
          <a:xfrm flipH="1" flipV="1">
            <a:off x="3913305" y="2099601"/>
            <a:ext cx="348731" cy="20476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381431" y="6039841"/>
            <a:ext cx="83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3561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883403"/>
          </a:xfrm>
        </p:spPr>
        <p:txBody>
          <a:bodyPr/>
          <a:lstStyle/>
          <a:p>
            <a:r>
              <a:rPr lang="zh-CN" altLang="zh-CN" sz="2400" dirty="0"/>
              <a:t>当前数据表或查询创建</a:t>
            </a:r>
            <a:r>
              <a:rPr lang="zh-CN" altLang="zh-CN" sz="2400" dirty="0" smtClean="0"/>
              <a:t>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24</a:t>
            </a:fld>
            <a:endParaRPr lang="en-US" altLang="zh-CN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3219786" y="933026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2229186" y="2208032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1238586" y="3495070"/>
            <a:ext cx="312420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324186" y="4646092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2248046" y="1335616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8320416" flipH="1">
            <a:off x="1257445" y="2598479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gray">
          <a:xfrm rot="18320416" flipH="1">
            <a:off x="266117" y="3813071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2366742" y="2286950"/>
            <a:ext cx="25527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步骤二：单击命令按钮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326346" y="1009226"/>
            <a:ext cx="232410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步骤一：打开数据表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1328358" y="3586768"/>
            <a:ext cx="24003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步骤三：</a:t>
            </a:r>
            <a:r>
              <a:rPr lang="zh-CN" altLang="zh-CN" dirty="0" smtClean="0">
                <a:solidFill>
                  <a:srgbClr val="FF0000"/>
                </a:solidFill>
              </a:rPr>
              <a:t>查看窗体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458990" y="4722292"/>
            <a:ext cx="2233863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步骤四：</a:t>
            </a:r>
            <a:r>
              <a:rPr lang="zh-CN" altLang="zh-CN" dirty="0">
                <a:solidFill>
                  <a:srgbClr val="FF0000"/>
                </a:solidFill>
              </a:rPr>
              <a:t>保存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1359715" y="4180870"/>
            <a:ext cx="510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zh-CN" altLang="zh-CN" dirty="0"/>
              <a:t>在“窗体视图”下查看创建的窗体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2229186" y="2848423"/>
            <a:ext cx="5780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ea typeface="黑体" pitchFamily="49" charset="-122"/>
              </a:rPr>
              <a:t>单击</a:t>
            </a:r>
            <a:r>
              <a:rPr lang="zh-CN" altLang="zh-CN" dirty="0"/>
              <a:t>“窗体”按钮</a:t>
            </a:r>
            <a:r>
              <a:rPr lang="en-US" altLang="zh-CN" dirty="0"/>
              <a:t> </a:t>
            </a:r>
            <a:r>
              <a:rPr lang="zh-CN" altLang="zh-CN" dirty="0" smtClean="0"/>
              <a:t>、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“其他窗体”</a:t>
            </a:r>
            <a:r>
              <a:rPr lang="zh-CN" altLang="zh-CN" dirty="0"/>
              <a:t>按钮</a:t>
            </a:r>
            <a:r>
              <a:rPr lang="en-US" altLang="zh-CN" dirty="0"/>
              <a:t> </a:t>
            </a:r>
            <a:r>
              <a:rPr lang="zh-CN" altLang="zh-CN" dirty="0"/>
              <a:t>下的“多个项目”按钮</a:t>
            </a:r>
            <a:r>
              <a:rPr lang="en-US" altLang="zh-CN" dirty="0"/>
              <a:t> </a:t>
            </a:r>
            <a:r>
              <a:rPr lang="zh-CN" altLang="zh-CN" dirty="0"/>
              <a:t>或“数据表”按钮</a:t>
            </a:r>
            <a:r>
              <a:rPr lang="en-US" altLang="zh-CN" dirty="0"/>
              <a:t> 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803486" y="5225784"/>
            <a:ext cx="634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单击“保存”按钮</a:t>
            </a:r>
            <a:r>
              <a:rPr lang="en-US" altLang="zh-CN" dirty="0"/>
              <a:t> </a:t>
            </a:r>
            <a:r>
              <a:rPr lang="zh-CN" altLang="zh-CN" dirty="0"/>
              <a:t>，在“另存为”对话框中输入窗体名称</a:t>
            </a:r>
            <a:endParaRPr lang="zh-CN" altLang="en-US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904738" y="1586978"/>
            <a:ext cx="36820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zh-CN" dirty="0"/>
              <a:t>打开</a:t>
            </a:r>
            <a:r>
              <a:rPr lang="zh-CN" altLang="zh-CN" dirty="0" smtClean="0"/>
              <a:t>作为数据源</a:t>
            </a:r>
            <a:r>
              <a:rPr lang="zh-CN" altLang="zh-CN" dirty="0"/>
              <a:t>的数据表或查询，使其成为当前数据表或查询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3" name="TextBox 32">
            <a:hlinkClick r:id="rId2" action="ppaction://hlinksldjump"/>
          </p:cNvPr>
          <p:cNvSpPr txBox="1"/>
          <p:nvPr/>
        </p:nvSpPr>
        <p:spPr>
          <a:xfrm>
            <a:off x="7507982" y="626281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Back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276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464126" y="2308152"/>
            <a:ext cx="265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681925"/>
          </a:xfrm>
        </p:spPr>
        <p:txBody>
          <a:bodyPr/>
          <a:lstStyle/>
          <a:p>
            <a:r>
              <a:rPr lang="en-US" altLang="zh-CN" sz="3200" dirty="0"/>
              <a:t>6.2.3</a:t>
            </a:r>
            <a:r>
              <a:rPr lang="zh-CN" altLang="zh-CN" sz="3200" dirty="0"/>
              <a:t>使用向导创建</a:t>
            </a:r>
            <a:r>
              <a:rPr lang="zh-CN" altLang="zh-CN" sz="3200" dirty="0" smtClean="0"/>
              <a:t>窗体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25</a:t>
            </a:fld>
            <a:endParaRPr lang="en-US" altLang="zh-CN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" y="654045"/>
            <a:ext cx="6597182" cy="245147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8" y="852386"/>
            <a:ext cx="3921131" cy="23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731"/>
          <p:cNvSpPr>
            <a:spLocks noChangeArrowheads="1"/>
          </p:cNvSpPr>
          <p:nvPr/>
        </p:nvSpPr>
        <p:spPr bwMode="auto">
          <a:xfrm>
            <a:off x="7459351" y="1477583"/>
            <a:ext cx="756000" cy="1440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pic>
        <p:nvPicPr>
          <p:cNvPr id="31" name="图片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21" y="4215179"/>
            <a:ext cx="3972943" cy="264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28" y="1576993"/>
            <a:ext cx="3441721" cy="229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734"/>
          <p:cNvSpPr>
            <a:spLocks noChangeArrowheads="1"/>
          </p:cNvSpPr>
          <p:nvPr/>
        </p:nvSpPr>
        <p:spPr bwMode="auto">
          <a:xfrm>
            <a:off x="2974710" y="2411724"/>
            <a:ext cx="1919730" cy="17725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8" name="AutoShape 735"/>
          <p:cNvSpPr>
            <a:spLocks noChangeArrowheads="1"/>
          </p:cNvSpPr>
          <p:nvPr/>
        </p:nvSpPr>
        <p:spPr bwMode="auto">
          <a:xfrm>
            <a:off x="4312294" y="2775280"/>
            <a:ext cx="216000" cy="1293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9" name="AutoShape 734"/>
          <p:cNvSpPr>
            <a:spLocks noChangeArrowheads="1"/>
          </p:cNvSpPr>
          <p:nvPr/>
        </p:nvSpPr>
        <p:spPr bwMode="auto">
          <a:xfrm>
            <a:off x="5108718" y="4654566"/>
            <a:ext cx="828000" cy="1440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753"/>
            <a:ext cx="3669328" cy="3047118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>
            <a:off x="3795037" y="1213870"/>
            <a:ext cx="0" cy="4615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991"/>
          <p:cNvSpPr txBox="1"/>
          <p:nvPr/>
        </p:nvSpPr>
        <p:spPr>
          <a:xfrm>
            <a:off x="6905214" y="6313534"/>
            <a:ext cx="990819" cy="32200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>
                <a:solidFill>
                  <a:srgbClr val="000000"/>
                </a:solidFill>
                <a:latin typeface="Times New Roman"/>
                <a:ea typeface="宋体"/>
              </a:rPr>
              <a:t>④</a:t>
            </a:r>
            <a:r>
              <a:rPr lang="zh-CN" altLang="en-US" sz="14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单击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 flipV="1">
            <a:off x="5634975" y="1675386"/>
            <a:ext cx="1824376" cy="19292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H="1">
            <a:off x="5982050" y="3121013"/>
            <a:ext cx="1824305" cy="15800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 flipV="1">
            <a:off x="3180662" y="6119443"/>
            <a:ext cx="3766465" cy="4716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988"/>
          <p:cNvSpPr txBox="1"/>
          <p:nvPr/>
        </p:nvSpPr>
        <p:spPr>
          <a:xfrm>
            <a:off x="3169947" y="873542"/>
            <a:ext cx="1001698" cy="29383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>
                <a:solidFill>
                  <a:srgbClr val="000000"/>
                </a:solidFill>
                <a:latin typeface="Times New Roman"/>
                <a:ea typeface="宋体"/>
              </a:rPr>
              <a:t>①</a:t>
            </a: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7" name="文本框 757"/>
          <p:cNvSpPr txBox="1"/>
          <p:nvPr/>
        </p:nvSpPr>
        <p:spPr>
          <a:xfrm>
            <a:off x="4480439" y="3604646"/>
            <a:ext cx="781946" cy="2986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>
                <a:solidFill>
                  <a:srgbClr val="000000"/>
                </a:solidFill>
                <a:latin typeface="Times New Roman"/>
                <a:ea typeface="宋体"/>
              </a:rPr>
              <a:t>②</a:t>
            </a: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4" name="文本框 990"/>
          <p:cNvSpPr txBox="1"/>
          <p:nvPr/>
        </p:nvSpPr>
        <p:spPr>
          <a:xfrm>
            <a:off x="7654173" y="2717506"/>
            <a:ext cx="962888" cy="19992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③单击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56" y="3059020"/>
            <a:ext cx="2968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1600" dirty="0"/>
              <a:t>例</a:t>
            </a:r>
            <a:r>
              <a:rPr lang="en-US" altLang="zh-CN" sz="1600" dirty="0" smtClean="0"/>
              <a:t>6.4</a:t>
            </a:r>
            <a:r>
              <a:rPr lang="zh-CN" altLang="zh-CN" sz="1600" dirty="0"/>
              <a:t>以“教师信息表”为数据源，创建一个纵栏式窗体，显示教师的主要信息</a:t>
            </a:r>
            <a:endParaRPr lang="zh-CN" altLang="en-US" sz="1600" dirty="0"/>
          </a:p>
        </p:txBody>
      </p:sp>
      <p:sp>
        <p:nvSpPr>
          <p:cNvPr id="8" name="右箭头 7"/>
          <p:cNvSpPr/>
          <p:nvPr/>
        </p:nvSpPr>
        <p:spPr bwMode="gray">
          <a:xfrm>
            <a:off x="3857085" y="3059020"/>
            <a:ext cx="712813" cy="226627"/>
          </a:xfrm>
          <a:prstGeom prst="rightArrow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9" name="圆角矩形 8"/>
          <p:cNvSpPr/>
          <p:nvPr/>
        </p:nvSpPr>
        <p:spPr bwMode="gray">
          <a:xfrm>
            <a:off x="3440625" y="1035956"/>
            <a:ext cx="540000" cy="180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0" name="圆角矩形 9"/>
          <p:cNvSpPr/>
          <p:nvPr/>
        </p:nvSpPr>
        <p:spPr bwMode="gray">
          <a:xfrm>
            <a:off x="5141383" y="3604646"/>
            <a:ext cx="540000" cy="184666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35" name="圆角矩形 34"/>
          <p:cNvSpPr/>
          <p:nvPr/>
        </p:nvSpPr>
        <p:spPr bwMode="gray">
          <a:xfrm>
            <a:off x="7735259" y="2920103"/>
            <a:ext cx="648000" cy="20091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36" name="圆角矩形 35"/>
          <p:cNvSpPr/>
          <p:nvPr/>
        </p:nvSpPr>
        <p:spPr bwMode="gray">
          <a:xfrm>
            <a:off x="6948510" y="6535080"/>
            <a:ext cx="612000" cy="20091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171644" y="2154264"/>
            <a:ext cx="69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选择</a:t>
            </a:r>
            <a:endParaRPr lang="zh-CN" alt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4544278" y="4577076"/>
            <a:ext cx="721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输入</a:t>
            </a:r>
            <a:endParaRPr lang="zh-CN" alt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7609809" y="6274151"/>
            <a:ext cx="83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514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3" grpId="0" animBg="1"/>
      <p:bldP spid="27" grpId="0" animBg="1"/>
      <p:bldP spid="28" grpId="0" animBg="1"/>
      <p:bldP spid="29" grpId="0" animBg="1"/>
      <p:bldP spid="20" grpId="0"/>
      <p:bldP spid="16" grpId="0"/>
      <p:bldP spid="17" grpId="0"/>
      <p:bldP spid="14" grpId="0"/>
      <p:bldP spid="8" grpId="0" animBg="1"/>
      <p:bldP spid="9" grpId="0" animBg="1"/>
      <p:bldP spid="10" grpId="0" animBg="1"/>
      <p:bldP spid="35" grpId="0" animBg="1"/>
      <p:bldP spid="36" grpId="0" animBg="1"/>
      <p:bldP spid="23" grpId="0"/>
      <p:bldP spid="30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500313" y="2518283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519173" y="164586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560378" y="2597201"/>
            <a:ext cx="2986645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</a:t>
            </a:r>
            <a:r>
              <a:rPr lang="zh-CN" altLang="en-US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按向导提示</a:t>
            </a:r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操作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2" y="1319477"/>
            <a:ext cx="2702229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</a:t>
            </a:r>
            <a:r>
              <a:rPr lang="zh-CN" altLang="en-US" dirty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单击命令</a:t>
            </a:r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00313" y="3158674"/>
            <a:ext cx="55130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/>
              <a:t>选择数据表、字段、</a:t>
            </a:r>
            <a:r>
              <a:rPr lang="zh-CN" altLang="zh-CN" dirty="0"/>
              <a:t>窗体</a:t>
            </a:r>
            <a:r>
              <a:rPr lang="zh-CN" altLang="zh-CN" dirty="0" smtClean="0"/>
              <a:t>类型</a:t>
            </a:r>
            <a:r>
              <a:rPr lang="zh-CN" altLang="en-US" dirty="0" smtClean="0"/>
              <a:t>，输入窗体名称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175865" y="1897229"/>
            <a:ext cx="3682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>
                <a:ea typeface="黑体" pitchFamily="49" charset="-122"/>
              </a:rPr>
              <a:t>单击</a:t>
            </a:r>
            <a:r>
              <a:rPr lang="zh-CN" altLang="zh-CN" dirty="0"/>
              <a:t>“窗体</a:t>
            </a:r>
            <a:r>
              <a:rPr lang="zh-CN" altLang="en-US" dirty="0"/>
              <a:t>向导</a:t>
            </a:r>
            <a:r>
              <a:rPr lang="zh-CN" altLang="zh-CN" dirty="0"/>
              <a:t>”按钮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162726" y="99104"/>
            <a:ext cx="3184632" cy="33827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6.2.2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为当前数据表或查询创建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6.2.3</a:t>
            </a:r>
            <a:r>
              <a:rPr lang="zh-CN" altLang="zh-CN" dirty="0"/>
              <a:t>使用向导创建</a:t>
            </a:r>
            <a:r>
              <a:rPr lang="zh-CN" altLang="zh-CN" dirty="0" smtClean="0"/>
              <a:t>窗体</a:t>
            </a:r>
            <a:endParaRPr lang="en-US" altLang="zh-CN" dirty="0" smtClean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6.2.4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创建分割式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6.2.5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创建自定义窗体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6.2.6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创建数据透视表窗体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6.2.7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创建数据透视图窗体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6.2.8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创建主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7203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4" grpId="0"/>
      <p:bldP spid="25" grpId="0"/>
      <p:bldP spid="29" grpId="0"/>
      <p:bldP spid="32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633853"/>
            <a:ext cx="5636029" cy="3984642"/>
            <a:chOff x="270596" y="959311"/>
            <a:chExt cx="5365433" cy="3724633"/>
          </a:xfrm>
        </p:grpSpPr>
        <p:pic>
          <p:nvPicPr>
            <p:cNvPr id="11" name="图片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" t="3233" r="26797" b="24567"/>
            <a:stretch>
              <a:fillRect/>
            </a:stretch>
          </p:blipFill>
          <p:spPr bwMode="auto">
            <a:xfrm>
              <a:off x="270596" y="959311"/>
              <a:ext cx="5365433" cy="3695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0" t="20566" r="22383" b="14576"/>
            <a:stretch/>
          </p:blipFill>
          <p:spPr bwMode="auto">
            <a:xfrm>
              <a:off x="332587" y="1309846"/>
              <a:ext cx="5292000" cy="3374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728420"/>
          </a:xfrm>
        </p:spPr>
        <p:txBody>
          <a:bodyPr/>
          <a:lstStyle/>
          <a:p>
            <a:r>
              <a:rPr lang="en-US" altLang="zh-CN" sz="2800" dirty="0"/>
              <a:t>6.2.4</a:t>
            </a:r>
            <a:r>
              <a:rPr lang="zh-CN" altLang="zh-CN" sz="2800" dirty="0"/>
              <a:t>创建分割式</a:t>
            </a:r>
            <a:r>
              <a:rPr lang="zh-CN" altLang="zh-CN" sz="2800" dirty="0" smtClean="0"/>
              <a:t>窗体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27</a:t>
            </a:fld>
            <a:endParaRPr lang="en-US" altLang="zh-CN"/>
          </a:p>
        </p:txBody>
      </p:sp>
      <p:sp>
        <p:nvSpPr>
          <p:cNvPr id="14" name="TextBox 13"/>
          <p:cNvSpPr txBox="1"/>
          <p:nvPr/>
        </p:nvSpPr>
        <p:spPr>
          <a:xfrm>
            <a:off x="7148945" y="3923607"/>
            <a:ext cx="121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6.5</a:t>
            </a:r>
            <a:endParaRPr lang="zh-CN" altLang="en-US" dirty="0"/>
          </a:p>
        </p:txBody>
      </p:sp>
      <p:sp>
        <p:nvSpPr>
          <p:cNvPr id="16" name="圆角矩形 15"/>
          <p:cNvSpPr/>
          <p:nvPr/>
        </p:nvSpPr>
        <p:spPr bwMode="gray">
          <a:xfrm>
            <a:off x="3267617" y="2200763"/>
            <a:ext cx="936000" cy="288000"/>
          </a:xfrm>
          <a:prstGeom prst="roundRect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2818014" y="3533614"/>
            <a:ext cx="6325986" cy="33243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426442" y="2791162"/>
            <a:ext cx="262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 smtClean="0"/>
              <a:t>6.5</a:t>
            </a:r>
            <a:r>
              <a:rPr lang="zh-CN" altLang="en-US" dirty="0" smtClean="0"/>
              <a:t>为</a:t>
            </a:r>
            <a:r>
              <a:rPr lang="zh-CN" altLang="zh-CN" dirty="0" smtClean="0"/>
              <a:t>“教师信息表” 创建</a:t>
            </a:r>
            <a:r>
              <a:rPr lang="zh-CN" altLang="zh-CN" dirty="0"/>
              <a:t>一个分割式窗体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6029" y="2019910"/>
            <a:ext cx="1580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/>
              <a:t>打开数据表后</a:t>
            </a:r>
            <a:endParaRPr lang="en-US" altLang="zh-CN" sz="1600" dirty="0" smtClean="0"/>
          </a:p>
          <a:p>
            <a:pPr algn="l"/>
            <a:r>
              <a:rPr lang="zh-CN" altLang="en-US" sz="1600" dirty="0"/>
              <a:t>单击</a:t>
            </a:r>
          </a:p>
        </p:txBody>
      </p:sp>
      <p:cxnSp>
        <p:nvCxnSpPr>
          <p:cNvPr id="7" name="直接连接符 6"/>
          <p:cNvCxnSpPr/>
          <p:nvPr/>
        </p:nvCxnSpPr>
        <p:spPr bwMode="auto">
          <a:xfrm flipH="1">
            <a:off x="4203617" y="2389787"/>
            <a:ext cx="1512000" cy="0"/>
          </a:xfrm>
          <a:prstGeom prst="lin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1981106" y="5698759"/>
            <a:ext cx="83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9824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500313" y="2518283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2509713" y="3805321"/>
            <a:ext cx="312420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1595313" y="4956343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519173" y="164586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8320416" flipH="1">
            <a:off x="2528572" y="2908730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gray">
          <a:xfrm rot="18320416" flipH="1">
            <a:off x="1537244" y="4123322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637869" y="2597201"/>
            <a:ext cx="25527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步骤二：单击命令按钮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3" y="1319477"/>
            <a:ext cx="232410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步骤一：打开数据表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599485" y="3897019"/>
            <a:ext cx="24003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步骤三：</a:t>
            </a:r>
            <a:r>
              <a:rPr lang="zh-CN" altLang="zh-CN" dirty="0" smtClean="0">
                <a:solidFill>
                  <a:srgbClr val="FF0000"/>
                </a:solidFill>
              </a:rPr>
              <a:t>查看窗体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730117" y="5032543"/>
            <a:ext cx="2233863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步骤四：</a:t>
            </a:r>
            <a:r>
              <a:rPr lang="zh-CN" altLang="zh-CN" dirty="0">
                <a:solidFill>
                  <a:srgbClr val="FF0000"/>
                </a:solidFill>
              </a:rPr>
              <a:t>保存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2630842" y="4491121"/>
            <a:ext cx="510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zh-CN" altLang="zh-CN" dirty="0"/>
              <a:t>在“窗体视图”下查看创建的窗体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00313" y="3158674"/>
            <a:ext cx="55130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ea typeface="黑体" pitchFamily="49" charset="-122"/>
              </a:rPr>
              <a:t>单击</a:t>
            </a:r>
            <a:r>
              <a:rPr lang="zh-CN" altLang="zh-CN" dirty="0"/>
              <a:t>“窗体”按钮</a:t>
            </a:r>
            <a:r>
              <a:rPr lang="en-US" altLang="zh-CN" dirty="0"/>
              <a:t> </a:t>
            </a:r>
            <a:r>
              <a:rPr lang="zh-CN" altLang="zh-CN" dirty="0" smtClean="0"/>
              <a:t>、“多个项目”</a:t>
            </a:r>
            <a:r>
              <a:rPr lang="zh-CN" altLang="zh-CN" dirty="0"/>
              <a:t>按钮</a:t>
            </a:r>
            <a:r>
              <a:rPr lang="en-US" altLang="zh-CN" dirty="0"/>
              <a:t> </a:t>
            </a:r>
            <a:r>
              <a:rPr lang="zh-CN" altLang="en-US" dirty="0" smtClean="0"/>
              <a:t>、</a:t>
            </a:r>
            <a:r>
              <a:rPr lang="zh-CN" altLang="zh-CN" dirty="0" smtClean="0"/>
              <a:t>“数据表”按钮</a:t>
            </a:r>
            <a:r>
              <a:rPr lang="zh-CN" altLang="en-US" dirty="0" smtClean="0"/>
              <a:t>或</a:t>
            </a:r>
            <a:r>
              <a:rPr lang="zh-CN" altLang="zh-CN" dirty="0"/>
              <a:t>“分割窗体”按钮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2074613" y="5536035"/>
            <a:ext cx="634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单击“保存”按钮</a:t>
            </a:r>
            <a:r>
              <a:rPr lang="en-US" altLang="zh-CN" dirty="0"/>
              <a:t> </a:t>
            </a:r>
            <a:r>
              <a:rPr lang="zh-CN" altLang="zh-CN" dirty="0"/>
              <a:t>，在“另存为”对话框中输入窗体名称</a:t>
            </a:r>
            <a:endParaRPr lang="zh-CN" altLang="en-US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175865" y="1897229"/>
            <a:ext cx="36820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zh-CN" dirty="0"/>
              <a:t>打开</a:t>
            </a:r>
            <a:r>
              <a:rPr lang="zh-CN" altLang="zh-CN" dirty="0" smtClean="0"/>
              <a:t>作为数据源</a:t>
            </a:r>
            <a:r>
              <a:rPr lang="zh-CN" altLang="zh-CN" dirty="0"/>
              <a:t>的数据表或查询，使其成为当前数据表或查询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162725" y="99104"/>
            <a:ext cx="4013140" cy="3705901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6.2.2</a:t>
            </a:r>
            <a:r>
              <a:rPr lang="zh-CN" altLang="zh-CN" dirty="0"/>
              <a:t>为当前数据表或查询创建</a:t>
            </a:r>
            <a:r>
              <a:rPr lang="zh-CN" altLang="zh-CN" dirty="0" smtClean="0"/>
              <a:t>窗体</a:t>
            </a:r>
            <a:endParaRPr lang="en-US" altLang="zh-CN" dirty="0" smtClean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6.2.3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使用向导创建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6.2.4</a:t>
            </a:r>
            <a:r>
              <a:rPr lang="zh-CN" altLang="zh-CN" dirty="0"/>
              <a:t>创建分割式</a:t>
            </a:r>
            <a:r>
              <a:rPr lang="zh-CN" altLang="zh-CN" dirty="0" smtClean="0"/>
              <a:t>窗体</a:t>
            </a:r>
            <a:endParaRPr lang="en-US" altLang="zh-CN" dirty="0" smtClean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6.2.5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创建自定义窗体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6.2.6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创建数据透视表窗体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6.2.7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创建数据透视图窗体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6.2.8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创建主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  <p:sp>
        <p:nvSpPr>
          <p:cNvPr id="33" name="TextBox 32">
            <a:hlinkClick r:id="rId2" action="ppaction://hlinksldjump"/>
          </p:cNvPr>
          <p:cNvSpPr txBox="1"/>
          <p:nvPr/>
        </p:nvSpPr>
        <p:spPr>
          <a:xfrm>
            <a:off x="7537623" y="624377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4479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381659" y="1800788"/>
            <a:ext cx="26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14855" r="21062" b="36705"/>
          <a:stretch/>
        </p:blipFill>
        <p:spPr bwMode="auto">
          <a:xfrm>
            <a:off x="1269182" y="4561741"/>
            <a:ext cx="4947217" cy="228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530417"/>
          </a:xfrm>
        </p:spPr>
        <p:txBody>
          <a:bodyPr/>
          <a:lstStyle/>
          <a:p>
            <a:pPr algn="l"/>
            <a:r>
              <a:rPr lang="en-US" altLang="zh-CN" sz="2800" dirty="0"/>
              <a:t>6.2.5</a:t>
            </a:r>
            <a:r>
              <a:rPr lang="zh-CN" altLang="zh-CN" sz="2800" dirty="0"/>
              <a:t>创建自定义</a:t>
            </a:r>
            <a:r>
              <a:rPr lang="zh-CN" altLang="zh-CN" sz="2800" dirty="0" smtClean="0"/>
              <a:t>窗体</a:t>
            </a:r>
            <a:endParaRPr lang="zh-CN" altLang="en-US" sz="2800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" r="60027" b="83107"/>
          <a:stretch>
            <a:fillRect/>
          </a:stretch>
        </p:blipFill>
        <p:spPr bwMode="auto">
          <a:xfrm>
            <a:off x="-935" y="619323"/>
            <a:ext cx="3853991" cy="76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7" b="40567"/>
          <a:stretch>
            <a:fillRect/>
          </a:stretch>
        </p:blipFill>
        <p:spPr bwMode="auto">
          <a:xfrm>
            <a:off x="3918847" y="619323"/>
            <a:ext cx="2533211" cy="225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1" t="20316" r="41878" b="25607"/>
          <a:stretch>
            <a:fillRect/>
          </a:stretch>
        </p:blipFill>
        <p:spPr bwMode="auto">
          <a:xfrm>
            <a:off x="2038804" y="1462621"/>
            <a:ext cx="2254221" cy="176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20520" r="42558" b="27168"/>
          <a:stretch>
            <a:fillRect/>
          </a:stretch>
        </p:blipFill>
        <p:spPr bwMode="auto">
          <a:xfrm>
            <a:off x="269362" y="2832979"/>
            <a:ext cx="2229982" cy="178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20615" r="42419" b="24413"/>
          <a:stretch>
            <a:fillRect/>
          </a:stretch>
        </p:blipFill>
        <p:spPr bwMode="auto">
          <a:xfrm>
            <a:off x="2632658" y="2875144"/>
            <a:ext cx="2072429" cy="168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21213" r="42599" b="25607"/>
          <a:stretch>
            <a:fillRect/>
          </a:stretch>
        </p:blipFill>
        <p:spPr bwMode="auto">
          <a:xfrm>
            <a:off x="4826281" y="2854062"/>
            <a:ext cx="2145146" cy="170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2038804" y="2593265"/>
            <a:ext cx="756000" cy="288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sz="1400" kern="100" dirty="0" smtClean="0">
                <a:effectLst/>
                <a:latin typeface="Times New Roman"/>
                <a:ea typeface="宋体"/>
              </a:rPr>
              <a:t>删除</a:t>
            </a: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照片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8" name="AutoShape 12"/>
          <p:cNvCxnSpPr>
            <a:cxnSpLocks noChangeShapeType="1"/>
          </p:cNvCxnSpPr>
          <p:nvPr/>
        </p:nvCxnSpPr>
        <p:spPr bwMode="auto">
          <a:xfrm flipH="1" flipV="1">
            <a:off x="2295168" y="2469586"/>
            <a:ext cx="53341" cy="1236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3147822" y="2531425"/>
            <a:ext cx="1332000" cy="23330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调整位置和大小</a:t>
            </a:r>
          </a:p>
        </p:txBody>
      </p:sp>
      <p:cxnSp>
        <p:nvCxnSpPr>
          <p:cNvPr id="20" name="AutoShape 14"/>
          <p:cNvCxnSpPr>
            <a:cxnSpLocks noChangeShapeType="1"/>
          </p:cNvCxnSpPr>
          <p:nvPr/>
        </p:nvCxnSpPr>
        <p:spPr bwMode="auto">
          <a:xfrm flipH="1" flipV="1">
            <a:off x="2993455" y="2593265"/>
            <a:ext cx="154367" cy="5200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4896398" y="1255988"/>
            <a:ext cx="341870" cy="15249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4052724" y="866757"/>
            <a:ext cx="341870" cy="31200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>
            <a:off x="2579655" y="789381"/>
            <a:ext cx="341870" cy="46660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935772" y="3957947"/>
            <a:ext cx="1359396" cy="44341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⑤拖曳出矩形框以</a:t>
            </a:r>
            <a:r>
              <a:rPr lang="zh-CN" sz="1400" kern="100" dirty="0" smtClean="0">
                <a:effectLst/>
                <a:latin typeface="Times New Roman"/>
                <a:ea typeface="宋体"/>
              </a:rPr>
              <a:t>选中</a:t>
            </a: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框内控件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5" name="AutoShape 19"/>
          <p:cNvCxnSpPr>
            <a:cxnSpLocks noChangeShapeType="1"/>
          </p:cNvCxnSpPr>
          <p:nvPr/>
        </p:nvCxnSpPr>
        <p:spPr bwMode="auto">
          <a:xfrm flipV="1">
            <a:off x="1481308" y="3811782"/>
            <a:ext cx="0" cy="1461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2991838" y="679054"/>
            <a:ext cx="194777" cy="17146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8600" indent="-228600" algn="just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5043864" y="1175878"/>
            <a:ext cx="194777" cy="17146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8600" indent="-228600" algn="just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5140849" y="1725405"/>
            <a:ext cx="194777" cy="17146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8600" indent="-228600" algn="just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30" name="AutoShape 11"/>
          <p:cNvSpPr>
            <a:spLocks noChangeArrowheads="1"/>
          </p:cNvSpPr>
          <p:nvPr/>
        </p:nvSpPr>
        <p:spPr bwMode="auto">
          <a:xfrm>
            <a:off x="2344064" y="6448072"/>
            <a:ext cx="935898" cy="25227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⑥右对齐</a:t>
            </a:r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>
            <a:off x="3281657" y="4813158"/>
            <a:ext cx="686164" cy="307089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zh-CN" sz="1400" kern="100" dirty="0" smtClean="0">
                <a:effectLst/>
                <a:latin typeface="Times New Roman"/>
                <a:ea typeface="宋体"/>
              </a:rPr>
              <a:t>⑦</a:t>
            </a: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选择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4262792" y="5743892"/>
            <a:ext cx="914077" cy="12086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en-US" sz="1400" kern="100">
                <a:effectLst/>
                <a:latin typeface="Times New Roman"/>
                <a:ea typeface="宋体"/>
              </a:rPr>
              <a:t> </a:t>
            </a:r>
            <a:endParaRPr lang="zh-CN" sz="1400" kern="100">
              <a:effectLst/>
              <a:latin typeface="Times New Roman"/>
              <a:ea typeface="宋体"/>
            </a:endParaRPr>
          </a:p>
        </p:txBody>
      </p:sp>
      <p:sp>
        <p:nvSpPr>
          <p:cNvPr id="41" name="AutoShape 11"/>
          <p:cNvSpPr>
            <a:spLocks noChangeArrowheads="1"/>
          </p:cNvSpPr>
          <p:nvPr/>
        </p:nvSpPr>
        <p:spPr bwMode="auto">
          <a:xfrm>
            <a:off x="2372920" y="1221237"/>
            <a:ext cx="287720" cy="108219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600" kern="100" dirty="0" smtClean="0">
                <a:effectLst/>
                <a:latin typeface="Times New Roman"/>
                <a:ea typeface="宋体"/>
              </a:rPr>
              <a:t>①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2" name="AutoShape 11"/>
          <p:cNvSpPr>
            <a:spLocks noChangeArrowheads="1"/>
          </p:cNvSpPr>
          <p:nvPr/>
        </p:nvSpPr>
        <p:spPr bwMode="auto">
          <a:xfrm>
            <a:off x="5255837" y="1306342"/>
            <a:ext cx="684764" cy="2118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600" kern="100" dirty="0" smtClean="0">
                <a:effectLst/>
                <a:latin typeface="Times New Roman"/>
                <a:ea typeface="宋体"/>
              </a:rPr>
              <a:t>②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3" name="AutoShape 11"/>
          <p:cNvSpPr>
            <a:spLocks noChangeArrowheads="1"/>
          </p:cNvSpPr>
          <p:nvPr/>
        </p:nvSpPr>
        <p:spPr bwMode="auto">
          <a:xfrm>
            <a:off x="5592741" y="1593483"/>
            <a:ext cx="405135" cy="11947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600" kern="100" dirty="0" smtClean="0">
                <a:effectLst/>
                <a:latin typeface="Times New Roman"/>
                <a:ea typeface="宋体"/>
              </a:rPr>
              <a:t>③双击字段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4" name="AutoShape 11"/>
          <p:cNvSpPr>
            <a:spLocks noChangeArrowheads="1"/>
          </p:cNvSpPr>
          <p:nvPr/>
        </p:nvSpPr>
        <p:spPr bwMode="auto">
          <a:xfrm>
            <a:off x="2919100" y="2789323"/>
            <a:ext cx="302268" cy="17076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600" kern="100" dirty="0" smtClean="0">
                <a:effectLst/>
                <a:latin typeface="Times New Roman"/>
                <a:ea typeface="宋体"/>
              </a:rPr>
              <a:t>④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4" name="曲线连接符 13"/>
          <p:cNvCxnSpPr>
            <a:cxnSpLocks noChangeShapeType="1"/>
          </p:cNvCxnSpPr>
          <p:nvPr/>
        </p:nvCxnSpPr>
        <p:spPr bwMode="auto">
          <a:xfrm rot="16200000" flipV="1">
            <a:off x="5439023" y="3887410"/>
            <a:ext cx="755095" cy="69897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流程图: 可选过程 14"/>
          <p:cNvSpPr>
            <a:spLocks noChangeArrowheads="1"/>
          </p:cNvSpPr>
          <p:nvPr/>
        </p:nvSpPr>
        <p:spPr bwMode="auto">
          <a:xfrm>
            <a:off x="5777712" y="4614446"/>
            <a:ext cx="2250410" cy="1088436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同时移动：鼠标指向框线指针呈四向箭头时拖曳，同时移动文本框和标签；</a:t>
            </a: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单独移动：鼠标指向左上角控制点拖曳单独移动</a:t>
            </a:r>
            <a:r>
              <a:rPr lang="zh-CN" sz="1400" kern="100" dirty="0" smtClean="0">
                <a:effectLst/>
                <a:latin typeface="Times New Roman"/>
                <a:ea typeface="宋体"/>
              </a:rPr>
              <a:t>；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4405294" y="1112369"/>
            <a:ext cx="475606" cy="2043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2162788" y="1470471"/>
            <a:ext cx="1629097" cy="216000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12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自动产生</a:t>
            </a:r>
            <a:r>
              <a:rPr lang="zh-CN" sz="12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标签</a:t>
            </a:r>
            <a:r>
              <a:rPr lang="zh-CN" sz="12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和文本框</a:t>
            </a:r>
            <a:endParaRPr lang="zh-CN" sz="12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346104" y="1682638"/>
            <a:ext cx="228725" cy="13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2991917" y="1682638"/>
            <a:ext cx="0" cy="13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3802441" y="2051720"/>
            <a:ext cx="12367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3907201" y="5804326"/>
            <a:ext cx="35559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12" y="-756"/>
            <a:ext cx="3015988" cy="237248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/>
          <p:cNvSpPr txBox="1"/>
          <p:nvPr/>
        </p:nvSpPr>
        <p:spPr>
          <a:xfrm>
            <a:off x="5109088" y="161085"/>
            <a:ext cx="111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6.6</a:t>
            </a:r>
            <a:endParaRPr lang="zh-CN" altLang="en-US" dirty="0"/>
          </a:p>
        </p:txBody>
      </p:sp>
      <p:cxnSp>
        <p:nvCxnSpPr>
          <p:cNvPr id="49" name="直接箭头连接符 48"/>
          <p:cNvCxnSpPr/>
          <p:nvPr/>
        </p:nvCxnSpPr>
        <p:spPr>
          <a:xfrm>
            <a:off x="2921525" y="1080224"/>
            <a:ext cx="2145808" cy="7818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 bwMode="auto">
          <a:xfrm>
            <a:off x="1929729" y="3707901"/>
            <a:ext cx="820861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接箭头连接符 51"/>
          <p:cNvCxnSpPr/>
          <p:nvPr/>
        </p:nvCxnSpPr>
        <p:spPr bwMode="auto">
          <a:xfrm>
            <a:off x="3853056" y="3811782"/>
            <a:ext cx="973225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直接箭头连接符 54"/>
          <p:cNvCxnSpPr/>
          <p:nvPr/>
        </p:nvCxnSpPr>
        <p:spPr bwMode="auto">
          <a:xfrm>
            <a:off x="3624994" y="5120247"/>
            <a:ext cx="0" cy="18167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直接箭头连接符 64"/>
          <p:cNvCxnSpPr/>
          <p:nvPr/>
        </p:nvCxnSpPr>
        <p:spPr bwMode="auto">
          <a:xfrm flipV="1">
            <a:off x="2991838" y="2262752"/>
            <a:ext cx="497853" cy="20196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直接箭头连接符 71"/>
          <p:cNvCxnSpPr/>
          <p:nvPr/>
        </p:nvCxnSpPr>
        <p:spPr bwMode="auto">
          <a:xfrm flipV="1">
            <a:off x="2910827" y="6005675"/>
            <a:ext cx="0" cy="410599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直接箭头连接符 75"/>
          <p:cNvCxnSpPr/>
          <p:nvPr/>
        </p:nvCxnSpPr>
        <p:spPr bwMode="auto">
          <a:xfrm flipV="1">
            <a:off x="3165914" y="6280035"/>
            <a:ext cx="756000" cy="15173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xtBox 79"/>
          <p:cNvSpPr txBox="1"/>
          <p:nvPr/>
        </p:nvSpPr>
        <p:spPr>
          <a:xfrm>
            <a:off x="5114877" y="5757861"/>
            <a:ext cx="150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 smtClean="0"/>
              <a:t>缩放模式为拉伸</a:t>
            </a:r>
            <a:endParaRPr lang="zh-CN" alt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7609668" y="6262385"/>
            <a:ext cx="83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729884" y="1813238"/>
            <a:ext cx="1581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添加到窗体</a:t>
            </a:r>
            <a:endParaRPr lang="zh-CN" altLang="en-US" sz="1200" dirty="0"/>
          </a:p>
        </p:txBody>
      </p:sp>
      <p:cxnSp>
        <p:nvCxnSpPr>
          <p:cNvPr id="88" name="直接箭头连接符 87"/>
          <p:cNvCxnSpPr/>
          <p:nvPr/>
        </p:nvCxnSpPr>
        <p:spPr bwMode="auto">
          <a:xfrm flipV="1">
            <a:off x="6514050" y="1518197"/>
            <a:ext cx="1808539" cy="439355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TextBox 91"/>
          <p:cNvSpPr txBox="1"/>
          <p:nvPr/>
        </p:nvSpPr>
        <p:spPr>
          <a:xfrm>
            <a:off x="7300423" y="3561699"/>
            <a:ext cx="119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切换到窗体视图</a:t>
            </a:r>
            <a:endParaRPr lang="zh-CN" altLang="en-US" sz="1400" dirty="0"/>
          </a:p>
        </p:txBody>
      </p:sp>
      <p:sp>
        <p:nvSpPr>
          <p:cNvPr id="93" name="AutoShape 18"/>
          <p:cNvSpPr>
            <a:spLocks noChangeArrowheads="1"/>
          </p:cNvSpPr>
          <p:nvPr/>
        </p:nvSpPr>
        <p:spPr bwMode="auto">
          <a:xfrm>
            <a:off x="2834324" y="3884866"/>
            <a:ext cx="468000" cy="288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zh-CN" sz="1400" kern="100" dirty="0" smtClean="0">
                <a:effectLst/>
                <a:latin typeface="Times New Roman"/>
                <a:ea typeface="宋体"/>
              </a:rPr>
              <a:t>下</a:t>
            </a:r>
            <a:r>
              <a:rPr lang="zh-CN" sz="1400" kern="100" dirty="0">
                <a:effectLst/>
                <a:latin typeface="Times New Roman"/>
                <a:ea typeface="宋体"/>
              </a:rPr>
              <a:t>移</a:t>
            </a:r>
          </a:p>
        </p:txBody>
      </p:sp>
    </p:spTree>
    <p:extLst>
      <p:ext uri="{BB962C8B-B14F-4D97-AF65-F5344CB8AC3E}">
        <p14:creationId xmlns:p14="http://schemas.microsoft.com/office/powerpoint/2010/main" val="39003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7" grpId="0"/>
      <p:bldP spid="19" grpId="0"/>
      <p:bldP spid="21" grpId="0" animBg="1"/>
      <p:bldP spid="22" grpId="0" animBg="1"/>
      <p:bldP spid="23" grpId="0" animBg="1"/>
      <p:bldP spid="24" grpId="0"/>
      <p:bldP spid="30" grpId="0"/>
      <p:bldP spid="31" grpId="0"/>
      <p:bldP spid="32" grpId="0" animBg="1"/>
      <p:bldP spid="41" grpId="0"/>
      <p:bldP spid="42" grpId="0"/>
      <p:bldP spid="43" grpId="0"/>
      <p:bldP spid="44" grpId="0"/>
      <p:bldP spid="15" grpId="0"/>
      <p:bldP spid="8" grpId="0"/>
      <p:bldP spid="8" grpId="1"/>
      <p:bldP spid="80" grpId="0"/>
      <p:bldP spid="81" grpId="0"/>
      <p:bldP spid="83" grpId="0"/>
      <p:bldP spid="92" grpId="0"/>
      <p:bldP spid="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39" name="Freeform 483"/>
          <p:cNvSpPr>
            <a:spLocks/>
          </p:cNvSpPr>
          <p:nvPr/>
        </p:nvSpPr>
        <p:spPr bwMode="gray">
          <a:xfrm>
            <a:off x="2227151" y="1320522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-172530" y="306839"/>
            <a:ext cx="9144000" cy="862013"/>
          </a:xfrm>
        </p:spPr>
        <p:txBody>
          <a:bodyPr/>
          <a:lstStyle/>
          <a:p>
            <a:r>
              <a:rPr lang="zh-CN" altLang="zh-CN" dirty="0"/>
              <a:t>第</a:t>
            </a:r>
            <a:r>
              <a:rPr lang="en-US" altLang="zh-CN" dirty="0"/>
              <a:t>6</a:t>
            </a:r>
            <a:r>
              <a:rPr lang="zh-CN" altLang="zh-CN" dirty="0"/>
              <a:t>章</a:t>
            </a:r>
            <a:r>
              <a:rPr lang="en-US" altLang="zh-CN" dirty="0"/>
              <a:t>  </a:t>
            </a:r>
            <a:r>
              <a:rPr lang="zh-CN" altLang="zh-CN" dirty="0"/>
              <a:t>窗体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</a:t>
            </a:fld>
            <a:endParaRPr lang="en-US" altLang="zh-CN"/>
          </a:p>
        </p:txBody>
      </p:sp>
      <p:sp>
        <p:nvSpPr>
          <p:cNvPr id="199118" name="Text Box 462"/>
          <p:cNvSpPr txBox="1">
            <a:spLocks noChangeArrowheads="1"/>
          </p:cNvSpPr>
          <p:nvPr/>
        </p:nvSpPr>
        <p:spPr bwMode="gray">
          <a:xfrm>
            <a:off x="2250812" y="1402863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/>
              <a:t>6.1 </a:t>
            </a:r>
            <a:r>
              <a:rPr lang="zh-CN" altLang="zh-CN" sz="2400" dirty="0"/>
              <a:t>窗体简介</a:t>
            </a: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2250812" y="1867355"/>
            <a:ext cx="4079122" cy="215255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2" action="ppaction://hlinksldjump"/>
              </a:rPr>
              <a:t>6.1.1 </a:t>
            </a:r>
            <a:r>
              <a:rPr lang="zh-CN" altLang="zh-CN" sz="2000" dirty="0" smtClean="0">
                <a:hlinkClick r:id="rId2" action="ppaction://hlinksldjump"/>
              </a:rPr>
              <a:t>窗体</a:t>
            </a:r>
            <a:r>
              <a:rPr lang="zh-CN" altLang="zh-CN" sz="2000" dirty="0">
                <a:hlinkClick r:id="rId2" action="ppaction://hlinksldjump"/>
              </a:rPr>
              <a:t>的功能</a:t>
            </a:r>
            <a:endParaRPr lang="zh-CN" altLang="zh-CN" sz="2000" dirty="0"/>
          </a:p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3" action="ppaction://hlinksldjump"/>
              </a:rPr>
              <a:t>6.1.2 </a:t>
            </a:r>
            <a:r>
              <a:rPr lang="zh-CN" altLang="zh-CN" sz="2000" dirty="0" smtClean="0">
                <a:hlinkClick r:id="rId3" action="ppaction://hlinksldjump"/>
              </a:rPr>
              <a:t>窗体</a:t>
            </a:r>
            <a:r>
              <a:rPr lang="zh-CN" altLang="zh-CN" sz="2000" dirty="0">
                <a:hlinkClick r:id="rId3" action="ppaction://hlinksldjump"/>
              </a:rPr>
              <a:t>的类型</a:t>
            </a:r>
            <a:endParaRPr lang="zh-CN" altLang="zh-CN" sz="2000" dirty="0"/>
          </a:p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4" action="ppaction://hlinksldjump"/>
              </a:rPr>
              <a:t>6.1.3 </a:t>
            </a:r>
            <a:r>
              <a:rPr lang="zh-CN" altLang="zh-CN" sz="2000" dirty="0" smtClean="0">
                <a:hlinkClick r:id="rId4" action="ppaction://hlinksldjump"/>
              </a:rPr>
              <a:t>窗体</a:t>
            </a:r>
            <a:r>
              <a:rPr lang="zh-CN" altLang="zh-CN" sz="2000" dirty="0">
                <a:hlinkClick r:id="rId4" action="ppaction://hlinksldjump"/>
              </a:rPr>
              <a:t>的视图</a:t>
            </a:r>
            <a:endParaRPr lang="zh-CN" altLang="zh-CN" sz="2000" dirty="0"/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目录页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871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500313" y="2409797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2509713" y="3541855"/>
            <a:ext cx="312420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1595313" y="4692877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519173" y="164586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8320416" flipH="1">
            <a:off x="2528572" y="2800244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gray">
          <a:xfrm rot="18320416" flipH="1">
            <a:off x="1537244" y="3859856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637869" y="2488715"/>
            <a:ext cx="2618974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步骤二：添加字段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3" y="1319477"/>
            <a:ext cx="268673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步骤一：单击命令按钮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599484" y="3633553"/>
            <a:ext cx="2923543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步骤三：调整和</a:t>
            </a:r>
            <a:r>
              <a:rPr lang="zh-CN" altLang="zh-CN" dirty="0" smtClean="0">
                <a:solidFill>
                  <a:srgbClr val="FF0000"/>
                </a:solidFill>
              </a:rPr>
              <a:t>查看窗体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730117" y="4769077"/>
            <a:ext cx="2233863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步骤四：</a:t>
            </a:r>
            <a:r>
              <a:rPr lang="zh-CN" altLang="zh-CN" dirty="0">
                <a:solidFill>
                  <a:srgbClr val="FF0000"/>
                </a:solidFill>
              </a:rPr>
              <a:t>保存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2630841" y="4165663"/>
            <a:ext cx="56297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zh-CN" dirty="0" smtClean="0"/>
              <a:t>调整控件</a:t>
            </a:r>
            <a:r>
              <a:rPr lang="zh-CN" altLang="zh-CN" dirty="0"/>
              <a:t>的大小和</a:t>
            </a:r>
            <a:r>
              <a:rPr lang="zh-CN" altLang="zh-CN" dirty="0" smtClean="0"/>
              <a:t>位置</a:t>
            </a:r>
            <a:r>
              <a:rPr lang="zh-CN" altLang="en-US" dirty="0" smtClean="0"/>
              <a:t>，</a:t>
            </a:r>
            <a:r>
              <a:rPr lang="zh-CN" altLang="zh-CN" dirty="0" smtClean="0"/>
              <a:t>在</a:t>
            </a:r>
            <a:r>
              <a:rPr lang="zh-CN" altLang="zh-CN" dirty="0"/>
              <a:t>“窗体视图”下</a:t>
            </a:r>
            <a:r>
              <a:rPr lang="zh-CN" altLang="zh-CN" dirty="0" smtClean="0"/>
              <a:t>查看窗体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93301" y="3019191"/>
            <a:ext cx="35049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zh-CN" dirty="0" smtClean="0"/>
              <a:t>打开</a:t>
            </a:r>
            <a:r>
              <a:rPr lang="zh-CN" altLang="zh-CN" dirty="0"/>
              <a:t>“字段列表”窗</a:t>
            </a:r>
            <a:r>
              <a:rPr lang="zh-CN" altLang="zh-CN" dirty="0" smtClean="0"/>
              <a:t>格</a:t>
            </a:r>
            <a:r>
              <a:rPr lang="zh-CN" altLang="en-US" dirty="0" smtClean="0"/>
              <a:t>，</a:t>
            </a:r>
            <a:r>
              <a:rPr lang="zh-CN" altLang="zh-CN" dirty="0" smtClean="0"/>
              <a:t>双击字段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873139" y="5288067"/>
            <a:ext cx="287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单击“保存”</a:t>
            </a:r>
            <a:r>
              <a:rPr lang="zh-CN" altLang="zh-CN" dirty="0" smtClean="0"/>
              <a:t>按钮</a:t>
            </a:r>
            <a:endParaRPr lang="zh-CN" altLang="en-US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604211" y="1829152"/>
            <a:ext cx="2658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>
                <a:ea typeface="黑体" pitchFamily="49" charset="-122"/>
              </a:rPr>
              <a:t>单击</a:t>
            </a:r>
            <a:r>
              <a:rPr lang="zh-CN" altLang="zh-CN" dirty="0" smtClean="0"/>
              <a:t>“窗体</a:t>
            </a:r>
            <a:r>
              <a:rPr lang="zh-CN" altLang="en-US" dirty="0" smtClean="0"/>
              <a:t>设计</a:t>
            </a:r>
            <a:r>
              <a:rPr lang="zh-CN" altLang="zh-CN" dirty="0" smtClean="0"/>
              <a:t>”</a:t>
            </a:r>
            <a:r>
              <a:rPr lang="zh-CN" altLang="zh-CN" dirty="0"/>
              <a:t>按钮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137801" y="131347"/>
            <a:ext cx="3184632" cy="33827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6.2.2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为当前数据表或查询创建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6.2.3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使用向导创建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6.2.4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创建分割式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6.2.5</a:t>
            </a:r>
            <a:r>
              <a:rPr lang="zh-CN" altLang="zh-CN" dirty="0"/>
              <a:t>创建自定义窗体</a:t>
            </a:r>
            <a:endParaRPr lang="en-US" altLang="zh-CN" dirty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6.2.6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创建数据透视表窗体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6.2.7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创建数据透视图窗体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6.2.8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创建主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7609668" y="6262385"/>
            <a:ext cx="83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7843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31</a:t>
            </a:fld>
            <a:endParaRPr lang="en-US" altLang="zh-CN"/>
          </a:p>
        </p:txBody>
      </p:sp>
      <p:pic>
        <p:nvPicPr>
          <p:cNvPr id="40" name="图片 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81" y="193063"/>
            <a:ext cx="4136539" cy="318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4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80" y="3648648"/>
            <a:ext cx="6157073" cy="23181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460952" y="3648648"/>
            <a:ext cx="111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样式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590440" y="2465526"/>
            <a:ext cx="111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 smtClean="0"/>
              <a:t>样式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5" name="下箭头 44"/>
          <p:cNvSpPr/>
          <p:nvPr/>
        </p:nvSpPr>
        <p:spPr bwMode="gray">
          <a:xfrm>
            <a:off x="883403" y="2834858"/>
            <a:ext cx="180000" cy="813790"/>
          </a:xfrm>
          <a:prstGeom prst="downArrow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384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320434" y="2619419"/>
            <a:ext cx="26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093" y="-166253"/>
            <a:ext cx="7015335" cy="956668"/>
          </a:xfrm>
        </p:spPr>
        <p:txBody>
          <a:bodyPr/>
          <a:lstStyle/>
          <a:p>
            <a:r>
              <a:rPr lang="en-US" altLang="zh-CN" sz="2800" dirty="0"/>
              <a:t>6.2.6</a:t>
            </a:r>
            <a:r>
              <a:rPr lang="zh-CN" altLang="zh-CN" sz="2800" dirty="0"/>
              <a:t>创建数据透视表</a:t>
            </a:r>
            <a:r>
              <a:rPr lang="zh-CN" altLang="zh-CN" sz="2800" dirty="0" smtClean="0"/>
              <a:t>窗体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32</a:t>
            </a:fld>
            <a:endParaRPr lang="en-US" altLang="zh-CN" dirty="0"/>
          </a:p>
        </p:txBody>
      </p:sp>
      <p:sp>
        <p:nvSpPr>
          <p:cNvPr id="6" name="TextBox 5"/>
          <p:cNvSpPr txBox="1"/>
          <p:nvPr/>
        </p:nvSpPr>
        <p:spPr>
          <a:xfrm>
            <a:off x="2887686" y="5413191"/>
            <a:ext cx="96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6.7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r="56586" b="57146"/>
          <a:stretch>
            <a:fillRect/>
          </a:stretch>
        </p:blipFill>
        <p:spPr bwMode="auto">
          <a:xfrm>
            <a:off x="408177" y="656266"/>
            <a:ext cx="1668937" cy="298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 t="17342" r="32082" b="35550"/>
          <a:stretch>
            <a:fillRect/>
          </a:stretch>
        </p:blipFill>
        <p:spPr bwMode="auto">
          <a:xfrm>
            <a:off x="2287611" y="1423179"/>
            <a:ext cx="3518301" cy="298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t="17696" r="36713" b="41014"/>
          <a:stretch>
            <a:fillRect/>
          </a:stretch>
        </p:blipFill>
        <p:spPr bwMode="auto">
          <a:xfrm>
            <a:off x="5039102" y="656266"/>
            <a:ext cx="3518301" cy="292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748"/>
          <p:cNvSpPr>
            <a:spLocks noChangeArrowheads="1"/>
          </p:cNvSpPr>
          <p:nvPr/>
        </p:nvSpPr>
        <p:spPr bwMode="auto">
          <a:xfrm>
            <a:off x="1308223" y="3313502"/>
            <a:ext cx="800889" cy="28658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cxnSp>
        <p:nvCxnSpPr>
          <p:cNvPr id="15" name="AutoShape 750"/>
          <p:cNvCxnSpPr>
            <a:cxnSpLocks noChangeShapeType="1"/>
          </p:cNvCxnSpPr>
          <p:nvPr/>
        </p:nvCxnSpPr>
        <p:spPr bwMode="auto">
          <a:xfrm flipH="1">
            <a:off x="6976674" y="1427216"/>
            <a:ext cx="689627" cy="12916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直接箭头连接符 8"/>
          <p:cNvCxnSpPr/>
          <p:nvPr/>
        </p:nvCxnSpPr>
        <p:spPr>
          <a:xfrm flipH="1" flipV="1">
            <a:off x="2368872" y="2526534"/>
            <a:ext cx="1526838" cy="4591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2911191" y="1753790"/>
            <a:ext cx="992625" cy="7494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3011312" y="1652997"/>
            <a:ext cx="884086" cy="6943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4062578" y="2201759"/>
            <a:ext cx="1042924" cy="18366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0" t="19962" r="52673" b="43562"/>
          <a:stretch>
            <a:fillRect/>
          </a:stretch>
        </p:blipFill>
        <p:spPr bwMode="auto">
          <a:xfrm>
            <a:off x="0" y="4235281"/>
            <a:ext cx="2878957" cy="262271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903816" y="4299382"/>
            <a:ext cx="3843120" cy="230832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85750" lvl="0" indent="-285750" algn="l">
              <a:buFont typeface="Arial" pitchFamily="34" charset="0"/>
              <a:buChar char="•"/>
            </a:pPr>
            <a:r>
              <a:rPr lang="zh-CN" altLang="zh-CN" sz="1600" dirty="0"/>
              <a:t>“户籍地”为行字段：拖曳至窗体</a:t>
            </a:r>
            <a:r>
              <a:rPr lang="zh-CN" altLang="zh-CN" sz="1600" dirty="0" smtClean="0"/>
              <a:t>左侧（提示区域）；</a:t>
            </a:r>
            <a:endParaRPr lang="zh-CN" altLang="zh-CN" sz="1600" dirty="0"/>
          </a:p>
          <a:p>
            <a:pPr marL="285750" lvl="0" indent="-285750" algn="l">
              <a:buFont typeface="Arial" pitchFamily="34" charset="0"/>
              <a:buChar char="•"/>
            </a:pPr>
            <a:r>
              <a:rPr lang="zh-CN" altLang="zh-CN" sz="1600" dirty="0"/>
              <a:t>“院系”为列字段：拖曳至窗体</a:t>
            </a:r>
            <a:r>
              <a:rPr lang="zh-CN" altLang="zh-CN" sz="1600" dirty="0" smtClean="0"/>
              <a:t>顶部（提示区域）；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zh-CN" altLang="zh-CN" sz="1600" dirty="0" smtClean="0"/>
              <a:t>“姓名”为明细字段：拖曳至窗体中部；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zh-CN" altLang="zh-CN" sz="1600" dirty="0" smtClean="0"/>
              <a:t>“性别”</a:t>
            </a:r>
            <a:r>
              <a:rPr lang="zh-CN" altLang="zh-CN" sz="1600" dirty="0"/>
              <a:t>为筛选字段：拖曳至窗体左上角；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zh-CN" altLang="zh-CN" sz="1600" dirty="0"/>
              <a:t>“学号”为汇总字段：拖曳至透视表右侧“无汇总信息”栏中</a:t>
            </a:r>
            <a:endParaRPr lang="zh-CN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9132" y="3712061"/>
            <a:ext cx="148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 smtClean="0"/>
              <a:t>打开数据表</a:t>
            </a:r>
            <a:endParaRPr lang="en-US" altLang="zh-CN" sz="1400" dirty="0" smtClean="0"/>
          </a:p>
          <a:p>
            <a:pPr algn="r"/>
            <a:r>
              <a:rPr lang="zh-CN" altLang="en-US" sz="1400" dirty="0"/>
              <a:t>单击</a:t>
            </a:r>
          </a:p>
        </p:txBody>
      </p:sp>
      <p:cxnSp>
        <p:nvCxnSpPr>
          <p:cNvPr id="21" name="直接箭头连接符 20"/>
          <p:cNvCxnSpPr/>
          <p:nvPr/>
        </p:nvCxnSpPr>
        <p:spPr bwMode="auto">
          <a:xfrm flipV="1">
            <a:off x="1439478" y="3643191"/>
            <a:ext cx="238193" cy="39524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接箭头连接符 23"/>
          <p:cNvCxnSpPr/>
          <p:nvPr/>
        </p:nvCxnSpPr>
        <p:spPr bwMode="auto">
          <a:xfrm flipH="1">
            <a:off x="2911192" y="3456793"/>
            <a:ext cx="3887060" cy="1626651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7609668" y="6262385"/>
            <a:ext cx="83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6465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 animBg="1"/>
      <p:bldP spid="19" grpId="0" animBg="1"/>
      <p:bldP spid="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2800" dirty="0"/>
              <a:t>数据透视表窗体的修改和显示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33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1036352" y="1099019"/>
            <a:ext cx="7521051" cy="4470508"/>
            <a:chOff x="0" y="0"/>
            <a:chExt cx="4238625" cy="2077720"/>
          </a:xfrm>
        </p:grpSpPr>
        <p:grpSp>
          <p:nvGrpSpPr>
            <p:cNvPr id="6" name="组合 5"/>
            <p:cNvGrpSpPr/>
            <p:nvPr/>
          </p:nvGrpSpPr>
          <p:grpSpPr>
            <a:xfrm>
              <a:off x="0" y="0"/>
              <a:ext cx="4238625" cy="2077720"/>
              <a:chOff x="0" y="0"/>
              <a:chExt cx="4238625" cy="2077967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0" y="0"/>
                <a:ext cx="4238625" cy="2069465"/>
                <a:chOff x="0" y="-144780"/>
                <a:chExt cx="4238625" cy="2069465"/>
              </a:xfrm>
            </p:grpSpPr>
            <p:grpSp>
              <p:nvGrpSpPr>
                <p:cNvPr id="14" name="Group 37"/>
                <p:cNvGrpSpPr>
                  <a:grpSpLocks/>
                </p:cNvGrpSpPr>
                <p:nvPr/>
              </p:nvGrpSpPr>
              <p:grpSpPr bwMode="auto">
                <a:xfrm>
                  <a:off x="0" y="-144780"/>
                  <a:ext cx="4238625" cy="2069465"/>
                  <a:chOff x="2429" y="10513"/>
                  <a:chExt cx="6675" cy="3259"/>
                </a:xfrm>
              </p:grpSpPr>
              <p:pic>
                <p:nvPicPr>
                  <p:cNvPr id="17" name="图片 1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365" t="19737" r="51785" b="29984"/>
                  <a:stretch>
                    <a:fillRect/>
                  </a:stretch>
                </p:blipFill>
                <p:spPr bwMode="auto">
                  <a:xfrm>
                    <a:off x="2429" y="10741"/>
                    <a:ext cx="2415" cy="27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8" name="图片 17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6772" t="22299" r="29108" b="31622"/>
                  <a:stretch>
                    <a:fillRect/>
                  </a:stretch>
                </p:blipFill>
                <p:spPr bwMode="auto">
                  <a:xfrm>
                    <a:off x="5026" y="10741"/>
                    <a:ext cx="1485" cy="30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" name="图片 18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047" t="20940" r="52362" b="43182"/>
                  <a:stretch>
                    <a:fillRect/>
                  </a:stretch>
                </p:blipFill>
                <p:spPr bwMode="auto">
                  <a:xfrm>
                    <a:off x="6662" y="11639"/>
                    <a:ext cx="2442" cy="20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" name="图片 19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3" y="10513"/>
                    <a:ext cx="1269" cy="12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5" name="圆角矩形 14"/>
                <p:cNvSpPr/>
                <p:nvPr/>
              </p:nvSpPr>
              <p:spPr>
                <a:xfrm>
                  <a:off x="808689" y="1136393"/>
                  <a:ext cx="528555" cy="151218"/>
                </a:xfrm>
                <a:prstGeom prst="roundRect">
                  <a:avLst/>
                </a:prstGeom>
                <a:no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0"/>
                    </a:spcAft>
                  </a:pPr>
                  <a:r>
                    <a:rPr lang="zh-CN" sz="1400" kern="100">
                      <a:solidFill>
                        <a:srgbClr val="000000"/>
                      </a:solidFill>
                      <a:effectLst/>
                      <a:latin typeface="Times New Roman"/>
                      <a:ea typeface="宋体"/>
                    </a:rPr>
                    <a:t>快捷菜单</a:t>
                  </a:r>
                  <a:endParaRPr lang="zh-CN" sz="1400" kern="100">
                    <a:effectLst/>
                    <a:latin typeface="Times New Roman"/>
                    <a:ea typeface="宋体"/>
                  </a:endParaRPr>
                </a:p>
              </p:txBody>
            </p:sp>
            <p:cxnSp>
              <p:nvCxnSpPr>
                <p:cNvPr id="16" name="直接箭头连接符 15"/>
                <p:cNvCxnSpPr/>
                <p:nvPr/>
              </p:nvCxnSpPr>
              <p:spPr>
                <a:xfrm flipH="1" flipV="1">
                  <a:off x="702978" y="1030682"/>
                  <a:ext cx="190280" cy="10571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圆角矩形 8"/>
              <p:cNvSpPr/>
              <p:nvPr/>
            </p:nvSpPr>
            <p:spPr>
              <a:xfrm>
                <a:off x="2077221" y="1622664"/>
                <a:ext cx="581410" cy="455303"/>
              </a:xfrm>
              <a:prstGeom prst="roundRect">
                <a:avLst>
                  <a:gd name="adj" fmla="val 7174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3037805" y="1109495"/>
                <a:ext cx="338275" cy="285420"/>
              </a:xfrm>
              <a:prstGeom prst="round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500"/>
                  </a:lnSpc>
                  <a:spcAft>
                    <a:spcPts val="0"/>
                  </a:spcAft>
                </a:pPr>
                <a:r>
                  <a:rPr lang="zh-CN" sz="14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单击</a:t>
                </a:r>
                <a:r>
                  <a:rPr lang="en-US" sz="14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/>
                </a:r>
                <a:br>
                  <a:rPr lang="en-US" sz="14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</a:br>
                <a:r>
                  <a:rPr lang="zh-CN" sz="14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隐藏</a:t>
                </a:r>
                <a:endParaRPr lang="zh-CN" sz="1400" kern="100" dirty="0">
                  <a:effectLst/>
                  <a:latin typeface="Times New Roman"/>
                  <a:ea typeface="宋体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3266469" y="243135"/>
                <a:ext cx="274849" cy="151130"/>
              </a:xfrm>
              <a:prstGeom prst="round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sz="14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选择</a:t>
                </a:r>
                <a:endParaRPr lang="zh-CN" sz="1400" kern="100" dirty="0">
                  <a:effectLst/>
                  <a:latin typeface="Times New Roman"/>
                  <a:ea typeface="宋体"/>
                </a:endParaRPr>
              </a:p>
            </p:txBody>
          </p:sp>
          <p:cxnSp>
            <p:nvCxnSpPr>
              <p:cNvPr id="12" name="直接箭头连接符 11"/>
              <p:cNvCxnSpPr/>
              <p:nvPr/>
            </p:nvCxnSpPr>
            <p:spPr>
              <a:xfrm flipV="1">
                <a:off x="2862243" y="607838"/>
                <a:ext cx="73997" cy="1071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箭头连接符 12"/>
              <p:cNvCxnSpPr/>
              <p:nvPr/>
            </p:nvCxnSpPr>
            <p:spPr>
              <a:xfrm flipH="1" flipV="1">
                <a:off x="3086761" y="142710"/>
                <a:ext cx="206625" cy="1036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箭头连接符 6"/>
            <p:cNvCxnSpPr/>
            <p:nvPr/>
          </p:nvCxnSpPr>
          <p:spPr>
            <a:xfrm flipH="1">
              <a:off x="2959907" y="1194534"/>
              <a:ext cx="12156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35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6.2.7</a:t>
            </a:r>
            <a:r>
              <a:rPr lang="zh-CN" altLang="zh-CN" sz="2800" dirty="0"/>
              <a:t>创建数据透视图</a:t>
            </a:r>
            <a:r>
              <a:rPr lang="zh-CN" altLang="zh-CN" sz="2800" dirty="0" smtClean="0"/>
              <a:t>窗体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34</a:t>
            </a:fld>
            <a:endParaRPr lang="en-US" altLang="zh-CN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88048" y="1166268"/>
            <a:ext cx="5566635" cy="3966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7686" y="5413191"/>
            <a:ext cx="96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 smtClean="0"/>
              <a:t>6.8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795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712922"/>
          </a:xfrm>
        </p:spPr>
        <p:txBody>
          <a:bodyPr/>
          <a:lstStyle/>
          <a:p>
            <a:r>
              <a:rPr lang="en-US" altLang="zh-CN" sz="2800" dirty="0"/>
              <a:t>6.2.7</a:t>
            </a:r>
            <a:r>
              <a:rPr lang="zh-CN" altLang="zh-CN" sz="2800" dirty="0"/>
              <a:t>创建数据透视图</a:t>
            </a:r>
            <a:r>
              <a:rPr lang="zh-CN" altLang="zh-CN" sz="2800" dirty="0" smtClean="0"/>
              <a:t>窗体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35</a:t>
            </a:fld>
            <a:endParaRPr lang="en-US" altLang="zh-CN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1" t="20316" r="1805" b="2901"/>
          <a:stretch>
            <a:fillRect/>
          </a:stretch>
        </p:blipFill>
        <p:spPr bwMode="auto">
          <a:xfrm>
            <a:off x="3125132" y="860772"/>
            <a:ext cx="5242588" cy="31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0" t="5" r="56268" b="57634"/>
          <a:stretch>
            <a:fillRect/>
          </a:stretch>
        </p:blipFill>
        <p:spPr bwMode="auto">
          <a:xfrm>
            <a:off x="876469" y="876215"/>
            <a:ext cx="2082316" cy="264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20232" r="1192" b="6068"/>
          <a:stretch>
            <a:fillRect/>
          </a:stretch>
        </p:blipFill>
        <p:spPr bwMode="auto">
          <a:xfrm>
            <a:off x="345627" y="4001721"/>
            <a:ext cx="4855524" cy="285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7" t="67174" r="51513" b="12163"/>
          <a:stretch/>
        </p:blipFill>
        <p:spPr bwMode="auto">
          <a:xfrm>
            <a:off x="334911" y="5429860"/>
            <a:ext cx="1373884" cy="12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755"/>
          <p:cNvSpPr>
            <a:spLocks noChangeArrowheads="1"/>
          </p:cNvSpPr>
          <p:nvPr/>
        </p:nvSpPr>
        <p:spPr bwMode="auto">
          <a:xfrm>
            <a:off x="2232982" y="2997943"/>
            <a:ext cx="725803" cy="21521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cxnSp>
        <p:nvCxnSpPr>
          <p:cNvPr id="18" name="AutoShape 757"/>
          <p:cNvCxnSpPr>
            <a:cxnSpLocks noChangeShapeType="1"/>
          </p:cNvCxnSpPr>
          <p:nvPr/>
        </p:nvCxnSpPr>
        <p:spPr bwMode="auto">
          <a:xfrm flipH="1">
            <a:off x="766227" y="6778529"/>
            <a:ext cx="78971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AutoShape 758"/>
          <p:cNvSpPr>
            <a:spLocks noChangeArrowheads="1"/>
          </p:cNvSpPr>
          <p:nvPr/>
        </p:nvSpPr>
        <p:spPr bwMode="auto">
          <a:xfrm>
            <a:off x="1573016" y="6710994"/>
            <a:ext cx="736309" cy="22040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34" y="1077228"/>
            <a:ext cx="1473856" cy="2571359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3263199" y="979827"/>
            <a:ext cx="2690997" cy="847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3822309" y="1077230"/>
            <a:ext cx="2131888" cy="4990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6115399" y="2004155"/>
            <a:ext cx="1916161" cy="4812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3888089" y="2535274"/>
            <a:ext cx="2066108" cy="1354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5144" y="3512072"/>
            <a:ext cx="148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 smtClean="0"/>
              <a:t>打开数据表</a:t>
            </a:r>
            <a:endParaRPr lang="en-US" altLang="zh-CN" sz="1400" dirty="0" smtClean="0"/>
          </a:p>
          <a:p>
            <a:pPr algn="r"/>
            <a:r>
              <a:rPr lang="zh-CN" altLang="en-US" sz="1400" dirty="0"/>
              <a:t>单击</a:t>
            </a:r>
          </a:p>
        </p:txBody>
      </p:sp>
      <p:cxnSp>
        <p:nvCxnSpPr>
          <p:cNvPr id="21" name="直接箭头连接符 20"/>
          <p:cNvCxnSpPr/>
          <p:nvPr/>
        </p:nvCxnSpPr>
        <p:spPr bwMode="auto">
          <a:xfrm flipV="1">
            <a:off x="2152386" y="3212599"/>
            <a:ext cx="273020" cy="67085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图片 21"/>
          <p:cNvPicPr/>
          <p:nvPr/>
        </p:nvPicPr>
        <p:blipFill>
          <a:blip r:embed="rId7"/>
          <a:stretch>
            <a:fillRect/>
          </a:stretch>
        </p:blipFill>
        <p:spPr>
          <a:xfrm>
            <a:off x="5102054" y="4095573"/>
            <a:ext cx="3942849" cy="2733853"/>
          </a:xfrm>
          <a:prstGeom prst="rect">
            <a:avLst/>
          </a:prstGeom>
        </p:spPr>
      </p:pic>
      <p:sp>
        <p:nvSpPr>
          <p:cNvPr id="23" name="AutoShape 758"/>
          <p:cNvSpPr>
            <a:spLocks noChangeArrowheads="1"/>
          </p:cNvSpPr>
          <p:nvPr/>
        </p:nvSpPr>
        <p:spPr bwMode="auto">
          <a:xfrm>
            <a:off x="774715" y="6122955"/>
            <a:ext cx="736309" cy="22040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选择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6" name="直接箭头连接符 25"/>
          <p:cNvCxnSpPr/>
          <p:nvPr/>
        </p:nvCxnSpPr>
        <p:spPr bwMode="auto">
          <a:xfrm>
            <a:off x="1708795" y="6122955"/>
            <a:ext cx="3684615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8772041" y="6062678"/>
            <a:ext cx="2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下一张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090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3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/>
          <p:nvPr/>
        </p:nvPicPr>
        <p:blipFill>
          <a:blip r:embed="rId2"/>
          <a:stretch>
            <a:fillRect/>
          </a:stretch>
        </p:blipFill>
        <p:spPr>
          <a:xfrm>
            <a:off x="366199" y="1730350"/>
            <a:ext cx="4347150" cy="27806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844821"/>
          </a:xfrm>
        </p:spPr>
        <p:txBody>
          <a:bodyPr/>
          <a:lstStyle/>
          <a:p>
            <a:r>
              <a:rPr lang="zh-CN" altLang="zh-CN" sz="2800" dirty="0" smtClean="0"/>
              <a:t>数据</a:t>
            </a:r>
            <a:r>
              <a:rPr lang="zh-CN" altLang="zh-CN" sz="2800" dirty="0"/>
              <a:t>透视图</a:t>
            </a:r>
            <a:r>
              <a:rPr lang="zh-CN" altLang="zh-CN" sz="2800" dirty="0" smtClean="0"/>
              <a:t>窗体</a:t>
            </a:r>
            <a:r>
              <a:rPr lang="zh-CN" altLang="en-US" sz="2800" dirty="0" smtClean="0"/>
              <a:t>的修改和显示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36</a:t>
            </a:fld>
            <a:endParaRPr lang="en-US" altLang="zh-CN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2" t="16185" r="10767" b="35548"/>
          <a:stretch>
            <a:fillRect/>
          </a:stretch>
        </p:blipFill>
        <p:spPr bwMode="auto">
          <a:xfrm>
            <a:off x="3233400" y="1704344"/>
            <a:ext cx="1425808" cy="229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22108" r="902" b="3499"/>
          <a:stretch>
            <a:fillRect/>
          </a:stretch>
        </p:blipFill>
        <p:spPr bwMode="auto">
          <a:xfrm>
            <a:off x="4728846" y="2340244"/>
            <a:ext cx="4357490" cy="358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22" y="4359745"/>
            <a:ext cx="866067" cy="143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1" t="33868" r="44953" b="33690"/>
          <a:stretch/>
        </p:blipFill>
        <p:spPr bwMode="auto">
          <a:xfrm>
            <a:off x="1773177" y="1220484"/>
            <a:ext cx="1401075" cy="3120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圆角矩形 22"/>
          <p:cNvSpPr/>
          <p:nvPr/>
        </p:nvSpPr>
        <p:spPr>
          <a:xfrm>
            <a:off x="1781003" y="1220484"/>
            <a:ext cx="1048496" cy="35805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>
            <a:off x="2829853" y="1476304"/>
            <a:ext cx="407174" cy="4164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10"/>
          <p:cNvGrpSpPr>
            <a:grpSpLocks/>
          </p:cNvGrpSpPr>
          <p:nvPr/>
        </p:nvGrpSpPr>
        <p:grpSpPr bwMode="auto">
          <a:xfrm>
            <a:off x="0" y="837488"/>
            <a:ext cx="1827212" cy="704003"/>
            <a:chOff x="4397" y="1430"/>
            <a:chExt cx="1005" cy="960"/>
          </a:xfrm>
        </p:grpSpPr>
        <p:sp>
          <p:nvSpPr>
            <p:cNvPr id="34" name="AutoShape 11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D5E0E5">
                    <a:gamma/>
                    <a:shade val="66275"/>
                    <a:invGamma/>
                  </a:srgbClr>
                </a:gs>
                <a:gs pos="50000">
                  <a:srgbClr val="D5E0E5"/>
                </a:gs>
                <a:gs pos="100000">
                  <a:srgbClr val="D5E0E5">
                    <a:gamma/>
                    <a:shade val="66275"/>
                    <a:invGamma/>
                  </a:srgbClr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AutoShape 12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DDDDDD">
                          <a:gamma/>
                          <a:shade val="6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6" name="Rectangle 16"/>
          <p:cNvSpPr>
            <a:spLocks noChangeArrowheads="1"/>
          </p:cNvSpPr>
          <p:nvPr/>
        </p:nvSpPr>
        <p:spPr bwMode="gray">
          <a:xfrm>
            <a:off x="-63877" y="1022047"/>
            <a:ext cx="1836737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000" dirty="0" smtClean="0">
                <a:solidFill>
                  <a:srgbClr val="333333"/>
                </a:solidFill>
                <a:ea typeface="宋体" charset="-122"/>
              </a:rPr>
              <a:t>修改图表类型</a:t>
            </a:r>
            <a:endParaRPr lang="en-US" altLang="zh-CN" sz="2000" dirty="0">
              <a:solidFill>
                <a:srgbClr val="333333"/>
              </a:solidFill>
              <a:ea typeface="宋体" charset="-122"/>
            </a:endParaRPr>
          </a:p>
        </p:txBody>
      </p:sp>
      <p:grpSp>
        <p:nvGrpSpPr>
          <p:cNvPr id="37" name="Group 10"/>
          <p:cNvGrpSpPr>
            <a:grpSpLocks/>
          </p:cNvGrpSpPr>
          <p:nvPr/>
        </p:nvGrpSpPr>
        <p:grpSpPr bwMode="auto">
          <a:xfrm>
            <a:off x="2829499" y="5385265"/>
            <a:ext cx="1827212" cy="704003"/>
            <a:chOff x="4397" y="1430"/>
            <a:chExt cx="1005" cy="960"/>
          </a:xfrm>
        </p:grpSpPr>
        <p:sp>
          <p:nvSpPr>
            <p:cNvPr id="38" name="AutoShape 11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D5E0E5">
                    <a:gamma/>
                    <a:shade val="66275"/>
                    <a:invGamma/>
                  </a:srgbClr>
                </a:gs>
                <a:gs pos="50000">
                  <a:srgbClr val="D5E0E5"/>
                </a:gs>
                <a:gs pos="100000">
                  <a:srgbClr val="D5E0E5">
                    <a:gamma/>
                    <a:shade val="66275"/>
                    <a:invGamma/>
                  </a:srgbClr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AutoShape 12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DDDDDD">
                          <a:gamma/>
                          <a:shade val="6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0" name="Rectangle 16"/>
          <p:cNvSpPr>
            <a:spLocks noChangeArrowheads="1"/>
          </p:cNvSpPr>
          <p:nvPr/>
        </p:nvSpPr>
        <p:spPr bwMode="gray">
          <a:xfrm>
            <a:off x="2765622" y="5569824"/>
            <a:ext cx="1836737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zh-CN" sz="2000" dirty="0"/>
              <a:t>选择显示方式</a:t>
            </a:r>
            <a:endParaRPr lang="en-US" altLang="zh-CN" sz="2000" dirty="0">
              <a:solidFill>
                <a:srgbClr val="333333"/>
              </a:solidFill>
              <a:ea typeface="宋体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641" y="2247009"/>
            <a:ext cx="265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在图表上右击</a:t>
            </a:r>
            <a:endParaRPr lang="zh-CN" altLang="en-US" dirty="0"/>
          </a:p>
        </p:txBody>
      </p:sp>
      <p:cxnSp>
        <p:nvCxnSpPr>
          <p:cNvPr id="41" name="AutoShape 757"/>
          <p:cNvCxnSpPr>
            <a:cxnSpLocks noChangeShapeType="1"/>
          </p:cNvCxnSpPr>
          <p:nvPr/>
        </p:nvCxnSpPr>
        <p:spPr bwMode="auto">
          <a:xfrm flipH="1">
            <a:off x="5074739" y="5853140"/>
            <a:ext cx="78971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2" name="AutoShape 758"/>
          <p:cNvSpPr>
            <a:spLocks noChangeArrowheads="1"/>
          </p:cNvSpPr>
          <p:nvPr/>
        </p:nvSpPr>
        <p:spPr bwMode="auto">
          <a:xfrm>
            <a:off x="5881528" y="5785605"/>
            <a:ext cx="736309" cy="22040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3" name="AutoShape 758"/>
          <p:cNvSpPr>
            <a:spLocks noChangeArrowheads="1"/>
          </p:cNvSpPr>
          <p:nvPr/>
        </p:nvSpPr>
        <p:spPr bwMode="auto">
          <a:xfrm>
            <a:off x="5074739" y="4906950"/>
            <a:ext cx="736309" cy="22040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选择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5622" y="1200839"/>
            <a:ext cx="74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</a:t>
            </a:r>
            <a:endParaRPr lang="zh-CN" altLang="en-US" dirty="0"/>
          </a:p>
        </p:txBody>
      </p:sp>
      <p:cxnSp>
        <p:nvCxnSpPr>
          <p:cNvPr id="8" name="直接箭头连接符 7"/>
          <p:cNvCxnSpPr/>
          <p:nvPr/>
        </p:nvCxnSpPr>
        <p:spPr bwMode="auto">
          <a:xfrm>
            <a:off x="3946304" y="2780983"/>
            <a:ext cx="1128435" cy="56319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AutoShape 758"/>
          <p:cNvSpPr>
            <a:spLocks noChangeArrowheads="1"/>
          </p:cNvSpPr>
          <p:nvPr/>
        </p:nvSpPr>
        <p:spPr bwMode="auto">
          <a:xfrm>
            <a:off x="3971888" y="2820128"/>
            <a:ext cx="736309" cy="22040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选择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45" name="AutoShape 757"/>
          <p:cNvCxnSpPr>
            <a:cxnSpLocks noChangeShapeType="1"/>
          </p:cNvCxnSpPr>
          <p:nvPr/>
        </p:nvCxnSpPr>
        <p:spPr bwMode="auto">
          <a:xfrm flipV="1">
            <a:off x="8931091" y="4341484"/>
            <a:ext cx="155245" cy="3390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6" name="AutoShape 758"/>
          <p:cNvSpPr>
            <a:spLocks noChangeArrowheads="1"/>
          </p:cNvSpPr>
          <p:nvPr/>
        </p:nvSpPr>
        <p:spPr bwMode="auto">
          <a:xfrm>
            <a:off x="8810905" y="4773475"/>
            <a:ext cx="368154" cy="704777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09668" y="6262385"/>
            <a:ext cx="83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738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0" grpId="0"/>
      <p:bldP spid="5" grpId="0"/>
      <p:bldP spid="42" grpId="0"/>
      <p:bldP spid="43" grpId="0"/>
      <p:bldP spid="6" grpId="0"/>
      <p:bldP spid="44" grpId="0"/>
      <p:bldP spid="46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500313" y="2409797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2509713" y="3495361"/>
            <a:ext cx="312420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1595313" y="5142319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519173" y="164586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8320416" flipH="1">
            <a:off x="2528572" y="2800244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gray">
          <a:xfrm rot="18320416" flipH="1">
            <a:off x="1537244" y="4231808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637869" y="2488715"/>
            <a:ext cx="25527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步骤二：单击命令按钮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3" y="1319477"/>
            <a:ext cx="232410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步骤一：打开数据表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599485" y="3587059"/>
            <a:ext cx="24003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步骤三：</a:t>
            </a:r>
            <a:r>
              <a:rPr lang="zh-CN" altLang="zh-CN" dirty="0" smtClean="0">
                <a:solidFill>
                  <a:srgbClr val="FF0000"/>
                </a:solidFill>
              </a:rPr>
              <a:t>查看窗体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730117" y="5218519"/>
            <a:ext cx="2233863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步骤四：</a:t>
            </a:r>
            <a:r>
              <a:rPr lang="zh-CN" altLang="zh-CN" dirty="0">
                <a:solidFill>
                  <a:srgbClr val="FF0000"/>
                </a:solidFill>
              </a:rPr>
              <a:t>保存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2509713" y="4167955"/>
            <a:ext cx="5105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zh-CN" altLang="en-US" dirty="0" smtClean="0"/>
              <a:t>拖曳</a:t>
            </a:r>
            <a:r>
              <a:rPr lang="zh-CN" altLang="zh-CN" dirty="0" smtClean="0"/>
              <a:t>字段</a:t>
            </a:r>
            <a:r>
              <a:rPr lang="zh-CN" altLang="en-US" dirty="0" smtClean="0"/>
              <a:t>至适当位置</a:t>
            </a:r>
            <a:r>
              <a:rPr lang="zh-CN" altLang="zh-CN" dirty="0" smtClean="0"/>
              <a:t>，</a:t>
            </a:r>
            <a:r>
              <a:rPr lang="zh-CN" altLang="en-US" dirty="0" smtClean="0"/>
              <a:t>作为</a:t>
            </a:r>
            <a:r>
              <a:rPr lang="zh-CN" altLang="zh-CN" dirty="0" smtClean="0"/>
              <a:t>行</a:t>
            </a:r>
            <a:r>
              <a:rPr lang="zh-CN" altLang="zh-CN" dirty="0"/>
              <a:t>字段、列字段、筛选字段、汇总和明细</a:t>
            </a:r>
            <a:r>
              <a:rPr lang="zh-CN" altLang="zh-CN" dirty="0" smtClean="0"/>
              <a:t>字段</a:t>
            </a:r>
            <a:r>
              <a:rPr lang="zh-CN" altLang="en-US" dirty="0" smtClean="0"/>
              <a:t>（透视图为</a:t>
            </a:r>
            <a:r>
              <a:rPr lang="zh-CN" altLang="zh-CN" dirty="0" smtClean="0"/>
              <a:t>分类</a:t>
            </a:r>
            <a:r>
              <a:rPr lang="zh-CN" altLang="zh-CN" dirty="0"/>
              <a:t>字段、系列字段、数据字段和筛选字段</a:t>
            </a:r>
            <a:r>
              <a:rPr lang="zh-CN" altLang="en-US" dirty="0" smtClean="0"/>
              <a:t>）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00313" y="3096682"/>
            <a:ext cx="55130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ea typeface="黑体" pitchFamily="49" charset="-122"/>
              </a:rPr>
              <a:t>单击</a:t>
            </a:r>
            <a:r>
              <a:rPr lang="zh-CN" altLang="zh-CN" dirty="0"/>
              <a:t>“数据透视表”</a:t>
            </a:r>
            <a:r>
              <a:rPr lang="zh-CN" altLang="zh-CN" dirty="0" smtClean="0"/>
              <a:t>按钮</a:t>
            </a:r>
            <a:r>
              <a:rPr lang="zh-CN" altLang="en-US" dirty="0" smtClean="0"/>
              <a:t>、</a:t>
            </a:r>
            <a:r>
              <a:rPr lang="zh-CN" altLang="zh-CN" dirty="0"/>
              <a:t> </a:t>
            </a:r>
            <a:r>
              <a:rPr lang="zh-CN" altLang="zh-CN" dirty="0" smtClean="0"/>
              <a:t>“数据透视</a:t>
            </a:r>
            <a:r>
              <a:rPr lang="zh-CN" altLang="en-US" dirty="0" smtClean="0"/>
              <a:t>图</a:t>
            </a:r>
            <a:r>
              <a:rPr lang="zh-CN" altLang="zh-CN" dirty="0" smtClean="0"/>
              <a:t>”</a:t>
            </a:r>
            <a:r>
              <a:rPr lang="zh-CN" altLang="zh-CN" dirty="0"/>
              <a:t>按钮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891790" y="5753007"/>
            <a:ext cx="634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单击“保存”</a:t>
            </a:r>
            <a:r>
              <a:rPr lang="zh-CN" altLang="zh-CN" dirty="0" smtClean="0"/>
              <a:t>按钮</a:t>
            </a:r>
            <a:endParaRPr lang="zh-CN" altLang="en-US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175865" y="1897229"/>
            <a:ext cx="3682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zh-CN" dirty="0"/>
              <a:t>打开</a:t>
            </a:r>
            <a:r>
              <a:rPr lang="zh-CN" altLang="zh-CN" dirty="0" smtClean="0"/>
              <a:t>作为数据源</a:t>
            </a:r>
            <a:r>
              <a:rPr lang="zh-CN" altLang="zh-CN" dirty="0"/>
              <a:t>的数据表或</a:t>
            </a:r>
            <a:r>
              <a:rPr lang="zh-CN" altLang="zh-CN" dirty="0" smtClean="0"/>
              <a:t>查询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36008" y="84853"/>
            <a:ext cx="3184632" cy="33827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6.2.2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为当前数据表或查询创建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6.2.3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使用向导创建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6.2.4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创建分割式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6.2.5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创建自定义窗体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6.2.6</a:t>
            </a:r>
            <a:r>
              <a:rPr lang="zh-CN" altLang="zh-CN" dirty="0"/>
              <a:t>创建数据透视表窗体</a:t>
            </a:r>
            <a:endParaRPr lang="en-US" altLang="zh-CN" dirty="0"/>
          </a:p>
          <a:p>
            <a:pPr algn="l">
              <a:lnSpc>
                <a:spcPct val="150000"/>
              </a:lnSpc>
            </a:pPr>
            <a:r>
              <a:rPr lang="en-US" altLang="zh-CN" dirty="0"/>
              <a:t>6.2.7</a:t>
            </a:r>
            <a:r>
              <a:rPr lang="zh-CN" altLang="zh-CN" dirty="0"/>
              <a:t>创建数据透视图窗体</a:t>
            </a:r>
            <a:endParaRPr lang="en-US" altLang="zh-CN" dirty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6.2.8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创建主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  <p:sp>
        <p:nvSpPr>
          <p:cNvPr id="33" name="TextBox 32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712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6.2.8</a:t>
            </a:r>
            <a:r>
              <a:rPr lang="zh-CN" altLang="zh-CN" sz="3200" dirty="0"/>
              <a:t>创建主</a:t>
            </a:r>
            <a:r>
              <a:rPr lang="en-US" altLang="zh-CN" sz="3200" dirty="0"/>
              <a:t>/</a:t>
            </a:r>
            <a:r>
              <a:rPr lang="zh-CN" altLang="zh-CN" sz="3200" dirty="0"/>
              <a:t>子</a:t>
            </a:r>
            <a:r>
              <a:rPr lang="zh-CN" altLang="zh-CN" sz="3200" dirty="0" smtClean="0"/>
              <a:t>窗体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38</a:t>
            </a:fld>
            <a:endParaRPr lang="en-US" altLang="zh-CN"/>
          </a:p>
        </p:txBody>
      </p:sp>
      <p:pic>
        <p:nvPicPr>
          <p:cNvPr id="5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59" y="1472585"/>
            <a:ext cx="5204955" cy="39363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87686" y="5413191"/>
            <a:ext cx="96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 smtClean="0"/>
              <a:t>6.9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77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" y="1661801"/>
            <a:ext cx="4544522" cy="294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圆角矩形 66"/>
          <p:cNvSpPr/>
          <p:nvPr/>
        </p:nvSpPr>
        <p:spPr bwMode="gray">
          <a:xfrm>
            <a:off x="2971442" y="4277336"/>
            <a:ext cx="684000" cy="180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2215027" y="4196250"/>
            <a:ext cx="1038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1"/>
            <a:ext cx="8686800" cy="511443"/>
          </a:xfrm>
        </p:spPr>
        <p:txBody>
          <a:bodyPr/>
          <a:lstStyle/>
          <a:p>
            <a:r>
              <a:rPr lang="en-US" altLang="zh-CN" sz="2800" dirty="0" smtClean="0"/>
              <a:t>1 </a:t>
            </a:r>
            <a:r>
              <a:rPr lang="zh-CN" altLang="zh-CN" sz="2800" dirty="0" smtClean="0"/>
              <a:t>用</a:t>
            </a:r>
            <a:r>
              <a:rPr lang="zh-CN" altLang="zh-CN" sz="2800" dirty="0"/>
              <a:t>向导创建</a:t>
            </a:r>
            <a:r>
              <a:rPr lang="zh-CN" altLang="zh-CN" sz="2800" dirty="0" smtClean="0"/>
              <a:t>主</a:t>
            </a:r>
            <a:r>
              <a:rPr lang="en-US" altLang="zh-CN" sz="2800" dirty="0"/>
              <a:t>/</a:t>
            </a:r>
            <a:r>
              <a:rPr lang="zh-CN" altLang="zh-CN" sz="2800" dirty="0"/>
              <a:t>子</a:t>
            </a:r>
            <a:r>
              <a:rPr lang="zh-CN" altLang="zh-CN" sz="2800" dirty="0" smtClean="0"/>
              <a:t>窗体</a:t>
            </a:r>
            <a:r>
              <a:rPr lang="zh-CN" altLang="en-US" sz="1600" dirty="0" smtClean="0"/>
              <a:t>（之一）</a:t>
            </a:r>
            <a:endParaRPr lang="zh-CN" altLang="en-US" sz="16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3762617" y="6245224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39</a:t>
            </a:fld>
            <a:endParaRPr lang="en-US" altLang="zh-CN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5740" r="60252" b="86316"/>
          <a:stretch>
            <a:fillRect/>
          </a:stretch>
        </p:blipFill>
        <p:spPr bwMode="auto">
          <a:xfrm>
            <a:off x="5159889" y="546338"/>
            <a:ext cx="2432797" cy="69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41" y="3977019"/>
            <a:ext cx="4444309" cy="286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8" t="24500" r="26714" b="58472"/>
          <a:stretch>
            <a:fillRect/>
          </a:stretch>
        </p:blipFill>
        <p:spPr bwMode="auto">
          <a:xfrm>
            <a:off x="581311" y="546338"/>
            <a:ext cx="4469239" cy="8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763"/>
          <p:cNvSpPr>
            <a:spLocks noChangeArrowheads="1"/>
          </p:cNvSpPr>
          <p:nvPr/>
        </p:nvSpPr>
        <p:spPr bwMode="auto">
          <a:xfrm>
            <a:off x="6711594" y="546338"/>
            <a:ext cx="809110" cy="249141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31" name="AutoShape 764"/>
          <p:cNvSpPr>
            <a:spLocks noChangeArrowheads="1"/>
          </p:cNvSpPr>
          <p:nvPr/>
        </p:nvSpPr>
        <p:spPr bwMode="auto">
          <a:xfrm>
            <a:off x="125822" y="2678738"/>
            <a:ext cx="930436" cy="248462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32" name="AutoShape 765"/>
          <p:cNvSpPr>
            <a:spLocks noChangeArrowheads="1"/>
          </p:cNvSpPr>
          <p:nvPr/>
        </p:nvSpPr>
        <p:spPr bwMode="auto">
          <a:xfrm>
            <a:off x="3266949" y="4987303"/>
            <a:ext cx="919567" cy="249481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546806" y="1566126"/>
            <a:ext cx="509452" cy="36389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①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996160" y="3889874"/>
            <a:ext cx="534317" cy="38746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②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2" name="直接箭头连接符 11"/>
          <p:cNvCxnSpPr>
            <a:stCxn id="30" idx="1"/>
          </p:cNvCxnSpPr>
          <p:nvPr/>
        </p:nvCxnSpPr>
        <p:spPr>
          <a:xfrm flipH="1">
            <a:off x="2734034" y="670909"/>
            <a:ext cx="3977560" cy="1077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37036" y="1354350"/>
            <a:ext cx="1615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建立</a:t>
            </a:r>
            <a:r>
              <a:rPr lang="zh-CN" altLang="en-US" sz="1400" dirty="0" smtClean="0"/>
              <a:t>表关系</a:t>
            </a:r>
            <a:endParaRPr lang="zh-CN" alt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7296347" y="513680"/>
            <a:ext cx="96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25430" y="6453241"/>
            <a:ext cx="1012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</a:t>
            </a:r>
          </a:p>
        </p:txBody>
      </p:sp>
      <p:sp>
        <p:nvSpPr>
          <p:cNvPr id="52" name="圆角矩形 51"/>
          <p:cNvSpPr/>
          <p:nvPr/>
        </p:nvSpPr>
        <p:spPr bwMode="gray">
          <a:xfrm>
            <a:off x="6111688" y="6513005"/>
            <a:ext cx="720000" cy="196686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841533" y="2643545"/>
            <a:ext cx="1073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选择表</a:t>
            </a:r>
            <a:endParaRPr lang="zh-CN" altLang="en-US" sz="1400" dirty="0"/>
          </a:p>
        </p:txBody>
      </p:sp>
      <p:sp>
        <p:nvSpPr>
          <p:cNvPr id="62" name="左箭头 61"/>
          <p:cNvSpPr/>
          <p:nvPr/>
        </p:nvSpPr>
        <p:spPr bwMode="gray">
          <a:xfrm flipH="1">
            <a:off x="1056258" y="3213049"/>
            <a:ext cx="536673" cy="180000"/>
          </a:xfrm>
          <a:prstGeom prst="leftArrow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4316567" y="4929007"/>
            <a:ext cx="1127010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 smtClean="0"/>
              <a:t>再次选择表</a:t>
            </a:r>
            <a:endParaRPr lang="zh-CN" altLang="en-US" sz="1400" dirty="0"/>
          </a:p>
        </p:txBody>
      </p:sp>
      <p:sp>
        <p:nvSpPr>
          <p:cNvPr id="64" name="左箭头 63"/>
          <p:cNvSpPr/>
          <p:nvPr/>
        </p:nvSpPr>
        <p:spPr bwMode="gray">
          <a:xfrm flipH="1">
            <a:off x="4143083" y="5536052"/>
            <a:ext cx="687923" cy="151707"/>
          </a:xfrm>
          <a:prstGeom prst="leftArrow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39" y="1595140"/>
            <a:ext cx="4144335" cy="268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405877" y="3697297"/>
            <a:ext cx="96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</a:t>
            </a:r>
          </a:p>
        </p:txBody>
      </p:sp>
      <p:sp>
        <p:nvSpPr>
          <p:cNvPr id="54" name="圆角矩形 53"/>
          <p:cNvSpPr/>
          <p:nvPr/>
        </p:nvSpPr>
        <p:spPr bwMode="gray">
          <a:xfrm>
            <a:off x="7550218" y="3968017"/>
            <a:ext cx="684000" cy="180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33" name="AutoShape 766"/>
          <p:cNvSpPr>
            <a:spLocks noChangeArrowheads="1"/>
          </p:cNvSpPr>
          <p:nvPr/>
        </p:nvSpPr>
        <p:spPr bwMode="auto">
          <a:xfrm>
            <a:off x="4991857" y="2169759"/>
            <a:ext cx="1116000" cy="1440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5330941" y="1499507"/>
            <a:ext cx="509452" cy="36389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550218" y="6309363"/>
            <a:ext cx="103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下一张</a:t>
            </a:r>
          </a:p>
        </p:txBody>
      </p:sp>
    </p:spTree>
    <p:extLst>
      <p:ext uri="{BB962C8B-B14F-4D97-AF65-F5344CB8AC3E}">
        <p14:creationId xmlns:p14="http://schemas.microsoft.com/office/powerpoint/2010/main" val="9589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9" grpId="0"/>
      <p:bldP spid="30" grpId="0" animBg="1"/>
      <p:bldP spid="31" grpId="0" animBg="1"/>
      <p:bldP spid="32" grpId="0" animBg="1"/>
      <p:bldP spid="28" grpId="0"/>
      <p:bldP spid="24" grpId="0"/>
      <p:bldP spid="47" grpId="0"/>
      <p:bldP spid="47" grpId="1"/>
      <p:bldP spid="48" grpId="0"/>
      <p:bldP spid="51" grpId="0"/>
      <p:bldP spid="52" grpId="0" animBg="1"/>
      <p:bldP spid="61" grpId="0"/>
      <p:bldP spid="62" grpId="0" animBg="1"/>
      <p:bldP spid="63" grpId="0" animBg="1"/>
      <p:bldP spid="63" grpId="1" animBg="1"/>
      <p:bldP spid="64" grpId="0" animBg="1"/>
      <p:bldP spid="53" grpId="0"/>
      <p:bldP spid="54" grpId="0" animBg="1"/>
      <p:bldP spid="33" grpId="0" animBg="1"/>
      <p:bldP spid="20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6614" y="387826"/>
            <a:ext cx="913793" cy="4896526"/>
          </a:xfrm>
        </p:spPr>
        <p:txBody>
          <a:bodyPr/>
          <a:lstStyle/>
          <a:p>
            <a:r>
              <a:rPr lang="en-US" altLang="zh-CN" sz="2400" dirty="0" smtClean="0"/>
              <a:t>6.1.1</a:t>
            </a:r>
            <a:br>
              <a:rPr lang="en-US" altLang="zh-CN" sz="2400" dirty="0" smtClean="0"/>
            </a:b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功能</a:t>
            </a:r>
            <a:endParaRPr lang="zh-CN" altLang="en-US" sz="36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3314582" y="6245224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4</a:t>
            </a:fld>
            <a:endParaRPr lang="en-US" altLang="zh-CN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2531287" y="3071288"/>
            <a:ext cx="5336024" cy="1171767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gray">
          <a:xfrm>
            <a:off x="2531287" y="4313913"/>
            <a:ext cx="5336024" cy="1129169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2531287" y="5479762"/>
            <a:ext cx="5336024" cy="12676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Rectangle 174"/>
          <p:cNvSpPr>
            <a:spLocks noChangeArrowheads="1"/>
          </p:cNvSpPr>
          <p:nvPr/>
        </p:nvSpPr>
        <p:spPr bwMode="gray">
          <a:xfrm>
            <a:off x="1594662" y="3071288"/>
            <a:ext cx="1673994" cy="11717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Rectangle 175"/>
          <p:cNvSpPr>
            <a:spLocks noChangeArrowheads="1"/>
          </p:cNvSpPr>
          <p:nvPr/>
        </p:nvSpPr>
        <p:spPr bwMode="gray">
          <a:xfrm>
            <a:off x="1594662" y="4313913"/>
            <a:ext cx="1673994" cy="112916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Rectangle 176"/>
          <p:cNvSpPr>
            <a:spLocks noChangeArrowheads="1"/>
          </p:cNvSpPr>
          <p:nvPr/>
        </p:nvSpPr>
        <p:spPr bwMode="gray">
          <a:xfrm>
            <a:off x="1594662" y="5479762"/>
            <a:ext cx="1673994" cy="12676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Rectangle 178"/>
          <p:cNvSpPr>
            <a:spLocks noChangeArrowheads="1"/>
          </p:cNvSpPr>
          <p:nvPr/>
        </p:nvSpPr>
        <p:spPr bwMode="white">
          <a:xfrm>
            <a:off x="1712137" y="3252263"/>
            <a:ext cx="1335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FFFF"/>
                </a:solidFill>
                <a:ea typeface="宋体" charset="-122"/>
              </a:rPr>
              <a:t>功能（</a:t>
            </a:r>
            <a:r>
              <a:rPr lang="en-US" altLang="zh-CN" dirty="0" smtClean="0">
                <a:solidFill>
                  <a:srgbClr val="FFFFFF"/>
                </a:solidFill>
                <a:ea typeface="宋体" charset="-122"/>
              </a:rPr>
              <a:t>1</a:t>
            </a:r>
            <a:r>
              <a:rPr lang="zh-CN" altLang="en-US" dirty="0" smtClean="0">
                <a:solidFill>
                  <a:srgbClr val="FFFFFF"/>
                </a:solidFill>
                <a:ea typeface="宋体" charset="-122"/>
              </a:rPr>
              <a:t>）</a:t>
            </a:r>
            <a:endParaRPr lang="en-US" altLang="zh-CN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3" name="Rectangle 179"/>
          <p:cNvSpPr>
            <a:spLocks noChangeArrowheads="1"/>
          </p:cNvSpPr>
          <p:nvPr/>
        </p:nvSpPr>
        <p:spPr bwMode="white">
          <a:xfrm>
            <a:off x="1680387" y="4529813"/>
            <a:ext cx="1426416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ea typeface="宋体" charset="-122"/>
              </a:rPr>
              <a:t>功能</a:t>
            </a:r>
            <a:r>
              <a:rPr lang="zh-CN" altLang="en-US" dirty="0" smtClean="0">
                <a:solidFill>
                  <a:srgbClr val="FFFFFF"/>
                </a:solidFill>
                <a:ea typeface="宋体" charset="-122"/>
              </a:rPr>
              <a:t>（</a:t>
            </a:r>
            <a:r>
              <a:rPr lang="en-US" altLang="zh-CN" dirty="0" smtClean="0">
                <a:solidFill>
                  <a:srgbClr val="FFFFFF"/>
                </a:solidFill>
                <a:ea typeface="宋体" charset="-122"/>
              </a:rPr>
              <a:t>2</a:t>
            </a:r>
            <a:r>
              <a:rPr lang="zh-CN" altLang="en-US" dirty="0" smtClean="0">
                <a:solidFill>
                  <a:srgbClr val="FFFFFF"/>
                </a:solidFill>
                <a:ea typeface="宋体" charset="-122"/>
              </a:rPr>
              <a:t>）</a:t>
            </a:r>
            <a:endParaRPr lang="en-US" altLang="zh-CN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4" name="Rectangle 180"/>
          <p:cNvSpPr>
            <a:spLocks noChangeArrowheads="1"/>
          </p:cNvSpPr>
          <p:nvPr/>
        </p:nvSpPr>
        <p:spPr bwMode="white">
          <a:xfrm>
            <a:off x="1566087" y="5686138"/>
            <a:ext cx="175349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ea typeface="宋体" charset="-122"/>
              </a:rPr>
              <a:t>功能</a:t>
            </a:r>
            <a:r>
              <a:rPr lang="zh-CN" altLang="en-US" dirty="0" smtClean="0">
                <a:solidFill>
                  <a:srgbClr val="FFFFFF"/>
                </a:solidFill>
                <a:ea typeface="宋体" charset="-122"/>
              </a:rPr>
              <a:t>（</a:t>
            </a:r>
            <a:r>
              <a:rPr lang="en-US" altLang="zh-CN" dirty="0" smtClean="0">
                <a:solidFill>
                  <a:srgbClr val="FFFFFF"/>
                </a:solidFill>
                <a:ea typeface="宋体" charset="-122"/>
              </a:rPr>
              <a:t>3</a:t>
            </a:r>
            <a:r>
              <a:rPr lang="zh-CN" altLang="en-US" dirty="0" smtClean="0">
                <a:solidFill>
                  <a:srgbClr val="FFFFFF"/>
                </a:solidFill>
                <a:ea typeface="宋体" charset="-122"/>
              </a:rPr>
              <a:t>）</a:t>
            </a:r>
            <a:endParaRPr lang="en-US" altLang="zh-CN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5" name="Rectangle 181"/>
          <p:cNvSpPr>
            <a:spLocks noChangeArrowheads="1"/>
          </p:cNvSpPr>
          <p:nvPr/>
        </p:nvSpPr>
        <p:spPr bwMode="auto">
          <a:xfrm>
            <a:off x="3319579" y="3085337"/>
            <a:ext cx="4365560" cy="105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600"/>
              </a:lnSpc>
            </a:pPr>
            <a:r>
              <a:rPr lang="zh-CN" altLang="zh-CN" dirty="0"/>
              <a:t>提供了一个友好的操作界面，使用户能直观、方便地查看和编辑数据库中的数据，包括进行数据的添加、修改和删除等操作</a:t>
            </a:r>
            <a:endParaRPr lang="en-US" altLang="zh-CN" b="0" dirty="0">
              <a:ea typeface="宋体" charset="-122"/>
            </a:endParaRPr>
          </a:p>
        </p:txBody>
      </p:sp>
      <p:sp>
        <p:nvSpPr>
          <p:cNvPr id="16" name="Rectangle 182"/>
          <p:cNvSpPr>
            <a:spLocks noChangeArrowheads="1"/>
          </p:cNvSpPr>
          <p:nvPr/>
        </p:nvSpPr>
        <p:spPr bwMode="auto">
          <a:xfrm>
            <a:off x="3319579" y="4375349"/>
            <a:ext cx="4365560" cy="1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500"/>
              </a:lnSpc>
            </a:pPr>
            <a:r>
              <a:rPr lang="zh-CN" altLang="zh-CN" dirty="0"/>
              <a:t>能将数据库中的各种对象整合成一个数据库应用系统，通过用户在窗体界面上的操作，控制应用程序的运行流程</a:t>
            </a:r>
            <a:endParaRPr lang="en-US" altLang="zh-CN" dirty="0"/>
          </a:p>
        </p:txBody>
      </p:sp>
      <p:sp>
        <p:nvSpPr>
          <p:cNvPr id="17" name="Rectangle 183"/>
          <p:cNvSpPr>
            <a:spLocks noChangeArrowheads="1"/>
          </p:cNvSpPr>
          <p:nvPr/>
        </p:nvSpPr>
        <p:spPr bwMode="auto">
          <a:xfrm>
            <a:off x="3268656" y="5715605"/>
            <a:ext cx="4365560" cy="7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zh-CN" altLang="zh-CN" dirty="0"/>
              <a:t>在数据库系统中使用窗体操作能增加数据库的</a:t>
            </a:r>
            <a:r>
              <a:rPr lang="zh-CN" altLang="zh-CN" dirty="0" smtClean="0"/>
              <a:t>安全性</a:t>
            </a:r>
            <a:endParaRPr lang="zh-CN" altLang="en-US" dirty="0"/>
          </a:p>
        </p:txBody>
      </p:sp>
      <p:pic>
        <p:nvPicPr>
          <p:cNvPr id="19" name="图片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17" y="448887"/>
            <a:ext cx="3880567" cy="25034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436" y="448887"/>
            <a:ext cx="29813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1"/>
            <a:ext cx="8686800" cy="511443"/>
          </a:xfrm>
        </p:spPr>
        <p:txBody>
          <a:bodyPr/>
          <a:lstStyle/>
          <a:p>
            <a:r>
              <a:rPr lang="en-US" altLang="zh-CN" sz="2800" dirty="0" smtClean="0"/>
              <a:t>1 </a:t>
            </a:r>
            <a:r>
              <a:rPr lang="zh-CN" altLang="zh-CN" sz="2800" dirty="0" smtClean="0"/>
              <a:t>用</a:t>
            </a:r>
            <a:r>
              <a:rPr lang="zh-CN" altLang="zh-CN" sz="2800" dirty="0"/>
              <a:t>向导创建</a:t>
            </a:r>
            <a:r>
              <a:rPr lang="zh-CN" altLang="zh-CN" sz="2800" dirty="0" smtClean="0"/>
              <a:t>主</a:t>
            </a:r>
            <a:r>
              <a:rPr lang="en-US" altLang="zh-CN" sz="2800" dirty="0"/>
              <a:t>/</a:t>
            </a:r>
            <a:r>
              <a:rPr lang="zh-CN" altLang="zh-CN" sz="2800" dirty="0"/>
              <a:t>子</a:t>
            </a:r>
            <a:r>
              <a:rPr lang="zh-CN" altLang="zh-CN" sz="2800" dirty="0" smtClean="0"/>
              <a:t>窗体</a:t>
            </a:r>
            <a:r>
              <a:rPr lang="zh-CN" altLang="en-US" sz="1800" dirty="0"/>
              <a:t>（</a:t>
            </a:r>
            <a:r>
              <a:rPr lang="zh-CN" altLang="en-US" sz="1800" dirty="0" smtClean="0"/>
              <a:t>之二）</a:t>
            </a:r>
            <a:endParaRPr lang="zh-CN" altLang="en-US" sz="1800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567"/>
            <a:ext cx="4339021" cy="280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81" y="762276"/>
            <a:ext cx="4321826" cy="279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767"/>
          <p:cNvSpPr>
            <a:spLocks noChangeArrowheads="1"/>
          </p:cNvSpPr>
          <p:nvPr/>
        </p:nvSpPr>
        <p:spPr bwMode="auto">
          <a:xfrm>
            <a:off x="2505423" y="1428463"/>
            <a:ext cx="1101700" cy="15361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35" name="AutoShape 768"/>
          <p:cNvSpPr>
            <a:spLocks noChangeArrowheads="1"/>
          </p:cNvSpPr>
          <p:nvPr/>
        </p:nvSpPr>
        <p:spPr bwMode="auto">
          <a:xfrm>
            <a:off x="6224692" y="1360134"/>
            <a:ext cx="1257098" cy="25523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5212975" y="731073"/>
            <a:ext cx="524391" cy="40654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20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⑤</a:t>
            </a:r>
            <a:endParaRPr lang="zh-CN" sz="28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362161" y="697775"/>
            <a:ext cx="619236" cy="41224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④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74371" y="2944081"/>
            <a:ext cx="99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433186" y="2940100"/>
            <a:ext cx="117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</a:t>
            </a:r>
          </a:p>
        </p:txBody>
      </p:sp>
      <p:sp>
        <p:nvSpPr>
          <p:cNvPr id="56" name="圆角矩形 55"/>
          <p:cNvSpPr/>
          <p:nvPr/>
        </p:nvSpPr>
        <p:spPr bwMode="gray">
          <a:xfrm>
            <a:off x="2796068" y="3247877"/>
            <a:ext cx="669746" cy="209267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58" name="圆角矩形 57"/>
          <p:cNvSpPr/>
          <p:nvPr/>
        </p:nvSpPr>
        <p:spPr bwMode="gray">
          <a:xfrm>
            <a:off x="8258654" y="3231584"/>
            <a:ext cx="684000" cy="216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4" t="13061"/>
          <a:stretch/>
        </p:blipFill>
        <p:spPr bwMode="auto">
          <a:xfrm>
            <a:off x="4660419" y="3684567"/>
            <a:ext cx="4401569" cy="3057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0" name="圆角矩形 59"/>
          <p:cNvSpPr/>
          <p:nvPr/>
        </p:nvSpPr>
        <p:spPr>
          <a:xfrm>
            <a:off x="4823996" y="5784286"/>
            <a:ext cx="691700" cy="20137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2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移动标志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65" name="直接箭头连接符 64"/>
          <p:cNvCxnSpPr/>
          <p:nvPr/>
        </p:nvCxnSpPr>
        <p:spPr>
          <a:xfrm flipV="1">
            <a:off x="5383652" y="5566127"/>
            <a:ext cx="132044" cy="2106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圆角矩形 65"/>
          <p:cNvSpPr/>
          <p:nvPr/>
        </p:nvSpPr>
        <p:spPr>
          <a:xfrm>
            <a:off x="7781237" y="5862466"/>
            <a:ext cx="1215503" cy="38597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sz="12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拖曳改变栏宽和</a:t>
            </a:r>
            <a:endParaRPr lang="zh-CN" sz="1600" kern="100" dirty="0">
              <a:effectLst/>
              <a:latin typeface="Times New Roman"/>
              <a:ea typeface="宋体"/>
            </a:endParaRPr>
          </a:p>
          <a:p>
            <a:pPr algn="just">
              <a:spcAft>
                <a:spcPts val="0"/>
              </a:spcAft>
            </a:pPr>
            <a:r>
              <a:rPr lang="zh-CN" sz="12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改变子窗体大小</a:t>
            </a:r>
            <a:endParaRPr lang="zh-CN" sz="1600" kern="100" dirty="0">
              <a:effectLst/>
              <a:latin typeface="Times New Roman"/>
              <a:ea typeface="宋体"/>
            </a:endParaRPr>
          </a:p>
          <a:p>
            <a:pPr algn="ctr">
              <a:spcAft>
                <a:spcPts val="0"/>
              </a:spcAft>
            </a:pPr>
            <a:r>
              <a:rPr lang="en-US" sz="1600" kern="100" dirty="0">
                <a:effectLst/>
                <a:latin typeface="Times New Roman"/>
                <a:ea typeface="宋体"/>
              </a:rPr>
              <a:t> 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 flipH="1">
            <a:off x="7641323" y="6223267"/>
            <a:ext cx="140217" cy="1278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/>
        </p:nvCxnSpPr>
        <p:spPr>
          <a:xfrm flipH="1" flipV="1">
            <a:off x="7268704" y="5573675"/>
            <a:ext cx="504000" cy="43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/>
          <p:cNvGrpSpPr/>
          <p:nvPr/>
        </p:nvGrpSpPr>
        <p:grpSpPr>
          <a:xfrm>
            <a:off x="0" y="3786935"/>
            <a:ext cx="4203855" cy="2815343"/>
            <a:chOff x="173781" y="5429713"/>
            <a:chExt cx="3134390" cy="2322775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2" t="20317" r="19135" b="2290"/>
            <a:stretch>
              <a:fillRect/>
            </a:stretch>
          </p:blipFill>
          <p:spPr bwMode="auto">
            <a:xfrm>
              <a:off x="173781" y="5429713"/>
              <a:ext cx="3134390" cy="232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图片 7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3" t="31409" r="30577" b="46527"/>
            <a:stretch>
              <a:fillRect/>
            </a:stretch>
          </p:blipFill>
          <p:spPr bwMode="auto">
            <a:xfrm>
              <a:off x="2387374" y="5737644"/>
              <a:ext cx="524828" cy="690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" name="TextBox 71"/>
          <p:cNvSpPr txBox="1"/>
          <p:nvPr/>
        </p:nvSpPr>
        <p:spPr>
          <a:xfrm>
            <a:off x="4357579" y="4219676"/>
            <a:ext cx="2339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切换到布局视图</a:t>
            </a:r>
            <a:endParaRPr lang="zh-CN" alt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3733926" y="6519446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3120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26" grpId="0"/>
      <p:bldP spid="22" grpId="0"/>
      <p:bldP spid="57" grpId="0"/>
      <p:bldP spid="55" grpId="0"/>
      <p:bldP spid="56" grpId="0" animBg="1"/>
      <p:bldP spid="58" grpId="0" animBg="1"/>
      <p:bldP spid="60" grpId="0"/>
      <p:bldP spid="66" grpId="0"/>
      <p:bldP spid="72" grpId="0"/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2545318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701787" y="2053343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2897162" y="3092413"/>
            <a:ext cx="4568005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1595313" y="5374789"/>
            <a:ext cx="4595256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834706" y="1482800"/>
            <a:ext cx="674931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8320416" flipH="1">
            <a:off x="3069249" y="2535081"/>
            <a:ext cx="833716" cy="51096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gray">
          <a:xfrm rot="18320416" flipH="1">
            <a:off x="1525480" y="4653574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839343" y="2132261"/>
            <a:ext cx="25527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步骤二：单击命令按钮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3" y="1319477"/>
            <a:ext cx="232410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步骤一：建立表关系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986935" y="3184111"/>
            <a:ext cx="4436746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步骤三：分两次选择数据表名称及其字段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730117" y="5450989"/>
            <a:ext cx="4322895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步骤五：用匹配的名称</a:t>
            </a:r>
            <a:r>
              <a:rPr lang="zh-CN" altLang="zh-CN" dirty="0" smtClean="0">
                <a:solidFill>
                  <a:srgbClr val="FF0000"/>
                </a:solidFill>
              </a:rPr>
              <a:t>保存</a:t>
            </a:r>
            <a:r>
              <a:rPr lang="zh-CN" altLang="en-US" dirty="0" smtClean="0">
                <a:solidFill>
                  <a:srgbClr val="FF0000"/>
                </a:solidFill>
              </a:rPr>
              <a:t>主、子窗体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018292" y="3680239"/>
            <a:ext cx="510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zh-CN" altLang="en-US" dirty="0" smtClean="0"/>
              <a:t>选择一个数据表及其字段、再选择另一个数据表及其字段，选择</a:t>
            </a:r>
            <a:r>
              <a:rPr lang="zh-CN" altLang="zh-CN" dirty="0" smtClean="0"/>
              <a:t>窗体</a:t>
            </a:r>
            <a:r>
              <a:rPr lang="zh-CN" altLang="en-US" dirty="0" smtClean="0"/>
              <a:t>布局等，完成向导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00313" y="2662943"/>
            <a:ext cx="55130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ea typeface="黑体" pitchFamily="49" charset="-122"/>
              </a:rPr>
              <a:t>单击</a:t>
            </a:r>
            <a:r>
              <a:rPr lang="zh-CN" altLang="zh-CN" dirty="0" smtClean="0"/>
              <a:t>“窗体</a:t>
            </a:r>
            <a:r>
              <a:rPr lang="zh-CN" altLang="en-US" dirty="0" smtClean="0"/>
              <a:t>向导</a:t>
            </a:r>
            <a:r>
              <a:rPr lang="zh-CN" altLang="zh-CN" dirty="0" smtClean="0"/>
              <a:t>”按钮</a:t>
            </a:r>
            <a:r>
              <a:rPr lang="zh-CN" altLang="en-US" dirty="0" smtClean="0"/>
              <a:t>，按向导提示操作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852082" y="5973109"/>
            <a:ext cx="634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dirty="0" smtClean="0"/>
              <a:t>先按默认名称保存，再重命名为匹配的名称，以防误删除</a:t>
            </a:r>
            <a:endParaRPr lang="zh-CN" altLang="en-US" dirty="0"/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137801" y="89719"/>
            <a:ext cx="3184632" cy="33827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6.2.2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为当前数据表或查询创建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6.2.3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使用向导创建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6.2.4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创建分割式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6.2.5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创建自定义窗体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6.2.6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创建数据透视表窗体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6.2.7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创建数据透视图窗体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6.2.8</a:t>
            </a:r>
            <a:r>
              <a:rPr lang="zh-CN" altLang="zh-CN" dirty="0"/>
              <a:t>创建主</a:t>
            </a:r>
            <a:r>
              <a:rPr lang="en-US" altLang="zh-CN" dirty="0"/>
              <a:t>/</a:t>
            </a:r>
            <a:r>
              <a:rPr lang="zh-CN" altLang="zh-CN" dirty="0"/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gray">
          <a:xfrm>
            <a:off x="2328768" y="4393157"/>
            <a:ext cx="293512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418540" y="4484855"/>
            <a:ext cx="4436746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步骤四：调整窗体布局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36" name="Freeform 9"/>
          <p:cNvSpPr>
            <a:spLocks/>
          </p:cNvSpPr>
          <p:nvPr/>
        </p:nvSpPr>
        <p:spPr bwMode="gray">
          <a:xfrm rot="18320416" flipH="1">
            <a:off x="2093473" y="358991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339672" y="5033258"/>
            <a:ext cx="510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zh-CN" altLang="zh-CN" dirty="0"/>
              <a:t>切换到“布局视图”进行必要的窗体布局修改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2" name="TextBox 31">
            <a:hlinkClick r:id="rId2" action="ppaction://hlinksldjump"/>
          </p:cNvPr>
          <p:cNvSpPr txBox="1"/>
          <p:nvPr/>
        </p:nvSpPr>
        <p:spPr>
          <a:xfrm>
            <a:off x="7521745" y="6259610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0355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 animBg="1"/>
      <p:bldP spid="35" grpId="0"/>
      <p:bldP spid="36" grpId="0" animBg="1"/>
      <p:bldP spid="37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909" y="232475"/>
            <a:ext cx="8686800" cy="810161"/>
          </a:xfrm>
        </p:spPr>
        <p:txBody>
          <a:bodyPr/>
          <a:lstStyle/>
          <a:p>
            <a:r>
              <a:rPr lang="en-US" altLang="zh-CN" sz="3200" dirty="0" smtClean="0"/>
              <a:t>2 </a:t>
            </a:r>
            <a:r>
              <a:rPr lang="zh-CN" altLang="zh-CN" sz="3200" dirty="0" smtClean="0"/>
              <a:t>用</a:t>
            </a:r>
            <a:r>
              <a:rPr lang="zh-CN" altLang="zh-CN" sz="3200" dirty="0"/>
              <a:t>鼠标拖曳创建主</a:t>
            </a:r>
            <a:r>
              <a:rPr lang="en-US" altLang="zh-CN" sz="3200" dirty="0"/>
              <a:t>/</a:t>
            </a:r>
            <a:r>
              <a:rPr lang="zh-CN" altLang="zh-CN" sz="3200" dirty="0"/>
              <a:t>子窗体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42</a:t>
            </a:fld>
            <a:endParaRPr lang="en-US" altLang="zh-CN"/>
          </a:p>
        </p:txBody>
      </p:sp>
      <p:pic>
        <p:nvPicPr>
          <p:cNvPr id="46" name="图片 4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30" y="1377949"/>
            <a:ext cx="5616758" cy="362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2887686" y="5413191"/>
            <a:ext cx="96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 smtClean="0"/>
              <a:t>6.10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934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2860696" y="2660592"/>
            <a:ext cx="240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…..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532463" y="2346563"/>
            <a:ext cx="6668437" cy="3939204"/>
            <a:chOff x="180771" y="1994871"/>
            <a:chExt cx="6668437" cy="3939204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674" b="2256"/>
            <a:stretch/>
          </p:blipFill>
          <p:spPr bwMode="auto">
            <a:xfrm>
              <a:off x="180771" y="1994871"/>
              <a:ext cx="6668437" cy="39392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7" t="21551" r="26007" b="15398"/>
            <a:stretch/>
          </p:blipFill>
          <p:spPr bwMode="auto">
            <a:xfrm>
              <a:off x="2277208" y="2822332"/>
              <a:ext cx="4563207" cy="2954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43</a:t>
            </a:fld>
            <a:endParaRPr lang="en-US" altLang="zh-CN"/>
          </a:p>
        </p:txBody>
      </p:sp>
      <p:cxnSp>
        <p:nvCxnSpPr>
          <p:cNvPr id="32" name="曲线连接符 31"/>
          <p:cNvCxnSpPr>
            <a:cxnSpLocks noChangeShapeType="1"/>
          </p:cNvCxnSpPr>
          <p:nvPr/>
        </p:nvCxnSpPr>
        <p:spPr bwMode="auto">
          <a:xfrm rot="10800000">
            <a:off x="720981" y="2951315"/>
            <a:ext cx="807296" cy="250582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流程图: 可选过程 32"/>
          <p:cNvSpPr>
            <a:spLocks noChangeArrowheads="1"/>
          </p:cNvSpPr>
          <p:nvPr/>
        </p:nvSpPr>
        <p:spPr bwMode="auto">
          <a:xfrm>
            <a:off x="1528277" y="3123261"/>
            <a:ext cx="900000" cy="288000"/>
          </a:xfrm>
          <a:prstGeom prst="flowChartAlternateProcess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vert="horz" wrap="square" lIns="0" tIns="0" rIns="0" bIns="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200" kern="100" dirty="0" smtClean="0">
                <a:effectLst/>
                <a:latin typeface="Times New Roman"/>
                <a:ea typeface="宋体"/>
              </a:rPr>
              <a:t>布局视图</a:t>
            </a:r>
            <a:r>
              <a:rPr lang="zh-CN" altLang="en-US" sz="1200" kern="100" dirty="0" smtClean="0">
                <a:effectLst/>
                <a:latin typeface="Times New Roman"/>
                <a:ea typeface="宋体"/>
              </a:rPr>
              <a:t>下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94" y="133960"/>
            <a:ext cx="3986899" cy="213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t="-775" r="60316" b="86053"/>
          <a:stretch>
            <a:fillRect/>
          </a:stretch>
        </p:blipFill>
        <p:spPr bwMode="auto">
          <a:xfrm>
            <a:off x="69416" y="123986"/>
            <a:ext cx="3048794" cy="127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圆角矩形 18"/>
          <p:cNvSpPr>
            <a:spLocks noChangeArrowheads="1"/>
          </p:cNvSpPr>
          <p:nvPr/>
        </p:nvSpPr>
        <p:spPr bwMode="auto">
          <a:xfrm>
            <a:off x="6966960" y="4892894"/>
            <a:ext cx="1064513" cy="67642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②向左</a:t>
            </a:r>
            <a:r>
              <a:rPr lang="zh-CN" sz="1400" kern="100" dirty="0" smtClean="0">
                <a:effectLst/>
                <a:latin typeface="Times New Roman"/>
                <a:ea typeface="宋体"/>
              </a:rPr>
              <a:t>拖曳</a:t>
            </a:r>
            <a:r>
              <a:rPr lang="en-US" altLang="zh-CN" sz="1400" kern="100" dirty="0" smtClean="0">
                <a:effectLst/>
                <a:latin typeface="Times New Roman"/>
                <a:ea typeface="宋体"/>
              </a:rPr>
              <a:t/>
            </a:r>
            <a:br>
              <a:rPr lang="en-US" altLang="zh-CN" sz="1400" kern="100" dirty="0" smtClean="0">
                <a:effectLst/>
                <a:latin typeface="Times New Roman"/>
                <a:ea typeface="宋体"/>
              </a:rPr>
            </a:b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调整宽度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0" name="曲线连接符 19"/>
          <p:cNvCxnSpPr>
            <a:cxnSpLocks noChangeShapeType="1"/>
          </p:cNvCxnSpPr>
          <p:nvPr/>
        </p:nvCxnSpPr>
        <p:spPr bwMode="auto">
          <a:xfrm rot="10800000">
            <a:off x="6856362" y="4423724"/>
            <a:ext cx="821661" cy="469171"/>
          </a:xfrm>
          <a:prstGeom prst="curvedConnector3">
            <a:avLst>
              <a:gd name="adj1" fmla="val 50000"/>
            </a:avLst>
          </a:prstGeom>
          <a:noFill/>
          <a:ln w="9525" cmpd="sng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圆角矩形 20"/>
          <p:cNvSpPr>
            <a:spLocks noChangeArrowheads="1"/>
          </p:cNvSpPr>
          <p:nvPr/>
        </p:nvSpPr>
        <p:spPr bwMode="auto">
          <a:xfrm>
            <a:off x="3322988" y="902849"/>
            <a:ext cx="936000" cy="1440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2065393" y="703370"/>
            <a:ext cx="936000" cy="252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7244176" y="2030273"/>
            <a:ext cx="1846951" cy="3453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>
                <a:solidFill>
                  <a:srgbClr val="000000"/>
                </a:solidFill>
                <a:latin typeface="Times New Roman"/>
                <a:ea typeface="宋体"/>
              </a:rPr>
              <a:t>单击</a:t>
            </a: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完成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后转布局视图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48865" y="346587"/>
            <a:ext cx="560864" cy="31613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①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83154" y="4605677"/>
            <a:ext cx="1698147" cy="26718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</a:t>
            </a:r>
            <a:r>
              <a:rPr lang="zh-CN" altLang="en-US" sz="14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选择子窗体</a:t>
            </a:r>
            <a:r>
              <a:rPr lang="zh-CN" altLang="zh-CN" sz="1400" kern="100" dirty="0" smtClean="0">
                <a:solidFill>
                  <a:schemeClr val="tx1"/>
                </a:solidFill>
                <a:latin typeface="Times New Roman"/>
                <a:ea typeface="宋体"/>
              </a:rPr>
              <a:t>拖曳</a:t>
            </a:r>
            <a:endParaRPr lang="zh-CN" altLang="zh-CN" sz="1400" kern="100" dirty="0">
              <a:solidFill>
                <a:schemeClr val="tx1"/>
              </a:solidFill>
              <a:latin typeface="Times New Roman"/>
              <a:ea typeface="宋体"/>
            </a:endParaRPr>
          </a:p>
          <a:p>
            <a:pPr algn="ctr">
              <a:spcAft>
                <a:spcPts val="0"/>
              </a:spcAft>
            </a:pP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7166686" y="2180764"/>
            <a:ext cx="1000965" cy="6539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>
            <a:stCxn id="12" idx="3"/>
          </p:cNvCxnSpPr>
          <p:nvPr/>
        </p:nvCxnSpPr>
        <p:spPr bwMode="auto">
          <a:xfrm>
            <a:off x="3001393" y="829370"/>
            <a:ext cx="275101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右箭头 51"/>
          <p:cNvSpPr/>
          <p:nvPr/>
        </p:nvSpPr>
        <p:spPr bwMode="gray">
          <a:xfrm>
            <a:off x="4258988" y="1403797"/>
            <a:ext cx="533138" cy="180000"/>
          </a:xfrm>
          <a:prstGeom prst="rightArrow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57" name="圆角矩形 56"/>
          <p:cNvSpPr>
            <a:spLocks noChangeArrowheads="1"/>
          </p:cNvSpPr>
          <p:nvPr/>
        </p:nvSpPr>
        <p:spPr bwMode="auto">
          <a:xfrm>
            <a:off x="6518686" y="2000764"/>
            <a:ext cx="648000" cy="1800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zh-CN" altLang="en-US"/>
          </a:p>
        </p:txBody>
      </p:sp>
      <p:cxnSp>
        <p:nvCxnSpPr>
          <p:cNvPr id="34" name="曲线连接符 33"/>
          <p:cNvCxnSpPr>
            <a:cxnSpLocks noChangeShapeType="1"/>
          </p:cNvCxnSpPr>
          <p:nvPr/>
        </p:nvCxnSpPr>
        <p:spPr bwMode="auto">
          <a:xfrm>
            <a:off x="2206325" y="4972714"/>
            <a:ext cx="900556" cy="846819"/>
          </a:xfrm>
          <a:prstGeom prst="curvedConnector3">
            <a:avLst>
              <a:gd name="adj1" fmla="val 50000"/>
            </a:avLst>
          </a:prstGeom>
          <a:noFill/>
          <a:ln w="9525" cmpd="sng" algn="ctr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TextBox 78"/>
          <p:cNvSpPr txBox="1"/>
          <p:nvPr/>
        </p:nvSpPr>
        <p:spPr>
          <a:xfrm>
            <a:off x="2155369" y="346587"/>
            <a:ext cx="541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503247" y="6282836"/>
            <a:ext cx="1017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7334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33" grpId="0" animBg="1"/>
      <p:bldP spid="33" grpId="1" animBg="1"/>
      <p:bldP spid="19" grpId="0"/>
      <p:bldP spid="21" grpId="0" animBg="1"/>
      <p:bldP spid="12" grpId="0" animBg="1"/>
      <p:bldP spid="13" grpId="0"/>
      <p:bldP spid="14" grpId="0"/>
      <p:bldP spid="15" grpId="0"/>
      <p:bldP spid="52" grpId="0" animBg="1"/>
      <p:bldP spid="57" grpId="0" animBg="1"/>
      <p:bldP spid="79" grpId="0"/>
      <p:bldP spid="8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2527806" y="5932528"/>
            <a:ext cx="2296414" cy="619313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44</a:t>
            </a:fld>
            <a:endParaRPr lang="en-US" altLang="zh-CN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2" t="17918" r="1364" b="34288"/>
          <a:stretch>
            <a:fillRect/>
          </a:stretch>
        </p:blipFill>
        <p:spPr bwMode="auto">
          <a:xfrm>
            <a:off x="344014" y="3705374"/>
            <a:ext cx="5342667" cy="296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6"/>
          <p:cNvSpPr>
            <a:spLocks noChangeArrowheads="1"/>
          </p:cNvSpPr>
          <p:nvPr/>
        </p:nvSpPr>
        <p:spPr bwMode="auto">
          <a:xfrm>
            <a:off x="3239146" y="4571397"/>
            <a:ext cx="2447535" cy="17918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113697" y="4806568"/>
            <a:ext cx="591486" cy="30281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6" name="圆角矩形 45"/>
          <p:cNvSpPr/>
          <p:nvPr/>
        </p:nvSpPr>
        <p:spPr bwMode="gray">
          <a:xfrm>
            <a:off x="3239146" y="3689876"/>
            <a:ext cx="542440" cy="200199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47" name="AutoShape 36"/>
          <p:cNvSpPr>
            <a:spLocks noChangeArrowheads="1"/>
          </p:cNvSpPr>
          <p:nvPr/>
        </p:nvSpPr>
        <p:spPr bwMode="auto">
          <a:xfrm>
            <a:off x="1514603" y="5602987"/>
            <a:ext cx="3092206" cy="51884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cxnSp>
        <p:nvCxnSpPr>
          <p:cNvPr id="50" name="直接箭头连接符 49"/>
          <p:cNvCxnSpPr/>
          <p:nvPr/>
        </p:nvCxnSpPr>
        <p:spPr bwMode="auto">
          <a:xfrm flipH="1">
            <a:off x="3673098" y="4660989"/>
            <a:ext cx="1890794" cy="825411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t="21241" r="28722" b="3007"/>
          <a:stretch/>
        </p:blipFill>
        <p:spPr bwMode="auto">
          <a:xfrm>
            <a:off x="363045" y="155000"/>
            <a:ext cx="4750652" cy="3387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3" name="流程图: 可选过程 52"/>
          <p:cNvSpPr>
            <a:spLocks noChangeArrowheads="1"/>
          </p:cNvSpPr>
          <p:nvPr/>
        </p:nvSpPr>
        <p:spPr bwMode="auto">
          <a:xfrm>
            <a:off x="1379351" y="1357853"/>
            <a:ext cx="2001702" cy="218417"/>
          </a:xfrm>
          <a:prstGeom prst="flowChartAlternateProcess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④</a:t>
            </a: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</a:t>
            </a: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移动标志</a:t>
            </a: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调整位置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54" name="曲线连接符 53"/>
          <p:cNvCxnSpPr>
            <a:cxnSpLocks noChangeShapeType="1"/>
          </p:cNvCxnSpPr>
          <p:nvPr/>
        </p:nvCxnSpPr>
        <p:spPr bwMode="auto">
          <a:xfrm rot="10800000" flipV="1">
            <a:off x="639712" y="1373351"/>
            <a:ext cx="739639" cy="569916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TextBox 54"/>
          <p:cNvSpPr txBox="1"/>
          <p:nvPr/>
        </p:nvSpPr>
        <p:spPr>
          <a:xfrm>
            <a:off x="1288498" y="3636086"/>
            <a:ext cx="1726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kern="100" dirty="0">
                <a:solidFill>
                  <a:srgbClr val="000000"/>
                </a:solidFill>
                <a:latin typeface="Times New Roman"/>
                <a:ea typeface="宋体"/>
              </a:rPr>
              <a:t>⑤</a:t>
            </a:r>
            <a:r>
              <a:rPr lang="zh-CN" altLang="zh-CN" sz="1400" dirty="0" smtClean="0"/>
              <a:t>关联</a:t>
            </a:r>
            <a:r>
              <a:rPr lang="zh-CN" altLang="zh-CN" sz="1400" dirty="0"/>
              <a:t>主、子窗体</a:t>
            </a:r>
            <a:endParaRPr lang="zh-CN" altLang="en-US" sz="1400" dirty="0"/>
          </a:p>
        </p:txBody>
      </p:sp>
      <p:pic>
        <p:nvPicPr>
          <p:cNvPr id="57" name="图片 5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69" y="1082762"/>
            <a:ext cx="4257628" cy="280731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圆角矩形 57"/>
          <p:cNvSpPr/>
          <p:nvPr/>
        </p:nvSpPr>
        <p:spPr bwMode="gray">
          <a:xfrm>
            <a:off x="4974955" y="2247254"/>
            <a:ext cx="1008000" cy="180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59" name="圆角矩形 58"/>
          <p:cNvSpPr/>
          <p:nvPr/>
        </p:nvSpPr>
        <p:spPr bwMode="gray">
          <a:xfrm>
            <a:off x="6989141" y="2486418"/>
            <a:ext cx="1008000" cy="180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60" name="左右箭头 59"/>
          <p:cNvSpPr/>
          <p:nvPr/>
        </p:nvSpPr>
        <p:spPr bwMode="gray">
          <a:xfrm rot="889191">
            <a:off x="6059215" y="2399790"/>
            <a:ext cx="828000" cy="144000"/>
          </a:xfrm>
          <a:prstGeom prst="leftRightArrow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4903820" y="2957303"/>
            <a:ext cx="2158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翻看主窗口记录时</a:t>
            </a:r>
            <a:r>
              <a:rPr lang="en-US" altLang="zh-CN" sz="1400" dirty="0" smtClean="0"/>
              <a:t/>
            </a:r>
            <a:br>
              <a:rPr lang="en-US" altLang="zh-CN" sz="1400" dirty="0" smtClean="0"/>
            </a:br>
            <a:r>
              <a:rPr lang="zh-CN" altLang="en-US" sz="1400" dirty="0" smtClean="0"/>
              <a:t>工号相同</a:t>
            </a:r>
            <a:r>
              <a:rPr lang="en-US" altLang="zh-CN" sz="1400" dirty="0" smtClean="0"/>
              <a:t>——</a:t>
            </a:r>
            <a:r>
              <a:rPr lang="zh-CN" altLang="en-US" sz="1400" dirty="0" smtClean="0"/>
              <a:t>关联</a:t>
            </a:r>
            <a:endParaRPr lang="zh-CN" altLang="en-US" sz="1400" dirty="0"/>
          </a:p>
        </p:txBody>
      </p:sp>
      <p:cxnSp>
        <p:nvCxnSpPr>
          <p:cNvPr id="63" name="直接箭头连接符 62"/>
          <p:cNvCxnSpPr/>
          <p:nvPr/>
        </p:nvCxnSpPr>
        <p:spPr bwMode="auto">
          <a:xfrm flipV="1">
            <a:off x="5222929" y="3820970"/>
            <a:ext cx="1177871" cy="181301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>
            <a:off x="7503247" y="6282836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  <p:cxnSp>
        <p:nvCxnSpPr>
          <p:cNvPr id="66" name="直接箭头连接符 65"/>
          <p:cNvCxnSpPr/>
          <p:nvPr/>
        </p:nvCxnSpPr>
        <p:spPr bwMode="auto">
          <a:xfrm>
            <a:off x="5525449" y="3449527"/>
            <a:ext cx="0" cy="309451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4169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6" grpId="0"/>
      <p:bldP spid="46" grpId="0" animBg="1"/>
      <p:bldP spid="47" grpId="0" animBg="1"/>
      <p:bldP spid="53" grpId="0"/>
      <p:bldP spid="55" grpId="0"/>
      <p:bldP spid="58" grpId="0" animBg="1"/>
      <p:bldP spid="59" grpId="0" animBg="1"/>
      <p:bldP spid="60" grpId="0" animBg="1"/>
      <p:bldP spid="60" grpId="1" animBg="1"/>
      <p:bldP spid="61" grpId="0"/>
      <p:bldP spid="6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370" y="294468"/>
            <a:ext cx="8686800" cy="1087438"/>
          </a:xfrm>
        </p:spPr>
        <p:txBody>
          <a:bodyPr/>
          <a:lstStyle/>
          <a:p>
            <a:r>
              <a:rPr lang="zh-CN" altLang="zh-CN" sz="3200" dirty="0"/>
              <a:t>“布局视图”下窗体的修改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2868327" y="4520557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45</a:t>
            </a:fld>
            <a:endParaRPr lang="en-US" altLang="zh-CN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gray">
          <a:xfrm>
            <a:off x="2259293" y="1665130"/>
            <a:ext cx="5412724" cy="76676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gray">
          <a:xfrm>
            <a:off x="2336783" y="2458880"/>
            <a:ext cx="5336024" cy="76676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gray">
          <a:xfrm>
            <a:off x="2336783" y="3258980"/>
            <a:ext cx="5336024" cy="76676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" name="Rectangle 174"/>
          <p:cNvSpPr>
            <a:spLocks noChangeArrowheads="1"/>
          </p:cNvSpPr>
          <p:nvPr/>
        </p:nvSpPr>
        <p:spPr bwMode="gray">
          <a:xfrm>
            <a:off x="1408393" y="1665130"/>
            <a:ext cx="1698056" cy="7667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51" name="Rectangle 175"/>
          <p:cNvSpPr>
            <a:spLocks noChangeArrowheads="1"/>
          </p:cNvSpPr>
          <p:nvPr/>
        </p:nvSpPr>
        <p:spPr bwMode="gray">
          <a:xfrm>
            <a:off x="1400158" y="2458880"/>
            <a:ext cx="1673994" cy="76676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52" name="Rectangle 176"/>
          <p:cNvSpPr>
            <a:spLocks noChangeArrowheads="1"/>
          </p:cNvSpPr>
          <p:nvPr/>
        </p:nvSpPr>
        <p:spPr bwMode="gray">
          <a:xfrm>
            <a:off x="1400158" y="3258980"/>
            <a:ext cx="1673994" cy="7667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53" name="Rectangle 178"/>
          <p:cNvSpPr>
            <a:spLocks noChangeArrowheads="1"/>
          </p:cNvSpPr>
          <p:nvPr/>
        </p:nvSpPr>
        <p:spPr bwMode="white">
          <a:xfrm>
            <a:off x="1440142" y="1846105"/>
            <a:ext cx="15788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 smtClean="0"/>
              <a:t>选择</a:t>
            </a:r>
            <a:r>
              <a:rPr lang="zh-CN" altLang="zh-CN" dirty="0"/>
              <a:t>控件：</a:t>
            </a:r>
            <a:endParaRPr lang="en-US" altLang="zh-CN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54" name="Rectangle 179"/>
          <p:cNvSpPr>
            <a:spLocks noChangeArrowheads="1"/>
          </p:cNvSpPr>
          <p:nvPr/>
        </p:nvSpPr>
        <p:spPr bwMode="white">
          <a:xfrm>
            <a:off x="1423891" y="2674780"/>
            <a:ext cx="1426416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删除控件：</a:t>
            </a:r>
            <a:endParaRPr lang="en-US" altLang="zh-CN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55" name="Rectangle 180"/>
          <p:cNvSpPr>
            <a:spLocks noChangeArrowheads="1"/>
          </p:cNvSpPr>
          <p:nvPr/>
        </p:nvSpPr>
        <p:spPr bwMode="white">
          <a:xfrm>
            <a:off x="1371583" y="3465355"/>
            <a:ext cx="175349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调整控件位置：</a:t>
            </a:r>
            <a:endParaRPr lang="en-US" altLang="zh-CN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56" name="Rectangle 181"/>
          <p:cNvSpPr>
            <a:spLocks noChangeArrowheads="1"/>
          </p:cNvSpPr>
          <p:nvPr/>
        </p:nvSpPr>
        <p:spPr bwMode="auto">
          <a:xfrm>
            <a:off x="3047584" y="1928470"/>
            <a:ext cx="44283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单击、</a:t>
            </a:r>
            <a:r>
              <a:rPr lang="en-US" altLang="zh-CN" sz="1600" dirty="0"/>
              <a:t>Ctrl+</a:t>
            </a:r>
            <a:r>
              <a:rPr lang="zh-CN" altLang="zh-CN" sz="1600" dirty="0"/>
              <a:t>单击、</a:t>
            </a:r>
            <a:r>
              <a:rPr lang="en-US" altLang="zh-CN" sz="1600" dirty="0"/>
              <a:t>Shift+</a:t>
            </a:r>
            <a:r>
              <a:rPr lang="zh-CN" altLang="zh-CN" sz="1600" dirty="0"/>
              <a:t>单击</a:t>
            </a:r>
            <a:endParaRPr lang="en-US" altLang="zh-CN" sz="1600" b="0" dirty="0">
              <a:ea typeface="宋体" charset="-122"/>
            </a:endParaRPr>
          </a:p>
        </p:txBody>
      </p:sp>
      <p:sp>
        <p:nvSpPr>
          <p:cNvPr id="57" name="Rectangle 182"/>
          <p:cNvSpPr>
            <a:spLocks noChangeArrowheads="1"/>
          </p:cNvSpPr>
          <p:nvPr/>
        </p:nvSpPr>
        <p:spPr bwMode="auto">
          <a:xfrm>
            <a:off x="3074152" y="2704247"/>
            <a:ext cx="43655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右击控件，选择“删除”快捷菜单命令</a:t>
            </a:r>
            <a:endParaRPr lang="en-US" altLang="zh-CN" sz="1600" b="0" dirty="0">
              <a:ea typeface="宋体" charset="-122"/>
            </a:endParaRPr>
          </a:p>
        </p:txBody>
      </p:sp>
      <p:sp>
        <p:nvSpPr>
          <p:cNvPr id="58" name="Rectangle 183"/>
          <p:cNvSpPr>
            <a:spLocks noChangeArrowheads="1"/>
          </p:cNvSpPr>
          <p:nvPr/>
        </p:nvSpPr>
        <p:spPr bwMode="auto">
          <a:xfrm>
            <a:off x="3074152" y="3494822"/>
            <a:ext cx="43655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选中控件后，使用键盘方向键</a:t>
            </a:r>
            <a:endParaRPr lang="en-US" altLang="zh-CN" sz="1600" b="0" dirty="0">
              <a:ea typeface="宋体" charset="-122"/>
            </a:endParaRPr>
          </a:p>
        </p:txBody>
      </p:sp>
      <p:sp>
        <p:nvSpPr>
          <p:cNvPr id="59" name="Rectangle 4"/>
          <p:cNvSpPr>
            <a:spLocks noChangeArrowheads="1"/>
          </p:cNvSpPr>
          <p:nvPr/>
        </p:nvSpPr>
        <p:spPr bwMode="gray">
          <a:xfrm>
            <a:off x="2351491" y="4053160"/>
            <a:ext cx="5336024" cy="76676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0" name="Rectangle 175"/>
          <p:cNvSpPr>
            <a:spLocks noChangeArrowheads="1"/>
          </p:cNvSpPr>
          <p:nvPr/>
        </p:nvSpPr>
        <p:spPr bwMode="gray">
          <a:xfrm>
            <a:off x="1414866" y="4053160"/>
            <a:ext cx="1673994" cy="76676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61" name="Rectangle 179"/>
          <p:cNvSpPr>
            <a:spLocks noChangeArrowheads="1"/>
          </p:cNvSpPr>
          <p:nvPr/>
        </p:nvSpPr>
        <p:spPr bwMode="white">
          <a:xfrm>
            <a:off x="1392105" y="4269060"/>
            <a:ext cx="1573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调整控件大小：</a:t>
            </a:r>
            <a:endParaRPr lang="en-US" altLang="zh-CN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62" name="Rectangle 182"/>
          <p:cNvSpPr>
            <a:spLocks noChangeArrowheads="1"/>
          </p:cNvSpPr>
          <p:nvPr/>
        </p:nvSpPr>
        <p:spPr bwMode="auto">
          <a:xfrm>
            <a:off x="3088860" y="4298527"/>
            <a:ext cx="43655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拖曳选中控件的黄色框线</a:t>
            </a:r>
            <a:endParaRPr lang="en-US" altLang="zh-CN" sz="1600" b="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2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201478"/>
            <a:ext cx="8686800" cy="1087438"/>
          </a:xfrm>
        </p:spPr>
        <p:txBody>
          <a:bodyPr/>
          <a:lstStyle/>
          <a:p>
            <a:r>
              <a:rPr lang="zh-CN" altLang="zh-CN" dirty="0">
                <a:solidFill>
                  <a:srgbClr val="FF0000"/>
                </a:solidFill>
              </a:rPr>
              <a:t>主</a:t>
            </a:r>
            <a:r>
              <a:rPr lang="en-US" altLang="zh-CN" dirty="0">
                <a:solidFill>
                  <a:srgbClr val="FF0000"/>
                </a:solidFill>
              </a:rPr>
              <a:t>/</a:t>
            </a:r>
            <a:r>
              <a:rPr lang="zh-CN" altLang="zh-CN" dirty="0">
                <a:solidFill>
                  <a:srgbClr val="FF0000"/>
                </a:solidFill>
              </a:rPr>
              <a:t>子窗体的配套保存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9440" y="1251250"/>
            <a:ext cx="8088617" cy="160044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zh-CN" altLang="zh-CN" sz="2000" dirty="0" smtClean="0">
                <a:solidFill>
                  <a:schemeClr val="tx1"/>
                </a:solidFill>
              </a:rPr>
              <a:t>主</a:t>
            </a:r>
            <a:r>
              <a:rPr lang="zh-CN" altLang="en-US" sz="2000" dirty="0" smtClean="0">
                <a:solidFill>
                  <a:schemeClr val="tx1"/>
                </a:solidFill>
              </a:rPr>
              <a:t>、</a:t>
            </a:r>
            <a:r>
              <a:rPr lang="zh-CN" altLang="zh-CN" sz="2000" dirty="0" smtClean="0">
                <a:solidFill>
                  <a:schemeClr val="tx1"/>
                </a:solidFill>
              </a:rPr>
              <a:t>子窗体单独保存</a:t>
            </a:r>
            <a:r>
              <a:rPr lang="zh-CN" altLang="en-US" sz="2000" dirty="0" smtClean="0">
                <a:solidFill>
                  <a:schemeClr val="tx1"/>
                </a:solidFill>
              </a:rPr>
              <a:t>，</a:t>
            </a:r>
            <a:r>
              <a:rPr lang="zh-CN" altLang="zh-CN" sz="2000" dirty="0" smtClean="0">
                <a:solidFill>
                  <a:schemeClr val="tx1"/>
                </a:solidFill>
              </a:rPr>
              <a:t>如果删除子窗体，</a:t>
            </a:r>
            <a:r>
              <a:rPr lang="zh-CN" altLang="zh-CN" sz="2000" dirty="0">
                <a:solidFill>
                  <a:schemeClr val="tx1"/>
                </a:solidFill>
              </a:rPr>
              <a:t>会</a:t>
            </a:r>
            <a:r>
              <a:rPr lang="zh-CN" altLang="zh-CN" sz="2000" dirty="0" smtClean="0">
                <a:solidFill>
                  <a:schemeClr val="tx1"/>
                </a:solidFill>
              </a:rPr>
              <a:t>破坏主</a:t>
            </a:r>
            <a:r>
              <a:rPr lang="zh-CN" altLang="zh-CN" sz="2000" dirty="0">
                <a:solidFill>
                  <a:schemeClr val="tx1"/>
                </a:solidFill>
              </a:rPr>
              <a:t>窗体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 smtClean="0">
                <a:solidFill>
                  <a:schemeClr val="tx1"/>
                </a:solidFill>
              </a:rPr>
              <a:t>以</a:t>
            </a:r>
            <a:r>
              <a:rPr lang="zh-CN" altLang="zh-CN" sz="2000" dirty="0">
                <a:solidFill>
                  <a:schemeClr val="tx1"/>
                </a:solidFill>
              </a:rPr>
              <a:t>“配套”的名称重命名子窗体</a:t>
            </a:r>
            <a:r>
              <a:rPr lang="zh-CN" altLang="zh-CN" sz="2000" dirty="0" smtClean="0">
                <a:solidFill>
                  <a:schemeClr val="tx1"/>
                </a:solidFill>
              </a:rPr>
              <a:t>，</a:t>
            </a:r>
            <a:r>
              <a:rPr lang="zh-CN" altLang="en-US" sz="2000" dirty="0" smtClean="0">
                <a:solidFill>
                  <a:schemeClr val="tx1"/>
                </a:solidFill>
              </a:rPr>
              <a:t>并修改相应属性，可</a:t>
            </a:r>
            <a:r>
              <a:rPr lang="zh-CN" altLang="zh-CN" sz="2000" dirty="0" smtClean="0">
                <a:solidFill>
                  <a:schemeClr val="tx1"/>
                </a:solidFill>
              </a:rPr>
              <a:t>以防</a:t>
            </a:r>
            <a:r>
              <a:rPr lang="zh-CN" altLang="en-US" sz="2000" dirty="0" smtClean="0">
                <a:solidFill>
                  <a:schemeClr val="tx1"/>
                </a:solidFill>
              </a:rPr>
              <a:t>止</a:t>
            </a:r>
            <a:r>
              <a:rPr lang="zh-CN" altLang="zh-CN" sz="2000" dirty="0" smtClean="0">
                <a:solidFill>
                  <a:schemeClr val="tx1"/>
                </a:solidFill>
              </a:rPr>
              <a:t>子</a:t>
            </a:r>
            <a:r>
              <a:rPr lang="zh-CN" altLang="zh-CN" sz="2000" dirty="0">
                <a:solidFill>
                  <a:schemeClr val="tx1"/>
                </a:solidFill>
              </a:rPr>
              <a:t>窗体被误</a:t>
            </a:r>
            <a:r>
              <a:rPr lang="zh-CN" altLang="zh-CN" sz="2000" dirty="0" smtClean="0">
                <a:solidFill>
                  <a:schemeClr val="tx1"/>
                </a:solidFill>
              </a:rPr>
              <a:t>删</a:t>
            </a:r>
            <a:r>
              <a:rPr lang="zh-CN" altLang="en-US" sz="2000" dirty="0" smtClean="0">
                <a:solidFill>
                  <a:schemeClr val="tx1"/>
                </a:solidFill>
              </a:rPr>
              <a:t>。</a:t>
            </a:r>
            <a:endParaRPr lang="en-US" altLang="zh-CN" sz="2000" dirty="0" smtClean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D82B1B-DD1F-4340-B57E-734052DD5567}" type="slidenum">
              <a:rPr lang="en-US" altLang="zh-CN" smtClean="0"/>
              <a:pPr/>
              <a:t>46</a:t>
            </a:fld>
            <a:endParaRPr lang="en-US" altLang="zh-CN"/>
          </a:p>
        </p:txBody>
      </p:sp>
      <p:sp>
        <p:nvSpPr>
          <p:cNvPr id="5" name="矩形 4"/>
          <p:cNvSpPr/>
          <p:nvPr/>
        </p:nvSpPr>
        <p:spPr>
          <a:xfrm>
            <a:off x="-412473" y="2872346"/>
            <a:ext cx="6622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l">
              <a:lnSpc>
                <a:spcPct val="150000"/>
              </a:lnSpc>
              <a:spcBef>
                <a:spcPct val="20000"/>
              </a:spcBef>
              <a:buFont typeface="+mj-ea"/>
              <a:buAutoNum type="circleNumDbPlain"/>
            </a:pPr>
            <a:r>
              <a:rPr lang="zh-CN" altLang="en-US" sz="2000" b="0" kern="0" dirty="0" smtClean="0">
                <a:solidFill>
                  <a:srgbClr val="1C1C1C"/>
                </a:solidFill>
                <a:latin typeface="Arial"/>
              </a:rPr>
              <a:t>复制</a:t>
            </a:r>
            <a:r>
              <a:rPr lang="zh-CN" altLang="zh-CN" sz="2000" b="0" kern="0" dirty="0" smtClean="0">
                <a:solidFill>
                  <a:srgbClr val="1C1C1C"/>
                </a:solidFill>
                <a:latin typeface="Arial"/>
              </a:rPr>
              <a:t>“</a:t>
            </a: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例</a:t>
            </a:r>
            <a:r>
              <a:rPr lang="en-US" altLang="zh-CN" sz="2000" b="0" kern="0" dirty="0">
                <a:solidFill>
                  <a:srgbClr val="1C1C1C"/>
                </a:solidFill>
                <a:latin typeface="Arial"/>
              </a:rPr>
              <a:t>06 </a:t>
            </a: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教师信息表</a:t>
            </a:r>
            <a:r>
              <a:rPr lang="en-US" altLang="zh-CN" sz="2000" b="0" kern="0" dirty="0">
                <a:solidFill>
                  <a:srgbClr val="1C1C1C"/>
                </a:solidFill>
                <a:latin typeface="Arial"/>
              </a:rPr>
              <a:t>_</a:t>
            </a: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样式</a:t>
            </a:r>
            <a:r>
              <a:rPr lang="en-US" altLang="zh-CN" sz="2000" b="0" kern="0" dirty="0">
                <a:solidFill>
                  <a:srgbClr val="1C1C1C"/>
                </a:solidFill>
                <a:latin typeface="Arial"/>
              </a:rPr>
              <a:t>1_</a:t>
            </a: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窗体设计按钮</a:t>
            </a:r>
            <a:r>
              <a:rPr lang="zh-CN" altLang="zh-CN" sz="2000" b="0" kern="0" dirty="0" smtClean="0">
                <a:solidFill>
                  <a:srgbClr val="1C1C1C"/>
                </a:solidFill>
                <a:latin typeface="Arial"/>
              </a:rPr>
              <a:t>”</a:t>
            </a:r>
            <a:r>
              <a:rPr lang="en-US" altLang="zh-CN" sz="2000" b="0" kern="0" dirty="0" smtClean="0">
                <a:solidFill>
                  <a:srgbClr val="1C1C1C"/>
                </a:solidFill>
                <a:latin typeface="Arial"/>
              </a:rPr>
              <a:t/>
            </a:r>
            <a:br>
              <a:rPr lang="en-US" altLang="zh-CN" sz="2000" b="0" kern="0" dirty="0" smtClean="0">
                <a:solidFill>
                  <a:srgbClr val="1C1C1C"/>
                </a:solidFill>
                <a:latin typeface="Arial"/>
              </a:rPr>
            </a:br>
            <a:r>
              <a:rPr lang="zh-CN" altLang="en-US" sz="2000" b="0" kern="0" dirty="0" smtClean="0">
                <a:solidFill>
                  <a:srgbClr val="1C1C1C"/>
                </a:solidFill>
                <a:latin typeface="Arial"/>
              </a:rPr>
              <a:t>为</a:t>
            </a:r>
            <a:r>
              <a:rPr lang="zh-CN" altLang="zh-CN" sz="2000" b="0" kern="0" dirty="0" smtClean="0">
                <a:solidFill>
                  <a:srgbClr val="1C1C1C"/>
                </a:solidFill>
                <a:latin typeface="Arial"/>
              </a:rPr>
              <a:t> </a:t>
            </a: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“例</a:t>
            </a:r>
            <a:r>
              <a:rPr lang="en-US" altLang="zh-CN" sz="2000" b="0" kern="0" dirty="0">
                <a:solidFill>
                  <a:srgbClr val="1C1C1C"/>
                </a:solidFill>
                <a:latin typeface="Arial"/>
              </a:rPr>
              <a:t>10(0) </a:t>
            </a: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教师信息表</a:t>
            </a:r>
            <a:r>
              <a:rPr lang="en-US" altLang="zh-CN" sz="2000" b="0" kern="0" dirty="0">
                <a:solidFill>
                  <a:srgbClr val="1C1C1C"/>
                </a:solidFill>
                <a:latin typeface="Arial"/>
              </a:rPr>
              <a:t>_</a:t>
            </a: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配套子窗体”</a:t>
            </a:r>
            <a:endParaRPr lang="en-US" altLang="zh-CN" sz="2000" b="0" kern="0" dirty="0">
              <a:solidFill>
                <a:srgbClr val="1C1C1C"/>
              </a:solidFill>
              <a:latin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412473" y="3947770"/>
            <a:ext cx="59513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l">
              <a:lnSpc>
                <a:spcPct val="150000"/>
              </a:lnSpc>
              <a:spcBef>
                <a:spcPct val="20000"/>
              </a:spcBef>
              <a:buFont typeface="+mj-ea"/>
              <a:buAutoNum type="circleNumDbPlain" startAt="2"/>
            </a:pP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选中</a:t>
            </a:r>
            <a:r>
              <a:rPr lang="zh-CN" altLang="en-US" sz="2000" b="0" kern="0" dirty="0">
                <a:solidFill>
                  <a:srgbClr val="1C1C1C"/>
                </a:solidFill>
                <a:latin typeface="Arial"/>
              </a:rPr>
              <a:t>主窗体中的</a:t>
            </a: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子窗体</a:t>
            </a:r>
            <a:r>
              <a:rPr lang="zh-CN" altLang="en-US" sz="2000" b="0" kern="0" dirty="0">
                <a:solidFill>
                  <a:srgbClr val="1C1C1C"/>
                </a:solidFill>
                <a:latin typeface="Arial"/>
              </a:rPr>
              <a:t>，</a:t>
            </a:r>
            <a:r>
              <a:rPr lang="zh-CN" altLang="zh-CN" sz="2000" b="0" kern="0" dirty="0">
                <a:solidFill>
                  <a:srgbClr val="1C1C1C"/>
                </a:solidFill>
                <a:latin typeface="Arial"/>
              </a:rPr>
              <a:t>在“属性表”窗格的“数据”选项卡更改子窗体的“源对象”</a:t>
            </a:r>
            <a:r>
              <a:rPr lang="zh-CN" altLang="en-US" sz="2000" b="0" kern="0" dirty="0">
                <a:solidFill>
                  <a:srgbClr val="1C1C1C"/>
                </a:solidFill>
                <a:latin typeface="Arial"/>
              </a:rPr>
              <a:t>更名后的子窗体</a:t>
            </a: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3" t="20410" r="4200" b="32504"/>
          <a:stretch/>
        </p:blipFill>
        <p:spPr bwMode="auto">
          <a:xfrm>
            <a:off x="6005510" y="2958923"/>
            <a:ext cx="3109063" cy="38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7557415" y="3435482"/>
            <a:ext cx="1736055" cy="55257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200" kern="100" dirty="0">
                <a:effectLst/>
                <a:latin typeface="Times New Roman"/>
                <a:ea typeface="宋体"/>
              </a:rPr>
              <a:t>复制和重命名子窗体后</a:t>
            </a:r>
            <a:r>
              <a:rPr lang="en-US" sz="1200" kern="100" dirty="0">
                <a:effectLst/>
                <a:latin typeface="Times New Roman"/>
                <a:ea typeface="宋体"/>
              </a:rPr>
              <a:t/>
            </a:r>
            <a:br>
              <a:rPr lang="en-US" sz="1200" kern="100" dirty="0">
                <a:effectLst/>
                <a:latin typeface="Times New Roman"/>
                <a:ea typeface="宋体"/>
              </a:rPr>
            </a:br>
            <a:r>
              <a:rPr lang="zh-CN" sz="1200" kern="100" dirty="0">
                <a:effectLst/>
                <a:latin typeface="Times New Roman"/>
                <a:ea typeface="宋体"/>
              </a:rPr>
              <a:t>更改</a:t>
            </a:r>
            <a:r>
              <a:rPr lang="zh-CN" sz="1200" kern="100" dirty="0" smtClean="0">
                <a:effectLst/>
                <a:latin typeface="Times New Roman"/>
                <a:ea typeface="宋体"/>
              </a:rPr>
              <a:t>源对象</a:t>
            </a:r>
            <a:r>
              <a:rPr lang="zh-CN" altLang="en-US" sz="1200" kern="100" dirty="0" smtClean="0">
                <a:effectLst/>
                <a:latin typeface="Times New Roman"/>
                <a:ea typeface="宋体"/>
              </a:rPr>
              <a:t>属性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0" name="AutoShape 20"/>
          <p:cNvCxnSpPr>
            <a:cxnSpLocks noChangeShapeType="1"/>
          </p:cNvCxnSpPr>
          <p:nvPr/>
        </p:nvCxnSpPr>
        <p:spPr bwMode="auto">
          <a:xfrm flipH="1">
            <a:off x="7875742" y="3807069"/>
            <a:ext cx="10958" cy="1650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圆角矩形 10"/>
          <p:cNvSpPr/>
          <p:nvPr/>
        </p:nvSpPr>
        <p:spPr bwMode="gray">
          <a:xfrm>
            <a:off x="6005510" y="3975041"/>
            <a:ext cx="3095514" cy="216000"/>
          </a:xfrm>
          <a:prstGeom prst="roundRect">
            <a:avLst/>
          </a:prstGeom>
          <a:noFill/>
          <a:ln w="28575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2" name="圆角矩形 11"/>
          <p:cNvSpPr/>
          <p:nvPr/>
        </p:nvSpPr>
        <p:spPr bwMode="gray">
          <a:xfrm>
            <a:off x="6005510" y="3007910"/>
            <a:ext cx="542247" cy="20882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4692072" y="6304072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605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909" y="232475"/>
            <a:ext cx="8686800" cy="810161"/>
          </a:xfrm>
        </p:spPr>
        <p:txBody>
          <a:bodyPr/>
          <a:lstStyle/>
          <a:p>
            <a:r>
              <a:rPr lang="en-US" altLang="zh-CN" sz="3200" dirty="0" smtClean="0"/>
              <a:t>3 </a:t>
            </a:r>
            <a:r>
              <a:rPr lang="zh-CN" altLang="zh-CN" sz="3200" dirty="0" smtClean="0"/>
              <a:t>用</a:t>
            </a:r>
            <a:r>
              <a:rPr lang="zh-CN" altLang="zh-CN" sz="3200" dirty="0"/>
              <a:t>子窗体控件创建主</a:t>
            </a:r>
            <a:r>
              <a:rPr lang="en-US" altLang="zh-CN" sz="3200" dirty="0"/>
              <a:t>/</a:t>
            </a:r>
            <a:r>
              <a:rPr lang="zh-CN" altLang="zh-CN" sz="3200" dirty="0"/>
              <a:t>子窗体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47</a:t>
            </a:fld>
            <a:endParaRPr lang="en-US" altLang="zh-CN"/>
          </a:p>
        </p:txBody>
      </p:sp>
      <p:sp>
        <p:nvSpPr>
          <p:cNvPr id="47" name="TextBox 46"/>
          <p:cNvSpPr txBox="1"/>
          <p:nvPr/>
        </p:nvSpPr>
        <p:spPr>
          <a:xfrm>
            <a:off x="1751308" y="5586641"/>
            <a:ext cx="96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 smtClean="0"/>
              <a:t>6.11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7" t="29108"/>
          <a:stretch>
            <a:fillRect/>
          </a:stretch>
        </p:blipFill>
        <p:spPr bwMode="auto">
          <a:xfrm>
            <a:off x="1332862" y="1131375"/>
            <a:ext cx="7175707" cy="4455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6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3" y="3116872"/>
            <a:ext cx="5194789" cy="361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5907" y="2934652"/>
            <a:ext cx="306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907" y="252318"/>
            <a:ext cx="5200757" cy="337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t="-775" r="60316" b="86053"/>
          <a:stretch>
            <a:fillRect/>
          </a:stretch>
        </p:blipFill>
        <p:spPr bwMode="auto">
          <a:xfrm>
            <a:off x="392744" y="690934"/>
            <a:ext cx="3115823" cy="145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903"/>
          <p:cNvSpPr>
            <a:spLocks noChangeArrowheads="1"/>
          </p:cNvSpPr>
          <p:nvPr/>
        </p:nvSpPr>
        <p:spPr bwMode="auto">
          <a:xfrm>
            <a:off x="264745" y="389877"/>
            <a:ext cx="1998333" cy="34944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en-US" kern="100" dirty="0" smtClean="0">
                <a:effectLst/>
                <a:latin typeface="Times New Roman"/>
                <a:ea typeface="宋体"/>
              </a:rPr>
              <a:t>1  </a:t>
            </a:r>
            <a:r>
              <a:rPr lang="zh-CN" kern="100" dirty="0" smtClean="0">
                <a:effectLst/>
                <a:latin typeface="Times New Roman"/>
                <a:ea typeface="宋体"/>
              </a:rPr>
              <a:t>创建</a:t>
            </a:r>
            <a:r>
              <a:rPr lang="zh-CN" kern="100" dirty="0">
                <a:effectLst/>
                <a:latin typeface="Times New Roman"/>
                <a:ea typeface="宋体"/>
              </a:rPr>
              <a:t>子窗体</a:t>
            </a:r>
          </a:p>
        </p:txBody>
      </p:sp>
      <p:sp>
        <p:nvSpPr>
          <p:cNvPr id="31" name="AutoShape 912"/>
          <p:cNvSpPr>
            <a:spLocks noChangeArrowheads="1"/>
          </p:cNvSpPr>
          <p:nvPr/>
        </p:nvSpPr>
        <p:spPr bwMode="auto">
          <a:xfrm>
            <a:off x="2469757" y="1321826"/>
            <a:ext cx="951208" cy="28494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 sz="1400"/>
          </a:p>
        </p:txBody>
      </p:sp>
      <p:sp>
        <p:nvSpPr>
          <p:cNvPr id="35" name="AutoShape 911"/>
          <p:cNvSpPr>
            <a:spLocks noChangeArrowheads="1"/>
          </p:cNvSpPr>
          <p:nvPr/>
        </p:nvSpPr>
        <p:spPr bwMode="auto">
          <a:xfrm>
            <a:off x="2890081" y="1890696"/>
            <a:ext cx="214712" cy="182846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8600" indent="-228600" algn="l">
              <a:lnSpc>
                <a:spcPts val="1000"/>
              </a:lnSpc>
              <a:spcAft>
                <a:spcPts val="0"/>
              </a:spcAft>
            </a:pPr>
            <a:r>
              <a:rPr lang="en-US" sz="1400" kern="100">
                <a:solidFill>
                  <a:srgbClr val="000000"/>
                </a:solidFill>
                <a:effectLst/>
                <a:latin typeface="宋体"/>
                <a:ea typeface="宋体"/>
                <a:cs typeface="宋体"/>
              </a:rPr>
              <a:t> </a:t>
            </a:r>
            <a:endParaRPr lang="zh-CN" sz="1400" kern="100">
              <a:effectLst/>
              <a:latin typeface="Times New Roman"/>
              <a:ea typeface="宋体"/>
            </a:endParaRPr>
          </a:p>
        </p:txBody>
      </p:sp>
      <p:sp>
        <p:nvSpPr>
          <p:cNvPr id="36" name="AutoShape 911"/>
          <p:cNvSpPr>
            <a:spLocks noChangeArrowheads="1"/>
          </p:cNvSpPr>
          <p:nvPr/>
        </p:nvSpPr>
        <p:spPr bwMode="auto">
          <a:xfrm>
            <a:off x="1407363" y="3199620"/>
            <a:ext cx="214712" cy="182846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②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0" name="AutoShape 911"/>
          <p:cNvSpPr>
            <a:spLocks noChangeArrowheads="1"/>
          </p:cNvSpPr>
          <p:nvPr/>
        </p:nvSpPr>
        <p:spPr bwMode="auto">
          <a:xfrm>
            <a:off x="4552363" y="346457"/>
            <a:ext cx="313230" cy="250221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zh-CN" altLang="en-US" kern="100" dirty="0" smtClean="0">
                <a:effectLst/>
                <a:latin typeface="Times New Roman"/>
                <a:ea typeface="宋体"/>
              </a:rPr>
              <a:t>①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9757" y="991892"/>
            <a:ext cx="83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cxnSp>
        <p:nvCxnSpPr>
          <p:cNvPr id="4" name="直接箭头连接符 3"/>
          <p:cNvCxnSpPr>
            <a:stCxn id="31" idx="3"/>
          </p:cNvCxnSpPr>
          <p:nvPr/>
        </p:nvCxnSpPr>
        <p:spPr bwMode="auto">
          <a:xfrm flipV="1">
            <a:off x="3420965" y="471567"/>
            <a:ext cx="779076" cy="99273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矩形 10"/>
          <p:cNvSpPr/>
          <p:nvPr/>
        </p:nvSpPr>
        <p:spPr>
          <a:xfrm>
            <a:off x="4860625" y="515612"/>
            <a:ext cx="417442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选择“成绩表”的“学号”和</a:t>
            </a:r>
            <a:r>
              <a:rPr lang="zh-CN" altLang="zh-CN" sz="1600" dirty="0" smtClean="0"/>
              <a:t>“成绩”</a:t>
            </a:r>
            <a:endParaRPr lang="en-US" altLang="zh-CN" sz="1600" dirty="0" smtClean="0"/>
          </a:p>
          <a:p>
            <a:pPr algn="l"/>
            <a:r>
              <a:rPr lang="zh-CN" altLang="zh-CN" sz="1600" dirty="0" smtClean="0"/>
              <a:t>“选课表”</a:t>
            </a:r>
            <a:r>
              <a:rPr lang="zh-CN" altLang="zh-CN" sz="1600" dirty="0"/>
              <a:t>的</a:t>
            </a:r>
            <a:r>
              <a:rPr lang="zh-CN" altLang="zh-CN" sz="1600" dirty="0" smtClean="0"/>
              <a:t>“课程名称”“学分”“时间”“教室”</a:t>
            </a:r>
            <a:endParaRPr lang="en-US" altLang="zh-CN" sz="1600" dirty="0" smtClean="0"/>
          </a:p>
          <a:p>
            <a:pPr algn="l"/>
            <a:r>
              <a:rPr lang="zh-CN" altLang="zh-CN" sz="1600" dirty="0" smtClean="0"/>
              <a:t>“教师信息表”</a:t>
            </a:r>
            <a:r>
              <a:rPr lang="zh-CN" altLang="zh-CN" sz="1600" dirty="0"/>
              <a:t>的“姓名”</a:t>
            </a:r>
            <a:endParaRPr lang="zh-CN" altLang="en-US" sz="1600" dirty="0"/>
          </a:p>
        </p:txBody>
      </p:sp>
      <p:cxnSp>
        <p:nvCxnSpPr>
          <p:cNvPr id="14" name="直接箭头连接符 13"/>
          <p:cNvCxnSpPr/>
          <p:nvPr/>
        </p:nvCxnSpPr>
        <p:spPr bwMode="auto">
          <a:xfrm>
            <a:off x="7200897" y="1346609"/>
            <a:ext cx="16328" cy="72693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AutoShape 912"/>
          <p:cNvSpPr>
            <a:spLocks noChangeArrowheads="1"/>
          </p:cNvSpPr>
          <p:nvPr/>
        </p:nvSpPr>
        <p:spPr bwMode="auto">
          <a:xfrm>
            <a:off x="7282542" y="3215599"/>
            <a:ext cx="828000" cy="2520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 sz="1400"/>
          </a:p>
        </p:txBody>
      </p:sp>
      <p:sp>
        <p:nvSpPr>
          <p:cNvPr id="27" name="TextBox 26"/>
          <p:cNvSpPr txBox="1"/>
          <p:nvPr/>
        </p:nvSpPr>
        <p:spPr>
          <a:xfrm>
            <a:off x="7966963" y="2950041"/>
            <a:ext cx="83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cxnSp>
        <p:nvCxnSpPr>
          <p:cNvPr id="16" name="直接箭头连接符 15"/>
          <p:cNvCxnSpPr/>
          <p:nvPr/>
        </p:nvCxnSpPr>
        <p:spPr bwMode="auto">
          <a:xfrm flipH="1">
            <a:off x="5706208" y="3467599"/>
            <a:ext cx="1576334" cy="36584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AutoShape 912"/>
          <p:cNvSpPr>
            <a:spLocks noChangeArrowheads="1"/>
          </p:cNvSpPr>
          <p:nvPr/>
        </p:nvSpPr>
        <p:spPr bwMode="auto">
          <a:xfrm>
            <a:off x="4107722" y="6334358"/>
            <a:ext cx="772009" cy="215911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4599953" y="6085126"/>
            <a:ext cx="83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576457" y="6292246"/>
            <a:ext cx="849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880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31" grpId="0" animBg="1"/>
      <p:bldP spid="36" grpId="0"/>
      <p:bldP spid="40" grpId="0"/>
      <p:bldP spid="2" grpId="0"/>
      <p:bldP spid="11" grpId="0" animBg="1"/>
      <p:bldP spid="26" grpId="0" animBg="1"/>
      <p:bldP spid="27" grpId="0"/>
      <p:bldP spid="29" grpId="0" animBg="1"/>
      <p:bldP spid="32" grpId="0"/>
      <p:bldP spid="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AutoShape 903"/>
          <p:cNvSpPr>
            <a:spLocks noChangeArrowheads="1"/>
          </p:cNvSpPr>
          <p:nvPr/>
        </p:nvSpPr>
        <p:spPr bwMode="auto">
          <a:xfrm>
            <a:off x="5370166" y="1103950"/>
            <a:ext cx="1998333" cy="34944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altLang="en-US" kern="100" dirty="0" smtClean="0">
                <a:effectLst/>
                <a:latin typeface="Times New Roman"/>
                <a:ea typeface="宋体"/>
              </a:rPr>
              <a:t>生成</a:t>
            </a:r>
            <a:r>
              <a:rPr lang="zh-CN" kern="100" dirty="0" smtClean="0">
                <a:effectLst/>
                <a:latin typeface="Times New Roman"/>
                <a:ea typeface="宋体"/>
              </a:rPr>
              <a:t>子</a:t>
            </a:r>
            <a:r>
              <a:rPr lang="zh-CN" kern="100" dirty="0">
                <a:effectLst/>
                <a:latin typeface="Times New Roman"/>
                <a:ea typeface="宋体"/>
              </a:rPr>
              <a:t>窗体</a:t>
            </a:r>
          </a:p>
        </p:txBody>
      </p:sp>
      <p:sp>
        <p:nvSpPr>
          <p:cNvPr id="30" name="AutoShape 911"/>
          <p:cNvSpPr>
            <a:spLocks noChangeArrowheads="1"/>
          </p:cNvSpPr>
          <p:nvPr/>
        </p:nvSpPr>
        <p:spPr bwMode="auto">
          <a:xfrm>
            <a:off x="1856818" y="3827299"/>
            <a:ext cx="860516" cy="15062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 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37" name="AutoShape 911"/>
          <p:cNvSpPr>
            <a:spLocks noChangeArrowheads="1"/>
          </p:cNvSpPr>
          <p:nvPr/>
        </p:nvSpPr>
        <p:spPr bwMode="auto">
          <a:xfrm>
            <a:off x="650660" y="-13412"/>
            <a:ext cx="620214" cy="533723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" name="圆角矩形 1"/>
          <p:cNvSpPr/>
          <p:nvPr/>
        </p:nvSpPr>
        <p:spPr bwMode="gray">
          <a:xfrm>
            <a:off x="2770088" y="1259789"/>
            <a:ext cx="907609" cy="216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47" name="圆角矩形 46"/>
          <p:cNvSpPr/>
          <p:nvPr/>
        </p:nvSpPr>
        <p:spPr bwMode="gray">
          <a:xfrm>
            <a:off x="3087866" y="2930327"/>
            <a:ext cx="756000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2749992" y="2400302"/>
            <a:ext cx="70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单击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76457" y="6292246"/>
            <a:ext cx="849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47625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AutoShape 911"/>
          <p:cNvSpPr>
            <a:spLocks noChangeArrowheads="1"/>
          </p:cNvSpPr>
          <p:nvPr/>
        </p:nvSpPr>
        <p:spPr bwMode="auto">
          <a:xfrm>
            <a:off x="642589" y="3501032"/>
            <a:ext cx="214712" cy="182846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④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8" name="圆角矩形 47"/>
          <p:cNvSpPr/>
          <p:nvPr/>
        </p:nvSpPr>
        <p:spPr bwMode="gray">
          <a:xfrm>
            <a:off x="3876662" y="6301550"/>
            <a:ext cx="739300" cy="222342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21684" r="37558" b="8462"/>
          <a:stretch/>
        </p:blipFill>
        <p:spPr bwMode="auto">
          <a:xfrm>
            <a:off x="4403563" y="1397977"/>
            <a:ext cx="4740437" cy="454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689445" y="6001073"/>
            <a:ext cx="70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单击</a:t>
            </a:r>
          </a:p>
        </p:txBody>
      </p:sp>
      <p:cxnSp>
        <p:nvCxnSpPr>
          <p:cNvPr id="44" name="直接箭头连接符 43"/>
          <p:cNvCxnSpPr/>
          <p:nvPr/>
        </p:nvCxnSpPr>
        <p:spPr bwMode="auto">
          <a:xfrm flipH="1">
            <a:off x="2405038" y="3182327"/>
            <a:ext cx="810061" cy="37496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接箭头连接符 45"/>
          <p:cNvCxnSpPr/>
          <p:nvPr/>
        </p:nvCxnSpPr>
        <p:spPr bwMode="auto">
          <a:xfrm flipV="1">
            <a:off x="4451420" y="5846885"/>
            <a:ext cx="525026" cy="46345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54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37" grpId="0"/>
      <p:bldP spid="2" grpId="0" animBg="1"/>
      <p:bldP spid="47" grpId="0" animBg="1"/>
      <p:bldP spid="42" grpId="0"/>
      <p:bldP spid="49" grpId="0"/>
      <p:bldP spid="38" grpId="0"/>
      <p:bldP spid="48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6.1.2</a:t>
            </a: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类型</a:t>
            </a:r>
            <a:endParaRPr lang="zh-CN" altLang="en-US" sz="3600" dirty="0"/>
          </a:p>
        </p:txBody>
      </p:sp>
      <p:pic>
        <p:nvPicPr>
          <p:cNvPr id="101" name="图片 1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95" y="1654534"/>
            <a:ext cx="4851818" cy="35709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984348" y="989248"/>
            <a:ext cx="1608477" cy="5162880"/>
            <a:chOff x="984348" y="1112818"/>
            <a:chExt cx="1608477" cy="5162880"/>
          </a:xfrm>
        </p:grpSpPr>
        <p:grpSp>
          <p:nvGrpSpPr>
            <p:cNvPr id="164" name="组合 163"/>
            <p:cNvGrpSpPr/>
            <p:nvPr/>
          </p:nvGrpSpPr>
          <p:grpSpPr>
            <a:xfrm>
              <a:off x="1081660" y="5432992"/>
              <a:ext cx="1511165" cy="842706"/>
              <a:chOff x="7316128" y="3409073"/>
              <a:chExt cx="1511165" cy="1052031"/>
            </a:xfrm>
          </p:grpSpPr>
          <p:grpSp>
            <p:nvGrpSpPr>
              <p:cNvPr id="188" name="Group 9"/>
              <p:cNvGrpSpPr>
                <a:grpSpLocks/>
              </p:cNvGrpSpPr>
              <p:nvPr/>
            </p:nvGrpSpPr>
            <p:grpSpPr bwMode="auto">
              <a:xfrm>
                <a:off x="7316128" y="3409073"/>
                <a:ext cx="1411851" cy="1052031"/>
                <a:chOff x="471" y="272"/>
                <a:chExt cx="1161" cy="1539"/>
              </a:xfrm>
            </p:grpSpPr>
            <p:sp>
              <p:nvSpPr>
                <p:cNvPr id="18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0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透视图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84348" y="1112818"/>
              <a:ext cx="1601505" cy="4563383"/>
              <a:chOff x="7225788" y="356701"/>
              <a:chExt cx="1601505" cy="5696911"/>
            </a:xfrm>
          </p:grpSpPr>
          <p:grpSp>
            <p:nvGrpSpPr>
              <p:cNvPr id="151" name="Group 2"/>
              <p:cNvGrpSpPr>
                <a:grpSpLocks/>
              </p:cNvGrpSpPr>
              <p:nvPr/>
            </p:nvGrpSpPr>
            <p:grpSpPr bwMode="auto">
              <a:xfrm>
                <a:off x="7316128" y="3409072"/>
                <a:ext cx="1411851" cy="2644540"/>
                <a:chOff x="672" y="1783"/>
                <a:chExt cx="1161" cy="1737"/>
              </a:xfrm>
            </p:grpSpPr>
            <p:grpSp>
              <p:nvGrpSpPr>
                <p:cNvPr id="152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59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3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57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4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55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5" name="Group 2"/>
              <p:cNvGrpSpPr>
                <a:grpSpLocks/>
              </p:cNvGrpSpPr>
              <p:nvPr/>
            </p:nvGrpSpPr>
            <p:grpSpPr bwMode="auto">
              <a:xfrm>
                <a:off x="7316236" y="1087236"/>
                <a:ext cx="1411851" cy="2644540"/>
                <a:chOff x="672" y="1783"/>
                <a:chExt cx="1161" cy="1737"/>
              </a:xfrm>
            </p:grpSpPr>
            <p:grpSp>
              <p:nvGrpSpPr>
                <p:cNvPr id="126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33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7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31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8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29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35" name="Text Box 14"/>
              <p:cNvSpPr txBox="1">
                <a:spLocks noChangeArrowheads="1"/>
              </p:cNvSpPr>
              <p:nvPr/>
            </p:nvSpPr>
            <p:spPr bwMode="white">
              <a:xfrm>
                <a:off x="7225788" y="155161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/>
                  <a:t>表格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6" name="Text Box 31"/>
              <p:cNvSpPr txBox="1">
                <a:spLocks noChangeArrowheads="1"/>
              </p:cNvSpPr>
              <p:nvPr/>
            </p:nvSpPr>
            <p:spPr bwMode="white">
              <a:xfrm>
                <a:off x="7225788" y="2327961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数据表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7" name="Text Box 32"/>
              <p:cNvSpPr txBox="1">
                <a:spLocks noChangeArrowheads="1"/>
              </p:cNvSpPr>
              <p:nvPr/>
            </p:nvSpPr>
            <p:spPr bwMode="white">
              <a:xfrm>
                <a:off x="7225788" y="2924536"/>
                <a:ext cx="1508625" cy="806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全屏式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zh-CN" altLang="en-US" dirty="0" smtClean="0"/>
                  <a:t>弹出式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1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分割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2" name="Text Box 31"/>
              <p:cNvSpPr txBox="1">
                <a:spLocks noChangeArrowheads="1"/>
              </p:cNvSpPr>
              <p:nvPr/>
            </p:nvSpPr>
            <p:spPr bwMode="white">
              <a:xfrm>
                <a:off x="7318668" y="4649798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>
                    <a:ea typeface="宋体" charset="-122"/>
                  </a:rPr>
                  <a:t>主</a:t>
                </a:r>
                <a:r>
                  <a:rPr lang="en-US" altLang="zh-CN" dirty="0" smtClean="0">
                    <a:ea typeface="宋体" charset="-122"/>
                  </a:rPr>
                  <a:t>/</a:t>
                </a:r>
                <a:r>
                  <a:rPr lang="zh-CN" altLang="en-US" dirty="0" smtClean="0">
                    <a:ea typeface="宋体" charset="-122"/>
                  </a:rPr>
                  <a:t>子窗体</a:t>
                </a:r>
                <a:endParaRPr lang="en-US" altLang="zh-CN" dirty="0">
                  <a:ea typeface="宋体" charset="-122"/>
                </a:endParaRPr>
              </a:p>
            </p:txBody>
          </p:sp>
          <p:sp>
            <p:nvSpPr>
              <p:cNvPr id="163" name="Text Box 32"/>
              <p:cNvSpPr txBox="1">
                <a:spLocks noChangeArrowheads="1"/>
              </p:cNvSpPr>
              <p:nvPr/>
            </p:nvSpPr>
            <p:spPr bwMode="white">
              <a:xfrm>
                <a:off x="7318668" y="549319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/>
                  <a:t>透视</a:t>
                </a:r>
                <a:r>
                  <a:rPr lang="zh-CN" altLang="zh-CN" dirty="0" smtClean="0"/>
                  <a:t>表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grpSp>
            <p:nvGrpSpPr>
              <p:cNvPr id="53" name="Group 3"/>
              <p:cNvGrpSpPr>
                <a:grpSpLocks/>
              </p:cNvGrpSpPr>
              <p:nvPr/>
            </p:nvGrpSpPr>
            <p:grpSpPr bwMode="auto">
              <a:xfrm>
                <a:off x="7320668" y="356701"/>
                <a:ext cx="1411851" cy="1055076"/>
                <a:chOff x="471" y="272"/>
                <a:chExt cx="1161" cy="1539"/>
              </a:xfrm>
            </p:grpSpPr>
            <p:sp>
              <p:nvSpPr>
                <p:cNvPr id="60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white">
              <a:xfrm>
                <a:off x="7230220" y="84831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 smtClean="0"/>
                  <a:t>纵</a:t>
                </a:r>
                <a:r>
                  <a:rPr lang="zh-CN" altLang="zh-CN" dirty="0"/>
                  <a:t>栏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</p:grpSp>
      <p:sp>
        <p:nvSpPr>
          <p:cNvPr id="11" name="右箭头 10"/>
          <p:cNvSpPr/>
          <p:nvPr/>
        </p:nvSpPr>
        <p:spPr bwMode="gray">
          <a:xfrm rot="1360413">
            <a:off x="2556845" y="1562591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50</a:t>
            </a:fld>
            <a:endParaRPr lang="en-US" altLang="zh-CN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-35" r="36435" b="41605"/>
          <a:stretch/>
        </p:blipFill>
        <p:spPr bwMode="auto">
          <a:xfrm>
            <a:off x="298258" y="304107"/>
            <a:ext cx="4813525" cy="302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92" y="3470015"/>
            <a:ext cx="5292987" cy="32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911"/>
          <p:cNvSpPr>
            <a:spLocks noChangeArrowheads="1"/>
          </p:cNvSpPr>
          <p:nvPr/>
        </p:nvSpPr>
        <p:spPr bwMode="auto">
          <a:xfrm>
            <a:off x="4431482" y="3775515"/>
            <a:ext cx="329250" cy="28418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28600" indent="-228600" algn="l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solidFill>
                  <a:srgbClr val="000000"/>
                </a:solidFill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41" name="AutoShape 911"/>
          <p:cNvSpPr>
            <a:spLocks noChangeArrowheads="1"/>
          </p:cNvSpPr>
          <p:nvPr/>
        </p:nvSpPr>
        <p:spPr bwMode="auto">
          <a:xfrm>
            <a:off x="4112530" y="3579537"/>
            <a:ext cx="329250" cy="28418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zh-CN" altLang="en-US" sz="1600" kern="100" dirty="0" smtClean="0">
                <a:effectLst/>
                <a:latin typeface="Times New Roman"/>
                <a:ea typeface="宋体"/>
              </a:rPr>
              <a:t>①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6024" r="39608" b="74458"/>
          <a:stretch/>
        </p:blipFill>
        <p:spPr bwMode="auto">
          <a:xfrm>
            <a:off x="299415" y="528277"/>
            <a:ext cx="4493742" cy="1012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直接箭头连接符 14"/>
          <p:cNvCxnSpPr/>
          <p:nvPr/>
        </p:nvCxnSpPr>
        <p:spPr>
          <a:xfrm flipH="1">
            <a:off x="4339147" y="632662"/>
            <a:ext cx="1443365" cy="1080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1351059" y="1018524"/>
            <a:ext cx="916320" cy="13062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2324225" y="2459585"/>
            <a:ext cx="1551480" cy="2634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按住鼠标并拖曳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1027059" y="766524"/>
            <a:ext cx="324000" cy="2520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solidFill>
                  <a:srgbClr val="000000"/>
                </a:solidFill>
                <a:effectLst/>
                <a:latin typeface="宋体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311270" y="361898"/>
            <a:ext cx="2149130" cy="33275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600" kern="100" dirty="0" smtClean="0">
                <a:solidFill>
                  <a:srgbClr val="000000"/>
                </a:solidFill>
                <a:effectLst/>
                <a:latin typeface="宋体"/>
                <a:ea typeface="宋体"/>
              </a:rPr>
              <a:t>2 </a:t>
            </a:r>
            <a:r>
              <a:rPr lang="zh-CN" altLang="zh-CN" sz="16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添加</a:t>
            </a: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主窗体</a:t>
            </a:r>
            <a:r>
              <a:rPr lang="zh-CN" altLang="en-US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上的</a:t>
            </a: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字段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2267680" y="940182"/>
            <a:ext cx="1311677" cy="2634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1600" kern="100" dirty="0" smtClean="0">
                <a:solidFill>
                  <a:srgbClr val="000000"/>
                </a:solidFill>
                <a:effectLst/>
                <a:latin typeface="宋体"/>
                <a:ea typeface="宋体"/>
              </a:rPr>
              <a:t>3 </a:t>
            </a:r>
            <a:r>
              <a:rPr lang="zh-CN" altLang="en-US" sz="16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添加</a:t>
            </a: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子</a:t>
            </a:r>
            <a:r>
              <a:rPr lang="zh-CN" altLang="en-US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窗体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27294" y="6012767"/>
            <a:ext cx="27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  <p:sp>
        <p:nvSpPr>
          <p:cNvPr id="47" name="圆角矩形 46"/>
          <p:cNvSpPr/>
          <p:nvPr/>
        </p:nvSpPr>
        <p:spPr bwMode="gray">
          <a:xfrm>
            <a:off x="298258" y="1126161"/>
            <a:ext cx="828000" cy="206695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1351059" y="972272"/>
            <a:ext cx="62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cxnSp>
        <p:nvCxnSpPr>
          <p:cNvPr id="50" name="直接箭头连接符 49"/>
          <p:cNvCxnSpPr/>
          <p:nvPr/>
        </p:nvCxnSpPr>
        <p:spPr bwMode="auto">
          <a:xfrm flipH="1">
            <a:off x="4596107" y="3053166"/>
            <a:ext cx="347852" cy="66846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4848317" y="2960176"/>
            <a:ext cx="670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弹出</a:t>
            </a:r>
            <a:endParaRPr lang="zh-CN" altLang="en-US" sz="1400" dirty="0"/>
          </a:p>
        </p:txBody>
      </p:sp>
      <p:sp>
        <p:nvSpPr>
          <p:cNvPr id="53" name="圆角矩形 52"/>
          <p:cNvSpPr/>
          <p:nvPr/>
        </p:nvSpPr>
        <p:spPr bwMode="gray">
          <a:xfrm>
            <a:off x="4791728" y="4835471"/>
            <a:ext cx="2747758" cy="433952"/>
          </a:xfrm>
          <a:prstGeom prst="roundRect">
            <a:avLst/>
          </a:prstGeom>
          <a:noFill/>
          <a:ln w="28575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54" name="圆角矩形 53"/>
          <p:cNvSpPr/>
          <p:nvPr/>
        </p:nvSpPr>
        <p:spPr bwMode="gray">
          <a:xfrm>
            <a:off x="6629998" y="6273663"/>
            <a:ext cx="828000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5973483" y="6193959"/>
            <a:ext cx="70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单击</a:t>
            </a:r>
          </a:p>
        </p:txBody>
      </p:sp>
      <p:sp>
        <p:nvSpPr>
          <p:cNvPr id="2" name="圆角矩形 1"/>
          <p:cNvSpPr/>
          <p:nvPr/>
        </p:nvSpPr>
        <p:spPr bwMode="gray">
          <a:xfrm>
            <a:off x="1614525" y="1728146"/>
            <a:ext cx="3528000" cy="396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364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7" grpId="0"/>
      <p:bldP spid="18" grpId="0" animBg="1"/>
      <p:bldP spid="19" grpId="0"/>
      <p:bldP spid="20" grpId="0"/>
      <p:bldP spid="39" grpId="0"/>
      <p:bldP spid="47" grpId="0" animBg="1"/>
      <p:bldP spid="47" grpId="1" animBg="1"/>
      <p:bldP spid="48" grpId="0"/>
      <p:bldP spid="52" grpId="0"/>
      <p:bldP spid="53" grpId="0" animBg="1"/>
      <p:bldP spid="54" grpId="0" animBg="1"/>
      <p:bldP spid="55" grpId="0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51</a:t>
            </a:fld>
            <a:endParaRPr lang="en-US" altLang="zh-CN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7" y="172648"/>
            <a:ext cx="5586496" cy="34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utoShape 911"/>
          <p:cNvSpPr>
            <a:spLocks noChangeArrowheads="1"/>
          </p:cNvSpPr>
          <p:nvPr/>
        </p:nvSpPr>
        <p:spPr bwMode="auto">
          <a:xfrm>
            <a:off x="910029" y="113265"/>
            <a:ext cx="438095" cy="362253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②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39" name="TextBox 38">
            <a:hlinkClick r:id="rId3" action="ppaction://hlinksldjump"/>
          </p:cNvPr>
          <p:cNvSpPr txBox="1"/>
          <p:nvPr/>
        </p:nvSpPr>
        <p:spPr>
          <a:xfrm>
            <a:off x="7481685" y="6244401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21" name="圆角矩形 20"/>
          <p:cNvSpPr/>
          <p:nvPr/>
        </p:nvSpPr>
        <p:spPr bwMode="gray">
          <a:xfrm>
            <a:off x="3756813" y="3144018"/>
            <a:ext cx="864000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323418" y="2787752"/>
            <a:ext cx="70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单击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89" y="2969434"/>
            <a:ext cx="5116011" cy="327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911"/>
          <p:cNvSpPr>
            <a:spLocks noChangeArrowheads="1"/>
          </p:cNvSpPr>
          <p:nvPr/>
        </p:nvSpPr>
        <p:spPr bwMode="auto">
          <a:xfrm>
            <a:off x="4556574" y="2907442"/>
            <a:ext cx="743446" cy="295068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4" name="圆角矩形 23"/>
          <p:cNvSpPr/>
          <p:nvPr/>
        </p:nvSpPr>
        <p:spPr bwMode="gray">
          <a:xfrm>
            <a:off x="8133744" y="5794231"/>
            <a:ext cx="828000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7808835" y="5422467"/>
            <a:ext cx="70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单击</a:t>
            </a:r>
          </a:p>
        </p:txBody>
      </p:sp>
      <p:pic>
        <p:nvPicPr>
          <p:cNvPr id="12" name="图片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7" t="29108"/>
          <a:stretch>
            <a:fillRect/>
          </a:stretch>
        </p:blipFill>
        <p:spPr bwMode="auto">
          <a:xfrm>
            <a:off x="185989" y="3797085"/>
            <a:ext cx="3735082" cy="2177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直接箭头连接符 3"/>
          <p:cNvCxnSpPr/>
          <p:nvPr/>
        </p:nvCxnSpPr>
        <p:spPr bwMode="auto">
          <a:xfrm flipH="1" flipV="1">
            <a:off x="3673098" y="5331417"/>
            <a:ext cx="4448014" cy="588936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464231" y="5331417"/>
            <a:ext cx="131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删除学号</a:t>
            </a:r>
            <a:endParaRPr lang="en-US" altLang="zh-CN" dirty="0" smtClean="0"/>
          </a:p>
          <a:p>
            <a:r>
              <a:rPr lang="zh-CN" altLang="en-US" dirty="0" smtClean="0"/>
              <a:t>调整布局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006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1" grpId="0" animBg="1"/>
      <p:bldP spid="23" grpId="0"/>
      <p:bldP spid="34" grpId="0"/>
      <p:bldP spid="24" grpId="0" animBg="1"/>
      <p:bldP spid="25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102730" y="3179779"/>
            <a:ext cx="5005953" cy="3411322"/>
          </a:xfrm>
          <a:prstGeom prst="rect">
            <a:avLst/>
          </a:prstGeom>
        </p:spPr>
      </p:pic>
      <p:sp>
        <p:nvSpPr>
          <p:cNvPr id="22" name="Freeform 483"/>
          <p:cNvSpPr>
            <a:spLocks/>
          </p:cNvSpPr>
          <p:nvPr/>
        </p:nvSpPr>
        <p:spPr bwMode="gray">
          <a:xfrm>
            <a:off x="-23306" y="354293"/>
            <a:ext cx="2704513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Text Box 462"/>
          <p:cNvSpPr txBox="1">
            <a:spLocks noChangeArrowheads="1"/>
          </p:cNvSpPr>
          <p:nvPr/>
        </p:nvSpPr>
        <p:spPr bwMode="gray">
          <a:xfrm>
            <a:off x="45687" y="419381"/>
            <a:ext cx="2889844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dirty="0" smtClean="0"/>
              <a:t>6.3 </a:t>
            </a:r>
            <a:r>
              <a:rPr lang="zh-CN" altLang="zh-CN" sz="2400" dirty="0"/>
              <a:t>添加窗体控件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52</a:t>
            </a:fld>
            <a:endParaRPr lang="en-US" altLang="zh-CN"/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2852509" y="320851"/>
            <a:ext cx="5704894" cy="3381075"/>
          </a:xfrm>
          <a:prstGeom prst="roundRect">
            <a:avLst>
              <a:gd name="adj" fmla="val 2259"/>
            </a:avLst>
          </a:prstGeom>
          <a:noFill/>
          <a:ln w="28575">
            <a:noFill/>
            <a:round/>
            <a:headEnd/>
            <a:tailEnd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ts val="3500"/>
              </a:lnSpc>
            </a:pPr>
            <a:r>
              <a:rPr lang="en-US" altLang="zh-CN" dirty="0">
                <a:hlinkClick r:id="rId3" action="ppaction://hlinksldjump"/>
              </a:rPr>
              <a:t>6.3.1</a:t>
            </a:r>
            <a:r>
              <a:rPr lang="zh-CN" altLang="zh-CN" dirty="0">
                <a:hlinkClick r:id="rId3" action="ppaction://hlinksldjump"/>
              </a:rPr>
              <a:t>添加窗体</a:t>
            </a:r>
            <a:r>
              <a:rPr lang="zh-CN" altLang="zh-CN" dirty="0" smtClean="0">
                <a:hlinkClick r:id="rId3" action="ppaction://hlinksldjump"/>
              </a:rPr>
              <a:t>控件使用</a:t>
            </a:r>
            <a:r>
              <a:rPr lang="zh-CN" altLang="zh-CN" dirty="0">
                <a:hlinkClick r:id="rId3" action="ppaction://hlinksldjump"/>
              </a:rPr>
              <a:t>的命令或</a:t>
            </a:r>
            <a:r>
              <a:rPr lang="zh-CN" altLang="zh-CN" dirty="0" smtClean="0">
                <a:hlinkClick r:id="rId3" action="ppaction://hlinksldjump"/>
              </a:rPr>
              <a:t>工具</a:t>
            </a:r>
            <a:endParaRPr lang="en-US" altLang="zh-CN" dirty="0" smtClean="0"/>
          </a:p>
          <a:p>
            <a:pPr algn="l">
              <a:lnSpc>
                <a:spcPts val="3500"/>
              </a:lnSpc>
            </a:pPr>
            <a:r>
              <a:rPr lang="en-US" altLang="zh-CN" dirty="0">
                <a:hlinkClick r:id="rId4" action="ppaction://hlinksldjump"/>
              </a:rPr>
              <a:t>6.3.2</a:t>
            </a:r>
            <a:r>
              <a:rPr lang="zh-CN" altLang="zh-CN" dirty="0">
                <a:hlinkClick r:id="rId4" action="ppaction://hlinksldjump"/>
              </a:rPr>
              <a:t>标签</a:t>
            </a:r>
            <a:r>
              <a:rPr lang="zh-CN" altLang="zh-CN" dirty="0" smtClean="0">
                <a:hlinkClick r:id="rId4" action="ppaction://hlinksldjump"/>
              </a:rPr>
              <a:t>控件</a:t>
            </a:r>
            <a:r>
              <a:rPr lang="en-US" altLang="zh-CN" dirty="0" smtClean="0"/>
              <a:t>          </a:t>
            </a:r>
            <a:r>
              <a:rPr lang="en-US" altLang="zh-CN" dirty="0" smtClean="0">
                <a:hlinkClick r:id="rId5" action="ppaction://hlinksldjump"/>
              </a:rPr>
              <a:t>6.3.3</a:t>
            </a:r>
            <a:r>
              <a:rPr lang="zh-CN" altLang="zh-CN" dirty="0">
                <a:hlinkClick r:id="rId5" action="ppaction://hlinksldjump"/>
              </a:rPr>
              <a:t>文本框</a:t>
            </a:r>
            <a:r>
              <a:rPr lang="zh-CN" altLang="zh-CN" dirty="0" smtClean="0">
                <a:hlinkClick r:id="rId5" action="ppaction://hlinksldjump"/>
              </a:rPr>
              <a:t>控件</a:t>
            </a:r>
            <a:endParaRPr lang="en-US" altLang="zh-CN" dirty="0" smtClean="0"/>
          </a:p>
          <a:p>
            <a:pPr algn="l">
              <a:lnSpc>
                <a:spcPts val="3500"/>
              </a:lnSpc>
            </a:pPr>
            <a:r>
              <a:rPr lang="en-US" altLang="zh-CN" dirty="0">
                <a:hlinkClick r:id="rId6" action="ppaction://hlinksldjump"/>
              </a:rPr>
              <a:t>6.3.4</a:t>
            </a:r>
            <a:r>
              <a:rPr lang="zh-CN" altLang="zh-CN" dirty="0">
                <a:hlinkClick r:id="rId6" action="ppaction://hlinksldjump"/>
              </a:rPr>
              <a:t>复选框</a:t>
            </a:r>
            <a:r>
              <a:rPr lang="zh-CN" altLang="zh-CN" dirty="0" smtClean="0">
                <a:hlinkClick r:id="rId6" action="ppaction://hlinksldjump"/>
              </a:rPr>
              <a:t>、选项按钮、切换按钮和</a:t>
            </a:r>
            <a:r>
              <a:rPr lang="zh-CN" altLang="zh-CN" dirty="0">
                <a:hlinkClick r:id="rId6" action="ppaction://hlinksldjump"/>
              </a:rPr>
              <a:t>选项</a:t>
            </a:r>
            <a:r>
              <a:rPr lang="zh-CN" altLang="zh-CN" dirty="0" smtClean="0">
                <a:hlinkClick r:id="rId6" action="ppaction://hlinksldjump"/>
              </a:rPr>
              <a:t>组</a:t>
            </a:r>
            <a:endParaRPr lang="en-US" altLang="zh-CN" dirty="0" smtClean="0"/>
          </a:p>
          <a:p>
            <a:pPr algn="l">
              <a:lnSpc>
                <a:spcPts val="3500"/>
              </a:lnSpc>
            </a:pPr>
            <a:r>
              <a:rPr lang="en-US" altLang="zh-CN" dirty="0">
                <a:hlinkClick r:id="rId7" action="ppaction://hlinksldjump"/>
              </a:rPr>
              <a:t>6.3.5</a:t>
            </a:r>
            <a:r>
              <a:rPr lang="zh-CN" altLang="zh-CN" dirty="0">
                <a:hlinkClick r:id="rId7" action="ppaction://hlinksldjump"/>
              </a:rPr>
              <a:t>列表框和组合</a:t>
            </a:r>
            <a:r>
              <a:rPr lang="zh-CN" altLang="zh-CN" dirty="0" smtClean="0">
                <a:hlinkClick r:id="rId7" action="ppaction://hlinksldjump"/>
              </a:rPr>
              <a:t>框</a:t>
            </a:r>
            <a:endParaRPr lang="en-US" altLang="zh-CN" dirty="0" smtClean="0"/>
          </a:p>
          <a:p>
            <a:pPr algn="l">
              <a:lnSpc>
                <a:spcPts val="3500"/>
              </a:lnSpc>
            </a:pPr>
            <a:r>
              <a:rPr lang="en-US" altLang="zh-CN" dirty="0">
                <a:hlinkClick r:id="rId8" action="ppaction://hlinksldjump"/>
              </a:rPr>
              <a:t>6.3.6</a:t>
            </a:r>
            <a:r>
              <a:rPr lang="zh-CN" altLang="zh-CN" dirty="0">
                <a:hlinkClick r:id="rId8" action="ppaction://hlinksldjump"/>
              </a:rPr>
              <a:t>按钮</a:t>
            </a:r>
            <a:r>
              <a:rPr lang="en-US" altLang="zh-CN" dirty="0"/>
              <a:t>     </a:t>
            </a:r>
            <a:r>
              <a:rPr lang="en-US" altLang="zh-CN" dirty="0">
                <a:hlinkClick r:id="rId9" action="ppaction://hlinksldjump"/>
              </a:rPr>
              <a:t>6.3.7</a:t>
            </a:r>
            <a:r>
              <a:rPr lang="zh-CN" altLang="zh-CN" dirty="0">
                <a:hlinkClick r:id="rId9" action="ppaction://hlinksldjump"/>
              </a:rPr>
              <a:t>图像</a:t>
            </a:r>
            <a:r>
              <a:rPr lang="en-US" altLang="zh-CN" dirty="0"/>
              <a:t>     </a:t>
            </a:r>
            <a:r>
              <a:rPr lang="en-US" altLang="zh-CN" dirty="0">
                <a:hlinkClick r:id="rId10" action="ppaction://hlinksldjump"/>
              </a:rPr>
              <a:t>6.3.8</a:t>
            </a:r>
            <a:r>
              <a:rPr lang="zh-CN" altLang="zh-CN" dirty="0">
                <a:hlinkClick r:id="rId10" action="ppaction://hlinksldjump"/>
              </a:rPr>
              <a:t>绑定对象框</a:t>
            </a:r>
            <a:r>
              <a:rPr lang="en-US" altLang="zh-CN" dirty="0">
                <a:hlinkClick r:id="rId10" action="ppaction://hlinksldjump"/>
              </a:rPr>
              <a:t> </a:t>
            </a:r>
            <a:endParaRPr lang="en-US" altLang="zh-CN" dirty="0"/>
          </a:p>
          <a:p>
            <a:pPr algn="l">
              <a:lnSpc>
                <a:spcPts val="3500"/>
              </a:lnSpc>
            </a:pPr>
            <a:r>
              <a:rPr lang="en-US" altLang="zh-CN" dirty="0">
                <a:hlinkClick r:id="rId11" action="ppaction://hlinksldjump"/>
              </a:rPr>
              <a:t>6.3.9</a:t>
            </a:r>
            <a:r>
              <a:rPr lang="zh-CN" altLang="zh-CN" dirty="0">
                <a:hlinkClick r:id="rId11" action="ppaction://hlinksldjump"/>
              </a:rPr>
              <a:t>子窗体</a:t>
            </a:r>
            <a:r>
              <a:rPr lang="en-US" altLang="zh-CN" dirty="0">
                <a:hlinkClick r:id="rId11" action="ppaction://hlinksldjump"/>
              </a:rPr>
              <a:t>/</a:t>
            </a:r>
            <a:r>
              <a:rPr lang="zh-CN" altLang="zh-CN" dirty="0">
                <a:hlinkClick r:id="rId11" action="ppaction://hlinksldjump"/>
              </a:rPr>
              <a:t>子报表</a:t>
            </a:r>
            <a:r>
              <a:rPr lang="en-US" altLang="zh-CN" dirty="0"/>
              <a:t>   </a:t>
            </a:r>
            <a:r>
              <a:rPr lang="en-US" altLang="zh-CN" dirty="0" smtClean="0"/>
              <a:t>             </a:t>
            </a:r>
            <a:r>
              <a:rPr lang="en-US" altLang="zh-CN" dirty="0">
                <a:hlinkClick r:id="rId12" action="ppaction://hlinksldjump"/>
              </a:rPr>
              <a:t>6.3.10</a:t>
            </a:r>
            <a:r>
              <a:rPr lang="zh-CN" altLang="zh-CN" dirty="0">
                <a:hlinkClick r:id="rId12" action="ppaction://hlinksldjump"/>
              </a:rPr>
              <a:t>选项卡</a:t>
            </a:r>
            <a:endParaRPr lang="en-US" altLang="zh-CN" dirty="0"/>
          </a:p>
          <a:p>
            <a:pPr algn="l">
              <a:lnSpc>
                <a:spcPts val="3500"/>
              </a:lnSpc>
            </a:pPr>
            <a:endParaRPr lang="en-US" altLang="zh-CN" dirty="0"/>
          </a:p>
          <a:p>
            <a:pPr algn="l">
              <a:lnSpc>
                <a:spcPts val="3500"/>
              </a:lnSpc>
            </a:pPr>
            <a:endParaRPr lang="en-US" altLang="zh-CN" dirty="0" smtClean="0"/>
          </a:p>
        </p:txBody>
      </p:sp>
      <p:sp>
        <p:nvSpPr>
          <p:cNvPr id="19" name="TextBox 18">
            <a:hlinkClick r:id="rId13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目录页</a:t>
            </a:r>
          </a:p>
        </p:txBody>
      </p:sp>
      <p:sp>
        <p:nvSpPr>
          <p:cNvPr id="9" name="矩形 8"/>
          <p:cNvSpPr/>
          <p:nvPr/>
        </p:nvSpPr>
        <p:spPr>
          <a:xfrm>
            <a:off x="6108683" y="4141858"/>
            <a:ext cx="865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hlinkClick r:id="rId14" action="ppaction://hlinksldjump"/>
              </a:rPr>
              <a:t>例</a:t>
            </a:r>
            <a:r>
              <a:rPr lang="en-US" altLang="zh-CN" dirty="0">
                <a:hlinkClick r:id="rId14" action="ppaction://hlinksldjump"/>
              </a:rPr>
              <a:t>6.12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45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6.3.1</a:t>
            </a:r>
            <a:r>
              <a:rPr lang="zh-CN" altLang="zh-CN" sz="2800" dirty="0"/>
              <a:t>添加窗体控件使用的命令或</a:t>
            </a:r>
            <a:r>
              <a:rPr lang="zh-CN" altLang="zh-CN" sz="2800" dirty="0" smtClean="0"/>
              <a:t>工具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53</a:t>
            </a:fld>
            <a:endParaRPr lang="en-US" altLang="zh-CN"/>
          </a:p>
        </p:txBody>
      </p:sp>
      <p:grpSp>
        <p:nvGrpSpPr>
          <p:cNvPr id="5" name="组合 4"/>
          <p:cNvGrpSpPr/>
          <p:nvPr/>
        </p:nvGrpSpPr>
        <p:grpSpPr>
          <a:xfrm>
            <a:off x="201372" y="1515866"/>
            <a:ext cx="8772146" cy="2079961"/>
            <a:chOff x="0" y="16112"/>
            <a:chExt cx="5276850" cy="8382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4" b="71735"/>
            <a:stretch/>
          </p:blipFill>
          <p:spPr bwMode="auto">
            <a:xfrm>
              <a:off x="0" y="16112"/>
              <a:ext cx="5276850" cy="838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圆角矩形 6"/>
            <p:cNvSpPr/>
            <p:nvPr/>
          </p:nvSpPr>
          <p:spPr>
            <a:xfrm>
              <a:off x="0" y="177800"/>
              <a:ext cx="196850" cy="323850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3568700" y="222250"/>
              <a:ext cx="406400" cy="311150"/>
            </a:xfrm>
            <a:prstGeom prst="roundRect">
              <a:avLst>
                <a:gd name="adj" fmla="val 2903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90550" y="621778"/>
              <a:ext cx="552450" cy="101553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665724" y="3946945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“窗体设计工具”及其重要按钮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 bwMode="gray">
          <a:xfrm>
            <a:off x="1183092" y="2027390"/>
            <a:ext cx="4950826" cy="1568437"/>
          </a:xfrm>
          <a:prstGeom prst="roundRect">
            <a:avLst>
              <a:gd name="adj" fmla="val 2833"/>
            </a:avLst>
          </a:prstGeom>
          <a:noFill/>
          <a:ln w="28575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32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56" b="71735"/>
          <a:stretch/>
        </p:blipFill>
        <p:spPr bwMode="auto">
          <a:xfrm>
            <a:off x="-3227" y="176984"/>
            <a:ext cx="4990560" cy="1465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60981" y="2155480"/>
            <a:ext cx="644282" cy="3749373"/>
          </a:xfrm>
        </p:spPr>
        <p:txBody>
          <a:bodyPr vert="eaVert" anchor="t" anchorCtr="0"/>
          <a:lstStyle/>
          <a:p>
            <a:pPr algn="l"/>
            <a:r>
              <a:rPr lang="zh-CN" altLang="zh-CN" sz="2400" dirty="0"/>
              <a:t>常用的控件名称和作用</a:t>
            </a:r>
            <a:endParaRPr lang="zh-CN" altLang="en-US" sz="2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54</a:t>
            </a:fld>
            <a:endParaRPr lang="en-US" altLang="zh-CN"/>
          </a:p>
        </p:txBody>
      </p:sp>
      <p:pic>
        <p:nvPicPr>
          <p:cNvPr id="105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6932" r="85577" b="89197"/>
          <a:stretch>
            <a:fillRect/>
          </a:stretch>
        </p:blipFill>
        <p:spPr bwMode="auto">
          <a:xfrm>
            <a:off x="815733" y="941872"/>
            <a:ext cx="1809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6932" r="83018" b="89803"/>
          <a:stretch>
            <a:fillRect/>
          </a:stretch>
        </p:blipFill>
        <p:spPr bwMode="auto">
          <a:xfrm>
            <a:off x="815733" y="941872"/>
            <a:ext cx="1809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7173" r="80083" b="89197"/>
          <a:stretch>
            <a:fillRect/>
          </a:stretch>
        </p:blipFill>
        <p:spPr bwMode="auto">
          <a:xfrm>
            <a:off x="815733" y="941872"/>
            <a:ext cx="1809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7053" r="77373" b="89803"/>
          <a:stretch>
            <a:fillRect/>
          </a:stretch>
        </p:blipFill>
        <p:spPr bwMode="auto">
          <a:xfrm>
            <a:off x="815733" y="941872"/>
            <a:ext cx="1809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图片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7053" r="74362" b="89197"/>
          <a:stretch>
            <a:fillRect/>
          </a:stretch>
        </p:blipFill>
        <p:spPr bwMode="auto">
          <a:xfrm>
            <a:off x="815733" y="941872"/>
            <a:ext cx="1809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8" t="6970" r="71878" b="89197"/>
          <a:stretch>
            <a:fillRect/>
          </a:stretch>
        </p:blipFill>
        <p:spPr bwMode="auto">
          <a:xfrm>
            <a:off x="815733" y="941872"/>
            <a:ext cx="18097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图片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6932" r="68867" b="89803"/>
          <a:stretch>
            <a:fillRect/>
          </a:stretch>
        </p:blipFill>
        <p:spPr bwMode="auto">
          <a:xfrm>
            <a:off x="815733" y="941872"/>
            <a:ext cx="1809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图片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4" t="6699" r="66307" b="89496"/>
          <a:stretch>
            <a:fillRect/>
          </a:stretch>
        </p:blipFill>
        <p:spPr bwMode="auto">
          <a:xfrm>
            <a:off x="815733" y="941872"/>
            <a:ext cx="1809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图片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6654" r="63297" b="89467"/>
          <a:stretch>
            <a:fillRect/>
          </a:stretch>
        </p:blipFill>
        <p:spPr bwMode="auto">
          <a:xfrm>
            <a:off x="815733" y="941872"/>
            <a:ext cx="1809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9" t="6586" r="60812" b="89197"/>
          <a:stretch>
            <a:fillRect/>
          </a:stretch>
        </p:blipFill>
        <p:spPr bwMode="auto">
          <a:xfrm>
            <a:off x="815733" y="941872"/>
            <a:ext cx="1809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图片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9" t="6552" r="57925" b="89543"/>
          <a:stretch>
            <a:fillRect/>
          </a:stretch>
        </p:blipFill>
        <p:spPr bwMode="auto">
          <a:xfrm>
            <a:off x="815733" y="941872"/>
            <a:ext cx="1809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图片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4" t="6432" r="54941" b="89076"/>
          <a:stretch>
            <a:fillRect/>
          </a:stretch>
        </p:blipFill>
        <p:spPr bwMode="auto">
          <a:xfrm>
            <a:off x="815733" y="941872"/>
            <a:ext cx="1809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图片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4" t="6812" r="52531" b="89194"/>
          <a:stretch>
            <a:fillRect/>
          </a:stretch>
        </p:blipFill>
        <p:spPr bwMode="auto">
          <a:xfrm>
            <a:off x="815733" y="941872"/>
            <a:ext cx="1238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图片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0" t="6573" r="49672" b="89197"/>
          <a:stretch>
            <a:fillRect/>
          </a:stretch>
        </p:blipFill>
        <p:spPr bwMode="auto">
          <a:xfrm>
            <a:off x="815733" y="941872"/>
            <a:ext cx="1809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9" t="6812" r="46661" b="89197"/>
          <a:stretch>
            <a:fillRect/>
          </a:stretch>
        </p:blipFill>
        <p:spPr bwMode="auto">
          <a:xfrm>
            <a:off x="815733" y="941872"/>
            <a:ext cx="1809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图片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9" t="7053" r="44028" b="89803"/>
          <a:stretch>
            <a:fillRect/>
          </a:stretch>
        </p:blipFill>
        <p:spPr bwMode="auto">
          <a:xfrm>
            <a:off x="815733" y="941872"/>
            <a:ext cx="1809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图片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0" t="6602" r="41241" b="89197"/>
          <a:stretch>
            <a:fillRect/>
          </a:stretch>
        </p:blipFill>
        <p:spPr bwMode="auto">
          <a:xfrm>
            <a:off x="815733" y="941872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图片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11246" r="85735" b="84949"/>
          <a:stretch>
            <a:fillRect/>
          </a:stretch>
        </p:blipFill>
        <p:spPr bwMode="auto">
          <a:xfrm>
            <a:off x="815733" y="941872"/>
            <a:ext cx="190500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图片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1246" r="83244" b="84584"/>
          <a:stretch>
            <a:fillRect/>
          </a:stretch>
        </p:blipFill>
        <p:spPr bwMode="auto">
          <a:xfrm>
            <a:off x="815733" y="941872"/>
            <a:ext cx="1333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图片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t="10701" r="80150" b="85094"/>
          <a:stretch>
            <a:fillRect/>
          </a:stretch>
        </p:blipFill>
        <p:spPr bwMode="auto">
          <a:xfrm flipV="1">
            <a:off x="815733" y="941872"/>
            <a:ext cx="1809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10834" r="77528" b="84567"/>
          <a:stretch>
            <a:fillRect/>
          </a:stretch>
        </p:blipFill>
        <p:spPr bwMode="auto">
          <a:xfrm flipV="1">
            <a:off x="815733" y="941872"/>
            <a:ext cx="1809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图片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10834" r="74579" b="84830"/>
          <a:stretch>
            <a:fillRect/>
          </a:stretch>
        </p:blipFill>
        <p:spPr bwMode="auto">
          <a:xfrm flipV="1">
            <a:off x="815733" y="941872"/>
            <a:ext cx="1809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图片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9" t="10703" r="71465" b="84962"/>
          <a:stretch>
            <a:fillRect/>
          </a:stretch>
        </p:blipFill>
        <p:spPr bwMode="auto">
          <a:xfrm flipV="1">
            <a:off x="815733" y="941872"/>
            <a:ext cx="1809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5730" r="86491" b="81822"/>
          <a:stretch>
            <a:fillRect/>
          </a:stretch>
        </p:blipFill>
        <p:spPr bwMode="auto">
          <a:xfrm>
            <a:off x="815733" y="941872"/>
            <a:ext cx="19050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8529" r="86491" b="79025"/>
          <a:stretch>
            <a:fillRect/>
          </a:stretch>
        </p:blipFill>
        <p:spPr bwMode="auto">
          <a:xfrm>
            <a:off x="815733" y="941872"/>
            <a:ext cx="19050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图片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0975" r="86491" b="76462"/>
          <a:stretch>
            <a:fillRect/>
          </a:stretch>
        </p:blipFill>
        <p:spPr bwMode="auto">
          <a:xfrm>
            <a:off x="815733" y="941872"/>
            <a:ext cx="1905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3"/>
          <p:cNvSpPr/>
          <p:nvPr/>
        </p:nvSpPr>
        <p:spPr bwMode="gray">
          <a:xfrm>
            <a:off x="996708" y="511444"/>
            <a:ext cx="3990625" cy="1130967"/>
          </a:xfrm>
          <a:prstGeom prst="roundRect">
            <a:avLst>
              <a:gd name="adj" fmla="val 2963"/>
            </a:avLst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729610"/>
              </p:ext>
            </p:extLst>
          </p:nvPr>
        </p:nvGraphicFramePr>
        <p:xfrm>
          <a:off x="3267472" y="1002358"/>
          <a:ext cx="5516495" cy="517721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45973"/>
                <a:gridCol w="4370522"/>
              </a:tblGrid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effectLst/>
                        </a:rPr>
                        <a:t>控件名称</a:t>
                      </a:r>
                      <a:endParaRPr lang="zh-CN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作用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选择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选定控件、窗体和节等对象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文本框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显示、编辑数据，特别是可以接受用户的输入和对数据的修改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标签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显示文本信息，常用于标题和字段名称的显示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effectLst/>
                        </a:rPr>
                        <a:t>按钮</a:t>
                      </a:r>
                      <a:r>
                        <a:rPr lang="en-US" sz="900" kern="100" dirty="0">
                          <a:effectLst/>
                        </a:rPr>
                        <a:t> </a:t>
                      </a:r>
                      <a:endParaRPr lang="zh-CN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通过定义按钮的功能，完成窗体的各种操作，例如：添加记录、删除记录等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选项卡控件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使一个窗体产生多个选项卡以“多页”显示更多内容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超链接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effectLst/>
                        </a:rPr>
                        <a:t>创建指向网页、图片、电子邮件地址或程序的超链接</a:t>
                      </a:r>
                      <a:endParaRPr lang="zh-CN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Web</a:t>
                      </a:r>
                      <a:r>
                        <a:rPr lang="zh-CN" sz="900" kern="100">
                          <a:effectLst/>
                        </a:rPr>
                        <a:t>浏览器控件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创建</a:t>
                      </a:r>
                      <a:r>
                        <a:rPr lang="en-US" sz="900" kern="100">
                          <a:effectLst/>
                        </a:rPr>
                        <a:t>Web</a:t>
                      </a:r>
                      <a:r>
                        <a:rPr lang="zh-CN" sz="900" kern="100">
                          <a:effectLst/>
                        </a:rPr>
                        <a:t>浏览器浏览网页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导航控件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用于生成具有导航功能的窗体界面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选项组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建立一个由多个选项按钮、复选框或切换按钮组成的框以提供多个可选值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61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插入分页符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在打印时开始新的一页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组合框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将多个字段值列出在下拉列表中供用户选择，也允许用户自行输入值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图表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创建一个图表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直线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画一条直线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切换按钮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一般用于显示“是</a:t>
                      </a:r>
                      <a:r>
                        <a:rPr lang="en-US" sz="900" kern="100">
                          <a:effectLst/>
                        </a:rPr>
                        <a:t>/</a:t>
                      </a:r>
                      <a:r>
                        <a:rPr lang="zh-CN" sz="900" kern="100">
                          <a:effectLst/>
                        </a:rPr>
                        <a:t>否”数据类型的字段值，按下表示“是”、未按下表示“否”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列表框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将多个字段值列出在一个方框中供用户选择，但不允许用户自行输入值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矩形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画一个矩形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复选框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一般用于显示“是</a:t>
                      </a:r>
                      <a:r>
                        <a:rPr lang="en-US" sz="900" kern="100">
                          <a:effectLst/>
                        </a:rPr>
                        <a:t>/</a:t>
                      </a:r>
                      <a:r>
                        <a:rPr lang="zh-CN" sz="900" kern="100">
                          <a:effectLst/>
                        </a:rPr>
                        <a:t>否”数据类型的字段值，</a:t>
                      </a:r>
                      <a:r>
                        <a:rPr lang="en-US" sz="900" kern="100">
                          <a:effectLst/>
                          <a:sym typeface="Wingdings"/>
                        </a:rPr>
                        <a:t></a:t>
                      </a:r>
                      <a:r>
                        <a:rPr lang="zh-CN" sz="900" kern="100">
                          <a:effectLst/>
                        </a:rPr>
                        <a:t>表示“是”、</a:t>
                      </a:r>
                      <a:r>
                        <a:rPr lang="en-US" sz="900" kern="100">
                          <a:effectLst/>
                          <a:sym typeface="Wingdings"/>
                        </a:rPr>
                        <a:t></a:t>
                      </a:r>
                      <a:r>
                        <a:rPr lang="zh-CN" sz="900" kern="100">
                          <a:effectLst/>
                        </a:rPr>
                        <a:t>表示“否”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未绑定对象框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用于存放图片等</a:t>
                      </a:r>
                      <a:r>
                        <a:rPr lang="en-US" sz="900" kern="100">
                          <a:effectLst/>
                        </a:rPr>
                        <a:t>OLE</a:t>
                      </a:r>
                      <a:r>
                        <a:rPr lang="zh-CN" sz="900" kern="100">
                          <a:effectLst/>
                        </a:rPr>
                        <a:t>对象，与字段无关联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附件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添加附加文件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选项按钮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一般用于显示“是</a:t>
                      </a:r>
                      <a:r>
                        <a:rPr lang="en-US" sz="900" kern="100">
                          <a:effectLst/>
                        </a:rPr>
                        <a:t>/</a:t>
                      </a:r>
                      <a:r>
                        <a:rPr lang="zh-CN" sz="900" kern="100">
                          <a:effectLst/>
                        </a:rPr>
                        <a:t>否”数据类型的字段值，</a:t>
                      </a:r>
                      <a:r>
                        <a:rPr lang="en-US" sz="900" kern="100">
                          <a:effectLst/>
                          <a:sym typeface="Wingdings"/>
                        </a:rPr>
                        <a:t></a:t>
                      </a:r>
                      <a:r>
                        <a:rPr lang="zh-CN" sz="900" kern="100">
                          <a:effectLst/>
                        </a:rPr>
                        <a:t>表示“是”、</a:t>
                      </a:r>
                      <a:r>
                        <a:rPr lang="en-US" sz="900" kern="100">
                          <a:effectLst/>
                          <a:sym typeface="Wingdings"/>
                        </a:rPr>
                        <a:t></a:t>
                      </a:r>
                      <a:r>
                        <a:rPr lang="zh-CN" sz="900" kern="100">
                          <a:effectLst/>
                        </a:rPr>
                        <a:t>表示“否”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子窗体</a:t>
                      </a:r>
                      <a:r>
                        <a:rPr lang="en-US" sz="900" kern="100">
                          <a:effectLst/>
                        </a:rPr>
                        <a:t>/</a:t>
                      </a:r>
                      <a:r>
                        <a:rPr lang="zh-CN" sz="900" kern="100">
                          <a:effectLst/>
                        </a:rPr>
                        <a:t>子报表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在窗体（或报表）中插入另一个窗体（或报表）作为子窗体（或子报表）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绑定对象框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用于存放图片等</a:t>
                      </a:r>
                      <a:r>
                        <a:rPr lang="en-US" sz="900" kern="100">
                          <a:effectLst/>
                        </a:rPr>
                        <a:t>OLE</a:t>
                      </a:r>
                      <a:r>
                        <a:rPr lang="zh-CN" sz="900" kern="100">
                          <a:effectLst/>
                        </a:rPr>
                        <a:t>对象，与字段关联，例如：“教师信息表”中的“照片”字段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图像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用于显示静态的或固定的一张图片，例如：徽标，它不能随字段值自动变化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46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设置为控件默认值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将当前选中的控件的属性值作为默认值，以后生成的同类控件都自动采用这些属性值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使用控件向导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创建某些控件时自动打开创建向导，例如：创建按钮时自动打开按钮向导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66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ActiveX </a:t>
                      </a:r>
                      <a:endParaRPr lang="zh-CN" sz="9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effectLst/>
                        </a:rPr>
                        <a:t>创建</a:t>
                      </a:r>
                      <a:r>
                        <a:rPr lang="en-US" sz="900" kern="100" dirty="0">
                          <a:effectLst/>
                        </a:rPr>
                        <a:t>ActiveX</a:t>
                      </a:r>
                      <a:r>
                        <a:rPr lang="zh-CN" sz="900" kern="100" dirty="0">
                          <a:effectLst/>
                        </a:rPr>
                        <a:t>自定义控件</a:t>
                      </a:r>
                      <a:endParaRPr lang="zh-CN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7" name="图片 3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6932" r="85577" b="89197"/>
          <a:stretch>
            <a:fillRect/>
          </a:stretch>
        </p:blipFill>
        <p:spPr bwMode="auto">
          <a:xfrm>
            <a:off x="3632297" y="1210901"/>
            <a:ext cx="174625" cy="1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图片 3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6932" r="83018" b="89803"/>
          <a:stretch>
            <a:fillRect/>
          </a:stretch>
        </p:blipFill>
        <p:spPr bwMode="auto">
          <a:xfrm>
            <a:off x="3775925" y="1400647"/>
            <a:ext cx="174625" cy="15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图片 3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7173" r="80083" b="89197"/>
          <a:stretch>
            <a:fillRect/>
          </a:stretch>
        </p:blipFill>
        <p:spPr bwMode="auto">
          <a:xfrm>
            <a:off x="3632296" y="1586648"/>
            <a:ext cx="174625" cy="15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图片 4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7053" r="77373" b="89803"/>
          <a:stretch>
            <a:fillRect/>
          </a:stretch>
        </p:blipFill>
        <p:spPr bwMode="auto">
          <a:xfrm>
            <a:off x="3616797" y="1768774"/>
            <a:ext cx="174625" cy="13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图片 4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7053" r="74362" b="89197"/>
          <a:stretch>
            <a:fillRect/>
          </a:stretch>
        </p:blipFill>
        <p:spPr bwMode="auto">
          <a:xfrm>
            <a:off x="3981545" y="1950523"/>
            <a:ext cx="1746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图片 4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6654" r="63297" b="89467"/>
          <a:stretch>
            <a:fillRect/>
          </a:stretch>
        </p:blipFill>
        <p:spPr bwMode="auto">
          <a:xfrm>
            <a:off x="3744928" y="2687007"/>
            <a:ext cx="174625" cy="15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图片 4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9" t="6552" r="57925" b="89543"/>
          <a:stretch>
            <a:fillRect/>
          </a:stretch>
        </p:blipFill>
        <p:spPr bwMode="auto">
          <a:xfrm>
            <a:off x="3729429" y="3132757"/>
            <a:ext cx="174625" cy="1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图片 4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9" t="6812" r="46661" b="89197"/>
          <a:stretch>
            <a:fillRect/>
          </a:stretch>
        </p:blipFill>
        <p:spPr bwMode="auto">
          <a:xfrm>
            <a:off x="3729428" y="3895875"/>
            <a:ext cx="174625" cy="15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图片 4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0" t="6602" r="41241" b="89197"/>
          <a:stretch>
            <a:fillRect/>
          </a:stretch>
        </p:blipFill>
        <p:spPr bwMode="auto">
          <a:xfrm>
            <a:off x="3729429" y="4251960"/>
            <a:ext cx="174625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图片 4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10834" r="77528" b="84567"/>
          <a:stretch>
            <a:fillRect/>
          </a:stretch>
        </p:blipFill>
        <p:spPr bwMode="auto">
          <a:xfrm>
            <a:off x="4140672" y="4975876"/>
            <a:ext cx="174625" cy="22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图片 4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10834" r="74579" b="84830"/>
          <a:stretch>
            <a:fillRect/>
          </a:stretch>
        </p:blipFill>
        <p:spPr bwMode="auto">
          <a:xfrm>
            <a:off x="3981545" y="5171638"/>
            <a:ext cx="174625" cy="19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图片 4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9" t="10703" r="71465" b="84962"/>
          <a:stretch>
            <a:fillRect/>
          </a:stretch>
        </p:blipFill>
        <p:spPr bwMode="auto">
          <a:xfrm>
            <a:off x="3642116" y="5362773"/>
            <a:ext cx="174625" cy="15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8529" r="86491" b="79025"/>
          <a:stretch>
            <a:fillRect/>
          </a:stretch>
        </p:blipFill>
        <p:spPr bwMode="auto">
          <a:xfrm>
            <a:off x="4084354" y="5829355"/>
            <a:ext cx="191135" cy="1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51">
            <a:hlinkClick r:id="rId4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380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55</a:t>
            </a:fld>
            <a:endParaRPr lang="en-US" altLang="zh-CN"/>
          </a:p>
        </p:txBody>
      </p:sp>
      <p:sp>
        <p:nvSpPr>
          <p:cNvPr id="4" name="矩形 3"/>
          <p:cNvSpPr/>
          <p:nvPr/>
        </p:nvSpPr>
        <p:spPr>
          <a:xfrm>
            <a:off x="1726527" y="778726"/>
            <a:ext cx="865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6.12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807689" y="778726"/>
            <a:ext cx="5049951" cy="351430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72633" y="4555295"/>
            <a:ext cx="1579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dirty="0" smtClean="0"/>
              <a:t>准备工作：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添加字段成为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“选课新表”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723546"/>
              </p:ext>
            </p:extLst>
          </p:nvPr>
        </p:nvGraphicFramePr>
        <p:xfrm>
          <a:off x="2764028" y="4577189"/>
          <a:ext cx="5698046" cy="104869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25505"/>
                <a:gridCol w="1201667"/>
                <a:gridCol w="1201667"/>
                <a:gridCol w="1202372"/>
                <a:gridCol w="966835"/>
              </a:tblGrid>
              <a:tr h="5243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字段名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课程类型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文科可选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理科可选</a:t>
                      </a:r>
                      <a:endParaRPr lang="zh-CN" sz="14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学生评语</a:t>
                      </a:r>
                      <a:endParaRPr lang="zh-CN" sz="14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5243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数据类型</a:t>
                      </a:r>
                      <a:endParaRPr lang="zh-CN" sz="14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数字</a:t>
                      </a:r>
                      <a:endParaRPr lang="zh-CN" sz="14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是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CN" sz="1400" kern="100" dirty="0">
                          <a:effectLst/>
                        </a:rPr>
                        <a:t>否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是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CN" sz="1400" kern="100" dirty="0">
                          <a:effectLst/>
                        </a:rPr>
                        <a:t>否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备注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cxnSp>
        <p:nvCxnSpPr>
          <p:cNvPr id="8" name="直接箭头连接符 7"/>
          <p:cNvCxnSpPr/>
          <p:nvPr/>
        </p:nvCxnSpPr>
        <p:spPr bwMode="auto">
          <a:xfrm>
            <a:off x="5780868" y="2535878"/>
            <a:ext cx="325464" cy="2625058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943600" y="429303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复选框适合表示是</a:t>
            </a:r>
            <a:r>
              <a:rPr lang="en-US" altLang="zh-CN" sz="1600" dirty="0" smtClean="0"/>
              <a:t>/</a:t>
            </a:r>
            <a:r>
              <a:rPr lang="zh-CN" altLang="en-US" sz="1600" dirty="0" smtClean="0"/>
              <a:t>否型数据类型</a:t>
            </a:r>
            <a:endParaRPr lang="zh-CN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683358" y="5420970"/>
            <a:ext cx="4104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用数值</a:t>
            </a:r>
            <a:r>
              <a:rPr lang="zh-CN" altLang="en-US" sz="1600" dirty="0"/>
              <a:t>“</a:t>
            </a:r>
            <a:r>
              <a:rPr lang="en-US" altLang="zh-CN" sz="1600" dirty="0" smtClean="0"/>
              <a:t>1”</a:t>
            </a:r>
            <a:r>
              <a:rPr lang="zh-CN" altLang="en-US" sz="1600" dirty="0" smtClean="0"/>
              <a:t>和 “</a:t>
            </a:r>
            <a:r>
              <a:rPr lang="en-US" altLang="zh-CN" sz="1600" dirty="0"/>
              <a:t>2</a:t>
            </a:r>
            <a:r>
              <a:rPr lang="en-US" altLang="zh-CN" sz="1600" dirty="0" smtClean="0"/>
              <a:t>” </a:t>
            </a:r>
            <a:r>
              <a:rPr lang="zh-CN" altLang="en-US" sz="1600" dirty="0" smtClean="0"/>
              <a:t>对应两个选项按钮的值 </a:t>
            </a:r>
            <a:endParaRPr lang="zh-CN" altLang="en-US" sz="1600" dirty="0"/>
          </a:p>
        </p:txBody>
      </p:sp>
      <p:sp>
        <p:nvSpPr>
          <p:cNvPr id="17" name="左大括号 16"/>
          <p:cNvSpPr/>
          <p:nvPr/>
        </p:nvSpPr>
        <p:spPr bwMode="auto">
          <a:xfrm>
            <a:off x="3461253" y="2233662"/>
            <a:ext cx="216000" cy="396000"/>
          </a:xfrm>
          <a:prstGeom prst="leftBrace">
            <a:avLst/>
          </a:prstGeom>
          <a:noFill/>
          <a:ln w="12700" cap="flat" cmpd="sng" algn="ctr">
            <a:solidFill>
              <a:srgbClr val="1C1C1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 bwMode="auto">
          <a:xfrm>
            <a:off x="3569253" y="2614164"/>
            <a:ext cx="367694" cy="254677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7268705" y="6228538"/>
            <a:ext cx="1591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088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 animBg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147109" y="2932937"/>
            <a:ext cx="260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7"/>
          <a:stretch/>
        </p:blipFill>
        <p:spPr bwMode="auto">
          <a:xfrm>
            <a:off x="545123" y="2514601"/>
            <a:ext cx="8446477" cy="403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3074000" y="6504843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56</a:t>
            </a:fld>
            <a:endParaRPr lang="en-US" altLang="zh-CN" dirty="0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" r="34456" b="82671"/>
          <a:stretch/>
        </p:blipFill>
        <p:spPr bwMode="auto">
          <a:xfrm>
            <a:off x="521273" y="877157"/>
            <a:ext cx="8480183" cy="15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62"/>
          <p:cNvSpPr>
            <a:spLocks noChangeArrowheads="1"/>
          </p:cNvSpPr>
          <p:nvPr/>
        </p:nvSpPr>
        <p:spPr bwMode="auto">
          <a:xfrm>
            <a:off x="419815" y="456329"/>
            <a:ext cx="1948173" cy="301589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/>
                <a:ea typeface="宋体"/>
              </a:rPr>
              <a:t>1  </a:t>
            </a:r>
            <a:r>
              <a:rPr lang="zh-CN" kern="100" dirty="0" smtClean="0">
                <a:effectLst/>
                <a:latin typeface="Times New Roman"/>
                <a:ea typeface="宋体"/>
              </a:rPr>
              <a:t>创建</a:t>
            </a:r>
            <a:r>
              <a:rPr lang="zh-CN" kern="100" dirty="0">
                <a:effectLst/>
                <a:latin typeface="Times New Roman"/>
                <a:ea typeface="宋体"/>
              </a:rPr>
              <a:t>窗体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1" name="AutoShape 62"/>
          <p:cNvSpPr>
            <a:spLocks noChangeArrowheads="1"/>
          </p:cNvSpPr>
          <p:nvPr/>
        </p:nvSpPr>
        <p:spPr bwMode="auto">
          <a:xfrm>
            <a:off x="5294386" y="3925600"/>
            <a:ext cx="1641993" cy="301589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 smtClean="0">
                <a:effectLst/>
                <a:latin typeface="Times New Roman"/>
                <a:ea typeface="宋体"/>
              </a:rPr>
              <a:t>双击</a:t>
            </a:r>
            <a:r>
              <a:rPr lang="zh-CN" sz="1600" kern="100" dirty="0">
                <a:effectLst/>
                <a:latin typeface="Times New Roman"/>
                <a:ea typeface="宋体"/>
              </a:rPr>
              <a:t>添加字段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2" name="AutoShape 62"/>
          <p:cNvSpPr>
            <a:spLocks noChangeArrowheads="1"/>
          </p:cNvSpPr>
          <p:nvPr/>
        </p:nvSpPr>
        <p:spPr bwMode="auto">
          <a:xfrm>
            <a:off x="4137089" y="5329257"/>
            <a:ext cx="1368527" cy="301589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 smtClean="0">
                <a:effectLst/>
                <a:latin typeface="Times New Roman"/>
                <a:ea typeface="宋体"/>
              </a:rPr>
              <a:t>调整</a:t>
            </a:r>
            <a:r>
              <a:rPr lang="zh-CN" sz="1600" kern="100" dirty="0">
                <a:effectLst/>
                <a:latin typeface="Times New Roman"/>
                <a:ea typeface="宋体"/>
              </a:rPr>
              <a:t>布局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958437" y="1383200"/>
            <a:ext cx="507887" cy="780373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502321" y="2163573"/>
            <a:ext cx="710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cxnSp>
        <p:nvCxnSpPr>
          <p:cNvPr id="8" name="直接箭头连接符 7"/>
          <p:cNvCxnSpPr/>
          <p:nvPr/>
        </p:nvCxnSpPr>
        <p:spPr bwMode="auto">
          <a:xfrm>
            <a:off x="4450826" y="2132577"/>
            <a:ext cx="1888428" cy="95352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左箭头 9"/>
          <p:cNvSpPr/>
          <p:nvPr/>
        </p:nvSpPr>
        <p:spPr bwMode="gray">
          <a:xfrm>
            <a:off x="5417693" y="4070542"/>
            <a:ext cx="1053446" cy="216000"/>
          </a:xfrm>
          <a:prstGeom prst="leftArrow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483601" y="6476951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cxnSp>
        <p:nvCxnSpPr>
          <p:cNvPr id="27" name="直接箭头连接符 26"/>
          <p:cNvCxnSpPr/>
          <p:nvPr/>
        </p:nvCxnSpPr>
        <p:spPr bwMode="auto">
          <a:xfrm flipV="1">
            <a:off x="4789130" y="3493823"/>
            <a:ext cx="792000" cy="432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圆角矩形 29"/>
          <p:cNvSpPr/>
          <p:nvPr/>
        </p:nvSpPr>
        <p:spPr bwMode="gray">
          <a:xfrm>
            <a:off x="2690447" y="3816350"/>
            <a:ext cx="2110153" cy="403957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965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0" grpId="0"/>
      <p:bldP spid="41" grpId="0"/>
      <p:bldP spid="42" grpId="0"/>
      <p:bldP spid="16" grpId="0" animBg="1"/>
      <p:bldP spid="4" grpId="0"/>
      <p:bldP spid="10" grpId="0" animBg="1"/>
      <p:bldP spid="12" grpId="0"/>
      <p:bldP spid="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6" t="39087" r="10165" b="24397"/>
          <a:stretch/>
        </p:blipFill>
        <p:spPr bwMode="auto">
          <a:xfrm>
            <a:off x="79131" y="458407"/>
            <a:ext cx="5917223" cy="231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3065207" y="5559406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57</a:t>
            </a:fld>
            <a:endParaRPr lang="en-US" altLang="zh-CN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0" t="25278" r="8780" b="36111"/>
          <a:stretch/>
        </p:blipFill>
        <p:spPr bwMode="auto">
          <a:xfrm>
            <a:off x="5050187" y="2952329"/>
            <a:ext cx="3956519" cy="3090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18224" r="22563" b="37671"/>
          <a:stretch/>
        </p:blipFill>
        <p:spPr bwMode="auto">
          <a:xfrm>
            <a:off x="0" y="3429277"/>
            <a:ext cx="5025418" cy="281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63"/>
          <p:cNvSpPr>
            <a:spLocks noChangeArrowheads="1"/>
          </p:cNvSpPr>
          <p:nvPr/>
        </p:nvSpPr>
        <p:spPr bwMode="auto">
          <a:xfrm>
            <a:off x="7599043" y="4230122"/>
            <a:ext cx="1116000" cy="139853"/>
          </a:xfrm>
          <a:prstGeom prst="roundRect">
            <a:avLst>
              <a:gd name="adj" fmla="val 16667"/>
            </a:avLst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en-US" kern="100">
                <a:effectLst/>
                <a:latin typeface="Times New Roman"/>
                <a:ea typeface="宋体"/>
              </a:rPr>
              <a:t> </a:t>
            </a:r>
            <a:endParaRPr lang="zh-CN" kern="100">
              <a:effectLst/>
              <a:latin typeface="Times New Roman"/>
              <a:ea typeface="宋体"/>
            </a:endParaRPr>
          </a:p>
        </p:txBody>
      </p:sp>
      <p:sp>
        <p:nvSpPr>
          <p:cNvPr id="24" name="AutoShape 64"/>
          <p:cNvSpPr>
            <a:spLocks noChangeArrowheads="1"/>
          </p:cNvSpPr>
          <p:nvPr/>
        </p:nvSpPr>
        <p:spPr bwMode="auto">
          <a:xfrm>
            <a:off x="3232705" y="5046728"/>
            <a:ext cx="2029620" cy="665687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1400" kern="100" dirty="0">
                <a:effectLst/>
                <a:latin typeface="Times New Roman"/>
                <a:ea typeface="宋体"/>
              </a:rPr>
              <a:t>“</a:t>
            </a:r>
            <a:r>
              <a:rPr lang="zh-CN" sz="1400" kern="100" dirty="0">
                <a:effectLst/>
                <a:latin typeface="Times New Roman"/>
                <a:ea typeface="宋体"/>
              </a:rPr>
              <a:t>窗体视图</a:t>
            </a:r>
            <a:r>
              <a:rPr lang="en-US" sz="1400" kern="100" dirty="0">
                <a:effectLst/>
                <a:latin typeface="Times New Roman"/>
                <a:ea typeface="宋体"/>
              </a:rPr>
              <a:t>”</a:t>
            </a:r>
            <a:r>
              <a:rPr lang="zh-CN" sz="1400" kern="100" dirty="0">
                <a:effectLst/>
                <a:latin typeface="Times New Roman"/>
                <a:ea typeface="宋体"/>
              </a:rPr>
              <a:t>下预览效果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5" name="AutoShape 65"/>
          <p:cNvCxnSpPr>
            <a:cxnSpLocks noChangeShapeType="1"/>
          </p:cNvCxnSpPr>
          <p:nvPr/>
        </p:nvCxnSpPr>
        <p:spPr bwMode="auto">
          <a:xfrm flipH="1" flipV="1">
            <a:off x="7077436" y="4707824"/>
            <a:ext cx="1587566" cy="1195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" name="AutoShape 66"/>
          <p:cNvCxnSpPr>
            <a:cxnSpLocks noChangeShapeType="1"/>
          </p:cNvCxnSpPr>
          <p:nvPr/>
        </p:nvCxnSpPr>
        <p:spPr bwMode="auto">
          <a:xfrm flipV="1">
            <a:off x="8892403" y="4194334"/>
            <a:ext cx="1" cy="32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9" name="AutoShape 62"/>
          <p:cNvSpPr>
            <a:spLocks noChangeArrowheads="1"/>
          </p:cNvSpPr>
          <p:nvPr/>
        </p:nvSpPr>
        <p:spPr bwMode="auto">
          <a:xfrm>
            <a:off x="4663935" y="957850"/>
            <a:ext cx="791257" cy="300204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右击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3" name="AutoShape 62"/>
          <p:cNvSpPr>
            <a:spLocks noChangeArrowheads="1"/>
          </p:cNvSpPr>
          <p:nvPr/>
        </p:nvSpPr>
        <p:spPr bwMode="auto">
          <a:xfrm>
            <a:off x="5090703" y="42205"/>
            <a:ext cx="2517030" cy="416821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kern="100" dirty="0" smtClean="0">
                <a:latin typeface="Times New Roman"/>
                <a:ea typeface="宋体"/>
              </a:rPr>
              <a:t>2  </a:t>
            </a:r>
            <a:r>
              <a:rPr lang="zh-CN" kern="100" dirty="0" smtClean="0">
                <a:effectLst/>
                <a:latin typeface="Times New Roman"/>
                <a:ea typeface="宋体"/>
              </a:rPr>
              <a:t>更改文本框</a:t>
            </a:r>
            <a:r>
              <a:rPr lang="zh-CN" altLang="en-US" kern="100" dirty="0" smtClean="0">
                <a:effectLst/>
                <a:latin typeface="Times New Roman"/>
                <a:ea typeface="宋体"/>
              </a:rPr>
              <a:t>为组合框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26" name="AutoShape 66"/>
          <p:cNvCxnSpPr>
            <a:cxnSpLocks noChangeShapeType="1"/>
          </p:cNvCxnSpPr>
          <p:nvPr/>
        </p:nvCxnSpPr>
        <p:spPr bwMode="auto">
          <a:xfrm flipH="1" flipV="1">
            <a:off x="4784725" y="5370286"/>
            <a:ext cx="1480457" cy="33382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直接箭头连接符 9"/>
          <p:cNvCxnSpPr/>
          <p:nvPr/>
        </p:nvCxnSpPr>
        <p:spPr bwMode="auto">
          <a:xfrm flipV="1">
            <a:off x="5109029" y="808893"/>
            <a:ext cx="386164" cy="221621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7619785" y="3892745"/>
            <a:ext cx="86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选择</a:t>
            </a:r>
            <a:endParaRPr lang="zh-CN" alt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8616015" y="4460044"/>
            <a:ext cx="527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5288850" y="4879694"/>
            <a:ext cx="226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/>
              <a:t>输入或检查选项</a:t>
            </a:r>
            <a:endParaRPr lang="zh-CN" alt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126109" y="5315516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47" name="圆角矩形 46"/>
          <p:cNvSpPr/>
          <p:nvPr/>
        </p:nvSpPr>
        <p:spPr bwMode="gray">
          <a:xfrm>
            <a:off x="6263733" y="5639622"/>
            <a:ext cx="540000" cy="219788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7501185" y="6292312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98" name="圆角矩形 97"/>
          <p:cNvSpPr/>
          <p:nvPr/>
        </p:nvSpPr>
        <p:spPr bwMode="gray">
          <a:xfrm>
            <a:off x="7583545" y="2921333"/>
            <a:ext cx="420395" cy="199977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6" t="35292" r="53571" b="42769"/>
          <a:stretch/>
        </p:blipFill>
        <p:spPr bwMode="auto">
          <a:xfrm>
            <a:off x="5631545" y="544286"/>
            <a:ext cx="2670628" cy="225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utoShape 60"/>
          <p:cNvSpPr>
            <a:spLocks noChangeArrowheads="1"/>
          </p:cNvSpPr>
          <p:nvPr/>
        </p:nvSpPr>
        <p:spPr bwMode="auto">
          <a:xfrm>
            <a:off x="5677012" y="937685"/>
            <a:ext cx="1411506" cy="288000"/>
          </a:xfrm>
          <a:prstGeom prst="roundRect">
            <a:avLst>
              <a:gd name="adj" fmla="val 16667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 sz="3600"/>
          </a:p>
        </p:txBody>
      </p:sp>
      <p:sp>
        <p:nvSpPr>
          <p:cNvPr id="29" name="AutoShape 60"/>
          <p:cNvSpPr>
            <a:spLocks noChangeArrowheads="1"/>
          </p:cNvSpPr>
          <p:nvPr/>
        </p:nvSpPr>
        <p:spPr bwMode="auto">
          <a:xfrm>
            <a:off x="7134221" y="1627735"/>
            <a:ext cx="1224000" cy="288000"/>
          </a:xfrm>
          <a:prstGeom prst="roundRect">
            <a:avLst>
              <a:gd name="adj" fmla="val 16667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 sz="3600"/>
          </a:p>
        </p:txBody>
      </p:sp>
      <p:cxnSp>
        <p:nvCxnSpPr>
          <p:cNvPr id="14" name="直接箭头连接符 13"/>
          <p:cNvCxnSpPr/>
          <p:nvPr/>
        </p:nvCxnSpPr>
        <p:spPr bwMode="auto">
          <a:xfrm flipH="1">
            <a:off x="7155543" y="1915886"/>
            <a:ext cx="246743" cy="1407886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62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/>
      <p:bldP spid="39" grpId="0"/>
      <p:bldP spid="28" grpId="0"/>
      <p:bldP spid="30" grpId="0"/>
      <p:bldP spid="37" grpId="0"/>
      <p:bldP spid="38" grpId="0"/>
      <p:bldP spid="47" grpId="0" animBg="1"/>
      <p:bldP spid="68" grpId="0"/>
      <p:bldP spid="98" grpId="0" animBg="1"/>
      <p:bldP spid="20" grpId="0" animBg="1"/>
      <p:bldP spid="2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58</a:t>
            </a:fld>
            <a:endParaRPr lang="en-US" altLang="zh-CN"/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0" r="21423" b="30368"/>
          <a:stretch/>
        </p:blipFill>
        <p:spPr bwMode="auto">
          <a:xfrm>
            <a:off x="419507" y="671853"/>
            <a:ext cx="6523734" cy="473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46" y="3343793"/>
            <a:ext cx="4809566" cy="326927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AutoShape 67"/>
          <p:cNvSpPr>
            <a:spLocks noChangeArrowheads="1"/>
          </p:cNvSpPr>
          <p:nvPr/>
        </p:nvSpPr>
        <p:spPr bwMode="auto">
          <a:xfrm>
            <a:off x="399056" y="147957"/>
            <a:ext cx="3453056" cy="523897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dirty="0" smtClean="0"/>
              <a:t>3  </a:t>
            </a:r>
            <a:r>
              <a:rPr lang="zh-CN" kern="100" dirty="0" smtClean="0">
                <a:effectLst/>
                <a:latin typeface="Times New Roman"/>
                <a:ea typeface="宋体"/>
              </a:rPr>
              <a:t>添加</a:t>
            </a:r>
            <a:r>
              <a:rPr lang="en-US" kern="100" dirty="0">
                <a:effectLst/>
                <a:latin typeface="Times New Roman"/>
                <a:ea typeface="宋体"/>
              </a:rPr>
              <a:t>“</a:t>
            </a:r>
            <a:r>
              <a:rPr lang="zh-CN" kern="100" dirty="0">
                <a:effectLst/>
                <a:latin typeface="Times New Roman"/>
                <a:ea typeface="宋体"/>
              </a:rPr>
              <a:t>课程类型</a:t>
            </a:r>
            <a:r>
              <a:rPr lang="en-US" kern="100" dirty="0">
                <a:effectLst/>
                <a:latin typeface="Times New Roman"/>
                <a:ea typeface="宋体"/>
              </a:rPr>
              <a:t>”</a:t>
            </a:r>
            <a:r>
              <a:rPr lang="zh-CN" kern="100" dirty="0">
                <a:effectLst/>
                <a:latin typeface="Times New Roman"/>
                <a:ea typeface="宋体"/>
              </a:rPr>
              <a:t>选项组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86" name="AutoShape 62"/>
          <p:cNvSpPr>
            <a:spLocks noChangeArrowheads="1"/>
          </p:cNvSpPr>
          <p:nvPr/>
        </p:nvSpPr>
        <p:spPr bwMode="auto">
          <a:xfrm>
            <a:off x="4984816" y="3513780"/>
            <a:ext cx="359525" cy="339650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kern="100" dirty="0">
                <a:effectLst/>
                <a:latin typeface="Times New Roman"/>
                <a:ea typeface="宋体"/>
              </a:rPr>
              <a:t>①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2598763" y="1042178"/>
            <a:ext cx="271891" cy="382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116" name="直接箭头连接符 115"/>
          <p:cNvCxnSpPr/>
          <p:nvPr/>
        </p:nvCxnSpPr>
        <p:spPr bwMode="auto">
          <a:xfrm flipV="1">
            <a:off x="3828335" y="3683605"/>
            <a:ext cx="433422" cy="16982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632421" y="1395667"/>
            <a:ext cx="81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cxnSp>
        <p:nvCxnSpPr>
          <p:cNvPr id="7" name="直接箭头连接符 6"/>
          <p:cNvCxnSpPr/>
          <p:nvPr/>
        </p:nvCxnSpPr>
        <p:spPr bwMode="auto">
          <a:xfrm>
            <a:off x="2734709" y="1424947"/>
            <a:ext cx="12013" cy="1989049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532962" y="3464793"/>
            <a:ext cx="1296000" cy="696794"/>
          </a:xfrm>
          <a:prstGeom prst="rect">
            <a:avLst/>
          </a:prstGeom>
          <a:noFill/>
          <a:ln>
            <a:solidFill>
              <a:srgbClr val="1C1C1C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 smtClean="0"/>
              <a:t>拖曳出一个大小合适的矩形</a:t>
            </a:r>
            <a:endParaRPr lang="zh-CN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662858" y="3927159"/>
            <a:ext cx="895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弹出</a:t>
            </a:r>
            <a:endParaRPr lang="zh-CN" altLang="en-US" sz="1600" dirty="0"/>
          </a:p>
        </p:txBody>
      </p:sp>
      <p:sp>
        <p:nvSpPr>
          <p:cNvPr id="12" name="圆角矩形 11"/>
          <p:cNvSpPr/>
          <p:nvPr/>
        </p:nvSpPr>
        <p:spPr bwMode="gray">
          <a:xfrm>
            <a:off x="5617036" y="4784271"/>
            <a:ext cx="1094015" cy="620486"/>
          </a:xfrm>
          <a:prstGeom prst="roundRect">
            <a:avLst/>
          </a:prstGeom>
          <a:noFill/>
          <a:ln w="28575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946515" y="4909848"/>
            <a:ext cx="697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输入</a:t>
            </a:r>
            <a:endParaRPr lang="zh-CN" alt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937762" y="5789813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39" name="圆角矩形 38"/>
          <p:cNvSpPr/>
          <p:nvPr/>
        </p:nvSpPr>
        <p:spPr bwMode="gray">
          <a:xfrm>
            <a:off x="6980736" y="6097590"/>
            <a:ext cx="792000" cy="288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3176875" y="6077813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575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70" grpId="0" animBg="1"/>
      <p:bldP spid="5" grpId="0"/>
      <p:bldP spid="8" grpId="0" animBg="1"/>
      <p:bldP spid="10" grpId="0"/>
      <p:bldP spid="12" grpId="0" animBg="1"/>
      <p:bldP spid="13" grpId="0"/>
      <p:bldP spid="38" grpId="0"/>
      <p:bldP spid="39" grpId="0" animBg="1"/>
      <p:bldP spid="4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6" t="22716" r="37857" b="48501"/>
          <a:stretch/>
        </p:blipFill>
        <p:spPr bwMode="auto">
          <a:xfrm>
            <a:off x="130628" y="3338286"/>
            <a:ext cx="4426857" cy="35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43" y="157795"/>
            <a:ext cx="4587500" cy="31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4" y="157794"/>
            <a:ext cx="4284479" cy="311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64" y="3277685"/>
            <a:ext cx="4560436" cy="344772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AutoShape 62"/>
          <p:cNvSpPr>
            <a:spLocks noChangeArrowheads="1"/>
          </p:cNvSpPr>
          <p:nvPr/>
        </p:nvSpPr>
        <p:spPr bwMode="auto">
          <a:xfrm>
            <a:off x="907200" y="133163"/>
            <a:ext cx="319694" cy="334127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00" dirty="0">
                <a:effectLst/>
                <a:latin typeface="Times New Roman"/>
                <a:ea typeface="宋体"/>
              </a:rPr>
              <a:t>②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88" name="AutoShape 62"/>
          <p:cNvSpPr>
            <a:spLocks noChangeArrowheads="1"/>
          </p:cNvSpPr>
          <p:nvPr/>
        </p:nvSpPr>
        <p:spPr bwMode="auto">
          <a:xfrm>
            <a:off x="5366679" y="126799"/>
            <a:ext cx="263619" cy="334127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00" dirty="0">
                <a:effectLst/>
                <a:latin typeface="Times New Roman"/>
                <a:ea typeface="宋体"/>
              </a:rPr>
              <a:t>③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89" name="AutoShape 62"/>
          <p:cNvSpPr>
            <a:spLocks noChangeArrowheads="1"/>
          </p:cNvSpPr>
          <p:nvPr/>
        </p:nvSpPr>
        <p:spPr bwMode="auto">
          <a:xfrm>
            <a:off x="933747" y="3289857"/>
            <a:ext cx="312656" cy="352494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00" dirty="0">
                <a:effectLst/>
                <a:latin typeface="Times New Roman"/>
                <a:ea typeface="宋体"/>
              </a:rPr>
              <a:t>④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90" name="AutoShape 62"/>
          <p:cNvSpPr>
            <a:spLocks noChangeArrowheads="1"/>
          </p:cNvSpPr>
          <p:nvPr/>
        </p:nvSpPr>
        <p:spPr bwMode="auto">
          <a:xfrm>
            <a:off x="5316328" y="3282437"/>
            <a:ext cx="290624" cy="350620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00" dirty="0">
                <a:effectLst/>
                <a:latin typeface="Times New Roman"/>
                <a:ea typeface="宋体"/>
              </a:rPr>
              <a:t>⑤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47680" y="2504173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28" name="圆角矩形 27"/>
          <p:cNvSpPr/>
          <p:nvPr/>
        </p:nvSpPr>
        <p:spPr bwMode="gray">
          <a:xfrm>
            <a:off x="2769806" y="2812781"/>
            <a:ext cx="684000" cy="219788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7204182" y="2505004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32" name="圆角矩形 31"/>
          <p:cNvSpPr/>
          <p:nvPr/>
        </p:nvSpPr>
        <p:spPr bwMode="gray">
          <a:xfrm>
            <a:off x="7326308" y="2782616"/>
            <a:ext cx="756000" cy="288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2362739" y="5367548"/>
            <a:ext cx="78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选择和单击</a:t>
            </a:r>
            <a:endParaRPr lang="zh-CN" altLang="en-US" sz="1400" dirty="0"/>
          </a:p>
        </p:txBody>
      </p:sp>
      <p:sp>
        <p:nvSpPr>
          <p:cNvPr id="34" name="圆角矩形 33"/>
          <p:cNvSpPr/>
          <p:nvPr/>
        </p:nvSpPr>
        <p:spPr bwMode="gray">
          <a:xfrm>
            <a:off x="2818693" y="5922899"/>
            <a:ext cx="403478" cy="231158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7204182" y="5919924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36" name="圆角矩形 35"/>
          <p:cNvSpPr/>
          <p:nvPr/>
        </p:nvSpPr>
        <p:spPr bwMode="gray">
          <a:xfrm>
            <a:off x="7369851" y="6213034"/>
            <a:ext cx="756000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0" name="圆角矩形 19"/>
          <p:cNvSpPr/>
          <p:nvPr/>
        </p:nvSpPr>
        <p:spPr bwMode="gray">
          <a:xfrm>
            <a:off x="3210577" y="5197184"/>
            <a:ext cx="1201765" cy="20213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1437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27" grpId="0"/>
      <p:bldP spid="28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6.1.2</a:t>
            </a: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类型</a:t>
            </a:r>
            <a:endParaRPr lang="zh-CN" altLang="en-US" sz="3600" dirty="0"/>
          </a:p>
        </p:txBody>
      </p:sp>
      <p:grpSp>
        <p:nvGrpSpPr>
          <p:cNvPr id="9" name="组合 8"/>
          <p:cNvGrpSpPr/>
          <p:nvPr/>
        </p:nvGrpSpPr>
        <p:grpSpPr>
          <a:xfrm>
            <a:off x="984348" y="989248"/>
            <a:ext cx="1608477" cy="5162880"/>
            <a:chOff x="984348" y="1112818"/>
            <a:chExt cx="1608477" cy="5162880"/>
          </a:xfrm>
        </p:grpSpPr>
        <p:grpSp>
          <p:nvGrpSpPr>
            <p:cNvPr id="164" name="组合 163"/>
            <p:cNvGrpSpPr/>
            <p:nvPr/>
          </p:nvGrpSpPr>
          <p:grpSpPr>
            <a:xfrm>
              <a:off x="1081660" y="5432992"/>
              <a:ext cx="1511165" cy="842706"/>
              <a:chOff x="7316128" y="3409073"/>
              <a:chExt cx="1511165" cy="1052031"/>
            </a:xfrm>
          </p:grpSpPr>
          <p:grpSp>
            <p:nvGrpSpPr>
              <p:cNvPr id="188" name="Group 9"/>
              <p:cNvGrpSpPr>
                <a:grpSpLocks/>
              </p:cNvGrpSpPr>
              <p:nvPr/>
            </p:nvGrpSpPr>
            <p:grpSpPr bwMode="auto">
              <a:xfrm>
                <a:off x="7316128" y="3409073"/>
                <a:ext cx="1411851" cy="1052031"/>
                <a:chOff x="471" y="272"/>
                <a:chExt cx="1161" cy="1539"/>
              </a:xfrm>
            </p:grpSpPr>
            <p:sp>
              <p:nvSpPr>
                <p:cNvPr id="18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0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透视图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84348" y="1112818"/>
              <a:ext cx="1601505" cy="4563383"/>
              <a:chOff x="7225788" y="356701"/>
              <a:chExt cx="1601505" cy="5696911"/>
            </a:xfrm>
          </p:grpSpPr>
          <p:grpSp>
            <p:nvGrpSpPr>
              <p:cNvPr id="151" name="Group 2"/>
              <p:cNvGrpSpPr>
                <a:grpSpLocks/>
              </p:cNvGrpSpPr>
              <p:nvPr/>
            </p:nvGrpSpPr>
            <p:grpSpPr bwMode="auto">
              <a:xfrm>
                <a:off x="7316128" y="3409072"/>
                <a:ext cx="1411851" cy="2644540"/>
                <a:chOff x="672" y="1783"/>
                <a:chExt cx="1161" cy="1737"/>
              </a:xfrm>
            </p:grpSpPr>
            <p:grpSp>
              <p:nvGrpSpPr>
                <p:cNvPr id="152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59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3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57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4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55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5" name="Group 2"/>
              <p:cNvGrpSpPr>
                <a:grpSpLocks/>
              </p:cNvGrpSpPr>
              <p:nvPr/>
            </p:nvGrpSpPr>
            <p:grpSpPr bwMode="auto">
              <a:xfrm>
                <a:off x="7316236" y="1087236"/>
                <a:ext cx="1411851" cy="2644540"/>
                <a:chOff x="672" y="1783"/>
                <a:chExt cx="1161" cy="1737"/>
              </a:xfrm>
            </p:grpSpPr>
            <p:grpSp>
              <p:nvGrpSpPr>
                <p:cNvPr id="126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33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7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31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8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29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35" name="Text Box 14"/>
              <p:cNvSpPr txBox="1">
                <a:spLocks noChangeArrowheads="1"/>
              </p:cNvSpPr>
              <p:nvPr/>
            </p:nvSpPr>
            <p:spPr bwMode="white">
              <a:xfrm>
                <a:off x="7225788" y="155161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/>
                  <a:t>表格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6" name="Text Box 31"/>
              <p:cNvSpPr txBox="1">
                <a:spLocks noChangeArrowheads="1"/>
              </p:cNvSpPr>
              <p:nvPr/>
            </p:nvSpPr>
            <p:spPr bwMode="white">
              <a:xfrm>
                <a:off x="7225788" y="2327961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数据表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7" name="Text Box 32"/>
              <p:cNvSpPr txBox="1">
                <a:spLocks noChangeArrowheads="1"/>
              </p:cNvSpPr>
              <p:nvPr/>
            </p:nvSpPr>
            <p:spPr bwMode="white">
              <a:xfrm>
                <a:off x="7225788" y="2924536"/>
                <a:ext cx="1508625" cy="806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全屏式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zh-CN" altLang="en-US" dirty="0" smtClean="0"/>
                  <a:t>弹出式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1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分割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2" name="Text Box 31"/>
              <p:cNvSpPr txBox="1">
                <a:spLocks noChangeArrowheads="1"/>
              </p:cNvSpPr>
              <p:nvPr/>
            </p:nvSpPr>
            <p:spPr bwMode="white">
              <a:xfrm>
                <a:off x="7318668" y="4649798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>
                    <a:ea typeface="宋体" charset="-122"/>
                  </a:rPr>
                  <a:t>主</a:t>
                </a:r>
                <a:r>
                  <a:rPr lang="en-US" altLang="zh-CN" dirty="0" smtClean="0">
                    <a:ea typeface="宋体" charset="-122"/>
                  </a:rPr>
                  <a:t>/</a:t>
                </a:r>
                <a:r>
                  <a:rPr lang="zh-CN" altLang="en-US" dirty="0" smtClean="0">
                    <a:ea typeface="宋体" charset="-122"/>
                  </a:rPr>
                  <a:t>子窗体</a:t>
                </a:r>
                <a:endParaRPr lang="en-US" altLang="zh-CN" dirty="0">
                  <a:ea typeface="宋体" charset="-122"/>
                </a:endParaRPr>
              </a:p>
            </p:txBody>
          </p:sp>
          <p:sp>
            <p:nvSpPr>
              <p:cNvPr id="163" name="Text Box 32"/>
              <p:cNvSpPr txBox="1">
                <a:spLocks noChangeArrowheads="1"/>
              </p:cNvSpPr>
              <p:nvPr/>
            </p:nvSpPr>
            <p:spPr bwMode="white">
              <a:xfrm>
                <a:off x="7318668" y="549319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/>
                  <a:t>透视</a:t>
                </a:r>
                <a:r>
                  <a:rPr lang="zh-CN" altLang="zh-CN" dirty="0" smtClean="0"/>
                  <a:t>表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grpSp>
            <p:nvGrpSpPr>
              <p:cNvPr id="53" name="Group 3"/>
              <p:cNvGrpSpPr>
                <a:grpSpLocks/>
              </p:cNvGrpSpPr>
              <p:nvPr/>
            </p:nvGrpSpPr>
            <p:grpSpPr bwMode="auto">
              <a:xfrm>
                <a:off x="7320668" y="356701"/>
                <a:ext cx="1411851" cy="1055076"/>
                <a:chOff x="471" y="272"/>
                <a:chExt cx="1161" cy="1539"/>
              </a:xfrm>
            </p:grpSpPr>
            <p:sp>
              <p:nvSpPr>
                <p:cNvPr id="60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white">
              <a:xfrm>
                <a:off x="7230220" y="84831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 smtClean="0"/>
                  <a:t>纵</a:t>
                </a:r>
                <a:r>
                  <a:rPr lang="zh-CN" altLang="zh-CN" dirty="0"/>
                  <a:t>栏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</p:grpSp>
      <p:sp>
        <p:nvSpPr>
          <p:cNvPr id="11" name="右箭头 10"/>
          <p:cNvSpPr/>
          <p:nvPr/>
        </p:nvSpPr>
        <p:spPr bwMode="gray">
          <a:xfrm>
            <a:off x="2556844" y="2029248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236895" y="1728954"/>
            <a:ext cx="5054698" cy="3580468"/>
            <a:chOff x="0" y="0"/>
            <a:chExt cx="3289300" cy="193675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89300" cy="1936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743" b="95418"/>
            <a:stretch/>
          </p:blipFill>
          <p:spPr bwMode="auto">
            <a:xfrm>
              <a:off x="0" y="0"/>
              <a:ext cx="774700" cy="952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86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/>
          <p:nvPr/>
        </p:nvPicPr>
        <p:blipFill>
          <a:blip r:embed="rId2"/>
          <a:stretch>
            <a:fillRect/>
          </a:stretch>
        </p:blipFill>
        <p:spPr>
          <a:xfrm>
            <a:off x="3536116" y="2778008"/>
            <a:ext cx="5049951" cy="3514304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60</a:t>
            </a:fld>
            <a:endParaRPr lang="en-US" altLang="zh-CN"/>
          </a:p>
        </p:txBody>
      </p:sp>
      <p:sp>
        <p:nvSpPr>
          <p:cNvPr id="15" name="TextBox 14"/>
          <p:cNvSpPr txBox="1"/>
          <p:nvPr/>
        </p:nvSpPr>
        <p:spPr>
          <a:xfrm>
            <a:off x="7501185" y="6292312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2" name="圆角矩形 1"/>
          <p:cNvSpPr/>
          <p:nvPr/>
        </p:nvSpPr>
        <p:spPr bwMode="gray">
          <a:xfrm>
            <a:off x="4305997" y="3936569"/>
            <a:ext cx="1257895" cy="836909"/>
          </a:xfrm>
          <a:prstGeom prst="roundRect">
            <a:avLst>
              <a:gd name="adj" fmla="val 1852"/>
            </a:avLst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8" y="212725"/>
            <a:ext cx="4778829" cy="31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AutoShape 62"/>
          <p:cNvSpPr>
            <a:spLocks noChangeArrowheads="1"/>
          </p:cNvSpPr>
          <p:nvPr/>
        </p:nvSpPr>
        <p:spPr bwMode="auto">
          <a:xfrm>
            <a:off x="966984" y="192858"/>
            <a:ext cx="263317" cy="332978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00" dirty="0">
                <a:effectLst/>
                <a:latin typeface="Times New Roman"/>
                <a:ea typeface="宋体"/>
              </a:rPr>
              <a:t>⑥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3140" y="2580230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14" name="圆角矩形 13"/>
          <p:cNvSpPr/>
          <p:nvPr/>
        </p:nvSpPr>
        <p:spPr bwMode="gray">
          <a:xfrm>
            <a:off x="3972278" y="2902856"/>
            <a:ext cx="792000" cy="258483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cxnSp>
        <p:nvCxnSpPr>
          <p:cNvPr id="5" name="直接箭头连接符 4"/>
          <p:cNvCxnSpPr>
            <a:stCxn id="14" idx="2"/>
          </p:cNvCxnSpPr>
          <p:nvPr/>
        </p:nvCxnSpPr>
        <p:spPr bwMode="auto">
          <a:xfrm>
            <a:off x="4368278" y="3161339"/>
            <a:ext cx="15036" cy="757518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0532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66" grpId="0"/>
      <p:bldP spid="13" grpId="0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0" r="21423" b="21387"/>
          <a:stretch>
            <a:fillRect/>
          </a:stretch>
        </p:blipFill>
        <p:spPr bwMode="auto">
          <a:xfrm>
            <a:off x="2259691" y="0"/>
            <a:ext cx="6884309" cy="525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AutoShape 68"/>
          <p:cNvSpPr>
            <a:spLocks noChangeArrowheads="1"/>
          </p:cNvSpPr>
          <p:nvPr/>
        </p:nvSpPr>
        <p:spPr bwMode="auto">
          <a:xfrm>
            <a:off x="0" y="97292"/>
            <a:ext cx="2638225" cy="491578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kern="100" dirty="0" smtClean="0">
                <a:effectLst/>
                <a:latin typeface="Times New Roman"/>
                <a:ea typeface="宋体"/>
              </a:rPr>
              <a:t>4 </a:t>
            </a:r>
            <a:r>
              <a:rPr lang="zh-CN" kern="100" dirty="0" smtClean="0">
                <a:effectLst/>
                <a:latin typeface="Times New Roman"/>
                <a:ea typeface="宋体"/>
              </a:rPr>
              <a:t>添加</a:t>
            </a:r>
            <a:r>
              <a:rPr lang="en-US" kern="100" dirty="0">
                <a:effectLst/>
                <a:latin typeface="Times New Roman"/>
                <a:ea typeface="宋体"/>
              </a:rPr>
              <a:t>“</a:t>
            </a:r>
            <a:r>
              <a:rPr lang="zh-CN" kern="100" dirty="0">
                <a:effectLst/>
                <a:latin typeface="Times New Roman"/>
                <a:ea typeface="宋体"/>
              </a:rPr>
              <a:t>关闭窗体</a:t>
            </a:r>
            <a:r>
              <a:rPr lang="en-US" kern="100" dirty="0">
                <a:effectLst/>
                <a:latin typeface="Times New Roman"/>
                <a:ea typeface="宋体"/>
              </a:rPr>
              <a:t>”</a:t>
            </a:r>
            <a:r>
              <a:rPr lang="zh-CN" kern="100" dirty="0">
                <a:effectLst/>
                <a:latin typeface="Times New Roman"/>
                <a:ea typeface="宋体"/>
              </a:rPr>
              <a:t>按钮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2259691" y="1209741"/>
            <a:ext cx="1044000" cy="216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36" name="圆角矩形 35"/>
          <p:cNvSpPr/>
          <p:nvPr/>
        </p:nvSpPr>
        <p:spPr>
          <a:xfrm>
            <a:off x="3169087" y="466758"/>
            <a:ext cx="216000" cy="1800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874285" y="191371"/>
            <a:ext cx="79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216605" y="1337150"/>
            <a:ext cx="1474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按钮有效状态</a:t>
            </a:r>
            <a:endParaRPr lang="zh-CN" altLang="en-US" sz="1600" dirty="0"/>
          </a:p>
        </p:txBody>
      </p:sp>
      <p:cxnSp>
        <p:nvCxnSpPr>
          <p:cNvPr id="6" name="直接箭头连接符 5"/>
          <p:cNvCxnSpPr/>
          <p:nvPr/>
        </p:nvCxnSpPr>
        <p:spPr bwMode="auto">
          <a:xfrm>
            <a:off x="3369589" y="646758"/>
            <a:ext cx="4023103" cy="3599778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7222214" y="4184544"/>
            <a:ext cx="79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6355719" y="4357539"/>
            <a:ext cx="895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弹出</a:t>
            </a:r>
            <a:endParaRPr lang="zh-CN" alt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7501185" y="6292312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61</a:t>
            </a:fld>
            <a:endParaRPr lang="en-US" altLang="zh-C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90" y="3410857"/>
            <a:ext cx="5399132" cy="330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AutoShape 62"/>
          <p:cNvSpPr>
            <a:spLocks noChangeArrowheads="1"/>
          </p:cNvSpPr>
          <p:nvPr/>
        </p:nvSpPr>
        <p:spPr bwMode="auto">
          <a:xfrm>
            <a:off x="1146453" y="3352636"/>
            <a:ext cx="336359" cy="318970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00" dirty="0">
                <a:effectLst/>
                <a:latin typeface="Times New Roman"/>
                <a:ea typeface="宋体"/>
              </a:rPr>
              <a:t>①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8044" y="5967708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29" name="圆角矩形 28"/>
          <p:cNvSpPr/>
          <p:nvPr/>
        </p:nvSpPr>
        <p:spPr bwMode="gray">
          <a:xfrm>
            <a:off x="4564054" y="6261801"/>
            <a:ext cx="756000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cxnSp>
        <p:nvCxnSpPr>
          <p:cNvPr id="25" name="直接箭头连接符 24"/>
          <p:cNvCxnSpPr/>
          <p:nvPr/>
        </p:nvCxnSpPr>
        <p:spPr bwMode="auto">
          <a:xfrm flipH="1" flipV="1">
            <a:off x="5196114" y="4325256"/>
            <a:ext cx="2171243" cy="55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235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repeatCount="2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6" grpId="0" animBg="1"/>
      <p:bldP spid="2" grpId="0"/>
      <p:bldP spid="4" grpId="0"/>
      <p:bldP spid="4" grpId="1"/>
      <p:bldP spid="24" grpId="0"/>
      <p:bldP spid="26" grpId="0"/>
      <p:bldP spid="30" grpId="0"/>
      <p:bldP spid="93" grpId="0"/>
      <p:bldP spid="28" grpId="0"/>
      <p:bldP spid="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/>
          <p:nvPr/>
        </p:nvPicPr>
        <p:blipFill>
          <a:blip r:embed="rId3"/>
          <a:stretch>
            <a:fillRect/>
          </a:stretch>
        </p:blipFill>
        <p:spPr>
          <a:xfrm>
            <a:off x="4078217" y="2328557"/>
            <a:ext cx="5049951" cy="3514304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6" y="3452132"/>
            <a:ext cx="5182507" cy="326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21" y="58056"/>
            <a:ext cx="5167993" cy="330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AutoShape 62"/>
          <p:cNvSpPr>
            <a:spLocks noChangeArrowheads="1"/>
          </p:cNvSpPr>
          <p:nvPr/>
        </p:nvSpPr>
        <p:spPr bwMode="auto">
          <a:xfrm>
            <a:off x="1852991" y="21996"/>
            <a:ext cx="403597" cy="391658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00" dirty="0">
                <a:effectLst/>
                <a:latin typeface="Times New Roman"/>
                <a:ea typeface="宋体"/>
              </a:rPr>
              <a:t>②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94" name="AutoShape 62"/>
          <p:cNvSpPr>
            <a:spLocks noChangeArrowheads="1"/>
          </p:cNvSpPr>
          <p:nvPr/>
        </p:nvSpPr>
        <p:spPr bwMode="auto">
          <a:xfrm>
            <a:off x="1853640" y="3396350"/>
            <a:ext cx="398140" cy="385567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00" dirty="0">
                <a:effectLst/>
                <a:latin typeface="Times New Roman"/>
                <a:ea typeface="宋体"/>
              </a:rPr>
              <a:t>③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58015" y="2615219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19" name="圆角矩形 18"/>
          <p:cNvSpPr/>
          <p:nvPr/>
        </p:nvSpPr>
        <p:spPr bwMode="gray">
          <a:xfrm>
            <a:off x="4180141" y="2908329"/>
            <a:ext cx="792000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967031" y="5964206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21" name="圆角矩形 20"/>
          <p:cNvSpPr/>
          <p:nvPr/>
        </p:nvSpPr>
        <p:spPr bwMode="gray">
          <a:xfrm>
            <a:off x="5089157" y="6257316"/>
            <a:ext cx="792000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501185" y="6292312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cxnSp>
        <p:nvCxnSpPr>
          <p:cNvPr id="4" name="直接箭头连接符 3"/>
          <p:cNvCxnSpPr/>
          <p:nvPr/>
        </p:nvCxnSpPr>
        <p:spPr bwMode="auto">
          <a:xfrm flipV="1">
            <a:off x="5892801" y="5470902"/>
            <a:ext cx="1409854" cy="813784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圆角矩形 4"/>
          <p:cNvSpPr/>
          <p:nvPr/>
        </p:nvSpPr>
        <p:spPr bwMode="gray">
          <a:xfrm>
            <a:off x="7360711" y="5300420"/>
            <a:ext cx="495945" cy="170482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4206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4" grpId="0"/>
      <p:bldP spid="18" grpId="0"/>
      <p:bldP spid="19" grpId="0" animBg="1"/>
      <p:bldP spid="20" grpId="0"/>
      <p:bldP spid="21" grpId="0" animBg="1"/>
      <p:bldP spid="22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63</a:t>
            </a:fld>
            <a:endParaRPr lang="en-US" altLang="zh-CN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2259292" y="1665130"/>
            <a:ext cx="6481751" cy="1372538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2193437" y="4243989"/>
            <a:ext cx="6547606" cy="946671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Rectangle 174"/>
          <p:cNvSpPr>
            <a:spLocks noChangeArrowheads="1"/>
          </p:cNvSpPr>
          <p:nvPr/>
        </p:nvSpPr>
        <p:spPr bwMode="gray">
          <a:xfrm>
            <a:off x="1408393" y="898367"/>
            <a:ext cx="2543675" cy="7667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zh-CN" altLang="en-US" sz="2400"/>
          </a:p>
        </p:txBody>
      </p:sp>
      <p:sp>
        <p:nvSpPr>
          <p:cNvPr id="8" name="Rectangle 175"/>
          <p:cNvSpPr>
            <a:spLocks noChangeArrowheads="1"/>
          </p:cNvSpPr>
          <p:nvPr/>
        </p:nvSpPr>
        <p:spPr bwMode="gray">
          <a:xfrm>
            <a:off x="1370924" y="3485602"/>
            <a:ext cx="2945832" cy="76676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9" name="Rectangle 178"/>
          <p:cNvSpPr>
            <a:spLocks noChangeArrowheads="1"/>
          </p:cNvSpPr>
          <p:nvPr/>
        </p:nvSpPr>
        <p:spPr bwMode="white">
          <a:xfrm>
            <a:off x="1440142" y="1079342"/>
            <a:ext cx="37630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2000" dirty="0"/>
              <a:t>控件创建时的</a:t>
            </a:r>
            <a:r>
              <a:rPr lang="zh-CN" altLang="zh-CN" sz="2000" dirty="0" smtClean="0"/>
              <a:t>大小</a:t>
            </a:r>
            <a:r>
              <a:rPr lang="zh-CN" altLang="en-US" sz="2000" dirty="0" smtClean="0"/>
              <a:t>：</a:t>
            </a:r>
            <a:endParaRPr lang="en-US" altLang="zh-CN" sz="20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0" name="Rectangle 179"/>
          <p:cNvSpPr>
            <a:spLocks noChangeArrowheads="1"/>
          </p:cNvSpPr>
          <p:nvPr/>
        </p:nvSpPr>
        <p:spPr bwMode="white">
          <a:xfrm>
            <a:off x="1394656" y="3701502"/>
            <a:ext cx="25036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2000" dirty="0"/>
              <a:t>弹出向导对话框设置</a:t>
            </a:r>
            <a:endParaRPr lang="zh-CN" altLang="en-US" sz="2000" dirty="0"/>
          </a:p>
        </p:txBody>
      </p:sp>
      <p:sp>
        <p:nvSpPr>
          <p:cNvPr id="11" name="Rectangle 181"/>
          <p:cNvSpPr>
            <a:spLocks noChangeArrowheads="1"/>
          </p:cNvSpPr>
          <p:nvPr/>
        </p:nvSpPr>
        <p:spPr bwMode="auto">
          <a:xfrm>
            <a:off x="2490000" y="1853798"/>
            <a:ext cx="61270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单击产生</a:t>
            </a:r>
            <a:r>
              <a:rPr lang="zh-CN" altLang="zh-CN" dirty="0"/>
              <a:t>的控件，控件大小为默认</a:t>
            </a:r>
            <a:r>
              <a:rPr lang="zh-CN" altLang="zh-CN" dirty="0" smtClean="0"/>
              <a:t>值</a:t>
            </a:r>
            <a:endParaRPr lang="en-US" altLang="zh-CN" dirty="0" smtClean="0"/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拖曳产生的控件，控件大小与拖曳出的矩形框相同大小</a:t>
            </a:r>
            <a:endParaRPr lang="en-US" altLang="zh-CN" b="0" dirty="0">
              <a:ea typeface="宋体" charset="-122"/>
            </a:endParaRPr>
          </a:p>
        </p:txBody>
      </p:sp>
      <p:sp>
        <p:nvSpPr>
          <p:cNvPr id="12" name="Rectangle 182"/>
          <p:cNvSpPr>
            <a:spLocks noChangeArrowheads="1"/>
          </p:cNvSpPr>
          <p:nvPr/>
        </p:nvSpPr>
        <p:spPr bwMode="auto">
          <a:xfrm>
            <a:off x="2512352" y="4489356"/>
            <a:ext cx="44818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2000" dirty="0" smtClean="0"/>
              <a:t>使</a:t>
            </a:r>
            <a:r>
              <a:rPr lang="en-US" altLang="zh-CN" sz="2000" dirty="0" smtClean="0"/>
              <a:t>     </a:t>
            </a:r>
            <a:r>
              <a:rPr lang="zh-CN" altLang="zh-CN" sz="2000" dirty="0" smtClean="0"/>
              <a:t>按钮</a:t>
            </a:r>
            <a:r>
              <a:rPr lang="zh-CN" altLang="zh-CN" sz="2000" dirty="0"/>
              <a:t>有效</a:t>
            </a:r>
            <a:endParaRPr lang="en-US" altLang="zh-CN" sz="2000" b="0" dirty="0">
              <a:ea typeface="宋体" charset="-122"/>
            </a:endParaRPr>
          </a:p>
        </p:txBody>
      </p:sp>
      <p:pic>
        <p:nvPicPr>
          <p:cNvPr id="13" name="图片 1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8529" r="86653" b="79159"/>
          <a:stretch/>
        </p:blipFill>
        <p:spPr bwMode="auto">
          <a:xfrm>
            <a:off x="2893375" y="4537994"/>
            <a:ext cx="28800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759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6.3.2</a:t>
            </a:r>
            <a:r>
              <a:rPr lang="zh-CN" altLang="zh-CN" dirty="0"/>
              <a:t>标签</a:t>
            </a:r>
            <a:r>
              <a:rPr lang="zh-CN" altLang="zh-CN" dirty="0" smtClean="0"/>
              <a:t>控件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64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1513583" y="4972597"/>
            <a:ext cx="7043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标签用来显示窗体或报表中的文本</a:t>
            </a:r>
            <a:r>
              <a:rPr lang="zh-CN" altLang="zh-CN" dirty="0" smtClean="0"/>
              <a:t>信息</a:t>
            </a:r>
            <a:endParaRPr lang="en-US" altLang="zh-CN" dirty="0" smtClean="0"/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常用</a:t>
            </a:r>
            <a:r>
              <a:rPr lang="zh-CN" altLang="zh-CN" dirty="0"/>
              <a:t>于标题或附加在其它控件上说明这些控件的字段名称等</a:t>
            </a:r>
            <a:r>
              <a:rPr lang="zh-CN" altLang="zh-CN" dirty="0" smtClean="0"/>
              <a:t>信息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578616" y="1573307"/>
            <a:ext cx="6186035" cy="3107181"/>
            <a:chOff x="23854" y="32450"/>
            <a:chExt cx="4134678" cy="185265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4" y="32450"/>
              <a:ext cx="4134678" cy="1852654"/>
            </a:xfrm>
            <a:prstGeom prst="rect">
              <a:avLst/>
            </a:prstGeom>
          </p:spPr>
        </p:pic>
        <p:grpSp>
          <p:nvGrpSpPr>
            <p:cNvPr id="9" name="Group 578"/>
            <p:cNvGrpSpPr>
              <a:grpSpLocks/>
            </p:cNvGrpSpPr>
            <p:nvPr/>
          </p:nvGrpSpPr>
          <p:grpSpPr bwMode="auto">
            <a:xfrm>
              <a:off x="1804035" y="219710"/>
              <a:ext cx="1550670" cy="1391285"/>
              <a:chOff x="5560" y="5433"/>
              <a:chExt cx="2442" cy="2191"/>
            </a:xfrm>
          </p:grpSpPr>
          <p:sp>
            <p:nvSpPr>
              <p:cNvPr id="10" name="AutoShape 575"/>
              <p:cNvSpPr>
                <a:spLocks noChangeArrowheads="1"/>
              </p:cNvSpPr>
              <p:nvPr/>
            </p:nvSpPr>
            <p:spPr bwMode="auto">
              <a:xfrm>
                <a:off x="5560" y="5433"/>
                <a:ext cx="454" cy="252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sz="900" kern="100">
                    <a:effectLst/>
                    <a:latin typeface="Times New Roman"/>
                    <a:ea typeface="宋体"/>
                  </a:rPr>
                  <a:t>页眉</a:t>
                </a:r>
                <a:endParaRPr lang="zh-CN" sz="1050" kern="100">
                  <a:effectLst/>
                  <a:latin typeface="Times New Roman"/>
                  <a:ea typeface="宋体"/>
                </a:endParaRPr>
              </a:p>
            </p:txBody>
          </p:sp>
          <p:sp>
            <p:nvSpPr>
              <p:cNvPr id="11" name="AutoShape 576"/>
              <p:cNvSpPr>
                <a:spLocks noChangeArrowheads="1"/>
              </p:cNvSpPr>
              <p:nvPr/>
            </p:nvSpPr>
            <p:spPr bwMode="auto">
              <a:xfrm>
                <a:off x="7548" y="7372"/>
                <a:ext cx="454" cy="252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sz="900" kern="100" dirty="0">
                    <a:effectLst/>
                    <a:latin typeface="Times New Roman"/>
                    <a:ea typeface="宋体"/>
                  </a:rPr>
                  <a:t>页脚</a:t>
                </a:r>
                <a:endParaRPr lang="zh-CN" sz="1050" kern="100" dirty="0">
                  <a:effectLst/>
                  <a:latin typeface="Times New Roman"/>
                  <a:ea typeface="宋体"/>
                </a:endParaRPr>
              </a:p>
            </p:txBody>
          </p:sp>
        </p:grpSp>
      </p:grpSp>
      <p:sp>
        <p:nvSpPr>
          <p:cNvPr id="12" name="圆角矩形 11"/>
          <p:cNvSpPr/>
          <p:nvPr/>
        </p:nvSpPr>
        <p:spPr bwMode="gray">
          <a:xfrm>
            <a:off x="2309247" y="1887370"/>
            <a:ext cx="1596326" cy="390881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3" name="圆角矩形 12"/>
          <p:cNvSpPr/>
          <p:nvPr/>
        </p:nvSpPr>
        <p:spPr bwMode="gray">
          <a:xfrm>
            <a:off x="3659503" y="3829366"/>
            <a:ext cx="2104476" cy="390881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4" name="圆角矩形 13"/>
          <p:cNvSpPr/>
          <p:nvPr/>
        </p:nvSpPr>
        <p:spPr bwMode="gray">
          <a:xfrm>
            <a:off x="1813302" y="2476306"/>
            <a:ext cx="650929" cy="1476081"/>
          </a:xfrm>
          <a:prstGeom prst="roundRect">
            <a:avLst>
              <a:gd name="adj" fmla="val 9524"/>
            </a:avLst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777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6.3.3</a:t>
            </a:r>
            <a:r>
              <a:rPr lang="zh-CN" altLang="zh-CN" dirty="0"/>
              <a:t>文本框</a:t>
            </a:r>
            <a:r>
              <a:rPr lang="zh-CN" altLang="zh-CN" dirty="0" smtClean="0"/>
              <a:t>控件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65</a:t>
            </a:fld>
            <a:endParaRPr lang="en-US" altLang="zh-CN"/>
          </a:p>
        </p:txBody>
      </p:sp>
      <p:sp>
        <p:nvSpPr>
          <p:cNvPr id="5" name="矩形 4"/>
          <p:cNvSpPr/>
          <p:nvPr/>
        </p:nvSpPr>
        <p:spPr>
          <a:xfrm>
            <a:off x="1578615" y="4641152"/>
            <a:ext cx="6331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文本框用来</a:t>
            </a:r>
            <a:r>
              <a:rPr lang="zh-CN" altLang="zh-CN" dirty="0"/>
              <a:t>显示和编辑</a:t>
            </a:r>
            <a:r>
              <a:rPr lang="zh-CN" altLang="zh-CN" dirty="0" smtClean="0"/>
              <a:t>数据</a:t>
            </a:r>
            <a:endParaRPr lang="en-US" altLang="zh-CN" dirty="0" smtClean="0"/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区别于</a:t>
            </a:r>
            <a:r>
              <a:rPr lang="zh-CN" altLang="zh-CN" dirty="0" smtClean="0"/>
              <a:t>标签</a:t>
            </a:r>
            <a:r>
              <a:rPr lang="zh-CN" altLang="en-US" dirty="0" smtClean="0"/>
              <a:t>：</a:t>
            </a:r>
            <a:r>
              <a:rPr lang="zh-CN" altLang="zh-CN" dirty="0" smtClean="0"/>
              <a:t>可以</a:t>
            </a:r>
            <a:r>
              <a:rPr lang="zh-CN" altLang="zh-CN" dirty="0"/>
              <a:t>接受用户的输入和对数据的</a:t>
            </a:r>
            <a:r>
              <a:rPr lang="zh-CN" altLang="zh-CN" dirty="0" smtClean="0"/>
              <a:t>修改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15" y="1294338"/>
            <a:ext cx="6186035" cy="3107181"/>
          </a:xfrm>
          <a:prstGeom prst="rect">
            <a:avLst/>
          </a:prstGeom>
        </p:spPr>
      </p:pic>
      <p:grpSp>
        <p:nvGrpSpPr>
          <p:cNvPr id="8" name="Group 578"/>
          <p:cNvGrpSpPr>
            <a:grpSpLocks/>
          </p:cNvGrpSpPr>
          <p:nvPr/>
        </p:nvGrpSpPr>
        <p:grpSpPr bwMode="auto">
          <a:xfrm>
            <a:off x="1900143" y="1723420"/>
            <a:ext cx="4175450" cy="2288666"/>
            <a:chOff x="3095" y="5541"/>
            <a:chExt cx="4395" cy="2149"/>
          </a:xfrm>
        </p:grpSpPr>
        <p:sp>
          <p:nvSpPr>
            <p:cNvPr id="9" name="AutoShape 575"/>
            <p:cNvSpPr>
              <a:spLocks noChangeArrowheads="1"/>
            </p:cNvSpPr>
            <p:nvPr/>
          </p:nvSpPr>
          <p:spPr bwMode="auto">
            <a:xfrm>
              <a:off x="5143" y="5541"/>
              <a:ext cx="454" cy="252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1200" kern="100" dirty="0">
                  <a:effectLst/>
                  <a:latin typeface="Times New Roman"/>
                  <a:ea typeface="宋体"/>
                </a:rPr>
                <a:t>页眉</a:t>
              </a:r>
            </a:p>
          </p:txBody>
        </p:sp>
        <p:sp>
          <p:nvSpPr>
            <p:cNvPr id="10" name="AutoShape 576"/>
            <p:cNvSpPr>
              <a:spLocks noChangeArrowheads="1"/>
            </p:cNvSpPr>
            <p:nvPr/>
          </p:nvSpPr>
          <p:spPr bwMode="auto">
            <a:xfrm>
              <a:off x="7036" y="7357"/>
              <a:ext cx="454" cy="252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1200" kern="100" dirty="0">
                  <a:effectLst/>
                  <a:latin typeface="Times New Roman"/>
                  <a:ea typeface="宋体"/>
                </a:rPr>
                <a:t>页脚</a:t>
              </a:r>
            </a:p>
          </p:txBody>
        </p:sp>
        <p:sp>
          <p:nvSpPr>
            <p:cNvPr id="13" name="AutoShape 576"/>
            <p:cNvSpPr>
              <a:spLocks noChangeArrowheads="1"/>
            </p:cNvSpPr>
            <p:nvPr/>
          </p:nvSpPr>
          <p:spPr bwMode="auto">
            <a:xfrm>
              <a:off x="3095" y="7438"/>
              <a:ext cx="454" cy="252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altLang="en-US" sz="1200" kern="100" dirty="0">
                  <a:latin typeface="Times New Roman"/>
                  <a:ea typeface="宋体"/>
                </a:rPr>
                <a:t>标签</a:t>
              </a:r>
              <a:endParaRPr lang="zh-CN" sz="1200" kern="100" dirty="0">
                <a:effectLst/>
                <a:latin typeface="Times New Roman"/>
                <a:ea typeface="宋体"/>
              </a:endParaRPr>
            </a:p>
          </p:txBody>
        </p:sp>
        <p:sp>
          <p:nvSpPr>
            <p:cNvPr id="14" name="AutoShape 576"/>
            <p:cNvSpPr>
              <a:spLocks noChangeArrowheads="1"/>
            </p:cNvSpPr>
            <p:nvPr/>
          </p:nvSpPr>
          <p:spPr bwMode="auto">
            <a:xfrm>
              <a:off x="3894" y="7438"/>
              <a:ext cx="610" cy="252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altLang="en-US" sz="1200" kern="100" dirty="0" smtClean="0">
                  <a:effectLst/>
                  <a:latin typeface="Times New Roman"/>
                  <a:ea typeface="宋体"/>
                </a:rPr>
                <a:t>文本框</a:t>
              </a:r>
              <a:endParaRPr lang="zh-CN" sz="1200" kern="100" dirty="0">
                <a:effectLst/>
                <a:latin typeface="Times New Roman"/>
                <a:ea typeface="宋体"/>
              </a:endParaRPr>
            </a:p>
          </p:txBody>
        </p:sp>
      </p:grpSp>
      <p:sp>
        <p:nvSpPr>
          <p:cNvPr id="11" name="圆角矩形 10"/>
          <p:cNvSpPr/>
          <p:nvPr/>
        </p:nvSpPr>
        <p:spPr bwMode="gray">
          <a:xfrm>
            <a:off x="1797804" y="2247254"/>
            <a:ext cx="635431" cy="1426164"/>
          </a:xfrm>
          <a:prstGeom prst="roundRect">
            <a:avLst>
              <a:gd name="adj" fmla="val 4472"/>
            </a:avLst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2" name="圆角矩形 11"/>
          <p:cNvSpPr/>
          <p:nvPr/>
        </p:nvSpPr>
        <p:spPr bwMode="gray">
          <a:xfrm>
            <a:off x="2479729" y="2247254"/>
            <a:ext cx="1797803" cy="1426164"/>
          </a:xfrm>
          <a:prstGeom prst="roundRect">
            <a:avLst>
              <a:gd name="adj" fmla="val 1453"/>
            </a:avLst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369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6.3.3</a:t>
            </a:r>
            <a:r>
              <a:rPr lang="zh-CN" altLang="zh-CN" dirty="0"/>
              <a:t>文本框</a:t>
            </a:r>
            <a:r>
              <a:rPr lang="zh-CN" altLang="zh-CN" dirty="0" smtClean="0"/>
              <a:t>控件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66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2305998" y="4608476"/>
            <a:ext cx="387921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计算型</a:t>
            </a:r>
            <a:r>
              <a:rPr lang="zh-CN" altLang="zh-CN" dirty="0" smtClean="0"/>
              <a:t>文本框</a:t>
            </a:r>
            <a:r>
              <a:rPr lang="zh-CN" altLang="en-US" dirty="0" smtClean="0"/>
              <a:t>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总收入</a:t>
            </a:r>
            <a:r>
              <a:rPr lang="en-US" altLang="zh-CN" dirty="0" smtClean="0"/>
              <a:t>=[</a:t>
            </a:r>
            <a:r>
              <a:rPr lang="zh-CN" altLang="zh-CN" dirty="0"/>
              <a:t>基本工资</a:t>
            </a:r>
            <a:r>
              <a:rPr lang="en-US" altLang="zh-CN" dirty="0"/>
              <a:t>]+[</a:t>
            </a:r>
            <a:r>
              <a:rPr lang="zh-CN" altLang="zh-CN" dirty="0"/>
              <a:t>岗位津贴</a:t>
            </a:r>
            <a:r>
              <a:rPr lang="en-US" altLang="zh-CN" dirty="0" smtClean="0"/>
              <a:t>]</a:t>
            </a:r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 smtClean="0"/>
              <a:t>设置“控件来源”属性来实现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208457" y="1029115"/>
            <a:ext cx="6417904" cy="3465391"/>
            <a:chOff x="1384944" y="1175758"/>
            <a:chExt cx="6417904" cy="3465391"/>
          </a:xfrm>
        </p:grpSpPr>
        <p:pic>
          <p:nvPicPr>
            <p:cNvPr id="16" name="图片 1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944" y="1175758"/>
              <a:ext cx="6417904" cy="3465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圆角矩形 11"/>
            <p:cNvSpPr/>
            <p:nvPr/>
          </p:nvSpPr>
          <p:spPr bwMode="gray">
            <a:xfrm>
              <a:off x="7082726" y="3161654"/>
              <a:ext cx="557939" cy="1332854"/>
            </a:xfrm>
            <a:prstGeom prst="roundRect">
              <a:avLst>
                <a:gd name="adj" fmla="val 8046"/>
              </a:avLst>
            </a:prstGeom>
            <a:noFill/>
            <a:ln w="12700">
              <a:solidFill>
                <a:schemeClr val="tx2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792000" algn="l">
                <a:lnSpc>
                  <a:spcPct val="200000"/>
                </a:lnSpc>
              </a:pPr>
              <a:endParaRPr lang="zh-CN" altLang="en-US" sz="2000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709235" y="1624515"/>
            <a:ext cx="2239282" cy="2869991"/>
            <a:chOff x="0" y="0"/>
            <a:chExt cx="1758950" cy="20193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18" t="33908" r="12256" b="30746"/>
            <a:stretch>
              <a:fillRect/>
            </a:stretch>
          </p:blipFill>
          <p:spPr bwMode="auto">
            <a:xfrm>
              <a:off x="0" y="0"/>
              <a:ext cx="1758950" cy="201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圆角矩形 18"/>
            <p:cNvSpPr/>
            <p:nvPr/>
          </p:nvSpPr>
          <p:spPr>
            <a:xfrm>
              <a:off x="6350" y="692150"/>
              <a:ext cx="1739900" cy="158750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cxnSp>
        <p:nvCxnSpPr>
          <p:cNvPr id="22" name="直接箭头连接符 21"/>
          <p:cNvCxnSpPr>
            <a:endCxn id="19" idx="1"/>
          </p:cNvCxnSpPr>
          <p:nvPr/>
        </p:nvCxnSpPr>
        <p:spPr bwMode="auto">
          <a:xfrm flipV="1">
            <a:off x="6464178" y="2721068"/>
            <a:ext cx="253141" cy="29394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004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6.3.4</a:t>
            </a:r>
            <a:r>
              <a:rPr lang="zh-CN" altLang="zh-CN" sz="3200" dirty="0"/>
              <a:t>复选框、选项按钮、切换按钮和选项</a:t>
            </a:r>
            <a:r>
              <a:rPr lang="zh-CN" altLang="zh-CN" sz="3200" dirty="0" smtClean="0"/>
              <a:t>组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67</a:t>
            </a:fld>
            <a:endParaRPr lang="en-US" altLang="zh-CN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74835" y="1305668"/>
            <a:ext cx="6258819" cy="4180732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 bwMode="auto">
          <a:xfrm flipH="1">
            <a:off x="3363132" y="774915"/>
            <a:ext cx="15499" cy="216976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接箭头连接符 7"/>
          <p:cNvCxnSpPr/>
          <p:nvPr/>
        </p:nvCxnSpPr>
        <p:spPr bwMode="auto">
          <a:xfrm>
            <a:off x="2495227" y="774915"/>
            <a:ext cx="1875295" cy="238674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箭头连接符 10"/>
          <p:cNvCxnSpPr/>
          <p:nvPr/>
        </p:nvCxnSpPr>
        <p:spPr bwMode="auto">
          <a:xfrm flipH="1">
            <a:off x="5191932" y="774915"/>
            <a:ext cx="2541722" cy="204577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矩形 12"/>
          <p:cNvSpPr/>
          <p:nvPr/>
        </p:nvSpPr>
        <p:spPr>
          <a:xfrm>
            <a:off x="5052451" y="2806504"/>
            <a:ext cx="1114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实现</a:t>
            </a:r>
            <a:r>
              <a:rPr lang="zh-CN" altLang="zh-CN" dirty="0" smtClean="0"/>
              <a:t>分组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99254" y="3043395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一组按钮只能单选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3874595" y="3502498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一组按钮可以复选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01185" y="6292312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91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68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90538"/>
              </p:ext>
            </p:extLst>
          </p:nvPr>
        </p:nvGraphicFramePr>
        <p:xfrm>
          <a:off x="2564340" y="2600842"/>
          <a:ext cx="4975147" cy="18006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19940"/>
                <a:gridCol w="1934292"/>
                <a:gridCol w="1520915"/>
              </a:tblGrid>
              <a:tr h="450169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控件名称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是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否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50169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复选框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50169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选项按钮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50169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切换按钮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t="44344" r="49623" b="52525"/>
          <a:stretch>
            <a:fillRect/>
          </a:stretch>
        </p:blipFill>
        <p:spPr bwMode="auto">
          <a:xfrm>
            <a:off x="4874053" y="4093016"/>
            <a:ext cx="3333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506602" y="1853385"/>
            <a:ext cx="4830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dirty="0"/>
              <a:t>选项按钮、复选框和切换按钮的显示形式</a:t>
            </a:r>
            <a:endParaRPr lang="zh-CN" altLang="en-US" sz="2000" dirty="0"/>
          </a:p>
        </p:txBody>
      </p:sp>
      <p:pic>
        <p:nvPicPr>
          <p:cNvPr id="17" name="图片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7" t="44185" r="49982" b="53566"/>
          <a:stretch>
            <a:fillRect/>
          </a:stretch>
        </p:blipFill>
        <p:spPr bwMode="auto">
          <a:xfrm>
            <a:off x="4921687" y="3162577"/>
            <a:ext cx="230505" cy="22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5" t="40356" r="50037" b="57549"/>
          <a:stretch>
            <a:fillRect/>
          </a:stretch>
        </p:blipFill>
        <p:spPr bwMode="auto">
          <a:xfrm>
            <a:off x="6638215" y="3186013"/>
            <a:ext cx="207010" cy="20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3" t="40636" r="50945" b="57668"/>
          <a:stretch>
            <a:fillRect/>
          </a:stretch>
        </p:blipFill>
        <p:spPr bwMode="auto">
          <a:xfrm>
            <a:off x="4917937" y="3608586"/>
            <a:ext cx="207010" cy="19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7" t="44522" r="50887" b="53627"/>
          <a:stretch>
            <a:fillRect/>
          </a:stretch>
        </p:blipFill>
        <p:spPr bwMode="auto">
          <a:xfrm>
            <a:off x="6614779" y="3631645"/>
            <a:ext cx="222885" cy="21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t="40469" r="49623" b="56401"/>
          <a:stretch>
            <a:fillRect/>
          </a:stretch>
        </p:blipFill>
        <p:spPr bwMode="auto">
          <a:xfrm>
            <a:off x="6578465" y="4123830"/>
            <a:ext cx="357505" cy="191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2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930729"/>
          </a:xfrm>
        </p:spPr>
        <p:txBody>
          <a:bodyPr/>
          <a:lstStyle/>
          <a:p>
            <a:r>
              <a:rPr lang="en-US" altLang="zh-CN" sz="3600" dirty="0"/>
              <a:t>6.3.5</a:t>
            </a:r>
            <a:r>
              <a:rPr lang="zh-CN" altLang="zh-CN" sz="3600" dirty="0"/>
              <a:t>列表框和组合</a:t>
            </a:r>
            <a:r>
              <a:rPr lang="zh-CN" altLang="zh-CN" sz="3600" dirty="0" smtClean="0"/>
              <a:t>框</a:t>
            </a:r>
            <a:endParaRPr lang="zh-CN" altLang="en-US" sz="36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69</a:t>
            </a:fld>
            <a:endParaRPr lang="en-US" altLang="zh-CN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7960" y="1276576"/>
            <a:ext cx="6258819" cy="4180732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 bwMode="auto">
          <a:xfrm>
            <a:off x="3735092" y="790413"/>
            <a:ext cx="0" cy="103838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箭头连接符 8"/>
          <p:cNvCxnSpPr/>
          <p:nvPr/>
        </p:nvCxnSpPr>
        <p:spPr bwMode="auto">
          <a:xfrm>
            <a:off x="5656882" y="782664"/>
            <a:ext cx="0" cy="1046136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矩形 9"/>
          <p:cNvSpPr/>
          <p:nvPr/>
        </p:nvSpPr>
        <p:spPr>
          <a:xfrm>
            <a:off x="6009031" y="2347214"/>
            <a:ext cx="3134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 smtClean="0"/>
              <a:t>能输入，且</a:t>
            </a:r>
            <a:r>
              <a:rPr lang="zh-CN" altLang="zh-CN" sz="1600" dirty="0" smtClean="0"/>
              <a:t>节省</a:t>
            </a:r>
            <a:r>
              <a:rPr lang="zh-CN" altLang="zh-CN" sz="1600" dirty="0"/>
              <a:t>窗体</a:t>
            </a:r>
            <a:r>
              <a:rPr lang="zh-CN" altLang="zh-CN" sz="1600" dirty="0" smtClean="0"/>
              <a:t>空间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zh-CN" altLang="zh-CN" sz="1600" dirty="0" smtClean="0"/>
              <a:t>列表</a:t>
            </a:r>
            <a:r>
              <a:rPr lang="zh-CN" altLang="zh-CN" sz="1600" dirty="0"/>
              <a:t>项在单击下拉箭头时才显示</a:t>
            </a:r>
            <a:endParaRPr lang="zh-CN" alt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3657601" y="2388953"/>
            <a:ext cx="1317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 smtClean="0"/>
              <a:t>不能输入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9718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6.1.2</a:t>
            </a: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类型</a:t>
            </a:r>
            <a:endParaRPr lang="zh-CN" altLang="en-US" sz="3600" dirty="0"/>
          </a:p>
        </p:txBody>
      </p:sp>
      <p:grpSp>
        <p:nvGrpSpPr>
          <p:cNvPr id="9" name="组合 8"/>
          <p:cNvGrpSpPr/>
          <p:nvPr/>
        </p:nvGrpSpPr>
        <p:grpSpPr>
          <a:xfrm>
            <a:off x="984348" y="989248"/>
            <a:ext cx="1608477" cy="5162880"/>
            <a:chOff x="984348" y="1112818"/>
            <a:chExt cx="1608477" cy="5162880"/>
          </a:xfrm>
        </p:grpSpPr>
        <p:grpSp>
          <p:nvGrpSpPr>
            <p:cNvPr id="164" name="组合 163"/>
            <p:cNvGrpSpPr/>
            <p:nvPr/>
          </p:nvGrpSpPr>
          <p:grpSpPr>
            <a:xfrm>
              <a:off x="1081660" y="5432992"/>
              <a:ext cx="1511165" cy="842706"/>
              <a:chOff x="7316128" y="3409073"/>
              <a:chExt cx="1511165" cy="1052031"/>
            </a:xfrm>
          </p:grpSpPr>
          <p:grpSp>
            <p:nvGrpSpPr>
              <p:cNvPr id="188" name="Group 9"/>
              <p:cNvGrpSpPr>
                <a:grpSpLocks/>
              </p:cNvGrpSpPr>
              <p:nvPr/>
            </p:nvGrpSpPr>
            <p:grpSpPr bwMode="auto">
              <a:xfrm>
                <a:off x="7316128" y="3409073"/>
                <a:ext cx="1411851" cy="1052031"/>
                <a:chOff x="471" y="272"/>
                <a:chExt cx="1161" cy="1539"/>
              </a:xfrm>
            </p:grpSpPr>
            <p:sp>
              <p:nvSpPr>
                <p:cNvPr id="18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0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透视图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84348" y="1112818"/>
              <a:ext cx="1601505" cy="4563383"/>
              <a:chOff x="7225788" y="356701"/>
              <a:chExt cx="1601505" cy="5696911"/>
            </a:xfrm>
          </p:grpSpPr>
          <p:grpSp>
            <p:nvGrpSpPr>
              <p:cNvPr id="151" name="Group 2"/>
              <p:cNvGrpSpPr>
                <a:grpSpLocks/>
              </p:cNvGrpSpPr>
              <p:nvPr/>
            </p:nvGrpSpPr>
            <p:grpSpPr bwMode="auto">
              <a:xfrm>
                <a:off x="7316128" y="3409072"/>
                <a:ext cx="1411851" cy="2644540"/>
                <a:chOff x="672" y="1783"/>
                <a:chExt cx="1161" cy="1737"/>
              </a:xfrm>
            </p:grpSpPr>
            <p:grpSp>
              <p:nvGrpSpPr>
                <p:cNvPr id="152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59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3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57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4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55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5" name="Group 2"/>
              <p:cNvGrpSpPr>
                <a:grpSpLocks/>
              </p:cNvGrpSpPr>
              <p:nvPr/>
            </p:nvGrpSpPr>
            <p:grpSpPr bwMode="auto">
              <a:xfrm>
                <a:off x="7316236" y="1087236"/>
                <a:ext cx="1411851" cy="2644540"/>
                <a:chOff x="672" y="1783"/>
                <a:chExt cx="1161" cy="1737"/>
              </a:xfrm>
            </p:grpSpPr>
            <p:grpSp>
              <p:nvGrpSpPr>
                <p:cNvPr id="126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33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7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31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8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29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35" name="Text Box 14"/>
              <p:cNvSpPr txBox="1">
                <a:spLocks noChangeArrowheads="1"/>
              </p:cNvSpPr>
              <p:nvPr/>
            </p:nvSpPr>
            <p:spPr bwMode="white">
              <a:xfrm>
                <a:off x="7225788" y="155161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/>
                  <a:t>表格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6" name="Text Box 31"/>
              <p:cNvSpPr txBox="1">
                <a:spLocks noChangeArrowheads="1"/>
              </p:cNvSpPr>
              <p:nvPr/>
            </p:nvSpPr>
            <p:spPr bwMode="white">
              <a:xfrm>
                <a:off x="7225788" y="2327961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数据表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7" name="Text Box 32"/>
              <p:cNvSpPr txBox="1">
                <a:spLocks noChangeArrowheads="1"/>
              </p:cNvSpPr>
              <p:nvPr/>
            </p:nvSpPr>
            <p:spPr bwMode="white">
              <a:xfrm>
                <a:off x="7225788" y="2924536"/>
                <a:ext cx="1508625" cy="806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全屏式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zh-CN" altLang="en-US" dirty="0" smtClean="0"/>
                  <a:t>弹出式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1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分割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2" name="Text Box 31"/>
              <p:cNvSpPr txBox="1">
                <a:spLocks noChangeArrowheads="1"/>
              </p:cNvSpPr>
              <p:nvPr/>
            </p:nvSpPr>
            <p:spPr bwMode="white">
              <a:xfrm>
                <a:off x="7318668" y="4649798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>
                    <a:ea typeface="宋体" charset="-122"/>
                  </a:rPr>
                  <a:t>主</a:t>
                </a:r>
                <a:r>
                  <a:rPr lang="en-US" altLang="zh-CN" dirty="0" smtClean="0">
                    <a:ea typeface="宋体" charset="-122"/>
                  </a:rPr>
                  <a:t>/</a:t>
                </a:r>
                <a:r>
                  <a:rPr lang="zh-CN" altLang="en-US" dirty="0" smtClean="0">
                    <a:ea typeface="宋体" charset="-122"/>
                  </a:rPr>
                  <a:t>子窗体</a:t>
                </a:r>
                <a:endParaRPr lang="en-US" altLang="zh-CN" dirty="0">
                  <a:ea typeface="宋体" charset="-122"/>
                </a:endParaRPr>
              </a:p>
            </p:txBody>
          </p:sp>
          <p:sp>
            <p:nvSpPr>
              <p:cNvPr id="163" name="Text Box 32"/>
              <p:cNvSpPr txBox="1">
                <a:spLocks noChangeArrowheads="1"/>
              </p:cNvSpPr>
              <p:nvPr/>
            </p:nvSpPr>
            <p:spPr bwMode="white">
              <a:xfrm>
                <a:off x="7318668" y="549319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/>
                  <a:t>透视</a:t>
                </a:r>
                <a:r>
                  <a:rPr lang="zh-CN" altLang="zh-CN" dirty="0" smtClean="0"/>
                  <a:t>表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grpSp>
            <p:nvGrpSpPr>
              <p:cNvPr id="53" name="Group 3"/>
              <p:cNvGrpSpPr>
                <a:grpSpLocks/>
              </p:cNvGrpSpPr>
              <p:nvPr/>
            </p:nvGrpSpPr>
            <p:grpSpPr bwMode="auto">
              <a:xfrm>
                <a:off x="7320668" y="356701"/>
                <a:ext cx="1411851" cy="1055076"/>
                <a:chOff x="471" y="272"/>
                <a:chExt cx="1161" cy="1539"/>
              </a:xfrm>
            </p:grpSpPr>
            <p:sp>
              <p:nvSpPr>
                <p:cNvPr id="60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white">
              <a:xfrm>
                <a:off x="7230220" y="84831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 smtClean="0"/>
                  <a:t>纵</a:t>
                </a:r>
                <a:r>
                  <a:rPr lang="zh-CN" altLang="zh-CN" dirty="0"/>
                  <a:t>栏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</p:grpSp>
      <p:sp>
        <p:nvSpPr>
          <p:cNvPr id="11" name="右箭头 10"/>
          <p:cNvSpPr/>
          <p:nvPr/>
        </p:nvSpPr>
        <p:spPr bwMode="gray">
          <a:xfrm>
            <a:off x="2556844" y="2587176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5" name="图片 4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94" y="1752373"/>
            <a:ext cx="5411159" cy="3536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1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932659"/>
          </a:xfrm>
        </p:spPr>
        <p:txBody>
          <a:bodyPr/>
          <a:lstStyle/>
          <a:p>
            <a:r>
              <a:rPr lang="zh-CN" altLang="zh-CN" sz="3200" dirty="0"/>
              <a:t>列表框和组合</a:t>
            </a:r>
            <a:r>
              <a:rPr lang="zh-CN" altLang="zh-CN" sz="3200" dirty="0" smtClean="0"/>
              <a:t>框</a:t>
            </a:r>
            <a:r>
              <a:rPr lang="zh-CN" altLang="en-US" sz="3200" dirty="0" smtClean="0"/>
              <a:t>的创建方法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70</a:t>
            </a:fld>
            <a:endParaRPr lang="en-US" altLang="zh-CN"/>
          </a:p>
        </p:txBody>
      </p:sp>
      <p:sp>
        <p:nvSpPr>
          <p:cNvPr id="5" name="矩形 4"/>
          <p:cNvSpPr/>
          <p:nvPr/>
        </p:nvSpPr>
        <p:spPr>
          <a:xfrm>
            <a:off x="235830" y="932659"/>
            <a:ext cx="206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1  </a:t>
            </a:r>
            <a:r>
              <a:rPr lang="zh-CN" altLang="zh-CN" dirty="0" smtClean="0"/>
              <a:t>“窗体设计工具”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970993" y="1376120"/>
            <a:ext cx="5790693" cy="1928252"/>
            <a:chOff x="1601997" y="1782305"/>
            <a:chExt cx="5790693" cy="19282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0" r="39608" b="74982"/>
            <a:stretch/>
          </p:blipFill>
          <p:spPr bwMode="auto">
            <a:xfrm>
              <a:off x="1601997" y="1782305"/>
              <a:ext cx="5790693" cy="1928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圆角矩形 5"/>
            <p:cNvSpPr/>
            <p:nvPr/>
          </p:nvSpPr>
          <p:spPr bwMode="gray">
            <a:xfrm>
              <a:off x="6183824" y="2293750"/>
              <a:ext cx="371959" cy="309966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792000" algn="l">
                <a:lnSpc>
                  <a:spcPct val="200000"/>
                </a:lnSpc>
              </a:pPr>
              <a:endParaRPr lang="zh-CN" altLang="en-US" sz="2000" dirty="0"/>
            </a:p>
          </p:txBody>
        </p:sp>
        <p:sp>
          <p:nvSpPr>
            <p:cNvPr id="7" name="圆角矩形 6"/>
            <p:cNvSpPr/>
            <p:nvPr/>
          </p:nvSpPr>
          <p:spPr bwMode="gray">
            <a:xfrm>
              <a:off x="4881966" y="2278252"/>
              <a:ext cx="371959" cy="309966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792000" algn="l">
                <a:lnSpc>
                  <a:spcPct val="200000"/>
                </a:lnSpc>
              </a:pPr>
              <a:endParaRPr lang="zh-CN" altLang="en-US" sz="2000" dirty="0"/>
            </a:p>
          </p:txBody>
        </p:sp>
      </p:grpSp>
      <p:sp>
        <p:nvSpPr>
          <p:cNvPr id="9" name="矩形 8"/>
          <p:cNvSpPr/>
          <p:nvPr/>
        </p:nvSpPr>
        <p:spPr>
          <a:xfrm>
            <a:off x="235830" y="3458430"/>
            <a:ext cx="1848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2   </a:t>
            </a:r>
            <a:r>
              <a:rPr lang="zh-CN" altLang="zh-CN" dirty="0" smtClean="0"/>
              <a:t>更改文本框</a:t>
            </a:r>
            <a:endParaRPr lang="zh-CN" altLang="en-US" dirty="0"/>
          </a:p>
        </p:txBody>
      </p:sp>
      <p:sp>
        <p:nvSpPr>
          <p:cNvPr id="23" name="AutoShape 62"/>
          <p:cNvSpPr>
            <a:spLocks noChangeArrowheads="1"/>
          </p:cNvSpPr>
          <p:nvPr/>
        </p:nvSpPr>
        <p:spPr bwMode="auto">
          <a:xfrm>
            <a:off x="4793020" y="2197530"/>
            <a:ext cx="675970" cy="386856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zh-CN" altLang="en-US" sz="1600" kern="100" dirty="0" smtClean="0">
                <a:latin typeface="Times New Roman"/>
                <a:ea typeface="宋体"/>
              </a:rPr>
              <a:t>①单</a:t>
            </a:r>
            <a:r>
              <a:rPr lang="zh-CN" sz="1600" kern="100" dirty="0" smtClean="0">
                <a:effectLst/>
                <a:latin typeface="Times New Roman"/>
                <a:ea typeface="宋体"/>
              </a:rPr>
              <a:t>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21817" y="1823854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②</a:t>
            </a:r>
            <a:r>
              <a:rPr lang="zh-CN" altLang="en-US" dirty="0"/>
              <a:t>使用</a:t>
            </a:r>
            <a:r>
              <a:rPr lang="zh-CN" altLang="zh-CN" dirty="0" smtClean="0"/>
              <a:t>向导</a:t>
            </a:r>
            <a:r>
              <a:rPr lang="zh-CN" altLang="en-US" dirty="0" smtClean="0"/>
              <a:t>完成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7209842" y="3776849"/>
            <a:ext cx="18101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dirty="0" smtClean="0">
                <a:hlinkClick r:id="rId3" action="ppaction://hlinksldjump"/>
              </a:rPr>
              <a:t>②设置</a:t>
            </a:r>
            <a:r>
              <a:rPr lang="en-US" altLang="zh-CN" dirty="0" smtClean="0">
                <a:hlinkClick r:id="rId3" action="ppaction://hlinksldjump"/>
              </a:rPr>
              <a:t/>
            </a:r>
            <a:br>
              <a:rPr lang="en-US" altLang="zh-CN" dirty="0" smtClean="0">
                <a:hlinkClick r:id="rId3" action="ppaction://hlinksldjump"/>
              </a:rPr>
            </a:br>
            <a:r>
              <a:rPr lang="zh-CN" altLang="zh-CN" dirty="0" smtClean="0">
                <a:hlinkClick r:id="rId3" action="ppaction://hlinksldjump"/>
              </a:rPr>
              <a:t>“行来源类型”</a:t>
            </a:r>
            <a:r>
              <a:rPr lang="en-US" altLang="zh-CN" dirty="0" smtClean="0">
                <a:hlinkClick r:id="rId3" action="ppaction://hlinksldjump"/>
              </a:rPr>
              <a:t/>
            </a:r>
            <a:br>
              <a:rPr lang="en-US" altLang="zh-CN" dirty="0" smtClean="0">
                <a:hlinkClick r:id="rId3" action="ppaction://hlinksldjump"/>
              </a:rPr>
            </a:br>
            <a:r>
              <a:rPr lang="zh-CN" altLang="zh-CN" dirty="0" smtClean="0">
                <a:hlinkClick r:id="rId3" action="ppaction://hlinksldjump"/>
              </a:rPr>
              <a:t>属性</a:t>
            </a:r>
            <a:r>
              <a:rPr lang="zh-CN" altLang="zh-CN" dirty="0">
                <a:hlinkClick r:id="rId3" action="ppaction://hlinksldjump"/>
              </a:rPr>
              <a:t>为“值列表”</a:t>
            </a:r>
            <a:endParaRPr lang="zh-CN" altLang="en-US" dirty="0"/>
          </a:p>
        </p:txBody>
      </p:sp>
      <p:sp>
        <p:nvSpPr>
          <p:cNvPr id="24" name="TextBox 23">
            <a:hlinkClick r:id="rId4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cxnSp>
        <p:nvCxnSpPr>
          <p:cNvPr id="11" name="直接箭头连接符 10"/>
          <p:cNvCxnSpPr/>
          <p:nvPr/>
        </p:nvCxnSpPr>
        <p:spPr bwMode="auto">
          <a:xfrm flipH="1" flipV="1">
            <a:off x="4587217" y="2197531"/>
            <a:ext cx="205803" cy="142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箭头连接符 12"/>
          <p:cNvCxnSpPr>
            <a:endCxn id="6" idx="2"/>
          </p:cNvCxnSpPr>
          <p:nvPr/>
        </p:nvCxnSpPr>
        <p:spPr bwMode="auto">
          <a:xfrm flipV="1">
            <a:off x="5464580" y="2197531"/>
            <a:ext cx="274220" cy="17581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39087" r="10165" b="24397"/>
          <a:stretch/>
        </p:blipFill>
        <p:spPr bwMode="auto">
          <a:xfrm>
            <a:off x="1262743" y="3898292"/>
            <a:ext cx="3499897" cy="231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utoShape 62"/>
          <p:cNvSpPr>
            <a:spLocks noChangeArrowheads="1"/>
          </p:cNvSpPr>
          <p:nvPr/>
        </p:nvSpPr>
        <p:spPr bwMode="auto">
          <a:xfrm>
            <a:off x="3430221" y="4397735"/>
            <a:ext cx="791257" cy="300204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600" kern="100" dirty="0">
                <a:latin typeface="Times New Roman"/>
                <a:ea typeface="宋体"/>
              </a:rPr>
              <a:t>①</a:t>
            </a:r>
            <a:r>
              <a:rPr lang="zh-CN" sz="1600" kern="100" dirty="0" smtClean="0">
                <a:effectLst/>
                <a:latin typeface="Times New Roman"/>
                <a:ea typeface="宋体"/>
              </a:rPr>
              <a:t>右</a:t>
            </a:r>
            <a:r>
              <a:rPr lang="zh-CN" sz="1600" kern="100" dirty="0">
                <a:effectLst/>
                <a:latin typeface="Times New Roman"/>
                <a:ea typeface="宋体"/>
              </a:rPr>
              <a:t>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7" name="直接箭头连接符 26"/>
          <p:cNvCxnSpPr/>
          <p:nvPr/>
        </p:nvCxnSpPr>
        <p:spPr bwMode="auto">
          <a:xfrm flipV="1">
            <a:off x="3875315" y="4248778"/>
            <a:ext cx="386164" cy="221621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6" t="35292" r="53571" b="42769"/>
          <a:stretch/>
        </p:blipFill>
        <p:spPr bwMode="auto">
          <a:xfrm>
            <a:off x="4397831" y="3984171"/>
            <a:ext cx="2670628" cy="225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AutoShape 60"/>
          <p:cNvSpPr>
            <a:spLocks noChangeArrowheads="1"/>
          </p:cNvSpPr>
          <p:nvPr/>
        </p:nvSpPr>
        <p:spPr bwMode="auto">
          <a:xfrm>
            <a:off x="4443298" y="4377570"/>
            <a:ext cx="1411506" cy="288000"/>
          </a:xfrm>
          <a:prstGeom prst="roundRect">
            <a:avLst>
              <a:gd name="adj" fmla="val 16667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 sz="3600"/>
          </a:p>
        </p:txBody>
      </p:sp>
      <p:sp>
        <p:nvSpPr>
          <p:cNvPr id="31" name="AutoShape 60"/>
          <p:cNvSpPr>
            <a:spLocks noChangeArrowheads="1"/>
          </p:cNvSpPr>
          <p:nvPr/>
        </p:nvSpPr>
        <p:spPr bwMode="auto">
          <a:xfrm>
            <a:off x="5900507" y="5067620"/>
            <a:ext cx="1224000" cy="288000"/>
          </a:xfrm>
          <a:prstGeom prst="roundRect">
            <a:avLst>
              <a:gd name="adj" fmla="val 16667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 sz="3600"/>
          </a:p>
        </p:txBody>
      </p:sp>
      <p:sp>
        <p:nvSpPr>
          <p:cNvPr id="33" name="矩形 32"/>
          <p:cNvSpPr/>
          <p:nvPr/>
        </p:nvSpPr>
        <p:spPr>
          <a:xfrm>
            <a:off x="7367814" y="2244767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hlinkClick r:id="rId7" action="ppaction://hlinksldjump"/>
              </a:rPr>
              <a:t>方法</a:t>
            </a:r>
            <a:r>
              <a:rPr lang="en-US" altLang="zh-CN" dirty="0" smtClean="0">
                <a:hlinkClick r:id="rId7" action="ppaction://hlinksldjump"/>
              </a:rPr>
              <a:t>1</a:t>
            </a:r>
            <a:endParaRPr lang="zh-CN" altLang="en-US" dirty="0"/>
          </a:p>
        </p:txBody>
      </p:sp>
      <p:sp>
        <p:nvSpPr>
          <p:cNvPr id="34" name="矩形 33">
            <a:hlinkClick r:id="rId7" action="ppaction://hlinksldjump"/>
          </p:cNvPr>
          <p:cNvSpPr/>
          <p:nvPr/>
        </p:nvSpPr>
        <p:spPr>
          <a:xfrm>
            <a:off x="7367814" y="2622138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hlinkClick r:id="rId8" action="ppaction://hlinksldjump"/>
              </a:rPr>
              <a:t>方法</a:t>
            </a:r>
            <a:r>
              <a:rPr lang="en-US" altLang="zh-CN" dirty="0" smtClean="0">
                <a:hlinkClick r:id="rId8" action="ppaction://hlinksldjump"/>
              </a:rPr>
              <a:t>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479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2" grpId="0"/>
      <p:bldP spid="24" grpId="0"/>
      <p:bldP spid="26" grpId="0"/>
      <p:bldP spid="29" grpId="0" animBg="1"/>
      <p:bldP spid="31" grpId="0" animBg="1"/>
      <p:bldP spid="33" grpId="0"/>
      <p:bldP spid="3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71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8" y="183541"/>
            <a:ext cx="4372370" cy="3006671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94" y="202520"/>
            <a:ext cx="4506239" cy="294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2" y="3294063"/>
            <a:ext cx="4398735" cy="2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21" y="3265035"/>
            <a:ext cx="4461853" cy="291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6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72</a:t>
            </a:fld>
            <a:endParaRPr lang="en-US" altLang="zh-CN"/>
          </a:p>
        </p:txBody>
      </p:sp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Back</a:t>
            </a:r>
            <a:endParaRPr lang="zh-CN" altLang="en-US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3" y="129950"/>
            <a:ext cx="4456793" cy="297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25" y="158977"/>
            <a:ext cx="4471305" cy="29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3148920"/>
            <a:ext cx="4543879" cy="297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80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73</a:t>
            </a:fld>
            <a:endParaRPr lang="en-US" altLang="zh-CN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4" y="144464"/>
            <a:ext cx="4485822" cy="293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2" y="173491"/>
            <a:ext cx="4369708" cy="285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4" y="3134407"/>
            <a:ext cx="4485822" cy="293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81" y="3148924"/>
            <a:ext cx="4350881" cy="284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Back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316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201478"/>
            <a:ext cx="8686800" cy="885960"/>
          </a:xfrm>
        </p:spPr>
        <p:txBody>
          <a:bodyPr/>
          <a:lstStyle/>
          <a:p>
            <a:r>
              <a:rPr lang="zh-CN" altLang="en-US" sz="2800" dirty="0" smtClean="0"/>
              <a:t>更改文本框为组合框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74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Back</a:t>
            </a:r>
            <a:endParaRPr lang="zh-CN" altLang="en-US" sz="16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0" t="25278" r="8780" b="36111"/>
          <a:stretch/>
        </p:blipFill>
        <p:spPr bwMode="auto">
          <a:xfrm>
            <a:off x="1715160" y="1281284"/>
            <a:ext cx="5824325" cy="4422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AutoShape 63"/>
          <p:cNvSpPr>
            <a:spLocks noChangeArrowheads="1"/>
          </p:cNvSpPr>
          <p:nvPr/>
        </p:nvSpPr>
        <p:spPr bwMode="auto">
          <a:xfrm>
            <a:off x="5478233" y="3112579"/>
            <a:ext cx="1440000" cy="252000"/>
          </a:xfrm>
          <a:prstGeom prst="roundRect">
            <a:avLst>
              <a:gd name="adj" fmla="val 16667"/>
            </a:avLst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en-US" kern="100">
                <a:effectLst/>
                <a:latin typeface="Times New Roman"/>
                <a:ea typeface="宋体"/>
              </a:rPr>
              <a:t> </a:t>
            </a:r>
            <a:endParaRPr lang="zh-CN" kern="100">
              <a:effectLst/>
              <a:latin typeface="Times New Roman"/>
              <a:ea typeface="宋体"/>
            </a:endParaRPr>
          </a:p>
        </p:txBody>
      </p:sp>
      <p:cxnSp>
        <p:nvCxnSpPr>
          <p:cNvPr id="14" name="AutoShape 65"/>
          <p:cNvCxnSpPr>
            <a:cxnSpLocks noChangeShapeType="1"/>
          </p:cNvCxnSpPr>
          <p:nvPr/>
        </p:nvCxnSpPr>
        <p:spPr bwMode="auto">
          <a:xfrm flipH="1">
            <a:off x="3437712" y="3748287"/>
            <a:ext cx="382055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AutoShape 66"/>
          <p:cNvCxnSpPr>
            <a:cxnSpLocks noChangeShapeType="1"/>
          </p:cNvCxnSpPr>
          <p:nvPr/>
        </p:nvCxnSpPr>
        <p:spPr bwMode="auto">
          <a:xfrm flipV="1">
            <a:off x="7391587" y="3090432"/>
            <a:ext cx="1" cy="32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7115199" y="3340644"/>
            <a:ext cx="527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5944" y="4064880"/>
            <a:ext cx="1836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 smtClean="0"/>
              <a:t>输入或检查</a:t>
            </a:r>
            <a:r>
              <a:rPr lang="zh-CN" altLang="en-US" sz="1600" dirty="0"/>
              <a:t>列表</a:t>
            </a:r>
            <a:r>
              <a:rPr lang="zh-CN" altLang="en-US" sz="1600" dirty="0" smtClean="0"/>
              <a:t>项</a:t>
            </a:r>
            <a:endParaRPr lang="zh-CN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462552" y="4869668"/>
            <a:ext cx="78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单击</a:t>
            </a:r>
            <a:endParaRPr lang="zh-CN" altLang="en-US" sz="1400" dirty="0"/>
          </a:p>
        </p:txBody>
      </p:sp>
      <p:sp>
        <p:nvSpPr>
          <p:cNvPr id="19" name="圆角矩形 18"/>
          <p:cNvSpPr/>
          <p:nvPr/>
        </p:nvSpPr>
        <p:spPr bwMode="gray">
          <a:xfrm>
            <a:off x="3484205" y="5161947"/>
            <a:ext cx="828000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2" name="圆角矩形 21"/>
          <p:cNvSpPr/>
          <p:nvPr/>
        </p:nvSpPr>
        <p:spPr bwMode="gray">
          <a:xfrm>
            <a:off x="5447238" y="1281284"/>
            <a:ext cx="504000" cy="237552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498220" y="3303664"/>
            <a:ext cx="819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选择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515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3" grpId="1" animBg="1"/>
      <p:bldP spid="16" grpId="0"/>
      <p:bldP spid="17" grpId="0"/>
      <p:bldP spid="18" grpId="0"/>
      <p:bldP spid="19" grpId="0" animBg="1"/>
      <p:bldP spid="22" grpId="0" animBg="1"/>
      <p:bldP spid="2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6.3.6</a:t>
            </a:r>
            <a:r>
              <a:rPr lang="zh-CN" altLang="zh-CN" dirty="0" smtClean="0"/>
              <a:t>按钮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75</a:t>
            </a:fld>
            <a:endParaRPr lang="en-US" altLang="zh-CN"/>
          </a:p>
        </p:txBody>
      </p:sp>
      <p:sp>
        <p:nvSpPr>
          <p:cNvPr id="5" name="矩形 4"/>
          <p:cNvSpPr/>
          <p:nvPr/>
        </p:nvSpPr>
        <p:spPr>
          <a:xfrm>
            <a:off x="643178" y="1277035"/>
            <a:ext cx="5618137" cy="86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 smtClean="0"/>
              <a:t>实现</a:t>
            </a:r>
            <a:r>
              <a:rPr lang="zh-CN" altLang="zh-CN" dirty="0" smtClean="0"/>
              <a:t>某些</a:t>
            </a:r>
            <a:r>
              <a:rPr lang="zh-CN" altLang="zh-CN" dirty="0"/>
              <a:t>操作或控制应用程序的</a:t>
            </a:r>
            <a:r>
              <a:rPr lang="zh-CN" altLang="zh-CN" dirty="0" smtClean="0"/>
              <a:t>流程</a:t>
            </a:r>
            <a:endParaRPr lang="en-US" altLang="zh-CN" dirty="0" smtClean="0"/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例如</a:t>
            </a:r>
            <a:r>
              <a:rPr lang="zh-CN" altLang="zh-CN" dirty="0"/>
              <a:t>：执行添加记录、删除记录和关闭窗体等操作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419198" y="2464234"/>
            <a:ext cx="5790693" cy="1928252"/>
            <a:chOff x="1419198" y="2464234"/>
            <a:chExt cx="5790693" cy="1928252"/>
          </a:xfrm>
        </p:grpSpPr>
        <p:grpSp>
          <p:nvGrpSpPr>
            <p:cNvPr id="6" name="组合 5"/>
            <p:cNvGrpSpPr/>
            <p:nvPr/>
          </p:nvGrpSpPr>
          <p:grpSpPr>
            <a:xfrm>
              <a:off x="1419198" y="2464234"/>
              <a:ext cx="5790693" cy="1928252"/>
              <a:chOff x="1601997" y="1782305"/>
              <a:chExt cx="5790693" cy="192825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80" r="39608" b="74982"/>
              <a:stretch/>
            </p:blipFill>
            <p:spPr bwMode="auto">
              <a:xfrm>
                <a:off x="1601997" y="1782305"/>
                <a:ext cx="5790693" cy="1928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圆角矩形 8"/>
              <p:cNvSpPr/>
              <p:nvPr/>
            </p:nvSpPr>
            <p:spPr bwMode="gray">
              <a:xfrm>
                <a:off x="2588218" y="2293750"/>
                <a:ext cx="371959" cy="309966"/>
              </a:xfrm>
              <a:prstGeom prst="roundRect">
                <a:avLst/>
              </a:prstGeom>
              <a:noFill/>
              <a:ln w="12700">
                <a:solidFill>
                  <a:schemeClr val="tx2"/>
                </a:solidFill>
              </a:ln>
              <a:effectLst/>
              <a:ex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792000" algn="l">
                  <a:lnSpc>
                    <a:spcPct val="200000"/>
                  </a:lnSpc>
                </a:pPr>
                <a:endParaRPr lang="zh-CN" altLang="en-US" sz="2000" dirty="0"/>
              </a:p>
            </p:txBody>
          </p:sp>
        </p:grpSp>
        <p:sp>
          <p:nvSpPr>
            <p:cNvPr id="10" name="AutoShape 62"/>
            <p:cNvSpPr>
              <a:spLocks noChangeArrowheads="1"/>
            </p:cNvSpPr>
            <p:nvPr/>
          </p:nvSpPr>
          <p:spPr bwMode="auto">
            <a:xfrm>
              <a:off x="2653393" y="3777044"/>
              <a:ext cx="905857" cy="386856"/>
            </a:xfrm>
            <a:prstGeom prst="roundRect">
              <a:avLst>
                <a:gd name="adj" fmla="val 16667"/>
              </a:avLst>
            </a:prstGeom>
            <a:noFill/>
            <a:ln w="9525" cap="flat" cmpd="sng" algn="ctr">
              <a:noFill/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l">
                <a:lnSpc>
                  <a:spcPts val="1000"/>
                </a:lnSpc>
                <a:spcAft>
                  <a:spcPts val="0"/>
                </a:spcAft>
              </a:pPr>
              <a:r>
                <a:rPr lang="zh-CN" altLang="en-US" kern="100" dirty="0" smtClean="0">
                  <a:latin typeface="Times New Roman"/>
                  <a:ea typeface="宋体"/>
                </a:rPr>
                <a:t>①单</a:t>
              </a:r>
              <a:r>
                <a:rPr lang="zh-CN" kern="100" dirty="0" smtClean="0">
                  <a:effectLst/>
                  <a:latin typeface="Times New Roman"/>
                  <a:ea typeface="宋体"/>
                </a:rPr>
                <a:t>击</a:t>
              </a:r>
              <a:endParaRPr lang="zh-CN" sz="2400" kern="100" dirty="0">
                <a:effectLst/>
                <a:latin typeface="Times New Roman"/>
                <a:ea typeface="宋体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 bwMode="auto">
            <a:xfrm flipV="1">
              <a:off x="2761880" y="3254648"/>
              <a:ext cx="1" cy="540000"/>
            </a:xfrm>
            <a:prstGeom prst="straightConnector1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73725"/>
                    <a:invGamma/>
                  </a:schemeClr>
                </a:gs>
              </a:gsLst>
              <a:lin ang="54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矩形 13"/>
          <p:cNvSpPr/>
          <p:nvPr/>
        </p:nvSpPr>
        <p:spPr>
          <a:xfrm>
            <a:off x="2653393" y="455991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②</a:t>
            </a:r>
            <a:r>
              <a:rPr lang="zh-CN" altLang="en-US" dirty="0"/>
              <a:t>使用</a:t>
            </a:r>
            <a:r>
              <a:rPr lang="zh-CN" altLang="zh-CN" dirty="0" smtClean="0"/>
              <a:t>向导</a:t>
            </a:r>
            <a:r>
              <a:rPr lang="zh-CN" altLang="en-US" dirty="0" smtClean="0"/>
              <a:t>完成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43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" y="174173"/>
            <a:ext cx="4441372" cy="290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78" y="3212649"/>
            <a:ext cx="4917808" cy="310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32" y="174170"/>
            <a:ext cx="4533326" cy="290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3065207" y="6381750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76</a:t>
            </a:fld>
            <a:endParaRPr lang="en-US" altLang="zh-CN" dirty="0"/>
          </a:p>
        </p:txBody>
      </p:sp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8" name="AutoShape 62"/>
          <p:cNvSpPr>
            <a:spLocks noChangeArrowheads="1"/>
          </p:cNvSpPr>
          <p:nvPr/>
        </p:nvSpPr>
        <p:spPr bwMode="auto">
          <a:xfrm>
            <a:off x="5388367" y="275135"/>
            <a:ext cx="481389" cy="465973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②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9" name="AutoShape 62"/>
          <p:cNvSpPr>
            <a:spLocks noChangeArrowheads="1"/>
          </p:cNvSpPr>
          <p:nvPr/>
        </p:nvSpPr>
        <p:spPr bwMode="auto">
          <a:xfrm>
            <a:off x="1014677" y="270003"/>
            <a:ext cx="540257" cy="567261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①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0" name="AutoShape 62"/>
          <p:cNvSpPr>
            <a:spLocks noChangeArrowheads="1"/>
          </p:cNvSpPr>
          <p:nvPr/>
        </p:nvSpPr>
        <p:spPr bwMode="auto">
          <a:xfrm>
            <a:off x="2865071" y="3313753"/>
            <a:ext cx="420235" cy="464287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③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216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6.3.7</a:t>
            </a:r>
            <a:r>
              <a:rPr lang="zh-CN" altLang="zh-CN" dirty="0" smtClean="0"/>
              <a:t>图像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77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1189515" y="1490398"/>
            <a:ext cx="3727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zh-CN" altLang="zh-CN" dirty="0"/>
              <a:t>在窗体上显示图像，以美化窗体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093734" y="2173659"/>
            <a:ext cx="7138205" cy="1928252"/>
            <a:chOff x="1601997" y="1782305"/>
            <a:chExt cx="7138205" cy="192825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1" r="28202" b="74982"/>
            <a:stretch/>
          </p:blipFill>
          <p:spPr bwMode="auto">
            <a:xfrm>
              <a:off x="1601997" y="1782305"/>
              <a:ext cx="7138205" cy="1928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圆角矩形 10"/>
            <p:cNvSpPr/>
            <p:nvPr/>
          </p:nvSpPr>
          <p:spPr bwMode="gray">
            <a:xfrm>
              <a:off x="3244327" y="2648450"/>
              <a:ext cx="371959" cy="309966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792000" algn="l">
                <a:lnSpc>
                  <a:spcPct val="200000"/>
                </a:lnSpc>
              </a:pPr>
              <a:endParaRPr lang="zh-CN" altLang="en-US" sz="2000" dirty="0"/>
            </a:p>
          </p:txBody>
        </p:sp>
        <p:sp>
          <p:nvSpPr>
            <p:cNvPr id="18" name="圆角矩形 17"/>
            <p:cNvSpPr/>
            <p:nvPr/>
          </p:nvSpPr>
          <p:spPr bwMode="gray">
            <a:xfrm>
              <a:off x="7380672" y="2198487"/>
              <a:ext cx="432000" cy="573437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792000" algn="l">
                <a:lnSpc>
                  <a:spcPct val="200000"/>
                </a:lnSpc>
              </a:pPr>
              <a:endParaRPr lang="zh-CN" altLang="en-US" sz="2000" dirty="0"/>
            </a:p>
          </p:txBody>
        </p:sp>
      </p:grpSp>
      <p:sp>
        <p:nvSpPr>
          <p:cNvPr id="8" name="AutoShape 62"/>
          <p:cNvSpPr>
            <a:spLocks noChangeArrowheads="1"/>
          </p:cNvSpPr>
          <p:nvPr/>
        </p:nvSpPr>
        <p:spPr bwMode="auto">
          <a:xfrm>
            <a:off x="3866690" y="3691244"/>
            <a:ext cx="905857" cy="386856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zh-CN" altLang="en-US" kern="100" dirty="0" smtClean="0">
                <a:latin typeface="Times New Roman"/>
                <a:ea typeface="宋体"/>
              </a:rPr>
              <a:t>①单</a:t>
            </a:r>
            <a:r>
              <a:rPr lang="zh-CN" kern="100" dirty="0" smtClean="0">
                <a:effectLst/>
                <a:latin typeface="Times New Roman"/>
                <a:ea typeface="宋体"/>
              </a:rPr>
              <a:t>击</a:t>
            </a:r>
            <a:endParaRPr lang="zh-CN" sz="2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9" name="直接箭头连接符 8"/>
          <p:cNvCxnSpPr/>
          <p:nvPr/>
        </p:nvCxnSpPr>
        <p:spPr bwMode="auto">
          <a:xfrm flipV="1">
            <a:off x="4647338" y="3039804"/>
            <a:ext cx="2209573" cy="65144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箭头连接符 13"/>
          <p:cNvCxnSpPr/>
          <p:nvPr/>
        </p:nvCxnSpPr>
        <p:spPr bwMode="auto">
          <a:xfrm flipH="1" flipV="1">
            <a:off x="3053166" y="3365524"/>
            <a:ext cx="860527" cy="32572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矩形 18"/>
          <p:cNvSpPr/>
          <p:nvPr/>
        </p:nvSpPr>
        <p:spPr>
          <a:xfrm>
            <a:off x="1174500" y="4574432"/>
            <a:ext cx="2276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dirty="0" smtClean="0"/>
              <a:t>②</a:t>
            </a:r>
            <a:r>
              <a:rPr lang="zh-CN" altLang="zh-CN" dirty="0"/>
              <a:t>拖曳出一个</a:t>
            </a:r>
            <a:r>
              <a:rPr lang="zh-CN" altLang="zh-CN" dirty="0" smtClean="0"/>
              <a:t>矩形框</a:t>
            </a:r>
            <a:endParaRPr lang="en-US" altLang="zh-CN" dirty="0" smtClean="0"/>
          </a:p>
          <a:p>
            <a:pPr algn="l"/>
            <a:r>
              <a:rPr lang="zh-CN" altLang="en-US" dirty="0" smtClean="0"/>
              <a:t>③</a:t>
            </a:r>
            <a:r>
              <a:rPr lang="zh-CN" altLang="zh-CN" dirty="0" smtClean="0"/>
              <a:t>选择</a:t>
            </a:r>
            <a:r>
              <a:rPr lang="zh-CN" altLang="zh-CN" dirty="0"/>
              <a:t>图像文件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5860493" y="4574432"/>
            <a:ext cx="2041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dirty="0" smtClean="0"/>
              <a:t>②</a:t>
            </a:r>
            <a:r>
              <a:rPr lang="zh-CN" altLang="zh-CN" dirty="0"/>
              <a:t>选择</a:t>
            </a:r>
            <a:r>
              <a:rPr lang="zh-CN" altLang="zh-CN" dirty="0" smtClean="0"/>
              <a:t>图像文件</a:t>
            </a:r>
            <a:endParaRPr lang="en-US" altLang="zh-CN" dirty="0" smtClean="0"/>
          </a:p>
          <a:p>
            <a:pPr algn="l"/>
            <a:r>
              <a:rPr lang="zh-CN" altLang="en-US" dirty="0"/>
              <a:t>③</a:t>
            </a:r>
            <a:r>
              <a:rPr lang="zh-CN" altLang="zh-CN" dirty="0" smtClean="0"/>
              <a:t>拖曳一</a:t>
            </a:r>
            <a:r>
              <a:rPr lang="zh-CN" altLang="zh-CN" dirty="0"/>
              <a:t>个</a:t>
            </a:r>
            <a:r>
              <a:rPr lang="zh-CN" altLang="zh-CN" dirty="0" smtClean="0"/>
              <a:t>矩形框</a:t>
            </a:r>
            <a:endParaRPr lang="en-US" altLang="zh-CN" dirty="0" smtClean="0"/>
          </a:p>
        </p:txBody>
      </p:sp>
      <p:cxnSp>
        <p:nvCxnSpPr>
          <p:cNvPr id="22" name="直接箭头连接符 21"/>
          <p:cNvCxnSpPr/>
          <p:nvPr/>
        </p:nvCxnSpPr>
        <p:spPr bwMode="auto">
          <a:xfrm flipH="1">
            <a:off x="3192653" y="3946664"/>
            <a:ext cx="790411" cy="648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箭头连接符 22"/>
          <p:cNvCxnSpPr/>
          <p:nvPr/>
        </p:nvCxnSpPr>
        <p:spPr bwMode="auto">
          <a:xfrm>
            <a:off x="4662836" y="3884672"/>
            <a:ext cx="1489991" cy="68976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220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9" grpId="0"/>
      <p:bldP spid="2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93734" y="1560020"/>
            <a:ext cx="7138205" cy="1928252"/>
            <a:chOff x="1419198" y="2464234"/>
            <a:chExt cx="7138205" cy="1928252"/>
          </a:xfrm>
        </p:grpSpPr>
        <p:grpSp>
          <p:nvGrpSpPr>
            <p:cNvPr id="7" name="组合 6"/>
            <p:cNvGrpSpPr/>
            <p:nvPr/>
          </p:nvGrpSpPr>
          <p:grpSpPr>
            <a:xfrm>
              <a:off x="1419198" y="2464234"/>
              <a:ext cx="7138205" cy="1928252"/>
              <a:chOff x="1601997" y="1782305"/>
              <a:chExt cx="7138205" cy="192825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81" r="28202" b="74982"/>
              <a:stretch/>
            </p:blipFill>
            <p:spPr bwMode="auto">
              <a:xfrm>
                <a:off x="1601997" y="1782305"/>
                <a:ext cx="7138205" cy="1928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圆角矩形 11"/>
              <p:cNvSpPr/>
              <p:nvPr/>
            </p:nvSpPr>
            <p:spPr bwMode="gray">
              <a:xfrm>
                <a:off x="2917161" y="2616942"/>
                <a:ext cx="371959" cy="309966"/>
              </a:xfrm>
              <a:prstGeom prst="roundRect">
                <a:avLst/>
              </a:prstGeom>
              <a:noFill/>
              <a:ln w="12700">
                <a:solidFill>
                  <a:schemeClr val="tx2"/>
                </a:solidFill>
              </a:ln>
              <a:effectLst/>
              <a:ex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792000" algn="l">
                  <a:lnSpc>
                    <a:spcPct val="200000"/>
                  </a:lnSpc>
                </a:pPr>
                <a:endParaRPr lang="zh-CN" altLang="en-US" sz="2000" dirty="0"/>
              </a:p>
            </p:txBody>
          </p:sp>
        </p:grpSp>
        <p:sp>
          <p:nvSpPr>
            <p:cNvPr id="8" name="AutoShape 62"/>
            <p:cNvSpPr>
              <a:spLocks noChangeArrowheads="1"/>
            </p:cNvSpPr>
            <p:nvPr/>
          </p:nvSpPr>
          <p:spPr bwMode="auto">
            <a:xfrm>
              <a:off x="2920341" y="3645515"/>
              <a:ext cx="905857" cy="386856"/>
            </a:xfrm>
            <a:prstGeom prst="roundRect">
              <a:avLst>
                <a:gd name="adj" fmla="val 16667"/>
              </a:avLst>
            </a:prstGeom>
            <a:noFill/>
            <a:ln w="9525" cap="flat" cmpd="sng" algn="ctr">
              <a:noFill/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l">
                <a:lnSpc>
                  <a:spcPts val="1000"/>
                </a:lnSpc>
                <a:spcAft>
                  <a:spcPts val="0"/>
                </a:spcAft>
              </a:pPr>
              <a:r>
                <a:rPr lang="zh-CN" altLang="en-US" sz="1600" kern="100" dirty="0" smtClean="0">
                  <a:latin typeface="Times New Roman"/>
                  <a:ea typeface="宋体"/>
                </a:rPr>
                <a:t>①单</a:t>
              </a:r>
              <a:r>
                <a:rPr lang="zh-CN" sz="1600" kern="100" dirty="0" smtClean="0">
                  <a:effectLst/>
                  <a:latin typeface="Times New Roman"/>
                  <a:ea typeface="宋体"/>
                </a:rPr>
                <a:t>击</a:t>
              </a:r>
              <a:endParaRPr lang="zh-CN" sz="2000" kern="100" dirty="0">
                <a:effectLst/>
                <a:latin typeface="Times New Roman"/>
                <a:ea typeface="宋体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9803" r="48283" b="36111"/>
          <a:stretch/>
        </p:blipFill>
        <p:spPr bwMode="auto">
          <a:xfrm>
            <a:off x="718457" y="3199097"/>
            <a:ext cx="3055258" cy="3413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852407"/>
          </a:xfrm>
        </p:spPr>
        <p:txBody>
          <a:bodyPr/>
          <a:lstStyle/>
          <a:p>
            <a:r>
              <a:rPr lang="en-US" altLang="zh-CN" sz="3200" dirty="0"/>
              <a:t>6.3.8</a:t>
            </a:r>
            <a:r>
              <a:rPr lang="zh-CN" altLang="zh-CN" sz="3200" dirty="0"/>
              <a:t>绑定对象</a:t>
            </a:r>
            <a:r>
              <a:rPr lang="zh-CN" altLang="zh-CN" sz="3200" dirty="0" smtClean="0"/>
              <a:t>框</a:t>
            </a:r>
            <a:endParaRPr lang="zh-CN" altLang="en-US" sz="3200" dirty="0"/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7736115" y="6252546"/>
            <a:ext cx="59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845198" y="700119"/>
            <a:ext cx="6333398" cy="86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显示数据表或查询中数据类型为“</a:t>
            </a:r>
            <a:r>
              <a:rPr lang="en-US" altLang="zh-CN" dirty="0"/>
              <a:t>OLE</a:t>
            </a:r>
            <a:r>
              <a:rPr lang="zh-CN" altLang="zh-CN" dirty="0"/>
              <a:t>对象</a:t>
            </a:r>
            <a:r>
              <a:rPr lang="zh-CN" altLang="zh-CN" dirty="0" smtClean="0"/>
              <a:t>”的</a:t>
            </a:r>
            <a:r>
              <a:rPr lang="zh-CN" altLang="zh-CN" dirty="0"/>
              <a:t>字段</a:t>
            </a:r>
            <a:r>
              <a:rPr lang="zh-CN" altLang="zh-CN" dirty="0" smtClean="0"/>
              <a:t>内容</a:t>
            </a:r>
            <a:endParaRPr lang="en-US" altLang="zh-CN" dirty="0" smtClean="0"/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例如</a:t>
            </a:r>
            <a:r>
              <a:rPr lang="zh-CN" altLang="zh-CN" dirty="0"/>
              <a:t>：“教师信息表”中的“照片”字段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497155" y="2858456"/>
            <a:ext cx="2250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/>
              <a:t>②</a:t>
            </a:r>
            <a:r>
              <a:rPr lang="zh-CN" altLang="zh-CN" sz="1600" dirty="0" smtClean="0"/>
              <a:t>设置</a:t>
            </a:r>
            <a:r>
              <a:rPr lang="zh-CN" altLang="zh-CN" sz="1600" dirty="0"/>
              <a:t>“控件来源”属性</a:t>
            </a:r>
            <a:endParaRPr lang="zh-CN" altLang="en-US" sz="1600" dirty="0"/>
          </a:p>
        </p:txBody>
      </p:sp>
      <p:cxnSp>
        <p:nvCxnSpPr>
          <p:cNvPr id="20" name="直接箭头连接符 19"/>
          <p:cNvCxnSpPr>
            <a:stCxn id="12" idx="2"/>
          </p:cNvCxnSpPr>
          <p:nvPr/>
        </p:nvCxnSpPr>
        <p:spPr bwMode="auto">
          <a:xfrm flipH="1">
            <a:off x="2594877" y="2704623"/>
            <a:ext cx="1" cy="1440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53" y="3178628"/>
            <a:ext cx="2820534" cy="351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圆角矩形 8"/>
          <p:cNvSpPr/>
          <p:nvPr/>
        </p:nvSpPr>
        <p:spPr bwMode="gray">
          <a:xfrm>
            <a:off x="3802742" y="4122056"/>
            <a:ext cx="1262743" cy="203201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567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697424"/>
          </a:xfrm>
        </p:spPr>
        <p:txBody>
          <a:bodyPr/>
          <a:lstStyle/>
          <a:p>
            <a:r>
              <a:rPr lang="en-US" altLang="zh-CN" sz="3200" dirty="0"/>
              <a:t>6.3.9</a:t>
            </a:r>
            <a:r>
              <a:rPr lang="zh-CN" altLang="zh-CN" sz="3200" dirty="0"/>
              <a:t>子窗体</a:t>
            </a:r>
            <a:r>
              <a:rPr lang="en-US" altLang="zh-CN" sz="3200" dirty="0"/>
              <a:t>/</a:t>
            </a:r>
            <a:r>
              <a:rPr lang="zh-CN" altLang="zh-CN" sz="3200" dirty="0"/>
              <a:t>子</a:t>
            </a:r>
            <a:r>
              <a:rPr lang="zh-CN" altLang="zh-CN" sz="3200" dirty="0" smtClean="0"/>
              <a:t>报表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79</a:t>
            </a:fld>
            <a:endParaRPr lang="en-US" altLang="zh-CN"/>
          </a:p>
        </p:txBody>
      </p:sp>
      <p:sp>
        <p:nvSpPr>
          <p:cNvPr id="5" name="矩形 4"/>
          <p:cNvSpPr/>
          <p:nvPr/>
        </p:nvSpPr>
        <p:spPr>
          <a:xfrm>
            <a:off x="1843018" y="763789"/>
            <a:ext cx="631555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在一个窗体中显示另一个</a:t>
            </a:r>
            <a:r>
              <a:rPr lang="zh-CN" altLang="zh-CN" dirty="0" smtClean="0"/>
              <a:t>窗体</a:t>
            </a:r>
            <a:endParaRPr lang="en-US" altLang="zh-CN" dirty="0" smtClean="0"/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使</a:t>
            </a:r>
            <a:r>
              <a:rPr lang="zh-CN" altLang="zh-CN" dirty="0"/>
              <a:t>用户能在一个窗体画面上同时查看更多的相关</a:t>
            </a:r>
            <a:r>
              <a:rPr lang="zh-CN" altLang="zh-CN" dirty="0" smtClean="0"/>
              <a:t>信息</a:t>
            </a:r>
            <a:endParaRPr lang="en-US" altLang="zh-CN" dirty="0" smtClean="0"/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创建</a:t>
            </a:r>
            <a:r>
              <a:rPr lang="zh-CN" altLang="zh-CN" dirty="0"/>
              <a:t>方法详</a:t>
            </a:r>
            <a:r>
              <a:rPr lang="zh-CN" altLang="zh-CN" dirty="0" smtClean="0"/>
              <a:t>见 “</a:t>
            </a:r>
            <a:r>
              <a:rPr lang="zh-CN" altLang="zh-CN" dirty="0"/>
              <a:t>例</a:t>
            </a:r>
            <a:r>
              <a:rPr lang="en-US" altLang="zh-CN" dirty="0"/>
              <a:t>6.11</a:t>
            </a:r>
            <a:r>
              <a:rPr lang="zh-CN" altLang="zh-CN" dirty="0" smtClean="0"/>
              <a:t>”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4663" y="2131286"/>
            <a:ext cx="8552740" cy="4711216"/>
            <a:chOff x="936834" y="2495338"/>
            <a:chExt cx="7821139" cy="428273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8" t="6024" r="39608" b="74458"/>
            <a:stretch/>
          </p:blipFill>
          <p:spPr bwMode="auto">
            <a:xfrm>
              <a:off x="1293785" y="2498074"/>
              <a:ext cx="4045298" cy="12060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7" name="组合 16"/>
            <p:cNvGrpSpPr/>
            <p:nvPr/>
          </p:nvGrpSpPr>
          <p:grpSpPr>
            <a:xfrm>
              <a:off x="936834" y="2495338"/>
              <a:ext cx="7821139" cy="4282739"/>
              <a:chOff x="811433" y="3067103"/>
              <a:chExt cx="7821139" cy="428273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433" y="4937999"/>
                <a:ext cx="3908837" cy="2411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2935" y="3067103"/>
                <a:ext cx="3929637" cy="2417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5040" y="4937999"/>
                <a:ext cx="3907532" cy="2411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AutoShape 911"/>
              <p:cNvSpPr>
                <a:spLocks noChangeArrowheads="1"/>
              </p:cNvSpPr>
              <p:nvPr/>
            </p:nvSpPr>
            <p:spPr bwMode="auto">
              <a:xfrm>
                <a:off x="1741457" y="5030252"/>
                <a:ext cx="390493" cy="182846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sz="16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②</a:t>
                </a:r>
                <a:endParaRPr lang="zh-CN" sz="2000" kern="100" dirty="0">
                  <a:effectLst/>
                  <a:latin typeface="Times New Roman"/>
                  <a:ea typeface="宋体"/>
                </a:endParaRPr>
              </a:p>
            </p:txBody>
          </p:sp>
          <p:sp>
            <p:nvSpPr>
              <p:cNvPr id="11" name="AutoShape 911"/>
              <p:cNvSpPr>
                <a:spLocks noChangeArrowheads="1"/>
              </p:cNvSpPr>
              <p:nvPr/>
            </p:nvSpPr>
            <p:spPr bwMode="auto">
              <a:xfrm>
                <a:off x="5107228" y="5026922"/>
                <a:ext cx="731850" cy="182846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sz="16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③</a:t>
                </a:r>
                <a:endParaRPr lang="zh-CN" sz="2000" kern="100" dirty="0">
                  <a:effectLst/>
                  <a:latin typeface="Times New Roman"/>
                  <a:ea typeface="宋体"/>
                </a:endParaRPr>
              </a:p>
            </p:txBody>
          </p:sp>
          <p:cxnSp>
            <p:nvCxnSpPr>
              <p:cNvPr id="12" name="直接箭头连接符 11"/>
              <p:cNvCxnSpPr/>
              <p:nvPr/>
            </p:nvCxnSpPr>
            <p:spPr>
              <a:xfrm>
                <a:off x="2013365" y="3555139"/>
                <a:ext cx="250847" cy="9783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圆角矩形 12"/>
              <p:cNvSpPr/>
              <p:nvPr/>
            </p:nvSpPr>
            <p:spPr>
              <a:xfrm>
                <a:off x="1769826" y="4633981"/>
                <a:ext cx="2720748" cy="257634"/>
              </a:xfrm>
              <a:prstGeom prst="round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altLang="en-US" sz="1600" kern="100" dirty="0" smtClean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在窗体上</a:t>
                </a:r>
                <a:r>
                  <a:rPr lang="zh-CN" sz="1600" kern="100" dirty="0" smtClean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按住</a:t>
                </a:r>
                <a:r>
                  <a:rPr lang="zh-CN" sz="16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鼠标并</a:t>
                </a:r>
                <a:r>
                  <a:rPr lang="zh-CN" sz="1600" kern="100" dirty="0" smtClean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拖曳</a:t>
                </a:r>
                <a:r>
                  <a:rPr lang="en-US" altLang="zh-CN" sz="1600" kern="100" dirty="0" smtClean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    </a:t>
                </a:r>
                <a:r>
                  <a:rPr lang="zh-CN" altLang="en-US" sz="1600" kern="100" dirty="0" smtClean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弹出</a:t>
                </a:r>
                <a:endParaRPr lang="zh-CN" sz="2000" kern="100" dirty="0">
                  <a:effectLst/>
                  <a:latin typeface="Times New Roman"/>
                  <a:ea typeface="宋体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1114462" y="3798682"/>
                <a:ext cx="814309" cy="245634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en-US" sz="900" kern="100">
                    <a:solidFill>
                      <a:srgbClr val="000000"/>
                    </a:solidFill>
                    <a:effectLst/>
                    <a:latin typeface="宋体"/>
                    <a:ea typeface="宋体"/>
                  </a:rPr>
                  <a:t> </a:t>
                </a:r>
                <a:endParaRPr lang="zh-CN" sz="1050" kern="100">
                  <a:effectLst/>
                  <a:latin typeface="Times New Roman"/>
                  <a:ea typeface="宋体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2080027" y="3787120"/>
                <a:ext cx="2243378" cy="183794"/>
              </a:xfrm>
              <a:prstGeom prst="round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宋体"/>
                    <a:ea typeface="宋体"/>
                  </a:rPr>
                  <a:t>"</a:t>
                </a:r>
                <a:r>
                  <a:rPr lang="zh-CN" sz="16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子窗体</a:t>
                </a: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/</a:t>
                </a:r>
                <a:r>
                  <a:rPr lang="zh-CN" sz="16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子报表</a:t>
                </a: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"</a:t>
                </a:r>
                <a:r>
                  <a:rPr lang="zh-CN" sz="16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控件</a:t>
                </a:r>
                <a:endParaRPr lang="zh-CN" sz="2000" kern="100" dirty="0">
                  <a:effectLst/>
                  <a:latin typeface="Times New Roman"/>
                  <a:ea typeface="宋体"/>
                </a:endParaRPr>
              </a:p>
            </p:txBody>
          </p:sp>
          <p:cxnSp>
            <p:nvCxnSpPr>
              <p:cNvPr id="16" name="直接箭头连接符 15"/>
              <p:cNvCxnSpPr/>
              <p:nvPr/>
            </p:nvCxnSpPr>
            <p:spPr>
              <a:xfrm flipV="1">
                <a:off x="4399798" y="4275860"/>
                <a:ext cx="707430" cy="3648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AutoShape 911"/>
              <p:cNvSpPr>
                <a:spLocks noChangeArrowheads="1"/>
              </p:cNvSpPr>
              <p:nvPr/>
            </p:nvSpPr>
            <p:spPr bwMode="auto">
              <a:xfrm>
                <a:off x="5215915" y="3131096"/>
                <a:ext cx="390493" cy="182846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altLang="en-US" sz="1600" kern="100" dirty="0" smtClean="0">
                    <a:effectLst/>
                    <a:latin typeface="Times New Roman"/>
                    <a:ea typeface="宋体"/>
                  </a:rPr>
                  <a:t>①</a:t>
                </a:r>
                <a:endParaRPr lang="zh-CN" sz="1600" kern="100" dirty="0">
                  <a:effectLst/>
                  <a:latin typeface="Times New Roman"/>
                  <a:ea typeface="宋体"/>
                </a:endParaRPr>
              </a:p>
            </p:txBody>
          </p:sp>
        </p:grpSp>
      </p:grpSp>
      <p:sp>
        <p:nvSpPr>
          <p:cNvPr id="4" name="TextBox 3">
            <a:hlinkClick r:id="rId6" action="ppaction://hlinksldjump"/>
          </p:cNvPr>
          <p:cNvSpPr txBox="1"/>
          <p:nvPr/>
        </p:nvSpPr>
        <p:spPr>
          <a:xfrm>
            <a:off x="8679051" y="6119793"/>
            <a:ext cx="38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725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6.1.2</a:t>
            </a: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类型</a:t>
            </a:r>
            <a:endParaRPr lang="zh-CN" altLang="en-US" sz="3600" dirty="0"/>
          </a:p>
        </p:txBody>
      </p:sp>
      <p:grpSp>
        <p:nvGrpSpPr>
          <p:cNvPr id="9" name="组合 8"/>
          <p:cNvGrpSpPr/>
          <p:nvPr/>
        </p:nvGrpSpPr>
        <p:grpSpPr>
          <a:xfrm>
            <a:off x="984348" y="989248"/>
            <a:ext cx="1608477" cy="5162880"/>
            <a:chOff x="984348" y="1112818"/>
            <a:chExt cx="1608477" cy="5162880"/>
          </a:xfrm>
        </p:grpSpPr>
        <p:grpSp>
          <p:nvGrpSpPr>
            <p:cNvPr id="164" name="组合 163"/>
            <p:cNvGrpSpPr/>
            <p:nvPr/>
          </p:nvGrpSpPr>
          <p:grpSpPr>
            <a:xfrm>
              <a:off x="1081660" y="5432992"/>
              <a:ext cx="1511165" cy="842706"/>
              <a:chOff x="7316128" y="3409073"/>
              <a:chExt cx="1511165" cy="1052031"/>
            </a:xfrm>
          </p:grpSpPr>
          <p:grpSp>
            <p:nvGrpSpPr>
              <p:cNvPr id="188" name="Group 9"/>
              <p:cNvGrpSpPr>
                <a:grpSpLocks/>
              </p:cNvGrpSpPr>
              <p:nvPr/>
            </p:nvGrpSpPr>
            <p:grpSpPr bwMode="auto">
              <a:xfrm>
                <a:off x="7316128" y="3409073"/>
                <a:ext cx="1411851" cy="1052031"/>
                <a:chOff x="471" y="272"/>
                <a:chExt cx="1161" cy="1539"/>
              </a:xfrm>
            </p:grpSpPr>
            <p:sp>
              <p:nvSpPr>
                <p:cNvPr id="18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0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透视图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84348" y="1112818"/>
              <a:ext cx="1601505" cy="4563383"/>
              <a:chOff x="7225788" y="356701"/>
              <a:chExt cx="1601505" cy="5696911"/>
            </a:xfrm>
          </p:grpSpPr>
          <p:grpSp>
            <p:nvGrpSpPr>
              <p:cNvPr id="151" name="Group 2"/>
              <p:cNvGrpSpPr>
                <a:grpSpLocks/>
              </p:cNvGrpSpPr>
              <p:nvPr/>
            </p:nvGrpSpPr>
            <p:grpSpPr bwMode="auto">
              <a:xfrm>
                <a:off x="7316128" y="3409072"/>
                <a:ext cx="1411851" cy="2644540"/>
                <a:chOff x="672" y="1783"/>
                <a:chExt cx="1161" cy="1737"/>
              </a:xfrm>
            </p:grpSpPr>
            <p:grpSp>
              <p:nvGrpSpPr>
                <p:cNvPr id="152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59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3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57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4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55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5" name="Group 2"/>
              <p:cNvGrpSpPr>
                <a:grpSpLocks/>
              </p:cNvGrpSpPr>
              <p:nvPr/>
            </p:nvGrpSpPr>
            <p:grpSpPr bwMode="auto">
              <a:xfrm>
                <a:off x="7316236" y="1087236"/>
                <a:ext cx="1411851" cy="2644540"/>
                <a:chOff x="672" y="1783"/>
                <a:chExt cx="1161" cy="1737"/>
              </a:xfrm>
            </p:grpSpPr>
            <p:grpSp>
              <p:nvGrpSpPr>
                <p:cNvPr id="126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33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7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31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8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29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35" name="Text Box 14"/>
              <p:cNvSpPr txBox="1">
                <a:spLocks noChangeArrowheads="1"/>
              </p:cNvSpPr>
              <p:nvPr/>
            </p:nvSpPr>
            <p:spPr bwMode="white">
              <a:xfrm>
                <a:off x="7225788" y="155161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/>
                  <a:t>表格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6" name="Text Box 31"/>
              <p:cNvSpPr txBox="1">
                <a:spLocks noChangeArrowheads="1"/>
              </p:cNvSpPr>
              <p:nvPr/>
            </p:nvSpPr>
            <p:spPr bwMode="white">
              <a:xfrm>
                <a:off x="7225788" y="2327961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数据表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7" name="Text Box 32"/>
              <p:cNvSpPr txBox="1">
                <a:spLocks noChangeArrowheads="1"/>
              </p:cNvSpPr>
              <p:nvPr/>
            </p:nvSpPr>
            <p:spPr bwMode="white">
              <a:xfrm>
                <a:off x="7225788" y="2924536"/>
                <a:ext cx="1508625" cy="806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全屏式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zh-CN" altLang="en-US" dirty="0" smtClean="0"/>
                  <a:t>弹出式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1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分割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2" name="Text Box 31"/>
              <p:cNvSpPr txBox="1">
                <a:spLocks noChangeArrowheads="1"/>
              </p:cNvSpPr>
              <p:nvPr/>
            </p:nvSpPr>
            <p:spPr bwMode="white">
              <a:xfrm>
                <a:off x="7318668" y="4649798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>
                    <a:ea typeface="宋体" charset="-122"/>
                  </a:rPr>
                  <a:t>主</a:t>
                </a:r>
                <a:r>
                  <a:rPr lang="en-US" altLang="zh-CN" dirty="0" smtClean="0">
                    <a:ea typeface="宋体" charset="-122"/>
                  </a:rPr>
                  <a:t>/</a:t>
                </a:r>
                <a:r>
                  <a:rPr lang="zh-CN" altLang="en-US" dirty="0" smtClean="0">
                    <a:ea typeface="宋体" charset="-122"/>
                  </a:rPr>
                  <a:t>子窗体</a:t>
                </a:r>
                <a:endParaRPr lang="en-US" altLang="zh-CN" dirty="0">
                  <a:ea typeface="宋体" charset="-122"/>
                </a:endParaRPr>
              </a:p>
            </p:txBody>
          </p:sp>
          <p:sp>
            <p:nvSpPr>
              <p:cNvPr id="163" name="Text Box 32"/>
              <p:cNvSpPr txBox="1">
                <a:spLocks noChangeArrowheads="1"/>
              </p:cNvSpPr>
              <p:nvPr/>
            </p:nvSpPr>
            <p:spPr bwMode="white">
              <a:xfrm>
                <a:off x="7318668" y="549319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/>
                  <a:t>透视</a:t>
                </a:r>
                <a:r>
                  <a:rPr lang="zh-CN" altLang="zh-CN" dirty="0" smtClean="0"/>
                  <a:t>表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grpSp>
            <p:nvGrpSpPr>
              <p:cNvPr id="53" name="Group 3"/>
              <p:cNvGrpSpPr>
                <a:grpSpLocks/>
              </p:cNvGrpSpPr>
              <p:nvPr/>
            </p:nvGrpSpPr>
            <p:grpSpPr bwMode="auto">
              <a:xfrm>
                <a:off x="7320668" y="356701"/>
                <a:ext cx="1411851" cy="1055076"/>
                <a:chOff x="471" y="272"/>
                <a:chExt cx="1161" cy="1539"/>
              </a:xfrm>
            </p:grpSpPr>
            <p:sp>
              <p:nvSpPr>
                <p:cNvPr id="60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white">
              <a:xfrm>
                <a:off x="7230220" y="84831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 smtClean="0"/>
                  <a:t>纵</a:t>
                </a:r>
                <a:r>
                  <a:rPr lang="zh-CN" altLang="zh-CN" dirty="0"/>
                  <a:t>栏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</p:grpSp>
      <p:sp>
        <p:nvSpPr>
          <p:cNvPr id="11" name="右箭头 10"/>
          <p:cNvSpPr/>
          <p:nvPr/>
        </p:nvSpPr>
        <p:spPr bwMode="gray">
          <a:xfrm>
            <a:off x="2556844" y="3191598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51" y="1567708"/>
            <a:ext cx="4956628" cy="38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6.3.10</a:t>
            </a:r>
            <a:r>
              <a:rPr lang="zh-CN" altLang="zh-CN" dirty="0"/>
              <a:t>选项</a:t>
            </a:r>
            <a:r>
              <a:rPr lang="zh-CN" altLang="zh-CN" dirty="0" smtClean="0"/>
              <a:t>卡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80</a:t>
            </a:fld>
            <a:endParaRPr lang="en-US" altLang="zh-CN"/>
          </a:p>
        </p:txBody>
      </p:sp>
      <p:sp>
        <p:nvSpPr>
          <p:cNvPr id="5" name="矩形 4"/>
          <p:cNvSpPr/>
          <p:nvPr/>
        </p:nvSpPr>
        <p:spPr>
          <a:xfrm>
            <a:off x="1976033" y="1044560"/>
            <a:ext cx="5253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在一个窗体中包含多个选项卡显示“多页”</a:t>
            </a:r>
            <a:r>
              <a:rPr lang="zh-CN" altLang="zh-CN" dirty="0" smtClean="0"/>
              <a:t>内容</a:t>
            </a:r>
            <a:endParaRPr lang="en-US" altLang="zh-CN" dirty="0" smtClean="0"/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使</a:t>
            </a:r>
            <a:r>
              <a:rPr lang="zh-CN" altLang="zh-CN" dirty="0"/>
              <a:t>用户打开一个窗体能看到更多的信息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512363" y="2232057"/>
            <a:ext cx="4090413" cy="2882384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4633772" y="2232057"/>
            <a:ext cx="3954627" cy="2882384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 bwMode="gray">
          <a:xfrm>
            <a:off x="666427" y="2448732"/>
            <a:ext cx="402956" cy="18598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9" name="圆角矩形 8"/>
          <p:cNvSpPr/>
          <p:nvPr/>
        </p:nvSpPr>
        <p:spPr bwMode="gray">
          <a:xfrm>
            <a:off x="5083444" y="2464229"/>
            <a:ext cx="402956" cy="18598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501185" y="6292312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8655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81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557402" y="6129436"/>
            <a:ext cx="50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4" r="15524" b="23814"/>
          <a:stretch/>
        </p:blipFill>
        <p:spPr bwMode="auto">
          <a:xfrm>
            <a:off x="1560035" y="-31"/>
            <a:ext cx="5345578" cy="286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2" t="2" r="8418" b="26590"/>
          <a:stretch>
            <a:fillRect/>
          </a:stretch>
        </p:blipFill>
        <p:spPr bwMode="auto">
          <a:xfrm>
            <a:off x="295575" y="1874916"/>
            <a:ext cx="5051865" cy="271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549"/>
          <p:cNvSpPr>
            <a:spLocks noChangeArrowheads="1"/>
          </p:cNvSpPr>
          <p:nvPr/>
        </p:nvSpPr>
        <p:spPr bwMode="auto">
          <a:xfrm>
            <a:off x="2999727" y="3437372"/>
            <a:ext cx="1362032" cy="140383"/>
          </a:xfrm>
          <a:prstGeom prst="leftArrow">
            <a:avLst>
              <a:gd name="adj1" fmla="val 50000"/>
              <a:gd name="adj2" fmla="val 193220"/>
            </a:avLst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8" name="AutoShape 550"/>
          <p:cNvSpPr>
            <a:spLocks noChangeArrowheads="1"/>
          </p:cNvSpPr>
          <p:nvPr/>
        </p:nvSpPr>
        <p:spPr bwMode="auto">
          <a:xfrm>
            <a:off x="5744700" y="187940"/>
            <a:ext cx="661103" cy="40687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9" name="AutoShape 551"/>
          <p:cNvSpPr>
            <a:spLocks noChangeArrowheads="1"/>
          </p:cNvSpPr>
          <p:nvPr/>
        </p:nvSpPr>
        <p:spPr bwMode="auto">
          <a:xfrm>
            <a:off x="5808420" y="1129379"/>
            <a:ext cx="983690" cy="36959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0" name="AutoShape 551"/>
          <p:cNvSpPr>
            <a:spLocks noChangeArrowheads="1"/>
          </p:cNvSpPr>
          <p:nvPr/>
        </p:nvSpPr>
        <p:spPr bwMode="auto">
          <a:xfrm>
            <a:off x="1765136" y="288666"/>
            <a:ext cx="283757" cy="18717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1" name="AutoShape 551"/>
          <p:cNvSpPr>
            <a:spLocks noChangeArrowheads="1"/>
          </p:cNvSpPr>
          <p:nvPr/>
        </p:nvSpPr>
        <p:spPr bwMode="auto">
          <a:xfrm>
            <a:off x="5524664" y="1015169"/>
            <a:ext cx="283757" cy="2538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②</a:t>
            </a:r>
          </a:p>
        </p:txBody>
      </p:sp>
      <p:sp>
        <p:nvSpPr>
          <p:cNvPr id="22" name="AutoShape 551"/>
          <p:cNvSpPr>
            <a:spLocks noChangeArrowheads="1"/>
          </p:cNvSpPr>
          <p:nvPr/>
        </p:nvSpPr>
        <p:spPr bwMode="auto">
          <a:xfrm>
            <a:off x="2108631" y="761369"/>
            <a:ext cx="283757" cy="2538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①</a:t>
            </a:r>
          </a:p>
        </p:txBody>
      </p:sp>
      <p:sp>
        <p:nvSpPr>
          <p:cNvPr id="23" name="AutoShape 551"/>
          <p:cNvSpPr>
            <a:spLocks noChangeArrowheads="1"/>
          </p:cNvSpPr>
          <p:nvPr/>
        </p:nvSpPr>
        <p:spPr bwMode="auto">
          <a:xfrm>
            <a:off x="3337248" y="3617412"/>
            <a:ext cx="747724" cy="18876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FFFFFF"/>
                </a:solidFill>
                <a:effectLst/>
                <a:latin typeface="Times New Roman"/>
                <a:ea typeface="宋体"/>
              </a:rPr>
              <a:t>③拖曳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0" t="20482" r="4066" b="12289"/>
          <a:stretch/>
        </p:blipFill>
        <p:spPr bwMode="auto">
          <a:xfrm>
            <a:off x="1639818" y="3774451"/>
            <a:ext cx="7054150" cy="3199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2250508" y="4803279"/>
            <a:ext cx="493041" cy="288000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删除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0" name="曲线连接符 9"/>
          <p:cNvCxnSpPr/>
          <p:nvPr/>
        </p:nvCxnSpPr>
        <p:spPr>
          <a:xfrm flipV="1">
            <a:off x="2497027" y="4585817"/>
            <a:ext cx="324481" cy="217464"/>
          </a:xfrm>
          <a:prstGeom prst="curved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曲线连接符 10"/>
          <p:cNvCxnSpPr>
            <a:stCxn id="20" idx="2"/>
          </p:cNvCxnSpPr>
          <p:nvPr/>
        </p:nvCxnSpPr>
        <p:spPr>
          <a:xfrm rot="16200000" flipH="1">
            <a:off x="1651182" y="731671"/>
            <a:ext cx="653535" cy="1418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4057964" y="4301039"/>
            <a:ext cx="1608578" cy="20980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④添加子窗体控件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7" name="AutoShape 552"/>
          <p:cNvSpPr>
            <a:spLocks noChangeArrowheads="1"/>
          </p:cNvSpPr>
          <p:nvPr/>
        </p:nvSpPr>
        <p:spPr bwMode="auto">
          <a:xfrm>
            <a:off x="6618401" y="4361499"/>
            <a:ext cx="1708148" cy="111874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9" grpId="0"/>
      <p:bldP spid="12" grpId="0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-172530" y="306839"/>
            <a:ext cx="9144000" cy="862013"/>
          </a:xfrm>
        </p:spPr>
        <p:txBody>
          <a:bodyPr/>
          <a:lstStyle/>
          <a:p>
            <a:r>
              <a:rPr lang="zh-CN" altLang="zh-CN" dirty="0"/>
              <a:t>第</a:t>
            </a:r>
            <a:r>
              <a:rPr lang="en-US" altLang="zh-CN" dirty="0"/>
              <a:t>6</a:t>
            </a:r>
            <a:r>
              <a:rPr lang="zh-CN" altLang="zh-CN" dirty="0"/>
              <a:t>章</a:t>
            </a:r>
            <a:r>
              <a:rPr lang="en-US" altLang="zh-CN" dirty="0"/>
              <a:t>  </a:t>
            </a:r>
            <a:r>
              <a:rPr lang="zh-CN" altLang="zh-CN" dirty="0"/>
              <a:t>窗体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82</a:t>
            </a:fld>
            <a:endParaRPr lang="en-US" altLang="zh-CN"/>
          </a:p>
        </p:txBody>
      </p:sp>
      <p:sp>
        <p:nvSpPr>
          <p:cNvPr id="26" name="Freeform 487"/>
          <p:cNvSpPr>
            <a:spLocks/>
          </p:cNvSpPr>
          <p:nvPr/>
        </p:nvSpPr>
        <p:spPr bwMode="gray">
          <a:xfrm>
            <a:off x="2190892" y="1509786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Text Box 489"/>
          <p:cNvSpPr txBox="1">
            <a:spLocks noChangeArrowheads="1"/>
          </p:cNvSpPr>
          <p:nvPr/>
        </p:nvSpPr>
        <p:spPr bwMode="gray">
          <a:xfrm>
            <a:off x="2227151" y="1568524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/>
              <a:t>6.4 </a:t>
            </a:r>
            <a:r>
              <a:rPr lang="zh-CN" altLang="zh-CN" sz="2400" dirty="0"/>
              <a:t>美化窗体</a:t>
            </a: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2250812" y="2126150"/>
            <a:ext cx="4253506" cy="180749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 anchorCtr="0"/>
          <a:lstStyle/>
          <a:p>
            <a:pPr indent="432000" algn="l">
              <a:lnSpc>
                <a:spcPct val="200000"/>
              </a:lnSpc>
            </a:pPr>
            <a:r>
              <a:rPr lang="en-US" altLang="zh-CN" sz="2000" dirty="0">
                <a:hlinkClick r:id="rId2" action="ppaction://hlinksldjump"/>
              </a:rPr>
              <a:t>6.4.1</a:t>
            </a:r>
            <a:r>
              <a:rPr lang="zh-CN" altLang="zh-CN" sz="2000" dirty="0">
                <a:hlinkClick r:id="rId2" action="ppaction://hlinksldjump"/>
              </a:rPr>
              <a:t>窗体页眉和</a:t>
            </a:r>
            <a:r>
              <a:rPr lang="zh-CN" altLang="zh-CN" sz="2000" dirty="0" smtClean="0">
                <a:hlinkClick r:id="rId2" action="ppaction://hlinksldjump"/>
              </a:rPr>
              <a:t>页脚</a:t>
            </a:r>
            <a:endParaRPr lang="en-US" altLang="zh-CN" sz="2000" dirty="0" smtClean="0"/>
          </a:p>
          <a:p>
            <a:pPr indent="432000" algn="l">
              <a:lnSpc>
                <a:spcPct val="200000"/>
              </a:lnSpc>
            </a:pPr>
            <a:r>
              <a:rPr lang="en-US" altLang="zh-CN" sz="2000" dirty="0">
                <a:hlinkClick r:id="rId3" action="ppaction://hlinksldjump"/>
              </a:rPr>
              <a:t>6.4.2</a:t>
            </a:r>
            <a:r>
              <a:rPr lang="zh-CN" altLang="zh-CN" sz="2000" dirty="0">
                <a:hlinkClick r:id="rId3" action="ppaction://hlinksldjump"/>
              </a:rPr>
              <a:t>窗体和控件的属性</a:t>
            </a:r>
            <a:r>
              <a:rPr lang="zh-CN" altLang="zh-CN" sz="2000" dirty="0" smtClean="0">
                <a:hlinkClick r:id="rId3" action="ppaction://hlinksldjump"/>
              </a:rPr>
              <a:t>设置</a:t>
            </a:r>
            <a:endParaRPr lang="en-US" altLang="zh-CN" sz="2000" dirty="0" smtClean="0"/>
          </a:p>
        </p:txBody>
      </p:sp>
      <p:sp>
        <p:nvSpPr>
          <p:cNvPr id="17" name="TextBox 16">
            <a:hlinkClick r:id="rId4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目录页</a:t>
            </a:r>
          </a:p>
        </p:txBody>
      </p:sp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4390186" y="3872071"/>
            <a:ext cx="4497641" cy="19712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50" y="3872071"/>
            <a:ext cx="2343079" cy="20342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右箭头 2"/>
          <p:cNvSpPr/>
          <p:nvPr/>
        </p:nvSpPr>
        <p:spPr bwMode="gray">
          <a:xfrm>
            <a:off x="3406044" y="4889175"/>
            <a:ext cx="883404" cy="252000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3522977" y="4581835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美化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368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743919"/>
          </a:xfrm>
        </p:spPr>
        <p:txBody>
          <a:bodyPr/>
          <a:lstStyle/>
          <a:p>
            <a:pPr algn="l"/>
            <a:r>
              <a:rPr lang="en-US" altLang="zh-CN" sz="3200" dirty="0"/>
              <a:t>6.4.1</a:t>
            </a:r>
            <a:r>
              <a:rPr lang="zh-CN" altLang="zh-CN" sz="3200" dirty="0"/>
              <a:t>窗体页眉和</a:t>
            </a:r>
            <a:r>
              <a:rPr lang="zh-CN" altLang="zh-CN" sz="3200" dirty="0" smtClean="0"/>
              <a:t>页脚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83</a:t>
            </a:fld>
            <a:endParaRPr lang="en-US" altLang="zh-CN"/>
          </a:p>
        </p:txBody>
      </p:sp>
      <p:grpSp>
        <p:nvGrpSpPr>
          <p:cNvPr id="5" name="组合 4"/>
          <p:cNvGrpSpPr/>
          <p:nvPr/>
        </p:nvGrpSpPr>
        <p:grpSpPr>
          <a:xfrm>
            <a:off x="4333865" y="212004"/>
            <a:ext cx="4551057" cy="2307295"/>
            <a:chOff x="23854" y="32450"/>
            <a:chExt cx="4134678" cy="185265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4" y="32450"/>
              <a:ext cx="4134678" cy="1852654"/>
            </a:xfrm>
            <a:prstGeom prst="rect">
              <a:avLst/>
            </a:prstGeom>
          </p:spPr>
        </p:pic>
        <p:grpSp>
          <p:nvGrpSpPr>
            <p:cNvPr id="7" name="Group 578"/>
            <p:cNvGrpSpPr>
              <a:grpSpLocks/>
            </p:cNvGrpSpPr>
            <p:nvPr/>
          </p:nvGrpSpPr>
          <p:grpSpPr bwMode="auto">
            <a:xfrm>
              <a:off x="1804035" y="219710"/>
              <a:ext cx="1475105" cy="1354455"/>
              <a:chOff x="5560" y="5433"/>
              <a:chExt cx="2323" cy="2133"/>
            </a:xfrm>
          </p:grpSpPr>
          <p:sp>
            <p:nvSpPr>
              <p:cNvPr id="8" name="AutoShape 575"/>
              <p:cNvSpPr>
                <a:spLocks noChangeArrowheads="1"/>
              </p:cNvSpPr>
              <p:nvPr/>
            </p:nvSpPr>
            <p:spPr bwMode="auto">
              <a:xfrm>
                <a:off x="5560" y="5433"/>
                <a:ext cx="721" cy="25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kern="100" dirty="0">
                    <a:effectLst/>
                    <a:latin typeface="Times New Roman"/>
                    <a:ea typeface="宋体"/>
                  </a:rPr>
                  <a:t>页眉</a:t>
                </a:r>
                <a:endParaRPr lang="zh-CN" sz="1600" kern="100" dirty="0">
                  <a:effectLst/>
                  <a:latin typeface="Times New Roman"/>
                  <a:ea typeface="宋体"/>
                </a:endParaRPr>
              </a:p>
            </p:txBody>
          </p:sp>
          <p:sp>
            <p:nvSpPr>
              <p:cNvPr id="9" name="AutoShape 576"/>
              <p:cNvSpPr>
                <a:spLocks noChangeArrowheads="1"/>
              </p:cNvSpPr>
              <p:nvPr/>
            </p:nvSpPr>
            <p:spPr bwMode="auto">
              <a:xfrm>
                <a:off x="7162" y="7314"/>
                <a:ext cx="721" cy="25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zh-CN" sz="1200" kern="100">
                    <a:effectLst/>
                    <a:latin typeface="Times New Roman"/>
                    <a:ea typeface="宋体"/>
                  </a:rPr>
                  <a:t>页脚</a:t>
                </a:r>
                <a:endParaRPr lang="zh-CN" sz="1600" kern="100">
                  <a:effectLst/>
                  <a:latin typeface="Times New Roman"/>
                  <a:ea typeface="宋体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t="-577" r="11308" b="43929"/>
          <a:stretch>
            <a:fillRect/>
          </a:stretch>
        </p:blipFill>
        <p:spPr bwMode="auto">
          <a:xfrm>
            <a:off x="1727757" y="2661791"/>
            <a:ext cx="5959401" cy="419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561"/>
          <p:cNvSpPr>
            <a:spLocks noChangeArrowheads="1"/>
          </p:cNvSpPr>
          <p:nvPr/>
        </p:nvSpPr>
        <p:spPr bwMode="auto">
          <a:xfrm>
            <a:off x="6605771" y="6227370"/>
            <a:ext cx="998064" cy="25177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900" kern="100">
                <a:solidFill>
                  <a:srgbClr val="000000"/>
                </a:solidFill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16" name="AutoShape 562"/>
          <p:cNvSpPr>
            <a:spLocks noChangeArrowheads="1"/>
          </p:cNvSpPr>
          <p:nvPr/>
        </p:nvSpPr>
        <p:spPr bwMode="auto">
          <a:xfrm>
            <a:off x="5460987" y="3140159"/>
            <a:ext cx="646658" cy="60065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7" name="AutoShape 561"/>
          <p:cNvSpPr>
            <a:spLocks noChangeArrowheads="1"/>
          </p:cNvSpPr>
          <p:nvPr/>
        </p:nvSpPr>
        <p:spPr bwMode="auto">
          <a:xfrm>
            <a:off x="4784948" y="6246624"/>
            <a:ext cx="1705856" cy="34100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①</a:t>
            </a:r>
            <a:r>
              <a:rPr lang="zh-CN" altLang="en-US" sz="1400" kern="100" dirty="0">
                <a:solidFill>
                  <a:srgbClr val="000000"/>
                </a:solidFill>
                <a:latin typeface="Times New Roman"/>
                <a:ea typeface="宋体"/>
              </a:rPr>
              <a:t>在</a:t>
            </a:r>
            <a:r>
              <a:rPr lang="zh-CN" altLang="en-US" sz="14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窗体空白处</a:t>
            </a: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右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8" name="AutoShape 561"/>
          <p:cNvSpPr>
            <a:spLocks noChangeArrowheads="1"/>
          </p:cNvSpPr>
          <p:nvPr/>
        </p:nvSpPr>
        <p:spPr bwMode="auto">
          <a:xfrm>
            <a:off x="5264453" y="2834435"/>
            <a:ext cx="843192" cy="399239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②</a:t>
            </a:r>
            <a:r>
              <a:rPr lang="zh-CN" altLang="en-US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80590" y="2292459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1165459" y="980126"/>
            <a:ext cx="31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 smtClean="0"/>
              <a:t>6.14</a:t>
            </a:r>
            <a:r>
              <a:rPr lang="zh-CN" altLang="en-US" dirty="0" smtClean="0"/>
              <a:t>为窗体添加页眉和页脚</a:t>
            </a:r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01185" y="6292312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312282" y="5951350"/>
            <a:ext cx="749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539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1" grpId="0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84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1" t="18227" r="3069" b="27092"/>
          <a:stretch>
            <a:fillRect/>
          </a:stretch>
        </p:blipFill>
        <p:spPr bwMode="auto">
          <a:xfrm>
            <a:off x="1057754" y="522018"/>
            <a:ext cx="7691342" cy="552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570"/>
          <p:cNvSpPr>
            <a:spLocks noChangeArrowheads="1"/>
          </p:cNvSpPr>
          <p:nvPr/>
        </p:nvSpPr>
        <p:spPr bwMode="auto">
          <a:xfrm>
            <a:off x="7503167" y="522018"/>
            <a:ext cx="360000" cy="3240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8" name="AutoShape 571"/>
          <p:cNvSpPr>
            <a:spLocks noChangeArrowheads="1"/>
          </p:cNvSpPr>
          <p:nvPr/>
        </p:nvSpPr>
        <p:spPr bwMode="auto">
          <a:xfrm>
            <a:off x="7515002" y="4405311"/>
            <a:ext cx="999028" cy="49216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9" name="AutoShape 572"/>
          <p:cNvSpPr>
            <a:spLocks noChangeArrowheads="1"/>
          </p:cNvSpPr>
          <p:nvPr/>
        </p:nvSpPr>
        <p:spPr bwMode="auto">
          <a:xfrm>
            <a:off x="7515002" y="5094345"/>
            <a:ext cx="999028" cy="272139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0" name="AutoShape 573"/>
          <p:cNvSpPr>
            <a:spLocks noChangeArrowheads="1"/>
          </p:cNvSpPr>
          <p:nvPr/>
        </p:nvSpPr>
        <p:spPr bwMode="auto">
          <a:xfrm>
            <a:off x="7515002" y="5766008"/>
            <a:ext cx="999028" cy="272139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1" name="AutoShape 570"/>
          <p:cNvSpPr>
            <a:spLocks noChangeArrowheads="1"/>
          </p:cNvSpPr>
          <p:nvPr/>
        </p:nvSpPr>
        <p:spPr bwMode="auto">
          <a:xfrm>
            <a:off x="7227697" y="232508"/>
            <a:ext cx="1573637" cy="28951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zh-CN" kern="100" dirty="0" smtClean="0">
                <a:effectLst/>
                <a:latin typeface="Times New Roman"/>
                <a:ea typeface="宋体"/>
              </a:rPr>
              <a:t>③</a:t>
            </a:r>
            <a:r>
              <a:rPr lang="zh-CN" altLang="zh-CN" dirty="0"/>
              <a:t>设置格式</a:t>
            </a:r>
            <a:endParaRPr lang="en-US" altLang="zh-CN" dirty="0"/>
          </a:p>
          <a:p>
            <a:pPr algn="ctr">
              <a:spcAft>
                <a:spcPts val="0"/>
              </a:spcAft>
            </a:pPr>
            <a:endParaRPr lang="zh-CN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4" t="19608" r="1036" b="50478"/>
          <a:stretch/>
        </p:blipFill>
        <p:spPr bwMode="auto">
          <a:xfrm>
            <a:off x="235976" y="2764302"/>
            <a:ext cx="2278960" cy="3339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圆角矩形 13"/>
          <p:cNvSpPr/>
          <p:nvPr/>
        </p:nvSpPr>
        <p:spPr>
          <a:xfrm>
            <a:off x="235976" y="3390743"/>
            <a:ext cx="557513" cy="46581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235976" y="4175484"/>
            <a:ext cx="1139480" cy="32424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5652347" y="5230414"/>
            <a:ext cx="1887140" cy="67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2743200" y="5915471"/>
            <a:ext cx="3418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kern="100" dirty="0" smtClean="0">
                <a:latin typeface="Times New Roman"/>
                <a:ea typeface="宋体"/>
              </a:rPr>
              <a:t>④</a:t>
            </a:r>
            <a:r>
              <a:rPr lang="zh-CN" altLang="en-US" dirty="0" smtClean="0"/>
              <a:t>调整布局：选中后使用方向键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0" y="2435529"/>
            <a:ext cx="2044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⑤设置弹出式窗体</a:t>
            </a:r>
            <a:endParaRPr lang="zh-CN" altLang="en-US" dirty="0"/>
          </a:p>
        </p:txBody>
      </p:sp>
      <p:sp>
        <p:nvSpPr>
          <p:cNvPr id="25" name="下箭头 24"/>
          <p:cNvSpPr/>
          <p:nvPr/>
        </p:nvSpPr>
        <p:spPr bwMode="gray">
          <a:xfrm flipV="1">
            <a:off x="3750596" y="5501898"/>
            <a:ext cx="139484" cy="398074"/>
          </a:xfrm>
          <a:prstGeom prst="downArrow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9" name="AutoShape 571"/>
          <p:cNvSpPr>
            <a:spLocks noChangeArrowheads="1"/>
          </p:cNvSpPr>
          <p:nvPr/>
        </p:nvSpPr>
        <p:spPr bwMode="auto">
          <a:xfrm>
            <a:off x="1889116" y="1522626"/>
            <a:ext cx="1861479" cy="49216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9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8" grpId="0" animBg="1"/>
      <p:bldP spid="19" grpId="0" animBg="1"/>
      <p:bldP spid="20" grpId="0" animBg="1"/>
      <p:bldP spid="21" grpId="0"/>
      <p:bldP spid="14" grpId="0" animBg="1"/>
      <p:bldP spid="15" grpId="0" animBg="1"/>
      <p:bldP spid="23" grpId="0"/>
      <p:bldP spid="24" grpId="0"/>
      <p:bldP spid="25" grpId="0" animBg="1"/>
      <p:bldP spid="2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6321700" y="1331958"/>
            <a:ext cx="2032195" cy="12311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zh-CN" altLang="en-US" sz="1600" dirty="0"/>
              <a:t>打开属性</a:t>
            </a:r>
            <a:r>
              <a:rPr lang="zh-CN" altLang="en-US" sz="1600" dirty="0" smtClean="0"/>
              <a:t>表方法：</a:t>
            </a:r>
            <a:endParaRPr lang="en-US" altLang="zh-CN" sz="1600" dirty="0"/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/>
              <a:t>用</a:t>
            </a:r>
            <a:r>
              <a:rPr lang="zh-CN" altLang="zh-CN" sz="1600" dirty="0" smtClean="0"/>
              <a:t>按钮</a:t>
            </a:r>
            <a:endParaRPr lang="en-US" altLang="zh-CN" sz="1600" dirty="0" smtClean="0"/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/>
              <a:t>右击控件“属性”快捷菜单命令</a:t>
            </a:r>
            <a:endParaRPr lang="zh-CN" altLang="en-US" sz="16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681925"/>
          </a:xfrm>
        </p:spPr>
        <p:txBody>
          <a:bodyPr/>
          <a:lstStyle/>
          <a:p>
            <a:r>
              <a:rPr lang="en-US" altLang="zh-CN" sz="3200" dirty="0"/>
              <a:t>6.4.2</a:t>
            </a:r>
            <a:r>
              <a:rPr lang="zh-CN" altLang="zh-CN" sz="3200" dirty="0"/>
              <a:t>窗体和控件的属性</a:t>
            </a:r>
            <a:r>
              <a:rPr lang="zh-CN" altLang="zh-CN" sz="3200" dirty="0" smtClean="0"/>
              <a:t>设置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85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476873" y="696243"/>
            <a:ext cx="865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6.15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401455" y="743920"/>
            <a:ext cx="4783004" cy="20994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9" y="3023425"/>
            <a:ext cx="1423673" cy="371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76" y="3023425"/>
            <a:ext cx="1423655" cy="36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867" y="2977330"/>
            <a:ext cx="1492100" cy="36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599"/>
          <p:cNvSpPr>
            <a:spLocks noChangeArrowheads="1"/>
          </p:cNvSpPr>
          <p:nvPr/>
        </p:nvSpPr>
        <p:spPr bwMode="auto">
          <a:xfrm>
            <a:off x="612728" y="3451747"/>
            <a:ext cx="1292158" cy="326871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1" name="AutoShape 600"/>
          <p:cNvSpPr>
            <a:spLocks noChangeArrowheads="1"/>
          </p:cNvSpPr>
          <p:nvPr/>
        </p:nvSpPr>
        <p:spPr bwMode="auto">
          <a:xfrm>
            <a:off x="628241" y="5636560"/>
            <a:ext cx="1292158" cy="326871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2" name="AutoShape 601"/>
          <p:cNvSpPr>
            <a:spLocks noChangeArrowheads="1"/>
          </p:cNvSpPr>
          <p:nvPr/>
        </p:nvSpPr>
        <p:spPr bwMode="auto">
          <a:xfrm>
            <a:off x="2112946" y="3466501"/>
            <a:ext cx="1292158" cy="326871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3" name="AutoShape 602"/>
          <p:cNvSpPr>
            <a:spLocks noChangeArrowheads="1"/>
          </p:cNvSpPr>
          <p:nvPr/>
        </p:nvSpPr>
        <p:spPr bwMode="auto">
          <a:xfrm>
            <a:off x="2112946" y="4096408"/>
            <a:ext cx="1222805" cy="200889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4" name="AutoShape 603"/>
          <p:cNvSpPr>
            <a:spLocks noChangeArrowheads="1"/>
          </p:cNvSpPr>
          <p:nvPr/>
        </p:nvSpPr>
        <p:spPr bwMode="auto">
          <a:xfrm>
            <a:off x="3583962" y="3335980"/>
            <a:ext cx="1292158" cy="326871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5" name="AutoShape 604"/>
          <p:cNvSpPr>
            <a:spLocks noChangeArrowheads="1"/>
          </p:cNvSpPr>
          <p:nvPr/>
        </p:nvSpPr>
        <p:spPr bwMode="auto">
          <a:xfrm>
            <a:off x="3583962" y="4078249"/>
            <a:ext cx="1292158" cy="326871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77" y="2961991"/>
            <a:ext cx="1920896" cy="20589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96" y="4536078"/>
            <a:ext cx="1899467" cy="2031159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4829545" y="4195978"/>
            <a:ext cx="319110" cy="472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75" y="4669145"/>
            <a:ext cx="1922487" cy="205953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987474" y="4102410"/>
            <a:ext cx="1350324" cy="19488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“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职称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”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组合框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142437" y="5869306"/>
            <a:ext cx="1581832" cy="29339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“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所属院系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”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组合框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1" name="直接箭头连接符 30"/>
          <p:cNvCxnSpPr/>
          <p:nvPr/>
        </p:nvCxnSpPr>
        <p:spPr bwMode="auto">
          <a:xfrm flipH="1">
            <a:off x="1342816" y="2510725"/>
            <a:ext cx="377496" cy="650929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接箭头连接符 32"/>
          <p:cNvCxnSpPr/>
          <p:nvPr/>
        </p:nvCxnSpPr>
        <p:spPr bwMode="auto">
          <a:xfrm flipH="1">
            <a:off x="3099661" y="2185260"/>
            <a:ext cx="1665123" cy="83816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直接箭头连接符 36"/>
          <p:cNvCxnSpPr/>
          <p:nvPr/>
        </p:nvCxnSpPr>
        <p:spPr bwMode="auto">
          <a:xfrm>
            <a:off x="3439886" y="1857829"/>
            <a:ext cx="790155" cy="130382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矩形 38"/>
          <p:cNvSpPr/>
          <p:nvPr/>
        </p:nvSpPr>
        <p:spPr>
          <a:xfrm>
            <a:off x="4175465" y="2903320"/>
            <a:ext cx="1425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/>
              <a:t>③</a:t>
            </a:r>
            <a:r>
              <a:rPr lang="zh-CN" altLang="zh-CN" sz="1600" dirty="0" smtClean="0"/>
              <a:t>改为</a:t>
            </a:r>
            <a:r>
              <a:rPr lang="zh-CN" altLang="zh-CN" sz="1600" dirty="0"/>
              <a:t>组合框</a:t>
            </a:r>
            <a:endParaRPr lang="zh-CN" altLang="en-US" sz="1600" dirty="0"/>
          </a:p>
        </p:txBody>
      </p:sp>
      <p:sp>
        <p:nvSpPr>
          <p:cNvPr id="40" name="矩形 39"/>
          <p:cNvSpPr/>
          <p:nvPr/>
        </p:nvSpPr>
        <p:spPr>
          <a:xfrm>
            <a:off x="258344" y="2685488"/>
            <a:ext cx="1218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/>
              <a:t>①</a:t>
            </a:r>
            <a:r>
              <a:rPr lang="zh-CN" altLang="zh-CN" sz="1600" dirty="0" smtClean="0"/>
              <a:t>窗体</a:t>
            </a:r>
            <a:r>
              <a:rPr lang="zh-CN" altLang="zh-CN" sz="1600" dirty="0"/>
              <a:t>背景</a:t>
            </a:r>
            <a:endParaRPr lang="zh-CN" altLang="en-US" sz="1600" dirty="0"/>
          </a:p>
        </p:txBody>
      </p:sp>
      <p:sp>
        <p:nvSpPr>
          <p:cNvPr id="42" name="矩形 41"/>
          <p:cNvSpPr/>
          <p:nvPr/>
        </p:nvSpPr>
        <p:spPr>
          <a:xfrm>
            <a:off x="4235842" y="2361340"/>
            <a:ext cx="1218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/>
              <a:t>②</a:t>
            </a:r>
            <a:r>
              <a:rPr lang="zh-CN" altLang="zh-CN" sz="1600" dirty="0" smtClean="0"/>
              <a:t>货币</a:t>
            </a:r>
            <a:r>
              <a:rPr lang="zh-CN" altLang="zh-CN" sz="1600" dirty="0"/>
              <a:t>格式</a:t>
            </a:r>
            <a:endParaRPr lang="zh-CN" altLang="en-US" sz="1600" dirty="0"/>
          </a:p>
        </p:txBody>
      </p:sp>
      <p:pic>
        <p:nvPicPr>
          <p:cNvPr id="43" name="图片 4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0" t="6380" r="22472" b="87398"/>
          <a:stretch>
            <a:fillRect/>
          </a:stretch>
        </p:blipFill>
        <p:spPr bwMode="auto">
          <a:xfrm>
            <a:off x="7721044" y="1689995"/>
            <a:ext cx="224000" cy="211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5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9" grpId="0"/>
      <p:bldP spid="10" grpId="0"/>
      <p:bldP spid="39" grpId="0"/>
      <p:bldP spid="40" grpId="0"/>
      <p:bldP spid="4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-172530" y="306839"/>
            <a:ext cx="9144000" cy="862013"/>
          </a:xfrm>
        </p:spPr>
        <p:txBody>
          <a:bodyPr/>
          <a:lstStyle/>
          <a:p>
            <a:r>
              <a:rPr lang="zh-CN" altLang="zh-CN" dirty="0"/>
              <a:t>第</a:t>
            </a:r>
            <a:r>
              <a:rPr lang="en-US" altLang="zh-CN" dirty="0"/>
              <a:t>6</a:t>
            </a:r>
            <a:r>
              <a:rPr lang="zh-CN" altLang="zh-CN" dirty="0"/>
              <a:t>章</a:t>
            </a:r>
            <a:r>
              <a:rPr lang="en-US" altLang="zh-CN" dirty="0"/>
              <a:t>  </a:t>
            </a:r>
            <a:r>
              <a:rPr lang="zh-CN" altLang="zh-CN" dirty="0"/>
              <a:t>窗体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86</a:t>
            </a:fld>
            <a:endParaRPr lang="en-US" altLang="zh-CN"/>
          </a:p>
        </p:txBody>
      </p:sp>
      <p:sp>
        <p:nvSpPr>
          <p:cNvPr id="20" name="Freeform 483"/>
          <p:cNvSpPr>
            <a:spLocks/>
          </p:cNvSpPr>
          <p:nvPr/>
        </p:nvSpPr>
        <p:spPr bwMode="gray">
          <a:xfrm>
            <a:off x="2175392" y="1548727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462"/>
          <p:cNvSpPr txBox="1">
            <a:spLocks noChangeArrowheads="1"/>
          </p:cNvSpPr>
          <p:nvPr/>
        </p:nvSpPr>
        <p:spPr bwMode="gray">
          <a:xfrm>
            <a:off x="2578617" y="1613815"/>
            <a:ext cx="3326237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  6.5 </a:t>
            </a:r>
            <a:r>
              <a:rPr lang="zh-CN" altLang="zh-CN" sz="2400" dirty="0"/>
              <a:t>窗体上的记录操作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2250812" y="2142739"/>
            <a:ext cx="4079122" cy="215255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 anchorCtr="0"/>
          <a:lstStyle/>
          <a:p>
            <a:pPr indent="504000" algn="l">
              <a:lnSpc>
                <a:spcPct val="200000"/>
              </a:lnSpc>
            </a:pPr>
            <a:r>
              <a:rPr lang="en-US" altLang="zh-CN" sz="2000" dirty="0">
                <a:hlinkClick r:id="rId2" action="ppaction://hlinksldjump"/>
              </a:rPr>
              <a:t>6.5.1</a:t>
            </a:r>
            <a:r>
              <a:rPr lang="zh-CN" altLang="zh-CN" sz="2000" dirty="0">
                <a:hlinkClick r:id="rId2" action="ppaction://hlinksldjump"/>
              </a:rPr>
              <a:t>查看</a:t>
            </a:r>
            <a:r>
              <a:rPr lang="zh-CN" altLang="zh-CN" sz="2000" dirty="0" smtClean="0">
                <a:hlinkClick r:id="rId2" action="ppaction://hlinksldjump"/>
              </a:rPr>
              <a:t>记录</a:t>
            </a:r>
            <a:endParaRPr lang="en-US" altLang="zh-CN" sz="2000" dirty="0" smtClean="0"/>
          </a:p>
          <a:p>
            <a:pPr indent="504000" algn="l">
              <a:lnSpc>
                <a:spcPct val="200000"/>
              </a:lnSpc>
            </a:pPr>
            <a:r>
              <a:rPr lang="en-US" altLang="zh-CN" sz="2000" dirty="0">
                <a:hlinkClick r:id="rId3" action="ppaction://hlinksldjump"/>
              </a:rPr>
              <a:t>6.5.2</a:t>
            </a:r>
            <a:r>
              <a:rPr lang="zh-CN" altLang="zh-CN" sz="2000" dirty="0">
                <a:hlinkClick r:id="rId3" action="ppaction://hlinksldjump"/>
              </a:rPr>
              <a:t>添加、保存和删除</a:t>
            </a:r>
            <a:r>
              <a:rPr lang="zh-CN" altLang="zh-CN" sz="2000" dirty="0" smtClean="0">
                <a:hlinkClick r:id="rId3" action="ppaction://hlinksldjump"/>
              </a:rPr>
              <a:t>记录</a:t>
            </a:r>
            <a:endParaRPr lang="en-US" altLang="zh-CN" sz="2000" dirty="0" smtClean="0"/>
          </a:p>
          <a:p>
            <a:pPr indent="504000" algn="l">
              <a:lnSpc>
                <a:spcPct val="200000"/>
              </a:lnSpc>
            </a:pPr>
            <a:r>
              <a:rPr lang="en-US" altLang="zh-CN" sz="2000" dirty="0">
                <a:hlinkClick r:id="rId4" action="ppaction://hlinksldjump"/>
              </a:rPr>
              <a:t>6.5.3</a:t>
            </a:r>
            <a:r>
              <a:rPr lang="zh-CN" altLang="zh-CN" sz="2000" dirty="0">
                <a:hlinkClick r:id="rId4" action="ppaction://hlinksldjump"/>
              </a:rPr>
              <a:t>筛选和排序</a:t>
            </a:r>
            <a:endParaRPr lang="zh-CN" altLang="zh-CN" sz="2000" dirty="0"/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目录页</a:t>
            </a:r>
          </a:p>
        </p:txBody>
      </p:sp>
    </p:spTree>
    <p:extLst>
      <p:ext uri="{BB962C8B-B14F-4D97-AF65-F5344CB8AC3E}">
        <p14:creationId xmlns:p14="http://schemas.microsoft.com/office/powerpoint/2010/main" val="29798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6.5.1</a:t>
            </a:r>
            <a:r>
              <a:rPr lang="zh-CN" altLang="zh-CN" dirty="0"/>
              <a:t>查看</a:t>
            </a:r>
            <a:r>
              <a:rPr lang="zh-CN" altLang="zh-CN" dirty="0" smtClean="0"/>
              <a:t>记录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87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grpSp>
        <p:nvGrpSpPr>
          <p:cNvPr id="19" name="组合 18"/>
          <p:cNvGrpSpPr/>
          <p:nvPr/>
        </p:nvGrpSpPr>
        <p:grpSpPr>
          <a:xfrm>
            <a:off x="816429" y="1088572"/>
            <a:ext cx="7906658" cy="4806725"/>
            <a:chOff x="511628" y="1082120"/>
            <a:chExt cx="8487229" cy="5437291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28" y="1082120"/>
              <a:ext cx="8487229" cy="506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610863" y="5541430"/>
              <a:ext cx="2233876" cy="977981"/>
              <a:chOff x="848660" y="1908337"/>
              <a:chExt cx="1308496" cy="428774"/>
            </a:xfrm>
          </p:grpSpPr>
          <p:sp>
            <p:nvSpPr>
              <p:cNvPr id="8" name="AutoShape 607"/>
              <p:cNvSpPr>
                <a:spLocks noChangeArrowheads="1"/>
              </p:cNvSpPr>
              <p:nvPr/>
            </p:nvSpPr>
            <p:spPr bwMode="auto">
              <a:xfrm>
                <a:off x="848660" y="2060027"/>
                <a:ext cx="1107629" cy="6967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1521377" y="1925572"/>
                <a:ext cx="635779" cy="79424"/>
              </a:xfrm>
              <a:prstGeom prst="round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sz="12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下一条记录</a:t>
                </a:r>
                <a:endParaRPr lang="zh-CN" sz="1600" kern="100" dirty="0">
                  <a:effectLst/>
                  <a:latin typeface="Times New Roman"/>
                  <a:ea typeface="宋体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919429" y="1908337"/>
                <a:ext cx="500854" cy="97594"/>
              </a:xfrm>
              <a:prstGeom prst="round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sz="12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第一条记录</a:t>
                </a:r>
                <a:endParaRPr lang="zh-CN" sz="1600" kern="100" dirty="0">
                  <a:effectLst/>
                  <a:latin typeface="Times New Roman"/>
                  <a:ea typeface="宋体"/>
                </a:endParaRPr>
              </a:p>
            </p:txBody>
          </p:sp>
          <p:cxnSp>
            <p:nvCxnSpPr>
              <p:cNvPr id="11" name="直接箭头连接符 10"/>
              <p:cNvCxnSpPr/>
              <p:nvPr/>
            </p:nvCxnSpPr>
            <p:spPr>
              <a:xfrm flipH="1">
                <a:off x="1071158" y="1965564"/>
                <a:ext cx="60157" cy="895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 flipH="1">
                <a:off x="1659072" y="1968762"/>
                <a:ext cx="41782" cy="1015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圆角矩形 14"/>
              <p:cNvSpPr/>
              <p:nvPr/>
            </p:nvSpPr>
            <p:spPr>
              <a:xfrm>
                <a:off x="910699" y="2239517"/>
                <a:ext cx="500854" cy="97594"/>
              </a:xfrm>
              <a:prstGeom prst="round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altLang="en-US" sz="1200" kern="100" dirty="0">
                    <a:solidFill>
                      <a:srgbClr val="000000"/>
                    </a:solidFill>
                    <a:latin typeface="Times New Roman"/>
                    <a:ea typeface="宋体"/>
                  </a:rPr>
                  <a:t>上</a:t>
                </a:r>
                <a:r>
                  <a:rPr lang="zh-CN" sz="1200" kern="100" dirty="0" smtClean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一</a:t>
                </a:r>
                <a:r>
                  <a:rPr lang="zh-CN" sz="1200" kern="100" dirty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条记录</a:t>
                </a:r>
                <a:endParaRPr lang="zh-CN" sz="1600" kern="100" dirty="0">
                  <a:effectLst/>
                  <a:latin typeface="Times New Roman"/>
                  <a:ea typeface="宋体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1647370" y="2229229"/>
                <a:ext cx="500854" cy="97594"/>
              </a:xfrm>
              <a:prstGeom prst="round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0"/>
                  </a:spcAft>
                </a:pPr>
                <a:r>
                  <a:rPr lang="zh-CN" altLang="en-US" sz="1200" kern="100" dirty="0" smtClean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尾</a:t>
                </a:r>
                <a:r>
                  <a:rPr lang="zh-CN" sz="1200" kern="100" dirty="0" smtClean="0">
                    <a:solidFill>
                      <a:srgbClr val="000000"/>
                    </a:solidFill>
                    <a:effectLst/>
                    <a:latin typeface="Times New Roman"/>
                    <a:ea typeface="宋体"/>
                  </a:rPr>
                  <a:t>记录</a:t>
                </a:r>
                <a:endParaRPr lang="zh-CN" sz="1600" kern="100" dirty="0">
                  <a:effectLst/>
                  <a:latin typeface="Times New Roman"/>
                  <a:ea typeface="宋体"/>
                </a:endParaRPr>
              </a:p>
            </p:txBody>
          </p:sp>
          <p:cxnSp>
            <p:nvCxnSpPr>
              <p:cNvPr id="17" name="直接箭头连接符 16"/>
              <p:cNvCxnSpPr/>
              <p:nvPr/>
            </p:nvCxnSpPr>
            <p:spPr>
              <a:xfrm rot="16200000" flipH="1">
                <a:off x="1170068" y="2087137"/>
                <a:ext cx="83650" cy="1687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/>
            </p:nvCxnSpPr>
            <p:spPr>
              <a:xfrm rot="16200000" flipH="1">
                <a:off x="1801045" y="2088596"/>
                <a:ext cx="83650" cy="1687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矩形 12"/>
          <p:cNvSpPr/>
          <p:nvPr/>
        </p:nvSpPr>
        <p:spPr>
          <a:xfrm>
            <a:off x="335600" y="3495649"/>
            <a:ext cx="4046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记录显示器</a:t>
            </a:r>
            <a:endParaRPr lang="zh-CN" altLang="en-US" dirty="0"/>
          </a:p>
        </p:txBody>
      </p:sp>
      <p:sp>
        <p:nvSpPr>
          <p:cNvPr id="14" name="上箭头 13"/>
          <p:cNvSpPr/>
          <p:nvPr/>
        </p:nvSpPr>
        <p:spPr bwMode="gray">
          <a:xfrm rot="18900000" flipH="1" flipV="1">
            <a:off x="664935" y="4948329"/>
            <a:ext cx="144000" cy="408144"/>
          </a:xfrm>
          <a:prstGeom prst="upArrow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976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154" y="247973"/>
            <a:ext cx="8686800" cy="1087438"/>
          </a:xfrm>
        </p:spPr>
        <p:txBody>
          <a:bodyPr/>
          <a:lstStyle/>
          <a:p>
            <a:r>
              <a:rPr lang="en-US" altLang="zh-CN" dirty="0"/>
              <a:t>6.5.2</a:t>
            </a:r>
            <a:r>
              <a:rPr lang="zh-CN" altLang="zh-CN" dirty="0"/>
              <a:t>添加、保存和删除</a:t>
            </a:r>
            <a:r>
              <a:rPr lang="zh-CN" altLang="zh-CN" dirty="0" smtClean="0"/>
              <a:t>记录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88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grpSp>
        <p:nvGrpSpPr>
          <p:cNvPr id="5" name="Group 613"/>
          <p:cNvGrpSpPr>
            <a:grpSpLocks/>
          </p:cNvGrpSpPr>
          <p:nvPr/>
        </p:nvGrpSpPr>
        <p:grpSpPr bwMode="auto">
          <a:xfrm>
            <a:off x="1436280" y="1786713"/>
            <a:ext cx="6168326" cy="2314817"/>
            <a:chOff x="3569" y="8028"/>
            <a:chExt cx="4758" cy="1665"/>
          </a:xfrm>
        </p:grpSpPr>
        <p:pic>
          <p:nvPicPr>
            <p:cNvPr id="6" name="图片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6" r="61285" b="76389"/>
            <a:stretch>
              <a:fillRect/>
            </a:stretch>
          </p:blipFill>
          <p:spPr bwMode="auto">
            <a:xfrm>
              <a:off x="3569" y="8028"/>
              <a:ext cx="4758" cy="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610"/>
            <p:cNvSpPr>
              <a:spLocks noChangeArrowheads="1"/>
            </p:cNvSpPr>
            <p:nvPr/>
          </p:nvSpPr>
          <p:spPr bwMode="auto">
            <a:xfrm>
              <a:off x="7132" y="8274"/>
              <a:ext cx="952" cy="1380"/>
            </a:xfrm>
            <a:prstGeom prst="roundRect">
              <a:avLst>
                <a:gd name="adj" fmla="val 4109"/>
              </a:avLst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003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6.5.3</a:t>
            </a:r>
            <a:r>
              <a:rPr lang="zh-CN" altLang="zh-CN" dirty="0"/>
              <a:t>筛选和</a:t>
            </a:r>
            <a:r>
              <a:rPr lang="zh-CN" altLang="zh-CN" dirty="0" smtClean="0"/>
              <a:t>排序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89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pic>
        <p:nvPicPr>
          <p:cNvPr id="6" name="图片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" r="61285" b="85619"/>
          <a:stretch/>
        </p:blipFill>
        <p:spPr bwMode="auto">
          <a:xfrm>
            <a:off x="1214339" y="1049310"/>
            <a:ext cx="5424407" cy="131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12"/>
          <p:cNvSpPr>
            <a:spLocks noChangeArrowheads="1"/>
          </p:cNvSpPr>
          <p:nvPr/>
        </p:nvSpPr>
        <p:spPr bwMode="auto">
          <a:xfrm>
            <a:off x="2811564" y="1445540"/>
            <a:ext cx="1156021" cy="918976"/>
          </a:xfrm>
          <a:prstGeom prst="roundRect">
            <a:avLst>
              <a:gd name="adj" fmla="val 4862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1906" y="1076208"/>
            <a:ext cx="906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1  </a:t>
            </a:r>
            <a:r>
              <a:rPr lang="zh-CN" altLang="zh-CN" dirty="0" smtClean="0"/>
              <a:t>排序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1213601" y="2988044"/>
            <a:ext cx="5479449" cy="2963303"/>
            <a:chOff x="-343047" y="50446"/>
            <a:chExt cx="4903496" cy="246374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8" t="6210" r="-94" b="27837"/>
            <a:stretch/>
          </p:blipFill>
          <p:spPr bwMode="auto">
            <a:xfrm>
              <a:off x="-343047" y="50446"/>
              <a:ext cx="4903496" cy="246374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2" name="组合 11"/>
            <p:cNvGrpSpPr/>
            <p:nvPr/>
          </p:nvGrpSpPr>
          <p:grpSpPr>
            <a:xfrm>
              <a:off x="375751" y="554625"/>
              <a:ext cx="3562235" cy="1357766"/>
              <a:chOff x="391066" y="594153"/>
              <a:chExt cx="3707439" cy="1454534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2632144" y="967256"/>
                <a:ext cx="459842" cy="110526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3457278" y="594153"/>
                <a:ext cx="641227" cy="147288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3852590" y="1932482"/>
                <a:ext cx="105410" cy="116205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066" y="967256"/>
                <a:ext cx="2077222" cy="623694"/>
              </a:xfrm>
              <a:prstGeom prst="rect">
                <a:avLst/>
              </a:prstGeom>
            </p:spPr>
          </p:pic>
          <p:cxnSp>
            <p:nvCxnSpPr>
              <p:cNvPr id="17" name="直接箭头连接符 16"/>
              <p:cNvCxnSpPr/>
              <p:nvPr/>
            </p:nvCxnSpPr>
            <p:spPr>
              <a:xfrm flipH="1">
                <a:off x="2468291" y="1025397"/>
                <a:ext cx="163195" cy="50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圆角矩形 17"/>
              <p:cNvSpPr/>
              <p:nvPr/>
            </p:nvSpPr>
            <p:spPr>
              <a:xfrm>
                <a:off x="1228187" y="1932482"/>
                <a:ext cx="105410" cy="116205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9" name="矩形 18"/>
          <p:cNvSpPr/>
          <p:nvPr/>
        </p:nvSpPr>
        <p:spPr>
          <a:xfrm>
            <a:off x="308321" y="2988045"/>
            <a:ext cx="906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2  </a:t>
            </a:r>
            <a:r>
              <a:rPr lang="zh-CN" altLang="zh-CN" dirty="0" smtClean="0"/>
              <a:t>筛选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6833676" y="2988045"/>
            <a:ext cx="20922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zh-CN" altLang="zh-CN" dirty="0"/>
              <a:t>打开</a:t>
            </a:r>
            <a:r>
              <a:rPr lang="zh-CN" altLang="zh-CN" dirty="0" smtClean="0"/>
              <a:t>“筛选器”</a:t>
            </a:r>
            <a:endParaRPr lang="en-US" altLang="zh-CN" dirty="0" smtClean="0"/>
          </a:p>
          <a:p>
            <a:pPr algn="l"/>
            <a:r>
              <a:rPr lang="zh-CN" altLang="zh-CN" dirty="0"/>
              <a:t>筛选出</a:t>
            </a:r>
            <a:r>
              <a:rPr lang="en-US" altLang="zh-CN" dirty="0"/>
              <a:t>2000</a:t>
            </a:r>
            <a:r>
              <a:rPr lang="zh-CN" altLang="zh-CN" dirty="0"/>
              <a:t>年</a:t>
            </a:r>
            <a:r>
              <a:rPr lang="zh-CN" altLang="zh-CN" dirty="0" smtClean="0"/>
              <a:t>以后</a:t>
            </a:r>
            <a:endParaRPr lang="en-US" altLang="zh-CN" dirty="0" smtClean="0"/>
          </a:p>
          <a:p>
            <a:pPr algn="l"/>
            <a:r>
              <a:rPr lang="zh-CN" altLang="zh-CN" dirty="0" smtClean="0"/>
              <a:t>参加</a:t>
            </a:r>
            <a:r>
              <a:rPr lang="zh-CN" altLang="zh-CN" dirty="0"/>
              <a:t>工作</a:t>
            </a:r>
            <a:r>
              <a:rPr lang="zh-CN" altLang="zh-CN" dirty="0" smtClean="0"/>
              <a:t>的记录</a:t>
            </a:r>
            <a:endParaRPr lang="zh-CN" altLang="en-US" dirty="0"/>
          </a:p>
        </p:txBody>
      </p:sp>
      <p:cxnSp>
        <p:nvCxnSpPr>
          <p:cNvPr id="22" name="直接箭头连接符 21"/>
          <p:cNvCxnSpPr/>
          <p:nvPr/>
        </p:nvCxnSpPr>
        <p:spPr bwMode="auto">
          <a:xfrm flipH="1">
            <a:off x="5846615" y="3911375"/>
            <a:ext cx="987061" cy="1185679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703779" y="5058246"/>
            <a:ext cx="79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cxnSp>
        <p:nvCxnSpPr>
          <p:cNvPr id="23" name="直接箭头连接符 22"/>
          <p:cNvCxnSpPr>
            <a:stCxn id="14" idx="1"/>
            <a:endCxn id="13" idx="3"/>
          </p:cNvCxnSpPr>
          <p:nvPr/>
        </p:nvCxnSpPr>
        <p:spPr bwMode="auto">
          <a:xfrm flipH="1">
            <a:off x="4916783" y="3677136"/>
            <a:ext cx="392211" cy="39826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473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20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6.1.2</a:t>
            </a:r>
            <a:r>
              <a:rPr lang="zh-CN" altLang="zh-CN" sz="3600" dirty="0" smtClean="0"/>
              <a:t>窗体</a:t>
            </a:r>
            <a:r>
              <a:rPr lang="zh-CN" altLang="zh-CN" sz="3600" dirty="0"/>
              <a:t>的</a:t>
            </a:r>
            <a:r>
              <a:rPr lang="zh-CN" altLang="zh-CN" sz="3600" dirty="0" smtClean="0"/>
              <a:t>类型</a:t>
            </a:r>
            <a:endParaRPr lang="zh-CN" altLang="en-US" sz="3600" dirty="0"/>
          </a:p>
        </p:txBody>
      </p:sp>
      <p:grpSp>
        <p:nvGrpSpPr>
          <p:cNvPr id="9" name="组合 8"/>
          <p:cNvGrpSpPr/>
          <p:nvPr/>
        </p:nvGrpSpPr>
        <p:grpSpPr>
          <a:xfrm>
            <a:off x="984348" y="989248"/>
            <a:ext cx="1608477" cy="5162880"/>
            <a:chOff x="984348" y="1112818"/>
            <a:chExt cx="1608477" cy="5162880"/>
          </a:xfrm>
        </p:grpSpPr>
        <p:grpSp>
          <p:nvGrpSpPr>
            <p:cNvPr id="164" name="组合 163"/>
            <p:cNvGrpSpPr/>
            <p:nvPr/>
          </p:nvGrpSpPr>
          <p:grpSpPr>
            <a:xfrm>
              <a:off x="1081660" y="5432992"/>
              <a:ext cx="1511165" cy="842706"/>
              <a:chOff x="7316128" y="3409073"/>
              <a:chExt cx="1511165" cy="1052031"/>
            </a:xfrm>
          </p:grpSpPr>
          <p:grpSp>
            <p:nvGrpSpPr>
              <p:cNvPr id="188" name="Group 9"/>
              <p:cNvGrpSpPr>
                <a:grpSpLocks/>
              </p:cNvGrpSpPr>
              <p:nvPr/>
            </p:nvGrpSpPr>
            <p:grpSpPr bwMode="auto">
              <a:xfrm>
                <a:off x="7316128" y="3409073"/>
                <a:ext cx="1411851" cy="1052031"/>
                <a:chOff x="471" y="272"/>
                <a:chExt cx="1161" cy="1539"/>
              </a:xfrm>
            </p:grpSpPr>
            <p:sp>
              <p:nvSpPr>
                <p:cNvPr id="18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0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透视图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84348" y="1112818"/>
              <a:ext cx="1601505" cy="4563383"/>
              <a:chOff x="7225788" y="356701"/>
              <a:chExt cx="1601505" cy="5696911"/>
            </a:xfrm>
          </p:grpSpPr>
          <p:grpSp>
            <p:nvGrpSpPr>
              <p:cNvPr id="151" name="Group 2"/>
              <p:cNvGrpSpPr>
                <a:grpSpLocks/>
              </p:cNvGrpSpPr>
              <p:nvPr/>
            </p:nvGrpSpPr>
            <p:grpSpPr bwMode="auto">
              <a:xfrm>
                <a:off x="7316128" y="3409072"/>
                <a:ext cx="1411851" cy="2644540"/>
                <a:chOff x="672" y="1783"/>
                <a:chExt cx="1161" cy="1737"/>
              </a:xfrm>
            </p:grpSpPr>
            <p:grpSp>
              <p:nvGrpSpPr>
                <p:cNvPr id="152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59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3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57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4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55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5" name="Group 2"/>
              <p:cNvGrpSpPr>
                <a:grpSpLocks/>
              </p:cNvGrpSpPr>
              <p:nvPr/>
            </p:nvGrpSpPr>
            <p:grpSpPr bwMode="auto">
              <a:xfrm>
                <a:off x="7316236" y="1087236"/>
                <a:ext cx="1411851" cy="2644540"/>
                <a:chOff x="672" y="1783"/>
                <a:chExt cx="1161" cy="1737"/>
              </a:xfrm>
            </p:grpSpPr>
            <p:grpSp>
              <p:nvGrpSpPr>
                <p:cNvPr id="126" name="Group 3"/>
                <p:cNvGrpSpPr>
                  <a:grpSpLocks/>
                </p:cNvGrpSpPr>
                <p:nvPr/>
              </p:nvGrpSpPr>
              <p:grpSpPr bwMode="auto">
                <a:xfrm>
                  <a:off x="672" y="2829"/>
                  <a:ext cx="1161" cy="691"/>
                  <a:chOff x="471" y="272"/>
                  <a:chExt cx="1161" cy="1539"/>
                </a:xfrm>
              </p:grpSpPr>
              <p:sp>
                <p:nvSpPr>
                  <p:cNvPr id="133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AutoShape 5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>
                          <a:alpha val="5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7" name="Group 6"/>
                <p:cNvGrpSpPr>
                  <a:grpSpLocks/>
                </p:cNvGrpSpPr>
                <p:nvPr/>
              </p:nvGrpSpPr>
              <p:grpSpPr bwMode="auto">
                <a:xfrm>
                  <a:off x="672" y="2307"/>
                  <a:ext cx="1161" cy="691"/>
                  <a:chOff x="471" y="272"/>
                  <a:chExt cx="1161" cy="1539"/>
                </a:xfrm>
              </p:grpSpPr>
              <p:sp>
                <p:nvSpPr>
                  <p:cNvPr id="131" name="Oval 7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fol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folHlink">
                          <a:alpha val="50000"/>
                        </a:schemeClr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8" name="Group 9"/>
                <p:cNvGrpSpPr>
                  <a:grpSpLocks/>
                </p:cNvGrpSpPr>
                <p:nvPr/>
              </p:nvGrpSpPr>
              <p:grpSpPr bwMode="auto">
                <a:xfrm>
                  <a:off x="672" y="1783"/>
                  <a:ext cx="1161" cy="691"/>
                  <a:chOff x="471" y="272"/>
                  <a:chExt cx="1161" cy="1539"/>
                </a:xfrm>
              </p:grpSpPr>
              <p:sp>
                <p:nvSpPr>
                  <p:cNvPr id="129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471" y="1438"/>
                    <a:ext cx="115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CF9D"/>
                      </a:gs>
                      <a:gs pos="50000">
                        <a:srgbClr val="C1CF9D">
                          <a:gamma/>
                          <a:tint val="42353"/>
                          <a:invGamma/>
                        </a:srgbClr>
                      </a:gs>
                      <a:gs pos="100000">
                        <a:srgbClr val="C1CF9D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73" y="272"/>
                    <a:ext cx="1159" cy="1539"/>
                  </a:xfrm>
                  <a:prstGeom prst="can">
                    <a:avLst>
                      <a:gd name="adj" fmla="val 33197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35" name="Text Box 14"/>
              <p:cNvSpPr txBox="1">
                <a:spLocks noChangeArrowheads="1"/>
              </p:cNvSpPr>
              <p:nvPr/>
            </p:nvSpPr>
            <p:spPr bwMode="white">
              <a:xfrm>
                <a:off x="7225788" y="155161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/>
                  <a:t>表格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6" name="Text Box 31"/>
              <p:cNvSpPr txBox="1">
                <a:spLocks noChangeArrowheads="1"/>
              </p:cNvSpPr>
              <p:nvPr/>
            </p:nvSpPr>
            <p:spPr bwMode="white">
              <a:xfrm>
                <a:off x="7225788" y="2327961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数据表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37" name="Text Box 32"/>
              <p:cNvSpPr txBox="1">
                <a:spLocks noChangeArrowheads="1"/>
              </p:cNvSpPr>
              <p:nvPr/>
            </p:nvSpPr>
            <p:spPr bwMode="white">
              <a:xfrm>
                <a:off x="7225788" y="2924536"/>
                <a:ext cx="1508625" cy="806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全屏式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zh-CN" altLang="en-US" dirty="0" smtClean="0"/>
                  <a:t>弹出式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1" name="Text Box 14"/>
              <p:cNvSpPr txBox="1">
                <a:spLocks noChangeArrowheads="1"/>
              </p:cNvSpPr>
              <p:nvPr/>
            </p:nvSpPr>
            <p:spPr bwMode="white">
              <a:xfrm>
                <a:off x="7318668" y="387345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/>
                  <a:t>分割</a:t>
                </a:r>
                <a:r>
                  <a:rPr lang="zh-CN" altLang="zh-CN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sp>
            <p:nvSpPr>
              <p:cNvPr id="162" name="Text Box 31"/>
              <p:cNvSpPr txBox="1">
                <a:spLocks noChangeArrowheads="1"/>
              </p:cNvSpPr>
              <p:nvPr/>
            </p:nvSpPr>
            <p:spPr bwMode="white">
              <a:xfrm>
                <a:off x="7318668" y="4649798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 smtClean="0">
                    <a:ea typeface="宋体" charset="-122"/>
                  </a:rPr>
                  <a:t>主</a:t>
                </a:r>
                <a:r>
                  <a:rPr lang="en-US" altLang="zh-CN" dirty="0" smtClean="0">
                    <a:ea typeface="宋体" charset="-122"/>
                  </a:rPr>
                  <a:t>/</a:t>
                </a:r>
                <a:r>
                  <a:rPr lang="zh-CN" altLang="en-US" dirty="0" smtClean="0">
                    <a:ea typeface="宋体" charset="-122"/>
                  </a:rPr>
                  <a:t>子窗体</a:t>
                </a:r>
                <a:endParaRPr lang="en-US" altLang="zh-CN" dirty="0">
                  <a:ea typeface="宋体" charset="-122"/>
                </a:endParaRPr>
              </a:p>
            </p:txBody>
          </p:sp>
          <p:sp>
            <p:nvSpPr>
              <p:cNvPr id="163" name="Text Box 32"/>
              <p:cNvSpPr txBox="1">
                <a:spLocks noChangeArrowheads="1"/>
              </p:cNvSpPr>
              <p:nvPr/>
            </p:nvSpPr>
            <p:spPr bwMode="white">
              <a:xfrm>
                <a:off x="7318668" y="5493196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/>
                  <a:t>透视</a:t>
                </a:r>
                <a:r>
                  <a:rPr lang="zh-CN" altLang="zh-CN" dirty="0" smtClean="0"/>
                  <a:t>表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  <p:grpSp>
            <p:nvGrpSpPr>
              <p:cNvPr id="53" name="Group 3"/>
              <p:cNvGrpSpPr>
                <a:grpSpLocks/>
              </p:cNvGrpSpPr>
              <p:nvPr/>
            </p:nvGrpSpPr>
            <p:grpSpPr bwMode="auto">
              <a:xfrm>
                <a:off x="7320668" y="356701"/>
                <a:ext cx="1411851" cy="1055076"/>
                <a:chOff x="471" y="272"/>
                <a:chExt cx="1161" cy="1539"/>
              </a:xfrm>
            </p:grpSpPr>
            <p:sp>
              <p:nvSpPr>
                <p:cNvPr id="60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white">
              <a:xfrm>
                <a:off x="7230220" y="848312"/>
                <a:ext cx="1508625" cy="461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 dirty="0" smtClean="0"/>
                  <a:t>纵</a:t>
                </a:r>
                <a:r>
                  <a:rPr lang="zh-CN" altLang="zh-CN" dirty="0"/>
                  <a:t>栏</a:t>
                </a:r>
                <a:r>
                  <a:rPr lang="zh-CN" altLang="en-US" dirty="0" smtClean="0"/>
                  <a:t>式</a:t>
                </a:r>
                <a:endParaRPr lang="en-US" altLang="zh-CN" dirty="0">
                  <a:solidFill>
                    <a:schemeClr val="bg1"/>
                  </a:solidFill>
                  <a:ea typeface="宋体" charset="-122"/>
                </a:endParaRPr>
              </a:p>
            </p:txBody>
          </p:sp>
        </p:grpSp>
      </p:grpSp>
      <p:sp>
        <p:nvSpPr>
          <p:cNvPr id="11" name="右箭头 10"/>
          <p:cNvSpPr/>
          <p:nvPr/>
        </p:nvSpPr>
        <p:spPr bwMode="gray">
          <a:xfrm>
            <a:off x="2556844" y="3811518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5" name="图片 44"/>
          <p:cNvPicPr/>
          <p:nvPr/>
        </p:nvPicPr>
        <p:blipFill>
          <a:blip r:embed="rId2"/>
          <a:stretch>
            <a:fillRect/>
          </a:stretch>
        </p:blipFill>
        <p:spPr>
          <a:xfrm>
            <a:off x="3236895" y="1752375"/>
            <a:ext cx="5054698" cy="37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90</a:t>
            </a:fld>
            <a:endParaRPr lang="en-US" altLang="zh-CN"/>
          </a:p>
        </p:txBody>
      </p:sp>
      <p:sp>
        <p:nvSpPr>
          <p:cNvPr id="30" name="Freeform 487"/>
          <p:cNvSpPr>
            <a:spLocks/>
          </p:cNvSpPr>
          <p:nvPr/>
        </p:nvSpPr>
        <p:spPr bwMode="gray">
          <a:xfrm>
            <a:off x="2139133" y="244483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Text Box 489"/>
          <p:cNvSpPr txBox="1">
            <a:spLocks noChangeArrowheads="1"/>
          </p:cNvSpPr>
          <p:nvPr/>
        </p:nvSpPr>
        <p:spPr bwMode="gray">
          <a:xfrm>
            <a:off x="2542358" y="303221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/>
              <a:t>6.6 </a:t>
            </a:r>
            <a:r>
              <a:rPr lang="zh-CN" altLang="zh-CN" sz="2400" dirty="0"/>
              <a:t>综合窗体举例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74950" y="1135251"/>
            <a:ext cx="865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6.16</a:t>
            </a:r>
            <a:endParaRPr lang="zh-CN" altLang="en-US" dirty="0"/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407487" y="1135251"/>
            <a:ext cx="4412486" cy="2367366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73" y="3502617"/>
            <a:ext cx="4984846" cy="2702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直角上箭头 5"/>
          <p:cNvSpPr/>
          <p:nvPr/>
        </p:nvSpPr>
        <p:spPr bwMode="gray">
          <a:xfrm rot="5400000">
            <a:off x="2766511" y="3337063"/>
            <a:ext cx="914400" cy="1374943"/>
          </a:xfrm>
          <a:prstGeom prst="bentUpArrow">
            <a:avLst>
              <a:gd name="adj1" fmla="val 11440"/>
              <a:gd name="adj2" fmla="val 13983"/>
              <a:gd name="adj3" fmla="val 25000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6692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91</a:t>
            </a:fld>
            <a:endParaRPr lang="en-US" altLang="zh-CN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r="29372" b="47398"/>
          <a:stretch>
            <a:fillRect/>
          </a:stretch>
        </p:blipFill>
        <p:spPr bwMode="auto">
          <a:xfrm>
            <a:off x="839487" y="628092"/>
            <a:ext cx="6835610" cy="492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圆角矩形 19"/>
          <p:cNvSpPr>
            <a:spLocks noChangeArrowheads="1"/>
          </p:cNvSpPr>
          <p:nvPr/>
        </p:nvSpPr>
        <p:spPr bwMode="auto">
          <a:xfrm>
            <a:off x="839487" y="1156051"/>
            <a:ext cx="1981088" cy="646506"/>
          </a:xfrm>
          <a:prstGeom prst="roundRect">
            <a:avLst>
              <a:gd name="adj" fmla="val 4681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zh-CN" altLang="en-US"/>
          </a:p>
        </p:txBody>
      </p:sp>
      <p:cxnSp>
        <p:nvCxnSpPr>
          <p:cNvPr id="21" name="直接箭头连接符 20"/>
          <p:cNvCxnSpPr>
            <a:cxnSpLocks noChangeShapeType="1"/>
          </p:cNvCxnSpPr>
          <p:nvPr/>
        </p:nvCxnSpPr>
        <p:spPr bwMode="auto">
          <a:xfrm flipV="1">
            <a:off x="5192226" y="3178504"/>
            <a:ext cx="0" cy="351364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AutoShape 675"/>
          <p:cNvSpPr>
            <a:spLocks noChangeArrowheads="1"/>
          </p:cNvSpPr>
          <p:nvPr/>
        </p:nvSpPr>
        <p:spPr bwMode="auto">
          <a:xfrm>
            <a:off x="5395389" y="2622569"/>
            <a:ext cx="1331977" cy="370157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①插入单元格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6" name="AutoShape 676"/>
          <p:cNvCxnSpPr>
            <a:cxnSpLocks noChangeShapeType="1"/>
          </p:cNvCxnSpPr>
          <p:nvPr/>
        </p:nvCxnSpPr>
        <p:spPr bwMode="auto">
          <a:xfrm flipH="1">
            <a:off x="5024028" y="2747517"/>
            <a:ext cx="467422" cy="3592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AutoShape 675"/>
          <p:cNvSpPr>
            <a:spLocks noChangeArrowheads="1"/>
          </p:cNvSpPr>
          <p:nvPr/>
        </p:nvSpPr>
        <p:spPr bwMode="auto">
          <a:xfrm>
            <a:off x="5158749" y="5152760"/>
            <a:ext cx="1383523" cy="370157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④删除和右移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8" name="AutoShape 675"/>
          <p:cNvSpPr>
            <a:spLocks noChangeArrowheads="1"/>
          </p:cNvSpPr>
          <p:nvPr/>
        </p:nvSpPr>
        <p:spPr bwMode="auto">
          <a:xfrm>
            <a:off x="5627343" y="3344142"/>
            <a:ext cx="1166798" cy="370157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③移动字段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3" t="26185" r="19545" b="42394"/>
          <a:stretch/>
        </p:blipFill>
        <p:spPr bwMode="auto">
          <a:xfrm>
            <a:off x="7534918" y="2992218"/>
            <a:ext cx="806121" cy="2618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6619179" y="2747330"/>
            <a:ext cx="1008000" cy="431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5350724" y="4802723"/>
            <a:ext cx="251999" cy="365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6043066" y="4787226"/>
            <a:ext cx="186189" cy="365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7373410" y="4575577"/>
            <a:ext cx="1445126" cy="39970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②合并单元格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6229255" y="4122550"/>
            <a:ext cx="1445843" cy="6646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右大括号 5"/>
          <p:cNvSpPr/>
          <p:nvPr/>
        </p:nvSpPr>
        <p:spPr>
          <a:xfrm>
            <a:off x="8095941" y="3178504"/>
            <a:ext cx="446470" cy="1275342"/>
          </a:xfrm>
          <a:prstGeom prst="rightBrac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501185" y="6292312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129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5" grpId="0"/>
      <p:bldP spid="17" grpId="0"/>
      <p:bldP spid="18" grpId="0"/>
      <p:bldP spid="11" grpId="0"/>
      <p:bldP spid="6" grpId="0" animBg="1"/>
      <p:bldP spid="2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92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6" t="23509" r="23770" b="34091"/>
          <a:stretch/>
        </p:blipFill>
        <p:spPr bwMode="auto">
          <a:xfrm>
            <a:off x="5999773" y="2997485"/>
            <a:ext cx="2557629" cy="2997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t="21103" r="21895" b="43964"/>
          <a:stretch/>
        </p:blipFill>
        <p:spPr bwMode="auto">
          <a:xfrm>
            <a:off x="1094846" y="316232"/>
            <a:ext cx="5801900" cy="25994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6" t="15402" r="21196" b="59755"/>
          <a:stretch>
            <a:fillRect/>
          </a:stretch>
        </p:blipFill>
        <p:spPr bwMode="auto">
          <a:xfrm>
            <a:off x="5778294" y="805530"/>
            <a:ext cx="1087455" cy="135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4" t="22546" r="5235" b="43857"/>
          <a:stretch>
            <a:fillRect/>
          </a:stretch>
        </p:blipFill>
        <p:spPr bwMode="auto">
          <a:xfrm>
            <a:off x="1456543" y="2599648"/>
            <a:ext cx="2069241" cy="350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206" y="3037903"/>
            <a:ext cx="2422526" cy="30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箭头连接符 14"/>
          <p:cNvCxnSpPr>
            <a:stCxn id="2" idx="1"/>
          </p:cNvCxnSpPr>
          <p:nvPr/>
        </p:nvCxnSpPr>
        <p:spPr>
          <a:xfrm>
            <a:off x="3478021" y="2005859"/>
            <a:ext cx="0" cy="1640659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6" name="圆角矩形 15"/>
          <p:cNvSpPr/>
          <p:nvPr/>
        </p:nvSpPr>
        <p:spPr>
          <a:xfrm>
            <a:off x="1456543" y="4077754"/>
            <a:ext cx="1866494" cy="498444"/>
          </a:xfrm>
          <a:prstGeom prst="round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4064022" y="2083819"/>
            <a:ext cx="303345" cy="180884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8" name="圆角矩形 17"/>
          <p:cNvSpPr/>
          <p:nvPr/>
        </p:nvSpPr>
        <p:spPr>
          <a:xfrm>
            <a:off x="3623509" y="4138838"/>
            <a:ext cx="2160000" cy="252000"/>
          </a:xfrm>
          <a:prstGeom prst="round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4209690" y="3136417"/>
            <a:ext cx="1161127" cy="28167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⑤插入总收入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979618" y="2488761"/>
            <a:ext cx="2732763" cy="28167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⑥拆分单元格添加</a:t>
            </a: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按钮</a:t>
            </a:r>
            <a: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(2.6X0.8)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185801" y="1308192"/>
            <a:ext cx="1387405" cy="448591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⑦更改为组合</a:t>
            </a: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框</a:t>
            </a:r>
            <a: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/>
            </a:r>
            <a:b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</a:br>
            <a: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(5X0.8)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6485075" y="3545029"/>
            <a:ext cx="1587026" cy="28167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⑧更改为货币格式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885564" y="1475107"/>
            <a:ext cx="1607502" cy="28167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(</a:t>
            </a: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宽</a:t>
            </a:r>
            <a: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3</a:t>
            </a:r>
            <a:r>
              <a:rPr lang="en-US" altLang="zh-CN" sz="1400" kern="100" dirty="0">
                <a:solidFill>
                  <a:srgbClr val="000000"/>
                </a:solidFill>
                <a:latin typeface="Times New Roman"/>
                <a:ea typeface="宋体"/>
              </a:rPr>
              <a:t>,</a:t>
            </a:r>
            <a:r>
              <a:rPr lang="zh-CN" altLang="en-US" sz="14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拉伸缩放模式</a:t>
            </a:r>
            <a: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)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999773" y="3965998"/>
            <a:ext cx="1403214" cy="24051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5269426" y="1626088"/>
            <a:ext cx="860960" cy="23440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右大括号 9"/>
          <p:cNvSpPr/>
          <p:nvPr/>
        </p:nvSpPr>
        <p:spPr>
          <a:xfrm>
            <a:off x="5759328" y="2283843"/>
            <a:ext cx="169808" cy="514416"/>
          </a:xfrm>
          <a:prstGeom prst="rightBrac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" name="右大括号 1"/>
          <p:cNvSpPr/>
          <p:nvPr/>
        </p:nvSpPr>
        <p:spPr bwMode="auto">
          <a:xfrm>
            <a:off x="3323037" y="1615945"/>
            <a:ext cx="154985" cy="779826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501185" y="6292312"/>
            <a:ext cx="10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25" name="右大括号 24"/>
          <p:cNvSpPr/>
          <p:nvPr/>
        </p:nvSpPr>
        <p:spPr bwMode="auto">
          <a:xfrm>
            <a:off x="5114441" y="1236175"/>
            <a:ext cx="154985" cy="779826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60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  <p:bldP spid="20" grpId="0"/>
      <p:bldP spid="21" grpId="0"/>
      <p:bldP spid="22" grpId="0"/>
      <p:bldP spid="24" grpId="0"/>
      <p:bldP spid="8" grpId="0" animBg="1"/>
      <p:bldP spid="10" grpId="0" animBg="1"/>
      <p:bldP spid="2" grpId="0" animBg="1"/>
      <p:bldP spid="23" grpId="0"/>
      <p:bldP spid="2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93</a:t>
            </a:fld>
            <a:endParaRPr lang="en-US" altLang="zh-CN"/>
          </a:p>
        </p:txBody>
      </p:sp>
      <p:grpSp>
        <p:nvGrpSpPr>
          <p:cNvPr id="18" name="组合 17"/>
          <p:cNvGrpSpPr/>
          <p:nvPr/>
        </p:nvGrpSpPr>
        <p:grpSpPr>
          <a:xfrm>
            <a:off x="697423" y="612795"/>
            <a:ext cx="7981627" cy="4912962"/>
            <a:chOff x="697423" y="612795"/>
            <a:chExt cx="7981627" cy="491296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2" t="20489" r="1404" b="27787"/>
            <a:stretch/>
          </p:blipFill>
          <p:spPr bwMode="auto">
            <a:xfrm>
              <a:off x="697423" y="612795"/>
              <a:ext cx="7981627" cy="30277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33" t="55765" r="7695" b="18208"/>
            <a:stretch/>
          </p:blipFill>
          <p:spPr bwMode="auto">
            <a:xfrm>
              <a:off x="697423" y="3585304"/>
              <a:ext cx="7937938" cy="1940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AutoShape 663"/>
          <p:cNvSpPr>
            <a:spLocks noChangeArrowheads="1"/>
          </p:cNvSpPr>
          <p:nvPr/>
        </p:nvSpPr>
        <p:spPr bwMode="auto">
          <a:xfrm>
            <a:off x="5717713" y="3409380"/>
            <a:ext cx="2148540" cy="337298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⑩调整列次序和列宽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6" name="AutoShape 663"/>
          <p:cNvSpPr>
            <a:spLocks noChangeArrowheads="1"/>
          </p:cNvSpPr>
          <p:nvPr/>
        </p:nvSpPr>
        <p:spPr bwMode="auto">
          <a:xfrm>
            <a:off x="5529157" y="914700"/>
            <a:ext cx="1725531" cy="337298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⑨更改日期格式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3" name="右箭头 12"/>
          <p:cNvSpPr/>
          <p:nvPr/>
        </p:nvSpPr>
        <p:spPr>
          <a:xfrm flipH="1">
            <a:off x="6926226" y="4397520"/>
            <a:ext cx="652124" cy="134919"/>
          </a:xfrm>
          <a:prstGeom prst="rightArrow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254351" y="1581743"/>
            <a:ext cx="1158833" cy="24296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9" name="上弧形箭头 8"/>
          <p:cNvSpPr/>
          <p:nvPr/>
        </p:nvSpPr>
        <p:spPr>
          <a:xfrm>
            <a:off x="5850033" y="1130302"/>
            <a:ext cx="1652140" cy="341334"/>
          </a:xfrm>
          <a:prstGeom prst="curvedDownArrow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6" name="AutoShape 619"/>
          <p:cNvSpPr>
            <a:spLocks noChangeArrowheads="1"/>
          </p:cNvSpPr>
          <p:nvPr/>
        </p:nvSpPr>
        <p:spPr bwMode="auto">
          <a:xfrm>
            <a:off x="7985548" y="3456863"/>
            <a:ext cx="89317" cy="183697"/>
          </a:xfrm>
          <a:prstGeom prst="downArrow">
            <a:avLst>
              <a:gd name="adj1" fmla="val 50000"/>
              <a:gd name="adj2" fmla="val 43805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7" name="TextBox 16">
            <a:hlinkClick r:id="rId4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目录页</a:t>
            </a:r>
          </a:p>
        </p:txBody>
      </p:sp>
    </p:spTree>
    <p:extLst>
      <p:ext uri="{BB962C8B-B14F-4D97-AF65-F5344CB8AC3E}">
        <p14:creationId xmlns:p14="http://schemas.microsoft.com/office/powerpoint/2010/main" val="38269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  <p:bldP spid="8" grpId="0" animBg="1"/>
      <p:bldP spid="9" grpId="0" animBg="1"/>
      <p:bldP spid="6" grpId="0" animBg="1"/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sz="quarter"/>
          </p:nvPr>
        </p:nvSpPr>
        <p:spPr>
          <a:xfrm>
            <a:off x="2205550" y="1053885"/>
            <a:ext cx="5551488" cy="4138048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zh-CN" altLang="en-US" sz="2000" dirty="0" smtClean="0"/>
              <a:t>（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）</a:t>
            </a:r>
            <a:r>
              <a:rPr lang="zh-CN" altLang="zh-CN" sz="2000" dirty="0" smtClean="0">
                <a:hlinkClick r:id="rId2" action="ppaction://hlinksldjump"/>
              </a:rPr>
              <a:t>窗体</a:t>
            </a:r>
            <a:r>
              <a:rPr lang="zh-CN" altLang="zh-CN" sz="2000" dirty="0">
                <a:hlinkClick r:id="rId2" action="ppaction://hlinksldjump"/>
              </a:rPr>
              <a:t>的</a:t>
            </a:r>
            <a:r>
              <a:rPr lang="zh-CN" altLang="en-US" sz="2000" dirty="0">
                <a:hlinkClick r:id="rId2" action="ppaction://hlinksldjump"/>
              </a:rPr>
              <a:t>三种</a:t>
            </a:r>
            <a:r>
              <a:rPr lang="zh-CN" altLang="zh-CN" sz="2000" dirty="0">
                <a:hlinkClick r:id="rId2" action="ppaction://hlinksldjump"/>
              </a:rPr>
              <a:t>视图</a:t>
            </a:r>
            <a:r>
              <a:rPr lang="zh-CN" altLang="en-US" sz="2000" dirty="0">
                <a:hlinkClick r:id="rId2" action="ppaction://hlinksldjump"/>
              </a:rPr>
              <a:t>形式及其</a:t>
            </a:r>
            <a:r>
              <a:rPr lang="zh-CN" altLang="en-US" sz="2000" dirty="0" smtClean="0">
                <a:hlinkClick r:id="rId2" action="ppaction://hlinksldjump"/>
              </a:rPr>
              <a:t>转换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en-US" sz="2000" dirty="0" smtClean="0"/>
              <a:t>（</a:t>
            </a:r>
            <a:r>
              <a:rPr lang="en-US" altLang="zh-CN" sz="2000" dirty="0" smtClean="0"/>
              <a:t>2</a:t>
            </a:r>
            <a:r>
              <a:rPr lang="zh-CN" altLang="en-US" sz="2000" dirty="0" smtClean="0"/>
              <a:t>）</a:t>
            </a:r>
            <a:r>
              <a:rPr lang="zh-CN" altLang="en-US" sz="2000" dirty="0" smtClean="0">
                <a:hlinkClick r:id="rId3" action="ppaction://hlinksldjump"/>
              </a:rPr>
              <a:t>多种窗体的创建方法</a:t>
            </a:r>
            <a:r>
              <a:rPr lang="en-US" altLang="zh-CN" sz="2000" dirty="0" smtClean="0">
                <a:hlinkClick r:id="rId3" action="ppaction://hlinksldjump"/>
              </a:rPr>
              <a:t/>
            </a:r>
            <a:br>
              <a:rPr lang="en-US" altLang="zh-CN" sz="2000" dirty="0" smtClean="0">
                <a:hlinkClick r:id="rId3" action="ppaction://hlinksldjump"/>
              </a:rPr>
            </a:br>
            <a:r>
              <a:rPr lang="zh-CN" altLang="en-US" sz="2000" dirty="0" smtClean="0"/>
              <a:t>（</a:t>
            </a:r>
            <a:r>
              <a:rPr lang="en-US" altLang="zh-CN" sz="2000" dirty="0" smtClean="0"/>
              <a:t>3</a:t>
            </a:r>
            <a:r>
              <a:rPr lang="zh-CN" altLang="en-US" sz="2000" dirty="0" smtClean="0"/>
              <a:t>）常用控件的特点和制作方法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en-US" sz="2000" dirty="0" smtClean="0"/>
              <a:t>（</a:t>
            </a:r>
            <a:r>
              <a:rPr lang="en-US" altLang="zh-CN" sz="2000" dirty="0" smtClean="0"/>
              <a:t>4</a:t>
            </a:r>
            <a:r>
              <a:rPr lang="zh-CN" altLang="en-US" sz="2000" dirty="0" smtClean="0"/>
              <a:t>）窗体页眉页脚的添加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en-US" sz="2000" dirty="0" smtClean="0"/>
              <a:t>（</a:t>
            </a:r>
            <a:r>
              <a:rPr lang="en-US" altLang="zh-CN" sz="2000" dirty="0" smtClean="0"/>
              <a:t>5</a:t>
            </a:r>
            <a:r>
              <a:rPr lang="zh-CN" altLang="en-US" sz="2000" dirty="0" smtClean="0"/>
              <a:t>）控件常用属性设置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en-US" sz="2000" dirty="0" smtClean="0"/>
              <a:t> （</a:t>
            </a:r>
            <a:r>
              <a:rPr lang="en-US" altLang="zh-CN" sz="2000" dirty="0" smtClean="0"/>
              <a:t>6</a:t>
            </a:r>
            <a:r>
              <a:rPr lang="zh-CN" altLang="en-US" sz="2000" dirty="0" smtClean="0"/>
              <a:t>）排序与筛选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endParaRPr lang="zh-CN" altLang="en-US" sz="2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sz="quarter" idx="1"/>
          </p:nvPr>
        </p:nvSpPr>
        <p:spPr>
          <a:xfrm>
            <a:off x="1704550" y="351431"/>
            <a:ext cx="4984750" cy="671457"/>
          </a:xfrm>
        </p:spPr>
        <p:txBody>
          <a:bodyPr/>
          <a:lstStyle/>
          <a:p>
            <a:pPr algn="l"/>
            <a:r>
              <a:rPr lang="zh-CN" altLang="en-US" dirty="0" smtClean="0"/>
              <a:t>本章小结（重点）：</a:t>
            </a:r>
            <a:endParaRPr lang="zh-CN" altLang="en-US" dirty="0"/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7587917" y="6264624"/>
            <a:ext cx="83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返回</a:t>
            </a:r>
            <a:endParaRPr lang="zh-CN" altLang="en-US" sz="1400" dirty="0"/>
          </a:p>
        </p:txBody>
      </p:sp>
      <p:sp>
        <p:nvSpPr>
          <p:cNvPr id="6" name="矩形 5"/>
          <p:cNvSpPr/>
          <p:nvPr/>
        </p:nvSpPr>
        <p:spPr>
          <a:xfrm>
            <a:off x="6258936" y="2671275"/>
            <a:ext cx="2286001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zh-CN" altLang="en-US" sz="2000" kern="0" dirty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标签的</a:t>
            </a: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格式</a:t>
            </a:r>
            <a:endParaRPr lang="en-US" altLang="zh-CN" sz="2000" kern="0" dirty="0" smtClean="0">
              <a:solidFill>
                <a:srgbClr val="1C1C1C"/>
              </a:solidFill>
              <a:latin typeface="Arial"/>
              <a:ea typeface="+mj-ea"/>
              <a:cs typeface="+mj-cs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文本框的格式</a:t>
            </a:r>
            <a:endParaRPr lang="en-US" altLang="zh-CN" sz="2000" kern="0" dirty="0" smtClean="0">
              <a:solidFill>
                <a:srgbClr val="1C1C1C"/>
              </a:solidFill>
              <a:latin typeface="Arial"/>
              <a:ea typeface="+mj-ea"/>
              <a:cs typeface="+mj-cs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计算</a:t>
            </a:r>
            <a:r>
              <a:rPr lang="zh-CN" altLang="en-US" sz="2000" kern="0" dirty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型</a:t>
            </a: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文本框</a:t>
            </a:r>
            <a:r>
              <a:rPr lang="en-US" altLang="zh-CN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/>
            </a:r>
            <a:br>
              <a:rPr lang="en-US" altLang="zh-CN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</a:b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（控件来源）</a:t>
            </a:r>
            <a:endParaRPr lang="en-US" altLang="zh-CN" sz="2000" kern="0" dirty="0" smtClean="0">
              <a:solidFill>
                <a:srgbClr val="1C1C1C"/>
              </a:solidFill>
              <a:latin typeface="Arial"/>
              <a:ea typeface="+mj-ea"/>
              <a:cs typeface="+mj-cs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CN" altLang="en-US" sz="2000" kern="0" dirty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组合</a:t>
            </a: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框列表框</a:t>
            </a:r>
            <a:r>
              <a:rPr lang="en-US" altLang="zh-CN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/>
            </a:r>
            <a:br>
              <a:rPr lang="en-US" altLang="zh-CN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</a:b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（行来源）</a:t>
            </a:r>
            <a:endParaRPr lang="en-US" altLang="zh-CN" sz="2000" kern="0" dirty="0" smtClean="0">
              <a:solidFill>
                <a:srgbClr val="1C1C1C"/>
              </a:solidFill>
              <a:latin typeface="Arial"/>
              <a:ea typeface="+mj-ea"/>
              <a:cs typeface="+mj-cs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图像框</a:t>
            </a:r>
            <a:r>
              <a:rPr lang="en-US" altLang="zh-CN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/>
            </a:r>
            <a:br>
              <a:rPr lang="en-US" altLang="zh-CN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</a:b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（缩放模式）</a:t>
            </a:r>
            <a:endParaRPr lang="en-US" altLang="zh-CN" sz="2000" kern="0" dirty="0" smtClean="0">
              <a:solidFill>
                <a:srgbClr val="1C1C1C"/>
              </a:solidFill>
              <a:latin typeface="Arial"/>
              <a:ea typeface="+mj-ea"/>
              <a:cs typeface="+mj-cs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绑定对象框</a:t>
            </a:r>
            <a:r>
              <a:rPr lang="en-US" altLang="zh-CN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/>
            </a:r>
            <a:br>
              <a:rPr lang="en-US" altLang="zh-CN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</a:br>
            <a:r>
              <a:rPr lang="zh-CN" altLang="en-US" sz="2000" kern="0" dirty="0" smtClean="0">
                <a:solidFill>
                  <a:srgbClr val="1C1C1C"/>
                </a:solidFill>
                <a:latin typeface="Arial"/>
                <a:ea typeface="+mj-ea"/>
                <a:cs typeface="+mj-cs"/>
              </a:rPr>
              <a:t>（控件来源）</a:t>
            </a:r>
            <a:endParaRPr lang="zh-CN" altLang="en-US" dirty="0"/>
          </a:p>
        </p:txBody>
      </p:sp>
      <p:cxnSp>
        <p:nvCxnSpPr>
          <p:cNvPr id="9" name="直接箭头连接符 8"/>
          <p:cNvCxnSpPr/>
          <p:nvPr/>
        </p:nvCxnSpPr>
        <p:spPr bwMode="auto">
          <a:xfrm>
            <a:off x="5039328" y="3781586"/>
            <a:ext cx="1219608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200" dirty="0" smtClean="0">
                <a:solidFill>
                  <a:srgbClr val="FF0000"/>
                </a:solidFill>
              </a:rPr>
              <a:t>窗体的</a:t>
            </a:r>
            <a:r>
              <a:rPr lang="zh-CN" altLang="en-US" sz="3200" dirty="0" smtClean="0">
                <a:solidFill>
                  <a:srgbClr val="FF0000"/>
                </a:solidFill>
              </a:rPr>
              <a:t>三种</a:t>
            </a:r>
            <a:r>
              <a:rPr lang="zh-CN" altLang="zh-CN" sz="3200" dirty="0" smtClean="0">
                <a:solidFill>
                  <a:srgbClr val="FF0000"/>
                </a:solidFill>
              </a:rPr>
              <a:t>视图</a:t>
            </a:r>
            <a:r>
              <a:rPr lang="zh-CN" altLang="en-US" sz="3200" dirty="0" smtClean="0">
                <a:solidFill>
                  <a:srgbClr val="FF0000"/>
                </a:solidFill>
              </a:rPr>
              <a:t>形式及其转换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95</a:t>
            </a:fld>
            <a:endParaRPr lang="en-US" altLang="zh-CN"/>
          </a:p>
        </p:txBody>
      </p:sp>
      <p:grpSp>
        <p:nvGrpSpPr>
          <p:cNvPr id="49" name="组合 48"/>
          <p:cNvGrpSpPr/>
          <p:nvPr/>
        </p:nvGrpSpPr>
        <p:grpSpPr>
          <a:xfrm>
            <a:off x="228601" y="834276"/>
            <a:ext cx="2529898" cy="3257963"/>
            <a:chOff x="0" y="-4"/>
            <a:chExt cx="1041621" cy="1328617"/>
          </a:xfrm>
        </p:grpSpPr>
        <p:grpSp>
          <p:nvGrpSpPr>
            <p:cNvPr id="50" name="Group 241"/>
            <p:cNvGrpSpPr>
              <a:grpSpLocks/>
            </p:cNvGrpSpPr>
            <p:nvPr/>
          </p:nvGrpSpPr>
          <p:grpSpPr bwMode="auto">
            <a:xfrm>
              <a:off x="166978" y="-4"/>
              <a:ext cx="713105" cy="1075054"/>
              <a:chOff x="2703" y="9574"/>
              <a:chExt cx="1754" cy="2345"/>
            </a:xfrm>
          </p:grpSpPr>
          <p:pic>
            <p:nvPicPr>
              <p:cNvPr id="52" name="图片 5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" t="6047" r="96562" b="85460"/>
              <a:stretch>
                <a:fillRect/>
              </a:stretch>
            </p:blipFill>
            <p:spPr bwMode="auto">
              <a:xfrm>
                <a:off x="2703" y="9574"/>
                <a:ext cx="563" cy="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图片 5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" t="14194" r="90079" b="70215"/>
              <a:stretch>
                <a:fillRect/>
              </a:stretch>
            </p:blipFill>
            <p:spPr bwMode="auto">
              <a:xfrm>
                <a:off x="2703" y="10315"/>
                <a:ext cx="1754" cy="1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" name="文本框 9"/>
            <p:cNvSpPr txBox="1"/>
            <p:nvPr/>
          </p:nvSpPr>
          <p:spPr>
            <a:xfrm>
              <a:off x="0" y="1073426"/>
              <a:ext cx="1041621" cy="25518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zh-CN" sz="1400" kern="100" dirty="0" smtClean="0">
                  <a:effectLst/>
                  <a:latin typeface="Times New Roman"/>
                  <a:ea typeface="宋体"/>
                </a:rPr>
                <a:t>视图</a:t>
              </a:r>
              <a:r>
                <a:rPr lang="zh-CN" sz="1400" kern="100" dirty="0">
                  <a:effectLst/>
                  <a:latin typeface="Times New Roman"/>
                  <a:ea typeface="宋体"/>
                </a:rPr>
                <a:t>菜单</a:t>
              </a:r>
              <a:endParaRPr lang="zh-CN" kern="100" dirty="0">
                <a:effectLst/>
                <a:latin typeface="Times New Roman"/>
                <a:ea typeface="宋体"/>
              </a:endParaRPr>
            </a:p>
          </p:txBody>
        </p:sp>
      </p:grpSp>
      <p:grpSp>
        <p:nvGrpSpPr>
          <p:cNvPr id="54" name="Group 253"/>
          <p:cNvGrpSpPr>
            <a:grpSpLocks/>
          </p:cNvGrpSpPr>
          <p:nvPr/>
        </p:nvGrpSpPr>
        <p:grpSpPr bwMode="auto">
          <a:xfrm>
            <a:off x="4747679" y="1111369"/>
            <a:ext cx="3394624" cy="2104381"/>
            <a:chOff x="5094" y="1576"/>
            <a:chExt cx="3906" cy="2112"/>
          </a:xfrm>
        </p:grpSpPr>
        <p:pic>
          <p:nvPicPr>
            <p:cNvPr id="55" name="图片 5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7" t="20982" r="27271" b="39664"/>
            <a:stretch>
              <a:fillRect/>
            </a:stretch>
          </p:blipFill>
          <p:spPr bwMode="auto">
            <a:xfrm>
              <a:off x="5094" y="1576"/>
              <a:ext cx="3906" cy="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AutoShape 255"/>
            <p:cNvSpPr>
              <a:spLocks noChangeArrowheads="1"/>
            </p:cNvSpPr>
            <p:nvPr/>
          </p:nvSpPr>
          <p:spPr bwMode="auto">
            <a:xfrm>
              <a:off x="7338" y="1588"/>
              <a:ext cx="968" cy="25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1400" kern="100" dirty="0">
                  <a:effectLst/>
                  <a:latin typeface="Times New Roman"/>
                  <a:ea typeface="宋体"/>
                </a:rPr>
                <a:t>窗体视图</a:t>
              </a:r>
            </a:p>
          </p:txBody>
        </p:sp>
        <p:sp>
          <p:nvSpPr>
            <p:cNvPr id="57" name="AutoShape 255"/>
            <p:cNvSpPr>
              <a:spLocks noChangeArrowheads="1"/>
            </p:cNvSpPr>
            <p:nvPr/>
          </p:nvSpPr>
          <p:spPr bwMode="auto">
            <a:xfrm>
              <a:off x="6608" y="3433"/>
              <a:ext cx="794" cy="25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900" kern="100">
                  <a:effectLst/>
                  <a:latin typeface="Times New Roman"/>
                  <a:ea typeface="宋体"/>
                </a:rPr>
                <a:t>（</a:t>
              </a:r>
              <a:r>
                <a:rPr lang="en-US" sz="900" kern="100">
                  <a:effectLst/>
                  <a:latin typeface="Times New Roman"/>
                  <a:ea typeface="宋体"/>
                </a:rPr>
                <a:t>a</a:t>
              </a:r>
              <a:r>
                <a:rPr lang="zh-CN" sz="900" kern="100">
                  <a:effectLst/>
                  <a:latin typeface="Times New Roman"/>
                  <a:ea typeface="宋体"/>
                </a:rPr>
                <a:t>）</a:t>
              </a:r>
              <a:endParaRPr lang="zh-CN" sz="1050" kern="100">
                <a:effectLst/>
                <a:latin typeface="Times New Roman"/>
                <a:ea typeface="宋体"/>
              </a:endParaRPr>
            </a:p>
          </p:txBody>
        </p:sp>
      </p:grpSp>
      <p:grpSp>
        <p:nvGrpSpPr>
          <p:cNvPr id="58" name="Group 251"/>
          <p:cNvGrpSpPr>
            <a:grpSpLocks/>
          </p:cNvGrpSpPr>
          <p:nvPr/>
        </p:nvGrpSpPr>
        <p:grpSpPr bwMode="auto">
          <a:xfrm>
            <a:off x="2515235" y="2830578"/>
            <a:ext cx="3524986" cy="2245868"/>
            <a:chOff x="2027" y="4083"/>
            <a:chExt cx="4056" cy="2020"/>
          </a:xfrm>
        </p:grpSpPr>
        <p:pic>
          <p:nvPicPr>
            <p:cNvPr id="59" name="图片 5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4" t="20940" r="27744" b="39099"/>
            <a:stretch>
              <a:fillRect/>
            </a:stretch>
          </p:blipFill>
          <p:spPr bwMode="auto">
            <a:xfrm>
              <a:off x="2027" y="4083"/>
              <a:ext cx="4056" cy="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247"/>
            <p:cNvSpPr>
              <a:spLocks noChangeArrowheads="1"/>
            </p:cNvSpPr>
            <p:nvPr/>
          </p:nvSpPr>
          <p:spPr bwMode="auto">
            <a:xfrm>
              <a:off x="3815" y="4131"/>
              <a:ext cx="1165" cy="22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1400" kern="100" dirty="0">
                  <a:effectLst/>
                  <a:latin typeface="Times New Roman"/>
                  <a:ea typeface="宋体"/>
                </a:rPr>
                <a:t>布局视图</a:t>
              </a:r>
            </a:p>
          </p:txBody>
        </p:sp>
        <p:sp>
          <p:nvSpPr>
            <p:cNvPr id="61" name="AutoShape 247"/>
            <p:cNvSpPr>
              <a:spLocks noChangeArrowheads="1"/>
            </p:cNvSpPr>
            <p:nvPr/>
          </p:nvSpPr>
          <p:spPr bwMode="auto">
            <a:xfrm>
              <a:off x="3523" y="5874"/>
              <a:ext cx="794" cy="22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900" kern="100">
                  <a:effectLst/>
                  <a:latin typeface="Times New Roman"/>
                  <a:ea typeface="宋体"/>
                </a:rPr>
                <a:t>（</a:t>
              </a:r>
              <a:r>
                <a:rPr lang="en-US" sz="900" kern="100">
                  <a:effectLst/>
                  <a:latin typeface="Times New Roman"/>
                  <a:ea typeface="宋体"/>
                </a:rPr>
                <a:t>b</a:t>
              </a:r>
              <a:r>
                <a:rPr lang="zh-CN" sz="900" kern="100">
                  <a:effectLst/>
                  <a:latin typeface="Times New Roman"/>
                  <a:ea typeface="宋体"/>
                </a:rPr>
                <a:t>）</a:t>
              </a:r>
              <a:endParaRPr lang="zh-CN" sz="1050" kern="100">
                <a:effectLst/>
                <a:latin typeface="Times New Roman"/>
                <a:ea typeface="宋体"/>
              </a:endParaRPr>
            </a:p>
          </p:txBody>
        </p:sp>
      </p:grpSp>
      <p:grpSp>
        <p:nvGrpSpPr>
          <p:cNvPr id="62" name="Group 256"/>
          <p:cNvGrpSpPr>
            <a:grpSpLocks/>
          </p:cNvGrpSpPr>
          <p:nvPr/>
        </p:nvGrpSpPr>
        <p:grpSpPr bwMode="auto">
          <a:xfrm>
            <a:off x="4838064" y="3936820"/>
            <a:ext cx="3210379" cy="2485004"/>
            <a:chOff x="1925" y="3760"/>
            <a:chExt cx="3694" cy="2497"/>
          </a:xfrm>
        </p:grpSpPr>
        <p:pic>
          <p:nvPicPr>
            <p:cNvPr id="63" name="图片 6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3" t="21201" r="29213" b="30019"/>
            <a:stretch>
              <a:fillRect/>
            </a:stretch>
          </p:blipFill>
          <p:spPr bwMode="auto">
            <a:xfrm>
              <a:off x="1925" y="3760"/>
              <a:ext cx="3694" cy="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AutoShape 258"/>
            <p:cNvSpPr>
              <a:spLocks noChangeArrowheads="1"/>
            </p:cNvSpPr>
            <p:nvPr/>
          </p:nvSpPr>
          <p:spPr bwMode="auto">
            <a:xfrm>
              <a:off x="3377" y="3890"/>
              <a:ext cx="1172" cy="25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1400" kern="100">
                  <a:effectLst/>
                  <a:latin typeface="Times New Roman"/>
                  <a:ea typeface="宋体"/>
                </a:rPr>
                <a:t>设计视图</a:t>
              </a:r>
            </a:p>
          </p:txBody>
        </p:sp>
        <p:sp>
          <p:nvSpPr>
            <p:cNvPr id="65" name="AutoShape 258"/>
            <p:cNvSpPr>
              <a:spLocks noChangeArrowheads="1"/>
            </p:cNvSpPr>
            <p:nvPr/>
          </p:nvSpPr>
          <p:spPr bwMode="auto">
            <a:xfrm>
              <a:off x="3377" y="6002"/>
              <a:ext cx="794" cy="255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0"/>
                </a:spcAft>
              </a:pPr>
              <a:r>
                <a:rPr lang="zh-CN" sz="900" kern="100">
                  <a:effectLst/>
                  <a:latin typeface="Times New Roman"/>
                  <a:ea typeface="宋体"/>
                </a:rPr>
                <a:t>（</a:t>
              </a:r>
              <a:r>
                <a:rPr lang="en-US" sz="900" kern="100">
                  <a:effectLst/>
                  <a:latin typeface="Times New Roman"/>
                  <a:ea typeface="宋体"/>
                </a:rPr>
                <a:t>c</a:t>
              </a:r>
              <a:r>
                <a:rPr lang="zh-CN" sz="900" kern="100">
                  <a:effectLst/>
                  <a:latin typeface="Times New Roman"/>
                  <a:ea typeface="宋体"/>
                </a:rPr>
                <a:t>）</a:t>
              </a:r>
              <a:endParaRPr lang="zh-CN" sz="1050" kern="100">
                <a:effectLst/>
                <a:latin typeface="Times New Roman"/>
                <a:ea typeface="宋体"/>
              </a:endParaRPr>
            </a:p>
          </p:txBody>
        </p:sp>
      </p:grpSp>
      <p:sp>
        <p:nvSpPr>
          <p:cNvPr id="67" name="文本框 9"/>
          <p:cNvSpPr txBox="1"/>
          <p:nvPr/>
        </p:nvSpPr>
        <p:spPr>
          <a:xfrm>
            <a:off x="1523482" y="5435143"/>
            <a:ext cx="3196728" cy="457302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zh-CN" altLang="zh-CN" sz="1400" dirty="0" smtClean="0"/>
              <a:t>不同</a:t>
            </a:r>
            <a:r>
              <a:rPr lang="zh-CN" altLang="zh-CN" sz="1400" dirty="0"/>
              <a:t>视图下的教师信息表窗体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7587917" y="6264624"/>
            <a:ext cx="83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返回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058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500313" y="2518283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2509713" y="3805321"/>
            <a:ext cx="312420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1595313" y="4956343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519173" y="164586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8320416" flipH="1">
            <a:off x="2528572" y="2908730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gray">
          <a:xfrm rot="18320416" flipH="1">
            <a:off x="1537244" y="4123322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637869" y="2597201"/>
            <a:ext cx="25527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步骤二：单击命令按钮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3" y="1319477"/>
            <a:ext cx="232410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步骤一：打开数据表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599485" y="3897019"/>
            <a:ext cx="24003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步骤三：</a:t>
            </a:r>
            <a:r>
              <a:rPr lang="zh-CN" altLang="zh-CN" dirty="0" smtClean="0">
                <a:solidFill>
                  <a:srgbClr val="FF0000"/>
                </a:solidFill>
              </a:rPr>
              <a:t>查看窗体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730117" y="5032543"/>
            <a:ext cx="2233863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步骤四：</a:t>
            </a:r>
            <a:r>
              <a:rPr lang="zh-CN" altLang="zh-CN" dirty="0">
                <a:solidFill>
                  <a:srgbClr val="FF0000"/>
                </a:solidFill>
              </a:rPr>
              <a:t>保存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2630842" y="4491121"/>
            <a:ext cx="510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zh-CN" altLang="zh-CN" dirty="0"/>
              <a:t>在“窗体视图”下查看创建的窗体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00313" y="3158674"/>
            <a:ext cx="55130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ea typeface="黑体" pitchFamily="49" charset="-122"/>
              </a:rPr>
              <a:t>单击</a:t>
            </a:r>
            <a:r>
              <a:rPr lang="zh-CN" altLang="zh-CN" dirty="0"/>
              <a:t>“窗体”按钮</a:t>
            </a:r>
            <a:r>
              <a:rPr lang="en-US" altLang="zh-CN" dirty="0"/>
              <a:t> </a:t>
            </a:r>
            <a:r>
              <a:rPr lang="zh-CN" altLang="zh-CN" dirty="0" smtClean="0"/>
              <a:t>、“多个项目”</a:t>
            </a:r>
            <a:r>
              <a:rPr lang="zh-CN" altLang="zh-CN" dirty="0"/>
              <a:t>按钮</a:t>
            </a:r>
            <a:r>
              <a:rPr lang="en-US" altLang="zh-CN" dirty="0"/>
              <a:t> </a:t>
            </a:r>
            <a:r>
              <a:rPr lang="zh-CN" altLang="en-US" dirty="0" smtClean="0"/>
              <a:t>、</a:t>
            </a:r>
            <a:r>
              <a:rPr lang="zh-CN" altLang="zh-CN" dirty="0" smtClean="0"/>
              <a:t>“数据表”按钮</a:t>
            </a:r>
            <a:r>
              <a:rPr lang="zh-CN" altLang="en-US" dirty="0" smtClean="0"/>
              <a:t>或</a:t>
            </a:r>
            <a:r>
              <a:rPr lang="zh-CN" altLang="zh-CN" dirty="0"/>
              <a:t>“分割窗体”按钮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2074613" y="5536035"/>
            <a:ext cx="634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单击“保存”按钮</a:t>
            </a:r>
            <a:r>
              <a:rPr lang="en-US" altLang="zh-CN" dirty="0"/>
              <a:t> </a:t>
            </a:r>
            <a:r>
              <a:rPr lang="zh-CN" altLang="zh-CN" dirty="0"/>
              <a:t>，在“另存为”对话框中输入窗体名称</a:t>
            </a:r>
            <a:endParaRPr lang="zh-CN" altLang="en-US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175865" y="1897229"/>
            <a:ext cx="36820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zh-CN" dirty="0"/>
              <a:t>打开</a:t>
            </a:r>
            <a:r>
              <a:rPr lang="zh-CN" altLang="zh-CN" dirty="0" smtClean="0"/>
              <a:t>作为数据源</a:t>
            </a:r>
            <a:r>
              <a:rPr lang="zh-CN" altLang="zh-CN" dirty="0"/>
              <a:t>的数据表或查询，使其成为当前数据表或查询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162726" y="99104"/>
            <a:ext cx="3184632" cy="33827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6.2.2</a:t>
            </a:r>
            <a:r>
              <a:rPr lang="zh-CN" altLang="zh-CN" dirty="0"/>
              <a:t>为当前数据表或查询创建</a:t>
            </a:r>
            <a:r>
              <a:rPr lang="zh-CN" altLang="zh-CN" dirty="0" smtClean="0"/>
              <a:t>窗体</a:t>
            </a:r>
            <a:endParaRPr lang="en-US" altLang="zh-CN" dirty="0" smtClean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6.2.3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使用向导创建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6.2.4</a:t>
            </a:r>
            <a:r>
              <a:rPr lang="zh-CN" altLang="zh-CN" dirty="0"/>
              <a:t>创建分割式</a:t>
            </a:r>
            <a:r>
              <a:rPr lang="zh-CN" altLang="zh-CN" dirty="0" smtClean="0"/>
              <a:t>窗体</a:t>
            </a:r>
            <a:endParaRPr lang="en-US" altLang="zh-CN" dirty="0" smtClean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6.2.5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创建自定义窗体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6.2.6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创建数据透视表窗体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6.2.7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创建数据透视图窗体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6.2.8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创建主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4423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500313" y="2518283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519173" y="164586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560378" y="2597201"/>
            <a:ext cx="2986645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步骤二：按向导体提示操作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2" y="1319477"/>
            <a:ext cx="2702229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</a:t>
            </a:r>
            <a:r>
              <a:rPr lang="zh-CN" altLang="en-US" dirty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单击命令</a:t>
            </a:r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00313" y="3158674"/>
            <a:ext cx="55130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/>
              <a:t>选择数据表、字段、</a:t>
            </a:r>
            <a:r>
              <a:rPr lang="zh-CN" altLang="zh-CN" dirty="0"/>
              <a:t>窗体</a:t>
            </a:r>
            <a:r>
              <a:rPr lang="zh-CN" altLang="zh-CN" dirty="0" smtClean="0"/>
              <a:t>类型</a:t>
            </a:r>
            <a:r>
              <a:rPr lang="zh-CN" altLang="en-US" dirty="0" smtClean="0"/>
              <a:t>，输入窗体名称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175865" y="1897229"/>
            <a:ext cx="3682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>
                <a:ea typeface="黑体" pitchFamily="49" charset="-122"/>
              </a:rPr>
              <a:t>单击</a:t>
            </a:r>
            <a:r>
              <a:rPr lang="zh-CN" altLang="zh-CN" dirty="0"/>
              <a:t>“窗体</a:t>
            </a:r>
            <a:r>
              <a:rPr lang="zh-CN" altLang="en-US" dirty="0"/>
              <a:t>向导</a:t>
            </a:r>
            <a:r>
              <a:rPr lang="zh-CN" altLang="zh-CN" dirty="0"/>
              <a:t>”按钮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162726" y="99104"/>
            <a:ext cx="3184632" cy="33827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6.2.2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为当前数据表或查询创建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6.2.3</a:t>
            </a:r>
            <a:r>
              <a:rPr lang="zh-CN" altLang="zh-CN" dirty="0"/>
              <a:t>使用向导创建</a:t>
            </a:r>
            <a:r>
              <a:rPr lang="zh-CN" altLang="zh-CN" dirty="0" smtClean="0"/>
              <a:t>窗体</a:t>
            </a:r>
            <a:endParaRPr lang="en-US" altLang="zh-CN" dirty="0" smtClean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6.2.4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创建分割式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6.2.5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创建自定义窗体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6.2.6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创建数据透视表窗体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6.2.7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创建数据透视图窗体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6.2.8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创建主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9297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500313" y="2409797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2509713" y="3541855"/>
            <a:ext cx="312420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1595313" y="4692877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519173" y="164586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8320416" flipH="1">
            <a:off x="2528572" y="2800244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gray">
          <a:xfrm rot="18320416" flipH="1">
            <a:off x="1537244" y="3859856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637868" y="2488715"/>
            <a:ext cx="3770321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步骤二：添加字段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3" y="1319477"/>
            <a:ext cx="268673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步骤一：单击命令按钮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599484" y="3633553"/>
            <a:ext cx="2923543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步骤三：调整和</a:t>
            </a:r>
            <a:r>
              <a:rPr lang="zh-CN" altLang="zh-CN" dirty="0" smtClean="0">
                <a:solidFill>
                  <a:srgbClr val="FF0000"/>
                </a:solidFill>
              </a:rPr>
              <a:t>查看窗体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730117" y="4769077"/>
            <a:ext cx="2233863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步骤四：</a:t>
            </a:r>
            <a:r>
              <a:rPr lang="zh-CN" altLang="zh-CN" dirty="0">
                <a:solidFill>
                  <a:srgbClr val="FF0000"/>
                </a:solidFill>
              </a:rPr>
              <a:t>保存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2630841" y="4227655"/>
            <a:ext cx="56297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zh-CN" dirty="0" smtClean="0"/>
              <a:t>调整控件</a:t>
            </a:r>
            <a:r>
              <a:rPr lang="zh-CN" altLang="zh-CN" dirty="0"/>
              <a:t>的大小和</a:t>
            </a:r>
            <a:r>
              <a:rPr lang="zh-CN" altLang="zh-CN" dirty="0" smtClean="0"/>
              <a:t>位置</a:t>
            </a:r>
            <a:r>
              <a:rPr lang="zh-CN" altLang="en-US" dirty="0" smtClean="0"/>
              <a:t>，</a:t>
            </a:r>
            <a:r>
              <a:rPr lang="zh-CN" altLang="zh-CN" dirty="0" smtClean="0"/>
              <a:t>在</a:t>
            </a:r>
            <a:r>
              <a:rPr lang="zh-CN" altLang="zh-CN" dirty="0"/>
              <a:t>“窗体视图”下</a:t>
            </a:r>
            <a:r>
              <a:rPr lang="zh-CN" altLang="zh-CN" dirty="0" smtClean="0"/>
              <a:t>查看窗体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00313" y="3019192"/>
            <a:ext cx="55130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zh-CN" dirty="0" smtClean="0"/>
              <a:t>打开</a:t>
            </a:r>
            <a:r>
              <a:rPr lang="zh-CN" altLang="zh-CN" dirty="0"/>
              <a:t>“字段列表”窗</a:t>
            </a:r>
            <a:r>
              <a:rPr lang="zh-CN" altLang="zh-CN" dirty="0" smtClean="0"/>
              <a:t>格</a:t>
            </a:r>
            <a:r>
              <a:rPr lang="zh-CN" altLang="en-US" dirty="0" smtClean="0"/>
              <a:t>，</a:t>
            </a:r>
            <a:r>
              <a:rPr lang="zh-CN" altLang="zh-CN" dirty="0" smtClean="0"/>
              <a:t>双击字段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2074613" y="5272569"/>
            <a:ext cx="634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单击“保存”</a:t>
            </a:r>
            <a:r>
              <a:rPr lang="zh-CN" altLang="zh-CN" dirty="0" smtClean="0"/>
              <a:t>按钮</a:t>
            </a:r>
            <a:endParaRPr lang="zh-CN" altLang="en-US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175865" y="1850735"/>
            <a:ext cx="3682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>
                <a:ea typeface="黑体" pitchFamily="49" charset="-122"/>
              </a:rPr>
              <a:t>单击</a:t>
            </a:r>
            <a:r>
              <a:rPr lang="zh-CN" altLang="zh-CN" dirty="0" smtClean="0"/>
              <a:t>“窗体</a:t>
            </a:r>
            <a:r>
              <a:rPr lang="zh-CN" altLang="en-US" dirty="0" smtClean="0"/>
              <a:t>设计</a:t>
            </a:r>
            <a:r>
              <a:rPr lang="zh-CN" altLang="zh-CN" dirty="0" smtClean="0"/>
              <a:t>”</a:t>
            </a:r>
            <a:r>
              <a:rPr lang="zh-CN" altLang="zh-CN" dirty="0"/>
              <a:t>按钮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162726" y="99104"/>
            <a:ext cx="3184632" cy="33827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6.2.2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为当前数据表或查询创建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6.2.3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使用向导创建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6.2.4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创建分割式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6.2.5</a:t>
            </a:r>
            <a:r>
              <a:rPr lang="zh-CN" altLang="zh-CN" dirty="0"/>
              <a:t>创建自定义窗体</a:t>
            </a:r>
            <a:endParaRPr lang="en-US" altLang="zh-CN" dirty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6.2.6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创建数据透视表窗体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6.2.7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创建数据透视图窗体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6.2.8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创建主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9523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0036" y="344678"/>
            <a:ext cx="5488953" cy="883403"/>
          </a:xfrm>
        </p:spPr>
        <p:txBody>
          <a:bodyPr/>
          <a:lstStyle/>
          <a:p>
            <a:r>
              <a:rPr lang="zh-CN" altLang="zh-CN" sz="2400" dirty="0" smtClean="0"/>
              <a:t>创建窗体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zh-CN" sz="2400" dirty="0" smtClean="0"/>
              <a:t>一般</a:t>
            </a:r>
            <a:r>
              <a:rPr lang="zh-CN" altLang="zh-CN" sz="2400" dirty="0"/>
              <a:t>操作步骤</a:t>
            </a:r>
            <a:endParaRPr lang="zh-CN" altLang="en-US" sz="2400" dirty="0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4490913" y="1243277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3500313" y="2409797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2509713" y="3495361"/>
            <a:ext cx="312420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1595313" y="5142319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8320416" flipH="1">
            <a:off x="3519173" y="1645867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8320416" flipH="1">
            <a:off x="2528572" y="2800244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gray">
          <a:xfrm rot="18320416" flipH="1">
            <a:off x="1537244" y="4231808"/>
            <a:ext cx="1074738" cy="60166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D05656">
                  <a:gamma/>
                  <a:tint val="50980"/>
                  <a:invGamma/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637869" y="2488715"/>
            <a:ext cx="25527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  <a:cs typeface="Arial" charset="0"/>
              </a:rPr>
              <a:t>步骤二：单击命令按钮</a:t>
            </a:r>
            <a:endParaRPr lang="zh-CN" altLang="en-US" dirty="0">
              <a:solidFill>
                <a:srgbClr val="FF0000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597473" y="1319477"/>
            <a:ext cx="232410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步骤一：打开数据表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599485" y="3587059"/>
            <a:ext cx="24003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步骤三：</a:t>
            </a:r>
            <a:r>
              <a:rPr lang="zh-CN" altLang="zh-CN" dirty="0" smtClean="0">
                <a:solidFill>
                  <a:srgbClr val="FF0000"/>
                </a:solidFill>
              </a:rPr>
              <a:t>查看窗体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730117" y="5218519"/>
            <a:ext cx="2233863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solidFill>
                  <a:srgbClr val="FF0000"/>
                </a:solidFill>
                <a:ea typeface="黑体" pitchFamily="49" charset="-122"/>
              </a:rPr>
              <a:t>步骤四：</a:t>
            </a:r>
            <a:r>
              <a:rPr lang="zh-CN" altLang="zh-CN" dirty="0">
                <a:solidFill>
                  <a:srgbClr val="FF0000"/>
                </a:solidFill>
              </a:rPr>
              <a:t>保存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2509713" y="4167955"/>
            <a:ext cx="5105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zh-CN" altLang="en-US" dirty="0" smtClean="0"/>
              <a:t>拖曳</a:t>
            </a:r>
            <a:r>
              <a:rPr lang="zh-CN" altLang="zh-CN" dirty="0" smtClean="0"/>
              <a:t>字段</a:t>
            </a:r>
            <a:r>
              <a:rPr lang="zh-CN" altLang="en-US" dirty="0" smtClean="0"/>
              <a:t>至适当位置</a:t>
            </a:r>
            <a:r>
              <a:rPr lang="zh-CN" altLang="zh-CN" dirty="0" smtClean="0"/>
              <a:t>，</a:t>
            </a:r>
            <a:r>
              <a:rPr lang="zh-CN" altLang="en-US" dirty="0" smtClean="0"/>
              <a:t>作为</a:t>
            </a:r>
            <a:r>
              <a:rPr lang="zh-CN" altLang="zh-CN" dirty="0" smtClean="0"/>
              <a:t>行</a:t>
            </a:r>
            <a:r>
              <a:rPr lang="zh-CN" altLang="zh-CN" dirty="0"/>
              <a:t>字段、列字段、筛选字段、汇总和明细</a:t>
            </a:r>
            <a:r>
              <a:rPr lang="zh-CN" altLang="zh-CN" dirty="0" smtClean="0"/>
              <a:t>字段</a:t>
            </a:r>
            <a:r>
              <a:rPr lang="zh-CN" altLang="en-US" dirty="0" smtClean="0"/>
              <a:t>（透视图为</a:t>
            </a:r>
            <a:r>
              <a:rPr lang="zh-CN" altLang="zh-CN" dirty="0" smtClean="0"/>
              <a:t>分类</a:t>
            </a:r>
            <a:r>
              <a:rPr lang="zh-CN" altLang="zh-CN" dirty="0"/>
              <a:t>字段、系列字段、数据字段和筛选字段</a:t>
            </a:r>
            <a:r>
              <a:rPr lang="zh-CN" altLang="en-US" dirty="0" smtClean="0"/>
              <a:t>）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500313" y="3096682"/>
            <a:ext cx="55130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dirty="0" smtClean="0">
                <a:ea typeface="黑体" pitchFamily="49" charset="-122"/>
              </a:rPr>
              <a:t>单击</a:t>
            </a:r>
            <a:r>
              <a:rPr lang="zh-CN" altLang="zh-CN" dirty="0"/>
              <a:t>“数据透视表”</a:t>
            </a:r>
            <a:r>
              <a:rPr lang="zh-CN" altLang="zh-CN" dirty="0" smtClean="0"/>
              <a:t>按钮</a:t>
            </a:r>
            <a:r>
              <a:rPr lang="zh-CN" altLang="en-US" dirty="0" smtClean="0"/>
              <a:t>、</a:t>
            </a:r>
            <a:r>
              <a:rPr lang="zh-CN" altLang="zh-CN" dirty="0"/>
              <a:t> </a:t>
            </a:r>
            <a:r>
              <a:rPr lang="zh-CN" altLang="zh-CN" dirty="0" smtClean="0"/>
              <a:t>“数据透视</a:t>
            </a:r>
            <a:r>
              <a:rPr lang="zh-CN" altLang="en-US" dirty="0" smtClean="0"/>
              <a:t>图</a:t>
            </a:r>
            <a:r>
              <a:rPr lang="zh-CN" altLang="zh-CN" dirty="0" smtClean="0"/>
              <a:t>”</a:t>
            </a:r>
            <a:r>
              <a:rPr lang="zh-CN" altLang="zh-CN" dirty="0"/>
              <a:t>按钮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891790" y="5753007"/>
            <a:ext cx="634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单击“保存”</a:t>
            </a:r>
            <a:r>
              <a:rPr lang="zh-CN" altLang="zh-CN" dirty="0" smtClean="0"/>
              <a:t>按钮</a:t>
            </a:r>
            <a:endParaRPr lang="zh-CN" altLang="en-US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175865" y="1897229"/>
            <a:ext cx="3682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zh-CN" dirty="0"/>
              <a:t>打开</a:t>
            </a:r>
            <a:r>
              <a:rPr lang="zh-CN" altLang="zh-CN" dirty="0" smtClean="0"/>
              <a:t>作为数据源</a:t>
            </a:r>
            <a:r>
              <a:rPr lang="zh-CN" altLang="zh-CN" dirty="0"/>
              <a:t>的数据表或</a:t>
            </a:r>
            <a:r>
              <a:rPr lang="zh-CN" altLang="zh-CN" dirty="0" smtClean="0"/>
              <a:t>查询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162726" y="99104"/>
            <a:ext cx="3184632" cy="33827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6.2.1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创建窗体使用的命令或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工具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6.2.2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为当前数据表或查询创建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6.2.3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使用向导创建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6.2.4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创建分割式</a:t>
            </a:r>
            <a:r>
              <a:rPr lang="zh-CN" altLang="zh-CN" dirty="0" smtClean="0">
                <a:solidFill>
                  <a:schemeClr val="bg2">
                    <a:lumMod val="75000"/>
                  </a:schemeClr>
                </a:solidFill>
              </a:rPr>
              <a:t>窗体</a:t>
            </a:r>
            <a:endParaRPr lang="en-US" altLang="zh-CN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6.2.5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创建自定义窗体</a:t>
            </a:r>
            <a:endParaRPr lang="en-US" altLang="zh-CN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/>
              <a:t>6.2.6</a:t>
            </a:r>
            <a:r>
              <a:rPr lang="zh-CN" altLang="zh-CN" dirty="0"/>
              <a:t>创建数据透视表窗体</a:t>
            </a:r>
            <a:endParaRPr lang="en-US" altLang="zh-CN" dirty="0"/>
          </a:p>
          <a:p>
            <a:pPr algn="l">
              <a:lnSpc>
                <a:spcPct val="150000"/>
              </a:lnSpc>
            </a:pPr>
            <a:r>
              <a:rPr lang="en-US" altLang="zh-CN" dirty="0"/>
              <a:t>6.2.7</a:t>
            </a:r>
            <a:r>
              <a:rPr lang="zh-CN" altLang="zh-CN" dirty="0"/>
              <a:t>创建数据透视图窗体</a:t>
            </a:r>
            <a:endParaRPr lang="en-US" altLang="zh-CN" dirty="0"/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6.2.8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创建主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zh-CN" altLang="zh-CN" dirty="0">
                <a:solidFill>
                  <a:schemeClr val="bg2">
                    <a:lumMod val="75000"/>
                  </a:schemeClr>
                </a:solidFill>
              </a:rPr>
              <a:t>子窗体</a:t>
            </a:r>
          </a:p>
          <a:p>
            <a:pPr algn="l">
              <a:lnSpc>
                <a:spcPct val="150000"/>
              </a:lnSpc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2709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8">
  <a:themeElements>
    <a:clrScheme name="1_Default Design 1">
      <a:dk1>
        <a:srgbClr val="1C1C1C"/>
      </a:dk1>
      <a:lt1>
        <a:srgbClr val="FFFFFF"/>
      </a:lt1>
      <a:dk2>
        <a:srgbClr val="080808"/>
      </a:dk2>
      <a:lt2>
        <a:srgbClr val="DDDDDD"/>
      </a:lt2>
      <a:accent1>
        <a:srgbClr val="EE3516"/>
      </a:accent1>
      <a:accent2>
        <a:srgbClr val="F3BD33"/>
      </a:accent2>
      <a:accent3>
        <a:srgbClr val="FFFFFF"/>
      </a:accent3>
      <a:accent4>
        <a:srgbClr val="161616"/>
      </a:accent4>
      <a:accent5>
        <a:srgbClr val="F5AEAB"/>
      </a:accent5>
      <a:accent6>
        <a:srgbClr val="DCAB2D"/>
      </a:accent6>
      <a:hlink>
        <a:srgbClr val="AED925"/>
      </a:hlink>
      <a:folHlink>
        <a:srgbClr val="4E9D4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noFill/>
        <a:ln w="12700">
          <a:solidFill>
            <a:schemeClr val="tx2"/>
          </a:solidFill>
        </a:ln>
        <a:effectLst/>
        <a:extLst/>
      </a:spPr>
      <a:bodyPr wrap="none" rtlCol="0" anchor="t" anchorCtr="0"/>
      <a:lstStyle>
        <a:defPPr indent="792000" algn="l">
          <a:lnSpc>
            <a:spcPct val="200000"/>
          </a:lnSpc>
          <a:defRPr sz="2000" dirty="0"/>
        </a:defPPr>
      </a:lstStyle>
    </a:spDef>
    <a:lnDef>
      <a:spPr bwMode="auto">
        <a:gradFill rotWithShape="1">
          <a:gsLst>
            <a:gs pos="0">
              <a:schemeClr val="accent2"/>
            </a:gs>
            <a:gs pos="100000">
              <a:schemeClr val="accent2">
                <a:gamma/>
                <a:tint val="73725"/>
                <a:invGamma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Default Design 1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EE3516"/>
        </a:accent1>
        <a:accent2>
          <a:srgbClr val="F3BD33"/>
        </a:accent2>
        <a:accent3>
          <a:srgbClr val="FFFFFF"/>
        </a:accent3>
        <a:accent4>
          <a:srgbClr val="161616"/>
        </a:accent4>
        <a:accent5>
          <a:srgbClr val="F5AEAB"/>
        </a:accent5>
        <a:accent6>
          <a:srgbClr val="DCAB2D"/>
        </a:accent6>
        <a:hlink>
          <a:srgbClr val="AED925"/>
        </a:hlink>
        <a:folHlink>
          <a:srgbClr val="4E9D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25A757"/>
        </a:accent1>
        <a:accent2>
          <a:srgbClr val="8DA955"/>
        </a:accent2>
        <a:accent3>
          <a:srgbClr val="FFFFFF"/>
        </a:accent3>
        <a:accent4>
          <a:srgbClr val="161616"/>
        </a:accent4>
        <a:accent5>
          <a:srgbClr val="ACD0B4"/>
        </a:accent5>
        <a:accent6>
          <a:srgbClr val="7F994C"/>
        </a:accent6>
        <a:hlink>
          <a:srgbClr val="D5B35D"/>
        </a:hlink>
        <a:folHlink>
          <a:srgbClr val="B86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EFC119"/>
        </a:accent1>
        <a:accent2>
          <a:srgbClr val="8CCF49"/>
        </a:accent2>
        <a:accent3>
          <a:srgbClr val="FFFFFF"/>
        </a:accent3>
        <a:accent4>
          <a:srgbClr val="161616"/>
        </a:accent4>
        <a:accent5>
          <a:srgbClr val="F6DDAB"/>
        </a:accent5>
        <a:accent6>
          <a:srgbClr val="7EBB41"/>
        </a:accent6>
        <a:hlink>
          <a:srgbClr val="74D3FE"/>
        </a:hlink>
        <a:folHlink>
          <a:srgbClr val="3075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16050</TotalTime>
  <Words>4094</Words>
  <Application>Microsoft Office PowerPoint</Application>
  <PresentationFormat>全屏显示(4:3)</PresentationFormat>
  <Paragraphs>932</Paragraphs>
  <Slides>100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100</vt:i4>
      </vt:variant>
    </vt:vector>
  </HeadingPairs>
  <TitlesOfParts>
    <vt:vector size="101" baseType="lpstr">
      <vt:lpstr>38</vt:lpstr>
      <vt:lpstr>PowerPoint 演示文稿</vt:lpstr>
      <vt:lpstr>第6章  窗体</vt:lpstr>
      <vt:lpstr>第6章  窗体</vt:lpstr>
      <vt:lpstr>6.1.1  窗体的功能</vt:lpstr>
      <vt:lpstr>6.1.2窗体的类型</vt:lpstr>
      <vt:lpstr>6.1.2窗体的类型</vt:lpstr>
      <vt:lpstr>6.1.2窗体的类型</vt:lpstr>
      <vt:lpstr>6.1.2窗体的类型</vt:lpstr>
      <vt:lpstr>6.1.2窗体的类型</vt:lpstr>
      <vt:lpstr>6.1.2窗体的类型</vt:lpstr>
      <vt:lpstr>6.1.2窗体的类型</vt:lpstr>
      <vt:lpstr>6.1.2窗体的类型</vt:lpstr>
      <vt:lpstr>6.1.2窗体的类型</vt:lpstr>
      <vt:lpstr>6.1.3 窗体的视图</vt:lpstr>
      <vt:lpstr>6.1.3 窗体的视图</vt:lpstr>
      <vt:lpstr>6.1.3 窗体的视图</vt:lpstr>
      <vt:lpstr>第6章  窗体</vt:lpstr>
      <vt:lpstr>6.2.1创建窗体使用的命令或工具</vt:lpstr>
      <vt:lpstr>6.2.2为当前数据表或查询创建窗体</vt:lpstr>
      <vt:lpstr>1. 使用“窗体”按钮 </vt:lpstr>
      <vt:lpstr>PowerPoint 演示文稿</vt:lpstr>
      <vt:lpstr>2.使用“其他窗体”按钮 下的“多个项目”按钮</vt:lpstr>
      <vt:lpstr>3.使用“其他窗体”按钮 下的“数据表”按钮</vt:lpstr>
      <vt:lpstr>当前数据表或查询创建窗体 一般操作步骤</vt:lpstr>
      <vt:lpstr>6.2.3使用向导创建窗体</vt:lpstr>
      <vt:lpstr>创建窗体 一般操作步骤</vt:lpstr>
      <vt:lpstr>6.2.4创建分割式窗体</vt:lpstr>
      <vt:lpstr>创建窗体 一般操作步骤</vt:lpstr>
      <vt:lpstr>6.2.5创建自定义窗体</vt:lpstr>
      <vt:lpstr>创建窗体 一般操作步骤</vt:lpstr>
      <vt:lpstr>PowerPoint 演示文稿</vt:lpstr>
      <vt:lpstr>6.2.6创建数据透视表窗体</vt:lpstr>
      <vt:lpstr>数据透视表窗体的修改和显示</vt:lpstr>
      <vt:lpstr>6.2.7创建数据透视图窗体</vt:lpstr>
      <vt:lpstr>6.2.7创建数据透视图窗体</vt:lpstr>
      <vt:lpstr>数据透视图窗体的修改和显示</vt:lpstr>
      <vt:lpstr>创建窗体 一般操作步骤</vt:lpstr>
      <vt:lpstr>6.2.8创建主/子窗体</vt:lpstr>
      <vt:lpstr>1 用向导创建主/子窗体（之一）</vt:lpstr>
      <vt:lpstr>1 用向导创建主/子窗体（之二）</vt:lpstr>
      <vt:lpstr>创建窗体 一般操作步骤</vt:lpstr>
      <vt:lpstr>2 用鼠标拖曳创建主/子窗体</vt:lpstr>
      <vt:lpstr>PowerPoint 演示文稿</vt:lpstr>
      <vt:lpstr>PowerPoint 演示文稿</vt:lpstr>
      <vt:lpstr>“布局视图”下窗体的修改</vt:lpstr>
      <vt:lpstr>主/子窗体的配套保存</vt:lpstr>
      <vt:lpstr>3 用子窗体控件创建主/子窗体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6.3.1添加窗体控件使用的命令或工具</vt:lpstr>
      <vt:lpstr>常用的控件名称和作用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6.3.2标签控件</vt:lpstr>
      <vt:lpstr>6.3.3文本框控件</vt:lpstr>
      <vt:lpstr>6.3.3文本框控件</vt:lpstr>
      <vt:lpstr>6.3.4复选框、选项按钮、切换按钮和选项组</vt:lpstr>
      <vt:lpstr>PowerPoint 演示文稿</vt:lpstr>
      <vt:lpstr>6.3.5列表框和组合框</vt:lpstr>
      <vt:lpstr>列表框和组合框的创建方法</vt:lpstr>
      <vt:lpstr>PowerPoint 演示文稿</vt:lpstr>
      <vt:lpstr>PowerPoint 演示文稿</vt:lpstr>
      <vt:lpstr>PowerPoint 演示文稿</vt:lpstr>
      <vt:lpstr>更改文本框为组合框</vt:lpstr>
      <vt:lpstr>6.3.6按钮</vt:lpstr>
      <vt:lpstr>PowerPoint 演示文稿</vt:lpstr>
      <vt:lpstr>6.3.7图像</vt:lpstr>
      <vt:lpstr>6.3.8绑定对象框</vt:lpstr>
      <vt:lpstr>6.3.9子窗体/子报表</vt:lpstr>
      <vt:lpstr>6.3.10选项卡</vt:lpstr>
      <vt:lpstr>PowerPoint 演示文稿</vt:lpstr>
      <vt:lpstr>第6章  窗体</vt:lpstr>
      <vt:lpstr>6.4.1窗体页眉和页脚</vt:lpstr>
      <vt:lpstr>PowerPoint 演示文稿</vt:lpstr>
      <vt:lpstr>6.4.2窗体和控件的属性设置</vt:lpstr>
      <vt:lpstr>第6章  窗体</vt:lpstr>
      <vt:lpstr>6.5.1查看记录</vt:lpstr>
      <vt:lpstr>6.5.2添加、保存和删除记录</vt:lpstr>
      <vt:lpstr>6.5.3筛选和排序</vt:lpstr>
      <vt:lpstr>PowerPoint 演示文稿</vt:lpstr>
      <vt:lpstr>PowerPoint 演示文稿</vt:lpstr>
      <vt:lpstr>PowerPoint 演示文稿</vt:lpstr>
      <vt:lpstr>PowerPoint 演示文稿</vt:lpstr>
      <vt:lpstr>（1）窗体的三种视图形式及其转换 （2）多种窗体的创建方法 （3）常用控件的特点和制作方法 （4）窗体页眉页脚的添加 （5）控件常用属性设置  （6）排序与筛选 </vt:lpstr>
      <vt:lpstr>窗体的三种视图形式及其转换</vt:lpstr>
      <vt:lpstr>创建窗体 一般操作步骤</vt:lpstr>
      <vt:lpstr>创建窗体 一般操作步骤</vt:lpstr>
      <vt:lpstr>创建窗体 一般操作步骤</vt:lpstr>
      <vt:lpstr>创建窗体 一般操作步骤</vt:lpstr>
      <vt:lpstr>创建窗体 一般操作步骤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MyQ</dc:creator>
  <cp:lastModifiedBy>ning</cp:lastModifiedBy>
  <cp:revision>246</cp:revision>
  <dcterms:created xsi:type="dcterms:W3CDTF">2013-04-26T08:48:44Z</dcterms:created>
  <dcterms:modified xsi:type="dcterms:W3CDTF">2014-01-21T02:06:17Z</dcterms:modified>
</cp:coreProperties>
</file>