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7"/>
  </p:notesMasterIdLst>
  <p:handoutMasterIdLst>
    <p:handoutMasterId r:id="rId58"/>
  </p:handoutMasterIdLst>
  <p:sldIdLst>
    <p:sldId id="480" r:id="rId2"/>
    <p:sldId id="467" r:id="rId3"/>
    <p:sldId id="468" r:id="rId4"/>
    <p:sldId id="469" r:id="rId5"/>
    <p:sldId id="484" r:id="rId6"/>
    <p:sldId id="535" r:id="rId7"/>
    <p:sldId id="578" r:id="rId8"/>
    <p:sldId id="536" r:id="rId9"/>
    <p:sldId id="537" r:id="rId10"/>
    <p:sldId id="579" r:id="rId11"/>
    <p:sldId id="485" r:id="rId12"/>
    <p:sldId id="538" r:id="rId13"/>
    <p:sldId id="486" r:id="rId14"/>
    <p:sldId id="539" r:id="rId15"/>
    <p:sldId id="540" r:id="rId16"/>
    <p:sldId id="541" r:id="rId17"/>
    <p:sldId id="542" r:id="rId18"/>
    <p:sldId id="543" r:id="rId19"/>
    <p:sldId id="544" r:id="rId20"/>
    <p:sldId id="545" r:id="rId21"/>
    <p:sldId id="546" r:id="rId22"/>
    <p:sldId id="547" r:id="rId23"/>
    <p:sldId id="548" r:id="rId24"/>
    <p:sldId id="550" r:id="rId25"/>
    <p:sldId id="551" r:id="rId26"/>
    <p:sldId id="552" r:id="rId27"/>
    <p:sldId id="553" r:id="rId28"/>
    <p:sldId id="554" r:id="rId29"/>
    <p:sldId id="556" r:id="rId30"/>
    <p:sldId id="558" r:id="rId31"/>
    <p:sldId id="559" r:id="rId32"/>
    <p:sldId id="560" r:id="rId33"/>
    <p:sldId id="557" r:id="rId34"/>
    <p:sldId id="561" r:id="rId35"/>
    <p:sldId id="562" r:id="rId36"/>
    <p:sldId id="563" r:id="rId37"/>
    <p:sldId id="564" r:id="rId38"/>
    <p:sldId id="565" r:id="rId39"/>
    <p:sldId id="566" r:id="rId40"/>
    <p:sldId id="555" r:id="rId41"/>
    <p:sldId id="567" r:id="rId42"/>
    <p:sldId id="568" r:id="rId43"/>
    <p:sldId id="569" r:id="rId44"/>
    <p:sldId id="570" r:id="rId45"/>
    <p:sldId id="501" r:id="rId46"/>
    <p:sldId id="571" r:id="rId47"/>
    <p:sldId id="580" r:id="rId48"/>
    <p:sldId id="502" r:id="rId49"/>
    <p:sldId id="572" r:id="rId50"/>
    <p:sldId id="573" r:id="rId51"/>
    <p:sldId id="574" r:id="rId52"/>
    <p:sldId id="576" r:id="rId53"/>
    <p:sldId id="575" r:id="rId54"/>
    <p:sldId id="577" r:id="rId55"/>
    <p:sldId id="276" r:id="rId56"/>
  </p:sldIdLst>
  <p:sldSz cx="9144000" cy="6858000" type="screen4x3"/>
  <p:notesSz cx="9723438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EE9"/>
    <a:srgbClr val="CAF2CA"/>
    <a:srgbClr val="DDDDDD"/>
    <a:srgbClr val="E8E8FE"/>
    <a:srgbClr val="E7FFFF"/>
    <a:srgbClr val="D6C6FE"/>
    <a:srgbClr val="DFD2FE"/>
    <a:srgbClr val="CAB5FD"/>
    <a:srgbClr val="663300"/>
    <a:srgbClr val="FA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4660"/>
  </p:normalViewPr>
  <p:slideViewPr>
    <p:cSldViewPr snapToGrid="0">
      <p:cViewPr>
        <p:scale>
          <a:sx n="56" d="100"/>
          <a:sy n="56" d="100"/>
        </p:scale>
        <p:origin x="-379" y="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31FFB44-1321-4F38-BD20-DB4B9B31852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9387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801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3257550"/>
            <a:ext cx="7780338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1E52EEB-9D67-4A34-B9AE-8F9FC746B5D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6448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7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microsoft.com/office/2007/relationships/hdphoto" Target="../media/hdphoto6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94" y="4459920"/>
            <a:ext cx="2190750" cy="2333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90" y="3158436"/>
            <a:ext cx="2200275" cy="2324100"/>
          </a:xfrm>
          <a:prstGeom prst="rect">
            <a:avLst/>
          </a:prstGeom>
        </p:spPr>
      </p:pic>
      <p:sp>
        <p:nvSpPr>
          <p:cNvPr id="436633" name="Rectangle 1433"/>
          <p:cNvSpPr>
            <a:spLocks noChangeArrowheads="1"/>
          </p:cNvSpPr>
          <p:nvPr/>
        </p:nvSpPr>
        <p:spPr bwMode="gray">
          <a:xfrm>
            <a:off x="0" y="0"/>
            <a:ext cx="9144000" cy="1435100"/>
          </a:xfrm>
          <a:prstGeom prst="rect">
            <a:avLst/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6654" name="Text Box 1454"/>
          <p:cNvSpPr txBox="1">
            <a:spLocks noChangeArrowheads="1"/>
          </p:cNvSpPr>
          <p:nvPr userDrawn="1"/>
        </p:nvSpPr>
        <p:spPr bwMode="gray">
          <a:xfrm>
            <a:off x="6403975" y="6329363"/>
            <a:ext cx="1431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200" b="0" dirty="0" smtClean="0">
                <a:latin typeface="华文新魏" pitchFamily="2" charset="-122"/>
                <a:ea typeface="华文新魏" pitchFamily="2" charset="-122"/>
              </a:rPr>
              <a:t>计算机基础教研室</a:t>
            </a:r>
            <a:endParaRPr lang="en-US" altLang="zh-CN" sz="1200" b="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36655" name="Rectangle 1455"/>
          <p:cNvSpPr>
            <a:spLocks noGrp="1" noChangeArrowheads="1"/>
          </p:cNvSpPr>
          <p:nvPr>
            <p:ph type="ctrTitle" sz="quarter"/>
          </p:nvPr>
        </p:nvSpPr>
        <p:spPr>
          <a:xfrm>
            <a:off x="3200400" y="2130425"/>
            <a:ext cx="5551488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  <a:endParaRPr lang="en-US" altLang="zh-CN" noProof="0" dirty="0" smtClean="0"/>
          </a:p>
        </p:txBody>
      </p:sp>
      <p:sp>
        <p:nvSpPr>
          <p:cNvPr id="436656" name="Rectangle 14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62325" y="1066800"/>
            <a:ext cx="4984750" cy="107791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781888" y="3844008"/>
            <a:ext cx="2572439" cy="2171030"/>
            <a:chOff x="737419" y="4558997"/>
            <a:chExt cx="2572439" cy="2171030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737419" y="4558997"/>
              <a:ext cx="1377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altLang="zh-CN" sz="4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F</a:t>
              </a:r>
              <a:endParaRPr lang="zh-CN" alt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936933" y="4900004"/>
              <a:ext cx="1377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altLang="zh-CN" sz="4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u</a:t>
              </a:r>
              <a:endParaRPr lang="zh-CN" alt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 userDrawn="1"/>
          </p:nvSpPr>
          <p:spPr>
            <a:xfrm>
              <a:off x="1351532" y="5483532"/>
              <a:ext cx="1377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altLang="zh-CN" sz="4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  <a:endParaRPr lang="zh-CN" alt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1655929" y="5666017"/>
              <a:ext cx="1377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altLang="zh-CN" sz="4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  <a:endParaRPr lang="zh-CN" alt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0" name="TextBox 29"/>
            <p:cNvSpPr txBox="1"/>
            <p:nvPr userDrawn="1"/>
          </p:nvSpPr>
          <p:spPr>
            <a:xfrm>
              <a:off x="1932245" y="5899030"/>
              <a:ext cx="1377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altLang="zh-CN" sz="4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</a:t>
              </a:r>
              <a:endParaRPr lang="zh-CN" alt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0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2204">
            <a:off x="4483282" y="5272038"/>
            <a:ext cx="728334" cy="6372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1912">
            <a:off x="5767172" y="5872369"/>
            <a:ext cx="537769" cy="4705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8406">
            <a:off x="7803524" y="6266429"/>
            <a:ext cx="363705" cy="318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8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173 -0.20788 L -0.0118 -0.14098 C -0.00277 -0.12686 0.01927 -0.10672 0.01927 -0.08473 C 0.01927 -0.05973 0.01528 -0.03658 0.00625 -0.02246 L -3.33333E-6 4.81481E-6 " pathEditMode="relative" rAng="0" ptsTypes="FffFF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1039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4358 -0.26435 C -0.04201 -0.26227 -0.03993 -0.26041 -0.03872 -0.25787 C -0.03351 -0.24583 -0.04167 -0.25115 -0.03229 -0.24722 C -0.03004 -0.23865 -0.0283 -0.23495 -0.02257 -0.23009 C -0.01701 -0.21921 -0.01354 -0.20671 -0.00799 -0.1956 C -0.00451 -0.18125 -0.00556 -0.15787 -0.01771 -0.15254 C -0.0224 -0.14328 -0.02344 -0.13565 -0.03056 -0.12893 C -0.03108 -0.12615 -0.0316 -0.12315 -0.03229 -0.12037 C -0.03333 -0.11597 -0.03542 -0.1074 -0.03542 -0.10717 C -0.03438 -0.08727 -0.03559 -0.08148 -0.03229 -0.06666 C -0.02951 -0.05393 -0.02379 -0.04421 -0.01771 -0.03426 C -0.00399 -0.0118 -0.02396 -0.04259 -0.01285 -0.02129 C -0.01163 -0.01875 -0.00938 -0.01736 -0.00799 -0.01504 C 0.00469 0.00648 -0.00538 -0.00717 8.33333E-7 -2.96296E-6 " pathEditMode="relative" rAng="0" ptsTypes="fffffffffffff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" y="1354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13229 -0.28172 C -0.13403 -0.27176 -0.13767 -0.26204 -0.14201 -0.25371 C -0.14566 -0.23843 -0.1408 -0.25718 -0.14687 -0.23866 C -0.14913 -0.23172 -0.14982 -0.22408 -0.15173 -0.21713 C -0.15121 -0.1963 -0.15139 -0.17547 -0.15 -0.15487 C -0.1493 -0.14468 -0.14514 -0.1375 -0.14201 -0.12894 C -0.13403 -0.10764 -0.12361 -0.08635 -0.10816 -0.07315 C -0.10225 -0.06274 -0.09583 -0.05973 -0.08715 -0.05371 C -0.08611 -0.05162 -0.08541 -0.04885 -0.08385 -0.04723 C -0.07986 -0.04283 -0.07691 -0.04352 -0.07257 -0.04074 C -0.06701 -0.03704 -0.0625 -0.03264 -0.05642 -0.0301 C -0.05486 -0.02871 -0.05347 -0.02662 -0.05173 -0.0257 C -0.04861 -0.02385 -0.04201 -0.02153 -0.04201 -0.0213 C -0.03368 -0.01389 -0.02413 -0.01065 -0.01458 -0.00649 C -0.00972 -0.00209 -0.00625 4.07407E-6 -2.22222E-6 4.07407E-6 " pathEditMode="relative" rAng="0" ptsTypes="ffffffffffffffA">
                                      <p:cBhvr>
                                        <p:cTn id="2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9C47E1-2CB7-4E5A-9A32-81C495519AFE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969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8463" y="0"/>
            <a:ext cx="2171700" cy="5854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33363" y="0"/>
            <a:ext cx="6362700" cy="5854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3F5968-7121-41EF-932F-01202ADF686F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335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4902" y="1328738"/>
            <a:ext cx="7801897" cy="427564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D82B1B-DD1F-4340-B57E-734052DD556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219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3F6A6A-CF4E-4D6B-BC35-E2C6EF0F0A8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723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287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287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636DE4-5629-4D67-8A96-01331BB98CCB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590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E4C622-9588-47A4-B244-2600B4604E9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247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AD1D74-49FC-4702-8F43-C2D298B250A0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9968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697B65-8FBF-43A6-9E94-815E7EDA744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454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DF66A2-63D9-4062-9333-2BBE95731BE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99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2716D0-D989-4328-95AD-A58B8C2CAD38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045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55" name="Rectangle 42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65207" y="624522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宋体" charset="-122"/>
              </a:defRPr>
            </a:lvl1pPr>
          </a:lstStyle>
          <a:p>
            <a:fld id="{B0CE2010-689A-48F6-A4E6-3C522788D960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" y="5217644"/>
            <a:ext cx="1100138" cy="1162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5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8" y="5805124"/>
            <a:ext cx="876300" cy="933450"/>
          </a:xfrm>
          <a:prstGeom prst="rect">
            <a:avLst/>
          </a:prstGeom>
        </p:spPr>
      </p:pic>
      <p:sp>
        <p:nvSpPr>
          <p:cNvPr id="151013" name="Rectangle 485"/>
          <p:cNvSpPr>
            <a:spLocks noChangeArrowheads="1"/>
          </p:cNvSpPr>
          <p:nvPr/>
        </p:nvSpPr>
        <p:spPr bwMode="gray">
          <a:xfrm>
            <a:off x="0" y="0"/>
            <a:ext cx="9144000" cy="1435100"/>
          </a:xfrm>
          <a:prstGeom prst="rect">
            <a:avLst/>
          </a:prstGeom>
          <a:gradFill rotWithShape="1">
            <a:gsLst>
              <a:gs pos="0">
                <a:schemeClr val="folHlink">
                  <a:alpha val="39999"/>
                </a:schemeClr>
              </a:gs>
              <a:gs pos="100000">
                <a:schemeClr val="folHlink">
                  <a:gamma/>
                  <a:tint val="0"/>
                  <a:invGamma/>
                  <a:alpha val="39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1012" name="Text Box 484"/>
          <p:cNvSpPr txBox="1">
            <a:spLocks noChangeArrowheads="1"/>
          </p:cNvSpPr>
          <p:nvPr/>
        </p:nvSpPr>
        <p:spPr bwMode="gray">
          <a:xfrm>
            <a:off x="6123308" y="6344850"/>
            <a:ext cx="15659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200" b="0" dirty="0" smtClean="0">
                <a:latin typeface="华文新魏" pitchFamily="2" charset="-122"/>
                <a:ea typeface="华文新魏" pitchFamily="2" charset="-122"/>
              </a:rPr>
              <a:t>计算机基础教研室</a:t>
            </a:r>
            <a:endParaRPr lang="en-US" altLang="zh-CN" sz="1200" b="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371834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50834" name="Rectangle 306"/>
          <p:cNvSpPr>
            <a:spLocks noChangeArrowheads="1"/>
          </p:cNvSpPr>
          <p:nvPr/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zh-CN" sz="1400" b="0">
              <a:ea typeface="宋体" charset="-122"/>
            </a:endParaRPr>
          </a:p>
        </p:txBody>
      </p:sp>
      <p:sp>
        <p:nvSpPr>
          <p:cNvPr id="150835" name="Rectangle 307"/>
          <p:cNvSpPr>
            <a:spLocks noChangeArrowheads="1"/>
          </p:cNvSpPr>
          <p:nvPr/>
        </p:nvSpPr>
        <p:spPr bwMode="gray">
          <a:xfrm>
            <a:off x="2807110" y="621340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zh-CN" altLang="zh-CN" sz="1400" b="0"/>
          </a:p>
        </p:txBody>
      </p:sp>
      <p:sp>
        <p:nvSpPr>
          <p:cNvPr id="150954" name="Rectangle 42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230056" y="6251882"/>
            <a:ext cx="245924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宋体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50833" name="Rectangle 305"/>
          <p:cNvSpPr>
            <a:spLocks noChangeArrowheads="1"/>
          </p:cNvSpPr>
          <p:nvPr/>
        </p:nvSpPr>
        <p:spPr bwMode="gray">
          <a:xfrm>
            <a:off x="457200" y="6619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altLang="zh-CN" sz="1400" b="0">
              <a:ea typeface="宋体" charset="-122"/>
            </a:endParaRPr>
          </a:p>
        </p:txBody>
      </p:sp>
      <p:sp>
        <p:nvSpPr>
          <p:cNvPr id="150953" name="Rectangle 425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123576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宋体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50987" name="Rectangle 459"/>
          <p:cNvSpPr>
            <a:spLocks noGrp="1" noChangeArrowheads="1"/>
          </p:cNvSpPr>
          <p:nvPr>
            <p:ph type="title"/>
          </p:nvPr>
        </p:nvSpPr>
        <p:spPr bwMode="gray">
          <a:xfrm>
            <a:off x="233363" y="0"/>
            <a:ext cx="8686800" cy="1087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7395">
            <a:off x="7774358" y="6214538"/>
            <a:ext cx="519900" cy="45491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84594" y="5661498"/>
            <a:ext cx="1665421" cy="854958"/>
            <a:chOff x="122366" y="5351790"/>
            <a:chExt cx="1665421" cy="854958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122366" y="5351790"/>
              <a:ext cx="855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altLang="zh-CN" sz="20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F</a:t>
              </a:r>
              <a:endParaRPr lang="zh-CN" altLang="en-US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534174" y="5741196"/>
              <a:ext cx="855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altLang="zh-CN" sz="20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d</a:t>
              </a:r>
              <a:endParaRPr lang="zh-CN" altLang="en-US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312943" y="5406528"/>
              <a:ext cx="855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altLang="zh-CN" sz="20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u</a:t>
              </a:r>
              <a:endParaRPr lang="zh-CN" altLang="en-US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45" name="TextBox 44"/>
            <p:cNvSpPr txBox="1"/>
            <p:nvPr userDrawn="1"/>
          </p:nvSpPr>
          <p:spPr>
            <a:xfrm>
              <a:off x="731427" y="5771774"/>
              <a:ext cx="855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altLang="zh-CN" sz="20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a</a:t>
              </a:r>
              <a:endParaRPr lang="zh-CN" altLang="en-US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932381" y="5806638"/>
              <a:ext cx="855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altLang="zh-CN" sz="20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n</a:t>
              </a:r>
              <a:endParaRPr lang="zh-CN" altLang="en-US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4.xml"/><Relationship Id="rId7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63677" y="1463052"/>
            <a:ext cx="6442574" cy="2464943"/>
            <a:chOff x="704769" y="1032100"/>
            <a:chExt cx="6442574" cy="2464943"/>
          </a:xfrm>
        </p:grpSpPr>
        <p:sp>
          <p:nvSpPr>
            <p:cNvPr id="442482" name="Text Box 114"/>
            <p:cNvSpPr txBox="1">
              <a:spLocks noChangeArrowheads="1"/>
            </p:cNvSpPr>
            <p:nvPr/>
          </p:nvSpPr>
          <p:spPr bwMode="auto">
            <a:xfrm>
              <a:off x="2811130" y="2481380"/>
              <a:ext cx="433621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000" i="1" dirty="0" smtClean="0">
                  <a:solidFill>
                    <a:schemeClr val="accent1"/>
                  </a:solidFill>
                  <a:latin typeface="华文新魏" pitchFamily="2" charset="-122"/>
                  <a:ea typeface="华文新魏" pitchFamily="2" charset="-122"/>
                </a:rPr>
                <a:t>Access</a:t>
              </a:r>
              <a:r>
                <a:rPr lang="zh-CN" altLang="en-US" sz="6000" i="1" dirty="0" smtClean="0">
                  <a:solidFill>
                    <a:schemeClr val="accent1"/>
                  </a:solidFill>
                  <a:latin typeface="华文新魏" pitchFamily="2" charset="-122"/>
                  <a:ea typeface="华文新魏" pitchFamily="2" charset="-122"/>
                </a:rPr>
                <a:t>应用</a:t>
              </a:r>
              <a:endParaRPr lang="en-US" altLang="zh-CN" sz="6000" i="1" dirty="0">
                <a:solidFill>
                  <a:schemeClr val="accent1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704769" y="1032100"/>
              <a:ext cx="4010360" cy="1229808"/>
              <a:chOff x="704769" y="1032100"/>
              <a:chExt cx="4010360" cy="1229808"/>
            </a:xfrm>
          </p:grpSpPr>
          <p:sp>
            <p:nvSpPr>
              <p:cNvPr id="442481" name="Text Box 113"/>
              <p:cNvSpPr txBox="1">
                <a:spLocks noChangeArrowheads="1"/>
              </p:cNvSpPr>
              <p:nvPr/>
            </p:nvSpPr>
            <p:spPr bwMode="auto">
              <a:xfrm>
                <a:off x="704769" y="1032100"/>
                <a:ext cx="3547059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7372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zh-CN" altLang="en-US" sz="4400" dirty="0" smtClean="0">
                    <a:latin typeface="华文彩云" pitchFamily="2" charset="-122"/>
                    <a:ea typeface="华文彩云" pitchFamily="2" charset="-122"/>
                  </a:rPr>
                  <a:t>数据库基础</a:t>
                </a:r>
                <a:endParaRPr lang="en-US" altLang="zh-CN" sz="4400" dirty="0">
                  <a:latin typeface="华文彩云" pitchFamily="2" charset="-122"/>
                  <a:ea typeface="华文彩云" pitchFamily="2" charset="-122"/>
                </a:endParaRPr>
              </a:p>
            </p:txBody>
          </p:sp>
          <p:sp>
            <p:nvSpPr>
              <p:cNvPr id="442484" name="Text Box 116"/>
              <p:cNvSpPr txBox="1">
                <a:spLocks noChangeArrowheads="1"/>
              </p:cNvSpPr>
              <p:nvPr/>
            </p:nvSpPr>
            <p:spPr bwMode="auto">
              <a:xfrm>
                <a:off x="2811131" y="1677133"/>
                <a:ext cx="1903998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7372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b="0" i="1" dirty="0" smtClean="0">
                    <a:latin typeface="仿宋" pitchFamily="49" charset="-122"/>
                    <a:ea typeface="仿宋" pitchFamily="49" charset="-122"/>
                  </a:rPr>
                  <a:t>与</a:t>
                </a:r>
                <a:endParaRPr lang="en-US" altLang="zh-CN" sz="3200" b="0" i="1" dirty="0">
                  <a:latin typeface="仿宋" pitchFamily="49" charset="-122"/>
                  <a:ea typeface="仿宋" pitchFamily="49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117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1010308" y="972873"/>
            <a:ext cx="7395754" cy="813600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400" dirty="0"/>
              <a:t>（</a:t>
            </a:r>
            <a:r>
              <a:rPr lang="en-US" altLang="zh-CN" sz="2400" dirty="0"/>
              <a:t>2</a:t>
            </a:r>
            <a:r>
              <a:rPr lang="zh-CN" altLang="zh-CN" sz="2400" dirty="0" smtClean="0"/>
              <a:t>）</a:t>
            </a:r>
            <a:r>
              <a:rPr lang="zh-CN" altLang="en-US" sz="2400" dirty="0"/>
              <a:t>如果</a:t>
            </a:r>
            <a:r>
              <a:rPr lang="zh-CN" altLang="zh-CN" sz="2400" dirty="0" smtClean="0"/>
              <a:t>不在</a:t>
            </a:r>
            <a:r>
              <a:rPr lang="zh-CN" altLang="zh-CN" sz="2400" dirty="0"/>
              <a:t>受信任位置</a:t>
            </a:r>
            <a:r>
              <a:rPr lang="zh-CN" altLang="zh-CN" sz="2400" dirty="0" smtClean="0"/>
              <a:t>：出现安全</a:t>
            </a:r>
            <a:r>
              <a:rPr lang="zh-CN" altLang="zh-CN" sz="2400" dirty="0"/>
              <a:t>警告提示</a:t>
            </a:r>
            <a:r>
              <a:rPr lang="zh-CN" altLang="zh-CN" sz="2400" dirty="0" smtClean="0"/>
              <a:t>信息</a:t>
            </a:r>
            <a:r>
              <a:rPr lang="zh-CN" altLang="en-US" sz="2400" dirty="0" smtClean="0"/>
              <a:t>：</a:t>
            </a:r>
            <a:endParaRPr lang="zh-CN" altLang="zh-CN" sz="2400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10</a:t>
            </a:fld>
            <a:endParaRPr lang="en-US" altLang="zh-CN" dirty="0"/>
          </a:p>
        </p:txBody>
      </p:sp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1" y="2760555"/>
            <a:ext cx="8557405" cy="89694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5" name="圆角矩形 4"/>
          <p:cNvSpPr/>
          <p:nvPr/>
        </p:nvSpPr>
        <p:spPr bwMode="auto">
          <a:xfrm>
            <a:off x="1673525" y="3001994"/>
            <a:ext cx="5106837" cy="552091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41" y="1080538"/>
            <a:ext cx="6849068" cy="5244861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2691789" y="2476106"/>
            <a:ext cx="793282" cy="83643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pic>
        <p:nvPicPr>
          <p:cNvPr id="17" name="图片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91" y="3068929"/>
            <a:ext cx="3388535" cy="249958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圆角矩形 18"/>
          <p:cNvSpPr/>
          <p:nvPr/>
        </p:nvSpPr>
        <p:spPr>
          <a:xfrm>
            <a:off x="5668058" y="4354264"/>
            <a:ext cx="1970404" cy="338508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20" name="直接箭头连接符 19"/>
          <p:cNvCxnSpPr>
            <a:stCxn id="19" idx="1"/>
          </p:cNvCxnSpPr>
          <p:nvPr/>
        </p:nvCxnSpPr>
        <p:spPr>
          <a:xfrm flipH="1">
            <a:off x="5287801" y="4523518"/>
            <a:ext cx="380257" cy="1692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 bwMode="auto">
          <a:xfrm>
            <a:off x="3347049" y="2894325"/>
            <a:ext cx="1690777" cy="418220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接箭头连接符 29"/>
          <p:cNvCxnSpPr/>
          <p:nvPr/>
        </p:nvCxnSpPr>
        <p:spPr bwMode="auto">
          <a:xfrm>
            <a:off x="3485071" y="3001993"/>
            <a:ext cx="1552755" cy="552092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接箭头连接符 31"/>
          <p:cNvCxnSpPr/>
          <p:nvPr/>
        </p:nvCxnSpPr>
        <p:spPr>
          <a:xfrm>
            <a:off x="3485071" y="3103435"/>
            <a:ext cx="1802730" cy="11990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20" y="2051450"/>
            <a:ext cx="4916881" cy="4004226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3400996" y="5695393"/>
            <a:ext cx="855368" cy="254326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42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3" grpId="0" animBg="1"/>
      <p:bldP spid="19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1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11</a:t>
            </a:fld>
            <a:endParaRPr lang="en-US" altLang="zh-CN" dirty="0"/>
          </a:p>
        </p:txBody>
      </p:sp>
      <p:sp>
        <p:nvSpPr>
          <p:cNvPr id="17" name="Freeform 3"/>
          <p:cNvSpPr>
            <a:spLocks/>
          </p:cNvSpPr>
          <p:nvPr/>
        </p:nvSpPr>
        <p:spPr bwMode="gray">
          <a:xfrm>
            <a:off x="5567640" y="2286228"/>
            <a:ext cx="1628760" cy="701057"/>
          </a:xfrm>
          <a:custGeom>
            <a:avLst/>
            <a:gdLst/>
            <a:ahLst/>
            <a:cxnLst>
              <a:cxn ang="0">
                <a:pos x="112" y="1555"/>
              </a:cxn>
              <a:cxn ang="0">
                <a:pos x="237" y="1555"/>
              </a:cxn>
              <a:cxn ang="0">
                <a:pos x="365" y="1544"/>
              </a:cxn>
              <a:cxn ang="0">
                <a:pos x="484" y="1519"/>
              </a:cxn>
              <a:cxn ang="0">
                <a:pos x="622" y="1472"/>
              </a:cxn>
              <a:cxn ang="0">
                <a:pos x="754" y="1410"/>
              </a:cxn>
              <a:cxn ang="0">
                <a:pos x="891" y="1324"/>
              </a:cxn>
              <a:cxn ang="0">
                <a:pos x="1016" y="1233"/>
              </a:cxn>
              <a:cxn ang="0">
                <a:pos x="1134" y="1143"/>
              </a:cxn>
              <a:cxn ang="0">
                <a:pos x="1253" y="1041"/>
              </a:cxn>
              <a:cxn ang="0">
                <a:pos x="1366" y="929"/>
              </a:cxn>
              <a:cxn ang="0">
                <a:pos x="1476" y="799"/>
              </a:cxn>
              <a:cxn ang="0">
                <a:pos x="1566" y="665"/>
              </a:cxn>
              <a:cxn ang="0">
                <a:pos x="1626" y="546"/>
              </a:cxn>
              <a:cxn ang="0">
                <a:pos x="1993" y="586"/>
              </a:cxn>
              <a:cxn ang="0">
                <a:pos x="1875" y="506"/>
              </a:cxn>
              <a:cxn ang="0">
                <a:pos x="1785" y="427"/>
              </a:cxn>
              <a:cxn ang="0">
                <a:pos x="1713" y="354"/>
              </a:cxn>
              <a:cxn ang="0">
                <a:pos x="1638" y="275"/>
              </a:cxn>
              <a:cxn ang="0">
                <a:pos x="1551" y="166"/>
              </a:cxn>
              <a:cxn ang="0">
                <a:pos x="1473" y="51"/>
              </a:cxn>
              <a:cxn ang="0">
                <a:pos x="1408" y="18"/>
              </a:cxn>
              <a:cxn ang="0">
                <a:pos x="1338" y="72"/>
              </a:cxn>
              <a:cxn ang="0">
                <a:pos x="1251" y="127"/>
              </a:cxn>
              <a:cxn ang="0">
                <a:pos x="1174" y="163"/>
              </a:cxn>
              <a:cxn ang="0">
                <a:pos x="1084" y="199"/>
              </a:cxn>
              <a:cxn ang="0">
                <a:pos x="991" y="235"/>
              </a:cxn>
              <a:cxn ang="0">
                <a:pos x="901" y="264"/>
              </a:cxn>
              <a:cxn ang="0">
                <a:pos x="817" y="293"/>
              </a:cxn>
              <a:cxn ang="0">
                <a:pos x="704" y="318"/>
              </a:cxn>
              <a:cxn ang="0">
                <a:pos x="1124" y="528"/>
              </a:cxn>
              <a:cxn ang="0">
                <a:pos x="1024" y="720"/>
              </a:cxn>
              <a:cxn ang="0">
                <a:pos x="949" y="839"/>
              </a:cxn>
              <a:cxn ang="0">
                <a:pos x="839" y="991"/>
              </a:cxn>
              <a:cxn ang="0">
                <a:pos x="747" y="1110"/>
              </a:cxn>
              <a:cxn ang="0">
                <a:pos x="672" y="1201"/>
              </a:cxn>
              <a:cxn ang="0">
                <a:pos x="577" y="1291"/>
              </a:cxn>
              <a:cxn ang="0">
                <a:pos x="479" y="1363"/>
              </a:cxn>
              <a:cxn ang="0">
                <a:pos x="365" y="1425"/>
              </a:cxn>
              <a:cxn ang="0">
                <a:pos x="240" y="1472"/>
              </a:cxn>
              <a:cxn ang="0">
                <a:pos x="107" y="1515"/>
              </a:cxn>
            </a:cxnLst>
            <a:rect l="0" t="0" r="r" b="b"/>
            <a:pathLst>
              <a:path w="2061" h="1556">
                <a:moveTo>
                  <a:pt x="0" y="1544"/>
                </a:moveTo>
                <a:lnTo>
                  <a:pt x="112" y="1555"/>
                </a:lnTo>
                <a:lnTo>
                  <a:pt x="170" y="1555"/>
                </a:lnTo>
                <a:lnTo>
                  <a:pt x="237" y="1555"/>
                </a:lnTo>
                <a:lnTo>
                  <a:pt x="300" y="1551"/>
                </a:lnTo>
                <a:lnTo>
                  <a:pt x="365" y="1544"/>
                </a:lnTo>
                <a:lnTo>
                  <a:pt x="427" y="1533"/>
                </a:lnTo>
                <a:lnTo>
                  <a:pt x="484" y="1519"/>
                </a:lnTo>
                <a:lnTo>
                  <a:pt x="547" y="1501"/>
                </a:lnTo>
                <a:lnTo>
                  <a:pt x="622" y="1472"/>
                </a:lnTo>
                <a:lnTo>
                  <a:pt x="689" y="1439"/>
                </a:lnTo>
                <a:lnTo>
                  <a:pt x="754" y="1410"/>
                </a:lnTo>
                <a:lnTo>
                  <a:pt x="824" y="1371"/>
                </a:lnTo>
                <a:lnTo>
                  <a:pt x="891" y="1324"/>
                </a:lnTo>
                <a:lnTo>
                  <a:pt x="959" y="1280"/>
                </a:lnTo>
                <a:lnTo>
                  <a:pt x="1016" y="1233"/>
                </a:lnTo>
                <a:lnTo>
                  <a:pt x="1081" y="1190"/>
                </a:lnTo>
                <a:lnTo>
                  <a:pt x="1134" y="1143"/>
                </a:lnTo>
                <a:lnTo>
                  <a:pt x="1194" y="1092"/>
                </a:lnTo>
                <a:lnTo>
                  <a:pt x="1253" y="1041"/>
                </a:lnTo>
                <a:lnTo>
                  <a:pt x="1313" y="980"/>
                </a:lnTo>
                <a:lnTo>
                  <a:pt x="1366" y="929"/>
                </a:lnTo>
                <a:lnTo>
                  <a:pt x="1423" y="861"/>
                </a:lnTo>
                <a:lnTo>
                  <a:pt x="1476" y="799"/>
                </a:lnTo>
                <a:lnTo>
                  <a:pt x="1523" y="734"/>
                </a:lnTo>
                <a:lnTo>
                  <a:pt x="1566" y="665"/>
                </a:lnTo>
                <a:lnTo>
                  <a:pt x="1598" y="608"/>
                </a:lnTo>
                <a:lnTo>
                  <a:pt x="1626" y="546"/>
                </a:lnTo>
                <a:lnTo>
                  <a:pt x="2060" y="629"/>
                </a:lnTo>
                <a:lnTo>
                  <a:pt x="1993" y="586"/>
                </a:lnTo>
                <a:lnTo>
                  <a:pt x="1940" y="546"/>
                </a:lnTo>
                <a:lnTo>
                  <a:pt x="1875" y="506"/>
                </a:lnTo>
                <a:lnTo>
                  <a:pt x="1828" y="467"/>
                </a:lnTo>
                <a:lnTo>
                  <a:pt x="1785" y="427"/>
                </a:lnTo>
                <a:lnTo>
                  <a:pt x="1748" y="398"/>
                </a:lnTo>
                <a:lnTo>
                  <a:pt x="1713" y="354"/>
                </a:lnTo>
                <a:lnTo>
                  <a:pt x="1675" y="318"/>
                </a:lnTo>
                <a:lnTo>
                  <a:pt x="1638" y="275"/>
                </a:lnTo>
                <a:lnTo>
                  <a:pt x="1596" y="221"/>
                </a:lnTo>
                <a:lnTo>
                  <a:pt x="1551" y="166"/>
                </a:lnTo>
                <a:lnTo>
                  <a:pt x="1513" y="112"/>
                </a:lnTo>
                <a:lnTo>
                  <a:pt x="1473" y="51"/>
                </a:lnTo>
                <a:lnTo>
                  <a:pt x="1441" y="0"/>
                </a:lnTo>
                <a:lnTo>
                  <a:pt x="1408" y="18"/>
                </a:lnTo>
                <a:lnTo>
                  <a:pt x="1373" y="47"/>
                </a:lnTo>
                <a:lnTo>
                  <a:pt x="1338" y="72"/>
                </a:lnTo>
                <a:lnTo>
                  <a:pt x="1296" y="98"/>
                </a:lnTo>
                <a:lnTo>
                  <a:pt x="1251" y="127"/>
                </a:lnTo>
                <a:lnTo>
                  <a:pt x="1211" y="145"/>
                </a:lnTo>
                <a:lnTo>
                  <a:pt x="1174" y="163"/>
                </a:lnTo>
                <a:lnTo>
                  <a:pt x="1129" y="184"/>
                </a:lnTo>
                <a:lnTo>
                  <a:pt x="1084" y="199"/>
                </a:lnTo>
                <a:lnTo>
                  <a:pt x="1034" y="221"/>
                </a:lnTo>
                <a:lnTo>
                  <a:pt x="991" y="235"/>
                </a:lnTo>
                <a:lnTo>
                  <a:pt x="949" y="253"/>
                </a:lnTo>
                <a:lnTo>
                  <a:pt x="901" y="264"/>
                </a:lnTo>
                <a:lnTo>
                  <a:pt x="859" y="278"/>
                </a:lnTo>
                <a:lnTo>
                  <a:pt x="817" y="293"/>
                </a:lnTo>
                <a:lnTo>
                  <a:pt x="769" y="307"/>
                </a:lnTo>
                <a:lnTo>
                  <a:pt x="704" y="318"/>
                </a:lnTo>
                <a:lnTo>
                  <a:pt x="1154" y="438"/>
                </a:lnTo>
                <a:lnTo>
                  <a:pt x="1124" y="528"/>
                </a:lnTo>
                <a:lnTo>
                  <a:pt x="1089" y="597"/>
                </a:lnTo>
                <a:lnTo>
                  <a:pt x="1024" y="720"/>
                </a:lnTo>
                <a:lnTo>
                  <a:pt x="986" y="781"/>
                </a:lnTo>
                <a:lnTo>
                  <a:pt x="949" y="839"/>
                </a:lnTo>
                <a:lnTo>
                  <a:pt x="881" y="933"/>
                </a:lnTo>
                <a:lnTo>
                  <a:pt x="839" y="991"/>
                </a:lnTo>
                <a:lnTo>
                  <a:pt x="792" y="1060"/>
                </a:lnTo>
                <a:lnTo>
                  <a:pt x="747" y="1110"/>
                </a:lnTo>
                <a:lnTo>
                  <a:pt x="709" y="1154"/>
                </a:lnTo>
                <a:lnTo>
                  <a:pt x="672" y="1201"/>
                </a:lnTo>
                <a:lnTo>
                  <a:pt x="627" y="1244"/>
                </a:lnTo>
                <a:lnTo>
                  <a:pt x="577" y="1291"/>
                </a:lnTo>
                <a:lnTo>
                  <a:pt x="529" y="1324"/>
                </a:lnTo>
                <a:lnTo>
                  <a:pt x="479" y="1363"/>
                </a:lnTo>
                <a:lnTo>
                  <a:pt x="419" y="1400"/>
                </a:lnTo>
                <a:lnTo>
                  <a:pt x="365" y="1425"/>
                </a:lnTo>
                <a:lnTo>
                  <a:pt x="300" y="1450"/>
                </a:lnTo>
                <a:lnTo>
                  <a:pt x="240" y="1472"/>
                </a:lnTo>
                <a:lnTo>
                  <a:pt x="177" y="1494"/>
                </a:lnTo>
                <a:lnTo>
                  <a:pt x="107" y="1515"/>
                </a:lnTo>
                <a:lnTo>
                  <a:pt x="0" y="1544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" name="Freeform 4"/>
          <p:cNvSpPr>
            <a:spLocks/>
          </p:cNvSpPr>
          <p:nvPr/>
        </p:nvSpPr>
        <p:spPr bwMode="gray">
          <a:xfrm>
            <a:off x="5472072" y="3592988"/>
            <a:ext cx="1630125" cy="674196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237" y="0"/>
              </a:cxn>
              <a:cxn ang="0">
                <a:pos x="364" y="11"/>
              </a:cxn>
              <a:cxn ang="0">
                <a:pos x="484" y="40"/>
              </a:cxn>
              <a:cxn ang="0">
                <a:pos x="624" y="83"/>
              </a:cxn>
              <a:cxn ang="0">
                <a:pos x="754" y="141"/>
              </a:cxn>
              <a:cxn ang="0">
                <a:pos x="894" y="224"/>
              </a:cxn>
              <a:cxn ang="0">
                <a:pos x="1016" y="311"/>
              </a:cxn>
              <a:cxn ang="0">
                <a:pos x="1136" y="397"/>
              </a:cxn>
              <a:cxn ang="0">
                <a:pos x="1256" y="495"/>
              </a:cxn>
              <a:cxn ang="0">
                <a:pos x="1368" y="603"/>
              </a:cxn>
              <a:cxn ang="0">
                <a:pos x="1475" y="726"/>
              </a:cxn>
              <a:cxn ang="0">
                <a:pos x="1565" y="853"/>
              </a:cxn>
              <a:cxn ang="0">
                <a:pos x="1625" y="968"/>
              </a:cxn>
              <a:cxn ang="0">
                <a:pos x="2000" y="932"/>
              </a:cxn>
              <a:cxn ang="0">
                <a:pos x="1872" y="1012"/>
              </a:cxn>
              <a:cxn ang="0">
                <a:pos x="1782" y="1077"/>
              </a:cxn>
              <a:cxn ang="0">
                <a:pos x="1710" y="1145"/>
              </a:cxn>
              <a:cxn ang="0">
                <a:pos x="1638" y="1229"/>
              </a:cxn>
              <a:cxn ang="0">
                <a:pos x="1555" y="1337"/>
              </a:cxn>
              <a:cxn ang="0">
                <a:pos x="1475" y="1445"/>
              </a:cxn>
              <a:cxn ang="0">
                <a:pos x="1408" y="1474"/>
              </a:cxn>
              <a:cxn ang="0">
                <a:pos x="1338" y="1424"/>
              </a:cxn>
              <a:cxn ang="0">
                <a:pos x="1253" y="1373"/>
              </a:cxn>
              <a:cxn ang="0">
                <a:pos x="1173" y="1337"/>
              </a:cxn>
              <a:cxn ang="0">
                <a:pos x="1083" y="1301"/>
              </a:cxn>
              <a:cxn ang="0">
                <a:pos x="991" y="1265"/>
              </a:cxn>
              <a:cxn ang="0">
                <a:pos x="904" y="1239"/>
              </a:cxn>
              <a:cxn ang="0">
                <a:pos x="819" y="1211"/>
              </a:cxn>
              <a:cxn ang="0">
                <a:pos x="704" y="1185"/>
              </a:cxn>
              <a:cxn ang="0">
                <a:pos x="1123" y="986"/>
              </a:cxn>
              <a:cxn ang="0">
                <a:pos x="1024" y="799"/>
              </a:cxn>
              <a:cxn ang="0">
                <a:pos x="949" y="690"/>
              </a:cxn>
              <a:cxn ang="0">
                <a:pos x="841" y="542"/>
              </a:cxn>
              <a:cxn ang="0">
                <a:pos x="746" y="430"/>
              </a:cxn>
              <a:cxn ang="0">
                <a:pos x="672" y="343"/>
              </a:cxn>
              <a:cxn ang="0">
                <a:pos x="579" y="257"/>
              </a:cxn>
              <a:cxn ang="0">
                <a:pos x="482" y="184"/>
              </a:cxn>
              <a:cxn ang="0">
                <a:pos x="364" y="126"/>
              </a:cxn>
              <a:cxn ang="0">
                <a:pos x="242" y="83"/>
              </a:cxn>
              <a:cxn ang="0">
                <a:pos x="110" y="43"/>
              </a:cxn>
            </a:cxnLst>
            <a:rect l="0" t="0" r="r" b="b"/>
            <a:pathLst>
              <a:path w="2063" h="1497">
                <a:moveTo>
                  <a:pt x="0" y="11"/>
                </a:moveTo>
                <a:lnTo>
                  <a:pt x="115" y="0"/>
                </a:lnTo>
                <a:lnTo>
                  <a:pt x="170" y="0"/>
                </a:lnTo>
                <a:lnTo>
                  <a:pt x="237" y="0"/>
                </a:lnTo>
                <a:lnTo>
                  <a:pt x="302" y="7"/>
                </a:lnTo>
                <a:lnTo>
                  <a:pt x="364" y="11"/>
                </a:lnTo>
                <a:lnTo>
                  <a:pt x="429" y="22"/>
                </a:lnTo>
                <a:lnTo>
                  <a:pt x="484" y="40"/>
                </a:lnTo>
                <a:lnTo>
                  <a:pt x="549" y="54"/>
                </a:lnTo>
                <a:lnTo>
                  <a:pt x="624" y="83"/>
                </a:lnTo>
                <a:lnTo>
                  <a:pt x="691" y="116"/>
                </a:lnTo>
                <a:lnTo>
                  <a:pt x="754" y="141"/>
                </a:lnTo>
                <a:lnTo>
                  <a:pt x="826" y="181"/>
                </a:lnTo>
                <a:lnTo>
                  <a:pt x="894" y="224"/>
                </a:lnTo>
                <a:lnTo>
                  <a:pt x="961" y="267"/>
                </a:lnTo>
                <a:lnTo>
                  <a:pt x="1016" y="311"/>
                </a:lnTo>
                <a:lnTo>
                  <a:pt x="1081" y="354"/>
                </a:lnTo>
                <a:lnTo>
                  <a:pt x="1136" y="397"/>
                </a:lnTo>
                <a:lnTo>
                  <a:pt x="1196" y="444"/>
                </a:lnTo>
                <a:lnTo>
                  <a:pt x="1256" y="495"/>
                </a:lnTo>
                <a:lnTo>
                  <a:pt x="1316" y="553"/>
                </a:lnTo>
                <a:lnTo>
                  <a:pt x="1368" y="603"/>
                </a:lnTo>
                <a:lnTo>
                  <a:pt x="1423" y="669"/>
                </a:lnTo>
                <a:lnTo>
                  <a:pt x="1475" y="726"/>
                </a:lnTo>
                <a:lnTo>
                  <a:pt x="1525" y="788"/>
                </a:lnTo>
                <a:lnTo>
                  <a:pt x="1565" y="853"/>
                </a:lnTo>
                <a:lnTo>
                  <a:pt x="1600" y="911"/>
                </a:lnTo>
                <a:lnTo>
                  <a:pt x="1625" y="968"/>
                </a:lnTo>
                <a:lnTo>
                  <a:pt x="2062" y="889"/>
                </a:lnTo>
                <a:lnTo>
                  <a:pt x="2000" y="932"/>
                </a:lnTo>
                <a:lnTo>
                  <a:pt x="1930" y="976"/>
                </a:lnTo>
                <a:lnTo>
                  <a:pt x="1872" y="1012"/>
                </a:lnTo>
                <a:lnTo>
                  <a:pt x="1830" y="1041"/>
                </a:lnTo>
                <a:lnTo>
                  <a:pt x="1782" y="1077"/>
                </a:lnTo>
                <a:lnTo>
                  <a:pt x="1745" y="1109"/>
                </a:lnTo>
                <a:lnTo>
                  <a:pt x="1710" y="1145"/>
                </a:lnTo>
                <a:lnTo>
                  <a:pt x="1673" y="1189"/>
                </a:lnTo>
                <a:lnTo>
                  <a:pt x="1638" y="1229"/>
                </a:lnTo>
                <a:lnTo>
                  <a:pt x="1595" y="1283"/>
                </a:lnTo>
                <a:lnTo>
                  <a:pt x="1555" y="1337"/>
                </a:lnTo>
                <a:lnTo>
                  <a:pt x="1518" y="1384"/>
                </a:lnTo>
                <a:lnTo>
                  <a:pt x="1475" y="1445"/>
                </a:lnTo>
                <a:lnTo>
                  <a:pt x="1443" y="1496"/>
                </a:lnTo>
                <a:lnTo>
                  <a:pt x="1408" y="1474"/>
                </a:lnTo>
                <a:lnTo>
                  <a:pt x="1375" y="1445"/>
                </a:lnTo>
                <a:lnTo>
                  <a:pt x="1338" y="1424"/>
                </a:lnTo>
                <a:lnTo>
                  <a:pt x="1296" y="1398"/>
                </a:lnTo>
                <a:lnTo>
                  <a:pt x="1253" y="1373"/>
                </a:lnTo>
                <a:lnTo>
                  <a:pt x="1213" y="1351"/>
                </a:lnTo>
                <a:lnTo>
                  <a:pt x="1173" y="1337"/>
                </a:lnTo>
                <a:lnTo>
                  <a:pt x="1131" y="1315"/>
                </a:lnTo>
                <a:lnTo>
                  <a:pt x="1083" y="1301"/>
                </a:lnTo>
                <a:lnTo>
                  <a:pt x="1036" y="1283"/>
                </a:lnTo>
                <a:lnTo>
                  <a:pt x="991" y="1265"/>
                </a:lnTo>
                <a:lnTo>
                  <a:pt x="949" y="1250"/>
                </a:lnTo>
                <a:lnTo>
                  <a:pt x="904" y="1239"/>
                </a:lnTo>
                <a:lnTo>
                  <a:pt x="859" y="1225"/>
                </a:lnTo>
                <a:lnTo>
                  <a:pt x="819" y="1211"/>
                </a:lnTo>
                <a:lnTo>
                  <a:pt x="769" y="1196"/>
                </a:lnTo>
                <a:lnTo>
                  <a:pt x="704" y="1185"/>
                </a:lnTo>
                <a:lnTo>
                  <a:pt x="1153" y="1073"/>
                </a:lnTo>
                <a:lnTo>
                  <a:pt x="1123" y="986"/>
                </a:lnTo>
                <a:lnTo>
                  <a:pt x="1088" y="921"/>
                </a:lnTo>
                <a:lnTo>
                  <a:pt x="1024" y="799"/>
                </a:lnTo>
                <a:lnTo>
                  <a:pt x="986" y="744"/>
                </a:lnTo>
                <a:lnTo>
                  <a:pt x="949" y="690"/>
                </a:lnTo>
                <a:lnTo>
                  <a:pt x="881" y="596"/>
                </a:lnTo>
                <a:lnTo>
                  <a:pt x="841" y="542"/>
                </a:lnTo>
                <a:lnTo>
                  <a:pt x="791" y="477"/>
                </a:lnTo>
                <a:lnTo>
                  <a:pt x="746" y="430"/>
                </a:lnTo>
                <a:lnTo>
                  <a:pt x="709" y="387"/>
                </a:lnTo>
                <a:lnTo>
                  <a:pt x="672" y="343"/>
                </a:lnTo>
                <a:lnTo>
                  <a:pt x="627" y="300"/>
                </a:lnTo>
                <a:lnTo>
                  <a:pt x="579" y="257"/>
                </a:lnTo>
                <a:lnTo>
                  <a:pt x="529" y="224"/>
                </a:lnTo>
                <a:lnTo>
                  <a:pt x="482" y="184"/>
                </a:lnTo>
                <a:lnTo>
                  <a:pt x="422" y="152"/>
                </a:lnTo>
                <a:lnTo>
                  <a:pt x="364" y="126"/>
                </a:lnTo>
                <a:lnTo>
                  <a:pt x="302" y="105"/>
                </a:lnTo>
                <a:lnTo>
                  <a:pt x="242" y="83"/>
                </a:lnTo>
                <a:lnTo>
                  <a:pt x="177" y="61"/>
                </a:lnTo>
                <a:lnTo>
                  <a:pt x="110" y="43"/>
                </a:lnTo>
                <a:lnTo>
                  <a:pt x="0" y="11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9" name="Freeform 5"/>
          <p:cNvSpPr>
            <a:spLocks/>
          </p:cNvSpPr>
          <p:nvPr/>
        </p:nvSpPr>
        <p:spPr bwMode="gray">
          <a:xfrm>
            <a:off x="2670550" y="3540610"/>
            <a:ext cx="1628760" cy="701057"/>
          </a:xfrm>
          <a:custGeom>
            <a:avLst/>
            <a:gdLst/>
            <a:ahLst/>
            <a:cxnLst>
              <a:cxn ang="0">
                <a:pos x="1947" y="0"/>
              </a:cxn>
              <a:cxn ang="0">
                <a:pos x="1825" y="0"/>
              </a:cxn>
              <a:cxn ang="0">
                <a:pos x="1698" y="11"/>
              </a:cxn>
              <a:cxn ang="0">
                <a:pos x="1578" y="40"/>
              </a:cxn>
              <a:cxn ang="0">
                <a:pos x="1438" y="83"/>
              </a:cxn>
              <a:cxn ang="0">
                <a:pos x="1308" y="148"/>
              </a:cxn>
              <a:cxn ang="0">
                <a:pos x="1168" y="231"/>
              </a:cxn>
              <a:cxn ang="0">
                <a:pos x="1046" y="322"/>
              </a:cxn>
              <a:cxn ang="0">
                <a:pos x="926" y="412"/>
              </a:cxn>
              <a:cxn ang="0">
                <a:pos x="806" y="514"/>
              </a:cxn>
              <a:cxn ang="0">
                <a:pos x="694" y="629"/>
              </a:cxn>
              <a:cxn ang="0">
                <a:pos x="587" y="759"/>
              </a:cxn>
              <a:cxn ang="0">
                <a:pos x="497" y="893"/>
              </a:cxn>
              <a:cxn ang="0">
                <a:pos x="437" y="1013"/>
              </a:cxn>
              <a:cxn ang="0">
                <a:pos x="70" y="973"/>
              </a:cxn>
              <a:cxn ang="0">
                <a:pos x="185" y="1052"/>
              </a:cxn>
              <a:cxn ang="0">
                <a:pos x="275" y="1128"/>
              </a:cxn>
              <a:cxn ang="0">
                <a:pos x="349" y="1201"/>
              </a:cxn>
              <a:cxn ang="0">
                <a:pos x="424" y="1284"/>
              </a:cxn>
              <a:cxn ang="0">
                <a:pos x="512" y="1392"/>
              </a:cxn>
              <a:cxn ang="0">
                <a:pos x="589" y="1504"/>
              </a:cxn>
              <a:cxn ang="0">
                <a:pos x="654" y="1537"/>
              </a:cxn>
              <a:cxn ang="0">
                <a:pos x="724" y="1486"/>
              </a:cxn>
              <a:cxn ang="0">
                <a:pos x="809" y="1432"/>
              </a:cxn>
              <a:cxn ang="0">
                <a:pos x="889" y="1396"/>
              </a:cxn>
              <a:cxn ang="0">
                <a:pos x="979" y="1356"/>
              </a:cxn>
              <a:cxn ang="0">
                <a:pos x="1071" y="1320"/>
              </a:cxn>
              <a:cxn ang="0">
                <a:pos x="1158" y="1291"/>
              </a:cxn>
              <a:cxn ang="0">
                <a:pos x="1243" y="1266"/>
              </a:cxn>
              <a:cxn ang="0">
                <a:pos x="1356" y="1237"/>
              </a:cxn>
              <a:cxn ang="0">
                <a:pos x="939" y="1027"/>
              </a:cxn>
              <a:cxn ang="0">
                <a:pos x="1038" y="835"/>
              </a:cxn>
              <a:cxn ang="0">
                <a:pos x="1113" y="720"/>
              </a:cxn>
              <a:cxn ang="0">
                <a:pos x="1221" y="568"/>
              </a:cxn>
              <a:cxn ang="0">
                <a:pos x="1316" y="448"/>
              </a:cxn>
              <a:cxn ang="0">
                <a:pos x="1390" y="358"/>
              </a:cxn>
              <a:cxn ang="0">
                <a:pos x="1483" y="268"/>
              </a:cxn>
              <a:cxn ang="0">
                <a:pos x="1580" y="192"/>
              </a:cxn>
              <a:cxn ang="0">
                <a:pos x="1698" y="130"/>
              </a:cxn>
              <a:cxn ang="0">
                <a:pos x="1820" y="83"/>
              </a:cxn>
              <a:cxn ang="0">
                <a:pos x="1952" y="43"/>
              </a:cxn>
            </a:cxnLst>
            <a:rect l="0" t="0" r="r" b="b"/>
            <a:pathLst>
              <a:path w="2063" h="1556">
                <a:moveTo>
                  <a:pt x="2062" y="11"/>
                </a:moveTo>
                <a:lnTo>
                  <a:pt x="1947" y="0"/>
                </a:lnTo>
                <a:lnTo>
                  <a:pt x="1892" y="0"/>
                </a:lnTo>
                <a:lnTo>
                  <a:pt x="1825" y="0"/>
                </a:lnTo>
                <a:lnTo>
                  <a:pt x="1760" y="7"/>
                </a:lnTo>
                <a:lnTo>
                  <a:pt x="1698" y="11"/>
                </a:lnTo>
                <a:lnTo>
                  <a:pt x="1633" y="22"/>
                </a:lnTo>
                <a:lnTo>
                  <a:pt x="1578" y="40"/>
                </a:lnTo>
                <a:lnTo>
                  <a:pt x="1513" y="58"/>
                </a:lnTo>
                <a:lnTo>
                  <a:pt x="1438" y="83"/>
                </a:lnTo>
                <a:lnTo>
                  <a:pt x="1371" y="119"/>
                </a:lnTo>
                <a:lnTo>
                  <a:pt x="1308" y="148"/>
                </a:lnTo>
                <a:lnTo>
                  <a:pt x="1236" y="188"/>
                </a:lnTo>
                <a:lnTo>
                  <a:pt x="1168" y="231"/>
                </a:lnTo>
                <a:lnTo>
                  <a:pt x="1101" y="278"/>
                </a:lnTo>
                <a:lnTo>
                  <a:pt x="1046" y="322"/>
                </a:lnTo>
                <a:lnTo>
                  <a:pt x="981" y="369"/>
                </a:lnTo>
                <a:lnTo>
                  <a:pt x="926" y="412"/>
                </a:lnTo>
                <a:lnTo>
                  <a:pt x="866" y="463"/>
                </a:lnTo>
                <a:lnTo>
                  <a:pt x="806" y="514"/>
                </a:lnTo>
                <a:lnTo>
                  <a:pt x="746" y="579"/>
                </a:lnTo>
                <a:lnTo>
                  <a:pt x="694" y="629"/>
                </a:lnTo>
                <a:lnTo>
                  <a:pt x="639" y="698"/>
                </a:lnTo>
                <a:lnTo>
                  <a:pt x="587" y="759"/>
                </a:lnTo>
                <a:lnTo>
                  <a:pt x="537" y="825"/>
                </a:lnTo>
                <a:lnTo>
                  <a:pt x="497" y="893"/>
                </a:lnTo>
                <a:lnTo>
                  <a:pt x="462" y="947"/>
                </a:lnTo>
                <a:lnTo>
                  <a:pt x="437" y="1013"/>
                </a:lnTo>
                <a:lnTo>
                  <a:pt x="0" y="929"/>
                </a:lnTo>
                <a:lnTo>
                  <a:pt x="70" y="973"/>
                </a:lnTo>
                <a:lnTo>
                  <a:pt x="122" y="1013"/>
                </a:lnTo>
                <a:lnTo>
                  <a:pt x="185" y="1052"/>
                </a:lnTo>
                <a:lnTo>
                  <a:pt x="232" y="1092"/>
                </a:lnTo>
                <a:lnTo>
                  <a:pt x="275" y="1128"/>
                </a:lnTo>
                <a:lnTo>
                  <a:pt x="312" y="1157"/>
                </a:lnTo>
                <a:lnTo>
                  <a:pt x="349" y="1201"/>
                </a:lnTo>
                <a:lnTo>
                  <a:pt x="384" y="1240"/>
                </a:lnTo>
                <a:lnTo>
                  <a:pt x="424" y="1284"/>
                </a:lnTo>
                <a:lnTo>
                  <a:pt x="467" y="1338"/>
                </a:lnTo>
                <a:lnTo>
                  <a:pt x="512" y="1392"/>
                </a:lnTo>
                <a:lnTo>
                  <a:pt x="549" y="1447"/>
                </a:lnTo>
                <a:lnTo>
                  <a:pt x="589" y="1504"/>
                </a:lnTo>
                <a:lnTo>
                  <a:pt x="619" y="1555"/>
                </a:lnTo>
                <a:lnTo>
                  <a:pt x="654" y="1537"/>
                </a:lnTo>
                <a:lnTo>
                  <a:pt x="687" y="1508"/>
                </a:lnTo>
                <a:lnTo>
                  <a:pt x="724" y="1486"/>
                </a:lnTo>
                <a:lnTo>
                  <a:pt x="766" y="1457"/>
                </a:lnTo>
                <a:lnTo>
                  <a:pt x="809" y="1432"/>
                </a:lnTo>
                <a:lnTo>
                  <a:pt x="849" y="1410"/>
                </a:lnTo>
                <a:lnTo>
                  <a:pt x="889" y="1396"/>
                </a:lnTo>
                <a:lnTo>
                  <a:pt x="931" y="1374"/>
                </a:lnTo>
                <a:lnTo>
                  <a:pt x="979" y="1356"/>
                </a:lnTo>
                <a:lnTo>
                  <a:pt x="1026" y="1338"/>
                </a:lnTo>
                <a:lnTo>
                  <a:pt x="1071" y="1320"/>
                </a:lnTo>
                <a:lnTo>
                  <a:pt x="1113" y="1305"/>
                </a:lnTo>
                <a:lnTo>
                  <a:pt x="1158" y="1291"/>
                </a:lnTo>
                <a:lnTo>
                  <a:pt x="1203" y="1277"/>
                </a:lnTo>
                <a:lnTo>
                  <a:pt x="1243" y="1266"/>
                </a:lnTo>
                <a:lnTo>
                  <a:pt x="1293" y="1248"/>
                </a:lnTo>
                <a:lnTo>
                  <a:pt x="1356" y="1237"/>
                </a:lnTo>
                <a:lnTo>
                  <a:pt x="909" y="1117"/>
                </a:lnTo>
                <a:lnTo>
                  <a:pt x="939" y="1027"/>
                </a:lnTo>
                <a:lnTo>
                  <a:pt x="974" y="962"/>
                </a:lnTo>
                <a:lnTo>
                  <a:pt x="1038" y="835"/>
                </a:lnTo>
                <a:lnTo>
                  <a:pt x="1076" y="774"/>
                </a:lnTo>
                <a:lnTo>
                  <a:pt x="1113" y="720"/>
                </a:lnTo>
                <a:lnTo>
                  <a:pt x="1181" y="622"/>
                </a:lnTo>
                <a:lnTo>
                  <a:pt x="1221" y="568"/>
                </a:lnTo>
                <a:lnTo>
                  <a:pt x="1271" y="499"/>
                </a:lnTo>
                <a:lnTo>
                  <a:pt x="1316" y="448"/>
                </a:lnTo>
                <a:lnTo>
                  <a:pt x="1353" y="401"/>
                </a:lnTo>
                <a:lnTo>
                  <a:pt x="1390" y="358"/>
                </a:lnTo>
                <a:lnTo>
                  <a:pt x="1435" y="311"/>
                </a:lnTo>
                <a:lnTo>
                  <a:pt x="1483" y="268"/>
                </a:lnTo>
                <a:lnTo>
                  <a:pt x="1533" y="231"/>
                </a:lnTo>
                <a:lnTo>
                  <a:pt x="1580" y="192"/>
                </a:lnTo>
                <a:lnTo>
                  <a:pt x="1640" y="159"/>
                </a:lnTo>
                <a:lnTo>
                  <a:pt x="1698" y="130"/>
                </a:lnTo>
                <a:lnTo>
                  <a:pt x="1760" y="108"/>
                </a:lnTo>
                <a:lnTo>
                  <a:pt x="1820" y="83"/>
                </a:lnTo>
                <a:lnTo>
                  <a:pt x="1885" y="61"/>
                </a:lnTo>
                <a:lnTo>
                  <a:pt x="1952" y="43"/>
                </a:lnTo>
                <a:lnTo>
                  <a:pt x="2062" y="11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" name="Freeform 6"/>
          <p:cNvSpPr>
            <a:spLocks/>
          </p:cNvSpPr>
          <p:nvPr/>
        </p:nvSpPr>
        <p:spPr bwMode="gray">
          <a:xfrm>
            <a:off x="2673281" y="2275484"/>
            <a:ext cx="1630125" cy="674196"/>
          </a:xfrm>
          <a:custGeom>
            <a:avLst/>
            <a:gdLst/>
            <a:ahLst/>
            <a:cxnLst>
              <a:cxn ang="0">
                <a:pos x="1945" y="1496"/>
              </a:cxn>
              <a:cxn ang="0">
                <a:pos x="1823" y="1496"/>
              </a:cxn>
              <a:cxn ang="0">
                <a:pos x="1695" y="1482"/>
              </a:cxn>
              <a:cxn ang="0">
                <a:pos x="1576" y="1456"/>
              </a:cxn>
              <a:cxn ang="0">
                <a:pos x="1438" y="1413"/>
              </a:cxn>
              <a:cxn ang="0">
                <a:pos x="1306" y="1355"/>
              </a:cxn>
              <a:cxn ang="0">
                <a:pos x="1169" y="1272"/>
              </a:cxn>
              <a:cxn ang="0">
                <a:pos x="1044" y="1185"/>
              </a:cxn>
              <a:cxn ang="0">
                <a:pos x="926" y="1099"/>
              </a:cxn>
              <a:cxn ang="0">
                <a:pos x="807" y="1001"/>
              </a:cxn>
              <a:cxn ang="0">
                <a:pos x="694" y="893"/>
              </a:cxn>
              <a:cxn ang="0">
                <a:pos x="584" y="770"/>
              </a:cxn>
              <a:cxn ang="0">
                <a:pos x="494" y="643"/>
              </a:cxn>
              <a:cxn ang="0">
                <a:pos x="434" y="528"/>
              </a:cxn>
              <a:cxn ang="0">
                <a:pos x="60" y="564"/>
              </a:cxn>
              <a:cxn ang="0">
                <a:pos x="187" y="484"/>
              </a:cxn>
              <a:cxn ang="0">
                <a:pos x="277" y="419"/>
              </a:cxn>
              <a:cxn ang="0">
                <a:pos x="352" y="351"/>
              </a:cxn>
              <a:cxn ang="0">
                <a:pos x="422" y="267"/>
              </a:cxn>
              <a:cxn ang="0">
                <a:pos x="507" y="159"/>
              </a:cxn>
              <a:cxn ang="0">
                <a:pos x="587" y="54"/>
              </a:cxn>
              <a:cxn ang="0">
                <a:pos x="652" y="22"/>
              </a:cxn>
              <a:cxn ang="0">
                <a:pos x="722" y="72"/>
              </a:cxn>
              <a:cxn ang="0">
                <a:pos x="809" y="123"/>
              </a:cxn>
              <a:cxn ang="0">
                <a:pos x="886" y="159"/>
              </a:cxn>
              <a:cxn ang="0">
                <a:pos x="979" y="195"/>
              </a:cxn>
              <a:cxn ang="0">
                <a:pos x="1069" y="231"/>
              </a:cxn>
              <a:cxn ang="0">
                <a:pos x="1159" y="257"/>
              </a:cxn>
              <a:cxn ang="0">
                <a:pos x="1243" y="285"/>
              </a:cxn>
              <a:cxn ang="0">
                <a:pos x="1358" y="311"/>
              </a:cxn>
              <a:cxn ang="0">
                <a:pos x="936" y="510"/>
              </a:cxn>
              <a:cxn ang="0">
                <a:pos x="1036" y="697"/>
              </a:cxn>
              <a:cxn ang="0">
                <a:pos x="1111" y="806"/>
              </a:cxn>
              <a:cxn ang="0">
                <a:pos x="1221" y="954"/>
              </a:cxn>
              <a:cxn ang="0">
                <a:pos x="1313" y="1066"/>
              </a:cxn>
              <a:cxn ang="0">
                <a:pos x="1388" y="1153"/>
              </a:cxn>
              <a:cxn ang="0">
                <a:pos x="1483" y="1239"/>
              </a:cxn>
              <a:cxn ang="0">
                <a:pos x="1581" y="1312"/>
              </a:cxn>
              <a:cxn ang="0">
                <a:pos x="1695" y="1370"/>
              </a:cxn>
              <a:cxn ang="0">
                <a:pos x="1820" y="1413"/>
              </a:cxn>
              <a:cxn ang="0">
                <a:pos x="1950" y="1453"/>
              </a:cxn>
            </a:cxnLst>
            <a:rect l="0" t="0" r="r" b="b"/>
            <a:pathLst>
              <a:path w="2061" h="1497">
                <a:moveTo>
                  <a:pt x="2060" y="1482"/>
                </a:moveTo>
                <a:lnTo>
                  <a:pt x="1945" y="1496"/>
                </a:lnTo>
                <a:lnTo>
                  <a:pt x="1890" y="1496"/>
                </a:lnTo>
                <a:lnTo>
                  <a:pt x="1823" y="1496"/>
                </a:lnTo>
                <a:lnTo>
                  <a:pt x="1760" y="1489"/>
                </a:lnTo>
                <a:lnTo>
                  <a:pt x="1695" y="1482"/>
                </a:lnTo>
                <a:lnTo>
                  <a:pt x="1633" y="1471"/>
                </a:lnTo>
                <a:lnTo>
                  <a:pt x="1576" y="1456"/>
                </a:lnTo>
                <a:lnTo>
                  <a:pt x="1513" y="1442"/>
                </a:lnTo>
                <a:lnTo>
                  <a:pt x="1438" y="1413"/>
                </a:lnTo>
                <a:lnTo>
                  <a:pt x="1371" y="1380"/>
                </a:lnTo>
                <a:lnTo>
                  <a:pt x="1306" y="1355"/>
                </a:lnTo>
                <a:lnTo>
                  <a:pt x="1236" y="1315"/>
                </a:lnTo>
                <a:lnTo>
                  <a:pt x="1169" y="1272"/>
                </a:lnTo>
                <a:lnTo>
                  <a:pt x="1101" y="1229"/>
                </a:lnTo>
                <a:lnTo>
                  <a:pt x="1044" y="1185"/>
                </a:lnTo>
                <a:lnTo>
                  <a:pt x="981" y="1142"/>
                </a:lnTo>
                <a:lnTo>
                  <a:pt x="926" y="1099"/>
                </a:lnTo>
                <a:lnTo>
                  <a:pt x="866" y="1052"/>
                </a:lnTo>
                <a:lnTo>
                  <a:pt x="807" y="1001"/>
                </a:lnTo>
                <a:lnTo>
                  <a:pt x="747" y="943"/>
                </a:lnTo>
                <a:lnTo>
                  <a:pt x="694" y="893"/>
                </a:lnTo>
                <a:lnTo>
                  <a:pt x="637" y="827"/>
                </a:lnTo>
                <a:lnTo>
                  <a:pt x="584" y="770"/>
                </a:lnTo>
                <a:lnTo>
                  <a:pt x="537" y="708"/>
                </a:lnTo>
                <a:lnTo>
                  <a:pt x="494" y="643"/>
                </a:lnTo>
                <a:lnTo>
                  <a:pt x="462" y="585"/>
                </a:lnTo>
                <a:lnTo>
                  <a:pt x="434" y="528"/>
                </a:lnTo>
                <a:lnTo>
                  <a:pt x="0" y="611"/>
                </a:lnTo>
                <a:lnTo>
                  <a:pt x="60" y="564"/>
                </a:lnTo>
                <a:lnTo>
                  <a:pt x="132" y="520"/>
                </a:lnTo>
                <a:lnTo>
                  <a:pt x="187" y="484"/>
                </a:lnTo>
                <a:lnTo>
                  <a:pt x="232" y="455"/>
                </a:lnTo>
                <a:lnTo>
                  <a:pt x="277" y="419"/>
                </a:lnTo>
                <a:lnTo>
                  <a:pt x="315" y="387"/>
                </a:lnTo>
                <a:lnTo>
                  <a:pt x="352" y="351"/>
                </a:lnTo>
                <a:lnTo>
                  <a:pt x="385" y="307"/>
                </a:lnTo>
                <a:lnTo>
                  <a:pt x="422" y="267"/>
                </a:lnTo>
                <a:lnTo>
                  <a:pt x="464" y="213"/>
                </a:lnTo>
                <a:lnTo>
                  <a:pt x="507" y="159"/>
                </a:lnTo>
                <a:lnTo>
                  <a:pt x="544" y="112"/>
                </a:lnTo>
                <a:lnTo>
                  <a:pt x="587" y="54"/>
                </a:lnTo>
                <a:lnTo>
                  <a:pt x="619" y="0"/>
                </a:lnTo>
                <a:lnTo>
                  <a:pt x="652" y="22"/>
                </a:lnTo>
                <a:lnTo>
                  <a:pt x="687" y="51"/>
                </a:lnTo>
                <a:lnTo>
                  <a:pt x="722" y="72"/>
                </a:lnTo>
                <a:lnTo>
                  <a:pt x="764" y="98"/>
                </a:lnTo>
                <a:lnTo>
                  <a:pt x="809" y="123"/>
                </a:lnTo>
                <a:lnTo>
                  <a:pt x="849" y="145"/>
                </a:lnTo>
                <a:lnTo>
                  <a:pt x="886" y="159"/>
                </a:lnTo>
                <a:lnTo>
                  <a:pt x="931" y="181"/>
                </a:lnTo>
                <a:lnTo>
                  <a:pt x="979" y="195"/>
                </a:lnTo>
                <a:lnTo>
                  <a:pt x="1026" y="213"/>
                </a:lnTo>
                <a:lnTo>
                  <a:pt x="1069" y="231"/>
                </a:lnTo>
                <a:lnTo>
                  <a:pt x="1111" y="246"/>
                </a:lnTo>
                <a:lnTo>
                  <a:pt x="1159" y="257"/>
                </a:lnTo>
                <a:lnTo>
                  <a:pt x="1201" y="271"/>
                </a:lnTo>
                <a:lnTo>
                  <a:pt x="1243" y="285"/>
                </a:lnTo>
                <a:lnTo>
                  <a:pt x="1291" y="300"/>
                </a:lnTo>
                <a:lnTo>
                  <a:pt x="1358" y="311"/>
                </a:lnTo>
                <a:lnTo>
                  <a:pt x="906" y="423"/>
                </a:lnTo>
                <a:lnTo>
                  <a:pt x="936" y="510"/>
                </a:lnTo>
                <a:lnTo>
                  <a:pt x="974" y="575"/>
                </a:lnTo>
                <a:lnTo>
                  <a:pt x="1036" y="697"/>
                </a:lnTo>
                <a:lnTo>
                  <a:pt x="1074" y="752"/>
                </a:lnTo>
                <a:lnTo>
                  <a:pt x="1111" y="806"/>
                </a:lnTo>
                <a:lnTo>
                  <a:pt x="1179" y="900"/>
                </a:lnTo>
                <a:lnTo>
                  <a:pt x="1221" y="954"/>
                </a:lnTo>
                <a:lnTo>
                  <a:pt x="1268" y="1019"/>
                </a:lnTo>
                <a:lnTo>
                  <a:pt x="1313" y="1066"/>
                </a:lnTo>
                <a:lnTo>
                  <a:pt x="1351" y="1109"/>
                </a:lnTo>
                <a:lnTo>
                  <a:pt x="1388" y="1153"/>
                </a:lnTo>
                <a:lnTo>
                  <a:pt x="1433" y="1196"/>
                </a:lnTo>
                <a:lnTo>
                  <a:pt x="1483" y="1239"/>
                </a:lnTo>
                <a:lnTo>
                  <a:pt x="1531" y="1272"/>
                </a:lnTo>
                <a:lnTo>
                  <a:pt x="1581" y="1312"/>
                </a:lnTo>
                <a:lnTo>
                  <a:pt x="1641" y="1344"/>
                </a:lnTo>
                <a:lnTo>
                  <a:pt x="1695" y="1370"/>
                </a:lnTo>
                <a:lnTo>
                  <a:pt x="1760" y="1391"/>
                </a:lnTo>
                <a:lnTo>
                  <a:pt x="1820" y="1413"/>
                </a:lnTo>
                <a:lnTo>
                  <a:pt x="1883" y="1435"/>
                </a:lnTo>
                <a:lnTo>
                  <a:pt x="1950" y="1453"/>
                </a:lnTo>
                <a:lnTo>
                  <a:pt x="2060" y="1482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gray">
          <a:xfrm>
            <a:off x="3792191" y="2636756"/>
            <a:ext cx="2238496" cy="1293330"/>
          </a:xfrm>
          <a:prstGeom prst="octagon">
            <a:avLst>
              <a:gd name="adj" fmla="val 29287"/>
            </a:avLst>
          </a:prstGeom>
          <a:solidFill>
            <a:srgbClr val="FFC000"/>
          </a:solidFill>
          <a:ln w="38100" cmpd="dbl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gray">
          <a:xfrm>
            <a:off x="696684" y="870861"/>
            <a:ext cx="3506376" cy="1269403"/>
          </a:xfrm>
          <a:prstGeom prst="roundRect">
            <a:avLst>
              <a:gd name="adj" fmla="val 14150"/>
            </a:avLst>
          </a:prstGeom>
          <a:solidFill>
            <a:srgbClr val="9EBF27"/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111125" tIns="55563" rIns="111125" bIns="5556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3805" y="1024811"/>
            <a:ext cx="3222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/>
              <a:t>VBA</a:t>
            </a:r>
            <a:r>
              <a:rPr lang="zh-CN" altLang="zh-CN" sz="2000" dirty="0"/>
              <a:t>代码和</a:t>
            </a:r>
            <a:r>
              <a:rPr lang="en-US" altLang="zh-CN" sz="2000" dirty="0"/>
              <a:t>VBA</a:t>
            </a:r>
            <a:r>
              <a:rPr lang="zh-CN" altLang="zh-CN" sz="2000" dirty="0"/>
              <a:t>代码中的任何引用，以及任何不安全的表达式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74856" y="3005294"/>
            <a:ext cx="180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/>
              <a:t>禁用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gray">
          <a:xfrm>
            <a:off x="5370519" y="891079"/>
            <a:ext cx="3506376" cy="1269403"/>
          </a:xfrm>
          <a:prstGeom prst="roundRect">
            <a:avLst>
              <a:gd name="adj" fmla="val 14150"/>
            </a:avLst>
          </a:prstGeom>
          <a:solidFill>
            <a:srgbClr val="9EBF27"/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111125" tIns="55563" rIns="111125" bIns="5556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67640" y="1214352"/>
            <a:ext cx="3222170" cy="49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所有宏中的不安全</a:t>
            </a:r>
            <a:r>
              <a:rPr lang="zh-CN" altLang="zh-CN" sz="2000" dirty="0" smtClean="0"/>
              <a:t>操作</a:t>
            </a:r>
            <a:endParaRPr lang="zh-CN" altLang="zh-CN" sz="2000" dirty="0"/>
          </a:p>
        </p:txBody>
      </p:sp>
      <p:sp>
        <p:nvSpPr>
          <p:cNvPr id="37" name="AutoShape 8"/>
          <p:cNvSpPr>
            <a:spLocks noChangeArrowheads="1"/>
          </p:cNvSpPr>
          <p:nvPr/>
        </p:nvSpPr>
        <p:spPr bwMode="gray">
          <a:xfrm>
            <a:off x="792934" y="4305879"/>
            <a:ext cx="3506376" cy="1269403"/>
          </a:xfrm>
          <a:prstGeom prst="roundRect">
            <a:avLst>
              <a:gd name="adj" fmla="val 14150"/>
            </a:avLst>
          </a:prstGeom>
          <a:solidFill>
            <a:srgbClr val="9EBF27"/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111125" tIns="55563" rIns="111125" bIns="5556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3805" y="4629152"/>
            <a:ext cx="322217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动作查询</a:t>
            </a: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gray">
          <a:xfrm>
            <a:off x="5392293" y="4301031"/>
            <a:ext cx="3506376" cy="1269403"/>
          </a:xfrm>
          <a:prstGeom prst="roundRect">
            <a:avLst>
              <a:gd name="adj" fmla="val 14150"/>
            </a:avLst>
          </a:prstGeom>
          <a:solidFill>
            <a:srgbClr val="9EBF27"/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111125" tIns="55563" rIns="111125" bIns="5556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45872" y="4624304"/>
            <a:ext cx="322217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ActiveX </a:t>
            </a:r>
            <a:r>
              <a:rPr lang="zh-CN" altLang="zh-CN" sz="2000" dirty="0"/>
              <a:t>控件</a:t>
            </a:r>
          </a:p>
        </p:txBody>
      </p:sp>
    </p:spTree>
    <p:extLst>
      <p:ext uri="{BB962C8B-B14F-4D97-AF65-F5344CB8AC3E}">
        <p14:creationId xmlns:p14="http://schemas.microsoft.com/office/powerpoint/2010/main" val="235609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1010308" y="328746"/>
            <a:ext cx="7395754" cy="64661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en-US" altLang="zh-CN" sz="2800" dirty="0"/>
              <a:t>2. </a:t>
            </a:r>
            <a:r>
              <a:rPr lang="zh-CN" altLang="zh-CN" sz="2800" dirty="0"/>
              <a:t>信任</a:t>
            </a:r>
            <a:r>
              <a:rPr lang="zh-CN" altLang="zh-CN" sz="2800" dirty="0" smtClean="0"/>
              <a:t>中心置</a:t>
            </a:r>
            <a:endParaRPr lang="zh-CN" altLang="zh-CN" sz="2800" dirty="0"/>
          </a:p>
          <a:p>
            <a:pPr algn="l">
              <a:lnSpc>
                <a:spcPct val="150000"/>
              </a:lnSpc>
            </a:pPr>
            <a:endParaRPr lang="zh-CN" altLang="zh-CN" sz="2800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1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03615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12</a:t>
            </a:fld>
            <a:endParaRPr lang="en-US" altLang="zh-CN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098852"/>
              </p:ext>
            </p:extLst>
          </p:nvPr>
        </p:nvGraphicFramePr>
        <p:xfrm>
          <a:off x="571613" y="1561546"/>
          <a:ext cx="8273143" cy="4517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5279"/>
                <a:gridCol w="5236685"/>
                <a:gridCol w="1451179"/>
              </a:tblGrid>
              <a:tr h="331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项目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内容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备注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受信任的发布者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生成所信任的代码项目发布者的列表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这些设置用于指定安全内容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7782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受信任位置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指定计算机上用来放置来自可靠来源的受信任文件的</a:t>
                      </a:r>
                      <a:r>
                        <a:rPr lang="zh-CN" sz="1600" kern="100" dirty="0" smtClean="0">
                          <a:effectLst/>
                        </a:rPr>
                        <a:t>文件夹</a:t>
                      </a:r>
                      <a:r>
                        <a:rPr lang="zh-CN" altLang="en-US" sz="1600" kern="100" dirty="0" smtClean="0">
                          <a:effectLst/>
                        </a:rPr>
                        <a:t>。</a:t>
                      </a:r>
                      <a:r>
                        <a:rPr lang="zh-CN" sz="1600" kern="100" dirty="0" smtClean="0">
                          <a:effectLst/>
                        </a:rPr>
                        <a:t>默认</a:t>
                      </a:r>
                      <a:r>
                        <a:rPr lang="zh-CN" sz="1600" kern="100" dirty="0">
                          <a:effectLst/>
                        </a:rPr>
                        <a:t>位置：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C:\Program Files\Microsoft Office\Office14\ACCWIZ</a:t>
                      </a:r>
                      <a:r>
                        <a:rPr lang="en-US" sz="1600" kern="100" dirty="0" smtClean="0">
                          <a:effectLst/>
                        </a:rPr>
                        <a:t>\</a:t>
                      </a:r>
                      <a:endParaRPr lang="zh-CN" sz="16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59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受信任的文档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管理文档的活动内容的交互方式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加载项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选择是否要求受信任发布者签署应用程序加载项，或者是否禁用加载项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这些设置用于控制高风险内容（例如：加载项、</a:t>
                      </a:r>
                      <a:r>
                        <a:rPr lang="en-US" sz="1600" kern="100" dirty="0">
                          <a:effectLst/>
                        </a:rPr>
                        <a:t>ActiveX </a:t>
                      </a:r>
                      <a:r>
                        <a:rPr lang="zh-CN" sz="1600" kern="100" dirty="0">
                          <a:effectLst/>
                        </a:rPr>
                        <a:t>控件和宏）的行为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170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ActiveX </a:t>
                      </a:r>
                      <a:r>
                        <a:rPr lang="zh-CN" sz="1600" kern="100" dirty="0">
                          <a:effectLst/>
                        </a:rPr>
                        <a:t>设置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管理</a:t>
                      </a:r>
                      <a:r>
                        <a:rPr lang="en-US" sz="1600" kern="100" dirty="0">
                          <a:effectLst/>
                        </a:rPr>
                        <a:t>ActiveX </a:t>
                      </a:r>
                      <a:r>
                        <a:rPr lang="zh-CN" sz="1600" kern="100" dirty="0">
                          <a:effectLst/>
                        </a:rPr>
                        <a:t>控件的安全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883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宏设置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启用或禁用宏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0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DEP</a:t>
                      </a:r>
                      <a:r>
                        <a:rPr lang="zh-CN" sz="1600" kern="100" dirty="0">
                          <a:effectLst/>
                        </a:rPr>
                        <a:t>设置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是</a:t>
                      </a:r>
                      <a:r>
                        <a:rPr 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否启用数据执行保护模式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92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消息栏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显示或隐藏消息栏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这些设置用于控制通知行为和应用程序处理个人信息的方式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680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个人信息选项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做出相应的选择，确定隐私级别、获取和改进联机帮助，客户体验改善计划等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AutoShape 34"/>
          <p:cNvSpPr>
            <a:spLocks noChangeArrowheads="1"/>
          </p:cNvSpPr>
          <p:nvPr/>
        </p:nvSpPr>
        <p:spPr bwMode="gray">
          <a:xfrm>
            <a:off x="1010308" y="1000380"/>
            <a:ext cx="7395754" cy="47570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ctr" anchorCtr="0"/>
          <a:lstStyle/>
          <a:p>
            <a:pPr algn="l">
              <a:lnSpc>
                <a:spcPct val="150000"/>
              </a:lnSpc>
            </a:pPr>
            <a:r>
              <a:rPr lang="zh-CN" altLang="zh-CN" sz="2400" dirty="0" smtClean="0"/>
              <a:t>设置</a:t>
            </a:r>
            <a:r>
              <a:rPr lang="zh-CN" altLang="zh-CN" sz="2400" dirty="0"/>
              <a:t>安全</a:t>
            </a:r>
            <a:r>
              <a:rPr lang="zh-CN" altLang="zh-CN" sz="2400" dirty="0" smtClean="0"/>
              <a:t>项目</a:t>
            </a:r>
            <a:endParaRPr lang="zh-CN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6129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345" y="1990515"/>
            <a:ext cx="2354586" cy="34594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1010308" y="352182"/>
            <a:ext cx="7395754" cy="46168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2400" dirty="0"/>
              <a:t>例</a:t>
            </a:r>
            <a:r>
              <a:rPr lang="en-US" altLang="zh-CN" sz="2400" dirty="0"/>
              <a:t>11. 2</a:t>
            </a:r>
            <a:r>
              <a:rPr lang="zh-CN" altLang="zh-CN" sz="2400" dirty="0"/>
              <a:t>：说明如何对信任中心选项的内容进行</a:t>
            </a:r>
            <a:r>
              <a:rPr lang="zh-CN" altLang="zh-CN" sz="2400" dirty="0" smtClean="0"/>
              <a:t>设置</a:t>
            </a:r>
            <a:endParaRPr lang="en-US" altLang="zh-CN" sz="2400" dirty="0" smtClean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46" name="AutoShape 34"/>
          <p:cNvSpPr>
            <a:spLocks noChangeArrowheads="1"/>
          </p:cNvSpPr>
          <p:nvPr/>
        </p:nvSpPr>
        <p:spPr bwMode="gray">
          <a:xfrm>
            <a:off x="1328037" y="833717"/>
            <a:ext cx="6660303" cy="59167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/>
              <a:t>）打开数据库</a:t>
            </a:r>
            <a:endParaRPr lang="en-US" altLang="zh-CN" sz="2000" dirty="0" smtClean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13</a:t>
            </a:fld>
            <a:endParaRPr lang="en-US" altLang="zh-CN" dirty="0"/>
          </a:p>
        </p:txBody>
      </p:sp>
      <p:sp>
        <p:nvSpPr>
          <p:cNvPr id="9" name="AutoShape 34"/>
          <p:cNvSpPr>
            <a:spLocks noChangeArrowheads="1"/>
          </p:cNvSpPr>
          <p:nvPr/>
        </p:nvSpPr>
        <p:spPr bwMode="gray">
          <a:xfrm>
            <a:off x="1325780" y="1308078"/>
            <a:ext cx="6660303" cy="59167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）使用“选项”命令</a:t>
            </a:r>
            <a:endParaRPr lang="en-US" altLang="zh-CN" sz="2000" dirty="0" smtClean="0"/>
          </a:p>
        </p:txBody>
      </p:sp>
      <p:sp>
        <p:nvSpPr>
          <p:cNvPr id="5" name="圆角矩形 4"/>
          <p:cNvSpPr/>
          <p:nvPr/>
        </p:nvSpPr>
        <p:spPr bwMode="auto">
          <a:xfrm>
            <a:off x="2540043" y="4764823"/>
            <a:ext cx="721772" cy="274320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89" y="1870488"/>
            <a:ext cx="6207859" cy="4428307"/>
          </a:xfrm>
          <a:prstGeom prst="rect">
            <a:avLst/>
          </a:prstGeom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46" name="AutoShape 34"/>
          <p:cNvSpPr>
            <a:spLocks noChangeArrowheads="1"/>
          </p:cNvSpPr>
          <p:nvPr/>
        </p:nvSpPr>
        <p:spPr bwMode="gray">
          <a:xfrm>
            <a:off x="1328036" y="337328"/>
            <a:ext cx="6660303" cy="59167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（</a:t>
            </a:r>
            <a:r>
              <a:rPr lang="en-US" altLang="zh-CN" sz="2000" dirty="0"/>
              <a:t>3</a:t>
            </a:r>
            <a:r>
              <a:rPr lang="zh-CN" altLang="zh-CN" sz="2000" dirty="0"/>
              <a:t>）使用信任中心</a:t>
            </a:r>
            <a:endParaRPr lang="en-US" altLang="zh-CN" sz="2000" dirty="0" smtClean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14</a:t>
            </a:fld>
            <a:endParaRPr lang="en-US" altLang="zh-CN" dirty="0"/>
          </a:p>
        </p:txBody>
      </p:sp>
      <p:sp>
        <p:nvSpPr>
          <p:cNvPr id="2" name="圆角矩形 1"/>
          <p:cNvSpPr/>
          <p:nvPr/>
        </p:nvSpPr>
        <p:spPr bwMode="auto">
          <a:xfrm>
            <a:off x="6582051" y="4503140"/>
            <a:ext cx="1021905" cy="252000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1" name="AutoShape 34"/>
          <p:cNvSpPr>
            <a:spLocks noChangeArrowheads="1"/>
          </p:cNvSpPr>
          <p:nvPr/>
        </p:nvSpPr>
        <p:spPr bwMode="gray">
          <a:xfrm>
            <a:off x="1344706" y="766867"/>
            <a:ext cx="6660303" cy="59167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（</a:t>
            </a:r>
            <a:r>
              <a:rPr lang="en-US" altLang="zh-CN" sz="2000" dirty="0"/>
              <a:t>4</a:t>
            </a:r>
            <a:r>
              <a:rPr lang="zh-CN" altLang="zh-CN" sz="2000" dirty="0"/>
              <a:t>）设置受信任位置</a:t>
            </a:r>
            <a:endParaRPr lang="en-US" altLang="zh-CN" sz="2000" dirty="0" smtClean="0"/>
          </a:p>
        </p:txBody>
      </p:sp>
      <p:pic>
        <p:nvPicPr>
          <p:cNvPr id="12" name="图片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88" y="633163"/>
            <a:ext cx="4761525" cy="3578841"/>
          </a:xfrm>
          <a:prstGeom prst="rect">
            <a:avLst/>
          </a:prstGeom>
        </p:spPr>
      </p:pic>
      <p:sp>
        <p:nvSpPr>
          <p:cNvPr id="13" name="AutoShape 576"/>
          <p:cNvSpPr>
            <a:spLocks noChangeArrowheads="1"/>
          </p:cNvSpPr>
          <p:nvPr/>
        </p:nvSpPr>
        <p:spPr bwMode="auto">
          <a:xfrm>
            <a:off x="6834797" y="5401752"/>
            <a:ext cx="496071" cy="21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ctr" anchorCtr="1" upright="1"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zh-CN" sz="1200" b="0" kern="100">
                <a:effectLst/>
                <a:latin typeface="Times New Roman"/>
                <a:ea typeface="宋体"/>
                <a:cs typeface="宋体"/>
              </a:rPr>
              <a:t>单击</a:t>
            </a:r>
          </a:p>
        </p:txBody>
      </p:sp>
      <p:cxnSp>
        <p:nvCxnSpPr>
          <p:cNvPr id="15" name="直接箭头连接符 14"/>
          <p:cNvCxnSpPr/>
          <p:nvPr/>
        </p:nvCxnSpPr>
        <p:spPr bwMode="auto">
          <a:xfrm flipH="1" flipV="1">
            <a:off x="6923864" y="4756503"/>
            <a:ext cx="158970" cy="645250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接箭头连接符 18"/>
          <p:cNvCxnSpPr/>
          <p:nvPr/>
        </p:nvCxnSpPr>
        <p:spPr bwMode="auto">
          <a:xfrm flipV="1">
            <a:off x="6923864" y="4212004"/>
            <a:ext cx="169139" cy="294337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圆角矩形 25"/>
          <p:cNvSpPr/>
          <p:nvPr/>
        </p:nvSpPr>
        <p:spPr bwMode="auto">
          <a:xfrm>
            <a:off x="4296177" y="1021746"/>
            <a:ext cx="640081" cy="144000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9" name="AutoShape 576"/>
          <p:cNvSpPr>
            <a:spLocks noChangeArrowheads="1"/>
          </p:cNvSpPr>
          <p:nvPr/>
        </p:nvSpPr>
        <p:spPr bwMode="auto">
          <a:xfrm>
            <a:off x="5300339" y="1615762"/>
            <a:ext cx="496071" cy="21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ctr" anchorCtr="1" upright="1"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zh-CN" sz="1200" b="0" kern="100">
                <a:effectLst/>
                <a:latin typeface="Times New Roman"/>
                <a:ea typeface="宋体"/>
                <a:cs typeface="宋体"/>
              </a:rPr>
              <a:t>单击</a:t>
            </a:r>
          </a:p>
        </p:txBody>
      </p:sp>
      <p:cxnSp>
        <p:nvCxnSpPr>
          <p:cNvPr id="30" name="直接箭头连接符 29"/>
          <p:cNvCxnSpPr/>
          <p:nvPr/>
        </p:nvCxnSpPr>
        <p:spPr bwMode="auto">
          <a:xfrm flipH="1" flipV="1">
            <a:off x="4936258" y="1165746"/>
            <a:ext cx="561614" cy="450016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图片 3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5" y="2095383"/>
            <a:ext cx="4761525" cy="3561095"/>
          </a:xfrm>
          <a:prstGeom prst="rect">
            <a:avLst/>
          </a:prstGeom>
        </p:spPr>
      </p:pic>
      <p:cxnSp>
        <p:nvCxnSpPr>
          <p:cNvPr id="34" name="直接箭头连接符 33"/>
          <p:cNvCxnSpPr>
            <a:stCxn id="26" idx="1"/>
          </p:cNvCxnSpPr>
          <p:nvPr/>
        </p:nvCxnSpPr>
        <p:spPr bwMode="auto">
          <a:xfrm flipH="1">
            <a:off x="2465075" y="1093746"/>
            <a:ext cx="1831102" cy="1001637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圆角矩形 36"/>
          <p:cNvSpPr/>
          <p:nvPr/>
        </p:nvSpPr>
        <p:spPr bwMode="auto">
          <a:xfrm>
            <a:off x="1763891" y="2808515"/>
            <a:ext cx="2937092" cy="324000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4588240" y="5373972"/>
            <a:ext cx="524399" cy="208265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0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1" grpId="0"/>
      <p:bldP spid="13" grpId="0" animBg="1"/>
      <p:bldP spid="26" grpId="0" animBg="1"/>
      <p:bldP spid="29" grpId="0" animBg="1"/>
      <p:bldP spid="37" grpId="0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46" name="AutoShape 34"/>
          <p:cNvSpPr>
            <a:spLocks noChangeArrowheads="1"/>
          </p:cNvSpPr>
          <p:nvPr/>
        </p:nvSpPr>
        <p:spPr bwMode="gray">
          <a:xfrm>
            <a:off x="1328037" y="833717"/>
            <a:ext cx="6660303" cy="59167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（</a:t>
            </a:r>
            <a:r>
              <a:rPr lang="en-US" altLang="zh-CN" sz="2000" dirty="0"/>
              <a:t>5</a:t>
            </a:r>
            <a:r>
              <a:rPr lang="zh-CN" altLang="zh-CN" sz="2000" dirty="0"/>
              <a:t>）其他设置</a:t>
            </a:r>
            <a:endParaRPr lang="en-US" altLang="zh-CN" sz="2000" dirty="0" smtClean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15</a:t>
            </a:fld>
            <a:endParaRPr lang="en-US" altLang="zh-CN" dirty="0"/>
          </a:p>
        </p:txBody>
      </p:sp>
      <p:sp>
        <p:nvSpPr>
          <p:cNvPr id="10" name="AutoShape 34"/>
          <p:cNvSpPr>
            <a:spLocks noChangeArrowheads="1"/>
          </p:cNvSpPr>
          <p:nvPr/>
        </p:nvSpPr>
        <p:spPr bwMode="gray">
          <a:xfrm>
            <a:off x="1341099" y="1288355"/>
            <a:ext cx="6660303" cy="59167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可以使用“信任中心”对话框左部的选项，逐个</a:t>
            </a:r>
            <a:r>
              <a:rPr lang="zh-CN" altLang="zh-CN" sz="2000" dirty="0" smtClean="0"/>
              <a:t>设置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pPr marL="800100" lvl="1" indent="-3429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zh-CN" altLang="zh-CN" sz="2000" dirty="0" smtClean="0"/>
              <a:t>受</a:t>
            </a:r>
            <a:r>
              <a:rPr lang="zh-CN" altLang="zh-CN" sz="2000" dirty="0"/>
              <a:t>信任的</a:t>
            </a:r>
            <a:r>
              <a:rPr lang="zh-CN" altLang="zh-CN" sz="2000" dirty="0" smtClean="0"/>
              <a:t>文档</a:t>
            </a:r>
            <a:endParaRPr lang="en-US" altLang="zh-CN" sz="2000" dirty="0" smtClean="0"/>
          </a:p>
          <a:p>
            <a:pPr marL="800100" lvl="1" indent="-3429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zh-CN" altLang="zh-CN" sz="2000" dirty="0" smtClean="0"/>
              <a:t>加载项</a:t>
            </a:r>
            <a:endParaRPr lang="en-US" altLang="zh-CN" sz="2000" dirty="0" smtClean="0"/>
          </a:p>
          <a:p>
            <a:pPr marL="800100" lvl="1" indent="-3429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en-US" altLang="zh-CN" sz="2000" dirty="0" smtClean="0"/>
              <a:t>ActiveX</a:t>
            </a:r>
            <a:r>
              <a:rPr lang="zh-CN" altLang="zh-CN" sz="2000" dirty="0" smtClean="0"/>
              <a:t>设置</a:t>
            </a:r>
            <a:endParaRPr lang="en-US" altLang="zh-CN" sz="2000" dirty="0" smtClean="0"/>
          </a:p>
          <a:p>
            <a:pPr marL="800100" lvl="1" indent="-3429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zh-CN" altLang="zh-CN" sz="2000" dirty="0" smtClean="0"/>
              <a:t>宏设置</a:t>
            </a:r>
            <a:endParaRPr lang="en-US" altLang="zh-CN" sz="2000" dirty="0" smtClean="0"/>
          </a:p>
          <a:p>
            <a:pPr marL="800100" lvl="1" indent="-3429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zh-CN" altLang="zh-CN" sz="2000" dirty="0" smtClean="0"/>
              <a:t>消息栏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288730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重要提示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505006" name="Rectangle 174"/>
          <p:cNvSpPr>
            <a:spLocks noChangeArrowheads="1"/>
          </p:cNvSpPr>
          <p:nvPr/>
        </p:nvSpPr>
        <p:spPr bwMode="gray">
          <a:xfrm>
            <a:off x="1748407" y="2457281"/>
            <a:ext cx="6377284" cy="20919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5010" name="Rectangle 178"/>
          <p:cNvSpPr>
            <a:spLocks noChangeArrowheads="1"/>
          </p:cNvSpPr>
          <p:nvPr/>
        </p:nvSpPr>
        <p:spPr bwMode="white">
          <a:xfrm>
            <a:off x="1879559" y="2610245"/>
            <a:ext cx="597121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 smtClean="0"/>
              <a:t>        </a:t>
            </a:r>
            <a:r>
              <a:rPr lang="zh-CN" altLang="zh-CN" sz="2000" dirty="0" smtClean="0"/>
              <a:t>修改</a:t>
            </a:r>
            <a:r>
              <a:rPr lang="zh-CN" altLang="zh-CN" sz="2000" dirty="0"/>
              <a:t>信任中心设置，会降低或提高计算机、数据、网络数据以及网络中其他计算机的安全性，因此，应在充分考虑和评估风险后，再对</a:t>
            </a:r>
            <a:r>
              <a:rPr lang="zh-CN" altLang="zh-CN" sz="2000" dirty="0" smtClean="0"/>
              <a:t>信</a:t>
            </a:r>
            <a:r>
              <a:rPr lang="zh-CN" altLang="en-US" sz="2000" dirty="0" smtClean="0"/>
              <a:t>任</a:t>
            </a:r>
            <a:r>
              <a:rPr lang="zh-CN" altLang="zh-CN" sz="2000" dirty="0" smtClean="0"/>
              <a:t>中心</a:t>
            </a:r>
            <a:r>
              <a:rPr lang="zh-CN" altLang="zh-CN" sz="2000" dirty="0"/>
              <a:t>设置进行</a:t>
            </a:r>
            <a:r>
              <a:rPr lang="zh-CN" altLang="zh-CN" sz="2000" dirty="0" smtClean="0"/>
              <a:t>修改</a:t>
            </a:r>
            <a:r>
              <a:rPr lang="zh-CN" altLang="en-US" sz="2000" dirty="0" smtClean="0"/>
              <a:t>。</a:t>
            </a:r>
            <a:endParaRPr lang="en-US" altLang="zh-CN" sz="2000" b="0" dirty="0">
              <a:ea typeface="宋体" charset="-122"/>
            </a:endParaRPr>
          </a:p>
        </p:txBody>
      </p:sp>
      <p:sp>
        <p:nvSpPr>
          <p:cNvPr id="505023" name="Rectangle 191"/>
          <p:cNvSpPr>
            <a:spLocks noChangeArrowheads="1"/>
          </p:cNvSpPr>
          <p:nvPr/>
        </p:nvSpPr>
        <p:spPr bwMode="auto">
          <a:xfrm>
            <a:off x="2486675" y="1426994"/>
            <a:ext cx="42406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sz="2400" dirty="0" smtClean="0">
                <a:solidFill>
                  <a:srgbClr val="CC0000"/>
                </a:solidFill>
                <a:ea typeface="宋体" charset="-122"/>
              </a:rPr>
              <a:t>对</a:t>
            </a:r>
            <a:r>
              <a:rPr lang="zh-CN" altLang="zh-CN" sz="2400" dirty="0">
                <a:solidFill>
                  <a:srgbClr val="CC0000"/>
                </a:solidFill>
                <a:ea typeface="宋体" charset="-122"/>
              </a:rPr>
              <a:t>安全和隐私的设置要</a:t>
            </a:r>
            <a:r>
              <a:rPr lang="zh-CN" altLang="zh-CN" sz="2400" dirty="0" smtClean="0">
                <a:solidFill>
                  <a:srgbClr val="CC0000"/>
                </a:solidFill>
                <a:ea typeface="宋体" charset="-122"/>
              </a:rPr>
              <a:t>谨慎</a:t>
            </a:r>
            <a:endParaRPr lang="en-US" altLang="zh-CN" sz="2400" dirty="0">
              <a:solidFill>
                <a:srgbClr val="CC0000"/>
              </a:solidFill>
              <a:ea typeface="宋体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82B1B-DD1F-4340-B57E-734052DD5567}" type="slidenum">
              <a:rPr lang="en-US" altLang="zh-CN" smtClean="0"/>
              <a:pPr/>
              <a:t>16</a:t>
            </a:fld>
            <a:endParaRPr lang="en-US" altLang="zh-CN"/>
          </a:p>
        </p:txBody>
      </p:sp>
      <p:sp>
        <p:nvSpPr>
          <p:cNvPr id="18" name="TextBox 17">
            <a:hlinkClick r:id="rId2" action="ppaction://hlinksldjump"/>
          </p:cNvPr>
          <p:cNvSpPr txBox="1"/>
          <p:nvPr/>
        </p:nvSpPr>
        <p:spPr>
          <a:xfrm>
            <a:off x="7587917" y="6264624"/>
            <a:ext cx="834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返回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269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2400" y="606307"/>
            <a:ext cx="8686800" cy="1087438"/>
          </a:xfrm>
        </p:spPr>
        <p:txBody>
          <a:bodyPr/>
          <a:lstStyle/>
          <a:p>
            <a:r>
              <a:rPr lang="en-US" altLang="zh-CN" dirty="0" smtClean="0"/>
              <a:t>11.1.3 </a:t>
            </a:r>
            <a:r>
              <a:rPr lang="zh-CN" altLang="zh-CN" dirty="0" smtClean="0"/>
              <a:t>数据库</a:t>
            </a:r>
            <a:r>
              <a:rPr lang="zh-CN" altLang="zh-CN" dirty="0"/>
              <a:t>打包、签名和分发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1010307" y="1525390"/>
            <a:ext cx="7395755" cy="1213047"/>
          </a:xfrm>
          <a:prstGeom prst="roundRect">
            <a:avLst>
              <a:gd name="adj" fmla="val 0"/>
            </a:avLst>
          </a:prstGeom>
          <a:solidFill>
            <a:srgbClr val="DDDDDD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en-US" altLang="zh-CN" sz="2400" dirty="0" smtClean="0"/>
              <a:t>        </a:t>
            </a:r>
            <a:r>
              <a:rPr lang="zh-CN" altLang="zh-CN" sz="2400" dirty="0" smtClean="0"/>
              <a:t>对</a:t>
            </a:r>
            <a:r>
              <a:rPr lang="zh-CN" altLang="zh-CN" sz="2400" dirty="0"/>
              <a:t>指定的数据库进行打包和签名，表明用户认为该数据库的内容是可信的，数据库是安全</a:t>
            </a:r>
            <a:r>
              <a:rPr lang="zh-CN" altLang="zh-CN" sz="2400" dirty="0" smtClean="0"/>
              <a:t>的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17</a:t>
            </a:fld>
            <a:endParaRPr lang="en-US" altLang="zh-CN" dirty="0"/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1010307" y="2836245"/>
            <a:ext cx="7395755" cy="3351684"/>
          </a:xfrm>
          <a:prstGeom prst="roundRect">
            <a:avLst>
              <a:gd name="adj" fmla="val 0"/>
            </a:avLst>
          </a:prstGeom>
          <a:solidFill>
            <a:srgbClr val="DDDDDD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en-US" altLang="zh-CN" sz="2400" dirty="0" smtClean="0"/>
              <a:t>        </a:t>
            </a:r>
            <a:r>
              <a:rPr lang="zh-CN" altLang="zh-CN" sz="2400" dirty="0" smtClean="0"/>
              <a:t>对</a:t>
            </a:r>
            <a:r>
              <a:rPr lang="zh-CN" altLang="zh-CN" sz="2400" dirty="0"/>
              <a:t>数据库打包和签名前，首先要获得数字证书，这相当于给数据库加盖了印章，如果用于个人目的而创建数字证书，能够通过使用</a:t>
            </a:r>
            <a:r>
              <a:rPr lang="en-US" altLang="zh-CN" sz="2400" dirty="0"/>
              <a:t>Microsoft Office Professional 2010</a:t>
            </a:r>
            <a:r>
              <a:rPr lang="zh-CN" altLang="zh-CN" sz="2400" dirty="0"/>
              <a:t>提供的工具完成，如果是用于商业目的要获取数字证书时，则需要向商业证书颁发机构（</a:t>
            </a:r>
            <a:r>
              <a:rPr lang="en-US" altLang="zh-CN" sz="2400" dirty="0"/>
              <a:t>CA</a:t>
            </a:r>
            <a:r>
              <a:rPr lang="zh-CN" altLang="zh-CN" sz="2400" dirty="0"/>
              <a:t>）申请获得。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211879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46" name="AutoShape 34"/>
          <p:cNvSpPr>
            <a:spLocks noChangeArrowheads="1"/>
          </p:cNvSpPr>
          <p:nvPr/>
        </p:nvSpPr>
        <p:spPr bwMode="gray">
          <a:xfrm>
            <a:off x="1184345" y="964346"/>
            <a:ext cx="6660303" cy="59167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400" dirty="0"/>
              <a:t>使用打包、签名和发布</a:t>
            </a:r>
            <a:r>
              <a:rPr lang="zh-CN" altLang="zh-CN" sz="2400" dirty="0" smtClean="0"/>
              <a:t>功能</a:t>
            </a:r>
            <a:r>
              <a:rPr lang="zh-CN" altLang="en-US" sz="2400" dirty="0" smtClean="0"/>
              <a:t>的</a:t>
            </a:r>
            <a:r>
              <a:rPr lang="zh-CN" altLang="zh-CN" sz="2400" dirty="0" smtClean="0"/>
              <a:t>注意事项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18</a:t>
            </a:fld>
            <a:endParaRPr lang="en-US" altLang="zh-CN" dirty="0"/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gray">
          <a:xfrm>
            <a:off x="668489" y="1543648"/>
            <a:ext cx="8175600" cy="57944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70841" y="1668851"/>
            <a:ext cx="3994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zh-CN" altLang="zh-CN" dirty="0" smtClean="0"/>
              <a:t>一</a:t>
            </a:r>
            <a:r>
              <a:rPr lang="zh-CN" altLang="zh-CN" dirty="0"/>
              <a:t>个包中只能添加一个数据库</a:t>
            </a:r>
            <a:endParaRPr lang="zh-CN" altLang="en-US" dirty="0"/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gray">
          <a:xfrm>
            <a:off x="669600" y="2162281"/>
            <a:ext cx="8175600" cy="57944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70840" y="2287484"/>
            <a:ext cx="7866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zh-CN" dirty="0"/>
              <a:t>）将数据库打包并对包进行</a:t>
            </a:r>
            <a:r>
              <a:rPr lang="zh-CN" altLang="zh-CN" dirty="0" smtClean="0"/>
              <a:t>签名并没有</a:t>
            </a:r>
            <a:r>
              <a:rPr lang="zh-CN" altLang="zh-CN" dirty="0"/>
              <a:t>对数据库进行更改</a:t>
            </a:r>
            <a:endParaRPr lang="zh-CN" altLang="en-US" dirty="0"/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gray">
          <a:xfrm>
            <a:off x="669600" y="2793977"/>
            <a:ext cx="8175065" cy="57944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81749" y="2919180"/>
            <a:ext cx="8070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r>
              <a:rPr lang="en-US" altLang="zh-CN" dirty="0" smtClean="0"/>
              <a:t>Access </a:t>
            </a:r>
            <a:r>
              <a:rPr lang="en-US" altLang="zh-CN" dirty="0"/>
              <a:t>2010</a:t>
            </a:r>
            <a:r>
              <a:rPr lang="zh-CN" altLang="zh-CN" dirty="0"/>
              <a:t>只能对</a:t>
            </a:r>
            <a:r>
              <a:rPr lang="en-US" altLang="zh-CN" dirty="0"/>
              <a:t>.</a:t>
            </a:r>
            <a:r>
              <a:rPr lang="en-US" altLang="zh-CN" dirty="0" err="1"/>
              <a:t>accdb</a:t>
            </a:r>
            <a:r>
              <a:rPr lang="zh-CN" altLang="zh-CN" dirty="0"/>
              <a:t>、</a:t>
            </a:r>
            <a:r>
              <a:rPr lang="en-US" altLang="zh-CN" dirty="0"/>
              <a:t>.</a:t>
            </a:r>
            <a:r>
              <a:rPr lang="en-US" altLang="zh-CN" dirty="0" err="1" smtClean="0"/>
              <a:t>accdc</a:t>
            </a:r>
            <a:r>
              <a:rPr lang="zh-CN" altLang="en-US" dirty="0" smtClean="0"/>
              <a:t>、</a:t>
            </a:r>
            <a:r>
              <a:rPr lang="en-US" altLang="zh-CN" dirty="0" smtClean="0"/>
              <a:t>.</a:t>
            </a:r>
            <a:r>
              <a:rPr lang="en-US" altLang="zh-CN" dirty="0" err="1"/>
              <a:t>accde</a:t>
            </a:r>
            <a:r>
              <a:rPr lang="en-US" altLang="zh-CN" dirty="0"/>
              <a:t> </a:t>
            </a:r>
            <a:r>
              <a:rPr lang="zh-CN" altLang="en-US" dirty="0" smtClean="0"/>
              <a:t>使用</a:t>
            </a:r>
            <a:r>
              <a:rPr lang="zh-CN" altLang="zh-CN" dirty="0" smtClean="0"/>
              <a:t>“打包并签署”</a:t>
            </a:r>
            <a:r>
              <a:rPr lang="zh-CN" altLang="zh-CN" dirty="0"/>
              <a:t>工具</a:t>
            </a:r>
            <a:endParaRPr lang="zh-CN" altLang="en-US" dirty="0"/>
          </a:p>
        </p:txBody>
      </p:sp>
      <p:sp>
        <p:nvSpPr>
          <p:cNvPr id="29" name="Rectangle 47"/>
          <p:cNvSpPr>
            <a:spLocks noChangeArrowheads="1"/>
          </p:cNvSpPr>
          <p:nvPr/>
        </p:nvSpPr>
        <p:spPr bwMode="gray">
          <a:xfrm>
            <a:off x="669600" y="3420344"/>
            <a:ext cx="8175065" cy="57944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768687" y="3545547"/>
            <a:ext cx="7855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dirty="0"/>
              <a:t>（</a:t>
            </a:r>
            <a:r>
              <a:rPr lang="en-US" altLang="zh-CN" dirty="0"/>
              <a:t>4</a:t>
            </a:r>
            <a:r>
              <a:rPr lang="zh-CN" altLang="zh-CN" dirty="0" smtClean="0"/>
              <a:t>）</a:t>
            </a:r>
            <a:r>
              <a:rPr lang="zh-CN" altLang="en-US" dirty="0" smtClean="0"/>
              <a:t>打包签名</a:t>
            </a:r>
            <a:r>
              <a:rPr lang="zh-CN" altLang="zh-CN" dirty="0" smtClean="0"/>
              <a:t>过程</a:t>
            </a:r>
            <a:r>
              <a:rPr lang="zh-CN" altLang="zh-CN" dirty="0"/>
              <a:t>将会对数据库中的所有对象进行</a:t>
            </a:r>
            <a:r>
              <a:rPr lang="zh-CN" altLang="zh-CN" dirty="0" smtClean="0"/>
              <a:t>签名</a:t>
            </a:r>
            <a:endParaRPr lang="zh-CN" altLang="en-US" dirty="0"/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gray">
          <a:xfrm>
            <a:off x="669600" y="4046278"/>
            <a:ext cx="8175065" cy="57944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781749" y="4171481"/>
            <a:ext cx="7842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dirty="0"/>
              <a:t>（</a:t>
            </a:r>
            <a:r>
              <a:rPr lang="en-US" altLang="zh-CN" dirty="0"/>
              <a:t>5</a:t>
            </a:r>
            <a:r>
              <a:rPr lang="zh-CN" altLang="zh-CN" dirty="0"/>
              <a:t>）从包中提取数据库后，签名包与提取的数据库之间将不再有关系</a:t>
            </a:r>
            <a:endParaRPr lang="zh-CN" altLang="en-US" dirty="0"/>
          </a:p>
        </p:txBody>
      </p:sp>
      <p:sp>
        <p:nvSpPr>
          <p:cNvPr id="33" name="Rectangle 47"/>
          <p:cNvSpPr>
            <a:spLocks noChangeArrowheads="1"/>
          </p:cNvSpPr>
          <p:nvPr/>
        </p:nvSpPr>
        <p:spPr bwMode="gray">
          <a:xfrm>
            <a:off x="669600" y="4672590"/>
            <a:ext cx="8175600" cy="8660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790453" y="4797793"/>
            <a:ext cx="7847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dirty="0"/>
              <a:t>（</a:t>
            </a:r>
            <a:r>
              <a:rPr lang="en-US" altLang="zh-CN" dirty="0"/>
              <a:t>6</a:t>
            </a:r>
            <a:r>
              <a:rPr lang="zh-CN" altLang="zh-CN" dirty="0"/>
              <a:t>）可以从 </a:t>
            </a:r>
            <a:r>
              <a:rPr lang="en-US" altLang="zh-CN" dirty="0"/>
              <a:t>Windows SharePoint Services 3.0</a:t>
            </a:r>
            <a:r>
              <a:rPr lang="zh-CN" altLang="zh-CN" dirty="0"/>
              <a:t>服务器上的包文件中</a:t>
            </a:r>
            <a:r>
              <a:rPr lang="zh-CN" altLang="zh-CN" dirty="0" smtClean="0"/>
              <a:t>提取</a:t>
            </a:r>
            <a:endParaRPr lang="en-US" altLang="zh-CN" dirty="0" smtClean="0"/>
          </a:p>
          <a:p>
            <a:pPr algn="l"/>
            <a:r>
              <a:rPr lang="en-US" altLang="zh-CN" dirty="0"/>
              <a:t> </a:t>
            </a:r>
            <a:r>
              <a:rPr lang="en-US" altLang="zh-CN" dirty="0" smtClean="0"/>
              <a:t>         </a:t>
            </a:r>
            <a:r>
              <a:rPr lang="zh-CN" altLang="zh-CN" dirty="0" smtClean="0"/>
              <a:t>数据库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98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010308" y="759125"/>
            <a:ext cx="7828892" cy="934620"/>
          </a:xfrm>
        </p:spPr>
        <p:txBody>
          <a:bodyPr/>
          <a:lstStyle/>
          <a:p>
            <a:pPr algn="l"/>
            <a:r>
              <a:rPr lang="en-US" altLang="zh-CN" sz="2800" dirty="0"/>
              <a:t>1</a:t>
            </a:r>
            <a:r>
              <a:rPr lang="en-US" altLang="zh-CN" sz="2800" dirty="0" smtClean="0"/>
              <a:t>. </a:t>
            </a:r>
            <a:r>
              <a:rPr lang="zh-CN" altLang="zh-CN" sz="2800" dirty="0" smtClean="0"/>
              <a:t>创建</a:t>
            </a:r>
            <a:r>
              <a:rPr lang="zh-CN" altLang="zh-CN" sz="2800" dirty="0"/>
              <a:t>签名包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1010308" y="2259030"/>
            <a:ext cx="7395754" cy="2476744"/>
          </a:xfrm>
          <a:prstGeom prst="roundRect">
            <a:avLst>
              <a:gd name="adj" fmla="val 0"/>
            </a:avLst>
          </a:prstGeom>
          <a:gradFill>
            <a:gsLst>
              <a:gs pos="94664">
                <a:srgbClr val="F2E9E6"/>
              </a:gs>
              <a:gs pos="91000">
                <a:schemeClr val="accent1">
                  <a:lumMod val="20000"/>
                  <a:lumOff val="80000"/>
                </a:schemeClr>
              </a:gs>
              <a:gs pos="1000">
                <a:schemeClr val="accent6">
                  <a:lumMod val="60000"/>
                  <a:lumOff val="4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rgbClr val="E7FF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en-US" altLang="zh-CN" sz="2400" dirty="0" smtClean="0"/>
              <a:t>       </a:t>
            </a:r>
            <a:r>
              <a:rPr lang="zh-CN" altLang="zh-CN" sz="2400" dirty="0" smtClean="0"/>
              <a:t>创建</a:t>
            </a:r>
            <a:r>
              <a:rPr lang="en-US" altLang="zh-CN" sz="2400" dirty="0" smtClean="0"/>
              <a:t>.</a:t>
            </a:r>
            <a:r>
              <a:rPr lang="en-US" altLang="zh-CN" sz="2400" dirty="0" err="1"/>
              <a:t>accdb</a:t>
            </a:r>
            <a:r>
              <a:rPr lang="zh-CN" altLang="zh-CN" sz="2400" dirty="0"/>
              <a:t>文件或</a:t>
            </a:r>
            <a:r>
              <a:rPr lang="en-US" altLang="zh-CN" sz="2400" dirty="0"/>
              <a:t>.</a:t>
            </a:r>
            <a:r>
              <a:rPr lang="en-US" altLang="zh-CN" sz="2400" dirty="0" err="1"/>
              <a:t>accde</a:t>
            </a:r>
            <a:r>
              <a:rPr lang="zh-CN" altLang="zh-CN" sz="2400" dirty="0" smtClean="0"/>
              <a:t>文件</a:t>
            </a:r>
            <a:r>
              <a:rPr lang="zh-CN" altLang="en-US" sz="2400" dirty="0" smtClean="0"/>
              <a:t>后</a:t>
            </a:r>
            <a:r>
              <a:rPr lang="zh-CN" altLang="zh-CN" sz="2400" dirty="0" smtClean="0"/>
              <a:t>，可使用</a:t>
            </a:r>
            <a:r>
              <a:rPr lang="en-US" altLang="zh-CN" sz="2400" dirty="0" smtClean="0"/>
              <a:t> </a:t>
            </a:r>
            <a:r>
              <a:rPr lang="zh-CN" altLang="zh-CN" sz="2400" dirty="0" smtClean="0"/>
              <a:t>“打包并签署”</a:t>
            </a:r>
            <a:r>
              <a:rPr lang="zh-CN" altLang="zh-CN" sz="2400" dirty="0"/>
              <a:t>工具</a:t>
            </a:r>
            <a:r>
              <a:rPr lang="zh-CN" altLang="zh-CN" sz="2400" dirty="0" smtClean="0"/>
              <a:t>，将</a:t>
            </a:r>
            <a:r>
              <a:rPr lang="zh-CN" altLang="zh-CN" sz="2400" dirty="0"/>
              <a:t>该文件打包，并对该包创建</a:t>
            </a:r>
            <a:r>
              <a:rPr lang="zh-CN" altLang="zh-CN" sz="2400" dirty="0" smtClean="0"/>
              <a:t>数字签名</a:t>
            </a:r>
            <a:r>
              <a:rPr lang="zh-CN" altLang="en-US" sz="2400" dirty="0" smtClean="0"/>
              <a:t>，</a:t>
            </a:r>
            <a:r>
              <a:rPr lang="zh-CN" altLang="zh-CN" sz="2400" dirty="0" smtClean="0"/>
              <a:t>然后将签名包分发给其他用户，其他用户可以从该包中</a:t>
            </a:r>
            <a:r>
              <a:rPr lang="zh-CN" altLang="zh-CN" sz="2400" dirty="0"/>
              <a:t>提取数据库，并直接在该数据库中工作</a:t>
            </a:r>
            <a:r>
              <a:rPr lang="zh-CN" altLang="en-US" sz="2400" dirty="0" smtClean="0"/>
              <a:t>。</a:t>
            </a:r>
            <a:endParaRPr lang="zh-CN" altLang="zh-CN" sz="2400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177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43" name="Freeform 487"/>
          <p:cNvSpPr>
            <a:spLocks/>
          </p:cNvSpPr>
          <p:nvPr/>
        </p:nvSpPr>
        <p:spPr bwMode="gray">
          <a:xfrm>
            <a:off x="2540900" y="3364417"/>
            <a:ext cx="4566442" cy="568325"/>
          </a:xfrm>
          <a:custGeom>
            <a:avLst/>
            <a:gdLst>
              <a:gd name="T0" fmla="*/ 0 w 2856"/>
              <a:gd name="T1" fmla="*/ 5 h 358"/>
              <a:gd name="T2" fmla="*/ 0 w 2856"/>
              <a:gd name="T3" fmla="*/ 357 h 358"/>
              <a:gd name="T4" fmla="*/ 2667 w 2856"/>
              <a:gd name="T5" fmla="*/ 357 h 358"/>
              <a:gd name="T6" fmla="*/ 2854 w 2856"/>
              <a:gd name="T7" fmla="*/ 182 h 358"/>
              <a:gd name="T8" fmla="*/ 2667 w 2856"/>
              <a:gd name="T9" fmla="*/ 0 h 358"/>
              <a:gd name="T10" fmla="*/ 0 w 2856"/>
              <a:gd name="T11" fmla="*/ 5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8313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8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144" name="Freeform 488"/>
          <p:cNvSpPr>
            <a:spLocks/>
          </p:cNvSpPr>
          <p:nvPr/>
        </p:nvSpPr>
        <p:spPr bwMode="gray">
          <a:xfrm>
            <a:off x="2272359" y="3364417"/>
            <a:ext cx="609600" cy="568325"/>
          </a:xfrm>
          <a:prstGeom prst="diamond">
            <a:avLst/>
          </a:prstGeom>
          <a:gradFill rotWithShape="1">
            <a:gsLst>
              <a:gs pos="0">
                <a:schemeClr val="hlink">
                  <a:gamma/>
                  <a:shade val="6313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glow rad="101600">
              <a:srgbClr val="92D050">
                <a:alpha val="60000"/>
              </a:srgbClr>
            </a:glow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145" name="Text Box 489">
            <a:hlinkClick r:id="" action="ppaction://noaction"/>
          </p:cNvPr>
          <p:cNvSpPr txBox="1">
            <a:spLocks noChangeArrowheads="1"/>
          </p:cNvSpPr>
          <p:nvPr/>
        </p:nvSpPr>
        <p:spPr bwMode="gray">
          <a:xfrm>
            <a:off x="2942161" y="3403459"/>
            <a:ext cx="3581400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dirty="0" smtClean="0">
                <a:solidFill>
                  <a:srgbClr val="663300"/>
                </a:solidFill>
              </a:rPr>
              <a:t>设置</a:t>
            </a:r>
            <a:r>
              <a:rPr lang="zh-CN" altLang="zh-CN" sz="2400" dirty="0">
                <a:solidFill>
                  <a:srgbClr val="663300"/>
                </a:solidFill>
              </a:rPr>
              <a:t>数据库密码</a:t>
            </a:r>
          </a:p>
        </p:txBody>
      </p:sp>
      <p:sp>
        <p:nvSpPr>
          <p:cNvPr id="199139" name="Freeform 483"/>
          <p:cNvSpPr>
            <a:spLocks/>
          </p:cNvSpPr>
          <p:nvPr/>
        </p:nvSpPr>
        <p:spPr bwMode="gray">
          <a:xfrm>
            <a:off x="2589464" y="1424904"/>
            <a:ext cx="4533900" cy="568325"/>
          </a:xfrm>
          <a:custGeom>
            <a:avLst/>
            <a:gdLst>
              <a:gd name="T0" fmla="*/ 0 w 2856"/>
              <a:gd name="T1" fmla="*/ 5 h 358"/>
              <a:gd name="T2" fmla="*/ 0 w 2856"/>
              <a:gd name="T3" fmla="*/ 357 h 358"/>
              <a:gd name="T4" fmla="*/ 2667 w 2856"/>
              <a:gd name="T5" fmla="*/ 357 h 358"/>
              <a:gd name="T6" fmla="*/ 2854 w 2856"/>
              <a:gd name="T7" fmla="*/ 182 h 358"/>
              <a:gd name="T8" fmla="*/ 2667 w 2856"/>
              <a:gd name="T9" fmla="*/ 0 h 358"/>
              <a:gd name="T10" fmla="*/ 0 w 2856"/>
              <a:gd name="T11" fmla="*/ 5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3137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8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138" name="Freeform 482"/>
          <p:cNvSpPr>
            <a:spLocks/>
          </p:cNvSpPr>
          <p:nvPr/>
        </p:nvSpPr>
        <p:spPr bwMode="gray">
          <a:xfrm>
            <a:off x="2240713" y="1377280"/>
            <a:ext cx="751976" cy="615950"/>
          </a:xfrm>
          <a:prstGeom prst="diamond">
            <a:avLst/>
          </a:prstGeom>
          <a:gradFill rotWithShape="1">
            <a:gsLst>
              <a:gs pos="0">
                <a:schemeClr val="accent2">
                  <a:gamma/>
                  <a:shade val="63137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101" name="Rectangle 44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9725"/>
            <a:ext cx="9144000" cy="862013"/>
          </a:xfrm>
        </p:spPr>
        <p:txBody>
          <a:bodyPr/>
          <a:lstStyle/>
          <a:p>
            <a:r>
              <a:rPr lang="zh-CN" altLang="zh-CN" dirty="0"/>
              <a:t>第</a:t>
            </a:r>
            <a:r>
              <a:rPr lang="en-US" altLang="zh-CN" dirty="0"/>
              <a:t>11</a:t>
            </a:r>
            <a:r>
              <a:rPr lang="zh-CN" altLang="zh-CN" dirty="0"/>
              <a:t>章 数据库安全与管理</a:t>
            </a:r>
          </a:p>
        </p:txBody>
      </p:sp>
      <p:sp>
        <p:nvSpPr>
          <p:cNvPr id="199118" name="Text Box 462">
            <a:hlinkClick r:id="rId2" action="ppaction://hlinksldjump"/>
          </p:cNvPr>
          <p:cNvSpPr txBox="1">
            <a:spLocks noChangeArrowheads="1"/>
          </p:cNvSpPr>
          <p:nvPr/>
        </p:nvSpPr>
        <p:spPr bwMode="gray">
          <a:xfrm>
            <a:off x="2992689" y="1489992"/>
            <a:ext cx="3581400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 smtClean="0">
                <a:hlinkClick r:id="rId3" action="ppaction://hlinksldjump"/>
              </a:rPr>
              <a:t>Access</a:t>
            </a:r>
            <a:r>
              <a:rPr lang="zh-CN" altLang="zh-CN" sz="2400" dirty="0">
                <a:hlinkClick r:id="rId3" action="ppaction://hlinksldjump"/>
              </a:rPr>
              <a:t>数据库的安全性</a:t>
            </a:r>
            <a:endParaRPr lang="zh-CN" altLang="zh-CN" sz="2400" dirty="0"/>
          </a:p>
        </p:txBody>
      </p:sp>
      <p:sp>
        <p:nvSpPr>
          <p:cNvPr id="199114" name="Text Box 458"/>
          <p:cNvSpPr txBox="1">
            <a:spLocks noChangeArrowheads="1"/>
          </p:cNvSpPr>
          <p:nvPr/>
        </p:nvSpPr>
        <p:spPr bwMode="gray">
          <a:xfrm>
            <a:off x="2374062" y="1338775"/>
            <a:ext cx="483855" cy="646331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chemeClr val="bg1"/>
                </a:solidFill>
                <a:ea typeface="宋体" charset="-122"/>
              </a:rPr>
              <a:t>1</a:t>
            </a:r>
          </a:p>
        </p:txBody>
      </p:sp>
      <p:sp>
        <p:nvSpPr>
          <p:cNvPr id="199126" name="Text Box 470"/>
          <p:cNvSpPr txBox="1">
            <a:spLocks noChangeArrowheads="1"/>
          </p:cNvSpPr>
          <p:nvPr/>
        </p:nvSpPr>
        <p:spPr bwMode="gray">
          <a:xfrm>
            <a:off x="2424759" y="3278635"/>
            <a:ext cx="304800" cy="6413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chemeClr val="bg1"/>
                </a:solidFill>
                <a:ea typeface="宋体" charset="-122"/>
              </a:rPr>
              <a:t>2</a:t>
            </a:r>
            <a:endParaRPr lang="en-US" altLang="zh-CN" sz="360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26" name="AutoShape 34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7459748" y="5425719"/>
            <a:ext cx="1297242" cy="378502"/>
          </a:xfrm>
          <a:prstGeom prst="roundRect">
            <a:avLst>
              <a:gd name="adj" fmla="val 2259"/>
            </a:avLst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dirty="0" smtClean="0"/>
              <a:t>本章小结</a:t>
            </a:r>
            <a:endParaRPr lang="zh-CN" altLang="en-US" dirty="0"/>
          </a:p>
        </p:txBody>
      </p:sp>
      <p:sp>
        <p:nvSpPr>
          <p:cNvPr id="33" name="Freeform 483"/>
          <p:cNvSpPr>
            <a:spLocks/>
          </p:cNvSpPr>
          <p:nvPr/>
        </p:nvSpPr>
        <p:spPr bwMode="gray">
          <a:xfrm>
            <a:off x="2573442" y="3986848"/>
            <a:ext cx="4533900" cy="568325"/>
          </a:xfrm>
          <a:custGeom>
            <a:avLst/>
            <a:gdLst>
              <a:gd name="T0" fmla="*/ 0 w 2856"/>
              <a:gd name="T1" fmla="*/ 5 h 358"/>
              <a:gd name="T2" fmla="*/ 0 w 2856"/>
              <a:gd name="T3" fmla="*/ 357 h 358"/>
              <a:gd name="T4" fmla="*/ 2667 w 2856"/>
              <a:gd name="T5" fmla="*/ 357 h 358"/>
              <a:gd name="T6" fmla="*/ 2854 w 2856"/>
              <a:gd name="T7" fmla="*/ 182 h 358"/>
              <a:gd name="T8" fmla="*/ 2667 w 2856"/>
              <a:gd name="T9" fmla="*/ 0 h 358"/>
              <a:gd name="T10" fmla="*/ 0 w 2856"/>
              <a:gd name="T11" fmla="*/ 5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gradFill rotWithShape="1">
            <a:gsLst>
              <a:gs pos="99000">
                <a:schemeClr val="tx2">
                  <a:lumMod val="25000"/>
                  <a:lumOff val="75000"/>
                </a:schemeClr>
              </a:gs>
              <a:gs pos="100000">
                <a:srgbClr val="FFC000"/>
              </a:gs>
              <a:gs pos="100000">
                <a:schemeClr val="accent2">
                  <a:gamma/>
                  <a:shade val="8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Freeform 482"/>
          <p:cNvSpPr>
            <a:spLocks/>
          </p:cNvSpPr>
          <p:nvPr/>
        </p:nvSpPr>
        <p:spPr bwMode="gray">
          <a:xfrm>
            <a:off x="2224691" y="3939224"/>
            <a:ext cx="751976" cy="615950"/>
          </a:xfrm>
          <a:prstGeom prst="diamond">
            <a:avLst/>
          </a:prstGeom>
          <a:gradFill rotWithShape="1">
            <a:gsLst>
              <a:gs pos="95000">
                <a:schemeClr val="tx2">
                  <a:lumMod val="25000"/>
                  <a:lumOff val="75000"/>
                </a:schemeClr>
              </a:gs>
              <a:gs pos="97000">
                <a:schemeClr val="accent2"/>
              </a:gs>
              <a:gs pos="100000">
                <a:schemeClr val="accent2">
                  <a:gamma/>
                  <a:shade val="6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Text Box 462">
            <a:hlinkClick r:id="rId2" action="ppaction://hlinksldjump"/>
          </p:cNvPr>
          <p:cNvSpPr txBox="1">
            <a:spLocks noChangeArrowheads="1"/>
          </p:cNvSpPr>
          <p:nvPr/>
        </p:nvSpPr>
        <p:spPr bwMode="gray">
          <a:xfrm>
            <a:off x="2976667" y="4051936"/>
            <a:ext cx="3581400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dirty="0"/>
              <a:t>压缩和修复数据库</a:t>
            </a:r>
            <a:endParaRPr lang="en-US" altLang="zh-CN" sz="2400" dirty="0"/>
          </a:p>
        </p:txBody>
      </p:sp>
      <p:sp>
        <p:nvSpPr>
          <p:cNvPr id="36" name="Text Box 458"/>
          <p:cNvSpPr txBox="1">
            <a:spLocks noChangeArrowheads="1"/>
          </p:cNvSpPr>
          <p:nvPr/>
        </p:nvSpPr>
        <p:spPr bwMode="gray">
          <a:xfrm>
            <a:off x="2358040" y="3885479"/>
            <a:ext cx="483855" cy="646331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chemeClr val="bg1"/>
                </a:solidFill>
                <a:ea typeface="宋体" charset="-122"/>
              </a:rPr>
              <a:t>3</a:t>
            </a:r>
            <a:endParaRPr lang="en-US" altLang="zh-CN" sz="360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37" name="AutoShape 34"/>
          <p:cNvSpPr>
            <a:spLocks noChangeArrowheads="1"/>
          </p:cNvSpPr>
          <p:nvPr/>
        </p:nvSpPr>
        <p:spPr bwMode="gray">
          <a:xfrm>
            <a:off x="2600679" y="2042247"/>
            <a:ext cx="4079122" cy="1236388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DFEEA2"/>
              </a:gs>
              <a:gs pos="100000">
                <a:srgbClr val="CCFF99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indent="252000" algn="l"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hlinkClick r:id="rId5" action="ppaction://hlinksldjump"/>
              </a:rPr>
              <a:t>11.1.1 Access </a:t>
            </a:r>
            <a:r>
              <a:rPr lang="zh-CN" altLang="zh-CN" dirty="0">
                <a:hlinkClick r:id="rId5" action="ppaction://hlinksldjump"/>
              </a:rPr>
              <a:t>数据库的安全体系</a:t>
            </a:r>
            <a:endParaRPr lang="en-US" altLang="zh-CN" dirty="0"/>
          </a:p>
          <a:p>
            <a:pPr algn="l"/>
            <a:r>
              <a:rPr lang="en-US" altLang="zh-CN" dirty="0"/>
              <a:t>    </a:t>
            </a:r>
            <a:r>
              <a:rPr lang="en-US" altLang="zh-CN" dirty="0">
                <a:hlinkClick r:id="rId6" action="ppaction://hlinksldjump"/>
              </a:rPr>
              <a:t>11.1.2 </a:t>
            </a:r>
            <a:r>
              <a:rPr lang="zh-CN" altLang="zh-CN" dirty="0">
                <a:hlinkClick r:id="rId6" action="ppaction://hlinksldjump"/>
              </a:rPr>
              <a:t>信任中心</a:t>
            </a:r>
            <a:endParaRPr lang="zh-CN" altLang="zh-CN" dirty="0"/>
          </a:p>
          <a:p>
            <a:pPr indent="252000" algn="l"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hlinkClick r:id="rId7" action="ppaction://hlinksldjump"/>
              </a:rPr>
              <a:t>11.1.3 </a:t>
            </a:r>
            <a:r>
              <a:rPr lang="zh-CN" altLang="zh-CN" dirty="0">
                <a:hlinkClick r:id="rId7" action="ppaction://hlinksldjump"/>
              </a:rPr>
              <a:t>数据库打包、签名和分发</a:t>
            </a:r>
            <a:endParaRPr lang="zh-CN" altLang="en-US" dirty="0"/>
          </a:p>
        </p:txBody>
      </p:sp>
      <p:sp>
        <p:nvSpPr>
          <p:cNvPr id="18" name="Freeform 483"/>
          <p:cNvSpPr>
            <a:spLocks/>
          </p:cNvSpPr>
          <p:nvPr/>
        </p:nvSpPr>
        <p:spPr bwMode="gray">
          <a:xfrm>
            <a:off x="2570565" y="4605079"/>
            <a:ext cx="4533900" cy="568325"/>
          </a:xfrm>
          <a:custGeom>
            <a:avLst/>
            <a:gdLst>
              <a:gd name="T0" fmla="*/ 0 w 2856"/>
              <a:gd name="T1" fmla="*/ 5 h 358"/>
              <a:gd name="T2" fmla="*/ 0 w 2856"/>
              <a:gd name="T3" fmla="*/ 357 h 358"/>
              <a:gd name="T4" fmla="*/ 2667 w 2856"/>
              <a:gd name="T5" fmla="*/ 357 h 358"/>
              <a:gd name="T6" fmla="*/ 2854 w 2856"/>
              <a:gd name="T7" fmla="*/ 182 h 358"/>
              <a:gd name="T8" fmla="*/ 2667 w 2856"/>
              <a:gd name="T9" fmla="*/ 0 h 358"/>
              <a:gd name="T10" fmla="*/ 0 w 2856"/>
              <a:gd name="T11" fmla="*/ 5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gradFill rotWithShape="1">
            <a:gsLst>
              <a:gs pos="94000">
                <a:srgbClr val="FDE7E3"/>
              </a:gs>
              <a:gs pos="100000">
                <a:schemeClr val="accent2"/>
              </a:gs>
              <a:gs pos="100000">
                <a:schemeClr val="accent2">
                  <a:gamma/>
                  <a:shade val="6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Freeform 482"/>
          <p:cNvSpPr>
            <a:spLocks/>
          </p:cNvSpPr>
          <p:nvPr/>
        </p:nvSpPr>
        <p:spPr bwMode="gray">
          <a:xfrm>
            <a:off x="2221814" y="4557455"/>
            <a:ext cx="751976" cy="615950"/>
          </a:xfrm>
          <a:prstGeom prst="diamond">
            <a:avLst/>
          </a:prstGeom>
          <a:gradFill rotWithShape="1">
            <a:gsLst>
              <a:gs pos="94000">
                <a:srgbClr val="FDE7E3"/>
              </a:gs>
              <a:gs pos="100000">
                <a:schemeClr val="accent2"/>
              </a:gs>
              <a:gs pos="100000">
                <a:schemeClr val="accent2">
                  <a:gamma/>
                  <a:shade val="6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Text Box 462">
            <a:hlinkClick r:id="rId2" action="ppaction://hlinksldjump"/>
          </p:cNvPr>
          <p:cNvSpPr txBox="1">
            <a:spLocks noChangeArrowheads="1"/>
          </p:cNvSpPr>
          <p:nvPr/>
        </p:nvSpPr>
        <p:spPr bwMode="gray">
          <a:xfrm>
            <a:off x="2973790" y="4670167"/>
            <a:ext cx="3581400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  <a:extLst/>
        </p:spPr>
        <p:txBody>
          <a:bodyPr>
            <a:spAutoFit/>
          </a:bodyPr>
          <a:lstStyle/>
          <a:p>
            <a:r>
              <a:rPr lang="zh-CN" altLang="zh-CN" sz="2400" dirty="0"/>
              <a:t>备份和恢复数据库</a:t>
            </a:r>
            <a:endParaRPr lang="en-US" altLang="zh-CN" sz="2400" dirty="0"/>
          </a:p>
        </p:txBody>
      </p:sp>
      <p:sp>
        <p:nvSpPr>
          <p:cNvPr id="22" name="Text Box 458"/>
          <p:cNvSpPr txBox="1">
            <a:spLocks noChangeArrowheads="1"/>
          </p:cNvSpPr>
          <p:nvPr/>
        </p:nvSpPr>
        <p:spPr bwMode="gray">
          <a:xfrm>
            <a:off x="2355163" y="4503710"/>
            <a:ext cx="483855" cy="646331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chemeClr val="bg1"/>
                </a:solidFill>
                <a:ea typeface="宋体" charset="-122"/>
              </a:rPr>
              <a:t>4</a:t>
            </a:r>
            <a:endParaRPr lang="en-US" altLang="zh-CN" sz="360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23" name="Freeform 483"/>
          <p:cNvSpPr>
            <a:spLocks/>
          </p:cNvSpPr>
          <p:nvPr/>
        </p:nvSpPr>
        <p:spPr bwMode="gray">
          <a:xfrm>
            <a:off x="2587818" y="5208934"/>
            <a:ext cx="4533900" cy="568325"/>
          </a:xfrm>
          <a:custGeom>
            <a:avLst/>
            <a:gdLst>
              <a:gd name="T0" fmla="*/ 0 w 2856"/>
              <a:gd name="T1" fmla="*/ 5 h 358"/>
              <a:gd name="T2" fmla="*/ 0 w 2856"/>
              <a:gd name="T3" fmla="*/ 357 h 358"/>
              <a:gd name="T4" fmla="*/ 2667 w 2856"/>
              <a:gd name="T5" fmla="*/ 357 h 358"/>
              <a:gd name="T6" fmla="*/ 2854 w 2856"/>
              <a:gd name="T7" fmla="*/ 182 h 358"/>
              <a:gd name="T8" fmla="*/ 2667 w 2856"/>
              <a:gd name="T9" fmla="*/ 0 h 358"/>
              <a:gd name="T10" fmla="*/ 0 w 2856"/>
              <a:gd name="T11" fmla="*/ 5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blipFill>
            <a:blip r:embed="rId8"/>
            <a:tile tx="0" ty="0" sx="100000" sy="100000" flip="none" algn="tl"/>
          </a:blip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Freeform 482"/>
          <p:cNvSpPr>
            <a:spLocks/>
          </p:cNvSpPr>
          <p:nvPr/>
        </p:nvSpPr>
        <p:spPr bwMode="gray">
          <a:xfrm>
            <a:off x="2239067" y="5161310"/>
            <a:ext cx="751976" cy="615950"/>
          </a:xfrm>
          <a:prstGeom prst="diamond">
            <a:avLst/>
          </a:prstGeom>
          <a:blipFill>
            <a:blip r:embed="rId8"/>
            <a:tile tx="0" ty="0" sx="100000" sy="100000" flip="none" algn="tl"/>
          </a:blip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Text Box 462">
            <a:hlinkClick r:id="rId2" action="ppaction://hlinksldjump"/>
          </p:cNvPr>
          <p:cNvSpPr txBox="1">
            <a:spLocks noChangeArrowheads="1"/>
          </p:cNvSpPr>
          <p:nvPr/>
        </p:nvSpPr>
        <p:spPr bwMode="gray">
          <a:xfrm>
            <a:off x="2991043" y="5274022"/>
            <a:ext cx="3581400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dirty="0"/>
              <a:t>生成</a:t>
            </a:r>
            <a:r>
              <a:rPr lang="en-US" altLang="zh-CN" sz="2400" dirty="0"/>
              <a:t>ACCDE</a:t>
            </a:r>
            <a:r>
              <a:rPr lang="zh-CN" altLang="zh-CN" sz="2400" dirty="0"/>
              <a:t>文件</a:t>
            </a:r>
            <a:endParaRPr lang="en-US" altLang="zh-CN" sz="2400" dirty="0"/>
          </a:p>
        </p:txBody>
      </p:sp>
      <p:sp>
        <p:nvSpPr>
          <p:cNvPr id="27" name="Text Box 458"/>
          <p:cNvSpPr txBox="1">
            <a:spLocks noChangeArrowheads="1"/>
          </p:cNvSpPr>
          <p:nvPr/>
        </p:nvSpPr>
        <p:spPr bwMode="gray">
          <a:xfrm>
            <a:off x="2372416" y="5107565"/>
            <a:ext cx="483855" cy="646331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chemeClr val="bg1"/>
                </a:solidFill>
                <a:ea typeface="宋体" charset="-122"/>
              </a:rPr>
              <a:t>5</a:t>
            </a:r>
            <a:endParaRPr lang="en-US" altLang="zh-CN" sz="3600" dirty="0">
              <a:solidFill>
                <a:schemeClr val="bg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13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010308" y="387470"/>
            <a:ext cx="7828892" cy="755530"/>
          </a:xfrm>
        </p:spPr>
        <p:txBody>
          <a:bodyPr/>
          <a:lstStyle/>
          <a:p>
            <a:pPr algn="l"/>
            <a:r>
              <a:rPr lang="zh-CN" altLang="zh-CN" sz="2400" dirty="0"/>
              <a:t>例</a:t>
            </a:r>
            <a:r>
              <a:rPr lang="en-US" altLang="zh-CN" sz="2400" dirty="0"/>
              <a:t>11. 3</a:t>
            </a:r>
            <a:r>
              <a:rPr lang="zh-CN" altLang="zh-CN" sz="2400" dirty="0" smtClean="0"/>
              <a:t>：说明</a:t>
            </a:r>
            <a:r>
              <a:rPr lang="zh-CN" altLang="zh-CN" sz="2400" dirty="0"/>
              <a:t>创建签名包的操作</a:t>
            </a:r>
            <a:r>
              <a:rPr lang="zh-CN" altLang="zh-CN" sz="2400" dirty="0" smtClean="0"/>
              <a:t>步骤</a:t>
            </a:r>
            <a:r>
              <a:rPr lang="zh-CN" altLang="en-US" sz="2400" dirty="0" smtClean="0"/>
              <a:t>。</a:t>
            </a:r>
            <a:endParaRPr lang="zh-CN" altLang="zh-CN" sz="2400" dirty="0"/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1130610" y="2365151"/>
            <a:ext cx="7395754" cy="1401632"/>
          </a:xfrm>
          <a:prstGeom prst="roundRect">
            <a:avLst>
              <a:gd name="adj" fmla="val 0"/>
            </a:avLst>
          </a:prstGeom>
          <a:gradFill>
            <a:gsLst>
              <a:gs pos="83000">
                <a:srgbClr val="F7EFD8"/>
              </a:gs>
              <a:gs pos="100000">
                <a:srgbClr val="CAF2CA"/>
              </a:gs>
              <a:gs pos="99000">
                <a:srgbClr val="E7FF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t" anchorCtr="0"/>
          <a:lstStyle/>
          <a:p>
            <a:pPr marL="342900" indent="-342900" algn="l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zh-CN" dirty="0"/>
              <a:t>单击</a:t>
            </a:r>
            <a:r>
              <a:rPr lang="en-US" altLang="zh-CN" dirty="0"/>
              <a:t>Windows</a:t>
            </a:r>
            <a:r>
              <a:rPr lang="zh-CN" altLang="zh-CN" dirty="0"/>
              <a:t>操作系统的</a:t>
            </a:r>
            <a:r>
              <a:rPr lang="zh-CN" altLang="zh-CN" dirty="0" smtClean="0"/>
              <a:t>“开始”按钮</a:t>
            </a:r>
            <a:r>
              <a:rPr lang="en-US" altLang="zh-CN" dirty="0" smtClean="0"/>
              <a:t>         </a:t>
            </a:r>
            <a:r>
              <a:rPr lang="zh-CN" altLang="zh-CN" dirty="0" smtClean="0"/>
              <a:t>，</a:t>
            </a:r>
            <a:r>
              <a:rPr lang="zh-CN" altLang="zh-CN" dirty="0"/>
              <a:t>指向“所有程序”，依次选择“</a:t>
            </a:r>
            <a:r>
              <a:rPr lang="en-US" altLang="zh-CN" dirty="0"/>
              <a:t>Microsoft Office</a:t>
            </a:r>
            <a:r>
              <a:rPr lang="zh-CN" altLang="zh-CN" dirty="0"/>
              <a:t>”、“</a:t>
            </a:r>
            <a:r>
              <a:rPr lang="en-US" altLang="zh-CN" dirty="0"/>
              <a:t>Microsoft Office 2010 </a:t>
            </a:r>
            <a:r>
              <a:rPr lang="zh-CN" altLang="zh-CN" dirty="0"/>
              <a:t>工具”、“</a:t>
            </a:r>
            <a:r>
              <a:rPr lang="en-US" altLang="zh-CN" dirty="0"/>
              <a:t>VBA </a:t>
            </a:r>
            <a:r>
              <a:rPr lang="zh-CN" altLang="zh-CN" dirty="0"/>
              <a:t>工程的数字证书”选项；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20</a:t>
            </a:fld>
            <a:endParaRPr lang="en-US" altLang="zh-CN" dirty="0"/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1130610" y="1049480"/>
            <a:ext cx="6660303" cy="9144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/>
              <a:t>）创建数字</a:t>
            </a:r>
            <a:r>
              <a:rPr lang="zh-CN" altLang="zh-CN" sz="2000" dirty="0" smtClean="0"/>
              <a:t>证书</a:t>
            </a:r>
            <a:endParaRPr lang="en-US" altLang="zh-CN" sz="2000" dirty="0" smtClean="0"/>
          </a:p>
          <a:p>
            <a:pPr algn="l">
              <a:lnSpc>
                <a:spcPct val="150000"/>
              </a:lnSpc>
            </a:pPr>
            <a:r>
              <a:rPr lang="en-US" altLang="zh-CN" dirty="0" smtClean="0"/>
              <a:t>      </a:t>
            </a:r>
            <a:r>
              <a:rPr lang="zh-CN" altLang="zh-CN" dirty="0" smtClean="0"/>
              <a:t>如果</a:t>
            </a:r>
            <a:r>
              <a:rPr lang="zh-CN" altLang="zh-CN" dirty="0"/>
              <a:t>已经有数字证书，则可省略此步骤，如果没有数字证书，则</a:t>
            </a:r>
            <a:r>
              <a:rPr lang="zh-CN" altLang="zh-CN" dirty="0" smtClean="0"/>
              <a:t>按</a:t>
            </a:r>
            <a:r>
              <a:rPr lang="zh-CN" altLang="en-US" dirty="0" smtClean="0"/>
              <a:t>下</a:t>
            </a:r>
            <a:r>
              <a:rPr lang="zh-CN" altLang="zh-CN" dirty="0" smtClean="0"/>
              <a:t>所</a:t>
            </a:r>
            <a:r>
              <a:rPr lang="zh-CN" altLang="zh-CN" dirty="0"/>
              <a:t>示的过程创建数字</a:t>
            </a:r>
            <a:r>
              <a:rPr lang="zh-CN" altLang="zh-CN" dirty="0" smtClean="0"/>
              <a:t>证书</a:t>
            </a:r>
            <a:r>
              <a:rPr lang="zh-CN" altLang="en-US" dirty="0" smtClean="0"/>
              <a:t>：</a:t>
            </a:r>
            <a:endParaRPr lang="zh-CN" altLang="zh-CN" dirty="0"/>
          </a:p>
        </p:txBody>
      </p:sp>
      <p:pic>
        <p:nvPicPr>
          <p:cNvPr id="11" name="图片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52" y="2493820"/>
            <a:ext cx="314757" cy="27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11" y="2241707"/>
            <a:ext cx="2148729" cy="40471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圆角矩形 7"/>
          <p:cNvSpPr/>
          <p:nvPr/>
        </p:nvSpPr>
        <p:spPr>
          <a:xfrm>
            <a:off x="5600586" y="5043978"/>
            <a:ext cx="1434059" cy="15748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5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85" y="2410691"/>
            <a:ext cx="5288043" cy="3200400"/>
          </a:xfrm>
          <a:prstGeom prst="rect">
            <a:avLst/>
          </a:prstGeom>
        </p:spPr>
      </p:pic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1130610" y="1128633"/>
            <a:ext cx="7395754" cy="945828"/>
          </a:xfrm>
          <a:prstGeom prst="roundRect">
            <a:avLst>
              <a:gd name="adj" fmla="val 0"/>
            </a:avLst>
          </a:prstGeom>
          <a:gradFill>
            <a:gsLst>
              <a:gs pos="83000">
                <a:srgbClr val="F7EFD8"/>
              </a:gs>
              <a:gs pos="100000">
                <a:srgbClr val="CAF2CA"/>
              </a:gs>
              <a:gs pos="99000">
                <a:srgbClr val="E7FF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t" anchorCtr="0"/>
          <a:lstStyle/>
          <a:p>
            <a:pPr marL="285750" indent="-285750" algn="l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zh-CN" dirty="0"/>
              <a:t>在弹出的“创建数字证书”对话框中，为证书创建一个描述性名称，例如“</a:t>
            </a:r>
            <a:r>
              <a:rPr lang="en-US" altLang="zh-CN" dirty="0"/>
              <a:t>Access</a:t>
            </a:r>
            <a:r>
              <a:rPr lang="zh-CN" altLang="zh-CN" dirty="0"/>
              <a:t>签名”</a:t>
            </a:r>
            <a:r>
              <a:rPr lang="zh-CN" altLang="zh-CN" dirty="0" smtClean="0"/>
              <a:t>；</a:t>
            </a:r>
            <a:r>
              <a:rPr lang="zh-CN" altLang="zh-CN" dirty="0"/>
              <a:t>单击对话框的“确定”</a:t>
            </a:r>
            <a:r>
              <a:rPr lang="en-US" altLang="zh-CN" dirty="0"/>
              <a:t> </a:t>
            </a:r>
            <a:r>
              <a:rPr lang="zh-CN" altLang="zh-CN" dirty="0"/>
              <a:t>按钮</a:t>
            </a:r>
            <a:r>
              <a:rPr lang="en-US" altLang="zh-CN" dirty="0"/>
              <a:t>                 </a:t>
            </a:r>
            <a:r>
              <a:rPr lang="zh-CN" altLang="en-US" dirty="0" smtClean="0"/>
              <a:t>。</a:t>
            </a:r>
            <a:endParaRPr lang="zh-CN" altLang="zh-CN" dirty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21</a:t>
            </a:fld>
            <a:endParaRPr lang="en-US" altLang="zh-CN" dirty="0"/>
          </a:p>
        </p:txBody>
      </p:sp>
      <p:sp>
        <p:nvSpPr>
          <p:cNvPr id="8" name="圆角矩形 7"/>
          <p:cNvSpPr/>
          <p:nvPr/>
        </p:nvSpPr>
        <p:spPr>
          <a:xfrm>
            <a:off x="5336273" y="5179059"/>
            <a:ext cx="1018309" cy="317732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" name="AutoShape 576"/>
          <p:cNvSpPr>
            <a:spLocks noChangeArrowheads="1"/>
          </p:cNvSpPr>
          <p:nvPr/>
        </p:nvSpPr>
        <p:spPr bwMode="auto">
          <a:xfrm>
            <a:off x="5374063" y="4499264"/>
            <a:ext cx="548755" cy="24897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rot="0" vert="horz" wrap="square" lIns="0" tIns="0" rIns="0" bIns="0" anchor="b" anchorCtr="1" upright="1"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zh-CN" sz="1200" kern="100" dirty="0">
                <a:effectLst/>
                <a:latin typeface="Times New Roman"/>
                <a:ea typeface="宋体"/>
                <a:cs typeface="宋体"/>
              </a:rPr>
              <a:t>单击</a:t>
            </a: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5583614" y="4748876"/>
            <a:ext cx="224904" cy="4301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610" y="1665752"/>
            <a:ext cx="764078" cy="2384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圆角矩形 13"/>
          <p:cNvSpPr/>
          <p:nvPr/>
        </p:nvSpPr>
        <p:spPr>
          <a:xfrm>
            <a:off x="2325340" y="4884083"/>
            <a:ext cx="1803997" cy="262588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3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1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1130610" y="1155928"/>
            <a:ext cx="7395754" cy="618281"/>
          </a:xfrm>
          <a:prstGeom prst="roundRect">
            <a:avLst>
              <a:gd name="adj" fmla="val 0"/>
            </a:avLst>
          </a:prstGeom>
          <a:gradFill>
            <a:gsLst>
              <a:gs pos="83000">
                <a:srgbClr val="F7EFD8"/>
              </a:gs>
              <a:gs pos="100000">
                <a:srgbClr val="CAF2CA"/>
              </a:gs>
              <a:gs pos="99000">
                <a:srgbClr val="E7FF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t" anchorCtr="0"/>
          <a:lstStyle/>
          <a:p>
            <a:pPr marL="285750" indent="-285750" algn="l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zh-CN" dirty="0" smtClean="0"/>
              <a:t>出现</a:t>
            </a:r>
            <a:r>
              <a:rPr lang="zh-CN" altLang="zh-CN" dirty="0"/>
              <a:t>“</a:t>
            </a:r>
            <a:r>
              <a:rPr lang="en-US" altLang="zh-CN" dirty="0" err="1"/>
              <a:t>SelfCert</a:t>
            </a:r>
            <a:r>
              <a:rPr lang="zh-CN" altLang="zh-CN" dirty="0"/>
              <a:t>成功”对话框，表明已经成功创建了一个数字证书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22</a:t>
            </a:fld>
            <a:endParaRPr lang="en-US" altLang="zh-CN" dirty="0"/>
          </a:p>
        </p:txBody>
      </p:sp>
      <p:pic>
        <p:nvPicPr>
          <p:cNvPr id="14" name="图片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58" y="2538484"/>
            <a:ext cx="4053385" cy="21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9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23</a:t>
            </a:fld>
            <a:endParaRPr lang="en-US" altLang="zh-CN" dirty="0"/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gray">
          <a:xfrm>
            <a:off x="1130609" y="415634"/>
            <a:ext cx="6660303" cy="9144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）打开</a:t>
            </a:r>
            <a:r>
              <a:rPr lang="zh-CN" altLang="zh-CN" sz="2000" dirty="0" smtClean="0"/>
              <a:t>数据库</a:t>
            </a:r>
            <a:endParaRPr lang="en-US" altLang="zh-CN" sz="2000" dirty="0" smtClean="0"/>
          </a:p>
          <a:p>
            <a:pPr algn="l"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3</a:t>
            </a:r>
            <a:r>
              <a:rPr lang="zh-CN" altLang="zh-CN" sz="2000" dirty="0"/>
              <a:t>）使用“打包并签署”选项</a:t>
            </a:r>
            <a:endParaRPr lang="en-US" altLang="zh-CN" sz="2000" dirty="0" smtClean="0"/>
          </a:p>
        </p:txBody>
      </p:sp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92" y="1475509"/>
            <a:ext cx="5247408" cy="3522518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2766637" y="2067791"/>
            <a:ext cx="1774190" cy="39485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460759" y="3908887"/>
            <a:ext cx="2002385" cy="44490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2" name="AutoShape 576"/>
          <p:cNvSpPr>
            <a:spLocks noChangeArrowheads="1"/>
          </p:cNvSpPr>
          <p:nvPr/>
        </p:nvSpPr>
        <p:spPr bwMode="auto">
          <a:xfrm>
            <a:off x="3950826" y="3356825"/>
            <a:ext cx="590001" cy="271289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endParaRPr lang="en-US" altLang="zh-CN" sz="1400" kern="100" dirty="0" smtClean="0">
              <a:effectLst/>
              <a:latin typeface="Times New Roman"/>
              <a:ea typeface="宋体"/>
              <a:cs typeface="宋体"/>
            </a:endParaRP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zh-CN" sz="1400" kern="100" dirty="0" smtClean="0">
                <a:effectLst/>
                <a:latin typeface="Times New Roman"/>
                <a:ea typeface="宋体"/>
                <a:cs typeface="宋体"/>
              </a:rPr>
              <a:t>双击</a:t>
            </a:r>
            <a:endParaRPr lang="zh-CN" sz="1400" kern="100" dirty="0">
              <a:effectLst/>
              <a:latin typeface="Times New Roman"/>
              <a:ea typeface="宋体"/>
              <a:cs typeface="宋体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534195" y="3597561"/>
            <a:ext cx="583717" cy="270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24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08" y="1330036"/>
            <a:ext cx="3874481" cy="3496600"/>
          </a:xfrm>
          <a:prstGeom prst="rect">
            <a:avLst/>
          </a:prstGeom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24</a:t>
            </a:fld>
            <a:endParaRPr lang="en-US" altLang="zh-CN" dirty="0"/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gray">
          <a:xfrm>
            <a:off x="1130609" y="716972"/>
            <a:ext cx="6660303" cy="6130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4</a:t>
            </a:r>
            <a:r>
              <a:rPr lang="zh-CN" altLang="zh-CN" sz="2000" dirty="0"/>
              <a:t>）选择数字</a:t>
            </a:r>
            <a:r>
              <a:rPr lang="zh-CN" altLang="zh-CN" sz="2000" dirty="0" smtClean="0"/>
              <a:t>证书</a:t>
            </a:r>
            <a:endParaRPr lang="en-US" altLang="zh-CN" sz="2000" dirty="0" smtClean="0"/>
          </a:p>
        </p:txBody>
      </p:sp>
      <p:sp>
        <p:nvSpPr>
          <p:cNvPr id="10" name="圆角矩形 9"/>
          <p:cNvSpPr/>
          <p:nvPr/>
        </p:nvSpPr>
        <p:spPr>
          <a:xfrm>
            <a:off x="2346466" y="2514601"/>
            <a:ext cx="3586741" cy="758535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481541" y="4426529"/>
            <a:ext cx="807432" cy="31172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2" name="AutoShape 576"/>
          <p:cNvSpPr>
            <a:spLocks noChangeArrowheads="1"/>
          </p:cNvSpPr>
          <p:nvPr/>
        </p:nvSpPr>
        <p:spPr bwMode="auto">
          <a:xfrm>
            <a:off x="4993972" y="3605645"/>
            <a:ext cx="590001" cy="271289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endParaRPr lang="en-US" altLang="zh-CN" sz="1400" kern="100" dirty="0" smtClean="0">
              <a:effectLst/>
              <a:latin typeface="Times New Roman"/>
              <a:ea typeface="宋体"/>
              <a:cs typeface="宋体"/>
            </a:endParaRP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zh-CN" altLang="en-US" sz="1400" kern="100" dirty="0">
                <a:latin typeface="Times New Roman"/>
                <a:ea typeface="宋体"/>
                <a:cs typeface="宋体"/>
              </a:rPr>
              <a:t>单</a:t>
            </a:r>
            <a:r>
              <a:rPr lang="zh-CN" sz="1400" kern="100" dirty="0" smtClean="0">
                <a:effectLst/>
                <a:latin typeface="Times New Roman"/>
                <a:ea typeface="宋体"/>
                <a:cs typeface="宋体"/>
              </a:rPr>
              <a:t>击</a:t>
            </a:r>
            <a:endParaRPr lang="zh-CN" sz="1400" kern="100" dirty="0">
              <a:effectLst/>
              <a:latin typeface="Times New Roman"/>
              <a:ea typeface="宋体"/>
              <a:cs typeface="宋体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5018808" y="3876934"/>
            <a:ext cx="270164" cy="5495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68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44" y="1558637"/>
            <a:ext cx="4750197" cy="4182340"/>
          </a:xfrm>
          <a:prstGeom prst="rect">
            <a:avLst/>
          </a:prstGeom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25</a:t>
            </a:fld>
            <a:endParaRPr lang="en-US" altLang="zh-CN" dirty="0"/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gray">
          <a:xfrm>
            <a:off x="1130609" y="716972"/>
            <a:ext cx="6660303" cy="6130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5</a:t>
            </a:r>
            <a:r>
              <a:rPr lang="zh-CN" altLang="zh-CN" sz="2000" dirty="0"/>
              <a:t>）创建签名包</a:t>
            </a:r>
            <a:endParaRPr lang="en-US" altLang="zh-CN" sz="2000" dirty="0" smtClean="0"/>
          </a:p>
        </p:txBody>
      </p:sp>
      <p:sp>
        <p:nvSpPr>
          <p:cNvPr id="11" name="圆角矩形 10"/>
          <p:cNvSpPr/>
          <p:nvPr/>
        </p:nvSpPr>
        <p:spPr>
          <a:xfrm>
            <a:off x="5044672" y="5288978"/>
            <a:ext cx="807432" cy="31172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2" name="AutoShape 576"/>
          <p:cNvSpPr>
            <a:spLocks noChangeArrowheads="1"/>
          </p:cNvSpPr>
          <p:nvPr/>
        </p:nvSpPr>
        <p:spPr bwMode="auto">
          <a:xfrm>
            <a:off x="5461567" y="4468094"/>
            <a:ext cx="590001" cy="271289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endParaRPr lang="en-US" altLang="zh-CN" sz="1400" kern="100" dirty="0" smtClean="0">
              <a:effectLst/>
              <a:latin typeface="Times New Roman"/>
              <a:ea typeface="宋体"/>
              <a:cs typeface="宋体"/>
            </a:endParaRP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zh-CN" altLang="en-US" sz="1400" kern="100" dirty="0">
                <a:latin typeface="Times New Roman"/>
                <a:ea typeface="宋体"/>
                <a:cs typeface="宋体"/>
              </a:rPr>
              <a:t>单</a:t>
            </a:r>
            <a:r>
              <a:rPr lang="zh-CN" sz="1400" kern="100" dirty="0" smtClean="0">
                <a:effectLst/>
                <a:latin typeface="Times New Roman"/>
                <a:ea typeface="宋体"/>
                <a:cs typeface="宋体"/>
              </a:rPr>
              <a:t>击</a:t>
            </a:r>
            <a:endParaRPr lang="zh-CN" sz="1400" kern="100" dirty="0">
              <a:effectLst/>
              <a:latin typeface="Times New Roman"/>
              <a:ea typeface="宋体"/>
              <a:cs typeface="宋体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5486403" y="4739383"/>
            <a:ext cx="270164" cy="5495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7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59058" y="271810"/>
            <a:ext cx="7828892" cy="934620"/>
          </a:xfrm>
        </p:spPr>
        <p:txBody>
          <a:bodyPr/>
          <a:lstStyle/>
          <a:p>
            <a:pPr algn="l"/>
            <a:r>
              <a:rPr lang="en-US" altLang="zh-CN" sz="2400" dirty="0"/>
              <a:t>2. </a:t>
            </a:r>
            <a:r>
              <a:rPr lang="zh-CN" altLang="zh-CN" sz="2400" dirty="0"/>
              <a:t>提取并使用签名包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26</a:t>
            </a:fld>
            <a:endParaRPr lang="en-US" altLang="zh-CN" dirty="0"/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1057872" y="1438441"/>
            <a:ext cx="6660303" cy="6130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/>
              <a:t>）启动</a:t>
            </a:r>
            <a:r>
              <a:rPr lang="zh-CN" altLang="zh-CN" sz="2000" dirty="0" smtClean="0"/>
              <a:t>数据库</a:t>
            </a:r>
            <a:endParaRPr lang="en-US" altLang="zh-CN" sz="2000" dirty="0" smtClean="0"/>
          </a:p>
        </p:txBody>
      </p:sp>
      <p:pic>
        <p:nvPicPr>
          <p:cNvPr id="7" name="图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32709"/>
            <a:ext cx="4572000" cy="3886199"/>
          </a:xfrm>
          <a:prstGeom prst="rect">
            <a:avLst/>
          </a:prstGeom>
        </p:spPr>
      </p:pic>
      <p:sp>
        <p:nvSpPr>
          <p:cNvPr id="10" name="AutoShape 576"/>
          <p:cNvSpPr>
            <a:spLocks noChangeArrowheads="1"/>
          </p:cNvSpPr>
          <p:nvPr/>
        </p:nvSpPr>
        <p:spPr bwMode="auto">
          <a:xfrm>
            <a:off x="5123310" y="5027921"/>
            <a:ext cx="468517" cy="2520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rot="0" vert="horz" wrap="square" lIns="0" tIns="0" rIns="0" bIns="0" anchor="b" anchorCtr="1" upright="1"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zh-CN" sz="1400" kern="100" dirty="0">
                <a:effectLst/>
                <a:latin typeface="Times New Roman"/>
                <a:ea typeface="宋体"/>
                <a:cs typeface="宋体"/>
              </a:rPr>
              <a:t>单击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5123310" y="5271410"/>
            <a:ext cx="180617" cy="6464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4773504" y="5918287"/>
            <a:ext cx="752914" cy="256658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16672" y="1067291"/>
            <a:ext cx="5729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sz="2400" dirty="0"/>
              <a:t>例</a:t>
            </a:r>
            <a:r>
              <a:rPr lang="en-US" altLang="zh-CN" sz="2400" dirty="0"/>
              <a:t>11. 4</a:t>
            </a:r>
            <a:r>
              <a:rPr lang="zh-CN" altLang="zh-CN" sz="2400" dirty="0"/>
              <a:t>：说明提取签名包的过程</a:t>
            </a:r>
            <a:endParaRPr lang="zh-CN" altLang="en-US" sz="2400" dirty="0"/>
          </a:p>
        </p:txBody>
      </p:sp>
      <p:sp>
        <p:nvSpPr>
          <p:cNvPr id="13" name="AutoShape 34"/>
          <p:cNvSpPr>
            <a:spLocks noChangeArrowheads="1"/>
          </p:cNvSpPr>
          <p:nvPr/>
        </p:nvSpPr>
        <p:spPr bwMode="gray">
          <a:xfrm>
            <a:off x="1057872" y="1901376"/>
            <a:ext cx="6660303" cy="6130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000" dirty="0" smtClean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）打开文件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27265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13" y="2620373"/>
            <a:ext cx="5720565" cy="3514302"/>
          </a:xfrm>
          <a:prstGeom prst="rect">
            <a:avLst/>
          </a:prstGeom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27</a:t>
            </a:fld>
            <a:endParaRPr lang="en-US" altLang="zh-CN" dirty="0"/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1057871" y="597476"/>
            <a:ext cx="6660303" cy="6130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000" dirty="0" smtClean="0"/>
              <a:t>（</a:t>
            </a:r>
            <a:r>
              <a:rPr lang="en-US" altLang="zh-CN" sz="2000" dirty="0" smtClean="0"/>
              <a:t>3</a:t>
            </a:r>
            <a:r>
              <a:rPr lang="zh-CN" altLang="zh-CN" sz="2000" dirty="0" smtClean="0"/>
              <a:t>）选择安全声明内容</a:t>
            </a:r>
            <a:endParaRPr lang="en-US" altLang="zh-CN" sz="2000" dirty="0" smtClean="0"/>
          </a:p>
        </p:txBody>
      </p:sp>
      <p:sp>
        <p:nvSpPr>
          <p:cNvPr id="10" name="AutoShape 576"/>
          <p:cNvSpPr>
            <a:spLocks noChangeArrowheads="1"/>
          </p:cNvSpPr>
          <p:nvPr/>
        </p:nvSpPr>
        <p:spPr bwMode="auto">
          <a:xfrm>
            <a:off x="4054250" y="4939689"/>
            <a:ext cx="654202" cy="2520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rot="0" vert="horz" wrap="square" lIns="0" tIns="0" rIns="0" bIns="0" anchor="b" anchorCtr="1" upright="1"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zh-CN" sz="1400" kern="100" dirty="0">
                <a:effectLst/>
                <a:latin typeface="Times New Roman"/>
                <a:ea typeface="宋体"/>
                <a:cs typeface="宋体"/>
              </a:rPr>
              <a:t>单击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3916283" y="5199798"/>
            <a:ext cx="365336" cy="3315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2115022" y="5548997"/>
            <a:ext cx="2770876" cy="386001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73988" y="1210539"/>
            <a:ext cx="7232074" cy="133882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初次</a:t>
            </a:r>
            <a:r>
              <a:rPr lang="zh-CN" altLang="zh-CN" dirty="0"/>
              <a:t>提取签名包时，会弹出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</a:t>
            </a:r>
            <a:r>
              <a:rPr lang="zh-CN" altLang="zh-CN" dirty="0" smtClean="0"/>
              <a:t>图所</a:t>
            </a:r>
            <a:r>
              <a:rPr lang="zh-CN" altLang="zh-CN" dirty="0"/>
              <a:t>示的“</a:t>
            </a:r>
            <a:r>
              <a:rPr lang="en-US" altLang="zh-CN" dirty="0"/>
              <a:t>Microsoft Access</a:t>
            </a:r>
            <a:r>
              <a:rPr lang="zh-CN" altLang="zh-CN" dirty="0"/>
              <a:t>安全声明”对话框</a:t>
            </a:r>
            <a:r>
              <a:rPr lang="zh-CN" altLang="zh-CN" dirty="0" smtClean="0"/>
              <a:t>，一旦</a:t>
            </a:r>
            <a:r>
              <a:rPr lang="zh-CN" altLang="zh-CN" dirty="0"/>
              <a:t>选择了“信任来自发布者的所有内容”按钮，下次执行该操作时，则不再</a:t>
            </a:r>
            <a:r>
              <a:rPr lang="zh-CN" altLang="zh-CN" dirty="0" smtClean="0"/>
              <a:t>出现</a:t>
            </a:r>
            <a:r>
              <a:rPr lang="zh-CN" altLang="en-US" dirty="0" smtClean="0"/>
              <a:t>下图</a:t>
            </a:r>
            <a:r>
              <a:rPr lang="zh-CN" altLang="zh-CN" dirty="0" smtClean="0"/>
              <a:t>所</a:t>
            </a:r>
            <a:r>
              <a:rPr lang="zh-CN" altLang="zh-CN" dirty="0"/>
              <a:t>示的</a:t>
            </a:r>
            <a:r>
              <a:rPr lang="zh-CN" altLang="zh-CN" dirty="0" smtClean="0"/>
              <a:t>对话框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210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079" y="1315091"/>
            <a:ext cx="5097883" cy="4261968"/>
          </a:xfrm>
          <a:prstGeom prst="rect">
            <a:avLst/>
          </a:prstGeom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28</a:t>
            </a:fld>
            <a:endParaRPr lang="en-US" altLang="zh-CN" dirty="0"/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1057871" y="597476"/>
            <a:ext cx="6660303" cy="6130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4</a:t>
            </a:r>
            <a:r>
              <a:rPr lang="zh-CN" altLang="zh-CN" sz="2000" dirty="0"/>
              <a:t>）提取数据库</a:t>
            </a:r>
            <a:endParaRPr lang="en-US" altLang="zh-CN" sz="2000" dirty="0" smtClean="0"/>
          </a:p>
        </p:txBody>
      </p:sp>
      <p:sp>
        <p:nvSpPr>
          <p:cNvPr id="10" name="AutoShape 576"/>
          <p:cNvSpPr>
            <a:spLocks noChangeArrowheads="1"/>
          </p:cNvSpPr>
          <p:nvPr/>
        </p:nvSpPr>
        <p:spPr bwMode="auto">
          <a:xfrm>
            <a:off x="5610121" y="4466923"/>
            <a:ext cx="654202" cy="2520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rot="0" vert="horz" wrap="square" lIns="0" tIns="0" rIns="0" bIns="0" anchor="b" anchorCtr="1" upright="1"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zh-CN" sz="1400" kern="100" dirty="0">
                <a:effectLst/>
                <a:latin typeface="Times New Roman"/>
                <a:ea typeface="宋体"/>
                <a:cs typeface="宋体"/>
              </a:rPr>
              <a:t>单击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5518342" y="4745449"/>
            <a:ext cx="365336" cy="3315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5161647" y="5129586"/>
            <a:ext cx="764274" cy="288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53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 txBox="1">
            <a:spLocks/>
          </p:cNvSpPr>
          <p:nvPr/>
        </p:nvSpPr>
        <p:spPr bwMode="gray">
          <a:xfrm>
            <a:off x="26894" y="-2259"/>
            <a:ext cx="8686800" cy="1087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3600" dirty="0"/>
              <a:t>11.2  </a:t>
            </a:r>
            <a:r>
              <a:rPr lang="zh-CN" altLang="zh-CN" sz="3600" dirty="0"/>
              <a:t>设置数据库密码</a:t>
            </a:r>
          </a:p>
        </p:txBody>
      </p:sp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44" name="标题 1"/>
          <p:cNvSpPr txBox="1">
            <a:spLocks/>
          </p:cNvSpPr>
          <p:nvPr/>
        </p:nvSpPr>
        <p:spPr bwMode="gray">
          <a:xfrm>
            <a:off x="866575" y="1569492"/>
            <a:ext cx="7539487" cy="1888542"/>
          </a:xfrm>
          <a:prstGeom prst="rect">
            <a:avLst/>
          </a:prstGeom>
          <a:gradFill>
            <a:gsLst>
              <a:gs pos="10000">
                <a:srgbClr val="E8E8FE"/>
              </a:gs>
              <a:gs pos="100000">
                <a:schemeClr val="tx1">
                  <a:lumMod val="10000"/>
                  <a:lumOff val="90000"/>
                </a:schemeClr>
              </a:gs>
              <a:gs pos="0">
                <a:srgbClr val="CAB5FD"/>
              </a:gs>
            </a:gsLst>
            <a:lin ang="5400000" scaled="0"/>
          </a:gra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2800" dirty="0" smtClean="0"/>
              <a:t>        </a:t>
            </a:r>
            <a:r>
              <a:rPr lang="zh-CN" altLang="zh-CN" sz="2800" dirty="0" smtClean="0"/>
              <a:t>给</a:t>
            </a:r>
            <a:r>
              <a:rPr lang="zh-CN" altLang="zh-CN" sz="2800" dirty="0"/>
              <a:t>数据库设置密码，阻止非法用户打开数据库，是对数据库的一种简单而有效的保护措施</a:t>
            </a:r>
            <a:r>
              <a:rPr lang="zh-CN" altLang="zh-CN" sz="2800" dirty="0" smtClean="0"/>
              <a:t>。</a:t>
            </a:r>
            <a:endParaRPr lang="zh-CN" altLang="zh-CN" sz="2800" dirty="0"/>
          </a:p>
        </p:txBody>
      </p:sp>
      <p:sp>
        <p:nvSpPr>
          <p:cNvPr id="35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29</a:t>
            </a:fld>
            <a:endParaRPr lang="en-US" altLang="zh-CN" dirty="0"/>
          </a:p>
        </p:txBody>
      </p:sp>
      <p:sp>
        <p:nvSpPr>
          <p:cNvPr id="2" name="矩形 1"/>
          <p:cNvSpPr/>
          <p:nvPr/>
        </p:nvSpPr>
        <p:spPr>
          <a:xfrm>
            <a:off x="867600" y="3498978"/>
            <a:ext cx="7539487" cy="1384995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dirty="0" smtClean="0"/>
              <a:t>        </a:t>
            </a:r>
            <a:r>
              <a:rPr lang="zh-CN" altLang="zh-CN" sz="2800" dirty="0" smtClean="0"/>
              <a:t>在</a:t>
            </a:r>
            <a:r>
              <a:rPr lang="en-US" altLang="zh-CN" sz="2800" dirty="0"/>
              <a:t>Access</a:t>
            </a:r>
            <a:r>
              <a:rPr lang="zh-CN" altLang="zh-CN" sz="2800" dirty="0"/>
              <a:t>中，要为数据库设置和撤销密码，必须以独占的方式打开数据库。</a:t>
            </a:r>
          </a:p>
        </p:txBody>
      </p:sp>
    </p:spTree>
    <p:extLst>
      <p:ext uri="{BB962C8B-B14F-4D97-AF65-F5344CB8AC3E}">
        <p14:creationId xmlns:p14="http://schemas.microsoft.com/office/powerpoint/2010/main" val="277781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2400" y="606307"/>
            <a:ext cx="8686800" cy="1087438"/>
          </a:xfrm>
        </p:spPr>
        <p:txBody>
          <a:bodyPr/>
          <a:lstStyle/>
          <a:p>
            <a:r>
              <a:rPr lang="zh-CN" altLang="zh-CN" dirty="0"/>
              <a:t>第</a:t>
            </a:r>
            <a:r>
              <a:rPr lang="en-US" altLang="zh-CN" dirty="0"/>
              <a:t>11</a:t>
            </a:r>
            <a:r>
              <a:rPr lang="zh-CN" altLang="zh-CN" dirty="0"/>
              <a:t>章 数据库安全与管理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1487606" y="1693745"/>
            <a:ext cx="6453235" cy="3322008"/>
          </a:xfrm>
          <a:prstGeom prst="roundRect">
            <a:avLst>
              <a:gd name="adj" fmla="val 2259"/>
            </a:avLst>
          </a:prstGeom>
          <a:gradFill rotWithShape="1">
            <a:gsLst>
              <a:gs pos="13000">
                <a:schemeClr val="bg2"/>
              </a:gs>
              <a:gs pos="1000">
                <a:schemeClr val="tx1">
                  <a:lumMod val="10000"/>
                  <a:lumOff val="90000"/>
                </a:schemeClr>
              </a:gs>
              <a:gs pos="79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dirty="0" smtClean="0"/>
              <a:t>     </a:t>
            </a:r>
            <a:r>
              <a:rPr lang="zh-CN" altLang="zh-CN" sz="2000" dirty="0" smtClean="0"/>
              <a:t>数据库</a:t>
            </a:r>
            <a:r>
              <a:rPr lang="zh-CN" altLang="zh-CN" sz="2000" dirty="0"/>
              <a:t>担负着存储和管理数据信息的任务，要保证数据库系统能安全可靠地运行，必须考虑其</a:t>
            </a:r>
            <a:r>
              <a:rPr lang="zh-CN" altLang="zh-CN" sz="2000" dirty="0" smtClean="0"/>
              <a:t>安全性</a:t>
            </a:r>
            <a:r>
              <a:rPr lang="zh-CN" altLang="en-US" sz="2000" dirty="0" smtClean="0"/>
              <a:t>。</a:t>
            </a:r>
            <a:endParaRPr lang="en-US" altLang="zh-CN" sz="2000" dirty="0"/>
          </a:p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000" dirty="0" smtClean="0"/>
              <a:t>通过本章的学习，掌握：</a:t>
            </a:r>
            <a:endParaRPr lang="en-US" altLang="zh-CN" sz="2000" dirty="0" smtClean="0"/>
          </a:p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dirty="0" smtClean="0"/>
              <a:t> </a:t>
            </a:r>
            <a:r>
              <a:rPr lang="zh-CN" altLang="zh-CN" sz="2000" dirty="0" smtClean="0"/>
              <a:t>对</a:t>
            </a:r>
            <a:r>
              <a:rPr lang="zh-CN" altLang="zh-CN" sz="2000" dirty="0"/>
              <a:t>数据库进行加密和</a:t>
            </a:r>
            <a:r>
              <a:rPr lang="zh-CN" altLang="zh-CN" sz="2000" dirty="0" smtClean="0"/>
              <a:t>解密</a:t>
            </a:r>
            <a:endParaRPr lang="en-US" altLang="zh-CN" sz="2000" dirty="0" smtClean="0"/>
          </a:p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dirty="0" smtClean="0"/>
              <a:t> </a:t>
            </a:r>
            <a:r>
              <a:rPr lang="zh-CN" altLang="en-US" sz="2000" dirty="0" smtClean="0"/>
              <a:t>对</a:t>
            </a:r>
            <a:r>
              <a:rPr lang="zh-CN" altLang="zh-CN" sz="2000" dirty="0" smtClean="0"/>
              <a:t>数据库</a:t>
            </a:r>
            <a:r>
              <a:rPr lang="zh-CN" altLang="zh-CN" sz="2000" dirty="0"/>
              <a:t>进行压缩和</a:t>
            </a:r>
            <a:r>
              <a:rPr lang="zh-CN" altLang="zh-CN" sz="2000" dirty="0" smtClean="0"/>
              <a:t>修复</a:t>
            </a:r>
            <a:endParaRPr lang="en-US" altLang="zh-CN" sz="2000" dirty="0" smtClean="0"/>
          </a:p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dirty="0" smtClean="0"/>
              <a:t> </a:t>
            </a:r>
            <a:r>
              <a:rPr lang="zh-CN" altLang="en-US" sz="2000" dirty="0" smtClean="0"/>
              <a:t>对数据库进行</a:t>
            </a:r>
            <a:r>
              <a:rPr lang="zh-CN" altLang="zh-CN" sz="2000" dirty="0" smtClean="0"/>
              <a:t>备份</a:t>
            </a:r>
            <a:r>
              <a:rPr lang="zh-CN" altLang="zh-CN" sz="2000" dirty="0"/>
              <a:t>和</a:t>
            </a:r>
            <a:r>
              <a:rPr lang="zh-CN" altLang="zh-CN" sz="2000" dirty="0" smtClean="0"/>
              <a:t>恢复</a:t>
            </a:r>
            <a:endParaRPr lang="zh-CN" altLang="en-US" sz="2000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444769" y="6034338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230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109935" y="1004789"/>
            <a:ext cx="7828892" cy="934620"/>
          </a:xfrm>
        </p:spPr>
        <p:txBody>
          <a:bodyPr/>
          <a:lstStyle/>
          <a:p>
            <a:pPr algn="l"/>
            <a:r>
              <a:rPr lang="en-US" altLang="zh-CN" sz="2400" dirty="0"/>
              <a:t>1</a:t>
            </a:r>
            <a:r>
              <a:rPr lang="zh-CN" altLang="zh-CN" sz="2400" dirty="0"/>
              <a:t>．设置数据库密码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30</a:t>
            </a:fld>
            <a:endParaRPr lang="en-US" altLang="zh-CN" dirty="0"/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1057872" y="1765993"/>
            <a:ext cx="6660303" cy="6130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/>
              <a:t>）以独占的方式打开</a:t>
            </a:r>
            <a:r>
              <a:rPr lang="zh-CN" altLang="zh-CN" sz="2000" dirty="0" smtClean="0"/>
              <a:t>数据库</a:t>
            </a:r>
            <a:endParaRPr lang="en-US" altLang="zh-CN" sz="2000" dirty="0" smtClean="0"/>
          </a:p>
          <a:p>
            <a:pPr marL="342900" lvl="0" indent="-342900" algn="l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zh-CN" sz="2000" dirty="0"/>
              <a:t>启动数据库：启动</a:t>
            </a:r>
            <a:r>
              <a:rPr lang="en-US" altLang="zh-CN" sz="2000" dirty="0"/>
              <a:t>Access</a:t>
            </a:r>
            <a:r>
              <a:rPr lang="zh-CN" altLang="zh-CN" sz="2000" dirty="0"/>
              <a:t>数据库；</a:t>
            </a:r>
          </a:p>
          <a:p>
            <a:pPr marL="342900" lvl="0" indent="-342900" algn="l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zh-CN" sz="2000" dirty="0"/>
              <a:t>使用“打开”选项：在“文件”选项卡中，单击“打开”选项；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zh-CN" sz="2000" dirty="0"/>
              <a:t>选择要打开的数据库</a:t>
            </a:r>
            <a:endParaRPr lang="en-US" altLang="zh-CN" sz="2000" dirty="0" smtClean="0"/>
          </a:p>
        </p:txBody>
      </p:sp>
      <p:sp>
        <p:nvSpPr>
          <p:cNvPr id="3" name="矩形 2"/>
          <p:cNvSpPr/>
          <p:nvPr/>
        </p:nvSpPr>
        <p:spPr>
          <a:xfrm>
            <a:off x="614148" y="608300"/>
            <a:ext cx="8393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sz="2400" dirty="0"/>
              <a:t>例</a:t>
            </a:r>
            <a:r>
              <a:rPr lang="en-US" altLang="zh-CN" sz="2400" dirty="0"/>
              <a:t>11. 5</a:t>
            </a:r>
            <a:r>
              <a:rPr lang="zh-CN" altLang="zh-CN" sz="2400" dirty="0"/>
              <a:t>：说明设置数据库密码和撤销数据库密码的操作方法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473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580003" y="477672"/>
            <a:ext cx="6337632" cy="4955363"/>
          </a:xfrm>
          <a:prstGeom prst="rect">
            <a:avLst/>
          </a:prstGeom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31</a:t>
            </a:fld>
            <a:endParaRPr lang="en-US" altLang="zh-CN" dirty="0"/>
          </a:p>
        </p:txBody>
      </p:sp>
      <p:sp>
        <p:nvSpPr>
          <p:cNvPr id="16" name="圆角矩形 15"/>
          <p:cNvSpPr/>
          <p:nvPr/>
        </p:nvSpPr>
        <p:spPr>
          <a:xfrm>
            <a:off x="6479732" y="4900044"/>
            <a:ext cx="180000" cy="32727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17" y="5243680"/>
            <a:ext cx="2029298" cy="83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圆角矩形 14"/>
          <p:cNvSpPr/>
          <p:nvPr/>
        </p:nvSpPr>
        <p:spPr>
          <a:xfrm>
            <a:off x="5786960" y="5678590"/>
            <a:ext cx="1936612" cy="15641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8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32</a:t>
            </a:fld>
            <a:endParaRPr lang="en-US" altLang="zh-CN" dirty="0"/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1057871" y="410519"/>
            <a:ext cx="6660303" cy="6130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）设置数据库</a:t>
            </a:r>
            <a:r>
              <a:rPr lang="zh-CN" altLang="zh-CN" sz="2000" dirty="0" smtClean="0"/>
              <a:t>密码</a:t>
            </a:r>
            <a:endParaRPr lang="en-US" altLang="zh-CN" sz="2000" dirty="0" smtClean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08" y="1023582"/>
            <a:ext cx="5829575" cy="4381535"/>
          </a:xfrm>
          <a:prstGeom prst="rect">
            <a:avLst/>
          </a:prstGeom>
        </p:spPr>
      </p:pic>
      <p:sp>
        <p:nvSpPr>
          <p:cNvPr id="20" name="AutoShape 247"/>
          <p:cNvSpPr>
            <a:spLocks noChangeArrowheads="1"/>
          </p:cNvSpPr>
          <p:nvPr/>
        </p:nvSpPr>
        <p:spPr bwMode="auto">
          <a:xfrm>
            <a:off x="3573059" y="3851554"/>
            <a:ext cx="557821" cy="26221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endParaRPr lang="en-US" altLang="zh-CN" sz="1600" kern="100" dirty="0" smtClean="0">
              <a:effectLst/>
              <a:latin typeface="Times New Roman"/>
              <a:ea typeface="宋体"/>
              <a:cs typeface="宋体"/>
            </a:endParaRP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zh-CN" sz="1600" kern="100" dirty="0" smtClean="0">
                <a:effectLst/>
                <a:latin typeface="Times New Roman"/>
                <a:ea typeface="宋体"/>
                <a:cs typeface="宋体"/>
              </a:rPr>
              <a:t>单击</a:t>
            </a:r>
            <a:endParaRPr lang="zh-CN" sz="1600" kern="100" dirty="0">
              <a:effectLst/>
              <a:latin typeface="Times New Roman"/>
              <a:ea typeface="宋体"/>
              <a:cs typeface="宋体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 flipV="1">
            <a:off x="3381361" y="3788809"/>
            <a:ext cx="191112" cy="183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54" y="3589361"/>
            <a:ext cx="4098387" cy="2195105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>
            <a:off x="3035243" y="3854026"/>
            <a:ext cx="1644735" cy="9514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6403520" y="5274558"/>
            <a:ext cx="1145843" cy="32102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7" name="AutoShape 247"/>
          <p:cNvSpPr>
            <a:spLocks noChangeArrowheads="1"/>
          </p:cNvSpPr>
          <p:nvPr/>
        </p:nvSpPr>
        <p:spPr bwMode="auto">
          <a:xfrm>
            <a:off x="6179409" y="4702458"/>
            <a:ext cx="557409" cy="2619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endParaRPr lang="en-US" altLang="zh-CN" sz="1600" kern="100" dirty="0" smtClean="0">
              <a:effectLst/>
              <a:latin typeface="Times New Roman"/>
              <a:ea typeface="宋体"/>
              <a:cs typeface="宋体"/>
            </a:endParaRP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zh-CN" sz="1600" kern="100" dirty="0" smtClean="0">
                <a:effectLst/>
                <a:latin typeface="Times New Roman"/>
                <a:ea typeface="宋体"/>
                <a:cs typeface="宋体"/>
              </a:rPr>
              <a:t>单击</a:t>
            </a:r>
            <a:endParaRPr lang="zh-CN" sz="1600" kern="100" dirty="0">
              <a:effectLst/>
              <a:latin typeface="Times New Roman"/>
              <a:ea typeface="宋体"/>
              <a:cs typeface="宋体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6543058" y="4964361"/>
            <a:ext cx="193759" cy="268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2721954" y="3084552"/>
            <a:ext cx="693735" cy="7694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32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16" grpId="0" animBg="1"/>
      <p:bldP spid="17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91944" y="1441512"/>
            <a:ext cx="7828892" cy="1738415"/>
          </a:xfrm>
          <a:gradFill>
            <a:gsLst>
              <a:gs pos="0">
                <a:schemeClr val="tx2">
                  <a:lumMod val="10000"/>
                  <a:lumOff val="90000"/>
                </a:schemeClr>
              </a:gs>
              <a:gs pos="100000">
                <a:schemeClr val="bg2"/>
              </a:gs>
              <a:gs pos="100000">
                <a:srgbClr val="F6DCDB"/>
              </a:gs>
              <a:gs pos="100000">
                <a:schemeClr val="bg1">
                  <a:lumMod val="85000"/>
                </a:schemeClr>
              </a:gs>
              <a:gs pos="93300">
                <a:schemeClr val="bg1">
                  <a:lumMod val="8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sz="2400" dirty="0" smtClean="0"/>
              <a:t>        对数据库设置密码后，</a:t>
            </a:r>
            <a:r>
              <a:rPr lang="zh-CN" altLang="zh-CN" sz="2400" dirty="0" smtClean="0"/>
              <a:t>如果</a:t>
            </a:r>
            <a:r>
              <a:rPr lang="zh-CN" altLang="zh-CN" sz="2400" dirty="0"/>
              <a:t>要使用该数据库，则每次都会出现</a:t>
            </a:r>
            <a:r>
              <a:rPr lang="zh-CN" altLang="zh-CN" sz="2400" dirty="0" smtClean="0"/>
              <a:t>如</a:t>
            </a:r>
            <a:r>
              <a:rPr lang="zh-CN" altLang="en-US" sz="2400" dirty="0" smtClean="0"/>
              <a:t>下</a:t>
            </a:r>
            <a:r>
              <a:rPr lang="zh-CN" altLang="zh-CN" sz="2400" dirty="0" smtClean="0"/>
              <a:t>图所</a:t>
            </a:r>
            <a:r>
              <a:rPr lang="zh-CN" altLang="zh-CN" sz="2400" dirty="0"/>
              <a:t>示的“要求输入密码”对话框，只有用户正确输入了密码后，方可打开设置过密码的</a:t>
            </a:r>
            <a:r>
              <a:rPr lang="zh-CN" altLang="zh-CN" sz="2400" dirty="0" smtClean="0"/>
              <a:t>数据库</a:t>
            </a:r>
            <a:r>
              <a:rPr lang="zh-CN" altLang="en-US" sz="2400" dirty="0" smtClean="0"/>
              <a:t>。</a:t>
            </a:r>
            <a:endParaRPr lang="zh-CN" altLang="zh-CN" sz="2400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33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15" y="3445608"/>
            <a:ext cx="6455958" cy="21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109935" y="745477"/>
            <a:ext cx="7828892" cy="934620"/>
          </a:xfrm>
        </p:spPr>
        <p:txBody>
          <a:bodyPr/>
          <a:lstStyle/>
          <a:p>
            <a:pPr algn="l"/>
            <a:r>
              <a:rPr lang="en-US" altLang="zh-CN" sz="2400" dirty="0"/>
              <a:t>2. </a:t>
            </a:r>
            <a:r>
              <a:rPr lang="zh-CN" altLang="zh-CN" sz="2400" dirty="0"/>
              <a:t>撤销数据库密码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34</a:t>
            </a:fld>
            <a:endParaRPr lang="en-US" altLang="zh-CN" dirty="0"/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1057872" y="1506681"/>
            <a:ext cx="6660303" cy="6130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以独占方式打开设置密码的</a:t>
            </a:r>
            <a:r>
              <a:rPr lang="zh-CN" altLang="zh-CN" sz="2000" dirty="0" smtClean="0"/>
              <a:t>数据库</a:t>
            </a:r>
            <a:endParaRPr lang="en-US" altLang="zh-CN" sz="2000" dirty="0" smtClean="0"/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gray">
          <a:xfrm>
            <a:off x="1060144" y="1986962"/>
            <a:ext cx="6660303" cy="6130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）撤销数据库密码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257151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12" y="1031728"/>
            <a:ext cx="5828400" cy="4381200"/>
          </a:xfrm>
          <a:prstGeom prst="rect">
            <a:avLst/>
          </a:prstGeom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35</a:t>
            </a:fld>
            <a:endParaRPr lang="en-US" altLang="zh-CN" dirty="0"/>
          </a:p>
        </p:txBody>
      </p:sp>
      <p:sp>
        <p:nvSpPr>
          <p:cNvPr id="20" name="AutoShape 247"/>
          <p:cNvSpPr>
            <a:spLocks noChangeArrowheads="1"/>
          </p:cNvSpPr>
          <p:nvPr/>
        </p:nvSpPr>
        <p:spPr bwMode="auto">
          <a:xfrm>
            <a:off x="3573059" y="3851554"/>
            <a:ext cx="557821" cy="26221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endParaRPr lang="en-US" altLang="zh-CN" sz="1600" kern="100" dirty="0" smtClean="0">
              <a:effectLst/>
              <a:latin typeface="Times New Roman"/>
              <a:ea typeface="宋体"/>
              <a:cs typeface="宋体"/>
            </a:endParaRP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zh-CN" sz="1600" kern="100" dirty="0" smtClean="0">
                <a:effectLst/>
                <a:latin typeface="Times New Roman"/>
                <a:ea typeface="宋体"/>
                <a:cs typeface="宋体"/>
              </a:rPr>
              <a:t>单击</a:t>
            </a:r>
            <a:endParaRPr lang="zh-CN" sz="1600" kern="100" dirty="0">
              <a:effectLst/>
              <a:latin typeface="Times New Roman"/>
              <a:ea typeface="宋体"/>
              <a:cs typeface="宋体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 flipV="1">
            <a:off x="3381361" y="3788809"/>
            <a:ext cx="191112" cy="183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035243" y="3854026"/>
            <a:ext cx="1289817" cy="848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73" y="3655656"/>
            <a:ext cx="4572199" cy="21209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6403520" y="5274558"/>
            <a:ext cx="1145843" cy="32102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7" name="AutoShape 247"/>
          <p:cNvSpPr>
            <a:spLocks noChangeArrowheads="1"/>
          </p:cNvSpPr>
          <p:nvPr/>
        </p:nvSpPr>
        <p:spPr bwMode="auto">
          <a:xfrm>
            <a:off x="6179409" y="4702458"/>
            <a:ext cx="557409" cy="2619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endParaRPr lang="en-US" altLang="zh-CN" sz="1600" kern="100" dirty="0" smtClean="0">
              <a:effectLst/>
              <a:latin typeface="Times New Roman"/>
              <a:ea typeface="宋体"/>
              <a:cs typeface="宋体"/>
            </a:endParaRP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zh-CN" sz="1600" kern="100" dirty="0" smtClean="0">
                <a:effectLst/>
                <a:latin typeface="Times New Roman"/>
                <a:ea typeface="宋体"/>
                <a:cs typeface="宋体"/>
              </a:rPr>
              <a:t>单击</a:t>
            </a:r>
            <a:endParaRPr lang="zh-CN" sz="1600" kern="100" dirty="0">
              <a:effectLst/>
              <a:latin typeface="Times New Roman"/>
              <a:ea typeface="宋体"/>
              <a:cs typeface="宋体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6543058" y="4964361"/>
            <a:ext cx="193759" cy="268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2721954" y="3084552"/>
            <a:ext cx="693735" cy="7694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16" grpId="0" animBg="1"/>
      <p:bldP spid="17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重要提示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505006" name="Rectangle 174"/>
          <p:cNvSpPr>
            <a:spLocks noChangeArrowheads="1"/>
          </p:cNvSpPr>
          <p:nvPr/>
        </p:nvSpPr>
        <p:spPr bwMode="gray">
          <a:xfrm>
            <a:off x="1177351" y="1655598"/>
            <a:ext cx="6997658" cy="15088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5010" name="Rectangle 178"/>
          <p:cNvSpPr>
            <a:spLocks noChangeArrowheads="1"/>
          </p:cNvSpPr>
          <p:nvPr/>
        </p:nvSpPr>
        <p:spPr bwMode="white">
          <a:xfrm>
            <a:off x="1177351" y="1687100"/>
            <a:ext cx="699765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 smtClean="0"/>
              <a:t>        </a:t>
            </a:r>
            <a:r>
              <a:rPr lang="zh-CN" altLang="zh-CN" sz="2000" dirty="0" smtClean="0"/>
              <a:t>如果</a:t>
            </a:r>
            <a:r>
              <a:rPr lang="zh-CN" altLang="zh-CN" sz="2000" dirty="0"/>
              <a:t>不是以独占方式打开</a:t>
            </a:r>
            <a:r>
              <a:rPr lang="zh-CN" altLang="zh-CN" sz="2000" dirty="0" smtClean="0"/>
              <a:t>数据库</a:t>
            </a:r>
            <a:r>
              <a:rPr lang="zh-CN" altLang="en-US" sz="2000" dirty="0" smtClean="0"/>
              <a:t>，</a:t>
            </a:r>
            <a:r>
              <a:rPr lang="zh-CN" altLang="zh-CN" sz="2000" dirty="0"/>
              <a:t>要</a:t>
            </a:r>
            <a:r>
              <a:rPr lang="zh-CN" altLang="zh-CN" sz="2000" dirty="0" smtClean="0"/>
              <a:t>对</a:t>
            </a:r>
            <a:r>
              <a:rPr lang="zh-CN" altLang="en-US" sz="2000" dirty="0" smtClean="0"/>
              <a:t>数据库</a:t>
            </a:r>
            <a:r>
              <a:rPr lang="zh-CN" altLang="zh-CN" sz="2000" dirty="0" smtClean="0"/>
              <a:t>设置密码</a:t>
            </a:r>
            <a:r>
              <a:rPr lang="zh-CN" altLang="en-US" sz="2000" dirty="0" smtClean="0"/>
              <a:t>，或者</a:t>
            </a:r>
            <a:r>
              <a:rPr lang="zh-CN" altLang="zh-CN" sz="2000" dirty="0" smtClean="0"/>
              <a:t>使用</a:t>
            </a:r>
            <a:r>
              <a:rPr lang="zh-CN" altLang="zh-CN" sz="2000" dirty="0"/>
              <a:t>“解密数据库”</a:t>
            </a:r>
            <a:r>
              <a:rPr lang="zh-CN" altLang="zh-CN" sz="2000" dirty="0" smtClean="0"/>
              <a:t>功能</a:t>
            </a:r>
            <a:r>
              <a:rPr lang="zh-CN" altLang="en-US" sz="2000" dirty="0" smtClean="0"/>
              <a:t>，都会</a:t>
            </a:r>
            <a:r>
              <a:rPr lang="zh-CN" altLang="zh-CN" sz="2000" dirty="0" smtClean="0"/>
              <a:t>出现如</a:t>
            </a:r>
            <a:r>
              <a:rPr lang="zh-CN" altLang="en-US" sz="2000" dirty="0" smtClean="0"/>
              <a:t>下图</a:t>
            </a:r>
            <a:r>
              <a:rPr lang="zh-CN" altLang="zh-CN" sz="2000" dirty="0" smtClean="0"/>
              <a:t>所</a:t>
            </a:r>
            <a:r>
              <a:rPr lang="zh-CN" altLang="zh-CN" sz="2000" dirty="0"/>
              <a:t>示的消息</a:t>
            </a:r>
            <a:r>
              <a:rPr lang="zh-CN" altLang="zh-CN" sz="2000" dirty="0" smtClean="0"/>
              <a:t>框</a:t>
            </a:r>
            <a:r>
              <a:rPr lang="zh-CN" altLang="en-US" sz="2000" dirty="0" smtClean="0"/>
              <a:t>，</a:t>
            </a:r>
            <a:endParaRPr lang="en-US" altLang="zh-CN" sz="2000" dirty="0" smtClean="0"/>
          </a:p>
          <a:p>
            <a:pPr algn="l">
              <a:lnSpc>
                <a:spcPct val="150000"/>
              </a:lnSpc>
            </a:pPr>
            <a:r>
              <a:rPr lang="zh-CN" altLang="en-US" sz="2000" dirty="0" smtClean="0">
                <a:ea typeface="宋体" charset="-122"/>
              </a:rPr>
              <a:t>导致不能正确设置密码或撤销数据库密码。</a:t>
            </a:r>
            <a:endParaRPr lang="en-US" altLang="zh-CN" sz="2000" dirty="0">
              <a:ea typeface="宋体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82B1B-DD1F-4340-B57E-734052DD5567}" type="slidenum">
              <a:rPr lang="en-US" altLang="zh-CN" smtClean="0"/>
              <a:pPr/>
              <a:t>36</a:t>
            </a:fld>
            <a:endParaRPr lang="en-US" altLang="zh-CN"/>
          </a:p>
        </p:txBody>
      </p:sp>
      <p:sp>
        <p:nvSpPr>
          <p:cNvPr id="18" name="TextBox 17">
            <a:hlinkClick r:id="rId2" action="ppaction://hlinksldjump"/>
          </p:cNvPr>
          <p:cNvSpPr txBox="1"/>
          <p:nvPr/>
        </p:nvSpPr>
        <p:spPr>
          <a:xfrm>
            <a:off x="7587917" y="6264624"/>
            <a:ext cx="834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返回</a:t>
            </a:r>
            <a:endParaRPr lang="zh-CN" altLang="en-US" sz="1400" dirty="0"/>
          </a:p>
        </p:txBody>
      </p:sp>
      <p:pic>
        <p:nvPicPr>
          <p:cNvPr id="8" name="图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3507475"/>
            <a:ext cx="8294658" cy="162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 txBox="1">
            <a:spLocks/>
          </p:cNvSpPr>
          <p:nvPr/>
        </p:nvSpPr>
        <p:spPr bwMode="gray">
          <a:xfrm>
            <a:off x="26894" y="-2259"/>
            <a:ext cx="8686800" cy="1087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3600" dirty="0"/>
              <a:t>11.3  </a:t>
            </a:r>
            <a:r>
              <a:rPr lang="zh-CN" altLang="zh-CN" sz="3600" dirty="0"/>
              <a:t>压缩和修复数据库</a:t>
            </a:r>
          </a:p>
        </p:txBody>
      </p:sp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44" name="标题 1"/>
          <p:cNvSpPr txBox="1">
            <a:spLocks/>
          </p:cNvSpPr>
          <p:nvPr/>
        </p:nvSpPr>
        <p:spPr bwMode="gray">
          <a:xfrm>
            <a:off x="866575" y="1085179"/>
            <a:ext cx="7539487" cy="1629411"/>
          </a:xfrm>
          <a:prstGeom prst="rect">
            <a:avLst/>
          </a:prstGeom>
          <a:gradFill>
            <a:gsLst>
              <a:gs pos="14000">
                <a:srgbClr val="E8E8FE"/>
              </a:gs>
              <a:gs pos="1000">
                <a:schemeClr val="accent2">
                  <a:lumMod val="20000"/>
                  <a:lumOff val="80000"/>
                </a:schemeClr>
              </a:gs>
              <a:gs pos="99000">
                <a:srgbClr val="E8E8FE"/>
              </a:gs>
            </a:gsLst>
            <a:lin ang="5400000" scaled="0"/>
          </a:gra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2400" dirty="0" smtClean="0"/>
              <a:t>        </a:t>
            </a:r>
            <a:r>
              <a:rPr lang="zh-CN" altLang="zh-CN" sz="2400" dirty="0" smtClean="0"/>
              <a:t>数据库</a:t>
            </a:r>
            <a:r>
              <a:rPr lang="zh-CN" altLang="zh-CN" sz="2400" dirty="0"/>
              <a:t>为了完成各种</a:t>
            </a:r>
            <a:r>
              <a:rPr lang="zh-CN" altLang="zh-CN" sz="2400" dirty="0" smtClean="0"/>
              <a:t>任务</a:t>
            </a:r>
            <a:r>
              <a:rPr lang="zh-CN" altLang="en-US" sz="2400" dirty="0" smtClean="0"/>
              <a:t>，</a:t>
            </a:r>
            <a:r>
              <a:rPr lang="zh-CN" altLang="en-US" sz="2400" dirty="0"/>
              <a:t>会</a:t>
            </a:r>
            <a:r>
              <a:rPr lang="zh-CN" altLang="zh-CN" sz="2400" dirty="0" smtClean="0"/>
              <a:t>创建</a:t>
            </a:r>
            <a:r>
              <a:rPr lang="zh-CN" altLang="zh-CN" sz="2400" dirty="0"/>
              <a:t>一些临时的隐藏</a:t>
            </a:r>
            <a:r>
              <a:rPr lang="zh-CN" altLang="zh-CN" sz="2400" dirty="0" smtClean="0"/>
              <a:t>对象</a:t>
            </a:r>
            <a:r>
              <a:rPr lang="en-US" altLang="zh-CN" sz="2400" dirty="0" smtClean="0"/>
              <a:t>,</a:t>
            </a:r>
            <a:r>
              <a:rPr lang="zh-CN" altLang="zh-CN" sz="2400" dirty="0" smtClean="0"/>
              <a:t>当不再</a:t>
            </a:r>
            <a:r>
              <a:rPr lang="zh-CN" altLang="zh-CN" sz="2400" dirty="0"/>
              <a:t>需要这些临时对象时，有时仍然会将这些临时对象保留在数据库</a:t>
            </a:r>
            <a:r>
              <a:rPr lang="zh-CN" altLang="zh-CN" sz="2400" dirty="0" smtClean="0"/>
              <a:t>中</a:t>
            </a:r>
            <a:r>
              <a:rPr lang="zh-CN" altLang="en-US" sz="2400" dirty="0"/>
              <a:t>；</a:t>
            </a:r>
            <a:endParaRPr lang="en-US" altLang="zh-CN" sz="2400" dirty="0" smtClean="0"/>
          </a:p>
        </p:txBody>
      </p:sp>
      <p:sp>
        <p:nvSpPr>
          <p:cNvPr id="35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37</a:t>
            </a:fld>
            <a:endParaRPr lang="en-US" altLang="zh-CN" dirty="0"/>
          </a:p>
        </p:txBody>
      </p:sp>
      <p:sp>
        <p:nvSpPr>
          <p:cNvPr id="2" name="矩形 1"/>
          <p:cNvSpPr/>
          <p:nvPr/>
        </p:nvSpPr>
        <p:spPr>
          <a:xfrm>
            <a:off x="867600" y="3840178"/>
            <a:ext cx="7539487" cy="1754326"/>
          </a:xfrm>
          <a:prstGeom prst="rect">
            <a:avLst/>
          </a:prstGeom>
          <a:gradFill>
            <a:gsLst>
              <a:gs pos="0">
                <a:srgbClr val="D6C6FE"/>
              </a:gs>
              <a:gs pos="89000">
                <a:srgbClr val="DDDDDD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 smtClean="0"/>
              <a:t>        </a:t>
            </a:r>
            <a:r>
              <a:rPr lang="zh-CN" altLang="zh-CN" sz="2400" dirty="0" smtClean="0"/>
              <a:t>数据库</a:t>
            </a:r>
            <a:r>
              <a:rPr lang="zh-CN" altLang="zh-CN" sz="2400" dirty="0"/>
              <a:t>中的删除操作并不是进行真正删除，</a:t>
            </a:r>
            <a:r>
              <a:rPr lang="zh-CN" altLang="zh-CN" sz="2400" dirty="0" smtClean="0"/>
              <a:t>只是将要</a:t>
            </a:r>
            <a:r>
              <a:rPr lang="zh-CN" altLang="zh-CN" sz="2400" dirty="0"/>
              <a:t>删除的数据标记为“已删除”，虽然表面上删除了数据，而实际上文件大小</a:t>
            </a:r>
            <a:r>
              <a:rPr lang="zh-CN" altLang="zh-CN" sz="2400" dirty="0" smtClean="0"/>
              <a:t>并不</a:t>
            </a:r>
            <a:r>
              <a:rPr lang="zh-CN" altLang="zh-CN" sz="2400" dirty="0"/>
              <a:t>会</a:t>
            </a:r>
            <a:r>
              <a:rPr lang="zh-CN" altLang="zh-CN" sz="2400" dirty="0" smtClean="0"/>
              <a:t>减少。</a:t>
            </a:r>
            <a:endParaRPr lang="zh-CN" altLang="zh-CN" sz="2400" dirty="0"/>
          </a:p>
        </p:txBody>
      </p:sp>
      <p:sp>
        <p:nvSpPr>
          <p:cNvPr id="7" name="标题 1"/>
          <p:cNvSpPr txBox="1">
            <a:spLocks/>
          </p:cNvSpPr>
          <p:nvPr/>
        </p:nvSpPr>
        <p:spPr bwMode="gray">
          <a:xfrm>
            <a:off x="866574" y="2769183"/>
            <a:ext cx="7539487" cy="1019994"/>
          </a:xfrm>
          <a:prstGeom prst="rect">
            <a:avLst/>
          </a:prstGeom>
          <a:gradFill>
            <a:gsLst>
              <a:gs pos="39000">
                <a:srgbClr val="E8E8FE"/>
              </a:gs>
              <a:gs pos="1000">
                <a:schemeClr val="tx1">
                  <a:lumMod val="10000"/>
                  <a:lumOff val="90000"/>
                </a:schemeClr>
              </a:gs>
              <a:gs pos="99000">
                <a:srgbClr val="CAB5FD"/>
              </a:gs>
            </a:gsLst>
            <a:lin ang="5400000" scaled="0"/>
          </a:gra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400" dirty="0" smtClean="0"/>
              <a:t>        对数据库对象不断进行</a:t>
            </a:r>
            <a:r>
              <a:rPr lang="zh-CN" altLang="zh-CN" sz="2400" dirty="0"/>
              <a:t>添加、更改等</a:t>
            </a:r>
            <a:r>
              <a:rPr lang="zh-CN" altLang="zh-CN" sz="2400" dirty="0" smtClean="0"/>
              <a:t>操作</a:t>
            </a:r>
            <a:r>
              <a:rPr lang="zh-CN" altLang="en-US" sz="2400" dirty="0" smtClean="0"/>
              <a:t>，会</a:t>
            </a:r>
            <a:r>
              <a:rPr lang="zh-CN" altLang="zh-CN" sz="2400" dirty="0" smtClean="0"/>
              <a:t>使</a:t>
            </a:r>
            <a:r>
              <a:rPr lang="zh-CN" altLang="en-US" sz="2400" dirty="0" smtClean="0"/>
              <a:t>数据库</a:t>
            </a:r>
            <a:r>
              <a:rPr lang="zh-CN" altLang="zh-CN" sz="2400" dirty="0" smtClean="0"/>
              <a:t>文件</a:t>
            </a:r>
            <a:r>
              <a:rPr lang="zh-CN" altLang="zh-CN" sz="2400" dirty="0"/>
              <a:t>变得越来越</a:t>
            </a:r>
            <a:r>
              <a:rPr lang="zh-CN" altLang="zh-CN" sz="2400" dirty="0" smtClean="0"/>
              <a:t>大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49596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44" name="标题 1"/>
          <p:cNvSpPr txBox="1">
            <a:spLocks/>
          </p:cNvSpPr>
          <p:nvPr/>
        </p:nvSpPr>
        <p:spPr bwMode="gray">
          <a:xfrm>
            <a:off x="865548" y="1164435"/>
            <a:ext cx="7539487" cy="2939425"/>
          </a:xfrm>
          <a:prstGeom prst="rect">
            <a:avLst/>
          </a:prstGeom>
          <a:gradFill>
            <a:gsLst>
              <a:gs pos="14000">
                <a:srgbClr val="E8E8FE"/>
              </a:gs>
              <a:gs pos="1000">
                <a:srgbClr val="E7FFFF"/>
              </a:gs>
              <a:gs pos="99000">
                <a:srgbClr val="E8E8FE"/>
              </a:gs>
            </a:gsLst>
            <a:lin ang="5400000" scaled="0"/>
          </a:gra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2400" dirty="0" smtClean="0"/>
              <a:t>        </a:t>
            </a:r>
            <a:r>
              <a:rPr lang="zh-CN" altLang="zh-CN" sz="2400" dirty="0" smtClean="0"/>
              <a:t>系统对</a:t>
            </a:r>
            <a:r>
              <a:rPr lang="zh-CN" altLang="zh-CN" sz="2400" dirty="0"/>
              <a:t>数据库进行压缩的过程是：首先为要压缩数据库创建一个临时文件，将原数据库的文件中的所有数据、对象等全部复制到该临时文件中，重新组织文件在磁盘上的存储方式，然后将原文件删除，再将临时文件重命名为原来的数据库文件名，并移回原来的目录</a:t>
            </a:r>
            <a:endParaRPr lang="en-US" altLang="zh-CN" sz="2400" dirty="0" smtClean="0"/>
          </a:p>
        </p:txBody>
      </p:sp>
      <p:sp>
        <p:nvSpPr>
          <p:cNvPr id="35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38</a:t>
            </a:fld>
            <a:endParaRPr lang="en-US" altLang="zh-CN" dirty="0"/>
          </a:p>
        </p:txBody>
      </p:sp>
      <p:sp>
        <p:nvSpPr>
          <p:cNvPr id="2" name="矩形 1"/>
          <p:cNvSpPr/>
          <p:nvPr/>
        </p:nvSpPr>
        <p:spPr>
          <a:xfrm>
            <a:off x="866574" y="4294929"/>
            <a:ext cx="7539487" cy="646331"/>
          </a:xfrm>
          <a:prstGeom prst="rect">
            <a:avLst/>
          </a:prstGeom>
          <a:gradFill>
            <a:gsLst>
              <a:gs pos="0">
                <a:srgbClr val="D6FEE9"/>
              </a:gs>
              <a:gs pos="18000">
                <a:srgbClr val="DDDDDD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zh-CN" sz="2400" dirty="0"/>
              <a:t>对数据库的压缩分为自动压缩和手动压缩两种方式</a:t>
            </a:r>
            <a:r>
              <a:rPr lang="zh-CN" altLang="zh-CN" sz="2400" dirty="0" smtClean="0"/>
              <a:t>。</a:t>
            </a:r>
            <a:endParaRPr lang="zh-CN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5811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109935" y="745477"/>
            <a:ext cx="7828892" cy="934620"/>
          </a:xfrm>
        </p:spPr>
        <p:txBody>
          <a:bodyPr/>
          <a:lstStyle/>
          <a:p>
            <a:pPr algn="l"/>
            <a:r>
              <a:rPr lang="en-US" altLang="zh-CN" sz="2400" dirty="0"/>
              <a:t>1. </a:t>
            </a:r>
            <a:r>
              <a:rPr lang="zh-CN" altLang="zh-CN" sz="2400" dirty="0"/>
              <a:t>自动压缩数据库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39</a:t>
            </a:fld>
            <a:endParaRPr lang="en-US" altLang="zh-CN" dirty="0"/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1057872" y="2694057"/>
            <a:ext cx="6660303" cy="6130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 smtClean="0"/>
              <a:t>）打开</a:t>
            </a:r>
            <a:r>
              <a:rPr lang="zh-CN" altLang="zh-CN" sz="2000" dirty="0"/>
              <a:t>数据库</a:t>
            </a:r>
            <a:endParaRPr lang="en-US" altLang="zh-CN" sz="2000" dirty="0" smtClean="0"/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gray">
          <a:xfrm>
            <a:off x="1060144" y="3215282"/>
            <a:ext cx="6660303" cy="6130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）选择选项</a:t>
            </a:r>
            <a:endParaRPr lang="en-US" altLang="zh-CN" sz="2000" dirty="0" smtClean="0"/>
          </a:p>
        </p:txBody>
      </p:sp>
      <p:sp>
        <p:nvSpPr>
          <p:cNvPr id="3" name="矩形 2"/>
          <p:cNvSpPr/>
          <p:nvPr/>
        </p:nvSpPr>
        <p:spPr>
          <a:xfrm>
            <a:off x="1060144" y="1563638"/>
            <a:ext cx="7345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zh-CN" sz="2400" dirty="0"/>
              <a:t>例</a:t>
            </a:r>
            <a:r>
              <a:rPr lang="en-US" altLang="zh-CN" sz="2400" dirty="0"/>
              <a:t>11. 6</a:t>
            </a:r>
            <a:r>
              <a:rPr lang="zh-CN" altLang="zh-CN" sz="2400" dirty="0"/>
              <a:t>：通过设置数据库选项参数，在关闭数据库时，对数据库进行自动压缩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3376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 txBox="1">
            <a:spLocks/>
          </p:cNvSpPr>
          <p:nvPr/>
        </p:nvSpPr>
        <p:spPr bwMode="gray">
          <a:xfrm>
            <a:off x="26894" y="-2259"/>
            <a:ext cx="8686800" cy="1087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3600" dirty="0"/>
              <a:t>11.1  Access</a:t>
            </a:r>
            <a:r>
              <a:rPr lang="zh-CN" altLang="zh-CN" sz="3600" dirty="0"/>
              <a:t>数据库的安全性</a:t>
            </a:r>
          </a:p>
        </p:txBody>
      </p:sp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44" name="标题 1"/>
          <p:cNvSpPr txBox="1">
            <a:spLocks/>
          </p:cNvSpPr>
          <p:nvPr/>
        </p:nvSpPr>
        <p:spPr bwMode="gray">
          <a:xfrm>
            <a:off x="866575" y="1656271"/>
            <a:ext cx="7539487" cy="2156605"/>
          </a:xfrm>
          <a:prstGeom prst="rect">
            <a:avLst/>
          </a:prstGeom>
          <a:gradFill>
            <a:gsLst>
              <a:gs pos="39000">
                <a:srgbClr val="E8E8FE"/>
              </a:gs>
              <a:gs pos="1000">
                <a:schemeClr val="tx1">
                  <a:lumMod val="10000"/>
                  <a:lumOff val="90000"/>
                </a:schemeClr>
              </a:gs>
              <a:gs pos="99000">
                <a:srgbClr val="CAB5FD"/>
              </a:gs>
            </a:gsLst>
            <a:lin ang="5400000" scaled="0"/>
          </a:gra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2800" dirty="0" smtClean="0"/>
              <a:t>       </a:t>
            </a:r>
            <a:r>
              <a:rPr lang="zh-CN" altLang="zh-CN" sz="2800" dirty="0" smtClean="0"/>
              <a:t>数据库</a:t>
            </a:r>
            <a:r>
              <a:rPr lang="zh-CN" altLang="zh-CN" sz="2800" dirty="0"/>
              <a:t>的安全性指不允许未经授权而对数据库进行的存取与修改操作，以及防止数据库遭受恶意侵害。</a:t>
            </a:r>
            <a:endParaRPr lang="zh-CN" altLang="en-US" sz="2800" dirty="0"/>
          </a:p>
        </p:txBody>
      </p:sp>
      <p:sp>
        <p:nvSpPr>
          <p:cNvPr id="35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0600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40</a:t>
            </a:fld>
            <a:endParaRPr lang="en-US" altLang="zh-CN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08" y="1119124"/>
            <a:ext cx="6082424" cy="451740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39" y="1187364"/>
            <a:ext cx="1869597" cy="37804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1" name="AutoShape 247"/>
          <p:cNvSpPr>
            <a:spLocks noChangeArrowheads="1"/>
          </p:cNvSpPr>
          <p:nvPr/>
        </p:nvSpPr>
        <p:spPr bwMode="auto">
          <a:xfrm>
            <a:off x="1998029" y="4203519"/>
            <a:ext cx="510037" cy="31334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endParaRPr lang="en-US" altLang="zh-CN" sz="1400" kern="100" dirty="0" smtClean="0">
              <a:effectLst/>
              <a:latin typeface="Times New Roman"/>
              <a:ea typeface="宋体"/>
              <a:cs typeface="宋体"/>
            </a:endParaRP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zh-CN" sz="1400" kern="100" dirty="0" smtClean="0">
                <a:effectLst/>
                <a:latin typeface="Times New Roman"/>
                <a:ea typeface="宋体"/>
                <a:cs typeface="宋体"/>
              </a:rPr>
              <a:t>单击</a:t>
            </a:r>
            <a:endParaRPr lang="zh-CN" sz="1400" kern="100" dirty="0">
              <a:effectLst/>
              <a:latin typeface="Times New Roman"/>
              <a:ea typeface="宋体"/>
              <a:cs typeface="宋体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 flipV="1">
            <a:off x="1711357" y="4312700"/>
            <a:ext cx="283002" cy="959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247"/>
          <p:cNvSpPr>
            <a:spLocks noChangeArrowheads="1"/>
          </p:cNvSpPr>
          <p:nvPr/>
        </p:nvSpPr>
        <p:spPr bwMode="auto">
          <a:xfrm>
            <a:off x="6036360" y="4107984"/>
            <a:ext cx="510037" cy="31334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endParaRPr lang="en-US" altLang="zh-CN" sz="1400" kern="100" dirty="0" smtClean="0">
              <a:effectLst/>
              <a:latin typeface="Times New Roman"/>
              <a:ea typeface="宋体"/>
              <a:cs typeface="宋体"/>
            </a:endParaRP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zh-CN" sz="1400" kern="100" dirty="0" smtClean="0">
                <a:effectLst/>
                <a:latin typeface="Times New Roman"/>
                <a:ea typeface="宋体"/>
                <a:cs typeface="宋体"/>
              </a:rPr>
              <a:t>选择</a:t>
            </a:r>
            <a:endParaRPr lang="zh-CN" sz="1400" kern="100" dirty="0">
              <a:effectLst/>
              <a:latin typeface="Times New Roman"/>
              <a:ea typeface="宋体"/>
              <a:cs typeface="宋体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5413161" y="4203519"/>
            <a:ext cx="62319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/>
        </p:nvSpPr>
        <p:spPr>
          <a:xfrm>
            <a:off x="838879" y="4026098"/>
            <a:ext cx="872478" cy="28538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3992266" y="4107984"/>
            <a:ext cx="1433359" cy="21620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932234" y="1604765"/>
            <a:ext cx="959823" cy="206881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1711357" y="3480179"/>
            <a:ext cx="1090350" cy="6278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34"/>
          <p:cNvSpPr>
            <a:spLocks noChangeArrowheads="1"/>
          </p:cNvSpPr>
          <p:nvPr/>
        </p:nvSpPr>
        <p:spPr bwMode="gray">
          <a:xfrm>
            <a:off x="662114" y="506061"/>
            <a:ext cx="6660303" cy="6130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3</a:t>
            </a:r>
            <a:r>
              <a:rPr lang="zh-CN" altLang="zh-CN" sz="2000" dirty="0"/>
              <a:t>）进行设置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242383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3" grpId="0" animBg="1"/>
      <p:bldP spid="25" grpId="0" animBg="1"/>
      <p:bldP spid="26" grpId="0" animBg="1"/>
      <p:bldP spid="16" grpId="0" animBg="1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109935" y="745477"/>
            <a:ext cx="7828892" cy="934620"/>
          </a:xfrm>
        </p:spPr>
        <p:txBody>
          <a:bodyPr/>
          <a:lstStyle/>
          <a:p>
            <a:pPr algn="l"/>
            <a:r>
              <a:rPr lang="en-US" altLang="zh-CN" sz="2400" dirty="0" smtClean="0"/>
              <a:t>2</a:t>
            </a:r>
            <a:r>
              <a:rPr lang="zh-CN" altLang="zh-CN" sz="2400" dirty="0" smtClean="0"/>
              <a:t>．手动压缩和修复数据库</a:t>
            </a:r>
            <a:endParaRPr lang="zh-CN" altLang="zh-CN" sz="2400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31252" y="6163279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92503" y="6136040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41</a:t>
            </a:fld>
            <a:endParaRPr lang="en-US" altLang="zh-CN" dirty="0"/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1057872" y="3390106"/>
            <a:ext cx="6660303" cy="34678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 smtClean="0"/>
              <a:t>）打开</a:t>
            </a:r>
            <a:r>
              <a:rPr lang="zh-CN" altLang="zh-CN" sz="2000" dirty="0"/>
              <a:t>数据库</a:t>
            </a:r>
            <a:endParaRPr lang="en-US" altLang="zh-CN" sz="2000" dirty="0" smtClean="0"/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gray">
          <a:xfrm>
            <a:off x="1060144" y="3802147"/>
            <a:ext cx="6660303" cy="34678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使用压缩工具</a:t>
            </a:r>
            <a:endParaRPr lang="en-US" altLang="zh-CN" sz="2000" dirty="0" smtClean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51" y="4367312"/>
            <a:ext cx="6120213" cy="19516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圆角矩形 11"/>
          <p:cNvSpPr/>
          <p:nvPr/>
        </p:nvSpPr>
        <p:spPr>
          <a:xfrm>
            <a:off x="1442381" y="4765884"/>
            <a:ext cx="939791" cy="1553058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" name="AutoShape 247"/>
          <p:cNvSpPr>
            <a:spLocks noChangeArrowheads="1"/>
          </p:cNvSpPr>
          <p:nvPr/>
        </p:nvSpPr>
        <p:spPr bwMode="auto">
          <a:xfrm>
            <a:off x="2807860" y="5713571"/>
            <a:ext cx="482093" cy="35619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endParaRPr lang="en-US" altLang="zh-CN" sz="1400" kern="100" dirty="0" smtClean="0">
              <a:effectLst/>
              <a:latin typeface="Times New Roman"/>
              <a:ea typeface="宋体"/>
              <a:cs typeface="宋体"/>
            </a:endParaRP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zh-CN" sz="1400" kern="100" dirty="0" smtClean="0">
                <a:effectLst/>
                <a:latin typeface="Times New Roman"/>
                <a:ea typeface="宋体"/>
                <a:cs typeface="宋体"/>
              </a:rPr>
              <a:t>单击</a:t>
            </a:r>
            <a:endParaRPr lang="zh-CN" sz="1400" kern="100" dirty="0">
              <a:effectLst/>
              <a:latin typeface="Times New Roman"/>
              <a:ea typeface="宋体"/>
              <a:cs typeface="宋体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2378116" y="5714212"/>
            <a:ext cx="416743" cy="1327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34"/>
          <p:cNvSpPr>
            <a:spLocks noChangeArrowheads="1"/>
          </p:cNvSpPr>
          <p:nvPr/>
        </p:nvSpPr>
        <p:spPr bwMode="gray">
          <a:xfrm>
            <a:off x="1057871" y="3033109"/>
            <a:ext cx="6660303" cy="58498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/>
            <a:r>
              <a:rPr lang="en-US" altLang="zh-CN" sz="2000" dirty="0" smtClean="0"/>
              <a:t>   </a:t>
            </a:r>
            <a:r>
              <a:rPr lang="zh-CN" altLang="zh-CN" sz="2000" dirty="0" smtClean="0"/>
              <a:t>在</a:t>
            </a:r>
            <a:r>
              <a:rPr lang="zh-CN" altLang="zh-CN" sz="2000" dirty="0"/>
              <a:t>“数据库工具”选项卡中进行的</a:t>
            </a:r>
            <a:r>
              <a:rPr lang="zh-CN" altLang="zh-CN" sz="2000" dirty="0" smtClean="0"/>
              <a:t>操作：</a:t>
            </a:r>
            <a:endParaRPr lang="zh-CN" altLang="zh-CN" sz="2000" dirty="0"/>
          </a:p>
        </p:txBody>
      </p:sp>
      <p:sp>
        <p:nvSpPr>
          <p:cNvPr id="3" name="矩形 2"/>
          <p:cNvSpPr/>
          <p:nvPr/>
        </p:nvSpPr>
        <p:spPr>
          <a:xfrm>
            <a:off x="1060144" y="1473715"/>
            <a:ext cx="77699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zh-CN" sz="2400" dirty="0"/>
              <a:t>例</a:t>
            </a:r>
            <a:r>
              <a:rPr lang="en-US" altLang="zh-CN" sz="2400" dirty="0"/>
              <a:t>11. 7</a:t>
            </a:r>
            <a:r>
              <a:rPr lang="zh-CN" altLang="zh-CN" sz="2400" dirty="0" smtClean="0"/>
              <a:t>：</a:t>
            </a:r>
            <a:r>
              <a:rPr lang="zh-CN" altLang="zh-CN" sz="2400" dirty="0"/>
              <a:t>通过手动方式对数据库进行压缩和</a:t>
            </a:r>
            <a:r>
              <a:rPr lang="zh-CN" altLang="zh-CN" sz="2400" dirty="0" smtClean="0"/>
              <a:t>修复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algn="l">
              <a:lnSpc>
                <a:spcPct val="150000"/>
              </a:lnSpc>
            </a:pPr>
            <a:r>
              <a:rPr lang="zh-CN" altLang="zh-CN" sz="2000" dirty="0" smtClean="0"/>
              <a:t>手动</a:t>
            </a:r>
            <a:r>
              <a:rPr lang="zh-CN" altLang="zh-CN" sz="2000" dirty="0"/>
              <a:t>压缩和恢复功能，可以分别在“文件”和“数据库工具”的菜单选项卡中进行。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3949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42</a:t>
            </a:fld>
            <a:endParaRPr lang="en-US" altLang="zh-CN" dirty="0"/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1060145" y="953049"/>
            <a:ext cx="6660303" cy="6130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 smtClean="0"/>
              <a:t>）打开</a:t>
            </a:r>
            <a:r>
              <a:rPr lang="zh-CN" altLang="zh-CN" sz="2000" dirty="0"/>
              <a:t>数据库</a:t>
            </a:r>
            <a:endParaRPr lang="en-US" altLang="zh-CN" sz="2000" dirty="0" smtClean="0"/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gray">
          <a:xfrm>
            <a:off x="1062417" y="1474274"/>
            <a:ext cx="6660303" cy="6130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压缩和修复数据库</a:t>
            </a:r>
            <a:endParaRPr lang="en-US" altLang="zh-CN" sz="2000" dirty="0" smtClean="0"/>
          </a:p>
        </p:txBody>
      </p:sp>
      <p:sp>
        <p:nvSpPr>
          <p:cNvPr id="15" name="AutoShape 34"/>
          <p:cNvSpPr>
            <a:spLocks noChangeArrowheads="1"/>
          </p:cNvSpPr>
          <p:nvPr/>
        </p:nvSpPr>
        <p:spPr bwMode="gray">
          <a:xfrm>
            <a:off x="1060144" y="566071"/>
            <a:ext cx="6660303" cy="43613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/>
            <a:r>
              <a:rPr lang="en-US" altLang="zh-CN" sz="2000" dirty="0" smtClean="0"/>
              <a:t>  </a:t>
            </a:r>
            <a:r>
              <a:rPr lang="zh-CN" altLang="zh-CN" sz="2000" dirty="0" smtClean="0"/>
              <a:t>在</a:t>
            </a:r>
            <a:r>
              <a:rPr lang="zh-CN" altLang="zh-CN" sz="2000" dirty="0"/>
              <a:t>“文件”选项卡中进行的</a:t>
            </a:r>
            <a:r>
              <a:rPr lang="zh-CN" altLang="zh-CN" sz="2000" dirty="0" smtClean="0"/>
              <a:t>操作：</a:t>
            </a:r>
            <a:endParaRPr lang="zh-CN" altLang="zh-CN" sz="20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58" y="2073402"/>
            <a:ext cx="5665543" cy="4199061"/>
          </a:xfrm>
          <a:prstGeom prst="rect">
            <a:avLst/>
          </a:prstGeom>
        </p:spPr>
      </p:pic>
      <p:sp>
        <p:nvSpPr>
          <p:cNvPr id="18" name="AutoShape 247"/>
          <p:cNvSpPr>
            <a:spLocks noChangeArrowheads="1"/>
          </p:cNvSpPr>
          <p:nvPr/>
        </p:nvSpPr>
        <p:spPr bwMode="auto">
          <a:xfrm>
            <a:off x="4257765" y="3787304"/>
            <a:ext cx="587190" cy="28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endParaRPr lang="en-US" altLang="zh-CN" sz="1400" kern="100" dirty="0" smtClean="0">
              <a:effectLst/>
              <a:latin typeface="Times New Roman"/>
              <a:ea typeface="宋体"/>
              <a:cs typeface="宋体"/>
            </a:endParaRP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zh-CN" sz="1400" kern="100" dirty="0" smtClean="0">
                <a:effectLst/>
                <a:latin typeface="Times New Roman"/>
                <a:ea typeface="宋体"/>
                <a:cs typeface="宋体"/>
              </a:rPr>
              <a:t>单击</a:t>
            </a:r>
            <a:endParaRPr lang="zh-CN" sz="1400" kern="100" dirty="0">
              <a:effectLst/>
              <a:latin typeface="Times New Roman"/>
              <a:ea typeface="宋体"/>
              <a:cs typeface="宋体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H="1" flipV="1">
            <a:off x="3656032" y="3787304"/>
            <a:ext cx="601565" cy="1152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3008013" y="3176726"/>
            <a:ext cx="647840" cy="726028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6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 txBox="1">
            <a:spLocks/>
          </p:cNvSpPr>
          <p:nvPr/>
        </p:nvSpPr>
        <p:spPr bwMode="gray">
          <a:xfrm>
            <a:off x="26894" y="-2259"/>
            <a:ext cx="8686800" cy="1087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3600" dirty="0"/>
              <a:t>11.4  </a:t>
            </a:r>
            <a:r>
              <a:rPr lang="zh-CN" altLang="zh-CN" sz="3600" dirty="0"/>
              <a:t>备份和恢复数据库</a:t>
            </a:r>
          </a:p>
        </p:txBody>
      </p:sp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35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43</a:t>
            </a:fld>
            <a:endParaRPr lang="en-US" altLang="zh-CN" dirty="0"/>
          </a:p>
        </p:txBody>
      </p:sp>
      <p:sp>
        <p:nvSpPr>
          <p:cNvPr id="2" name="矩形 1"/>
          <p:cNvSpPr/>
          <p:nvPr/>
        </p:nvSpPr>
        <p:spPr>
          <a:xfrm>
            <a:off x="744770" y="1806661"/>
            <a:ext cx="7539487" cy="2308324"/>
          </a:xfrm>
          <a:prstGeom prst="rect">
            <a:avLst/>
          </a:prstGeom>
          <a:gradFill>
            <a:gsLst>
              <a:gs pos="0">
                <a:srgbClr val="D6C6FE"/>
              </a:gs>
              <a:gs pos="89000">
                <a:srgbClr val="DDDDDD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 smtClean="0"/>
              <a:t>        </a:t>
            </a:r>
            <a:r>
              <a:rPr lang="zh-CN" altLang="zh-CN" sz="2400" dirty="0" smtClean="0"/>
              <a:t>数据库</a:t>
            </a:r>
            <a:r>
              <a:rPr lang="zh-CN" altLang="zh-CN" sz="2400" dirty="0"/>
              <a:t>的修复功能可解决一些因误操作导致的数据库不能正常使用的问题，但是并不是所有的数据库问题都能够得到修复的，养成定期备份数据库的好习惯，能避免发生数据丢失或数据库损坏所造成的</a:t>
            </a:r>
            <a:r>
              <a:rPr lang="zh-CN" altLang="zh-CN" sz="2400" dirty="0" smtClean="0"/>
              <a:t>损失</a:t>
            </a:r>
            <a:r>
              <a:rPr lang="zh-CN" altLang="en-US" sz="2400" dirty="0" smtClean="0"/>
              <a:t>。</a:t>
            </a:r>
            <a:endParaRPr lang="zh-CN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5732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057872" y="1509001"/>
            <a:ext cx="7828892" cy="934620"/>
          </a:xfrm>
        </p:spPr>
        <p:txBody>
          <a:bodyPr/>
          <a:lstStyle/>
          <a:p>
            <a:pPr algn="l"/>
            <a:r>
              <a:rPr lang="en-US" altLang="zh-CN" sz="2400" dirty="0"/>
              <a:t>1. </a:t>
            </a:r>
            <a:r>
              <a:rPr lang="zh-CN" altLang="zh-CN" sz="2400" dirty="0"/>
              <a:t>备份数据库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44</a:t>
            </a:fld>
            <a:endParaRPr lang="en-US" altLang="zh-CN" dirty="0"/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1005809" y="2270205"/>
            <a:ext cx="6660303" cy="6130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 smtClean="0"/>
              <a:t>）打开</a:t>
            </a:r>
            <a:r>
              <a:rPr lang="zh-CN" altLang="zh-CN" sz="2000" dirty="0"/>
              <a:t>数据库</a:t>
            </a:r>
            <a:endParaRPr lang="en-US" altLang="zh-CN" sz="2000" dirty="0" smtClean="0"/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gray">
          <a:xfrm>
            <a:off x="1008081" y="2791430"/>
            <a:ext cx="6660303" cy="6130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）选择选项</a:t>
            </a:r>
            <a:endParaRPr lang="en-US" altLang="zh-CN" sz="2000" dirty="0" smtClean="0"/>
          </a:p>
        </p:txBody>
      </p:sp>
      <p:sp>
        <p:nvSpPr>
          <p:cNvPr id="3" name="矩形 2"/>
          <p:cNvSpPr/>
          <p:nvPr/>
        </p:nvSpPr>
        <p:spPr>
          <a:xfrm>
            <a:off x="1005809" y="990432"/>
            <a:ext cx="7345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sz="2400" dirty="0"/>
              <a:t>例</a:t>
            </a:r>
            <a:r>
              <a:rPr lang="en-US" altLang="zh-CN" sz="2400" dirty="0"/>
              <a:t>11. 8</a:t>
            </a:r>
            <a:r>
              <a:rPr lang="zh-CN" altLang="zh-CN" sz="2400" dirty="0"/>
              <a:t>：说明备份数据库和恢复数据库的操作步骤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541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45</a:t>
            </a:fld>
            <a:endParaRPr lang="en-US" altLang="zh-CN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3" y="1881012"/>
            <a:ext cx="5277957" cy="39329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7" y="518621"/>
            <a:ext cx="4306283" cy="3855824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5204088" y="3360805"/>
            <a:ext cx="2052447" cy="292936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3503523" y="4567236"/>
            <a:ext cx="1897863" cy="525962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6" name="AutoShape 247"/>
          <p:cNvSpPr>
            <a:spLocks noChangeArrowheads="1"/>
          </p:cNvSpPr>
          <p:nvPr/>
        </p:nvSpPr>
        <p:spPr bwMode="auto">
          <a:xfrm>
            <a:off x="2490884" y="4567237"/>
            <a:ext cx="560373" cy="36960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endParaRPr lang="en-US" altLang="zh-CN" sz="1400" kern="100" dirty="0" smtClean="0">
              <a:effectLst/>
              <a:latin typeface="Times New Roman"/>
              <a:ea typeface="宋体"/>
              <a:cs typeface="宋体"/>
            </a:endParaRP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zh-CN" sz="1400" kern="100" dirty="0" smtClean="0">
                <a:effectLst/>
                <a:latin typeface="Times New Roman"/>
                <a:ea typeface="宋体"/>
                <a:cs typeface="宋体"/>
              </a:rPr>
              <a:t>双击</a:t>
            </a:r>
            <a:endParaRPr lang="zh-CN" sz="1400" kern="100" dirty="0">
              <a:effectLst/>
              <a:latin typeface="Times New Roman"/>
              <a:ea typeface="宋体"/>
              <a:cs typeface="宋体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3050812" y="4837144"/>
            <a:ext cx="4518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1778561" y="2560508"/>
            <a:ext cx="1724962" cy="436388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3655050" y="3024192"/>
            <a:ext cx="649447" cy="15238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34"/>
          <p:cNvSpPr>
            <a:spLocks noChangeArrowheads="1"/>
          </p:cNvSpPr>
          <p:nvPr/>
        </p:nvSpPr>
        <p:spPr bwMode="gray">
          <a:xfrm>
            <a:off x="828132" y="1130406"/>
            <a:ext cx="6660303" cy="6130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3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备份数据库</a:t>
            </a:r>
            <a:endParaRPr lang="en-US" altLang="zh-CN" sz="2000" dirty="0" smtClean="0"/>
          </a:p>
        </p:txBody>
      </p:sp>
      <p:sp>
        <p:nvSpPr>
          <p:cNvPr id="20" name="圆角矩形 19"/>
          <p:cNvSpPr/>
          <p:nvPr/>
        </p:nvSpPr>
        <p:spPr>
          <a:xfrm>
            <a:off x="599978" y="4870831"/>
            <a:ext cx="1178172" cy="327865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7076310" y="3976897"/>
            <a:ext cx="719370" cy="266305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28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16" grpId="0" animBg="1"/>
      <p:bldP spid="18" grpId="0" animBg="1"/>
      <p:bldP spid="13" grpId="0"/>
      <p:bldP spid="20" grpId="0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7"/>
          <p:cNvSpPr>
            <a:spLocks noChangeArrowheads="1"/>
          </p:cNvSpPr>
          <p:nvPr/>
        </p:nvSpPr>
        <p:spPr bwMode="gray">
          <a:xfrm>
            <a:off x="648000" y="1100241"/>
            <a:ext cx="8175065" cy="1076722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重要提示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505010" name="Rectangle 178"/>
          <p:cNvSpPr>
            <a:spLocks noChangeArrowheads="1"/>
          </p:cNvSpPr>
          <p:nvPr/>
        </p:nvSpPr>
        <p:spPr bwMode="white">
          <a:xfrm>
            <a:off x="723331" y="1100241"/>
            <a:ext cx="7929350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 smtClean="0"/>
              <a:t>       </a:t>
            </a:r>
            <a:r>
              <a:rPr lang="zh-CN" altLang="zh-CN" sz="2000" dirty="0" smtClean="0"/>
              <a:t>备份</a:t>
            </a:r>
            <a:r>
              <a:rPr lang="zh-CN" altLang="zh-CN" sz="2000" dirty="0"/>
              <a:t>操作相当于对当前数据库文件制作了一个副本，因此备份操作完成后，仍然保持当前数据库的打开</a:t>
            </a:r>
            <a:r>
              <a:rPr lang="zh-CN" altLang="zh-CN" sz="2000" dirty="0" smtClean="0"/>
              <a:t>状态</a:t>
            </a:r>
            <a:r>
              <a:rPr lang="zh-CN" altLang="en-US" sz="2000" dirty="0" smtClean="0"/>
              <a:t>。</a:t>
            </a:r>
            <a:endParaRPr lang="en-US" altLang="zh-CN" sz="2000" b="0" dirty="0">
              <a:ea typeface="宋体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82B1B-DD1F-4340-B57E-734052DD5567}" type="slidenum">
              <a:rPr lang="en-US" altLang="zh-CN" smtClean="0"/>
              <a:pPr/>
              <a:t>46</a:t>
            </a:fld>
            <a:endParaRPr lang="en-US" altLang="zh-CN"/>
          </a:p>
        </p:txBody>
      </p:sp>
      <p:sp>
        <p:nvSpPr>
          <p:cNvPr id="18" name="TextBox 17">
            <a:hlinkClick r:id="rId2" action="ppaction://hlinksldjump"/>
          </p:cNvPr>
          <p:cNvSpPr txBox="1"/>
          <p:nvPr/>
        </p:nvSpPr>
        <p:spPr>
          <a:xfrm>
            <a:off x="7587917" y="6264624"/>
            <a:ext cx="834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返回</a:t>
            </a:r>
            <a:endParaRPr lang="zh-CN" altLang="en-US" sz="1400" dirty="0"/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gray">
          <a:xfrm>
            <a:off x="648267" y="2244527"/>
            <a:ext cx="8175065" cy="107672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" name="Rectangle 178"/>
          <p:cNvSpPr>
            <a:spLocks noChangeArrowheads="1"/>
          </p:cNvSpPr>
          <p:nvPr/>
        </p:nvSpPr>
        <p:spPr bwMode="white">
          <a:xfrm>
            <a:off x="739251" y="2288989"/>
            <a:ext cx="7956000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 smtClean="0"/>
              <a:t>       </a:t>
            </a:r>
            <a:r>
              <a:rPr lang="zh-CN" altLang="zh-CN" sz="2000" dirty="0" smtClean="0"/>
              <a:t>在</a:t>
            </a:r>
            <a:r>
              <a:rPr lang="en-US" altLang="zh-CN" sz="2000" dirty="0" smtClean="0"/>
              <a:t> </a:t>
            </a:r>
            <a:r>
              <a:rPr lang="zh-CN" altLang="zh-CN" sz="2000" dirty="0" smtClean="0"/>
              <a:t>“文件”</a:t>
            </a:r>
            <a:r>
              <a:rPr lang="zh-CN" altLang="zh-CN" sz="2000" dirty="0"/>
              <a:t>选项卡中，也可以选择“数据库另存为”选项，达到备份的目的</a:t>
            </a:r>
            <a:r>
              <a:rPr lang="zh-CN" altLang="zh-CN" sz="2000" dirty="0" smtClean="0"/>
              <a:t>。</a:t>
            </a:r>
            <a:endParaRPr lang="en-US" altLang="zh-CN" sz="2000" b="0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406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重要提示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82B1B-DD1F-4340-B57E-734052DD5567}" type="slidenum">
              <a:rPr lang="en-US" altLang="zh-CN" smtClean="0"/>
              <a:pPr/>
              <a:t>47</a:t>
            </a:fld>
            <a:endParaRPr lang="en-US" altLang="zh-CN"/>
          </a:p>
        </p:txBody>
      </p:sp>
      <p:sp>
        <p:nvSpPr>
          <p:cNvPr id="18" name="TextBox 17">
            <a:hlinkClick r:id="rId2" action="ppaction://hlinksldjump"/>
          </p:cNvPr>
          <p:cNvSpPr txBox="1"/>
          <p:nvPr/>
        </p:nvSpPr>
        <p:spPr>
          <a:xfrm>
            <a:off x="7587917" y="6264624"/>
            <a:ext cx="834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返回</a:t>
            </a:r>
            <a:endParaRPr lang="zh-CN" altLang="en-US" sz="1400" dirty="0"/>
          </a:p>
        </p:txBody>
      </p:sp>
      <p:sp>
        <p:nvSpPr>
          <p:cNvPr id="12" name="Rectangle 47"/>
          <p:cNvSpPr>
            <a:spLocks noChangeArrowheads="1"/>
          </p:cNvSpPr>
          <p:nvPr/>
        </p:nvSpPr>
        <p:spPr bwMode="gray">
          <a:xfrm>
            <a:off x="648000" y="984640"/>
            <a:ext cx="8175065" cy="53836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3" name="Rectangle 178"/>
          <p:cNvSpPr>
            <a:spLocks noChangeArrowheads="1"/>
          </p:cNvSpPr>
          <p:nvPr/>
        </p:nvSpPr>
        <p:spPr bwMode="white">
          <a:xfrm>
            <a:off x="791596" y="984640"/>
            <a:ext cx="7929350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 smtClean="0"/>
              <a:t> </a:t>
            </a:r>
            <a:r>
              <a:rPr lang="zh-CN" altLang="en-US" sz="2000" dirty="0" smtClean="0"/>
              <a:t>“</a:t>
            </a:r>
            <a:r>
              <a:rPr lang="zh-CN" altLang="zh-CN" sz="2000" dirty="0" smtClean="0"/>
              <a:t>数据库另存为”与 “备份数据库”选项的区别</a:t>
            </a:r>
            <a:r>
              <a:rPr lang="zh-CN" altLang="en-US" sz="2000" dirty="0" smtClean="0"/>
              <a:t>：</a:t>
            </a:r>
            <a:endParaRPr lang="en-US" altLang="zh-CN" sz="2000" b="0" dirty="0">
              <a:ea typeface="宋体" charset="-122"/>
            </a:endParaRPr>
          </a:p>
        </p:txBody>
      </p:sp>
      <p:sp>
        <p:nvSpPr>
          <p:cNvPr id="15" name="Rectangle 178"/>
          <p:cNvSpPr>
            <a:spLocks noChangeArrowheads="1"/>
          </p:cNvSpPr>
          <p:nvPr/>
        </p:nvSpPr>
        <p:spPr bwMode="white">
          <a:xfrm>
            <a:off x="647999" y="1579582"/>
            <a:ext cx="8175065" cy="193899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 smtClean="0"/>
              <a:t>   </a:t>
            </a:r>
            <a:r>
              <a:rPr lang="zh-CN" altLang="zh-CN" sz="2000" dirty="0" smtClean="0"/>
              <a:t>（</a:t>
            </a:r>
            <a:r>
              <a:rPr lang="en-US" altLang="zh-CN" sz="2000" dirty="0"/>
              <a:t>1</a:t>
            </a:r>
            <a:r>
              <a:rPr lang="zh-CN" altLang="zh-CN" sz="2000" dirty="0" smtClean="0"/>
              <a:t>）</a:t>
            </a:r>
            <a:r>
              <a:rPr lang="zh-CN" altLang="en-US" sz="2000" dirty="0" smtClean="0"/>
              <a:t>“</a:t>
            </a:r>
            <a:r>
              <a:rPr lang="zh-CN" altLang="zh-CN" sz="2000" dirty="0"/>
              <a:t>数据库</a:t>
            </a:r>
            <a:r>
              <a:rPr lang="zh-CN" altLang="en-US" sz="2000" dirty="0" smtClean="0"/>
              <a:t>另存为”</a:t>
            </a:r>
            <a:r>
              <a:rPr lang="zh-CN" altLang="zh-CN" sz="2000" dirty="0" smtClean="0"/>
              <a:t>默认</a:t>
            </a:r>
            <a:r>
              <a:rPr lang="zh-CN" altLang="zh-CN" sz="2000" dirty="0"/>
              <a:t>的文件名为：原数据库名</a:t>
            </a:r>
            <a:r>
              <a:rPr lang="en-US" altLang="zh-CN" sz="2000" dirty="0"/>
              <a:t>+</a:t>
            </a:r>
            <a:r>
              <a:rPr lang="zh-CN" altLang="zh-CN" sz="2000" dirty="0"/>
              <a:t>从</a:t>
            </a:r>
            <a:r>
              <a:rPr lang="en-US" altLang="zh-CN" sz="2000" dirty="0"/>
              <a:t>1</a:t>
            </a:r>
            <a:r>
              <a:rPr lang="zh-CN" altLang="zh-CN" sz="2000" dirty="0"/>
              <a:t>开始的顺序</a:t>
            </a:r>
            <a:r>
              <a:rPr lang="zh-CN" altLang="zh-CN" sz="2000" dirty="0" smtClean="0"/>
              <a:t>数字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  <a:p>
            <a:pPr algn="l">
              <a:lnSpc>
                <a:spcPct val="150000"/>
              </a:lnSpc>
            </a:pPr>
            <a:r>
              <a:rPr lang="en-US" altLang="zh-CN" sz="2000" b="0" dirty="0">
                <a:ea typeface="宋体" charset="-122"/>
              </a:rPr>
              <a:t> </a:t>
            </a:r>
            <a:r>
              <a:rPr lang="en-US" altLang="zh-CN" sz="2000" b="0" dirty="0" smtClean="0">
                <a:ea typeface="宋体" charset="-122"/>
              </a:rPr>
              <a:t>     </a:t>
            </a:r>
            <a:r>
              <a:rPr lang="zh-CN" altLang="en-US" sz="2000" dirty="0" smtClean="0">
                <a:ea typeface="宋体" charset="-122"/>
              </a:rPr>
              <a:t>使用</a:t>
            </a:r>
            <a:r>
              <a:rPr lang="en-US" altLang="zh-CN" sz="2000" dirty="0" smtClean="0"/>
              <a:t>“</a:t>
            </a:r>
            <a:r>
              <a:rPr lang="zh-CN" altLang="zh-CN" sz="2000" dirty="0"/>
              <a:t>备份数据库</a:t>
            </a:r>
            <a:r>
              <a:rPr lang="en-US" altLang="zh-CN" sz="2000" dirty="0" smtClean="0"/>
              <a:t>”</a:t>
            </a:r>
            <a:r>
              <a:rPr lang="zh-CN" altLang="en-US" sz="2000" dirty="0"/>
              <a:t>选项选项进行数据库备份</a:t>
            </a:r>
            <a:r>
              <a:rPr lang="zh-CN" altLang="en-US" sz="2000" dirty="0" smtClean="0"/>
              <a:t>后</a:t>
            </a:r>
            <a:r>
              <a:rPr lang="zh-CN" altLang="en-US" sz="2000" dirty="0"/>
              <a:t>，</a:t>
            </a:r>
            <a:r>
              <a:rPr lang="zh-CN" altLang="en-US" sz="2000" dirty="0" smtClean="0"/>
              <a:t>数据库</a:t>
            </a:r>
            <a:r>
              <a:rPr lang="zh-CN" altLang="en-US" sz="2000" dirty="0" smtClean="0"/>
              <a:t>的默认文件名为</a:t>
            </a:r>
            <a:r>
              <a:rPr lang="zh-CN" altLang="en-US" sz="2000" dirty="0" smtClean="0"/>
              <a:t>：原数据库</a:t>
            </a:r>
            <a:r>
              <a:rPr lang="zh-CN" altLang="en-US" sz="2000" dirty="0" smtClean="0"/>
              <a:t>名</a:t>
            </a: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en-US" sz="2000" dirty="0" smtClean="0"/>
              <a:t>“</a:t>
            </a:r>
            <a:r>
              <a:rPr lang="en-US" altLang="zh-CN" sz="2000" dirty="0"/>
              <a:t>_</a:t>
            </a:r>
            <a:r>
              <a:rPr lang="zh-CN" altLang="en-US" sz="2000" dirty="0" smtClean="0"/>
              <a:t>”</a:t>
            </a: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en-US" sz="2000" dirty="0" smtClean="0"/>
              <a:t>年</a:t>
            </a: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-</a:t>
            </a:r>
            <a:r>
              <a:rPr lang="zh-CN" altLang="en-US" sz="2000" dirty="0" smtClean="0"/>
              <a:t>月</a:t>
            </a: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-</a:t>
            </a:r>
            <a:r>
              <a:rPr lang="zh-CN" altLang="en-US" sz="2000" dirty="0" smtClean="0"/>
              <a:t>日</a:t>
            </a:r>
            <a:endParaRPr lang="en-US" altLang="zh-CN" sz="2000" dirty="0"/>
          </a:p>
        </p:txBody>
      </p:sp>
      <p:sp>
        <p:nvSpPr>
          <p:cNvPr id="17" name="Rectangle 178"/>
          <p:cNvSpPr>
            <a:spLocks noChangeArrowheads="1"/>
          </p:cNvSpPr>
          <p:nvPr/>
        </p:nvSpPr>
        <p:spPr bwMode="white">
          <a:xfrm>
            <a:off x="641468" y="3570852"/>
            <a:ext cx="8154593" cy="193899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dirty="0" smtClean="0"/>
              <a:t>   （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）</a:t>
            </a:r>
            <a:r>
              <a:rPr lang="zh-CN" altLang="zh-CN" sz="2000" dirty="0" smtClean="0"/>
              <a:t>单击</a:t>
            </a:r>
            <a:r>
              <a:rPr lang="zh-CN" altLang="zh-CN" sz="2000" dirty="0"/>
              <a:t>“另存为”对话框的“保存”</a:t>
            </a:r>
            <a:r>
              <a:rPr lang="zh-CN" altLang="zh-CN" sz="2000" dirty="0" smtClean="0"/>
              <a:t>按钮</a:t>
            </a:r>
            <a:r>
              <a:rPr lang="en-US" altLang="zh-CN" sz="2000" dirty="0" smtClean="0"/>
              <a:t>              </a:t>
            </a:r>
            <a:r>
              <a:rPr lang="zh-CN" altLang="zh-CN" sz="2000" dirty="0" smtClean="0"/>
              <a:t>后，打开</a:t>
            </a:r>
            <a:r>
              <a:rPr lang="zh-CN" altLang="zh-CN" sz="2000" dirty="0"/>
              <a:t>的是备份</a:t>
            </a:r>
            <a:r>
              <a:rPr lang="zh-CN" altLang="zh-CN" sz="2000" dirty="0" smtClean="0"/>
              <a:t>数据库</a:t>
            </a:r>
            <a:r>
              <a:rPr lang="zh-CN" altLang="en-US" sz="2000" dirty="0" smtClean="0"/>
              <a:t>，</a:t>
            </a:r>
            <a:r>
              <a:rPr lang="zh-CN" altLang="zh-CN" sz="2000" dirty="0" smtClean="0"/>
              <a:t>原来</a:t>
            </a:r>
            <a:r>
              <a:rPr lang="zh-CN" altLang="zh-CN" sz="2000" dirty="0"/>
              <a:t>打开的</a:t>
            </a:r>
            <a:r>
              <a:rPr lang="zh-CN" altLang="zh-CN" sz="2000" dirty="0" smtClean="0"/>
              <a:t>数据库</a:t>
            </a:r>
            <a:r>
              <a:rPr lang="zh-CN" altLang="en-US" sz="2000" dirty="0" smtClean="0"/>
              <a:t>则</a:t>
            </a:r>
            <a:r>
              <a:rPr lang="zh-CN" altLang="zh-CN" sz="2000" dirty="0" smtClean="0"/>
              <a:t>被关闭</a:t>
            </a:r>
            <a:r>
              <a:rPr lang="zh-CN" altLang="en-US" sz="2000" dirty="0"/>
              <a:t>；</a:t>
            </a:r>
            <a:endParaRPr lang="en-US" altLang="zh-CN" sz="2000" dirty="0" smtClean="0"/>
          </a:p>
          <a:p>
            <a:pPr algn="l">
              <a:lnSpc>
                <a:spcPct val="150000"/>
              </a:lnSpc>
            </a:pPr>
            <a:r>
              <a:rPr lang="en-US" altLang="zh-CN" sz="2000" dirty="0" smtClean="0"/>
              <a:t>      </a:t>
            </a:r>
            <a:r>
              <a:rPr lang="zh-CN" altLang="en-US" sz="2000" dirty="0" smtClean="0"/>
              <a:t>使用</a:t>
            </a:r>
            <a:r>
              <a:rPr lang="en-US" altLang="zh-CN" sz="2000" dirty="0" smtClean="0"/>
              <a:t>“</a:t>
            </a:r>
            <a:r>
              <a:rPr lang="zh-CN" altLang="zh-CN" sz="2000" dirty="0"/>
              <a:t>备份数据库</a:t>
            </a:r>
            <a:r>
              <a:rPr lang="en-US" altLang="zh-CN" sz="2000" dirty="0"/>
              <a:t>”</a:t>
            </a:r>
            <a:r>
              <a:rPr lang="zh-CN" altLang="en-US" sz="2000" dirty="0" smtClean="0"/>
              <a:t>选项进行数据库备份后，仍然保持当前数据库的打开。</a:t>
            </a:r>
            <a:endParaRPr lang="en-US" altLang="zh-CN" sz="2000" b="0" dirty="0">
              <a:ea typeface="宋体" charset="-122"/>
            </a:endParaRPr>
          </a:p>
        </p:txBody>
      </p:sp>
      <p:pic>
        <p:nvPicPr>
          <p:cNvPr id="19" name="图片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172" y="3727470"/>
            <a:ext cx="791982" cy="266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79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48</a:t>
            </a:fld>
            <a:endParaRPr lang="en-US" altLang="zh-CN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01" y="760107"/>
            <a:ext cx="5719772" cy="5026546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4173989" y="4507634"/>
            <a:ext cx="2081564" cy="331586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5" y="1948003"/>
            <a:ext cx="2131186" cy="25873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圆角矩形 11"/>
          <p:cNvSpPr/>
          <p:nvPr/>
        </p:nvSpPr>
        <p:spPr>
          <a:xfrm>
            <a:off x="648095" y="3233536"/>
            <a:ext cx="1824981" cy="423086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2472851" y="2893322"/>
            <a:ext cx="514650" cy="5579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53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109935" y="745477"/>
            <a:ext cx="7828892" cy="934620"/>
          </a:xfrm>
        </p:spPr>
        <p:txBody>
          <a:bodyPr/>
          <a:lstStyle/>
          <a:p>
            <a:pPr algn="l"/>
            <a:r>
              <a:rPr lang="en-US" altLang="zh-CN" sz="2400" dirty="0"/>
              <a:t>2. </a:t>
            </a:r>
            <a:r>
              <a:rPr lang="zh-CN" altLang="zh-CN" sz="2400" dirty="0"/>
              <a:t>恢复数据库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49</a:t>
            </a:fld>
            <a:endParaRPr lang="en-US" altLang="zh-CN" dirty="0"/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1057872" y="1847881"/>
            <a:ext cx="6660303" cy="6130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/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/>
              <a:t>）如果数据库文件已丢失</a:t>
            </a:r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gray">
          <a:xfrm>
            <a:off x="1057872" y="2529184"/>
            <a:ext cx="7345918" cy="1202266"/>
          </a:xfrm>
          <a:prstGeom prst="roundRect">
            <a:avLst>
              <a:gd name="adj" fmla="val 0"/>
            </a:avLst>
          </a:prstGeom>
          <a:gradFill>
            <a:gsLst>
              <a:gs pos="14000">
                <a:srgbClr val="E8E8FE"/>
              </a:gs>
              <a:gs pos="1000">
                <a:srgbClr val="E7FFFF"/>
              </a:gs>
              <a:gs pos="99000">
                <a:srgbClr val="E8E8FE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en-US" altLang="zh-CN" sz="2000" dirty="0" smtClean="0"/>
              <a:t>        </a:t>
            </a:r>
            <a:r>
              <a:rPr lang="zh-CN" altLang="zh-CN" sz="2000" dirty="0" smtClean="0"/>
              <a:t>如果</a:t>
            </a:r>
            <a:r>
              <a:rPr lang="zh-CN" altLang="zh-CN" sz="2000" dirty="0"/>
              <a:t>数据库文件已经不复存在，则需要将备份的数据库复制到数据库应在的位置，将数据库名称修改成需要的文件名。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3613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2400" y="606307"/>
            <a:ext cx="8686800" cy="1087438"/>
          </a:xfrm>
        </p:spPr>
        <p:txBody>
          <a:bodyPr/>
          <a:lstStyle/>
          <a:p>
            <a:r>
              <a:rPr lang="en-US" altLang="zh-CN" dirty="0" smtClean="0"/>
              <a:t>11.1.1 Access </a:t>
            </a:r>
            <a:r>
              <a:rPr lang="zh-CN" altLang="zh-CN" dirty="0"/>
              <a:t>数据库的安全体系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1010308" y="1948478"/>
            <a:ext cx="7395754" cy="3589680"/>
          </a:xfrm>
          <a:prstGeom prst="roundRect">
            <a:avLst>
              <a:gd name="adj" fmla="val 0"/>
            </a:avLst>
          </a:prstGeom>
          <a:gradFill>
            <a:gsLst>
              <a:gs pos="34000">
                <a:srgbClr val="FFFFFF"/>
              </a:gs>
              <a:gs pos="0">
                <a:schemeClr val="tx1">
                  <a:lumMod val="10000"/>
                  <a:lumOff val="90000"/>
                </a:schemeClr>
              </a:gs>
              <a:gs pos="81000">
                <a:srgbClr val="D6FEE9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en-US" altLang="zh-CN" sz="2800" dirty="0" smtClean="0"/>
              <a:t> </a:t>
            </a:r>
            <a:r>
              <a:rPr lang="en-US" altLang="zh-CN" sz="2800" dirty="0"/>
              <a:t>Access</a:t>
            </a:r>
            <a:r>
              <a:rPr lang="zh-CN" altLang="zh-CN" sz="2800" dirty="0"/>
              <a:t>的安全性保证体现在：</a:t>
            </a:r>
          </a:p>
          <a:p>
            <a:pPr algn="l">
              <a:lnSpc>
                <a:spcPct val="150000"/>
              </a:lnSpc>
            </a:pPr>
            <a:r>
              <a:rPr lang="zh-CN" altLang="zh-CN" sz="2800" dirty="0"/>
              <a:t>（</a:t>
            </a:r>
            <a:r>
              <a:rPr lang="en-US" altLang="zh-CN" sz="2800" dirty="0"/>
              <a:t>1</a:t>
            </a:r>
            <a:r>
              <a:rPr lang="zh-CN" altLang="zh-CN" sz="2800" dirty="0"/>
              <a:t>）使用信任中心进行安全检查；</a:t>
            </a:r>
          </a:p>
          <a:p>
            <a:pPr algn="l">
              <a:lnSpc>
                <a:spcPct val="150000"/>
              </a:lnSpc>
            </a:pPr>
            <a:r>
              <a:rPr lang="zh-CN" altLang="zh-CN" sz="2800" dirty="0"/>
              <a:t>（</a:t>
            </a:r>
            <a:r>
              <a:rPr lang="en-US" altLang="zh-CN" sz="2800" dirty="0"/>
              <a:t>2</a:t>
            </a:r>
            <a:r>
              <a:rPr lang="zh-CN" altLang="zh-CN" sz="2800" dirty="0"/>
              <a:t>）对数据库进行打包、签名和分发；</a:t>
            </a:r>
          </a:p>
          <a:p>
            <a:pPr algn="l">
              <a:lnSpc>
                <a:spcPct val="150000"/>
              </a:lnSpc>
            </a:pPr>
            <a:r>
              <a:rPr lang="zh-CN" altLang="zh-CN" sz="2800" dirty="0"/>
              <a:t>（</a:t>
            </a:r>
            <a:r>
              <a:rPr lang="en-US" altLang="zh-CN" sz="2800" dirty="0"/>
              <a:t>3</a:t>
            </a:r>
            <a:r>
              <a:rPr lang="zh-CN" altLang="zh-CN" sz="2800" dirty="0"/>
              <a:t>）使用密码对数据库进行加密或解密；</a:t>
            </a:r>
          </a:p>
          <a:p>
            <a:pPr algn="l">
              <a:lnSpc>
                <a:spcPct val="150000"/>
              </a:lnSpc>
            </a:pPr>
            <a:r>
              <a:rPr lang="zh-CN" altLang="zh-CN" sz="2800" dirty="0"/>
              <a:t>（</a:t>
            </a:r>
            <a:r>
              <a:rPr lang="en-US" altLang="zh-CN" sz="2800" dirty="0"/>
              <a:t>4</a:t>
            </a:r>
            <a:r>
              <a:rPr lang="zh-CN" altLang="zh-CN" sz="2800" dirty="0"/>
              <a:t>）对数据库进行压缩和恢复。</a:t>
            </a:r>
            <a:endParaRPr lang="en-US" altLang="zh-CN" sz="28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8245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50</a:t>
            </a:fld>
            <a:endParaRPr lang="en-US" altLang="zh-CN" dirty="0"/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1057872" y="851577"/>
            <a:ext cx="6660303" cy="6130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algn="l"/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）如果数据库文件已被破坏</a:t>
            </a:r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gray">
          <a:xfrm>
            <a:off x="1060144" y="1513622"/>
            <a:ext cx="7345918" cy="1270522"/>
          </a:xfrm>
          <a:prstGeom prst="roundRect">
            <a:avLst>
              <a:gd name="adj" fmla="val 0"/>
            </a:avLst>
          </a:prstGeom>
          <a:gradFill>
            <a:gsLst>
              <a:gs pos="14000">
                <a:srgbClr val="E8E8FE"/>
              </a:gs>
              <a:gs pos="1000">
                <a:srgbClr val="E7FFFF"/>
              </a:gs>
              <a:gs pos="99000">
                <a:srgbClr val="E8E8FE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en-US" altLang="zh-CN" sz="2000" dirty="0" smtClean="0"/>
              <a:t>        </a:t>
            </a:r>
            <a:r>
              <a:rPr lang="zh-CN" altLang="zh-CN" sz="2000" dirty="0" smtClean="0"/>
              <a:t>如果</a:t>
            </a:r>
            <a:r>
              <a:rPr lang="zh-CN" altLang="zh-CN" sz="2000" dirty="0"/>
              <a:t>数据库文件存在，其中的对象遭到破坏，则需要删除损坏的对象，并用导入数据库备份文件的方式，恢复数据库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370442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 txBox="1">
            <a:spLocks/>
          </p:cNvSpPr>
          <p:nvPr/>
        </p:nvSpPr>
        <p:spPr bwMode="gray">
          <a:xfrm>
            <a:off x="26894" y="-2259"/>
            <a:ext cx="8686800" cy="1087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3600" dirty="0"/>
              <a:t>11.5 </a:t>
            </a:r>
            <a:r>
              <a:rPr lang="zh-CN" altLang="zh-CN" sz="3600" dirty="0"/>
              <a:t>生成</a:t>
            </a:r>
            <a:r>
              <a:rPr lang="en-US" altLang="zh-CN" sz="3600" dirty="0"/>
              <a:t>ACCDE</a:t>
            </a:r>
            <a:r>
              <a:rPr lang="zh-CN" altLang="zh-CN" sz="3600" dirty="0"/>
              <a:t>文件</a:t>
            </a:r>
          </a:p>
        </p:txBody>
      </p:sp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44" name="标题 1"/>
          <p:cNvSpPr txBox="1">
            <a:spLocks/>
          </p:cNvSpPr>
          <p:nvPr/>
        </p:nvSpPr>
        <p:spPr bwMode="gray">
          <a:xfrm>
            <a:off x="795742" y="1529970"/>
            <a:ext cx="7917952" cy="1417944"/>
          </a:xfrm>
          <a:prstGeom prst="rect">
            <a:avLst/>
          </a:prstGeom>
          <a:gradFill>
            <a:gsLst>
              <a:gs pos="39000">
                <a:srgbClr val="E8E8FE"/>
              </a:gs>
              <a:gs pos="1000">
                <a:schemeClr val="tx1">
                  <a:lumMod val="10000"/>
                  <a:lumOff val="90000"/>
                </a:schemeClr>
              </a:gs>
              <a:gs pos="0">
                <a:srgbClr val="CAB5FD"/>
              </a:gs>
            </a:gsLst>
            <a:lin ang="5400000" scaled="0"/>
          </a:gra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2000" dirty="0" smtClean="0"/>
              <a:t>        ACCDE</a:t>
            </a:r>
            <a:r>
              <a:rPr lang="zh-CN" altLang="zh-CN" sz="2000" dirty="0">
                <a:latin typeface="+mn-ea"/>
                <a:ea typeface="+mn-ea"/>
              </a:rPr>
              <a:t>文件中只能允许用户执行正常的数据库操作，运行</a:t>
            </a:r>
            <a:r>
              <a:rPr lang="en-US" altLang="zh-CN" sz="2000" dirty="0">
                <a:latin typeface="+mn-ea"/>
                <a:ea typeface="+mn-ea"/>
              </a:rPr>
              <a:t>VBA</a:t>
            </a:r>
            <a:r>
              <a:rPr lang="zh-CN" altLang="zh-CN" sz="2000" dirty="0">
                <a:latin typeface="+mn-ea"/>
                <a:ea typeface="+mn-ea"/>
              </a:rPr>
              <a:t>或宏代码，也允许对数据库表、查询和宏的导入、导出操作，但是禁止以下</a:t>
            </a:r>
            <a:r>
              <a:rPr lang="zh-CN" altLang="zh-CN" sz="2000" dirty="0" smtClean="0">
                <a:latin typeface="+mn-ea"/>
                <a:ea typeface="+mn-ea"/>
              </a:rPr>
              <a:t>操作</a:t>
            </a:r>
            <a:r>
              <a:rPr lang="zh-CN" altLang="en-US" sz="2000" dirty="0" smtClean="0">
                <a:latin typeface="+mn-ea"/>
                <a:ea typeface="+mn-ea"/>
              </a:rPr>
              <a:t>：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35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51</a:t>
            </a:fld>
            <a:endParaRPr lang="en-US" altLang="zh-CN" dirty="0"/>
          </a:p>
        </p:txBody>
      </p:sp>
      <p:sp>
        <p:nvSpPr>
          <p:cNvPr id="6" name="标题 1"/>
          <p:cNvSpPr txBox="1">
            <a:spLocks/>
          </p:cNvSpPr>
          <p:nvPr/>
        </p:nvSpPr>
        <p:spPr bwMode="gray">
          <a:xfrm>
            <a:off x="884802" y="745477"/>
            <a:ext cx="7828892" cy="9346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zh-CN" sz="2800" dirty="0"/>
              <a:t>1</a:t>
            </a:r>
            <a:r>
              <a:rPr lang="zh-CN" altLang="zh-CN" sz="2800" dirty="0"/>
              <a:t>．什么是</a:t>
            </a:r>
            <a:r>
              <a:rPr lang="en-US" altLang="zh-CN" sz="2800" dirty="0"/>
              <a:t>ACCDE</a:t>
            </a:r>
            <a:r>
              <a:rPr lang="zh-CN" altLang="zh-CN" sz="2800" dirty="0"/>
              <a:t>文件</a:t>
            </a:r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gray">
          <a:xfrm>
            <a:off x="795741" y="3000025"/>
            <a:ext cx="7917953" cy="47795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8" name="Rectangle 178"/>
          <p:cNvSpPr>
            <a:spLocks noChangeArrowheads="1"/>
          </p:cNvSpPr>
          <p:nvPr/>
        </p:nvSpPr>
        <p:spPr bwMode="white">
          <a:xfrm>
            <a:off x="900640" y="3027321"/>
            <a:ext cx="7744814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/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/>
              <a:t>）在设计模式下，查看、修改或创建窗体、</a:t>
            </a:r>
            <a:r>
              <a:rPr lang="zh-CN" altLang="zh-CN" sz="2000" dirty="0" smtClean="0"/>
              <a:t>报表</a:t>
            </a:r>
            <a:endParaRPr lang="zh-CN" altLang="zh-CN" sz="2000" dirty="0"/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gray">
          <a:xfrm>
            <a:off x="795600" y="3516719"/>
            <a:ext cx="7917953" cy="47795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0" name="Rectangle 178"/>
          <p:cNvSpPr>
            <a:spLocks noChangeArrowheads="1"/>
          </p:cNvSpPr>
          <p:nvPr/>
        </p:nvSpPr>
        <p:spPr bwMode="white">
          <a:xfrm>
            <a:off x="893439" y="3544015"/>
            <a:ext cx="7744814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/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）查看或修改</a:t>
            </a:r>
            <a:r>
              <a:rPr lang="en-US" altLang="zh-CN" sz="2000" dirty="0" smtClean="0"/>
              <a:t>VBA</a:t>
            </a:r>
            <a:endParaRPr lang="zh-CN" altLang="zh-CN" sz="2000" dirty="0"/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gray">
          <a:xfrm>
            <a:off x="795600" y="4039529"/>
            <a:ext cx="7917953" cy="47795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2" name="Rectangle 178"/>
          <p:cNvSpPr>
            <a:spLocks noChangeArrowheads="1"/>
          </p:cNvSpPr>
          <p:nvPr/>
        </p:nvSpPr>
        <p:spPr bwMode="white">
          <a:xfrm>
            <a:off x="893439" y="4066825"/>
            <a:ext cx="7744814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/>
            <a:r>
              <a:rPr lang="zh-CN" altLang="zh-CN" sz="2000" dirty="0"/>
              <a:t>（</a:t>
            </a:r>
            <a:r>
              <a:rPr lang="en-US" altLang="zh-CN" sz="2000" dirty="0"/>
              <a:t>3</a:t>
            </a:r>
            <a:r>
              <a:rPr lang="zh-CN" altLang="zh-CN" sz="2000" dirty="0"/>
              <a:t>）对窗体、报表、模块的导入导出操作</a:t>
            </a:r>
          </a:p>
        </p:txBody>
      </p:sp>
      <p:sp>
        <p:nvSpPr>
          <p:cNvPr id="13" name="Rectangle 47"/>
          <p:cNvSpPr>
            <a:spLocks noChangeArrowheads="1"/>
          </p:cNvSpPr>
          <p:nvPr/>
        </p:nvSpPr>
        <p:spPr bwMode="gray">
          <a:xfrm>
            <a:off x="795742" y="4564931"/>
            <a:ext cx="7917952" cy="1557404"/>
          </a:xfrm>
          <a:prstGeom prst="rect">
            <a:avLst/>
          </a:prstGeom>
          <a:gradFill>
            <a:gsLst>
              <a:gs pos="97000">
                <a:schemeClr val="accent6">
                  <a:lumMod val="40000"/>
                  <a:lumOff val="60000"/>
                </a:schemeClr>
              </a:gs>
              <a:gs pos="1000">
                <a:schemeClr val="tx1">
                  <a:lumMod val="10000"/>
                  <a:lumOff val="90000"/>
                </a:schemeClr>
              </a:gs>
              <a:gs pos="0">
                <a:srgbClr val="CAB5FD"/>
              </a:gs>
            </a:gsLst>
            <a:lin ang="5400000" scaled="0"/>
          </a:gra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4" name="Rectangle 178"/>
          <p:cNvSpPr>
            <a:spLocks noChangeArrowheads="1"/>
          </p:cNvSpPr>
          <p:nvPr/>
        </p:nvSpPr>
        <p:spPr bwMode="white">
          <a:xfrm>
            <a:off x="875109" y="4592227"/>
            <a:ext cx="7744814" cy="1477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 </a:t>
            </a:r>
            <a:r>
              <a:rPr lang="zh-CN" altLang="en-US" sz="2000" dirty="0" smtClean="0"/>
              <a:t>如果</a:t>
            </a:r>
            <a:r>
              <a:rPr lang="zh-CN" altLang="zh-CN" sz="2000" dirty="0" smtClean="0"/>
              <a:t>一</a:t>
            </a:r>
            <a:r>
              <a:rPr lang="zh-CN" altLang="zh-CN" sz="2000" dirty="0"/>
              <a:t>个</a:t>
            </a:r>
            <a:r>
              <a:rPr lang="en-US" altLang="zh-CN" sz="2000" dirty="0"/>
              <a:t>ACCDB</a:t>
            </a:r>
            <a:r>
              <a:rPr lang="zh-CN" altLang="zh-CN" sz="2000" dirty="0"/>
              <a:t>文件使用了密码加密，则生成的</a:t>
            </a:r>
            <a:r>
              <a:rPr lang="en-US" altLang="zh-CN" sz="2000" dirty="0"/>
              <a:t>ACCDE</a:t>
            </a:r>
            <a:r>
              <a:rPr lang="zh-CN" altLang="zh-CN" sz="2000" dirty="0"/>
              <a:t>文件也会使用相同的密码加密，解除</a:t>
            </a:r>
            <a:r>
              <a:rPr lang="en-US" altLang="zh-CN" sz="2000" dirty="0"/>
              <a:t>ACCDE</a:t>
            </a:r>
            <a:r>
              <a:rPr lang="zh-CN" altLang="zh-CN" sz="2000" dirty="0"/>
              <a:t>文件密码的操作，与解除</a:t>
            </a:r>
            <a:r>
              <a:rPr lang="en-US" altLang="zh-CN" sz="2000" dirty="0"/>
              <a:t>ACCDB</a:t>
            </a:r>
            <a:r>
              <a:rPr lang="zh-CN" altLang="zh-CN" sz="2000" dirty="0"/>
              <a:t>文件密码的方式相同。</a:t>
            </a:r>
          </a:p>
        </p:txBody>
      </p:sp>
    </p:spTree>
    <p:extLst>
      <p:ext uri="{BB962C8B-B14F-4D97-AF65-F5344CB8AC3E}">
        <p14:creationId xmlns:p14="http://schemas.microsoft.com/office/powerpoint/2010/main" val="297995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35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52</a:t>
            </a:fld>
            <a:endParaRPr lang="en-US" altLang="zh-CN" dirty="0"/>
          </a:p>
        </p:txBody>
      </p:sp>
      <p:sp>
        <p:nvSpPr>
          <p:cNvPr id="6" name="标题 1"/>
          <p:cNvSpPr txBox="1">
            <a:spLocks/>
          </p:cNvSpPr>
          <p:nvPr/>
        </p:nvSpPr>
        <p:spPr bwMode="gray">
          <a:xfrm>
            <a:off x="884802" y="745477"/>
            <a:ext cx="7828892" cy="9346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zh-CN" sz="2800" dirty="0"/>
              <a:t>2</a:t>
            </a:r>
            <a:r>
              <a:rPr lang="zh-CN" altLang="zh-CN" sz="2800" dirty="0"/>
              <a:t>．生成</a:t>
            </a:r>
            <a:r>
              <a:rPr lang="en-US" altLang="zh-CN" sz="2800" dirty="0"/>
              <a:t>ACCDE</a:t>
            </a:r>
            <a:r>
              <a:rPr lang="zh-CN" altLang="zh-CN" sz="2800" dirty="0"/>
              <a:t>文件</a:t>
            </a:r>
          </a:p>
        </p:txBody>
      </p:sp>
      <p:sp>
        <p:nvSpPr>
          <p:cNvPr id="15" name="AutoShape 34"/>
          <p:cNvSpPr>
            <a:spLocks noChangeArrowheads="1"/>
          </p:cNvSpPr>
          <p:nvPr/>
        </p:nvSpPr>
        <p:spPr bwMode="gray">
          <a:xfrm>
            <a:off x="1127787" y="2250512"/>
            <a:ext cx="7395754" cy="100209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 smtClean="0"/>
              <a:t>（</a:t>
            </a:r>
            <a:r>
              <a:rPr lang="en-US" altLang="zh-CN" sz="2000" dirty="0"/>
              <a:t>1</a:t>
            </a:r>
            <a:r>
              <a:rPr lang="zh-CN" altLang="zh-CN" sz="2000" dirty="0"/>
              <a:t>）打开数据库</a:t>
            </a:r>
            <a:r>
              <a:rPr lang="zh-CN" altLang="zh-CN" sz="2000" dirty="0" smtClean="0"/>
              <a:t>文件</a:t>
            </a:r>
            <a:endParaRPr lang="en-US" altLang="zh-CN" sz="2000" dirty="0" smtClean="0"/>
          </a:p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）生成</a:t>
            </a:r>
            <a:r>
              <a:rPr lang="en-US" altLang="zh-CN" sz="2000" dirty="0"/>
              <a:t>ACCDE</a:t>
            </a:r>
            <a:r>
              <a:rPr lang="zh-CN" altLang="zh-CN" sz="2000" dirty="0" smtClean="0"/>
              <a:t>文件</a:t>
            </a:r>
            <a:endParaRPr lang="en-US" altLang="zh-CN" sz="2000" dirty="0" smtClean="0"/>
          </a:p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（</a:t>
            </a:r>
            <a:r>
              <a:rPr lang="en-US" altLang="zh-CN" sz="2000" dirty="0"/>
              <a:t>3</a:t>
            </a:r>
            <a:r>
              <a:rPr lang="zh-CN" altLang="zh-CN" sz="2000" dirty="0"/>
              <a:t>）输入文件名</a:t>
            </a:r>
            <a:endParaRPr lang="en-US" altLang="zh-CN" sz="2000" dirty="0" smtClean="0"/>
          </a:p>
        </p:txBody>
      </p:sp>
      <p:sp>
        <p:nvSpPr>
          <p:cNvPr id="2" name="矩形 1"/>
          <p:cNvSpPr/>
          <p:nvPr/>
        </p:nvSpPr>
        <p:spPr>
          <a:xfrm>
            <a:off x="1127787" y="1680097"/>
            <a:ext cx="4733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zh-CN" sz="2400" dirty="0"/>
              <a:t>例</a:t>
            </a:r>
            <a:r>
              <a:rPr lang="en-US" altLang="zh-CN" sz="2400" dirty="0"/>
              <a:t>11. 9</a:t>
            </a:r>
            <a:r>
              <a:rPr lang="zh-CN" altLang="zh-CN" sz="2400" dirty="0"/>
              <a:t>：生成</a:t>
            </a:r>
            <a:r>
              <a:rPr lang="en-US" altLang="zh-CN" sz="2400" dirty="0"/>
              <a:t>ACCDE</a:t>
            </a:r>
            <a:r>
              <a:rPr lang="zh-CN" altLang="zh-CN" sz="2400" dirty="0" smtClean="0"/>
              <a:t>文件</a:t>
            </a:r>
            <a:r>
              <a:rPr lang="zh-CN" altLang="en-US" sz="2400" dirty="0" smtClean="0"/>
              <a:t>的</a:t>
            </a:r>
            <a:r>
              <a:rPr lang="zh-CN" altLang="zh-CN" sz="2400" dirty="0" smtClean="0"/>
              <a:t>操作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970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35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53</a:t>
            </a:fld>
            <a:endParaRPr lang="en-US" altLang="zh-CN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" y="1023582"/>
            <a:ext cx="5650172" cy="4529371"/>
          </a:xfrm>
          <a:prstGeom prst="rect">
            <a:avLst/>
          </a:prstGeom>
        </p:spPr>
      </p:pic>
      <p:sp>
        <p:nvSpPr>
          <p:cNvPr id="28" name="圆角矩形 27"/>
          <p:cNvSpPr/>
          <p:nvPr/>
        </p:nvSpPr>
        <p:spPr>
          <a:xfrm>
            <a:off x="4128206" y="4658997"/>
            <a:ext cx="2016000" cy="53999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30" name="直接箭头连接符 29"/>
          <p:cNvCxnSpPr/>
          <p:nvPr/>
        </p:nvCxnSpPr>
        <p:spPr>
          <a:xfrm>
            <a:off x="3785193" y="4909306"/>
            <a:ext cx="33904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2210777" y="1801507"/>
            <a:ext cx="1893999" cy="468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87" y="169318"/>
            <a:ext cx="4438722" cy="3991635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4489648" y="3144267"/>
            <a:ext cx="2592000" cy="288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1" name="圆角矩形 30"/>
          <p:cNvSpPr/>
          <p:nvPr/>
        </p:nvSpPr>
        <p:spPr bwMode="auto">
          <a:xfrm>
            <a:off x="3157775" y="4772824"/>
            <a:ext cx="592831" cy="288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endParaRPr lang="en-US" altLang="zh-CN" sz="1400" kern="100" dirty="0">
              <a:latin typeface="Times New Roman"/>
              <a:ea typeface="宋体"/>
              <a:cs typeface="宋体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zh-CN" altLang="zh-CN" sz="1400" kern="100" dirty="0">
                <a:latin typeface="Times New Roman"/>
                <a:ea typeface="宋体"/>
                <a:cs typeface="宋体"/>
              </a:rPr>
              <a:t>双击</a:t>
            </a:r>
          </a:p>
        </p:txBody>
      </p:sp>
      <p:cxnSp>
        <p:nvCxnSpPr>
          <p:cNvPr id="32" name="直接箭头连接符 31"/>
          <p:cNvCxnSpPr/>
          <p:nvPr/>
        </p:nvCxnSpPr>
        <p:spPr>
          <a:xfrm flipH="1" flipV="1">
            <a:off x="3954714" y="4160953"/>
            <a:ext cx="276092" cy="4980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18" grpId="0" animBg="1"/>
      <p:bldP spid="22" grpId="0" animBg="1"/>
      <p:bldP spid="3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35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54</a:t>
            </a:fld>
            <a:endParaRPr lang="en-US" altLang="zh-CN" dirty="0"/>
          </a:p>
        </p:txBody>
      </p:sp>
      <p:sp>
        <p:nvSpPr>
          <p:cNvPr id="6" name="标题 1"/>
          <p:cNvSpPr txBox="1">
            <a:spLocks/>
          </p:cNvSpPr>
          <p:nvPr/>
        </p:nvSpPr>
        <p:spPr bwMode="gray">
          <a:xfrm>
            <a:off x="884802" y="745477"/>
            <a:ext cx="7828892" cy="9346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zh-CN" sz="2800" dirty="0"/>
              <a:t>3</a:t>
            </a:r>
            <a:r>
              <a:rPr lang="zh-CN" altLang="zh-CN" sz="2800" dirty="0"/>
              <a:t>．使用</a:t>
            </a:r>
            <a:r>
              <a:rPr lang="en-US" altLang="zh-CN" sz="2800" dirty="0"/>
              <a:t>ACCDE</a:t>
            </a:r>
            <a:r>
              <a:rPr lang="zh-CN" altLang="zh-CN" sz="2800" dirty="0"/>
              <a:t>文件</a:t>
            </a:r>
          </a:p>
        </p:txBody>
      </p:sp>
      <p:sp>
        <p:nvSpPr>
          <p:cNvPr id="15" name="AutoShape 34"/>
          <p:cNvSpPr>
            <a:spLocks noChangeArrowheads="1"/>
          </p:cNvSpPr>
          <p:nvPr/>
        </p:nvSpPr>
        <p:spPr bwMode="gray">
          <a:xfrm>
            <a:off x="847293" y="1586168"/>
            <a:ext cx="7395754" cy="100209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/>
              <a:t>）打开</a:t>
            </a:r>
            <a:r>
              <a:rPr lang="en-US" altLang="zh-CN" sz="2000" dirty="0"/>
              <a:t>ACCDE</a:t>
            </a:r>
            <a:r>
              <a:rPr lang="zh-CN" altLang="zh-CN" sz="2000" dirty="0" smtClean="0"/>
              <a:t>文件</a:t>
            </a:r>
            <a:endParaRPr lang="en-US" altLang="zh-CN" sz="2000" dirty="0" smtClean="0"/>
          </a:p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）操作窗体或</a:t>
            </a:r>
            <a:r>
              <a:rPr lang="zh-CN" altLang="zh-CN" sz="2000" dirty="0" smtClean="0"/>
              <a:t>报表</a:t>
            </a:r>
            <a:endParaRPr lang="en-US" altLang="zh-CN" sz="2000" dirty="0" smtClean="0"/>
          </a:p>
        </p:txBody>
      </p:sp>
      <p:pic>
        <p:nvPicPr>
          <p:cNvPr id="7" name="图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3" y="3875964"/>
            <a:ext cx="6782574" cy="171285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23769" y="2738392"/>
            <a:ext cx="675095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 smtClean="0"/>
              <a:t>        </a:t>
            </a:r>
            <a:r>
              <a:rPr lang="zh-CN" altLang="zh-CN" sz="2000" dirty="0" smtClean="0"/>
              <a:t>如果</a:t>
            </a:r>
            <a:r>
              <a:rPr lang="zh-CN" altLang="zh-CN" sz="2000" dirty="0"/>
              <a:t>试图窗体将、报表或模块等导出到其他</a:t>
            </a:r>
            <a:r>
              <a:rPr lang="en-US" altLang="zh-CN" sz="2000" dirty="0"/>
              <a:t>Access</a:t>
            </a:r>
            <a:r>
              <a:rPr lang="zh-CN" altLang="zh-CN" sz="2000" dirty="0"/>
              <a:t>文件中，则会出现</a:t>
            </a:r>
            <a:r>
              <a:rPr lang="zh-CN" altLang="zh-CN" sz="2000" dirty="0" smtClean="0"/>
              <a:t>如</a:t>
            </a:r>
            <a:r>
              <a:rPr lang="zh-CN" altLang="en-US" sz="2000" dirty="0"/>
              <a:t>下</a:t>
            </a:r>
            <a:r>
              <a:rPr lang="zh-CN" altLang="zh-CN" sz="2000" dirty="0" smtClean="0"/>
              <a:t>的消息栏</a:t>
            </a:r>
            <a:r>
              <a:rPr lang="zh-CN" altLang="en-US" sz="2000" dirty="0" smtClean="0"/>
              <a:t>：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7503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2006220" y="1746914"/>
            <a:ext cx="7268849" cy="2895385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</a:t>
            </a:r>
            <a:r>
              <a:rPr lang="en-US" altLang="zh-CN" sz="2400" dirty="0" smtClean="0"/>
              <a:t>Access</a:t>
            </a:r>
            <a:r>
              <a:rPr lang="zh-CN" altLang="en-US" sz="2400" dirty="0" smtClean="0"/>
              <a:t>的安全体性的含义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/>
              <a:t> </a:t>
            </a:r>
            <a:r>
              <a:rPr lang="en-US" altLang="zh-CN" sz="2400" dirty="0" smtClean="0"/>
              <a:t>    </a:t>
            </a:r>
            <a:r>
              <a:rPr lang="zh-CN" altLang="en-US" sz="2400" dirty="0"/>
              <a:t>信任</a:t>
            </a:r>
            <a:r>
              <a:rPr lang="zh-CN" altLang="en-US" sz="2400" dirty="0" smtClean="0"/>
              <a:t>中心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/>
              <a:t> </a:t>
            </a:r>
            <a:r>
              <a:rPr lang="en-US" altLang="zh-CN" sz="2400" dirty="0" smtClean="0"/>
              <a:t>    </a:t>
            </a:r>
            <a:r>
              <a:rPr lang="zh-CN" altLang="en-US" sz="2400" dirty="0" smtClean="0"/>
              <a:t>打包、签名、分发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）数据库密码设置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）压缩和修复数据库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（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）如何数据库备份和修复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（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）如何生成</a:t>
            </a:r>
            <a:r>
              <a:rPr lang="en-US" altLang="zh-CN" sz="2400" dirty="0" smtClean="0"/>
              <a:t>ACCDE</a:t>
            </a:r>
            <a:r>
              <a:rPr lang="zh-CN" altLang="en-US" sz="2400" dirty="0" smtClean="0"/>
              <a:t>文件</a:t>
            </a:r>
            <a:endParaRPr lang="zh-CN" altLang="en-US" sz="2400" dirty="0"/>
          </a:p>
        </p:txBody>
      </p:sp>
      <p:sp>
        <p:nvSpPr>
          <p:cNvPr id="4" name="副标题 3"/>
          <p:cNvSpPr>
            <a:spLocks noGrp="1"/>
          </p:cNvSpPr>
          <p:nvPr>
            <p:ph type="subTitle" sz="quarter" idx="1"/>
          </p:nvPr>
        </p:nvSpPr>
        <p:spPr>
          <a:xfrm>
            <a:off x="2342858" y="853107"/>
            <a:ext cx="4984750" cy="1077913"/>
          </a:xfrm>
        </p:spPr>
        <p:txBody>
          <a:bodyPr/>
          <a:lstStyle/>
          <a:p>
            <a:pPr algn="l"/>
            <a:r>
              <a:rPr lang="zh-CN" altLang="en-US" sz="3600" dirty="0" smtClean="0"/>
              <a:t>本章重点：</a:t>
            </a:r>
            <a:endParaRPr lang="zh-CN" altLang="en-US" sz="3600" dirty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>
          <a:xfrm>
            <a:off x="3065207" y="6245224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CD82B1B-DD1F-4340-B57E-734052DD5567}" type="slidenum">
              <a:rPr lang="en-US" altLang="zh-CN" smtClean="0"/>
              <a:pPr/>
              <a:t>55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2400" y="606307"/>
            <a:ext cx="8686800" cy="1087438"/>
          </a:xfrm>
        </p:spPr>
        <p:txBody>
          <a:bodyPr/>
          <a:lstStyle/>
          <a:p>
            <a:r>
              <a:rPr lang="en-US" altLang="zh-CN" dirty="0" smtClean="0"/>
              <a:t>11.1.2 </a:t>
            </a:r>
            <a:r>
              <a:rPr lang="zh-CN" altLang="zh-CN" dirty="0" smtClean="0"/>
              <a:t>信任</a:t>
            </a:r>
            <a:r>
              <a:rPr lang="zh-CN" altLang="zh-CN" dirty="0"/>
              <a:t>中心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723331" y="1634580"/>
            <a:ext cx="7915702" cy="1831952"/>
          </a:xfrm>
          <a:prstGeom prst="roundRect">
            <a:avLst>
              <a:gd name="adj" fmla="val 0"/>
            </a:avLst>
          </a:prstGeom>
          <a:solidFill>
            <a:srgbClr val="DDDDDD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en-US" altLang="zh-CN" sz="2400" dirty="0" smtClean="0"/>
              <a:t>       </a:t>
            </a:r>
            <a:r>
              <a:rPr lang="zh-CN" altLang="zh-CN" sz="2400" dirty="0" smtClean="0"/>
              <a:t>信任</a:t>
            </a:r>
            <a:r>
              <a:rPr lang="zh-CN" altLang="zh-CN" sz="2400" dirty="0"/>
              <a:t>中心的作用是允许用户查看和配置安全设置和隐私设置</a:t>
            </a:r>
            <a:r>
              <a:rPr lang="zh-CN" altLang="zh-CN" sz="2400" dirty="0" smtClean="0"/>
              <a:t>，</a:t>
            </a:r>
            <a:r>
              <a:rPr lang="zh-CN" altLang="en-US" sz="2400" dirty="0" smtClean="0"/>
              <a:t>并</a:t>
            </a:r>
            <a:r>
              <a:rPr lang="zh-CN" altLang="zh-CN" sz="2400" dirty="0" smtClean="0"/>
              <a:t>为</a:t>
            </a:r>
            <a:r>
              <a:rPr lang="zh-CN" altLang="zh-CN" sz="2400" dirty="0"/>
              <a:t>用户提供了一个能够集中创建、修改</a:t>
            </a:r>
            <a:r>
              <a:rPr lang="en-US" altLang="zh-CN" sz="2400" dirty="0"/>
              <a:t>Access</a:t>
            </a:r>
            <a:r>
              <a:rPr lang="zh-CN" altLang="zh-CN" sz="2400" dirty="0"/>
              <a:t>数据库安全设置的控制</a:t>
            </a:r>
            <a:r>
              <a:rPr lang="zh-CN" altLang="zh-CN" sz="2400" dirty="0" smtClean="0"/>
              <a:t>界面</a:t>
            </a:r>
            <a:r>
              <a:rPr lang="zh-CN" altLang="en-US" sz="2400" dirty="0"/>
              <a:t>。</a:t>
            </a:r>
            <a:r>
              <a:rPr lang="en-US" altLang="zh-CN" sz="2400" dirty="0" smtClean="0"/>
              <a:t> 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5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7</a:t>
            </a:fld>
            <a:endParaRPr lang="en-US" altLang="zh-CN" dirty="0"/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627797" y="1557266"/>
            <a:ext cx="7915702" cy="3546998"/>
          </a:xfrm>
          <a:prstGeom prst="roundRect">
            <a:avLst>
              <a:gd name="adj" fmla="val 0"/>
            </a:avLst>
          </a:prstGeom>
          <a:solidFill>
            <a:srgbClr val="DDDDDD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en-US" altLang="zh-CN" sz="2400" dirty="0" smtClean="0"/>
              <a:t>       </a:t>
            </a:r>
            <a:r>
              <a:rPr lang="zh-CN" altLang="zh-CN" sz="2400" dirty="0" smtClean="0"/>
              <a:t>有些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Access </a:t>
            </a:r>
            <a:r>
              <a:rPr lang="zh-CN" altLang="zh-CN" sz="2400" dirty="0"/>
              <a:t>组件会带来安全风险，这些组件包括动作查询（用于插入、删除或更改数据的查询）、宏、表达式（返回单个值的函数）和</a:t>
            </a:r>
            <a:r>
              <a:rPr lang="en-US" altLang="zh-CN" sz="2400" dirty="0"/>
              <a:t> VBA </a:t>
            </a:r>
            <a:r>
              <a:rPr lang="zh-CN" altLang="zh-CN" sz="2400" dirty="0"/>
              <a:t>代码</a:t>
            </a:r>
            <a:r>
              <a:rPr lang="zh-CN" altLang="zh-CN" sz="2400" dirty="0" smtClean="0"/>
              <a:t>。每当</a:t>
            </a:r>
            <a:r>
              <a:rPr lang="zh-CN" altLang="zh-CN" sz="2400" dirty="0"/>
              <a:t>初次打开一个</a:t>
            </a:r>
            <a:r>
              <a:rPr lang="en-US" altLang="zh-CN" sz="2400" dirty="0"/>
              <a:t>.</a:t>
            </a:r>
            <a:r>
              <a:rPr lang="en-US" altLang="zh-CN" sz="2400" dirty="0" err="1"/>
              <a:t>accdb</a:t>
            </a:r>
            <a:r>
              <a:rPr lang="en-US" altLang="zh-CN" sz="2400" dirty="0"/>
              <a:t> </a:t>
            </a:r>
            <a:r>
              <a:rPr lang="zh-CN" altLang="zh-CN" sz="2400" dirty="0"/>
              <a:t>或</a:t>
            </a:r>
            <a:r>
              <a:rPr lang="en-US" altLang="zh-CN" sz="2400" dirty="0"/>
              <a:t> .</a:t>
            </a:r>
            <a:r>
              <a:rPr lang="en-US" altLang="zh-CN" sz="2400" dirty="0" err="1"/>
              <a:t>accde</a:t>
            </a:r>
            <a:r>
              <a:rPr lang="zh-CN" altLang="zh-CN" sz="2400" dirty="0"/>
              <a:t>数据库文件时，</a:t>
            </a:r>
            <a:r>
              <a:rPr lang="en-US" altLang="zh-CN" sz="2400" dirty="0"/>
              <a:t>Access</a:t>
            </a:r>
            <a:r>
              <a:rPr lang="zh-CN" altLang="zh-CN" sz="2400" dirty="0"/>
              <a:t>都会将该数据库的位置提交给信任中心，执行一系列安全检查，系统会根据接受检查文件的位置，执行相应的功能。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 bwMode="gray">
          <a:xfrm>
            <a:off x="1010308" y="759125"/>
            <a:ext cx="7828892" cy="9346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zh-CN" sz="2800" kern="0" smtClean="0"/>
              <a:t>1. </a:t>
            </a:r>
            <a:r>
              <a:rPr lang="zh-CN" altLang="zh-CN" sz="2800" kern="0" smtClean="0"/>
              <a:t>了解信任中心</a:t>
            </a:r>
            <a:endParaRPr lang="zh-CN" altLang="zh-CN" sz="2800" kern="0" dirty="0"/>
          </a:p>
        </p:txBody>
      </p:sp>
    </p:spTree>
    <p:extLst>
      <p:ext uri="{BB962C8B-B14F-4D97-AF65-F5344CB8AC3E}">
        <p14:creationId xmlns:p14="http://schemas.microsoft.com/office/powerpoint/2010/main" val="38289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010308" y="759125"/>
            <a:ext cx="7828892" cy="93462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zh-CN" sz="2400" dirty="0"/>
              <a:t>例</a:t>
            </a:r>
            <a:r>
              <a:rPr lang="en-US" altLang="zh-CN" sz="2400" dirty="0"/>
              <a:t>11. 1</a:t>
            </a:r>
            <a:r>
              <a:rPr lang="zh-CN" altLang="zh-CN" sz="2400" dirty="0" smtClean="0"/>
              <a:t>：说明</a:t>
            </a:r>
            <a:r>
              <a:rPr lang="zh-CN" altLang="zh-CN" sz="2400" dirty="0"/>
              <a:t>打开一个文件时，所要接受的信任位置检查的过程。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1010308" y="1986075"/>
            <a:ext cx="7395754" cy="2381982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 anchorCtr="0"/>
          <a:lstStyle/>
          <a:p>
            <a:pPr algn="l">
              <a:lnSpc>
                <a:spcPct val="150000"/>
              </a:lnSpc>
            </a:pPr>
            <a:r>
              <a:rPr lang="zh-CN" altLang="zh-CN" sz="2400" dirty="0" smtClean="0"/>
              <a:t>（</a:t>
            </a:r>
            <a:r>
              <a:rPr lang="en-US" altLang="zh-CN" sz="2400" dirty="0"/>
              <a:t>1</a:t>
            </a:r>
            <a:r>
              <a:rPr lang="zh-CN" altLang="zh-CN" sz="2400" dirty="0" smtClean="0"/>
              <a:t>）</a:t>
            </a:r>
            <a:r>
              <a:rPr lang="zh-CN" altLang="en-US" sz="2400" dirty="0" smtClean="0"/>
              <a:t>打开的文件</a:t>
            </a:r>
            <a:r>
              <a:rPr lang="zh-CN" altLang="zh-CN" sz="2400" dirty="0" smtClean="0"/>
              <a:t>在</a:t>
            </a:r>
            <a:r>
              <a:rPr lang="zh-CN" altLang="zh-CN" sz="2400" dirty="0"/>
              <a:t>受信任位置</a:t>
            </a:r>
            <a:r>
              <a:rPr lang="zh-CN" altLang="zh-CN" sz="2400" dirty="0" smtClean="0"/>
              <a:t>：</a:t>
            </a:r>
            <a:endParaRPr lang="en-US" altLang="zh-CN" sz="2400" dirty="0" smtClean="0"/>
          </a:p>
          <a:p>
            <a:pPr algn="l"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 </a:t>
            </a:r>
            <a:r>
              <a:rPr lang="zh-CN" altLang="zh-CN" sz="2400" dirty="0" smtClean="0"/>
              <a:t>如果</a:t>
            </a:r>
            <a:r>
              <a:rPr lang="zh-CN" altLang="zh-CN" sz="2400" dirty="0"/>
              <a:t>信任中心确定该文件的位置可信，则</a:t>
            </a:r>
            <a:r>
              <a:rPr lang="en-US" altLang="zh-CN" sz="2400" dirty="0"/>
              <a:t>Access</a:t>
            </a:r>
            <a:r>
              <a:rPr lang="zh-CN" altLang="zh-CN" sz="2400" dirty="0"/>
              <a:t>数据库就运行该文件的完整</a:t>
            </a:r>
            <a:r>
              <a:rPr lang="zh-CN" altLang="zh-CN" sz="2400" dirty="0" smtClean="0"/>
              <a:t>功能</a:t>
            </a:r>
            <a:r>
              <a:rPr lang="zh-CN" altLang="en-US" sz="2400" dirty="0" smtClean="0"/>
              <a:t>。</a:t>
            </a:r>
            <a:endParaRPr lang="zh-CN" altLang="zh-CN" sz="2400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5433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1010308" y="972873"/>
            <a:ext cx="7395754" cy="814984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t" anchorCtr="0"/>
          <a:lstStyle/>
          <a:p>
            <a:pPr algn="l">
              <a:lnSpc>
                <a:spcPct val="150000"/>
              </a:lnSpc>
            </a:pPr>
            <a:r>
              <a:rPr lang="zh-CN" altLang="zh-CN" sz="2400" dirty="0"/>
              <a:t>（</a:t>
            </a:r>
            <a:r>
              <a:rPr lang="en-US" altLang="zh-CN" sz="2400" dirty="0"/>
              <a:t>2</a:t>
            </a:r>
            <a:r>
              <a:rPr lang="zh-CN" altLang="zh-CN" sz="2400" dirty="0" smtClean="0"/>
              <a:t>）</a:t>
            </a:r>
            <a:r>
              <a:rPr lang="zh-CN" altLang="en-US" sz="2400" dirty="0"/>
              <a:t>如果</a:t>
            </a:r>
            <a:r>
              <a:rPr lang="zh-CN" altLang="zh-CN" sz="2400" dirty="0" smtClean="0"/>
              <a:t>不在</a:t>
            </a:r>
            <a:r>
              <a:rPr lang="zh-CN" altLang="zh-CN" sz="2400" dirty="0"/>
              <a:t>受信任位置</a:t>
            </a:r>
            <a:r>
              <a:rPr lang="zh-CN" altLang="zh-CN" sz="2400" dirty="0" smtClean="0"/>
              <a:t>：出现安全</a:t>
            </a:r>
            <a:r>
              <a:rPr lang="zh-CN" altLang="zh-CN" sz="2400" dirty="0"/>
              <a:t>警告提示</a:t>
            </a:r>
            <a:r>
              <a:rPr lang="zh-CN" altLang="zh-CN" sz="2400" dirty="0" smtClean="0"/>
              <a:t>信息</a:t>
            </a:r>
            <a:r>
              <a:rPr lang="zh-CN" altLang="en-US" sz="2400" dirty="0" smtClean="0"/>
              <a:t>：</a:t>
            </a:r>
            <a:endParaRPr lang="zh-CN" altLang="zh-CN" sz="2400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9</a:t>
            </a:fld>
            <a:endParaRPr lang="en-US" altLang="zh-CN" dirty="0"/>
          </a:p>
        </p:txBody>
      </p:sp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1" y="2760555"/>
            <a:ext cx="8557405" cy="89694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cxnSp>
        <p:nvCxnSpPr>
          <p:cNvPr id="26" name="直接箭头连接符 25"/>
          <p:cNvCxnSpPr/>
          <p:nvPr/>
        </p:nvCxnSpPr>
        <p:spPr bwMode="auto">
          <a:xfrm>
            <a:off x="3347049" y="2894325"/>
            <a:ext cx="1690777" cy="418220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接箭头连接符 29"/>
          <p:cNvCxnSpPr/>
          <p:nvPr/>
        </p:nvCxnSpPr>
        <p:spPr bwMode="auto">
          <a:xfrm>
            <a:off x="3485071" y="3001993"/>
            <a:ext cx="1552755" cy="552092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圆角矩形 15"/>
          <p:cNvSpPr/>
          <p:nvPr/>
        </p:nvSpPr>
        <p:spPr>
          <a:xfrm>
            <a:off x="6776695" y="2867033"/>
            <a:ext cx="1474541" cy="687052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11600" y="3979292"/>
            <a:ext cx="7394400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 smtClean="0"/>
              <a:t>       Access </a:t>
            </a:r>
            <a:r>
              <a:rPr lang="zh-CN" altLang="zh-CN" sz="2400" dirty="0"/>
              <a:t>将启用所有禁用的内容，下次打开该数据库，就不再进行信任</a:t>
            </a:r>
            <a:r>
              <a:rPr lang="zh-CN" altLang="zh-CN" sz="2400" dirty="0" smtClean="0"/>
              <a:t>检查</a:t>
            </a:r>
            <a:r>
              <a:rPr lang="zh-CN" altLang="en-US" sz="2400" dirty="0"/>
              <a:t>。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6250675" y="3554085"/>
            <a:ext cx="764275" cy="3567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64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2" grpId="0" animBg="1"/>
    </p:bldLst>
  </p:timing>
</p:sld>
</file>

<file path=ppt/theme/theme1.xml><?xml version="1.0" encoding="utf-8"?>
<a:theme xmlns:a="http://schemas.openxmlformats.org/drawingml/2006/main" name="38">
  <a:themeElements>
    <a:clrScheme name="1_Default Design 1">
      <a:dk1>
        <a:srgbClr val="1C1C1C"/>
      </a:dk1>
      <a:lt1>
        <a:srgbClr val="FFFFFF"/>
      </a:lt1>
      <a:dk2>
        <a:srgbClr val="080808"/>
      </a:dk2>
      <a:lt2>
        <a:srgbClr val="DDDDDD"/>
      </a:lt2>
      <a:accent1>
        <a:srgbClr val="EE3516"/>
      </a:accent1>
      <a:accent2>
        <a:srgbClr val="F3BD33"/>
      </a:accent2>
      <a:accent3>
        <a:srgbClr val="FFFFFF"/>
      </a:accent3>
      <a:accent4>
        <a:srgbClr val="161616"/>
      </a:accent4>
      <a:accent5>
        <a:srgbClr val="F5AEAB"/>
      </a:accent5>
      <a:accent6>
        <a:srgbClr val="DCAB2D"/>
      </a:accent6>
      <a:hlink>
        <a:srgbClr val="AED925"/>
      </a:hlink>
      <a:folHlink>
        <a:srgbClr val="4E9D4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>
          <a:gsLst>
            <a:gs pos="14000">
              <a:srgbClr val="E8E8FE"/>
            </a:gs>
            <a:gs pos="1000">
              <a:srgbClr val="E7FFFF"/>
            </a:gs>
            <a:gs pos="99000">
              <a:srgbClr val="E8E8FE"/>
            </a:gs>
          </a:gsLst>
          <a:lin ang="5400000" scaled="0"/>
        </a:gradFill>
        <a:ln>
          <a:noFill/>
        </a:ln>
        <a:effectLst/>
        <a:extLst/>
      </a:spPr>
      <a:bodyPr wrap="square" anchor="t" anchorCtr="0"/>
      <a:lstStyle>
        <a:defPPr algn="l">
          <a:lnSpc>
            <a:spcPct val="150000"/>
          </a:lnSpc>
          <a:defRPr sz="2000" dirty="0" smtClean="0"/>
        </a:defPPr>
      </a:lstStyle>
    </a:spDef>
    <a:lnDef>
      <a:spPr bwMode="auto"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7372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Default Design 1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EE3516"/>
        </a:accent1>
        <a:accent2>
          <a:srgbClr val="F3BD33"/>
        </a:accent2>
        <a:accent3>
          <a:srgbClr val="FFFFFF"/>
        </a:accent3>
        <a:accent4>
          <a:srgbClr val="161616"/>
        </a:accent4>
        <a:accent5>
          <a:srgbClr val="F5AEAB"/>
        </a:accent5>
        <a:accent6>
          <a:srgbClr val="DCAB2D"/>
        </a:accent6>
        <a:hlink>
          <a:srgbClr val="AED925"/>
        </a:hlink>
        <a:folHlink>
          <a:srgbClr val="4E9D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25A757"/>
        </a:accent1>
        <a:accent2>
          <a:srgbClr val="8DA955"/>
        </a:accent2>
        <a:accent3>
          <a:srgbClr val="FFFFFF"/>
        </a:accent3>
        <a:accent4>
          <a:srgbClr val="161616"/>
        </a:accent4>
        <a:accent5>
          <a:srgbClr val="ACD0B4"/>
        </a:accent5>
        <a:accent6>
          <a:srgbClr val="7F994C"/>
        </a:accent6>
        <a:hlink>
          <a:srgbClr val="D5B35D"/>
        </a:hlink>
        <a:folHlink>
          <a:srgbClr val="B86A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EFC119"/>
        </a:accent1>
        <a:accent2>
          <a:srgbClr val="8CCF49"/>
        </a:accent2>
        <a:accent3>
          <a:srgbClr val="FFFFFF"/>
        </a:accent3>
        <a:accent4>
          <a:srgbClr val="161616"/>
        </a:accent4>
        <a:accent5>
          <a:srgbClr val="F6DDAB"/>
        </a:accent5>
        <a:accent6>
          <a:srgbClr val="7EBB41"/>
        </a:accent6>
        <a:hlink>
          <a:srgbClr val="74D3FE"/>
        </a:hlink>
        <a:folHlink>
          <a:srgbClr val="3075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38</Template>
  <TotalTime>3493</TotalTime>
  <Words>2453</Words>
  <Application>Microsoft Office PowerPoint</Application>
  <PresentationFormat>全屏显示(4:3)</PresentationFormat>
  <Paragraphs>333</Paragraphs>
  <Slides>55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56" baseType="lpstr">
      <vt:lpstr>38</vt:lpstr>
      <vt:lpstr>PowerPoint 演示文稿</vt:lpstr>
      <vt:lpstr>第11章 数据库安全与管理</vt:lpstr>
      <vt:lpstr>第11章 数据库安全与管理</vt:lpstr>
      <vt:lpstr>PowerPoint 演示文稿</vt:lpstr>
      <vt:lpstr>11.1.1 Access 数据库的安全体系</vt:lpstr>
      <vt:lpstr>11.1.2 信任中心</vt:lpstr>
      <vt:lpstr>PowerPoint 演示文稿</vt:lpstr>
      <vt:lpstr>例11. 1：说明打开一个文件时，所要接受的信任位置检查的过程。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重要提示</vt:lpstr>
      <vt:lpstr>11.1.3 数据库打包、签名和分发</vt:lpstr>
      <vt:lpstr>PowerPoint 演示文稿</vt:lpstr>
      <vt:lpstr>1. 创建签名包</vt:lpstr>
      <vt:lpstr>例11. 3：说明创建签名包的操作步骤。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 提取并使用签名包</vt:lpstr>
      <vt:lpstr>PowerPoint 演示文稿</vt:lpstr>
      <vt:lpstr>PowerPoint 演示文稿</vt:lpstr>
      <vt:lpstr>PowerPoint 演示文稿</vt:lpstr>
      <vt:lpstr>1．设置数据库密码</vt:lpstr>
      <vt:lpstr>PowerPoint 演示文稿</vt:lpstr>
      <vt:lpstr>PowerPoint 演示文稿</vt:lpstr>
      <vt:lpstr>        对数据库设置密码后，如果要使用该数据库，则每次都会出现如下图所示的“要求输入密码”对话框，只有用户正确输入了密码后，方可打开设置过密码的数据库。</vt:lpstr>
      <vt:lpstr>2. 撤销数据库密码</vt:lpstr>
      <vt:lpstr>PowerPoint 演示文稿</vt:lpstr>
      <vt:lpstr>重要提示</vt:lpstr>
      <vt:lpstr>PowerPoint 演示文稿</vt:lpstr>
      <vt:lpstr>PowerPoint 演示文稿</vt:lpstr>
      <vt:lpstr>1. 自动压缩数据库</vt:lpstr>
      <vt:lpstr>PowerPoint 演示文稿</vt:lpstr>
      <vt:lpstr>2．手动压缩和修复数据库</vt:lpstr>
      <vt:lpstr>PowerPoint 演示文稿</vt:lpstr>
      <vt:lpstr>PowerPoint 演示文稿</vt:lpstr>
      <vt:lpstr>1. 备份数据库</vt:lpstr>
      <vt:lpstr>PowerPoint 演示文稿</vt:lpstr>
      <vt:lpstr>重要提示</vt:lpstr>
      <vt:lpstr>重要提示</vt:lpstr>
      <vt:lpstr>PowerPoint 演示文稿</vt:lpstr>
      <vt:lpstr>2. 恢复数据库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（1）Access的安全体性的含义      信任中心      打包、签名、分发 （2）数据库密码设置 （3）压缩和修复数据库 （4）如何数据库备份和修复 （5）如何生成ACCDE文件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MyQ</dc:creator>
  <cp:lastModifiedBy>wanghuan</cp:lastModifiedBy>
  <cp:revision>198</cp:revision>
  <dcterms:created xsi:type="dcterms:W3CDTF">2013-04-26T08:48:44Z</dcterms:created>
  <dcterms:modified xsi:type="dcterms:W3CDTF">2013-06-27T03:20:35Z</dcterms:modified>
</cp:coreProperties>
</file>